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106" autoAdjust="0"/>
    <p:restoredTop sz="96203" autoAdjust="0"/>
  </p:normalViewPr>
  <p:slideViewPr>
    <p:cSldViewPr>
      <p:cViewPr varScale="1">
        <p:scale>
          <a:sx n="95" d="100"/>
          <a:sy n="95" d="100"/>
        </p:scale>
        <p:origin x="102" y="294"/>
      </p:cViewPr>
      <p:guideLst>
        <p:guide orient="horz" pos="2160"/>
        <p:guide pos="2880"/>
      </p:guideLst>
    </p:cSldViewPr>
  </p:slideViewPr>
  <p:outlineViewPr>
    <p:cViewPr>
      <p:scale>
        <a:sx n="33" d="100"/>
        <a:sy n="33" d="100"/>
      </p:scale>
      <p:origin x="0" y="-11946"/>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1/13/2017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1/13/2017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Add edition here</a:t>
            </a:r>
            <a:endParaRPr lang="en-US" dirty="0"/>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smtClean="0"/>
              <a:t>Chapter ##</a:t>
            </a:r>
            <a:endParaRPr lang="en-US" dirty="0"/>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smtClean="0"/>
              <a:t>Chapter title</a:t>
            </a:r>
            <a:endParaRPr lang="en-US" dirty="0"/>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smtClean="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smtClean="0"/>
              <a:t>Click to edit Master title style</a:t>
            </a:r>
            <a:endParaRPr lang="en-US" dirty="0"/>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smtClean="0"/>
              <a:t>Click to add Learning Objective(s)</a:t>
            </a:r>
            <a:endParaRPr lang="en-US" dirty="0"/>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1/13/2017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smtClean="0"/>
              <a:t>Click to add figure number and title</a:t>
            </a:r>
            <a:endParaRPr lang="en-US" dirty="0"/>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smtClean="0"/>
              <a:t>Click to add caption</a:t>
            </a:r>
            <a:endParaRPr lang="en-US" dirty="0"/>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1/13/2017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Click to edit Master title style</a:t>
            </a:r>
            <a:endParaRPr lang="en-US" dirty="0"/>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1/13/2017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smtClean="0"/>
              <a:t>Click to edit </a:t>
            </a:r>
            <a:br>
              <a:rPr lang="en-US" dirty="0" smtClean="0"/>
            </a:br>
            <a:r>
              <a:rPr lang="en-US" dirty="0" smtClean="0"/>
              <a:t>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a:t>
            </a:r>
          </a:p>
          <a:p>
            <a:pPr lvl="6"/>
            <a:r>
              <a:rPr lang="en-US" dirty="0" smtClean="0"/>
              <a:t>Seventh</a:t>
            </a:r>
          </a:p>
          <a:p>
            <a:pPr lvl="7"/>
            <a:r>
              <a:rPr lang="en-US" dirty="0" smtClean="0"/>
              <a:t>Eighth</a:t>
            </a:r>
          </a:p>
          <a:p>
            <a:pPr lvl="8"/>
            <a:r>
              <a:rPr lang="en-US" dirty="0" smtClean="0"/>
              <a:t>Ninth</a:t>
            </a:r>
            <a:endParaRPr lang="en-US" dirty="0"/>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1/13/2017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smtClean="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smtClean="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smtClean="0">
              <a:latin typeface="+mj-lt"/>
            </a:endParaRPr>
          </a:p>
        </p:txBody>
      </p:sp>
      <p:sp>
        <p:nvSpPr>
          <p:cNvPr id="4" name="Text Placeholder 3"/>
          <p:cNvSpPr>
            <a:spLocks noGrp="1"/>
          </p:cNvSpPr>
          <p:nvPr>
            <p:ph type="body" sz="quarter" idx="14"/>
          </p:nvPr>
        </p:nvSpPr>
        <p:spPr/>
        <p:txBody>
          <a:bodyPr/>
          <a:lstStyle/>
          <a:p>
            <a:pPr algn="ctr"/>
            <a:r>
              <a:rPr lang="en-IN" sz="4000" b="1" dirty="0"/>
              <a:t>Chapter </a:t>
            </a:r>
            <a:r>
              <a:rPr lang="en-IN" sz="4000" b="1" dirty="0" smtClean="0"/>
              <a:t>1</a:t>
            </a:r>
            <a:endParaRPr lang="en-IN" sz="4000" dirty="0"/>
          </a:p>
        </p:txBody>
      </p:sp>
      <p:sp>
        <p:nvSpPr>
          <p:cNvPr id="5" name="Text Placeholder 4"/>
          <p:cNvSpPr>
            <a:spLocks noGrp="1"/>
          </p:cNvSpPr>
          <p:nvPr>
            <p:ph type="body" sz="quarter" idx="15"/>
          </p:nvPr>
        </p:nvSpPr>
        <p:spPr>
          <a:xfrm>
            <a:off x="5029200" y="3322637"/>
            <a:ext cx="3657600" cy="2925763"/>
          </a:xfrm>
        </p:spPr>
        <p:txBody>
          <a:bodyPr/>
          <a:lstStyle/>
          <a:p>
            <a:pPr algn="ctr"/>
            <a:r>
              <a:rPr lang="en-US" altLang="en-US" sz="3600" dirty="0"/>
              <a:t>Introduction to Statistics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a:t>
            </a:r>
            <a:r>
              <a:rPr lang="en-US" altLang="en-US" dirty="0" smtClean="0">
                <a:latin typeface="Verdana" panose="020B0604030504040204" pitchFamily="34" charset="0"/>
                <a:ea typeface="Verdana" panose="020B0604030504040204" pitchFamily="34" charset="0"/>
                <a:cs typeface="Verdana" panose="020B0604030504040204" pitchFamily="34" charset="0"/>
              </a:rPr>
              <a:t>2018, 2014, 2012 </a:t>
            </a:r>
            <a:r>
              <a:rPr lang="en-US" altLang="en-US" dirty="0">
                <a:latin typeface="Verdana" panose="020B0604030504040204" pitchFamily="34" charset="0"/>
                <a:ea typeface="Verdana" panose="020B0604030504040204" pitchFamily="34" charset="0"/>
                <a:cs typeface="Verdana" panose="020B0604030504040204" pitchFamily="34" charset="0"/>
              </a:rPr>
              <a:t>Pearson Education, Inc. All Rights Reserved</a:t>
            </a:r>
          </a:p>
        </p:txBody>
      </p:sp>
    </p:spTree>
    <p:extLst>
      <p:ext uri="{BB962C8B-B14F-4D97-AF65-F5344CB8AC3E}">
        <p14:creationId xmlns:p14="http://schemas.microsoft.com/office/powerpoint/2010/main" val="26455564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Statistical and Critical Thinking</a:t>
            </a:r>
            <a:endParaRPr lang="en-IN" sz="2000" b="0" dirty="0">
              <a:latin typeface="+mj-lt"/>
            </a:endParaRPr>
          </a:p>
        </p:txBody>
      </p:sp>
      <p:pic>
        <p:nvPicPr>
          <p:cNvPr id="5" name="Picture 1" descr="The process of statistical and critical thinking has three stages. We prepare, we analyze, and we conclude. Stage 1: prepare. We first determine the context by asking two questions: What do the data represent? What is the goal of the study? We then consider the source of the data. Are the data from a source with a special interest, so that there is pressure to obtain results that are favorable to the source? Once we understand the context and source of the data, we can look at the sampling method: Were the data collected in a way that is unbiased, or were the data collected in a way that is biased? For example, a biased procedure might rely on respondents who have volunteered to participate. Stage 2: analyze. The first step in analysis is graphing the data. We then explore the data by asking several questions. Are there any numbers that are very far away from almost all the other data? We call such numbers outliers. What important statistics summarize the data? Examples of important statistics include the mean and standard deviation described in Chapter 3. How are the data distributed? Are there missing data? Did many selected subjects refuse to respond? Once we have graphed and explored the data, we can apply statistical methods, using technology to obtain results. Stage 3: conclude. During the conclusion stage, we determine significance by asking two questions: Do the results have statistical significance? Do the results have practical significanc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447800"/>
            <a:ext cx="5253182" cy="4942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330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smtClean="0">
                <a:latin typeface="+mj-lt"/>
              </a:rPr>
              <a:t>Prepare </a:t>
            </a:r>
            <a:r>
              <a:rPr lang="en-US" alt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381000"/>
          </a:xfrm>
        </p:spPr>
        <p:txBody>
          <a:bodyPr/>
          <a:lstStyle/>
          <a:p>
            <a:pPr marL="0" indent="0">
              <a:buNone/>
              <a:defRPr/>
            </a:pPr>
            <a:r>
              <a:rPr lang="en-US" sz="2300" dirty="0"/>
              <a:t>Pleasure Boats and Manatee Fatalities from Boat Encounters</a:t>
            </a:r>
          </a:p>
        </p:txBody>
      </p:sp>
      <p:graphicFrame>
        <p:nvGraphicFramePr>
          <p:cNvPr id="6" name="Table 5" descr="A table. For each number of pleasure boats in tens of thousands, the table provides the number of manatee fatalities as follows: 99, 92; 99, 73; 97, 90; 95, 97; 90, 83; 90, 88; 87, 81; 90, 73; 90, 68."/>
          <p:cNvGraphicFramePr>
            <a:graphicFrameLocks noGrp="1"/>
          </p:cNvGraphicFramePr>
          <p:nvPr>
            <p:extLst>
              <p:ext uri="{D42A27DB-BD31-4B8C-83A1-F6EECF244321}">
                <p14:modId xmlns:p14="http://schemas.microsoft.com/office/powerpoint/2010/main" val="2178478557"/>
              </p:ext>
            </p:extLst>
          </p:nvPr>
        </p:nvGraphicFramePr>
        <p:xfrm>
          <a:off x="457200" y="2077720"/>
          <a:ext cx="8001000" cy="741680"/>
        </p:xfrm>
        <a:graphic>
          <a:graphicData uri="http://schemas.openxmlformats.org/drawingml/2006/table">
            <a:tbl>
              <a:tblPr firstRow="1" bandRow="1">
                <a:tableStyleId>{3B4B98B0-60AC-42C2-AFA5-B58CD77FA1E5}</a:tableStyleId>
              </a:tblPr>
              <a:tblGrid>
                <a:gridCol w="3733800"/>
                <a:gridCol w="457200"/>
                <a:gridCol w="533400"/>
                <a:gridCol w="533400"/>
                <a:gridCol w="457200"/>
                <a:gridCol w="457200"/>
                <a:gridCol w="457200"/>
                <a:gridCol w="457200"/>
                <a:gridCol w="457200"/>
                <a:gridCol w="457200"/>
              </a:tblGrid>
              <a:tr h="370840">
                <a:tc>
                  <a:txBody>
                    <a:bodyPr/>
                    <a:lstStyle/>
                    <a:p>
                      <a:r>
                        <a:rPr lang="en-IN" b="0" dirty="0" smtClean="0"/>
                        <a:t>Pleasure Boats (ten of thousands) </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99</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99</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97</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95</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87</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IN" b="0" dirty="0" smtClean="0"/>
                        <a:t>Manatee</a:t>
                      </a:r>
                      <a:r>
                        <a:rPr lang="en-IN" b="0" baseline="0" dirty="0" smtClean="0"/>
                        <a:t> Fatalities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92</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73</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97</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83</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88</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81</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73</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68</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Content Placeholder 3"/>
          <p:cNvSpPr>
            <a:spLocks noGrp="1"/>
          </p:cNvSpPr>
          <p:nvPr>
            <p:ph idx="13"/>
          </p:nvPr>
        </p:nvSpPr>
        <p:spPr>
          <a:xfrm>
            <a:off x="457200" y="2895600"/>
            <a:ext cx="8229600" cy="3429000"/>
          </a:xfrm>
        </p:spPr>
        <p:txBody>
          <a:bodyPr/>
          <a:lstStyle/>
          <a:p>
            <a:r>
              <a:rPr lang="en-US" sz="2600" b="1" dirty="0"/>
              <a:t>Context</a:t>
            </a:r>
            <a:r>
              <a:rPr lang="en-US" sz="2600" b="1" dirty="0">
                <a:solidFill>
                  <a:schemeClr val="accent6"/>
                </a:solidFill>
              </a:rPr>
              <a:t> </a:t>
            </a:r>
            <a:endParaRPr lang="en-US" sz="2600" b="1" dirty="0" smtClean="0">
              <a:solidFill>
                <a:schemeClr val="accent6"/>
              </a:solidFill>
            </a:endParaRPr>
          </a:p>
          <a:p>
            <a:pPr lvl="1"/>
            <a:r>
              <a:rPr lang="en-US" sz="2200" dirty="0" smtClean="0"/>
              <a:t>The </a:t>
            </a:r>
            <a:r>
              <a:rPr lang="en-US" sz="2200" dirty="0"/>
              <a:t>table includes the number of registered pleasure boats in Florida (tens of thousands) and the number of manatee fatalities from encounters with boats in Florida for each of several recent </a:t>
            </a:r>
            <a:r>
              <a:rPr lang="en-US" sz="2200" dirty="0" smtClean="0"/>
              <a:t>years.</a:t>
            </a:r>
          </a:p>
          <a:p>
            <a:pPr lvl="1"/>
            <a:r>
              <a:rPr lang="en-US" sz="2200" dirty="0" smtClean="0"/>
              <a:t>The </a:t>
            </a:r>
            <a:r>
              <a:rPr lang="en-US" sz="2200" dirty="0"/>
              <a:t>format of the table suggests the following goal: Determine whether there is a </a:t>
            </a:r>
            <a:r>
              <a:rPr lang="en-US" sz="2200" b="1" dirty="0"/>
              <a:t>relationship</a:t>
            </a:r>
            <a:r>
              <a:rPr lang="en-US" sz="2200" i="1" dirty="0"/>
              <a:t> </a:t>
            </a:r>
            <a:r>
              <a:rPr lang="en-US" sz="2200" dirty="0"/>
              <a:t>between numbers of boats and numbers of manatee deaths from boats.</a:t>
            </a:r>
            <a:endParaRPr lang="en-IN" sz="2200" dirty="0"/>
          </a:p>
        </p:txBody>
      </p:sp>
    </p:spTree>
    <p:extLst>
      <p:ext uri="{BB962C8B-B14F-4D97-AF65-F5344CB8AC3E}">
        <p14:creationId xmlns:p14="http://schemas.microsoft.com/office/powerpoint/2010/main" val="2923903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smtClean="0">
                <a:latin typeface="+mj-lt"/>
              </a:rPr>
              <a:t>Prepare </a:t>
            </a:r>
            <a:r>
              <a:rPr lang="en-US" alt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001000" cy="381000"/>
          </a:xfrm>
        </p:spPr>
        <p:txBody>
          <a:bodyPr/>
          <a:lstStyle/>
          <a:p>
            <a:pPr marL="0" indent="0">
              <a:buNone/>
              <a:defRPr/>
            </a:pPr>
            <a:r>
              <a:rPr lang="en-US" sz="2300" dirty="0"/>
              <a:t>Pleasure Boats and Manatee Fatalities from Boat Encounters</a:t>
            </a:r>
          </a:p>
        </p:txBody>
      </p:sp>
      <p:graphicFrame>
        <p:nvGraphicFramePr>
          <p:cNvPr id="7" name="Table 6" descr="The table for manatee fatalities by number of boats from slide 11."/>
          <p:cNvGraphicFramePr>
            <a:graphicFrameLocks noGrp="1"/>
          </p:cNvGraphicFramePr>
          <p:nvPr>
            <p:extLst>
              <p:ext uri="{D42A27DB-BD31-4B8C-83A1-F6EECF244321}">
                <p14:modId xmlns:p14="http://schemas.microsoft.com/office/powerpoint/2010/main" val="3852761890"/>
              </p:ext>
            </p:extLst>
          </p:nvPr>
        </p:nvGraphicFramePr>
        <p:xfrm>
          <a:off x="457200" y="2077720"/>
          <a:ext cx="8001000" cy="741680"/>
        </p:xfrm>
        <a:graphic>
          <a:graphicData uri="http://schemas.openxmlformats.org/drawingml/2006/table">
            <a:tbl>
              <a:tblPr firstRow="1" bandRow="1">
                <a:tableStyleId>{3B4B98B0-60AC-42C2-AFA5-B58CD77FA1E5}</a:tableStyleId>
              </a:tblPr>
              <a:tblGrid>
                <a:gridCol w="3733800"/>
                <a:gridCol w="457200"/>
                <a:gridCol w="533400"/>
                <a:gridCol w="533400"/>
                <a:gridCol w="457200"/>
                <a:gridCol w="457200"/>
                <a:gridCol w="457200"/>
                <a:gridCol w="457200"/>
                <a:gridCol w="457200"/>
                <a:gridCol w="457200"/>
              </a:tblGrid>
              <a:tr h="370840">
                <a:tc>
                  <a:txBody>
                    <a:bodyPr/>
                    <a:lstStyle/>
                    <a:p>
                      <a:r>
                        <a:rPr lang="en-IN" b="0" dirty="0" smtClean="0"/>
                        <a:t>Pleasure Boats (ten of thousands) </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99</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99</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97</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95</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87</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en-IN" b="0" dirty="0" smtClean="0"/>
                        <a:t>Manatee</a:t>
                      </a:r>
                      <a:r>
                        <a:rPr lang="en-IN" b="0" baseline="0" dirty="0" smtClean="0"/>
                        <a:t> Fatalities</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92</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73</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90</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97</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83</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88</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81</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73</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b="0" dirty="0" smtClean="0"/>
                        <a:t>68</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4" name="Content Placeholder 3"/>
          <p:cNvSpPr>
            <a:spLocks noGrp="1"/>
          </p:cNvSpPr>
          <p:nvPr>
            <p:ph idx="13"/>
          </p:nvPr>
        </p:nvSpPr>
        <p:spPr>
          <a:xfrm>
            <a:off x="457200" y="2895600"/>
            <a:ext cx="8534400" cy="3429000"/>
          </a:xfrm>
        </p:spPr>
        <p:txBody>
          <a:bodyPr/>
          <a:lstStyle/>
          <a:p>
            <a:r>
              <a:rPr lang="en-US" sz="2600" b="1" dirty="0"/>
              <a:t>Source of the Data </a:t>
            </a:r>
            <a:endParaRPr lang="en-US" sz="2600" b="1" dirty="0" smtClean="0"/>
          </a:p>
          <a:p>
            <a:pPr lvl="1"/>
            <a:r>
              <a:rPr lang="en-US" sz="2200" dirty="0" smtClean="0"/>
              <a:t>The </a:t>
            </a:r>
            <a:r>
              <a:rPr lang="en-US" sz="2200" dirty="0"/>
              <a:t>data in the table are from the Florida Department of Highway Safety and Motor Vehicles and the Florida Marine Research Institute. The sources certainly appear to be reputable</a:t>
            </a:r>
            <a:r>
              <a:rPr lang="en-US" sz="2200" dirty="0" smtClean="0"/>
              <a:t>.</a:t>
            </a:r>
          </a:p>
          <a:p>
            <a:r>
              <a:rPr lang="en-US" sz="2600" b="1" kern="0" dirty="0"/>
              <a:t>Sampling Method </a:t>
            </a:r>
            <a:endParaRPr lang="en-US" sz="2600" b="1" kern="0" dirty="0" smtClean="0"/>
          </a:p>
          <a:p>
            <a:pPr lvl="1"/>
            <a:r>
              <a:rPr lang="en-US" sz="2200" kern="0" dirty="0" smtClean="0"/>
              <a:t>The </a:t>
            </a:r>
            <a:r>
              <a:rPr lang="en-US" sz="2200" kern="0" dirty="0"/>
              <a:t>data were obtained from official government records known to be reliable. The sampling method appears to be sound</a:t>
            </a:r>
            <a:r>
              <a:rPr lang="en-US" sz="2200" kern="0" dirty="0" smtClean="0"/>
              <a:t>.</a:t>
            </a:r>
            <a:endParaRPr lang="en-US" sz="2200" kern="0" dirty="0"/>
          </a:p>
        </p:txBody>
      </p:sp>
    </p:spTree>
    <p:extLst>
      <p:ext uri="{BB962C8B-B14F-4D97-AF65-F5344CB8AC3E}">
        <p14:creationId xmlns:p14="http://schemas.microsoft.com/office/powerpoint/2010/main" val="3190354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Voluntary Response </a:t>
            </a:r>
            <a:r>
              <a:rPr lang="en-US" altLang="en-US" sz="3600" dirty="0" smtClean="0">
                <a:latin typeface="+mj-lt"/>
              </a:rPr>
              <a:t>Sample </a:t>
            </a:r>
            <a:r>
              <a:rPr lang="en-US" alt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382000" cy="4525963"/>
          </a:xfrm>
        </p:spPr>
        <p:txBody>
          <a:bodyPr/>
          <a:lstStyle/>
          <a:p>
            <a:pPr marL="255600" indent="-255600">
              <a:buSzPct val="100000"/>
              <a:defRPr/>
            </a:pPr>
            <a:r>
              <a:rPr lang="en-US" altLang="en-US" sz="2800" dirty="0"/>
              <a:t>Voluntary Response </a:t>
            </a:r>
            <a:r>
              <a:rPr lang="en-US" altLang="en-US" sz="2800" dirty="0" smtClean="0"/>
              <a:t>Sample</a:t>
            </a:r>
          </a:p>
          <a:p>
            <a:pPr marL="706641" lvl="1" indent="-255600">
              <a:buSzPct val="100000"/>
              <a:defRPr/>
            </a:pPr>
            <a:r>
              <a:rPr lang="en-US" altLang="en-US" sz="2600" b="1" dirty="0" smtClean="0"/>
              <a:t>Voluntary Response Sample</a:t>
            </a:r>
            <a:r>
              <a:rPr lang="en-US" altLang="en-US" sz="2600" dirty="0" smtClean="0"/>
              <a:t> or </a:t>
            </a:r>
            <a:r>
              <a:rPr lang="en-US" altLang="en-US" sz="2600" b="1" dirty="0"/>
              <a:t>Self-Selected Sample </a:t>
            </a:r>
            <a:r>
              <a:rPr lang="en-US" altLang="en-US" sz="2600" dirty="0"/>
              <a:t>is one in which the respondents themselves decide whether to be included.</a:t>
            </a:r>
          </a:p>
        </p:txBody>
      </p:sp>
    </p:spTree>
    <p:extLst>
      <p:ext uri="{BB962C8B-B14F-4D97-AF65-F5344CB8AC3E}">
        <p14:creationId xmlns:p14="http://schemas.microsoft.com/office/powerpoint/2010/main" val="8131039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Voluntary Response </a:t>
            </a:r>
            <a:r>
              <a:rPr lang="en-US" altLang="en-US" sz="3600" dirty="0" smtClean="0">
                <a:latin typeface="+mj-lt"/>
              </a:rPr>
              <a:t>Sample </a:t>
            </a:r>
            <a:r>
              <a:rPr lang="en-US" alt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382000" cy="4800600"/>
          </a:xfrm>
        </p:spPr>
        <p:txBody>
          <a:bodyPr/>
          <a:lstStyle/>
          <a:p>
            <a:pPr marL="0" indent="0">
              <a:buSzPct val="100000"/>
              <a:buNone/>
              <a:defRPr/>
            </a:pPr>
            <a:r>
              <a:rPr lang="en-US" altLang="en-US" sz="2600" dirty="0"/>
              <a:t>The following types of polls are common examples of voluntary response samples. By their very nature, all are seriously flawed because we should not make conclusions about a population on the basis of samples with a strong possibility of bias</a:t>
            </a:r>
            <a:r>
              <a:rPr lang="en-US" altLang="en-US" sz="2600" dirty="0" smtClean="0"/>
              <a:t>:</a:t>
            </a:r>
          </a:p>
          <a:p>
            <a:pPr marL="255600" indent="-255600">
              <a:buSzPct val="100000"/>
              <a:defRPr/>
            </a:pPr>
            <a:r>
              <a:rPr lang="en-US" sz="2400" kern="0" dirty="0"/>
              <a:t>Internet polls, in which people online can decide </a:t>
            </a:r>
            <a:r>
              <a:rPr lang="en-US" sz="2400" kern="0" dirty="0" smtClean="0"/>
              <a:t>whether </a:t>
            </a:r>
            <a:r>
              <a:rPr lang="en-US" sz="2400" kern="0" dirty="0"/>
              <a:t>to respond</a:t>
            </a:r>
          </a:p>
          <a:p>
            <a:pPr marL="255600" indent="-255600">
              <a:spcBef>
                <a:spcPts val="600"/>
              </a:spcBef>
              <a:buSzPct val="100000"/>
              <a:defRPr/>
            </a:pPr>
            <a:r>
              <a:rPr lang="en-US" sz="2400" kern="0" dirty="0" smtClean="0"/>
              <a:t>Mail-in </a:t>
            </a:r>
            <a:r>
              <a:rPr lang="en-US" sz="2400" kern="0" dirty="0"/>
              <a:t>polls, in which people can decide whether to </a:t>
            </a:r>
            <a:r>
              <a:rPr lang="en-US" sz="2400" kern="0" dirty="0" smtClean="0"/>
              <a:t>reply</a:t>
            </a:r>
          </a:p>
          <a:p>
            <a:pPr marL="255600" indent="-255600">
              <a:spcBef>
                <a:spcPts val="600"/>
              </a:spcBef>
              <a:buSzPct val="100000"/>
              <a:defRPr/>
            </a:pPr>
            <a:r>
              <a:rPr lang="en-US" sz="2400" kern="0" dirty="0" smtClean="0"/>
              <a:t>Telephone </a:t>
            </a:r>
            <a:r>
              <a:rPr lang="en-US" sz="2400" kern="0" dirty="0"/>
              <a:t>call-in polls, in which newspaper, radio, </a:t>
            </a:r>
            <a:r>
              <a:rPr lang="en-US" sz="2400" kern="0" dirty="0" smtClean="0"/>
              <a:t>or television </a:t>
            </a:r>
            <a:r>
              <a:rPr lang="en-US" sz="2400" kern="0" dirty="0"/>
              <a:t>announcements ask that you voluntarily call </a:t>
            </a:r>
            <a:r>
              <a:rPr lang="en-US" sz="2400" kern="0" dirty="0" smtClean="0"/>
              <a:t>a </a:t>
            </a:r>
            <a:r>
              <a:rPr lang="en-US" sz="2400" kern="0" dirty="0"/>
              <a:t>special number to register your opinion</a:t>
            </a:r>
            <a:endParaRPr lang="en-US" altLang="en-US" sz="2400" dirty="0"/>
          </a:p>
        </p:txBody>
      </p:sp>
    </p:spTree>
    <p:extLst>
      <p:ext uri="{BB962C8B-B14F-4D97-AF65-F5344CB8AC3E}">
        <p14:creationId xmlns:p14="http://schemas.microsoft.com/office/powerpoint/2010/main" val="37675732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Example: Voluntary Response </a:t>
            </a:r>
            <a:r>
              <a:rPr lang="en-US" altLang="en-US" sz="3600" dirty="0" smtClean="0">
                <a:latin typeface="+mj-lt"/>
              </a:rPr>
              <a:t>Sample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0"/>
            <a:ext cx="8382000" cy="4800600"/>
          </a:xfrm>
        </p:spPr>
        <p:txBody>
          <a:bodyPr/>
          <a:lstStyle/>
          <a:p>
            <a:pPr marL="0" indent="0">
              <a:buClr>
                <a:schemeClr val="accent2">
                  <a:lumMod val="75000"/>
                </a:schemeClr>
              </a:buClr>
              <a:buNone/>
              <a:defRPr/>
            </a:pPr>
            <a:r>
              <a:rPr lang="en-US" altLang="en-US" sz="2600" b="1" dirty="0"/>
              <a:t>Nightline</a:t>
            </a:r>
            <a:r>
              <a:rPr lang="en-US" altLang="en-US" sz="2600" i="1" dirty="0"/>
              <a:t> </a:t>
            </a:r>
            <a:r>
              <a:rPr lang="en-US" altLang="en-US" sz="2600" dirty="0"/>
              <a:t>asked viewers to call with their opinion about whether the UN headquarters should remain in the United States. Viewers then decided themselves whether to call with their opinions, and 67% of 186,000 respondents said that the UN should be moved out of the United States</a:t>
            </a:r>
            <a:r>
              <a:rPr lang="en-US" altLang="en-US" sz="2600" dirty="0" smtClean="0"/>
              <a:t>.</a:t>
            </a:r>
          </a:p>
          <a:p>
            <a:pPr marL="0" indent="0">
              <a:buClr>
                <a:schemeClr val="accent2">
                  <a:lumMod val="75000"/>
                </a:schemeClr>
              </a:buClr>
              <a:buNone/>
              <a:defRPr/>
            </a:pPr>
            <a:r>
              <a:rPr lang="en-US" altLang="en-US" sz="2600" dirty="0"/>
              <a:t>In a separate, independent survey, 500 respondents were randomly selected and surveyed, and 38% of this group wanted the UN to move out of the United States</a:t>
            </a:r>
            <a:r>
              <a:rPr lang="en-US" altLang="en-US" sz="2600" dirty="0" smtClean="0"/>
              <a:t>.</a:t>
            </a:r>
            <a:endParaRPr lang="en-US" altLang="en-US" sz="2600" dirty="0"/>
          </a:p>
        </p:txBody>
      </p:sp>
    </p:spTree>
    <p:extLst>
      <p:ext uri="{BB962C8B-B14F-4D97-AF65-F5344CB8AC3E}">
        <p14:creationId xmlns:p14="http://schemas.microsoft.com/office/powerpoint/2010/main" val="39681776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Example: Voluntary Response </a:t>
            </a:r>
            <a:r>
              <a:rPr lang="en-US" altLang="en-US" sz="3600" dirty="0" smtClean="0">
                <a:latin typeface="+mj-lt"/>
              </a:rPr>
              <a:t>Sample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0"/>
            <a:ext cx="8382000" cy="4800600"/>
          </a:xfrm>
        </p:spPr>
        <p:txBody>
          <a:bodyPr/>
          <a:lstStyle/>
          <a:p>
            <a:pPr marL="0" indent="0">
              <a:buClr>
                <a:schemeClr val="accent2">
                  <a:lumMod val="75000"/>
                </a:schemeClr>
              </a:buClr>
              <a:buNone/>
              <a:defRPr/>
            </a:pPr>
            <a:r>
              <a:rPr lang="en-US" altLang="en-US" sz="2600" dirty="0"/>
              <a:t>The two polls produced dramatically different results. Even though the </a:t>
            </a:r>
            <a:r>
              <a:rPr lang="en-US" altLang="en-US" sz="2600" b="1" dirty="0"/>
              <a:t>Nightline</a:t>
            </a:r>
            <a:r>
              <a:rPr lang="en-US" altLang="en-US" sz="2600" i="1" dirty="0"/>
              <a:t> </a:t>
            </a:r>
            <a:r>
              <a:rPr lang="en-US" altLang="en-US" sz="2600" dirty="0"/>
              <a:t>poll involved 186,000 volunteer respondents, the much smaller poll of 500 randomly selected respondents is more likely to provide better results because of the far superior sampling method.</a:t>
            </a:r>
          </a:p>
        </p:txBody>
      </p:sp>
    </p:spTree>
    <p:extLst>
      <p:ext uri="{BB962C8B-B14F-4D97-AF65-F5344CB8AC3E}">
        <p14:creationId xmlns:p14="http://schemas.microsoft.com/office/powerpoint/2010/main" val="725257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Analyze</a:t>
            </a:r>
            <a:endParaRPr lang="en-US" altLang="en-US" sz="2000" b="0" dirty="0">
              <a:latin typeface="+mj-lt"/>
            </a:endParaRPr>
          </a:p>
        </p:txBody>
      </p:sp>
      <p:sp>
        <p:nvSpPr>
          <p:cNvPr id="3" name="Content Placeholder 2"/>
          <p:cNvSpPr>
            <a:spLocks noGrp="1"/>
          </p:cNvSpPr>
          <p:nvPr>
            <p:ph idx="1"/>
          </p:nvPr>
        </p:nvSpPr>
        <p:spPr>
          <a:xfrm>
            <a:off x="457200" y="1600200"/>
            <a:ext cx="8382000" cy="4800600"/>
          </a:xfrm>
        </p:spPr>
        <p:txBody>
          <a:bodyPr/>
          <a:lstStyle/>
          <a:p>
            <a:pPr marL="0" indent="0">
              <a:buClr>
                <a:schemeClr val="accent2">
                  <a:lumMod val="75000"/>
                </a:schemeClr>
              </a:buClr>
              <a:buFontTx/>
              <a:buNone/>
              <a:defRPr/>
            </a:pPr>
            <a:r>
              <a:rPr lang="en-US" sz="2600" dirty="0"/>
              <a:t>After</a:t>
            </a:r>
            <a:r>
              <a:rPr lang="en-US" sz="2600" b="1" dirty="0"/>
              <a:t> </a:t>
            </a:r>
            <a:r>
              <a:rPr lang="en-US" sz="2600" dirty="0"/>
              <a:t>completing our preparation by considering the context, source, and sampling method, we begin to </a:t>
            </a:r>
            <a:r>
              <a:rPr lang="en-US" sz="2600" b="1" dirty="0"/>
              <a:t>analyze</a:t>
            </a:r>
            <a:r>
              <a:rPr lang="en-US" sz="2600" i="1" dirty="0"/>
              <a:t> </a:t>
            </a:r>
            <a:r>
              <a:rPr lang="en-US" sz="2600" dirty="0"/>
              <a:t>the data</a:t>
            </a:r>
            <a:r>
              <a:rPr lang="en-US" sz="2600" dirty="0" smtClean="0"/>
              <a:t>.</a:t>
            </a:r>
          </a:p>
          <a:p>
            <a:pPr marL="255600" indent="-255600">
              <a:buSzPct val="100000"/>
              <a:defRPr/>
            </a:pPr>
            <a:r>
              <a:rPr lang="en-US" sz="2600" b="1" kern="0" dirty="0"/>
              <a:t>Graph and Explore </a:t>
            </a:r>
            <a:endParaRPr lang="en-US" sz="2600" b="1" kern="0" dirty="0" smtClean="0"/>
          </a:p>
          <a:p>
            <a:pPr marL="706641" lvl="1" indent="-255600">
              <a:buSzPct val="100000"/>
              <a:defRPr/>
            </a:pPr>
            <a:r>
              <a:rPr lang="en-US" sz="2400" kern="0" dirty="0" smtClean="0"/>
              <a:t>An </a:t>
            </a:r>
            <a:r>
              <a:rPr lang="en-US" sz="2400" kern="0" dirty="0"/>
              <a:t>analysis should begin with appropriate graphs and explorations of the data. </a:t>
            </a:r>
          </a:p>
          <a:p>
            <a:pPr marL="255600" indent="-255600">
              <a:buSzPct val="100000"/>
              <a:defRPr/>
            </a:pPr>
            <a:r>
              <a:rPr lang="en-US" sz="2600" b="1" kern="0" dirty="0"/>
              <a:t>Apply Statistical Methods </a:t>
            </a:r>
            <a:endParaRPr lang="en-US" sz="2600" b="1" kern="0" dirty="0" smtClean="0"/>
          </a:p>
          <a:p>
            <a:pPr marL="706641" lvl="1" indent="-255600">
              <a:buSzPct val="100000"/>
              <a:defRPr/>
            </a:pPr>
            <a:r>
              <a:rPr lang="en-US" sz="2400" kern="0" dirty="0" smtClean="0"/>
              <a:t>A </a:t>
            </a:r>
            <a:r>
              <a:rPr lang="en-US" sz="2400" kern="0" dirty="0"/>
              <a:t>good statistical analysis </a:t>
            </a:r>
            <a:r>
              <a:rPr lang="en-US" sz="2400" b="1" kern="0" dirty="0"/>
              <a:t>does not</a:t>
            </a:r>
            <a:r>
              <a:rPr lang="en-US" sz="2400" i="1" kern="0" dirty="0"/>
              <a:t> </a:t>
            </a:r>
            <a:r>
              <a:rPr lang="en-US" sz="2400" kern="0" dirty="0"/>
              <a:t>require strong computational skills. A good statistical analysis </a:t>
            </a:r>
            <a:r>
              <a:rPr lang="en-US" sz="2400" b="1" kern="0" dirty="0"/>
              <a:t>does</a:t>
            </a:r>
            <a:r>
              <a:rPr lang="en-US" sz="2400" i="1" kern="0" dirty="0"/>
              <a:t> </a:t>
            </a:r>
            <a:r>
              <a:rPr lang="en-US" sz="2400" kern="0" dirty="0"/>
              <a:t>require using common sense and paying careful attention to sound statistical methods</a:t>
            </a:r>
            <a:r>
              <a:rPr lang="en-US" sz="2400" kern="0" dirty="0" smtClean="0"/>
              <a:t>.</a:t>
            </a:r>
            <a:endParaRPr lang="en-US" sz="2400" kern="0" dirty="0"/>
          </a:p>
        </p:txBody>
      </p:sp>
    </p:spTree>
    <p:extLst>
      <p:ext uri="{BB962C8B-B14F-4D97-AF65-F5344CB8AC3E}">
        <p14:creationId xmlns:p14="http://schemas.microsoft.com/office/powerpoint/2010/main" val="28923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smtClean="0">
                <a:latin typeface="+mj-lt"/>
              </a:rPr>
              <a:t>Conclude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0"/>
            <a:ext cx="8382000" cy="4724400"/>
          </a:xfrm>
        </p:spPr>
        <p:txBody>
          <a:bodyPr/>
          <a:lstStyle/>
          <a:p>
            <a:pPr marL="0" indent="0">
              <a:buNone/>
              <a:defRPr/>
            </a:pPr>
            <a:r>
              <a:rPr lang="en-US" sz="2400" dirty="0"/>
              <a:t>The final step in our statistical process involves conclusions, and we should develop an ability to distinguish between statistical significance and practical significance</a:t>
            </a:r>
            <a:r>
              <a:rPr lang="en-US" sz="2400" dirty="0" smtClean="0"/>
              <a:t>.</a:t>
            </a:r>
          </a:p>
          <a:p>
            <a:pPr marL="255600" indent="-255600">
              <a:buSzPct val="100000"/>
              <a:defRPr/>
            </a:pPr>
            <a:r>
              <a:rPr lang="en-US" sz="2600" b="1" dirty="0"/>
              <a:t>Statistical Significance </a:t>
            </a:r>
            <a:endParaRPr lang="en-US" sz="2600" b="1" dirty="0" smtClean="0"/>
          </a:p>
          <a:p>
            <a:pPr marL="706641" lvl="1" indent="-255600">
              <a:buSzPct val="100000"/>
              <a:defRPr/>
            </a:pPr>
            <a:r>
              <a:rPr lang="en-US" sz="2400" b="1" dirty="0" smtClean="0"/>
              <a:t>Statistical </a:t>
            </a:r>
            <a:r>
              <a:rPr lang="en-US" sz="2400" b="1" dirty="0"/>
              <a:t>significance</a:t>
            </a:r>
            <a:r>
              <a:rPr lang="en-US" sz="2400" i="1" dirty="0"/>
              <a:t> </a:t>
            </a:r>
            <a:r>
              <a:rPr lang="en-US" sz="2400" dirty="0"/>
              <a:t>is achieved in a study if the likelihood of an event occurring by chance is 5% or </a:t>
            </a:r>
            <a:r>
              <a:rPr lang="en-US" sz="2400" dirty="0" smtClean="0"/>
              <a:t>less.</a:t>
            </a:r>
          </a:p>
          <a:p>
            <a:pPr marL="1279728" lvl="2" indent="-255600">
              <a:buSzPct val="100000"/>
              <a:defRPr/>
            </a:pPr>
            <a:r>
              <a:rPr lang="en-US" sz="2200" dirty="0" smtClean="0"/>
              <a:t>Getting </a:t>
            </a:r>
            <a:r>
              <a:rPr lang="en-US" sz="2200" dirty="0"/>
              <a:t>98 girls in 100 random births </a:t>
            </a:r>
            <a:r>
              <a:rPr lang="en-US" sz="2200" i="1" dirty="0"/>
              <a:t>is </a:t>
            </a:r>
            <a:r>
              <a:rPr lang="en-US" sz="2200" dirty="0"/>
              <a:t>statistically significant because such an extreme outcome is not likely to result from random </a:t>
            </a:r>
            <a:r>
              <a:rPr lang="en-US" sz="2200" dirty="0" smtClean="0"/>
              <a:t>chance.</a:t>
            </a:r>
          </a:p>
          <a:p>
            <a:pPr marL="1279728" lvl="2" indent="-255600">
              <a:buSzPct val="100000"/>
              <a:defRPr/>
            </a:pPr>
            <a:r>
              <a:rPr lang="en-US" sz="2200" dirty="0" smtClean="0"/>
              <a:t>Getting </a:t>
            </a:r>
            <a:r>
              <a:rPr lang="en-US" sz="2200" dirty="0"/>
              <a:t>52 girls in 100 births </a:t>
            </a:r>
            <a:r>
              <a:rPr lang="en-US" sz="2200" i="1" dirty="0"/>
              <a:t>is not </a:t>
            </a:r>
            <a:r>
              <a:rPr lang="en-US" sz="2200" dirty="0"/>
              <a:t>statistically significant because that event could easily occur with random chance</a:t>
            </a:r>
            <a:r>
              <a:rPr lang="en-US" sz="2200" dirty="0" smtClean="0"/>
              <a:t>.</a:t>
            </a:r>
            <a:endParaRPr lang="en-US" sz="2200" dirty="0"/>
          </a:p>
        </p:txBody>
      </p:sp>
    </p:spTree>
    <p:extLst>
      <p:ext uri="{BB962C8B-B14F-4D97-AF65-F5344CB8AC3E}">
        <p14:creationId xmlns:p14="http://schemas.microsoft.com/office/powerpoint/2010/main" val="714265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smtClean="0">
                <a:latin typeface="+mj-lt"/>
              </a:rPr>
              <a:t>Conclude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0"/>
            <a:ext cx="8382000" cy="4724400"/>
          </a:xfrm>
        </p:spPr>
        <p:txBody>
          <a:bodyPr/>
          <a:lstStyle/>
          <a:p>
            <a:pPr marL="255600" indent="-255600">
              <a:buSzPct val="100000"/>
              <a:defRPr/>
            </a:pPr>
            <a:r>
              <a:rPr lang="en-US" sz="2600" b="1" dirty="0"/>
              <a:t>Practical Significance </a:t>
            </a:r>
            <a:endParaRPr lang="en-US" sz="2600" b="1" dirty="0" smtClean="0"/>
          </a:p>
          <a:p>
            <a:pPr marL="706641" lvl="1" indent="-255600">
              <a:buSzPct val="100000"/>
              <a:defRPr/>
            </a:pPr>
            <a:r>
              <a:rPr lang="en-US" sz="2400" dirty="0" smtClean="0"/>
              <a:t>It </a:t>
            </a:r>
            <a:r>
              <a:rPr lang="en-US" sz="2400" dirty="0"/>
              <a:t>is possible that some treatment or finding is effective, but common sense might suggest that the treatment or finding does not make enough of a difference to justify its use or to be practical.</a:t>
            </a:r>
          </a:p>
        </p:txBody>
      </p:sp>
    </p:spTree>
    <p:extLst>
      <p:ext uri="{BB962C8B-B14F-4D97-AF65-F5344CB8AC3E}">
        <p14:creationId xmlns:p14="http://schemas.microsoft.com/office/powerpoint/2010/main" val="216384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Introduction to Statistics</a:t>
            </a:r>
            <a:endParaRPr lang="en-IN" dirty="0">
              <a:latin typeface="+mj-lt"/>
            </a:endParaRPr>
          </a:p>
        </p:txBody>
      </p:sp>
      <p:sp>
        <p:nvSpPr>
          <p:cNvPr id="3" name="Content Placeholder 2"/>
          <p:cNvSpPr>
            <a:spLocks noGrp="1"/>
          </p:cNvSpPr>
          <p:nvPr>
            <p:ph idx="1"/>
          </p:nvPr>
        </p:nvSpPr>
        <p:spPr/>
        <p:txBody>
          <a:bodyPr/>
          <a:lstStyle/>
          <a:p>
            <a:pPr marL="0" indent="0">
              <a:spcBef>
                <a:spcPct val="50000"/>
              </a:spcBef>
              <a:buNone/>
              <a:defRPr/>
            </a:pPr>
            <a:r>
              <a:rPr lang="en-US" sz="2600" b="1" dirty="0" smtClean="0"/>
              <a:t>1-1 Statistical </a:t>
            </a:r>
            <a:r>
              <a:rPr lang="en-US" sz="2600" b="1" dirty="0"/>
              <a:t>and Critical Thinking</a:t>
            </a:r>
          </a:p>
          <a:p>
            <a:pPr marL="0" indent="0">
              <a:spcBef>
                <a:spcPct val="50000"/>
              </a:spcBef>
              <a:buNone/>
              <a:defRPr/>
            </a:pPr>
            <a:r>
              <a:rPr lang="en-US" sz="2600" dirty="0" smtClean="0"/>
              <a:t>1-2 Types </a:t>
            </a:r>
            <a:r>
              <a:rPr lang="en-US" sz="2600" dirty="0"/>
              <a:t>of Data</a:t>
            </a:r>
          </a:p>
          <a:p>
            <a:pPr marL="0" indent="0">
              <a:spcBef>
                <a:spcPct val="50000"/>
              </a:spcBef>
              <a:buNone/>
              <a:defRPr/>
            </a:pPr>
            <a:r>
              <a:rPr lang="en-US" sz="2600" dirty="0" smtClean="0"/>
              <a:t>1-3 Collecting </a:t>
            </a:r>
            <a:r>
              <a:rPr lang="en-US" sz="2600" dirty="0"/>
              <a:t>Sample Data</a:t>
            </a:r>
            <a:endParaRPr lang="en-US" altLang="en-US" sz="2600" dirty="0"/>
          </a:p>
        </p:txBody>
      </p:sp>
    </p:spTree>
    <p:extLst>
      <p:ext uri="{BB962C8B-B14F-4D97-AF65-F5344CB8AC3E}">
        <p14:creationId xmlns:p14="http://schemas.microsoft.com/office/powerpoint/2010/main" val="7800338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Example Statistical Significance Versus Practical </a:t>
            </a:r>
            <a:r>
              <a:rPr lang="en-US" altLang="en-US" sz="3600" dirty="0" smtClean="0">
                <a:latin typeface="+mj-lt"/>
              </a:rPr>
              <a:t>Significance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0"/>
            <a:ext cx="8382000" cy="4724400"/>
          </a:xfrm>
        </p:spPr>
        <p:txBody>
          <a:bodyPr/>
          <a:lstStyle/>
          <a:p>
            <a:pPr marL="0" indent="0">
              <a:buClr>
                <a:schemeClr val="accent2"/>
              </a:buClr>
              <a:buNone/>
            </a:pPr>
            <a:r>
              <a:rPr lang="en-US" altLang="en-US" sz="2400" dirty="0"/>
              <a:t>ProCare Industries once supplied a product named Gender Choice that supposedly increased the chance of a couple having a baby with the gender that they desired. In the absence of any evidence of its effectiveness, the product was banned by the Food and Drug Administration (FDA) as a “gross deception of the consumer</a:t>
            </a:r>
            <a:r>
              <a:rPr lang="en-US" altLang="en-US" sz="2400" dirty="0" smtClean="0"/>
              <a:t>.”</a:t>
            </a:r>
          </a:p>
          <a:p>
            <a:pPr marL="255600" indent="-255600">
              <a:buSzPct val="100000"/>
            </a:pPr>
            <a:r>
              <a:rPr lang="en-US" altLang="en-US" sz="2200" dirty="0"/>
              <a:t>Suppose that the product was tested with 10,000 couples who wanted to have baby girls, and the results consist of 5200 baby girls born in the 10,000 births. This result is statistically significant because the likelihood of it happening due to chance is only 0.003%, so chance doesn’t seem like a feasible explanation.</a:t>
            </a:r>
          </a:p>
        </p:txBody>
      </p:sp>
    </p:spTree>
    <p:extLst>
      <p:ext uri="{BB962C8B-B14F-4D97-AF65-F5344CB8AC3E}">
        <p14:creationId xmlns:p14="http://schemas.microsoft.com/office/powerpoint/2010/main" val="3237126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Example Statistical Significance Versus Practical </a:t>
            </a:r>
            <a:r>
              <a:rPr lang="en-US" altLang="en-US" sz="3600" dirty="0" smtClean="0">
                <a:latin typeface="+mj-lt"/>
              </a:rPr>
              <a:t>Significance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0"/>
            <a:ext cx="8382000" cy="4724400"/>
          </a:xfrm>
        </p:spPr>
        <p:txBody>
          <a:bodyPr/>
          <a:lstStyle/>
          <a:p>
            <a:pPr marL="255600" indent="-255600">
              <a:buSzPct val="100000"/>
            </a:pPr>
            <a:r>
              <a:rPr lang="en-US" altLang="en-US" sz="2200" dirty="0"/>
              <a:t>That 52% rate of girls is statistically significant, but it lacks practical significance because 52% is only slightly above 50%. Couples would not want to spend the time and money to increase the likelihood of a girl from 50% to 52%. (</a:t>
            </a:r>
            <a:r>
              <a:rPr lang="en-US" altLang="en-US" sz="2200" b="1" dirty="0"/>
              <a:t>Note</a:t>
            </a:r>
            <a:r>
              <a:rPr lang="en-US" altLang="en-US" sz="2200" dirty="0"/>
              <a:t>: In reality, the likelihood of a baby being a girl is about 48.8%, not 50%.)</a:t>
            </a:r>
          </a:p>
        </p:txBody>
      </p:sp>
    </p:spTree>
    <p:extLst>
      <p:ext uri="{BB962C8B-B14F-4D97-AF65-F5344CB8AC3E}">
        <p14:creationId xmlns:p14="http://schemas.microsoft.com/office/powerpoint/2010/main" val="669564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Analyzing Data: Potential </a:t>
            </a:r>
            <a:r>
              <a:rPr lang="en-US" altLang="en-US" sz="3600" dirty="0" smtClean="0">
                <a:latin typeface="+mj-lt"/>
              </a:rPr>
              <a:t>Pitfalls </a:t>
            </a:r>
            <a:r>
              <a:rPr lang="en-US" altLang="en-US" sz="2000" b="0" dirty="0" smtClean="0">
                <a:latin typeface="+mj-lt"/>
              </a:rPr>
              <a:t>(1 of 2)</a:t>
            </a:r>
            <a:endParaRPr lang="en-US" altLang="en-US" sz="2000" b="0" dirty="0">
              <a:latin typeface="+mj-lt"/>
            </a:endParaRPr>
          </a:p>
        </p:txBody>
      </p:sp>
      <p:sp>
        <p:nvSpPr>
          <p:cNvPr id="3" name="Content Placeholder 2"/>
          <p:cNvSpPr>
            <a:spLocks noGrp="1"/>
          </p:cNvSpPr>
          <p:nvPr>
            <p:ph idx="1"/>
          </p:nvPr>
        </p:nvSpPr>
        <p:spPr>
          <a:xfrm>
            <a:off x="457200" y="1600200"/>
            <a:ext cx="8305800" cy="4724400"/>
          </a:xfrm>
        </p:spPr>
        <p:txBody>
          <a:bodyPr/>
          <a:lstStyle/>
          <a:p>
            <a:pPr marL="255600" indent="-255600">
              <a:buSzPct val="100000"/>
              <a:defRPr/>
            </a:pPr>
            <a:r>
              <a:rPr lang="en-US" sz="2400" b="1" dirty="0"/>
              <a:t>Misleading Conclusions</a:t>
            </a:r>
            <a:r>
              <a:rPr lang="en-US" sz="2400" b="1" dirty="0">
                <a:solidFill>
                  <a:schemeClr val="accent2">
                    <a:lumMod val="75000"/>
                  </a:schemeClr>
                </a:solidFill>
              </a:rPr>
              <a:t> </a:t>
            </a:r>
            <a:endParaRPr lang="en-US" sz="2400" b="1" dirty="0" smtClean="0">
              <a:solidFill>
                <a:schemeClr val="accent2">
                  <a:lumMod val="75000"/>
                </a:schemeClr>
              </a:solidFill>
            </a:endParaRPr>
          </a:p>
          <a:p>
            <a:pPr marL="706641" lvl="1" indent="-255600">
              <a:buSzPct val="100000"/>
              <a:defRPr/>
            </a:pPr>
            <a:r>
              <a:rPr lang="en-US" sz="2200" dirty="0" smtClean="0"/>
              <a:t>When </a:t>
            </a:r>
            <a:r>
              <a:rPr lang="en-US" sz="2200" dirty="0"/>
              <a:t>forming a conclusion based on a statistical analysis, we should make statements that are clear even to those who have no understanding of statistics and its terminology</a:t>
            </a:r>
            <a:r>
              <a:rPr lang="en-US" sz="2200" dirty="0" smtClean="0"/>
              <a:t>.</a:t>
            </a:r>
          </a:p>
          <a:p>
            <a:pPr marL="255600" indent="-255600">
              <a:buSzPct val="100000"/>
              <a:defRPr/>
            </a:pPr>
            <a:r>
              <a:rPr lang="en-US" sz="2400" b="1" kern="0" dirty="0"/>
              <a:t>Sample Data Reported Instead of Measured </a:t>
            </a:r>
            <a:endParaRPr lang="en-US" sz="2400" b="1" kern="0" dirty="0" smtClean="0"/>
          </a:p>
          <a:p>
            <a:pPr marL="706641" lvl="1" indent="-255600">
              <a:buSzPct val="100000"/>
              <a:defRPr/>
            </a:pPr>
            <a:r>
              <a:rPr lang="en-US" sz="2200" kern="0" dirty="0" smtClean="0"/>
              <a:t>When </a:t>
            </a:r>
            <a:r>
              <a:rPr lang="en-US" sz="2200" kern="0" dirty="0"/>
              <a:t>collecting data from people, it is better to take measurements yourself instead of asking subjects to </a:t>
            </a:r>
            <a:r>
              <a:rPr lang="en-US" sz="2200" b="1" kern="0" dirty="0"/>
              <a:t>report </a:t>
            </a:r>
            <a:r>
              <a:rPr lang="en-US" sz="2200" kern="0" dirty="0"/>
              <a:t>results.</a:t>
            </a:r>
          </a:p>
          <a:p>
            <a:pPr marL="255600" indent="-255600">
              <a:buSzPct val="100000"/>
              <a:defRPr/>
            </a:pPr>
            <a:r>
              <a:rPr lang="en-US" sz="2400" b="1" kern="0" dirty="0"/>
              <a:t>Loaded Questions</a:t>
            </a:r>
            <a:r>
              <a:rPr lang="en-US" sz="2400" b="1" kern="0" dirty="0">
                <a:solidFill>
                  <a:schemeClr val="accent2">
                    <a:lumMod val="75000"/>
                  </a:schemeClr>
                </a:solidFill>
              </a:rPr>
              <a:t> </a:t>
            </a:r>
            <a:endParaRPr lang="en-US" sz="2400" b="1" kern="0" dirty="0" smtClean="0">
              <a:solidFill>
                <a:schemeClr val="accent2">
                  <a:lumMod val="75000"/>
                </a:schemeClr>
              </a:solidFill>
            </a:endParaRPr>
          </a:p>
          <a:p>
            <a:pPr marL="706641" lvl="1" indent="-255600">
              <a:buSzPct val="100000"/>
              <a:defRPr/>
            </a:pPr>
            <a:r>
              <a:rPr lang="en-US" sz="2200" kern="0" dirty="0" smtClean="0"/>
              <a:t>If </a:t>
            </a:r>
            <a:r>
              <a:rPr lang="en-US" sz="2200" kern="0" dirty="0"/>
              <a:t>survey results are not worded carefully, the results of a study can be misleading</a:t>
            </a:r>
            <a:r>
              <a:rPr lang="en-US" sz="2200" kern="0" dirty="0" smtClean="0"/>
              <a:t>.</a:t>
            </a:r>
            <a:endParaRPr lang="en-US" sz="2200" kern="0" dirty="0"/>
          </a:p>
        </p:txBody>
      </p:sp>
    </p:spTree>
    <p:extLst>
      <p:ext uri="{BB962C8B-B14F-4D97-AF65-F5344CB8AC3E}">
        <p14:creationId xmlns:p14="http://schemas.microsoft.com/office/powerpoint/2010/main" val="16065037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pPr>
              <a:lnSpc>
                <a:spcPct val="90000"/>
              </a:lnSpc>
            </a:pPr>
            <a:r>
              <a:rPr lang="en-US" altLang="en-US" sz="3600" dirty="0">
                <a:latin typeface="+mj-lt"/>
              </a:rPr>
              <a:t>Analyzing Data: Potential </a:t>
            </a:r>
            <a:r>
              <a:rPr lang="en-US" altLang="en-US" sz="3600" dirty="0" smtClean="0">
                <a:latin typeface="+mj-lt"/>
              </a:rPr>
              <a:t>Pitfalls </a:t>
            </a:r>
            <a:r>
              <a:rPr lang="en-US" altLang="en-US" sz="2000" b="0" dirty="0" smtClean="0">
                <a:latin typeface="+mj-lt"/>
              </a:rPr>
              <a:t>(2 of 2)</a:t>
            </a:r>
            <a:endParaRPr lang="en-US" altLang="en-US" sz="2000" b="0" dirty="0">
              <a:latin typeface="+mj-lt"/>
            </a:endParaRPr>
          </a:p>
        </p:txBody>
      </p:sp>
      <p:sp>
        <p:nvSpPr>
          <p:cNvPr id="3" name="Content Placeholder 2"/>
          <p:cNvSpPr>
            <a:spLocks noGrp="1"/>
          </p:cNvSpPr>
          <p:nvPr>
            <p:ph idx="1"/>
          </p:nvPr>
        </p:nvSpPr>
        <p:spPr>
          <a:xfrm>
            <a:off x="457200" y="1600200"/>
            <a:ext cx="8382000" cy="4724400"/>
          </a:xfrm>
        </p:spPr>
        <p:txBody>
          <a:bodyPr/>
          <a:lstStyle/>
          <a:p>
            <a:pPr marL="255600" indent="-255600">
              <a:buSzPct val="100000"/>
              <a:defRPr/>
            </a:pPr>
            <a:r>
              <a:rPr lang="en-US" sz="2400" b="1" dirty="0"/>
              <a:t>Order of Questions </a:t>
            </a:r>
            <a:endParaRPr lang="en-US" sz="2400" b="1" dirty="0" smtClean="0"/>
          </a:p>
          <a:p>
            <a:pPr marL="706641" lvl="1" indent="-255600">
              <a:buSzPct val="100000"/>
              <a:defRPr/>
            </a:pPr>
            <a:r>
              <a:rPr lang="en-US" sz="2200" dirty="0" smtClean="0"/>
              <a:t>Sometimes </a:t>
            </a:r>
            <a:r>
              <a:rPr lang="en-US" sz="2200" dirty="0"/>
              <a:t>survey questions are unintentionally loaded by the order of the items being considered</a:t>
            </a:r>
            <a:r>
              <a:rPr lang="en-US" sz="2200" dirty="0" smtClean="0"/>
              <a:t>.</a:t>
            </a:r>
          </a:p>
          <a:p>
            <a:pPr marL="255600" indent="-255600">
              <a:buSzPct val="100000"/>
              <a:defRPr/>
            </a:pPr>
            <a:r>
              <a:rPr lang="en-US" sz="2400" b="1" kern="0" dirty="0"/>
              <a:t>Nonresponse</a:t>
            </a:r>
            <a:r>
              <a:rPr lang="en-US" sz="2400" kern="0" dirty="0"/>
              <a:t> </a:t>
            </a:r>
            <a:endParaRPr lang="en-US" sz="2400" kern="0" dirty="0" smtClean="0"/>
          </a:p>
          <a:p>
            <a:pPr marL="706641" lvl="1" indent="-255600">
              <a:buSzPct val="100000"/>
              <a:defRPr/>
            </a:pPr>
            <a:r>
              <a:rPr lang="en-US" sz="2200" kern="0" dirty="0" smtClean="0"/>
              <a:t>A </a:t>
            </a:r>
            <a:r>
              <a:rPr lang="en-US" sz="2200" kern="0" dirty="0"/>
              <a:t>nonresponse occurs when someone either refuses to respond or is unavailable.</a:t>
            </a:r>
          </a:p>
          <a:p>
            <a:pPr marL="255600" indent="-255600">
              <a:buSzPct val="100000"/>
              <a:defRPr/>
            </a:pPr>
            <a:r>
              <a:rPr lang="en-US" sz="2400" b="1" kern="0" dirty="0"/>
              <a:t>Percentages</a:t>
            </a:r>
            <a:r>
              <a:rPr lang="en-US" sz="2400" kern="0" dirty="0"/>
              <a:t> </a:t>
            </a:r>
            <a:endParaRPr lang="en-US" sz="2400" kern="0" dirty="0" smtClean="0"/>
          </a:p>
          <a:p>
            <a:pPr marL="706641" lvl="1" indent="-255600">
              <a:buSzPct val="100000"/>
              <a:defRPr/>
            </a:pPr>
            <a:r>
              <a:rPr lang="en-US" sz="2200" kern="0" dirty="0" smtClean="0"/>
              <a:t>Some </a:t>
            </a:r>
            <a:r>
              <a:rPr lang="en-US" sz="2200" kern="0" dirty="0"/>
              <a:t>studies cite misleading percentages. Note that 100% of some quantity is </a:t>
            </a:r>
            <a:r>
              <a:rPr lang="en-US" sz="2200" b="1" kern="0" dirty="0"/>
              <a:t>all </a:t>
            </a:r>
            <a:r>
              <a:rPr lang="en-US" sz="2200" kern="0" dirty="0"/>
              <a:t>of it, but if there are references made to percentages that exceed 100%, such references are often not justified</a:t>
            </a:r>
            <a:r>
              <a:rPr lang="en-US" sz="2200" kern="0" dirty="0" smtClean="0"/>
              <a:t>.</a:t>
            </a:r>
            <a:endParaRPr lang="en-US" sz="2200" kern="0" dirty="0"/>
          </a:p>
        </p:txBody>
      </p:sp>
    </p:spTree>
    <p:extLst>
      <p:ext uri="{BB962C8B-B14F-4D97-AF65-F5344CB8AC3E}">
        <p14:creationId xmlns:p14="http://schemas.microsoft.com/office/powerpoint/2010/main" val="40834889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Key Concept</a:t>
            </a:r>
            <a:endParaRPr lang="en-IN" dirty="0">
              <a:latin typeface="+mj-lt"/>
            </a:endParaRPr>
          </a:p>
        </p:txBody>
      </p:sp>
      <p:sp>
        <p:nvSpPr>
          <p:cNvPr id="3" name="Content Placeholder 2"/>
          <p:cNvSpPr>
            <a:spLocks noGrp="1"/>
          </p:cNvSpPr>
          <p:nvPr>
            <p:ph idx="1"/>
          </p:nvPr>
        </p:nvSpPr>
        <p:spPr>
          <a:xfrm>
            <a:off x="457200" y="1600200"/>
            <a:ext cx="8382000" cy="4525963"/>
          </a:xfrm>
        </p:spPr>
        <p:txBody>
          <a:bodyPr/>
          <a:lstStyle/>
          <a:p>
            <a:pPr marL="0" indent="0">
              <a:buFontTx/>
              <a:buNone/>
            </a:pPr>
            <a:r>
              <a:rPr lang="en-US" altLang="en-US" sz="2600" dirty="0"/>
              <a:t>The process involved in conducting a statistical </a:t>
            </a:r>
            <a:r>
              <a:rPr lang="en-US" altLang="en-US" sz="2600" dirty="0" smtClean="0"/>
              <a:t>study </a:t>
            </a:r>
            <a:r>
              <a:rPr lang="en-US" altLang="en-US" sz="2600" dirty="0"/>
              <a:t>consists of “prepare, analyze, and conclude.” </a:t>
            </a:r>
          </a:p>
          <a:p>
            <a:pPr marL="0" indent="0">
              <a:buFontTx/>
              <a:buNone/>
            </a:pPr>
            <a:r>
              <a:rPr lang="en-US" altLang="en-US" sz="2600" dirty="0" smtClean="0"/>
              <a:t>Statistical </a:t>
            </a:r>
            <a:r>
              <a:rPr lang="en-US" altLang="en-US" sz="2600" dirty="0"/>
              <a:t>thinking involves critical thinking and the ability to make sense of results. Statistical thinking demands so much more than the ability to execute complicated </a:t>
            </a:r>
            <a:r>
              <a:rPr lang="en-US" altLang="en-US" sz="2600" dirty="0" smtClean="0"/>
              <a:t>calculations</a:t>
            </a:r>
            <a:r>
              <a:rPr lang="en-US" altLang="en-US" sz="2600" dirty="0"/>
              <a:t>.</a:t>
            </a:r>
          </a:p>
        </p:txBody>
      </p:sp>
    </p:spTree>
    <p:extLst>
      <p:ext uri="{BB962C8B-B14F-4D97-AF65-F5344CB8AC3E}">
        <p14:creationId xmlns:p14="http://schemas.microsoft.com/office/powerpoint/2010/main" val="13663221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Data</a:t>
            </a:r>
            <a:endParaRPr lang="en-IN" sz="2000" b="0" dirty="0">
              <a:latin typeface="+mj-lt"/>
            </a:endParaRPr>
          </a:p>
        </p:txBody>
      </p:sp>
      <p:sp>
        <p:nvSpPr>
          <p:cNvPr id="3" name="Content Placeholder 2"/>
          <p:cNvSpPr>
            <a:spLocks noGrp="1"/>
          </p:cNvSpPr>
          <p:nvPr>
            <p:ph idx="1"/>
          </p:nvPr>
        </p:nvSpPr>
        <p:spPr>
          <a:xfrm>
            <a:off x="457200" y="1600200"/>
            <a:ext cx="8382000" cy="4525963"/>
          </a:xfrm>
        </p:spPr>
        <p:txBody>
          <a:bodyPr/>
          <a:lstStyle/>
          <a:p>
            <a:pPr marL="256032" indent="-256032">
              <a:lnSpc>
                <a:spcPct val="120000"/>
              </a:lnSpc>
              <a:buSzPct val="100000"/>
              <a:defRPr/>
            </a:pPr>
            <a:r>
              <a:rPr lang="en-US" altLang="en-US" sz="2800" dirty="0" smtClean="0"/>
              <a:t>Data</a:t>
            </a:r>
          </a:p>
          <a:p>
            <a:pPr marL="707073" lvl="1" indent="-256032">
              <a:buSzPct val="100000"/>
              <a:defRPr/>
            </a:pPr>
            <a:r>
              <a:rPr lang="en-US" altLang="en-US" sz="2600" dirty="0" smtClean="0"/>
              <a:t>Collections of observations, such as measurements, genders, or survey responses</a:t>
            </a:r>
            <a:endParaRPr lang="en-US" altLang="en-US" sz="2600" dirty="0"/>
          </a:p>
        </p:txBody>
      </p:sp>
    </p:spTree>
    <p:extLst>
      <p:ext uri="{BB962C8B-B14F-4D97-AF65-F5344CB8AC3E}">
        <p14:creationId xmlns:p14="http://schemas.microsoft.com/office/powerpoint/2010/main" val="33774218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Statistics</a:t>
            </a:r>
            <a:endParaRPr lang="en-IN" sz="2000" b="0" dirty="0">
              <a:latin typeface="+mj-lt"/>
            </a:endParaRPr>
          </a:p>
        </p:txBody>
      </p:sp>
      <p:sp>
        <p:nvSpPr>
          <p:cNvPr id="3" name="Content Placeholder 2"/>
          <p:cNvSpPr>
            <a:spLocks noGrp="1"/>
          </p:cNvSpPr>
          <p:nvPr>
            <p:ph idx="1"/>
          </p:nvPr>
        </p:nvSpPr>
        <p:spPr>
          <a:xfrm>
            <a:off x="457200" y="1600200"/>
            <a:ext cx="8229600" cy="4525963"/>
          </a:xfrm>
        </p:spPr>
        <p:txBody>
          <a:bodyPr/>
          <a:lstStyle/>
          <a:p>
            <a:pPr marL="256032" indent="-256032">
              <a:lnSpc>
                <a:spcPct val="120000"/>
              </a:lnSpc>
              <a:buSzPct val="100000"/>
              <a:defRPr/>
            </a:pPr>
            <a:r>
              <a:rPr lang="en-US" altLang="en-US" sz="2800" dirty="0" smtClean="0"/>
              <a:t>Statistics</a:t>
            </a:r>
          </a:p>
          <a:p>
            <a:pPr marL="707073" lvl="1" indent="-256032">
              <a:buSzPct val="100000"/>
              <a:defRPr/>
            </a:pPr>
            <a:r>
              <a:rPr lang="en-US" altLang="en-US" sz="2600" dirty="0"/>
              <a:t>The science of planning studies and experiments, obtaining data, and organizing, summarizing, presenting, analyzing, and interpreting those data and then drawing conclusions based on them.</a:t>
            </a:r>
          </a:p>
        </p:txBody>
      </p:sp>
    </p:spTree>
    <p:extLst>
      <p:ext uri="{BB962C8B-B14F-4D97-AF65-F5344CB8AC3E}">
        <p14:creationId xmlns:p14="http://schemas.microsoft.com/office/powerpoint/2010/main" val="2269578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Population</a:t>
            </a:r>
            <a:endParaRPr lang="en-IN" sz="2000" b="0" dirty="0">
              <a:latin typeface="+mj-lt"/>
            </a:endParaRPr>
          </a:p>
        </p:txBody>
      </p:sp>
      <p:sp>
        <p:nvSpPr>
          <p:cNvPr id="3" name="Content Placeholder 2"/>
          <p:cNvSpPr>
            <a:spLocks noGrp="1"/>
          </p:cNvSpPr>
          <p:nvPr>
            <p:ph idx="1"/>
          </p:nvPr>
        </p:nvSpPr>
        <p:spPr>
          <a:xfrm>
            <a:off x="457200" y="1600200"/>
            <a:ext cx="8229600" cy="4525963"/>
          </a:xfrm>
        </p:spPr>
        <p:txBody>
          <a:bodyPr/>
          <a:lstStyle/>
          <a:p>
            <a:pPr marL="256032" indent="-256032">
              <a:lnSpc>
                <a:spcPct val="120000"/>
              </a:lnSpc>
              <a:buSzPct val="100000"/>
              <a:defRPr/>
            </a:pPr>
            <a:r>
              <a:rPr lang="en-US" altLang="en-US" sz="2800" dirty="0" smtClean="0"/>
              <a:t>Population</a:t>
            </a:r>
          </a:p>
          <a:p>
            <a:pPr marL="707073" lvl="1" indent="-256032">
              <a:buSzPct val="100000"/>
              <a:defRPr/>
            </a:pPr>
            <a:r>
              <a:rPr lang="en-US" altLang="en-US" sz="2600" dirty="0"/>
              <a:t>The complete collection of </a:t>
            </a:r>
            <a:r>
              <a:rPr lang="en-US" altLang="en-US" sz="2600" b="1" dirty="0"/>
              <a:t>all</a:t>
            </a:r>
            <a:r>
              <a:rPr lang="en-US" altLang="en-US" sz="2600" dirty="0"/>
              <a:t> measurements or data that are being considered. </a:t>
            </a:r>
            <a:r>
              <a:rPr lang="en-US" altLang="en-US" sz="2600" dirty="0" smtClean="0"/>
              <a:t>Typically</a:t>
            </a:r>
            <a:r>
              <a:rPr lang="en-US" altLang="en-US" sz="2600" dirty="0"/>
              <a:t>, a population is the complete collection of data that we would like to make inferences about.</a:t>
            </a:r>
          </a:p>
        </p:txBody>
      </p:sp>
    </p:spTree>
    <p:extLst>
      <p:ext uri="{BB962C8B-B14F-4D97-AF65-F5344CB8AC3E}">
        <p14:creationId xmlns:p14="http://schemas.microsoft.com/office/powerpoint/2010/main" val="849182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Census versus Sample</a:t>
            </a:r>
            <a:endParaRPr lang="en-IN" sz="2000" b="0" dirty="0">
              <a:latin typeface="+mj-lt"/>
            </a:endParaRPr>
          </a:p>
        </p:txBody>
      </p:sp>
      <p:sp>
        <p:nvSpPr>
          <p:cNvPr id="3" name="Content Placeholder 2"/>
          <p:cNvSpPr>
            <a:spLocks noGrp="1"/>
          </p:cNvSpPr>
          <p:nvPr>
            <p:ph idx="1"/>
          </p:nvPr>
        </p:nvSpPr>
        <p:spPr>
          <a:xfrm>
            <a:off x="457200" y="1600200"/>
            <a:ext cx="8229600" cy="4525963"/>
          </a:xfrm>
        </p:spPr>
        <p:txBody>
          <a:bodyPr/>
          <a:lstStyle/>
          <a:p>
            <a:pPr marL="256032" indent="-256032">
              <a:lnSpc>
                <a:spcPct val="120000"/>
              </a:lnSpc>
              <a:buSzPct val="100000"/>
              <a:defRPr/>
            </a:pPr>
            <a:r>
              <a:rPr lang="en-US" altLang="en-US" sz="2800" dirty="0" smtClean="0"/>
              <a:t>Census</a:t>
            </a:r>
          </a:p>
          <a:p>
            <a:pPr marL="707073" lvl="1" indent="-256032">
              <a:buSzPct val="100000"/>
              <a:defRPr/>
            </a:pPr>
            <a:r>
              <a:rPr lang="en-US" altLang="en-US" sz="2600" dirty="0"/>
              <a:t>The collection of data from </a:t>
            </a:r>
            <a:r>
              <a:rPr lang="en-US" altLang="en-US" sz="2600" b="1" dirty="0"/>
              <a:t>every</a:t>
            </a:r>
            <a:r>
              <a:rPr lang="en-US" altLang="en-US" sz="2600" dirty="0"/>
              <a:t> member of a </a:t>
            </a:r>
            <a:r>
              <a:rPr lang="en-US" altLang="en-US" sz="2600" dirty="0" smtClean="0"/>
              <a:t>population</a:t>
            </a:r>
          </a:p>
          <a:p>
            <a:pPr marL="256032" indent="-256032">
              <a:lnSpc>
                <a:spcPct val="120000"/>
              </a:lnSpc>
              <a:buSzPct val="100000"/>
              <a:defRPr/>
            </a:pPr>
            <a:r>
              <a:rPr lang="en-US" altLang="en-US" sz="2800" dirty="0" smtClean="0"/>
              <a:t>Sample</a:t>
            </a:r>
            <a:endParaRPr lang="en-US" altLang="en-US" sz="2800" dirty="0"/>
          </a:p>
          <a:p>
            <a:pPr marL="707073" lvl="1" indent="-256032">
              <a:buSzPct val="100000"/>
              <a:defRPr/>
            </a:pPr>
            <a:r>
              <a:rPr lang="en-US" altLang="en-US" sz="2600" dirty="0"/>
              <a:t>A </a:t>
            </a:r>
            <a:r>
              <a:rPr lang="en-US" altLang="en-US" sz="2600" b="1" dirty="0"/>
              <a:t>subcollection</a:t>
            </a:r>
            <a:r>
              <a:rPr lang="en-US" altLang="en-US" sz="2600" dirty="0"/>
              <a:t> of members selected from a population</a:t>
            </a:r>
          </a:p>
        </p:txBody>
      </p:sp>
    </p:spTree>
    <p:extLst>
      <p:ext uri="{BB962C8B-B14F-4D97-AF65-F5344CB8AC3E}">
        <p14:creationId xmlns:p14="http://schemas.microsoft.com/office/powerpoint/2010/main" val="487455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Example: Residential Carbon Monoxide </a:t>
            </a:r>
            <a:r>
              <a:rPr lang="en-US" altLang="en-US" sz="3600" dirty="0" smtClean="0">
                <a:latin typeface="+mj-lt"/>
              </a:rPr>
              <a:t>Detectors </a:t>
            </a:r>
            <a:r>
              <a:rPr lang="en-US" altLang="en-US" sz="2000" b="0" dirty="0" smtClean="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229600" cy="4525963"/>
          </a:xfrm>
        </p:spPr>
        <p:txBody>
          <a:bodyPr/>
          <a:lstStyle/>
          <a:p>
            <a:pPr marL="0" indent="0">
              <a:buSzPct val="100000"/>
              <a:buNone/>
              <a:defRPr/>
            </a:pPr>
            <a:r>
              <a:rPr lang="en-US" altLang="en-US" sz="2600" dirty="0"/>
              <a:t>In the journal article “Residential Carbon Monoxide Detector Failure Rates in the United States”, it was stated that there are 38 million carbon monoxide detectors installed in the United States. When 30 of them were randomly selected and tested, it was found that 12 of them failed to provide an alarm in hazardous carbon monoxide conditions.</a:t>
            </a:r>
          </a:p>
        </p:txBody>
      </p:sp>
    </p:spTree>
    <p:extLst>
      <p:ext uri="{BB962C8B-B14F-4D97-AF65-F5344CB8AC3E}">
        <p14:creationId xmlns:p14="http://schemas.microsoft.com/office/powerpoint/2010/main" val="3202108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Example: Residential Carbon Monoxide </a:t>
            </a:r>
            <a:r>
              <a:rPr lang="en-US" altLang="en-US" sz="3600" dirty="0" smtClean="0">
                <a:latin typeface="+mj-lt"/>
              </a:rPr>
              <a:t>Detectors </a:t>
            </a:r>
            <a:r>
              <a:rPr lang="en-US" altLang="en-US" sz="2000" b="0" dirty="0" smtClean="0">
                <a:latin typeface="+mj-lt"/>
              </a:rPr>
              <a:t>(2 of 2)</a:t>
            </a:r>
            <a:endParaRPr lang="en-IN" sz="2000" b="0" dirty="0">
              <a:latin typeface="+mj-lt"/>
            </a:endParaRPr>
          </a:p>
        </p:txBody>
      </p:sp>
      <p:sp>
        <p:nvSpPr>
          <p:cNvPr id="3" name="Content Placeholder 2"/>
          <p:cNvSpPr>
            <a:spLocks noGrp="1"/>
          </p:cNvSpPr>
          <p:nvPr>
            <p:ph idx="1"/>
          </p:nvPr>
        </p:nvSpPr>
        <p:spPr>
          <a:xfrm>
            <a:off x="457200" y="1600200"/>
            <a:ext cx="8229600" cy="4525963"/>
          </a:xfrm>
        </p:spPr>
        <p:txBody>
          <a:bodyPr/>
          <a:lstStyle/>
          <a:p>
            <a:pPr marL="0" indent="0">
              <a:spcAft>
                <a:spcPts val="600"/>
              </a:spcAft>
              <a:buClr>
                <a:schemeClr val="accent2"/>
              </a:buClr>
              <a:buNone/>
              <a:defRPr/>
            </a:pPr>
            <a:r>
              <a:rPr lang="en-US" sz="2600" dirty="0"/>
              <a:t>In this case, the population and sample are as follows</a:t>
            </a:r>
            <a:r>
              <a:rPr lang="en-US" sz="2600" dirty="0" smtClean="0"/>
              <a:t>:</a:t>
            </a:r>
            <a:endParaRPr lang="en-US" altLang="en-US" sz="2600" dirty="0"/>
          </a:p>
          <a:p>
            <a:pPr marL="255600" indent="-255600">
              <a:spcAft>
                <a:spcPts val="600"/>
              </a:spcAft>
              <a:buClr>
                <a:schemeClr val="accent2"/>
              </a:buClr>
              <a:buSzPct val="100000"/>
              <a:defRPr/>
            </a:pPr>
            <a:r>
              <a:rPr lang="en-US" altLang="en-US" sz="2400" b="1" dirty="0"/>
              <a:t>Population:</a:t>
            </a:r>
            <a:r>
              <a:rPr lang="en-US" altLang="en-US" sz="2400" dirty="0"/>
              <a:t> All 38 million carbon monoxide detectors in the United States  </a:t>
            </a:r>
          </a:p>
          <a:p>
            <a:pPr marL="255600" indent="-255600">
              <a:spcAft>
                <a:spcPts val="600"/>
              </a:spcAft>
              <a:buClr>
                <a:schemeClr val="accent2"/>
              </a:buClr>
              <a:buSzPct val="100000"/>
              <a:defRPr/>
            </a:pPr>
            <a:r>
              <a:rPr lang="en-US" altLang="en-US" sz="2400" b="1" dirty="0"/>
              <a:t>Sample:</a:t>
            </a:r>
            <a:r>
              <a:rPr lang="en-US" altLang="en-US" sz="2400" dirty="0"/>
              <a:t> The 30 carbon monoxide detectors that were selected and </a:t>
            </a:r>
            <a:r>
              <a:rPr lang="en-US" altLang="en-US" sz="2400" dirty="0" smtClean="0"/>
              <a:t>tested</a:t>
            </a:r>
          </a:p>
          <a:p>
            <a:pPr marL="0" indent="0">
              <a:spcAft>
                <a:spcPts val="600"/>
              </a:spcAft>
              <a:buClr>
                <a:schemeClr val="accent2"/>
              </a:buClr>
              <a:buNone/>
              <a:defRPr/>
            </a:pPr>
            <a:r>
              <a:rPr lang="en-US" altLang="en-US" sz="2600" dirty="0"/>
              <a:t>The objective is to use the sample data as a basis for drawing a conclusion about the population of all carbon monoxide detectors, and methods of statistics are helpful in drawing such conclusions</a:t>
            </a:r>
            <a:r>
              <a:rPr lang="en-US" altLang="en-US" sz="2600" dirty="0" smtClean="0"/>
              <a:t>.</a:t>
            </a:r>
            <a:endParaRPr lang="en-US" altLang="en-US" sz="2600" dirty="0"/>
          </a:p>
        </p:txBody>
      </p:sp>
    </p:spTree>
    <p:extLst>
      <p:ext uri="{BB962C8B-B14F-4D97-AF65-F5344CB8AC3E}">
        <p14:creationId xmlns:p14="http://schemas.microsoft.com/office/powerpoint/2010/main" val="2940238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4341</TotalTime>
  <Words>1420</Words>
  <Application>Microsoft Office PowerPoint</Application>
  <PresentationFormat>On-screen Show (4:3)</PresentationFormat>
  <Paragraphs>134</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Times New Roman</vt:lpstr>
      <vt:lpstr>Verdana</vt:lpstr>
      <vt:lpstr>Wingdings</vt:lpstr>
      <vt:lpstr>508 Lecture</vt:lpstr>
      <vt:lpstr>Elementary Statistics</vt:lpstr>
      <vt:lpstr>Introduction to Statistics</vt:lpstr>
      <vt:lpstr>Key Concept</vt:lpstr>
      <vt:lpstr>Data</vt:lpstr>
      <vt:lpstr>Statistics</vt:lpstr>
      <vt:lpstr>Population</vt:lpstr>
      <vt:lpstr>Census versus Sample</vt:lpstr>
      <vt:lpstr>Example: Residential Carbon Monoxide Detectors (1 of 2)</vt:lpstr>
      <vt:lpstr>Example: Residential Carbon Monoxide Detectors (2 of 2)</vt:lpstr>
      <vt:lpstr>Statistical and Critical Thinking</vt:lpstr>
      <vt:lpstr>Prepare (1 of 2)</vt:lpstr>
      <vt:lpstr>Prepare (2 of 2)</vt:lpstr>
      <vt:lpstr>Voluntary Response Sample (1 of 2)</vt:lpstr>
      <vt:lpstr>Voluntary Response Sample (2 of 2)</vt:lpstr>
      <vt:lpstr>Example: Voluntary Response Sample (1 of 2)</vt:lpstr>
      <vt:lpstr>Example: Voluntary Response Sample (2 of 2)</vt:lpstr>
      <vt:lpstr>Analyze</vt:lpstr>
      <vt:lpstr>Conclude (1 of 2)</vt:lpstr>
      <vt:lpstr>Conclude (2 of 2)</vt:lpstr>
      <vt:lpstr>Example Statistical Significance Versus Practical Significance (1 of 2)</vt:lpstr>
      <vt:lpstr>Example Statistical Significance Versus Practical Significance (2 of 2)</vt:lpstr>
      <vt:lpstr>Analyzing Data: Potential Pitfalls (1 of 2)</vt:lpstr>
      <vt:lpstr>Analyzing Data: Potential Pitfalls (2 of 2)</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P, Steepan</cp:lastModifiedBy>
  <cp:revision>1174</cp:revision>
  <dcterms:created xsi:type="dcterms:W3CDTF">2014-07-14T20:04:21Z</dcterms:created>
  <dcterms:modified xsi:type="dcterms:W3CDTF">2017-01-13T09:38:16Z</dcterms:modified>
</cp:coreProperties>
</file>