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377" r:id="rId2"/>
    <p:sldId id="378" r:id="rId3"/>
    <p:sldId id="379" r:id="rId4"/>
    <p:sldId id="380" r:id="rId5"/>
    <p:sldId id="381" r:id="rId6"/>
    <p:sldId id="382" r:id="rId7"/>
    <p:sldId id="383" r:id="rId8"/>
    <p:sldId id="384" r:id="rId9"/>
    <p:sldId id="385" r:id="rId10"/>
    <p:sldId id="386" r:id="rId11"/>
    <p:sldId id="387" r:id="rId12"/>
    <p:sldId id="388" r:id="rId13"/>
    <p:sldId id="389" r:id="rId14"/>
    <p:sldId id="390" r:id="rId15"/>
    <p:sldId id="391" r:id="rId16"/>
    <p:sldId id="392" r:id="rId17"/>
    <p:sldId id="393" r:id="rId18"/>
    <p:sldId id="394" r:id="rId19"/>
    <p:sldId id="39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ext uri="{19B8F6BF-5375-455C-9EA6-DF929625EA0E}">
        <p15:presenceInfo xmlns:p15="http://schemas.microsoft.com/office/powerpoint/2012/main" userId="S-1-5-21-617317731-1927854996-104450171-1194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99008C"/>
    <a:srgbClr val="001581"/>
    <a:srgbClr val="82007C"/>
    <a:srgbClr val="96008F"/>
    <a:srgbClr val="595375"/>
    <a:srgbClr val="6B638B"/>
    <a:srgbClr val="000000"/>
    <a:srgbClr val="FDB940"/>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587" autoAdjust="0"/>
    <p:restoredTop sz="96305" autoAdjust="0"/>
  </p:normalViewPr>
  <p:slideViewPr>
    <p:cSldViewPr>
      <p:cViewPr varScale="1">
        <p:scale>
          <a:sx n="109" d="100"/>
          <a:sy n="109" d="100"/>
        </p:scale>
        <p:origin x="468" y="72"/>
      </p:cViewPr>
      <p:guideLst>
        <p:guide orient="horz" pos="2160"/>
        <p:guide pos="2880"/>
      </p:guideLst>
    </p:cSldViewPr>
  </p:slideViewPr>
  <p:outlineViewPr>
    <p:cViewPr>
      <p:scale>
        <a:sx n="33" d="100"/>
        <a:sy n="33" d="100"/>
      </p:scale>
      <p:origin x="0" y="-7434"/>
    </p:cViewPr>
  </p:outlineViewPr>
  <p:notesTextViewPr>
    <p:cViewPr>
      <p:scale>
        <a:sx n="1" d="1"/>
        <a:sy n="1" d="1"/>
      </p:scale>
      <p:origin x="0" y="0"/>
    </p:cViewPr>
  </p:notesText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12/10/2016</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12/10/2016</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279581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34912782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12/10/2016</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9" name="TextBox 8"/>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12/10/2016</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1" name="TextBox 10"/>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71113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12/10/2016</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grpSp>
        <p:nvGrpSpPr>
          <p:cNvPr id="2" name="Group 4"/>
          <p:cNvGrpSpPr>
            <a:grpSpLocks noChangeAspect="1"/>
          </p:cNvGrpSpPr>
          <p:nvPr userDrawn="1"/>
        </p:nvGrpSpPr>
        <p:grpSpPr bwMode="auto">
          <a:xfrm>
            <a:off x="57755" y="6407126"/>
            <a:ext cx="1611690" cy="417560"/>
            <a:chOff x="21" y="4059"/>
            <a:chExt cx="1046" cy="271"/>
          </a:xfrm>
        </p:grpSpPr>
        <p:sp>
          <p:nvSpPr>
            <p:cNvPr id="3" name="AutoShape 3"/>
            <p:cNvSpPr>
              <a:spLocks noChangeAspect="1" noChangeArrowheads="1" noTextEdit="1"/>
            </p:cNvSpPr>
            <p:nvPr userDrawn="1"/>
          </p:nvSpPr>
          <p:spPr bwMode="auto">
            <a:xfrm>
              <a:off x="21" y="4059"/>
              <a:ext cx="1046" cy="27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solidFill>
                  <a:schemeClr val="tx1">
                    <a:alpha val="0"/>
                  </a:schemeClr>
                </a:solidFill>
              </a:endParaRPr>
            </a:p>
          </p:txBody>
        </p:sp>
        <p:sp>
          <p:nvSpPr>
            <p:cNvPr id="6" name="Freeform 5"/>
            <p:cNvSpPr>
              <a:spLocks noEditPoints="1"/>
            </p:cNvSpPr>
            <p:nvPr userDrawn="1"/>
          </p:nvSpPr>
          <p:spPr bwMode="auto">
            <a:xfrm>
              <a:off x="125" y="4168"/>
              <a:ext cx="838" cy="51"/>
            </a:xfrm>
            <a:custGeom>
              <a:avLst/>
              <a:gdLst>
                <a:gd name="T0" fmla="*/ 1055 w 21137"/>
                <a:gd name="T1" fmla="*/ 1285 h 1300"/>
                <a:gd name="T2" fmla="*/ 0 w 21137"/>
                <a:gd name="T3" fmla="*/ 1285 h 1300"/>
                <a:gd name="T4" fmla="*/ 417 w 21137"/>
                <a:gd name="T5" fmla="*/ 748 h 1300"/>
                <a:gd name="T6" fmla="*/ 1860 w 21137"/>
                <a:gd name="T7" fmla="*/ 1119 h 1300"/>
                <a:gd name="T8" fmla="*/ 1678 w 21137"/>
                <a:gd name="T9" fmla="*/ 16 h 1300"/>
                <a:gd name="T10" fmla="*/ 4021 w 21137"/>
                <a:gd name="T11" fmla="*/ 1290 h 1300"/>
                <a:gd name="T12" fmla="*/ 2636 w 21137"/>
                <a:gd name="T13" fmla="*/ 16 h 1300"/>
                <a:gd name="T14" fmla="*/ 3693 w 21137"/>
                <a:gd name="T15" fmla="*/ 16 h 1300"/>
                <a:gd name="T16" fmla="*/ 5470 w 21137"/>
                <a:gd name="T17" fmla="*/ 9 h 1300"/>
                <a:gd name="T18" fmla="*/ 5143 w 21137"/>
                <a:gd name="T19" fmla="*/ 909 h 1300"/>
                <a:gd name="T20" fmla="*/ 5610 w 21137"/>
                <a:gd name="T21" fmla="*/ 748 h 1300"/>
                <a:gd name="T22" fmla="*/ 7109 w 21137"/>
                <a:gd name="T23" fmla="*/ 16 h 1300"/>
                <a:gd name="T24" fmla="*/ 6675 w 21137"/>
                <a:gd name="T25" fmla="*/ 1285 h 1300"/>
                <a:gd name="T26" fmla="*/ 6765 w 21137"/>
                <a:gd name="T27" fmla="*/ 453 h 1300"/>
                <a:gd name="T28" fmla="*/ 7796 w 21137"/>
                <a:gd name="T29" fmla="*/ 514 h 1300"/>
                <a:gd name="T30" fmla="*/ 8407 w 21137"/>
                <a:gd name="T31" fmla="*/ 89 h 1300"/>
                <a:gd name="T32" fmla="*/ 7908 w 21137"/>
                <a:gd name="T33" fmla="*/ 309 h 1300"/>
                <a:gd name="T34" fmla="*/ 8457 w 21137"/>
                <a:gd name="T35" fmla="*/ 956 h 1300"/>
                <a:gd name="T36" fmla="*/ 7746 w 21137"/>
                <a:gd name="T37" fmla="*/ 953 h 1300"/>
                <a:gd name="T38" fmla="*/ 8119 w 21137"/>
                <a:gd name="T39" fmla="*/ 754 h 1300"/>
                <a:gd name="T40" fmla="*/ 10671 w 21137"/>
                <a:gd name="T41" fmla="*/ 1119 h 1300"/>
                <a:gd name="T42" fmla="*/ 11202 w 21137"/>
                <a:gd name="T43" fmla="*/ 16 h 1300"/>
                <a:gd name="T44" fmla="*/ 11383 w 21137"/>
                <a:gd name="T45" fmla="*/ 565 h 1300"/>
                <a:gd name="T46" fmla="*/ 11383 w 21137"/>
                <a:gd name="T47" fmla="*/ 1122 h 1300"/>
                <a:gd name="T48" fmla="*/ 11202 w 21137"/>
                <a:gd name="T49" fmla="*/ 16 h 1300"/>
                <a:gd name="T50" fmla="*/ 13458 w 21137"/>
                <a:gd name="T51" fmla="*/ 1285 h 1300"/>
                <a:gd name="T52" fmla="*/ 12402 w 21137"/>
                <a:gd name="T53" fmla="*/ 1285 h 1300"/>
                <a:gd name="T54" fmla="*/ 12819 w 21137"/>
                <a:gd name="T55" fmla="*/ 748 h 1300"/>
                <a:gd name="T56" fmla="*/ 14478 w 21137"/>
                <a:gd name="T57" fmla="*/ 16 h 1300"/>
                <a:gd name="T58" fmla="*/ 14682 w 21137"/>
                <a:gd name="T59" fmla="*/ 682 h 1300"/>
                <a:gd name="T60" fmla="*/ 15138 w 21137"/>
                <a:gd name="T61" fmla="*/ 1285 h 1300"/>
                <a:gd name="T62" fmla="*/ 14820 w 21137"/>
                <a:gd name="T63" fmla="*/ 1136 h 1300"/>
                <a:gd name="T64" fmla="*/ 14516 w 21137"/>
                <a:gd name="T65" fmla="*/ 754 h 1300"/>
                <a:gd name="T66" fmla="*/ 14160 w 21137"/>
                <a:gd name="T67" fmla="*/ 1285 h 1300"/>
                <a:gd name="T68" fmla="*/ 14411 w 21137"/>
                <a:gd name="T69" fmla="*/ 572 h 1300"/>
                <a:gd name="T70" fmla="*/ 14677 w 21137"/>
                <a:gd name="T71" fmla="*/ 260 h 1300"/>
                <a:gd name="T72" fmla="*/ 16830 w 21137"/>
                <a:gd name="T73" fmla="*/ 16 h 1300"/>
                <a:gd name="T74" fmla="*/ 15827 w 21137"/>
                <a:gd name="T75" fmla="*/ 1285 h 1300"/>
                <a:gd name="T76" fmla="*/ 16658 w 21137"/>
                <a:gd name="T77" fmla="*/ 1002 h 1300"/>
                <a:gd name="T78" fmla="*/ 17658 w 21137"/>
                <a:gd name="T79" fmla="*/ 1285 h 1300"/>
                <a:gd name="T80" fmla="*/ 19493 w 21137"/>
                <a:gd name="T81" fmla="*/ 16 h 1300"/>
                <a:gd name="T82" fmla="*/ 18488 w 21137"/>
                <a:gd name="T83" fmla="*/ 1285 h 1300"/>
                <a:gd name="T84" fmla="*/ 19320 w 21137"/>
                <a:gd name="T85" fmla="*/ 1002 h 1300"/>
                <a:gd name="T86" fmla="*/ 21137 w 21137"/>
                <a:gd name="T87" fmla="*/ 1198 h 1300"/>
                <a:gd name="T88" fmla="*/ 20176 w 21137"/>
                <a:gd name="T89" fmla="*/ 189 h 1300"/>
                <a:gd name="T90" fmla="*/ 21112 w 21137"/>
                <a:gd name="T91" fmla="*/ 293 h 1300"/>
                <a:gd name="T92" fmla="*/ 20311 w 21137"/>
                <a:gd name="T93" fmla="*/ 1004 h 1300"/>
                <a:gd name="T94" fmla="*/ 20956 w 21137"/>
                <a:gd name="T95" fmla="*/ 821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137" h="1300">
                  <a:moveTo>
                    <a:pt x="545" y="9"/>
                  </a:moveTo>
                  <a:cubicBezTo>
                    <a:pt x="672" y="9"/>
                    <a:pt x="672" y="9"/>
                    <a:pt x="672" y="9"/>
                  </a:cubicBezTo>
                  <a:cubicBezTo>
                    <a:pt x="1241" y="1285"/>
                    <a:pt x="1241" y="1285"/>
                    <a:pt x="1241" y="1285"/>
                  </a:cubicBezTo>
                  <a:cubicBezTo>
                    <a:pt x="1055" y="1285"/>
                    <a:pt x="1055" y="1285"/>
                    <a:pt x="1055" y="1285"/>
                  </a:cubicBezTo>
                  <a:cubicBezTo>
                    <a:pt x="886" y="909"/>
                    <a:pt x="886" y="909"/>
                    <a:pt x="886" y="909"/>
                  </a:cubicBezTo>
                  <a:cubicBezTo>
                    <a:pt x="345" y="909"/>
                    <a:pt x="345" y="909"/>
                    <a:pt x="345" y="909"/>
                  </a:cubicBezTo>
                  <a:cubicBezTo>
                    <a:pt x="186" y="1285"/>
                    <a:pt x="186" y="1285"/>
                    <a:pt x="186" y="1285"/>
                  </a:cubicBezTo>
                  <a:cubicBezTo>
                    <a:pt x="0" y="1285"/>
                    <a:pt x="0" y="1285"/>
                    <a:pt x="0" y="1285"/>
                  </a:cubicBezTo>
                  <a:lnTo>
                    <a:pt x="545" y="9"/>
                  </a:lnTo>
                  <a:close/>
                  <a:moveTo>
                    <a:pt x="812" y="748"/>
                  </a:moveTo>
                  <a:cubicBezTo>
                    <a:pt x="607" y="287"/>
                    <a:pt x="607" y="287"/>
                    <a:pt x="607" y="287"/>
                  </a:cubicBezTo>
                  <a:cubicBezTo>
                    <a:pt x="417" y="748"/>
                    <a:pt x="417" y="748"/>
                    <a:pt x="417" y="748"/>
                  </a:cubicBezTo>
                  <a:lnTo>
                    <a:pt x="812" y="748"/>
                  </a:lnTo>
                  <a:close/>
                  <a:moveTo>
                    <a:pt x="1678" y="16"/>
                  </a:moveTo>
                  <a:cubicBezTo>
                    <a:pt x="1860" y="16"/>
                    <a:pt x="1860" y="16"/>
                    <a:pt x="1860" y="16"/>
                  </a:cubicBezTo>
                  <a:cubicBezTo>
                    <a:pt x="1860" y="1119"/>
                    <a:pt x="1860" y="1119"/>
                    <a:pt x="1860" y="1119"/>
                  </a:cubicBezTo>
                  <a:cubicBezTo>
                    <a:pt x="2431" y="1119"/>
                    <a:pt x="2431" y="1119"/>
                    <a:pt x="2431" y="1119"/>
                  </a:cubicBezTo>
                  <a:cubicBezTo>
                    <a:pt x="2431" y="1285"/>
                    <a:pt x="2431" y="1285"/>
                    <a:pt x="2431" y="1285"/>
                  </a:cubicBezTo>
                  <a:cubicBezTo>
                    <a:pt x="1678" y="1285"/>
                    <a:pt x="1678" y="1285"/>
                    <a:pt x="1678" y="1285"/>
                  </a:cubicBezTo>
                  <a:lnTo>
                    <a:pt x="1678" y="16"/>
                  </a:lnTo>
                  <a:close/>
                  <a:moveTo>
                    <a:pt x="4392" y="16"/>
                  </a:moveTo>
                  <a:cubicBezTo>
                    <a:pt x="4573" y="16"/>
                    <a:pt x="4573" y="16"/>
                    <a:pt x="4573" y="16"/>
                  </a:cubicBezTo>
                  <a:cubicBezTo>
                    <a:pt x="4061" y="1290"/>
                    <a:pt x="4061" y="1290"/>
                    <a:pt x="4061" y="1290"/>
                  </a:cubicBezTo>
                  <a:cubicBezTo>
                    <a:pt x="4021" y="1290"/>
                    <a:pt x="4021" y="1290"/>
                    <a:pt x="4021" y="1290"/>
                  </a:cubicBezTo>
                  <a:cubicBezTo>
                    <a:pt x="3606" y="258"/>
                    <a:pt x="3606" y="258"/>
                    <a:pt x="3606" y="258"/>
                  </a:cubicBezTo>
                  <a:cubicBezTo>
                    <a:pt x="3187" y="1290"/>
                    <a:pt x="3187" y="1290"/>
                    <a:pt x="3187" y="1290"/>
                  </a:cubicBezTo>
                  <a:cubicBezTo>
                    <a:pt x="3147" y="1290"/>
                    <a:pt x="3147" y="1290"/>
                    <a:pt x="3147" y="1290"/>
                  </a:cubicBezTo>
                  <a:cubicBezTo>
                    <a:pt x="2636" y="16"/>
                    <a:pt x="2636" y="16"/>
                    <a:pt x="2636" y="16"/>
                  </a:cubicBezTo>
                  <a:cubicBezTo>
                    <a:pt x="2819" y="16"/>
                    <a:pt x="2819" y="16"/>
                    <a:pt x="2819" y="16"/>
                  </a:cubicBezTo>
                  <a:cubicBezTo>
                    <a:pt x="3168" y="891"/>
                    <a:pt x="3168" y="891"/>
                    <a:pt x="3168" y="891"/>
                  </a:cubicBezTo>
                  <a:cubicBezTo>
                    <a:pt x="3521" y="16"/>
                    <a:pt x="3521" y="16"/>
                    <a:pt x="3521" y="16"/>
                  </a:cubicBezTo>
                  <a:cubicBezTo>
                    <a:pt x="3693" y="16"/>
                    <a:pt x="3693" y="16"/>
                    <a:pt x="3693" y="16"/>
                  </a:cubicBezTo>
                  <a:cubicBezTo>
                    <a:pt x="4047" y="891"/>
                    <a:pt x="4047" y="891"/>
                    <a:pt x="4047" y="891"/>
                  </a:cubicBezTo>
                  <a:lnTo>
                    <a:pt x="4392" y="16"/>
                  </a:lnTo>
                  <a:close/>
                  <a:moveTo>
                    <a:pt x="5343" y="9"/>
                  </a:moveTo>
                  <a:cubicBezTo>
                    <a:pt x="5470" y="9"/>
                    <a:pt x="5470" y="9"/>
                    <a:pt x="5470" y="9"/>
                  </a:cubicBezTo>
                  <a:cubicBezTo>
                    <a:pt x="6039" y="1285"/>
                    <a:pt x="6039" y="1285"/>
                    <a:pt x="6039" y="1285"/>
                  </a:cubicBezTo>
                  <a:cubicBezTo>
                    <a:pt x="5853" y="1285"/>
                    <a:pt x="5853" y="1285"/>
                    <a:pt x="5853" y="1285"/>
                  </a:cubicBezTo>
                  <a:cubicBezTo>
                    <a:pt x="5685" y="909"/>
                    <a:pt x="5685" y="909"/>
                    <a:pt x="5685" y="909"/>
                  </a:cubicBezTo>
                  <a:cubicBezTo>
                    <a:pt x="5143" y="909"/>
                    <a:pt x="5143" y="909"/>
                    <a:pt x="5143" y="909"/>
                  </a:cubicBezTo>
                  <a:cubicBezTo>
                    <a:pt x="4984" y="1285"/>
                    <a:pt x="4984" y="1285"/>
                    <a:pt x="4984" y="1285"/>
                  </a:cubicBezTo>
                  <a:cubicBezTo>
                    <a:pt x="4798" y="1285"/>
                    <a:pt x="4798" y="1285"/>
                    <a:pt x="4798" y="1285"/>
                  </a:cubicBezTo>
                  <a:lnTo>
                    <a:pt x="5343" y="9"/>
                  </a:lnTo>
                  <a:close/>
                  <a:moveTo>
                    <a:pt x="5610" y="748"/>
                  </a:moveTo>
                  <a:cubicBezTo>
                    <a:pt x="5405" y="287"/>
                    <a:pt x="5405" y="287"/>
                    <a:pt x="5405" y="287"/>
                  </a:cubicBezTo>
                  <a:cubicBezTo>
                    <a:pt x="5215" y="748"/>
                    <a:pt x="5215" y="748"/>
                    <a:pt x="5215" y="748"/>
                  </a:cubicBezTo>
                  <a:lnTo>
                    <a:pt x="5610" y="748"/>
                  </a:lnTo>
                  <a:close/>
                  <a:moveTo>
                    <a:pt x="7109" y="16"/>
                  </a:moveTo>
                  <a:cubicBezTo>
                    <a:pt x="7330" y="16"/>
                    <a:pt x="7330" y="16"/>
                    <a:pt x="7330" y="16"/>
                  </a:cubicBezTo>
                  <a:cubicBezTo>
                    <a:pt x="6861" y="614"/>
                    <a:pt x="6861" y="614"/>
                    <a:pt x="6861" y="614"/>
                  </a:cubicBezTo>
                  <a:cubicBezTo>
                    <a:pt x="6861" y="1285"/>
                    <a:pt x="6861" y="1285"/>
                    <a:pt x="6861" y="1285"/>
                  </a:cubicBezTo>
                  <a:cubicBezTo>
                    <a:pt x="6675" y="1285"/>
                    <a:pt x="6675" y="1285"/>
                    <a:pt x="6675" y="1285"/>
                  </a:cubicBezTo>
                  <a:cubicBezTo>
                    <a:pt x="6675" y="614"/>
                    <a:pt x="6675" y="614"/>
                    <a:pt x="6675" y="614"/>
                  </a:cubicBezTo>
                  <a:cubicBezTo>
                    <a:pt x="6206" y="16"/>
                    <a:pt x="6206" y="16"/>
                    <a:pt x="6206" y="16"/>
                  </a:cubicBezTo>
                  <a:cubicBezTo>
                    <a:pt x="6426" y="16"/>
                    <a:pt x="6426" y="16"/>
                    <a:pt x="6426" y="16"/>
                  </a:cubicBezTo>
                  <a:cubicBezTo>
                    <a:pt x="6765" y="453"/>
                    <a:pt x="6765" y="453"/>
                    <a:pt x="6765" y="453"/>
                  </a:cubicBezTo>
                  <a:lnTo>
                    <a:pt x="7109" y="16"/>
                  </a:lnTo>
                  <a:close/>
                  <a:moveTo>
                    <a:pt x="8119" y="754"/>
                  </a:moveTo>
                  <a:cubicBezTo>
                    <a:pt x="7981" y="670"/>
                    <a:pt x="7981" y="670"/>
                    <a:pt x="7981" y="670"/>
                  </a:cubicBezTo>
                  <a:cubicBezTo>
                    <a:pt x="7894" y="617"/>
                    <a:pt x="7833" y="565"/>
                    <a:pt x="7796" y="514"/>
                  </a:cubicBezTo>
                  <a:cubicBezTo>
                    <a:pt x="7759" y="463"/>
                    <a:pt x="7741" y="404"/>
                    <a:pt x="7741" y="337"/>
                  </a:cubicBezTo>
                  <a:cubicBezTo>
                    <a:pt x="7741" y="236"/>
                    <a:pt x="7776" y="157"/>
                    <a:pt x="7845" y="93"/>
                  </a:cubicBezTo>
                  <a:cubicBezTo>
                    <a:pt x="7914" y="31"/>
                    <a:pt x="8005" y="0"/>
                    <a:pt x="8115" y="0"/>
                  </a:cubicBezTo>
                  <a:cubicBezTo>
                    <a:pt x="8221" y="0"/>
                    <a:pt x="8318" y="30"/>
                    <a:pt x="8407" y="89"/>
                  </a:cubicBezTo>
                  <a:cubicBezTo>
                    <a:pt x="8407" y="295"/>
                    <a:pt x="8407" y="295"/>
                    <a:pt x="8407" y="295"/>
                  </a:cubicBezTo>
                  <a:cubicBezTo>
                    <a:pt x="8315" y="208"/>
                    <a:pt x="8217" y="164"/>
                    <a:pt x="8112" y="164"/>
                  </a:cubicBezTo>
                  <a:cubicBezTo>
                    <a:pt x="8052" y="164"/>
                    <a:pt x="8004" y="177"/>
                    <a:pt x="7965" y="204"/>
                  </a:cubicBezTo>
                  <a:cubicBezTo>
                    <a:pt x="7927" y="232"/>
                    <a:pt x="7908" y="267"/>
                    <a:pt x="7908" y="309"/>
                  </a:cubicBezTo>
                  <a:cubicBezTo>
                    <a:pt x="7908" y="348"/>
                    <a:pt x="7922" y="384"/>
                    <a:pt x="7950" y="416"/>
                  </a:cubicBezTo>
                  <a:cubicBezTo>
                    <a:pt x="7979" y="450"/>
                    <a:pt x="8023" y="485"/>
                    <a:pt x="8086" y="521"/>
                  </a:cubicBezTo>
                  <a:cubicBezTo>
                    <a:pt x="8224" y="603"/>
                    <a:pt x="8224" y="603"/>
                    <a:pt x="8224" y="603"/>
                  </a:cubicBezTo>
                  <a:cubicBezTo>
                    <a:pt x="8379" y="696"/>
                    <a:pt x="8457" y="813"/>
                    <a:pt x="8457" y="956"/>
                  </a:cubicBezTo>
                  <a:cubicBezTo>
                    <a:pt x="8457" y="1057"/>
                    <a:pt x="8423" y="1141"/>
                    <a:pt x="8355" y="1204"/>
                  </a:cubicBezTo>
                  <a:cubicBezTo>
                    <a:pt x="8287" y="1268"/>
                    <a:pt x="8198" y="1300"/>
                    <a:pt x="8089" y="1300"/>
                  </a:cubicBezTo>
                  <a:cubicBezTo>
                    <a:pt x="7964" y="1300"/>
                    <a:pt x="7849" y="1261"/>
                    <a:pt x="7746" y="1185"/>
                  </a:cubicBezTo>
                  <a:cubicBezTo>
                    <a:pt x="7746" y="953"/>
                    <a:pt x="7746" y="953"/>
                    <a:pt x="7746" y="953"/>
                  </a:cubicBezTo>
                  <a:cubicBezTo>
                    <a:pt x="7845" y="1077"/>
                    <a:pt x="7958" y="1140"/>
                    <a:pt x="8087" y="1140"/>
                  </a:cubicBezTo>
                  <a:cubicBezTo>
                    <a:pt x="8144" y="1140"/>
                    <a:pt x="8192" y="1124"/>
                    <a:pt x="8229" y="1092"/>
                  </a:cubicBezTo>
                  <a:cubicBezTo>
                    <a:pt x="8267" y="1061"/>
                    <a:pt x="8286" y="1021"/>
                    <a:pt x="8286" y="973"/>
                  </a:cubicBezTo>
                  <a:cubicBezTo>
                    <a:pt x="8286" y="896"/>
                    <a:pt x="8230" y="823"/>
                    <a:pt x="8119" y="754"/>
                  </a:cubicBezTo>
                  <a:moveTo>
                    <a:pt x="9917" y="16"/>
                  </a:moveTo>
                  <a:cubicBezTo>
                    <a:pt x="10099" y="16"/>
                    <a:pt x="10099" y="16"/>
                    <a:pt x="10099" y="16"/>
                  </a:cubicBezTo>
                  <a:cubicBezTo>
                    <a:pt x="10099" y="1119"/>
                    <a:pt x="10099" y="1119"/>
                    <a:pt x="10099" y="1119"/>
                  </a:cubicBezTo>
                  <a:cubicBezTo>
                    <a:pt x="10671" y="1119"/>
                    <a:pt x="10671" y="1119"/>
                    <a:pt x="10671" y="1119"/>
                  </a:cubicBezTo>
                  <a:cubicBezTo>
                    <a:pt x="10671" y="1285"/>
                    <a:pt x="10671" y="1285"/>
                    <a:pt x="10671" y="1285"/>
                  </a:cubicBezTo>
                  <a:cubicBezTo>
                    <a:pt x="9917" y="1285"/>
                    <a:pt x="9917" y="1285"/>
                    <a:pt x="9917" y="1285"/>
                  </a:cubicBezTo>
                  <a:lnTo>
                    <a:pt x="9917" y="16"/>
                  </a:lnTo>
                  <a:close/>
                  <a:moveTo>
                    <a:pt x="11202" y="16"/>
                  </a:moveTo>
                  <a:cubicBezTo>
                    <a:pt x="11921" y="16"/>
                    <a:pt x="11921" y="16"/>
                    <a:pt x="11921" y="16"/>
                  </a:cubicBezTo>
                  <a:cubicBezTo>
                    <a:pt x="11921" y="177"/>
                    <a:pt x="11921" y="177"/>
                    <a:pt x="11921" y="177"/>
                  </a:cubicBezTo>
                  <a:cubicBezTo>
                    <a:pt x="11383" y="177"/>
                    <a:pt x="11383" y="177"/>
                    <a:pt x="11383" y="177"/>
                  </a:cubicBezTo>
                  <a:cubicBezTo>
                    <a:pt x="11383" y="565"/>
                    <a:pt x="11383" y="565"/>
                    <a:pt x="11383" y="565"/>
                  </a:cubicBezTo>
                  <a:cubicBezTo>
                    <a:pt x="11903" y="565"/>
                    <a:pt x="11903" y="565"/>
                    <a:pt x="11903" y="565"/>
                  </a:cubicBezTo>
                  <a:cubicBezTo>
                    <a:pt x="11903" y="727"/>
                    <a:pt x="11903" y="727"/>
                    <a:pt x="11903" y="727"/>
                  </a:cubicBezTo>
                  <a:cubicBezTo>
                    <a:pt x="11383" y="727"/>
                    <a:pt x="11383" y="727"/>
                    <a:pt x="11383" y="727"/>
                  </a:cubicBezTo>
                  <a:cubicBezTo>
                    <a:pt x="11383" y="1122"/>
                    <a:pt x="11383" y="1122"/>
                    <a:pt x="11383" y="1122"/>
                  </a:cubicBezTo>
                  <a:cubicBezTo>
                    <a:pt x="11939" y="1122"/>
                    <a:pt x="11939" y="1122"/>
                    <a:pt x="11939" y="1122"/>
                  </a:cubicBezTo>
                  <a:cubicBezTo>
                    <a:pt x="11939" y="1283"/>
                    <a:pt x="11939" y="1283"/>
                    <a:pt x="11939" y="1283"/>
                  </a:cubicBezTo>
                  <a:cubicBezTo>
                    <a:pt x="11202" y="1283"/>
                    <a:pt x="11202" y="1283"/>
                    <a:pt x="11202" y="1283"/>
                  </a:cubicBezTo>
                  <a:lnTo>
                    <a:pt x="11202" y="16"/>
                  </a:lnTo>
                  <a:close/>
                  <a:moveTo>
                    <a:pt x="12946" y="9"/>
                  </a:moveTo>
                  <a:cubicBezTo>
                    <a:pt x="13075" y="9"/>
                    <a:pt x="13075" y="9"/>
                    <a:pt x="13075" y="9"/>
                  </a:cubicBezTo>
                  <a:cubicBezTo>
                    <a:pt x="13643" y="1285"/>
                    <a:pt x="13643" y="1285"/>
                    <a:pt x="13643" y="1285"/>
                  </a:cubicBezTo>
                  <a:cubicBezTo>
                    <a:pt x="13458" y="1285"/>
                    <a:pt x="13458" y="1285"/>
                    <a:pt x="13458" y="1285"/>
                  </a:cubicBezTo>
                  <a:cubicBezTo>
                    <a:pt x="13288" y="909"/>
                    <a:pt x="13288" y="909"/>
                    <a:pt x="13288" y="909"/>
                  </a:cubicBezTo>
                  <a:cubicBezTo>
                    <a:pt x="12746" y="909"/>
                    <a:pt x="12746" y="909"/>
                    <a:pt x="12746" y="909"/>
                  </a:cubicBezTo>
                  <a:cubicBezTo>
                    <a:pt x="12588" y="1285"/>
                    <a:pt x="12588" y="1285"/>
                    <a:pt x="12588" y="1285"/>
                  </a:cubicBezTo>
                  <a:cubicBezTo>
                    <a:pt x="12402" y="1285"/>
                    <a:pt x="12402" y="1285"/>
                    <a:pt x="12402" y="1285"/>
                  </a:cubicBezTo>
                  <a:lnTo>
                    <a:pt x="12946" y="9"/>
                  </a:lnTo>
                  <a:close/>
                  <a:moveTo>
                    <a:pt x="13214" y="748"/>
                  </a:moveTo>
                  <a:cubicBezTo>
                    <a:pt x="13009" y="287"/>
                    <a:pt x="13009" y="287"/>
                    <a:pt x="13009" y="287"/>
                  </a:cubicBezTo>
                  <a:cubicBezTo>
                    <a:pt x="12819" y="748"/>
                    <a:pt x="12819" y="748"/>
                    <a:pt x="12819" y="748"/>
                  </a:cubicBezTo>
                  <a:lnTo>
                    <a:pt x="13214" y="748"/>
                  </a:lnTo>
                  <a:close/>
                  <a:moveTo>
                    <a:pt x="14160" y="1285"/>
                  </a:moveTo>
                  <a:cubicBezTo>
                    <a:pt x="14160" y="16"/>
                    <a:pt x="14160" y="16"/>
                    <a:pt x="14160" y="16"/>
                  </a:cubicBezTo>
                  <a:cubicBezTo>
                    <a:pt x="14478" y="16"/>
                    <a:pt x="14478" y="16"/>
                    <a:pt x="14478" y="16"/>
                  </a:cubicBezTo>
                  <a:cubicBezTo>
                    <a:pt x="14606" y="16"/>
                    <a:pt x="14708" y="48"/>
                    <a:pt x="14784" y="112"/>
                  </a:cubicBezTo>
                  <a:cubicBezTo>
                    <a:pt x="14859" y="175"/>
                    <a:pt x="14896" y="261"/>
                    <a:pt x="14896" y="369"/>
                  </a:cubicBezTo>
                  <a:cubicBezTo>
                    <a:pt x="14896" y="444"/>
                    <a:pt x="14878" y="507"/>
                    <a:pt x="14841" y="560"/>
                  </a:cubicBezTo>
                  <a:cubicBezTo>
                    <a:pt x="14804" y="616"/>
                    <a:pt x="14751" y="655"/>
                    <a:pt x="14682" y="682"/>
                  </a:cubicBezTo>
                  <a:cubicBezTo>
                    <a:pt x="14723" y="708"/>
                    <a:pt x="14762" y="745"/>
                    <a:pt x="14801" y="791"/>
                  </a:cubicBezTo>
                  <a:cubicBezTo>
                    <a:pt x="14840" y="837"/>
                    <a:pt x="14895" y="917"/>
                    <a:pt x="14964" y="1031"/>
                  </a:cubicBezTo>
                  <a:cubicBezTo>
                    <a:pt x="15008" y="1103"/>
                    <a:pt x="15045" y="1158"/>
                    <a:pt x="15071" y="1195"/>
                  </a:cubicBezTo>
                  <a:cubicBezTo>
                    <a:pt x="15138" y="1285"/>
                    <a:pt x="15138" y="1285"/>
                    <a:pt x="15138" y="1285"/>
                  </a:cubicBezTo>
                  <a:cubicBezTo>
                    <a:pt x="14922" y="1285"/>
                    <a:pt x="14922" y="1285"/>
                    <a:pt x="14922" y="1285"/>
                  </a:cubicBezTo>
                  <a:cubicBezTo>
                    <a:pt x="14867" y="1201"/>
                    <a:pt x="14867" y="1201"/>
                    <a:pt x="14867" y="1201"/>
                  </a:cubicBezTo>
                  <a:cubicBezTo>
                    <a:pt x="14865" y="1199"/>
                    <a:pt x="14861" y="1193"/>
                    <a:pt x="14856" y="1186"/>
                  </a:cubicBezTo>
                  <a:cubicBezTo>
                    <a:pt x="14820" y="1136"/>
                    <a:pt x="14820" y="1136"/>
                    <a:pt x="14820" y="1136"/>
                  </a:cubicBezTo>
                  <a:cubicBezTo>
                    <a:pt x="14764" y="1043"/>
                    <a:pt x="14764" y="1043"/>
                    <a:pt x="14764" y="1043"/>
                  </a:cubicBezTo>
                  <a:cubicBezTo>
                    <a:pt x="14704" y="944"/>
                    <a:pt x="14704" y="944"/>
                    <a:pt x="14704" y="944"/>
                  </a:cubicBezTo>
                  <a:cubicBezTo>
                    <a:pt x="14666" y="893"/>
                    <a:pt x="14631" y="851"/>
                    <a:pt x="14600" y="820"/>
                  </a:cubicBezTo>
                  <a:cubicBezTo>
                    <a:pt x="14569" y="788"/>
                    <a:pt x="14541" y="767"/>
                    <a:pt x="14516" y="754"/>
                  </a:cubicBezTo>
                  <a:cubicBezTo>
                    <a:pt x="14490" y="740"/>
                    <a:pt x="14449" y="733"/>
                    <a:pt x="14389" y="733"/>
                  </a:cubicBezTo>
                  <a:cubicBezTo>
                    <a:pt x="14342" y="733"/>
                    <a:pt x="14342" y="733"/>
                    <a:pt x="14342" y="733"/>
                  </a:cubicBezTo>
                  <a:cubicBezTo>
                    <a:pt x="14342" y="1285"/>
                    <a:pt x="14342" y="1285"/>
                    <a:pt x="14342" y="1285"/>
                  </a:cubicBezTo>
                  <a:lnTo>
                    <a:pt x="14160" y="1285"/>
                  </a:lnTo>
                  <a:close/>
                  <a:moveTo>
                    <a:pt x="14396" y="170"/>
                  </a:moveTo>
                  <a:cubicBezTo>
                    <a:pt x="14342" y="170"/>
                    <a:pt x="14342" y="170"/>
                    <a:pt x="14342" y="170"/>
                  </a:cubicBezTo>
                  <a:cubicBezTo>
                    <a:pt x="14342" y="572"/>
                    <a:pt x="14342" y="572"/>
                    <a:pt x="14342" y="572"/>
                  </a:cubicBezTo>
                  <a:cubicBezTo>
                    <a:pt x="14411" y="572"/>
                    <a:pt x="14411" y="572"/>
                    <a:pt x="14411" y="572"/>
                  </a:cubicBezTo>
                  <a:cubicBezTo>
                    <a:pt x="14503" y="572"/>
                    <a:pt x="14566" y="564"/>
                    <a:pt x="14600" y="548"/>
                  </a:cubicBezTo>
                  <a:cubicBezTo>
                    <a:pt x="14634" y="531"/>
                    <a:pt x="14661" y="508"/>
                    <a:pt x="14680" y="476"/>
                  </a:cubicBezTo>
                  <a:cubicBezTo>
                    <a:pt x="14699" y="445"/>
                    <a:pt x="14709" y="408"/>
                    <a:pt x="14709" y="368"/>
                  </a:cubicBezTo>
                  <a:cubicBezTo>
                    <a:pt x="14709" y="327"/>
                    <a:pt x="14698" y="292"/>
                    <a:pt x="14677" y="260"/>
                  </a:cubicBezTo>
                  <a:cubicBezTo>
                    <a:pt x="14655" y="227"/>
                    <a:pt x="14626" y="204"/>
                    <a:pt x="14587" y="191"/>
                  </a:cubicBezTo>
                  <a:cubicBezTo>
                    <a:pt x="14548" y="177"/>
                    <a:pt x="14485" y="170"/>
                    <a:pt x="14396" y="170"/>
                  </a:cubicBezTo>
                  <a:moveTo>
                    <a:pt x="16658" y="16"/>
                  </a:moveTo>
                  <a:cubicBezTo>
                    <a:pt x="16830" y="16"/>
                    <a:pt x="16830" y="16"/>
                    <a:pt x="16830" y="16"/>
                  </a:cubicBezTo>
                  <a:cubicBezTo>
                    <a:pt x="16830" y="1285"/>
                    <a:pt x="16830" y="1285"/>
                    <a:pt x="16830" y="1285"/>
                  </a:cubicBezTo>
                  <a:cubicBezTo>
                    <a:pt x="16675" y="1285"/>
                    <a:pt x="16675" y="1285"/>
                    <a:pt x="16675" y="1285"/>
                  </a:cubicBezTo>
                  <a:cubicBezTo>
                    <a:pt x="15827" y="308"/>
                    <a:pt x="15827" y="308"/>
                    <a:pt x="15827" y="308"/>
                  </a:cubicBezTo>
                  <a:cubicBezTo>
                    <a:pt x="15827" y="1285"/>
                    <a:pt x="15827" y="1285"/>
                    <a:pt x="15827" y="1285"/>
                  </a:cubicBezTo>
                  <a:cubicBezTo>
                    <a:pt x="15656" y="1285"/>
                    <a:pt x="15656" y="1285"/>
                    <a:pt x="15656" y="1285"/>
                  </a:cubicBezTo>
                  <a:cubicBezTo>
                    <a:pt x="15656" y="16"/>
                    <a:pt x="15656" y="16"/>
                    <a:pt x="15656" y="16"/>
                  </a:cubicBezTo>
                  <a:cubicBezTo>
                    <a:pt x="15803" y="16"/>
                    <a:pt x="15803" y="16"/>
                    <a:pt x="15803" y="16"/>
                  </a:cubicBezTo>
                  <a:cubicBezTo>
                    <a:pt x="16658" y="1002"/>
                    <a:pt x="16658" y="1002"/>
                    <a:pt x="16658" y="1002"/>
                  </a:cubicBezTo>
                  <a:lnTo>
                    <a:pt x="16658" y="16"/>
                  </a:lnTo>
                  <a:close/>
                  <a:moveTo>
                    <a:pt x="17477" y="16"/>
                  </a:moveTo>
                  <a:cubicBezTo>
                    <a:pt x="17658" y="16"/>
                    <a:pt x="17658" y="16"/>
                    <a:pt x="17658" y="16"/>
                  </a:cubicBezTo>
                  <a:cubicBezTo>
                    <a:pt x="17658" y="1285"/>
                    <a:pt x="17658" y="1285"/>
                    <a:pt x="17658" y="1285"/>
                  </a:cubicBezTo>
                  <a:cubicBezTo>
                    <a:pt x="17477" y="1285"/>
                    <a:pt x="17477" y="1285"/>
                    <a:pt x="17477" y="1285"/>
                  </a:cubicBezTo>
                  <a:lnTo>
                    <a:pt x="17477" y="16"/>
                  </a:lnTo>
                  <a:close/>
                  <a:moveTo>
                    <a:pt x="19320" y="16"/>
                  </a:moveTo>
                  <a:cubicBezTo>
                    <a:pt x="19493" y="16"/>
                    <a:pt x="19493" y="16"/>
                    <a:pt x="19493" y="16"/>
                  </a:cubicBezTo>
                  <a:cubicBezTo>
                    <a:pt x="19493" y="1285"/>
                    <a:pt x="19493" y="1285"/>
                    <a:pt x="19493" y="1285"/>
                  </a:cubicBezTo>
                  <a:cubicBezTo>
                    <a:pt x="19337" y="1285"/>
                    <a:pt x="19337" y="1285"/>
                    <a:pt x="19337" y="1285"/>
                  </a:cubicBezTo>
                  <a:cubicBezTo>
                    <a:pt x="18488" y="308"/>
                    <a:pt x="18488" y="308"/>
                    <a:pt x="18488" y="308"/>
                  </a:cubicBezTo>
                  <a:cubicBezTo>
                    <a:pt x="18488" y="1285"/>
                    <a:pt x="18488" y="1285"/>
                    <a:pt x="18488" y="1285"/>
                  </a:cubicBezTo>
                  <a:cubicBezTo>
                    <a:pt x="18317" y="1285"/>
                    <a:pt x="18317" y="1285"/>
                    <a:pt x="18317" y="1285"/>
                  </a:cubicBezTo>
                  <a:cubicBezTo>
                    <a:pt x="18317" y="16"/>
                    <a:pt x="18317" y="16"/>
                    <a:pt x="18317" y="16"/>
                  </a:cubicBezTo>
                  <a:cubicBezTo>
                    <a:pt x="18464" y="16"/>
                    <a:pt x="18464" y="16"/>
                    <a:pt x="18464" y="16"/>
                  </a:cubicBezTo>
                  <a:cubicBezTo>
                    <a:pt x="19320" y="1002"/>
                    <a:pt x="19320" y="1002"/>
                    <a:pt x="19320" y="1002"/>
                  </a:cubicBezTo>
                  <a:lnTo>
                    <a:pt x="19320" y="16"/>
                  </a:lnTo>
                  <a:close/>
                  <a:moveTo>
                    <a:pt x="20712" y="659"/>
                  </a:moveTo>
                  <a:cubicBezTo>
                    <a:pt x="21137" y="659"/>
                    <a:pt x="21137" y="659"/>
                    <a:pt x="21137" y="659"/>
                  </a:cubicBezTo>
                  <a:cubicBezTo>
                    <a:pt x="21137" y="1198"/>
                    <a:pt x="21137" y="1198"/>
                    <a:pt x="21137" y="1198"/>
                  </a:cubicBezTo>
                  <a:cubicBezTo>
                    <a:pt x="20981" y="1266"/>
                    <a:pt x="20826" y="1300"/>
                    <a:pt x="20673" y="1300"/>
                  </a:cubicBezTo>
                  <a:cubicBezTo>
                    <a:pt x="20463" y="1300"/>
                    <a:pt x="20294" y="1239"/>
                    <a:pt x="20169" y="1115"/>
                  </a:cubicBezTo>
                  <a:cubicBezTo>
                    <a:pt x="20043" y="994"/>
                    <a:pt x="19980" y="842"/>
                    <a:pt x="19980" y="662"/>
                  </a:cubicBezTo>
                  <a:cubicBezTo>
                    <a:pt x="19980" y="473"/>
                    <a:pt x="20045" y="314"/>
                    <a:pt x="20176" y="189"/>
                  </a:cubicBezTo>
                  <a:cubicBezTo>
                    <a:pt x="20306" y="63"/>
                    <a:pt x="20469" y="0"/>
                    <a:pt x="20666" y="0"/>
                  </a:cubicBezTo>
                  <a:cubicBezTo>
                    <a:pt x="20736" y="0"/>
                    <a:pt x="20804" y="8"/>
                    <a:pt x="20869" y="22"/>
                  </a:cubicBezTo>
                  <a:cubicBezTo>
                    <a:pt x="20933" y="39"/>
                    <a:pt x="21014" y="66"/>
                    <a:pt x="21112" y="109"/>
                  </a:cubicBezTo>
                  <a:cubicBezTo>
                    <a:pt x="21112" y="293"/>
                    <a:pt x="21112" y="293"/>
                    <a:pt x="21112" y="293"/>
                  </a:cubicBezTo>
                  <a:cubicBezTo>
                    <a:pt x="20961" y="205"/>
                    <a:pt x="20811" y="161"/>
                    <a:pt x="20661" y="161"/>
                  </a:cubicBezTo>
                  <a:cubicBezTo>
                    <a:pt x="20523" y="161"/>
                    <a:pt x="20407" y="209"/>
                    <a:pt x="20311" y="303"/>
                  </a:cubicBezTo>
                  <a:cubicBezTo>
                    <a:pt x="20215" y="397"/>
                    <a:pt x="20169" y="514"/>
                    <a:pt x="20169" y="651"/>
                  </a:cubicBezTo>
                  <a:cubicBezTo>
                    <a:pt x="20169" y="795"/>
                    <a:pt x="20215" y="913"/>
                    <a:pt x="20311" y="1004"/>
                  </a:cubicBezTo>
                  <a:cubicBezTo>
                    <a:pt x="20407" y="1096"/>
                    <a:pt x="20528" y="1142"/>
                    <a:pt x="20678" y="1142"/>
                  </a:cubicBezTo>
                  <a:cubicBezTo>
                    <a:pt x="20750" y="1142"/>
                    <a:pt x="20838" y="1125"/>
                    <a:pt x="20939" y="1092"/>
                  </a:cubicBezTo>
                  <a:cubicBezTo>
                    <a:pt x="20956" y="1087"/>
                    <a:pt x="20956" y="1087"/>
                    <a:pt x="20956" y="1087"/>
                  </a:cubicBezTo>
                  <a:cubicBezTo>
                    <a:pt x="20956" y="821"/>
                    <a:pt x="20956" y="821"/>
                    <a:pt x="20956" y="821"/>
                  </a:cubicBezTo>
                  <a:cubicBezTo>
                    <a:pt x="20712" y="821"/>
                    <a:pt x="20712" y="821"/>
                    <a:pt x="20712" y="821"/>
                  </a:cubicBezTo>
                  <a:lnTo>
                    <a:pt x="20712" y="65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solidFill>
                  <a:schemeClr val="tx1">
                    <a:alpha val="0"/>
                  </a:schemeClr>
                </a:solidFill>
              </a:endParaRPr>
            </a:p>
          </p:txBody>
        </p:sp>
      </p:grpSp>
      <p:sp>
        <p:nvSpPr>
          <p:cNvPr id="18" name="Text Placeholder 17"/>
          <p:cNvSpPr>
            <a:spLocks noGrp="1"/>
          </p:cNvSpPr>
          <p:nvPr>
            <p:ph type="body" sz="quarter" idx="16" hasCustomPrompt="1"/>
          </p:nvPr>
        </p:nvSpPr>
        <p:spPr>
          <a:xfrm>
            <a:off x="1752600" y="6529254"/>
            <a:ext cx="5867400" cy="187537"/>
          </a:xfrm>
        </p:spPr>
        <p:txBody>
          <a:bodyPr/>
          <a:lstStyle>
            <a:lvl1pPr marL="0" indent="0">
              <a:buNone/>
              <a:defRPr sz="1200" baseline="0"/>
            </a:lvl1pPr>
          </a:lstStyle>
          <a:p>
            <a:pPr lvl="0"/>
            <a:r>
              <a:rPr lang="en-US" dirty="0" smtClean="0"/>
              <a:t>Click to add copyright line</a:t>
            </a:r>
            <a:endParaRPr lang="en-IN"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12/10/2016</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12/10/2016</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12/10/2016</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12/10/2016</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3" name="TextBox 12"/>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12/10/2016</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12/10/2016</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12/10/2016</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12/10/2016</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8" name="TextBox 7"/>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599"/>
            <a:ext cx="8382000" cy="806267"/>
          </a:xfrm>
        </p:spPr>
        <p:txBody>
          <a:bodyPr anchor="b"/>
          <a:lstStyle/>
          <a:p>
            <a:r>
              <a:rPr lang="en-US" altLang="en-US" sz="3600" b="0" dirty="0">
                <a:latin typeface="+mj-lt"/>
              </a:rPr>
              <a:t>Elementary Statistics</a:t>
            </a:r>
            <a:endParaRPr lang="en-IN" sz="3600" dirty="0">
              <a:latin typeface="+mj-lt"/>
            </a:endParaRPr>
          </a:p>
        </p:txBody>
      </p:sp>
      <p:sp>
        <p:nvSpPr>
          <p:cNvPr id="3" name="Text Placeholder 2"/>
          <p:cNvSpPr>
            <a:spLocks noGrp="1"/>
          </p:cNvSpPr>
          <p:nvPr>
            <p:ph type="body" sz="quarter" idx="13"/>
          </p:nvPr>
        </p:nvSpPr>
        <p:spPr>
          <a:xfrm>
            <a:off x="457200" y="1174932"/>
            <a:ext cx="8229600" cy="349068"/>
          </a:xfrm>
        </p:spPr>
        <p:txBody>
          <a:bodyPr/>
          <a:lstStyle/>
          <a:p>
            <a:r>
              <a:rPr lang="en-US" altLang="en-US" sz="2400" dirty="0"/>
              <a:t>Thirteenth Edition</a:t>
            </a:r>
            <a:endParaRPr lang="en-IN" sz="2400" dirty="0" smtClean="0">
              <a:latin typeface="+mj-lt"/>
            </a:endParaRPr>
          </a:p>
        </p:txBody>
      </p:sp>
      <p:sp>
        <p:nvSpPr>
          <p:cNvPr id="4" name="Text Placeholder 3"/>
          <p:cNvSpPr>
            <a:spLocks noGrp="1"/>
          </p:cNvSpPr>
          <p:nvPr>
            <p:ph type="body" sz="quarter" idx="14"/>
          </p:nvPr>
        </p:nvSpPr>
        <p:spPr/>
        <p:txBody>
          <a:bodyPr/>
          <a:lstStyle/>
          <a:p>
            <a:pPr algn="ctr"/>
            <a:r>
              <a:rPr lang="en-IN" sz="4000" b="1" dirty="0"/>
              <a:t>Chapter </a:t>
            </a:r>
            <a:r>
              <a:rPr lang="en-IN" sz="4000" b="1" dirty="0" smtClean="0"/>
              <a:t>1</a:t>
            </a:r>
            <a:endParaRPr lang="en-IN" sz="4000" dirty="0"/>
          </a:p>
        </p:txBody>
      </p:sp>
      <p:sp>
        <p:nvSpPr>
          <p:cNvPr id="5" name="Text Placeholder 4"/>
          <p:cNvSpPr>
            <a:spLocks noGrp="1"/>
          </p:cNvSpPr>
          <p:nvPr>
            <p:ph type="body" sz="quarter" idx="15"/>
          </p:nvPr>
        </p:nvSpPr>
        <p:spPr>
          <a:xfrm>
            <a:off x="5029200" y="3322637"/>
            <a:ext cx="3657600" cy="2925763"/>
          </a:xfrm>
        </p:spPr>
        <p:txBody>
          <a:bodyPr/>
          <a:lstStyle/>
          <a:p>
            <a:pPr algn="ctr"/>
            <a:r>
              <a:rPr lang="en-US" altLang="en-US" sz="3600" dirty="0"/>
              <a:t>Introduction to Statistics</a:t>
            </a:r>
            <a:endParaRPr lang="en-US" sz="3600" dirty="0">
              <a:cs typeface="Arial" panose="020B0604020202020204" pitchFamily="34" charset="0"/>
            </a:endParaRPr>
          </a:p>
        </p:txBody>
      </p:sp>
      <p:pic>
        <p:nvPicPr>
          <p:cNvPr id="8" name="Picture 2" descr="Front Cover: Elementary Statistics Thirteenth Edition by Maro F. Triola."/>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4112" y="1702940"/>
            <a:ext cx="3368274"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6"/>
          </p:nvPr>
        </p:nvSpPr>
        <p:spPr>
          <a:xfrm>
            <a:off x="1828800" y="6508934"/>
            <a:ext cx="5867400" cy="187537"/>
          </a:xfrm>
        </p:spPr>
        <p:txBody>
          <a:bodyPr/>
          <a:lstStyle/>
          <a:p>
            <a:pPr>
              <a:spcBef>
                <a:spcPts val="0"/>
              </a:spcBef>
              <a:buClrTx/>
              <a:defRPr/>
            </a:pPr>
            <a:r>
              <a:rPr lang="en-US" altLang="en-US" dirty="0">
                <a:latin typeface="Verdana" panose="020B0604030504040204" pitchFamily="34" charset="0"/>
                <a:ea typeface="Verdana" panose="020B0604030504040204" pitchFamily="34" charset="0"/>
                <a:cs typeface="Verdana" panose="020B0604030504040204" pitchFamily="34" charset="0"/>
              </a:rPr>
              <a:t>Copyright © </a:t>
            </a:r>
            <a:r>
              <a:rPr lang="en-US" altLang="en-US" dirty="0" smtClean="0">
                <a:latin typeface="Verdana" panose="020B0604030504040204" pitchFamily="34" charset="0"/>
                <a:ea typeface="Verdana" panose="020B0604030504040204" pitchFamily="34" charset="0"/>
                <a:cs typeface="Verdana" panose="020B0604030504040204" pitchFamily="34" charset="0"/>
              </a:rPr>
              <a:t>2018, 2014, 2012 </a:t>
            </a:r>
            <a:r>
              <a:rPr lang="en-US" altLang="en-US" dirty="0">
                <a:latin typeface="Verdana" panose="020B0604030504040204" pitchFamily="34" charset="0"/>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2645556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pPr>
              <a:lnSpc>
                <a:spcPct val="90000"/>
              </a:lnSpc>
            </a:pPr>
            <a:r>
              <a:rPr lang="en-US" altLang="en-US" sz="3600" dirty="0" smtClean="0">
                <a:latin typeface="+mj-lt"/>
              </a:rPr>
              <a:t>Continuous Data</a:t>
            </a:r>
            <a:endParaRPr lang="en-US" altLang="en-US" sz="3600" dirty="0">
              <a:latin typeface="+mj-lt"/>
            </a:endParaRPr>
          </a:p>
        </p:txBody>
      </p:sp>
      <p:sp>
        <p:nvSpPr>
          <p:cNvPr id="3" name="Content Placeholder 2"/>
          <p:cNvSpPr>
            <a:spLocks noGrp="1"/>
          </p:cNvSpPr>
          <p:nvPr>
            <p:ph idx="1"/>
          </p:nvPr>
        </p:nvSpPr>
        <p:spPr>
          <a:xfrm>
            <a:off x="457200" y="1600200"/>
            <a:ext cx="8229600" cy="4525963"/>
          </a:xfrm>
        </p:spPr>
        <p:txBody>
          <a:bodyPr/>
          <a:lstStyle/>
          <a:p>
            <a:pPr marL="255600" indent="-255600">
              <a:buSzPct val="100000"/>
              <a:defRPr/>
            </a:pPr>
            <a:r>
              <a:rPr lang="en-US" altLang="en-US" sz="2800" dirty="0"/>
              <a:t>Continuous (numerical) </a:t>
            </a:r>
            <a:r>
              <a:rPr lang="en-US" altLang="en-US" sz="2800" dirty="0" smtClean="0"/>
              <a:t>data</a:t>
            </a:r>
          </a:p>
          <a:p>
            <a:pPr marL="706641" lvl="1" indent="-255600">
              <a:buSzPct val="100000"/>
              <a:defRPr/>
            </a:pPr>
            <a:r>
              <a:rPr lang="en-US" altLang="en-US" sz="2600" dirty="0" smtClean="0"/>
              <a:t>result </a:t>
            </a:r>
            <a:r>
              <a:rPr lang="en-US" altLang="en-US" sz="2600" dirty="0"/>
              <a:t>from infinitely many possible </a:t>
            </a:r>
            <a:r>
              <a:rPr lang="en-US" altLang="en-US" sz="2600" dirty="0" smtClean="0"/>
              <a:t>quantitative </a:t>
            </a:r>
            <a:r>
              <a:rPr lang="en-US" altLang="en-US" sz="2600" dirty="0"/>
              <a:t>values, where the collection </a:t>
            </a:r>
            <a:r>
              <a:rPr lang="en-US" altLang="en-US" sz="2600" dirty="0" smtClean="0"/>
              <a:t>of values </a:t>
            </a:r>
            <a:r>
              <a:rPr lang="en-US" altLang="en-US" sz="2600" dirty="0"/>
              <a:t>is not countable.</a:t>
            </a:r>
            <a:endParaRPr lang="en-US" altLang="en-US" sz="2600" dirty="0">
              <a:solidFill>
                <a:schemeClr val="accent2">
                  <a:lumMod val="75000"/>
                </a:schemeClr>
              </a:solidFill>
            </a:endParaRPr>
          </a:p>
          <a:p>
            <a:pPr marL="0" indent="0">
              <a:spcBef>
                <a:spcPts val="2500"/>
              </a:spcBef>
              <a:buNone/>
              <a:defRPr/>
            </a:pPr>
            <a:r>
              <a:rPr lang="en-US" altLang="en-US" sz="2600" dirty="0" smtClean="0"/>
              <a:t>Example</a:t>
            </a:r>
            <a:r>
              <a:rPr lang="en-US" altLang="en-US" sz="2600" dirty="0"/>
              <a:t>: </a:t>
            </a:r>
            <a:r>
              <a:rPr lang="en-US" altLang="en-US" sz="2600" dirty="0" smtClean="0"/>
              <a:t>The </a:t>
            </a:r>
            <a:r>
              <a:rPr lang="en-US" altLang="en-US" sz="2600" dirty="0"/>
              <a:t>lengths of distances from 0 cm to 12 </a:t>
            </a:r>
            <a:r>
              <a:rPr lang="en-US" altLang="en-US" sz="2600" dirty="0" smtClean="0"/>
              <a:t>cm</a:t>
            </a:r>
            <a:endParaRPr lang="en-US" altLang="en-US" sz="2600" dirty="0"/>
          </a:p>
        </p:txBody>
      </p:sp>
    </p:spTree>
    <p:extLst>
      <p:ext uri="{BB962C8B-B14F-4D97-AF65-F5344CB8AC3E}">
        <p14:creationId xmlns:p14="http://schemas.microsoft.com/office/powerpoint/2010/main" val="13002037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pPr>
              <a:lnSpc>
                <a:spcPct val="90000"/>
              </a:lnSpc>
            </a:pPr>
            <a:r>
              <a:rPr lang="en-US" altLang="en-US" sz="3600" dirty="0">
                <a:latin typeface="+mj-lt"/>
              </a:rPr>
              <a:t>Levels of Measurement</a:t>
            </a:r>
          </a:p>
        </p:txBody>
      </p:sp>
      <p:sp>
        <p:nvSpPr>
          <p:cNvPr id="3" name="Content Placeholder 2"/>
          <p:cNvSpPr>
            <a:spLocks noGrp="1"/>
          </p:cNvSpPr>
          <p:nvPr>
            <p:ph idx="1"/>
          </p:nvPr>
        </p:nvSpPr>
        <p:spPr>
          <a:xfrm>
            <a:off x="457200" y="1600200"/>
            <a:ext cx="8229600" cy="4525963"/>
          </a:xfrm>
        </p:spPr>
        <p:txBody>
          <a:bodyPr/>
          <a:lstStyle/>
          <a:p>
            <a:pPr marL="255600" indent="-255600">
              <a:buSzPct val="100000"/>
              <a:defRPr/>
            </a:pPr>
            <a:r>
              <a:rPr lang="en-US" altLang="en-US" sz="2600" dirty="0"/>
              <a:t>Another way of classifying data is to use four levels of measurement: nominal, ordinal, interval, and ratio.</a:t>
            </a:r>
          </a:p>
        </p:txBody>
      </p:sp>
    </p:spTree>
    <p:extLst>
      <p:ext uri="{BB962C8B-B14F-4D97-AF65-F5344CB8AC3E}">
        <p14:creationId xmlns:p14="http://schemas.microsoft.com/office/powerpoint/2010/main" val="1835012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pPr>
              <a:lnSpc>
                <a:spcPct val="90000"/>
              </a:lnSpc>
            </a:pPr>
            <a:r>
              <a:rPr lang="en-US" altLang="en-US" sz="3600" dirty="0">
                <a:latin typeface="+mj-lt"/>
              </a:rPr>
              <a:t>Nominal Level</a:t>
            </a:r>
          </a:p>
        </p:txBody>
      </p:sp>
      <p:sp>
        <p:nvSpPr>
          <p:cNvPr id="3" name="Content Placeholder 2"/>
          <p:cNvSpPr>
            <a:spLocks noGrp="1"/>
          </p:cNvSpPr>
          <p:nvPr>
            <p:ph idx="1"/>
          </p:nvPr>
        </p:nvSpPr>
        <p:spPr>
          <a:xfrm>
            <a:off x="457200" y="1600200"/>
            <a:ext cx="8229600" cy="4525963"/>
          </a:xfrm>
        </p:spPr>
        <p:txBody>
          <a:bodyPr/>
          <a:lstStyle/>
          <a:p>
            <a:pPr marL="255600" indent="-255600">
              <a:buSzPct val="100000"/>
              <a:defRPr/>
            </a:pPr>
            <a:r>
              <a:rPr lang="en-US" altLang="en-US" sz="2600" kern="0" dirty="0"/>
              <a:t>Nominal level of </a:t>
            </a:r>
            <a:r>
              <a:rPr lang="en-US" altLang="en-US" sz="2600" kern="0" dirty="0" smtClean="0"/>
              <a:t>measurement</a:t>
            </a:r>
          </a:p>
          <a:p>
            <a:pPr marL="706641" lvl="1" indent="-255600">
              <a:buSzPct val="100000"/>
              <a:defRPr/>
            </a:pPr>
            <a:r>
              <a:rPr lang="en-US" altLang="en-US" sz="2400" kern="0" dirty="0" smtClean="0"/>
              <a:t>characterized </a:t>
            </a:r>
            <a:r>
              <a:rPr lang="en-US" altLang="en-US" sz="2400" kern="0" dirty="0"/>
              <a:t>by data that consist of names, </a:t>
            </a:r>
            <a:r>
              <a:rPr lang="en-US" altLang="en-US" sz="2400" kern="0" dirty="0" smtClean="0"/>
              <a:t>labels</a:t>
            </a:r>
            <a:r>
              <a:rPr lang="en-US" altLang="en-US" sz="2400" kern="0" dirty="0"/>
              <a:t>, </a:t>
            </a:r>
            <a:r>
              <a:rPr lang="en-US" altLang="en-US" sz="2400" kern="0" dirty="0" smtClean="0"/>
              <a:t>or categories </a:t>
            </a:r>
            <a:r>
              <a:rPr lang="en-US" altLang="en-US" sz="2400" kern="0" dirty="0"/>
              <a:t>only, and the data cannot </a:t>
            </a:r>
            <a:r>
              <a:rPr lang="en-US" altLang="en-US" sz="2400" kern="0" dirty="0" smtClean="0"/>
              <a:t>be </a:t>
            </a:r>
            <a:r>
              <a:rPr lang="en-US" altLang="en-US" sz="2400" kern="0" dirty="0"/>
              <a:t>arranged </a:t>
            </a:r>
            <a:r>
              <a:rPr lang="en-US" altLang="en-US" sz="2400" kern="0" dirty="0" smtClean="0"/>
              <a:t>in some </a:t>
            </a:r>
            <a:r>
              <a:rPr lang="en-US" altLang="en-US" sz="2400" kern="0" dirty="0"/>
              <a:t>order (such as low to </a:t>
            </a:r>
            <a:r>
              <a:rPr lang="en-US" altLang="en-US" sz="2400" kern="0" dirty="0" smtClean="0"/>
              <a:t>high).</a:t>
            </a:r>
          </a:p>
          <a:p>
            <a:pPr marL="457200" indent="-457200">
              <a:spcBef>
                <a:spcPts val="2500"/>
              </a:spcBef>
              <a:buNone/>
              <a:defRPr/>
            </a:pPr>
            <a:r>
              <a:rPr lang="en-US" altLang="en-US" sz="2400" dirty="0"/>
              <a:t>Example: </a:t>
            </a:r>
            <a:r>
              <a:rPr lang="en-US" altLang="en-US" sz="2400" dirty="0" smtClean="0"/>
              <a:t>Survey </a:t>
            </a:r>
            <a:r>
              <a:rPr lang="en-US" altLang="en-US" sz="2400" dirty="0"/>
              <a:t>responses of </a:t>
            </a:r>
            <a:r>
              <a:rPr lang="en-US" altLang="en-US" sz="2400" b="1" dirty="0"/>
              <a:t>yes, no,</a:t>
            </a:r>
            <a:r>
              <a:rPr lang="en-US" altLang="en-US" sz="2400" dirty="0"/>
              <a:t> and </a:t>
            </a:r>
            <a:r>
              <a:rPr lang="en-US" altLang="en-US" sz="2400" b="1" dirty="0"/>
              <a:t>undecided</a:t>
            </a:r>
            <a:endParaRPr lang="en-US" altLang="en-US" sz="2600" b="1" dirty="0"/>
          </a:p>
        </p:txBody>
      </p:sp>
    </p:spTree>
    <p:extLst>
      <p:ext uri="{BB962C8B-B14F-4D97-AF65-F5344CB8AC3E}">
        <p14:creationId xmlns:p14="http://schemas.microsoft.com/office/powerpoint/2010/main" val="10065677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pPr>
              <a:lnSpc>
                <a:spcPct val="90000"/>
              </a:lnSpc>
            </a:pPr>
            <a:r>
              <a:rPr lang="en-US" altLang="en-US" sz="3600" dirty="0">
                <a:latin typeface="+mj-lt"/>
              </a:rPr>
              <a:t>Ordinal Level</a:t>
            </a:r>
          </a:p>
        </p:txBody>
      </p:sp>
      <p:sp>
        <p:nvSpPr>
          <p:cNvPr id="3" name="Content Placeholder 2"/>
          <p:cNvSpPr>
            <a:spLocks noGrp="1"/>
          </p:cNvSpPr>
          <p:nvPr>
            <p:ph idx="1"/>
          </p:nvPr>
        </p:nvSpPr>
        <p:spPr>
          <a:xfrm>
            <a:off x="457200" y="1600200"/>
            <a:ext cx="8305800" cy="4525963"/>
          </a:xfrm>
        </p:spPr>
        <p:txBody>
          <a:bodyPr/>
          <a:lstStyle/>
          <a:p>
            <a:pPr marL="255600" indent="-255600">
              <a:buSzPct val="100000"/>
              <a:defRPr/>
            </a:pPr>
            <a:r>
              <a:rPr lang="en-US" altLang="en-US" sz="2600" dirty="0"/>
              <a:t>Ordinal level of </a:t>
            </a:r>
            <a:r>
              <a:rPr lang="en-US" altLang="en-US" sz="2600" dirty="0" smtClean="0"/>
              <a:t>measurement</a:t>
            </a:r>
          </a:p>
          <a:p>
            <a:pPr marL="706641" lvl="1" indent="-255600">
              <a:buSzPct val="100000"/>
              <a:defRPr/>
            </a:pPr>
            <a:r>
              <a:rPr lang="en-US" altLang="en-US" sz="2400" dirty="0" smtClean="0"/>
              <a:t>involves </a:t>
            </a:r>
            <a:r>
              <a:rPr lang="en-US" altLang="en-US" sz="2400" dirty="0"/>
              <a:t>data that can be arranged in some </a:t>
            </a:r>
            <a:r>
              <a:rPr lang="en-US" altLang="en-US" sz="2400" dirty="0" smtClean="0"/>
              <a:t>order</a:t>
            </a:r>
            <a:r>
              <a:rPr lang="en-US" altLang="en-US" sz="2400" dirty="0"/>
              <a:t>, </a:t>
            </a:r>
            <a:r>
              <a:rPr lang="en-US" altLang="en-US" sz="2400" dirty="0" smtClean="0"/>
              <a:t>but differences </a:t>
            </a:r>
            <a:r>
              <a:rPr lang="en-US" altLang="en-US" sz="2400" dirty="0"/>
              <a:t>(obtained by </a:t>
            </a:r>
            <a:r>
              <a:rPr lang="en-US" altLang="en-US" sz="2400" dirty="0" smtClean="0"/>
              <a:t>subtraction</a:t>
            </a:r>
            <a:r>
              <a:rPr lang="en-US" altLang="en-US" sz="2400" dirty="0"/>
              <a:t>) between data values either </a:t>
            </a:r>
            <a:r>
              <a:rPr lang="en-US" altLang="en-US" sz="2400" dirty="0" smtClean="0"/>
              <a:t>cannot </a:t>
            </a:r>
            <a:r>
              <a:rPr lang="en-US" altLang="en-US" sz="2400" dirty="0"/>
              <a:t>be determined or are meaningless</a:t>
            </a:r>
            <a:r>
              <a:rPr lang="en-US" altLang="en-US" sz="2400" dirty="0" smtClean="0"/>
              <a:t>.</a:t>
            </a:r>
          </a:p>
          <a:p>
            <a:pPr>
              <a:spcBef>
                <a:spcPts val="2500"/>
              </a:spcBef>
              <a:buNone/>
              <a:defRPr/>
            </a:pPr>
            <a:r>
              <a:rPr lang="en-US" altLang="en-US" sz="2400" kern="0" dirty="0" smtClean="0"/>
              <a:t>Example</a:t>
            </a:r>
            <a:r>
              <a:rPr lang="en-US" altLang="en-US" sz="2400" kern="0" dirty="0"/>
              <a:t>: Course grades A, B, C, D, or </a:t>
            </a:r>
            <a:r>
              <a:rPr lang="en-US" altLang="en-US" sz="2400" kern="0" dirty="0" smtClean="0"/>
              <a:t>F</a:t>
            </a:r>
            <a:endParaRPr lang="en-US" altLang="en-US" sz="2400" kern="0" dirty="0"/>
          </a:p>
        </p:txBody>
      </p:sp>
    </p:spTree>
    <p:extLst>
      <p:ext uri="{BB962C8B-B14F-4D97-AF65-F5344CB8AC3E}">
        <p14:creationId xmlns:p14="http://schemas.microsoft.com/office/powerpoint/2010/main" val="21972020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pPr>
              <a:lnSpc>
                <a:spcPct val="90000"/>
              </a:lnSpc>
            </a:pPr>
            <a:r>
              <a:rPr lang="en-US" altLang="en-US" sz="3600" dirty="0">
                <a:latin typeface="+mj-lt"/>
              </a:rPr>
              <a:t>Interval Level</a:t>
            </a:r>
          </a:p>
        </p:txBody>
      </p:sp>
      <p:sp>
        <p:nvSpPr>
          <p:cNvPr id="3" name="Content Placeholder 2"/>
          <p:cNvSpPr>
            <a:spLocks noGrp="1"/>
          </p:cNvSpPr>
          <p:nvPr>
            <p:ph idx="1"/>
          </p:nvPr>
        </p:nvSpPr>
        <p:spPr>
          <a:xfrm>
            <a:off x="457200" y="1600200"/>
            <a:ext cx="8229600" cy="4525963"/>
          </a:xfrm>
        </p:spPr>
        <p:txBody>
          <a:bodyPr/>
          <a:lstStyle/>
          <a:p>
            <a:pPr marL="255600" indent="-255600">
              <a:buSzPct val="100000"/>
              <a:defRPr/>
            </a:pPr>
            <a:r>
              <a:rPr lang="en-US" altLang="en-US" sz="2600" dirty="0"/>
              <a:t>Interval level of </a:t>
            </a:r>
            <a:r>
              <a:rPr lang="en-US" altLang="en-US" sz="2600" dirty="0" smtClean="0"/>
              <a:t>measurement</a:t>
            </a:r>
          </a:p>
          <a:p>
            <a:pPr marL="706641" lvl="1" indent="-255600">
              <a:buSzPct val="100000"/>
              <a:defRPr/>
            </a:pPr>
            <a:r>
              <a:rPr lang="en-US" altLang="en-US" sz="2400" dirty="0" smtClean="0"/>
              <a:t>involves </a:t>
            </a:r>
            <a:r>
              <a:rPr lang="en-US" altLang="en-US" sz="2400" dirty="0"/>
              <a:t>data that can be arranged in order, </a:t>
            </a:r>
            <a:r>
              <a:rPr lang="en-US" altLang="en-US" sz="2400" dirty="0" smtClean="0"/>
              <a:t>and </a:t>
            </a:r>
            <a:r>
              <a:rPr lang="en-US" altLang="en-US" sz="2400" dirty="0"/>
              <a:t>the differences between data values can </a:t>
            </a:r>
            <a:r>
              <a:rPr lang="en-US" altLang="en-US" sz="2400" dirty="0" smtClean="0"/>
              <a:t>be </a:t>
            </a:r>
            <a:r>
              <a:rPr lang="en-US" altLang="en-US" sz="2400" dirty="0"/>
              <a:t>found and are meaningful. However, there </a:t>
            </a:r>
            <a:r>
              <a:rPr lang="en-US" altLang="en-US" sz="2400" dirty="0" smtClean="0"/>
              <a:t>is </a:t>
            </a:r>
            <a:r>
              <a:rPr lang="en-US" altLang="en-US" sz="2400" dirty="0"/>
              <a:t>no </a:t>
            </a:r>
            <a:r>
              <a:rPr lang="en-US" altLang="en-US" sz="2400" b="1" dirty="0"/>
              <a:t>natural</a:t>
            </a:r>
            <a:r>
              <a:rPr lang="en-US" altLang="en-US" sz="2400" dirty="0"/>
              <a:t> zero starting point at which none </a:t>
            </a:r>
            <a:r>
              <a:rPr lang="en-US" altLang="en-US" sz="2400" dirty="0" smtClean="0"/>
              <a:t>of </a:t>
            </a:r>
            <a:r>
              <a:rPr lang="en-US" altLang="en-US" sz="2400" dirty="0"/>
              <a:t>the quantity is present</a:t>
            </a:r>
            <a:r>
              <a:rPr lang="en-US" altLang="en-US" sz="2400" dirty="0" smtClean="0"/>
              <a:t>.</a:t>
            </a:r>
          </a:p>
          <a:p>
            <a:pPr marL="0" lvl="1" indent="0">
              <a:spcBef>
                <a:spcPts val="2500"/>
              </a:spcBef>
              <a:buSzPct val="100000"/>
              <a:buNone/>
              <a:defRPr/>
            </a:pPr>
            <a:r>
              <a:rPr lang="en-US" altLang="en-US" sz="2400" kern="0" dirty="0" smtClean="0"/>
              <a:t>Example</a:t>
            </a:r>
            <a:r>
              <a:rPr lang="en-US" altLang="en-US" sz="2400" kern="0" dirty="0"/>
              <a:t>: </a:t>
            </a:r>
            <a:r>
              <a:rPr lang="en-US" altLang="en-US" sz="2400" kern="0" dirty="0" smtClean="0"/>
              <a:t>Years </a:t>
            </a:r>
            <a:r>
              <a:rPr lang="en-US" altLang="en-US" sz="2400" kern="0" dirty="0"/>
              <a:t>1000, 2000, 1776, and </a:t>
            </a:r>
            <a:r>
              <a:rPr lang="en-US" altLang="en-US" sz="2400" kern="0" dirty="0" smtClean="0"/>
              <a:t>1492</a:t>
            </a:r>
            <a:endParaRPr lang="en-US" altLang="en-US" sz="2400" kern="0" dirty="0"/>
          </a:p>
        </p:txBody>
      </p:sp>
    </p:spTree>
    <p:extLst>
      <p:ext uri="{BB962C8B-B14F-4D97-AF65-F5344CB8AC3E}">
        <p14:creationId xmlns:p14="http://schemas.microsoft.com/office/powerpoint/2010/main" val="2104289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pPr>
              <a:lnSpc>
                <a:spcPct val="90000"/>
              </a:lnSpc>
            </a:pPr>
            <a:r>
              <a:rPr lang="en-US" altLang="en-US" sz="3600" dirty="0">
                <a:latin typeface="+mj-lt"/>
              </a:rPr>
              <a:t>Ratio Level</a:t>
            </a:r>
          </a:p>
        </p:txBody>
      </p:sp>
      <p:sp>
        <p:nvSpPr>
          <p:cNvPr id="3" name="Content Placeholder 2"/>
          <p:cNvSpPr>
            <a:spLocks noGrp="1"/>
          </p:cNvSpPr>
          <p:nvPr>
            <p:ph idx="1"/>
          </p:nvPr>
        </p:nvSpPr>
        <p:spPr>
          <a:xfrm>
            <a:off x="457200" y="1600200"/>
            <a:ext cx="8229600" cy="4525963"/>
          </a:xfrm>
        </p:spPr>
        <p:txBody>
          <a:bodyPr/>
          <a:lstStyle/>
          <a:p>
            <a:pPr marL="255600" indent="-255600">
              <a:buSzPct val="100000"/>
              <a:defRPr/>
            </a:pPr>
            <a:r>
              <a:rPr lang="en-US" altLang="en-US" sz="2600" dirty="0"/>
              <a:t>Ratio level of </a:t>
            </a:r>
            <a:r>
              <a:rPr lang="en-US" altLang="en-US" sz="2600" dirty="0" smtClean="0"/>
              <a:t>measurement</a:t>
            </a:r>
          </a:p>
          <a:p>
            <a:pPr marL="706641" lvl="1" indent="-255600">
              <a:buSzPct val="100000"/>
              <a:defRPr/>
            </a:pPr>
            <a:r>
              <a:rPr lang="en-US" altLang="en-US" sz="2400" dirty="0" smtClean="0"/>
              <a:t>data </a:t>
            </a:r>
            <a:r>
              <a:rPr lang="en-US" altLang="en-US" sz="2400" dirty="0"/>
              <a:t>can be arranged in order, differences can </a:t>
            </a:r>
            <a:r>
              <a:rPr lang="en-US" altLang="en-US" sz="2400" dirty="0" smtClean="0"/>
              <a:t>be </a:t>
            </a:r>
            <a:r>
              <a:rPr lang="en-US" altLang="en-US" sz="2400" dirty="0"/>
              <a:t>found and are meaningful, and there is a </a:t>
            </a:r>
            <a:r>
              <a:rPr lang="en-US" altLang="en-US" sz="2400" dirty="0" smtClean="0"/>
              <a:t>natural </a:t>
            </a:r>
            <a:r>
              <a:rPr lang="en-US" altLang="en-US" sz="2400" dirty="0"/>
              <a:t>zero starting point (where zero </a:t>
            </a:r>
            <a:r>
              <a:rPr lang="en-US" altLang="en-US" sz="2400" dirty="0" smtClean="0"/>
              <a:t>indicates </a:t>
            </a:r>
            <a:r>
              <a:rPr lang="en-US" altLang="en-US" sz="2400" dirty="0"/>
              <a:t>that none of the quantity is present</a:t>
            </a:r>
            <a:r>
              <a:rPr lang="en-US" altLang="en-US" sz="2400" dirty="0" smtClean="0"/>
              <a:t>). Differences </a:t>
            </a:r>
            <a:r>
              <a:rPr lang="en-US" altLang="en-US" sz="2400" dirty="0"/>
              <a:t>and ratios are both meaningful</a:t>
            </a:r>
            <a:r>
              <a:rPr lang="en-US" altLang="en-US" sz="2400" dirty="0" smtClean="0"/>
              <a:t>.</a:t>
            </a:r>
          </a:p>
          <a:p>
            <a:pPr>
              <a:spcBef>
                <a:spcPts val="2500"/>
              </a:spcBef>
              <a:buNone/>
              <a:defRPr/>
            </a:pPr>
            <a:r>
              <a:rPr lang="en-US" altLang="en-US" sz="2400" kern="0" dirty="0"/>
              <a:t>Example: </a:t>
            </a:r>
            <a:r>
              <a:rPr lang="en-US" altLang="en-US" sz="2400" kern="0" dirty="0" smtClean="0"/>
              <a:t>Class </a:t>
            </a:r>
            <a:r>
              <a:rPr lang="en-US" altLang="en-US" sz="2400" kern="0" dirty="0"/>
              <a:t>times of 50 minutes and 100 </a:t>
            </a:r>
            <a:r>
              <a:rPr lang="en-US" altLang="en-US" sz="2400" kern="0" dirty="0" smtClean="0"/>
              <a:t>minutes</a:t>
            </a:r>
            <a:endParaRPr lang="en-US" altLang="en-US" sz="2400" kern="0" dirty="0"/>
          </a:p>
        </p:txBody>
      </p:sp>
    </p:spTree>
    <p:extLst>
      <p:ext uri="{BB962C8B-B14F-4D97-AF65-F5344CB8AC3E}">
        <p14:creationId xmlns:p14="http://schemas.microsoft.com/office/powerpoint/2010/main" val="3985709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pPr>
              <a:lnSpc>
                <a:spcPct val="90000"/>
              </a:lnSpc>
            </a:pPr>
            <a:r>
              <a:rPr lang="en-US" altLang="en-US" sz="3600" dirty="0">
                <a:latin typeface="+mj-lt"/>
              </a:rPr>
              <a:t>Summary - Levels of Measurement</a:t>
            </a:r>
          </a:p>
        </p:txBody>
      </p:sp>
      <p:sp>
        <p:nvSpPr>
          <p:cNvPr id="3" name="Content Placeholder 2"/>
          <p:cNvSpPr>
            <a:spLocks noGrp="1"/>
          </p:cNvSpPr>
          <p:nvPr>
            <p:ph idx="1"/>
          </p:nvPr>
        </p:nvSpPr>
        <p:spPr>
          <a:xfrm>
            <a:off x="457200" y="1600200"/>
            <a:ext cx="8229600" cy="4525963"/>
          </a:xfrm>
        </p:spPr>
        <p:txBody>
          <a:bodyPr/>
          <a:lstStyle/>
          <a:p>
            <a:pPr marL="255600" indent="-255600">
              <a:buSzPct val="100000"/>
              <a:defRPr/>
            </a:pPr>
            <a:r>
              <a:rPr lang="en-US" sz="2600" b="1" dirty="0"/>
              <a:t>Nominal</a:t>
            </a:r>
            <a:r>
              <a:rPr lang="en-US" sz="2600" dirty="0"/>
              <a:t> - categories only</a:t>
            </a:r>
          </a:p>
          <a:p>
            <a:pPr marL="255600" indent="-255600">
              <a:buSzPct val="100000"/>
              <a:defRPr/>
            </a:pPr>
            <a:r>
              <a:rPr lang="en-US" sz="2600" b="1" dirty="0"/>
              <a:t>Ordinal</a:t>
            </a:r>
            <a:r>
              <a:rPr lang="en-US" sz="2600" dirty="0"/>
              <a:t> - categories with some order</a:t>
            </a:r>
          </a:p>
          <a:p>
            <a:pPr marL="255600" indent="-255600">
              <a:buSzPct val="100000"/>
              <a:defRPr/>
            </a:pPr>
            <a:r>
              <a:rPr lang="en-US" sz="2600" b="1" dirty="0"/>
              <a:t>Interval</a:t>
            </a:r>
            <a:r>
              <a:rPr lang="en-US" sz="2600" dirty="0"/>
              <a:t> - differences but no natural zero point</a:t>
            </a:r>
          </a:p>
          <a:p>
            <a:pPr marL="255600" indent="-255600">
              <a:buSzPct val="100000"/>
              <a:defRPr/>
            </a:pPr>
            <a:r>
              <a:rPr lang="en-US" sz="2600" b="1" dirty="0"/>
              <a:t>Ratio</a:t>
            </a:r>
            <a:r>
              <a:rPr lang="en-US" sz="2600" dirty="0">
                <a:effectLst>
                  <a:outerShdw blurRad="38100" dist="38100" dir="2700000" algn="tl">
                    <a:srgbClr val="C0C0C0"/>
                  </a:outerShdw>
                </a:effectLst>
              </a:rPr>
              <a:t> </a:t>
            </a:r>
            <a:r>
              <a:rPr lang="en-US" sz="2600" dirty="0"/>
              <a:t>- differences </a:t>
            </a:r>
            <a:r>
              <a:rPr lang="en-US" sz="2600" u="sng" dirty="0"/>
              <a:t>and</a:t>
            </a:r>
            <a:r>
              <a:rPr lang="en-US" sz="2600" dirty="0"/>
              <a:t> a natural zero point</a:t>
            </a:r>
          </a:p>
        </p:txBody>
      </p:sp>
    </p:spTree>
    <p:extLst>
      <p:ext uri="{BB962C8B-B14F-4D97-AF65-F5344CB8AC3E}">
        <p14:creationId xmlns:p14="http://schemas.microsoft.com/office/powerpoint/2010/main" val="12044040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pPr>
              <a:lnSpc>
                <a:spcPct val="90000"/>
              </a:lnSpc>
            </a:pPr>
            <a:r>
              <a:rPr lang="en-US" altLang="en-US" sz="3600" dirty="0">
                <a:latin typeface="+mj-lt"/>
              </a:rPr>
              <a:t>Big Data</a:t>
            </a:r>
          </a:p>
        </p:txBody>
      </p:sp>
      <p:sp>
        <p:nvSpPr>
          <p:cNvPr id="3" name="Content Placeholder 2"/>
          <p:cNvSpPr>
            <a:spLocks noGrp="1"/>
          </p:cNvSpPr>
          <p:nvPr>
            <p:ph idx="1"/>
          </p:nvPr>
        </p:nvSpPr>
        <p:spPr>
          <a:xfrm>
            <a:off x="457200" y="1600200"/>
            <a:ext cx="8229600" cy="4525963"/>
          </a:xfrm>
        </p:spPr>
        <p:txBody>
          <a:bodyPr/>
          <a:lstStyle/>
          <a:p>
            <a:pPr marL="255600" indent="-255600">
              <a:buSzPct val="100000"/>
              <a:defRPr/>
            </a:pPr>
            <a:r>
              <a:rPr lang="en-US" sz="2600" dirty="0"/>
              <a:t>Big </a:t>
            </a:r>
            <a:r>
              <a:rPr lang="en-US" sz="2600" dirty="0" smtClean="0"/>
              <a:t>data</a:t>
            </a:r>
          </a:p>
          <a:p>
            <a:pPr marL="706641" lvl="1" indent="-255600">
              <a:buSzPct val="100000"/>
              <a:defRPr/>
            </a:pPr>
            <a:r>
              <a:rPr lang="en-US" sz="2400" dirty="0" smtClean="0"/>
              <a:t>refers </a:t>
            </a:r>
            <a:r>
              <a:rPr lang="en-US" sz="2400" dirty="0"/>
              <a:t>to data sets so large and so complex that their </a:t>
            </a:r>
            <a:r>
              <a:rPr lang="en-US" sz="2400" dirty="0" smtClean="0"/>
              <a:t>analysis </a:t>
            </a:r>
            <a:r>
              <a:rPr lang="en-US" sz="2400" dirty="0"/>
              <a:t>is beyond the capabilities of traditional </a:t>
            </a:r>
            <a:r>
              <a:rPr lang="en-US" sz="2400" dirty="0" smtClean="0"/>
              <a:t>software </a:t>
            </a:r>
            <a:r>
              <a:rPr lang="en-US" sz="2400" dirty="0"/>
              <a:t>tools. Analysis of big data may require </a:t>
            </a:r>
            <a:r>
              <a:rPr lang="en-US" sz="2400" dirty="0" smtClean="0"/>
              <a:t>software </a:t>
            </a:r>
            <a:r>
              <a:rPr lang="en-US" sz="2400" dirty="0"/>
              <a:t>simultaneously running in parallel on many </a:t>
            </a:r>
            <a:r>
              <a:rPr lang="en-US" sz="2400" dirty="0" smtClean="0"/>
              <a:t>different </a:t>
            </a:r>
            <a:r>
              <a:rPr lang="en-US" sz="2400" dirty="0"/>
              <a:t>computers</a:t>
            </a:r>
            <a:r>
              <a:rPr lang="en-US" sz="2400" dirty="0" smtClean="0"/>
              <a:t>.</a:t>
            </a:r>
          </a:p>
          <a:p>
            <a:pPr marL="255600" indent="-255600">
              <a:buSzPct val="100000"/>
              <a:defRPr/>
            </a:pPr>
            <a:r>
              <a:rPr lang="en-US" sz="2600" kern="0" dirty="0"/>
              <a:t>Data </a:t>
            </a:r>
            <a:r>
              <a:rPr lang="en-US" sz="2600" kern="0" dirty="0" smtClean="0"/>
              <a:t>science</a:t>
            </a:r>
          </a:p>
          <a:p>
            <a:pPr marL="706641" lvl="1" indent="-255600">
              <a:buSzPct val="100000"/>
              <a:defRPr/>
            </a:pPr>
            <a:r>
              <a:rPr lang="en-US" sz="2400" kern="0" dirty="0" smtClean="0"/>
              <a:t>involves </a:t>
            </a:r>
            <a:r>
              <a:rPr lang="en-US" sz="2400" kern="0" dirty="0"/>
              <a:t>applications of statistics, computer science, </a:t>
            </a:r>
            <a:r>
              <a:rPr lang="en-US" sz="2400" kern="0" dirty="0" smtClean="0"/>
              <a:t>and </a:t>
            </a:r>
            <a:r>
              <a:rPr lang="en-US" sz="2400" kern="0" dirty="0"/>
              <a:t>software engineering, along with some other </a:t>
            </a:r>
            <a:r>
              <a:rPr lang="en-US" sz="2400" kern="0" dirty="0" smtClean="0"/>
              <a:t>relevant </a:t>
            </a:r>
            <a:r>
              <a:rPr lang="en-US" sz="2400" kern="0" dirty="0"/>
              <a:t>fields (such as sociology or finance</a:t>
            </a:r>
            <a:r>
              <a:rPr lang="en-US" sz="2400" kern="0" dirty="0" smtClean="0"/>
              <a:t>).</a:t>
            </a:r>
            <a:endParaRPr lang="en-US" sz="2400" kern="0" dirty="0"/>
          </a:p>
        </p:txBody>
      </p:sp>
    </p:spTree>
    <p:extLst>
      <p:ext uri="{BB962C8B-B14F-4D97-AF65-F5344CB8AC3E}">
        <p14:creationId xmlns:p14="http://schemas.microsoft.com/office/powerpoint/2010/main" val="714491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pPr>
              <a:lnSpc>
                <a:spcPct val="90000"/>
              </a:lnSpc>
            </a:pPr>
            <a:r>
              <a:rPr lang="en-US" altLang="en-US" sz="3600" dirty="0">
                <a:latin typeface="+mj-lt"/>
              </a:rPr>
              <a:t>Missing </a:t>
            </a:r>
            <a:r>
              <a:rPr lang="en-US" altLang="en-US" sz="3600" dirty="0" smtClean="0">
                <a:latin typeface="+mj-lt"/>
              </a:rPr>
              <a:t>Data</a:t>
            </a:r>
            <a:endParaRPr lang="en-US" altLang="en-US" sz="3600" dirty="0">
              <a:latin typeface="+mj-lt"/>
            </a:endParaRPr>
          </a:p>
        </p:txBody>
      </p:sp>
      <p:sp>
        <p:nvSpPr>
          <p:cNvPr id="3" name="Content Placeholder 2"/>
          <p:cNvSpPr>
            <a:spLocks noGrp="1"/>
          </p:cNvSpPr>
          <p:nvPr>
            <p:ph idx="1"/>
          </p:nvPr>
        </p:nvSpPr>
        <p:spPr>
          <a:xfrm>
            <a:off x="457200" y="1600200"/>
            <a:ext cx="8229600" cy="4525963"/>
          </a:xfrm>
        </p:spPr>
        <p:txBody>
          <a:bodyPr/>
          <a:lstStyle/>
          <a:p>
            <a:pPr marL="255600" indent="-255600">
              <a:buSzPct val="100000"/>
              <a:defRPr/>
            </a:pPr>
            <a:r>
              <a:rPr lang="en-US" sz="2600" dirty="0"/>
              <a:t>A data value is </a:t>
            </a:r>
            <a:r>
              <a:rPr lang="en-US" sz="2600" b="1" dirty="0"/>
              <a:t>missing completely at random</a:t>
            </a:r>
            <a:r>
              <a:rPr lang="en-US" sz="2600" b="1" dirty="0">
                <a:solidFill>
                  <a:schemeClr val="accent6">
                    <a:lumMod val="20000"/>
                    <a:lumOff val="80000"/>
                  </a:schemeClr>
                </a:solidFill>
              </a:rPr>
              <a:t> </a:t>
            </a:r>
            <a:r>
              <a:rPr lang="en-US" sz="2600" dirty="0"/>
              <a:t>if the likelihood of its being missing is independent of its value or any of the other values in the data set. That is, any data value is just as likely to be missing as any other data value</a:t>
            </a:r>
            <a:r>
              <a:rPr lang="en-US" sz="2600" dirty="0" smtClean="0"/>
              <a:t>.</a:t>
            </a:r>
          </a:p>
          <a:p>
            <a:pPr marL="255600" indent="-255600">
              <a:buSzPct val="100000"/>
              <a:defRPr/>
            </a:pPr>
            <a:r>
              <a:rPr lang="en-US" sz="2600" kern="0" dirty="0"/>
              <a:t>A data value is </a:t>
            </a:r>
            <a:r>
              <a:rPr lang="en-US" sz="2600" b="1" kern="0" dirty="0"/>
              <a:t>missing not at random</a:t>
            </a:r>
            <a:r>
              <a:rPr lang="en-US" sz="2600" b="1" kern="0" dirty="0">
                <a:solidFill>
                  <a:schemeClr val="accent2">
                    <a:lumMod val="75000"/>
                  </a:schemeClr>
                </a:solidFill>
              </a:rPr>
              <a:t> </a:t>
            </a:r>
            <a:r>
              <a:rPr lang="en-US" sz="2600" kern="0" dirty="0"/>
              <a:t>if the missing value is related to the reason that it is missing</a:t>
            </a:r>
            <a:r>
              <a:rPr lang="en-US" sz="2600" kern="0" dirty="0" smtClean="0"/>
              <a:t>.</a:t>
            </a:r>
            <a:endParaRPr lang="en-US" sz="2600" kern="0" dirty="0"/>
          </a:p>
        </p:txBody>
      </p:sp>
    </p:spTree>
    <p:extLst>
      <p:ext uri="{BB962C8B-B14F-4D97-AF65-F5344CB8AC3E}">
        <p14:creationId xmlns:p14="http://schemas.microsoft.com/office/powerpoint/2010/main" val="3947709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pPr>
              <a:lnSpc>
                <a:spcPct val="90000"/>
              </a:lnSpc>
            </a:pPr>
            <a:r>
              <a:rPr lang="en-US" altLang="en-US" sz="3600" dirty="0">
                <a:latin typeface="+mj-lt"/>
              </a:rPr>
              <a:t>Correcting for Missing Data</a:t>
            </a:r>
          </a:p>
        </p:txBody>
      </p:sp>
      <p:sp>
        <p:nvSpPr>
          <p:cNvPr id="3" name="Content Placeholder 2"/>
          <p:cNvSpPr>
            <a:spLocks noGrp="1"/>
          </p:cNvSpPr>
          <p:nvPr>
            <p:ph idx="1"/>
          </p:nvPr>
        </p:nvSpPr>
        <p:spPr>
          <a:xfrm>
            <a:off x="457200" y="1600200"/>
            <a:ext cx="8229600" cy="4525963"/>
          </a:xfrm>
        </p:spPr>
        <p:txBody>
          <a:bodyPr/>
          <a:lstStyle/>
          <a:p>
            <a:pPr marL="442800" indent="-442800">
              <a:buSzPct val="100000"/>
              <a:buFontTx/>
              <a:buAutoNum type="arabicPeriod"/>
            </a:pPr>
            <a:r>
              <a:rPr lang="en-US" altLang="en-US" sz="2600" b="1" dirty="0"/>
              <a:t>Delete Cases: </a:t>
            </a:r>
            <a:r>
              <a:rPr lang="en-US" altLang="en-US" sz="2600" dirty="0" smtClean="0"/>
              <a:t>One </a:t>
            </a:r>
            <a:r>
              <a:rPr lang="en-US" altLang="en-US" sz="2600" dirty="0"/>
              <a:t>very common method for dealing with missing data is to delete all subjects having any missing values</a:t>
            </a:r>
            <a:r>
              <a:rPr lang="en-US" altLang="en-US" sz="2600" dirty="0" smtClean="0"/>
              <a:t>.</a:t>
            </a:r>
          </a:p>
          <a:p>
            <a:pPr marL="442800" indent="-442800">
              <a:buSzPct val="100000"/>
              <a:buFontTx/>
              <a:buAutoNum type="arabicPeriod"/>
            </a:pPr>
            <a:r>
              <a:rPr lang="en-US" sz="2600" b="1" kern="0" dirty="0"/>
              <a:t>Impute Missing Values: </a:t>
            </a:r>
            <a:r>
              <a:rPr lang="en-US" sz="2600" kern="0" dirty="0"/>
              <a:t>We “impute” missing data values when we substitute values for them</a:t>
            </a:r>
            <a:r>
              <a:rPr lang="en-US" sz="2600" kern="0" dirty="0" smtClean="0"/>
              <a:t>.</a:t>
            </a:r>
            <a:endParaRPr lang="en-US" sz="2600" kern="0" dirty="0"/>
          </a:p>
        </p:txBody>
      </p:sp>
    </p:spTree>
    <p:extLst>
      <p:ext uri="{BB962C8B-B14F-4D97-AF65-F5344CB8AC3E}">
        <p14:creationId xmlns:p14="http://schemas.microsoft.com/office/powerpoint/2010/main" val="1765816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a:latin typeface="+mj-lt"/>
              </a:rPr>
              <a:t>Introduction to Statistics</a:t>
            </a:r>
            <a:endParaRPr lang="en-IN" dirty="0">
              <a:latin typeface="+mj-lt"/>
            </a:endParaRPr>
          </a:p>
        </p:txBody>
      </p:sp>
      <p:sp>
        <p:nvSpPr>
          <p:cNvPr id="3" name="Content Placeholder 2"/>
          <p:cNvSpPr>
            <a:spLocks noGrp="1"/>
          </p:cNvSpPr>
          <p:nvPr>
            <p:ph idx="1"/>
          </p:nvPr>
        </p:nvSpPr>
        <p:spPr/>
        <p:txBody>
          <a:bodyPr/>
          <a:lstStyle/>
          <a:p>
            <a:pPr marL="0" indent="0">
              <a:spcBef>
                <a:spcPct val="50000"/>
              </a:spcBef>
              <a:buNone/>
              <a:defRPr/>
            </a:pPr>
            <a:r>
              <a:rPr lang="en-US" sz="2600" dirty="0" smtClean="0"/>
              <a:t>1-1 Statistical </a:t>
            </a:r>
            <a:r>
              <a:rPr lang="en-US" sz="2600" dirty="0"/>
              <a:t>and Critical Thinking</a:t>
            </a:r>
          </a:p>
          <a:p>
            <a:pPr marL="0" indent="0">
              <a:spcBef>
                <a:spcPct val="50000"/>
              </a:spcBef>
              <a:buNone/>
              <a:defRPr/>
            </a:pPr>
            <a:r>
              <a:rPr lang="en-US" sz="2600" b="1" dirty="0" smtClean="0"/>
              <a:t>1-2 Types </a:t>
            </a:r>
            <a:r>
              <a:rPr lang="en-US" sz="2600" b="1" dirty="0"/>
              <a:t>of Data</a:t>
            </a:r>
          </a:p>
          <a:p>
            <a:pPr marL="0" indent="0">
              <a:spcBef>
                <a:spcPct val="50000"/>
              </a:spcBef>
              <a:buNone/>
              <a:defRPr/>
            </a:pPr>
            <a:r>
              <a:rPr lang="en-US" sz="2600" dirty="0" smtClean="0"/>
              <a:t>1-3 Collecting </a:t>
            </a:r>
            <a:r>
              <a:rPr lang="en-US" sz="2600" dirty="0"/>
              <a:t>Sample Data</a:t>
            </a:r>
            <a:endParaRPr lang="en-US" altLang="en-US" sz="2600" dirty="0"/>
          </a:p>
        </p:txBody>
      </p:sp>
    </p:spTree>
    <p:extLst>
      <p:ext uri="{BB962C8B-B14F-4D97-AF65-F5344CB8AC3E}">
        <p14:creationId xmlns:p14="http://schemas.microsoft.com/office/powerpoint/2010/main" val="780033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a:latin typeface="+mj-lt"/>
              </a:rPr>
              <a:t>Key Concept</a:t>
            </a:r>
            <a:endParaRPr lang="en-IN" dirty="0">
              <a:latin typeface="+mj-lt"/>
            </a:endParaRPr>
          </a:p>
        </p:txBody>
      </p:sp>
      <p:sp>
        <p:nvSpPr>
          <p:cNvPr id="3" name="Content Placeholder 2"/>
          <p:cNvSpPr>
            <a:spLocks noGrp="1"/>
          </p:cNvSpPr>
          <p:nvPr>
            <p:ph idx="1"/>
          </p:nvPr>
        </p:nvSpPr>
        <p:spPr>
          <a:xfrm>
            <a:off x="457200" y="1600200"/>
            <a:ext cx="8229600" cy="4525963"/>
          </a:xfrm>
        </p:spPr>
        <p:txBody>
          <a:bodyPr/>
          <a:lstStyle/>
          <a:p>
            <a:pPr marL="0" indent="0">
              <a:buFontTx/>
              <a:buNone/>
            </a:pPr>
            <a:r>
              <a:rPr lang="en-US" altLang="en-US" sz="2600" dirty="0"/>
              <a:t>A major use of statistics is to collect and use sample data to make conclusions about populations.</a:t>
            </a:r>
          </a:p>
        </p:txBody>
      </p:sp>
    </p:spTree>
    <p:extLst>
      <p:ext uri="{BB962C8B-B14F-4D97-AF65-F5344CB8AC3E}">
        <p14:creationId xmlns:p14="http://schemas.microsoft.com/office/powerpoint/2010/main" val="1366322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a:latin typeface="+mj-lt"/>
              </a:rPr>
              <a:t>Parameter</a:t>
            </a:r>
            <a:endParaRPr lang="en-IN" sz="2000" b="0" dirty="0">
              <a:latin typeface="+mj-lt"/>
            </a:endParaRPr>
          </a:p>
        </p:txBody>
      </p:sp>
      <p:sp>
        <p:nvSpPr>
          <p:cNvPr id="3" name="Content Placeholder 2"/>
          <p:cNvSpPr>
            <a:spLocks noGrp="1"/>
          </p:cNvSpPr>
          <p:nvPr>
            <p:ph idx="1"/>
          </p:nvPr>
        </p:nvSpPr>
        <p:spPr>
          <a:xfrm>
            <a:off x="457200" y="1600200"/>
            <a:ext cx="8229600" cy="4525963"/>
          </a:xfrm>
        </p:spPr>
        <p:txBody>
          <a:bodyPr/>
          <a:lstStyle/>
          <a:p>
            <a:pPr marL="256032" indent="-256032">
              <a:buSzPct val="100000"/>
              <a:defRPr/>
            </a:pPr>
            <a:r>
              <a:rPr lang="en-US" altLang="en-US" sz="2800" dirty="0"/>
              <a:t>Parameter</a:t>
            </a:r>
            <a:r>
              <a:rPr lang="en-US" altLang="en-US" sz="2400" dirty="0"/>
              <a:t> </a:t>
            </a:r>
            <a:endParaRPr lang="en-US" altLang="en-US" sz="2800" dirty="0" smtClean="0"/>
          </a:p>
          <a:p>
            <a:pPr marL="707073" lvl="1" indent="-256032">
              <a:buSzPct val="100000"/>
              <a:defRPr/>
            </a:pPr>
            <a:r>
              <a:rPr lang="en-US" altLang="en-US" sz="2600" dirty="0"/>
              <a:t>a numerical measurement describing some characteristic of a </a:t>
            </a:r>
            <a:r>
              <a:rPr lang="en-US" altLang="en-US" sz="2600" b="1" dirty="0"/>
              <a:t>population</a:t>
            </a:r>
          </a:p>
        </p:txBody>
      </p:sp>
    </p:spTree>
    <p:extLst>
      <p:ext uri="{BB962C8B-B14F-4D97-AF65-F5344CB8AC3E}">
        <p14:creationId xmlns:p14="http://schemas.microsoft.com/office/powerpoint/2010/main" val="3377421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smtClean="0">
                <a:latin typeface="+mj-lt"/>
              </a:rPr>
              <a:t>Statistic</a:t>
            </a:r>
            <a:endParaRPr lang="en-IN" sz="2000" b="0" dirty="0">
              <a:latin typeface="+mj-lt"/>
            </a:endParaRPr>
          </a:p>
        </p:txBody>
      </p:sp>
      <p:sp>
        <p:nvSpPr>
          <p:cNvPr id="3" name="Content Placeholder 2"/>
          <p:cNvSpPr>
            <a:spLocks noGrp="1"/>
          </p:cNvSpPr>
          <p:nvPr>
            <p:ph idx="1"/>
          </p:nvPr>
        </p:nvSpPr>
        <p:spPr>
          <a:xfrm>
            <a:off x="457200" y="1600200"/>
            <a:ext cx="8229600" cy="4525963"/>
          </a:xfrm>
        </p:spPr>
        <p:txBody>
          <a:bodyPr/>
          <a:lstStyle/>
          <a:p>
            <a:pPr marL="256032" indent="-256032">
              <a:buSzPct val="100000"/>
              <a:defRPr/>
            </a:pPr>
            <a:r>
              <a:rPr lang="en-US" altLang="en-US" sz="2800" dirty="0" smtClean="0"/>
              <a:t>Statistic</a:t>
            </a:r>
          </a:p>
          <a:p>
            <a:pPr marL="707073" lvl="1" indent="-256032">
              <a:buSzPct val="100000"/>
              <a:defRPr/>
            </a:pPr>
            <a:r>
              <a:rPr lang="en-US" altLang="en-US" sz="2600" dirty="0"/>
              <a:t>a numerical measurement describing some characteristic of a </a:t>
            </a:r>
            <a:r>
              <a:rPr lang="en-US" altLang="en-US" sz="2600" b="1" dirty="0"/>
              <a:t>sample</a:t>
            </a:r>
          </a:p>
        </p:txBody>
      </p:sp>
    </p:spTree>
    <p:extLst>
      <p:ext uri="{BB962C8B-B14F-4D97-AF65-F5344CB8AC3E}">
        <p14:creationId xmlns:p14="http://schemas.microsoft.com/office/powerpoint/2010/main" val="2269578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a:latin typeface="+mj-lt"/>
              </a:rPr>
              <a:t>Quantitative Data</a:t>
            </a:r>
            <a:endParaRPr lang="en-IN" sz="2000" dirty="0">
              <a:latin typeface="+mj-lt"/>
            </a:endParaRPr>
          </a:p>
        </p:txBody>
      </p:sp>
      <p:sp>
        <p:nvSpPr>
          <p:cNvPr id="3" name="Content Placeholder 2"/>
          <p:cNvSpPr>
            <a:spLocks noGrp="1"/>
          </p:cNvSpPr>
          <p:nvPr>
            <p:ph idx="1"/>
          </p:nvPr>
        </p:nvSpPr>
        <p:spPr>
          <a:xfrm>
            <a:off x="457200" y="1600200"/>
            <a:ext cx="8229600" cy="4525963"/>
          </a:xfrm>
        </p:spPr>
        <p:txBody>
          <a:bodyPr/>
          <a:lstStyle/>
          <a:p>
            <a:pPr marL="255600" indent="-255600">
              <a:buSzPct val="100000"/>
              <a:defRPr/>
            </a:pPr>
            <a:r>
              <a:rPr lang="en-US" altLang="en-US" sz="2800" dirty="0" smtClean="0"/>
              <a:t>Quantitative (or numerical) data </a:t>
            </a:r>
          </a:p>
          <a:p>
            <a:pPr marL="706641" lvl="1" indent="-255600">
              <a:buSzPct val="100000"/>
              <a:defRPr/>
            </a:pPr>
            <a:r>
              <a:rPr lang="en-US" altLang="en-US" sz="2600" dirty="0" smtClean="0"/>
              <a:t>consists </a:t>
            </a:r>
            <a:r>
              <a:rPr lang="en-US" altLang="en-US" sz="2600" dirty="0"/>
              <a:t>of </a:t>
            </a:r>
            <a:r>
              <a:rPr lang="en-US" altLang="en-US" sz="2600" b="1" dirty="0"/>
              <a:t>numbers</a:t>
            </a:r>
            <a:r>
              <a:rPr lang="en-US" altLang="en-US" sz="2600" dirty="0"/>
              <a:t> representing counts </a:t>
            </a:r>
            <a:r>
              <a:rPr lang="en-US" altLang="en-US" sz="2600" dirty="0" smtClean="0"/>
              <a:t>or measurements.</a:t>
            </a:r>
          </a:p>
          <a:p>
            <a:pPr marL="0" indent="0">
              <a:spcBef>
                <a:spcPts val="2500"/>
              </a:spcBef>
              <a:buNone/>
            </a:pPr>
            <a:r>
              <a:rPr lang="en-US" altLang="en-US" sz="2600" dirty="0" smtClean="0"/>
              <a:t>Example: The weights of supermodels</a:t>
            </a:r>
          </a:p>
          <a:p>
            <a:pPr marL="0" indent="0">
              <a:buNone/>
            </a:pPr>
            <a:r>
              <a:rPr lang="en-US" altLang="en-US" sz="2600" dirty="0" smtClean="0"/>
              <a:t>Example: The ages of respondents</a:t>
            </a:r>
            <a:endParaRPr lang="en-US" altLang="en-US" sz="2600" dirty="0"/>
          </a:p>
        </p:txBody>
      </p:sp>
    </p:spTree>
    <p:extLst>
      <p:ext uri="{BB962C8B-B14F-4D97-AF65-F5344CB8AC3E}">
        <p14:creationId xmlns:p14="http://schemas.microsoft.com/office/powerpoint/2010/main" val="8491820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pPr>
              <a:lnSpc>
                <a:spcPct val="90000"/>
              </a:lnSpc>
            </a:pPr>
            <a:r>
              <a:rPr lang="en-US" altLang="en-US" sz="3600" dirty="0">
                <a:latin typeface="+mj-lt"/>
              </a:rPr>
              <a:t>Categorical Data</a:t>
            </a:r>
          </a:p>
        </p:txBody>
      </p:sp>
      <p:sp>
        <p:nvSpPr>
          <p:cNvPr id="3" name="Content Placeholder 2"/>
          <p:cNvSpPr>
            <a:spLocks noGrp="1"/>
          </p:cNvSpPr>
          <p:nvPr>
            <p:ph idx="1"/>
          </p:nvPr>
        </p:nvSpPr>
        <p:spPr>
          <a:xfrm>
            <a:off x="457200" y="1600200"/>
            <a:ext cx="8229600" cy="4525963"/>
          </a:xfrm>
        </p:spPr>
        <p:txBody>
          <a:bodyPr/>
          <a:lstStyle/>
          <a:p>
            <a:pPr marL="255600" indent="-255600">
              <a:buSzPct val="100000"/>
              <a:defRPr/>
            </a:pPr>
            <a:r>
              <a:rPr lang="en-US" altLang="en-US" sz="2800" dirty="0" smtClean="0"/>
              <a:t>Categorical </a:t>
            </a:r>
            <a:r>
              <a:rPr lang="en-US" altLang="en-US" sz="2800" dirty="0"/>
              <a:t>(or qualitative or </a:t>
            </a:r>
            <a:r>
              <a:rPr lang="en-US" altLang="en-US" sz="2800" dirty="0" smtClean="0"/>
              <a:t>attribute</a:t>
            </a:r>
            <a:r>
              <a:rPr lang="en-US" altLang="en-US" sz="2800" dirty="0"/>
              <a:t>) </a:t>
            </a:r>
            <a:r>
              <a:rPr lang="en-US" altLang="en-US" sz="2800" dirty="0" smtClean="0"/>
              <a:t>data</a:t>
            </a:r>
          </a:p>
          <a:p>
            <a:pPr marL="706641" lvl="1" indent="-255600">
              <a:buSzPct val="100000"/>
              <a:defRPr/>
            </a:pPr>
            <a:r>
              <a:rPr lang="en-US" altLang="en-US" sz="2600" dirty="0" smtClean="0"/>
              <a:t>consists </a:t>
            </a:r>
            <a:r>
              <a:rPr lang="en-US" altLang="en-US" sz="2600" dirty="0"/>
              <a:t>of names or labels (not numbers </a:t>
            </a:r>
            <a:r>
              <a:rPr lang="en-US" altLang="en-US" sz="2600" dirty="0" smtClean="0"/>
              <a:t>that </a:t>
            </a:r>
            <a:r>
              <a:rPr lang="en-US" altLang="en-US" sz="2600" dirty="0"/>
              <a:t>represent counts or measurements</a:t>
            </a:r>
            <a:r>
              <a:rPr lang="en-US" altLang="en-US" sz="2600" dirty="0" smtClean="0"/>
              <a:t>).</a:t>
            </a:r>
          </a:p>
          <a:p>
            <a:pPr marL="0" indent="0">
              <a:spcBef>
                <a:spcPts val="2500"/>
              </a:spcBef>
              <a:buNone/>
            </a:pPr>
            <a:r>
              <a:rPr lang="en-US" altLang="en-US" sz="2600" dirty="0"/>
              <a:t>Example: </a:t>
            </a:r>
            <a:r>
              <a:rPr lang="en-US" altLang="en-US" sz="2600" dirty="0" smtClean="0"/>
              <a:t>The </a:t>
            </a:r>
            <a:r>
              <a:rPr lang="en-US" altLang="en-US" sz="2600" dirty="0"/>
              <a:t>gender (male/female) of professional </a:t>
            </a:r>
            <a:r>
              <a:rPr lang="en-US" altLang="en-US" sz="2600" dirty="0" smtClean="0"/>
              <a:t>athletes</a:t>
            </a:r>
            <a:endParaRPr lang="en-US" altLang="en-US" sz="2600" dirty="0"/>
          </a:p>
          <a:p>
            <a:pPr marL="0" indent="0">
              <a:buNone/>
            </a:pPr>
            <a:r>
              <a:rPr lang="en-US" altLang="en-US" sz="2600" dirty="0"/>
              <a:t>Example: </a:t>
            </a:r>
            <a:r>
              <a:rPr lang="en-US" altLang="en-US" sz="2600" dirty="0" smtClean="0"/>
              <a:t>Shirt </a:t>
            </a:r>
            <a:r>
              <a:rPr lang="en-US" altLang="en-US" sz="2600" dirty="0"/>
              <a:t>numbers on professional athletes uniforms - substitutes for </a:t>
            </a:r>
            <a:r>
              <a:rPr lang="en-US" altLang="en-US" sz="2600" dirty="0" smtClean="0"/>
              <a:t>names</a:t>
            </a:r>
            <a:endParaRPr lang="en-US" altLang="en-US" sz="2600" dirty="0"/>
          </a:p>
        </p:txBody>
      </p:sp>
    </p:spTree>
    <p:extLst>
      <p:ext uri="{BB962C8B-B14F-4D97-AF65-F5344CB8AC3E}">
        <p14:creationId xmlns:p14="http://schemas.microsoft.com/office/powerpoint/2010/main" val="487455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pPr>
              <a:lnSpc>
                <a:spcPct val="90000"/>
              </a:lnSpc>
            </a:pPr>
            <a:r>
              <a:rPr lang="en-US" altLang="en-US" sz="3600" dirty="0">
                <a:latin typeface="+mj-lt"/>
              </a:rPr>
              <a:t>Working with Quantitative </a:t>
            </a:r>
            <a:r>
              <a:rPr lang="en-US" altLang="en-US" sz="3600" dirty="0" smtClean="0">
                <a:latin typeface="+mj-lt"/>
              </a:rPr>
              <a:t>Data</a:t>
            </a:r>
            <a:endParaRPr lang="en-US" altLang="en-US" sz="3600" dirty="0">
              <a:latin typeface="+mj-lt"/>
            </a:endParaRPr>
          </a:p>
        </p:txBody>
      </p:sp>
      <p:sp>
        <p:nvSpPr>
          <p:cNvPr id="3" name="Content Placeholder 2"/>
          <p:cNvSpPr>
            <a:spLocks noGrp="1"/>
          </p:cNvSpPr>
          <p:nvPr>
            <p:ph idx="1"/>
          </p:nvPr>
        </p:nvSpPr>
        <p:spPr>
          <a:xfrm>
            <a:off x="457200" y="1600200"/>
            <a:ext cx="8229600" cy="4525963"/>
          </a:xfrm>
        </p:spPr>
        <p:txBody>
          <a:bodyPr/>
          <a:lstStyle/>
          <a:p>
            <a:pPr marL="0" indent="0">
              <a:buSzPct val="100000"/>
              <a:buNone/>
              <a:defRPr/>
            </a:pPr>
            <a:r>
              <a:rPr lang="en-US" altLang="en-US" sz="2600" dirty="0"/>
              <a:t>Quantitative data can be further described by distinguishing between </a:t>
            </a:r>
            <a:r>
              <a:rPr lang="en-US" altLang="en-US" sz="2600" b="1" dirty="0">
                <a:solidFill>
                  <a:schemeClr val="tx2"/>
                </a:solidFill>
              </a:rPr>
              <a:t>discrete</a:t>
            </a:r>
            <a:r>
              <a:rPr lang="en-US" altLang="en-US" sz="2600" dirty="0">
                <a:solidFill>
                  <a:schemeClr val="tx2"/>
                </a:solidFill>
              </a:rPr>
              <a:t> and </a:t>
            </a:r>
            <a:r>
              <a:rPr lang="en-US" altLang="en-US" sz="2600" b="1" dirty="0">
                <a:solidFill>
                  <a:schemeClr val="tx2"/>
                </a:solidFill>
              </a:rPr>
              <a:t>continuous</a:t>
            </a:r>
            <a:r>
              <a:rPr lang="en-US" altLang="en-US" sz="2600" dirty="0">
                <a:solidFill>
                  <a:schemeClr val="tx2"/>
                </a:solidFill>
              </a:rPr>
              <a:t> </a:t>
            </a:r>
            <a:r>
              <a:rPr lang="en-US" altLang="en-US" sz="2600" dirty="0"/>
              <a:t>types.</a:t>
            </a:r>
          </a:p>
        </p:txBody>
      </p:sp>
    </p:spTree>
    <p:extLst>
      <p:ext uri="{BB962C8B-B14F-4D97-AF65-F5344CB8AC3E}">
        <p14:creationId xmlns:p14="http://schemas.microsoft.com/office/powerpoint/2010/main" val="3202108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pPr>
              <a:lnSpc>
                <a:spcPct val="90000"/>
              </a:lnSpc>
            </a:pPr>
            <a:r>
              <a:rPr lang="en-US" altLang="en-US" sz="3600" dirty="0">
                <a:latin typeface="+mj-lt"/>
              </a:rPr>
              <a:t>Discrete Data</a:t>
            </a:r>
          </a:p>
        </p:txBody>
      </p:sp>
      <p:sp>
        <p:nvSpPr>
          <p:cNvPr id="3" name="Content Placeholder 2"/>
          <p:cNvSpPr>
            <a:spLocks noGrp="1"/>
          </p:cNvSpPr>
          <p:nvPr>
            <p:ph idx="1"/>
          </p:nvPr>
        </p:nvSpPr>
        <p:spPr>
          <a:xfrm>
            <a:off x="457200" y="1600200"/>
            <a:ext cx="8229600" cy="4525963"/>
          </a:xfrm>
        </p:spPr>
        <p:txBody>
          <a:bodyPr/>
          <a:lstStyle/>
          <a:p>
            <a:pPr marL="255600" indent="-255600">
              <a:buSzPct val="100000"/>
              <a:defRPr/>
            </a:pPr>
            <a:r>
              <a:rPr lang="en-US" altLang="en-US" sz="2800" dirty="0"/>
              <a:t>Discrete </a:t>
            </a:r>
            <a:r>
              <a:rPr lang="en-US" altLang="en-US" sz="2800" dirty="0" smtClean="0"/>
              <a:t>data </a:t>
            </a:r>
          </a:p>
          <a:p>
            <a:pPr marL="706641" lvl="1" indent="-255600">
              <a:buSzPct val="100000"/>
              <a:defRPr/>
            </a:pPr>
            <a:r>
              <a:rPr lang="en-US" altLang="en-US" sz="2600" dirty="0" smtClean="0">
                <a:cs typeface="Arial" panose="020B0604020202020204" pitchFamily="34" charset="0"/>
              </a:rPr>
              <a:t>result when the data values are quantitative and the number of values is finite, or “countable.”</a:t>
            </a:r>
          </a:p>
          <a:p>
            <a:pPr marL="0" lvl="1" indent="0">
              <a:spcBef>
                <a:spcPts val="2500"/>
              </a:spcBef>
              <a:buSzPct val="100000"/>
              <a:buNone/>
              <a:defRPr/>
            </a:pPr>
            <a:r>
              <a:rPr lang="en-US" altLang="en-US" sz="2400" kern="0" dirty="0">
                <a:cs typeface="Arial" panose="020B0604020202020204" pitchFamily="34" charset="0"/>
              </a:rPr>
              <a:t>Example: </a:t>
            </a:r>
            <a:r>
              <a:rPr lang="en-US" altLang="en-US" sz="2400" kern="0" dirty="0" smtClean="0">
                <a:cs typeface="Arial" panose="020B0604020202020204" pitchFamily="34" charset="0"/>
              </a:rPr>
              <a:t>The </a:t>
            </a:r>
            <a:r>
              <a:rPr lang="en-US" altLang="en-US" sz="2400" kern="0" dirty="0">
                <a:cs typeface="Arial" panose="020B0604020202020204" pitchFamily="34" charset="0"/>
              </a:rPr>
              <a:t>number of tosses of a coin before getting tails</a:t>
            </a:r>
            <a:endParaRPr lang="en-US" altLang="en-US" sz="2600" dirty="0" smtClean="0">
              <a:cs typeface="Arial" panose="020B0604020202020204" pitchFamily="34" charset="0"/>
            </a:endParaRPr>
          </a:p>
        </p:txBody>
      </p:sp>
    </p:spTree>
    <p:extLst>
      <p:ext uri="{BB962C8B-B14F-4D97-AF65-F5344CB8AC3E}">
        <p14:creationId xmlns:p14="http://schemas.microsoft.com/office/powerpoint/2010/main" val="2398632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4393</TotalTime>
  <Words>699</Words>
  <Application>Microsoft Office PowerPoint</Application>
  <PresentationFormat>On-screen Show (4:3)</PresentationFormat>
  <Paragraphs>73</Paragraphs>
  <Slides>19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Times New Roman</vt:lpstr>
      <vt:lpstr>Verdana</vt:lpstr>
      <vt:lpstr>Wingdings</vt:lpstr>
      <vt:lpstr>508 Lecture</vt:lpstr>
      <vt:lpstr>Elementary Statistics</vt:lpstr>
      <vt:lpstr>Introduction to Statistics</vt:lpstr>
      <vt:lpstr>Key Concept</vt:lpstr>
      <vt:lpstr>Parameter</vt:lpstr>
      <vt:lpstr>Statistic</vt:lpstr>
      <vt:lpstr>Quantitative Data</vt:lpstr>
      <vt:lpstr>Categorical Data</vt:lpstr>
      <vt:lpstr>Working with Quantitative Data</vt:lpstr>
      <vt:lpstr>Discrete Data</vt:lpstr>
      <vt:lpstr>Continuous Data</vt:lpstr>
      <vt:lpstr>Levels of Measurement</vt:lpstr>
      <vt:lpstr>Nominal Level</vt:lpstr>
      <vt:lpstr>Ordinal Level</vt:lpstr>
      <vt:lpstr>Interval Level</vt:lpstr>
      <vt:lpstr>Ratio Level</vt:lpstr>
      <vt:lpstr>Summary - Levels of Measurement</vt:lpstr>
      <vt:lpstr>Big Data</vt:lpstr>
      <vt:lpstr>Missing Data</vt:lpstr>
      <vt:lpstr>Correcting for Missing Data</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Elementary Statistics, 13e</dc:title>
  <dc:subject>Statistics</dc:subject>
  <dc:creator>Mario F. Triola</dc:creator>
  <cp:lastModifiedBy>P, Steepan</cp:lastModifiedBy>
  <cp:revision>1191</cp:revision>
  <dcterms:created xsi:type="dcterms:W3CDTF">2014-07-14T20:04:21Z</dcterms:created>
  <dcterms:modified xsi:type="dcterms:W3CDTF">2016-12-10T15:36:25Z</dcterms:modified>
</cp:coreProperties>
</file>