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77" r:id="rId2"/>
    <p:sldId id="378" r:id="rId3"/>
    <p:sldId id="379" r:id="rId4"/>
    <p:sldId id="380"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6203" autoAdjust="0"/>
  </p:normalViewPr>
  <p:slideViewPr>
    <p:cSldViewPr>
      <p:cViewPr varScale="1">
        <p:scale>
          <a:sx n="104" d="100"/>
          <a:sy n="104" d="100"/>
        </p:scale>
        <p:origin x="93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12/10/2016</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12/10/2016</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1</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Introduction to Statistics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Design of </a:t>
            </a:r>
            <a:r>
              <a:rPr lang="en-US" altLang="en-US" sz="3600" dirty="0" smtClean="0">
                <a:latin typeface="+mj-lt"/>
              </a:rPr>
              <a:t>Experiments </a:t>
            </a:r>
            <a:r>
              <a:rPr lang="en-US" altLang="en-US" sz="2000" b="0" dirty="0" smtClean="0">
                <a:latin typeface="+mj-lt"/>
              </a:rPr>
              <a:t>(1 of 4)</a:t>
            </a:r>
            <a:endParaRPr lang="en-US" altLang="en-US"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altLang="en-US" sz="2600" dirty="0" smtClean="0"/>
              <a:t>Replication</a:t>
            </a:r>
          </a:p>
          <a:p>
            <a:pPr marL="734400" lvl="1" indent="-284400">
              <a:buSzPct val="100000"/>
              <a:defRPr/>
            </a:pPr>
            <a:r>
              <a:rPr lang="en-US" altLang="en-US" sz="2400" dirty="0" smtClean="0"/>
              <a:t>Replication</a:t>
            </a:r>
            <a:r>
              <a:rPr lang="en-US" altLang="en-US" sz="2400" dirty="0" smtClean="0">
                <a:solidFill>
                  <a:schemeClr val="hlink"/>
                </a:solidFill>
              </a:rPr>
              <a:t> </a:t>
            </a:r>
            <a:r>
              <a:rPr lang="en-US" altLang="en-US" sz="2400" dirty="0" smtClean="0"/>
              <a:t>is </a:t>
            </a:r>
            <a:r>
              <a:rPr lang="en-US" altLang="en-US" sz="2400" dirty="0"/>
              <a:t>the repetition of an experiment on more than one individual. </a:t>
            </a:r>
            <a:endParaRPr lang="en-US" altLang="en-US" sz="2400" dirty="0" smtClean="0"/>
          </a:p>
          <a:p>
            <a:pPr marL="734400" lvl="1" indent="-284400">
              <a:buSzPct val="100000"/>
              <a:defRPr/>
            </a:pPr>
            <a:r>
              <a:rPr lang="en-US" altLang="en-US" sz="2400" dirty="0" smtClean="0"/>
              <a:t>Good </a:t>
            </a:r>
            <a:r>
              <a:rPr lang="en-US" altLang="en-US" sz="2400" dirty="0"/>
              <a:t>use of replication requires sample sizes that are large enough so that we can see effects of treatments</a:t>
            </a:r>
            <a:r>
              <a:rPr lang="en-US" altLang="en-US" sz="2400" dirty="0" smtClean="0"/>
              <a:t>.</a:t>
            </a:r>
            <a:endParaRPr lang="en-US" altLang="en-US" sz="2400" dirty="0"/>
          </a:p>
        </p:txBody>
      </p:sp>
    </p:spTree>
    <p:extLst>
      <p:ext uri="{BB962C8B-B14F-4D97-AF65-F5344CB8AC3E}">
        <p14:creationId xmlns:p14="http://schemas.microsoft.com/office/powerpoint/2010/main" val="213529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Design of </a:t>
            </a:r>
            <a:r>
              <a:rPr lang="en-US" altLang="en-US" sz="3600" dirty="0" smtClean="0">
                <a:latin typeface="+mj-lt"/>
              </a:rPr>
              <a:t>Experiments </a:t>
            </a:r>
            <a:r>
              <a:rPr lang="en-US" altLang="en-US" sz="2000" b="0" dirty="0" smtClean="0">
                <a:latin typeface="+mj-lt"/>
              </a:rPr>
              <a:t>(2 of 4)</a:t>
            </a:r>
            <a:endParaRPr lang="en-US" altLang="en-US"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altLang="en-US" sz="2600" dirty="0"/>
              <a:t>Blinding</a:t>
            </a:r>
            <a:endParaRPr lang="en-US" altLang="en-US" sz="2600" dirty="0" smtClean="0"/>
          </a:p>
          <a:p>
            <a:pPr marL="734400" lvl="1" indent="-284400">
              <a:buSzPct val="100000"/>
              <a:defRPr/>
            </a:pPr>
            <a:r>
              <a:rPr lang="en-US" altLang="en-US" sz="2400" dirty="0"/>
              <a:t>Blinding </a:t>
            </a:r>
            <a:r>
              <a:rPr lang="en-US" altLang="en-US" sz="2400" dirty="0" smtClean="0"/>
              <a:t>is </a:t>
            </a:r>
            <a:r>
              <a:rPr lang="en-US" altLang="en-US" sz="2400" dirty="0"/>
              <a:t>a technique in which the subject doesn’t know whether he or she is receiving a treatment or a placebo.</a:t>
            </a:r>
            <a:endParaRPr lang="en-US" altLang="en-US" sz="2400" dirty="0" smtClean="0"/>
          </a:p>
          <a:p>
            <a:pPr marL="734400" lvl="1" indent="-284400">
              <a:buSzPct val="100000"/>
              <a:defRPr/>
            </a:pPr>
            <a:r>
              <a:rPr lang="en-US" altLang="en-US" sz="2400" dirty="0"/>
              <a:t>Blinding is a way to get around the placebo effect, which occurs when an untreated subject reports an improvement in symptoms.</a:t>
            </a:r>
          </a:p>
        </p:txBody>
      </p:sp>
    </p:spTree>
    <p:extLst>
      <p:ext uri="{BB962C8B-B14F-4D97-AF65-F5344CB8AC3E}">
        <p14:creationId xmlns:p14="http://schemas.microsoft.com/office/powerpoint/2010/main" val="64484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Design of </a:t>
            </a:r>
            <a:r>
              <a:rPr lang="en-US" altLang="en-US" sz="3600" dirty="0" smtClean="0">
                <a:latin typeface="+mj-lt"/>
              </a:rPr>
              <a:t>Experiments </a:t>
            </a:r>
            <a:r>
              <a:rPr lang="en-US" altLang="en-US" sz="2000" b="0" dirty="0" smtClean="0">
                <a:latin typeface="+mj-lt"/>
              </a:rPr>
              <a:t>(3 of 4)</a:t>
            </a:r>
            <a:endParaRPr lang="en-US" altLang="en-US"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altLang="en-US" sz="2600" dirty="0"/>
              <a:t>Double-Blind</a:t>
            </a:r>
            <a:endParaRPr lang="en-US" altLang="en-US" sz="2600" dirty="0" smtClean="0"/>
          </a:p>
          <a:p>
            <a:pPr marL="734400" lvl="1" indent="-284400">
              <a:buSzPct val="100000"/>
              <a:defRPr/>
            </a:pPr>
            <a:r>
              <a:rPr lang="en-US" altLang="en-US" sz="2400" dirty="0"/>
              <a:t>Blinding occurs at two levels</a:t>
            </a:r>
            <a:r>
              <a:rPr lang="en-US" altLang="en-US" sz="2400" dirty="0" smtClean="0"/>
              <a:t>:</a:t>
            </a:r>
          </a:p>
          <a:p>
            <a:pPr marL="1267200" lvl="1" indent="-392400">
              <a:buSzPct val="100000"/>
              <a:buFont typeface="+mj-lt"/>
              <a:buAutoNum type="arabicPeriod"/>
              <a:defRPr/>
            </a:pPr>
            <a:r>
              <a:rPr lang="en-US" altLang="en-US" sz="2200" dirty="0" smtClean="0"/>
              <a:t>The </a:t>
            </a:r>
            <a:r>
              <a:rPr lang="en-US" altLang="en-US" sz="2200" dirty="0"/>
              <a:t>subject doesn’t know whether he or she is receiving the treatment or a </a:t>
            </a:r>
            <a:r>
              <a:rPr lang="en-US" altLang="en-US" sz="2200" dirty="0" smtClean="0"/>
              <a:t>placebo.</a:t>
            </a:r>
          </a:p>
          <a:p>
            <a:pPr marL="1267200" lvl="1" indent="-392400">
              <a:buSzPct val="100000"/>
              <a:buFont typeface="+mj-lt"/>
              <a:buAutoNum type="arabicPeriod"/>
              <a:defRPr/>
            </a:pPr>
            <a:r>
              <a:rPr lang="en-US" altLang="en-US" sz="2200" dirty="0" smtClean="0"/>
              <a:t>The </a:t>
            </a:r>
            <a:r>
              <a:rPr lang="en-US" altLang="en-US" sz="2200" dirty="0"/>
              <a:t>experimenter does not know whether he or she is administering the treatment or placebo.</a:t>
            </a:r>
            <a:endParaRPr lang="en-US" altLang="en-US" sz="2200" dirty="0" smtClean="0"/>
          </a:p>
        </p:txBody>
      </p:sp>
    </p:spTree>
    <p:extLst>
      <p:ext uri="{BB962C8B-B14F-4D97-AF65-F5344CB8AC3E}">
        <p14:creationId xmlns:p14="http://schemas.microsoft.com/office/powerpoint/2010/main" val="264564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Design of </a:t>
            </a:r>
            <a:r>
              <a:rPr lang="en-US" altLang="en-US" sz="3600" dirty="0" smtClean="0">
                <a:latin typeface="+mj-lt"/>
              </a:rPr>
              <a:t>Experiments </a:t>
            </a:r>
            <a:r>
              <a:rPr lang="en-US" altLang="en-US" sz="2000" b="0" dirty="0" smtClean="0">
                <a:latin typeface="+mj-lt"/>
              </a:rPr>
              <a:t>(4 of 4)</a:t>
            </a:r>
            <a:endParaRPr lang="en-US" altLang="en-US"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altLang="en-US" sz="2600" dirty="0"/>
              <a:t>Randomization</a:t>
            </a:r>
            <a:endParaRPr lang="en-US" altLang="en-US" sz="2600" dirty="0" smtClean="0"/>
          </a:p>
          <a:p>
            <a:pPr marL="734400" lvl="1" indent="-284400">
              <a:buSzPct val="100000"/>
              <a:defRPr/>
            </a:pPr>
            <a:r>
              <a:rPr lang="en-US" altLang="en-US" sz="2400" dirty="0" smtClean="0"/>
              <a:t>Randomization is </a:t>
            </a:r>
            <a:r>
              <a:rPr lang="en-US" altLang="en-US" sz="2400" dirty="0"/>
              <a:t>used when subjects are assigned to different groups through a process of random selection. The logic is to use chance as a way to create two groups that are similar.</a:t>
            </a:r>
          </a:p>
        </p:txBody>
      </p:sp>
    </p:spTree>
    <p:extLst>
      <p:ext uri="{BB962C8B-B14F-4D97-AF65-F5344CB8AC3E}">
        <p14:creationId xmlns:p14="http://schemas.microsoft.com/office/powerpoint/2010/main" val="1231179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Simple Random Sample</a:t>
            </a:r>
            <a:endParaRPr lang="en-US" altLang="en-US" sz="2000" dirty="0">
              <a:latin typeface="+mj-lt"/>
            </a:endParaRP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sz="2600" dirty="0"/>
              <a:t>Simple Random Sample</a:t>
            </a:r>
            <a:endParaRPr lang="en-US" altLang="en-US" sz="2600" dirty="0" smtClean="0"/>
          </a:p>
          <a:p>
            <a:pPr marL="734400" lvl="1" indent="-284400">
              <a:buSzPct val="100000"/>
              <a:defRPr/>
            </a:pPr>
            <a:r>
              <a:rPr lang="en-US" sz="2400" dirty="0"/>
              <a:t>A sample of </a:t>
            </a:r>
            <a:r>
              <a:rPr lang="en-US" sz="2400" i="1" dirty="0"/>
              <a:t>n</a:t>
            </a:r>
            <a:r>
              <a:rPr lang="en-US" sz="2400" dirty="0"/>
              <a:t> subjects is selected in such a way that every possible </a:t>
            </a:r>
            <a:r>
              <a:rPr lang="en-US" sz="2400" b="1" dirty="0"/>
              <a:t>sample of the same size</a:t>
            </a:r>
            <a:r>
              <a:rPr lang="en-US" sz="2400" i="1" dirty="0"/>
              <a:t> n</a:t>
            </a:r>
            <a:r>
              <a:rPr lang="en-US" sz="2400" dirty="0"/>
              <a:t> has the same chance of being chosen</a:t>
            </a:r>
            <a:r>
              <a:rPr lang="en-US" sz="2400" dirty="0" smtClean="0"/>
              <a:t>.</a:t>
            </a:r>
          </a:p>
          <a:p>
            <a:pPr marL="734400" lvl="1" indent="-284400">
              <a:buSzPct val="100000"/>
              <a:defRPr/>
            </a:pPr>
            <a:r>
              <a:rPr lang="en-US" altLang="en-US" sz="2400" dirty="0"/>
              <a:t>A simple random sample is often called a random sample, but strictly speaking, a </a:t>
            </a:r>
            <a:r>
              <a:rPr lang="en-US" altLang="en-US" sz="2400" b="1" dirty="0"/>
              <a:t>random sample</a:t>
            </a:r>
            <a:r>
              <a:rPr lang="en-US" altLang="en-US" sz="2400" i="1" dirty="0"/>
              <a:t> </a:t>
            </a:r>
            <a:r>
              <a:rPr lang="en-US" altLang="en-US" sz="2400" dirty="0"/>
              <a:t>has the weaker requirement that all members of the population have the same chance of being selected.</a:t>
            </a:r>
          </a:p>
        </p:txBody>
      </p:sp>
    </p:spTree>
    <p:extLst>
      <p:ext uri="{BB962C8B-B14F-4D97-AF65-F5344CB8AC3E}">
        <p14:creationId xmlns:p14="http://schemas.microsoft.com/office/powerpoint/2010/main" val="273576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Systematic Sampling</a:t>
            </a:r>
            <a:endParaRPr lang="en-US" altLang="en-US" sz="2000" dirty="0">
              <a:latin typeface="+mj-lt"/>
            </a:endParaRPr>
          </a:p>
        </p:txBody>
      </p:sp>
      <p:sp>
        <p:nvSpPr>
          <p:cNvPr id="3" name="Content Placeholder 2"/>
          <p:cNvSpPr>
            <a:spLocks noGrp="1"/>
          </p:cNvSpPr>
          <p:nvPr>
            <p:ph idx="1"/>
          </p:nvPr>
        </p:nvSpPr>
        <p:spPr>
          <a:xfrm>
            <a:off x="457200" y="1600201"/>
            <a:ext cx="8305800" cy="838200"/>
          </a:xfrm>
        </p:spPr>
        <p:txBody>
          <a:bodyPr/>
          <a:lstStyle/>
          <a:p>
            <a:pPr marL="255600" indent="-255600">
              <a:buSzPct val="100000"/>
            </a:pPr>
            <a:r>
              <a:rPr lang="en-US" altLang="en-US" sz="2400" dirty="0"/>
              <a:t>Select some starting point and then select every </a:t>
            </a:r>
            <a:r>
              <a:rPr lang="en-US" altLang="en-US" sz="2400" i="1" dirty="0"/>
              <a:t>k</a:t>
            </a:r>
            <a:r>
              <a:rPr lang="en-US" altLang="en-US" sz="2400" dirty="0"/>
              <a:t>th element in the population.</a:t>
            </a:r>
          </a:p>
        </p:txBody>
      </p:sp>
      <p:pic>
        <p:nvPicPr>
          <p:cNvPr id="4" name="Picture 1" descr="A row of six cars. The third and sixth cars in the row are selec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59705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0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Convenience Sampling</a:t>
            </a:r>
          </a:p>
        </p:txBody>
      </p:sp>
      <p:sp>
        <p:nvSpPr>
          <p:cNvPr id="3" name="Content Placeholder 2"/>
          <p:cNvSpPr>
            <a:spLocks noGrp="1"/>
          </p:cNvSpPr>
          <p:nvPr>
            <p:ph idx="1"/>
          </p:nvPr>
        </p:nvSpPr>
        <p:spPr>
          <a:xfrm>
            <a:off x="457200" y="1600201"/>
            <a:ext cx="8305800" cy="533399"/>
          </a:xfrm>
        </p:spPr>
        <p:txBody>
          <a:bodyPr/>
          <a:lstStyle/>
          <a:p>
            <a:pPr marL="255600" indent="-255600">
              <a:buSzPct val="100000"/>
            </a:pPr>
            <a:r>
              <a:rPr lang="en-US" altLang="en-US" sz="2600" dirty="0"/>
              <a:t>Use data that are very easy to get.</a:t>
            </a:r>
          </a:p>
        </p:txBody>
      </p:sp>
      <p:pic>
        <p:nvPicPr>
          <p:cNvPr id="5" name="Picture 1" descr="An interviewer fills out a survey questionnaire."/>
          <p:cNvPicPr>
            <a:picLocks noChangeAspect="1"/>
          </p:cNvPicPr>
          <p:nvPr/>
        </p:nvPicPr>
        <p:blipFill>
          <a:blip r:embed="rId2">
            <a:extLst>
              <a:ext uri="{28A0092B-C50C-407E-A947-70E740481C1C}">
                <a14:useLocalDpi xmlns:a14="http://schemas.microsoft.com/office/drawing/2010/main" val="0"/>
              </a:ext>
            </a:extLst>
          </a:blip>
          <a:srcRect t="5452"/>
          <a:stretch>
            <a:fillRect/>
          </a:stretch>
        </p:blipFill>
        <p:spPr bwMode="auto">
          <a:xfrm>
            <a:off x="2057400" y="2286000"/>
            <a:ext cx="4402846" cy="279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566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Stratified Sampling</a:t>
            </a:r>
          </a:p>
        </p:txBody>
      </p:sp>
      <p:sp>
        <p:nvSpPr>
          <p:cNvPr id="3" name="Content Placeholder 2"/>
          <p:cNvSpPr>
            <a:spLocks noGrp="1"/>
          </p:cNvSpPr>
          <p:nvPr>
            <p:ph idx="1"/>
          </p:nvPr>
        </p:nvSpPr>
        <p:spPr>
          <a:xfrm>
            <a:off x="457200" y="1600201"/>
            <a:ext cx="8305800" cy="1447799"/>
          </a:xfrm>
        </p:spPr>
        <p:txBody>
          <a:bodyPr/>
          <a:lstStyle/>
          <a:p>
            <a:pPr marL="0" indent="0">
              <a:lnSpc>
                <a:spcPct val="90000"/>
              </a:lnSpc>
              <a:buNone/>
            </a:pPr>
            <a:r>
              <a:rPr lang="en-US" altLang="en-US" sz="2600" dirty="0"/>
              <a:t>Subdivide the population into at least two different subgroups (or strata) so that the subjects within the same subgroup share the same characteristics. </a:t>
            </a:r>
            <a:r>
              <a:rPr lang="en-US" altLang="en-US" sz="2600" dirty="0" smtClean="0"/>
              <a:t>Then </a:t>
            </a:r>
            <a:r>
              <a:rPr lang="en-US" altLang="en-US" sz="2600" dirty="0"/>
              <a:t>draw a sample from each subgroup (or stratum).</a:t>
            </a:r>
          </a:p>
        </p:txBody>
      </p:sp>
      <p:pic>
        <p:nvPicPr>
          <p:cNvPr id="7" name="Picture 1" descr="The population is divided into a subgroup of 8 men and a subgroup of 8 women. Three individuals are selected from each subgrou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47244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50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Cluster Sampling</a:t>
            </a:r>
          </a:p>
        </p:txBody>
      </p:sp>
      <p:sp>
        <p:nvSpPr>
          <p:cNvPr id="3" name="Content Placeholder 2"/>
          <p:cNvSpPr>
            <a:spLocks noGrp="1"/>
          </p:cNvSpPr>
          <p:nvPr>
            <p:ph idx="1"/>
          </p:nvPr>
        </p:nvSpPr>
        <p:spPr>
          <a:xfrm>
            <a:off x="457200" y="1600201"/>
            <a:ext cx="8305800" cy="1219199"/>
          </a:xfrm>
        </p:spPr>
        <p:txBody>
          <a:bodyPr/>
          <a:lstStyle/>
          <a:p>
            <a:pPr marL="0" indent="0">
              <a:lnSpc>
                <a:spcPct val="90000"/>
              </a:lnSpc>
              <a:buNone/>
            </a:pPr>
            <a:r>
              <a:rPr lang="en-US" altLang="en-US" sz="2600" dirty="0"/>
              <a:t>Divide the population area into sections (or clusters), then randomly select some of those clusters, and choose </a:t>
            </a:r>
            <a:r>
              <a:rPr lang="en-US" altLang="en-US" sz="2600" b="1" dirty="0"/>
              <a:t>all</a:t>
            </a:r>
            <a:r>
              <a:rPr lang="en-US" altLang="en-US" sz="2600" dirty="0"/>
              <a:t> the members from those selected clusters.</a:t>
            </a:r>
          </a:p>
        </p:txBody>
      </p:sp>
      <p:pic>
        <p:nvPicPr>
          <p:cNvPr id="5" name="Picture 1" descr="The population area is an urban neighborhood. The neighborhood is divided into blocks, or clusters. Certain blocks are selected for inclusion in the stud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00400"/>
            <a:ext cx="53054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8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Multistage Sampling</a:t>
            </a:r>
            <a:endParaRPr lang="en-US" altLang="en-US" sz="2400" dirty="0">
              <a:latin typeface="+mj-lt"/>
            </a:endParaRPr>
          </a:p>
        </p:txBody>
      </p:sp>
      <p:sp>
        <p:nvSpPr>
          <p:cNvPr id="3" name="Content Placeholder 2"/>
          <p:cNvSpPr>
            <a:spLocks noGrp="1"/>
          </p:cNvSpPr>
          <p:nvPr>
            <p:ph idx="1"/>
          </p:nvPr>
        </p:nvSpPr>
        <p:spPr>
          <a:xfrm>
            <a:off x="457200" y="1600201"/>
            <a:ext cx="8305800" cy="2133599"/>
          </a:xfrm>
        </p:spPr>
        <p:txBody>
          <a:bodyPr/>
          <a:lstStyle/>
          <a:p>
            <a:pPr marL="0" indent="0">
              <a:lnSpc>
                <a:spcPct val="90000"/>
              </a:lnSpc>
              <a:buNone/>
            </a:pPr>
            <a:r>
              <a:rPr lang="en-US" altLang="en-US" sz="2600" dirty="0"/>
              <a:t>Collect data by using some combination of the basic sampling methods</a:t>
            </a:r>
            <a:r>
              <a:rPr lang="en-US" altLang="en-US" sz="2600" dirty="0" smtClean="0"/>
              <a:t>.</a:t>
            </a:r>
            <a:endParaRPr lang="en-US" altLang="en-US" sz="2600" dirty="0"/>
          </a:p>
          <a:p>
            <a:pPr marL="0" indent="0">
              <a:lnSpc>
                <a:spcPct val="90000"/>
              </a:lnSpc>
              <a:buNone/>
            </a:pPr>
            <a:r>
              <a:rPr lang="en-US" altLang="en-US" sz="2600" dirty="0"/>
              <a:t>In a multistage sample design, pollsters select a sample in different stages, and each stage might use different methods of sampling.</a:t>
            </a:r>
          </a:p>
        </p:txBody>
      </p:sp>
    </p:spTree>
    <p:extLst>
      <p:ext uri="{BB962C8B-B14F-4D97-AF65-F5344CB8AC3E}">
        <p14:creationId xmlns:p14="http://schemas.microsoft.com/office/powerpoint/2010/main" val="137216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Introduction to Statistics</a:t>
            </a:r>
            <a:endParaRPr lang="en-IN" dirty="0">
              <a:latin typeface="+mj-lt"/>
            </a:endParaRPr>
          </a:p>
        </p:txBody>
      </p:sp>
      <p:sp>
        <p:nvSpPr>
          <p:cNvPr id="3" name="Content Placeholder 2"/>
          <p:cNvSpPr>
            <a:spLocks noGrp="1"/>
          </p:cNvSpPr>
          <p:nvPr>
            <p:ph idx="1"/>
          </p:nvPr>
        </p:nvSpPr>
        <p:spPr/>
        <p:txBody>
          <a:bodyPr/>
          <a:lstStyle/>
          <a:p>
            <a:pPr marL="0" indent="0">
              <a:spcBef>
                <a:spcPct val="50000"/>
              </a:spcBef>
              <a:buNone/>
              <a:defRPr/>
            </a:pPr>
            <a:r>
              <a:rPr lang="en-US" sz="2600" dirty="0" smtClean="0"/>
              <a:t>1-1 Statistical </a:t>
            </a:r>
            <a:r>
              <a:rPr lang="en-US" sz="2600" dirty="0"/>
              <a:t>and Critical Thinking</a:t>
            </a:r>
          </a:p>
          <a:p>
            <a:pPr marL="0" indent="0">
              <a:spcBef>
                <a:spcPct val="50000"/>
              </a:spcBef>
              <a:buNone/>
              <a:defRPr/>
            </a:pPr>
            <a:r>
              <a:rPr lang="en-US" sz="2600" dirty="0" smtClean="0"/>
              <a:t>1-2 Types </a:t>
            </a:r>
            <a:r>
              <a:rPr lang="en-US" sz="2600" dirty="0"/>
              <a:t>of Data</a:t>
            </a:r>
          </a:p>
          <a:p>
            <a:pPr marL="0" indent="0">
              <a:spcBef>
                <a:spcPct val="50000"/>
              </a:spcBef>
              <a:buNone/>
              <a:defRPr/>
            </a:pPr>
            <a:r>
              <a:rPr lang="en-US" sz="2600" b="1" dirty="0" smtClean="0"/>
              <a:t>1-3 Collecting </a:t>
            </a:r>
            <a:r>
              <a:rPr lang="en-US" sz="2600" b="1" dirty="0"/>
              <a:t>Sample Data</a:t>
            </a:r>
            <a:endParaRPr lang="en-US" altLang="en-US" sz="2600" b="1" dirty="0"/>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Observational Studies</a:t>
            </a:r>
          </a:p>
        </p:txBody>
      </p:sp>
      <p:sp>
        <p:nvSpPr>
          <p:cNvPr id="3" name="Content Placeholder 2"/>
          <p:cNvSpPr>
            <a:spLocks noGrp="1"/>
          </p:cNvSpPr>
          <p:nvPr>
            <p:ph idx="1"/>
          </p:nvPr>
        </p:nvSpPr>
        <p:spPr>
          <a:xfrm>
            <a:off x="457200" y="1600201"/>
            <a:ext cx="8305800" cy="2133599"/>
          </a:xfrm>
        </p:spPr>
        <p:txBody>
          <a:bodyPr/>
          <a:lstStyle/>
          <a:p>
            <a:pPr>
              <a:lnSpc>
                <a:spcPct val="90000"/>
              </a:lnSpc>
              <a:spcBef>
                <a:spcPct val="30000"/>
              </a:spcBef>
              <a:buClr>
                <a:schemeClr val="accent2"/>
              </a:buClr>
              <a:buFont typeface="Wingdings" panose="05000000000000000000" pitchFamily="2" charset="2"/>
              <a:buNone/>
            </a:pPr>
            <a:r>
              <a:rPr lang="en-US" altLang="en-US" sz="2600" dirty="0"/>
              <a:t>Observe and measure, but do not modify.</a:t>
            </a:r>
          </a:p>
        </p:txBody>
      </p:sp>
    </p:spTree>
    <p:extLst>
      <p:ext uri="{BB962C8B-B14F-4D97-AF65-F5344CB8AC3E}">
        <p14:creationId xmlns:p14="http://schemas.microsoft.com/office/powerpoint/2010/main" val="828709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Types of Observational Studies</a:t>
            </a: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dirty="0" smtClean="0"/>
              <a:t>Cross-sectional study</a:t>
            </a:r>
          </a:p>
          <a:p>
            <a:pPr marL="734400" lvl="1" indent="-284400">
              <a:buSzPct val="100000"/>
              <a:defRPr/>
            </a:pPr>
            <a:r>
              <a:rPr lang="en-US" altLang="en-US" sz="2400" dirty="0" smtClean="0"/>
              <a:t>Data </a:t>
            </a:r>
            <a:r>
              <a:rPr lang="en-US" altLang="en-US" sz="2400" dirty="0"/>
              <a:t>are observed, measured, and collected at one point in time, not over a period of </a:t>
            </a:r>
            <a:r>
              <a:rPr lang="en-US" altLang="en-US" sz="2400" dirty="0" smtClean="0"/>
              <a:t>time.</a:t>
            </a:r>
          </a:p>
          <a:p>
            <a:pPr marL="255600" indent="-255600">
              <a:buSzPct val="100000"/>
              <a:defRPr/>
            </a:pPr>
            <a:r>
              <a:rPr lang="en-US" altLang="en-US" sz="2600" dirty="0" smtClean="0"/>
              <a:t>Retrospective </a:t>
            </a:r>
            <a:r>
              <a:rPr lang="en-US" altLang="en-US" sz="2600" dirty="0"/>
              <a:t>(or case control) </a:t>
            </a:r>
            <a:r>
              <a:rPr lang="en-US" altLang="en-US" sz="2600" dirty="0" smtClean="0"/>
              <a:t>study</a:t>
            </a:r>
          </a:p>
          <a:p>
            <a:pPr marL="734400" lvl="1" indent="-284400">
              <a:buSzPct val="100000"/>
              <a:defRPr/>
            </a:pPr>
            <a:r>
              <a:rPr lang="en-US" altLang="en-US" sz="2400" dirty="0" smtClean="0"/>
              <a:t>Data </a:t>
            </a:r>
            <a:r>
              <a:rPr lang="en-US" altLang="en-US" sz="2400" dirty="0"/>
              <a:t>are collected from a past time period by going back in time (through examination of records, interviews, and so on</a:t>
            </a:r>
            <a:r>
              <a:rPr lang="en-US" altLang="en-US" sz="2400" dirty="0" smtClean="0"/>
              <a:t>).</a:t>
            </a:r>
          </a:p>
          <a:p>
            <a:pPr marL="255600" indent="-255600">
              <a:buSzPct val="100000"/>
              <a:defRPr/>
            </a:pPr>
            <a:r>
              <a:rPr lang="en-US" altLang="en-US" sz="2600" dirty="0" smtClean="0"/>
              <a:t>Prospective </a:t>
            </a:r>
            <a:r>
              <a:rPr lang="en-US" altLang="en-US" sz="2600" dirty="0"/>
              <a:t>(or longitudinal or cohort) </a:t>
            </a:r>
            <a:r>
              <a:rPr lang="en-US" altLang="en-US" sz="2600" dirty="0" smtClean="0"/>
              <a:t>study</a:t>
            </a:r>
          </a:p>
          <a:p>
            <a:pPr marL="734400" lvl="1" indent="-284400">
              <a:buSzPct val="100000"/>
              <a:defRPr/>
            </a:pPr>
            <a:r>
              <a:rPr lang="en-US" altLang="en-US" sz="2400" dirty="0" smtClean="0"/>
              <a:t>Data </a:t>
            </a:r>
            <a:r>
              <a:rPr lang="en-US" altLang="en-US" sz="2400" dirty="0"/>
              <a:t>are collected in the future from groups sharing common factors (called </a:t>
            </a:r>
            <a:r>
              <a:rPr lang="en-US" altLang="en-US" sz="2400" b="1" dirty="0"/>
              <a:t>cohorts</a:t>
            </a:r>
            <a:r>
              <a:rPr lang="en-US" altLang="en-US" sz="2400" dirty="0" smtClean="0"/>
              <a:t>).</a:t>
            </a:r>
            <a:endParaRPr lang="en-US" altLang="en-US" sz="2400" dirty="0"/>
          </a:p>
        </p:txBody>
      </p:sp>
    </p:spTree>
    <p:extLst>
      <p:ext uri="{BB962C8B-B14F-4D97-AF65-F5344CB8AC3E}">
        <p14:creationId xmlns:p14="http://schemas.microsoft.com/office/powerpoint/2010/main" val="407582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Confounding</a:t>
            </a: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dirty="0"/>
              <a:t>Confounding</a:t>
            </a:r>
            <a:endParaRPr lang="en-US" altLang="en-US" sz="2600" dirty="0" smtClean="0"/>
          </a:p>
          <a:p>
            <a:pPr marL="734400" lvl="1" indent="-284400">
              <a:buSzPct val="100000"/>
              <a:defRPr/>
            </a:pPr>
            <a:r>
              <a:rPr lang="en-US" altLang="en-US" sz="2400" dirty="0"/>
              <a:t>occurs in an experiment when the experimenter is not able to distinguish between the effects of different factors</a:t>
            </a:r>
            <a:r>
              <a:rPr lang="en-US" altLang="en-US" sz="2400" dirty="0" smtClean="0"/>
              <a:t>.</a:t>
            </a:r>
          </a:p>
          <a:p>
            <a:pPr marL="734400" lvl="1" indent="-284400">
              <a:buSzPct val="100000"/>
              <a:defRPr/>
            </a:pPr>
            <a:r>
              <a:rPr lang="en-US" altLang="en-US" sz="2400" dirty="0"/>
              <a:t>Try to plan the experiment so that confounding does not occur</a:t>
            </a:r>
            <a:r>
              <a:rPr lang="en-US" altLang="en-US" sz="2400" dirty="0" smtClean="0"/>
              <a:t>.</a:t>
            </a:r>
            <a:endParaRPr lang="en-US" altLang="en-US" sz="2400" dirty="0"/>
          </a:p>
        </p:txBody>
      </p:sp>
    </p:spTree>
    <p:extLst>
      <p:ext uri="{BB962C8B-B14F-4D97-AF65-F5344CB8AC3E}">
        <p14:creationId xmlns:p14="http://schemas.microsoft.com/office/powerpoint/2010/main" val="292414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01000" cy="1097280"/>
          </a:xfrm>
        </p:spPr>
        <p:txBody>
          <a:bodyPr/>
          <a:lstStyle/>
          <a:p>
            <a:pPr>
              <a:lnSpc>
                <a:spcPct val="90000"/>
              </a:lnSpc>
            </a:pPr>
            <a:r>
              <a:rPr lang="en-US" altLang="en-US" sz="3600" dirty="0">
                <a:latin typeface="+mj-lt"/>
              </a:rPr>
              <a:t>Controlling Effects of </a:t>
            </a:r>
            <a:r>
              <a:rPr lang="en-US" altLang="en-US" sz="3600" dirty="0" smtClean="0">
                <a:latin typeface="+mj-lt"/>
              </a:rPr>
              <a:t>Variables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dirty="0"/>
              <a:t>Completely Randomized Experimental </a:t>
            </a:r>
            <a:r>
              <a:rPr lang="en-US" altLang="en-US" sz="2600" dirty="0" smtClean="0"/>
              <a:t>Design</a:t>
            </a:r>
            <a:endParaRPr lang="en-US" altLang="en-US" sz="2600" dirty="0"/>
          </a:p>
          <a:p>
            <a:pPr marL="734400" lvl="1" indent="-284400">
              <a:buSzPct val="100000"/>
              <a:defRPr/>
            </a:pPr>
            <a:r>
              <a:rPr lang="en-US" altLang="en-US" sz="2400" dirty="0" smtClean="0"/>
              <a:t>Assign </a:t>
            </a:r>
            <a:r>
              <a:rPr lang="en-US" altLang="en-US" sz="2400" dirty="0"/>
              <a:t>subjects to different treatment groups through a process of </a:t>
            </a:r>
            <a:r>
              <a:rPr lang="en-US" altLang="en-US" sz="2400" b="1" dirty="0"/>
              <a:t>random selection</a:t>
            </a:r>
            <a:r>
              <a:rPr lang="en-US" altLang="en-US" sz="2400" dirty="0" smtClean="0"/>
              <a:t>.</a:t>
            </a:r>
          </a:p>
          <a:p>
            <a:pPr marL="255600" lvl="1" indent="-255600">
              <a:spcBef>
                <a:spcPts val="1500"/>
              </a:spcBef>
              <a:buSzPct val="100000"/>
              <a:buFont typeface="Arial" panose="020B0604020202020204" pitchFamily="34" charset="0"/>
              <a:buChar char="•"/>
              <a:defRPr/>
            </a:pPr>
            <a:r>
              <a:rPr lang="en-US" altLang="en-US" sz="2600" dirty="0"/>
              <a:t>Randomized Block </a:t>
            </a:r>
            <a:r>
              <a:rPr lang="en-US" altLang="en-US" sz="2600" dirty="0" smtClean="0"/>
              <a:t>Design</a:t>
            </a:r>
            <a:endParaRPr lang="en-US" altLang="en-US" sz="2600" dirty="0">
              <a:solidFill>
                <a:schemeClr val="hlink"/>
              </a:solidFill>
            </a:endParaRPr>
          </a:p>
          <a:p>
            <a:pPr marL="734400" lvl="2" indent="-284400">
              <a:buSzPct val="100000"/>
              <a:buFont typeface="Arial" panose="020B0604020202020204" pitchFamily="34" charset="0"/>
              <a:buChar char="‒"/>
              <a:defRPr/>
            </a:pPr>
            <a:r>
              <a:rPr lang="en-US" altLang="en-US" sz="2400" dirty="0" smtClean="0"/>
              <a:t>A </a:t>
            </a:r>
            <a:r>
              <a:rPr lang="en-US" altLang="en-US" sz="2400" dirty="0"/>
              <a:t>block is a group of subjects that are similar, but blocks differ in ways that might affect the outcome of the experiment</a:t>
            </a:r>
            <a:r>
              <a:rPr lang="en-US" altLang="en-US" sz="2400" dirty="0" smtClean="0"/>
              <a:t>.</a:t>
            </a:r>
            <a:endParaRPr lang="en-US" altLang="en-US" sz="2400" dirty="0"/>
          </a:p>
        </p:txBody>
      </p:sp>
    </p:spTree>
    <p:extLst>
      <p:ext uri="{BB962C8B-B14F-4D97-AF65-F5344CB8AC3E}">
        <p14:creationId xmlns:p14="http://schemas.microsoft.com/office/powerpoint/2010/main" val="221548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01000" cy="1097280"/>
          </a:xfrm>
        </p:spPr>
        <p:txBody>
          <a:bodyPr/>
          <a:lstStyle/>
          <a:p>
            <a:pPr>
              <a:lnSpc>
                <a:spcPct val="90000"/>
              </a:lnSpc>
            </a:pPr>
            <a:r>
              <a:rPr lang="en-US" altLang="en-US" sz="3600" dirty="0">
                <a:latin typeface="+mj-lt"/>
              </a:rPr>
              <a:t>Controlling Effects of </a:t>
            </a:r>
            <a:r>
              <a:rPr lang="en-US" altLang="en-US" sz="3600" dirty="0" smtClean="0">
                <a:latin typeface="+mj-lt"/>
              </a:rPr>
              <a:t>Variables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dirty="0"/>
              <a:t>Matched Pairs Design</a:t>
            </a:r>
          </a:p>
          <a:p>
            <a:pPr marL="734400" lvl="1" indent="-284400">
              <a:buSzPct val="100000"/>
              <a:defRPr/>
            </a:pPr>
            <a:r>
              <a:rPr lang="en-US" altLang="en-US" sz="2400" dirty="0"/>
              <a:t>Compare two treatment groups by using subjects matched in pairs that are somehow related or have similar characteristics</a:t>
            </a:r>
            <a:r>
              <a:rPr lang="en-US" altLang="en-US" sz="2400" dirty="0" smtClean="0"/>
              <a:t>.</a:t>
            </a:r>
          </a:p>
          <a:p>
            <a:pPr marL="255600" lvl="1" indent="-255600">
              <a:spcBef>
                <a:spcPts val="1500"/>
              </a:spcBef>
              <a:buSzPct val="100000"/>
              <a:buFont typeface="Arial" panose="020B0604020202020204" pitchFamily="34" charset="0"/>
              <a:buChar char="•"/>
              <a:defRPr/>
            </a:pPr>
            <a:r>
              <a:rPr lang="en-US" altLang="en-US" sz="2600" dirty="0"/>
              <a:t>Rigorously Controlled Design</a:t>
            </a:r>
          </a:p>
          <a:p>
            <a:pPr marL="734400" lvl="2" indent="-284400">
              <a:buSzPct val="100000"/>
              <a:buFont typeface="Arial" panose="020B0604020202020204" pitchFamily="34" charset="0"/>
              <a:buChar char="‒"/>
              <a:defRPr/>
            </a:pPr>
            <a:r>
              <a:rPr lang="en-US" altLang="en-US" sz="2400" dirty="0"/>
              <a:t>Carefully</a:t>
            </a:r>
            <a:r>
              <a:rPr lang="en-US" altLang="en-US" sz="2400" dirty="0">
                <a:solidFill>
                  <a:schemeClr val="hlink"/>
                </a:solidFill>
              </a:rPr>
              <a:t> </a:t>
            </a:r>
            <a:r>
              <a:rPr lang="en-US" altLang="en-US" sz="2400" dirty="0"/>
              <a:t>assign subjects to different treatment groups, so that those given each treatment are similar in ways that are important to the experiment.</a:t>
            </a:r>
          </a:p>
        </p:txBody>
      </p:sp>
    </p:spTree>
    <p:extLst>
      <p:ext uri="{BB962C8B-B14F-4D97-AF65-F5344CB8AC3E}">
        <p14:creationId xmlns:p14="http://schemas.microsoft.com/office/powerpoint/2010/main" val="247089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01000" cy="1097280"/>
          </a:xfrm>
        </p:spPr>
        <p:txBody>
          <a:bodyPr/>
          <a:lstStyle/>
          <a:p>
            <a:pPr>
              <a:lnSpc>
                <a:spcPct val="90000"/>
              </a:lnSpc>
            </a:pPr>
            <a:r>
              <a:rPr lang="en-US" altLang="en-US" sz="3600" dirty="0">
                <a:latin typeface="+mj-lt"/>
              </a:rPr>
              <a:t>Sampling </a:t>
            </a:r>
            <a:r>
              <a:rPr lang="en-US" altLang="en-US" sz="3600" dirty="0" smtClean="0">
                <a:latin typeface="+mj-lt"/>
              </a:rPr>
              <a:t>Errors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dirty="0"/>
              <a:t>No matter how well you plan and execute the sample collection process, there is likely to be some error in the </a:t>
            </a:r>
            <a:r>
              <a:rPr lang="en-US" altLang="en-US" sz="2600" dirty="0" smtClean="0"/>
              <a:t>results.</a:t>
            </a:r>
          </a:p>
          <a:p>
            <a:pPr marL="255600" indent="-255600">
              <a:buSzPct val="100000"/>
              <a:defRPr/>
            </a:pPr>
            <a:r>
              <a:rPr lang="en-US" altLang="en-US" sz="2600" dirty="0" smtClean="0"/>
              <a:t>Sampling </a:t>
            </a:r>
            <a:r>
              <a:rPr lang="en-US" altLang="en-US" sz="2600" dirty="0"/>
              <a:t>error (or random sampling </a:t>
            </a:r>
            <a:r>
              <a:rPr lang="en-US" altLang="en-US" sz="2600" dirty="0" smtClean="0"/>
              <a:t>error)</a:t>
            </a:r>
          </a:p>
          <a:p>
            <a:pPr marL="734400" lvl="1" indent="-284400">
              <a:buSzPct val="100000"/>
              <a:defRPr/>
            </a:pPr>
            <a:r>
              <a:rPr lang="en-US" sz="2400" dirty="0" smtClean="0"/>
              <a:t>occurs </a:t>
            </a:r>
            <a:r>
              <a:rPr lang="en-US" sz="2400" dirty="0"/>
              <a:t>when the sample has been selected </a:t>
            </a:r>
            <a:r>
              <a:rPr lang="en-US" sz="2400" dirty="0" smtClean="0"/>
              <a:t>with </a:t>
            </a:r>
            <a:r>
              <a:rPr lang="en-US" sz="2400" dirty="0"/>
              <a:t>a random method, but there is </a:t>
            </a:r>
            <a:r>
              <a:rPr lang="en-US" sz="2400" dirty="0" smtClean="0"/>
              <a:t>a </a:t>
            </a:r>
            <a:r>
              <a:rPr lang="en-US" sz="2400" dirty="0"/>
              <a:t>discrepancy between a sample result and the </a:t>
            </a:r>
            <a:r>
              <a:rPr lang="en-US" sz="2400" dirty="0" smtClean="0"/>
              <a:t>true </a:t>
            </a:r>
            <a:r>
              <a:rPr lang="en-US" sz="2400" dirty="0"/>
              <a:t>population result; such an error </a:t>
            </a:r>
            <a:r>
              <a:rPr lang="en-US" sz="2400" dirty="0" smtClean="0"/>
              <a:t>results from </a:t>
            </a:r>
            <a:r>
              <a:rPr lang="en-US" sz="2400" dirty="0"/>
              <a:t>chance sample fluctuations.</a:t>
            </a:r>
            <a:endParaRPr lang="en-US" altLang="en-US" sz="2400" dirty="0"/>
          </a:p>
        </p:txBody>
      </p:sp>
    </p:spTree>
    <p:extLst>
      <p:ext uri="{BB962C8B-B14F-4D97-AF65-F5344CB8AC3E}">
        <p14:creationId xmlns:p14="http://schemas.microsoft.com/office/powerpoint/2010/main" val="49546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01000" cy="1097280"/>
          </a:xfrm>
        </p:spPr>
        <p:txBody>
          <a:bodyPr/>
          <a:lstStyle/>
          <a:p>
            <a:pPr>
              <a:lnSpc>
                <a:spcPct val="90000"/>
              </a:lnSpc>
            </a:pPr>
            <a:r>
              <a:rPr lang="en-US" altLang="en-US" sz="3600" dirty="0">
                <a:latin typeface="+mj-lt"/>
              </a:rPr>
              <a:t>Sampling </a:t>
            </a:r>
            <a:r>
              <a:rPr lang="en-US" altLang="en-US" sz="3600" dirty="0" smtClean="0">
                <a:latin typeface="+mj-lt"/>
              </a:rPr>
              <a:t>Errors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1"/>
            <a:ext cx="8305800" cy="4648199"/>
          </a:xfrm>
        </p:spPr>
        <p:txBody>
          <a:bodyPr/>
          <a:lstStyle/>
          <a:p>
            <a:pPr marL="255600" indent="-255600">
              <a:buSzPct val="100000"/>
              <a:defRPr/>
            </a:pPr>
            <a:r>
              <a:rPr lang="en-US" altLang="en-US" sz="2600" kern="0" dirty="0"/>
              <a:t>Nonsampling error</a:t>
            </a:r>
            <a:endParaRPr lang="en-US" altLang="en-US" sz="2600" dirty="0" smtClean="0"/>
          </a:p>
          <a:p>
            <a:pPr marL="734400" lvl="1" indent="-284400">
              <a:buSzPct val="100000"/>
              <a:defRPr/>
            </a:pPr>
            <a:r>
              <a:rPr lang="en-US" sz="2400" dirty="0" smtClean="0"/>
              <a:t>Nonsampling is </a:t>
            </a:r>
            <a:r>
              <a:rPr lang="en-US" sz="2400" dirty="0"/>
              <a:t>the result of human error, including such </a:t>
            </a:r>
            <a:r>
              <a:rPr lang="en-US" sz="2400" dirty="0" smtClean="0"/>
              <a:t>factors </a:t>
            </a:r>
            <a:r>
              <a:rPr lang="en-US" sz="2400" dirty="0"/>
              <a:t>as wrong data entries, computing errors, </a:t>
            </a:r>
            <a:r>
              <a:rPr lang="en-US" sz="2400" dirty="0" smtClean="0"/>
              <a:t>questions </a:t>
            </a:r>
            <a:r>
              <a:rPr lang="en-US" sz="2400" dirty="0"/>
              <a:t>with biased wording, false data </a:t>
            </a:r>
            <a:r>
              <a:rPr lang="en-US" sz="2400" dirty="0" smtClean="0"/>
              <a:t>provided </a:t>
            </a:r>
            <a:r>
              <a:rPr lang="en-US" sz="2400" dirty="0"/>
              <a:t>by respondents, forming biased </a:t>
            </a:r>
            <a:r>
              <a:rPr lang="en-US" sz="2400" dirty="0" smtClean="0"/>
              <a:t>conclusions</a:t>
            </a:r>
            <a:r>
              <a:rPr lang="en-US" sz="2400" dirty="0"/>
              <a:t>, or applying statistical methods that </a:t>
            </a:r>
            <a:r>
              <a:rPr lang="en-US" sz="2400" dirty="0" smtClean="0"/>
              <a:t>are </a:t>
            </a:r>
            <a:r>
              <a:rPr lang="en-US" sz="2400" dirty="0"/>
              <a:t>not appropriate for the circumstances</a:t>
            </a:r>
            <a:r>
              <a:rPr lang="en-US" sz="2400" dirty="0" smtClean="0"/>
              <a:t>.</a:t>
            </a:r>
          </a:p>
          <a:p>
            <a:pPr marL="255600" indent="-255600">
              <a:buSzPct val="100000"/>
              <a:defRPr/>
            </a:pPr>
            <a:r>
              <a:rPr lang="en-US" altLang="en-US" sz="2600" dirty="0"/>
              <a:t>Nonrandom sampling error</a:t>
            </a:r>
          </a:p>
          <a:p>
            <a:pPr marL="734400" lvl="1" indent="-284400">
              <a:buSzPct val="100000"/>
              <a:defRPr/>
            </a:pPr>
            <a:r>
              <a:rPr lang="en-US" altLang="en-US" sz="2400" dirty="0" smtClean="0"/>
              <a:t>Nonrandom sampling error is </a:t>
            </a:r>
            <a:r>
              <a:rPr lang="en-US" altLang="en-US" sz="2400" dirty="0"/>
              <a:t>the </a:t>
            </a:r>
            <a:r>
              <a:rPr lang="en-US" altLang="en-US" sz="2400" dirty="0">
                <a:cs typeface="Arial" panose="020B0604020202020204" pitchFamily="34" charset="0"/>
              </a:rPr>
              <a:t>result of using a sampling method that is not random, such as using a convenience sample or a voluntary response sample.</a:t>
            </a:r>
            <a:endParaRPr lang="en-US" altLang="en-US" sz="2400" dirty="0"/>
          </a:p>
        </p:txBody>
      </p:sp>
    </p:spTree>
    <p:extLst>
      <p:ext uri="{BB962C8B-B14F-4D97-AF65-F5344CB8AC3E}">
        <p14:creationId xmlns:p14="http://schemas.microsoft.com/office/powerpoint/2010/main" val="256849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spcBef>
                <a:spcPct val="50000"/>
              </a:spcBef>
              <a:buClr>
                <a:schemeClr val="accent2">
                  <a:lumMod val="75000"/>
                </a:schemeClr>
              </a:buClr>
              <a:buNone/>
              <a:defRPr/>
            </a:pPr>
            <a:r>
              <a:rPr lang="en-US" altLang="en-US" sz="2600" dirty="0"/>
              <a:t>The method used to collect sample data influences the quality of the statistical analysis.</a:t>
            </a:r>
          </a:p>
          <a:p>
            <a:pPr marL="0" indent="0">
              <a:spcBef>
                <a:spcPct val="50000"/>
              </a:spcBef>
              <a:buClr>
                <a:schemeClr val="accent2">
                  <a:lumMod val="75000"/>
                </a:schemeClr>
              </a:buClr>
              <a:buNone/>
              <a:defRPr/>
            </a:pPr>
            <a:r>
              <a:rPr lang="en-US" altLang="en-US" sz="2600" dirty="0"/>
              <a:t>Of particular importance is the </a:t>
            </a:r>
            <a:r>
              <a:rPr lang="en-US" altLang="en-US" sz="2600" b="1" dirty="0"/>
              <a:t>simple random sample</a:t>
            </a:r>
            <a:r>
              <a:rPr lang="en-US" altLang="en-US" sz="2600" dirty="0" smtClean="0"/>
              <a:t>.</a:t>
            </a:r>
          </a:p>
          <a:p>
            <a:pPr marL="0" indent="0">
              <a:spcBef>
                <a:spcPct val="50000"/>
              </a:spcBef>
              <a:buClr>
                <a:schemeClr val="accent2">
                  <a:lumMod val="75000"/>
                </a:schemeClr>
              </a:buClr>
              <a:buNone/>
              <a:defRPr/>
            </a:pPr>
            <a:r>
              <a:rPr lang="en-US" altLang="en-US" sz="2600" dirty="0"/>
              <a:t>If sample data are not collected in an appropriate way, the data may be so utterly useless that no amount of statistical torturing can salvage them</a:t>
            </a:r>
            <a:r>
              <a:rPr lang="en-US" altLang="en-US" sz="2600" dirty="0" smtClean="0"/>
              <a:t>.</a:t>
            </a:r>
            <a:endParaRPr lang="en-US" altLang="en-US" sz="2600" dirty="0"/>
          </a:p>
        </p:txBody>
      </p:sp>
    </p:spTree>
    <p:extLst>
      <p:ext uri="{BB962C8B-B14F-4D97-AF65-F5344CB8AC3E}">
        <p14:creationId xmlns:p14="http://schemas.microsoft.com/office/powerpoint/2010/main" val="136632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The Gold Standard</a:t>
            </a:r>
            <a:endParaRPr lang="en-IN" sz="2000" dirty="0">
              <a:latin typeface="+mj-lt"/>
            </a:endParaRPr>
          </a:p>
        </p:txBody>
      </p:sp>
      <p:sp>
        <p:nvSpPr>
          <p:cNvPr id="3" name="Content Placeholder 2"/>
          <p:cNvSpPr>
            <a:spLocks noGrp="1"/>
          </p:cNvSpPr>
          <p:nvPr>
            <p:ph idx="1"/>
          </p:nvPr>
        </p:nvSpPr>
        <p:spPr>
          <a:xfrm>
            <a:off x="457200" y="1600200"/>
            <a:ext cx="7696200" cy="4525963"/>
          </a:xfrm>
        </p:spPr>
        <p:txBody>
          <a:bodyPr/>
          <a:lstStyle/>
          <a:p>
            <a:pPr marL="0" indent="0">
              <a:buNone/>
            </a:pPr>
            <a:r>
              <a:rPr lang="en-US" altLang="en-US" sz="2600" dirty="0"/>
              <a:t>Randomization with placebo/treatment groups is sometimes called the “gold standard” because it is so effective. (A placebo such as a sugar pill has no medicinal effect.)</a:t>
            </a:r>
          </a:p>
        </p:txBody>
      </p:sp>
    </p:spTree>
    <p:extLst>
      <p:ext uri="{BB962C8B-B14F-4D97-AF65-F5344CB8AC3E}">
        <p14:creationId xmlns:p14="http://schemas.microsoft.com/office/powerpoint/2010/main" val="337742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Basics of Collecting Data</a:t>
            </a:r>
            <a:endParaRPr lang="en-IN" sz="2000" dirty="0">
              <a:latin typeface="+mj-lt"/>
            </a:endParaRPr>
          </a:p>
        </p:txBody>
      </p:sp>
      <p:sp>
        <p:nvSpPr>
          <p:cNvPr id="3" name="Content Placeholder 2"/>
          <p:cNvSpPr>
            <a:spLocks noGrp="1"/>
          </p:cNvSpPr>
          <p:nvPr>
            <p:ph idx="1"/>
          </p:nvPr>
        </p:nvSpPr>
        <p:spPr>
          <a:xfrm>
            <a:off x="457200" y="1600200"/>
            <a:ext cx="8229600" cy="4525963"/>
          </a:xfrm>
        </p:spPr>
        <p:txBody>
          <a:bodyPr/>
          <a:lstStyle/>
          <a:p>
            <a:pPr marL="0">
              <a:buClr>
                <a:schemeClr val="accent2"/>
              </a:buClr>
              <a:buFont typeface="Wingdings" panose="05000000000000000000" pitchFamily="2" charset="2"/>
              <a:buNone/>
            </a:pPr>
            <a:r>
              <a:rPr lang="en-US" altLang="en-US" sz="2600" dirty="0"/>
              <a:t>Statistical methods are driven by the data that we collect. We typically obtain data from two distinct sources: </a:t>
            </a:r>
            <a:r>
              <a:rPr lang="en-US" altLang="en-US" sz="2600" b="1" dirty="0"/>
              <a:t>observational studies</a:t>
            </a:r>
            <a:r>
              <a:rPr lang="en-US" altLang="en-US" sz="2600" i="1" dirty="0"/>
              <a:t> </a:t>
            </a:r>
            <a:r>
              <a:rPr lang="en-US" altLang="en-US" sz="2600" dirty="0"/>
              <a:t>and</a:t>
            </a:r>
            <a:r>
              <a:rPr lang="en-US" altLang="en-US" sz="2600" i="1" dirty="0"/>
              <a:t> </a:t>
            </a:r>
            <a:r>
              <a:rPr lang="en-US" altLang="en-US" sz="2600" b="1" dirty="0"/>
              <a:t>experiments</a:t>
            </a:r>
            <a:r>
              <a:rPr lang="en-US" altLang="en-US" sz="2600" dirty="0"/>
              <a:t>.</a:t>
            </a:r>
          </a:p>
        </p:txBody>
      </p:sp>
    </p:spTree>
    <p:extLst>
      <p:ext uri="{BB962C8B-B14F-4D97-AF65-F5344CB8AC3E}">
        <p14:creationId xmlns:p14="http://schemas.microsoft.com/office/powerpoint/2010/main" val="299245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Experiment</a:t>
            </a:r>
          </a:p>
        </p:txBody>
      </p:sp>
      <p:sp>
        <p:nvSpPr>
          <p:cNvPr id="3" name="Content Placeholder 2"/>
          <p:cNvSpPr>
            <a:spLocks noGrp="1"/>
          </p:cNvSpPr>
          <p:nvPr>
            <p:ph idx="1"/>
          </p:nvPr>
        </p:nvSpPr>
        <p:spPr>
          <a:xfrm>
            <a:off x="457200" y="1600200"/>
            <a:ext cx="8458200" cy="4525963"/>
          </a:xfrm>
        </p:spPr>
        <p:txBody>
          <a:bodyPr/>
          <a:lstStyle/>
          <a:p>
            <a:pPr marL="255600" indent="-255600">
              <a:buSzPct val="100000"/>
              <a:defRPr/>
            </a:pPr>
            <a:r>
              <a:rPr lang="en-US" altLang="en-US" sz="2600" dirty="0" smtClean="0"/>
              <a:t>Experiment</a:t>
            </a:r>
          </a:p>
          <a:p>
            <a:pPr marL="706641" lvl="1" indent="-255600">
              <a:buSzPct val="100000"/>
              <a:defRPr/>
            </a:pPr>
            <a:r>
              <a:rPr lang="en-US" altLang="en-US" sz="2400" dirty="0" smtClean="0"/>
              <a:t>apply </a:t>
            </a:r>
            <a:r>
              <a:rPr lang="en-US" altLang="en-US" sz="2400" dirty="0"/>
              <a:t>some </a:t>
            </a:r>
            <a:r>
              <a:rPr lang="en-US" altLang="en-US" sz="2400" b="1" dirty="0"/>
              <a:t>treatment</a:t>
            </a:r>
            <a:r>
              <a:rPr lang="en-US" altLang="en-US" sz="2400" i="1" dirty="0"/>
              <a:t> </a:t>
            </a:r>
            <a:r>
              <a:rPr lang="en-US" altLang="en-US" sz="2400" dirty="0"/>
              <a:t>and then proceed to </a:t>
            </a:r>
            <a:r>
              <a:rPr lang="en-US" altLang="en-US" sz="2400" dirty="0" smtClean="0"/>
              <a:t>observe </a:t>
            </a:r>
            <a:r>
              <a:rPr lang="en-US" altLang="en-US" sz="2400" dirty="0"/>
              <a:t>its </a:t>
            </a:r>
            <a:r>
              <a:rPr lang="en-US" altLang="en-US" sz="2400" dirty="0" smtClean="0"/>
              <a:t>effects </a:t>
            </a:r>
            <a:r>
              <a:rPr lang="en-US" altLang="en-US" sz="2400" dirty="0"/>
              <a:t>on the individuals. (The </a:t>
            </a:r>
            <a:r>
              <a:rPr lang="en-US" altLang="en-US" sz="2400" dirty="0" smtClean="0"/>
              <a:t>individuals </a:t>
            </a:r>
            <a:r>
              <a:rPr lang="en-US" altLang="en-US" sz="2400" dirty="0"/>
              <a:t>in experiments are called </a:t>
            </a:r>
            <a:r>
              <a:rPr lang="en-US" altLang="en-US" sz="2400" dirty="0" smtClean="0"/>
              <a:t>experimental </a:t>
            </a:r>
            <a:r>
              <a:rPr lang="en-US" altLang="en-US" sz="2400" dirty="0"/>
              <a:t>units, and they are often </a:t>
            </a:r>
            <a:r>
              <a:rPr lang="en-US" altLang="en-US" sz="2400" dirty="0" smtClean="0"/>
              <a:t>called subjects </a:t>
            </a:r>
            <a:r>
              <a:rPr lang="en-US" altLang="en-US" sz="2400" dirty="0"/>
              <a:t>when they are people.)</a:t>
            </a:r>
            <a:endParaRPr lang="en-US" altLang="en-US" sz="2600" dirty="0"/>
          </a:p>
        </p:txBody>
      </p:sp>
    </p:spTree>
    <p:extLst>
      <p:ext uri="{BB962C8B-B14F-4D97-AF65-F5344CB8AC3E}">
        <p14:creationId xmlns:p14="http://schemas.microsoft.com/office/powerpoint/2010/main" val="64787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Observational Study</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600" dirty="0"/>
              <a:t>Observational study</a:t>
            </a:r>
            <a:endParaRPr lang="en-US" altLang="en-US" sz="2600" dirty="0" smtClean="0"/>
          </a:p>
          <a:p>
            <a:pPr marL="706641" lvl="1" indent="-255600">
              <a:buSzPct val="100000"/>
              <a:defRPr/>
            </a:pPr>
            <a:r>
              <a:rPr lang="en-US" altLang="en-US" sz="2400" dirty="0"/>
              <a:t>observing and measuring specific </a:t>
            </a:r>
            <a:r>
              <a:rPr lang="en-US" altLang="en-US" sz="2400" dirty="0" smtClean="0"/>
              <a:t>characteristics </a:t>
            </a:r>
            <a:r>
              <a:rPr lang="en-US" altLang="en-US" sz="2400" dirty="0"/>
              <a:t>without attempting to </a:t>
            </a:r>
            <a:r>
              <a:rPr lang="en-US" altLang="en-US" sz="2400" b="1" dirty="0"/>
              <a:t>modify</a:t>
            </a:r>
            <a:r>
              <a:rPr lang="en-US" altLang="en-US" sz="2400" dirty="0"/>
              <a:t> </a:t>
            </a:r>
            <a:r>
              <a:rPr lang="en-US" altLang="en-US" sz="2400" dirty="0" smtClean="0"/>
              <a:t>the </a:t>
            </a:r>
            <a:r>
              <a:rPr lang="en-US" altLang="en-US" sz="2400" dirty="0"/>
              <a:t>individuals being studied</a:t>
            </a:r>
            <a:endParaRPr lang="en-US" altLang="en-US" sz="2600" dirty="0"/>
          </a:p>
        </p:txBody>
      </p:sp>
    </p:spTree>
    <p:extLst>
      <p:ext uri="{BB962C8B-B14F-4D97-AF65-F5344CB8AC3E}">
        <p14:creationId xmlns:p14="http://schemas.microsoft.com/office/powerpoint/2010/main" val="340683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Example: Ice Cream and </a:t>
            </a:r>
            <a:r>
              <a:rPr lang="en-US" altLang="en-US" sz="3600" dirty="0" smtClean="0">
                <a:latin typeface="+mj-lt"/>
              </a:rPr>
              <a:t>Drownings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sz="2600" dirty="0" smtClean="0"/>
              <a:t>Observational </a:t>
            </a:r>
            <a:r>
              <a:rPr lang="en-US" sz="2600" dirty="0"/>
              <a:t>Study</a:t>
            </a:r>
            <a:r>
              <a:rPr lang="en-US" sz="2600" dirty="0" smtClean="0"/>
              <a:t>:</a:t>
            </a:r>
            <a:endParaRPr lang="en-US" sz="2600" dirty="0"/>
          </a:p>
          <a:p>
            <a:pPr marL="284163" lvl="4" indent="0">
              <a:buClr>
                <a:schemeClr val="accent6"/>
              </a:buClr>
              <a:buNone/>
              <a:defRPr/>
            </a:pPr>
            <a:r>
              <a:rPr lang="en-US" sz="2400" dirty="0" smtClean="0"/>
              <a:t>Observe </a:t>
            </a:r>
            <a:r>
              <a:rPr lang="en-US" sz="2400" dirty="0"/>
              <a:t>past data to conclude that ice cream causes drownings (based on data showing that increases in ice cream sales are associated with increases in drownings). The mistake is to miss the lurking variable of temperature and the failure to see that as the temperature increases, ice cream sales increase and drownings increase because more people swim.</a:t>
            </a:r>
            <a:endParaRPr lang="en-US" altLang="en-US" sz="2600" dirty="0"/>
          </a:p>
        </p:txBody>
      </p:sp>
    </p:spTree>
    <p:extLst>
      <p:ext uri="{BB962C8B-B14F-4D97-AF65-F5344CB8AC3E}">
        <p14:creationId xmlns:p14="http://schemas.microsoft.com/office/powerpoint/2010/main" val="82764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7696200" cy="1097280"/>
          </a:xfrm>
        </p:spPr>
        <p:txBody>
          <a:bodyPr/>
          <a:lstStyle/>
          <a:p>
            <a:pPr>
              <a:lnSpc>
                <a:spcPct val="90000"/>
              </a:lnSpc>
            </a:pPr>
            <a:r>
              <a:rPr lang="en-US" altLang="en-US" sz="3600" dirty="0">
                <a:latin typeface="+mj-lt"/>
              </a:rPr>
              <a:t>Example: Ice Cream and </a:t>
            </a:r>
            <a:r>
              <a:rPr lang="en-US" altLang="en-US" sz="3600" dirty="0" smtClean="0">
                <a:latin typeface="+mj-lt"/>
              </a:rPr>
              <a:t>Drownings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153400" cy="4525963"/>
          </a:xfrm>
        </p:spPr>
        <p:txBody>
          <a:bodyPr/>
          <a:lstStyle/>
          <a:p>
            <a:pPr marL="255600" indent="-255600">
              <a:buSzPct val="100000"/>
              <a:defRPr/>
            </a:pPr>
            <a:r>
              <a:rPr lang="en-US" sz="2600" dirty="0" smtClean="0"/>
              <a:t>Experiment:</a:t>
            </a:r>
          </a:p>
          <a:p>
            <a:pPr marL="734400" lvl="1" indent="-284400">
              <a:buSzPct val="100000"/>
              <a:defRPr/>
            </a:pPr>
            <a:r>
              <a:rPr lang="en-US" sz="2400" dirty="0" smtClean="0"/>
              <a:t>Conduct </a:t>
            </a:r>
            <a:r>
              <a:rPr lang="en-US" sz="2400" dirty="0"/>
              <a:t>an </a:t>
            </a:r>
            <a:r>
              <a:rPr lang="en-US" sz="2400" b="1" dirty="0"/>
              <a:t>experiment</a:t>
            </a:r>
            <a:r>
              <a:rPr lang="en-US" sz="2400" i="1" dirty="0"/>
              <a:t> </a:t>
            </a:r>
            <a:r>
              <a:rPr lang="en-US" sz="2400" dirty="0"/>
              <a:t>with one group treated with ice cream while another group gets no ice cream. We would see that the rate of drowning victims is about the same in both groups, so ice cream consumption has no effect on </a:t>
            </a:r>
            <a:r>
              <a:rPr lang="en-US" sz="2400" dirty="0" smtClean="0"/>
              <a:t>drownings.</a:t>
            </a:r>
          </a:p>
          <a:p>
            <a:pPr marL="734400" lvl="1" indent="-284400">
              <a:buSzPct val="100000"/>
              <a:defRPr/>
            </a:pPr>
            <a:r>
              <a:rPr lang="en-US" sz="2400" dirty="0" smtClean="0"/>
              <a:t>Here</a:t>
            </a:r>
            <a:r>
              <a:rPr lang="en-US" sz="2400" dirty="0"/>
              <a:t>, the experiment is clearly better than the observational study</a:t>
            </a:r>
            <a:r>
              <a:rPr lang="en-US" sz="2400" dirty="0" smtClean="0"/>
              <a:t>.</a:t>
            </a:r>
            <a:endParaRPr lang="en-US" altLang="en-US" sz="3200" dirty="0"/>
          </a:p>
        </p:txBody>
      </p:sp>
    </p:spTree>
    <p:extLst>
      <p:ext uri="{BB962C8B-B14F-4D97-AF65-F5344CB8AC3E}">
        <p14:creationId xmlns:p14="http://schemas.microsoft.com/office/powerpoint/2010/main" val="125310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4412</TotalTime>
  <Words>1148</Words>
  <Application>Microsoft Office PowerPoint</Application>
  <PresentationFormat>On-screen Show (4:3)</PresentationFormat>
  <Paragraphs>95</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Verdana</vt:lpstr>
      <vt:lpstr>Wingdings</vt:lpstr>
      <vt:lpstr>508 Lecture</vt:lpstr>
      <vt:lpstr>Elementary Statistics</vt:lpstr>
      <vt:lpstr>Introduction to Statistics</vt:lpstr>
      <vt:lpstr>Key Concept</vt:lpstr>
      <vt:lpstr>The Gold Standard</vt:lpstr>
      <vt:lpstr>Basics of Collecting Data</vt:lpstr>
      <vt:lpstr>Experiment</vt:lpstr>
      <vt:lpstr>Observational Study</vt:lpstr>
      <vt:lpstr>Example: Ice Cream and Drownings (1 of 2)</vt:lpstr>
      <vt:lpstr>Example: Ice Cream and Drownings (2 of 2)</vt:lpstr>
      <vt:lpstr>Design of Experiments (1 of 4)</vt:lpstr>
      <vt:lpstr>Design of Experiments (2 of 4)</vt:lpstr>
      <vt:lpstr>Design of Experiments (3 of 4)</vt:lpstr>
      <vt:lpstr>Design of Experiments (4 of 4)</vt:lpstr>
      <vt:lpstr>Simple Random Sample</vt:lpstr>
      <vt:lpstr>Systematic Sampling</vt:lpstr>
      <vt:lpstr>Convenience Sampling</vt:lpstr>
      <vt:lpstr>Stratified Sampling</vt:lpstr>
      <vt:lpstr>Cluster Sampling</vt:lpstr>
      <vt:lpstr>Multistage Sampling</vt:lpstr>
      <vt:lpstr>Observational Studies</vt:lpstr>
      <vt:lpstr>Types of Observational Studies</vt:lpstr>
      <vt:lpstr>Confounding</vt:lpstr>
      <vt:lpstr>Controlling Effects of Variables (1 of 2)</vt:lpstr>
      <vt:lpstr>Controlling Effects of Variables (2 of 2)</vt:lpstr>
      <vt:lpstr>Sampling Errors (1 of 2)</vt:lpstr>
      <vt:lpstr>Sampling Errors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1205</cp:revision>
  <dcterms:created xsi:type="dcterms:W3CDTF">2014-07-14T20:04:21Z</dcterms:created>
  <dcterms:modified xsi:type="dcterms:W3CDTF">2016-12-10T15:35:09Z</dcterms:modified>
</cp:coreProperties>
</file>