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203" autoAdjust="0"/>
  </p:normalViewPr>
  <p:slideViewPr>
    <p:cSldViewPr>
      <p:cViewPr varScale="1">
        <p:scale>
          <a:sx n="112" d="100"/>
          <a:sy n="112" d="100"/>
        </p:scale>
        <p:origin x="130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2D958E1E-132A-407A-8632-1737B8889A38}"/>
    <pc:docChg chg="modSld">
      <pc:chgData name="Denise Heban" userId="8aa386d69650aff5" providerId="LiveId" clId="{2D958E1E-132A-407A-8632-1737B8889A38}" dt="2017-10-31T18:39:07.359" v="21" actId="962"/>
      <pc:docMkLst>
        <pc:docMk/>
      </pc:docMkLst>
      <pc:sldChg chg="modSp">
        <pc:chgData name="Denise Heban" userId="8aa386d69650aff5" providerId="LiveId" clId="{2D958E1E-132A-407A-8632-1737B8889A38}" dt="2017-10-31T18:39:07.359" v="21" actId="962"/>
        <pc:sldMkLst>
          <pc:docMk/>
          <pc:sldMk cId="576108598" sldId="392"/>
        </pc:sldMkLst>
        <pc:graphicFrameChg chg="mod modGraphic">
          <ac:chgData name="Denise Heban" userId="8aa386d69650aff5" providerId="LiveId" clId="{2D958E1E-132A-407A-8632-1737B8889A38}" dt="2017-10-31T18:39:07.359" v="21" actId="962"/>
          <ac:graphicFrameMkLst>
            <pc:docMk/>
            <pc:sldMk cId="576108598" sldId="392"/>
            <ac:graphicFrameMk id="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2</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a:t>Exploring Data with Tables and Graphs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McDonald’s Lunch Service Times </a:t>
            </a:r>
            <a:r>
              <a:rPr lang="en-US" sz="2000" b="0" dirty="0">
                <a:latin typeface="+mj-lt"/>
              </a:rPr>
              <a:t>(2 of 5)</a:t>
            </a:r>
            <a:endParaRPr lang="en-IN" sz="2000" b="0" dirty="0">
              <a:latin typeface="+mj-lt"/>
            </a:endParaRPr>
          </a:p>
        </p:txBody>
      </p:sp>
      <p:sp>
        <p:nvSpPr>
          <p:cNvPr id="3" name="Content Placeholder 2"/>
          <p:cNvSpPr>
            <a:spLocks noGrp="1"/>
          </p:cNvSpPr>
          <p:nvPr>
            <p:ph idx="1"/>
          </p:nvPr>
        </p:nvSpPr>
        <p:spPr>
          <a:xfrm>
            <a:off x="457200" y="1600200"/>
            <a:ext cx="8229600" cy="1752600"/>
          </a:xfrm>
        </p:spPr>
        <p:txBody>
          <a:bodyPr/>
          <a:lstStyle/>
          <a:p>
            <a:pPr marL="0" indent="0">
              <a:buNone/>
            </a:pPr>
            <a:r>
              <a:rPr lang="en-US" sz="2600" b="1" dirty="0"/>
              <a:t>Step 1: </a:t>
            </a:r>
            <a:r>
              <a:rPr lang="en-US" sz="2600" dirty="0"/>
              <a:t>Select 5 as the number of desired classes.</a:t>
            </a:r>
          </a:p>
          <a:p>
            <a:pPr marL="0" indent="0">
              <a:buNone/>
            </a:pPr>
            <a:r>
              <a:rPr lang="en-US" sz="2600" b="1" kern="0" dirty="0"/>
              <a:t>Step 2: </a:t>
            </a:r>
            <a:r>
              <a:rPr lang="en-US" sz="2600" kern="0" dirty="0"/>
              <a:t>Calculate the class width as shown below. Note that we round 45 up to 50,which is a more convenient number.</a:t>
            </a:r>
          </a:p>
        </p:txBody>
      </p:sp>
      <p:pic>
        <p:nvPicPr>
          <p:cNvPr id="4" name="Picture 3" descr="The class width is approximately equal to the maximum data value minus the minimum data value, divided by the number of classes, which equals 308 minus 83, divided by 5 = 45. Round 45 up to 50 to make a more convenient numb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81400"/>
            <a:ext cx="8312728" cy="1930644"/>
          </a:xfrm>
          <a:prstGeom prst="rect">
            <a:avLst/>
          </a:prstGeom>
        </p:spPr>
      </p:pic>
    </p:spTree>
    <p:extLst>
      <p:ext uri="{BB962C8B-B14F-4D97-AF65-F5344CB8AC3E}">
        <p14:creationId xmlns:p14="http://schemas.microsoft.com/office/powerpoint/2010/main" val="341985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McDonald’s Lunch Service Times </a:t>
            </a:r>
            <a:r>
              <a:rPr lang="en-US" sz="2000" b="0" dirty="0">
                <a:latin typeface="+mj-lt"/>
              </a:rPr>
              <a:t>(3 of 5)</a:t>
            </a:r>
            <a:endParaRPr lang="en-IN" sz="2000" b="0" dirty="0">
              <a:latin typeface="+mj-lt"/>
            </a:endParaRPr>
          </a:p>
        </p:txBody>
      </p:sp>
      <p:sp>
        <p:nvSpPr>
          <p:cNvPr id="3" name="Content Placeholder 2"/>
          <p:cNvSpPr>
            <a:spLocks noGrp="1"/>
          </p:cNvSpPr>
          <p:nvPr>
            <p:ph idx="1"/>
          </p:nvPr>
        </p:nvSpPr>
        <p:spPr>
          <a:xfrm>
            <a:off x="457200" y="1600200"/>
            <a:ext cx="8229600" cy="4495800"/>
          </a:xfrm>
        </p:spPr>
        <p:txBody>
          <a:bodyPr/>
          <a:lstStyle/>
          <a:p>
            <a:pPr marL="0" indent="0">
              <a:buNone/>
            </a:pPr>
            <a:r>
              <a:rPr lang="en-US" sz="2600" b="1" dirty="0"/>
              <a:t>Step 3: </a:t>
            </a:r>
            <a:r>
              <a:rPr lang="en-US" sz="2600" dirty="0"/>
              <a:t>The minimum data value is 83, which is not a very convenient starting point, so go to a value below 83 and select the more convenient value of 75 as the first lower class limit.</a:t>
            </a:r>
          </a:p>
          <a:p>
            <a:pPr marL="0" indent="0">
              <a:buNone/>
            </a:pPr>
            <a:r>
              <a:rPr lang="en-US" sz="2600" b="1" kern="0" dirty="0"/>
              <a:t>Step 4: </a:t>
            </a:r>
            <a:r>
              <a:rPr lang="en-US" sz="2600" kern="0" dirty="0"/>
              <a:t>Add the class width of 50 to the starting value of 75 to get the second lower class limit of 125. Continue to add the class width of 50 until we have five lower class limits. The lower class limits are therefore 75, 125, 175, 225, and 275.</a:t>
            </a:r>
          </a:p>
        </p:txBody>
      </p:sp>
    </p:spTree>
    <p:extLst>
      <p:ext uri="{BB962C8B-B14F-4D97-AF65-F5344CB8AC3E}">
        <p14:creationId xmlns:p14="http://schemas.microsoft.com/office/powerpoint/2010/main" val="311609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McDonald’s Lunch Service Times </a:t>
            </a:r>
            <a:r>
              <a:rPr lang="en-US" sz="2000" b="0" dirty="0">
                <a:latin typeface="+mj-lt"/>
              </a:rPr>
              <a:t>(4 of 5)</a:t>
            </a:r>
            <a:endParaRPr lang="en-IN" sz="2000" b="0" dirty="0">
              <a:latin typeface="+mj-lt"/>
            </a:endParaRPr>
          </a:p>
        </p:txBody>
      </p:sp>
      <p:sp>
        <p:nvSpPr>
          <p:cNvPr id="3" name="Content Placeholder 2"/>
          <p:cNvSpPr>
            <a:spLocks noGrp="1"/>
          </p:cNvSpPr>
          <p:nvPr>
            <p:ph idx="1"/>
          </p:nvPr>
        </p:nvSpPr>
        <p:spPr>
          <a:xfrm>
            <a:off x="457200" y="1600200"/>
            <a:ext cx="8229600" cy="1524000"/>
          </a:xfrm>
        </p:spPr>
        <p:txBody>
          <a:bodyPr/>
          <a:lstStyle/>
          <a:p>
            <a:pPr marL="0" indent="0">
              <a:buNone/>
            </a:pPr>
            <a:r>
              <a:rPr lang="en-US" sz="2600" b="1" dirty="0"/>
              <a:t>Step 5: </a:t>
            </a:r>
            <a:r>
              <a:rPr lang="en-US" sz="2600" dirty="0"/>
              <a:t>List the lower class limits vertically, as shown below. From this list, we identify the corresponding upper class limits as 124, 174, 224, 274, and 324.</a:t>
            </a:r>
          </a:p>
        </p:txBody>
      </p:sp>
      <p:graphicFrame>
        <p:nvGraphicFramePr>
          <p:cNvPr id="4" name="Table 3" descr="The table shows the lower class limits for five classes: 75, 125, 175, 225, 275."/>
          <p:cNvGraphicFramePr>
            <a:graphicFrameLocks noGrp="1"/>
          </p:cNvGraphicFramePr>
          <p:nvPr>
            <p:extLst>
              <p:ext uri="{D42A27DB-BD31-4B8C-83A1-F6EECF244321}">
                <p14:modId xmlns:p14="http://schemas.microsoft.com/office/powerpoint/2010/main" val="275511591"/>
              </p:ext>
            </p:extLst>
          </p:nvPr>
        </p:nvGraphicFramePr>
        <p:xfrm>
          <a:off x="3200400" y="3429000"/>
          <a:ext cx="1371600" cy="1854200"/>
        </p:xfrm>
        <a:graphic>
          <a:graphicData uri="http://schemas.openxmlformats.org/drawingml/2006/table">
            <a:tbl>
              <a:tblPr firstRow="1" bandRow="1">
                <a:tableStyleId>{3B4B98B0-60AC-42C2-AFA5-B58CD77FA1E5}</a:tableStyleId>
              </a:tblPr>
              <a:tblGrid>
                <a:gridCol w="1371600">
                  <a:extLst>
                    <a:ext uri="{9D8B030D-6E8A-4147-A177-3AD203B41FA5}">
                      <a16:colId xmlns:a16="http://schemas.microsoft.com/office/drawing/2014/main" val="20000"/>
                    </a:ext>
                  </a:extLst>
                </a:gridCol>
              </a:tblGrid>
              <a:tr h="370840">
                <a:tc>
                  <a:txBody>
                    <a:bodyPr/>
                    <a:lstStyle/>
                    <a:p>
                      <a:pPr algn="ctr"/>
                      <a:r>
                        <a:rPr lang="en-IN" b="0"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IN" b="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IN" b="0" dirty="0"/>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IN" b="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IN" b="0" dirty="0"/>
                        <a:t>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275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McDonald’s Lunch Service Times </a:t>
            </a:r>
            <a:r>
              <a:rPr lang="en-US" sz="2000" b="0" dirty="0">
                <a:latin typeface="+mj-lt"/>
              </a:rPr>
              <a:t>(5 of 5)</a:t>
            </a:r>
            <a:endParaRPr lang="en-IN" sz="2000" b="0" dirty="0">
              <a:latin typeface="+mj-lt"/>
            </a:endParaRPr>
          </a:p>
        </p:txBody>
      </p:sp>
      <p:sp>
        <p:nvSpPr>
          <p:cNvPr id="3" name="Content Placeholder 2"/>
          <p:cNvSpPr>
            <a:spLocks noGrp="1"/>
          </p:cNvSpPr>
          <p:nvPr>
            <p:ph idx="1"/>
          </p:nvPr>
        </p:nvSpPr>
        <p:spPr>
          <a:xfrm>
            <a:off x="457200" y="1600200"/>
            <a:ext cx="8229600" cy="1219200"/>
          </a:xfrm>
        </p:spPr>
        <p:txBody>
          <a:bodyPr/>
          <a:lstStyle/>
          <a:p>
            <a:pPr marL="0" indent="0">
              <a:buNone/>
            </a:pPr>
            <a:r>
              <a:rPr lang="en-US" sz="2600" b="1" kern="0" dirty="0"/>
              <a:t>Step 6: </a:t>
            </a:r>
            <a:r>
              <a:rPr lang="en-US" sz="2600" kern="0" dirty="0"/>
              <a:t>Enter a tally mark for each data value in the appropriate class. Then add the tally marks to find the frequencies shown in the table.</a:t>
            </a:r>
            <a:endParaRPr lang="en-US" sz="2600" dirty="0"/>
          </a:p>
        </p:txBody>
      </p:sp>
      <p:graphicFrame>
        <p:nvGraphicFramePr>
          <p:cNvPr id="5" name="Table 4" descr="A table. For each time interval in seconds, the table provides the frequency, as follows: 75 to 124, 11; 125 to 174, 24; 175 to 224, 10; 225 to 274, 3; 275 to 324, 2."/>
          <p:cNvGraphicFramePr>
            <a:graphicFrameLocks noGrp="1"/>
          </p:cNvGraphicFramePr>
          <p:nvPr>
            <p:extLst>
              <p:ext uri="{D42A27DB-BD31-4B8C-83A1-F6EECF244321}">
                <p14:modId xmlns:p14="http://schemas.microsoft.com/office/powerpoint/2010/main" val="3748147780"/>
              </p:ext>
            </p:extLst>
          </p:nvPr>
        </p:nvGraphicFramePr>
        <p:xfrm>
          <a:off x="2743200" y="3124200"/>
          <a:ext cx="2819400" cy="2468880"/>
        </p:xfrm>
        <a:graphic>
          <a:graphicData uri="http://schemas.openxmlformats.org/drawingml/2006/table">
            <a:tbl>
              <a:tblPr firstRow="1" bandRow="1">
                <a:tableStyleId>{3B4B98B0-60AC-42C2-AFA5-B58CD77FA1E5}</a:tableStyleId>
              </a:tblPr>
              <a:tblGrid>
                <a:gridCol w="1445846">
                  <a:extLst>
                    <a:ext uri="{9D8B030D-6E8A-4147-A177-3AD203B41FA5}">
                      <a16:colId xmlns:a16="http://schemas.microsoft.com/office/drawing/2014/main" val="20000"/>
                    </a:ext>
                  </a:extLst>
                </a:gridCol>
                <a:gridCol w="1373554">
                  <a:extLst>
                    <a:ext uri="{9D8B030D-6E8A-4147-A177-3AD203B41FA5}">
                      <a16:colId xmlns:a16="http://schemas.microsoft.com/office/drawing/2014/main" val="20001"/>
                    </a:ext>
                  </a:extLst>
                </a:gridCol>
              </a:tblGrid>
              <a:tr h="198120">
                <a:tc>
                  <a:txBody>
                    <a:bodyPr/>
                    <a:lstStyle/>
                    <a:p>
                      <a:pPr algn="ctr"/>
                      <a:r>
                        <a:rPr lang="en-IN" sz="1800" dirty="0"/>
                        <a:t>Time (Seconds)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t>Frequency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2400">
                <a:tc>
                  <a:txBody>
                    <a:bodyPr/>
                    <a:lstStyle/>
                    <a:p>
                      <a:pPr algn="ctr"/>
                      <a:r>
                        <a:rPr lang="en-IN" sz="1800" dirty="0"/>
                        <a:t>75-124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880">
                <a:tc>
                  <a:txBody>
                    <a:bodyPr/>
                    <a:lstStyle/>
                    <a:p>
                      <a:pPr algn="ctr"/>
                      <a:r>
                        <a:rPr lang="en-IN" sz="1800" dirty="0"/>
                        <a:t>125-174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IN" sz="1800" dirty="0"/>
                        <a:t>175-224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r>
                        <a:rPr lang="en-IN" sz="1800" dirty="0"/>
                        <a:t>225-274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7640">
                <a:tc>
                  <a:txBody>
                    <a:bodyPr/>
                    <a:lstStyle/>
                    <a:p>
                      <a:pPr algn="ctr"/>
                      <a:r>
                        <a:rPr lang="en-IN" sz="1800" dirty="0"/>
                        <a:t>275-324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1255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Relative Frequency Distribution </a:t>
            </a:r>
            <a:r>
              <a:rPr lang="en-US" altLang="en-US" sz="2000" b="0" dirty="0">
                <a:latin typeface="+mj-lt"/>
              </a:rPr>
              <a:t>(1 of 2)</a:t>
            </a:r>
          </a:p>
        </p:txBody>
      </p:sp>
      <p:sp>
        <p:nvSpPr>
          <p:cNvPr id="3" name="Content Placeholder 2"/>
          <p:cNvSpPr>
            <a:spLocks noGrp="1"/>
          </p:cNvSpPr>
          <p:nvPr>
            <p:ph idx="1"/>
          </p:nvPr>
        </p:nvSpPr>
        <p:spPr>
          <a:xfrm>
            <a:off x="457200" y="1600200"/>
            <a:ext cx="8229600" cy="1665267"/>
          </a:xfrm>
        </p:spPr>
        <p:txBody>
          <a:bodyPr/>
          <a:lstStyle/>
          <a:p>
            <a:r>
              <a:rPr lang="en-US" sz="2600" dirty="0"/>
              <a:t>Relative Frequency Distribution or Percentage  </a:t>
            </a:r>
            <a:br>
              <a:rPr lang="en-US" sz="2600" dirty="0"/>
            </a:br>
            <a:r>
              <a:rPr lang="en-US" sz="2600" dirty="0"/>
              <a:t>Frequency Distribution</a:t>
            </a:r>
          </a:p>
          <a:p>
            <a:pPr lvl="1"/>
            <a:r>
              <a:rPr lang="en-US" sz="2400" dirty="0"/>
              <a:t>Each class frequency is replaced by a relative frequency (or proportion) or a percentage.</a:t>
            </a:r>
          </a:p>
        </p:txBody>
      </p:sp>
      <p:pic>
        <p:nvPicPr>
          <p:cNvPr id="4" name="Picture 3" descr="The relative frequency for a class is the frequency for a class divided by the sum of all frequenci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623415"/>
            <a:ext cx="7557025" cy="743037"/>
          </a:xfrm>
          <a:prstGeom prst="rect">
            <a:avLst/>
          </a:prstGeom>
        </p:spPr>
      </p:pic>
      <p:pic>
        <p:nvPicPr>
          <p:cNvPr id="7" name="Picture 6" descr="The percentage for a class is the frequency for a class divided by the sum of all frequencies, times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724400"/>
            <a:ext cx="7557025" cy="730789"/>
          </a:xfrm>
          <a:prstGeom prst="rect">
            <a:avLst/>
          </a:prstGeom>
        </p:spPr>
      </p:pic>
    </p:spTree>
    <p:extLst>
      <p:ext uri="{BB962C8B-B14F-4D97-AF65-F5344CB8AC3E}">
        <p14:creationId xmlns:p14="http://schemas.microsoft.com/office/powerpoint/2010/main" val="1353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Relative Frequency Distribution </a:t>
            </a:r>
            <a:r>
              <a:rPr lang="en-US" altLang="en-US" sz="2000" b="0" dirty="0">
                <a:latin typeface="+mj-lt"/>
              </a:rPr>
              <a:t>(2 of 2)</a:t>
            </a:r>
          </a:p>
        </p:txBody>
      </p:sp>
      <p:sp>
        <p:nvSpPr>
          <p:cNvPr id="3" name="Content Placeholder 2"/>
          <p:cNvSpPr>
            <a:spLocks noGrp="1"/>
          </p:cNvSpPr>
          <p:nvPr>
            <p:ph idx="1"/>
          </p:nvPr>
        </p:nvSpPr>
        <p:spPr>
          <a:xfrm>
            <a:off x="457200" y="1600201"/>
            <a:ext cx="8229600" cy="1600199"/>
          </a:xfrm>
        </p:spPr>
        <p:txBody>
          <a:bodyPr/>
          <a:lstStyle/>
          <a:p>
            <a:r>
              <a:rPr lang="en-US" sz="2600" dirty="0"/>
              <a:t>Relative Frequency Distribution or Percentage  </a:t>
            </a:r>
            <a:br>
              <a:rPr lang="en-US" sz="2600" dirty="0"/>
            </a:br>
            <a:r>
              <a:rPr lang="en-US" sz="2600" dirty="0"/>
              <a:t>Frequency Distribution</a:t>
            </a:r>
          </a:p>
          <a:p>
            <a:pPr marL="741600" lvl="1" indent="-284400"/>
            <a:r>
              <a:rPr lang="en-US" sz="2400" dirty="0"/>
              <a:t>Each class frequency is replaced by a relative frequency (or proportion) or a percentage.</a:t>
            </a:r>
          </a:p>
        </p:txBody>
      </p:sp>
      <p:sp>
        <p:nvSpPr>
          <p:cNvPr id="5" name="Content Placeholder 4"/>
          <p:cNvSpPr>
            <a:spLocks noGrp="1"/>
          </p:cNvSpPr>
          <p:nvPr>
            <p:ph idx="13"/>
          </p:nvPr>
        </p:nvSpPr>
        <p:spPr>
          <a:xfrm>
            <a:off x="457200" y="3429000"/>
            <a:ext cx="7772400" cy="1219200"/>
          </a:xfrm>
        </p:spPr>
        <p:txBody>
          <a:bodyPr/>
          <a:lstStyle/>
          <a:p>
            <a:pPr marL="0" indent="0">
              <a:buNone/>
            </a:pPr>
            <a:r>
              <a:rPr lang="en-US" sz="2600" dirty="0"/>
              <a:t>The sum of the percentages in a relative frequency distribution must be very close to 100% (with a little wiggle room for rounding errors).</a:t>
            </a:r>
          </a:p>
        </p:txBody>
      </p:sp>
    </p:spTree>
    <p:extLst>
      <p:ext uri="{BB962C8B-B14F-4D97-AF65-F5344CB8AC3E}">
        <p14:creationId xmlns:p14="http://schemas.microsoft.com/office/powerpoint/2010/main" val="413251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Cumulative Frequency Distribution</a:t>
            </a:r>
            <a:endParaRPr lang="en-IN" sz="2000" dirty="0">
              <a:latin typeface="+mj-lt"/>
            </a:endParaRPr>
          </a:p>
        </p:txBody>
      </p:sp>
      <p:sp>
        <p:nvSpPr>
          <p:cNvPr id="3" name="Content Placeholder 2"/>
          <p:cNvSpPr>
            <a:spLocks noGrp="1"/>
          </p:cNvSpPr>
          <p:nvPr>
            <p:ph idx="1"/>
          </p:nvPr>
        </p:nvSpPr>
        <p:spPr>
          <a:xfrm>
            <a:off x="457200" y="1600201"/>
            <a:ext cx="8229600" cy="1295400"/>
          </a:xfrm>
        </p:spPr>
        <p:txBody>
          <a:bodyPr/>
          <a:lstStyle/>
          <a:p>
            <a:r>
              <a:rPr lang="en-US" altLang="en-US" sz="2600" dirty="0"/>
              <a:t>Cumulative Frequency Distribution</a:t>
            </a:r>
            <a:endParaRPr lang="en-US" sz="2600" dirty="0"/>
          </a:p>
          <a:p>
            <a:pPr marL="741600" lvl="1" indent="-284400"/>
            <a:r>
              <a:rPr lang="en-US" sz="2400" dirty="0"/>
              <a:t>The frequency for each class is the sum of the frequencies for that class and all previous classes.</a:t>
            </a:r>
            <a:endParaRPr lang="en-US" sz="2600" dirty="0"/>
          </a:p>
        </p:txBody>
      </p:sp>
      <p:sp>
        <p:nvSpPr>
          <p:cNvPr id="4" name="Content Placeholder 3"/>
          <p:cNvSpPr>
            <a:spLocks noGrp="1"/>
          </p:cNvSpPr>
          <p:nvPr>
            <p:ph idx="13"/>
          </p:nvPr>
        </p:nvSpPr>
        <p:spPr>
          <a:xfrm>
            <a:off x="990600" y="3352801"/>
            <a:ext cx="3352800" cy="1143000"/>
          </a:xfrm>
        </p:spPr>
        <p:txBody>
          <a:bodyPr/>
          <a:lstStyle/>
          <a:p>
            <a:pPr marL="0" indent="0">
              <a:buNone/>
            </a:pPr>
            <a:r>
              <a:rPr lang="en-US" sz="2200" dirty="0"/>
              <a:t>Cumulative Frequency Distribution of McDonald’s Lunch Service Times</a:t>
            </a:r>
          </a:p>
        </p:txBody>
      </p:sp>
      <p:graphicFrame>
        <p:nvGraphicFramePr>
          <p:cNvPr id="5" name="Table 4" descr="A table. For each time in seconds, the table provides the cumulative frequency, as follows: less than 125, 11; less than 175, 35; less than 225, 45; less than 275, 48; less than 325, 50."/>
          <p:cNvGraphicFramePr>
            <a:graphicFrameLocks noGrp="1"/>
          </p:cNvGraphicFramePr>
          <p:nvPr>
            <p:extLst>
              <p:ext uri="{D42A27DB-BD31-4B8C-83A1-F6EECF244321}">
                <p14:modId xmlns:p14="http://schemas.microsoft.com/office/powerpoint/2010/main" val="2425467580"/>
              </p:ext>
            </p:extLst>
          </p:nvPr>
        </p:nvGraphicFramePr>
        <p:xfrm>
          <a:off x="4419600" y="3352800"/>
          <a:ext cx="3733800" cy="246888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tblGrid>
              <a:tr h="198120">
                <a:tc>
                  <a:txBody>
                    <a:bodyPr/>
                    <a:lstStyle/>
                    <a:p>
                      <a:pPr algn="ctr"/>
                      <a:r>
                        <a:rPr lang="en-IN" sz="1800" dirty="0"/>
                        <a:t>Time (Seconds)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t>Cumulative Frequency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2400">
                <a:tc>
                  <a:txBody>
                    <a:bodyPr/>
                    <a:lstStyle/>
                    <a:p>
                      <a:pPr algn="ctr"/>
                      <a:r>
                        <a:rPr lang="en-IN" sz="1800" dirty="0"/>
                        <a:t>Less than 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880">
                <a:tc>
                  <a:txBody>
                    <a:bodyPr/>
                    <a:lstStyle/>
                    <a:p>
                      <a:pPr algn="ctr"/>
                      <a:r>
                        <a:rPr lang="en-IN" sz="1800" dirty="0"/>
                        <a:t>Less than 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IN" sz="1800" dirty="0"/>
                        <a:t>Less than 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r>
                        <a:rPr lang="en-IN" sz="1800" dirty="0"/>
                        <a:t>Less than 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7640">
                <a:tc>
                  <a:txBody>
                    <a:bodyPr/>
                    <a:lstStyle/>
                    <a:p>
                      <a:pPr algn="ctr"/>
                      <a:r>
                        <a:rPr lang="en-IN" sz="1800" dirty="0"/>
                        <a:t>Less than 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610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Critical Thinking: Using Frequency Distributions to Understand Data</a:t>
            </a:r>
          </a:p>
        </p:txBody>
      </p:sp>
      <p:sp>
        <p:nvSpPr>
          <p:cNvPr id="3" name="Content Placeholder 2"/>
          <p:cNvSpPr>
            <a:spLocks noGrp="1"/>
          </p:cNvSpPr>
          <p:nvPr>
            <p:ph idx="1"/>
          </p:nvPr>
        </p:nvSpPr>
        <p:spPr/>
        <p:txBody>
          <a:bodyPr/>
          <a:lstStyle/>
          <a:p>
            <a:pPr marL="0">
              <a:buSzPct val="150000"/>
              <a:buNone/>
            </a:pPr>
            <a:r>
              <a:rPr lang="en-US" altLang="en-US" sz="2600" dirty="0"/>
              <a:t>In statistics we are often interested in determining whether the data have a </a:t>
            </a:r>
            <a:r>
              <a:rPr lang="en-US" altLang="en-US" sz="2600" b="1" dirty="0"/>
              <a:t>normal distribution</a:t>
            </a:r>
            <a:r>
              <a:rPr lang="en-US" altLang="en-US" sz="2600" dirty="0"/>
              <a:t>.</a:t>
            </a:r>
          </a:p>
          <a:p>
            <a:pPr marL="429768" indent="-429768">
              <a:buFont typeface="+mj-lt"/>
              <a:buAutoNum type="arabicPeriod"/>
            </a:pPr>
            <a:r>
              <a:rPr lang="en-US" altLang="en-US" sz="2400" dirty="0"/>
              <a:t>The frequencies start low, then increase to one or two high frequencies, and then decrease to a low frequency.</a:t>
            </a:r>
          </a:p>
          <a:p>
            <a:pPr marL="429768" indent="-429768">
              <a:buFont typeface="+mj-lt"/>
              <a:buAutoNum type="arabicPeriod"/>
            </a:pPr>
            <a:r>
              <a:rPr lang="en-US" altLang="en-US" sz="2400" dirty="0"/>
              <a:t>The distribution is approximately symmetric. Frequencies preceding the maximum frequency should be roughly a mirror image of those that follow the maximum frequency.</a:t>
            </a:r>
          </a:p>
        </p:txBody>
      </p:sp>
    </p:spTree>
    <p:extLst>
      <p:ext uri="{BB962C8B-B14F-4D97-AF65-F5344CB8AC3E}">
        <p14:creationId xmlns:p14="http://schemas.microsoft.com/office/powerpoint/2010/main" val="174025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Gaps</a:t>
            </a:r>
          </a:p>
        </p:txBody>
      </p:sp>
      <p:sp>
        <p:nvSpPr>
          <p:cNvPr id="3" name="Content Placeholder 2"/>
          <p:cNvSpPr>
            <a:spLocks noGrp="1"/>
          </p:cNvSpPr>
          <p:nvPr>
            <p:ph idx="1"/>
          </p:nvPr>
        </p:nvSpPr>
        <p:spPr/>
        <p:txBody>
          <a:bodyPr/>
          <a:lstStyle/>
          <a:p>
            <a:pPr>
              <a:lnSpc>
                <a:spcPct val="100000"/>
              </a:lnSpc>
            </a:pPr>
            <a:r>
              <a:rPr lang="en-US" altLang="en-US" sz="2600" kern="0" dirty="0"/>
              <a:t>The presence of gaps can show that the data are from two or more different populations.</a:t>
            </a:r>
          </a:p>
          <a:p>
            <a:r>
              <a:rPr lang="en-US" altLang="en-US" sz="2600" dirty="0"/>
              <a:t>However, the converse is not true, because data from different populations do not necessarily result in gaps.</a:t>
            </a:r>
          </a:p>
        </p:txBody>
      </p:sp>
    </p:spTree>
    <p:extLst>
      <p:ext uri="{BB962C8B-B14F-4D97-AF65-F5344CB8AC3E}">
        <p14:creationId xmlns:p14="http://schemas.microsoft.com/office/powerpoint/2010/main" val="421433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Example: Exploring Data: What Does   a Gap Tell Us? </a:t>
            </a:r>
            <a:r>
              <a:rPr lang="en-US" altLang="en-US" sz="2000" b="0" dirty="0">
                <a:latin typeface="+mj-lt"/>
              </a:rPr>
              <a:t>(1 of 2)</a:t>
            </a:r>
          </a:p>
        </p:txBody>
      </p:sp>
      <p:sp>
        <p:nvSpPr>
          <p:cNvPr id="3" name="Content Placeholder 2"/>
          <p:cNvSpPr>
            <a:spLocks noGrp="1"/>
          </p:cNvSpPr>
          <p:nvPr>
            <p:ph idx="1"/>
          </p:nvPr>
        </p:nvSpPr>
        <p:spPr>
          <a:xfrm>
            <a:off x="457200" y="1600201"/>
            <a:ext cx="7391400" cy="838200"/>
          </a:xfrm>
        </p:spPr>
        <p:txBody>
          <a:bodyPr/>
          <a:lstStyle/>
          <a:p>
            <a:pPr marL="0" indent="0">
              <a:lnSpc>
                <a:spcPct val="100000"/>
              </a:lnSpc>
              <a:spcBef>
                <a:spcPts val="0"/>
              </a:spcBef>
              <a:spcAft>
                <a:spcPts val="600"/>
              </a:spcAft>
              <a:buClr>
                <a:schemeClr val="accent2"/>
              </a:buClr>
              <a:buSzPct val="150000"/>
              <a:buNone/>
            </a:pPr>
            <a:r>
              <a:rPr lang="en-US" altLang="en-US" sz="2600" dirty="0"/>
              <a:t>The table shown is a frequency distribution of the weights (grams) of randomly selected pennies.  </a:t>
            </a:r>
          </a:p>
        </p:txBody>
      </p:sp>
      <p:graphicFrame>
        <p:nvGraphicFramePr>
          <p:cNvPr id="4" name="Table 3" descr="A table. For each class of penny weights in grams, the table provides the frequency, as follows: 240 to 2.49, 18; 2.50 to 2.59, 19; 2.60 to 2.69, 0; 2.70 to 2.79, 0; 2.80 to 2.89, 0; 2.90 to 2.99, 2; 3.00 to 2.09, 25; 3.10 to 3.19, 8."/>
          <p:cNvGraphicFramePr>
            <a:graphicFrameLocks noGrp="1"/>
          </p:cNvGraphicFramePr>
          <p:nvPr>
            <p:extLst>
              <p:ext uri="{D42A27DB-BD31-4B8C-83A1-F6EECF244321}">
                <p14:modId xmlns:p14="http://schemas.microsoft.com/office/powerpoint/2010/main" val="1052361184"/>
              </p:ext>
            </p:extLst>
          </p:nvPr>
        </p:nvGraphicFramePr>
        <p:xfrm>
          <a:off x="2667000" y="2590800"/>
          <a:ext cx="3581400" cy="36068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70840">
                <a:tc>
                  <a:txBody>
                    <a:bodyPr/>
                    <a:lstStyle/>
                    <a:p>
                      <a:pPr algn="ctr"/>
                      <a:r>
                        <a:rPr lang="en-IN" dirty="0"/>
                        <a:t>Weight</a:t>
                      </a:r>
                      <a:r>
                        <a:rPr lang="en-IN" baseline="0" dirty="0"/>
                        <a:t> (grams) of Penny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IN" dirty="0"/>
                        <a:t>2.40-2.49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IN" dirty="0"/>
                        <a:t>2.50-2.59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IN" dirty="0"/>
                        <a:t>2.60-2.69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IN" dirty="0"/>
                        <a:t>2.70-2.79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IN" dirty="0"/>
                        <a:t>2.80-2.89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IN" dirty="0"/>
                        <a:t>2.90-2.99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r>
                        <a:rPr lang="en-IN" dirty="0"/>
                        <a:t>3.00-3.09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IN" dirty="0"/>
                        <a:t>3.10-3.19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4589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solidFill>
                  <a:schemeClr val="bg2"/>
                </a:solidFill>
                <a:latin typeface="+mj-lt"/>
              </a:rPr>
              <a:t>Exploring Data with Tables and Graphs</a:t>
            </a:r>
            <a:endParaRPr lang="en-IN" dirty="0">
              <a:solidFill>
                <a:schemeClr val="bg2"/>
              </a:solidFill>
              <a:latin typeface="+mj-lt"/>
            </a:endParaRPr>
          </a:p>
        </p:txBody>
      </p:sp>
      <p:sp>
        <p:nvSpPr>
          <p:cNvPr id="3" name="Content Placeholder 2"/>
          <p:cNvSpPr>
            <a:spLocks noGrp="1"/>
          </p:cNvSpPr>
          <p:nvPr>
            <p:ph idx="1"/>
          </p:nvPr>
        </p:nvSpPr>
        <p:spPr>
          <a:xfrm>
            <a:off x="457200" y="1600201"/>
            <a:ext cx="8229600" cy="3200400"/>
          </a:xfrm>
        </p:spPr>
        <p:txBody>
          <a:bodyPr/>
          <a:lstStyle/>
          <a:p>
            <a:pPr marL="0" indent="0">
              <a:spcAft>
                <a:spcPts val="600"/>
              </a:spcAft>
              <a:buNone/>
              <a:defRPr/>
            </a:pPr>
            <a:r>
              <a:rPr lang="en-US" sz="2600" b="1" dirty="0"/>
              <a:t>2-1 Frequency Distributions for Organizing and Summarizing Data</a:t>
            </a:r>
          </a:p>
          <a:p>
            <a:pPr marL="0" indent="0">
              <a:spcAft>
                <a:spcPts val="600"/>
              </a:spcAft>
              <a:buNone/>
              <a:defRPr/>
            </a:pPr>
            <a:r>
              <a:rPr lang="en-US" sz="2600" dirty="0"/>
              <a:t>2-2 Histograms</a:t>
            </a:r>
          </a:p>
          <a:p>
            <a:pPr marL="0" indent="0">
              <a:spcAft>
                <a:spcPts val="600"/>
              </a:spcAft>
              <a:buNone/>
              <a:defRPr/>
            </a:pPr>
            <a:r>
              <a:rPr lang="en-US" sz="2600" dirty="0"/>
              <a:t>2-3 Graphs that Enlighten and Graphs that Deceive</a:t>
            </a:r>
          </a:p>
          <a:p>
            <a:pPr marL="0" indent="0">
              <a:spcAft>
                <a:spcPts val="600"/>
              </a:spcAft>
              <a:buNone/>
              <a:defRPr/>
            </a:pPr>
            <a:r>
              <a:rPr lang="en-US" sz="2600" dirty="0"/>
              <a:t>2-4 Scatterplots, Correlation, and Regression</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Example: Exploring Data: What Does   a Gap Tell Us? </a:t>
            </a:r>
            <a:r>
              <a:rPr lang="en-US" altLang="en-US" sz="2000" b="0" dirty="0">
                <a:latin typeface="+mj-lt"/>
              </a:rPr>
              <a:t>(2 of 2)</a:t>
            </a:r>
          </a:p>
        </p:txBody>
      </p:sp>
      <p:sp>
        <p:nvSpPr>
          <p:cNvPr id="3" name="Content Placeholder 2"/>
          <p:cNvSpPr>
            <a:spLocks noGrp="1"/>
          </p:cNvSpPr>
          <p:nvPr>
            <p:ph idx="1"/>
          </p:nvPr>
        </p:nvSpPr>
        <p:spPr>
          <a:xfrm>
            <a:off x="457200" y="1600200"/>
            <a:ext cx="8229600" cy="4648199"/>
          </a:xfrm>
        </p:spPr>
        <p:txBody>
          <a:bodyPr/>
          <a:lstStyle/>
          <a:p>
            <a:pPr marL="255600" indent="-255600"/>
            <a:r>
              <a:rPr lang="en-US" sz="2600" dirty="0"/>
              <a:t>Examination of the frequencies reveals a large </a:t>
            </a:r>
            <a:r>
              <a:rPr lang="en-US" sz="2600" b="1" dirty="0"/>
              <a:t>gap</a:t>
            </a:r>
            <a:r>
              <a:rPr lang="en-US" sz="2600" i="1" dirty="0"/>
              <a:t> </a:t>
            </a:r>
            <a:r>
              <a:rPr lang="en-US" sz="2600" dirty="0"/>
              <a:t>between the lightest pennies and the heaviest pennies.</a:t>
            </a:r>
          </a:p>
          <a:p>
            <a:pPr marL="255600" indent="-255600"/>
            <a:r>
              <a:rPr lang="en-US" sz="2600" dirty="0"/>
              <a:t>This suggests that we have two different populations:</a:t>
            </a:r>
          </a:p>
          <a:p>
            <a:pPr marL="742518" lvl="1" indent="-284400"/>
            <a:r>
              <a:rPr lang="en-US" altLang="en-US" sz="2400" dirty="0"/>
              <a:t>Pennies made before 1983 are 95% copper and 5% zinc.</a:t>
            </a:r>
          </a:p>
          <a:p>
            <a:pPr marL="742518" lvl="1" indent="-284400"/>
            <a:r>
              <a:rPr lang="en-US" altLang="en-US" sz="2400" dirty="0"/>
              <a:t>Pennies made after 1983 are 2.5% copper and 97.5% zinc.</a:t>
            </a:r>
          </a:p>
        </p:txBody>
      </p:sp>
    </p:spTree>
    <p:extLst>
      <p:ext uri="{BB962C8B-B14F-4D97-AF65-F5344CB8AC3E}">
        <p14:creationId xmlns:p14="http://schemas.microsoft.com/office/powerpoint/2010/main" val="91807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Comparisons</a:t>
            </a:r>
            <a:endParaRPr lang="en-US" altLang="en-US" sz="2000" b="0" dirty="0">
              <a:latin typeface="+mj-lt"/>
            </a:endParaRPr>
          </a:p>
        </p:txBody>
      </p:sp>
      <p:sp>
        <p:nvSpPr>
          <p:cNvPr id="3" name="Content Placeholder 2"/>
          <p:cNvSpPr>
            <a:spLocks noGrp="1"/>
          </p:cNvSpPr>
          <p:nvPr>
            <p:ph idx="1"/>
          </p:nvPr>
        </p:nvSpPr>
        <p:spPr>
          <a:xfrm>
            <a:off x="457200" y="1600200"/>
            <a:ext cx="8229600" cy="4648199"/>
          </a:xfrm>
        </p:spPr>
        <p:txBody>
          <a:bodyPr/>
          <a:lstStyle/>
          <a:p>
            <a:pPr marL="0" indent="0">
              <a:lnSpc>
                <a:spcPct val="100000"/>
              </a:lnSpc>
              <a:buClr>
                <a:schemeClr val="accent6"/>
              </a:buClr>
              <a:buNone/>
            </a:pPr>
            <a:r>
              <a:rPr lang="en-US" sz="2600" dirty="0"/>
              <a:t>Combining two or more relative frequency distributions in one table makes comparisons of data much easier.</a:t>
            </a:r>
          </a:p>
        </p:txBody>
      </p:sp>
    </p:spTree>
    <p:extLst>
      <p:ext uri="{BB962C8B-B14F-4D97-AF65-F5344CB8AC3E}">
        <p14:creationId xmlns:p14="http://schemas.microsoft.com/office/powerpoint/2010/main" val="41631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Comparing McDonald’s and Dunkin’ Donuts </a:t>
            </a:r>
            <a:r>
              <a:rPr lang="en-US" sz="2000" b="0" dirty="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buClr>
                <a:schemeClr val="accent2">
                  <a:lumMod val="75000"/>
                </a:schemeClr>
              </a:buClr>
              <a:buNone/>
            </a:pPr>
            <a:r>
              <a:rPr lang="en-US" sz="2600" dirty="0"/>
              <a:t>The table shows the relative frequency distributions for the drive-through lunch service times (seconds) for McDonald’s and Dunkin’ Donuts.</a:t>
            </a:r>
          </a:p>
        </p:txBody>
      </p:sp>
      <p:graphicFrame>
        <p:nvGraphicFramePr>
          <p:cNvPr id="4" name="Table 3" descr="A table. For each time interval in seconds, the table provides the percentage for McDonald’s, followed by the percentage for Dunkin Donuts: 25 to 74, blank, 22%; 75 to 124, 22%, 44%; 125 to 174, 48%, 28%; 175 to 224, 20%, 6%; 225 to 274, 6%, blank; 275 to 324, 4%, blank."/>
          <p:cNvGraphicFramePr>
            <a:graphicFrameLocks noGrp="1"/>
          </p:cNvGraphicFramePr>
          <p:nvPr>
            <p:extLst>
              <p:ext uri="{D42A27DB-BD31-4B8C-83A1-F6EECF244321}">
                <p14:modId xmlns:p14="http://schemas.microsoft.com/office/powerpoint/2010/main" val="152562368"/>
              </p:ext>
            </p:extLst>
          </p:nvPr>
        </p:nvGraphicFramePr>
        <p:xfrm>
          <a:off x="1295400" y="3200400"/>
          <a:ext cx="6096000" cy="259588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a:t>Time (seconds)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McDonald’s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Dunkin’</a:t>
                      </a:r>
                      <a:r>
                        <a:rPr lang="en-IN" baseline="0" dirty="0"/>
                        <a:t> Donuts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IN" dirty="0"/>
                        <a:t>25-74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IN" dirty="0"/>
                        <a:t>75-124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IN" dirty="0"/>
                        <a:t>125-174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IN" dirty="0"/>
                        <a:t>175-224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IN" dirty="0"/>
                        <a:t>225-274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IN" dirty="0"/>
                        <a:t>275-324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4805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Comparing McDonald’s and Dunkin’ Donuts </a:t>
            </a:r>
            <a:r>
              <a:rPr lang="en-US" sz="2000" b="0" dirty="0">
                <a:latin typeface="+mj-lt"/>
              </a:rPr>
              <a:t>(2 of 2)</a:t>
            </a:r>
            <a:endParaRPr lang="en-US" altLang="en-US" sz="2000" b="0" dirty="0">
              <a:latin typeface="+mj-lt"/>
            </a:endParaRPr>
          </a:p>
        </p:txBody>
      </p:sp>
      <p:graphicFrame>
        <p:nvGraphicFramePr>
          <p:cNvPr id="4" name="Table 3" descr="The table for McDonalds and Dunkin Donuts percentages by time from slide 22."/>
          <p:cNvGraphicFramePr>
            <a:graphicFrameLocks noGrp="1"/>
          </p:cNvGraphicFramePr>
          <p:nvPr>
            <p:extLst>
              <p:ext uri="{D42A27DB-BD31-4B8C-83A1-F6EECF244321}">
                <p14:modId xmlns:p14="http://schemas.microsoft.com/office/powerpoint/2010/main" val="1557582411"/>
              </p:ext>
            </p:extLst>
          </p:nvPr>
        </p:nvGraphicFramePr>
        <p:xfrm>
          <a:off x="1524000" y="1524000"/>
          <a:ext cx="6096000" cy="2595880"/>
        </p:xfrm>
        <a:graphic>
          <a:graphicData uri="http://schemas.openxmlformats.org/drawingml/2006/table">
            <a:tbl>
              <a:tblPr firstRow="1" bandRow="1">
                <a:tableStyleId>{3B4B98B0-60AC-42C2-AFA5-B58CD77FA1E5}</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IN" dirty="0"/>
                        <a:t>Time (seconds)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McDonald’s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Dunkin’</a:t>
                      </a:r>
                      <a:r>
                        <a:rPr lang="en-IN" baseline="0" dirty="0"/>
                        <a:t> Donuts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IN" dirty="0"/>
                        <a:t>25-74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IN" dirty="0"/>
                        <a:t>75-124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IN" dirty="0"/>
                        <a:t>125-174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IN" dirty="0"/>
                        <a:t>175-224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en-IN" dirty="0"/>
                        <a:t>225-274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IN" dirty="0"/>
                        <a:t>275-324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3" name="Content Placeholder 2"/>
          <p:cNvSpPr>
            <a:spLocks noGrp="1"/>
          </p:cNvSpPr>
          <p:nvPr>
            <p:ph idx="1"/>
          </p:nvPr>
        </p:nvSpPr>
        <p:spPr>
          <a:xfrm>
            <a:off x="457200" y="4419600"/>
            <a:ext cx="8229600" cy="1828800"/>
          </a:xfrm>
        </p:spPr>
        <p:txBody>
          <a:bodyPr/>
          <a:lstStyle/>
          <a:p>
            <a:pPr>
              <a:spcBef>
                <a:spcPts val="1200"/>
              </a:spcBef>
            </a:pPr>
            <a:r>
              <a:rPr lang="en-US" sz="2200" dirty="0"/>
              <a:t>Because of the dramatic differences in their menus, we might expect the service times to be very different. </a:t>
            </a:r>
          </a:p>
          <a:p>
            <a:pPr>
              <a:spcBef>
                <a:spcPts val="1200"/>
              </a:spcBef>
            </a:pPr>
            <a:r>
              <a:rPr lang="en-US" sz="2200" dirty="0"/>
              <a:t>By comparing the relative frequencies,</a:t>
            </a:r>
            <a:r>
              <a:rPr lang="en-US" sz="2200" kern="0" dirty="0"/>
              <a:t> we see that there are major differences. The Dunkin’ Donuts service times appear to be lower than those at McDonald’s.</a:t>
            </a:r>
          </a:p>
        </p:txBody>
      </p:sp>
    </p:spTree>
    <p:extLst>
      <p:ext uri="{BB962C8B-B14F-4D97-AF65-F5344CB8AC3E}">
        <p14:creationId xmlns:p14="http://schemas.microsoft.com/office/powerpoint/2010/main" val="261341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8458200" cy="4525963"/>
          </a:xfrm>
        </p:spPr>
        <p:txBody>
          <a:bodyPr/>
          <a:lstStyle/>
          <a:p>
            <a:pPr marL="0" indent="0">
              <a:buNone/>
            </a:pPr>
            <a:r>
              <a:rPr lang="en-US" sz="2600" dirty="0"/>
              <a:t>When working with large data sets, a </a:t>
            </a:r>
            <a:r>
              <a:rPr lang="en-US" sz="2600" b="1" dirty="0"/>
              <a:t>frequency distribution</a:t>
            </a:r>
            <a:r>
              <a:rPr lang="en-US" sz="2600" i="1" dirty="0"/>
              <a:t> </a:t>
            </a:r>
            <a:r>
              <a:rPr lang="en-US" sz="2600" dirty="0"/>
              <a:t>(or </a:t>
            </a:r>
            <a:r>
              <a:rPr lang="en-US" sz="2600" b="1" dirty="0"/>
              <a:t>frequency table</a:t>
            </a:r>
            <a:r>
              <a:rPr lang="en-US" sz="2600" dirty="0"/>
              <a:t>) is often helpful in organizing and summarizing data. A frequency distribution helps us to understand the nature of the </a:t>
            </a:r>
            <a:r>
              <a:rPr lang="en-US" sz="2600" b="1" dirty="0"/>
              <a:t>distribution</a:t>
            </a:r>
            <a:r>
              <a:rPr lang="en-US" sz="2600" i="1" dirty="0"/>
              <a:t> </a:t>
            </a:r>
            <a:r>
              <a:rPr lang="en-US" sz="2600" dirty="0"/>
              <a:t>of a data set.</a:t>
            </a:r>
          </a:p>
        </p:txBody>
      </p:sp>
    </p:spTree>
    <p:extLst>
      <p:ext uri="{BB962C8B-B14F-4D97-AF65-F5344CB8AC3E}">
        <p14:creationId xmlns:p14="http://schemas.microsoft.com/office/powerpoint/2010/main" val="136632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Frequency Distribution</a:t>
            </a:r>
            <a:endParaRPr lang="en-IN" dirty="0">
              <a:latin typeface="+mj-lt"/>
            </a:endParaRPr>
          </a:p>
        </p:txBody>
      </p:sp>
      <p:sp>
        <p:nvSpPr>
          <p:cNvPr id="3" name="Content Placeholder 2"/>
          <p:cNvSpPr>
            <a:spLocks noGrp="1"/>
          </p:cNvSpPr>
          <p:nvPr>
            <p:ph idx="1"/>
          </p:nvPr>
        </p:nvSpPr>
        <p:spPr>
          <a:xfrm>
            <a:off x="457200" y="1600200"/>
            <a:ext cx="8458200" cy="4525963"/>
          </a:xfrm>
        </p:spPr>
        <p:txBody>
          <a:bodyPr/>
          <a:lstStyle/>
          <a:p>
            <a:pPr marL="255600" indent="-255600">
              <a:lnSpc>
                <a:spcPct val="100000"/>
              </a:lnSpc>
              <a:spcBef>
                <a:spcPct val="0"/>
              </a:spcBef>
              <a:buSzPct val="100000"/>
            </a:pPr>
            <a:r>
              <a:rPr lang="en-US" altLang="en-US" sz="2600" dirty="0"/>
              <a:t>Frequency Distribution (or Frequency Table)</a:t>
            </a:r>
          </a:p>
          <a:p>
            <a:pPr marL="741600" lvl="1" indent="-284400">
              <a:buSzPct val="100000"/>
            </a:pPr>
            <a:r>
              <a:rPr lang="en-US" altLang="en-US" sz="2400" dirty="0"/>
              <a:t>Shows how data are partitioned among several categories (or </a:t>
            </a:r>
            <a:r>
              <a:rPr lang="en-US" altLang="en-US" sz="2400" b="1" dirty="0"/>
              <a:t>classes</a:t>
            </a:r>
            <a:r>
              <a:rPr lang="en-US" altLang="en-US" sz="2400" dirty="0"/>
              <a:t>) by listing the categories along with the number (frequency) of data values in each of them.</a:t>
            </a:r>
          </a:p>
        </p:txBody>
      </p:sp>
    </p:spTree>
    <p:extLst>
      <p:ext uri="{BB962C8B-B14F-4D97-AF65-F5344CB8AC3E}">
        <p14:creationId xmlns:p14="http://schemas.microsoft.com/office/powerpoint/2010/main" val="201027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Definitions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458200" cy="4525963"/>
          </a:xfrm>
        </p:spPr>
        <p:txBody>
          <a:bodyPr/>
          <a:lstStyle/>
          <a:p>
            <a:pPr marL="255600" indent="-255600">
              <a:buSzPct val="100000"/>
            </a:pPr>
            <a:r>
              <a:rPr lang="en-US" sz="2600" dirty="0"/>
              <a:t>Lower class limits</a:t>
            </a:r>
          </a:p>
          <a:p>
            <a:pPr marL="741600" lvl="1" indent="-284400">
              <a:buSzPct val="100000"/>
            </a:pPr>
            <a:r>
              <a:rPr lang="en-US" sz="2400" dirty="0"/>
              <a:t>The smallest numbers that can belong to each of the different classes</a:t>
            </a:r>
          </a:p>
          <a:p>
            <a:pPr marL="255600" indent="-255600">
              <a:buSzPct val="100000"/>
            </a:pPr>
            <a:r>
              <a:rPr lang="en-US" sz="2600" kern="0" dirty="0"/>
              <a:t>Upper class limits</a:t>
            </a:r>
          </a:p>
          <a:p>
            <a:pPr marL="741600" lvl="1" indent="-284400">
              <a:buSzPct val="100000"/>
            </a:pPr>
            <a:r>
              <a:rPr lang="en-US" sz="2400" kern="0" dirty="0"/>
              <a:t>The largest numbers that can belong to each of the different classes </a:t>
            </a:r>
          </a:p>
          <a:p>
            <a:pPr marL="255600" indent="-255600">
              <a:buSzPct val="100000"/>
            </a:pPr>
            <a:r>
              <a:rPr lang="en-US" sz="2600" kern="0" dirty="0"/>
              <a:t>Class boundaries</a:t>
            </a:r>
          </a:p>
          <a:p>
            <a:pPr marL="741600" lvl="1" indent="-284400">
              <a:buSzPct val="100000"/>
            </a:pPr>
            <a:r>
              <a:rPr lang="en-US" sz="2400" kern="0" dirty="0"/>
              <a:t>The numbers used to separate the classes, but without the gaps created by class limits</a:t>
            </a:r>
          </a:p>
        </p:txBody>
      </p:sp>
    </p:spTree>
    <p:extLst>
      <p:ext uri="{BB962C8B-B14F-4D97-AF65-F5344CB8AC3E}">
        <p14:creationId xmlns:p14="http://schemas.microsoft.com/office/powerpoint/2010/main" val="26162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Definitions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077200" cy="4525963"/>
          </a:xfrm>
        </p:spPr>
        <p:txBody>
          <a:bodyPr/>
          <a:lstStyle/>
          <a:p>
            <a:pPr marL="255600" indent="-255600">
              <a:buSzPct val="100000"/>
            </a:pPr>
            <a:r>
              <a:rPr lang="en-US" sz="2600" kern="0" dirty="0"/>
              <a:t>Class midpoints</a:t>
            </a:r>
            <a:endParaRPr lang="en-US" sz="2600" dirty="0"/>
          </a:p>
          <a:p>
            <a:pPr marL="741600" lvl="1" indent="-284400">
              <a:buSzPct val="100000"/>
            </a:pPr>
            <a:r>
              <a:rPr lang="en-US" sz="2400" kern="0" dirty="0"/>
              <a:t>The values in the middle of the classes Each class midpoint can be found by adding the lower class limit to the upper class limit and dividing the sum by 2.</a:t>
            </a:r>
            <a:endParaRPr lang="en-US" sz="2400" dirty="0"/>
          </a:p>
          <a:p>
            <a:pPr marL="255600" indent="-255600">
              <a:buSzPct val="100000"/>
            </a:pPr>
            <a:r>
              <a:rPr lang="en-US" sz="2600" dirty="0"/>
              <a:t>Class width</a:t>
            </a:r>
            <a:endParaRPr lang="en-US" sz="2600" kern="0" dirty="0"/>
          </a:p>
          <a:p>
            <a:pPr marL="741600" lvl="1" indent="-284400">
              <a:buSzPct val="100000"/>
            </a:pPr>
            <a:r>
              <a:rPr lang="en-US" sz="2400" dirty="0"/>
              <a:t>The difference between two consecutive lower class limits in a frequency distribution</a:t>
            </a:r>
            <a:endParaRPr lang="en-US" sz="2400" kern="0" dirty="0"/>
          </a:p>
        </p:txBody>
      </p:sp>
    </p:spTree>
    <p:extLst>
      <p:ext uri="{BB962C8B-B14F-4D97-AF65-F5344CB8AC3E}">
        <p14:creationId xmlns:p14="http://schemas.microsoft.com/office/powerpoint/2010/main" val="285719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Procedure for Constructing a Frequency Distribution </a:t>
            </a:r>
            <a:r>
              <a:rPr lang="en-US" alt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77200" cy="1524000"/>
          </a:xfrm>
        </p:spPr>
        <p:txBody>
          <a:bodyPr/>
          <a:lstStyle/>
          <a:p>
            <a:pPr marL="429768" indent="-429768">
              <a:buSzPct val="100000"/>
              <a:buFont typeface="+mj-lt"/>
              <a:buAutoNum type="arabicPeriod"/>
            </a:pPr>
            <a:r>
              <a:rPr lang="en-US" altLang="en-US" sz="2600" kern="0" dirty="0"/>
              <a:t>Select the number of classes, usually between 5 and 20.</a:t>
            </a:r>
          </a:p>
          <a:p>
            <a:pPr marL="429768" indent="-429768">
              <a:buSzPct val="100000"/>
              <a:buFont typeface="+mj-lt"/>
              <a:buAutoNum type="arabicPeriod"/>
            </a:pPr>
            <a:r>
              <a:rPr lang="en-US" altLang="en-US" sz="2600" dirty="0"/>
              <a:t>Calculate the class width.</a:t>
            </a:r>
          </a:p>
        </p:txBody>
      </p:sp>
      <p:pic>
        <p:nvPicPr>
          <p:cNvPr id="4" name="Picture 3" descr="The class width is approximately equal to the maximum data value minus the minimum data value, divided by the number of class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411750"/>
            <a:ext cx="8312728" cy="674461"/>
          </a:xfrm>
          <a:prstGeom prst="rect">
            <a:avLst/>
          </a:prstGeom>
        </p:spPr>
      </p:pic>
      <p:sp>
        <p:nvSpPr>
          <p:cNvPr id="5" name="Content Placeholder 4"/>
          <p:cNvSpPr>
            <a:spLocks noGrp="1"/>
          </p:cNvSpPr>
          <p:nvPr>
            <p:ph idx="13"/>
          </p:nvPr>
        </p:nvSpPr>
        <p:spPr>
          <a:xfrm>
            <a:off x="457200" y="4572000"/>
            <a:ext cx="8465128" cy="838200"/>
          </a:xfrm>
        </p:spPr>
        <p:txBody>
          <a:bodyPr/>
          <a:lstStyle/>
          <a:p>
            <a:pPr marL="0" indent="0">
              <a:buNone/>
            </a:pPr>
            <a:r>
              <a:rPr lang="en-US" altLang="en-US" sz="2600" kern="0" dirty="0"/>
              <a:t>Round this result to get a convenient number. (It’s usually best to round </a:t>
            </a:r>
            <a:r>
              <a:rPr lang="en-US" altLang="en-US" sz="2600" b="1" kern="0" dirty="0"/>
              <a:t>up</a:t>
            </a:r>
            <a:r>
              <a:rPr lang="en-US" altLang="en-US" sz="2600" kern="0" dirty="0"/>
              <a:t>.)</a:t>
            </a:r>
          </a:p>
        </p:txBody>
      </p:sp>
    </p:spTree>
    <p:extLst>
      <p:ext uri="{BB962C8B-B14F-4D97-AF65-F5344CB8AC3E}">
        <p14:creationId xmlns:p14="http://schemas.microsoft.com/office/powerpoint/2010/main" val="207610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Procedure for Constructing a Frequency Distribution </a:t>
            </a:r>
            <a:r>
              <a:rPr lang="en-US" alt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pPr marL="429768" indent="-429768">
              <a:spcAft>
                <a:spcPts val="600"/>
              </a:spcAft>
              <a:buFont typeface="+mj-lt"/>
              <a:buAutoNum type="arabicPeriod" startAt="3"/>
            </a:pPr>
            <a:r>
              <a:rPr lang="en-US" sz="2600" dirty="0"/>
              <a:t>Choose the value for the first lower class limit by using either the minimum value or a convenient value below the minimum.</a:t>
            </a:r>
          </a:p>
          <a:p>
            <a:pPr marL="429768" indent="-429768">
              <a:spcAft>
                <a:spcPts val="600"/>
              </a:spcAft>
              <a:buFont typeface="+mj-lt"/>
              <a:buAutoNum type="arabicPeriod" startAt="3"/>
            </a:pPr>
            <a:r>
              <a:rPr lang="en-US" altLang="en-US" sz="2600" kern="0" dirty="0"/>
              <a:t>Using the first lower class limit and class width, list the other lower class limits.</a:t>
            </a:r>
          </a:p>
          <a:p>
            <a:pPr marL="429768" indent="-429768">
              <a:spcAft>
                <a:spcPts val="600"/>
              </a:spcAft>
              <a:buFont typeface="+mj-lt"/>
              <a:buAutoNum type="arabicPeriod" startAt="3"/>
            </a:pPr>
            <a:r>
              <a:rPr lang="en-US" altLang="en-US" sz="2600" kern="0" dirty="0"/>
              <a:t>List the lower class limits in a vertical column and then determine and enter the upper class limits.</a:t>
            </a:r>
          </a:p>
          <a:p>
            <a:pPr marL="429768" indent="-429768">
              <a:spcAft>
                <a:spcPts val="600"/>
              </a:spcAft>
              <a:buFont typeface="+mj-lt"/>
              <a:buAutoNum type="arabicPeriod" startAt="3"/>
            </a:pPr>
            <a:r>
              <a:rPr lang="en-US" altLang="en-US" sz="2600" kern="0" dirty="0"/>
              <a:t>Take each individual data value and put a tally mark in the appropriate class. Add the tally marks to get the frequency.</a:t>
            </a:r>
            <a:endParaRPr lang="en-US" altLang="en-US" sz="2600" kern="0" dirty="0">
              <a:solidFill>
                <a:schemeClr val="hlink"/>
              </a:solidFill>
            </a:endParaRPr>
          </a:p>
        </p:txBody>
      </p:sp>
    </p:spTree>
    <p:extLst>
      <p:ext uri="{BB962C8B-B14F-4D97-AF65-F5344CB8AC3E}">
        <p14:creationId xmlns:p14="http://schemas.microsoft.com/office/powerpoint/2010/main" val="360427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McDonald’s Lunch Service Times </a:t>
            </a:r>
            <a:r>
              <a:rPr lang="en-US" sz="2000" b="0" dirty="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229600" cy="2133600"/>
          </a:xfrm>
        </p:spPr>
        <p:txBody>
          <a:bodyPr/>
          <a:lstStyle/>
          <a:p>
            <a:pPr marL="0" indent="0">
              <a:buNone/>
            </a:pPr>
            <a:r>
              <a:rPr lang="en-US" sz="2600" dirty="0"/>
              <a:t>Using the McDonald’s lunch service times in the first table, follow the procedure shown on the next slide to construct the frequency distribution shown in the second table. Use five classes.</a:t>
            </a:r>
          </a:p>
          <a:p>
            <a:pPr marL="0" indent="0">
              <a:buNone/>
            </a:pPr>
            <a:r>
              <a:rPr lang="en-US" sz="2000" dirty="0"/>
              <a:t>Drive-through Service Times (seconds) for McDonald’s Lunches</a:t>
            </a:r>
          </a:p>
        </p:txBody>
      </p:sp>
      <p:graphicFrame>
        <p:nvGraphicFramePr>
          <p:cNvPr id="5" name="Table 4" descr="The table provides the following service times in seconds: 107, 139, 197, 209, 281, 254, 163, 150, 127, 308, 206, 187, 169, 83, 127, 133, 140, 143, 130, 144, 91, 113, 153, 255, 252, 200, 117, 167, 148, 184, 123, 153, 155, 154, 100, 117, 101, 138, 186, 196, 146, 90, 144, 119, 135, 151, 197, 171, 190, 169."/>
          <p:cNvGraphicFramePr>
            <a:graphicFrameLocks noGrp="1"/>
          </p:cNvGraphicFramePr>
          <p:nvPr>
            <p:extLst>
              <p:ext uri="{D42A27DB-BD31-4B8C-83A1-F6EECF244321}">
                <p14:modId xmlns:p14="http://schemas.microsoft.com/office/powerpoint/2010/main" val="1671645957"/>
              </p:ext>
            </p:extLst>
          </p:nvPr>
        </p:nvGraphicFramePr>
        <p:xfrm>
          <a:off x="381002" y="3815080"/>
          <a:ext cx="8534399" cy="833120"/>
        </p:xfrm>
        <a:graphic>
          <a:graphicData uri="http://schemas.openxmlformats.org/drawingml/2006/table">
            <a:tbl>
              <a:tblPr firstRow="1" bandRow="1">
                <a:tableStyleId>{3B4B98B0-60AC-42C2-AFA5-B58CD77FA1E5}</a:tableStyleId>
              </a:tblPr>
              <a:tblGrid>
                <a:gridCol w="457198">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533400">
                  <a:extLst>
                    <a:ext uri="{9D8B030D-6E8A-4147-A177-3AD203B41FA5}">
                      <a16:colId xmlns:a16="http://schemas.microsoft.com/office/drawing/2014/main" val="20013"/>
                    </a:ext>
                  </a:extLst>
                </a:gridCol>
                <a:gridCol w="504039">
                  <a:extLst>
                    <a:ext uri="{9D8B030D-6E8A-4147-A177-3AD203B41FA5}">
                      <a16:colId xmlns:a16="http://schemas.microsoft.com/office/drawing/2014/main" val="20014"/>
                    </a:ext>
                  </a:extLst>
                </a:gridCol>
                <a:gridCol w="486561">
                  <a:extLst>
                    <a:ext uri="{9D8B030D-6E8A-4147-A177-3AD203B41FA5}">
                      <a16:colId xmlns:a16="http://schemas.microsoft.com/office/drawing/2014/main" val="20015"/>
                    </a:ext>
                  </a:extLst>
                </a:gridCol>
                <a:gridCol w="609601">
                  <a:extLst>
                    <a:ext uri="{9D8B030D-6E8A-4147-A177-3AD203B41FA5}">
                      <a16:colId xmlns:a16="http://schemas.microsoft.com/office/drawing/2014/main" val="20016"/>
                    </a:ext>
                  </a:extLst>
                </a:gridCol>
              </a:tblGrid>
              <a:tr h="274320">
                <a:tc>
                  <a:txBody>
                    <a:bodyPr/>
                    <a:lstStyle/>
                    <a:p>
                      <a:r>
                        <a:rPr lang="en-IN" sz="1200" b="0" dirty="0"/>
                        <a:t>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281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206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4480">
                <a:tc>
                  <a:txBody>
                    <a:bodyPr/>
                    <a:lstStyle/>
                    <a:p>
                      <a:r>
                        <a:rPr lang="en-IN" sz="1200" b="0" dirty="0"/>
                        <a:t>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b="0" dirty="0"/>
                        <a:t>154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8920">
                <a:tc>
                  <a:txBody>
                    <a:bodyPr/>
                    <a:lstStyle/>
                    <a:p>
                      <a:r>
                        <a:rPr lang="en-IN" sz="1200" b="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4" name="Content Placeholder 3"/>
          <p:cNvSpPr>
            <a:spLocks noGrp="1"/>
          </p:cNvSpPr>
          <p:nvPr>
            <p:ph idx="13"/>
          </p:nvPr>
        </p:nvSpPr>
        <p:spPr>
          <a:xfrm>
            <a:off x="457200" y="5029201"/>
            <a:ext cx="3200400" cy="838200"/>
          </a:xfrm>
        </p:spPr>
        <p:txBody>
          <a:bodyPr/>
          <a:lstStyle/>
          <a:p>
            <a:pPr marL="0" indent="0">
              <a:buNone/>
            </a:pPr>
            <a:r>
              <a:rPr lang="en-US" sz="2200" dirty="0"/>
              <a:t>McDonald’s Lunch Drive-Through Service Times</a:t>
            </a:r>
          </a:p>
        </p:txBody>
      </p:sp>
      <p:graphicFrame>
        <p:nvGraphicFramePr>
          <p:cNvPr id="6" name="Table 5" descr="A table. For each time interval in seconds, the table provides the frequency, as follows: 75 to 124, 11; 125 to 174, 24; 175 to 224, 10; 225 to 274, 3; 275 to 324, 2."/>
          <p:cNvGraphicFramePr>
            <a:graphicFrameLocks noGrp="1"/>
          </p:cNvGraphicFramePr>
          <p:nvPr>
            <p:extLst>
              <p:ext uri="{D42A27DB-BD31-4B8C-83A1-F6EECF244321}">
                <p14:modId xmlns:p14="http://schemas.microsoft.com/office/powerpoint/2010/main" val="49876608"/>
              </p:ext>
            </p:extLst>
          </p:nvPr>
        </p:nvGraphicFramePr>
        <p:xfrm>
          <a:off x="4495800" y="4754880"/>
          <a:ext cx="2819400" cy="1645920"/>
        </p:xfrm>
        <a:graphic>
          <a:graphicData uri="http://schemas.openxmlformats.org/drawingml/2006/table">
            <a:tbl>
              <a:tblPr firstRow="1" bandRow="1">
                <a:tableStyleId>{3B4B98B0-60AC-42C2-AFA5-B58CD77FA1E5}</a:tableStyleId>
              </a:tblPr>
              <a:tblGrid>
                <a:gridCol w="1445846">
                  <a:extLst>
                    <a:ext uri="{9D8B030D-6E8A-4147-A177-3AD203B41FA5}">
                      <a16:colId xmlns:a16="http://schemas.microsoft.com/office/drawing/2014/main" val="20000"/>
                    </a:ext>
                  </a:extLst>
                </a:gridCol>
                <a:gridCol w="1373554">
                  <a:extLst>
                    <a:ext uri="{9D8B030D-6E8A-4147-A177-3AD203B41FA5}">
                      <a16:colId xmlns:a16="http://schemas.microsoft.com/office/drawing/2014/main" val="20001"/>
                    </a:ext>
                  </a:extLst>
                </a:gridCol>
              </a:tblGrid>
              <a:tr h="198120">
                <a:tc>
                  <a:txBody>
                    <a:bodyPr/>
                    <a:lstStyle/>
                    <a:p>
                      <a:pPr algn="ctr"/>
                      <a:r>
                        <a:rPr lang="en-IN" sz="1200" dirty="0"/>
                        <a:t>Time (Seconds)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t>Frequency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2400">
                <a:tc>
                  <a:txBody>
                    <a:bodyPr/>
                    <a:lstStyle/>
                    <a:p>
                      <a:pPr algn="ctr"/>
                      <a:r>
                        <a:rPr lang="en-IN" sz="1200" dirty="0"/>
                        <a:t>75-124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880">
                <a:tc>
                  <a:txBody>
                    <a:bodyPr/>
                    <a:lstStyle/>
                    <a:p>
                      <a:pPr algn="ctr"/>
                      <a:r>
                        <a:rPr lang="en-IN" sz="1200" dirty="0"/>
                        <a:t>125-174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IN" sz="1200" dirty="0"/>
                        <a:t>175-224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r>
                        <a:rPr lang="en-IN" sz="1200" dirty="0"/>
                        <a:t>225-274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7640">
                <a:tc>
                  <a:txBody>
                    <a:bodyPr/>
                    <a:lstStyle/>
                    <a:p>
                      <a:pPr algn="ctr"/>
                      <a:r>
                        <a:rPr lang="en-IN" sz="1200" dirty="0"/>
                        <a:t>275-324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127174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4620</TotalTime>
  <Words>1317</Words>
  <Application>Microsoft Office PowerPoint</Application>
  <PresentationFormat>On-screen Show (4:3)</PresentationFormat>
  <Paragraphs>236</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Verdana</vt:lpstr>
      <vt:lpstr>Wingdings</vt:lpstr>
      <vt:lpstr>508 Lecture</vt:lpstr>
      <vt:lpstr>Elementary Statistics</vt:lpstr>
      <vt:lpstr>Exploring Data with Tables and Graphs</vt:lpstr>
      <vt:lpstr>Key Concept</vt:lpstr>
      <vt:lpstr>Frequency Distribution</vt:lpstr>
      <vt:lpstr>Definitions (1 of 2)</vt:lpstr>
      <vt:lpstr>Definitions (2 of 2)</vt:lpstr>
      <vt:lpstr>Procedure for Constructing a Frequency Distribution (1 of 2)</vt:lpstr>
      <vt:lpstr>Procedure for Constructing a Frequency Distribution (2 of 2)</vt:lpstr>
      <vt:lpstr>Example: McDonald’s Lunch Service Times (1 of 5)</vt:lpstr>
      <vt:lpstr>Example: McDonald’s Lunch Service Times (2 of 5)</vt:lpstr>
      <vt:lpstr>Example: McDonald’s Lunch Service Times (3 of 5)</vt:lpstr>
      <vt:lpstr>Example: McDonald’s Lunch Service Times (4 of 5)</vt:lpstr>
      <vt:lpstr>Example: McDonald’s Lunch Service Times (5 of 5)</vt:lpstr>
      <vt:lpstr>Relative Frequency Distribution (1 of 2)</vt:lpstr>
      <vt:lpstr>Relative Frequency Distribution (2 of 2)</vt:lpstr>
      <vt:lpstr>Cumulative Frequency Distribution</vt:lpstr>
      <vt:lpstr>Critical Thinking: Using Frequency Distributions to Understand Data</vt:lpstr>
      <vt:lpstr>Gaps</vt:lpstr>
      <vt:lpstr>Example: Exploring Data: What Does   a Gap Tell Us? (1 of 2)</vt:lpstr>
      <vt:lpstr>Example: Exploring Data: What Does   a Gap Tell Us? (2 of 2)</vt:lpstr>
      <vt:lpstr>Comparisons</vt:lpstr>
      <vt:lpstr>Example: Comparing McDonald’s and Dunkin’ Donuts (1 of 2)</vt:lpstr>
      <vt:lpstr>Example: Comparing McDonald’s and Dunkin’ Donuts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1252</cp:revision>
  <dcterms:created xsi:type="dcterms:W3CDTF">2014-07-14T20:04:21Z</dcterms:created>
  <dcterms:modified xsi:type="dcterms:W3CDTF">2017-11-06T07:25:47Z</dcterms:modified>
</cp:coreProperties>
</file>