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6305" autoAdjust="0"/>
  </p:normalViewPr>
  <p:slideViewPr>
    <p:cSldViewPr>
      <p:cViewPr varScale="1">
        <p:scale>
          <a:sx n="112" d="100"/>
          <a:sy n="112" d="100"/>
        </p:scale>
        <p:origin x="1308" y="10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smtClean="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smtClean="0">
              <a:latin typeface="+mj-lt"/>
            </a:endParaRPr>
          </a:p>
        </p:txBody>
      </p:sp>
      <p:sp>
        <p:nvSpPr>
          <p:cNvPr id="4" name="Text Placeholder 3"/>
          <p:cNvSpPr>
            <a:spLocks noGrp="1"/>
          </p:cNvSpPr>
          <p:nvPr>
            <p:ph type="body" sz="quarter" idx="14"/>
          </p:nvPr>
        </p:nvSpPr>
        <p:spPr/>
        <p:txBody>
          <a:bodyPr/>
          <a:lstStyle/>
          <a:p>
            <a:pPr algn="ctr"/>
            <a:r>
              <a:rPr lang="en-IN" sz="4000" b="1" dirty="0"/>
              <a:t>Chapter </a:t>
            </a:r>
            <a:r>
              <a:rPr lang="en-IN" sz="4000" b="1" dirty="0" smtClean="0"/>
              <a:t>2</a:t>
            </a:r>
            <a:endParaRPr lang="en-IN" sz="4000" dirty="0"/>
          </a:p>
        </p:txBody>
      </p:sp>
      <p:sp>
        <p:nvSpPr>
          <p:cNvPr id="5" name="Text Placeholder 4"/>
          <p:cNvSpPr>
            <a:spLocks noGrp="1"/>
          </p:cNvSpPr>
          <p:nvPr>
            <p:ph type="body" sz="quarter" idx="15"/>
          </p:nvPr>
        </p:nvSpPr>
        <p:spPr>
          <a:xfrm>
            <a:off x="5029200" y="3322637"/>
            <a:ext cx="3657600" cy="2925763"/>
          </a:xfrm>
        </p:spPr>
        <p:txBody>
          <a:bodyPr/>
          <a:lstStyle/>
          <a:p>
            <a:pPr algn="ctr"/>
            <a:r>
              <a:rPr lang="en-US" altLang="en-US" sz="3600" dirty="0"/>
              <a:t>Exploring Data with Tables and Graphs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a:t>
            </a:r>
            <a:r>
              <a:rPr lang="en-US" altLang="en-US" dirty="0" smtClean="0">
                <a:latin typeface="Verdana" panose="020B0604030504040204" pitchFamily="34" charset="0"/>
                <a:ea typeface="Verdana" panose="020B0604030504040204" pitchFamily="34" charset="0"/>
                <a:cs typeface="Verdana" panose="020B0604030504040204" pitchFamily="34" charset="0"/>
              </a:rPr>
              <a:t>2018, 2014, 2012 </a:t>
            </a:r>
            <a:r>
              <a:rPr lang="en-US" altLang="en-US"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4555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77200" cy="1097280"/>
          </a:xfrm>
        </p:spPr>
        <p:txBody>
          <a:bodyPr/>
          <a:lstStyle/>
          <a:p>
            <a:r>
              <a:rPr lang="en-US" altLang="en-US" sz="3600" dirty="0" smtClean="0">
                <a:latin typeface="+mj-lt"/>
              </a:rPr>
              <a:t>Skewness </a:t>
            </a:r>
            <a:r>
              <a:rPr lang="en-US" altLang="en-US" sz="2000" b="0" dirty="0" smtClean="0">
                <a:latin typeface="+mj-lt"/>
              </a:rPr>
              <a:t>(1 of 3)</a:t>
            </a:r>
            <a:endParaRPr lang="en-US" altLang="en-US" sz="2000" b="0" dirty="0">
              <a:latin typeface="+mj-lt"/>
            </a:endParaRPr>
          </a:p>
        </p:txBody>
      </p:sp>
      <p:sp>
        <p:nvSpPr>
          <p:cNvPr id="3" name="Content Placeholder 2"/>
          <p:cNvSpPr>
            <a:spLocks noGrp="1"/>
          </p:cNvSpPr>
          <p:nvPr>
            <p:ph idx="1"/>
          </p:nvPr>
        </p:nvSpPr>
        <p:spPr>
          <a:xfrm>
            <a:off x="457200" y="1600201"/>
            <a:ext cx="7924800" cy="1371599"/>
          </a:xfrm>
        </p:spPr>
        <p:txBody>
          <a:bodyPr/>
          <a:lstStyle/>
          <a:p>
            <a:pPr marL="256032" indent="-256032">
              <a:buSzPct val="100000"/>
            </a:pPr>
            <a:r>
              <a:rPr lang="en-US" altLang="en-US" sz="2600" b="1" dirty="0" smtClean="0"/>
              <a:t>Skewness</a:t>
            </a:r>
          </a:p>
          <a:p>
            <a:pPr marL="707073" lvl="1" indent="-256032">
              <a:spcBef>
                <a:spcPts val="1200"/>
              </a:spcBef>
              <a:buSzPct val="100000"/>
            </a:pPr>
            <a:r>
              <a:rPr lang="en-US" altLang="en-US" sz="2400" dirty="0"/>
              <a:t>A distribution of data is </a:t>
            </a:r>
            <a:r>
              <a:rPr lang="en-US" altLang="en-US" sz="2400" b="1" dirty="0"/>
              <a:t>skewed</a:t>
            </a:r>
            <a:r>
              <a:rPr lang="en-US" altLang="en-US" sz="2400" dirty="0"/>
              <a:t> if it is not symmetric and extends more to one side than to the other.</a:t>
            </a:r>
            <a:endParaRPr lang="en-US" altLang="en-US" sz="2400" b="1" dirty="0"/>
          </a:p>
        </p:txBody>
      </p:sp>
    </p:spTree>
    <p:extLst>
      <p:ext uri="{BB962C8B-B14F-4D97-AF65-F5344CB8AC3E}">
        <p14:creationId xmlns:p14="http://schemas.microsoft.com/office/powerpoint/2010/main" val="2744187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77200" cy="1097280"/>
          </a:xfrm>
        </p:spPr>
        <p:txBody>
          <a:bodyPr/>
          <a:lstStyle/>
          <a:p>
            <a:r>
              <a:rPr lang="en-US" altLang="en-US" sz="3600" dirty="0" smtClean="0">
                <a:latin typeface="+mj-lt"/>
              </a:rPr>
              <a:t>Skewness </a:t>
            </a:r>
            <a:r>
              <a:rPr lang="en-US" altLang="en-US" sz="2000" b="0" dirty="0" smtClean="0">
                <a:latin typeface="+mj-lt"/>
              </a:rPr>
              <a:t>(2 of 3)</a:t>
            </a:r>
            <a:endParaRPr lang="en-US" altLang="en-US" sz="2000" b="0" dirty="0">
              <a:latin typeface="+mj-lt"/>
            </a:endParaRPr>
          </a:p>
        </p:txBody>
      </p:sp>
      <p:sp>
        <p:nvSpPr>
          <p:cNvPr id="3" name="Content Placeholder 2"/>
          <p:cNvSpPr>
            <a:spLocks noGrp="1"/>
          </p:cNvSpPr>
          <p:nvPr>
            <p:ph idx="1"/>
          </p:nvPr>
        </p:nvSpPr>
        <p:spPr>
          <a:xfrm>
            <a:off x="457200" y="1600201"/>
            <a:ext cx="7924800" cy="838199"/>
          </a:xfrm>
        </p:spPr>
        <p:txBody>
          <a:bodyPr/>
          <a:lstStyle/>
          <a:p>
            <a:pPr marL="0" indent="0">
              <a:buSzPct val="100000"/>
              <a:buNone/>
            </a:pPr>
            <a:r>
              <a:rPr lang="en-US" altLang="en-US" sz="2600" dirty="0"/>
              <a:t>Data </a:t>
            </a:r>
            <a:r>
              <a:rPr lang="en-US" altLang="en-US" sz="2600" b="1" dirty="0"/>
              <a:t>skewed to the right (positively skewed)</a:t>
            </a:r>
            <a:r>
              <a:rPr lang="en-US" altLang="en-US" sz="2600" dirty="0"/>
              <a:t> have a longer right tail.</a:t>
            </a:r>
            <a:endParaRPr lang="en-US" altLang="en-US" sz="2600" b="1" dirty="0"/>
          </a:p>
        </p:txBody>
      </p:sp>
      <p:pic>
        <p:nvPicPr>
          <p:cNvPr id="4" name="Picture 3" descr="A frequency histogram with classes identified by their midpoint values. The histogram is roughly bell-shaped. The bar heights rise from 0 at 5, to 680 at 19, before returning to 0 at 45. Thus, the portion of the histogram to the right of the peak is wider than the portion of the histogram to the left of the peak.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850" y="2686621"/>
            <a:ext cx="5295900" cy="3456753"/>
          </a:xfrm>
          <a:prstGeom prst="rect">
            <a:avLst/>
          </a:prstGeom>
        </p:spPr>
      </p:pic>
    </p:spTree>
    <p:extLst>
      <p:ext uri="{BB962C8B-B14F-4D97-AF65-F5344CB8AC3E}">
        <p14:creationId xmlns:p14="http://schemas.microsoft.com/office/powerpoint/2010/main" val="12507860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77200" cy="1097280"/>
          </a:xfrm>
        </p:spPr>
        <p:txBody>
          <a:bodyPr/>
          <a:lstStyle/>
          <a:p>
            <a:r>
              <a:rPr lang="en-US" altLang="en-US" sz="3600" dirty="0" smtClean="0">
                <a:latin typeface="+mj-lt"/>
              </a:rPr>
              <a:t>Skewness </a:t>
            </a:r>
            <a:r>
              <a:rPr lang="en-US" altLang="en-US" sz="2000" b="0" dirty="0" smtClean="0">
                <a:latin typeface="+mj-lt"/>
              </a:rPr>
              <a:t>(3 of 3)</a:t>
            </a:r>
            <a:endParaRPr lang="en-US" altLang="en-US" sz="2000" b="0" dirty="0">
              <a:latin typeface="+mj-lt"/>
            </a:endParaRPr>
          </a:p>
        </p:txBody>
      </p:sp>
      <p:sp>
        <p:nvSpPr>
          <p:cNvPr id="3" name="Content Placeholder 2"/>
          <p:cNvSpPr>
            <a:spLocks noGrp="1"/>
          </p:cNvSpPr>
          <p:nvPr>
            <p:ph idx="1"/>
          </p:nvPr>
        </p:nvSpPr>
        <p:spPr>
          <a:xfrm>
            <a:off x="457200" y="1600201"/>
            <a:ext cx="7543800" cy="838199"/>
          </a:xfrm>
        </p:spPr>
        <p:txBody>
          <a:bodyPr/>
          <a:lstStyle/>
          <a:p>
            <a:pPr marL="0" indent="0">
              <a:lnSpc>
                <a:spcPct val="100000"/>
              </a:lnSpc>
              <a:spcBef>
                <a:spcPct val="50000"/>
              </a:spcBef>
              <a:spcAft>
                <a:spcPct val="50000"/>
              </a:spcAft>
              <a:buClr>
                <a:schemeClr val="accent2">
                  <a:lumMod val="75000"/>
                </a:schemeClr>
              </a:buClr>
              <a:buSzPct val="100000"/>
              <a:buNone/>
            </a:pPr>
            <a:r>
              <a:rPr lang="en-US" altLang="en-US" sz="2600" dirty="0"/>
              <a:t>Data </a:t>
            </a:r>
            <a:r>
              <a:rPr lang="en-US" altLang="en-US" sz="2600" b="1" dirty="0"/>
              <a:t>skewed to the left (negative skewed)</a:t>
            </a:r>
            <a:r>
              <a:rPr lang="en-US" altLang="en-US" sz="2600" dirty="0"/>
              <a:t> have a longer left tail.</a:t>
            </a:r>
          </a:p>
        </p:txBody>
      </p:sp>
      <p:pic>
        <p:nvPicPr>
          <p:cNvPr id="5" name="Picture 4" descr="A frequency histogram with classes identified by their midpoint values. The histogram is roughly bell-shaped. The bar heights rise from 0 at 50, to 680 at 80, before returning to 0 at 95. Thus, the portion of the histogram to the left of the peak is wider than the portion to the right of the peak.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3977" y="2666067"/>
            <a:ext cx="5288823" cy="3536118"/>
          </a:xfrm>
          <a:prstGeom prst="rect">
            <a:avLst/>
          </a:prstGeom>
        </p:spPr>
      </p:pic>
    </p:spTree>
    <p:extLst>
      <p:ext uri="{BB962C8B-B14F-4D97-AF65-F5344CB8AC3E}">
        <p14:creationId xmlns:p14="http://schemas.microsoft.com/office/powerpoint/2010/main" val="1984769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77200" cy="1097280"/>
          </a:xfrm>
        </p:spPr>
        <p:txBody>
          <a:bodyPr/>
          <a:lstStyle/>
          <a:p>
            <a:r>
              <a:rPr lang="en-US" altLang="en-US" sz="3600" dirty="0">
                <a:latin typeface="+mj-lt"/>
              </a:rPr>
              <a:t>Assessing Normality with </a:t>
            </a:r>
            <a:r>
              <a:rPr lang="en-US" altLang="en-US" sz="3600" dirty="0" smtClean="0">
                <a:latin typeface="+mj-lt"/>
              </a:rPr>
              <a:t>Normal Quantile Plots </a:t>
            </a:r>
            <a:r>
              <a:rPr lang="en-US" altLang="en-US" sz="2000" b="0" dirty="0" smtClean="0">
                <a:latin typeface="+mj-lt"/>
              </a:rPr>
              <a:t>(1 of 5)</a:t>
            </a:r>
            <a:endParaRPr lang="en-US" altLang="en-US" sz="2000" b="0" dirty="0">
              <a:latin typeface="+mj-lt"/>
            </a:endParaRPr>
          </a:p>
        </p:txBody>
      </p:sp>
      <p:sp>
        <p:nvSpPr>
          <p:cNvPr id="3" name="Content Placeholder 2"/>
          <p:cNvSpPr>
            <a:spLocks noGrp="1"/>
          </p:cNvSpPr>
          <p:nvPr>
            <p:ph idx="1"/>
          </p:nvPr>
        </p:nvSpPr>
        <p:spPr>
          <a:xfrm>
            <a:off x="457200" y="1600200"/>
            <a:ext cx="8001000" cy="4525963"/>
          </a:xfrm>
        </p:spPr>
        <p:txBody>
          <a:bodyPr/>
          <a:lstStyle/>
          <a:p>
            <a:pPr marL="0" indent="0">
              <a:buClr>
                <a:schemeClr val="bg2"/>
              </a:buClr>
              <a:buSzPct val="100000"/>
              <a:buNone/>
              <a:defRPr/>
            </a:pPr>
            <a:r>
              <a:rPr lang="en-US" sz="2600" b="1" dirty="0"/>
              <a:t>Criteria for Assessing Normality with a Normal Quantile </a:t>
            </a:r>
            <a:r>
              <a:rPr lang="en-US" sz="2600" b="1" dirty="0" smtClean="0"/>
              <a:t>Plot</a:t>
            </a:r>
          </a:p>
          <a:p>
            <a:pPr marL="256032" indent="-256032">
              <a:buClr>
                <a:schemeClr val="bg2"/>
              </a:buClr>
              <a:buSzPct val="100000"/>
              <a:defRPr/>
            </a:pPr>
            <a:r>
              <a:rPr lang="en-US" sz="2400" b="1" kern="0" dirty="0"/>
              <a:t>Normal Distribution: </a:t>
            </a:r>
            <a:r>
              <a:rPr lang="en-US" sz="2400" kern="0" dirty="0"/>
              <a:t>The pattern of the points in the normal quantile plot is reasonably close to a straight line, and the points do not show some systematic pattern that is not a straight-line pattern.</a:t>
            </a:r>
            <a:endParaRPr lang="en-US" altLang="en-US" sz="2400" b="1" dirty="0"/>
          </a:p>
        </p:txBody>
      </p:sp>
    </p:spTree>
    <p:extLst>
      <p:ext uri="{BB962C8B-B14F-4D97-AF65-F5344CB8AC3E}">
        <p14:creationId xmlns:p14="http://schemas.microsoft.com/office/powerpoint/2010/main" val="138273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77200" cy="1097280"/>
          </a:xfrm>
        </p:spPr>
        <p:txBody>
          <a:bodyPr/>
          <a:lstStyle/>
          <a:p>
            <a:r>
              <a:rPr lang="en-US" altLang="en-US" sz="3600" dirty="0">
                <a:latin typeface="+mj-lt"/>
              </a:rPr>
              <a:t>Assessing Normality with </a:t>
            </a:r>
            <a:r>
              <a:rPr lang="en-US" altLang="en-US" sz="3600" dirty="0" smtClean="0">
                <a:latin typeface="+mj-lt"/>
              </a:rPr>
              <a:t>Normal Quantile Plots </a:t>
            </a:r>
            <a:r>
              <a:rPr lang="en-US" altLang="en-US" sz="2000" b="0" dirty="0" smtClean="0">
                <a:latin typeface="+mj-lt"/>
              </a:rPr>
              <a:t>(2 of 5)</a:t>
            </a:r>
            <a:endParaRPr lang="en-US" altLang="en-US" sz="2000" b="0" dirty="0">
              <a:latin typeface="+mj-lt"/>
            </a:endParaRPr>
          </a:p>
        </p:txBody>
      </p:sp>
      <p:sp>
        <p:nvSpPr>
          <p:cNvPr id="3" name="Content Placeholder 2"/>
          <p:cNvSpPr>
            <a:spLocks noGrp="1"/>
          </p:cNvSpPr>
          <p:nvPr>
            <p:ph idx="1"/>
          </p:nvPr>
        </p:nvSpPr>
        <p:spPr>
          <a:xfrm>
            <a:off x="457200" y="1600200"/>
            <a:ext cx="8229600" cy="4525963"/>
          </a:xfrm>
        </p:spPr>
        <p:txBody>
          <a:bodyPr/>
          <a:lstStyle/>
          <a:p>
            <a:pPr marL="0" indent="0">
              <a:buClr>
                <a:schemeClr val="bg2"/>
              </a:buClr>
              <a:buSzPct val="100000"/>
              <a:buNone/>
              <a:defRPr/>
            </a:pPr>
            <a:r>
              <a:rPr lang="en-US" sz="2600" b="1" dirty="0"/>
              <a:t>Criteria for Assessing Normality with a Normal Quantile </a:t>
            </a:r>
            <a:r>
              <a:rPr lang="en-US" sz="2600" b="1" dirty="0" smtClean="0"/>
              <a:t>Plot</a:t>
            </a:r>
          </a:p>
          <a:p>
            <a:pPr marL="256032" indent="-256032">
              <a:buClr>
                <a:schemeClr val="bg2"/>
              </a:buClr>
              <a:buSzPct val="100000"/>
              <a:defRPr/>
            </a:pPr>
            <a:r>
              <a:rPr lang="en-US" sz="2400" b="1" dirty="0"/>
              <a:t>Not a Normal Distribution: </a:t>
            </a:r>
            <a:r>
              <a:rPr lang="en-US" sz="2400" dirty="0"/>
              <a:t>The population distribution is </a:t>
            </a:r>
            <a:r>
              <a:rPr lang="en-US" sz="2400" b="1" dirty="0"/>
              <a:t>not</a:t>
            </a:r>
            <a:r>
              <a:rPr lang="en-US" sz="2400" i="1" dirty="0"/>
              <a:t> </a:t>
            </a:r>
            <a:r>
              <a:rPr lang="en-US" sz="2400" dirty="0"/>
              <a:t>normal if the normal quantile plot has either or both of these two conditions</a:t>
            </a:r>
            <a:r>
              <a:rPr lang="en-US" sz="2400" dirty="0" smtClean="0"/>
              <a:t>:</a:t>
            </a:r>
          </a:p>
          <a:p>
            <a:pPr marL="707073" lvl="1" indent="-256032">
              <a:buClr>
                <a:schemeClr val="bg2"/>
              </a:buClr>
              <a:buSzPct val="100000"/>
              <a:defRPr/>
            </a:pPr>
            <a:r>
              <a:rPr lang="en-US" sz="2400" dirty="0"/>
              <a:t>The points do not lie reasonably close to a straight-line pattern</a:t>
            </a:r>
            <a:r>
              <a:rPr lang="en-US" sz="2400" dirty="0" smtClean="0"/>
              <a:t>.</a:t>
            </a:r>
          </a:p>
          <a:p>
            <a:pPr marL="707073" lvl="1" indent="-256032">
              <a:buClr>
                <a:schemeClr val="bg2"/>
              </a:buClr>
              <a:buSzPct val="100000"/>
              <a:defRPr/>
            </a:pPr>
            <a:r>
              <a:rPr lang="en-US" sz="2400" dirty="0"/>
              <a:t>The points show some systematic pattern that is not a straight-line pattern.</a:t>
            </a:r>
            <a:endParaRPr lang="en-US" altLang="en-US" sz="2400" b="1" dirty="0"/>
          </a:p>
        </p:txBody>
      </p:sp>
    </p:spTree>
    <p:extLst>
      <p:ext uri="{BB962C8B-B14F-4D97-AF65-F5344CB8AC3E}">
        <p14:creationId xmlns:p14="http://schemas.microsoft.com/office/powerpoint/2010/main" val="27150599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77200" cy="1097280"/>
          </a:xfrm>
        </p:spPr>
        <p:txBody>
          <a:bodyPr/>
          <a:lstStyle/>
          <a:p>
            <a:r>
              <a:rPr lang="en-US" altLang="en-US" sz="3600" dirty="0">
                <a:latin typeface="+mj-lt"/>
              </a:rPr>
              <a:t>Assessing Normality with </a:t>
            </a:r>
            <a:r>
              <a:rPr lang="en-US" altLang="en-US" sz="3600" dirty="0" smtClean="0">
                <a:latin typeface="+mj-lt"/>
              </a:rPr>
              <a:t>Normal Quantile Plots </a:t>
            </a:r>
            <a:r>
              <a:rPr lang="en-US" altLang="en-US" sz="2000" b="0" dirty="0" smtClean="0">
                <a:latin typeface="+mj-lt"/>
              </a:rPr>
              <a:t>(3 of 5)</a:t>
            </a:r>
            <a:endParaRPr lang="en-US" altLang="en-US" sz="2000" b="0" dirty="0">
              <a:latin typeface="+mj-lt"/>
            </a:endParaRPr>
          </a:p>
        </p:txBody>
      </p:sp>
      <p:pic>
        <p:nvPicPr>
          <p:cNvPr id="4" name="Picture 3" descr="A quantile plot includes a line rising through (76, negative 1.2) and (118, 1.2). All points on the plot are separated from the line by a vertical distance of 0.4 units or less. From left to right, the points are described as points 1 to 10. For each point, the following list provides the position relative to the line: point 1, below line; point 2, above line; point 3, below line; point 4, on line; points 5 and 6, above line; point 7, on line; points 8 and 9, below line; point 10, above line.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701635"/>
            <a:ext cx="4572000" cy="2749310"/>
          </a:xfrm>
          <a:prstGeom prst="rect">
            <a:avLst/>
          </a:prstGeom>
        </p:spPr>
      </p:pic>
      <p:sp>
        <p:nvSpPr>
          <p:cNvPr id="3" name="Content Placeholder 2"/>
          <p:cNvSpPr>
            <a:spLocks noGrp="1"/>
          </p:cNvSpPr>
          <p:nvPr>
            <p:ph idx="1"/>
          </p:nvPr>
        </p:nvSpPr>
        <p:spPr>
          <a:xfrm>
            <a:off x="457200" y="4800600"/>
            <a:ext cx="7924800" cy="1325563"/>
          </a:xfrm>
        </p:spPr>
        <p:txBody>
          <a:bodyPr/>
          <a:lstStyle/>
          <a:p>
            <a:pPr marL="0" indent="0">
              <a:buClr>
                <a:schemeClr val="bg2"/>
              </a:buClr>
              <a:buSzPct val="100000"/>
              <a:buNone/>
              <a:defRPr/>
            </a:pPr>
            <a:r>
              <a:rPr lang="en-US" sz="2600" b="1" dirty="0"/>
              <a:t>Normal Distribution:</a:t>
            </a:r>
            <a:r>
              <a:rPr lang="en-US" sz="2600" dirty="0"/>
              <a:t> The points are reasonably close to a straight-line pattern, and there is no other systematic pattern that is not a straight-line pattern.</a:t>
            </a:r>
            <a:endParaRPr lang="en-US" altLang="en-US" sz="2600" b="1" dirty="0"/>
          </a:p>
        </p:txBody>
      </p:sp>
    </p:spTree>
    <p:extLst>
      <p:ext uri="{BB962C8B-B14F-4D97-AF65-F5344CB8AC3E}">
        <p14:creationId xmlns:p14="http://schemas.microsoft.com/office/powerpoint/2010/main" val="265681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77200" cy="1097280"/>
          </a:xfrm>
        </p:spPr>
        <p:txBody>
          <a:bodyPr/>
          <a:lstStyle/>
          <a:p>
            <a:r>
              <a:rPr lang="en-US" altLang="en-US" sz="3600" dirty="0">
                <a:latin typeface="+mj-lt"/>
              </a:rPr>
              <a:t>Assessing Normality with </a:t>
            </a:r>
            <a:r>
              <a:rPr lang="en-US" altLang="en-US" sz="3600" dirty="0" smtClean="0">
                <a:latin typeface="+mj-lt"/>
              </a:rPr>
              <a:t>Normal Quantile Plots </a:t>
            </a:r>
            <a:r>
              <a:rPr lang="en-US" altLang="en-US" sz="2000" b="0" dirty="0" smtClean="0">
                <a:latin typeface="+mj-lt"/>
              </a:rPr>
              <a:t>(4 of 5)</a:t>
            </a:r>
            <a:endParaRPr lang="en-US" altLang="en-US" sz="2000" b="0" dirty="0">
              <a:latin typeface="+mj-lt"/>
            </a:endParaRPr>
          </a:p>
        </p:txBody>
      </p:sp>
      <p:pic>
        <p:nvPicPr>
          <p:cNvPr id="5" name="Picture 4" descr="A quantile plot includes a line rising through (0.15, 0.2) and (0.9, 2.0). Most points on the plot lie along the vertical axis from negative 2.4 to 0.8. From x = 0.1 to 0.9, the points are 0.4 units or more above the line. And, for x greater than 0.9, the points are below the li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52600"/>
            <a:ext cx="4419600" cy="2698345"/>
          </a:xfrm>
          <a:prstGeom prst="rect">
            <a:avLst/>
          </a:prstGeom>
        </p:spPr>
      </p:pic>
      <p:sp>
        <p:nvSpPr>
          <p:cNvPr id="3" name="Content Placeholder 2"/>
          <p:cNvSpPr>
            <a:spLocks noGrp="1"/>
          </p:cNvSpPr>
          <p:nvPr>
            <p:ph idx="1"/>
          </p:nvPr>
        </p:nvSpPr>
        <p:spPr>
          <a:xfrm>
            <a:off x="457200" y="4800601"/>
            <a:ext cx="7924800" cy="838200"/>
          </a:xfrm>
        </p:spPr>
        <p:txBody>
          <a:bodyPr/>
          <a:lstStyle/>
          <a:p>
            <a:pPr marL="0" indent="0">
              <a:buClr>
                <a:schemeClr val="bg2"/>
              </a:buClr>
              <a:buSzPct val="100000"/>
              <a:buNone/>
              <a:defRPr/>
            </a:pPr>
            <a:r>
              <a:rPr lang="en-US" sz="2600" b="1" dirty="0"/>
              <a:t>Not a Normal Distribution: </a:t>
            </a:r>
            <a:r>
              <a:rPr lang="en-US" sz="2600" dirty="0"/>
              <a:t>The points do not lie reasonably close to a straight line.</a:t>
            </a:r>
            <a:endParaRPr lang="en-US" altLang="en-US" sz="2600" b="1" dirty="0"/>
          </a:p>
        </p:txBody>
      </p:sp>
    </p:spTree>
    <p:extLst>
      <p:ext uri="{BB962C8B-B14F-4D97-AF65-F5344CB8AC3E}">
        <p14:creationId xmlns:p14="http://schemas.microsoft.com/office/powerpoint/2010/main" val="36720175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77200" cy="1097280"/>
          </a:xfrm>
        </p:spPr>
        <p:txBody>
          <a:bodyPr/>
          <a:lstStyle/>
          <a:p>
            <a:r>
              <a:rPr lang="en-US" altLang="en-US" sz="3600" dirty="0">
                <a:latin typeface="+mj-lt"/>
              </a:rPr>
              <a:t>Assessing Normality with </a:t>
            </a:r>
            <a:r>
              <a:rPr lang="en-US" altLang="en-US" sz="3600" dirty="0" smtClean="0">
                <a:latin typeface="+mj-lt"/>
              </a:rPr>
              <a:t>Normal Quantile Plots </a:t>
            </a:r>
            <a:r>
              <a:rPr lang="en-US" altLang="en-US" sz="2000" b="0" dirty="0" smtClean="0">
                <a:latin typeface="+mj-lt"/>
              </a:rPr>
              <a:t>(5 of 5)</a:t>
            </a:r>
            <a:endParaRPr lang="en-US" altLang="en-US" sz="2000" b="0" dirty="0">
              <a:latin typeface="+mj-lt"/>
            </a:endParaRPr>
          </a:p>
        </p:txBody>
      </p:sp>
      <p:pic>
        <p:nvPicPr>
          <p:cNvPr id="6" name="Picture 5" descr="A quantile plot includes a line rising through (2.9, negative 1.2) and (18.1, 1.2). The plot includes 20 points at x-intervals of 1.9 units, starting at x = 1. All points are within 0.2 units of the line in the vertical direction. However, the actual point distribution has a recognizable pattern. From left to right, the points are described as 1 to 20. For each point, the following list provides the position relative to the line: point 1, below line; point 2, on line; points 3 to 9, above line; point 10, on line; points 11 to 18 below line; point 19, on line; point 20, above line.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701636"/>
            <a:ext cx="4419600" cy="2794163"/>
          </a:xfrm>
          <a:prstGeom prst="rect">
            <a:avLst/>
          </a:prstGeom>
        </p:spPr>
      </p:pic>
      <p:sp>
        <p:nvSpPr>
          <p:cNvPr id="3" name="Content Placeholder 2"/>
          <p:cNvSpPr>
            <a:spLocks noGrp="1"/>
          </p:cNvSpPr>
          <p:nvPr>
            <p:ph idx="1"/>
          </p:nvPr>
        </p:nvSpPr>
        <p:spPr>
          <a:xfrm>
            <a:off x="457200" y="4800601"/>
            <a:ext cx="7924800" cy="838200"/>
          </a:xfrm>
        </p:spPr>
        <p:txBody>
          <a:bodyPr/>
          <a:lstStyle/>
          <a:p>
            <a:pPr marL="0" indent="0">
              <a:buClr>
                <a:schemeClr val="bg2"/>
              </a:buClr>
              <a:buSzPct val="100000"/>
              <a:buNone/>
              <a:defRPr/>
            </a:pPr>
            <a:r>
              <a:rPr lang="en-US" sz="2600" b="1" dirty="0"/>
              <a:t>Not a Normal Distribution:</a:t>
            </a:r>
            <a:r>
              <a:rPr lang="en-US" sz="2600" dirty="0"/>
              <a:t> The points show a systematic pattern that is not a straight-line pattern.</a:t>
            </a:r>
            <a:endParaRPr lang="en-US" altLang="en-US" sz="2600" b="1" dirty="0"/>
          </a:p>
        </p:txBody>
      </p:sp>
    </p:spTree>
    <p:extLst>
      <p:ext uri="{BB962C8B-B14F-4D97-AF65-F5344CB8AC3E}">
        <p14:creationId xmlns:p14="http://schemas.microsoft.com/office/powerpoint/2010/main" val="15110397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solidFill>
                  <a:schemeClr val="bg2"/>
                </a:solidFill>
                <a:latin typeface="+mj-lt"/>
              </a:rPr>
              <a:t>Exploring Data with Tables and Graphs</a:t>
            </a:r>
            <a:endParaRPr lang="en-IN" dirty="0">
              <a:solidFill>
                <a:schemeClr val="bg2"/>
              </a:solidFill>
              <a:latin typeface="+mj-lt"/>
            </a:endParaRPr>
          </a:p>
        </p:txBody>
      </p:sp>
      <p:sp>
        <p:nvSpPr>
          <p:cNvPr id="3" name="Content Placeholder 2"/>
          <p:cNvSpPr>
            <a:spLocks noGrp="1"/>
          </p:cNvSpPr>
          <p:nvPr>
            <p:ph idx="1"/>
          </p:nvPr>
        </p:nvSpPr>
        <p:spPr>
          <a:xfrm>
            <a:off x="457200" y="1600201"/>
            <a:ext cx="8229600" cy="3124200"/>
          </a:xfrm>
        </p:spPr>
        <p:txBody>
          <a:bodyPr/>
          <a:lstStyle/>
          <a:p>
            <a:pPr marL="0" indent="0">
              <a:spcAft>
                <a:spcPts val="600"/>
              </a:spcAft>
              <a:buNone/>
              <a:defRPr/>
            </a:pPr>
            <a:r>
              <a:rPr lang="en-US" sz="2600" dirty="0"/>
              <a:t>2-1 Frequency Distributions for Organizing and Summarizing Data</a:t>
            </a:r>
          </a:p>
          <a:p>
            <a:pPr marL="0" indent="0">
              <a:spcAft>
                <a:spcPts val="600"/>
              </a:spcAft>
              <a:buNone/>
              <a:defRPr/>
            </a:pPr>
            <a:r>
              <a:rPr lang="en-US" sz="2600" b="1" dirty="0"/>
              <a:t>2-2 Histograms</a:t>
            </a:r>
          </a:p>
          <a:p>
            <a:pPr marL="0" indent="0">
              <a:spcAft>
                <a:spcPts val="600"/>
              </a:spcAft>
              <a:buNone/>
              <a:defRPr/>
            </a:pPr>
            <a:r>
              <a:rPr lang="en-US" sz="2600" dirty="0"/>
              <a:t>2-3 Graphs that Enlighten and Graphs that Deceive</a:t>
            </a:r>
          </a:p>
          <a:p>
            <a:pPr marL="0" indent="0">
              <a:spcAft>
                <a:spcPts val="600"/>
              </a:spcAft>
              <a:buNone/>
              <a:defRPr/>
            </a:pPr>
            <a:r>
              <a:rPr lang="en-US" sz="2600" dirty="0"/>
              <a:t>2-4 Scatterplots, Correlation, and Regression</a:t>
            </a:r>
            <a:endParaRPr lang="en-US" altLang="en-US" sz="2600" b="1" dirty="0"/>
          </a:p>
        </p:txBody>
      </p:sp>
    </p:spTree>
    <p:extLst>
      <p:ext uri="{BB962C8B-B14F-4D97-AF65-F5344CB8AC3E}">
        <p14:creationId xmlns:p14="http://schemas.microsoft.com/office/powerpoint/2010/main" val="78003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Key Concept</a:t>
            </a:r>
            <a:endParaRPr lang="en-IN" dirty="0">
              <a:latin typeface="+mj-lt"/>
            </a:endParaRPr>
          </a:p>
        </p:txBody>
      </p:sp>
      <p:sp>
        <p:nvSpPr>
          <p:cNvPr id="3" name="Content Placeholder 2"/>
          <p:cNvSpPr>
            <a:spLocks noGrp="1"/>
          </p:cNvSpPr>
          <p:nvPr>
            <p:ph idx="1"/>
          </p:nvPr>
        </p:nvSpPr>
        <p:spPr>
          <a:xfrm>
            <a:off x="457200" y="1600200"/>
            <a:ext cx="8229600" cy="4525963"/>
          </a:xfrm>
        </p:spPr>
        <p:txBody>
          <a:bodyPr/>
          <a:lstStyle/>
          <a:p>
            <a:pPr marL="0" indent="0">
              <a:spcBef>
                <a:spcPct val="50000"/>
              </a:spcBef>
              <a:buClr>
                <a:schemeClr val="accent2">
                  <a:lumMod val="75000"/>
                </a:schemeClr>
              </a:buClr>
              <a:buNone/>
              <a:defRPr/>
            </a:pPr>
            <a:r>
              <a:rPr lang="en-US" sz="2600" dirty="0"/>
              <a:t>While a frequency distribution is a useful tool for summarizing data and investigating the distribution of data, an even better tool is a </a:t>
            </a:r>
            <a:r>
              <a:rPr lang="en-US" sz="2600" b="1" dirty="0"/>
              <a:t>histogram</a:t>
            </a:r>
            <a:r>
              <a:rPr lang="en-US" sz="2600" dirty="0"/>
              <a:t>, which is a graph that is easier to interpret than a table of numbers.</a:t>
            </a:r>
            <a:endParaRPr lang="en-US" altLang="en-US" sz="2600" dirty="0"/>
          </a:p>
        </p:txBody>
      </p:sp>
    </p:spTree>
    <p:extLst>
      <p:ext uri="{BB962C8B-B14F-4D97-AF65-F5344CB8AC3E}">
        <p14:creationId xmlns:p14="http://schemas.microsoft.com/office/powerpoint/2010/main" val="136632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Histogram</a:t>
            </a:r>
          </a:p>
        </p:txBody>
      </p:sp>
      <p:sp>
        <p:nvSpPr>
          <p:cNvPr id="3" name="Content Placeholder 2"/>
          <p:cNvSpPr>
            <a:spLocks noGrp="1"/>
          </p:cNvSpPr>
          <p:nvPr>
            <p:ph idx="1"/>
          </p:nvPr>
        </p:nvSpPr>
        <p:spPr>
          <a:xfrm>
            <a:off x="457200" y="1600200"/>
            <a:ext cx="8382000" cy="4525963"/>
          </a:xfrm>
        </p:spPr>
        <p:txBody>
          <a:bodyPr/>
          <a:lstStyle/>
          <a:p>
            <a:pPr marL="256032" indent="-256032">
              <a:spcBef>
                <a:spcPct val="50000"/>
              </a:spcBef>
              <a:buClr>
                <a:schemeClr val="bg2"/>
              </a:buClr>
              <a:buSzPct val="100000"/>
              <a:defRPr/>
            </a:pPr>
            <a:r>
              <a:rPr lang="en-US" altLang="en-US" sz="2600" b="1" dirty="0" smtClean="0"/>
              <a:t>Histogram</a:t>
            </a:r>
          </a:p>
          <a:p>
            <a:pPr marL="707073" lvl="1" indent="-256032">
              <a:spcBef>
                <a:spcPct val="50000"/>
              </a:spcBef>
              <a:buClr>
                <a:schemeClr val="bg2"/>
              </a:buClr>
              <a:buSzPct val="100000"/>
              <a:defRPr/>
            </a:pPr>
            <a:r>
              <a:rPr lang="en-US" altLang="en-US" sz="2400" dirty="0" smtClean="0"/>
              <a:t>A </a:t>
            </a:r>
            <a:r>
              <a:rPr lang="en-US" altLang="en-US" sz="2400" dirty="0"/>
              <a:t>graph consisting of bars of equal width drawn adjacent to each other (unless there are gaps in the data) </a:t>
            </a:r>
          </a:p>
          <a:p>
            <a:pPr marL="704088" lvl="1" indent="0">
              <a:spcBef>
                <a:spcPct val="50000"/>
              </a:spcBef>
              <a:buClr>
                <a:schemeClr val="bg2"/>
              </a:buClr>
              <a:buSzPct val="100000"/>
              <a:buNone/>
              <a:defRPr/>
            </a:pPr>
            <a:r>
              <a:rPr lang="en-US" altLang="en-US" sz="2400" dirty="0" smtClean="0"/>
              <a:t>The </a:t>
            </a:r>
            <a:r>
              <a:rPr lang="en-US" altLang="en-US" sz="2400" dirty="0"/>
              <a:t>horizontal scale represents classes of quantitative data values, and the vertical scale represents frequencies. The heights of the bars correspond to frequency values.</a:t>
            </a:r>
            <a:endParaRPr lang="en-US" altLang="en-US" sz="2600" b="1" dirty="0"/>
          </a:p>
        </p:txBody>
      </p:sp>
    </p:spTree>
    <p:extLst>
      <p:ext uri="{BB962C8B-B14F-4D97-AF65-F5344CB8AC3E}">
        <p14:creationId xmlns:p14="http://schemas.microsoft.com/office/powerpoint/2010/main" val="1889995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Important Uses of a Histogram</a:t>
            </a:r>
            <a:endParaRPr lang="en-US" altLang="en-US" sz="3600" dirty="0">
              <a:latin typeface="+mj-lt"/>
            </a:endParaRPr>
          </a:p>
        </p:txBody>
      </p:sp>
      <p:sp>
        <p:nvSpPr>
          <p:cNvPr id="3" name="Content Placeholder 2"/>
          <p:cNvSpPr>
            <a:spLocks noGrp="1"/>
          </p:cNvSpPr>
          <p:nvPr>
            <p:ph idx="1"/>
          </p:nvPr>
        </p:nvSpPr>
        <p:spPr>
          <a:xfrm>
            <a:off x="457200" y="1600200"/>
            <a:ext cx="7848600" cy="4525963"/>
          </a:xfrm>
        </p:spPr>
        <p:txBody>
          <a:bodyPr/>
          <a:lstStyle/>
          <a:p>
            <a:pPr marL="256032" indent="-256032">
              <a:buClr>
                <a:schemeClr val="bg2"/>
              </a:buClr>
              <a:buSzPct val="100000"/>
              <a:defRPr/>
            </a:pPr>
            <a:r>
              <a:rPr lang="en-US" sz="2600" dirty="0"/>
              <a:t>Visually displays the shape of the </a:t>
            </a:r>
            <a:r>
              <a:rPr lang="en-US" sz="2600" b="1" dirty="0" smtClean="0"/>
              <a:t>distribution</a:t>
            </a:r>
            <a:r>
              <a:rPr lang="en-US" sz="2600" i="1" dirty="0" smtClean="0"/>
              <a:t> </a:t>
            </a:r>
            <a:r>
              <a:rPr lang="en-US" sz="2600" dirty="0"/>
              <a:t>of the </a:t>
            </a:r>
            <a:r>
              <a:rPr lang="en-US" sz="2600" dirty="0" smtClean="0"/>
              <a:t>data</a:t>
            </a:r>
          </a:p>
          <a:p>
            <a:pPr marL="256032" indent="-256032">
              <a:buClr>
                <a:schemeClr val="bg2"/>
              </a:buClr>
              <a:buSzPct val="100000"/>
              <a:defRPr/>
            </a:pPr>
            <a:r>
              <a:rPr lang="en-US" sz="2600" kern="0" dirty="0"/>
              <a:t>Shows the location of the </a:t>
            </a:r>
            <a:r>
              <a:rPr lang="en-US" sz="2600" b="1" kern="0" dirty="0"/>
              <a:t>center</a:t>
            </a:r>
            <a:r>
              <a:rPr lang="en-US" sz="2600" i="1" kern="0" dirty="0"/>
              <a:t> </a:t>
            </a:r>
            <a:r>
              <a:rPr lang="en-US" sz="2600" kern="0" dirty="0"/>
              <a:t>of the </a:t>
            </a:r>
            <a:r>
              <a:rPr lang="en-US" sz="2600" kern="0" dirty="0" smtClean="0"/>
              <a:t>data</a:t>
            </a:r>
          </a:p>
          <a:p>
            <a:pPr marL="256032" indent="-256032">
              <a:buClr>
                <a:schemeClr val="bg2"/>
              </a:buClr>
              <a:buSzPct val="100000"/>
              <a:defRPr/>
            </a:pPr>
            <a:r>
              <a:rPr lang="en-US" sz="2600" kern="0" dirty="0"/>
              <a:t>Shows the </a:t>
            </a:r>
            <a:r>
              <a:rPr lang="en-US" sz="2600" b="1" kern="0" dirty="0"/>
              <a:t>spread</a:t>
            </a:r>
            <a:r>
              <a:rPr lang="en-US" sz="2600" i="1" kern="0" dirty="0"/>
              <a:t> </a:t>
            </a:r>
            <a:r>
              <a:rPr lang="en-US" sz="2600" kern="0" dirty="0"/>
              <a:t>of the data</a:t>
            </a:r>
          </a:p>
          <a:p>
            <a:pPr marL="256032" indent="-256032">
              <a:buClr>
                <a:schemeClr val="bg2"/>
              </a:buClr>
              <a:buSzPct val="100000"/>
              <a:defRPr/>
            </a:pPr>
            <a:r>
              <a:rPr lang="en-US" sz="2600" kern="0" dirty="0"/>
              <a:t>Identifies </a:t>
            </a:r>
            <a:r>
              <a:rPr lang="en-US" sz="2600" b="1" kern="0" dirty="0"/>
              <a:t>outliers</a:t>
            </a:r>
            <a:endParaRPr lang="en-US" altLang="en-US" sz="2600" b="1" dirty="0"/>
          </a:p>
        </p:txBody>
      </p:sp>
    </p:spTree>
    <p:extLst>
      <p:ext uri="{BB962C8B-B14F-4D97-AF65-F5344CB8AC3E}">
        <p14:creationId xmlns:p14="http://schemas.microsoft.com/office/powerpoint/2010/main" val="730016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Relative Frequency Histogram</a:t>
            </a:r>
          </a:p>
        </p:txBody>
      </p:sp>
      <p:sp>
        <p:nvSpPr>
          <p:cNvPr id="3" name="Content Placeholder 2"/>
          <p:cNvSpPr>
            <a:spLocks noGrp="1"/>
          </p:cNvSpPr>
          <p:nvPr>
            <p:ph idx="1"/>
          </p:nvPr>
        </p:nvSpPr>
        <p:spPr>
          <a:xfrm>
            <a:off x="457200" y="1600201"/>
            <a:ext cx="7848600" cy="1676400"/>
          </a:xfrm>
        </p:spPr>
        <p:txBody>
          <a:bodyPr/>
          <a:lstStyle/>
          <a:p>
            <a:pPr marL="256032" indent="-256032">
              <a:buClr>
                <a:schemeClr val="bg2"/>
              </a:buClr>
              <a:buSzPct val="100000"/>
              <a:defRPr/>
            </a:pPr>
            <a:r>
              <a:rPr lang="en-US" altLang="en-US" sz="2600" b="1" dirty="0"/>
              <a:t>Relative Frequency Histogram</a:t>
            </a:r>
            <a:endParaRPr lang="en-US" altLang="en-US" sz="2600" b="1" dirty="0" smtClean="0"/>
          </a:p>
          <a:p>
            <a:pPr marL="707073" lvl="1" indent="-256032">
              <a:spcBef>
                <a:spcPts val="1500"/>
              </a:spcBef>
              <a:buClr>
                <a:schemeClr val="bg2"/>
              </a:buClr>
              <a:buSzPct val="100000"/>
              <a:defRPr/>
            </a:pPr>
            <a:r>
              <a:rPr lang="en-US" altLang="en-US" sz="2400" dirty="0"/>
              <a:t>It has the same shape and horizontal scale as a histogram, but the vertical scale is marked with relative frequencies instead of actual frequencies.</a:t>
            </a:r>
            <a:endParaRPr lang="en-US" altLang="en-US" sz="2600" b="1" dirty="0"/>
          </a:p>
        </p:txBody>
      </p:sp>
      <p:graphicFrame>
        <p:nvGraphicFramePr>
          <p:cNvPr id="5" name="Table 4" descr="A table. For each time interval in seconds, the table provides the frequency, as follows: 75 to 124, 11; 125 to 174, 24; 175 to 224, 10; 225 to 274, 3; 275 to 324, 2."/>
          <p:cNvGraphicFramePr>
            <a:graphicFrameLocks noGrp="1"/>
          </p:cNvGraphicFramePr>
          <p:nvPr>
            <p:extLst>
              <p:ext uri="{D42A27DB-BD31-4B8C-83A1-F6EECF244321}">
                <p14:modId xmlns:p14="http://schemas.microsoft.com/office/powerpoint/2010/main" val="175381850"/>
              </p:ext>
            </p:extLst>
          </p:nvPr>
        </p:nvGraphicFramePr>
        <p:xfrm>
          <a:off x="533400" y="3566160"/>
          <a:ext cx="3429000" cy="2494280"/>
        </p:xfrm>
        <a:graphic>
          <a:graphicData uri="http://schemas.openxmlformats.org/drawingml/2006/table">
            <a:tbl>
              <a:tblPr firstRow="1" bandRow="1">
                <a:tableStyleId>{3B4B98B0-60AC-42C2-AFA5-B58CD77FA1E5}</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tblGrid>
              <a:tr h="370840">
                <a:tc>
                  <a:txBody>
                    <a:bodyPr/>
                    <a:lstStyle/>
                    <a:p>
                      <a:pPr algn="ctr"/>
                      <a:r>
                        <a:rPr lang="en-US" dirty="0" smtClean="0"/>
                        <a:t>Time (seconds)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dirty="0" smtClean="0"/>
                    </a:p>
                    <a:p>
                      <a:pPr algn="ctr"/>
                      <a:r>
                        <a:rPr lang="en-US" dirty="0" smtClean="0"/>
                        <a:t>Frequency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US" dirty="0" smtClean="0"/>
                        <a:t>  75-124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US" dirty="0" smtClean="0"/>
                        <a:t>125-174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US" dirty="0" smtClean="0"/>
                        <a:t>175-224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US" dirty="0" smtClean="0"/>
                        <a:t>225-274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  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pPr algn="ctr"/>
                      <a:r>
                        <a:rPr lang="en-US" dirty="0" smtClean="0"/>
                        <a:t>275-324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smtClean="0"/>
                        <a:t>  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pic>
        <p:nvPicPr>
          <p:cNvPr id="4" name="Picture 3" descr="A histogram. The horizontal scale is for McDonald’s lunch service time in seconds, and the vertical scale is for frequency. On the horizontal scale, the times from 75 to 324 are divided into 5 classes of width 50. The histogram shows the boundary between consecutive classes as the value halfway between the maximum of the left class and the minimum of the right class. For each class, a bar rises from the horizontal axis, and the height of the bar indicates the frequency for the class. The following list provides the frequency for each class: 75 to 124 seconds, frequency 11. 125 to 174 seconds, frequency 24. 175 to 224 seconds, frequency 10. 225 to 274 seconds, frequency 3. 275 to 324 seconds, frequency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794" y="3429000"/>
            <a:ext cx="4538006" cy="2876550"/>
          </a:xfrm>
          <a:prstGeom prst="rect">
            <a:avLst/>
          </a:prstGeom>
        </p:spPr>
      </p:pic>
    </p:spTree>
    <p:extLst>
      <p:ext uri="{BB962C8B-B14F-4D97-AF65-F5344CB8AC3E}">
        <p14:creationId xmlns:p14="http://schemas.microsoft.com/office/powerpoint/2010/main" val="2886273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77200" cy="1097280"/>
          </a:xfrm>
        </p:spPr>
        <p:txBody>
          <a:bodyPr/>
          <a:lstStyle/>
          <a:p>
            <a:r>
              <a:rPr lang="en-US" altLang="en-US" sz="3600" dirty="0">
                <a:latin typeface="+mj-lt"/>
              </a:rPr>
              <a:t>Critical </a:t>
            </a:r>
            <a:r>
              <a:rPr lang="en-US" altLang="en-US" sz="3600" dirty="0" smtClean="0">
                <a:latin typeface="+mj-lt"/>
              </a:rPr>
              <a:t>Thinking Interpreting Histograms</a:t>
            </a:r>
            <a:endParaRPr lang="en-US" altLang="en-US" sz="3600" dirty="0">
              <a:latin typeface="+mj-lt"/>
            </a:endParaRPr>
          </a:p>
        </p:txBody>
      </p:sp>
      <p:sp>
        <p:nvSpPr>
          <p:cNvPr id="3" name="Content Placeholder 2"/>
          <p:cNvSpPr>
            <a:spLocks noGrp="1"/>
          </p:cNvSpPr>
          <p:nvPr>
            <p:ph idx="1"/>
          </p:nvPr>
        </p:nvSpPr>
        <p:spPr>
          <a:xfrm>
            <a:off x="457200" y="1600200"/>
            <a:ext cx="8077200" cy="4525963"/>
          </a:xfrm>
        </p:spPr>
        <p:txBody>
          <a:bodyPr/>
          <a:lstStyle/>
          <a:p>
            <a:pPr marL="0" indent="0">
              <a:buClr>
                <a:schemeClr val="bg2"/>
              </a:buClr>
              <a:buSzPct val="100000"/>
              <a:buNone/>
              <a:defRPr/>
            </a:pPr>
            <a:r>
              <a:rPr lang="en-US" sz="2600" dirty="0"/>
              <a:t>Explore the data by analyzing the histogram to see what can be learned about “</a:t>
            </a:r>
            <a:r>
              <a:rPr lang="en-US" sz="2600" b="1" dirty="0"/>
              <a:t>CVDOT</a:t>
            </a:r>
            <a:r>
              <a:rPr lang="en-US" sz="2600" dirty="0" smtClean="0"/>
              <a:t>”:</a:t>
            </a:r>
          </a:p>
          <a:p>
            <a:pPr marL="256032" indent="-256032">
              <a:buClr>
                <a:schemeClr val="bg2"/>
              </a:buClr>
              <a:buSzPct val="100000"/>
              <a:defRPr/>
            </a:pPr>
            <a:r>
              <a:rPr lang="en-US" sz="2400" dirty="0"/>
              <a:t>the </a:t>
            </a:r>
            <a:r>
              <a:rPr lang="en-US" sz="2400" b="1" dirty="0"/>
              <a:t>C</a:t>
            </a:r>
            <a:r>
              <a:rPr lang="en-US" sz="2400" dirty="0"/>
              <a:t>enter of the data</a:t>
            </a:r>
            <a:r>
              <a:rPr lang="en-US" sz="2400" dirty="0" smtClean="0"/>
              <a:t>,</a:t>
            </a:r>
          </a:p>
          <a:p>
            <a:pPr marL="256032" indent="-256032">
              <a:buClr>
                <a:schemeClr val="bg2"/>
              </a:buClr>
              <a:buSzPct val="100000"/>
              <a:defRPr/>
            </a:pPr>
            <a:r>
              <a:rPr lang="en-US" sz="2400" dirty="0"/>
              <a:t>the </a:t>
            </a:r>
            <a:r>
              <a:rPr lang="en-US" sz="2400" b="1" dirty="0" smtClean="0"/>
              <a:t>V</a:t>
            </a:r>
            <a:r>
              <a:rPr lang="en-US" sz="2400" dirty="0" smtClean="0"/>
              <a:t>ariation,</a:t>
            </a:r>
          </a:p>
          <a:p>
            <a:pPr marL="256032" indent="-256032">
              <a:buClr>
                <a:schemeClr val="bg2"/>
              </a:buClr>
              <a:buSzPct val="100000"/>
              <a:defRPr/>
            </a:pPr>
            <a:r>
              <a:rPr lang="en-US" sz="2400" dirty="0" smtClean="0"/>
              <a:t>the </a:t>
            </a:r>
            <a:r>
              <a:rPr lang="en-US" sz="2400" dirty="0"/>
              <a:t>shape of the </a:t>
            </a:r>
            <a:r>
              <a:rPr lang="en-US" sz="2400" b="1" dirty="0"/>
              <a:t>D</a:t>
            </a:r>
            <a:r>
              <a:rPr lang="en-US" sz="2400" dirty="0"/>
              <a:t>istribution</a:t>
            </a:r>
            <a:r>
              <a:rPr lang="en-US" sz="2400" dirty="0" smtClean="0"/>
              <a:t>,</a:t>
            </a:r>
            <a:endParaRPr lang="en-US" sz="2400" dirty="0"/>
          </a:p>
          <a:p>
            <a:pPr marL="256032" indent="-256032">
              <a:buClr>
                <a:schemeClr val="bg2"/>
              </a:buClr>
              <a:buSzPct val="100000"/>
              <a:defRPr/>
            </a:pPr>
            <a:r>
              <a:rPr lang="en-US" sz="2400" dirty="0"/>
              <a:t>whether there are any </a:t>
            </a:r>
            <a:r>
              <a:rPr lang="en-US" sz="2400" b="1" dirty="0"/>
              <a:t>O</a:t>
            </a:r>
            <a:r>
              <a:rPr lang="en-US" sz="2400" dirty="0"/>
              <a:t>utliers</a:t>
            </a:r>
            <a:r>
              <a:rPr lang="en-US" sz="2400" dirty="0" smtClean="0"/>
              <a:t>,</a:t>
            </a:r>
          </a:p>
          <a:p>
            <a:pPr marL="256032" indent="-256032">
              <a:buClr>
                <a:schemeClr val="bg2"/>
              </a:buClr>
              <a:buSzPct val="100000"/>
              <a:defRPr/>
            </a:pPr>
            <a:r>
              <a:rPr lang="en-US" sz="2400" dirty="0"/>
              <a:t>and </a:t>
            </a:r>
            <a:r>
              <a:rPr lang="en-US" sz="2400" b="1" dirty="0"/>
              <a:t>T</a:t>
            </a:r>
            <a:r>
              <a:rPr lang="en-US" sz="2400" dirty="0"/>
              <a:t>ime.</a:t>
            </a:r>
            <a:endParaRPr lang="en-US" altLang="en-US" sz="2400" b="1" dirty="0"/>
          </a:p>
        </p:txBody>
      </p:sp>
    </p:spTree>
    <p:extLst>
      <p:ext uri="{BB962C8B-B14F-4D97-AF65-F5344CB8AC3E}">
        <p14:creationId xmlns:p14="http://schemas.microsoft.com/office/powerpoint/2010/main" val="240142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77200" cy="1097280"/>
          </a:xfrm>
        </p:spPr>
        <p:txBody>
          <a:bodyPr/>
          <a:lstStyle/>
          <a:p>
            <a:r>
              <a:rPr lang="en-US" altLang="en-US" sz="3600" dirty="0">
                <a:latin typeface="+mj-lt"/>
              </a:rPr>
              <a:t>Common Distribution Shapes</a:t>
            </a:r>
          </a:p>
        </p:txBody>
      </p:sp>
      <p:pic>
        <p:nvPicPr>
          <p:cNvPr id="3" name="Picture 2" descr="Four frequency histograms show common distribution shapes. The first histogram shows a bell-shaped normal distribution. The second histogram shows a uniform distribution. All bars in the histogram have similar heights, so that the histogram appears roughly rectangular. For this distribution, the tallest bars are in the middle of the histogram, and the left and right halves of the histogram mirror one another. The third histogram shows a right-skewed distribution. This distribution resembles the normal distribution, but the right half of the histogram is stretched horizontally to form a longer tail. The fourth histogram shows a left-skewed distribution. This distribution resembles the normal distribution, but the left half of the distribution is horizontally stretched to form a longer tail."/>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528" y="1524000"/>
            <a:ext cx="7644543" cy="4778874"/>
          </a:xfrm>
          <a:prstGeom prst="rect">
            <a:avLst/>
          </a:prstGeom>
        </p:spPr>
      </p:pic>
    </p:spTree>
    <p:extLst>
      <p:ext uri="{BB962C8B-B14F-4D97-AF65-F5344CB8AC3E}">
        <p14:creationId xmlns:p14="http://schemas.microsoft.com/office/powerpoint/2010/main" val="339894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077200" cy="1097280"/>
          </a:xfrm>
        </p:spPr>
        <p:txBody>
          <a:bodyPr/>
          <a:lstStyle/>
          <a:p>
            <a:r>
              <a:rPr lang="en-US" altLang="en-US" sz="3600" dirty="0">
                <a:latin typeface="+mj-lt"/>
              </a:rPr>
              <a:t>Normal Distribution</a:t>
            </a:r>
          </a:p>
        </p:txBody>
      </p:sp>
      <p:sp>
        <p:nvSpPr>
          <p:cNvPr id="3" name="Content Placeholder 2"/>
          <p:cNvSpPr>
            <a:spLocks noGrp="1"/>
          </p:cNvSpPr>
          <p:nvPr>
            <p:ph idx="1"/>
          </p:nvPr>
        </p:nvSpPr>
        <p:spPr>
          <a:xfrm>
            <a:off x="457200" y="1600201"/>
            <a:ext cx="7924800" cy="761999"/>
          </a:xfrm>
        </p:spPr>
        <p:txBody>
          <a:bodyPr/>
          <a:lstStyle/>
          <a:p>
            <a:pPr marL="0" indent="0">
              <a:buNone/>
            </a:pPr>
            <a:r>
              <a:rPr lang="en-US" sz="2600" dirty="0"/>
              <a:t>Because this histogram is roughly bell-shaped, we say that the data have a </a:t>
            </a:r>
            <a:r>
              <a:rPr lang="en-US" sz="2600" b="1" dirty="0"/>
              <a:t>normal distribution</a:t>
            </a:r>
            <a:r>
              <a:rPr lang="en-US" sz="2600" i="1" dirty="0"/>
              <a:t>.</a:t>
            </a:r>
            <a:endParaRPr lang="en-US" altLang="en-US" sz="2600" dirty="0"/>
          </a:p>
        </p:txBody>
      </p:sp>
      <p:pic>
        <p:nvPicPr>
          <p:cNvPr id="4" name="Picture 3" descr="A frequency histogram for air circumference in centimeters. The horizontal scale from 19 to 47 is divided into classes of width 2. The following list provides the midpoint value of each class, followed by the class frequency: 20, 1; 22, 1; 24, 6; 26, 20; 28, 33; 30, 42; 32, 45; 34, 50; 36, 35; 38, 28; 40, 26; 42, 5; 44, 3; 46, 4. The shape of the histogram can be approximated by a bell-shaped curve with a peak near the top of the tallest bar. So, the distribution is normal.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610421"/>
            <a:ext cx="5329960" cy="3562017"/>
          </a:xfrm>
          <a:prstGeom prst="rect">
            <a:avLst/>
          </a:prstGeom>
        </p:spPr>
      </p:pic>
    </p:spTree>
    <p:extLst>
      <p:ext uri="{BB962C8B-B14F-4D97-AF65-F5344CB8AC3E}">
        <p14:creationId xmlns:p14="http://schemas.microsoft.com/office/powerpoint/2010/main" val="2331817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4481</TotalTime>
  <Words>596</Words>
  <Application>Microsoft Office PowerPoint</Application>
  <PresentationFormat>On-screen Show (4:3)</PresentationFormat>
  <Paragraphs>70</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Times New Roman</vt:lpstr>
      <vt:lpstr>Verdana</vt:lpstr>
      <vt:lpstr>Wingdings</vt:lpstr>
      <vt:lpstr>508 Lecture</vt:lpstr>
      <vt:lpstr>Elementary Statistics</vt:lpstr>
      <vt:lpstr>Exploring Data with Tables and Graphs</vt:lpstr>
      <vt:lpstr>Key Concept</vt:lpstr>
      <vt:lpstr>Histogram</vt:lpstr>
      <vt:lpstr>Important Uses of a Histogram</vt:lpstr>
      <vt:lpstr>Relative Frequency Histogram</vt:lpstr>
      <vt:lpstr>Critical Thinking Interpreting Histograms</vt:lpstr>
      <vt:lpstr>Common Distribution Shapes</vt:lpstr>
      <vt:lpstr>Normal Distribution</vt:lpstr>
      <vt:lpstr>Skewness (1 of 3)</vt:lpstr>
      <vt:lpstr>Skewness (2 of 3)</vt:lpstr>
      <vt:lpstr>Skewness (3 of 3)</vt:lpstr>
      <vt:lpstr>Assessing Normality with Normal Quantile Plots (1 of 5)</vt:lpstr>
      <vt:lpstr>Assessing Normality with Normal Quantile Plots (2 of 5)</vt:lpstr>
      <vt:lpstr>Assessing Normality with Normal Quantile Plots (3 of 5)</vt:lpstr>
      <vt:lpstr>Assessing Normality with Normal Quantile Plots (4 of 5)</vt:lpstr>
      <vt:lpstr>Assessing Normality with Normal Quantile Plots (5 of 5)</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 Mohanapriya</cp:lastModifiedBy>
  <cp:revision>1248</cp:revision>
  <dcterms:created xsi:type="dcterms:W3CDTF">2014-07-14T20:04:21Z</dcterms:created>
  <dcterms:modified xsi:type="dcterms:W3CDTF">2017-11-06T07:19:08Z</dcterms:modified>
</cp:coreProperties>
</file>