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305" autoAdjust="0"/>
  </p:normalViewPr>
  <p:slideViewPr>
    <p:cSldViewPr>
      <p:cViewPr varScale="1">
        <p:scale>
          <a:sx n="112" d="100"/>
          <a:sy n="112" d="100"/>
        </p:scale>
        <p:origin x="130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2</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Exploring Data with Tables and Graphs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Bar Graph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229600" cy="1752599"/>
          </a:xfrm>
        </p:spPr>
        <p:txBody>
          <a:bodyPr/>
          <a:lstStyle/>
          <a:p>
            <a:pPr marL="256032" indent="-256032">
              <a:spcBef>
                <a:spcPct val="50000"/>
              </a:spcBef>
              <a:buClr>
                <a:schemeClr val="bg2"/>
              </a:buClr>
              <a:buSzPct val="100000"/>
              <a:defRPr/>
            </a:pPr>
            <a:r>
              <a:rPr lang="en-US" altLang="en-US" sz="2600" b="1" dirty="0"/>
              <a:t>Bar </a:t>
            </a:r>
            <a:r>
              <a:rPr lang="en-US" altLang="en-US" sz="2600" b="1" dirty="0" smtClean="0"/>
              <a:t>Graphs</a:t>
            </a:r>
          </a:p>
          <a:p>
            <a:pPr marL="707073" lvl="1" indent="-256032">
              <a:spcBef>
                <a:spcPts val="1200"/>
              </a:spcBef>
              <a:buClr>
                <a:schemeClr val="bg2"/>
              </a:buClr>
              <a:buSzPct val="100000"/>
              <a:defRPr/>
            </a:pPr>
            <a:r>
              <a:rPr lang="en-US" sz="2400" dirty="0"/>
              <a:t>A graph of bars of equal width to show frequencies of categories of </a:t>
            </a:r>
            <a:r>
              <a:rPr lang="en-US" sz="2400" b="1" dirty="0"/>
              <a:t>categorical</a:t>
            </a:r>
            <a:r>
              <a:rPr lang="en-US" sz="2400" i="1" dirty="0"/>
              <a:t> </a:t>
            </a:r>
            <a:r>
              <a:rPr lang="en-US" sz="2400" dirty="0"/>
              <a:t>(or qualitative) data. The bars may or may not be separated by small gaps.</a:t>
            </a:r>
            <a:endParaRPr lang="en-US" altLang="en-US" sz="2600" b="1" dirty="0"/>
          </a:p>
        </p:txBody>
      </p:sp>
    </p:spTree>
    <p:extLst>
      <p:ext uri="{BB962C8B-B14F-4D97-AF65-F5344CB8AC3E}">
        <p14:creationId xmlns:p14="http://schemas.microsoft.com/office/powerpoint/2010/main" val="2424150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Bar Graph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382000" cy="1752599"/>
          </a:xfrm>
        </p:spPr>
        <p:txBody>
          <a:bodyPr/>
          <a:lstStyle/>
          <a:p>
            <a:pPr marL="256032" indent="-256032">
              <a:spcBef>
                <a:spcPct val="50000"/>
              </a:spcBef>
              <a:buClr>
                <a:schemeClr val="bg2"/>
              </a:buClr>
              <a:buSzPct val="100000"/>
              <a:defRPr/>
            </a:pPr>
            <a:r>
              <a:rPr lang="en-US" altLang="en-US" sz="2600" b="1" dirty="0"/>
              <a:t>Bar </a:t>
            </a:r>
            <a:r>
              <a:rPr lang="en-US" altLang="en-US" sz="2600" b="1" dirty="0" smtClean="0"/>
              <a:t>Graphs</a:t>
            </a:r>
          </a:p>
          <a:p>
            <a:pPr marL="707073" lvl="1" indent="-256032">
              <a:spcBef>
                <a:spcPts val="1200"/>
              </a:spcBef>
              <a:buClr>
                <a:schemeClr val="bg2"/>
              </a:buClr>
              <a:buSzPct val="100000"/>
              <a:defRPr/>
            </a:pPr>
            <a:r>
              <a:rPr lang="en-US" sz="2400" b="1" dirty="0"/>
              <a:t>Feature of a Bar </a:t>
            </a:r>
            <a:r>
              <a:rPr lang="en-US" sz="2400" b="1" dirty="0" smtClean="0"/>
              <a:t>Graph</a:t>
            </a:r>
          </a:p>
          <a:p>
            <a:pPr marL="1280160" lvl="2" indent="-256032">
              <a:buClr>
                <a:schemeClr val="bg2"/>
              </a:buClr>
              <a:buSzPct val="100000"/>
              <a:defRPr/>
            </a:pPr>
            <a:r>
              <a:rPr lang="en-US" sz="2400" dirty="0"/>
              <a:t>Shows the relative distribution of categorical data so that it is easier to compare the different categories.</a:t>
            </a:r>
            <a:endParaRPr lang="en-US" altLang="en-US" sz="2600" b="1" dirty="0"/>
          </a:p>
        </p:txBody>
      </p:sp>
    </p:spTree>
    <p:extLst>
      <p:ext uri="{BB962C8B-B14F-4D97-AF65-F5344CB8AC3E}">
        <p14:creationId xmlns:p14="http://schemas.microsoft.com/office/powerpoint/2010/main" val="810603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Pareto Chart </a:t>
            </a:r>
            <a:r>
              <a:rPr lang="en-US" altLang="en-US" sz="2000" b="0" dirty="0" smtClean="0">
                <a:latin typeface="+mj-lt"/>
              </a:rPr>
              <a:t>(1 of 3)</a:t>
            </a:r>
            <a:endParaRPr lang="en-US" altLang="en-US" sz="2000" b="0" dirty="0">
              <a:latin typeface="+mj-lt"/>
            </a:endParaRPr>
          </a:p>
        </p:txBody>
      </p:sp>
      <p:sp>
        <p:nvSpPr>
          <p:cNvPr id="3" name="Content Placeholder 2"/>
          <p:cNvSpPr>
            <a:spLocks noGrp="1"/>
          </p:cNvSpPr>
          <p:nvPr>
            <p:ph idx="1"/>
          </p:nvPr>
        </p:nvSpPr>
        <p:spPr>
          <a:xfrm>
            <a:off x="457200" y="1600200"/>
            <a:ext cx="8153400" cy="2057400"/>
          </a:xfrm>
        </p:spPr>
        <p:txBody>
          <a:bodyPr/>
          <a:lstStyle/>
          <a:p>
            <a:pPr marL="256032" indent="-256032">
              <a:spcBef>
                <a:spcPct val="50000"/>
              </a:spcBef>
              <a:buClr>
                <a:schemeClr val="bg2"/>
              </a:buClr>
              <a:buSzPct val="100000"/>
              <a:defRPr/>
            </a:pPr>
            <a:r>
              <a:rPr lang="en-US" sz="2600" b="1" dirty="0"/>
              <a:t>Pareto Charts</a:t>
            </a:r>
            <a:endParaRPr lang="en-US" altLang="en-US" sz="2600" b="1" dirty="0" smtClean="0"/>
          </a:p>
          <a:p>
            <a:pPr marL="707073" lvl="1" indent="-256032">
              <a:spcBef>
                <a:spcPts val="1200"/>
              </a:spcBef>
              <a:buClr>
                <a:schemeClr val="bg2"/>
              </a:buClr>
              <a:buSzPct val="100000"/>
              <a:defRPr/>
            </a:pPr>
            <a:r>
              <a:rPr lang="en-US" sz="2400" dirty="0"/>
              <a:t>A Pareto chart is a bar graph for categorical data, with the added stipulation that the </a:t>
            </a:r>
            <a:r>
              <a:rPr lang="en-US" sz="2400" b="1" dirty="0"/>
              <a:t>bars are arranged in descending order</a:t>
            </a:r>
            <a:r>
              <a:rPr lang="en-US" sz="2400" i="1" dirty="0"/>
              <a:t> </a:t>
            </a:r>
            <a:r>
              <a:rPr lang="en-US" sz="2400" dirty="0"/>
              <a:t>according to frequencies, so the bars decrease in height from left to right.</a:t>
            </a:r>
            <a:endParaRPr lang="en-US" altLang="en-US" sz="2600" b="1" dirty="0"/>
          </a:p>
        </p:txBody>
      </p:sp>
    </p:spTree>
    <p:extLst>
      <p:ext uri="{BB962C8B-B14F-4D97-AF65-F5344CB8AC3E}">
        <p14:creationId xmlns:p14="http://schemas.microsoft.com/office/powerpoint/2010/main" val="247059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Pareto Chart </a:t>
            </a:r>
            <a:r>
              <a:rPr lang="en-US" altLang="en-US" sz="2000" b="0" dirty="0" smtClean="0">
                <a:latin typeface="+mj-lt"/>
              </a:rPr>
              <a:t>(2 of 3)</a:t>
            </a:r>
            <a:endParaRPr lang="en-US" altLang="en-US" sz="2000" b="0" dirty="0">
              <a:latin typeface="+mj-lt"/>
            </a:endParaRPr>
          </a:p>
        </p:txBody>
      </p:sp>
      <p:sp>
        <p:nvSpPr>
          <p:cNvPr id="3" name="Content Placeholder 2"/>
          <p:cNvSpPr>
            <a:spLocks noGrp="1"/>
          </p:cNvSpPr>
          <p:nvPr>
            <p:ph idx="1"/>
          </p:nvPr>
        </p:nvSpPr>
        <p:spPr>
          <a:xfrm>
            <a:off x="457200" y="1600200"/>
            <a:ext cx="8229600" cy="2057400"/>
          </a:xfrm>
        </p:spPr>
        <p:txBody>
          <a:bodyPr/>
          <a:lstStyle/>
          <a:p>
            <a:pPr marL="256032" indent="-256032">
              <a:spcBef>
                <a:spcPct val="50000"/>
              </a:spcBef>
              <a:buClr>
                <a:schemeClr val="bg2"/>
              </a:buClr>
              <a:buSzPct val="100000"/>
              <a:defRPr/>
            </a:pPr>
            <a:r>
              <a:rPr lang="en-US" sz="2600" b="1" dirty="0"/>
              <a:t>Pareto Charts</a:t>
            </a:r>
            <a:endParaRPr lang="en-US" altLang="en-US" sz="2600" b="1" dirty="0" smtClean="0"/>
          </a:p>
          <a:p>
            <a:pPr marL="707073" lvl="1" indent="-256032">
              <a:spcBef>
                <a:spcPts val="1200"/>
              </a:spcBef>
              <a:buClr>
                <a:schemeClr val="bg2"/>
              </a:buClr>
              <a:buSzPct val="100000"/>
              <a:defRPr/>
            </a:pPr>
            <a:r>
              <a:rPr lang="en-US" sz="2400" b="1" dirty="0"/>
              <a:t>Features of a Pareto </a:t>
            </a:r>
            <a:r>
              <a:rPr lang="en-US" sz="2400" b="1" dirty="0" smtClean="0"/>
              <a:t>Chart</a:t>
            </a:r>
          </a:p>
          <a:p>
            <a:pPr marL="1280160" lvl="2" indent="-256032">
              <a:buClr>
                <a:schemeClr val="bg2"/>
              </a:buClr>
              <a:buSzPct val="100000"/>
              <a:defRPr/>
            </a:pPr>
            <a:r>
              <a:rPr lang="en-US" sz="2200" dirty="0"/>
              <a:t>Shows the relative distribution of categorical data so that it is easier to compare the different categories</a:t>
            </a:r>
            <a:r>
              <a:rPr lang="en-US" sz="2200" dirty="0" smtClean="0"/>
              <a:t>.</a:t>
            </a:r>
          </a:p>
          <a:p>
            <a:pPr marL="1280160" lvl="2" indent="-256032">
              <a:buClr>
                <a:schemeClr val="bg2"/>
              </a:buClr>
              <a:buSzPct val="100000"/>
              <a:defRPr/>
            </a:pPr>
            <a:r>
              <a:rPr lang="en-US" sz="2200" dirty="0"/>
              <a:t>Draws attention to the more important categories.</a:t>
            </a:r>
            <a:endParaRPr lang="en-US" altLang="en-US" sz="2200" b="1" dirty="0"/>
          </a:p>
        </p:txBody>
      </p:sp>
    </p:spTree>
    <p:extLst>
      <p:ext uri="{BB962C8B-B14F-4D97-AF65-F5344CB8AC3E}">
        <p14:creationId xmlns:p14="http://schemas.microsoft.com/office/powerpoint/2010/main" val="2317555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Pareto Chart </a:t>
            </a:r>
            <a:r>
              <a:rPr lang="en-US" altLang="en-US" sz="2000" b="0" dirty="0" smtClean="0">
                <a:latin typeface="+mj-lt"/>
              </a:rPr>
              <a:t>(3 of 3)</a:t>
            </a:r>
            <a:endParaRPr lang="en-US" altLang="en-US" sz="2000" b="0" dirty="0">
              <a:latin typeface="+mj-lt"/>
            </a:endParaRPr>
          </a:p>
        </p:txBody>
      </p:sp>
      <p:pic>
        <p:nvPicPr>
          <p:cNvPr id="5" name="Picture 4" descr="A Pareto chart of stolen boats. The horizontal scale is for boat categories, and the vertical scale is for number of stolen boats. For each category, a bar rises from the horizontal scale, and the height of the bar indicates the frequency for the category. The following list provides the bar height for each category, from left to right: jet ski, 1350; motorboat, 950; utility or fishing boat, 350; inboard, 250; sailboat, 50.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889" y="1668400"/>
            <a:ext cx="6012223" cy="4390009"/>
          </a:xfrm>
          <a:prstGeom prst="rect">
            <a:avLst/>
          </a:prstGeom>
        </p:spPr>
      </p:pic>
    </p:spTree>
    <p:extLst>
      <p:ext uri="{BB962C8B-B14F-4D97-AF65-F5344CB8AC3E}">
        <p14:creationId xmlns:p14="http://schemas.microsoft.com/office/powerpoint/2010/main" val="378995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rgbClr val="008000"/>
                </a:solidFill>
                <a:latin typeface="+mj-lt"/>
              </a:rPr>
              <a:t> </a:t>
            </a:r>
            <a:r>
              <a:rPr lang="en-US" altLang="en-US" sz="3600" dirty="0">
                <a:latin typeface="+mj-lt"/>
              </a:rPr>
              <a:t>Pie </a:t>
            </a:r>
            <a:r>
              <a:rPr lang="en-US" altLang="en-US" sz="3600" dirty="0" smtClean="0">
                <a:latin typeface="+mj-lt"/>
              </a:rPr>
              <a:t>Chart </a:t>
            </a:r>
            <a:r>
              <a:rPr lang="en-US" altLang="en-US" sz="2000" b="0" dirty="0" smtClean="0">
                <a:latin typeface="+mj-lt"/>
              </a:rPr>
              <a:t>(1 of 3)</a:t>
            </a:r>
            <a:endParaRPr lang="en-US" altLang="en-US" sz="2000" b="0" dirty="0">
              <a:latin typeface="+mj-lt"/>
            </a:endParaRPr>
          </a:p>
        </p:txBody>
      </p:sp>
      <p:sp>
        <p:nvSpPr>
          <p:cNvPr id="3" name="Content Placeholder 2"/>
          <p:cNvSpPr>
            <a:spLocks noGrp="1"/>
          </p:cNvSpPr>
          <p:nvPr>
            <p:ph idx="1"/>
          </p:nvPr>
        </p:nvSpPr>
        <p:spPr>
          <a:xfrm>
            <a:off x="457200" y="1600200"/>
            <a:ext cx="7924800" cy="2057400"/>
          </a:xfrm>
        </p:spPr>
        <p:txBody>
          <a:bodyPr/>
          <a:lstStyle/>
          <a:p>
            <a:pPr marL="256032" indent="-256032">
              <a:spcBef>
                <a:spcPct val="50000"/>
              </a:spcBef>
              <a:buClr>
                <a:schemeClr val="bg2"/>
              </a:buClr>
              <a:buSzPct val="100000"/>
              <a:defRPr/>
            </a:pPr>
            <a:r>
              <a:rPr lang="en-US" sz="2600" b="1" dirty="0"/>
              <a:t>Pie Charts</a:t>
            </a:r>
            <a:endParaRPr lang="en-US" altLang="en-US" sz="2600" b="1" dirty="0" smtClean="0"/>
          </a:p>
          <a:p>
            <a:pPr marL="707073" lvl="1" indent="-256032">
              <a:spcBef>
                <a:spcPts val="1200"/>
              </a:spcBef>
              <a:buClr>
                <a:schemeClr val="bg2"/>
              </a:buClr>
              <a:buSzPct val="100000"/>
              <a:defRPr/>
            </a:pPr>
            <a:r>
              <a:rPr lang="en-US" sz="2400" dirty="0"/>
              <a:t>A very common graph that depicts categorical data as slices of a circle, in which the size of each slice is proportional to the frequency count for the category</a:t>
            </a:r>
            <a:endParaRPr lang="en-US" altLang="en-US" sz="2600" b="1" dirty="0"/>
          </a:p>
        </p:txBody>
      </p:sp>
    </p:spTree>
    <p:extLst>
      <p:ext uri="{BB962C8B-B14F-4D97-AF65-F5344CB8AC3E}">
        <p14:creationId xmlns:p14="http://schemas.microsoft.com/office/powerpoint/2010/main" val="97503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rgbClr val="008000"/>
                </a:solidFill>
                <a:latin typeface="+mj-lt"/>
              </a:rPr>
              <a:t> </a:t>
            </a:r>
            <a:r>
              <a:rPr lang="en-US" altLang="en-US" sz="3600" dirty="0">
                <a:latin typeface="+mj-lt"/>
              </a:rPr>
              <a:t>Pie </a:t>
            </a:r>
            <a:r>
              <a:rPr lang="en-US" altLang="en-US" sz="3600" dirty="0" smtClean="0">
                <a:latin typeface="+mj-lt"/>
              </a:rPr>
              <a:t>Chart </a:t>
            </a:r>
            <a:r>
              <a:rPr lang="en-US" altLang="en-US" sz="2000" b="0" dirty="0" smtClean="0">
                <a:latin typeface="+mj-lt"/>
              </a:rPr>
              <a:t>(2 of 3)</a:t>
            </a:r>
            <a:endParaRPr lang="en-US" altLang="en-US" sz="2000" b="0" dirty="0">
              <a:latin typeface="+mj-lt"/>
            </a:endParaRPr>
          </a:p>
        </p:txBody>
      </p:sp>
      <p:sp>
        <p:nvSpPr>
          <p:cNvPr id="3" name="Content Placeholder 2"/>
          <p:cNvSpPr>
            <a:spLocks noGrp="1"/>
          </p:cNvSpPr>
          <p:nvPr>
            <p:ph idx="1"/>
          </p:nvPr>
        </p:nvSpPr>
        <p:spPr>
          <a:xfrm>
            <a:off x="457200" y="1600200"/>
            <a:ext cx="8305800" cy="2057400"/>
          </a:xfrm>
        </p:spPr>
        <p:txBody>
          <a:bodyPr/>
          <a:lstStyle/>
          <a:p>
            <a:pPr marL="256032" indent="-256032">
              <a:spcBef>
                <a:spcPct val="50000"/>
              </a:spcBef>
              <a:buClr>
                <a:schemeClr val="bg2"/>
              </a:buClr>
              <a:buSzPct val="100000"/>
              <a:defRPr/>
            </a:pPr>
            <a:r>
              <a:rPr lang="en-US" sz="2600" b="1" dirty="0"/>
              <a:t>Pie Charts</a:t>
            </a:r>
            <a:endParaRPr lang="en-US" altLang="en-US" sz="2600" b="1" dirty="0" smtClean="0"/>
          </a:p>
          <a:p>
            <a:pPr marL="707073" lvl="1" indent="-256032">
              <a:spcBef>
                <a:spcPts val="1200"/>
              </a:spcBef>
              <a:buClr>
                <a:schemeClr val="bg2"/>
              </a:buClr>
              <a:buSzPct val="100000"/>
              <a:defRPr/>
            </a:pPr>
            <a:r>
              <a:rPr lang="en-US" sz="2400" b="1" dirty="0"/>
              <a:t>Feature of a Pie </a:t>
            </a:r>
            <a:r>
              <a:rPr lang="en-US" sz="2400" b="1" dirty="0" smtClean="0"/>
              <a:t>Chart</a:t>
            </a:r>
          </a:p>
          <a:p>
            <a:pPr marL="1280160" lvl="2" indent="-256032">
              <a:buClr>
                <a:schemeClr val="bg2"/>
              </a:buClr>
              <a:buSzPct val="100000"/>
              <a:defRPr/>
            </a:pPr>
            <a:r>
              <a:rPr lang="en-US" sz="2200" dirty="0"/>
              <a:t>Shows the distribution of categorical data in a commonly used format.</a:t>
            </a:r>
            <a:endParaRPr lang="en-US" altLang="en-US" sz="2200" b="1" dirty="0"/>
          </a:p>
        </p:txBody>
      </p:sp>
    </p:spTree>
    <p:extLst>
      <p:ext uri="{BB962C8B-B14F-4D97-AF65-F5344CB8AC3E}">
        <p14:creationId xmlns:p14="http://schemas.microsoft.com/office/powerpoint/2010/main" val="767494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rgbClr val="008000"/>
                </a:solidFill>
                <a:latin typeface="+mj-lt"/>
              </a:rPr>
              <a:t> </a:t>
            </a:r>
            <a:r>
              <a:rPr lang="en-US" altLang="en-US" sz="3600" dirty="0">
                <a:latin typeface="+mj-lt"/>
              </a:rPr>
              <a:t>Pie </a:t>
            </a:r>
            <a:r>
              <a:rPr lang="en-US" altLang="en-US" sz="3600" dirty="0" smtClean="0">
                <a:latin typeface="+mj-lt"/>
              </a:rPr>
              <a:t>Chart </a:t>
            </a:r>
            <a:r>
              <a:rPr lang="en-US" altLang="en-US" sz="2000" b="0" dirty="0" smtClean="0">
                <a:latin typeface="+mj-lt"/>
              </a:rPr>
              <a:t>(3 of 3)</a:t>
            </a:r>
            <a:endParaRPr lang="en-US" altLang="en-US" sz="2000" b="0" dirty="0">
              <a:latin typeface="+mj-lt"/>
            </a:endParaRPr>
          </a:p>
        </p:txBody>
      </p:sp>
      <p:pic>
        <p:nvPicPr>
          <p:cNvPr id="5" name="Picture 4" descr="A pie chart of stolen boats. The chart is a circle divided into wedge-shaped slices. Each slice represents a boat category, and the size of the slice represents the relative frequency or percentage for the category. The following list provides the estimated percentage for each category, with slices listed clockwise in order of decreasing size: jet ski, 45%; motorboat, 30%; utility or fishing boat, 8%; inboard, 3%; sailboa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28800"/>
            <a:ext cx="4860324" cy="4216572"/>
          </a:xfrm>
          <a:prstGeom prst="rect">
            <a:avLst/>
          </a:prstGeom>
        </p:spPr>
      </p:pic>
    </p:spTree>
    <p:extLst>
      <p:ext uri="{BB962C8B-B14F-4D97-AF65-F5344CB8AC3E}">
        <p14:creationId xmlns:p14="http://schemas.microsoft.com/office/powerpoint/2010/main" val="4228573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Frequency </a:t>
            </a:r>
            <a:r>
              <a:rPr lang="en-US" altLang="en-US" sz="3600" dirty="0" smtClean="0">
                <a:latin typeface="+mj-lt"/>
              </a:rPr>
              <a:t>Polygon </a:t>
            </a:r>
            <a:r>
              <a:rPr lang="en-US" altLang="en-US" sz="2000" b="0" dirty="0" smtClean="0">
                <a:latin typeface="+mj-lt"/>
              </a:rPr>
              <a:t>(1 of 3)</a:t>
            </a:r>
            <a:endParaRPr lang="en-US" altLang="en-US" sz="2000" b="0" dirty="0">
              <a:latin typeface="+mj-lt"/>
            </a:endParaRPr>
          </a:p>
        </p:txBody>
      </p:sp>
      <p:sp>
        <p:nvSpPr>
          <p:cNvPr id="3" name="Content Placeholder 2"/>
          <p:cNvSpPr>
            <a:spLocks noGrp="1"/>
          </p:cNvSpPr>
          <p:nvPr>
            <p:ph idx="1"/>
          </p:nvPr>
        </p:nvSpPr>
        <p:spPr>
          <a:xfrm>
            <a:off x="457200" y="1600200"/>
            <a:ext cx="8305800" cy="2286000"/>
          </a:xfrm>
        </p:spPr>
        <p:txBody>
          <a:bodyPr/>
          <a:lstStyle/>
          <a:p>
            <a:pPr marL="256032" indent="-256032">
              <a:spcBef>
                <a:spcPct val="50000"/>
              </a:spcBef>
              <a:buClr>
                <a:schemeClr val="bg2"/>
              </a:buClr>
              <a:buSzPct val="100000"/>
              <a:defRPr/>
            </a:pPr>
            <a:r>
              <a:rPr lang="en-US" sz="2600" b="1" dirty="0"/>
              <a:t>Frequency Polygon</a:t>
            </a:r>
            <a:endParaRPr lang="en-US" altLang="en-US" sz="2600" b="1" dirty="0" smtClean="0"/>
          </a:p>
          <a:p>
            <a:pPr marL="707073" lvl="1" indent="-256032">
              <a:spcBef>
                <a:spcPts val="1200"/>
              </a:spcBef>
              <a:buClr>
                <a:schemeClr val="bg2"/>
              </a:buClr>
              <a:buSzPct val="100000"/>
              <a:defRPr/>
            </a:pPr>
            <a:r>
              <a:rPr lang="en-US" sz="2400" dirty="0"/>
              <a:t>A graph using line segments connected to points located directly above class midpoint </a:t>
            </a:r>
            <a:r>
              <a:rPr lang="en-US" sz="2400" dirty="0" smtClean="0"/>
              <a:t>values</a:t>
            </a:r>
          </a:p>
          <a:p>
            <a:pPr marL="707073" lvl="1" indent="-256032">
              <a:spcBef>
                <a:spcPts val="1200"/>
              </a:spcBef>
              <a:buClr>
                <a:schemeClr val="bg2"/>
              </a:buClr>
              <a:buSzPct val="100000"/>
              <a:defRPr/>
            </a:pPr>
            <a:r>
              <a:rPr lang="en-US" sz="2400" dirty="0"/>
              <a:t>A frequency polygon is very similar to a histogram, but a frequency polygon uses line segments instead of bars.</a:t>
            </a:r>
            <a:endParaRPr lang="en-US" altLang="en-US" sz="2600" b="1" dirty="0"/>
          </a:p>
        </p:txBody>
      </p:sp>
    </p:spTree>
    <p:extLst>
      <p:ext uri="{BB962C8B-B14F-4D97-AF65-F5344CB8AC3E}">
        <p14:creationId xmlns:p14="http://schemas.microsoft.com/office/powerpoint/2010/main" val="155181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Frequency </a:t>
            </a:r>
            <a:r>
              <a:rPr lang="en-US" altLang="en-US" sz="3600" dirty="0" smtClean="0">
                <a:latin typeface="+mj-lt"/>
              </a:rPr>
              <a:t>Polygon </a:t>
            </a:r>
            <a:r>
              <a:rPr lang="en-US" altLang="en-US" sz="2000" b="0" dirty="0" smtClean="0">
                <a:latin typeface="+mj-lt"/>
              </a:rPr>
              <a:t>(2 of 3)</a:t>
            </a:r>
            <a:endParaRPr lang="en-US" altLang="en-US" sz="2000" b="0" dirty="0">
              <a:latin typeface="+mj-lt"/>
            </a:endParaRPr>
          </a:p>
        </p:txBody>
      </p:sp>
      <p:sp>
        <p:nvSpPr>
          <p:cNvPr id="3" name="Content Placeholder 2"/>
          <p:cNvSpPr>
            <a:spLocks noGrp="1"/>
          </p:cNvSpPr>
          <p:nvPr>
            <p:ph idx="1"/>
          </p:nvPr>
        </p:nvSpPr>
        <p:spPr>
          <a:xfrm>
            <a:off x="457200" y="1600200"/>
            <a:ext cx="8305800" cy="1752600"/>
          </a:xfrm>
        </p:spPr>
        <p:txBody>
          <a:bodyPr/>
          <a:lstStyle/>
          <a:p>
            <a:pPr marL="256032" indent="-256032">
              <a:spcBef>
                <a:spcPct val="50000"/>
              </a:spcBef>
              <a:buClr>
                <a:schemeClr val="bg2"/>
              </a:buClr>
              <a:buSzPct val="100000"/>
              <a:defRPr/>
            </a:pPr>
            <a:r>
              <a:rPr lang="en-US" sz="2600" b="1" dirty="0"/>
              <a:t>Frequency Polygon</a:t>
            </a:r>
            <a:endParaRPr lang="en-US" altLang="en-US" sz="2600" b="1" dirty="0" smtClean="0"/>
          </a:p>
          <a:p>
            <a:pPr marL="707073" lvl="1" indent="-256032">
              <a:spcBef>
                <a:spcPts val="1200"/>
              </a:spcBef>
              <a:buClr>
                <a:schemeClr val="bg2"/>
              </a:buClr>
              <a:buSzPct val="100000"/>
              <a:defRPr/>
            </a:pPr>
            <a:r>
              <a:rPr lang="en-US" sz="2400" dirty="0"/>
              <a:t>A variation of the basic frequency polygon is the relative frequency polygon, which uses relative frequencies (proportions or percentages) for the vertical scale.</a:t>
            </a:r>
            <a:endParaRPr lang="en-US" altLang="en-US" sz="2600" b="1" dirty="0"/>
          </a:p>
        </p:txBody>
      </p:sp>
    </p:spTree>
    <p:extLst>
      <p:ext uri="{BB962C8B-B14F-4D97-AF65-F5344CB8AC3E}">
        <p14:creationId xmlns:p14="http://schemas.microsoft.com/office/powerpoint/2010/main" val="288011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chemeClr val="bg2"/>
                </a:solidFill>
                <a:latin typeface="+mj-lt"/>
              </a:rPr>
              <a:t>Exploring Data with Tables and Graphs</a:t>
            </a:r>
            <a:endParaRPr lang="en-IN" dirty="0">
              <a:solidFill>
                <a:schemeClr val="bg2"/>
              </a:solidFill>
              <a:latin typeface="+mj-lt"/>
            </a:endParaRPr>
          </a:p>
        </p:txBody>
      </p:sp>
      <p:sp>
        <p:nvSpPr>
          <p:cNvPr id="3" name="Content Placeholder 2"/>
          <p:cNvSpPr>
            <a:spLocks noGrp="1"/>
          </p:cNvSpPr>
          <p:nvPr>
            <p:ph idx="1"/>
          </p:nvPr>
        </p:nvSpPr>
        <p:spPr>
          <a:xfrm>
            <a:off x="457200" y="1600201"/>
            <a:ext cx="8229600" cy="3124200"/>
          </a:xfrm>
        </p:spPr>
        <p:txBody>
          <a:bodyPr/>
          <a:lstStyle/>
          <a:p>
            <a:pPr marL="0" indent="0">
              <a:spcAft>
                <a:spcPts val="600"/>
              </a:spcAft>
              <a:buNone/>
              <a:defRPr/>
            </a:pPr>
            <a:r>
              <a:rPr lang="en-US" sz="2600" dirty="0"/>
              <a:t>2-1 Frequency Distributions for Organizing and Summarizing Data</a:t>
            </a:r>
          </a:p>
          <a:p>
            <a:pPr marL="0" indent="0">
              <a:spcAft>
                <a:spcPts val="600"/>
              </a:spcAft>
              <a:buNone/>
              <a:defRPr/>
            </a:pPr>
            <a:r>
              <a:rPr lang="en-US" sz="2600" dirty="0"/>
              <a:t>2-2 Histograms</a:t>
            </a:r>
          </a:p>
          <a:p>
            <a:pPr marL="0" indent="0">
              <a:spcAft>
                <a:spcPts val="600"/>
              </a:spcAft>
              <a:buNone/>
              <a:defRPr/>
            </a:pPr>
            <a:r>
              <a:rPr lang="en-US" sz="2600" b="1" dirty="0"/>
              <a:t>2-3 Graphs that Enlighten and Graphs that Deceive</a:t>
            </a:r>
          </a:p>
          <a:p>
            <a:pPr marL="0" indent="0">
              <a:spcAft>
                <a:spcPts val="600"/>
              </a:spcAft>
              <a:buNone/>
              <a:defRPr/>
            </a:pPr>
            <a:r>
              <a:rPr lang="en-US" sz="2600" dirty="0"/>
              <a:t>2-4 Scatterplots, Correlation, and Regression</a:t>
            </a:r>
            <a:endParaRPr lang="en-US" altLang="en-US" sz="2600" b="1" dirty="0"/>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Frequency </a:t>
            </a:r>
            <a:r>
              <a:rPr lang="en-US" altLang="en-US" sz="3600" dirty="0" smtClean="0">
                <a:latin typeface="+mj-lt"/>
              </a:rPr>
              <a:t>Polygon </a:t>
            </a:r>
            <a:r>
              <a:rPr lang="en-US" altLang="en-US" sz="2000" b="0" dirty="0" smtClean="0">
                <a:latin typeface="+mj-lt"/>
              </a:rPr>
              <a:t>(3 of 3)</a:t>
            </a:r>
            <a:endParaRPr lang="en-US" altLang="en-US" sz="2000" b="0" dirty="0">
              <a:latin typeface="+mj-lt"/>
            </a:endParaRPr>
          </a:p>
        </p:txBody>
      </p:sp>
      <p:pic>
        <p:nvPicPr>
          <p:cNvPr id="5" name="Picture 4" descr="A frequency polygon for McDonald’s lunch service times. The horizontal scale is for McDonald’s lunch service time in seconds, and the vertical scale is for frequency. Starting at time = 49.5, points are plotted at intervals of 50, and a line segment connects each pair of consecutive points. Thus, the polygon is a series of end-to-end line segments that rises from the horizontal scale to a peak, before falling back to the horizontal ax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15" y="1882347"/>
            <a:ext cx="6390970" cy="3985053"/>
          </a:xfrm>
          <a:prstGeom prst="rect">
            <a:avLst/>
          </a:prstGeom>
        </p:spPr>
      </p:pic>
    </p:spTree>
    <p:extLst>
      <p:ext uri="{BB962C8B-B14F-4D97-AF65-F5344CB8AC3E}">
        <p14:creationId xmlns:p14="http://schemas.microsoft.com/office/powerpoint/2010/main" val="263821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Relative Frequency Polygon</a:t>
            </a:r>
            <a:endParaRPr lang="en-US" altLang="en-US" sz="2000" b="0" dirty="0">
              <a:latin typeface="+mj-lt"/>
            </a:endParaRPr>
          </a:p>
        </p:txBody>
      </p:sp>
      <p:pic>
        <p:nvPicPr>
          <p:cNvPr id="3" name="Picture 2" descr="A relative frequency polygon for McDonald’s and Dunkin Donuts service times. The horizontal scale is for lunch drive-through service time in seconds, and the vertical scale is for percent. The polygon for McDonald’s rises from (49.5, 0) to (149.5, 48) and then falls through (199.5, 20) to (349.5, 0). The polygon for Dunkin Donuts rises from (negative 0.5, 0) to (99.5, 45). It then falls through (199.5, 5) to (249.5, 0), before extending rightward to (349.5, 0).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29" y="1746072"/>
            <a:ext cx="7644543" cy="4160525"/>
          </a:xfrm>
          <a:prstGeom prst="rect">
            <a:avLst/>
          </a:prstGeom>
        </p:spPr>
      </p:pic>
    </p:spTree>
    <p:extLst>
      <p:ext uri="{BB962C8B-B14F-4D97-AF65-F5344CB8AC3E}">
        <p14:creationId xmlns:p14="http://schemas.microsoft.com/office/powerpoint/2010/main" val="4083581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Graphs That </a:t>
            </a:r>
            <a:r>
              <a:rPr lang="en-US" altLang="en-US" sz="3600" dirty="0" smtClean="0">
                <a:latin typeface="+mj-lt"/>
              </a:rPr>
              <a:t>Deceive </a:t>
            </a:r>
            <a:r>
              <a:rPr lang="en-US" altLang="en-US" sz="2000" b="0" dirty="0" smtClean="0">
                <a:latin typeface="+mj-lt"/>
              </a:rPr>
              <a:t>(1 of 4)</a:t>
            </a:r>
            <a:endParaRPr lang="en-US" altLang="en-US" sz="2000" b="0" dirty="0">
              <a:latin typeface="+mj-lt"/>
            </a:endParaRPr>
          </a:p>
        </p:txBody>
      </p:sp>
      <p:sp>
        <p:nvSpPr>
          <p:cNvPr id="3" name="Content Placeholder 2"/>
          <p:cNvSpPr>
            <a:spLocks noGrp="1"/>
          </p:cNvSpPr>
          <p:nvPr>
            <p:ph idx="1"/>
          </p:nvPr>
        </p:nvSpPr>
        <p:spPr>
          <a:xfrm>
            <a:off x="457200" y="1600200"/>
            <a:ext cx="8305800" cy="2286000"/>
          </a:xfrm>
        </p:spPr>
        <p:txBody>
          <a:bodyPr/>
          <a:lstStyle/>
          <a:p>
            <a:pPr marL="256032" indent="-256032">
              <a:spcBef>
                <a:spcPct val="50000"/>
              </a:spcBef>
              <a:buClr>
                <a:schemeClr val="bg2"/>
              </a:buClr>
              <a:buSzPct val="100000"/>
              <a:defRPr/>
            </a:pPr>
            <a:r>
              <a:rPr lang="en-US" sz="2600" b="1" dirty="0" smtClean="0"/>
              <a:t>Nonzero Vertical Axis</a:t>
            </a:r>
            <a:endParaRPr lang="en-US" altLang="en-US" sz="2600" b="1" dirty="0" smtClean="0"/>
          </a:p>
          <a:p>
            <a:pPr marL="707073" lvl="1" indent="-256032">
              <a:spcBef>
                <a:spcPts val="1200"/>
              </a:spcBef>
              <a:buClr>
                <a:schemeClr val="bg2"/>
              </a:buClr>
              <a:buSzPct val="100000"/>
              <a:defRPr/>
            </a:pPr>
            <a:r>
              <a:rPr lang="en-US" sz="2400" dirty="0"/>
              <a:t>A common deceptive graph involves using a vertical scale that starts at some value greater than zero to exaggerate differences between groups.</a:t>
            </a:r>
            <a:endParaRPr lang="en-US" altLang="en-US" sz="2600" b="1" dirty="0"/>
          </a:p>
        </p:txBody>
      </p:sp>
    </p:spTree>
    <p:extLst>
      <p:ext uri="{BB962C8B-B14F-4D97-AF65-F5344CB8AC3E}">
        <p14:creationId xmlns:p14="http://schemas.microsoft.com/office/powerpoint/2010/main" val="1127153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54700"/>
            <a:ext cx="8229600" cy="1097280"/>
          </a:xfrm>
        </p:spPr>
        <p:txBody>
          <a:bodyPr/>
          <a:lstStyle/>
          <a:p>
            <a:r>
              <a:rPr lang="en-US" altLang="en-US" sz="3600" dirty="0">
                <a:latin typeface="+mj-lt"/>
              </a:rPr>
              <a:t>Graphs That </a:t>
            </a:r>
            <a:r>
              <a:rPr lang="en-US" altLang="en-US" sz="3600" dirty="0" smtClean="0">
                <a:latin typeface="+mj-lt"/>
              </a:rPr>
              <a:t>Deceive </a:t>
            </a:r>
            <a:r>
              <a:rPr lang="en-US" altLang="en-US" sz="2000" b="0" dirty="0" smtClean="0">
                <a:latin typeface="+mj-lt"/>
              </a:rPr>
              <a:t>(2 of 4)</a:t>
            </a:r>
            <a:endParaRPr lang="en-US" altLang="en-US" sz="2000" b="0" dirty="0">
              <a:latin typeface="+mj-lt"/>
            </a:endParaRPr>
          </a:p>
        </p:txBody>
      </p:sp>
      <p:sp>
        <p:nvSpPr>
          <p:cNvPr id="3" name="Content Placeholder 2"/>
          <p:cNvSpPr>
            <a:spLocks noGrp="1"/>
          </p:cNvSpPr>
          <p:nvPr>
            <p:ph idx="1"/>
          </p:nvPr>
        </p:nvSpPr>
        <p:spPr>
          <a:xfrm>
            <a:off x="457200" y="1600201"/>
            <a:ext cx="8229600" cy="457200"/>
          </a:xfrm>
        </p:spPr>
        <p:txBody>
          <a:bodyPr/>
          <a:lstStyle/>
          <a:p>
            <a:pPr marL="256032" indent="-256032">
              <a:spcBef>
                <a:spcPct val="50000"/>
              </a:spcBef>
              <a:buClr>
                <a:schemeClr val="bg2"/>
              </a:buClr>
              <a:buSzPct val="100000"/>
              <a:defRPr/>
            </a:pPr>
            <a:r>
              <a:rPr lang="en-US" sz="2600" b="1" dirty="0" smtClean="0"/>
              <a:t>Nonzero Vertical Axis</a:t>
            </a:r>
            <a:endParaRPr lang="en-US" altLang="en-US" sz="2600" b="1" dirty="0" smtClean="0"/>
          </a:p>
        </p:txBody>
      </p:sp>
      <p:pic>
        <p:nvPicPr>
          <p:cNvPr id="7" name="Picture 6" descr="Two bar graphs. Each bar graph has a horizontal scale for drug categories, OxyContin and placebo, and a vertical scale for percentage of patients experiencing nausea. In the first graph, the values on the vertical axis range from 10% to 24% from bottom to top. The top of the OxyContin bar is at 23%, and the top of the placebo bar is at 11%. So, the OxyContin bar appears 13 times taller than the placebo bar. In the second graph, the values on the vertical axis range from 0% to 25% from bottom to top. As in the first graph, the OxyContin and placebo bars represent 23% and 11%, respectively, but the OxyContin bar now appears roughly twice the height of the placebo bar.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10" y="2291725"/>
            <a:ext cx="7876180" cy="2274550"/>
          </a:xfrm>
          <a:prstGeom prst="rect">
            <a:avLst/>
          </a:prstGeom>
        </p:spPr>
      </p:pic>
      <p:sp>
        <p:nvSpPr>
          <p:cNvPr id="4" name="Content Placeholder 3"/>
          <p:cNvSpPr>
            <a:spLocks noGrp="1"/>
          </p:cNvSpPr>
          <p:nvPr>
            <p:ph idx="13"/>
          </p:nvPr>
        </p:nvSpPr>
        <p:spPr>
          <a:xfrm>
            <a:off x="457200" y="4800600"/>
            <a:ext cx="8229600" cy="1143000"/>
          </a:xfrm>
        </p:spPr>
        <p:txBody>
          <a:bodyPr/>
          <a:lstStyle/>
          <a:p>
            <a:pPr marL="0" indent="0">
              <a:buNone/>
            </a:pPr>
            <a:r>
              <a:rPr lang="en-US" sz="2400" dirty="0"/>
              <a:t>Always examine a graph carefully to see whether a vertical axis begins at some point other than zero so that differences are exaggerated.</a:t>
            </a:r>
          </a:p>
        </p:txBody>
      </p:sp>
    </p:spTree>
    <p:extLst>
      <p:ext uri="{BB962C8B-B14F-4D97-AF65-F5344CB8AC3E}">
        <p14:creationId xmlns:p14="http://schemas.microsoft.com/office/powerpoint/2010/main" val="3145824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Graphs That </a:t>
            </a:r>
            <a:r>
              <a:rPr lang="en-US" altLang="en-US" sz="3600" dirty="0" smtClean="0">
                <a:latin typeface="+mj-lt"/>
              </a:rPr>
              <a:t>Deceive </a:t>
            </a:r>
            <a:r>
              <a:rPr lang="en-US" altLang="en-US" sz="2000" b="0" dirty="0" smtClean="0">
                <a:latin typeface="+mj-lt"/>
              </a:rPr>
              <a:t>(3 of 4)</a:t>
            </a:r>
            <a:endParaRPr lang="en-US" altLang="en-US" sz="2000" b="0" dirty="0">
              <a:latin typeface="+mj-lt"/>
            </a:endParaRPr>
          </a:p>
        </p:txBody>
      </p:sp>
      <p:sp>
        <p:nvSpPr>
          <p:cNvPr id="3" name="Content Placeholder 2"/>
          <p:cNvSpPr>
            <a:spLocks noGrp="1"/>
          </p:cNvSpPr>
          <p:nvPr>
            <p:ph idx="1"/>
          </p:nvPr>
        </p:nvSpPr>
        <p:spPr>
          <a:xfrm>
            <a:off x="457200" y="1600200"/>
            <a:ext cx="8001000" cy="2743200"/>
          </a:xfrm>
        </p:spPr>
        <p:txBody>
          <a:bodyPr/>
          <a:lstStyle/>
          <a:p>
            <a:pPr marL="256032" indent="-256032">
              <a:spcBef>
                <a:spcPct val="50000"/>
              </a:spcBef>
              <a:buClr>
                <a:schemeClr val="bg2"/>
              </a:buClr>
              <a:buSzPct val="100000"/>
              <a:defRPr/>
            </a:pPr>
            <a:r>
              <a:rPr lang="en-US" sz="2600" b="1" dirty="0"/>
              <a:t>Pictographs</a:t>
            </a:r>
            <a:endParaRPr lang="en-US" altLang="en-US" sz="2600" b="1" dirty="0" smtClean="0"/>
          </a:p>
          <a:p>
            <a:pPr marL="707073" lvl="1" indent="-256032">
              <a:spcBef>
                <a:spcPts val="1200"/>
              </a:spcBef>
              <a:buClr>
                <a:schemeClr val="bg2"/>
              </a:buClr>
              <a:buSzPct val="100000"/>
              <a:defRPr/>
            </a:pPr>
            <a:r>
              <a:rPr lang="en-US" sz="2400" dirty="0"/>
              <a:t>Drawings of objects, called </a:t>
            </a:r>
            <a:r>
              <a:rPr lang="en-US" sz="2400" b="1" dirty="0"/>
              <a:t>pictographs</a:t>
            </a:r>
            <a:r>
              <a:rPr lang="en-US" sz="2400" i="1" dirty="0"/>
              <a:t>, </a:t>
            </a:r>
            <a:r>
              <a:rPr lang="en-US" sz="2400" dirty="0"/>
              <a:t>are often misleading. Data that are one-dimensional in nature (such as budget amounts) are often depicted with two-dimensional objects (such as dollar bills) or three-dimensional objects (such as stacks of coins, homes, or barrels).</a:t>
            </a:r>
            <a:endParaRPr lang="en-US" altLang="en-US" sz="2600" b="1" dirty="0"/>
          </a:p>
        </p:txBody>
      </p:sp>
    </p:spTree>
    <p:extLst>
      <p:ext uri="{BB962C8B-B14F-4D97-AF65-F5344CB8AC3E}">
        <p14:creationId xmlns:p14="http://schemas.microsoft.com/office/powerpoint/2010/main" val="349423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Graphs That </a:t>
            </a:r>
            <a:r>
              <a:rPr lang="en-US" altLang="en-US" sz="3600" dirty="0" smtClean="0">
                <a:latin typeface="+mj-lt"/>
              </a:rPr>
              <a:t>Deceive </a:t>
            </a:r>
            <a:r>
              <a:rPr lang="en-US" altLang="en-US" sz="2000" b="0" dirty="0" smtClean="0">
                <a:latin typeface="+mj-lt"/>
              </a:rPr>
              <a:t>(4 of 4)</a:t>
            </a:r>
            <a:endParaRPr lang="en-US" altLang="en-US" sz="2000" b="0" dirty="0">
              <a:latin typeface="+mj-lt"/>
            </a:endParaRPr>
          </a:p>
        </p:txBody>
      </p:sp>
      <p:sp>
        <p:nvSpPr>
          <p:cNvPr id="3" name="Content Placeholder 2"/>
          <p:cNvSpPr>
            <a:spLocks noGrp="1"/>
          </p:cNvSpPr>
          <p:nvPr>
            <p:ph idx="1"/>
          </p:nvPr>
        </p:nvSpPr>
        <p:spPr>
          <a:xfrm>
            <a:off x="457200" y="1600200"/>
            <a:ext cx="8229600" cy="3200400"/>
          </a:xfrm>
        </p:spPr>
        <p:txBody>
          <a:bodyPr/>
          <a:lstStyle/>
          <a:p>
            <a:pPr marL="256032" indent="-256032">
              <a:spcBef>
                <a:spcPct val="50000"/>
              </a:spcBef>
              <a:buClr>
                <a:schemeClr val="bg2"/>
              </a:buClr>
              <a:buSzPct val="100000"/>
              <a:defRPr/>
            </a:pPr>
            <a:r>
              <a:rPr lang="en-US" sz="2600" b="1" dirty="0"/>
              <a:t>Pictographs</a:t>
            </a:r>
            <a:endParaRPr lang="en-US" altLang="en-US" sz="2600" b="1" dirty="0" smtClean="0"/>
          </a:p>
          <a:p>
            <a:pPr marL="707073" lvl="1" indent="-256032">
              <a:spcBef>
                <a:spcPts val="1200"/>
              </a:spcBef>
              <a:buClr>
                <a:schemeClr val="bg2"/>
              </a:buClr>
              <a:buSzPct val="100000"/>
              <a:defRPr/>
            </a:pPr>
            <a:r>
              <a:rPr lang="en-US" sz="2400" dirty="0"/>
              <a:t>By using pictographs, artists can create false impressions that grossly distort differences by using these simple </a:t>
            </a:r>
            <a:r>
              <a:rPr lang="en-US" sz="2400" dirty="0" smtClean="0"/>
              <a:t>principles </a:t>
            </a:r>
            <a:r>
              <a:rPr lang="en-US" sz="2400" dirty="0"/>
              <a:t>of basic geometry</a:t>
            </a:r>
            <a:r>
              <a:rPr lang="en-US" sz="2400" dirty="0" smtClean="0"/>
              <a:t>:</a:t>
            </a:r>
          </a:p>
          <a:p>
            <a:pPr marL="1280160" lvl="2" indent="-256032">
              <a:buClr>
                <a:schemeClr val="bg2"/>
              </a:buClr>
              <a:buSzPct val="100000"/>
              <a:defRPr/>
            </a:pPr>
            <a:r>
              <a:rPr lang="en-US" sz="2200" dirty="0"/>
              <a:t>When you double each side of a square, its area doesn’t merely double; it increases by a factor of </a:t>
            </a:r>
            <a:r>
              <a:rPr lang="en-US" sz="2200" b="1" dirty="0"/>
              <a:t>four</a:t>
            </a:r>
            <a:r>
              <a:rPr lang="en-US" sz="2200" dirty="0" smtClean="0"/>
              <a:t>.</a:t>
            </a:r>
          </a:p>
          <a:p>
            <a:pPr marL="1280160" lvl="2" indent="-256032">
              <a:buClr>
                <a:schemeClr val="bg2"/>
              </a:buClr>
              <a:buSzPct val="100000"/>
              <a:defRPr/>
            </a:pPr>
            <a:r>
              <a:rPr lang="en-US" sz="2200" dirty="0"/>
              <a:t>When you double each side of a cube, its volume doesn’t merely double; it increases by a factor of </a:t>
            </a:r>
            <a:r>
              <a:rPr lang="en-US" sz="2200" b="1" dirty="0"/>
              <a:t>eight.</a:t>
            </a:r>
            <a:endParaRPr lang="en-US" altLang="en-US" sz="2200" b="1" dirty="0"/>
          </a:p>
        </p:txBody>
      </p:sp>
    </p:spTree>
    <p:extLst>
      <p:ext uri="{BB962C8B-B14F-4D97-AF65-F5344CB8AC3E}">
        <p14:creationId xmlns:p14="http://schemas.microsoft.com/office/powerpoint/2010/main" val="4489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Pictographs</a:t>
            </a:r>
            <a:endParaRPr lang="en-US" altLang="en-US" sz="2000" b="0" dirty="0">
              <a:latin typeface="+mj-lt"/>
            </a:endParaRPr>
          </a:p>
        </p:txBody>
      </p:sp>
      <p:pic>
        <p:nvPicPr>
          <p:cNvPr id="4" name="Picture 1" descr="A pictograph for adult smoking rate shows two cigarettes. The first cigarette represents 37% of U S adults smoking in 1970. The second cigarette represents 18% of U S adults smoking in 2013. The 1970 cigarette is approximately twice as long and twice as wide as the 2013 cigaret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8250" y="2133600"/>
            <a:ext cx="7007499" cy="286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539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Concluding Thoughts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199" y="1600200"/>
            <a:ext cx="8305801" cy="3200400"/>
          </a:xfrm>
        </p:spPr>
        <p:txBody>
          <a:bodyPr/>
          <a:lstStyle/>
          <a:p>
            <a:pPr marL="0" indent="0">
              <a:spcBef>
                <a:spcPct val="50000"/>
              </a:spcBef>
              <a:buClr>
                <a:schemeClr val="bg2"/>
              </a:buClr>
              <a:buSzPct val="100000"/>
              <a:buNone/>
              <a:defRPr/>
            </a:pPr>
            <a:r>
              <a:rPr lang="en-US" sz="2600" dirty="0" smtClean="0"/>
              <a:t>In addition to the graphs we have discussed in this section, there are many other useful graphs - some of which have not yet been created. The world needs more people who can create original graphs that enlighten us about the nature of data.</a:t>
            </a:r>
            <a:endParaRPr lang="en-US" altLang="en-US" sz="2600" b="1" dirty="0"/>
          </a:p>
        </p:txBody>
      </p:sp>
    </p:spTree>
    <p:extLst>
      <p:ext uri="{BB962C8B-B14F-4D97-AF65-F5344CB8AC3E}">
        <p14:creationId xmlns:p14="http://schemas.microsoft.com/office/powerpoint/2010/main" val="8605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Concluding Thoughts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199" y="1600200"/>
            <a:ext cx="8153401" cy="4724400"/>
          </a:xfrm>
        </p:spPr>
        <p:txBody>
          <a:bodyPr/>
          <a:lstStyle/>
          <a:p>
            <a:pPr marL="0" indent="0">
              <a:spcBef>
                <a:spcPts val="1200"/>
              </a:spcBef>
              <a:buClr>
                <a:schemeClr val="bg2"/>
              </a:buClr>
              <a:buSzPct val="100000"/>
              <a:buNone/>
              <a:defRPr/>
            </a:pPr>
            <a:r>
              <a:rPr lang="en-US" sz="2600" dirty="0"/>
              <a:t>In </a:t>
            </a:r>
            <a:r>
              <a:rPr lang="en-US" sz="2600" b="1" dirty="0"/>
              <a:t>The Visual Display of Quantitative Information,</a:t>
            </a:r>
            <a:r>
              <a:rPr lang="en-US" sz="2600" i="1" dirty="0"/>
              <a:t> </a:t>
            </a:r>
            <a:r>
              <a:rPr lang="en-US" sz="2600" dirty="0"/>
              <a:t>Edward Tufte offers these principles</a:t>
            </a:r>
            <a:r>
              <a:rPr lang="en-US" sz="2600" dirty="0" smtClean="0"/>
              <a:t>:</a:t>
            </a:r>
          </a:p>
          <a:p>
            <a:pPr marL="256032" indent="-256032">
              <a:spcBef>
                <a:spcPts val="1200"/>
              </a:spcBef>
              <a:buClr>
                <a:schemeClr val="bg2"/>
              </a:buClr>
              <a:buSzPct val="100000"/>
              <a:defRPr/>
            </a:pPr>
            <a:r>
              <a:rPr lang="en-US" sz="2400" dirty="0"/>
              <a:t>For small data sets of 20 values or fewer, use a table instead of a </a:t>
            </a:r>
            <a:r>
              <a:rPr lang="en-US" sz="2400" dirty="0" smtClean="0"/>
              <a:t>graph.</a:t>
            </a:r>
          </a:p>
          <a:p>
            <a:pPr marL="256032" indent="-256032">
              <a:spcBef>
                <a:spcPts val="1200"/>
              </a:spcBef>
              <a:buClr>
                <a:schemeClr val="bg2"/>
              </a:buClr>
              <a:buSzPct val="100000"/>
              <a:defRPr/>
            </a:pPr>
            <a:r>
              <a:rPr lang="en-US" sz="2400" dirty="0" smtClean="0"/>
              <a:t>A </a:t>
            </a:r>
            <a:r>
              <a:rPr lang="en-US" sz="2400" dirty="0"/>
              <a:t>graph of data should make us focus on the true nature of the data, not on other elements, such as eye-catching but distracting design features.</a:t>
            </a:r>
          </a:p>
          <a:p>
            <a:pPr marL="256032" indent="-256032">
              <a:spcBef>
                <a:spcPts val="1200"/>
              </a:spcBef>
              <a:buClr>
                <a:schemeClr val="bg2"/>
              </a:buClr>
              <a:buSzPct val="100000"/>
              <a:defRPr/>
            </a:pPr>
            <a:r>
              <a:rPr lang="en-US" sz="2400" dirty="0"/>
              <a:t>Do not distort data; construct a graph to reveal the true nature of the </a:t>
            </a:r>
            <a:r>
              <a:rPr lang="en-US" sz="2400" dirty="0" smtClean="0"/>
              <a:t>data.</a:t>
            </a:r>
          </a:p>
          <a:p>
            <a:pPr marL="256032" indent="-256032">
              <a:spcBef>
                <a:spcPts val="1200"/>
              </a:spcBef>
              <a:buClr>
                <a:schemeClr val="bg2"/>
              </a:buClr>
              <a:buSzPct val="100000"/>
              <a:defRPr/>
            </a:pPr>
            <a:r>
              <a:rPr lang="en-US" sz="2400" dirty="0" smtClean="0"/>
              <a:t>Almost </a:t>
            </a:r>
            <a:r>
              <a:rPr lang="en-US" sz="2400" dirty="0"/>
              <a:t>all of the ink in a graph should be used for the data, not for other design </a:t>
            </a:r>
            <a:r>
              <a:rPr lang="en-US" sz="2400" dirty="0" smtClean="0"/>
              <a:t>elements</a:t>
            </a:r>
            <a:r>
              <a:rPr lang="en-US" sz="2400" dirty="0"/>
              <a:t>.</a:t>
            </a:r>
          </a:p>
        </p:txBody>
      </p:sp>
    </p:spTree>
    <p:extLst>
      <p:ext uri="{BB962C8B-B14F-4D97-AF65-F5344CB8AC3E}">
        <p14:creationId xmlns:p14="http://schemas.microsoft.com/office/powerpoint/2010/main" val="203507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7924800" cy="4525963"/>
          </a:xfrm>
        </p:spPr>
        <p:txBody>
          <a:bodyPr/>
          <a:lstStyle/>
          <a:p>
            <a:pPr marL="0" indent="0">
              <a:buClr>
                <a:schemeClr val="accent2">
                  <a:lumMod val="75000"/>
                </a:schemeClr>
              </a:buClr>
              <a:buNone/>
              <a:defRPr/>
            </a:pPr>
            <a:r>
              <a:rPr lang="en-US" sz="2600" dirty="0"/>
              <a:t>Introduce other common graphs that foster understanding of data</a:t>
            </a:r>
            <a:r>
              <a:rPr lang="en-US" sz="2600" dirty="0" smtClean="0"/>
              <a:t>.</a:t>
            </a:r>
          </a:p>
          <a:p>
            <a:pPr marL="0" indent="0">
              <a:buClr>
                <a:schemeClr val="accent2">
                  <a:lumMod val="75000"/>
                </a:schemeClr>
              </a:buClr>
              <a:buNone/>
              <a:defRPr/>
            </a:pPr>
            <a:r>
              <a:rPr lang="en-US" sz="2600" dirty="0"/>
              <a:t>Discuss some graphs that are deceptive because they create impressions about data that are somehow misleading or wrong</a:t>
            </a:r>
            <a:r>
              <a:rPr lang="en-US" sz="2600" dirty="0" smtClean="0"/>
              <a:t>.</a:t>
            </a:r>
          </a:p>
          <a:p>
            <a:pPr marL="0" indent="0">
              <a:buClr>
                <a:schemeClr val="accent2">
                  <a:lumMod val="75000"/>
                </a:schemeClr>
              </a:buClr>
              <a:buNone/>
              <a:defRPr/>
            </a:pPr>
            <a:r>
              <a:rPr lang="en-US" sz="2600" dirty="0"/>
              <a:t>Technology now provides us with powerful tools for generating a wide variety of graphs</a:t>
            </a:r>
            <a:r>
              <a:rPr lang="en-US" sz="2600" dirty="0" smtClean="0"/>
              <a:t>.</a:t>
            </a:r>
            <a:endParaRPr lang="en-US" altLang="en-US" sz="2600" dirty="0"/>
          </a:p>
        </p:txBody>
      </p:sp>
    </p:spTree>
    <p:extLst>
      <p:ext uri="{BB962C8B-B14F-4D97-AF65-F5344CB8AC3E}">
        <p14:creationId xmlns:p14="http://schemas.microsoft.com/office/powerpoint/2010/main" val="136632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Graphs that Enlighten: </a:t>
            </a:r>
            <a:r>
              <a:rPr lang="en-US" altLang="en-US" sz="3600" dirty="0" smtClean="0">
                <a:latin typeface="+mj-lt"/>
              </a:rPr>
              <a:t>Dotplots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1"/>
            <a:ext cx="8229600" cy="1752600"/>
          </a:xfrm>
        </p:spPr>
        <p:txBody>
          <a:bodyPr/>
          <a:lstStyle/>
          <a:p>
            <a:pPr marL="256032" indent="-256032">
              <a:spcBef>
                <a:spcPct val="50000"/>
              </a:spcBef>
              <a:buClr>
                <a:schemeClr val="bg2"/>
              </a:buClr>
              <a:buSzPct val="100000"/>
              <a:defRPr/>
            </a:pPr>
            <a:r>
              <a:rPr lang="en-US" altLang="en-US" sz="2600" b="1" dirty="0"/>
              <a:t>Dotplots</a:t>
            </a:r>
            <a:endParaRPr lang="en-US" altLang="en-US" sz="2600" b="1" dirty="0" smtClean="0"/>
          </a:p>
          <a:p>
            <a:pPr marL="707073" lvl="1" indent="-256032">
              <a:spcBef>
                <a:spcPts val="1200"/>
              </a:spcBef>
              <a:buClr>
                <a:schemeClr val="bg2"/>
              </a:buClr>
              <a:buSzPct val="100000"/>
              <a:defRPr/>
            </a:pPr>
            <a:r>
              <a:rPr lang="en-US" sz="2400" dirty="0"/>
              <a:t>A graph of </a:t>
            </a:r>
            <a:r>
              <a:rPr lang="en-US" sz="2400" b="1" dirty="0"/>
              <a:t>quantitative</a:t>
            </a:r>
            <a:r>
              <a:rPr lang="en-US" sz="2400" i="1" dirty="0"/>
              <a:t> </a:t>
            </a:r>
            <a:r>
              <a:rPr lang="en-US" sz="2400" dirty="0"/>
              <a:t>data in which each data value is plotted as a point (or dot) above a horizontal scale of values. Dots representing equal values are stacked.</a:t>
            </a:r>
            <a:endParaRPr lang="en-US" altLang="en-US" sz="2600" b="1" dirty="0"/>
          </a:p>
        </p:txBody>
      </p:sp>
      <p:pic>
        <p:nvPicPr>
          <p:cNvPr id="4" name="Picture 1" descr="A dot plot has a horizontal scale for pulse rate of males. Different numbers of dots are stacked above different values on the horizontal axis. The number of dots stacked above a value on the axis indicates the frequency for that valu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574007"/>
            <a:ext cx="53911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99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Graphs that Enlighten: </a:t>
            </a:r>
            <a:r>
              <a:rPr lang="en-US" altLang="en-US" sz="3600" dirty="0" smtClean="0">
                <a:latin typeface="+mj-lt"/>
              </a:rPr>
              <a:t>Dotplots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7924800" cy="4525963"/>
          </a:xfrm>
        </p:spPr>
        <p:txBody>
          <a:bodyPr/>
          <a:lstStyle/>
          <a:p>
            <a:pPr marL="256032" indent="-256032">
              <a:spcBef>
                <a:spcPct val="50000"/>
              </a:spcBef>
              <a:buClr>
                <a:schemeClr val="bg2"/>
              </a:buClr>
              <a:buSzPct val="100000"/>
              <a:defRPr/>
            </a:pPr>
            <a:r>
              <a:rPr lang="en-US" altLang="en-US" sz="2600" b="1" dirty="0"/>
              <a:t>Dotplots</a:t>
            </a:r>
            <a:endParaRPr lang="en-US" altLang="en-US" sz="2600" b="1" dirty="0" smtClean="0"/>
          </a:p>
          <a:p>
            <a:pPr marL="707073" lvl="1" indent="-256032">
              <a:spcBef>
                <a:spcPts val="1200"/>
              </a:spcBef>
              <a:buClr>
                <a:schemeClr val="bg2"/>
              </a:buClr>
              <a:buSzPct val="100000"/>
              <a:defRPr/>
            </a:pPr>
            <a:r>
              <a:rPr lang="en-US" sz="2400" b="1" dirty="0"/>
              <a:t>Features of a </a:t>
            </a:r>
            <a:r>
              <a:rPr lang="en-US" sz="2400" b="1" dirty="0" smtClean="0"/>
              <a:t>Dotplot</a:t>
            </a:r>
          </a:p>
          <a:p>
            <a:pPr marL="1280160" lvl="2" indent="-256032">
              <a:buClr>
                <a:schemeClr val="bg2"/>
              </a:buClr>
              <a:buSzPct val="100000"/>
              <a:defRPr/>
            </a:pPr>
            <a:r>
              <a:rPr lang="en-US" sz="2200" dirty="0"/>
              <a:t>Displays the shape of distribution of data</a:t>
            </a:r>
            <a:r>
              <a:rPr lang="en-US" sz="2200" dirty="0" smtClean="0"/>
              <a:t>.</a:t>
            </a:r>
          </a:p>
          <a:p>
            <a:pPr marL="1280160" lvl="2" indent="-256032">
              <a:buClr>
                <a:schemeClr val="bg2"/>
              </a:buClr>
              <a:buSzPct val="100000"/>
              <a:defRPr/>
            </a:pPr>
            <a:r>
              <a:rPr lang="en-US" sz="2200" dirty="0"/>
              <a:t>It is usually possible to recreate the original list of data values.</a:t>
            </a:r>
            <a:endParaRPr lang="en-US" altLang="en-US" sz="2200" b="1" dirty="0"/>
          </a:p>
        </p:txBody>
      </p:sp>
    </p:spTree>
    <p:extLst>
      <p:ext uri="{BB962C8B-B14F-4D97-AF65-F5344CB8AC3E}">
        <p14:creationId xmlns:p14="http://schemas.microsoft.com/office/powerpoint/2010/main" val="80987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Stemplots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229600" cy="1752599"/>
          </a:xfrm>
        </p:spPr>
        <p:txBody>
          <a:bodyPr/>
          <a:lstStyle/>
          <a:p>
            <a:pPr marL="256032" indent="-256032">
              <a:spcBef>
                <a:spcPct val="50000"/>
              </a:spcBef>
              <a:buClr>
                <a:schemeClr val="bg2"/>
              </a:buClr>
              <a:buSzPct val="100000"/>
              <a:defRPr/>
            </a:pPr>
            <a:r>
              <a:rPr lang="en-US" sz="2600" b="1" dirty="0"/>
              <a:t>Stemplots (or stem-and-leaf plot)</a:t>
            </a:r>
            <a:endParaRPr lang="en-US" altLang="en-US" sz="2600" b="1" dirty="0" smtClean="0"/>
          </a:p>
          <a:p>
            <a:pPr marL="707073" lvl="1" indent="-256032">
              <a:spcBef>
                <a:spcPts val="1200"/>
              </a:spcBef>
              <a:buClr>
                <a:schemeClr val="bg2"/>
              </a:buClr>
              <a:buSzPct val="100000"/>
              <a:defRPr/>
            </a:pPr>
            <a:r>
              <a:rPr lang="en-US" sz="2400" dirty="0"/>
              <a:t>Represents </a:t>
            </a:r>
            <a:r>
              <a:rPr lang="en-US" sz="2400" b="1" dirty="0"/>
              <a:t>quantitative</a:t>
            </a:r>
            <a:r>
              <a:rPr lang="en-US" sz="2400" i="1" dirty="0"/>
              <a:t> </a:t>
            </a:r>
            <a:r>
              <a:rPr lang="en-US" sz="2400" dirty="0"/>
              <a:t>data by separating each value into two parts: the stem (such as the leftmost digit) and the leaf (such as the rightmost digit).</a:t>
            </a:r>
            <a:endParaRPr lang="en-US" altLang="en-US" sz="2600" b="1" dirty="0"/>
          </a:p>
        </p:txBody>
      </p:sp>
      <p:pic>
        <p:nvPicPr>
          <p:cNvPr id="5" name="Picture 1" descr="A stem plot for pulse rates. In the plot, the digits in the hundreds and tens places of the pulse rate form the stem, and the digit in the ones place of the pulse rate forms the leaf. The stems are listed in ascending order in the left column of the plot. For each stem, all possible leaves are listed in the right column, and a vertical bar separates the columns. For example, the entry 4, vertical bar, 0 2, translates to pulse rates 40 and 42. The entry 9, vertical bar, 0 2 4 6 6, translates to pulse rates 90, 92, 94, 96, and 9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733800"/>
            <a:ext cx="7288212"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29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Stemplots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229600" cy="2209800"/>
          </a:xfrm>
        </p:spPr>
        <p:txBody>
          <a:bodyPr/>
          <a:lstStyle/>
          <a:p>
            <a:pPr marL="256032" indent="-256032">
              <a:spcBef>
                <a:spcPct val="50000"/>
              </a:spcBef>
              <a:buClr>
                <a:schemeClr val="bg2"/>
              </a:buClr>
              <a:buSzPct val="100000"/>
              <a:defRPr/>
            </a:pPr>
            <a:r>
              <a:rPr lang="en-US" sz="2600" b="1" dirty="0"/>
              <a:t>Stemplots (or stem-and-leaf plot)</a:t>
            </a:r>
            <a:endParaRPr lang="en-US" altLang="en-US" sz="2600" b="1" dirty="0" smtClean="0"/>
          </a:p>
          <a:p>
            <a:pPr marL="707073" lvl="1" indent="-256032">
              <a:spcBef>
                <a:spcPts val="1200"/>
              </a:spcBef>
              <a:buClr>
                <a:schemeClr val="bg2"/>
              </a:buClr>
              <a:buSzPct val="100000"/>
              <a:defRPr/>
            </a:pPr>
            <a:r>
              <a:rPr lang="en-US" sz="2400" b="1" dirty="0"/>
              <a:t>Features of a </a:t>
            </a:r>
            <a:r>
              <a:rPr lang="en-US" sz="2400" b="1" dirty="0" smtClean="0"/>
              <a:t>Stemplot</a:t>
            </a:r>
          </a:p>
          <a:p>
            <a:pPr marL="1280160" lvl="2" indent="-256032">
              <a:buClr>
                <a:schemeClr val="bg2"/>
              </a:buClr>
              <a:buSzPct val="100000"/>
              <a:defRPr/>
            </a:pPr>
            <a:r>
              <a:rPr lang="en-US" sz="2200" dirty="0"/>
              <a:t>Shows the shape of the distribution of the data</a:t>
            </a:r>
            <a:r>
              <a:rPr lang="en-US" sz="2200" dirty="0" smtClean="0"/>
              <a:t>.</a:t>
            </a:r>
          </a:p>
          <a:p>
            <a:pPr marL="1280160" lvl="2" indent="-256032">
              <a:buClr>
                <a:schemeClr val="bg2"/>
              </a:buClr>
              <a:buSzPct val="100000"/>
              <a:defRPr/>
            </a:pPr>
            <a:r>
              <a:rPr lang="en-US" sz="2200" dirty="0"/>
              <a:t>Retains the original data values</a:t>
            </a:r>
            <a:r>
              <a:rPr lang="en-US" sz="2200" dirty="0" smtClean="0"/>
              <a:t>.</a:t>
            </a:r>
          </a:p>
          <a:p>
            <a:pPr marL="1280160" lvl="2" indent="-256032">
              <a:buClr>
                <a:schemeClr val="bg2"/>
              </a:buClr>
              <a:buSzPct val="100000"/>
              <a:defRPr/>
            </a:pPr>
            <a:r>
              <a:rPr lang="en-US" sz="2200" dirty="0"/>
              <a:t>The sample data are sorted (arranged in order).</a:t>
            </a:r>
            <a:endParaRPr lang="en-US" altLang="en-US" sz="2200" b="1" dirty="0"/>
          </a:p>
        </p:txBody>
      </p:sp>
    </p:spTree>
    <p:extLst>
      <p:ext uri="{BB962C8B-B14F-4D97-AF65-F5344CB8AC3E}">
        <p14:creationId xmlns:p14="http://schemas.microsoft.com/office/powerpoint/2010/main" val="361561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Time-Series </a:t>
            </a:r>
            <a:r>
              <a:rPr lang="en-US" altLang="en-US" sz="3600" dirty="0" smtClean="0">
                <a:latin typeface="+mj-lt"/>
              </a:rPr>
              <a:t>Graph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305800" cy="1752599"/>
          </a:xfrm>
        </p:spPr>
        <p:txBody>
          <a:bodyPr/>
          <a:lstStyle/>
          <a:p>
            <a:pPr marL="256032" indent="-256032">
              <a:spcBef>
                <a:spcPct val="50000"/>
              </a:spcBef>
              <a:buClr>
                <a:schemeClr val="bg2"/>
              </a:buClr>
              <a:buSzPct val="100000"/>
              <a:defRPr/>
            </a:pPr>
            <a:r>
              <a:rPr lang="en-US" sz="2600" b="1" dirty="0"/>
              <a:t>Time-Series Graph</a:t>
            </a:r>
            <a:endParaRPr lang="en-US" altLang="en-US" sz="2600" b="1" dirty="0" smtClean="0"/>
          </a:p>
          <a:p>
            <a:pPr marL="707073" lvl="1" indent="-256032">
              <a:spcBef>
                <a:spcPts val="1200"/>
              </a:spcBef>
              <a:buClr>
                <a:schemeClr val="bg2"/>
              </a:buClr>
              <a:buSzPct val="100000"/>
              <a:defRPr/>
            </a:pPr>
            <a:r>
              <a:rPr lang="en-US" sz="2400" dirty="0"/>
              <a:t>A graph of </a:t>
            </a:r>
            <a:r>
              <a:rPr lang="en-US" sz="2400" b="1" dirty="0"/>
              <a:t>time-series data,</a:t>
            </a:r>
            <a:r>
              <a:rPr lang="en-US" sz="2400" i="1" dirty="0"/>
              <a:t> </a:t>
            </a:r>
            <a:r>
              <a:rPr lang="en-US" sz="2400" dirty="0"/>
              <a:t>which are quantitative data that have been collected at different points in time, such as monthly or yearly</a:t>
            </a:r>
            <a:endParaRPr lang="en-US" altLang="en-US" sz="2600" b="1" dirty="0"/>
          </a:p>
        </p:txBody>
      </p:sp>
      <p:pic>
        <p:nvPicPr>
          <p:cNvPr id="6" name="Picture 1" descr="The times-series graph plots law enforcement fatalities versus year. The graph includes a point for each year. Line segments connect consecutive points, so that the graph appears as a series of end-to-end line segment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7906" y="3429000"/>
            <a:ext cx="4624388" cy="284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21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Time-Series </a:t>
            </a:r>
            <a:r>
              <a:rPr lang="en-US" altLang="en-US" sz="3600" dirty="0" smtClean="0">
                <a:latin typeface="+mj-lt"/>
              </a:rPr>
              <a:t>Graph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1"/>
            <a:ext cx="8305800" cy="1524000"/>
          </a:xfrm>
        </p:spPr>
        <p:txBody>
          <a:bodyPr/>
          <a:lstStyle/>
          <a:p>
            <a:pPr marL="256032" indent="-256032">
              <a:spcBef>
                <a:spcPct val="50000"/>
              </a:spcBef>
              <a:buClr>
                <a:schemeClr val="bg2"/>
              </a:buClr>
              <a:buSzPct val="100000"/>
              <a:defRPr/>
            </a:pPr>
            <a:r>
              <a:rPr lang="en-US" sz="2600" b="1" dirty="0"/>
              <a:t>Time-Series Graph</a:t>
            </a:r>
            <a:endParaRPr lang="en-US" altLang="en-US" sz="2600" b="1" dirty="0" smtClean="0"/>
          </a:p>
          <a:p>
            <a:pPr marL="707073" lvl="1" indent="-256032">
              <a:spcBef>
                <a:spcPts val="1200"/>
              </a:spcBef>
              <a:buClr>
                <a:schemeClr val="bg2"/>
              </a:buClr>
              <a:buSzPct val="100000"/>
              <a:defRPr/>
            </a:pPr>
            <a:r>
              <a:rPr lang="en-US" sz="2400" b="1" dirty="0"/>
              <a:t>Feature of a Time-Series </a:t>
            </a:r>
            <a:r>
              <a:rPr lang="en-US" sz="2400" b="1" dirty="0" smtClean="0"/>
              <a:t>Graph</a:t>
            </a:r>
          </a:p>
          <a:p>
            <a:pPr marL="1280160" lvl="2" indent="-256032">
              <a:buClr>
                <a:schemeClr val="bg2"/>
              </a:buClr>
              <a:buSzPct val="100000"/>
              <a:defRPr/>
            </a:pPr>
            <a:r>
              <a:rPr lang="en-US" sz="2200" dirty="0"/>
              <a:t>Reveals information about trends over time.</a:t>
            </a:r>
            <a:endParaRPr lang="en-US" altLang="en-US" sz="2200" b="1" dirty="0"/>
          </a:p>
        </p:txBody>
      </p:sp>
    </p:spTree>
    <p:extLst>
      <p:ext uri="{BB962C8B-B14F-4D97-AF65-F5344CB8AC3E}">
        <p14:creationId xmlns:p14="http://schemas.microsoft.com/office/powerpoint/2010/main" val="184901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4547</TotalTime>
  <Words>1023</Words>
  <Application>Microsoft Office PowerPoint</Application>
  <PresentationFormat>On-screen Show (4:3)</PresentationFormat>
  <Paragraphs>96</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Verdana</vt:lpstr>
      <vt:lpstr>Wingdings</vt:lpstr>
      <vt:lpstr>508 Lecture</vt:lpstr>
      <vt:lpstr>Elementary Statistics</vt:lpstr>
      <vt:lpstr>Exploring Data with Tables and Graphs</vt:lpstr>
      <vt:lpstr>Key Concept</vt:lpstr>
      <vt:lpstr>Graphs that Enlighten: Dotplots (1 of 2)</vt:lpstr>
      <vt:lpstr>Graphs that Enlighten: Dotplots (2 of 2)</vt:lpstr>
      <vt:lpstr>Stemplots (1 of 2)</vt:lpstr>
      <vt:lpstr>Stemplots (2 of 2)</vt:lpstr>
      <vt:lpstr>Time-Series Graph (1 of 2)</vt:lpstr>
      <vt:lpstr>Time-Series Graph (2 of 2)</vt:lpstr>
      <vt:lpstr>Bar Graph (1 of 2)</vt:lpstr>
      <vt:lpstr>Bar Graph (2 of 2)</vt:lpstr>
      <vt:lpstr>Pareto Chart (1 of 3)</vt:lpstr>
      <vt:lpstr>Pareto Chart (2 of 3)</vt:lpstr>
      <vt:lpstr>Pareto Chart (3 of 3)</vt:lpstr>
      <vt:lpstr> Pie Chart (1 of 3)</vt:lpstr>
      <vt:lpstr> Pie Chart (2 of 3)</vt:lpstr>
      <vt:lpstr> Pie Chart (3 of 3)</vt:lpstr>
      <vt:lpstr>Frequency Polygon (1 of 3)</vt:lpstr>
      <vt:lpstr>Frequency Polygon (2 of 3)</vt:lpstr>
      <vt:lpstr>Frequency Polygon (3 of 3)</vt:lpstr>
      <vt:lpstr>Relative Frequency Polygon</vt:lpstr>
      <vt:lpstr>Graphs That Deceive (1 of 4)</vt:lpstr>
      <vt:lpstr>Graphs That Deceive (2 of 4)</vt:lpstr>
      <vt:lpstr>Graphs That Deceive (3 of 4)</vt:lpstr>
      <vt:lpstr>Graphs That Deceive (4 of 4)</vt:lpstr>
      <vt:lpstr>Pictographs</vt:lpstr>
      <vt:lpstr>Concluding Thoughts (1 of 2)</vt:lpstr>
      <vt:lpstr>Concluding Thoughts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1301</cp:revision>
  <dcterms:created xsi:type="dcterms:W3CDTF">2014-07-14T20:04:21Z</dcterms:created>
  <dcterms:modified xsi:type="dcterms:W3CDTF">2017-11-06T07:24:07Z</dcterms:modified>
</cp:coreProperties>
</file>