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7" r:id="rId2"/>
    <p:sldId id="378" r:id="rId3"/>
    <p:sldId id="379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>
    <p:extLst>
      <p:ext uri="{19B8F6BF-5375-455C-9EA6-DF929625EA0E}">
        <p15:presenceInfo xmlns:p15="http://schemas.microsoft.com/office/powerpoint/2012/main" userId="S-1-5-21-617317731-1927854996-104450171-119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99008C"/>
    <a:srgbClr val="001581"/>
    <a:srgbClr val="82007C"/>
    <a:srgbClr val="96008F"/>
    <a:srgbClr val="595375"/>
    <a:srgbClr val="6B638B"/>
    <a:srgbClr val="000000"/>
    <a:srgbClr val="FDB940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5501" autoAdjust="0"/>
  </p:normalViewPr>
  <p:slideViewPr>
    <p:cSldViewPr>
      <p:cViewPr varScale="1">
        <p:scale>
          <a:sx n="107" d="100"/>
          <a:sy n="107" d="100"/>
        </p:scale>
        <p:origin x="8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6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Add edition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Chapter ##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7755" y="6407126"/>
            <a:ext cx="1611690" cy="417560"/>
            <a:chOff x="21" y="4059"/>
            <a:chExt cx="1046" cy="27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1" y="4059"/>
              <a:ext cx="1046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125" y="4168"/>
              <a:ext cx="838" cy="51"/>
            </a:xfrm>
            <a:custGeom>
              <a:avLst/>
              <a:gdLst>
                <a:gd name="T0" fmla="*/ 1055 w 21137"/>
                <a:gd name="T1" fmla="*/ 1285 h 1300"/>
                <a:gd name="T2" fmla="*/ 0 w 21137"/>
                <a:gd name="T3" fmla="*/ 1285 h 1300"/>
                <a:gd name="T4" fmla="*/ 417 w 21137"/>
                <a:gd name="T5" fmla="*/ 748 h 1300"/>
                <a:gd name="T6" fmla="*/ 1860 w 21137"/>
                <a:gd name="T7" fmla="*/ 1119 h 1300"/>
                <a:gd name="T8" fmla="*/ 1678 w 21137"/>
                <a:gd name="T9" fmla="*/ 16 h 1300"/>
                <a:gd name="T10" fmla="*/ 4021 w 21137"/>
                <a:gd name="T11" fmla="*/ 1290 h 1300"/>
                <a:gd name="T12" fmla="*/ 2636 w 21137"/>
                <a:gd name="T13" fmla="*/ 16 h 1300"/>
                <a:gd name="T14" fmla="*/ 3693 w 21137"/>
                <a:gd name="T15" fmla="*/ 16 h 1300"/>
                <a:gd name="T16" fmla="*/ 5470 w 21137"/>
                <a:gd name="T17" fmla="*/ 9 h 1300"/>
                <a:gd name="T18" fmla="*/ 5143 w 21137"/>
                <a:gd name="T19" fmla="*/ 909 h 1300"/>
                <a:gd name="T20" fmla="*/ 5610 w 21137"/>
                <a:gd name="T21" fmla="*/ 748 h 1300"/>
                <a:gd name="T22" fmla="*/ 7109 w 21137"/>
                <a:gd name="T23" fmla="*/ 16 h 1300"/>
                <a:gd name="T24" fmla="*/ 6675 w 21137"/>
                <a:gd name="T25" fmla="*/ 1285 h 1300"/>
                <a:gd name="T26" fmla="*/ 6765 w 21137"/>
                <a:gd name="T27" fmla="*/ 453 h 1300"/>
                <a:gd name="T28" fmla="*/ 7796 w 21137"/>
                <a:gd name="T29" fmla="*/ 514 h 1300"/>
                <a:gd name="T30" fmla="*/ 8407 w 21137"/>
                <a:gd name="T31" fmla="*/ 89 h 1300"/>
                <a:gd name="T32" fmla="*/ 7908 w 21137"/>
                <a:gd name="T33" fmla="*/ 309 h 1300"/>
                <a:gd name="T34" fmla="*/ 8457 w 21137"/>
                <a:gd name="T35" fmla="*/ 956 h 1300"/>
                <a:gd name="T36" fmla="*/ 7746 w 21137"/>
                <a:gd name="T37" fmla="*/ 953 h 1300"/>
                <a:gd name="T38" fmla="*/ 8119 w 21137"/>
                <a:gd name="T39" fmla="*/ 754 h 1300"/>
                <a:gd name="T40" fmla="*/ 10671 w 21137"/>
                <a:gd name="T41" fmla="*/ 1119 h 1300"/>
                <a:gd name="T42" fmla="*/ 11202 w 21137"/>
                <a:gd name="T43" fmla="*/ 16 h 1300"/>
                <a:gd name="T44" fmla="*/ 11383 w 21137"/>
                <a:gd name="T45" fmla="*/ 565 h 1300"/>
                <a:gd name="T46" fmla="*/ 11383 w 21137"/>
                <a:gd name="T47" fmla="*/ 1122 h 1300"/>
                <a:gd name="T48" fmla="*/ 11202 w 21137"/>
                <a:gd name="T49" fmla="*/ 16 h 1300"/>
                <a:gd name="T50" fmla="*/ 13458 w 21137"/>
                <a:gd name="T51" fmla="*/ 1285 h 1300"/>
                <a:gd name="T52" fmla="*/ 12402 w 21137"/>
                <a:gd name="T53" fmla="*/ 1285 h 1300"/>
                <a:gd name="T54" fmla="*/ 12819 w 21137"/>
                <a:gd name="T55" fmla="*/ 748 h 1300"/>
                <a:gd name="T56" fmla="*/ 14478 w 21137"/>
                <a:gd name="T57" fmla="*/ 16 h 1300"/>
                <a:gd name="T58" fmla="*/ 14682 w 21137"/>
                <a:gd name="T59" fmla="*/ 682 h 1300"/>
                <a:gd name="T60" fmla="*/ 15138 w 21137"/>
                <a:gd name="T61" fmla="*/ 1285 h 1300"/>
                <a:gd name="T62" fmla="*/ 14820 w 21137"/>
                <a:gd name="T63" fmla="*/ 1136 h 1300"/>
                <a:gd name="T64" fmla="*/ 14516 w 21137"/>
                <a:gd name="T65" fmla="*/ 754 h 1300"/>
                <a:gd name="T66" fmla="*/ 14160 w 21137"/>
                <a:gd name="T67" fmla="*/ 1285 h 1300"/>
                <a:gd name="T68" fmla="*/ 14411 w 21137"/>
                <a:gd name="T69" fmla="*/ 572 h 1300"/>
                <a:gd name="T70" fmla="*/ 14677 w 21137"/>
                <a:gd name="T71" fmla="*/ 260 h 1300"/>
                <a:gd name="T72" fmla="*/ 16830 w 21137"/>
                <a:gd name="T73" fmla="*/ 16 h 1300"/>
                <a:gd name="T74" fmla="*/ 15827 w 21137"/>
                <a:gd name="T75" fmla="*/ 1285 h 1300"/>
                <a:gd name="T76" fmla="*/ 16658 w 21137"/>
                <a:gd name="T77" fmla="*/ 1002 h 1300"/>
                <a:gd name="T78" fmla="*/ 17658 w 21137"/>
                <a:gd name="T79" fmla="*/ 1285 h 1300"/>
                <a:gd name="T80" fmla="*/ 19493 w 21137"/>
                <a:gd name="T81" fmla="*/ 16 h 1300"/>
                <a:gd name="T82" fmla="*/ 18488 w 21137"/>
                <a:gd name="T83" fmla="*/ 1285 h 1300"/>
                <a:gd name="T84" fmla="*/ 19320 w 21137"/>
                <a:gd name="T85" fmla="*/ 1002 h 1300"/>
                <a:gd name="T86" fmla="*/ 21137 w 21137"/>
                <a:gd name="T87" fmla="*/ 1198 h 1300"/>
                <a:gd name="T88" fmla="*/ 20176 w 21137"/>
                <a:gd name="T89" fmla="*/ 189 h 1300"/>
                <a:gd name="T90" fmla="*/ 21112 w 21137"/>
                <a:gd name="T91" fmla="*/ 293 h 1300"/>
                <a:gd name="T92" fmla="*/ 20311 w 21137"/>
                <a:gd name="T93" fmla="*/ 1004 h 1300"/>
                <a:gd name="T94" fmla="*/ 20956 w 21137"/>
                <a:gd name="T95" fmla="*/ 821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37" h="1300">
                  <a:moveTo>
                    <a:pt x="545" y="9"/>
                  </a:moveTo>
                  <a:cubicBezTo>
                    <a:pt x="672" y="9"/>
                    <a:pt x="672" y="9"/>
                    <a:pt x="672" y="9"/>
                  </a:cubicBezTo>
                  <a:cubicBezTo>
                    <a:pt x="1241" y="1285"/>
                    <a:pt x="1241" y="1285"/>
                    <a:pt x="1241" y="1285"/>
                  </a:cubicBezTo>
                  <a:cubicBezTo>
                    <a:pt x="1055" y="1285"/>
                    <a:pt x="1055" y="1285"/>
                    <a:pt x="1055" y="1285"/>
                  </a:cubicBezTo>
                  <a:cubicBezTo>
                    <a:pt x="886" y="909"/>
                    <a:pt x="886" y="909"/>
                    <a:pt x="886" y="909"/>
                  </a:cubicBezTo>
                  <a:cubicBezTo>
                    <a:pt x="345" y="909"/>
                    <a:pt x="345" y="909"/>
                    <a:pt x="345" y="909"/>
                  </a:cubicBezTo>
                  <a:cubicBezTo>
                    <a:pt x="186" y="1285"/>
                    <a:pt x="186" y="1285"/>
                    <a:pt x="186" y="1285"/>
                  </a:cubicBezTo>
                  <a:cubicBezTo>
                    <a:pt x="0" y="1285"/>
                    <a:pt x="0" y="1285"/>
                    <a:pt x="0" y="1285"/>
                  </a:cubicBezTo>
                  <a:lnTo>
                    <a:pt x="545" y="9"/>
                  </a:lnTo>
                  <a:close/>
                  <a:moveTo>
                    <a:pt x="812" y="748"/>
                  </a:moveTo>
                  <a:cubicBezTo>
                    <a:pt x="607" y="287"/>
                    <a:pt x="607" y="287"/>
                    <a:pt x="607" y="287"/>
                  </a:cubicBezTo>
                  <a:cubicBezTo>
                    <a:pt x="417" y="748"/>
                    <a:pt x="417" y="748"/>
                    <a:pt x="417" y="748"/>
                  </a:cubicBezTo>
                  <a:lnTo>
                    <a:pt x="812" y="748"/>
                  </a:lnTo>
                  <a:close/>
                  <a:moveTo>
                    <a:pt x="1678" y="16"/>
                  </a:moveTo>
                  <a:cubicBezTo>
                    <a:pt x="1860" y="16"/>
                    <a:pt x="1860" y="16"/>
                    <a:pt x="1860" y="16"/>
                  </a:cubicBezTo>
                  <a:cubicBezTo>
                    <a:pt x="1860" y="1119"/>
                    <a:pt x="1860" y="1119"/>
                    <a:pt x="1860" y="1119"/>
                  </a:cubicBezTo>
                  <a:cubicBezTo>
                    <a:pt x="2431" y="1119"/>
                    <a:pt x="2431" y="1119"/>
                    <a:pt x="2431" y="1119"/>
                  </a:cubicBezTo>
                  <a:cubicBezTo>
                    <a:pt x="2431" y="1285"/>
                    <a:pt x="2431" y="1285"/>
                    <a:pt x="2431" y="1285"/>
                  </a:cubicBezTo>
                  <a:cubicBezTo>
                    <a:pt x="1678" y="1285"/>
                    <a:pt x="1678" y="1285"/>
                    <a:pt x="1678" y="1285"/>
                  </a:cubicBezTo>
                  <a:lnTo>
                    <a:pt x="1678" y="16"/>
                  </a:lnTo>
                  <a:close/>
                  <a:moveTo>
                    <a:pt x="4392" y="16"/>
                  </a:moveTo>
                  <a:cubicBezTo>
                    <a:pt x="4573" y="16"/>
                    <a:pt x="4573" y="16"/>
                    <a:pt x="4573" y="16"/>
                  </a:cubicBezTo>
                  <a:cubicBezTo>
                    <a:pt x="4061" y="1290"/>
                    <a:pt x="4061" y="1290"/>
                    <a:pt x="4061" y="1290"/>
                  </a:cubicBezTo>
                  <a:cubicBezTo>
                    <a:pt x="4021" y="1290"/>
                    <a:pt x="4021" y="1290"/>
                    <a:pt x="4021" y="1290"/>
                  </a:cubicBezTo>
                  <a:cubicBezTo>
                    <a:pt x="3606" y="258"/>
                    <a:pt x="3606" y="258"/>
                    <a:pt x="3606" y="258"/>
                  </a:cubicBezTo>
                  <a:cubicBezTo>
                    <a:pt x="3187" y="1290"/>
                    <a:pt x="3187" y="1290"/>
                    <a:pt x="3187" y="1290"/>
                  </a:cubicBezTo>
                  <a:cubicBezTo>
                    <a:pt x="3147" y="1290"/>
                    <a:pt x="3147" y="1290"/>
                    <a:pt x="3147" y="1290"/>
                  </a:cubicBezTo>
                  <a:cubicBezTo>
                    <a:pt x="2636" y="16"/>
                    <a:pt x="2636" y="16"/>
                    <a:pt x="2636" y="16"/>
                  </a:cubicBezTo>
                  <a:cubicBezTo>
                    <a:pt x="2819" y="16"/>
                    <a:pt x="2819" y="16"/>
                    <a:pt x="2819" y="16"/>
                  </a:cubicBezTo>
                  <a:cubicBezTo>
                    <a:pt x="3168" y="891"/>
                    <a:pt x="3168" y="891"/>
                    <a:pt x="3168" y="891"/>
                  </a:cubicBezTo>
                  <a:cubicBezTo>
                    <a:pt x="3521" y="16"/>
                    <a:pt x="3521" y="16"/>
                    <a:pt x="3521" y="16"/>
                  </a:cubicBezTo>
                  <a:cubicBezTo>
                    <a:pt x="3693" y="16"/>
                    <a:pt x="3693" y="16"/>
                    <a:pt x="3693" y="16"/>
                  </a:cubicBezTo>
                  <a:cubicBezTo>
                    <a:pt x="4047" y="891"/>
                    <a:pt x="4047" y="891"/>
                    <a:pt x="4047" y="891"/>
                  </a:cubicBezTo>
                  <a:lnTo>
                    <a:pt x="4392" y="16"/>
                  </a:lnTo>
                  <a:close/>
                  <a:moveTo>
                    <a:pt x="5343" y="9"/>
                  </a:moveTo>
                  <a:cubicBezTo>
                    <a:pt x="5470" y="9"/>
                    <a:pt x="5470" y="9"/>
                    <a:pt x="5470" y="9"/>
                  </a:cubicBezTo>
                  <a:cubicBezTo>
                    <a:pt x="6039" y="1285"/>
                    <a:pt x="6039" y="1285"/>
                    <a:pt x="6039" y="1285"/>
                  </a:cubicBezTo>
                  <a:cubicBezTo>
                    <a:pt x="5853" y="1285"/>
                    <a:pt x="5853" y="1285"/>
                    <a:pt x="5853" y="1285"/>
                  </a:cubicBezTo>
                  <a:cubicBezTo>
                    <a:pt x="5685" y="909"/>
                    <a:pt x="5685" y="909"/>
                    <a:pt x="5685" y="909"/>
                  </a:cubicBezTo>
                  <a:cubicBezTo>
                    <a:pt x="5143" y="909"/>
                    <a:pt x="5143" y="909"/>
                    <a:pt x="5143" y="909"/>
                  </a:cubicBezTo>
                  <a:cubicBezTo>
                    <a:pt x="4984" y="1285"/>
                    <a:pt x="4984" y="1285"/>
                    <a:pt x="4984" y="1285"/>
                  </a:cubicBezTo>
                  <a:cubicBezTo>
                    <a:pt x="4798" y="1285"/>
                    <a:pt x="4798" y="1285"/>
                    <a:pt x="4798" y="1285"/>
                  </a:cubicBezTo>
                  <a:lnTo>
                    <a:pt x="5343" y="9"/>
                  </a:lnTo>
                  <a:close/>
                  <a:moveTo>
                    <a:pt x="5610" y="748"/>
                  </a:moveTo>
                  <a:cubicBezTo>
                    <a:pt x="5405" y="287"/>
                    <a:pt x="5405" y="287"/>
                    <a:pt x="5405" y="287"/>
                  </a:cubicBezTo>
                  <a:cubicBezTo>
                    <a:pt x="5215" y="748"/>
                    <a:pt x="5215" y="748"/>
                    <a:pt x="5215" y="748"/>
                  </a:cubicBezTo>
                  <a:lnTo>
                    <a:pt x="5610" y="748"/>
                  </a:lnTo>
                  <a:close/>
                  <a:moveTo>
                    <a:pt x="7109" y="16"/>
                  </a:moveTo>
                  <a:cubicBezTo>
                    <a:pt x="7330" y="16"/>
                    <a:pt x="7330" y="16"/>
                    <a:pt x="7330" y="16"/>
                  </a:cubicBezTo>
                  <a:cubicBezTo>
                    <a:pt x="6861" y="614"/>
                    <a:pt x="6861" y="614"/>
                    <a:pt x="6861" y="614"/>
                  </a:cubicBezTo>
                  <a:cubicBezTo>
                    <a:pt x="6861" y="1285"/>
                    <a:pt x="6861" y="1285"/>
                    <a:pt x="6861" y="1285"/>
                  </a:cubicBezTo>
                  <a:cubicBezTo>
                    <a:pt x="6675" y="1285"/>
                    <a:pt x="6675" y="1285"/>
                    <a:pt x="6675" y="1285"/>
                  </a:cubicBezTo>
                  <a:cubicBezTo>
                    <a:pt x="6675" y="614"/>
                    <a:pt x="6675" y="614"/>
                    <a:pt x="6675" y="614"/>
                  </a:cubicBezTo>
                  <a:cubicBezTo>
                    <a:pt x="6206" y="16"/>
                    <a:pt x="6206" y="16"/>
                    <a:pt x="6206" y="16"/>
                  </a:cubicBezTo>
                  <a:cubicBezTo>
                    <a:pt x="6426" y="16"/>
                    <a:pt x="6426" y="16"/>
                    <a:pt x="6426" y="16"/>
                  </a:cubicBezTo>
                  <a:cubicBezTo>
                    <a:pt x="6765" y="453"/>
                    <a:pt x="6765" y="453"/>
                    <a:pt x="6765" y="453"/>
                  </a:cubicBezTo>
                  <a:lnTo>
                    <a:pt x="7109" y="16"/>
                  </a:lnTo>
                  <a:close/>
                  <a:moveTo>
                    <a:pt x="8119" y="754"/>
                  </a:moveTo>
                  <a:cubicBezTo>
                    <a:pt x="7981" y="670"/>
                    <a:pt x="7981" y="670"/>
                    <a:pt x="7981" y="670"/>
                  </a:cubicBezTo>
                  <a:cubicBezTo>
                    <a:pt x="7894" y="617"/>
                    <a:pt x="7833" y="565"/>
                    <a:pt x="7796" y="514"/>
                  </a:cubicBezTo>
                  <a:cubicBezTo>
                    <a:pt x="7759" y="463"/>
                    <a:pt x="7741" y="404"/>
                    <a:pt x="7741" y="337"/>
                  </a:cubicBezTo>
                  <a:cubicBezTo>
                    <a:pt x="7741" y="236"/>
                    <a:pt x="7776" y="157"/>
                    <a:pt x="7845" y="93"/>
                  </a:cubicBezTo>
                  <a:cubicBezTo>
                    <a:pt x="7914" y="31"/>
                    <a:pt x="8005" y="0"/>
                    <a:pt x="8115" y="0"/>
                  </a:cubicBezTo>
                  <a:cubicBezTo>
                    <a:pt x="8221" y="0"/>
                    <a:pt x="8318" y="30"/>
                    <a:pt x="8407" y="89"/>
                  </a:cubicBezTo>
                  <a:cubicBezTo>
                    <a:pt x="8407" y="295"/>
                    <a:pt x="8407" y="295"/>
                    <a:pt x="8407" y="295"/>
                  </a:cubicBezTo>
                  <a:cubicBezTo>
                    <a:pt x="8315" y="208"/>
                    <a:pt x="8217" y="164"/>
                    <a:pt x="8112" y="164"/>
                  </a:cubicBezTo>
                  <a:cubicBezTo>
                    <a:pt x="8052" y="164"/>
                    <a:pt x="8004" y="177"/>
                    <a:pt x="7965" y="204"/>
                  </a:cubicBezTo>
                  <a:cubicBezTo>
                    <a:pt x="7927" y="232"/>
                    <a:pt x="7908" y="267"/>
                    <a:pt x="7908" y="309"/>
                  </a:cubicBezTo>
                  <a:cubicBezTo>
                    <a:pt x="7908" y="348"/>
                    <a:pt x="7922" y="384"/>
                    <a:pt x="7950" y="416"/>
                  </a:cubicBezTo>
                  <a:cubicBezTo>
                    <a:pt x="7979" y="450"/>
                    <a:pt x="8023" y="485"/>
                    <a:pt x="8086" y="521"/>
                  </a:cubicBezTo>
                  <a:cubicBezTo>
                    <a:pt x="8224" y="603"/>
                    <a:pt x="8224" y="603"/>
                    <a:pt x="8224" y="603"/>
                  </a:cubicBezTo>
                  <a:cubicBezTo>
                    <a:pt x="8379" y="696"/>
                    <a:pt x="8457" y="813"/>
                    <a:pt x="8457" y="956"/>
                  </a:cubicBezTo>
                  <a:cubicBezTo>
                    <a:pt x="8457" y="1057"/>
                    <a:pt x="8423" y="1141"/>
                    <a:pt x="8355" y="1204"/>
                  </a:cubicBezTo>
                  <a:cubicBezTo>
                    <a:pt x="8287" y="1268"/>
                    <a:pt x="8198" y="1300"/>
                    <a:pt x="8089" y="1300"/>
                  </a:cubicBezTo>
                  <a:cubicBezTo>
                    <a:pt x="7964" y="1300"/>
                    <a:pt x="7849" y="1261"/>
                    <a:pt x="7746" y="1185"/>
                  </a:cubicBezTo>
                  <a:cubicBezTo>
                    <a:pt x="7746" y="953"/>
                    <a:pt x="7746" y="953"/>
                    <a:pt x="7746" y="953"/>
                  </a:cubicBezTo>
                  <a:cubicBezTo>
                    <a:pt x="7845" y="1077"/>
                    <a:pt x="7958" y="1140"/>
                    <a:pt x="8087" y="1140"/>
                  </a:cubicBezTo>
                  <a:cubicBezTo>
                    <a:pt x="8144" y="1140"/>
                    <a:pt x="8192" y="1124"/>
                    <a:pt x="8229" y="1092"/>
                  </a:cubicBezTo>
                  <a:cubicBezTo>
                    <a:pt x="8267" y="1061"/>
                    <a:pt x="8286" y="1021"/>
                    <a:pt x="8286" y="973"/>
                  </a:cubicBezTo>
                  <a:cubicBezTo>
                    <a:pt x="8286" y="896"/>
                    <a:pt x="8230" y="823"/>
                    <a:pt x="8119" y="754"/>
                  </a:cubicBezTo>
                  <a:moveTo>
                    <a:pt x="9917" y="16"/>
                  </a:moveTo>
                  <a:cubicBezTo>
                    <a:pt x="10099" y="16"/>
                    <a:pt x="10099" y="16"/>
                    <a:pt x="10099" y="16"/>
                  </a:cubicBezTo>
                  <a:cubicBezTo>
                    <a:pt x="10099" y="1119"/>
                    <a:pt x="10099" y="1119"/>
                    <a:pt x="10099" y="1119"/>
                  </a:cubicBezTo>
                  <a:cubicBezTo>
                    <a:pt x="10671" y="1119"/>
                    <a:pt x="10671" y="1119"/>
                    <a:pt x="10671" y="1119"/>
                  </a:cubicBezTo>
                  <a:cubicBezTo>
                    <a:pt x="10671" y="1285"/>
                    <a:pt x="10671" y="1285"/>
                    <a:pt x="10671" y="1285"/>
                  </a:cubicBezTo>
                  <a:cubicBezTo>
                    <a:pt x="9917" y="1285"/>
                    <a:pt x="9917" y="1285"/>
                    <a:pt x="9917" y="1285"/>
                  </a:cubicBezTo>
                  <a:lnTo>
                    <a:pt x="9917" y="16"/>
                  </a:lnTo>
                  <a:close/>
                  <a:moveTo>
                    <a:pt x="11202" y="16"/>
                  </a:moveTo>
                  <a:cubicBezTo>
                    <a:pt x="11921" y="16"/>
                    <a:pt x="11921" y="16"/>
                    <a:pt x="11921" y="16"/>
                  </a:cubicBezTo>
                  <a:cubicBezTo>
                    <a:pt x="11921" y="177"/>
                    <a:pt x="11921" y="177"/>
                    <a:pt x="11921" y="177"/>
                  </a:cubicBezTo>
                  <a:cubicBezTo>
                    <a:pt x="11383" y="177"/>
                    <a:pt x="11383" y="177"/>
                    <a:pt x="11383" y="177"/>
                  </a:cubicBezTo>
                  <a:cubicBezTo>
                    <a:pt x="11383" y="565"/>
                    <a:pt x="11383" y="565"/>
                    <a:pt x="11383" y="565"/>
                  </a:cubicBezTo>
                  <a:cubicBezTo>
                    <a:pt x="11903" y="565"/>
                    <a:pt x="11903" y="565"/>
                    <a:pt x="11903" y="565"/>
                  </a:cubicBezTo>
                  <a:cubicBezTo>
                    <a:pt x="11903" y="727"/>
                    <a:pt x="11903" y="727"/>
                    <a:pt x="11903" y="727"/>
                  </a:cubicBezTo>
                  <a:cubicBezTo>
                    <a:pt x="11383" y="727"/>
                    <a:pt x="11383" y="727"/>
                    <a:pt x="11383" y="727"/>
                  </a:cubicBezTo>
                  <a:cubicBezTo>
                    <a:pt x="11383" y="1122"/>
                    <a:pt x="11383" y="1122"/>
                    <a:pt x="11383" y="1122"/>
                  </a:cubicBezTo>
                  <a:cubicBezTo>
                    <a:pt x="11939" y="1122"/>
                    <a:pt x="11939" y="1122"/>
                    <a:pt x="11939" y="1122"/>
                  </a:cubicBezTo>
                  <a:cubicBezTo>
                    <a:pt x="11939" y="1283"/>
                    <a:pt x="11939" y="1283"/>
                    <a:pt x="11939" y="1283"/>
                  </a:cubicBezTo>
                  <a:cubicBezTo>
                    <a:pt x="11202" y="1283"/>
                    <a:pt x="11202" y="1283"/>
                    <a:pt x="11202" y="1283"/>
                  </a:cubicBezTo>
                  <a:lnTo>
                    <a:pt x="11202" y="16"/>
                  </a:lnTo>
                  <a:close/>
                  <a:moveTo>
                    <a:pt x="12946" y="9"/>
                  </a:moveTo>
                  <a:cubicBezTo>
                    <a:pt x="13075" y="9"/>
                    <a:pt x="13075" y="9"/>
                    <a:pt x="13075" y="9"/>
                  </a:cubicBezTo>
                  <a:cubicBezTo>
                    <a:pt x="13643" y="1285"/>
                    <a:pt x="13643" y="1285"/>
                    <a:pt x="13643" y="1285"/>
                  </a:cubicBezTo>
                  <a:cubicBezTo>
                    <a:pt x="13458" y="1285"/>
                    <a:pt x="13458" y="1285"/>
                    <a:pt x="13458" y="1285"/>
                  </a:cubicBezTo>
                  <a:cubicBezTo>
                    <a:pt x="13288" y="909"/>
                    <a:pt x="13288" y="909"/>
                    <a:pt x="13288" y="909"/>
                  </a:cubicBezTo>
                  <a:cubicBezTo>
                    <a:pt x="12746" y="909"/>
                    <a:pt x="12746" y="909"/>
                    <a:pt x="12746" y="909"/>
                  </a:cubicBezTo>
                  <a:cubicBezTo>
                    <a:pt x="12588" y="1285"/>
                    <a:pt x="12588" y="1285"/>
                    <a:pt x="12588" y="1285"/>
                  </a:cubicBezTo>
                  <a:cubicBezTo>
                    <a:pt x="12402" y="1285"/>
                    <a:pt x="12402" y="1285"/>
                    <a:pt x="12402" y="1285"/>
                  </a:cubicBezTo>
                  <a:lnTo>
                    <a:pt x="12946" y="9"/>
                  </a:lnTo>
                  <a:close/>
                  <a:moveTo>
                    <a:pt x="13214" y="748"/>
                  </a:moveTo>
                  <a:cubicBezTo>
                    <a:pt x="13009" y="287"/>
                    <a:pt x="13009" y="287"/>
                    <a:pt x="13009" y="287"/>
                  </a:cubicBezTo>
                  <a:cubicBezTo>
                    <a:pt x="12819" y="748"/>
                    <a:pt x="12819" y="748"/>
                    <a:pt x="12819" y="748"/>
                  </a:cubicBezTo>
                  <a:lnTo>
                    <a:pt x="13214" y="748"/>
                  </a:lnTo>
                  <a:close/>
                  <a:moveTo>
                    <a:pt x="14160" y="1285"/>
                  </a:moveTo>
                  <a:cubicBezTo>
                    <a:pt x="14160" y="16"/>
                    <a:pt x="14160" y="16"/>
                    <a:pt x="14160" y="16"/>
                  </a:cubicBezTo>
                  <a:cubicBezTo>
                    <a:pt x="14478" y="16"/>
                    <a:pt x="14478" y="16"/>
                    <a:pt x="14478" y="16"/>
                  </a:cubicBezTo>
                  <a:cubicBezTo>
                    <a:pt x="14606" y="16"/>
                    <a:pt x="14708" y="48"/>
                    <a:pt x="14784" y="112"/>
                  </a:cubicBezTo>
                  <a:cubicBezTo>
                    <a:pt x="14859" y="175"/>
                    <a:pt x="14896" y="261"/>
                    <a:pt x="14896" y="369"/>
                  </a:cubicBezTo>
                  <a:cubicBezTo>
                    <a:pt x="14896" y="444"/>
                    <a:pt x="14878" y="507"/>
                    <a:pt x="14841" y="560"/>
                  </a:cubicBezTo>
                  <a:cubicBezTo>
                    <a:pt x="14804" y="616"/>
                    <a:pt x="14751" y="655"/>
                    <a:pt x="14682" y="682"/>
                  </a:cubicBezTo>
                  <a:cubicBezTo>
                    <a:pt x="14723" y="708"/>
                    <a:pt x="14762" y="745"/>
                    <a:pt x="14801" y="791"/>
                  </a:cubicBezTo>
                  <a:cubicBezTo>
                    <a:pt x="14840" y="837"/>
                    <a:pt x="14895" y="917"/>
                    <a:pt x="14964" y="1031"/>
                  </a:cubicBezTo>
                  <a:cubicBezTo>
                    <a:pt x="15008" y="1103"/>
                    <a:pt x="15045" y="1158"/>
                    <a:pt x="15071" y="1195"/>
                  </a:cubicBezTo>
                  <a:cubicBezTo>
                    <a:pt x="15138" y="1285"/>
                    <a:pt x="15138" y="1285"/>
                    <a:pt x="15138" y="1285"/>
                  </a:cubicBezTo>
                  <a:cubicBezTo>
                    <a:pt x="14922" y="1285"/>
                    <a:pt x="14922" y="1285"/>
                    <a:pt x="14922" y="1285"/>
                  </a:cubicBezTo>
                  <a:cubicBezTo>
                    <a:pt x="14867" y="1201"/>
                    <a:pt x="14867" y="1201"/>
                    <a:pt x="14867" y="1201"/>
                  </a:cubicBezTo>
                  <a:cubicBezTo>
                    <a:pt x="14865" y="1199"/>
                    <a:pt x="14861" y="1193"/>
                    <a:pt x="14856" y="1186"/>
                  </a:cubicBezTo>
                  <a:cubicBezTo>
                    <a:pt x="14820" y="1136"/>
                    <a:pt x="14820" y="1136"/>
                    <a:pt x="14820" y="1136"/>
                  </a:cubicBezTo>
                  <a:cubicBezTo>
                    <a:pt x="14764" y="1043"/>
                    <a:pt x="14764" y="1043"/>
                    <a:pt x="14764" y="1043"/>
                  </a:cubicBezTo>
                  <a:cubicBezTo>
                    <a:pt x="14704" y="944"/>
                    <a:pt x="14704" y="944"/>
                    <a:pt x="14704" y="944"/>
                  </a:cubicBezTo>
                  <a:cubicBezTo>
                    <a:pt x="14666" y="893"/>
                    <a:pt x="14631" y="851"/>
                    <a:pt x="14600" y="820"/>
                  </a:cubicBezTo>
                  <a:cubicBezTo>
                    <a:pt x="14569" y="788"/>
                    <a:pt x="14541" y="767"/>
                    <a:pt x="14516" y="754"/>
                  </a:cubicBezTo>
                  <a:cubicBezTo>
                    <a:pt x="14490" y="740"/>
                    <a:pt x="14449" y="733"/>
                    <a:pt x="14389" y="733"/>
                  </a:cubicBezTo>
                  <a:cubicBezTo>
                    <a:pt x="14342" y="733"/>
                    <a:pt x="14342" y="733"/>
                    <a:pt x="14342" y="733"/>
                  </a:cubicBezTo>
                  <a:cubicBezTo>
                    <a:pt x="14342" y="1285"/>
                    <a:pt x="14342" y="1285"/>
                    <a:pt x="14342" y="1285"/>
                  </a:cubicBezTo>
                  <a:lnTo>
                    <a:pt x="14160" y="1285"/>
                  </a:lnTo>
                  <a:close/>
                  <a:moveTo>
                    <a:pt x="14396" y="170"/>
                  </a:moveTo>
                  <a:cubicBezTo>
                    <a:pt x="14342" y="170"/>
                    <a:pt x="14342" y="170"/>
                    <a:pt x="14342" y="170"/>
                  </a:cubicBezTo>
                  <a:cubicBezTo>
                    <a:pt x="14342" y="572"/>
                    <a:pt x="14342" y="572"/>
                    <a:pt x="14342" y="572"/>
                  </a:cubicBezTo>
                  <a:cubicBezTo>
                    <a:pt x="14411" y="572"/>
                    <a:pt x="14411" y="572"/>
                    <a:pt x="14411" y="572"/>
                  </a:cubicBezTo>
                  <a:cubicBezTo>
                    <a:pt x="14503" y="572"/>
                    <a:pt x="14566" y="564"/>
                    <a:pt x="14600" y="548"/>
                  </a:cubicBezTo>
                  <a:cubicBezTo>
                    <a:pt x="14634" y="531"/>
                    <a:pt x="14661" y="508"/>
                    <a:pt x="14680" y="476"/>
                  </a:cubicBezTo>
                  <a:cubicBezTo>
                    <a:pt x="14699" y="445"/>
                    <a:pt x="14709" y="408"/>
                    <a:pt x="14709" y="368"/>
                  </a:cubicBezTo>
                  <a:cubicBezTo>
                    <a:pt x="14709" y="327"/>
                    <a:pt x="14698" y="292"/>
                    <a:pt x="14677" y="260"/>
                  </a:cubicBezTo>
                  <a:cubicBezTo>
                    <a:pt x="14655" y="227"/>
                    <a:pt x="14626" y="204"/>
                    <a:pt x="14587" y="191"/>
                  </a:cubicBezTo>
                  <a:cubicBezTo>
                    <a:pt x="14548" y="177"/>
                    <a:pt x="14485" y="170"/>
                    <a:pt x="14396" y="170"/>
                  </a:cubicBezTo>
                  <a:moveTo>
                    <a:pt x="16658" y="16"/>
                  </a:moveTo>
                  <a:cubicBezTo>
                    <a:pt x="16830" y="16"/>
                    <a:pt x="16830" y="16"/>
                    <a:pt x="16830" y="16"/>
                  </a:cubicBezTo>
                  <a:cubicBezTo>
                    <a:pt x="16830" y="1285"/>
                    <a:pt x="16830" y="1285"/>
                    <a:pt x="16830" y="1285"/>
                  </a:cubicBezTo>
                  <a:cubicBezTo>
                    <a:pt x="16675" y="1285"/>
                    <a:pt x="16675" y="1285"/>
                    <a:pt x="16675" y="1285"/>
                  </a:cubicBezTo>
                  <a:cubicBezTo>
                    <a:pt x="15827" y="308"/>
                    <a:pt x="15827" y="308"/>
                    <a:pt x="15827" y="308"/>
                  </a:cubicBezTo>
                  <a:cubicBezTo>
                    <a:pt x="15827" y="1285"/>
                    <a:pt x="15827" y="1285"/>
                    <a:pt x="15827" y="1285"/>
                  </a:cubicBezTo>
                  <a:cubicBezTo>
                    <a:pt x="15656" y="1285"/>
                    <a:pt x="15656" y="1285"/>
                    <a:pt x="15656" y="1285"/>
                  </a:cubicBezTo>
                  <a:cubicBezTo>
                    <a:pt x="15656" y="16"/>
                    <a:pt x="15656" y="16"/>
                    <a:pt x="15656" y="16"/>
                  </a:cubicBezTo>
                  <a:cubicBezTo>
                    <a:pt x="15803" y="16"/>
                    <a:pt x="15803" y="16"/>
                    <a:pt x="15803" y="16"/>
                  </a:cubicBezTo>
                  <a:cubicBezTo>
                    <a:pt x="16658" y="1002"/>
                    <a:pt x="16658" y="1002"/>
                    <a:pt x="16658" y="1002"/>
                  </a:cubicBezTo>
                  <a:lnTo>
                    <a:pt x="16658" y="16"/>
                  </a:lnTo>
                  <a:close/>
                  <a:moveTo>
                    <a:pt x="17477" y="16"/>
                  </a:moveTo>
                  <a:cubicBezTo>
                    <a:pt x="17658" y="16"/>
                    <a:pt x="17658" y="16"/>
                    <a:pt x="17658" y="16"/>
                  </a:cubicBezTo>
                  <a:cubicBezTo>
                    <a:pt x="17658" y="1285"/>
                    <a:pt x="17658" y="1285"/>
                    <a:pt x="17658" y="1285"/>
                  </a:cubicBezTo>
                  <a:cubicBezTo>
                    <a:pt x="17477" y="1285"/>
                    <a:pt x="17477" y="1285"/>
                    <a:pt x="17477" y="1285"/>
                  </a:cubicBezTo>
                  <a:lnTo>
                    <a:pt x="17477" y="16"/>
                  </a:lnTo>
                  <a:close/>
                  <a:moveTo>
                    <a:pt x="19320" y="16"/>
                  </a:moveTo>
                  <a:cubicBezTo>
                    <a:pt x="19493" y="16"/>
                    <a:pt x="19493" y="16"/>
                    <a:pt x="19493" y="16"/>
                  </a:cubicBezTo>
                  <a:cubicBezTo>
                    <a:pt x="19493" y="1285"/>
                    <a:pt x="19493" y="1285"/>
                    <a:pt x="19493" y="1285"/>
                  </a:cubicBezTo>
                  <a:cubicBezTo>
                    <a:pt x="19337" y="1285"/>
                    <a:pt x="19337" y="1285"/>
                    <a:pt x="19337" y="1285"/>
                  </a:cubicBezTo>
                  <a:cubicBezTo>
                    <a:pt x="18488" y="308"/>
                    <a:pt x="18488" y="308"/>
                    <a:pt x="18488" y="308"/>
                  </a:cubicBezTo>
                  <a:cubicBezTo>
                    <a:pt x="18488" y="1285"/>
                    <a:pt x="18488" y="1285"/>
                    <a:pt x="18488" y="1285"/>
                  </a:cubicBezTo>
                  <a:cubicBezTo>
                    <a:pt x="18317" y="1285"/>
                    <a:pt x="18317" y="1285"/>
                    <a:pt x="18317" y="1285"/>
                  </a:cubicBezTo>
                  <a:cubicBezTo>
                    <a:pt x="18317" y="16"/>
                    <a:pt x="18317" y="16"/>
                    <a:pt x="18317" y="16"/>
                  </a:cubicBezTo>
                  <a:cubicBezTo>
                    <a:pt x="18464" y="16"/>
                    <a:pt x="18464" y="16"/>
                    <a:pt x="18464" y="16"/>
                  </a:cubicBezTo>
                  <a:cubicBezTo>
                    <a:pt x="19320" y="1002"/>
                    <a:pt x="19320" y="1002"/>
                    <a:pt x="19320" y="1002"/>
                  </a:cubicBezTo>
                  <a:lnTo>
                    <a:pt x="19320" y="16"/>
                  </a:lnTo>
                  <a:close/>
                  <a:moveTo>
                    <a:pt x="20712" y="659"/>
                  </a:moveTo>
                  <a:cubicBezTo>
                    <a:pt x="21137" y="659"/>
                    <a:pt x="21137" y="659"/>
                    <a:pt x="21137" y="659"/>
                  </a:cubicBezTo>
                  <a:cubicBezTo>
                    <a:pt x="21137" y="1198"/>
                    <a:pt x="21137" y="1198"/>
                    <a:pt x="21137" y="1198"/>
                  </a:cubicBezTo>
                  <a:cubicBezTo>
                    <a:pt x="20981" y="1266"/>
                    <a:pt x="20826" y="1300"/>
                    <a:pt x="20673" y="1300"/>
                  </a:cubicBezTo>
                  <a:cubicBezTo>
                    <a:pt x="20463" y="1300"/>
                    <a:pt x="20294" y="1239"/>
                    <a:pt x="20169" y="1115"/>
                  </a:cubicBezTo>
                  <a:cubicBezTo>
                    <a:pt x="20043" y="994"/>
                    <a:pt x="19980" y="842"/>
                    <a:pt x="19980" y="662"/>
                  </a:cubicBezTo>
                  <a:cubicBezTo>
                    <a:pt x="19980" y="473"/>
                    <a:pt x="20045" y="314"/>
                    <a:pt x="20176" y="189"/>
                  </a:cubicBezTo>
                  <a:cubicBezTo>
                    <a:pt x="20306" y="63"/>
                    <a:pt x="20469" y="0"/>
                    <a:pt x="20666" y="0"/>
                  </a:cubicBezTo>
                  <a:cubicBezTo>
                    <a:pt x="20736" y="0"/>
                    <a:pt x="20804" y="8"/>
                    <a:pt x="20869" y="22"/>
                  </a:cubicBezTo>
                  <a:cubicBezTo>
                    <a:pt x="20933" y="39"/>
                    <a:pt x="21014" y="66"/>
                    <a:pt x="21112" y="109"/>
                  </a:cubicBezTo>
                  <a:cubicBezTo>
                    <a:pt x="21112" y="293"/>
                    <a:pt x="21112" y="293"/>
                    <a:pt x="21112" y="293"/>
                  </a:cubicBezTo>
                  <a:cubicBezTo>
                    <a:pt x="20961" y="205"/>
                    <a:pt x="20811" y="161"/>
                    <a:pt x="20661" y="161"/>
                  </a:cubicBezTo>
                  <a:cubicBezTo>
                    <a:pt x="20523" y="161"/>
                    <a:pt x="20407" y="209"/>
                    <a:pt x="20311" y="303"/>
                  </a:cubicBezTo>
                  <a:cubicBezTo>
                    <a:pt x="20215" y="397"/>
                    <a:pt x="20169" y="514"/>
                    <a:pt x="20169" y="651"/>
                  </a:cubicBezTo>
                  <a:cubicBezTo>
                    <a:pt x="20169" y="795"/>
                    <a:pt x="20215" y="913"/>
                    <a:pt x="20311" y="1004"/>
                  </a:cubicBezTo>
                  <a:cubicBezTo>
                    <a:pt x="20407" y="1096"/>
                    <a:pt x="20528" y="1142"/>
                    <a:pt x="20678" y="1142"/>
                  </a:cubicBezTo>
                  <a:cubicBezTo>
                    <a:pt x="20750" y="1142"/>
                    <a:pt x="20838" y="1125"/>
                    <a:pt x="20939" y="1092"/>
                  </a:cubicBezTo>
                  <a:cubicBezTo>
                    <a:pt x="20956" y="1087"/>
                    <a:pt x="20956" y="1087"/>
                    <a:pt x="20956" y="1087"/>
                  </a:cubicBezTo>
                  <a:cubicBezTo>
                    <a:pt x="20956" y="821"/>
                    <a:pt x="20956" y="821"/>
                    <a:pt x="20956" y="821"/>
                  </a:cubicBezTo>
                  <a:cubicBezTo>
                    <a:pt x="20712" y="821"/>
                    <a:pt x="20712" y="821"/>
                    <a:pt x="20712" y="821"/>
                  </a:cubicBezTo>
                  <a:lnTo>
                    <a:pt x="20712" y="6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tx1">
                    <a:alpha val="0"/>
                  </a:schemeClr>
                </a:solidFill>
              </a:endParaRPr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752600" y="6529254"/>
            <a:ext cx="5867400" cy="187537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 smtClean="0"/>
              <a:t>Click to add copyright line</a:t>
            </a:r>
            <a:endParaRPr lang="en-IN" dirty="0"/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add Learning Objective(s)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 smtClean="0"/>
              <a:t>Click to add figure number and 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</a:t>
            </a:r>
          </a:p>
          <a:p>
            <a:pPr lvl="6"/>
            <a:r>
              <a:rPr lang="en-US" dirty="0" smtClean="0"/>
              <a:t>Seventh</a:t>
            </a:r>
          </a:p>
          <a:p>
            <a:pPr lvl="7"/>
            <a:r>
              <a:rPr lang="en-US" dirty="0" smtClean="0"/>
              <a:t>Eighth</a:t>
            </a:r>
          </a:p>
          <a:p>
            <a:pPr lvl="8"/>
            <a:r>
              <a:rPr lang="en-US" dirty="0" smtClean="0"/>
              <a:t>Ninth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8382000" cy="806267"/>
          </a:xfrm>
        </p:spPr>
        <p:txBody>
          <a:bodyPr anchor="b"/>
          <a:lstStyle/>
          <a:p>
            <a:r>
              <a:rPr lang="en-US" altLang="en-US" sz="3600" b="0" dirty="0">
                <a:latin typeface="+mj-lt"/>
              </a:rPr>
              <a:t>Elementary Statistics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74932"/>
            <a:ext cx="8229600" cy="349068"/>
          </a:xfrm>
        </p:spPr>
        <p:txBody>
          <a:bodyPr/>
          <a:lstStyle/>
          <a:p>
            <a:r>
              <a:rPr lang="en-US" altLang="en-US" sz="2400" dirty="0"/>
              <a:t>Thirteenth Edition</a:t>
            </a:r>
            <a:endParaRPr lang="en-IN" sz="2400" dirty="0" smtClean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IN" sz="4000" b="1" dirty="0"/>
              <a:t>Chapter </a:t>
            </a:r>
            <a:r>
              <a:rPr lang="en-IN" sz="4000" b="1" dirty="0" smtClean="0"/>
              <a:t>2</a:t>
            </a:r>
            <a:endParaRPr lang="en-IN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322637"/>
            <a:ext cx="3657600" cy="2925763"/>
          </a:xfrm>
        </p:spPr>
        <p:txBody>
          <a:bodyPr/>
          <a:lstStyle/>
          <a:p>
            <a:pPr algn="ctr"/>
            <a:r>
              <a:rPr lang="en-US" altLang="en-US" sz="3600" dirty="0"/>
              <a:t>Exploring Data with Tables and Graphs</a:t>
            </a:r>
            <a:endParaRPr lang="en-US" sz="3600" dirty="0">
              <a:cs typeface="Arial" panose="020B0604020202020204" pitchFamily="34" charset="0"/>
            </a:endParaRPr>
          </a:p>
        </p:txBody>
      </p:sp>
      <p:pic>
        <p:nvPicPr>
          <p:cNvPr id="8" name="Picture 2" descr="Front Cover: Elementary Statistics Thirteenth Edition by Maro F. Triol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2" y="1702940"/>
            <a:ext cx="336827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28800" y="6508934"/>
            <a:ext cx="5867400" cy="187537"/>
          </a:xfrm>
        </p:spPr>
        <p:txBody>
          <a:bodyPr/>
          <a:lstStyle/>
          <a:p>
            <a:pPr>
              <a:spcBef>
                <a:spcPts val="0"/>
              </a:spcBef>
              <a:buClrTx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4555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 smtClean="0">
                <a:latin typeface="+mj-lt"/>
              </a:rPr>
              <a:t>Example: Correlation between Shoe Print Lengths and Heights? </a:t>
            </a:r>
            <a:r>
              <a:rPr lang="en-US" altLang="en-US" sz="2000" b="0" dirty="0" smtClean="0">
                <a:latin typeface="+mj-lt"/>
              </a:rPr>
              <a:t>(1 of 2)</a:t>
            </a:r>
            <a:endParaRPr lang="en-US" altLang="en-US" sz="2000" b="0" i="1" dirty="0">
              <a:latin typeface="+mj-lt"/>
            </a:endParaRPr>
          </a:p>
        </p:txBody>
      </p:sp>
      <p:graphicFrame>
        <p:nvGraphicFramePr>
          <p:cNvPr id="4" name="Table 3" descr="A table. For each shoe print length in centimeters, the table provides the height in centimeters, as follows: 29.7, 175.3; 29.7, 177.8; 31.4, 185.4; 31.8, 175.3; 27.6, 172.7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31449"/>
              </p:ext>
            </p:extLst>
          </p:nvPr>
        </p:nvGraphicFramePr>
        <p:xfrm>
          <a:off x="783768" y="1772920"/>
          <a:ext cx="7522032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73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Shoe Print Length (cm)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29.7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29.7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31.4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31.8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27.6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Height (cm)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175.3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177.8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185.4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175.3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172.7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2" descr="A scatter plot shows height in centimeters versus shoe print length in centimeters. The plot includes the following points: (27.6, 172.8), (29.7, 175.3), (29.7, 177.8), (31.4, 185.4), (31.8, 175.3). All values estima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27" y="2743200"/>
            <a:ext cx="5333345" cy="351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3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 smtClean="0">
                <a:latin typeface="+mj-lt"/>
              </a:rPr>
              <a:t>Example: Correlation between Shoe Print Lengths and Heights? </a:t>
            </a:r>
            <a:r>
              <a:rPr lang="en-US" altLang="en-US" sz="2000" b="0" dirty="0" smtClean="0">
                <a:latin typeface="+mj-lt"/>
              </a:rPr>
              <a:t>(2 of 2)</a:t>
            </a:r>
            <a:endParaRPr lang="en-US" altLang="en-US" sz="2000" b="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762000"/>
          </a:xfrm>
        </p:spPr>
        <p:txBody>
          <a:bodyPr/>
          <a:lstStyle/>
          <a:p>
            <a:pPr marL="0" indent="0">
              <a:spcBef>
                <a:spcPct val="50000"/>
              </a:spcBef>
              <a:buClr>
                <a:schemeClr val="bg2"/>
              </a:buClr>
              <a:buSzPct val="100000"/>
              <a:buNone/>
              <a:defRPr/>
            </a:pPr>
            <a:r>
              <a:rPr lang="en-US" altLang="en-US" sz="2400" dirty="0"/>
              <a:t>It isn’t very clear whether there is a linear correlation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4" name="Picture 3" descr="A stat disk screen shows the following correlation results: correlation coefficient r = 0.5912691, critical r = plus or minus 0.8783393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12" y="1556062"/>
            <a:ext cx="3738988" cy="482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88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i="1" dirty="0" smtClean="0">
                <a:latin typeface="+mj-lt"/>
              </a:rPr>
              <a:t>P</a:t>
            </a:r>
            <a:r>
              <a:rPr lang="en-US" altLang="en-US" sz="3600" dirty="0" smtClean="0">
                <a:latin typeface="+mj-lt"/>
              </a:rPr>
              <a:t>-Value</a:t>
            </a:r>
            <a:endParaRPr lang="en-US" altLang="en-US" sz="2000" b="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267200"/>
          </a:xfrm>
        </p:spPr>
        <p:txBody>
          <a:bodyPr/>
          <a:lstStyle/>
          <a:p>
            <a:pPr marL="256032" indent="-256032">
              <a:spcBef>
                <a:spcPts val="1200"/>
              </a:spcBef>
              <a:buClr>
                <a:schemeClr val="bg2"/>
              </a:buClr>
              <a:buSzPct val="100000"/>
              <a:defRPr/>
            </a:pPr>
            <a:r>
              <a:rPr lang="en-US" sz="2600" b="1" i="1" dirty="0" smtClean="0"/>
              <a:t>P</a:t>
            </a:r>
            <a:r>
              <a:rPr lang="en-US" sz="2600" b="1" dirty="0" smtClean="0"/>
              <a:t>-Value</a:t>
            </a:r>
          </a:p>
          <a:p>
            <a:pPr marL="707073" lvl="1" indent="-256032">
              <a:spcBef>
                <a:spcPts val="1200"/>
              </a:spcBef>
              <a:buClr>
                <a:schemeClr val="bg2"/>
              </a:buClr>
              <a:buSzPct val="100000"/>
              <a:defRPr/>
            </a:pPr>
            <a:r>
              <a:rPr lang="en-US" sz="2400" dirty="0"/>
              <a:t>If there really is no linear correlation between two variables, the </a:t>
            </a:r>
            <a:r>
              <a:rPr lang="en-US" sz="2400" b="1" i="1" dirty="0"/>
              <a:t>P</a:t>
            </a:r>
            <a:r>
              <a:rPr lang="en-US" sz="2400" b="1" dirty="0"/>
              <a:t>-value</a:t>
            </a:r>
            <a:r>
              <a:rPr lang="en-US" sz="2400" b="1" i="1" dirty="0"/>
              <a:t> </a:t>
            </a:r>
            <a:r>
              <a:rPr lang="en-US" sz="2400" dirty="0"/>
              <a:t>is the probability of getting paired sample data with a linear correlation coefficient </a:t>
            </a:r>
            <a:r>
              <a:rPr lang="en-US" sz="2400" i="1" dirty="0"/>
              <a:t>r </a:t>
            </a:r>
            <a:r>
              <a:rPr lang="en-US" sz="2400" dirty="0"/>
              <a:t>that is at least as extreme as the one obtained from the paired sample data.</a:t>
            </a: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6835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Interpreting a </a:t>
            </a:r>
            <a:r>
              <a:rPr lang="en-US" altLang="en-US" sz="3600" i="1" dirty="0">
                <a:latin typeface="+mj-lt"/>
              </a:rPr>
              <a:t>P</a:t>
            </a:r>
            <a:r>
              <a:rPr lang="en-US" altLang="en-US" sz="3600" dirty="0">
                <a:latin typeface="+mj-lt"/>
              </a:rPr>
              <a:t>-Value from the Previous Example</a:t>
            </a:r>
            <a:endParaRPr lang="en-US" altLang="en-US" sz="2000" b="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288420" cy="2667000"/>
          </a:xfrm>
        </p:spPr>
        <p:txBody>
          <a:bodyPr/>
          <a:lstStyle/>
          <a:p>
            <a:pPr marL="0" indent="0">
              <a:spcBef>
                <a:spcPts val="1200"/>
              </a:spcBef>
              <a:buClr>
                <a:schemeClr val="bg2"/>
              </a:buClr>
              <a:buSzPct val="100000"/>
              <a:buNone/>
              <a:defRPr/>
            </a:pPr>
            <a:r>
              <a:rPr lang="en-US" altLang="en-US" sz="2400" dirty="0"/>
              <a:t>The </a:t>
            </a:r>
            <a:r>
              <a:rPr lang="en-US" altLang="en-US" sz="2400" i="1" dirty="0"/>
              <a:t>P</a:t>
            </a:r>
            <a:r>
              <a:rPr lang="en-US" altLang="en-US" sz="2400" dirty="0"/>
              <a:t>-value of 0.294 is high. It shows there is a high chance of getting a linear correlation coefficient of </a:t>
            </a:r>
            <a:r>
              <a:rPr lang="en-US" altLang="en-US" sz="2400" i="1" dirty="0"/>
              <a:t>r </a:t>
            </a:r>
            <a:r>
              <a:rPr lang="en-US" altLang="en-US" sz="2400" dirty="0"/>
              <a:t>= 0.591 (or more extreme) by chance when there is no linear correlation between the two variables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4" name="Picture 3" descr="A stat disk screen shows the following results: correlation coefficient r = 0.5912691, critical r = plus or minus 0.8783393, P-value for two-tailed = 0.29369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65305"/>
            <a:ext cx="3731631" cy="482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6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Interpreting a </a:t>
            </a:r>
            <a:r>
              <a:rPr lang="en-US" altLang="en-US" sz="3600" i="1" dirty="0">
                <a:latin typeface="+mj-lt"/>
              </a:rPr>
              <a:t>P</a:t>
            </a:r>
            <a:r>
              <a:rPr lang="en-US" altLang="en-US" sz="3600" dirty="0">
                <a:latin typeface="+mj-lt"/>
              </a:rPr>
              <a:t>-Value from the Example Where </a:t>
            </a:r>
            <a:r>
              <a:rPr lang="en-US" altLang="en-US" sz="3600" i="1" dirty="0" smtClean="0">
                <a:latin typeface="+mj-lt"/>
              </a:rPr>
              <a:t>n</a:t>
            </a:r>
            <a:r>
              <a:rPr lang="en-US" altLang="en-US" sz="3600" dirty="0" smtClean="0">
                <a:latin typeface="+mj-lt"/>
              </a:rPr>
              <a:t> = 5</a:t>
            </a:r>
            <a:endParaRPr lang="en-US" altLang="en-US" sz="2000" b="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75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600" dirty="0"/>
              <a:t>Because the likelihood of getting </a:t>
            </a:r>
            <a:r>
              <a:rPr lang="en-US" altLang="en-US" sz="2600" i="1" dirty="0"/>
              <a:t>r </a:t>
            </a:r>
            <a:r>
              <a:rPr lang="en-US" altLang="en-US" sz="2600" dirty="0"/>
              <a:t>= 0.591 or a more extreme value is so high (29.4% chance), we conclude there is not sufficient evidence to conclude there is a linear correlation between shoe print lengths and heights.</a:t>
            </a:r>
          </a:p>
        </p:txBody>
      </p:sp>
    </p:spTree>
    <p:extLst>
      <p:ext uri="{BB962C8B-B14F-4D97-AF65-F5344CB8AC3E}">
        <p14:creationId xmlns:p14="http://schemas.microsoft.com/office/powerpoint/2010/main" val="266860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Interpreting a </a:t>
            </a:r>
            <a:r>
              <a:rPr lang="en-US" altLang="en-US" sz="3600" i="1" dirty="0">
                <a:latin typeface="+mj-lt"/>
              </a:rPr>
              <a:t>P</a:t>
            </a:r>
            <a:r>
              <a:rPr lang="en-US" altLang="en-US" sz="3600" dirty="0">
                <a:latin typeface="+mj-lt"/>
              </a:rPr>
              <a:t>-Value</a:t>
            </a:r>
            <a:endParaRPr lang="en-US" altLang="en-US" sz="2000" b="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600" dirty="0"/>
              <a:t>Only a </a:t>
            </a:r>
            <a:r>
              <a:rPr lang="en-US" altLang="en-US" sz="2600" b="1" dirty="0"/>
              <a:t>small</a:t>
            </a:r>
            <a:r>
              <a:rPr lang="en-US" altLang="en-US" sz="2600" i="1" dirty="0"/>
              <a:t> P</a:t>
            </a:r>
            <a:r>
              <a:rPr lang="en-US" altLang="en-US" sz="2600" dirty="0"/>
              <a:t>-value, such as 0.05 or less (or a 5% chance or less), suggests that the sample results are </a:t>
            </a:r>
            <a:r>
              <a:rPr lang="en-US" altLang="en-US" sz="2600" b="1" dirty="0"/>
              <a:t>not</a:t>
            </a:r>
            <a:r>
              <a:rPr lang="en-US" altLang="en-US" sz="2600" i="1" dirty="0"/>
              <a:t> </a:t>
            </a:r>
            <a:r>
              <a:rPr lang="en-US" altLang="en-US" sz="2600" dirty="0"/>
              <a:t>likely to occur by chance when there is no linear correlation, so a small </a:t>
            </a:r>
            <a:r>
              <a:rPr lang="en-US" altLang="en-US" sz="2600" i="1" dirty="0"/>
              <a:t>P</a:t>
            </a:r>
            <a:r>
              <a:rPr lang="en-US" altLang="en-US" sz="2600" dirty="0"/>
              <a:t>-value supports a conclusion that there is a linear correlation between the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0798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Example: Correlation between Shoe Print Lengths and Heights (</a:t>
            </a:r>
            <a:r>
              <a:rPr lang="en-US" altLang="en-US" sz="3600" i="1" dirty="0" smtClean="0">
                <a:latin typeface="+mj-lt"/>
              </a:rPr>
              <a:t>n</a:t>
            </a:r>
            <a:r>
              <a:rPr lang="en-US" altLang="en-US" sz="3600" dirty="0" smtClean="0">
                <a:latin typeface="+mj-lt"/>
              </a:rPr>
              <a:t> = 40</a:t>
            </a:r>
            <a:r>
              <a:rPr lang="en-US" altLang="en-US" sz="3600" dirty="0">
                <a:latin typeface="+mj-lt"/>
              </a:rPr>
              <a:t>)</a:t>
            </a:r>
            <a:endParaRPr lang="en-US" altLang="en-US" sz="2000" b="0" i="1" dirty="0">
              <a:latin typeface="+mj-lt"/>
            </a:endParaRPr>
          </a:p>
        </p:txBody>
      </p:sp>
      <p:pic>
        <p:nvPicPr>
          <p:cNvPr id="5" name="Picture 2" descr="A mini tab screen shows the following results: Pearson correlation of shoe print length and height = 0.813, P-value = 0.000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505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A scatter plot shows height in centimeters versus shoe print length in centimeters. The points are clustered about an implied line rising through (25.0, 160) and (32.5, 185). At any given x-value, the points tend to vary by a vertical distance of 15 units or less. All values estimate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6" y="2943795"/>
            <a:ext cx="5043488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902"/>
            <a:ext cx="8229600" cy="1097280"/>
          </a:xfrm>
        </p:spPr>
        <p:txBody>
          <a:bodyPr/>
          <a:lstStyle/>
          <a:p>
            <a:r>
              <a:rPr lang="en-US" altLang="en-US" sz="3600" dirty="0" smtClean="0">
                <a:latin typeface="+mj-lt"/>
              </a:rPr>
              <a:t>Example: Correlation between Shoe Print Lengths and Heights</a:t>
            </a:r>
            <a:endParaRPr lang="en-US" altLang="en-US" sz="2000" b="0" i="1" dirty="0">
              <a:latin typeface="+mj-lt"/>
            </a:endParaRPr>
          </a:p>
        </p:txBody>
      </p:sp>
      <p:pic>
        <p:nvPicPr>
          <p:cNvPr id="3" name="Picture 2" descr="A mini tab screen shows the following results: Pearson correlation of shoe print length and height = 0.813, P-value = 0.000. The values are highligh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7" y="1645914"/>
            <a:ext cx="7218923" cy="100769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276601"/>
            <a:ext cx="7848600" cy="1905000"/>
          </a:xfrm>
        </p:spPr>
        <p:txBody>
          <a:bodyPr/>
          <a:lstStyle/>
          <a:p>
            <a:pPr marL="0" indent="0">
              <a:buClr>
                <a:schemeClr val="accent2">
                  <a:lumMod val="75000"/>
                </a:schemeClr>
              </a:buClr>
              <a:buFontTx/>
              <a:buNone/>
              <a:defRPr/>
            </a:pPr>
            <a:r>
              <a:rPr lang="en-US" sz="2400" dirty="0"/>
              <a:t>The scatterplot shows a distinct pattern. The value of the linear correlation coefficient is </a:t>
            </a:r>
            <a:r>
              <a:rPr lang="en-US" sz="2400" i="1" dirty="0"/>
              <a:t>r </a:t>
            </a:r>
            <a:r>
              <a:rPr lang="en-US" sz="2400" dirty="0"/>
              <a:t>= 0.813, and the </a:t>
            </a:r>
            <a:r>
              <a:rPr lang="en-US" sz="2400" i="1" dirty="0"/>
              <a:t>P</a:t>
            </a:r>
            <a:r>
              <a:rPr lang="en-US" sz="2400" dirty="0"/>
              <a:t>-value is 0.000. Because the </a:t>
            </a:r>
            <a:r>
              <a:rPr lang="en-US" sz="2400" i="1" dirty="0"/>
              <a:t>P</a:t>
            </a:r>
            <a:r>
              <a:rPr lang="en-US" sz="2400" dirty="0"/>
              <a:t>-value of 0.000 is </a:t>
            </a:r>
            <a:r>
              <a:rPr lang="en-US" sz="2400" b="1" dirty="0"/>
              <a:t>small</a:t>
            </a:r>
            <a:r>
              <a:rPr lang="en-US" sz="2400" dirty="0"/>
              <a:t>, we have sufficient evidence to conclude there is a linear correlation between shoe print lengths and heights.</a:t>
            </a:r>
          </a:p>
        </p:txBody>
      </p:sp>
    </p:spTree>
    <p:extLst>
      <p:ext uri="{BB962C8B-B14F-4D97-AF65-F5344CB8AC3E}">
        <p14:creationId xmlns:p14="http://schemas.microsoft.com/office/powerpoint/2010/main" val="30895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Regression</a:t>
            </a:r>
            <a:endParaRPr lang="en-US" altLang="en-US" sz="2000" b="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752600"/>
          </a:xfrm>
        </p:spPr>
        <p:txBody>
          <a:bodyPr/>
          <a:lstStyle/>
          <a:p>
            <a:pPr marL="256032" indent="-256032">
              <a:buSzPct val="100000"/>
              <a:tabLst>
                <a:tab pos="174625" algn="l"/>
              </a:tabLst>
            </a:pPr>
            <a:r>
              <a:rPr lang="en-US" sz="2600" b="1" dirty="0" smtClean="0"/>
              <a:t>Regression</a:t>
            </a:r>
          </a:p>
          <a:p>
            <a:pPr marL="707073" lvl="1" indent="-256032">
              <a:spcBef>
                <a:spcPts val="1200"/>
              </a:spcBef>
              <a:buSzPct val="100000"/>
              <a:tabLst>
                <a:tab pos="174625" algn="l"/>
              </a:tabLst>
            </a:pPr>
            <a:r>
              <a:rPr lang="en-US" sz="2400" dirty="0"/>
              <a:t>Given a collection of paired sample data, the </a:t>
            </a:r>
            <a:r>
              <a:rPr lang="en-US" sz="2400" b="1" dirty="0"/>
              <a:t>regression line </a:t>
            </a:r>
            <a:r>
              <a:rPr lang="en-US" sz="2400" dirty="0"/>
              <a:t>(or </a:t>
            </a:r>
            <a:r>
              <a:rPr lang="en-US" sz="2400" b="1" dirty="0"/>
              <a:t>line of best fit,</a:t>
            </a:r>
            <a:r>
              <a:rPr lang="en-US" sz="2400" i="1" dirty="0"/>
              <a:t> </a:t>
            </a:r>
            <a:r>
              <a:rPr lang="en-US" sz="2400" dirty="0"/>
              <a:t>or </a:t>
            </a:r>
            <a:r>
              <a:rPr lang="en-US" sz="2400" b="1" dirty="0"/>
              <a:t>least-squares line</a:t>
            </a:r>
            <a:r>
              <a:rPr lang="en-US" sz="2400" dirty="0"/>
              <a:t>) is the straight line that “best” fits the scatterplot of the data</a:t>
            </a:r>
            <a:r>
              <a:rPr lang="en-US" sz="2400" dirty="0" smtClean="0"/>
              <a:t>.</a:t>
            </a:r>
            <a:endParaRPr lang="en-US" sz="2400" kern="0" dirty="0"/>
          </a:p>
        </p:txBody>
      </p:sp>
      <p:pic>
        <p:nvPicPr>
          <p:cNvPr id="5" name="Picture 4" descr="The regression equation y-hat = b sub 0 + b sub 1 x algebraically describes the regression lin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81400"/>
            <a:ext cx="5283420" cy="12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Example: Regression Line</a:t>
            </a:r>
            <a:r>
              <a:rPr lang="en-US" altLang="en-US" sz="3600" dirty="0" smtClean="0">
                <a:latin typeface="+mj-lt"/>
              </a:rPr>
              <a:t> </a:t>
            </a:r>
            <a:r>
              <a:rPr lang="en-US" altLang="en-US" sz="2000" b="0" dirty="0" smtClean="0">
                <a:latin typeface="+mj-lt"/>
              </a:rPr>
              <a:t>(1 of 2)</a:t>
            </a:r>
            <a:endParaRPr lang="en-US" altLang="en-US" sz="2000" b="0" dirty="0">
              <a:latin typeface="+mj-lt"/>
            </a:endParaRPr>
          </a:p>
        </p:txBody>
      </p:sp>
      <p:pic>
        <p:nvPicPr>
          <p:cNvPr id="4" name="Picture 3" descr="A scatter plot shows height versus shoe print length. The points are clustered around a regression line rising through (26, 165) and (34, 188). All values estima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28800"/>
            <a:ext cx="61436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+mj-lt"/>
              </a:rPr>
              <a:t>Exploring Data with Tables and Graphs</a:t>
            </a:r>
            <a:endParaRPr lang="en-IN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US" sz="2600" dirty="0"/>
              <a:t>2-1 Frequency Distributions for Organizing and Summarizing Data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600" dirty="0"/>
              <a:t>2-2 Histograms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600" dirty="0"/>
              <a:t>2-3 Graphs that Enlighten and Graphs that </a:t>
            </a:r>
            <a:r>
              <a:rPr lang="en-US" sz="2600" dirty="0" smtClean="0"/>
              <a:t>Deceive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600" b="1" dirty="0" smtClean="0"/>
              <a:t>2-4 </a:t>
            </a:r>
            <a:r>
              <a:rPr lang="en-US" sz="2600" b="1" dirty="0"/>
              <a:t>Scatterplots, Correlation, and Regression</a:t>
            </a: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78003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902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Example: Regression Line</a:t>
            </a:r>
            <a:r>
              <a:rPr lang="en-US" altLang="en-US" sz="3600" dirty="0" smtClean="0">
                <a:latin typeface="+mj-lt"/>
              </a:rPr>
              <a:t> </a:t>
            </a:r>
            <a:r>
              <a:rPr lang="en-US" altLang="en-US" sz="2000" b="0" dirty="0" smtClean="0">
                <a:latin typeface="+mj-lt"/>
              </a:rPr>
              <a:t>(2 of 2)</a:t>
            </a:r>
            <a:endParaRPr lang="en-US" altLang="en-US" sz="2000" b="0" dirty="0">
              <a:latin typeface="+mj-lt"/>
            </a:endParaRPr>
          </a:p>
        </p:txBody>
      </p:sp>
      <p:pic>
        <p:nvPicPr>
          <p:cNvPr id="6" name="Picture 3" descr="A stat disk screen shows the following regression results: Y = b 0 + b 1 x, y-intercept b 0 = 80.93041, slope b 1 = 3.218561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0811"/>
            <a:ext cx="3854547" cy="256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2209800"/>
            <a:ext cx="373380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2400" kern="0" dirty="0"/>
              <a:t>The general form of the regression equation has </a:t>
            </a:r>
            <a:r>
              <a:rPr lang="en-US" sz="2400" kern="0" dirty="0" smtClean="0"/>
              <a:t>a </a:t>
            </a:r>
            <a:r>
              <a:rPr lang="en-US" sz="2400" i="1" kern="0" dirty="0"/>
              <a:t>y</a:t>
            </a:r>
            <a:r>
              <a:rPr lang="en-US" sz="2400" kern="0" dirty="0"/>
              <a:t>-intercept of </a:t>
            </a:r>
            <a:r>
              <a:rPr lang="en-US" sz="2400" i="1" kern="0" dirty="0">
                <a:ea typeface="Cambria Math" panose="02040503050406030204" pitchFamily="18" charset="0"/>
              </a:rPr>
              <a:t>b</a:t>
            </a:r>
            <a:r>
              <a:rPr lang="en-US" sz="2400" kern="0" baseline="-25000" dirty="0">
                <a:ea typeface="Cambria Math" panose="02040503050406030204" pitchFamily="18" charset="0"/>
              </a:rPr>
              <a:t>0</a:t>
            </a:r>
            <a:r>
              <a:rPr lang="en-US" sz="2400" kern="0" dirty="0"/>
              <a:t> = 80.9 and slope </a:t>
            </a:r>
            <a:r>
              <a:rPr lang="en-US" sz="2400" i="1" kern="0" dirty="0">
                <a:ea typeface="Cambria Math" panose="02040503050406030204" pitchFamily="18" charset="0"/>
              </a:rPr>
              <a:t>b</a:t>
            </a:r>
            <a:r>
              <a:rPr lang="en-US" sz="2400" kern="0" baseline="-25000" dirty="0">
                <a:ea typeface="Cambria Math" panose="02040503050406030204" pitchFamily="18" charset="0"/>
              </a:rPr>
              <a:t>1</a:t>
            </a:r>
            <a:r>
              <a:rPr lang="en-US" sz="2400" kern="0" dirty="0"/>
              <a:t> = 3.22</a:t>
            </a:r>
            <a:r>
              <a:rPr lang="en-US" sz="2400" kern="0" dirty="0" smtClean="0"/>
              <a:t>.</a:t>
            </a:r>
            <a:endParaRPr lang="en-US" sz="2400" kern="0" dirty="0"/>
          </a:p>
        </p:txBody>
      </p:sp>
      <p:pic>
        <p:nvPicPr>
          <p:cNvPr id="4" name="Picture 3" descr="The equation of the regression line is y-hat = 80.9 + 3.22x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1" y="4642619"/>
            <a:ext cx="6870023" cy="26454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5105400"/>
            <a:ext cx="8229600" cy="990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Using </a:t>
            </a:r>
            <a:r>
              <a:rPr lang="en-US" altLang="en-US" sz="2400" dirty="0"/>
              <a:t>variable names, the equation is:</a:t>
            </a:r>
          </a:p>
          <a:p>
            <a:pPr marL="0" indent="0" algn="ctr">
              <a:buFontTx/>
              <a:buNone/>
            </a:pPr>
            <a:r>
              <a:rPr lang="en-US" altLang="en-US" sz="2400" dirty="0"/>
              <a:t>Height = 80.9 + 3.22 (Shoe Print Length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5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Key Concept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600" dirty="0"/>
              <a:t>Introduce the analysis of </a:t>
            </a:r>
            <a:r>
              <a:rPr lang="en-US" altLang="en-US" sz="2600" b="1" dirty="0"/>
              <a:t>paired</a:t>
            </a:r>
            <a:r>
              <a:rPr lang="en-US" altLang="en-US" sz="2600" i="1" dirty="0"/>
              <a:t> </a:t>
            </a:r>
            <a:r>
              <a:rPr lang="en-US" altLang="en-US" sz="2600" dirty="0"/>
              <a:t>sample data</a:t>
            </a:r>
            <a:r>
              <a:rPr lang="en-US" altLang="en-US" sz="2600" dirty="0" smtClean="0"/>
              <a:t>.</a:t>
            </a:r>
          </a:p>
          <a:p>
            <a:pPr marL="0" indent="0">
              <a:buNone/>
            </a:pPr>
            <a:r>
              <a:rPr lang="en-US" altLang="en-US" sz="2600" dirty="0"/>
              <a:t>Discuss </a:t>
            </a:r>
            <a:r>
              <a:rPr lang="en-US" altLang="en-US" sz="2600" b="1" dirty="0"/>
              <a:t>correlation</a:t>
            </a:r>
            <a:r>
              <a:rPr lang="en-US" altLang="en-US" sz="2600" i="1" dirty="0"/>
              <a:t> </a:t>
            </a:r>
            <a:r>
              <a:rPr lang="en-US" altLang="en-US" sz="2600" dirty="0"/>
              <a:t>and the role of a graph called a </a:t>
            </a:r>
            <a:r>
              <a:rPr lang="en-US" altLang="en-US" sz="2600" b="1" dirty="0"/>
              <a:t>scatterplot,</a:t>
            </a:r>
            <a:r>
              <a:rPr lang="en-US" altLang="en-US" sz="2600" i="1" dirty="0"/>
              <a:t> </a:t>
            </a:r>
            <a:r>
              <a:rPr lang="en-US" altLang="en-US" sz="2600" dirty="0"/>
              <a:t>and provide an introduction to the use of the </a:t>
            </a:r>
            <a:r>
              <a:rPr lang="en-US" altLang="en-US" sz="2600" b="1" dirty="0"/>
              <a:t>linear correlation coefficient</a:t>
            </a:r>
            <a:r>
              <a:rPr lang="en-US" altLang="en-US" sz="2600" b="1" dirty="0" smtClean="0"/>
              <a:t>.</a:t>
            </a:r>
          </a:p>
          <a:p>
            <a:pPr marL="0" indent="0">
              <a:buNone/>
            </a:pPr>
            <a:r>
              <a:rPr lang="en-US" altLang="en-US" sz="2600" dirty="0"/>
              <a:t>Provide a very brief discussion of </a:t>
            </a:r>
            <a:r>
              <a:rPr lang="en-US" altLang="en-US" sz="2600" b="1" dirty="0"/>
              <a:t>linear regression,</a:t>
            </a:r>
            <a:r>
              <a:rPr lang="en-US" altLang="en-US" sz="2600" i="1" dirty="0"/>
              <a:t> </a:t>
            </a:r>
            <a:r>
              <a:rPr lang="en-US" altLang="en-US" sz="2600" dirty="0"/>
              <a:t>which involves the equation and graph of the straight line that best fits the sample paired data</a:t>
            </a:r>
            <a:r>
              <a:rPr lang="en-US" altLang="en-US" sz="2600" dirty="0" smtClean="0"/>
              <a:t>.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6632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Scatterplot and Correlation</a:t>
            </a:r>
            <a:r>
              <a:rPr lang="en-US" altLang="en-US" sz="3600" dirty="0" smtClean="0">
                <a:latin typeface="+mj-lt"/>
              </a:rPr>
              <a:t> </a:t>
            </a:r>
            <a:r>
              <a:rPr lang="en-US" altLang="en-US" sz="2000" b="0" dirty="0" smtClean="0">
                <a:latin typeface="+mj-lt"/>
              </a:rPr>
              <a:t>(1 of 2)</a:t>
            </a:r>
            <a:endParaRPr lang="en-US" altLang="en-US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marL="256032" indent="-256032">
              <a:spcBef>
                <a:spcPct val="50000"/>
              </a:spcBef>
              <a:buClr>
                <a:schemeClr val="bg2"/>
              </a:buClr>
              <a:buSzPct val="100000"/>
              <a:defRPr/>
            </a:pPr>
            <a:r>
              <a:rPr lang="en-US" sz="2600" b="1" dirty="0" smtClean="0"/>
              <a:t>Correlation</a:t>
            </a:r>
            <a:endParaRPr lang="en-US" sz="2600" b="1" dirty="0"/>
          </a:p>
          <a:p>
            <a:pPr marL="707073" lvl="1" indent="-256032">
              <a:spcBef>
                <a:spcPts val="1200"/>
              </a:spcBef>
              <a:buClr>
                <a:schemeClr val="bg2"/>
              </a:buClr>
              <a:buSzPct val="100000"/>
              <a:defRPr/>
            </a:pPr>
            <a:r>
              <a:rPr lang="en-US" sz="2400" dirty="0" smtClean="0"/>
              <a:t>A </a:t>
            </a:r>
            <a:r>
              <a:rPr lang="en-US" sz="2400" b="1" dirty="0"/>
              <a:t>correlation </a:t>
            </a:r>
            <a:r>
              <a:rPr lang="en-US" sz="2400" dirty="0"/>
              <a:t>exists between two variables when the values of one variable are somehow associated with the values of the other variable</a:t>
            </a:r>
            <a:r>
              <a:rPr lang="en-US" sz="2400" dirty="0" smtClean="0"/>
              <a:t>.</a:t>
            </a:r>
          </a:p>
          <a:p>
            <a:pPr marL="256032" indent="-256032">
              <a:buClr>
                <a:schemeClr val="bg2"/>
              </a:buClr>
              <a:buSzPct val="100000"/>
              <a:defRPr/>
            </a:pPr>
            <a:r>
              <a:rPr lang="en-US" sz="2600" b="1" kern="0" dirty="0"/>
              <a:t>Linear </a:t>
            </a:r>
            <a:r>
              <a:rPr lang="en-US" sz="2600" b="1" kern="0" dirty="0" smtClean="0"/>
              <a:t>Correlation</a:t>
            </a:r>
          </a:p>
          <a:p>
            <a:pPr marL="707073" lvl="1" indent="-256032">
              <a:spcBef>
                <a:spcPts val="1200"/>
              </a:spcBef>
              <a:buClr>
                <a:schemeClr val="bg2"/>
              </a:buClr>
              <a:buSzPct val="100000"/>
              <a:defRPr/>
            </a:pPr>
            <a:r>
              <a:rPr lang="en-US" sz="2400" kern="0" dirty="0"/>
              <a:t>A </a:t>
            </a:r>
            <a:r>
              <a:rPr lang="en-US" sz="2400" b="1" kern="0" dirty="0"/>
              <a:t>linear correlation </a:t>
            </a:r>
            <a:r>
              <a:rPr lang="en-US" sz="2400" kern="0" dirty="0"/>
              <a:t>exists between two variables when there is a correlation and the plotted points of paired data result in a pattern that can be approximated by a straight line.</a:t>
            </a: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3175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Scatterplot and Correlation</a:t>
            </a:r>
            <a:r>
              <a:rPr lang="en-US" altLang="en-US" sz="3600" dirty="0" smtClean="0">
                <a:latin typeface="+mj-lt"/>
              </a:rPr>
              <a:t> </a:t>
            </a:r>
            <a:r>
              <a:rPr lang="en-US" altLang="en-US" sz="2000" b="0" dirty="0" smtClean="0">
                <a:latin typeface="+mj-lt"/>
              </a:rPr>
              <a:t>(2 of 2)</a:t>
            </a:r>
            <a:endParaRPr lang="en-US" altLang="en-US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marL="256032" indent="-256032">
              <a:spcBef>
                <a:spcPct val="50000"/>
              </a:spcBef>
              <a:buClr>
                <a:schemeClr val="bg2"/>
              </a:buClr>
              <a:buSzPct val="100000"/>
              <a:defRPr/>
            </a:pPr>
            <a:r>
              <a:rPr lang="en-US" sz="2600" b="1" dirty="0"/>
              <a:t>Scatterplot</a:t>
            </a:r>
            <a:r>
              <a:rPr lang="en-US" sz="2600" dirty="0"/>
              <a:t> (or </a:t>
            </a:r>
            <a:r>
              <a:rPr lang="en-US" sz="2600" b="1" dirty="0"/>
              <a:t>Scatter Diagram</a:t>
            </a:r>
            <a:r>
              <a:rPr lang="en-US" sz="2600" dirty="0"/>
              <a:t>)</a:t>
            </a:r>
            <a:endParaRPr lang="en-US" sz="2600" b="1" dirty="0"/>
          </a:p>
          <a:p>
            <a:pPr marL="707073" lvl="1" indent="-256032">
              <a:spcBef>
                <a:spcPts val="1200"/>
              </a:spcBef>
              <a:buClr>
                <a:schemeClr val="bg2"/>
              </a:buClr>
              <a:buSzPct val="100000"/>
              <a:defRPr/>
            </a:pPr>
            <a:r>
              <a:rPr lang="en-US" sz="2400" dirty="0"/>
              <a:t>A </a:t>
            </a:r>
            <a:r>
              <a:rPr lang="en-US" sz="2400" b="1" dirty="0"/>
              <a:t>scatterplot </a:t>
            </a:r>
            <a:r>
              <a:rPr lang="en-US" sz="2400" dirty="0"/>
              <a:t>(or </a:t>
            </a:r>
            <a:r>
              <a:rPr lang="en-US" sz="2400" b="1" dirty="0"/>
              <a:t>scatter diagram</a:t>
            </a:r>
            <a:r>
              <a:rPr lang="en-US" sz="2400" dirty="0"/>
              <a:t>) is a plot of paired 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quantitative data with a horizontal </a:t>
            </a:r>
            <a:r>
              <a:rPr lang="en-US" sz="2400" i="1" dirty="0"/>
              <a:t>x</a:t>
            </a:r>
            <a:r>
              <a:rPr lang="en-US" sz="2400" dirty="0"/>
              <a:t>-axis and a vertical </a:t>
            </a:r>
            <a:r>
              <a:rPr lang="en-US" sz="2400" i="1" dirty="0"/>
              <a:t>y</a:t>
            </a:r>
            <a:r>
              <a:rPr lang="en-US" sz="2400" dirty="0"/>
              <a:t>-axis. The horizontal axis is used for the first variable (</a:t>
            </a:r>
            <a:r>
              <a:rPr lang="en-US" sz="2400" i="1" dirty="0"/>
              <a:t>x</a:t>
            </a:r>
            <a:r>
              <a:rPr lang="en-US" sz="2400" dirty="0"/>
              <a:t>), and the vertical axis is used for the second variable (</a:t>
            </a:r>
            <a:r>
              <a:rPr lang="en-US" sz="2400" i="1" dirty="0"/>
              <a:t>y</a:t>
            </a:r>
            <a:r>
              <a:rPr lang="en-US" sz="2400" dirty="0"/>
              <a:t>).</a:t>
            </a: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2338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77724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Example: Waist and Arm Correlation</a:t>
            </a:r>
            <a:r>
              <a:rPr lang="en-US" altLang="en-US" sz="3600" dirty="0" smtClean="0">
                <a:latin typeface="+mj-lt"/>
              </a:rPr>
              <a:t> </a:t>
            </a:r>
            <a:r>
              <a:rPr lang="en-US" altLang="en-US" sz="2000" b="0" dirty="0" smtClean="0">
                <a:latin typeface="+mj-lt"/>
              </a:rPr>
              <a:t>(1 of 2)</a:t>
            </a:r>
            <a:endParaRPr lang="en-US" altLang="en-US" sz="2000" b="0" dirty="0">
              <a:latin typeface="+mj-lt"/>
            </a:endParaRPr>
          </a:p>
        </p:txBody>
      </p:sp>
      <p:pic>
        <p:nvPicPr>
          <p:cNvPr id="4" name="Picture 1" descr="A scatter plot. The x-axis is for waist circumference in centimeters, and the y-axis is for arm circumference in centimeters. Plotted points form a cluster that rises from left to right. At any given x-value, the vertical distance between points is less than or equal to 10. All values estima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20" y="1600200"/>
            <a:ext cx="5283559" cy="32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pPr marL="256032" indent="-256032">
              <a:spcBef>
                <a:spcPct val="50000"/>
              </a:spcBef>
              <a:buClr>
                <a:schemeClr val="bg2"/>
              </a:buClr>
              <a:buSzPct val="100000"/>
              <a:defRPr/>
            </a:pPr>
            <a:r>
              <a:rPr lang="en-US" sz="2400" b="1" dirty="0"/>
              <a:t>Correlation: </a:t>
            </a:r>
            <a:r>
              <a:rPr lang="en-US" sz="2400" dirty="0"/>
              <a:t>The distinct pattern of the plotted points suggests that there is a correlation between waist circumferences and arm circumferences.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71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77724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Example: Waist and Arm Correlation</a:t>
            </a:r>
            <a:r>
              <a:rPr lang="en-US" altLang="en-US" sz="3600" dirty="0" smtClean="0">
                <a:latin typeface="+mj-lt"/>
              </a:rPr>
              <a:t> </a:t>
            </a:r>
            <a:r>
              <a:rPr lang="en-US" altLang="en-US" sz="2000" b="0" dirty="0" smtClean="0">
                <a:latin typeface="+mj-lt"/>
              </a:rPr>
              <a:t>(2 of 2)</a:t>
            </a:r>
            <a:endParaRPr lang="en-US" altLang="en-US" sz="2000" b="0" dirty="0">
              <a:latin typeface="+mj-lt"/>
            </a:endParaRPr>
          </a:p>
        </p:txBody>
      </p:sp>
      <p:pic>
        <p:nvPicPr>
          <p:cNvPr id="5" name="Picture 3" descr="A scatter plot. The x-axis is for weight in kilograms, and the y-axis is for pulse rate in beats per minute. Across all x-values, the plotted points have y-values that tend to range from 50 to 90, so that the points appear loosely clustered about y = 70. All values estima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20" y="1507830"/>
            <a:ext cx="5283559" cy="336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pPr marL="256032" indent="-256032">
              <a:spcBef>
                <a:spcPct val="50000"/>
              </a:spcBef>
              <a:buClr>
                <a:schemeClr val="bg2"/>
              </a:buClr>
              <a:buSzPct val="100000"/>
              <a:defRPr/>
            </a:pPr>
            <a:r>
              <a:rPr lang="en-US" sz="2400" b="1" dirty="0"/>
              <a:t>No Correlation: </a:t>
            </a:r>
            <a:r>
              <a:rPr lang="en-US" sz="2400" dirty="0"/>
              <a:t>The plotted points do not show a distinct pattern, so it appears that there is no correlation between weights and pulse rates.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06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Linear Correlation Coefficient </a:t>
            </a:r>
            <a:r>
              <a:rPr lang="en-US" altLang="en-US" sz="3600" i="1" dirty="0">
                <a:latin typeface="+mj-lt"/>
              </a:rPr>
              <a:t>r</a:t>
            </a:r>
            <a:endParaRPr lang="en-US" altLang="en-US" sz="2000" b="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267200"/>
          </a:xfrm>
        </p:spPr>
        <p:txBody>
          <a:bodyPr/>
          <a:lstStyle/>
          <a:p>
            <a:pPr marL="256032" indent="-256032">
              <a:spcBef>
                <a:spcPct val="50000"/>
              </a:spcBef>
              <a:buClr>
                <a:schemeClr val="bg2"/>
              </a:buClr>
              <a:buSzPct val="100000"/>
              <a:defRPr/>
            </a:pPr>
            <a:r>
              <a:rPr lang="en-US" sz="2600" b="1" dirty="0"/>
              <a:t>Linear Correlation Coefficient </a:t>
            </a:r>
            <a:r>
              <a:rPr lang="en-US" sz="2600" b="1" i="1" dirty="0"/>
              <a:t>r</a:t>
            </a:r>
            <a:endParaRPr lang="en-US" sz="2600" b="1" dirty="0" smtClean="0"/>
          </a:p>
          <a:p>
            <a:pPr marL="707073" lvl="1" indent="-256032">
              <a:spcBef>
                <a:spcPts val="1200"/>
              </a:spcBef>
              <a:buClr>
                <a:schemeClr val="bg2"/>
              </a:buClr>
              <a:buSzPct val="100000"/>
              <a:defRPr/>
            </a:pPr>
            <a:r>
              <a:rPr lang="en-US" sz="2400" dirty="0"/>
              <a:t>The </a:t>
            </a:r>
            <a:r>
              <a:rPr lang="en-US" sz="2400" b="1" dirty="0"/>
              <a:t>linear correlation coefficient </a:t>
            </a:r>
            <a:r>
              <a:rPr lang="en-US" sz="2400" dirty="0"/>
              <a:t>is denoted by </a:t>
            </a:r>
            <a:r>
              <a:rPr lang="en-US" sz="2400" i="1" dirty="0"/>
              <a:t>r</a:t>
            </a:r>
            <a:r>
              <a:rPr lang="en-US" sz="2400" dirty="0"/>
              <a:t>, and it measures the strength of the linear association between two variables.</a:t>
            </a: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4959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Using </a:t>
            </a:r>
            <a:r>
              <a:rPr lang="en-US" altLang="en-US" sz="3600" i="1" dirty="0">
                <a:latin typeface="+mj-lt"/>
              </a:rPr>
              <a:t>r </a:t>
            </a:r>
            <a:r>
              <a:rPr lang="en-US" altLang="en-US" sz="3600" dirty="0">
                <a:latin typeface="+mj-lt"/>
              </a:rPr>
              <a:t>for Determining Correlation</a:t>
            </a:r>
            <a:endParaRPr lang="en-US" altLang="en-US" sz="2000" b="0" i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267200"/>
          </a:xfrm>
        </p:spPr>
        <p:txBody>
          <a:bodyPr/>
          <a:lstStyle/>
          <a:p>
            <a:pPr marL="0" indent="0">
              <a:spcBef>
                <a:spcPct val="50000"/>
              </a:spcBef>
              <a:buClr>
                <a:schemeClr val="bg2"/>
              </a:buClr>
              <a:buSzPct val="100000"/>
              <a:buNone/>
              <a:defRPr/>
            </a:pPr>
            <a:r>
              <a:rPr lang="en-US" sz="2600" dirty="0"/>
              <a:t>The computed value of the linear correlation coefficient, </a:t>
            </a:r>
            <a:r>
              <a:rPr lang="en-US" sz="2600" i="1" dirty="0"/>
              <a:t>r</a:t>
            </a:r>
            <a:r>
              <a:rPr lang="en-US" sz="2600" dirty="0"/>
              <a:t>, is always between </a:t>
            </a:r>
            <a:r>
              <a:rPr lang="en-US" sz="2600" dirty="0" smtClean="0"/>
              <a:t>−1 </a:t>
            </a:r>
            <a:r>
              <a:rPr lang="en-US" sz="2600" dirty="0"/>
              <a:t>and 1</a:t>
            </a:r>
            <a:r>
              <a:rPr lang="en-US" sz="2600" dirty="0" smtClean="0"/>
              <a:t>.</a:t>
            </a:r>
          </a:p>
          <a:p>
            <a:pPr marL="256032" indent="-256032">
              <a:spcBef>
                <a:spcPts val="1200"/>
              </a:spcBef>
              <a:buClr>
                <a:schemeClr val="bg2"/>
              </a:buClr>
              <a:buSzPct val="100000"/>
              <a:defRPr/>
            </a:pPr>
            <a:r>
              <a:rPr lang="en-US" sz="2400" dirty="0"/>
              <a:t>If </a:t>
            </a:r>
            <a:r>
              <a:rPr lang="en-US" sz="2400" i="1" dirty="0"/>
              <a:t>r </a:t>
            </a:r>
            <a:r>
              <a:rPr lang="en-US" sz="2400" dirty="0"/>
              <a:t>is close to </a:t>
            </a:r>
            <a:r>
              <a:rPr lang="en-US" sz="2400" dirty="0" smtClean="0"/>
              <a:t>−1 </a:t>
            </a:r>
            <a:r>
              <a:rPr lang="en-US" sz="2400" dirty="0"/>
              <a:t>or close to 1, there appears to be a correlation</a:t>
            </a:r>
            <a:r>
              <a:rPr lang="en-US" sz="2400" dirty="0" smtClean="0"/>
              <a:t>.</a:t>
            </a:r>
          </a:p>
          <a:p>
            <a:pPr marL="256032" indent="-256032">
              <a:spcBef>
                <a:spcPts val="1200"/>
              </a:spcBef>
              <a:buClr>
                <a:schemeClr val="bg2"/>
              </a:buClr>
              <a:buSzPct val="100000"/>
              <a:defRPr/>
            </a:pPr>
            <a:r>
              <a:rPr lang="en-US" sz="2400" dirty="0"/>
              <a:t>If </a:t>
            </a:r>
            <a:r>
              <a:rPr lang="en-US" sz="2400" i="1" dirty="0"/>
              <a:t>r </a:t>
            </a:r>
            <a:r>
              <a:rPr lang="en-US" sz="2400" dirty="0"/>
              <a:t>is close to 0, there does not appear to be a linear correlation.</a:t>
            </a:r>
            <a:endParaRPr lang="en-US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28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4652</TotalTime>
  <Words>851</Words>
  <Application>Microsoft Office PowerPoint</Application>
  <PresentationFormat>On-screen Show (4:3)</PresentationFormat>
  <Paragraphs>70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Times New Roman</vt:lpstr>
      <vt:lpstr>Verdana</vt:lpstr>
      <vt:lpstr>Wingdings</vt:lpstr>
      <vt:lpstr>508 Lecture</vt:lpstr>
      <vt:lpstr>Elementary Statistics</vt:lpstr>
      <vt:lpstr>Exploring Data with Tables and Graphs</vt:lpstr>
      <vt:lpstr>Key Concept</vt:lpstr>
      <vt:lpstr>Scatterplot and Correlation (1 of 2)</vt:lpstr>
      <vt:lpstr>Scatterplot and Correlation (2 of 2)</vt:lpstr>
      <vt:lpstr>Example: Waist and Arm Correlation (1 of 2)</vt:lpstr>
      <vt:lpstr>Example: Waist and Arm Correlation (2 of 2)</vt:lpstr>
      <vt:lpstr>Linear Correlation Coefficient r</vt:lpstr>
      <vt:lpstr>Using r for Determining Correlation</vt:lpstr>
      <vt:lpstr>Example: Correlation between Shoe Print Lengths and Heights? (1 of 2)</vt:lpstr>
      <vt:lpstr>Example: Correlation between Shoe Print Lengths and Heights? (2 of 2)</vt:lpstr>
      <vt:lpstr>P-Value</vt:lpstr>
      <vt:lpstr>Interpreting a P-Value from the Previous Example</vt:lpstr>
      <vt:lpstr>Interpreting a P-Value from the Example Where n = 5</vt:lpstr>
      <vt:lpstr>Interpreting a P-Value</vt:lpstr>
      <vt:lpstr>Example: Correlation between Shoe Print Lengths and Heights (n = 40)</vt:lpstr>
      <vt:lpstr>Example: Correlation between Shoe Print Lengths and Heights</vt:lpstr>
      <vt:lpstr>Regression</vt:lpstr>
      <vt:lpstr>Example: Regression Line (1 of 2)</vt:lpstr>
      <vt:lpstr>Example: Regression Line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Statistics, 13e</dc:title>
  <dc:subject>Statistics</dc:subject>
  <dc:creator>Mario F. Triola</dc:creator>
  <cp:lastModifiedBy>D, Mohanapriya</cp:lastModifiedBy>
  <cp:revision>1338</cp:revision>
  <dcterms:created xsi:type="dcterms:W3CDTF">2014-07-14T20:04:21Z</dcterms:created>
  <dcterms:modified xsi:type="dcterms:W3CDTF">2017-11-06T07:27:10Z</dcterms:modified>
</cp:coreProperties>
</file>