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377" r:id="rId2"/>
    <p:sldId id="378" r:id="rId3"/>
    <p:sldId id="379" r:id="rId4"/>
    <p:sldId id="380" r:id="rId5"/>
    <p:sldId id="381" r:id="rId6"/>
    <p:sldId id="382" r:id="rId7"/>
    <p:sldId id="383" r:id="rId8"/>
    <p:sldId id="417"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 id="416"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90" autoAdjust="0"/>
    <p:restoredTop sz="96292" autoAdjust="0"/>
  </p:normalViewPr>
  <p:slideViewPr>
    <p:cSldViewPr>
      <p:cViewPr varScale="1">
        <p:scale>
          <a:sx n="78" d="100"/>
          <a:sy n="78" d="100"/>
        </p:scale>
        <p:origin x="102" y="75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tableStyles" Target="tableStyle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0DC887DE-5220-4744-AB1B-65F341BDAE37}"/>
    <pc:docChg chg="modSld">
      <pc:chgData name="Denise Heban" userId="8aa386d69650aff5" providerId="LiveId" clId="{0DC887DE-5220-4744-AB1B-65F341BDAE37}" dt="2017-10-31T19:00:35.196" v="1" actId="20577"/>
      <pc:docMkLst>
        <pc:docMk/>
      </pc:docMkLst>
      <pc:sldChg chg="modSp">
        <pc:chgData name="Denise Heban" userId="8aa386d69650aff5" providerId="LiveId" clId="{0DC887DE-5220-4744-AB1B-65F341BDAE37}" dt="2017-10-31T19:00:35.196" v="1" actId="20577"/>
        <pc:sldMkLst>
          <pc:docMk/>
          <pc:sldMk cId="2336716671" sldId="402"/>
        </pc:sldMkLst>
        <pc:spChg chg="mod">
          <ac:chgData name="Denise Heban" userId="8aa386d69650aff5" providerId="LiveId" clId="{0DC887DE-5220-4744-AB1B-65F341BDAE37}" dt="2017-10-31T19:00:35.196" v="1" actId="20577"/>
          <ac:spMkLst>
            <pc:docMk/>
            <pc:sldMk cId="2336716671" sldId="402"/>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11/8/2017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11/8/2017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3</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altLang="en-US" sz="3600" dirty="0"/>
              <a:t>Describing, Exploring, and Comparing Data</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Mean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77200" cy="2133600"/>
          </a:xfrm>
        </p:spPr>
        <p:txBody>
          <a:bodyPr/>
          <a:lstStyle/>
          <a:p>
            <a:pPr marL="0" indent="0">
              <a:buNone/>
            </a:pPr>
            <a:r>
              <a:rPr lang="en-US" sz="2600" dirty="0"/>
              <a:t>Data Set 32 “Airport Data Speeds” in Appendix B includes measures of data speeds of smartphones from four different carriers. Find the mean of the first five data speeds for Verizon: 38.5, 55.6, 22.4, 14.1, and 23.1 (all in megabits per second, or Mbps).</a:t>
            </a:r>
            <a:endParaRPr lang="en-IN" sz="2600" dirty="0"/>
          </a:p>
        </p:txBody>
      </p:sp>
    </p:spTree>
    <p:extLst>
      <p:ext uri="{BB962C8B-B14F-4D97-AF65-F5344CB8AC3E}">
        <p14:creationId xmlns:p14="http://schemas.microsoft.com/office/powerpoint/2010/main" val="505898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Mean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1219200" cy="457199"/>
          </a:xfrm>
        </p:spPr>
        <p:txBody>
          <a:bodyPr/>
          <a:lstStyle/>
          <a:p>
            <a:pPr marL="0" indent="0">
              <a:buNone/>
            </a:pPr>
            <a:r>
              <a:rPr lang="en-US" sz="2600" dirty="0"/>
              <a:t>Solution</a:t>
            </a:r>
            <a:endParaRPr lang="en-IN" sz="2600" dirty="0"/>
          </a:p>
        </p:txBody>
      </p:sp>
      <p:pic>
        <p:nvPicPr>
          <p:cNvPr id="4" name="Picture 3" descr="x-bar = the sum of x, divided by n = 38.5 + 55.6 + 22.4 + 14.1 + 23.1, divided by 5 = 153.7 divided by 5 = 30.74 megabits per seco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8153" y="2198600"/>
            <a:ext cx="5342959" cy="2390460"/>
          </a:xfrm>
          <a:prstGeom prst="rect">
            <a:avLst/>
          </a:prstGeom>
        </p:spPr>
      </p:pic>
    </p:spTree>
    <p:extLst>
      <p:ext uri="{BB962C8B-B14F-4D97-AF65-F5344CB8AC3E}">
        <p14:creationId xmlns:p14="http://schemas.microsoft.com/office/powerpoint/2010/main" val="1135116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Mean</a:t>
            </a:r>
            <a:endParaRPr lang="en-IN" sz="3600" dirty="0">
              <a:latin typeface="+mj-lt"/>
            </a:endParaRPr>
          </a:p>
        </p:txBody>
      </p:sp>
      <p:sp>
        <p:nvSpPr>
          <p:cNvPr id="3" name="Content Placeholder 2"/>
          <p:cNvSpPr>
            <a:spLocks noGrp="1"/>
          </p:cNvSpPr>
          <p:nvPr>
            <p:ph idx="1"/>
          </p:nvPr>
        </p:nvSpPr>
        <p:spPr>
          <a:xfrm>
            <a:off x="457200" y="1600201"/>
            <a:ext cx="7772400" cy="3810000"/>
          </a:xfrm>
        </p:spPr>
        <p:txBody>
          <a:bodyPr/>
          <a:lstStyle/>
          <a:p>
            <a:pPr>
              <a:buClr>
                <a:schemeClr val="bg2"/>
              </a:buClr>
            </a:pPr>
            <a:r>
              <a:rPr lang="en-US" sz="2800" dirty="0"/>
              <a:t>Caution</a:t>
            </a:r>
          </a:p>
          <a:p>
            <a:pPr lvl="1">
              <a:buClr>
                <a:schemeClr val="bg2"/>
              </a:buClr>
            </a:pPr>
            <a:r>
              <a:rPr lang="en-US" sz="2600" dirty="0"/>
              <a:t>Never use the term </a:t>
            </a:r>
            <a:r>
              <a:rPr lang="en-US" sz="2600" b="1" dirty="0"/>
              <a:t>average</a:t>
            </a:r>
            <a:r>
              <a:rPr lang="en-US" sz="2600" i="1" dirty="0"/>
              <a:t> </a:t>
            </a:r>
            <a:r>
              <a:rPr lang="en-US" sz="2600" dirty="0"/>
              <a:t>when referring to a measure of center. The word </a:t>
            </a:r>
            <a:r>
              <a:rPr lang="en-US" sz="2600" b="1" dirty="0"/>
              <a:t>average</a:t>
            </a:r>
            <a:r>
              <a:rPr lang="en-US" sz="2600" i="1" dirty="0"/>
              <a:t> </a:t>
            </a:r>
            <a:r>
              <a:rPr lang="en-US" sz="2600" dirty="0"/>
              <a:t>is often used for the mean, but it is sometimes used for other measures of center. </a:t>
            </a:r>
          </a:p>
          <a:p>
            <a:r>
              <a:rPr lang="en-US" sz="2600" dirty="0"/>
              <a:t>The term </a:t>
            </a:r>
            <a:r>
              <a:rPr lang="en-US" sz="2600" b="1" dirty="0"/>
              <a:t>average</a:t>
            </a:r>
            <a:r>
              <a:rPr lang="en-US" sz="2600" i="1" dirty="0"/>
              <a:t> </a:t>
            </a:r>
            <a:r>
              <a:rPr lang="en-US" sz="2600" dirty="0"/>
              <a:t>is not used by statisticians. </a:t>
            </a:r>
          </a:p>
          <a:p>
            <a:r>
              <a:rPr lang="en-US" sz="2600" dirty="0"/>
              <a:t>The term </a:t>
            </a:r>
            <a:r>
              <a:rPr lang="en-US" sz="2600" b="1" dirty="0"/>
              <a:t>average</a:t>
            </a:r>
            <a:r>
              <a:rPr lang="en-US" sz="2600" i="1" dirty="0"/>
              <a:t> </a:t>
            </a:r>
            <a:r>
              <a:rPr lang="en-US" sz="2600" dirty="0"/>
              <a:t>is not used by the statistics community or professional journals.</a:t>
            </a:r>
          </a:p>
        </p:txBody>
      </p:sp>
    </p:spTree>
    <p:extLst>
      <p:ext uri="{BB962C8B-B14F-4D97-AF65-F5344CB8AC3E}">
        <p14:creationId xmlns:p14="http://schemas.microsoft.com/office/powerpoint/2010/main" val="981089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Median</a:t>
            </a:r>
            <a:endParaRPr lang="en-IN" sz="3600" dirty="0">
              <a:latin typeface="+mj-lt"/>
            </a:endParaRPr>
          </a:p>
        </p:txBody>
      </p:sp>
      <p:sp>
        <p:nvSpPr>
          <p:cNvPr id="3" name="Content Placeholder 2"/>
          <p:cNvSpPr>
            <a:spLocks noGrp="1"/>
          </p:cNvSpPr>
          <p:nvPr>
            <p:ph idx="1"/>
          </p:nvPr>
        </p:nvSpPr>
        <p:spPr>
          <a:xfrm>
            <a:off x="457200" y="1600201"/>
            <a:ext cx="8077200" cy="2209800"/>
          </a:xfrm>
        </p:spPr>
        <p:txBody>
          <a:bodyPr/>
          <a:lstStyle/>
          <a:p>
            <a:pPr>
              <a:buClr>
                <a:schemeClr val="bg2"/>
              </a:buClr>
            </a:pPr>
            <a:r>
              <a:rPr lang="en-US" sz="2800" dirty="0"/>
              <a:t>Median</a:t>
            </a:r>
          </a:p>
          <a:p>
            <a:pPr lvl="1">
              <a:buClr>
                <a:schemeClr val="bg2"/>
              </a:buClr>
            </a:pPr>
            <a:r>
              <a:rPr lang="en-US" sz="2600" dirty="0"/>
              <a:t>The </a:t>
            </a:r>
            <a:r>
              <a:rPr lang="en-US" sz="2600" b="1" dirty="0"/>
              <a:t>median </a:t>
            </a:r>
            <a:r>
              <a:rPr lang="en-US" sz="2600" dirty="0"/>
              <a:t>of a data set is the measure of center that is the </a:t>
            </a:r>
            <a:r>
              <a:rPr lang="en-US" sz="2600" b="1" dirty="0"/>
              <a:t>middle value</a:t>
            </a:r>
            <a:r>
              <a:rPr lang="en-US" sz="2600" i="1" dirty="0"/>
              <a:t> </a:t>
            </a:r>
            <a:r>
              <a:rPr lang="en-US" sz="2600" dirty="0"/>
              <a:t>when the original data values are arranged in order of increasing (or decreasing) magnitude.</a:t>
            </a:r>
          </a:p>
        </p:txBody>
      </p:sp>
    </p:spTree>
    <p:extLst>
      <p:ext uri="{BB962C8B-B14F-4D97-AF65-F5344CB8AC3E}">
        <p14:creationId xmlns:p14="http://schemas.microsoft.com/office/powerpoint/2010/main" val="592739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the Median</a:t>
            </a:r>
            <a:endParaRPr lang="en-IN" sz="3600" dirty="0">
              <a:latin typeface="+mj-lt"/>
            </a:endParaRPr>
          </a:p>
        </p:txBody>
      </p:sp>
      <p:sp>
        <p:nvSpPr>
          <p:cNvPr id="3" name="Content Placeholder 2"/>
          <p:cNvSpPr>
            <a:spLocks noGrp="1"/>
          </p:cNvSpPr>
          <p:nvPr>
            <p:ph idx="1"/>
          </p:nvPr>
        </p:nvSpPr>
        <p:spPr>
          <a:xfrm>
            <a:off x="457200" y="1600201"/>
            <a:ext cx="8001000" cy="2667000"/>
          </a:xfrm>
        </p:spPr>
        <p:txBody>
          <a:bodyPr/>
          <a:lstStyle/>
          <a:p>
            <a:pPr>
              <a:buClr>
                <a:schemeClr val="bg2"/>
              </a:buClr>
            </a:pPr>
            <a:r>
              <a:rPr lang="en-US" sz="2600" dirty="0"/>
              <a:t>The median does not change by large amounts when we include just a few extreme values, so the median is a </a:t>
            </a:r>
            <a:r>
              <a:rPr lang="en-US" sz="2600" b="1" dirty="0"/>
              <a:t>resistant</a:t>
            </a:r>
            <a:r>
              <a:rPr lang="en-US" sz="2600" i="1" dirty="0"/>
              <a:t> </a:t>
            </a:r>
            <a:r>
              <a:rPr lang="en-US" sz="2600" dirty="0"/>
              <a:t>measure of center.</a:t>
            </a:r>
          </a:p>
          <a:p>
            <a:pPr>
              <a:buClr>
                <a:schemeClr val="bg2"/>
              </a:buClr>
            </a:pPr>
            <a:r>
              <a:rPr lang="en-US" sz="2600" dirty="0"/>
              <a:t>The median does not directly use every data value. (For example, if the largest value is changed to a much larger value, the median does not change.)</a:t>
            </a:r>
            <a:endParaRPr lang="en-IN" sz="2600" dirty="0"/>
          </a:p>
        </p:txBody>
      </p:sp>
    </p:spTree>
    <p:extLst>
      <p:ext uri="{BB962C8B-B14F-4D97-AF65-F5344CB8AC3E}">
        <p14:creationId xmlns:p14="http://schemas.microsoft.com/office/powerpoint/2010/main" val="3918883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Calculation and Notation of the Median</a:t>
            </a:r>
            <a:endParaRPr lang="en-IN" sz="3600" dirty="0">
              <a:latin typeface="+mj-lt"/>
            </a:endParaRPr>
          </a:p>
        </p:txBody>
      </p:sp>
      <p:pic>
        <p:nvPicPr>
          <p:cNvPr id="5" name="Picture 4" descr="The median of a sample is sometimes denoted by x-tilde (pronounced “x-tilde”) or M or M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761" y="1600200"/>
            <a:ext cx="7798198" cy="722054"/>
          </a:xfrm>
          <a:prstGeom prst="rect">
            <a:avLst/>
          </a:prstGeom>
        </p:spPr>
      </p:pic>
      <p:sp>
        <p:nvSpPr>
          <p:cNvPr id="3" name="Content Placeholder 2"/>
          <p:cNvSpPr>
            <a:spLocks noGrp="1"/>
          </p:cNvSpPr>
          <p:nvPr>
            <p:ph idx="1"/>
          </p:nvPr>
        </p:nvSpPr>
        <p:spPr>
          <a:xfrm>
            <a:off x="457200" y="2461683"/>
            <a:ext cx="8229600" cy="2971800"/>
          </a:xfrm>
        </p:spPr>
        <p:txBody>
          <a:bodyPr/>
          <a:lstStyle/>
          <a:p>
            <a:pPr marL="0" indent="0">
              <a:buFontTx/>
              <a:buNone/>
            </a:pPr>
            <a:r>
              <a:rPr lang="en-US" sz="2600" kern="0" dirty="0"/>
              <a:t>To find the median, first </a:t>
            </a:r>
            <a:r>
              <a:rPr lang="en-US" sz="2600" b="1" kern="0" dirty="0"/>
              <a:t>sort</a:t>
            </a:r>
            <a:r>
              <a:rPr lang="en-US" sz="2600" i="1" kern="0" dirty="0"/>
              <a:t> </a:t>
            </a:r>
            <a:r>
              <a:rPr lang="en-US" sz="2600" kern="0" dirty="0"/>
              <a:t>the values (arrange them in order) and then follow one of these two procedures:</a:t>
            </a:r>
          </a:p>
          <a:p>
            <a:pPr marL="514350" indent="-514350">
              <a:buFont typeface="+mj-lt"/>
              <a:buAutoNum type="arabicPeriod"/>
            </a:pPr>
            <a:r>
              <a:rPr lang="en-US" sz="2400" kern="0" dirty="0"/>
              <a:t>If the number of data values is </a:t>
            </a:r>
            <a:r>
              <a:rPr lang="en-US" sz="2400" b="1" kern="0" dirty="0"/>
              <a:t>odd</a:t>
            </a:r>
            <a:r>
              <a:rPr lang="en-US" sz="2400" kern="0" dirty="0"/>
              <a:t>, the median is the number located in the exact middle of the sorted list.</a:t>
            </a:r>
          </a:p>
          <a:p>
            <a:pPr marL="514350" indent="-514350">
              <a:buFont typeface="+mj-lt"/>
              <a:buAutoNum type="arabicPeriod"/>
            </a:pPr>
            <a:r>
              <a:rPr lang="en-US" sz="2400" kern="0" dirty="0"/>
              <a:t>If the number of data values is </a:t>
            </a:r>
            <a:r>
              <a:rPr lang="en-US" sz="2400" b="1" kern="0" dirty="0"/>
              <a:t>even,</a:t>
            </a:r>
            <a:r>
              <a:rPr lang="en-US" sz="2400" kern="0" dirty="0"/>
              <a:t> the median is found by computing the mean of the two middle numbers in the sorted list.</a:t>
            </a:r>
          </a:p>
        </p:txBody>
      </p:sp>
    </p:spTree>
    <p:extLst>
      <p:ext uri="{BB962C8B-B14F-4D97-AF65-F5344CB8AC3E}">
        <p14:creationId xmlns:p14="http://schemas.microsoft.com/office/powerpoint/2010/main" val="3497372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Median with an Odd Number of Data Values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371600"/>
          </a:xfrm>
        </p:spPr>
        <p:txBody>
          <a:bodyPr/>
          <a:lstStyle/>
          <a:p>
            <a:pPr marL="0" indent="0">
              <a:buNone/>
            </a:pPr>
            <a:r>
              <a:rPr lang="en-US" sz="2600" dirty="0"/>
              <a:t>Find the median of the first five data speeds for Verizon: 38.5, 55.6, 22.4, 14.1, and 23.1 (all in megabits per second, or Mbps).</a:t>
            </a:r>
            <a:endParaRPr lang="en-IN" sz="2600" dirty="0"/>
          </a:p>
        </p:txBody>
      </p:sp>
    </p:spTree>
    <p:extLst>
      <p:ext uri="{BB962C8B-B14F-4D97-AF65-F5344CB8AC3E}">
        <p14:creationId xmlns:p14="http://schemas.microsoft.com/office/powerpoint/2010/main" val="4993838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Median with an Odd Number of Data Values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spcBef>
                <a:spcPts val="600"/>
              </a:spcBef>
              <a:buNone/>
            </a:pPr>
            <a:r>
              <a:rPr lang="en-US" sz="2600" dirty="0"/>
              <a:t>Solution</a:t>
            </a:r>
          </a:p>
          <a:p>
            <a:pPr marL="0" indent="0">
              <a:spcBef>
                <a:spcPts val="600"/>
              </a:spcBef>
              <a:buNone/>
            </a:pPr>
            <a:r>
              <a:rPr lang="en-US" sz="2600" dirty="0"/>
              <a:t>First sort the data values by arranging them in ascending order, as shown below:</a:t>
            </a:r>
          </a:p>
        </p:txBody>
      </p:sp>
      <p:pic>
        <p:nvPicPr>
          <p:cNvPr id="6" name="Picture 5" descr="A set of five numbers: 14.1, 22.4, 23.1, 38.5, 55.6. 23.1 is circ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2528" y="3014405"/>
            <a:ext cx="3842422" cy="723683"/>
          </a:xfrm>
          <a:prstGeom prst="rect">
            <a:avLst/>
          </a:prstGeom>
        </p:spPr>
      </p:pic>
      <p:sp>
        <p:nvSpPr>
          <p:cNvPr id="4" name="Content Placeholder 3"/>
          <p:cNvSpPr>
            <a:spLocks noGrp="1"/>
          </p:cNvSpPr>
          <p:nvPr>
            <p:ph idx="13"/>
          </p:nvPr>
        </p:nvSpPr>
        <p:spPr>
          <a:xfrm>
            <a:off x="457200" y="3918439"/>
            <a:ext cx="8229600" cy="1676400"/>
          </a:xfrm>
        </p:spPr>
        <p:txBody>
          <a:bodyPr/>
          <a:lstStyle/>
          <a:p>
            <a:pPr marL="0" indent="0">
              <a:buFontTx/>
              <a:buNone/>
            </a:pPr>
            <a:r>
              <a:rPr lang="en-US" sz="2600" kern="0" dirty="0"/>
              <a:t>Because there are 5 data values, the number of data values is an odd number (5), so the median is the number located in the exact middle of the sorted list, which is 23.1 Mbps</a:t>
            </a:r>
            <a:r>
              <a:rPr lang="en-US" sz="2600" b="1" kern="0" dirty="0">
                <a:solidFill>
                  <a:schemeClr val="accent2">
                    <a:lumMod val="75000"/>
                  </a:schemeClr>
                </a:solidFill>
              </a:rPr>
              <a:t>.</a:t>
            </a:r>
            <a:endParaRPr lang="en-IN" sz="2600" dirty="0"/>
          </a:p>
        </p:txBody>
      </p:sp>
    </p:spTree>
    <p:extLst>
      <p:ext uri="{BB962C8B-B14F-4D97-AF65-F5344CB8AC3E}">
        <p14:creationId xmlns:p14="http://schemas.microsoft.com/office/powerpoint/2010/main" val="18772173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Median with an Even Number of Data Values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77200" cy="1676400"/>
          </a:xfrm>
        </p:spPr>
        <p:txBody>
          <a:bodyPr/>
          <a:lstStyle/>
          <a:p>
            <a:pPr marL="0" indent="0">
              <a:buNone/>
            </a:pPr>
            <a:r>
              <a:rPr lang="en-US" sz="2600" dirty="0"/>
              <a:t>Repeat of the previous example after including the sixth data speed of 24.5 Mbps. That is, find the median of these data speeds: 38.5, 55.6, 22.4, 14.1, 23.1, 24.5 (all in Mbps).</a:t>
            </a:r>
            <a:endParaRPr lang="en-IN" sz="2600" dirty="0"/>
          </a:p>
        </p:txBody>
      </p:sp>
    </p:spTree>
    <p:extLst>
      <p:ext uri="{BB962C8B-B14F-4D97-AF65-F5344CB8AC3E}">
        <p14:creationId xmlns:p14="http://schemas.microsoft.com/office/powerpoint/2010/main" val="40001731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Median with an Even Number of Data Values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819400"/>
          </a:xfrm>
        </p:spPr>
        <p:txBody>
          <a:bodyPr/>
          <a:lstStyle/>
          <a:p>
            <a:pPr marL="0" indent="0">
              <a:spcBef>
                <a:spcPts val="600"/>
              </a:spcBef>
              <a:buFontTx/>
              <a:buNone/>
            </a:pPr>
            <a:r>
              <a:rPr lang="en-US" sz="2600" kern="0" dirty="0"/>
              <a:t>Solution</a:t>
            </a:r>
          </a:p>
          <a:p>
            <a:pPr marL="0" indent="0">
              <a:spcBef>
                <a:spcPts val="600"/>
              </a:spcBef>
              <a:buFontTx/>
              <a:buNone/>
            </a:pPr>
            <a:r>
              <a:rPr lang="en-US" sz="2600" kern="0" dirty="0"/>
              <a:t>First arrange the values in ascending order:</a:t>
            </a:r>
          </a:p>
          <a:p>
            <a:pPr marL="0" indent="0">
              <a:spcBef>
                <a:spcPts val="600"/>
              </a:spcBef>
              <a:buFontTx/>
              <a:buNone/>
            </a:pPr>
            <a:r>
              <a:rPr lang="en-US" sz="2600" kern="0" dirty="0"/>
              <a:t>	14.1  22.4  23.1  24.5  38.5  55.6</a:t>
            </a:r>
          </a:p>
          <a:p>
            <a:pPr marL="0" indent="0">
              <a:buNone/>
            </a:pPr>
            <a:r>
              <a:rPr lang="en-US" sz="2600" dirty="0"/>
              <a:t>Because the number of data values is an even number (6), the median is found by computing the mean of the two middle numbers, which are 23.1 and 24.5.</a:t>
            </a:r>
            <a:endParaRPr lang="en-US" sz="2600" kern="0" dirty="0"/>
          </a:p>
        </p:txBody>
      </p:sp>
      <p:pic>
        <p:nvPicPr>
          <p:cNvPr id="5" name="Picture 4" descr="The median = 23.1 + 24.5, divided by 2 = 47.6 divided by 2 =23.8 megabits per seco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4707150"/>
            <a:ext cx="5960973" cy="666446"/>
          </a:xfrm>
          <a:prstGeom prst="rect">
            <a:avLst/>
          </a:prstGeom>
        </p:spPr>
      </p:pic>
    </p:spTree>
    <p:extLst>
      <p:ext uri="{BB962C8B-B14F-4D97-AF65-F5344CB8AC3E}">
        <p14:creationId xmlns:p14="http://schemas.microsoft.com/office/powerpoint/2010/main" val="88687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Describing, Exploring, and Comparing Data</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255600" indent="-255600">
              <a:buNone/>
            </a:pPr>
            <a:r>
              <a:rPr lang="en-US" sz="2600" b="1" dirty="0"/>
              <a:t>3-1 Measures of Center</a:t>
            </a:r>
          </a:p>
          <a:p>
            <a:pPr marL="255600" indent="-255600">
              <a:buNone/>
            </a:pPr>
            <a:r>
              <a:rPr lang="en-US" sz="2600" dirty="0"/>
              <a:t>3-2 Measures of Variation</a:t>
            </a:r>
          </a:p>
          <a:p>
            <a:pPr marL="255600" indent="-255600">
              <a:buNone/>
            </a:pPr>
            <a:r>
              <a:rPr lang="en-US" sz="2600" dirty="0"/>
              <a:t>3-3 Measures of Relative Standing and Boxplots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Mode</a:t>
            </a:r>
            <a:endParaRPr lang="en-IN" sz="3600" dirty="0">
              <a:latin typeface="+mj-lt"/>
            </a:endParaRPr>
          </a:p>
        </p:txBody>
      </p:sp>
      <p:sp>
        <p:nvSpPr>
          <p:cNvPr id="3" name="Content Placeholder 2"/>
          <p:cNvSpPr>
            <a:spLocks noGrp="1"/>
          </p:cNvSpPr>
          <p:nvPr>
            <p:ph idx="1"/>
          </p:nvPr>
        </p:nvSpPr>
        <p:spPr>
          <a:xfrm>
            <a:off x="457200" y="1600201"/>
            <a:ext cx="8229600" cy="1371600"/>
          </a:xfrm>
        </p:spPr>
        <p:txBody>
          <a:bodyPr/>
          <a:lstStyle/>
          <a:p>
            <a:pPr>
              <a:buClr>
                <a:schemeClr val="bg2"/>
              </a:buClr>
            </a:pPr>
            <a:r>
              <a:rPr lang="en-US" sz="2800" dirty="0"/>
              <a:t>Mode</a:t>
            </a:r>
          </a:p>
          <a:p>
            <a:pPr lvl="1">
              <a:buClr>
                <a:schemeClr val="bg2"/>
              </a:buClr>
            </a:pPr>
            <a:r>
              <a:rPr lang="en-US" sz="2600" dirty="0"/>
              <a:t>The </a:t>
            </a:r>
            <a:r>
              <a:rPr lang="en-US" sz="2600" b="1" dirty="0"/>
              <a:t>mode </a:t>
            </a:r>
            <a:r>
              <a:rPr lang="en-US" sz="2600" dirty="0"/>
              <a:t>of a data set is the value(s) that occur(s) with the greatest frequency.</a:t>
            </a:r>
            <a:endParaRPr lang="en-IN" sz="2600" dirty="0"/>
          </a:p>
        </p:txBody>
      </p:sp>
    </p:spTree>
    <p:extLst>
      <p:ext uri="{BB962C8B-B14F-4D97-AF65-F5344CB8AC3E}">
        <p14:creationId xmlns:p14="http://schemas.microsoft.com/office/powerpoint/2010/main" val="3518682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the Mode</a:t>
            </a:r>
            <a:endParaRPr lang="en-IN" sz="3600" dirty="0">
              <a:latin typeface="+mj-lt"/>
            </a:endParaRPr>
          </a:p>
        </p:txBody>
      </p:sp>
      <p:sp>
        <p:nvSpPr>
          <p:cNvPr id="3" name="Content Placeholder 2"/>
          <p:cNvSpPr>
            <a:spLocks noGrp="1"/>
          </p:cNvSpPr>
          <p:nvPr>
            <p:ph idx="1"/>
          </p:nvPr>
        </p:nvSpPr>
        <p:spPr>
          <a:xfrm>
            <a:off x="457200" y="1600201"/>
            <a:ext cx="8077200" cy="1371600"/>
          </a:xfrm>
        </p:spPr>
        <p:txBody>
          <a:bodyPr/>
          <a:lstStyle/>
          <a:p>
            <a:pPr>
              <a:buClr>
                <a:schemeClr val="bg2"/>
              </a:buClr>
            </a:pPr>
            <a:r>
              <a:rPr lang="en-US" sz="2600" dirty="0"/>
              <a:t>The mode can be found with qualitative data.</a:t>
            </a:r>
          </a:p>
          <a:p>
            <a:pPr>
              <a:buClr>
                <a:schemeClr val="bg2"/>
              </a:buClr>
            </a:pPr>
            <a:r>
              <a:rPr lang="en-US" sz="2600" dirty="0"/>
              <a:t>A data set can have no mode or one mode or multiple modes.</a:t>
            </a:r>
            <a:endParaRPr lang="en-IN" sz="2600" dirty="0"/>
          </a:p>
        </p:txBody>
      </p:sp>
    </p:spTree>
    <p:extLst>
      <p:ext uri="{BB962C8B-B14F-4D97-AF65-F5344CB8AC3E}">
        <p14:creationId xmlns:p14="http://schemas.microsoft.com/office/powerpoint/2010/main" val="39024628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the Mode</a:t>
            </a:r>
            <a:endParaRPr lang="en-IN" sz="3600" dirty="0">
              <a:latin typeface="+mj-lt"/>
            </a:endParaRPr>
          </a:p>
        </p:txBody>
      </p:sp>
      <p:sp>
        <p:nvSpPr>
          <p:cNvPr id="3" name="Content Placeholder 2"/>
          <p:cNvSpPr>
            <a:spLocks noGrp="1"/>
          </p:cNvSpPr>
          <p:nvPr>
            <p:ph idx="1"/>
          </p:nvPr>
        </p:nvSpPr>
        <p:spPr>
          <a:xfrm>
            <a:off x="457200" y="1600200"/>
            <a:ext cx="8153400" cy="4525963"/>
          </a:xfrm>
        </p:spPr>
        <p:txBody>
          <a:bodyPr/>
          <a:lstStyle/>
          <a:p>
            <a:pPr marL="0" indent="0">
              <a:buNone/>
            </a:pPr>
            <a:r>
              <a:rPr lang="en-US" sz="2600" dirty="0"/>
              <a:t>A data set can have one mode, more than one mode, or no mode.</a:t>
            </a:r>
          </a:p>
          <a:p>
            <a:pPr>
              <a:buClr>
                <a:schemeClr val="bg2"/>
              </a:buClr>
            </a:pPr>
            <a:r>
              <a:rPr lang="en-US" sz="2600" dirty="0"/>
              <a:t>When two data values occur with the same greatest frequency, each one is a mode and the data set is said to be </a:t>
            </a:r>
            <a:r>
              <a:rPr lang="en-US" sz="2600" b="1" dirty="0"/>
              <a:t>bimodal</a:t>
            </a:r>
            <a:r>
              <a:rPr lang="en-US" sz="2600" dirty="0"/>
              <a:t>.</a:t>
            </a:r>
          </a:p>
          <a:p>
            <a:pPr>
              <a:buClr>
                <a:schemeClr val="bg2"/>
              </a:buClr>
            </a:pPr>
            <a:r>
              <a:rPr lang="en-US" sz="2600" dirty="0"/>
              <a:t>When more than two data values occur with the same greatest frequency, each is a mode and the data set is said to be </a:t>
            </a:r>
            <a:r>
              <a:rPr lang="en-US" sz="2600" b="1" dirty="0"/>
              <a:t>multimodal</a:t>
            </a:r>
            <a:r>
              <a:rPr lang="en-US" sz="2600" dirty="0"/>
              <a:t>.</a:t>
            </a:r>
          </a:p>
          <a:p>
            <a:pPr>
              <a:buClr>
                <a:schemeClr val="bg2"/>
              </a:buClr>
            </a:pPr>
            <a:r>
              <a:rPr lang="en-US" sz="2600" dirty="0"/>
              <a:t>When no data value is repeated, we say that there is </a:t>
            </a:r>
            <a:r>
              <a:rPr lang="en-US" sz="2600" b="1" dirty="0"/>
              <a:t>no mode</a:t>
            </a:r>
            <a:r>
              <a:rPr lang="en-US" sz="2600" dirty="0"/>
              <a:t>.</a:t>
            </a:r>
            <a:endParaRPr lang="en-IN" sz="2600" dirty="0"/>
          </a:p>
        </p:txBody>
      </p:sp>
    </p:spTree>
    <p:extLst>
      <p:ext uri="{BB962C8B-B14F-4D97-AF65-F5344CB8AC3E}">
        <p14:creationId xmlns:p14="http://schemas.microsoft.com/office/powerpoint/2010/main" val="3426854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Mode</a:t>
            </a:r>
            <a:endParaRPr lang="en-IN" sz="360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dirty="0"/>
              <a:t>Find the mode of these Sprint data speeds (in Mbps):	</a:t>
            </a:r>
            <a:endParaRPr lang="en-IN" sz="2600" dirty="0"/>
          </a:p>
        </p:txBody>
      </p:sp>
      <p:pic>
        <p:nvPicPr>
          <p:cNvPr id="9" name="Picture 8" descr="A set of seven numbers: 0.2, 0.3, 0.3, 0.3, 0.6, 0.6, 1.2. Each 0.3 is circ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598" y="2280764"/>
            <a:ext cx="5256738" cy="608346"/>
          </a:xfrm>
          <a:prstGeom prst="rect">
            <a:avLst/>
          </a:prstGeom>
        </p:spPr>
      </p:pic>
      <p:sp>
        <p:nvSpPr>
          <p:cNvPr id="10" name="Content Placeholder 9"/>
          <p:cNvSpPr>
            <a:spLocks noGrp="1"/>
          </p:cNvSpPr>
          <p:nvPr>
            <p:ph idx="13"/>
          </p:nvPr>
        </p:nvSpPr>
        <p:spPr>
          <a:xfrm>
            <a:off x="457200" y="3091963"/>
            <a:ext cx="8229600" cy="1327637"/>
          </a:xfrm>
        </p:spPr>
        <p:txBody>
          <a:bodyPr/>
          <a:lstStyle/>
          <a:p>
            <a:pPr marL="0" indent="0">
              <a:spcBef>
                <a:spcPts val="600"/>
              </a:spcBef>
              <a:buFontTx/>
              <a:buNone/>
            </a:pPr>
            <a:r>
              <a:rPr lang="en-US" sz="2600" kern="0" dirty="0"/>
              <a:t>Solution</a:t>
            </a:r>
          </a:p>
          <a:p>
            <a:pPr marL="0" indent="0">
              <a:spcBef>
                <a:spcPts val="600"/>
              </a:spcBef>
              <a:buFontTx/>
              <a:buNone/>
            </a:pPr>
            <a:r>
              <a:rPr lang="en-US" sz="2600" kern="0" dirty="0"/>
              <a:t>The mode is 0.3 Mbps, because it is the data speed occurring most often (three times).</a:t>
            </a:r>
            <a:endParaRPr lang="en-IN" sz="2600" dirty="0"/>
          </a:p>
        </p:txBody>
      </p:sp>
    </p:spTree>
    <p:extLst>
      <p:ext uri="{BB962C8B-B14F-4D97-AF65-F5344CB8AC3E}">
        <p14:creationId xmlns:p14="http://schemas.microsoft.com/office/powerpoint/2010/main" val="2831117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Other Mode Examples</a:t>
            </a:r>
            <a:endParaRPr lang="en-IN" sz="3600" dirty="0">
              <a:latin typeface="+mj-lt"/>
            </a:endParaRPr>
          </a:p>
        </p:txBody>
      </p:sp>
      <p:sp>
        <p:nvSpPr>
          <p:cNvPr id="3" name="Content Placeholder 2"/>
          <p:cNvSpPr>
            <a:spLocks noGrp="1"/>
          </p:cNvSpPr>
          <p:nvPr>
            <p:ph idx="1"/>
          </p:nvPr>
        </p:nvSpPr>
        <p:spPr>
          <a:xfrm>
            <a:off x="457200" y="1600201"/>
            <a:ext cx="8229600" cy="1828800"/>
          </a:xfrm>
        </p:spPr>
        <p:txBody>
          <a:bodyPr/>
          <a:lstStyle/>
          <a:p>
            <a:pPr marL="0" indent="0">
              <a:buNone/>
            </a:pPr>
            <a:r>
              <a:rPr lang="en-US" sz="2600" b="1" dirty="0"/>
              <a:t>Two modes: </a:t>
            </a:r>
            <a:r>
              <a:rPr lang="en-US" sz="2600" dirty="0"/>
              <a:t>The data speeds (Mbps) of 0.3, 0.3, 0.6, 4.0, and 4.0 have two modes: 0.3 Mbps and 4.0 Mbps.</a:t>
            </a:r>
          </a:p>
          <a:p>
            <a:pPr marL="0" indent="0">
              <a:buFontTx/>
              <a:buNone/>
            </a:pPr>
            <a:r>
              <a:rPr lang="en-US" sz="2600" b="1" kern="0" dirty="0"/>
              <a:t>No mode: </a:t>
            </a:r>
            <a:r>
              <a:rPr lang="en-US" sz="2600" kern="0" dirty="0"/>
              <a:t>The data speeds (Mbps) of 0.3, 1.1, 2.4, 4.0, and 5.0 have no mode because no value is repeated.</a:t>
            </a:r>
            <a:endParaRPr lang="en-IN" sz="2600" dirty="0"/>
          </a:p>
        </p:txBody>
      </p:sp>
    </p:spTree>
    <p:extLst>
      <p:ext uri="{BB962C8B-B14F-4D97-AF65-F5344CB8AC3E}">
        <p14:creationId xmlns:p14="http://schemas.microsoft.com/office/powerpoint/2010/main" val="22636587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Midrange</a:t>
            </a:r>
            <a:endParaRPr lang="en-IN" sz="3600" dirty="0">
              <a:latin typeface="+mj-lt"/>
            </a:endParaRPr>
          </a:p>
        </p:txBody>
      </p:sp>
      <p:sp>
        <p:nvSpPr>
          <p:cNvPr id="3" name="Content Placeholder 2"/>
          <p:cNvSpPr>
            <a:spLocks noGrp="1"/>
          </p:cNvSpPr>
          <p:nvPr>
            <p:ph idx="1"/>
          </p:nvPr>
        </p:nvSpPr>
        <p:spPr>
          <a:xfrm>
            <a:off x="457200" y="1600201"/>
            <a:ext cx="8229600" cy="2971800"/>
          </a:xfrm>
        </p:spPr>
        <p:txBody>
          <a:bodyPr/>
          <a:lstStyle/>
          <a:p>
            <a:pPr>
              <a:buClr>
                <a:schemeClr val="bg2"/>
              </a:buClr>
            </a:pPr>
            <a:r>
              <a:rPr lang="en-US" sz="2800" dirty="0"/>
              <a:t>Midrange</a:t>
            </a:r>
          </a:p>
          <a:p>
            <a:pPr lvl="1">
              <a:buClr>
                <a:schemeClr val="bg2"/>
              </a:buClr>
            </a:pPr>
            <a:r>
              <a:rPr lang="en-US" sz="2600" dirty="0"/>
              <a:t>The </a:t>
            </a:r>
            <a:r>
              <a:rPr lang="en-US" sz="2600" b="1" dirty="0"/>
              <a:t>midrange </a:t>
            </a:r>
            <a:r>
              <a:rPr lang="en-US" sz="2600" dirty="0"/>
              <a:t>of a data set is the measure of center that is the value midway between the maximum and minimum values in the original data set. </a:t>
            </a:r>
            <a:r>
              <a:rPr lang="en-US" sz="2600" kern="0" dirty="0"/>
              <a:t>It is found by adding the maximum data value to the minimum data value and then dividing the sum by 2, as in the following formula:</a:t>
            </a:r>
            <a:endParaRPr lang="en-IN" dirty="0"/>
          </a:p>
        </p:txBody>
      </p:sp>
      <p:pic>
        <p:nvPicPr>
          <p:cNvPr id="4" name="Picture 3" descr="The midrange = the maximum data value + the minimum data value, divided by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487" y="4953000"/>
            <a:ext cx="7557025" cy="587769"/>
          </a:xfrm>
          <a:prstGeom prst="rect">
            <a:avLst/>
          </a:prstGeom>
        </p:spPr>
      </p:pic>
    </p:spTree>
    <p:extLst>
      <p:ext uri="{BB962C8B-B14F-4D97-AF65-F5344CB8AC3E}">
        <p14:creationId xmlns:p14="http://schemas.microsoft.com/office/powerpoint/2010/main" val="2609470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620000" cy="1097280"/>
          </a:xfrm>
        </p:spPr>
        <p:txBody>
          <a:bodyPr/>
          <a:lstStyle/>
          <a:p>
            <a:r>
              <a:rPr lang="en-US" sz="3600" dirty="0">
                <a:latin typeface="+mj-lt"/>
              </a:rPr>
              <a:t>Important Properties of the Midrange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371600"/>
          </a:xfrm>
        </p:spPr>
        <p:txBody>
          <a:bodyPr/>
          <a:lstStyle/>
          <a:p>
            <a:pPr marL="0" indent="0">
              <a:buNone/>
            </a:pPr>
            <a:r>
              <a:rPr lang="en-US" sz="2600" dirty="0"/>
              <a:t>Because the midrange uses only the maximum and minimum values, it is very sensitive to those extremes so the midrange is not </a:t>
            </a:r>
            <a:r>
              <a:rPr lang="en-US" sz="2600" b="1" dirty="0"/>
              <a:t>resistant.</a:t>
            </a:r>
            <a:endParaRPr lang="en-IN" sz="2600" b="1" dirty="0"/>
          </a:p>
        </p:txBody>
      </p:sp>
    </p:spTree>
    <p:extLst>
      <p:ext uri="{BB962C8B-B14F-4D97-AF65-F5344CB8AC3E}">
        <p14:creationId xmlns:p14="http://schemas.microsoft.com/office/powerpoint/2010/main" val="2336716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848600" cy="1097280"/>
          </a:xfrm>
        </p:spPr>
        <p:txBody>
          <a:bodyPr/>
          <a:lstStyle/>
          <a:p>
            <a:r>
              <a:rPr lang="en-US" sz="3600" dirty="0">
                <a:latin typeface="+mj-lt"/>
              </a:rPr>
              <a:t>Important Properties of the Midrange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0"/>
            <a:ext cx="7696200" cy="3962399"/>
          </a:xfrm>
        </p:spPr>
        <p:txBody>
          <a:bodyPr/>
          <a:lstStyle/>
          <a:p>
            <a:pPr>
              <a:buClr>
                <a:schemeClr val="bg2"/>
              </a:buClr>
            </a:pPr>
            <a:r>
              <a:rPr lang="en-US" sz="2600" dirty="0"/>
              <a:t>In practice, the midrange is rarely used, but it has three redeeming features:</a:t>
            </a:r>
          </a:p>
          <a:p>
            <a:pPr marL="857250" lvl="1" indent="-457200">
              <a:buFont typeface="+mj-lt"/>
              <a:buAutoNum type="arabicPeriod"/>
            </a:pPr>
            <a:r>
              <a:rPr lang="en-US" sz="2400" dirty="0"/>
              <a:t>The midrange is very easy to compute.</a:t>
            </a:r>
          </a:p>
          <a:p>
            <a:pPr marL="857250" lvl="1" indent="-457200">
              <a:buFont typeface="+mj-lt"/>
              <a:buAutoNum type="arabicPeriod"/>
            </a:pPr>
            <a:r>
              <a:rPr lang="en-US" sz="2400" dirty="0"/>
              <a:t>The midrange helps reinforce the very important point that there are several different ways to define the center of a data set.</a:t>
            </a:r>
          </a:p>
          <a:p>
            <a:pPr marL="857250" lvl="1" indent="-457200">
              <a:buFont typeface="+mj-lt"/>
              <a:buAutoNum type="arabicPeriod"/>
            </a:pPr>
            <a:r>
              <a:rPr lang="en-US" sz="2400" dirty="0"/>
              <a:t>The value of the midrange is sometimes used incorrectly for the median, so confusion can be reduced by clearly defining the midrange along with the median.</a:t>
            </a:r>
            <a:endParaRPr lang="en-IN" sz="2400" dirty="0"/>
          </a:p>
        </p:txBody>
      </p:sp>
    </p:spTree>
    <p:extLst>
      <p:ext uri="{BB962C8B-B14F-4D97-AF65-F5344CB8AC3E}">
        <p14:creationId xmlns:p14="http://schemas.microsoft.com/office/powerpoint/2010/main" val="4234695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Midrange</a:t>
            </a:r>
            <a:endParaRPr lang="en-IN" sz="3600" dirty="0">
              <a:latin typeface="+mj-lt"/>
            </a:endParaRPr>
          </a:p>
        </p:txBody>
      </p:sp>
      <p:sp>
        <p:nvSpPr>
          <p:cNvPr id="3" name="Content Placeholder 2"/>
          <p:cNvSpPr>
            <a:spLocks noGrp="1"/>
          </p:cNvSpPr>
          <p:nvPr>
            <p:ph idx="1"/>
          </p:nvPr>
        </p:nvSpPr>
        <p:spPr>
          <a:xfrm>
            <a:off x="457200" y="1600201"/>
            <a:ext cx="8229600" cy="1828800"/>
          </a:xfrm>
        </p:spPr>
        <p:txBody>
          <a:bodyPr/>
          <a:lstStyle/>
          <a:p>
            <a:pPr marL="0" indent="0">
              <a:spcBef>
                <a:spcPts val="600"/>
              </a:spcBef>
              <a:buNone/>
            </a:pPr>
            <a:r>
              <a:rPr lang="en-US" sz="2600" dirty="0"/>
              <a:t>Find the midrange of these Verizon data speeds: 38.5, 55.6, 22.4, 14.1, and 23.1 (all in Mbps)</a:t>
            </a:r>
          </a:p>
          <a:p>
            <a:pPr marL="0" indent="0">
              <a:spcBef>
                <a:spcPts val="600"/>
              </a:spcBef>
              <a:buFontTx/>
              <a:buNone/>
            </a:pPr>
            <a:r>
              <a:rPr lang="en-US" sz="2600" kern="0" dirty="0"/>
              <a:t>Solution</a:t>
            </a:r>
          </a:p>
          <a:p>
            <a:pPr marL="0" indent="0">
              <a:spcBef>
                <a:spcPts val="600"/>
              </a:spcBef>
              <a:buFontTx/>
              <a:buNone/>
            </a:pPr>
            <a:r>
              <a:rPr lang="en-US" sz="2600" kern="0" dirty="0"/>
              <a:t>The midrange is found as follows:</a:t>
            </a:r>
            <a:endParaRPr lang="en-IN" sz="2600" dirty="0"/>
          </a:p>
        </p:txBody>
      </p:sp>
      <p:pic>
        <p:nvPicPr>
          <p:cNvPr id="5" name="Picture 4" descr="The midrange = the maximum data value + the minimum data value, divided by 2 = 55.6 + 14.1, divided by 2 = 34.85 megabits per secon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678806"/>
            <a:ext cx="7557025" cy="1973782"/>
          </a:xfrm>
          <a:prstGeom prst="rect">
            <a:avLst/>
          </a:prstGeom>
        </p:spPr>
      </p:pic>
    </p:spTree>
    <p:extLst>
      <p:ext uri="{BB962C8B-B14F-4D97-AF65-F5344CB8AC3E}">
        <p14:creationId xmlns:p14="http://schemas.microsoft.com/office/powerpoint/2010/main" val="39299940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Round-Off Rules for Measures of Center</a:t>
            </a:r>
            <a:endParaRPr lang="en-IN" sz="3600" dirty="0">
              <a:latin typeface="+mj-lt"/>
            </a:endParaRPr>
          </a:p>
        </p:txBody>
      </p:sp>
      <p:sp>
        <p:nvSpPr>
          <p:cNvPr id="3" name="Content Placeholder 2"/>
          <p:cNvSpPr>
            <a:spLocks noGrp="1"/>
          </p:cNvSpPr>
          <p:nvPr>
            <p:ph idx="1"/>
          </p:nvPr>
        </p:nvSpPr>
        <p:spPr>
          <a:xfrm>
            <a:off x="457200" y="1600201"/>
            <a:ext cx="8229600" cy="2590800"/>
          </a:xfrm>
        </p:spPr>
        <p:txBody>
          <a:bodyPr/>
          <a:lstStyle/>
          <a:p>
            <a:r>
              <a:rPr lang="en-US" sz="2600" dirty="0"/>
              <a:t>For the mean, median, and midrange, carry one more decimal place than is present in the original set of values.</a:t>
            </a:r>
          </a:p>
          <a:p>
            <a:r>
              <a:rPr lang="en-US" sz="2600" dirty="0"/>
              <a:t>For the mode, leave the value as is without rounding (because values of the mode are the same as some of the original data values).</a:t>
            </a:r>
            <a:endParaRPr lang="en-IN" sz="2600" dirty="0"/>
          </a:p>
        </p:txBody>
      </p:sp>
    </p:spTree>
    <p:extLst>
      <p:ext uri="{BB962C8B-B14F-4D97-AF65-F5344CB8AC3E}">
        <p14:creationId xmlns:p14="http://schemas.microsoft.com/office/powerpoint/2010/main" val="1556352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458200" cy="2057399"/>
          </a:xfrm>
        </p:spPr>
        <p:txBody>
          <a:bodyPr/>
          <a:lstStyle/>
          <a:p>
            <a:pPr marL="0" indent="0">
              <a:buNone/>
            </a:pPr>
            <a:r>
              <a:rPr lang="en-US" sz="2600" dirty="0"/>
              <a:t>The focus of this section is to obtain a value that measures the </a:t>
            </a:r>
            <a:r>
              <a:rPr lang="en-US" sz="2600" b="1" dirty="0"/>
              <a:t>center</a:t>
            </a:r>
            <a:r>
              <a:rPr lang="en-US" sz="2600" i="1" dirty="0"/>
              <a:t> </a:t>
            </a:r>
            <a:r>
              <a:rPr lang="en-US" sz="2600" dirty="0"/>
              <a:t>of a data set. In particular, we present measures of center, including </a:t>
            </a:r>
            <a:r>
              <a:rPr lang="en-US" sz="2600" b="1" dirty="0"/>
              <a:t>mean</a:t>
            </a:r>
            <a:r>
              <a:rPr lang="en-US" sz="2600" i="1" dirty="0"/>
              <a:t> </a:t>
            </a:r>
            <a:r>
              <a:rPr lang="en-US" sz="2600" dirty="0"/>
              <a:t>and </a:t>
            </a:r>
            <a:r>
              <a:rPr lang="en-US" sz="2600" b="1" dirty="0"/>
              <a:t>median</a:t>
            </a:r>
            <a:r>
              <a:rPr lang="en-US" sz="2600" dirty="0"/>
              <a:t>. Our objective here is not only to find the value of each measure of center, but also to interpret those values.</a:t>
            </a:r>
            <a:endParaRPr lang="en-IN" sz="2600" dirty="0"/>
          </a:p>
        </p:txBody>
      </p:sp>
    </p:spTree>
    <p:extLst>
      <p:ext uri="{BB962C8B-B14F-4D97-AF65-F5344CB8AC3E}">
        <p14:creationId xmlns:p14="http://schemas.microsoft.com/office/powerpoint/2010/main" val="18070676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Thinking</a:t>
            </a:r>
            <a:endParaRPr lang="en-IN" sz="3600" dirty="0">
              <a:latin typeface="+mj-lt"/>
            </a:endParaRPr>
          </a:p>
        </p:txBody>
      </p:sp>
      <p:sp>
        <p:nvSpPr>
          <p:cNvPr id="3" name="Content Placeholder 2"/>
          <p:cNvSpPr>
            <a:spLocks noGrp="1"/>
          </p:cNvSpPr>
          <p:nvPr>
            <p:ph idx="1"/>
          </p:nvPr>
        </p:nvSpPr>
        <p:spPr>
          <a:xfrm>
            <a:off x="457200" y="1600201"/>
            <a:ext cx="8229600" cy="2209800"/>
          </a:xfrm>
        </p:spPr>
        <p:txBody>
          <a:bodyPr/>
          <a:lstStyle/>
          <a:p>
            <a:r>
              <a:rPr lang="en-US" sz="2600" dirty="0"/>
              <a:t>We can always calculate measures of center from a sample of numbers, but we should always think about whether it makes sense to do that. </a:t>
            </a:r>
          </a:p>
          <a:p>
            <a:r>
              <a:rPr lang="en-US" sz="2600" kern="0" dirty="0"/>
              <a:t>We should also think about the sampling method used to collect the data. </a:t>
            </a:r>
            <a:endParaRPr lang="en-IN" sz="2600" dirty="0"/>
          </a:p>
        </p:txBody>
      </p:sp>
    </p:spTree>
    <p:extLst>
      <p:ext uri="{BB962C8B-B14F-4D97-AF65-F5344CB8AC3E}">
        <p14:creationId xmlns:p14="http://schemas.microsoft.com/office/powerpoint/2010/main" val="26388102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Critical Thinking and Measures of Center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2895599"/>
          </a:xfrm>
        </p:spPr>
        <p:txBody>
          <a:bodyPr/>
          <a:lstStyle/>
          <a:p>
            <a:pPr marL="0" indent="0">
              <a:buNone/>
            </a:pPr>
            <a:r>
              <a:rPr lang="en-US" sz="2600" dirty="0"/>
              <a:t>See each of the following illustrating situations in which the mean and median are </a:t>
            </a:r>
            <a:r>
              <a:rPr lang="en-US" sz="2600" b="1" dirty="0"/>
              <a:t>not</a:t>
            </a:r>
            <a:r>
              <a:rPr lang="en-US" sz="2600" i="1" dirty="0"/>
              <a:t> </a:t>
            </a:r>
            <a:r>
              <a:rPr lang="en-US" sz="2600" dirty="0"/>
              <a:t>meaningful statistics.</a:t>
            </a:r>
          </a:p>
          <a:p>
            <a:pPr marL="0" indent="0">
              <a:buClr>
                <a:schemeClr val="tx1"/>
              </a:buClr>
              <a:buNone/>
            </a:pPr>
            <a:r>
              <a:rPr lang="en-US" sz="2400" dirty="0"/>
              <a:t>a. Zip codes of the Gateway Arch in St. Louis, White House, Air Force division of the Pentagon, Empire State Building, and Statue of Liberty: 63102, 20500, 20330, 10118, 10004. The zip codes don’t measure or count anything. The numbers are just labels for geographic locations.</a:t>
            </a:r>
            <a:endParaRPr lang="en-IN" sz="2400" dirty="0"/>
          </a:p>
        </p:txBody>
      </p:sp>
    </p:spTree>
    <p:extLst>
      <p:ext uri="{BB962C8B-B14F-4D97-AF65-F5344CB8AC3E}">
        <p14:creationId xmlns:p14="http://schemas.microsoft.com/office/powerpoint/2010/main" val="3358238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Critical Thinking and Measures of Center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667000"/>
          </a:xfrm>
        </p:spPr>
        <p:txBody>
          <a:bodyPr/>
          <a:lstStyle/>
          <a:p>
            <a:pPr marL="0" indent="0">
              <a:buNone/>
            </a:pPr>
            <a:r>
              <a:rPr lang="en-US" sz="2600" dirty="0"/>
              <a:t>See each of the following illustrating situations in which the mean and median are </a:t>
            </a:r>
            <a:r>
              <a:rPr lang="en-US" sz="2600" b="1" dirty="0"/>
              <a:t>not</a:t>
            </a:r>
            <a:r>
              <a:rPr lang="en-US" sz="2600" i="1" dirty="0"/>
              <a:t> </a:t>
            </a:r>
            <a:r>
              <a:rPr lang="en-US" sz="2600" dirty="0"/>
              <a:t>meaningful statistics.</a:t>
            </a:r>
          </a:p>
          <a:p>
            <a:pPr marL="0" indent="0">
              <a:buClrTx/>
              <a:buNone/>
            </a:pPr>
            <a:r>
              <a:rPr lang="en-US" sz="2400" kern="0" dirty="0"/>
              <a:t>b. Ranks of selected national universities of Harvard, Yale, Duke, Dartmouth, and Brown (from </a:t>
            </a:r>
            <a:r>
              <a:rPr lang="en-US" sz="2400" b="1" kern="0" dirty="0"/>
              <a:t>U.S. News &amp; World Report</a:t>
            </a:r>
            <a:r>
              <a:rPr lang="en-US" sz="2400" kern="0" dirty="0"/>
              <a:t>): 2, 3, 7, 10, 14. </a:t>
            </a:r>
            <a:r>
              <a:rPr lang="en-US" sz="2400" dirty="0"/>
              <a:t>The ranks reflect an ordering, but they don’t measure or count anything.</a:t>
            </a:r>
            <a:endParaRPr lang="en-IN" sz="2400" dirty="0"/>
          </a:p>
        </p:txBody>
      </p:sp>
    </p:spTree>
    <p:extLst>
      <p:ext uri="{BB962C8B-B14F-4D97-AF65-F5344CB8AC3E}">
        <p14:creationId xmlns:p14="http://schemas.microsoft.com/office/powerpoint/2010/main" val="3385201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Calculating the Mean from a Frequency Distribution</a:t>
            </a:r>
            <a:endParaRPr lang="en-IN" sz="3600" dirty="0">
              <a:latin typeface="+mj-lt"/>
            </a:endParaRPr>
          </a:p>
        </p:txBody>
      </p:sp>
      <p:sp>
        <p:nvSpPr>
          <p:cNvPr id="3" name="Content Placeholder 2"/>
          <p:cNvSpPr>
            <a:spLocks noGrp="1"/>
          </p:cNvSpPr>
          <p:nvPr>
            <p:ph idx="1"/>
          </p:nvPr>
        </p:nvSpPr>
        <p:spPr>
          <a:xfrm>
            <a:off x="457200" y="1600201"/>
            <a:ext cx="8229600" cy="1295400"/>
          </a:xfrm>
        </p:spPr>
        <p:txBody>
          <a:bodyPr/>
          <a:lstStyle/>
          <a:p>
            <a:r>
              <a:rPr lang="en-US" sz="2800" dirty="0"/>
              <a:t>Mean from a Frequency Distribution</a:t>
            </a:r>
          </a:p>
          <a:p>
            <a:pPr lvl="1"/>
            <a:r>
              <a:rPr lang="en-US" sz="2600" kern="0" dirty="0"/>
              <a:t>First multiply each frequency and class midpoint; then add the products.</a:t>
            </a:r>
          </a:p>
        </p:txBody>
      </p:sp>
      <p:pic>
        <p:nvPicPr>
          <p:cNvPr id="4" name="Picture 3" descr="x-bar = the sum of, f times x, divided by the sum of f, where the sum of frequencies f = n. x-bar is an approxim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3851" y="3081535"/>
            <a:ext cx="5728377" cy="2048944"/>
          </a:xfrm>
          <a:prstGeom prst="rect">
            <a:avLst/>
          </a:prstGeom>
        </p:spPr>
      </p:pic>
    </p:spTree>
    <p:extLst>
      <p:ext uri="{BB962C8B-B14F-4D97-AF65-F5344CB8AC3E}">
        <p14:creationId xmlns:p14="http://schemas.microsoft.com/office/powerpoint/2010/main" val="360701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Computing the Mean from a Frequency Distribution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77200" cy="1600200"/>
          </a:xfrm>
        </p:spPr>
        <p:txBody>
          <a:bodyPr/>
          <a:lstStyle/>
          <a:p>
            <a:pPr marL="0" indent="0">
              <a:buNone/>
            </a:pPr>
            <a:r>
              <a:rPr lang="en-US" sz="2600" dirty="0"/>
              <a:t>The first two columns of the table shown here are the same as the frequency distribution of Table 2-2 from Chapter 2. Use the frequency distribution in the first two columns to find the mean.</a:t>
            </a:r>
            <a:endParaRPr lang="en-IN" sz="2600" dirty="0"/>
          </a:p>
        </p:txBody>
      </p:sp>
      <p:graphicFrame>
        <p:nvGraphicFramePr>
          <p:cNvPr id="4" name="Table 3" descr="A table has 6 rows and 4 columns. The columns have the following headings from left to right. Time, seconds, Frequency, f, Class midpoint, x, f times x. The row entries are as follows. Row 1. Time, seconds, 75 to 124. Frequency, f, 11. Class midpoint, x, 99.5. f times x, 1094.5. Row 2. Time, seconds, 125 to 174. Frequency, f, 24. Class midpoint, x, 149.5. f times x, 3588.0. Row 3. Time, seconds, 175 to 224. Frequency, f, 10. Class midpoint, x, 199.5. f times x, 1995.0. Row 4. Time, seconds, 225 to 274. Frequency, f, 3. Class midpoint, x, 249.5. f times x, 748.5. Row 5. Time, seconds, 275 to 324. Frequency, f, 2. Class midpoint, x, 299.5. f times x, 599.0. Row 6. Time, seconds, totals. Frequency, f, sigma f = 50. Class midpoint, x, blank. f times x, sigma left parenthesis f time x right parenthesis = 8025.0.&#10;"/>
          <p:cNvGraphicFramePr>
            <a:graphicFrameLocks noGrp="1"/>
          </p:cNvGraphicFramePr>
          <p:nvPr>
            <p:extLst>
              <p:ext uri="{D42A27DB-BD31-4B8C-83A1-F6EECF244321}">
                <p14:modId xmlns:p14="http://schemas.microsoft.com/office/powerpoint/2010/main" val="2336497317"/>
              </p:ext>
            </p:extLst>
          </p:nvPr>
        </p:nvGraphicFramePr>
        <p:xfrm>
          <a:off x="688729" y="3366478"/>
          <a:ext cx="7414848" cy="2595880"/>
        </p:xfrm>
        <a:graphic>
          <a:graphicData uri="http://schemas.openxmlformats.org/drawingml/2006/table">
            <a:tbl>
              <a:tblPr firstRow="1" bandRow="1">
                <a:tableStyleId>{3B4B98B0-60AC-42C2-AFA5-B58CD77FA1E5}</a:tableStyleId>
              </a:tblPr>
              <a:tblGrid>
                <a:gridCol w="1905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28448">
                  <a:extLst>
                    <a:ext uri="{9D8B030D-6E8A-4147-A177-3AD203B41FA5}">
                      <a16:colId xmlns:a16="http://schemas.microsoft.com/office/drawing/2014/main" val="20003"/>
                    </a:ext>
                  </a:extLst>
                </a:gridCol>
              </a:tblGrid>
              <a:tr h="370840">
                <a:tc>
                  <a:txBody>
                    <a:bodyPr/>
                    <a:lstStyle/>
                    <a:p>
                      <a:pPr algn="ctr"/>
                      <a:r>
                        <a:rPr lang="en-IN" dirty="0">
                          <a:solidFill>
                            <a:schemeClr val="tx1"/>
                          </a:solidFill>
                          <a:latin typeface="+mn-lt"/>
                        </a:rPr>
                        <a:t>Time (seconds)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Frequency </a:t>
                      </a:r>
                      <a:r>
                        <a:rPr lang="en-IN" i="1" dirty="0">
                          <a:solidFill>
                            <a:schemeClr val="tx1"/>
                          </a:solidFill>
                          <a:latin typeface="+mn-lt"/>
                        </a:rPr>
                        <a:t>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Class Midpoint </a:t>
                      </a:r>
                      <a:r>
                        <a:rPr lang="en-IN" i="1" dirty="0">
                          <a:solidFill>
                            <a:schemeClr val="tx1"/>
                          </a:solidFill>
                          <a:latin typeface="+mn-lt"/>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i="1" dirty="0">
                          <a:solidFill>
                            <a:schemeClr val="tx1"/>
                          </a:solidFill>
                          <a:latin typeface="+mn-lt"/>
                        </a:rPr>
                        <a:t>f</a:t>
                      </a:r>
                      <a:r>
                        <a:rPr lang="en-IN" dirty="0">
                          <a:solidFill>
                            <a:schemeClr val="tx1"/>
                          </a:solidFill>
                          <a:latin typeface="+mn-lt"/>
                        </a:rPr>
                        <a:t> </a:t>
                      </a:r>
                      <a:r>
                        <a:rPr lang="en-IN" dirty="0">
                          <a:solidFill>
                            <a:schemeClr val="tx1"/>
                          </a:solidFill>
                          <a:latin typeface="+mn-lt"/>
                          <a:cs typeface="Arial" panose="020B0604020202020204" pitchFamily="34" charset="0"/>
                        </a:rPr>
                        <a:t>· </a:t>
                      </a:r>
                      <a:r>
                        <a:rPr lang="en-IN" i="1" dirty="0">
                          <a:solidFill>
                            <a:schemeClr val="tx1"/>
                          </a:solidFill>
                          <a:latin typeface="+mn-lt"/>
                          <a:cs typeface="Arial" panose="020B0604020202020204" pitchFamily="34" charset="0"/>
                        </a:rPr>
                        <a:t>x</a:t>
                      </a:r>
                      <a:endParaRPr lang="en-IN" i="1" dirty="0">
                        <a:solidFill>
                          <a:schemeClr val="tx1"/>
                        </a:solidFill>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IN" dirty="0">
                          <a:solidFill>
                            <a:schemeClr val="tx1"/>
                          </a:solidFill>
                          <a:latin typeface="+mn-lt"/>
                        </a:rPr>
                        <a:t>75</a:t>
                      </a:r>
                      <a:r>
                        <a:rPr lang="en-IN" baseline="0" dirty="0">
                          <a:solidFill>
                            <a:schemeClr val="tx1"/>
                          </a:solidFill>
                          <a:latin typeface="+mn-lt"/>
                        </a:rPr>
                        <a:t> – 124 </a:t>
                      </a:r>
                      <a:endParaRPr lang="en-IN"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1094.5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IN" dirty="0">
                          <a:solidFill>
                            <a:schemeClr val="tx1"/>
                          </a:solidFill>
                          <a:latin typeface="+mn-lt"/>
                        </a:rPr>
                        <a:t>125 – 174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149.5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3588.0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IN" dirty="0">
                          <a:solidFill>
                            <a:schemeClr val="tx1"/>
                          </a:solidFill>
                          <a:latin typeface="+mn-lt"/>
                        </a:rPr>
                        <a:t>175 – 224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199.5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1995.0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IN" dirty="0">
                          <a:solidFill>
                            <a:schemeClr val="tx1"/>
                          </a:solidFill>
                          <a:latin typeface="+mn-lt"/>
                        </a:rPr>
                        <a:t>225 – 274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249.5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748.5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pPr algn="ctr"/>
                      <a:r>
                        <a:rPr lang="en-IN" dirty="0">
                          <a:solidFill>
                            <a:schemeClr val="tx1"/>
                          </a:solidFill>
                          <a:latin typeface="+mn-lt"/>
                        </a:rPr>
                        <a:t>275 – 324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299.5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599.0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370840">
                <a:tc>
                  <a:txBody>
                    <a:bodyPr/>
                    <a:lstStyle/>
                    <a:p>
                      <a:pPr algn="ctr"/>
                      <a:r>
                        <a:rPr lang="en-IN" b="1" dirty="0">
                          <a:solidFill>
                            <a:schemeClr val="tx1"/>
                          </a:solidFill>
                          <a:latin typeface="+mn-lt"/>
                        </a:rPr>
                        <a:t>Totals: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solidFill>
                            <a:schemeClr val="tx1"/>
                          </a:solidFill>
                          <a:latin typeface="Arial" panose="020B0604020202020204" pitchFamily="34" charset="0"/>
                          <a:cs typeface="Arial" panose="020B0604020202020204" pitchFamily="34" charset="0"/>
                        </a:rPr>
                        <a:t>∑</a:t>
                      </a:r>
                      <a:r>
                        <a:rPr lang="en-IN" b="1" i="1" dirty="0">
                          <a:solidFill>
                            <a:schemeClr val="tx1"/>
                          </a:solidFill>
                          <a:latin typeface="+mn-lt"/>
                        </a:rPr>
                        <a:t>f</a:t>
                      </a:r>
                      <a:r>
                        <a:rPr lang="en-IN" b="1" dirty="0">
                          <a:solidFill>
                            <a:schemeClr val="tx1"/>
                          </a:solidFill>
                          <a:latin typeface="+mn-lt"/>
                        </a:rPr>
                        <a:t> = 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solidFill>
                            <a:schemeClr val="bg1"/>
                          </a:solidFill>
                          <a:latin typeface="+mn-lt"/>
                        </a:rPr>
                        <a:t>Blank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b="1" dirty="0">
                          <a:solidFill>
                            <a:schemeClr val="tx1"/>
                          </a:solidFill>
                          <a:latin typeface="Arial" panose="020B0604020202020204" pitchFamily="34" charset="0"/>
                          <a:cs typeface="Arial" panose="020B0604020202020204" pitchFamily="34" charset="0"/>
                        </a:rPr>
                        <a:t>∑</a:t>
                      </a:r>
                      <a:r>
                        <a:rPr lang="en-IN" b="1" dirty="0">
                          <a:solidFill>
                            <a:schemeClr val="tx1"/>
                          </a:solidFill>
                          <a:latin typeface="+mn-lt"/>
                        </a:rPr>
                        <a:t>(</a:t>
                      </a:r>
                      <a:r>
                        <a:rPr lang="en-IN" b="1" i="1" dirty="0">
                          <a:solidFill>
                            <a:schemeClr val="tx1"/>
                          </a:solidFill>
                          <a:latin typeface="+mn-lt"/>
                        </a:rPr>
                        <a:t>f</a:t>
                      </a:r>
                      <a:r>
                        <a:rPr lang="en-IN" b="1" dirty="0">
                          <a:solidFill>
                            <a:schemeClr val="tx1"/>
                          </a:solidFill>
                          <a:latin typeface="+mn-lt"/>
                        </a:rPr>
                        <a:t> </a:t>
                      </a:r>
                      <a:r>
                        <a:rPr lang="en-IN" b="1" dirty="0">
                          <a:solidFill>
                            <a:schemeClr val="tx1"/>
                          </a:solidFill>
                          <a:latin typeface="+mn-lt"/>
                          <a:cs typeface="Arial" panose="020B0604020202020204" pitchFamily="34" charset="0"/>
                        </a:rPr>
                        <a:t>· </a:t>
                      </a:r>
                      <a:r>
                        <a:rPr lang="en-IN" b="1" i="1" dirty="0">
                          <a:solidFill>
                            <a:schemeClr val="tx1"/>
                          </a:solidFill>
                          <a:latin typeface="+mn-lt"/>
                          <a:cs typeface="Arial" panose="020B0604020202020204" pitchFamily="34" charset="0"/>
                        </a:rPr>
                        <a:t>x</a:t>
                      </a:r>
                      <a:r>
                        <a:rPr lang="en-IN" b="1" dirty="0">
                          <a:solidFill>
                            <a:schemeClr val="tx1"/>
                          </a:solidFill>
                          <a:latin typeface="+mn-lt"/>
                          <a:cs typeface="Arial" panose="020B0604020202020204" pitchFamily="34" charset="0"/>
                        </a:rPr>
                        <a:t>) = 8025.0</a:t>
                      </a:r>
                      <a:endParaRPr lang="en-IN" b="1"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157234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Computing the Mean from a Frequency Distribution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057400"/>
          </a:xfrm>
        </p:spPr>
        <p:txBody>
          <a:bodyPr/>
          <a:lstStyle/>
          <a:p>
            <a:pPr marL="0" indent="0">
              <a:spcBef>
                <a:spcPts val="600"/>
              </a:spcBef>
              <a:buNone/>
            </a:pPr>
            <a:r>
              <a:rPr lang="en-US" sz="2600" dirty="0"/>
              <a:t>Solution</a:t>
            </a:r>
          </a:p>
          <a:p>
            <a:pPr marL="0" indent="0">
              <a:spcBef>
                <a:spcPts val="600"/>
              </a:spcBef>
              <a:buNone/>
            </a:pPr>
            <a:r>
              <a:rPr lang="en-US" sz="2400" dirty="0"/>
              <a:t>When working with data summarized in a frequency distribution, we make calculations possible by pretending that all sample values in each class are equal to the class midpoint.</a:t>
            </a:r>
            <a:endParaRPr lang="en-IN" sz="2400" dirty="0"/>
          </a:p>
        </p:txBody>
      </p:sp>
      <p:pic>
        <p:nvPicPr>
          <p:cNvPr id="4" name="Picture 3" descr="x-bar = sum of, f times x, divided by sum of f = 8025.0 divided by 50 = 160.5 secon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360" y="3830669"/>
            <a:ext cx="4816759" cy="779277"/>
          </a:xfrm>
          <a:prstGeom prst="rect">
            <a:avLst/>
          </a:prstGeom>
        </p:spPr>
      </p:pic>
      <p:sp>
        <p:nvSpPr>
          <p:cNvPr id="5" name="Content Placeholder 4"/>
          <p:cNvSpPr>
            <a:spLocks noGrp="1"/>
          </p:cNvSpPr>
          <p:nvPr>
            <p:ph idx="13"/>
          </p:nvPr>
        </p:nvSpPr>
        <p:spPr>
          <a:xfrm>
            <a:off x="457200" y="4800600"/>
            <a:ext cx="8229600" cy="1325563"/>
          </a:xfrm>
        </p:spPr>
        <p:txBody>
          <a:bodyPr/>
          <a:lstStyle/>
          <a:p>
            <a:pPr marL="0" indent="0">
              <a:buNone/>
            </a:pPr>
            <a:r>
              <a:rPr lang="en-US" sz="2400" dirty="0"/>
              <a:t>The result of </a:t>
            </a:r>
            <a:r>
              <a:rPr lang="en-US" sz="2400" i="1" dirty="0"/>
              <a:t>x </a:t>
            </a:r>
            <a:r>
              <a:rPr lang="en-US" sz="2400" dirty="0"/>
              <a:t>= 160.5 seconds is an </a:t>
            </a:r>
            <a:r>
              <a:rPr lang="en-US" sz="2400" b="1" dirty="0"/>
              <a:t>approximation</a:t>
            </a:r>
            <a:r>
              <a:rPr lang="en-US" sz="2400" i="1" dirty="0"/>
              <a:t> </a:t>
            </a:r>
            <a:r>
              <a:rPr lang="en-US" sz="2400" dirty="0"/>
              <a:t>because it is based on the use of class midpoint values instead of the original list of service times.</a:t>
            </a:r>
            <a:endParaRPr lang="en-IN" sz="2400" dirty="0"/>
          </a:p>
        </p:txBody>
      </p:sp>
    </p:spTree>
    <p:extLst>
      <p:ext uri="{BB962C8B-B14F-4D97-AF65-F5344CB8AC3E}">
        <p14:creationId xmlns:p14="http://schemas.microsoft.com/office/powerpoint/2010/main" val="2387533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Calculating a Weighted Mean</a:t>
            </a:r>
            <a:endParaRPr lang="en-IN" sz="3600" dirty="0">
              <a:latin typeface="+mj-lt"/>
            </a:endParaRPr>
          </a:p>
        </p:txBody>
      </p:sp>
      <p:sp>
        <p:nvSpPr>
          <p:cNvPr id="3" name="Content Placeholder 2"/>
          <p:cNvSpPr>
            <a:spLocks noGrp="1"/>
          </p:cNvSpPr>
          <p:nvPr>
            <p:ph idx="1"/>
          </p:nvPr>
        </p:nvSpPr>
        <p:spPr>
          <a:xfrm>
            <a:off x="457200" y="1600201"/>
            <a:ext cx="8229600" cy="1371600"/>
          </a:xfrm>
        </p:spPr>
        <p:txBody>
          <a:bodyPr/>
          <a:lstStyle/>
          <a:p>
            <a:pPr>
              <a:buClr>
                <a:schemeClr val="bg2"/>
              </a:buClr>
            </a:pPr>
            <a:r>
              <a:rPr lang="en-US" sz="2800" dirty="0"/>
              <a:t>Weighted Mean</a:t>
            </a:r>
          </a:p>
          <a:p>
            <a:pPr lvl="1">
              <a:buClr>
                <a:schemeClr val="bg2"/>
              </a:buClr>
            </a:pPr>
            <a:r>
              <a:rPr lang="en-US" sz="2600" dirty="0"/>
              <a:t>When different </a:t>
            </a:r>
            <a:r>
              <a:rPr lang="en-US" sz="2600" i="1" dirty="0"/>
              <a:t>x </a:t>
            </a:r>
            <a:r>
              <a:rPr lang="en-US" sz="2600" dirty="0"/>
              <a:t>data values are assigned different weights </a:t>
            </a:r>
            <a:r>
              <a:rPr lang="en-US" sz="2600" i="1" dirty="0"/>
              <a:t>w</a:t>
            </a:r>
            <a:r>
              <a:rPr lang="en-US" sz="2600" dirty="0"/>
              <a:t>, we can compute a weighted mean.</a:t>
            </a:r>
            <a:endParaRPr lang="en-IN" sz="2600" dirty="0"/>
          </a:p>
        </p:txBody>
      </p:sp>
      <p:pic>
        <p:nvPicPr>
          <p:cNvPr id="5" name="Picture 4" descr="x-bar = sum of, w times x, divided by sum of w."/>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5527" y="3251492"/>
            <a:ext cx="1621639" cy="694988"/>
          </a:xfrm>
          <a:prstGeom prst="rect">
            <a:avLst/>
          </a:prstGeom>
        </p:spPr>
      </p:pic>
    </p:spTree>
    <p:extLst>
      <p:ext uri="{BB962C8B-B14F-4D97-AF65-F5344CB8AC3E}">
        <p14:creationId xmlns:p14="http://schemas.microsoft.com/office/powerpoint/2010/main" val="4181760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Computing Grade-Point Average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305800" cy="3048000"/>
          </a:xfrm>
        </p:spPr>
        <p:txBody>
          <a:bodyPr/>
          <a:lstStyle/>
          <a:p>
            <a:pPr marL="0" indent="0">
              <a:buNone/>
            </a:pPr>
            <a:r>
              <a:rPr lang="en-US" sz="2600" dirty="0"/>
              <a:t>In her first semester of college, a student of the author took five courses. Her final grades, along with the number of credits for each course, were A (3 credits), A (4 credits), B (3 credits), C (3 credits), and F (1 credit). </a:t>
            </a:r>
          </a:p>
          <a:p>
            <a:pPr marL="0" indent="0">
              <a:buNone/>
            </a:pPr>
            <a:r>
              <a:rPr lang="en-US" sz="2600" dirty="0"/>
              <a:t>The grading system assigns quality points to letter grades as follows: A = 4; B = 3; C = 2; D = 1; F = 0. Compute her grade-point average.</a:t>
            </a:r>
            <a:endParaRPr lang="en-IN" sz="2600" dirty="0"/>
          </a:p>
        </p:txBody>
      </p:sp>
    </p:spTree>
    <p:extLst>
      <p:ext uri="{BB962C8B-B14F-4D97-AF65-F5344CB8AC3E}">
        <p14:creationId xmlns:p14="http://schemas.microsoft.com/office/powerpoint/2010/main" val="3438306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Computing Grade-Point Average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1904999"/>
          </a:xfrm>
        </p:spPr>
        <p:txBody>
          <a:bodyPr/>
          <a:lstStyle/>
          <a:p>
            <a:pPr marL="0" indent="0">
              <a:spcBef>
                <a:spcPts val="1200"/>
              </a:spcBef>
              <a:buNone/>
            </a:pPr>
            <a:r>
              <a:rPr lang="en-US" sz="2600" dirty="0"/>
              <a:t>Solution</a:t>
            </a:r>
          </a:p>
          <a:p>
            <a:pPr>
              <a:spcBef>
                <a:spcPts val="1200"/>
              </a:spcBef>
            </a:pPr>
            <a:r>
              <a:rPr lang="en-US" sz="2400" dirty="0"/>
              <a:t>Use the numbers of credits as weights: </a:t>
            </a:r>
            <a:r>
              <a:rPr lang="en-US" sz="2400" i="1" dirty="0"/>
              <a:t>w </a:t>
            </a:r>
            <a:r>
              <a:rPr lang="en-US" sz="2400" dirty="0"/>
              <a:t>= 3, 4, 3, 3, 1. </a:t>
            </a:r>
          </a:p>
          <a:p>
            <a:pPr>
              <a:spcBef>
                <a:spcPts val="1200"/>
              </a:spcBef>
            </a:pPr>
            <a:r>
              <a:rPr lang="en-US" sz="2400" dirty="0"/>
              <a:t>Replace the letter grades of A, A, B, C, and F with the corresponding quality points: </a:t>
            </a:r>
            <a:r>
              <a:rPr lang="en-US" sz="2400" i="1" dirty="0"/>
              <a:t>x </a:t>
            </a:r>
            <a:r>
              <a:rPr lang="en-US" sz="2400" dirty="0"/>
              <a:t>= 4, 4, 3, 2, 0.</a:t>
            </a:r>
            <a:endParaRPr lang="en-IN" sz="2400" dirty="0"/>
          </a:p>
        </p:txBody>
      </p:sp>
    </p:spTree>
    <p:extLst>
      <p:ext uri="{BB962C8B-B14F-4D97-AF65-F5344CB8AC3E}">
        <p14:creationId xmlns:p14="http://schemas.microsoft.com/office/powerpoint/2010/main" val="2621119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Computing Grade-Point Average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1219200" cy="457200"/>
          </a:xfrm>
        </p:spPr>
        <p:txBody>
          <a:bodyPr/>
          <a:lstStyle/>
          <a:p>
            <a:pPr marL="0" indent="0">
              <a:buNone/>
            </a:pPr>
            <a:r>
              <a:rPr lang="en-US" sz="2600" dirty="0"/>
              <a:t>Solution</a:t>
            </a:r>
            <a:endParaRPr lang="en-IN" sz="2600" dirty="0"/>
          </a:p>
        </p:txBody>
      </p:sp>
      <p:pic>
        <p:nvPicPr>
          <p:cNvPr id="4" name="Picture 3" descr="x-bar = sum of, w times x, divided by sum of w = 3 times 4, + 4 times 4, + 3 times 3, + 3 times 2, + 1 times 0, divided by sum, 3 + 4 + 3 + 3 + 1 = 43 divided by 14 = 3.0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768" y="2244940"/>
            <a:ext cx="5396389" cy="2878075"/>
          </a:xfrm>
          <a:prstGeom prst="rect">
            <a:avLst/>
          </a:prstGeom>
        </p:spPr>
      </p:pic>
    </p:spTree>
    <p:extLst>
      <p:ext uri="{BB962C8B-B14F-4D97-AF65-F5344CB8AC3E}">
        <p14:creationId xmlns:p14="http://schemas.microsoft.com/office/powerpoint/2010/main" val="4288665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Measure of Center</a:t>
            </a:r>
            <a:endParaRPr lang="en-IN" sz="3600" dirty="0">
              <a:latin typeface="+mj-lt"/>
            </a:endParaRPr>
          </a:p>
        </p:txBody>
      </p:sp>
      <p:sp>
        <p:nvSpPr>
          <p:cNvPr id="3" name="Content Placeholder 2"/>
          <p:cNvSpPr>
            <a:spLocks noGrp="1"/>
          </p:cNvSpPr>
          <p:nvPr>
            <p:ph idx="1"/>
          </p:nvPr>
        </p:nvSpPr>
        <p:spPr>
          <a:xfrm>
            <a:off x="457200" y="1600201"/>
            <a:ext cx="8229600" cy="1447800"/>
          </a:xfrm>
        </p:spPr>
        <p:txBody>
          <a:bodyPr/>
          <a:lstStyle/>
          <a:p>
            <a:pPr>
              <a:spcBef>
                <a:spcPts val="600"/>
              </a:spcBef>
              <a:buClr>
                <a:schemeClr val="bg2"/>
              </a:buClr>
            </a:pPr>
            <a:r>
              <a:rPr lang="en-US" sz="2800" dirty="0"/>
              <a:t>Measure of Center</a:t>
            </a:r>
          </a:p>
          <a:p>
            <a:pPr lvl="1">
              <a:buClr>
                <a:schemeClr val="bg2"/>
              </a:buClr>
            </a:pPr>
            <a:r>
              <a:rPr lang="en-US" sz="2600" dirty="0"/>
              <a:t>A </a:t>
            </a:r>
            <a:r>
              <a:rPr lang="en-US" sz="2600" b="1" dirty="0"/>
              <a:t>measure of center </a:t>
            </a:r>
            <a:r>
              <a:rPr lang="en-US" sz="2600" dirty="0"/>
              <a:t>is a value at the center or middle of a data set.</a:t>
            </a:r>
            <a:endParaRPr lang="en-IN" sz="2600" dirty="0"/>
          </a:p>
        </p:txBody>
      </p:sp>
    </p:spTree>
    <p:extLst>
      <p:ext uri="{BB962C8B-B14F-4D97-AF65-F5344CB8AC3E}">
        <p14:creationId xmlns:p14="http://schemas.microsoft.com/office/powerpoint/2010/main" val="5544983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Computing Grade-Point Average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077200" cy="2133599"/>
          </a:xfrm>
        </p:spPr>
        <p:txBody>
          <a:bodyPr/>
          <a:lstStyle/>
          <a:p>
            <a:pPr marL="0" indent="0">
              <a:spcBef>
                <a:spcPts val="1200"/>
              </a:spcBef>
              <a:buNone/>
            </a:pPr>
            <a:r>
              <a:rPr lang="en-US" sz="2600" dirty="0"/>
              <a:t>Solution</a:t>
            </a:r>
          </a:p>
          <a:p>
            <a:pPr marL="0" indent="0">
              <a:spcBef>
                <a:spcPts val="1200"/>
              </a:spcBef>
              <a:buNone/>
            </a:pPr>
            <a:r>
              <a:rPr lang="en-US" sz="2400" kern="0" dirty="0"/>
              <a:t>The result is a first-semester grade-point average of 3.07. (In using the preceding round-off rule, the result should be rounded to 3.1, but it is common to round grade-point averages to two decimal places.)</a:t>
            </a:r>
            <a:endParaRPr lang="en-IN" sz="2400" dirty="0"/>
          </a:p>
        </p:txBody>
      </p:sp>
    </p:spTree>
    <p:extLst>
      <p:ext uri="{BB962C8B-B14F-4D97-AF65-F5344CB8AC3E}">
        <p14:creationId xmlns:p14="http://schemas.microsoft.com/office/powerpoint/2010/main" val="53039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Mean (or Arithmetic Mean)</a:t>
            </a:r>
            <a:endParaRPr lang="en-IN" sz="3600" dirty="0">
              <a:latin typeface="+mj-lt"/>
            </a:endParaRPr>
          </a:p>
        </p:txBody>
      </p:sp>
      <p:sp>
        <p:nvSpPr>
          <p:cNvPr id="3" name="Content Placeholder 2"/>
          <p:cNvSpPr>
            <a:spLocks noGrp="1"/>
          </p:cNvSpPr>
          <p:nvPr>
            <p:ph idx="1"/>
          </p:nvPr>
        </p:nvSpPr>
        <p:spPr>
          <a:xfrm>
            <a:off x="457200" y="1600201"/>
            <a:ext cx="8229600" cy="2133600"/>
          </a:xfrm>
        </p:spPr>
        <p:txBody>
          <a:bodyPr/>
          <a:lstStyle/>
          <a:p>
            <a:pPr>
              <a:buClr>
                <a:schemeClr val="bg2"/>
              </a:buClr>
            </a:pPr>
            <a:r>
              <a:rPr lang="en-US" sz="2800" dirty="0"/>
              <a:t>Mean (or Arithmetic Mean)</a:t>
            </a:r>
          </a:p>
          <a:p>
            <a:pPr lvl="1">
              <a:buClr>
                <a:schemeClr val="bg2"/>
              </a:buClr>
            </a:pPr>
            <a:r>
              <a:rPr lang="en-US" sz="2600" dirty="0"/>
              <a:t>The </a:t>
            </a:r>
            <a:r>
              <a:rPr lang="en-US" sz="2600" b="1" dirty="0"/>
              <a:t>mean </a:t>
            </a:r>
            <a:r>
              <a:rPr lang="en-US" sz="2600" dirty="0"/>
              <a:t>(or </a:t>
            </a:r>
            <a:r>
              <a:rPr lang="en-US" sz="2600" b="1" dirty="0"/>
              <a:t>arithmetic mean</a:t>
            </a:r>
            <a:r>
              <a:rPr lang="en-US" sz="2600" dirty="0"/>
              <a:t>) of a set of data is the measure of center found by adding all of the data values and dividing the total by the number of data values.</a:t>
            </a:r>
            <a:endParaRPr lang="en-IN" sz="2600" dirty="0"/>
          </a:p>
        </p:txBody>
      </p:sp>
    </p:spTree>
    <p:extLst>
      <p:ext uri="{BB962C8B-B14F-4D97-AF65-F5344CB8AC3E}">
        <p14:creationId xmlns:p14="http://schemas.microsoft.com/office/powerpoint/2010/main" val="69258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j-lt"/>
              </a:rPr>
              <a:t>Important Properties of the Mean</a:t>
            </a:r>
            <a:endParaRPr lang="en-IN" dirty="0">
              <a:latin typeface="+mj-lt"/>
            </a:endParaRPr>
          </a:p>
        </p:txBody>
      </p:sp>
      <p:sp>
        <p:nvSpPr>
          <p:cNvPr id="3" name="Content Placeholder 2"/>
          <p:cNvSpPr>
            <a:spLocks noGrp="1"/>
          </p:cNvSpPr>
          <p:nvPr>
            <p:ph idx="1"/>
          </p:nvPr>
        </p:nvSpPr>
        <p:spPr>
          <a:xfrm>
            <a:off x="457200" y="1600201"/>
            <a:ext cx="8229600" cy="3276600"/>
          </a:xfrm>
        </p:spPr>
        <p:txBody>
          <a:bodyPr/>
          <a:lstStyle/>
          <a:p>
            <a:pPr>
              <a:buClr>
                <a:schemeClr val="bg2"/>
              </a:buClr>
            </a:pPr>
            <a:r>
              <a:rPr lang="en-US" sz="2600" dirty="0"/>
              <a:t>Sample means drawn from the same population tend to vary less than other measures of center.</a:t>
            </a:r>
          </a:p>
          <a:p>
            <a:pPr>
              <a:buClr>
                <a:schemeClr val="bg2"/>
              </a:buClr>
            </a:pPr>
            <a:r>
              <a:rPr lang="en-US" sz="2600" dirty="0"/>
              <a:t>The mean of a data set uses every data value.</a:t>
            </a:r>
          </a:p>
          <a:p>
            <a:pPr>
              <a:buClr>
                <a:schemeClr val="bg2"/>
              </a:buClr>
            </a:pPr>
            <a:r>
              <a:rPr lang="en-US" sz="2600" dirty="0"/>
              <a:t>A disadvantage of the mean is that just one extreme value (outlier) can change the value of the mean substantially. (Using the following definition, we say that the mean is not </a:t>
            </a:r>
            <a:r>
              <a:rPr lang="en-US" sz="2600" b="1" dirty="0"/>
              <a:t>resistant.</a:t>
            </a:r>
            <a:r>
              <a:rPr lang="en-US" sz="2600" dirty="0"/>
              <a:t>)</a:t>
            </a:r>
            <a:endParaRPr lang="en-IN" sz="2600" dirty="0"/>
          </a:p>
        </p:txBody>
      </p:sp>
    </p:spTree>
    <p:extLst>
      <p:ext uri="{BB962C8B-B14F-4D97-AF65-F5344CB8AC3E}">
        <p14:creationId xmlns:p14="http://schemas.microsoft.com/office/powerpoint/2010/main" val="287284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Resistant</a:t>
            </a:r>
            <a:endParaRPr lang="en-IN" sz="3600" dirty="0">
              <a:latin typeface="+mj-lt"/>
            </a:endParaRPr>
          </a:p>
        </p:txBody>
      </p:sp>
      <p:sp>
        <p:nvSpPr>
          <p:cNvPr id="3" name="Content Placeholder 2"/>
          <p:cNvSpPr>
            <a:spLocks noGrp="1"/>
          </p:cNvSpPr>
          <p:nvPr>
            <p:ph idx="1"/>
          </p:nvPr>
        </p:nvSpPr>
        <p:spPr>
          <a:xfrm>
            <a:off x="457200" y="1600201"/>
            <a:ext cx="8229600" cy="1752600"/>
          </a:xfrm>
        </p:spPr>
        <p:txBody>
          <a:bodyPr/>
          <a:lstStyle/>
          <a:p>
            <a:pPr>
              <a:buClr>
                <a:schemeClr val="bg2"/>
              </a:buClr>
            </a:pPr>
            <a:r>
              <a:rPr lang="en-US" sz="2800" dirty="0"/>
              <a:t>Resistant</a:t>
            </a:r>
          </a:p>
          <a:p>
            <a:pPr lvl="1">
              <a:buClr>
                <a:schemeClr val="bg2"/>
              </a:buClr>
            </a:pPr>
            <a:r>
              <a:rPr lang="en-US" sz="2600" dirty="0"/>
              <a:t>A statistic is </a:t>
            </a:r>
            <a:r>
              <a:rPr lang="en-US" sz="2600" b="1" dirty="0"/>
              <a:t>resistant </a:t>
            </a:r>
            <a:r>
              <a:rPr lang="en-US" sz="2600" dirty="0"/>
              <a:t>if the presence of extreme values (outliers) does not cause it to change very much.</a:t>
            </a:r>
            <a:endParaRPr lang="en-US" sz="2600" b="1" dirty="0"/>
          </a:p>
        </p:txBody>
      </p:sp>
    </p:spTree>
    <p:extLst>
      <p:ext uri="{BB962C8B-B14F-4D97-AF65-F5344CB8AC3E}">
        <p14:creationId xmlns:p14="http://schemas.microsoft.com/office/powerpoint/2010/main" val="2384467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0"/>
            <a:ext cx="8382000" cy="4114799"/>
          </a:xfrm>
        </p:spPr>
        <p:txBody>
          <a:bodyPr/>
          <a:lstStyle/>
          <a:p>
            <a:pPr marL="0" indent="0">
              <a:buNone/>
            </a:pPr>
            <a:r>
              <a:rPr lang="en-US" sz="2600" dirty="0">
                <a:latin typeface="Arial" panose="020B0604020202020204" pitchFamily="34" charset="0"/>
                <a:cs typeface="Arial" panose="020B0604020202020204" pitchFamily="34" charset="0"/>
              </a:rPr>
              <a:t>∑</a:t>
            </a:r>
            <a:r>
              <a:rPr lang="en-US" sz="2600" dirty="0">
                <a:sym typeface="Symbol" panose="05050102010706020507" pitchFamily="18" charset="2"/>
              </a:rPr>
              <a:t>	denotes the </a:t>
            </a:r>
            <a:r>
              <a:rPr lang="en-US" sz="2600" b="1" dirty="0">
                <a:sym typeface="Symbol" panose="05050102010706020507" pitchFamily="18" charset="2"/>
              </a:rPr>
              <a:t>sum</a:t>
            </a:r>
            <a:r>
              <a:rPr lang="en-US" sz="2600" dirty="0">
                <a:sym typeface="Symbol" panose="05050102010706020507" pitchFamily="18" charset="2"/>
              </a:rPr>
              <a:t> of a set of data values.</a:t>
            </a:r>
          </a:p>
          <a:p>
            <a:pPr marL="914400" indent="-914400">
              <a:buNone/>
            </a:pPr>
            <a:r>
              <a:rPr lang="en-US" sz="2600" i="1" dirty="0"/>
              <a:t>x	</a:t>
            </a:r>
            <a:r>
              <a:rPr lang="en-US" sz="2600" dirty="0"/>
              <a:t>is the variable usually used to represent the individual data values.</a:t>
            </a:r>
          </a:p>
          <a:p>
            <a:pPr marL="0" indent="0">
              <a:buNone/>
            </a:pPr>
            <a:r>
              <a:rPr lang="en-US" sz="2600" i="1" dirty="0"/>
              <a:t>n</a:t>
            </a:r>
            <a:r>
              <a:rPr lang="en-US" sz="2600" dirty="0"/>
              <a:t>	represents the number of data values in a </a:t>
            </a:r>
            <a:r>
              <a:rPr lang="en-US" sz="2600" b="1" dirty="0"/>
              <a:t>sample.</a:t>
            </a:r>
          </a:p>
          <a:p>
            <a:pPr marL="914400" indent="-914400">
              <a:buNone/>
            </a:pPr>
            <a:r>
              <a:rPr lang="en-US" sz="2600" i="1" dirty="0"/>
              <a:t>N</a:t>
            </a:r>
            <a:r>
              <a:rPr lang="en-US" sz="2600" dirty="0"/>
              <a:t>	represents the number of data values in a </a:t>
            </a:r>
            <a:r>
              <a:rPr lang="en-US" sz="2600" b="1" dirty="0"/>
              <a:t>population.</a:t>
            </a:r>
          </a:p>
        </p:txBody>
      </p:sp>
    </p:spTree>
    <p:extLst>
      <p:ext uri="{BB962C8B-B14F-4D97-AF65-F5344CB8AC3E}">
        <p14:creationId xmlns:p14="http://schemas.microsoft.com/office/powerpoint/2010/main" val="316904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 </a:t>
            </a:r>
            <a:r>
              <a:rPr lang="en-US" sz="2000" b="0" dirty="0">
                <a:latin typeface="+mj-lt"/>
              </a:rPr>
              <a:t>(2 of 2)</a:t>
            </a:r>
            <a:endParaRPr lang="en-IN" sz="2000" b="0" dirty="0">
              <a:latin typeface="+mj-lt"/>
            </a:endParaRPr>
          </a:p>
        </p:txBody>
      </p:sp>
      <p:pic>
        <p:nvPicPr>
          <p:cNvPr id="7" name="Picture 6" descr="A lower case x with a horizontal bar over it is pronounced x-bar. x-bar is the mean of a set of sample values. x-bar = the sum of x, divided by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052" y="1646257"/>
            <a:ext cx="7568854" cy="1683938"/>
          </a:xfrm>
          <a:prstGeom prst="rect">
            <a:avLst/>
          </a:prstGeom>
        </p:spPr>
      </p:pic>
      <p:sp>
        <p:nvSpPr>
          <p:cNvPr id="9" name="Content Placeholder 8"/>
          <p:cNvSpPr>
            <a:spLocks noGrp="1"/>
          </p:cNvSpPr>
          <p:nvPr>
            <p:ph idx="13"/>
          </p:nvPr>
        </p:nvSpPr>
        <p:spPr>
          <a:xfrm>
            <a:off x="457200" y="3505209"/>
            <a:ext cx="8229600" cy="761991"/>
          </a:xfrm>
        </p:spPr>
        <p:txBody>
          <a:bodyPr/>
          <a:lstStyle/>
          <a:p>
            <a:pPr marL="0" indent="0">
              <a:buNone/>
            </a:pPr>
            <a:r>
              <a:rPr lang="en-US" sz="2600" i="1" dirty="0">
                <a:ea typeface="Cambria Math" panose="02040503050406030204" pitchFamily="18" charset="0"/>
              </a:rPr>
              <a:t>µ</a:t>
            </a:r>
            <a:r>
              <a:rPr lang="en-US" sz="2600" i="1" dirty="0"/>
              <a:t> </a:t>
            </a:r>
            <a:r>
              <a:rPr lang="en-US" sz="2600" dirty="0"/>
              <a:t>is pronounced “mu” and is the mean of all values in a </a:t>
            </a:r>
            <a:r>
              <a:rPr lang="en-US" sz="2600" b="1" dirty="0"/>
              <a:t>population</a:t>
            </a:r>
            <a:r>
              <a:rPr lang="en-US" sz="2600" dirty="0"/>
              <a:t>.</a:t>
            </a:r>
            <a:endParaRPr lang="en-IN" sz="2600" dirty="0"/>
          </a:p>
        </p:txBody>
      </p:sp>
      <p:pic>
        <p:nvPicPr>
          <p:cNvPr id="11" name="Picture 10" descr="mu = sum of x, divided by upper 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05200" y="4572000"/>
            <a:ext cx="1094141" cy="775375"/>
          </a:xfrm>
          <a:prstGeom prst="rect">
            <a:avLst/>
          </a:prstGeom>
        </p:spPr>
      </p:pic>
    </p:spTree>
    <p:extLst>
      <p:ext uri="{BB962C8B-B14F-4D97-AF65-F5344CB8AC3E}">
        <p14:creationId xmlns:p14="http://schemas.microsoft.com/office/powerpoint/2010/main" val="4220539027"/>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4543</TotalTime>
  <Words>1998</Words>
  <Application>Microsoft Office PowerPoint</Application>
  <PresentationFormat>On-screen Show (4:3)</PresentationFormat>
  <Paragraphs>161</Paragraphs>
  <Slides>40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Cambria Math</vt:lpstr>
      <vt:lpstr>Symbol</vt:lpstr>
      <vt:lpstr>Times New Roman</vt:lpstr>
      <vt:lpstr>Verdana</vt:lpstr>
      <vt:lpstr>Wingdings</vt:lpstr>
      <vt:lpstr>508 Lecture</vt:lpstr>
      <vt:lpstr>Elementary Statistics</vt:lpstr>
      <vt:lpstr>Describing, Exploring, and Comparing Data</vt:lpstr>
      <vt:lpstr>Key Concept</vt:lpstr>
      <vt:lpstr>Measure of Center</vt:lpstr>
      <vt:lpstr>Mean (or Arithmetic Mean)</vt:lpstr>
      <vt:lpstr>Important Properties of the Mean</vt:lpstr>
      <vt:lpstr>Resistant</vt:lpstr>
      <vt:lpstr>Notation (1 of 2)</vt:lpstr>
      <vt:lpstr>Notation (2 of 2)</vt:lpstr>
      <vt:lpstr>Example: Mean (1 of 2)</vt:lpstr>
      <vt:lpstr>Example: Mean (2 of 2)</vt:lpstr>
      <vt:lpstr>Mean</vt:lpstr>
      <vt:lpstr>Median</vt:lpstr>
      <vt:lpstr>Important Properties of the Median</vt:lpstr>
      <vt:lpstr>Calculation and Notation of the Median</vt:lpstr>
      <vt:lpstr>Example: Median with an Odd Number of Data Values (1 of 2)</vt:lpstr>
      <vt:lpstr>Example: Median with an Odd Number of Data Values (2 of 2)</vt:lpstr>
      <vt:lpstr>Example: Median with an Even Number of Data Values (1 of 2)</vt:lpstr>
      <vt:lpstr>Example: Median with an Even Number of Data Values (2 of 2)</vt:lpstr>
      <vt:lpstr>Mode</vt:lpstr>
      <vt:lpstr>Important Properties of the Mode</vt:lpstr>
      <vt:lpstr>Finding the Mode</vt:lpstr>
      <vt:lpstr>Example: Mode</vt:lpstr>
      <vt:lpstr>Other Mode Examples</vt:lpstr>
      <vt:lpstr>Midrange</vt:lpstr>
      <vt:lpstr>Important Properties of the Midrange (1 of 2)</vt:lpstr>
      <vt:lpstr>Important Properties of the Midrange (2 of 2)</vt:lpstr>
      <vt:lpstr>Example: Midrange</vt:lpstr>
      <vt:lpstr>Round-Off Rules for Measures of Center</vt:lpstr>
      <vt:lpstr>Critical Thinking</vt:lpstr>
      <vt:lpstr>Example: Critical Thinking and Measures of Center (1 of 2)</vt:lpstr>
      <vt:lpstr>Example: Critical Thinking and Measures of Center (2 of 2)</vt:lpstr>
      <vt:lpstr>Calculating the Mean from a Frequency Distribution</vt:lpstr>
      <vt:lpstr>Example: Computing the Mean from a Frequency Distribution (1 of 2)</vt:lpstr>
      <vt:lpstr>Example: Computing the Mean from a Frequency Distribution (2 of 2)</vt:lpstr>
      <vt:lpstr>Calculating a Weighted Mean</vt:lpstr>
      <vt:lpstr>Example: Computing Grade-Point Average (1 of 4)</vt:lpstr>
      <vt:lpstr>Example: Computing Grade-Point Average (2 of 4)</vt:lpstr>
      <vt:lpstr>Example: Computing Grade-Point Average (3 of 4)</vt:lpstr>
      <vt:lpstr>Example: Computing Grade-Point Average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1318</cp:revision>
  <dcterms:created xsi:type="dcterms:W3CDTF">2014-07-14T20:04:21Z</dcterms:created>
  <dcterms:modified xsi:type="dcterms:W3CDTF">2017-11-08T01:11:39Z</dcterms:modified>
</cp:coreProperties>
</file>