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408" r:id="rId16"/>
    <p:sldId id="392" r:id="rId17"/>
    <p:sldId id="393" r:id="rId18"/>
    <p:sldId id="409" r:id="rId19"/>
    <p:sldId id="410"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6203" autoAdjust="0"/>
  </p:normalViewPr>
  <p:slideViewPr>
    <p:cSldViewPr>
      <p:cViewPr varScale="1">
        <p:scale>
          <a:sx n="109" d="100"/>
          <a:sy n="109" d="100"/>
        </p:scale>
        <p:origin x="180" y="66"/>
      </p:cViewPr>
      <p:guideLst>
        <p:guide orient="horz" pos="2160"/>
        <p:guide pos="2880"/>
      </p:guideLst>
    </p:cSldViewPr>
  </p:slideViewPr>
  <p:outlineViewPr>
    <p:cViewPr>
      <p:scale>
        <a:sx n="33" d="100"/>
        <a:sy n="33" d="100"/>
      </p:scale>
      <p:origin x="0" y="-27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12/10/2016</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183151"/>
            <a:ext cx="8229600" cy="8554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0" name="Content Placeholder 9"/>
          <p:cNvSpPr>
            <a:spLocks noGrp="1"/>
          </p:cNvSpPr>
          <p:nvPr>
            <p:ph sz="quarter" idx="14"/>
          </p:nvPr>
        </p:nvSpPr>
        <p:spPr>
          <a:xfrm>
            <a:off x="457200" y="4876800"/>
            <a:ext cx="8229600" cy="99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022593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12/10/2016</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3</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altLang="en-US" sz="3600" dirty="0"/>
              <a:t>Describing, Exploring, and Comparing Data</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Standard </a:t>
            </a:r>
            <a:r>
              <a:rPr lang="en-US" sz="3600" dirty="0" smtClean="0">
                <a:latin typeface="+mj-lt"/>
              </a:rPr>
              <a:t>Deviation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7543800" cy="3200400"/>
          </a:xfrm>
        </p:spPr>
        <p:txBody>
          <a:bodyPr/>
          <a:lstStyle/>
          <a:p>
            <a:pPr>
              <a:buClr>
                <a:schemeClr val="bg2"/>
              </a:buClr>
            </a:pPr>
            <a:r>
              <a:rPr lang="en-US" sz="2600" dirty="0"/>
              <a:t>The standard deviation is a measure of how much data values deviate away from the </a:t>
            </a:r>
            <a:r>
              <a:rPr lang="en-US" sz="2600" b="1" dirty="0"/>
              <a:t>mean</a:t>
            </a:r>
            <a:r>
              <a:rPr lang="en-US" sz="2600" dirty="0"/>
              <a:t>.</a:t>
            </a:r>
          </a:p>
          <a:p>
            <a:pPr>
              <a:buClr>
                <a:schemeClr val="bg2"/>
              </a:buClr>
            </a:pPr>
            <a:r>
              <a:rPr lang="en-US" sz="2600" dirty="0"/>
              <a:t>The value of the standard deviation </a:t>
            </a:r>
            <a:r>
              <a:rPr lang="en-US" sz="2600" i="1" dirty="0"/>
              <a:t>s </a:t>
            </a:r>
            <a:r>
              <a:rPr lang="en-US" sz="2600" dirty="0"/>
              <a:t>is never negative. It is zero only when all of the data values are exactly the same.</a:t>
            </a:r>
          </a:p>
          <a:p>
            <a:pPr>
              <a:buClr>
                <a:schemeClr val="bg2"/>
              </a:buClr>
            </a:pPr>
            <a:r>
              <a:rPr lang="en-US" sz="2600" dirty="0"/>
              <a:t>Larger values of </a:t>
            </a:r>
            <a:r>
              <a:rPr lang="en-US" sz="2600" i="1" dirty="0"/>
              <a:t>s </a:t>
            </a:r>
            <a:r>
              <a:rPr lang="en-US" sz="2600" dirty="0"/>
              <a:t>indicate greater amounts of variation</a:t>
            </a:r>
            <a:r>
              <a:rPr lang="en-US" sz="2600" dirty="0" smtClean="0"/>
              <a:t>.</a:t>
            </a:r>
            <a:endParaRPr lang="en-IN" sz="2600" dirty="0"/>
          </a:p>
        </p:txBody>
      </p:sp>
    </p:spTree>
    <p:extLst>
      <p:ext uri="{BB962C8B-B14F-4D97-AF65-F5344CB8AC3E}">
        <p14:creationId xmlns:p14="http://schemas.microsoft.com/office/powerpoint/2010/main" val="3403592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Standard </a:t>
            </a:r>
            <a:r>
              <a:rPr lang="en-US" sz="3600" dirty="0" smtClean="0">
                <a:latin typeface="+mj-lt"/>
              </a:rPr>
              <a:t>Deviation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962399"/>
          </a:xfrm>
        </p:spPr>
        <p:txBody>
          <a:bodyPr/>
          <a:lstStyle/>
          <a:p>
            <a:pPr>
              <a:buClr>
                <a:schemeClr val="bg2"/>
              </a:buClr>
            </a:pPr>
            <a:r>
              <a:rPr lang="en-US" sz="2600" dirty="0" smtClean="0"/>
              <a:t>The standard deviation </a:t>
            </a:r>
            <a:r>
              <a:rPr lang="en-US" sz="2600" i="1" dirty="0" smtClean="0">
                <a:cs typeface="Arial" panose="020B0604020202020204" pitchFamily="34" charset="0"/>
              </a:rPr>
              <a:t>s</a:t>
            </a:r>
            <a:r>
              <a:rPr lang="en-US" sz="2600" i="1" dirty="0" smtClean="0"/>
              <a:t> </a:t>
            </a:r>
            <a:r>
              <a:rPr lang="en-US" sz="2600" dirty="0" smtClean="0"/>
              <a:t>can increase dramatically with one or more outliers.</a:t>
            </a:r>
          </a:p>
          <a:p>
            <a:pPr>
              <a:buClr>
                <a:schemeClr val="bg2"/>
              </a:buClr>
            </a:pPr>
            <a:r>
              <a:rPr lang="en-US" sz="2600" dirty="0" smtClean="0"/>
              <a:t>The </a:t>
            </a:r>
            <a:r>
              <a:rPr lang="en-US" sz="2600" dirty="0"/>
              <a:t>units of the standard deviation </a:t>
            </a:r>
            <a:r>
              <a:rPr lang="en-US" sz="2600" i="1" dirty="0">
                <a:cs typeface="Arial" panose="020B0604020202020204" pitchFamily="34" charset="0"/>
              </a:rPr>
              <a:t>s</a:t>
            </a:r>
            <a:r>
              <a:rPr lang="en-US" sz="2600" i="1" dirty="0" smtClean="0"/>
              <a:t> </a:t>
            </a:r>
            <a:r>
              <a:rPr lang="en-US" sz="2600" dirty="0"/>
              <a:t>(such as minutes, feet, pounds) are the same as the units of the original data values</a:t>
            </a:r>
            <a:r>
              <a:rPr lang="en-US" sz="2600" dirty="0" smtClean="0"/>
              <a:t>.</a:t>
            </a:r>
          </a:p>
          <a:p>
            <a:pPr>
              <a:buClr>
                <a:schemeClr val="bg2"/>
              </a:buClr>
            </a:pPr>
            <a:r>
              <a:rPr lang="en-US" sz="2600" dirty="0"/>
              <a:t>The sample standard deviation </a:t>
            </a:r>
            <a:r>
              <a:rPr lang="en-US" sz="2600" i="1" dirty="0">
                <a:cs typeface="Arial" panose="020B0604020202020204" pitchFamily="34" charset="0"/>
              </a:rPr>
              <a:t>s</a:t>
            </a:r>
            <a:r>
              <a:rPr lang="en-US" sz="2600" i="1" dirty="0" smtClean="0"/>
              <a:t> </a:t>
            </a:r>
            <a:r>
              <a:rPr lang="en-US" sz="2600" dirty="0"/>
              <a:t>is a </a:t>
            </a:r>
            <a:r>
              <a:rPr lang="en-US" sz="2600" b="1" dirty="0"/>
              <a:t>biased estimator </a:t>
            </a:r>
            <a:r>
              <a:rPr lang="en-US" sz="2600" dirty="0"/>
              <a:t>of the population standard </a:t>
            </a:r>
            <a:r>
              <a:rPr lang="en-US" sz="2600" dirty="0" smtClean="0"/>
              <a:t>deviation </a:t>
            </a:r>
            <a:r>
              <a:rPr lang="el-GR" sz="2600" i="1" dirty="0">
                <a:cs typeface="Arial" panose="020B0604020202020204" pitchFamily="34" charset="0"/>
              </a:rPr>
              <a:t>σ</a:t>
            </a:r>
            <a:r>
              <a:rPr lang="en-US" sz="2600" dirty="0" smtClean="0"/>
              <a:t>, </a:t>
            </a:r>
            <a:r>
              <a:rPr lang="en-US" sz="2600" dirty="0"/>
              <a:t>which means that values of the sample standard deviation </a:t>
            </a:r>
            <a:r>
              <a:rPr lang="en-US" sz="2600" i="1" dirty="0">
                <a:cs typeface="Arial" panose="020B0604020202020204" pitchFamily="34" charset="0"/>
              </a:rPr>
              <a:t>s</a:t>
            </a:r>
            <a:r>
              <a:rPr lang="en-US" sz="2600" i="1" dirty="0" smtClean="0"/>
              <a:t> </a:t>
            </a:r>
            <a:r>
              <a:rPr lang="en-US" sz="2600" dirty="0"/>
              <a:t>do not center around the value </a:t>
            </a:r>
            <a:r>
              <a:rPr lang="en-US" sz="2600" dirty="0" smtClean="0"/>
              <a:t>of </a:t>
            </a:r>
            <a:r>
              <a:rPr lang="el-GR" sz="2600" i="1" dirty="0">
                <a:cs typeface="Arial" panose="020B0604020202020204" pitchFamily="34" charset="0"/>
              </a:rPr>
              <a:t>σ</a:t>
            </a:r>
            <a:r>
              <a:rPr lang="en-US" sz="2600" dirty="0" smtClean="0"/>
              <a:t>.</a:t>
            </a:r>
            <a:endParaRPr lang="en-US" sz="2600" dirty="0"/>
          </a:p>
        </p:txBody>
      </p:sp>
    </p:spTree>
    <p:extLst>
      <p:ext uri="{BB962C8B-B14F-4D97-AF65-F5344CB8AC3E}">
        <p14:creationId xmlns:p14="http://schemas.microsoft.com/office/powerpoint/2010/main" val="576684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Calculating Standard Deviation</a:t>
            </a:r>
            <a:endParaRPr lang="en-IN" sz="3600" dirty="0">
              <a:latin typeface="+mj-lt"/>
            </a:endParaRPr>
          </a:p>
        </p:txBody>
      </p:sp>
      <p:sp>
        <p:nvSpPr>
          <p:cNvPr id="3" name="Content Placeholder 2"/>
          <p:cNvSpPr>
            <a:spLocks noGrp="1"/>
          </p:cNvSpPr>
          <p:nvPr>
            <p:ph idx="1"/>
          </p:nvPr>
        </p:nvSpPr>
        <p:spPr>
          <a:xfrm>
            <a:off x="457200" y="1521071"/>
            <a:ext cx="8229600" cy="1526929"/>
          </a:xfrm>
        </p:spPr>
        <p:txBody>
          <a:bodyPr/>
          <a:lstStyle/>
          <a:p>
            <a:pPr marL="0" indent="0">
              <a:spcBef>
                <a:spcPts val="600"/>
              </a:spcBef>
              <a:buNone/>
            </a:pPr>
            <a:r>
              <a:rPr lang="en-US" sz="2400" dirty="0"/>
              <a:t>Use sample standard deviation formula to find the standard deviation of these Verizon data speed times (in Mbps): 38.5, 55.6, 22.4, 14.1, 23.1.</a:t>
            </a:r>
          </a:p>
          <a:p>
            <a:pPr marL="0" indent="0">
              <a:spcBef>
                <a:spcPts val="600"/>
              </a:spcBef>
              <a:buNone/>
            </a:pPr>
            <a:r>
              <a:rPr lang="en-US" sz="2400" kern="0" dirty="0" smtClean="0"/>
              <a:t>Solution</a:t>
            </a:r>
            <a:endParaRPr lang="en-IN" sz="2400" dirty="0"/>
          </a:p>
        </p:txBody>
      </p:sp>
      <p:pic>
        <p:nvPicPr>
          <p:cNvPr id="12" name="Picture 4" descr="x-bar = 30.7. The sum of expression, x minus x-bar, squared, = 1083.0520. n minus 1 = 4. s = the square root of, the sum of expression, x minus x-bar, squared, divided by expression n minus 1, = the square root of, 1083.0520 divided by 4, = the square root of 270.7630, = 16.45 megabits per seco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823" y="3137698"/>
            <a:ext cx="4869112" cy="3237875"/>
          </a:xfrm>
          <a:prstGeom prst="rect">
            <a:avLst/>
          </a:prstGeom>
        </p:spPr>
      </p:pic>
    </p:spTree>
    <p:extLst>
      <p:ext uri="{BB962C8B-B14F-4D97-AF65-F5344CB8AC3E}">
        <p14:creationId xmlns:p14="http://schemas.microsoft.com/office/powerpoint/2010/main" val="1143470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Calculating Standard Deviation Using Shortcut Formula</a:t>
            </a:r>
            <a:endParaRPr lang="en-IN" sz="3600" dirty="0">
              <a:latin typeface="+mj-lt"/>
            </a:endParaRPr>
          </a:p>
        </p:txBody>
      </p:sp>
      <p:sp>
        <p:nvSpPr>
          <p:cNvPr id="3" name="Content Placeholder 2"/>
          <p:cNvSpPr>
            <a:spLocks noGrp="1"/>
          </p:cNvSpPr>
          <p:nvPr>
            <p:ph idx="1"/>
          </p:nvPr>
        </p:nvSpPr>
        <p:spPr>
          <a:xfrm>
            <a:off x="457200" y="1600201"/>
            <a:ext cx="8229600" cy="1371600"/>
          </a:xfrm>
        </p:spPr>
        <p:txBody>
          <a:bodyPr/>
          <a:lstStyle/>
          <a:p>
            <a:pPr marL="0" indent="0">
              <a:buNone/>
            </a:pPr>
            <a:r>
              <a:rPr lang="en-US" sz="2600" dirty="0"/>
              <a:t>Find the standard deviation of the Verizon data speeds (Mbps) of 38.5, 55.6, 22.4, 14.1, 23.1</a:t>
            </a:r>
          </a:p>
          <a:p>
            <a:pPr marL="0" indent="0">
              <a:buNone/>
            </a:pPr>
            <a:r>
              <a:rPr lang="en-US" sz="2600" kern="0" dirty="0" smtClean="0"/>
              <a:t>Solution</a:t>
            </a:r>
            <a:endParaRPr lang="en-IN" sz="2600" dirty="0"/>
          </a:p>
        </p:txBody>
      </p:sp>
      <p:pic>
        <p:nvPicPr>
          <p:cNvPr id="8" name="Picture 7" descr="s = the square root of, n times the sum of x squared, minus, the sum of x, squared, all divided by expression n times, n minus 1, = the square root of, 5 times 5807.79 minus 153.7 squared, all divided by expression 5 times, 5 minus 1, = the square root of, 5415.26 divided by 20 = 16.45 megabits per seco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502" y="3041313"/>
            <a:ext cx="3325503" cy="3342733"/>
          </a:xfrm>
          <a:prstGeom prst="rect">
            <a:avLst/>
          </a:prstGeom>
        </p:spPr>
      </p:pic>
    </p:spTree>
    <p:extLst>
      <p:ext uri="{BB962C8B-B14F-4D97-AF65-F5344CB8AC3E}">
        <p14:creationId xmlns:p14="http://schemas.microsoft.com/office/powerpoint/2010/main" val="46762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Range Rule of Thumb for Understanding Standard Deviation</a:t>
            </a:r>
            <a:endParaRPr lang="en-IN" sz="3600" dirty="0">
              <a:latin typeface="+mj-lt"/>
            </a:endParaRPr>
          </a:p>
        </p:txBody>
      </p:sp>
      <p:sp>
        <p:nvSpPr>
          <p:cNvPr id="3" name="Content Placeholder 2"/>
          <p:cNvSpPr>
            <a:spLocks noGrp="1"/>
          </p:cNvSpPr>
          <p:nvPr>
            <p:ph idx="1"/>
          </p:nvPr>
        </p:nvSpPr>
        <p:spPr>
          <a:xfrm>
            <a:off x="457200" y="1600201"/>
            <a:ext cx="8229600" cy="2514600"/>
          </a:xfrm>
        </p:spPr>
        <p:txBody>
          <a:bodyPr/>
          <a:lstStyle/>
          <a:p>
            <a:pPr>
              <a:buClr>
                <a:schemeClr val="bg2"/>
              </a:buClr>
            </a:pPr>
            <a:r>
              <a:rPr lang="en-US" sz="2800" dirty="0"/>
              <a:t>Range Rule of </a:t>
            </a:r>
            <a:r>
              <a:rPr lang="en-US" sz="2800" dirty="0" smtClean="0"/>
              <a:t>Thumb</a:t>
            </a:r>
          </a:p>
          <a:p>
            <a:pPr lvl="1">
              <a:buClr>
                <a:schemeClr val="bg2"/>
              </a:buClr>
            </a:pPr>
            <a:r>
              <a:rPr lang="en-US" sz="2600" dirty="0" smtClean="0"/>
              <a:t>The </a:t>
            </a:r>
            <a:r>
              <a:rPr lang="en-US" sz="2600" b="1" dirty="0"/>
              <a:t>range rule of thumb</a:t>
            </a:r>
            <a:r>
              <a:rPr lang="en-US" sz="2600" b="1" i="1" dirty="0"/>
              <a:t> </a:t>
            </a:r>
            <a:r>
              <a:rPr lang="en-US" sz="2600" dirty="0"/>
              <a:t>is a crude but simple tool for understanding and interpreting standard deviation. </a:t>
            </a:r>
            <a:r>
              <a:rPr lang="en-US" sz="2600" dirty="0" smtClean="0"/>
              <a:t>The </a:t>
            </a:r>
            <a:r>
              <a:rPr lang="en-US" sz="2600" dirty="0"/>
              <a:t>vast majority (such as 95%) of sample values lie within 2 standard deviations of the mean</a:t>
            </a:r>
            <a:r>
              <a:rPr lang="en-US" sz="2600" dirty="0" smtClean="0"/>
              <a:t>.</a:t>
            </a:r>
            <a:endParaRPr lang="en-US" sz="2600" dirty="0"/>
          </a:p>
        </p:txBody>
      </p:sp>
    </p:spTree>
    <p:extLst>
      <p:ext uri="{BB962C8B-B14F-4D97-AF65-F5344CB8AC3E}">
        <p14:creationId xmlns:p14="http://schemas.microsoft.com/office/powerpoint/2010/main" val="360808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Range Rule of Thumb for Identifying Significant Values</a:t>
            </a:r>
            <a:endParaRPr lang="en-IN" sz="3600" dirty="0">
              <a:latin typeface="+mj-lt"/>
            </a:endParaRPr>
          </a:p>
        </p:txBody>
      </p:sp>
      <p:sp>
        <p:nvSpPr>
          <p:cNvPr id="3" name="Content Placeholder 2"/>
          <p:cNvSpPr>
            <a:spLocks noGrp="1"/>
          </p:cNvSpPr>
          <p:nvPr>
            <p:ph idx="1"/>
          </p:nvPr>
        </p:nvSpPr>
        <p:spPr>
          <a:xfrm>
            <a:off x="457200" y="1600201"/>
            <a:ext cx="7924800" cy="2057400"/>
          </a:xfrm>
        </p:spPr>
        <p:txBody>
          <a:bodyPr/>
          <a:lstStyle/>
          <a:p>
            <a:pPr>
              <a:buClr>
                <a:schemeClr val="bg2"/>
              </a:buClr>
            </a:pPr>
            <a:r>
              <a:rPr lang="en-US" sz="2600" b="1" dirty="0"/>
              <a:t>Significantly low</a:t>
            </a:r>
            <a:r>
              <a:rPr lang="en-US" sz="2600" b="1" i="1" dirty="0"/>
              <a:t> </a:t>
            </a:r>
            <a:r>
              <a:rPr lang="en-US" sz="2600" dirty="0"/>
              <a:t>values are </a:t>
            </a:r>
            <a:r>
              <a:rPr lang="en-US" sz="2600" i="1" dirty="0" smtClean="0">
                <a:latin typeface="Arial" panose="020B0604020202020204" pitchFamily="34" charset="0"/>
                <a:cs typeface="Arial" panose="020B0604020202020204" pitchFamily="34" charset="0"/>
              </a:rPr>
              <a:t>µ </a:t>
            </a:r>
            <a:r>
              <a:rPr lang="en-US" sz="2600" dirty="0" smtClean="0">
                <a:cs typeface="Arial" panose="020B0604020202020204" pitchFamily="34" charset="0"/>
              </a:rPr>
              <a:t>−</a:t>
            </a:r>
            <a:r>
              <a:rPr lang="en-US" sz="2600" dirty="0" smtClean="0"/>
              <a:t> 2</a:t>
            </a:r>
            <a:r>
              <a:rPr lang="el-GR" sz="2600" i="1" dirty="0" smtClean="0">
                <a:cs typeface="Arial" panose="020B0604020202020204" pitchFamily="34" charset="0"/>
              </a:rPr>
              <a:t>σ</a:t>
            </a:r>
            <a:r>
              <a:rPr lang="en-US" sz="2600" dirty="0" smtClean="0"/>
              <a:t> </a:t>
            </a:r>
            <a:r>
              <a:rPr lang="en-US" sz="2600" dirty="0"/>
              <a:t>or lower.</a:t>
            </a:r>
          </a:p>
          <a:p>
            <a:pPr>
              <a:buClr>
                <a:schemeClr val="bg2"/>
              </a:buClr>
            </a:pPr>
            <a:r>
              <a:rPr lang="en-US" sz="2600" b="1" dirty="0"/>
              <a:t>Significantly high</a:t>
            </a:r>
            <a:r>
              <a:rPr lang="en-US" sz="2600" b="1" i="1" dirty="0"/>
              <a:t> </a:t>
            </a:r>
            <a:r>
              <a:rPr lang="en-US" sz="2600" dirty="0"/>
              <a:t>values are </a:t>
            </a:r>
            <a:r>
              <a:rPr lang="en-US" sz="2600" i="1" dirty="0">
                <a:latin typeface="Arial" panose="020B0604020202020204" pitchFamily="34" charset="0"/>
                <a:cs typeface="Arial" panose="020B0604020202020204" pitchFamily="34" charset="0"/>
              </a:rPr>
              <a:t>µ</a:t>
            </a:r>
            <a:r>
              <a:rPr lang="en-US" sz="2600" dirty="0" smtClean="0"/>
              <a:t> </a:t>
            </a:r>
            <a:r>
              <a:rPr lang="en-US" sz="2600" dirty="0"/>
              <a:t>+ </a:t>
            </a:r>
            <a:r>
              <a:rPr lang="en-US" sz="2600" dirty="0" smtClean="0"/>
              <a:t>2</a:t>
            </a:r>
            <a:r>
              <a:rPr lang="el-GR" sz="2600" i="1" dirty="0" smtClean="0">
                <a:cs typeface="Arial" panose="020B0604020202020204" pitchFamily="34" charset="0"/>
              </a:rPr>
              <a:t>σ</a:t>
            </a:r>
            <a:r>
              <a:rPr lang="en-US" sz="2600" dirty="0" smtClean="0"/>
              <a:t> </a:t>
            </a:r>
            <a:r>
              <a:rPr lang="en-US" sz="2600" dirty="0"/>
              <a:t>or higher.</a:t>
            </a:r>
          </a:p>
          <a:p>
            <a:pPr>
              <a:buClr>
                <a:schemeClr val="bg2"/>
              </a:buClr>
            </a:pPr>
            <a:r>
              <a:rPr lang="en-US" sz="2600" b="1" dirty="0"/>
              <a:t>Values not significant</a:t>
            </a:r>
            <a:r>
              <a:rPr lang="en-US" sz="2600" dirty="0"/>
              <a:t> are between </a:t>
            </a:r>
            <a:r>
              <a:rPr lang="en-US" sz="2600" dirty="0" smtClean="0"/>
              <a:t>(</a:t>
            </a:r>
            <a:r>
              <a:rPr lang="en-US" sz="2600" i="1" dirty="0">
                <a:latin typeface="Arial" panose="020B0604020202020204" pitchFamily="34" charset="0"/>
                <a:cs typeface="Arial" panose="020B0604020202020204" pitchFamily="34" charset="0"/>
              </a:rPr>
              <a:t>µ</a:t>
            </a:r>
            <a:r>
              <a:rPr lang="en-US" sz="2600" dirty="0" smtClean="0"/>
              <a:t> </a:t>
            </a:r>
            <a:r>
              <a:rPr lang="en-US" sz="2600" dirty="0">
                <a:cs typeface="Arial" panose="020B0604020202020204" pitchFamily="34" charset="0"/>
              </a:rPr>
              <a:t>−</a:t>
            </a:r>
            <a:r>
              <a:rPr lang="en-US" sz="2600" dirty="0" smtClean="0"/>
              <a:t> </a:t>
            </a:r>
            <a:r>
              <a:rPr lang="en-US" sz="2600" dirty="0" smtClean="0"/>
              <a:t>2</a:t>
            </a:r>
            <a:r>
              <a:rPr lang="el-GR" sz="2600" i="1" dirty="0" smtClean="0">
                <a:cs typeface="Arial" panose="020B0604020202020204" pitchFamily="34" charset="0"/>
              </a:rPr>
              <a:t>σ</a:t>
            </a:r>
            <a:r>
              <a:rPr lang="en-US" sz="2600" i="1" dirty="0" smtClean="0">
                <a:ea typeface="Cambria Math" panose="02040503050406030204" pitchFamily="18" charset="0"/>
                <a:sym typeface="Symbol" panose="05050102010706020507" pitchFamily="18" charset="2"/>
              </a:rPr>
              <a:t> </a:t>
            </a:r>
            <a:r>
              <a:rPr lang="en-US" sz="2600" dirty="0">
                <a:sym typeface="Symbol" panose="05050102010706020507" pitchFamily="18" charset="2"/>
              </a:rPr>
              <a:t>)</a:t>
            </a:r>
            <a:r>
              <a:rPr lang="en-US" sz="2600" dirty="0"/>
              <a:t> and </a:t>
            </a:r>
            <a:r>
              <a:rPr lang="en-US" sz="2600" dirty="0" smtClean="0"/>
              <a:t>(</a:t>
            </a:r>
            <a:r>
              <a:rPr lang="en-US" sz="2600" i="1" dirty="0">
                <a:latin typeface="Arial" panose="020B0604020202020204" pitchFamily="34" charset="0"/>
                <a:cs typeface="Arial" panose="020B0604020202020204" pitchFamily="34" charset="0"/>
              </a:rPr>
              <a:t>µ</a:t>
            </a:r>
            <a:r>
              <a:rPr lang="en-US" sz="2600" dirty="0" smtClean="0"/>
              <a:t> </a:t>
            </a:r>
            <a:r>
              <a:rPr lang="en-US" sz="2600" dirty="0"/>
              <a:t>+ </a:t>
            </a:r>
            <a:r>
              <a:rPr lang="en-US" sz="2600" dirty="0" smtClean="0"/>
              <a:t>2</a:t>
            </a:r>
            <a:r>
              <a:rPr lang="el-GR" sz="2600" i="1" dirty="0" smtClean="0">
                <a:cs typeface="Arial" panose="020B0604020202020204" pitchFamily="34" charset="0"/>
              </a:rPr>
              <a:t>σ</a:t>
            </a:r>
            <a:r>
              <a:rPr lang="en-US" sz="2600" dirty="0" smtClean="0">
                <a:sym typeface="Symbol" panose="05050102010706020507" pitchFamily="18" charset="2"/>
              </a:rPr>
              <a:t>).</a:t>
            </a:r>
            <a:endParaRPr lang="en-IN" sz="2600" dirty="0"/>
          </a:p>
        </p:txBody>
      </p:sp>
      <p:pic>
        <p:nvPicPr>
          <p:cNvPr id="4" name="Picture 3" descr="Significantly low values are mu minus 2 sigma or lower. Significantly high values are mu + 2 sigma or higher. Values are not significant if they are between mu minus 2 sigma to mu + 2 sig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962735"/>
            <a:ext cx="5991225" cy="1514475"/>
          </a:xfrm>
          <a:prstGeom prst="rect">
            <a:avLst/>
          </a:prstGeom>
        </p:spPr>
      </p:pic>
    </p:spTree>
    <p:extLst>
      <p:ext uri="{BB962C8B-B14F-4D97-AF65-F5344CB8AC3E}">
        <p14:creationId xmlns:p14="http://schemas.microsoft.com/office/powerpoint/2010/main" val="2489069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Range Rule of Thumb for Estimating a Value of the Standard Deviation </a:t>
            </a:r>
            <a:r>
              <a:rPr lang="en-US" sz="3600" i="1" dirty="0">
                <a:latin typeface="+mj-lt"/>
                <a:ea typeface="Cambria Math" panose="02040503050406030204" pitchFamily="18" charset="0"/>
              </a:rPr>
              <a:t>s</a:t>
            </a:r>
            <a:endParaRPr lang="en-IN" sz="3600" dirty="0">
              <a:latin typeface="+mj-lt"/>
            </a:endParaRPr>
          </a:p>
        </p:txBody>
      </p:sp>
      <p:sp>
        <p:nvSpPr>
          <p:cNvPr id="3" name="Content Placeholder 2"/>
          <p:cNvSpPr>
            <a:spLocks noGrp="1"/>
          </p:cNvSpPr>
          <p:nvPr>
            <p:ph idx="1"/>
          </p:nvPr>
        </p:nvSpPr>
        <p:spPr>
          <a:xfrm>
            <a:off x="457200" y="1600201"/>
            <a:ext cx="8229600" cy="1752600"/>
          </a:xfrm>
        </p:spPr>
        <p:txBody>
          <a:bodyPr/>
          <a:lstStyle/>
          <a:p>
            <a:pPr>
              <a:buClr>
                <a:schemeClr val="bg2"/>
              </a:buClr>
            </a:pPr>
            <a:r>
              <a:rPr lang="en-US" sz="2800" dirty="0" smtClean="0"/>
              <a:t>Range Rule of Thumb for Estimating a Value of the Standard </a:t>
            </a:r>
            <a:r>
              <a:rPr lang="en-US" sz="2800" dirty="0" smtClean="0"/>
              <a:t>Deviation</a:t>
            </a:r>
            <a:endParaRPr lang="en-US" sz="2800" i="1" dirty="0" smtClean="0"/>
          </a:p>
          <a:p>
            <a:pPr marL="857250" lvl="1" indent="-457200"/>
            <a:r>
              <a:rPr lang="en-US" sz="2600" dirty="0" smtClean="0"/>
              <a:t>To roughly estimate the standard deviation from a collection of known sample data, use</a:t>
            </a:r>
          </a:p>
        </p:txBody>
      </p:sp>
      <p:pic>
        <p:nvPicPr>
          <p:cNvPr id="5" name="Picture 4" descr="s is approximately equal to the range divided by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623417"/>
            <a:ext cx="1458630" cy="673869"/>
          </a:xfrm>
          <a:prstGeom prst="rect">
            <a:avLst/>
          </a:prstGeom>
        </p:spPr>
      </p:pic>
    </p:spTree>
    <p:extLst>
      <p:ext uri="{BB962C8B-B14F-4D97-AF65-F5344CB8AC3E}">
        <p14:creationId xmlns:p14="http://schemas.microsoft.com/office/powerpoint/2010/main" val="3346803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Standard Deviation of a Population</a:t>
            </a:r>
            <a:endParaRPr lang="en-IN" sz="3600" dirty="0">
              <a:latin typeface="+mj-lt"/>
            </a:endParaRPr>
          </a:p>
        </p:txBody>
      </p:sp>
      <p:sp>
        <p:nvSpPr>
          <p:cNvPr id="3" name="Content Placeholder 2"/>
          <p:cNvSpPr>
            <a:spLocks noGrp="1"/>
          </p:cNvSpPr>
          <p:nvPr>
            <p:ph idx="1"/>
          </p:nvPr>
        </p:nvSpPr>
        <p:spPr>
          <a:xfrm>
            <a:off x="457200" y="1600201"/>
            <a:ext cx="8229600" cy="2057400"/>
          </a:xfrm>
        </p:spPr>
        <p:txBody>
          <a:bodyPr/>
          <a:lstStyle/>
          <a:p>
            <a:pPr>
              <a:buClr>
                <a:schemeClr val="bg2"/>
              </a:buClr>
            </a:pPr>
            <a:r>
              <a:rPr lang="en-US" sz="2800" dirty="0"/>
              <a:t>Standard Deviation of a Population</a:t>
            </a:r>
          </a:p>
          <a:p>
            <a:pPr marL="741600" lvl="1" indent="-284400"/>
            <a:r>
              <a:rPr lang="en-US" sz="2600" dirty="0"/>
              <a:t>A different formula is used to calculate the standard deviation </a:t>
            </a:r>
            <a:r>
              <a:rPr lang="el-GR" sz="2600" i="1" dirty="0">
                <a:cs typeface="Arial" panose="020B0604020202020204" pitchFamily="34" charset="0"/>
              </a:rPr>
              <a:t>σ</a:t>
            </a:r>
            <a:r>
              <a:rPr lang="en-US" sz="2600" dirty="0" smtClean="0"/>
              <a:t> </a:t>
            </a:r>
            <a:r>
              <a:rPr lang="en-US" sz="2600" dirty="0"/>
              <a:t>of a </a:t>
            </a:r>
            <a:r>
              <a:rPr lang="en-US" sz="2600" b="1" dirty="0"/>
              <a:t>population</a:t>
            </a:r>
            <a:r>
              <a:rPr lang="en-US" sz="2600" dirty="0"/>
              <a:t>: Instead of dividing by </a:t>
            </a:r>
            <a:r>
              <a:rPr lang="en-US" sz="2600" i="1" dirty="0"/>
              <a:t>n </a:t>
            </a:r>
            <a:r>
              <a:rPr lang="en-US" sz="2600" dirty="0">
                <a:cs typeface="Arial" panose="020B0604020202020204" pitchFamily="34" charset="0"/>
              </a:rPr>
              <a:t>−</a:t>
            </a:r>
            <a:r>
              <a:rPr lang="en-US" sz="2600" dirty="0" smtClean="0"/>
              <a:t> </a:t>
            </a:r>
            <a:r>
              <a:rPr lang="en-US" sz="2600" dirty="0"/>
              <a:t>1 for a </a:t>
            </a:r>
            <a:r>
              <a:rPr lang="en-US" sz="2600" b="1" dirty="0"/>
              <a:t>sample</a:t>
            </a:r>
            <a:r>
              <a:rPr lang="en-US" sz="2600" dirty="0"/>
              <a:t>, we divide by the population size </a:t>
            </a:r>
            <a:r>
              <a:rPr lang="en-US" sz="2600" i="1" dirty="0"/>
              <a:t>N</a:t>
            </a:r>
            <a:r>
              <a:rPr lang="en-US" sz="2600" dirty="0" smtClean="0"/>
              <a:t>.</a:t>
            </a:r>
            <a:endParaRPr lang="en-US" sz="2600" dirty="0"/>
          </a:p>
        </p:txBody>
      </p:sp>
      <p:pic>
        <p:nvPicPr>
          <p:cNvPr id="4" name="Picture 3" descr="The population standard deviation sigma = the square root of, the sum of expression, x minus mu, squared, divided by upp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962083"/>
            <a:ext cx="6390970" cy="884012"/>
          </a:xfrm>
          <a:prstGeom prst="rect">
            <a:avLst/>
          </a:prstGeom>
        </p:spPr>
      </p:pic>
    </p:spTree>
    <p:extLst>
      <p:ext uri="{BB962C8B-B14F-4D97-AF65-F5344CB8AC3E}">
        <p14:creationId xmlns:p14="http://schemas.microsoft.com/office/powerpoint/2010/main" val="1926454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Variance of a Sample and a Population</a:t>
            </a:r>
            <a:endParaRPr lang="en-IN" sz="3600" dirty="0">
              <a:latin typeface="+mj-lt"/>
            </a:endParaRPr>
          </a:p>
        </p:txBody>
      </p:sp>
      <p:sp>
        <p:nvSpPr>
          <p:cNvPr id="3" name="Content Placeholder 2"/>
          <p:cNvSpPr>
            <a:spLocks noGrp="1"/>
          </p:cNvSpPr>
          <p:nvPr>
            <p:ph idx="1"/>
          </p:nvPr>
        </p:nvSpPr>
        <p:spPr>
          <a:xfrm>
            <a:off x="457200" y="1600201"/>
            <a:ext cx="8229600" cy="3352800"/>
          </a:xfrm>
        </p:spPr>
        <p:txBody>
          <a:bodyPr/>
          <a:lstStyle/>
          <a:p>
            <a:pPr>
              <a:buClr>
                <a:schemeClr val="bg2"/>
              </a:buClr>
            </a:pPr>
            <a:r>
              <a:rPr lang="en-US" sz="2800" dirty="0"/>
              <a:t>Variance</a:t>
            </a:r>
          </a:p>
          <a:p>
            <a:pPr marL="741600" lvl="1" indent="-284400"/>
            <a:r>
              <a:rPr lang="en-US" sz="2600" dirty="0"/>
              <a:t>The </a:t>
            </a:r>
            <a:r>
              <a:rPr lang="en-US" sz="2600" b="1" dirty="0"/>
              <a:t>variance </a:t>
            </a:r>
            <a:r>
              <a:rPr lang="en-US" sz="2600" dirty="0"/>
              <a:t>of a set of values is a measure of variation equal to the square of the standard deviation</a:t>
            </a:r>
            <a:r>
              <a:rPr lang="en-US" sz="2600" dirty="0" smtClean="0"/>
              <a:t>.</a:t>
            </a:r>
          </a:p>
          <a:p>
            <a:pPr marL="1257300" lvl="2" indent="-385200"/>
            <a:r>
              <a:rPr lang="en-US" sz="2400" dirty="0" smtClean="0"/>
              <a:t>Sample </a:t>
            </a:r>
            <a:r>
              <a:rPr lang="en-US" sz="2400" dirty="0"/>
              <a:t>variance: </a:t>
            </a:r>
            <a:r>
              <a:rPr lang="en-US" sz="2400" i="1" dirty="0" smtClean="0">
                <a:cs typeface="Arial" panose="020B0604020202020204" pitchFamily="34" charset="0"/>
              </a:rPr>
              <a:t>s</a:t>
            </a:r>
            <a:r>
              <a:rPr lang="en-US" sz="2400" baseline="30000" dirty="0"/>
              <a:t>²</a:t>
            </a:r>
            <a:r>
              <a:rPr lang="en-US" sz="2400" dirty="0" smtClean="0"/>
              <a:t> </a:t>
            </a:r>
            <a:r>
              <a:rPr lang="en-US" sz="2400" dirty="0"/>
              <a:t>= square of the standard deviation </a:t>
            </a:r>
            <a:r>
              <a:rPr lang="en-US" sz="2400" i="1" dirty="0">
                <a:cs typeface="Arial" panose="020B0604020202020204" pitchFamily="34" charset="0"/>
              </a:rPr>
              <a:t>s</a:t>
            </a:r>
            <a:r>
              <a:rPr lang="en-US" sz="2400" i="1" dirty="0" smtClean="0"/>
              <a:t>.</a:t>
            </a:r>
            <a:endParaRPr lang="en-US" sz="2400" i="1" dirty="0" smtClean="0"/>
          </a:p>
          <a:p>
            <a:pPr marL="1257300" lvl="2" indent="-385200"/>
            <a:r>
              <a:rPr lang="en-US" sz="2400" dirty="0" smtClean="0"/>
              <a:t>Population </a:t>
            </a:r>
            <a:r>
              <a:rPr lang="en-US" sz="2400" dirty="0"/>
              <a:t>variance: </a:t>
            </a:r>
            <a:r>
              <a:rPr lang="el-GR" sz="2400" i="1" dirty="0" smtClean="0">
                <a:cs typeface="Arial" panose="020B0604020202020204" pitchFamily="34" charset="0"/>
              </a:rPr>
              <a:t>σ</a:t>
            </a:r>
            <a:r>
              <a:rPr lang="en-US" sz="2400" baseline="30000" dirty="0"/>
              <a:t>²</a:t>
            </a:r>
            <a:r>
              <a:rPr lang="en-US" sz="2400" baseline="30000" dirty="0" smtClean="0"/>
              <a:t> </a:t>
            </a:r>
            <a:r>
              <a:rPr lang="en-US" sz="2400" dirty="0" smtClean="0"/>
              <a:t>= </a:t>
            </a:r>
            <a:r>
              <a:rPr lang="en-US" sz="2400" dirty="0"/>
              <a:t>square of the population standard deviation </a:t>
            </a:r>
            <a:r>
              <a:rPr lang="el-GR" sz="2400" i="1" dirty="0">
                <a:cs typeface="Arial" panose="020B0604020202020204" pitchFamily="34" charset="0"/>
              </a:rPr>
              <a:t>σ</a:t>
            </a:r>
            <a:r>
              <a:rPr lang="en-US" sz="2400" dirty="0" smtClean="0"/>
              <a:t>.</a:t>
            </a:r>
            <a:endParaRPr lang="en-US" sz="2400" dirty="0"/>
          </a:p>
        </p:txBody>
      </p:sp>
    </p:spTree>
    <p:extLst>
      <p:ext uri="{BB962C8B-B14F-4D97-AF65-F5344CB8AC3E}">
        <p14:creationId xmlns:p14="http://schemas.microsoft.com/office/powerpoint/2010/main" val="119438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Summary</a:t>
            </a:r>
            <a:endParaRPr lang="en-IN" sz="3600" dirty="0">
              <a:latin typeface="+mj-lt"/>
            </a:endParaRPr>
          </a:p>
        </p:txBody>
      </p:sp>
      <p:sp>
        <p:nvSpPr>
          <p:cNvPr id="3" name="Content Placeholder 2"/>
          <p:cNvSpPr>
            <a:spLocks noGrp="1"/>
          </p:cNvSpPr>
          <p:nvPr>
            <p:ph idx="1"/>
          </p:nvPr>
        </p:nvSpPr>
        <p:spPr>
          <a:xfrm>
            <a:off x="457200" y="1600201"/>
            <a:ext cx="8229600" cy="2133600"/>
          </a:xfrm>
        </p:spPr>
        <p:txBody>
          <a:bodyPr/>
          <a:lstStyle/>
          <a:p>
            <a:pPr marL="0" indent="0">
              <a:buNone/>
            </a:pPr>
            <a:r>
              <a:rPr lang="en-US" sz="2600" i="1" dirty="0">
                <a:cs typeface="Arial" panose="020B0604020202020204" pitchFamily="34" charset="0"/>
              </a:rPr>
              <a:t>s</a:t>
            </a:r>
            <a:r>
              <a:rPr lang="en-US" sz="2600" i="1" dirty="0" smtClean="0"/>
              <a:t> </a:t>
            </a:r>
            <a:r>
              <a:rPr lang="en-US" sz="2600" dirty="0"/>
              <a:t>= </a:t>
            </a:r>
            <a:r>
              <a:rPr lang="en-US" sz="2600" b="1" dirty="0"/>
              <a:t>sample</a:t>
            </a:r>
            <a:r>
              <a:rPr lang="en-US" sz="2600" i="1" dirty="0"/>
              <a:t> </a:t>
            </a:r>
            <a:r>
              <a:rPr lang="en-US" sz="2600" dirty="0"/>
              <a:t>standard </a:t>
            </a:r>
            <a:r>
              <a:rPr lang="en-US" sz="2600" dirty="0" smtClean="0"/>
              <a:t>deviation</a:t>
            </a:r>
            <a:endParaRPr lang="en-US" sz="2600" dirty="0"/>
          </a:p>
          <a:p>
            <a:pPr marL="0" indent="0">
              <a:buNone/>
            </a:pPr>
            <a:r>
              <a:rPr lang="en-US" sz="2600" i="1" dirty="0">
                <a:cs typeface="Arial" panose="020B0604020202020204" pitchFamily="34" charset="0"/>
              </a:rPr>
              <a:t>s</a:t>
            </a:r>
            <a:r>
              <a:rPr lang="en-US" sz="2600" baseline="30000" dirty="0"/>
              <a:t>²</a:t>
            </a:r>
            <a:r>
              <a:rPr lang="en-US" sz="2600" dirty="0" smtClean="0"/>
              <a:t> </a:t>
            </a:r>
            <a:r>
              <a:rPr lang="en-US" sz="2600" dirty="0"/>
              <a:t>= </a:t>
            </a:r>
            <a:r>
              <a:rPr lang="en-US" sz="2600" b="1" dirty="0"/>
              <a:t>sample</a:t>
            </a:r>
            <a:r>
              <a:rPr lang="en-US" sz="2600" i="1" dirty="0"/>
              <a:t> </a:t>
            </a:r>
            <a:r>
              <a:rPr lang="en-US" sz="2600" dirty="0" smtClean="0"/>
              <a:t>variance</a:t>
            </a:r>
            <a:endParaRPr lang="en-US" sz="2600" dirty="0"/>
          </a:p>
          <a:p>
            <a:pPr marL="0" indent="0">
              <a:buNone/>
            </a:pPr>
            <a:r>
              <a:rPr lang="el-GR" sz="2600" i="1" dirty="0">
                <a:cs typeface="Arial" panose="020B0604020202020204" pitchFamily="34" charset="0"/>
              </a:rPr>
              <a:t>σ</a:t>
            </a:r>
            <a:r>
              <a:rPr lang="en-US" sz="2600" i="1" dirty="0" smtClean="0">
                <a:sym typeface="Symbol" panose="05050102010706020507" pitchFamily="18" charset="2"/>
              </a:rPr>
              <a:t>  </a:t>
            </a:r>
            <a:r>
              <a:rPr lang="en-US" sz="2600" dirty="0"/>
              <a:t>= </a:t>
            </a:r>
            <a:r>
              <a:rPr lang="en-US" sz="2600" b="1" dirty="0"/>
              <a:t>population</a:t>
            </a:r>
            <a:r>
              <a:rPr lang="en-US" sz="2600" i="1" dirty="0"/>
              <a:t> </a:t>
            </a:r>
            <a:r>
              <a:rPr lang="en-US" sz="2600" dirty="0"/>
              <a:t>standard </a:t>
            </a:r>
            <a:r>
              <a:rPr lang="en-US" sz="2600" dirty="0" smtClean="0"/>
              <a:t>deviation</a:t>
            </a:r>
            <a:endParaRPr lang="en-US" sz="2600" dirty="0"/>
          </a:p>
          <a:p>
            <a:pPr marL="0" indent="0">
              <a:buNone/>
            </a:pPr>
            <a:r>
              <a:rPr lang="el-GR" sz="2600" i="1" dirty="0">
                <a:cs typeface="Arial" panose="020B0604020202020204" pitchFamily="34" charset="0"/>
              </a:rPr>
              <a:t>σ</a:t>
            </a:r>
            <a:r>
              <a:rPr lang="en-US" sz="2600" baseline="30000" dirty="0"/>
              <a:t>²</a:t>
            </a:r>
            <a:r>
              <a:rPr lang="en-US" sz="2600" dirty="0" smtClean="0"/>
              <a:t> </a:t>
            </a:r>
            <a:r>
              <a:rPr lang="en-US" sz="2600" dirty="0"/>
              <a:t>= </a:t>
            </a:r>
            <a:r>
              <a:rPr lang="en-US" sz="2600" b="1" dirty="0"/>
              <a:t>population </a:t>
            </a:r>
            <a:r>
              <a:rPr lang="en-US" sz="2600" dirty="0"/>
              <a:t>variance</a:t>
            </a:r>
          </a:p>
        </p:txBody>
      </p:sp>
    </p:spTree>
    <p:extLst>
      <p:ext uri="{BB962C8B-B14F-4D97-AF65-F5344CB8AC3E}">
        <p14:creationId xmlns:p14="http://schemas.microsoft.com/office/powerpoint/2010/main" val="2941495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Describing, Exploring, and Comparing Data</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255600" indent="-255600">
              <a:buNone/>
            </a:pPr>
            <a:r>
              <a:rPr lang="en-US" sz="2600" dirty="0" smtClean="0"/>
              <a:t>3-1 Measures </a:t>
            </a:r>
            <a:r>
              <a:rPr lang="en-US" sz="2600" dirty="0"/>
              <a:t>of Center</a:t>
            </a:r>
          </a:p>
          <a:p>
            <a:pPr marL="255600" indent="-255600">
              <a:buNone/>
            </a:pPr>
            <a:r>
              <a:rPr lang="en-US" sz="2600" b="1" dirty="0" smtClean="0"/>
              <a:t>3-2 Measures </a:t>
            </a:r>
            <a:r>
              <a:rPr lang="en-US" sz="2600" b="1" dirty="0"/>
              <a:t>of Variation</a:t>
            </a:r>
          </a:p>
          <a:p>
            <a:pPr marL="255600" indent="-255600">
              <a:buNone/>
            </a:pPr>
            <a:r>
              <a:rPr lang="en-US" sz="2600" dirty="0" smtClean="0"/>
              <a:t>3-3 Measures </a:t>
            </a:r>
            <a:r>
              <a:rPr lang="en-US" sz="2600" dirty="0"/>
              <a:t>of Relative Standing and Boxplots</a:t>
            </a:r>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Variance</a:t>
            </a:r>
            <a:endParaRPr lang="en-IN" sz="3600" dirty="0">
              <a:latin typeface="+mj-lt"/>
            </a:endParaRPr>
          </a:p>
        </p:txBody>
      </p:sp>
      <p:sp>
        <p:nvSpPr>
          <p:cNvPr id="3" name="Content Placeholder 2"/>
          <p:cNvSpPr>
            <a:spLocks noGrp="1"/>
          </p:cNvSpPr>
          <p:nvPr>
            <p:ph idx="1"/>
          </p:nvPr>
        </p:nvSpPr>
        <p:spPr>
          <a:xfrm>
            <a:off x="457200" y="1600201"/>
            <a:ext cx="8229600" cy="4038599"/>
          </a:xfrm>
        </p:spPr>
        <p:txBody>
          <a:bodyPr/>
          <a:lstStyle/>
          <a:p>
            <a:pPr>
              <a:spcBef>
                <a:spcPts val="1200"/>
              </a:spcBef>
            </a:pPr>
            <a:r>
              <a:rPr lang="en-US" sz="2600" dirty="0"/>
              <a:t>The units of the variance are the </a:t>
            </a:r>
            <a:r>
              <a:rPr lang="en-US" sz="2600" b="1" dirty="0"/>
              <a:t>squares</a:t>
            </a:r>
            <a:r>
              <a:rPr lang="en-US" sz="2600" i="1" dirty="0"/>
              <a:t> </a:t>
            </a:r>
            <a:r>
              <a:rPr lang="en-US" sz="2600" dirty="0"/>
              <a:t>of the units of the original data values. </a:t>
            </a:r>
          </a:p>
          <a:p>
            <a:pPr>
              <a:spcBef>
                <a:spcPts val="1200"/>
              </a:spcBef>
            </a:pPr>
            <a:r>
              <a:rPr lang="en-US" sz="2600" dirty="0"/>
              <a:t>The value of the variance can increase dramatically with the inclusion of outliers. (The variance is not </a:t>
            </a:r>
            <a:r>
              <a:rPr lang="en-US" sz="2600" b="1" dirty="0"/>
              <a:t>resistant.</a:t>
            </a:r>
            <a:r>
              <a:rPr lang="en-US" sz="2600" dirty="0"/>
              <a:t>)</a:t>
            </a:r>
          </a:p>
          <a:p>
            <a:pPr>
              <a:spcBef>
                <a:spcPts val="1200"/>
              </a:spcBef>
            </a:pPr>
            <a:r>
              <a:rPr lang="en-US" sz="2600" dirty="0"/>
              <a:t>The value of the variance is never negative. It is zero only when all of the data values are the same number</a:t>
            </a:r>
            <a:r>
              <a:rPr lang="en-US" sz="2600" dirty="0" smtClean="0"/>
              <a:t>.</a:t>
            </a:r>
          </a:p>
          <a:p>
            <a:pPr>
              <a:spcBef>
                <a:spcPts val="1200"/>
              </a:spcBef>
            </a:pPr>
            <a:r>
              <a:rPr lang="en-US" sz="2600" dirty="0"/>
              <a:t>The sample variance </a:t>
            </a:r>
            <a:r>
              <a:rPr lang="en-US" sz="2600" i="1" dirty="0">
                <a:cs typeface="Arial" panose="020B0604020202020204" pitchFamily="34" charset="0"/>
              </a:rPr>
              <a:t>s</a:t>
            </a:r>
            <a:r>
              <a:rPr lang="en-US" sz="2600" baseline="30000" dirty="0"/>
              <a:t>²</a:t>
            </a:r>
            <a:r>
              <a:rPr lang="en-US" sz="2600" dirty="0" smtClean="0"/>
              <a:t> </a:t>
            </a:r>
            <a:r>
              <a:rPr lang="en-US" sz="2600" dirty="0"/>
              <a:t>is an </a:t>
            </a:r>
            <a:r>
              <a:rPr lang="en-US" sz="2600" b="1" dirty="0"/>
              <a:t>unbiased estimator </a:t>
            </a:r>
            <a:r>
              <a:rPr lang="en-US" sz="2600" dirty="0"/>
              <a:t>of the population variance </a:t>
            </a:r>
            <a:r>
              <a:rPr lang="el-GR" sz="2600" i="1" dirty="0">
                <a:cs typeface="Arial" panose="020B0604020202020204" pitchFamily="34" charset="0"/>
              </a:rPr>
              <a:t>σ</a:t>
            </a:r>
            <a:r>
              <a:rPr lang="en-US" sz="2600" baseline="30000" dirty="0"/>
              <a:t>²</a:t>
            </a:r>
            <a:r>
              <a:rPr lang="en-US" sz="2600" dirty="0" smtClean="0"/>
              <a:t>.</a:t>
            </a:r>
            <a:endParaRPr lang="en-US" sz="2600" dirty="0"/>
          </a:p>
        </p:txBody>
      </p:sp>
    </p:spTree>
    <p:extLst>
      <p:ext uri="{BB962C8B-B14F-4D97-AF65-F5344CB8AC3E}">
        <p14:creationId xmlns:p14="http://schemas.microsoft.com/office/powerpoint/2010/main" val="620639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Why Divide by (</a:t>
            </a:r>
            <a:r>
              <a:rPr lang="en-US" sz="3600" i="1" dirty="0">
                <a:latin typeface="+mj-lt"/>
              </a:rPr>
              <a:t>n</a:t>
            </a:r>
            <a:r>
              <a:rPr lang="en-US" sz="3600" dirty="0">
                <a:latin typeface="+mj-lt"/>
              </a:rPr>
              <a:t> – 1)?</a:t>
            </a:r>
            <a:endParaRPr lang="en-IN" sz="3600" dirty="0">
              <a:latin typeface="+mj-lt"/>
            </a:endParaRPr>
          </a:p>
        </p:txBody>
      </p:sp>
      <p:sp>
        <p:nvSpPr>
          <p:cNvPr id="3" name="Content Placeholder 2"/>
          <p:cNvSpPr>
            <a:spLocks noGrp="1"/>
          </p:cNvSpPr>
          <p:nvPr>
            <p:ph idx="1"/>
          </p:nvPr>
        </p:nvSpPr>
        <p:spPr>
          <a:xfrm>
            <a:off x="457200" y="1600201"/>
            <a:ext cx="8305800" cy="3428999"/>
          </a:xfrm>
        </p:spPr>
        <p:txBody>
          <a:bodyPr/>
          <a:lstStyle/>
          <a:p>
            <a:pPr>
              <a:spcBef>
                <a:spcPts val="1200"/>
              </a:spcBef>
            </a:pPr>
            <a:r>
              <a:rPr lang="en-US" sz="2600" dirty="0"/>
              <a:t>There are only </a:t>
            </a:r>
            <a:r>
              <a:rPr lang="en-US" sz="2600" i="1" dirty="0"/>
              <a:t>n </a:t>
            </a:r>
            <a:r>
              <a:rPr lang="en-US" sz="2600" dirty="0">
                <a:cs typeface="Arial" panose="020B0604020202020204" pitchFamily="34" charset="0"/>
              </a:rPr>
              <a:t>−</a:t>
            </a:r>
            <a:r>
              <a:rPr lang="en-US" sz="2600" dirty="0" smtClean="0"/>
              <a:t> </a:t>
            </a:r>
            <a:r>
              <a:rPr lang="en-US" sz="2600" dirty="0"/>
              <a:t>1 values that can assigned without constraint. With a given mean, we can use any numbers for the first </a:t>
            </a:r>
            <a:r>
              <a:rPr lang="en-US" sz="2600" i="1" dirty="0"/>
              <a:t>n </a:t>
            </a:r>
            <a:r>
              <a:rPr lang="en-US" sz="2600" dirty="0">
                <a:cs typeface="Arial" panose="020B0604020202020204" pitchFamily="34" charset="0"/>
              </a:rPr>
              <a:t>−</a:t>
            </a:r>
            <a:r>
              <a:rPr lang="en-US" sz="2600" dirty="0" smtClean="0"/>
              <a:t> </a:t>
            </a:r>
            <a:r>
              <a:rPr lang="en-US" sz="2600" dirty="0"/>
              <a:t>1 values, but the last value will then be automatically determined</a:t>
            </a:r>
            <a:r>
              <a:rPr lang="en-US" sz="2600" dirty="0" smtClean="0"/>
              <a:t>.</a:t>
            </a:r>
          </a:p>
          <a:p>
            <a:pPr>
              <a:spcBef>
                <a:spcPts val="1200"/>
              </a:spcBef>
            </a:pPr>
            <a:r>
              <a:rPr lang="en-US" sz="2600" dirty="0"/>
              <a:t>With division by </a:t>
            </a:r>
            <a:r>
              <a:rPr lang="en-US" sz="2600" i="1" dirty="0"/>
              <a:t>n </a:t>
            </a:r>
            <a:r>
              <a:rPr lang="en-US" sz="2600" dirty="0">
                <a:cs typeface="Arial" panose="020B0604020202020204" pitchFamily="34" charset="0"/>
              </a:rPr>
              <a:t>−</a:t>
            </a:r>
            <a:r>
              <a:rPr lang="en-US" sz="2600" dirty="0"/>
              <a:t> 1, sample variances </a:t>
            </a:r>
            <a:r>
              <a:rPr lang="en-US" sz="2600" i="1" dirty="0">
                <a:cs typeface="Arial" panose="020B0604020202020204" pitchFamily="34" charset="0"/>
              </a:rPr>
              <a:t>s</a:t>
            </a:r>
            <a:r>
              <a:rPr lang="en-US" sz="2600" baseline="30000" dirty="0"/>
              <a:t>²</a:t>
            </a:r>
            <a:r>
              <a:rPr lang="en-US" sz="2600" dirty="0" smtClean="0"/>
              <a:t> </a:t>
            </a:r>
            <a:r>
              <a:rPr lang="en-US" sz="2600" dirty="0"/>
              <a:t>tend to center around the value of the population variance </a:t>
            </a:r>
            <a:r>
              <a:rPr lang="el-GR" sz="2600" i="1" dirty="0">
                <a:cs typeface="Arial" panose="020B0604020202020204" pitchFamily="34" charset="0"/>
              </a:rPr>
              <a:t>σ</a:t>
            </a:r>
            <a:r>
              <a:rPr lang="en-US" sz="2600" baseline="30000" dirty="0"/>
              <a:t>²</a:t>
            </a:r>
            <a:r>
              <a:rPr lang="en-US" sz="2600" dirty="0" smtClean="0"/>
              <a:t>; </a:t>
            </a:r>
            <a:r>
              <a:rPr lang="en-US" sz="2600" dirty="0"/>
              <a:t>with division by </a:t>
            </a:r>
            <a:r>
              <a:rPr lang="en-US" sz="2600" i="1" dirty="0"/>
              <a:t>n</a:t>
            </a:r>
            <a:r>
              <a:rPr lang="en-US" sz="2600" dirty="0"/>
              <a:t>, sample variances </a:t>
            </a:r>
            <a:r>
              <a:rPr lang="en-US" sz="2600" i="1" dirty="0">
                <a:cs typeface="Arial" panose="020B0604020202020204" pitchFamily="34" charset="0"/>
              </a:rPr>
              <a:t>s</a:t>
            </a:r>
            <a:r>
              <a:rPr lang="en-US" sz="2600" baseline="30000" dirty="0"/>
              <a:t>²</a:t>
            </a:r>
            <a:r>
              <a:rPr lang="en-US" sz="2600" dirty="0" smtClean="0"/>
              <a:t> </a:t>
            </a:r>
            <a:r>
              <a:rPr lang="en-US" sz="2600" dirty="0"/>
              <a:t>tend to </a:t>
            </a:r>
            <a:r>
              <a:rPr lang="en-US" sz="2600" b="1" dirty="0"/>
              <a:t>underestimate</a:t>
            </a:r>
            <a:r>
              <a:rPr lang="en-US" sz="2600" i="1" dirty="0"/>
              <a:t> </a:t>
            </a:r>
            <a:r>
              <a:rPr lang="en-US" sz="2600" dirty="0"/>
              <a:t>the value of the population variance </a:t>
            </a:r>
            <a:r>
              <a:rPr lang="el-GR" sz="2600" i="1" dirty="0">
                <a:cs typeface="Arial" panose="020B0604020202020204" pitchFamily="34" charset="0"/>
              </a:rPr>
              <a:t>σ</a:t>
            </a:r>
            <a:r>
              <a:rPr lang="en-US" sz="2600" baseline="30000" dirty="0"/>
              <a:t>²</a:t>
            </a:r>
            <a:r>
              <a:rPr lang="en-US" sz="2600" dirty="0" smtClean="0"/>
              <a:t>.</a:t>
            </a:r>
            <a:endParaRPr lang="en-IN" sz="2600" dirty="0"/>
          </a:p>
        </p:txBody>
      </p:sp>
    </p:spTree>
    <p:extLst>
      <p:ext uri="{BB962C8B-B14F-4D97-AF65-F5344CB8AC3E}">
        <p14:creationId xmlns:p14="http://schemas.microsoft.com/office/powerpoint/2010/main" val="415160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Empirical Rule for Data with a Bell-Shaped Distribution</a:t>
            </a:r>
            <a:endParaRPr lang="en-IN" sz="3600" dirty="0">
              <a:latin typeface="+mj-lt"/>
            </a:endParaRPr>
          </a:p>
        </p:txBody>
      </p:sp>
      <p:sp>
        <p:nvSpPr>
          <p:cNvPr id="3" name="Content Placeholder 2"/>
          <p:cNvSpPr>
            <a:spLocks noGrp="1"/>
          </p:cNvSpPr>
          <p:nvPr>
            <p:ph idx="1"/>
          </p:nvPr>
        </p:nvSpPr>
        <p:spPr>
          <a:xfrm>
            <a:off x="457200" y="1600201"/>
            <a:ext cx="8229600" cy="3657600"/>
          </a:xfrm>
        </p:spPr>
        <p:txBody>
          <a:bodyPr/>
          <a:lstStyle/>
          <a:p>
            <a:pPr marL="0" indent="0">
              <a:buNone/>
            </a:pPr>
            <a:r>
              <a:rPr lang="en-US" sz="2600" dirty="0"/>
              <a:t>The </a:t>
            </a:r>
            <a:r>
              <a:rPr lang="en-US" sz="2600" b="1" dirty="0"/>
              <a:t>empirical rule</a:t>
            </a:r>
            <a:r>
              <a:rPr lang="en-US" sz="2600" dirty="0"/>
              <a:t> states that </a:t>
            </a:r>
            <a:r>
              <a:rPr lang="en-US" sz="2600" b="1" dirty="0"/>
              <a:t>for data sets having a distribution that is approximately bell-shaped,</a:t>
            </a:r>
            <a:r>
              <a:rPr lang="en-US" sz="2600" i="1" dirty="0"/>
              <a:t> </a:t>
            </a:r>
            <a:r>
              <a:rPr lang="en-US" sz="2600" dirty="0"/>
              <a:t>the following properties apply</a:t>
            </a:r>
            <a:r>
              <a:rPr lang="en-US" sz="2600" dirty="0" smtClean="0"/>
              <a:t>.</a:t>
            </a:r>
          </a:p>
          <a:p>
            <a:pPr marL="255600" lvl="1" indent="-255600">
              <a:buFont typeface="Arial" panose="020B0604020202020204" pitchFamily="34" charset="0"/>
              <a:buChar char="•"/>
            </a:pPr>
            <a:r>
              <a:rPr lang="en-US" sz="2400" dirty="0" smtClean="0"/>
              <a:t>About </a:t>
            </a:r>
            <a:r>
              <a:rPr lang="en-US" sz="2400" dirty="0"/>
              <a:t>68% of all values fall within 1 standard deviation of the mean</a:t>
            </a:r>
            <a:r>
              <a:rPr lang="en-US" sz="2400" dirty="0" smtClean="0"/>
              <a:t>.</a:t>
            </a:r>
          </a:p>
          <a:p>
            <a:pPr marL="255600" lvl="1" indent="-255600">
              <a:buFont typeface="Arial" panose="020B0604020202020204" pitchFamily="34" charset="0"/>
              <a:buChar char="•"/>
            </a:pPr>
            <a:r>
              <a:rPr lang="en-US" sz="2400" dirty="0"/>
              <a:t>About 95% of all values fall within 2 standard deviations of the mean</a:t>
            </a:r>
            <a:r>
              <a:rPr lang="en-US" sz="2400" dirty="0" smtClean="0"/>
              <a:t>.</a:t>
            </a:r>
          </a:p>
          <a:p>
            <a:pPr marL="255600" lvl="1" indent="-255600">
              <a:buFont typeface="Arial" panose="020B0604020202020204" pitchFamily="34" charset="0"/>
              <a:buChar char="•"/>
            </a:pPr>
            <a:r>
              <a:rPr lang="en-US" sz="2400" dirty="0"/>
              <a:t>About 99.7% of all values fall within 3 standard deviations of the mean</a:t>
            </a:r>
            <a:r>
              <a:rPr lang="en-US" sz="2400" dirty="0" smtClean="0"/>
              <a:t>.</a:t>
            </a:r>
            <a:endParaRPr lang="en-US" sz="2600" dirty="0" smtClean="0"/>
          </a:p>
        </p:txBody>
      </p:sp>
    </p:spTree>
    <p:extLst>
      <p:ext uri="{BB962C8B-B14F-4D97-AF65-F5344CB8AC3E}">
        <p14:creationId xmlns:p14="http://schemas.microsoft.com/office/powerpoint/2010/main" val="2009017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Empirical Rule</a:t>
            </a:r>
            <a:endParaRPr lang="en-IN" sz="3600" dirty="0">
              <a:latin typeface="+mj-lt"/>
            </a:endParaRPr>
          </a:p>
        </p:txBody>
      </p:sp>
      <p:pic>
        <p:nvPicPr>
          <p:cNvPr id="4" name="Picture 3" descr="A normal distribution curve is bell-shaped, with a peak at x-bar. The region under the curve from x-bar minus s to x-bar + s represents 68% of the data within 1 standard deviation of the mean. The region under the curve from x-bar minus 2 s to x-bar + 2 s represents 95% of the data within 2 standard deviations of the mean. The region under the curve from x-bar minus 3 s to x-bar + 3 s represents 99.7% of the data within 3 standard deviations of the mean. The regions under the curve to the left of x-bar minus 3 s, and to the right of x-bar + 3 s, each represent 0.13% of the 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083" y="1600200"/>
            <a:ext cx="6935715" cy="4424935"/>
          </a:xfrm>
          <a:prstGeom prst="rect">
            <a:avLst/>
          </a:prstGeom>
        </p:spPr>
      </p:pic>
    </p:spTree>
    <p:extLst>
      <p:ext uri="{BB962C8B-B14F-4D97-AF65-F5344CB8AC3E}">
        <p14:creationId xmlns:p14="http://schemas.microsoft.com/office/powerpoint/2010/main" val="271783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The Empirical </a:t>
            </a:r>
            <a:r>
              <a:rPr lang="en-US" sz="3600" dirty="0" smtClean="0">
                <a:latin typeface="+mj-lt"/>
              </a:rPr>
              <a:t>Rule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219200"/>
          </a:xfrm>
        </p:spPr>
        <p:txBody>
          <a:bodyPr/>
          <a:lstStyle/>
          <a:p>
            <a:pPr marL="0" indent="0">
              <a:buNone/>
            </a:pPr>
            <a:r>
              <a:rPr lang="en-US" sz="2600" dirty="0"/>
              <a:t>IQ scores have a bell-shaped distribution with a mean of 100 and a standard deviation of 15. What percentage of IQ scores are between 70 and 130</a:t>
            </a:r>
            <a:r>
              <a:rPr lang="en-US" sz="2600" dirty="0" smtClean="0"/>
              <a:t>?</a:t>
            </a:r>
            <a:endParaRPr lang="en-IN" sz="2600" dirty="0"/>
          </a:p>
        </p:txBody>
      </p:sp>
    </p:spTree>
    <p:extLst>
      <p:ext uri="{BB962C8B-B14F-4D97-AF65-F5344CB8AC3E}">
        <p14:creationId xmlns:p14="http://schemas.microsoft.com/office/powerpoint/2010/main" val="4057134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The Empirical </a:t>
            </a:r>
            <a:r>
              <a:rPr lang="en-US" sz="3600" dirty="0" smtClean="0">
                <a:latin typeface="+mj-lt"/>
              </a:rPr>
              <a:t>Rule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305800" cy="4038599"/>
          </a:xfrm>
        </p:spPr>
        <p:txBody>
          <a:bodyPr/>
          <a:lstStyle/>
          <a:p>
            <a:pPr marL="0" indent="0">
              <a:spcBef>
                <a:spcPts val="600"/>
              </a:spcBef>
              <a:buNone/>
            </a:pPr>
            <a:r>
              <a:rPr lang="en-US" sz="2600" dirty="0"/>
              <a:t>Solution</a:t>
            </a:r>
          </a:p>
          <a:p>
            <a:pPr marL="0" indent="0">
              <a:spcBef>
                <a:spcPts val="600"/>
              </a:spcBef>
              <a:buNone/>
            </a:pPr>
            <a:r>
              <a:rPr lang="en-US" sz="2600" dirty="0"/>
              <a:t>The key is to recognize that 70 and 130 are each exactly 2 standard deviations away from the mean of </a:t>
            </a:r>
            <a:r>
              <a:rPr lang="en-US" sz="2600" dirty="0" smtClean="0"/>
              <a:t>100.</a:t>
            </a:r>
          </a:p>
          <a:p>
            <a:pPr marL="0" indent="0">
              <a:spcBef>
                <a:spcPts val="600"/>
              </a:spcBef>
              <a:buNone/>
            </a:pPr>
            <a:r>
              <a:rPr lang="en-US" sz="2600" kern="0" dirty="0" smtClean="0"/>
              <a:t>2 </a:t>
            </a:r>
            <a:r>
              <a:rPr lang="en-US" sz="2600" kern="0" dirty="0"/>
              <a:t>standard deviations = </a:t>
            </a:r>
            <a:r>
              <a:rPr lang="en-US" sz="2600" kern="0" dirty="0" smtClean="0"/>
              <a:t>2</a:t>
            </a:r>
            <a:r>
              <a:rPr lang="en-US" sz="2600" i="1" kern="0" dirty="0" smtClean="0">
                <a:latin typeface="Arial" panose="020B0604020202020204" pitchFamily="34" charset="0"/>
                <a:cs typeface="Arial" panose="020B0604020202020204" pitchFamily="34" charset="0"/>
              </a:rPr>
              <a:t>s</a:t>
            </a:r>
            <a:r>
              <a:rPr lang="en-US" sz="2600" i="1" kern="0" dirty="0" smtClean="0"/>
              <a:t> </a:t>
            </a:r>
            <a:r>
              <a:rPr lang="en-US" sz="2600" kern="0" dirty="0"/>
              <a:t>= 2(15) = </a:t>
            </a:r>
            <a:r>
              <a:rPr lang="en-US" sz="2600" kern="0" dirty="0" smtClean="0"/>
              <a:t>30</a:t>
            </a:r>
          </a:p>
          <a:p>
            <a:pPr marL="0" indent="0">
              <a:spcBef>
                <a:spcPts val="600"/>
              </a:spcBef>
              <a:buNone/>
            </a:pPr>
            <a:r>
              <a:rPr lang="en-US" sz="2600" kern="0" dirty="0" smtClean="0"/>
              <a:t>2 </a:t>
            </a:r>
            <a:r>
              <a:rPr lang="en-US" sz="2600" kern="0" dirty="0"/>
              <a:t>standard deviations from the mean </a:t>
            </a:r>
            <a:r>
              <a:rPr lang="en-US" sz="2600" kern="0" dirty="0" smtClean="0"/>
              <a:t>is</a:t>
            </a:r>
          </a:p>
          <a:p>
            <a:pPr marL="0" indent="0" algn="ctr">
              <a:buFontTx/>
              <a:buNone/>
            </a:pPr>
            <a:r>
              <a:rPr lang="en-US" sz="2600" kern="0" dirty="0" smtClean="0"/>
              <a:t>  100 </a:t>
            </a:r>
            <a:r>
              <a:rPr lang="en-US" sz="2600" dirty="0">
                <a:latin typeface="Arial" panose="020B0604020202020204" pitchFamily="34" charset="0"/>
                <a:cs typeface="Arial" panose="020B0604020202020204" pitchFamily="34" charset="0"/>
              </a:rPr>
              <a:t>−</a:t>
            </a:r>
            <a:r>
              <a:rPr lang="en-US" sz="2600" kern="0" dirty="0" smtClean="0"/>
              <a:t> </a:t>
            </a:r>
            <a:r>
              <a:rPr lang="en-US" sz="2600" kern="0" dirty="0"/>
              <a:t>30 = 70 </a:t>
            </a:r>
          </a:p>
          <a:p>
            <a:pPr marL="0" indent="0" algn="ctr">
              <a:buFontTx/>
              <a:buNone/>
            </a:pPr>
            <a:r>
              <a:rPr lang="en-US" sz="2600" kern="0" dirty="0"/>
              <a:t>or 100 + 30 = </a:t>
            </a:r>
            <a:r>
              <a:rPr lang="en-US" sz="2600" kern="0" dirty="0" smtClean="0"/>
              <a:t>130</a:t>
            </a:r>
            <a:endParaRPr lang="en-US" sz="2600" dirty="0" smtClean="0"/>
          </a:p>
          <a:p>
            <a:pPr marL="0" indent="0">
              <a:spcBef>
                <a:spcPts val="600"/>
              </a:spcBef>
              <a:buNone/>
            </a:pPr>
            <a:r>
              <a:rPr lang="en-US" sz="2600" dirty="0" smtClean="0"/>
              <a:t>About </a:t>
            </a:r>
            <a:r>
              <a:rPr lang="en-US" sz="2600" dirty="0"/>
              <a:t>95% of all IQ scores are between 70 and 130</a:t>
            </a:r>
            <a:r>
              <a:rPr lang="en-US" sz="2600" dirty="0" smtClean="0"/>
              <a:t>.</a:t>
            </a:r>
            <a:endParaRPr lang="en-IN" sz="2600" dirty="0"/>
          </a:p>
        </p:txBody>
      </p:sp>
    </p:spTree>
    <p:extLst>
      <p:ext uri="{BB962C8B-B14F-4D97-AF65-F5344CB8AC3E}">
        <p14:creationId xmlns:p14="http://schemas.microsoft.com/office/powerpoint/2010/main" val="3626597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Chebyshev’s Theorem</a:t>
            </a:r>
            <a:endParaRPr lang="en-IN" sz="3600" dirty="0">
              <a:latin typeface="+mj-lt"/>
            </a:endParaRPr>
          </a:p>
        </p:txBody>
      </p:sp>
      <p:pic>
        <p:nvPicPr>
          <p:cNvPr id="3" name="Picture 2" descr="The proportion of any set of data lying within K standard deviations of the mean is always at least 1 minus 1 over k squared, where K is any positive number greater than 1. For K = 2 and K = 3, we get the following statements. At least three-fourths, or 75%, of all values lie within 2 standard deviations of the mean. At least eight-ninths, or 89%, of all values lie within 3 standard deviations of the me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7557025" cy="3690640"/>
          </a:xfrm>
          <a:prstGeom prst="rect">
            <a:avLst/>
          </a:prstGeom>
        </p:spPr>
      </p:pic>
    </p:spTree>
    <p:extLst>
      <p:ext uri="{BB962C8B-B14F-4D97-AF65-F5344CB8AC3E}">
        <p14:creationId xmlns:p14="http://schemas.microsoft.com/office/powerpoint/2010/main" val="4028940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Chebyshev’s </a:t>
            </a:r>
            <a:r>
              <a:rPr lang="en-US" sz="3600" dirty="0" smtClean="0">
                <a:latin typeface="+mj-lt"/>
              </a:rPr>
              <a:t>Theorem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219200"/>
          </a:xfrm>
        </p:spPr>
        <p:txBody>
          <a:bodyPr/>
          <a:lstStyle/>
          <a:p>
            <a:pPr marL="0" indent="0">
              <a:buNone/>
            </a:pPr>
            <a:r>
              <a:rPr lang="en-US" sz="2600" dirty="0"/>
              <a:t>IQ scores have a mean of 100 and a standard deviation of 15. What can we conclude from Chebyshev’s theorem</a:t>
            </a:r>
            <a:r>
              <a:rPr lang="en-US" sz="2600" dirty="0" smtClean="0"/>
              <a:t>?</a:t>
            </a:r>
            <a:endParaRPr lang="en-IN" sz="2600" dirty="0"/>
          </a:p>
        </p:txBody>
      </p:sp>
    </p:spTree>
    <p:extLst>
      <p:ext uri="{BB962C8B-B14F-4D97-AF65-F5344CB8AC3E}">
        <p14:creationId xmlns:p14="http://schemas.microsoft.com/office/powerpoint/2010/main" val="973801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Chebyshev’s </a:t>
            </a:r>
            <a:r>
              <a:rPr lang="en-US" sz="3600" dirty="0" smtClean="0">
                <a:latin typeface="+mj-lt"/>
              </a:rPr>
              <a:t>Theorem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1676400"/>
          </a:xfrm>
        </p:spPr>
        <p:txBody>
          <a:bodyPr/>
          <a:lstStyle/>
          <a:p>
            <a:pPr marL="0" indent="0">
              <a:spcBef>
                <a:spcPts val="600"/>
              </a:spcBef>
              <a:buNone/>
            </a:pPr>
            <a:r>
              <a:rPr lang="en-US" sz="2600" dirty="0"/>
              <a:t>Solution</a:t>
            </a:r>
          </a:p>
          <a:p>
            <a:pPr marL="0" indent="0">
              <a:spcBef>
                <a:spcPts val="600"/>
              </a:spcBef>
              <a:buNone/>
            </a:pPr>
            <a:r>
              <a:rPr lang="en-US" sz="2600" dirty="0"/>
              <a:t>Applying Chebyshev’s theorem with a mean of 100 and a standard deviation of 15, we can reach the following </a:t>
            </a:r>
            <a:r>
              <a:rPr lang="en-US" sz="2600" dirty="0" smtClean="0"/>
              <a:t>conclusions:</a:t>
            </a:r>
            <a:endParaRPr lang="en-US" sz="2600" dirty="0"/>
          </a:p>
        </p:txBody>
      </p:sp>
      <p:pic>
        <p:nvPicPr>
          <p:cNvPr id="4" name="Picture 3" descr="At least three-fourths, or 75%, of I Q scores are within 2 standard deviations of the mean, between 70 and 130. At least eight-ninths, or 89%, of all I Q scores are within 3 standard deviations of the mean, between 55 and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29000"/>
            <a:ext cx="7557025" cy="2414962"/>
          </a:xfrm>
          <a:prstGeom prst="rect">
            <a:avLst/>
          </a:prstGeom>
        </p:spPr>
      </p:pic>
    </p:spTree>
    <p:extLst>
      <p:ext uri="{BB962C8B-B14F-4D97-AF65-F5344CB8AC3E}">
        <p14:creationId xmlns:p14="http://schemas.microsoft.com/office/powerpoint/2010/main" val="2316972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Comparing Variation in Different Samples or Populations</a:t>
            </a:r>
            <a:endParaRPr lang="en-IN" sz="3600" dirty="0">
              <a:latin typeface="+mj-lt"/>
            </a:endParaRPr>
          </a:p>
        </p:txBody>
      </p:sp>
      <p:sp>
        <p:nvSpPr>
          <p:cNvPr id="3" name="Content Placeholder 2"/>
          <p:cNvSpPr>
            <a:spLocks noGrp="1"/>
          </p:cNvSpPr>
          <p:nvPr>
            <p:ph idx="1"/>
          </p:nvPr>
        </p:nvSpPr>
        <p:spPr>
          <a:xfrm>
            <a:off x="457200" y="1600201"/>
            <a:ext cx="8229600" cy="2133599"/>
          </a:xfrm>
        </p:spPr>
        <p:txBody>
          <a:bodyPr/>
          <a:lstStyle/>
          <a:p>
            <a:pPr>
              <a:buClr>
                <a:schemeClr val="bg2"/>
              </a:buClr>
            </a:pPr>
            <a:r>
              <a:rPr lang="en-US" sz="2800" dirty="0"/>
              <a:t>Coefficient of Variation</a:t>
            </a:r>
          </a:p>
          <a:p>
            <a:pPr marL="741600" lvl="1" indent="-284400"/>
            <a:r>
              <a:rPr lang="en-US" sz="2600" dirty="0"/>
              <a:t>The </a:t>
            </a:r>
            <a:r>
              <a:rPr lang="en-US" sz="2600" b="1" dirty="0"/>
              <a:t>coefficient of variation </a:t>
            </a:r>
            <a:r>
              <a:rPr lang="en-US" sz="2600" dirty="0"/>
              <a:t>(or </a:t>
            </a:r>
            <a:r>
              <a:rPr lang="en-US" sz="2600" b="1" dirty="0"/>
              <a:t>CV</a:t>
            </a:r>
            <a:r>
              <a:rPr lang="en-US" sz="2600" dirty="0"/>
              <a:t>) for a set of nonnegative sample or population data, expressed as a percent, describes the standard deviation relative to the mean, and is given by the following</a:t>
            </a:r>
            <a:r>
              <a:rPr lang="en-US" sz="2600" dirty="0" smtClean="0"/>
              <a:t>:</a:t>
            </a:r>
            <a:endParaRPr lang="en-US" sz="2600" dirty="0"/>
          </a:p>
        </p:txBody>
      </p:sp>
      <p:pic>
        <p:nvPicPr>
          <p:cNvPr id="5" name="Picture 4" descr="The coefficient of variation for the sample C V = s over x-bar, times 100. The coefficient of variation for the population C V = sigma over mu, times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962400"/>
            <a:ext cx="4780391" cy="1211795"/>
          </a:xfrm>
          <a:prstGeom prst="rect">
            <a:avLst/>
          </a:prstGeom>
        </p:spPr>
      </p:pic>
    </p:spTree>
    <p:extLst>
      <p:ext uri="{BB962C8B-B14F-4D97-AF65-F5344CB8AC3E}">
        <p14:creationId xmlns:p14="http://schemas.microsoft.com/office/powerpoint/2010/main" val="283259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3048000"/>
          </a:xfrm>
        </p:spPr>
        <p:txBody>
          <a:bodyPr/>
          <a:lstStyle/>
          <a:p>
            <a:pPr marL="0" indent="0">
              <a:buNone/>
            </a:pPr>
            <a:r>
              <a:rPr lang="en-US" sz="2600" dirty="0"/>
              <a:t>Variation is the single most important topic in statistics, so this is the single most important section in this book. This section presents three important measures of variation: </a:t>
            </a:r>
            <a:r>
              <a:rPr lang="en-US" sz="2600" b="1" dirty="0"/>
              <a:t>range, standard deviation,</a:t>
            </a:r>
            <a:r>
              <a:rPr lang="en-US" sz="2600" i="1" dirty="0"/>
              <a:t> </a:t>
            </a:r>
            <a:r>
              <a:rPr lang="en-US" sz="2600" dirty="0"/>
              <a:t>and </a:t>
            </a:r>
            <a:r>
              <a:rPr lang="en-US" sz="2600" b="1" dirty="0"/>
              <a:t>variance.</a:t>
            </a:r>
            <a:r>
              <a:rPr lang="en-US" sz="2600" i="1" dirty="0"/>
              <a:t> </a:t>
            </a:r>
          </a:p>
          <a:p>
            <a:pPr marL="0" indent="0">
              <a:buNone/>
            </a:pPr>
            <a:r>
              <a:rPr lang="en-US" sz="2600" kern="0" dirty="0"/>
              <a:t>These statistics are numbers, but our focus is not just computing those numbers but developing the ability to </a:t>
            </a:r>
            <a:r>
              <a:rPr lang="en-US" sz="2600" b="1" kern="0" dirty="0"/>
              <a:t>interpret</a:t>
            </a:r>
            <a:r>
              <a:rPr lang="en-US" sz="2600" i="1" kern="0" dirty="0"/>
              <a:t> </a:t>
            </a:r>
            <a:r>
              <a:rPr lang="en-US" sz="2600" kern="0" dirty="0"/>
              <a:t>and </a:t>
            </a:r>
            <a:r>
              <a:rPr lang="en-US" sz="2600" b="1" kern="0" dirty="0"/>
              <a:t>understand</a:t>
            </a:r>
            <a:r>
              <a:rPr lang="en-US" sz="2600" i="1" kern="0" dirty="0"/>
              <a:t> </a:t>
            </a:r>
            <a:r>
              <a:rPr lang="en-US" sz="2600" kern="0" dirty="0"/>
              <a:t>them. </a:t>
            </a:r>
            <a:endParaRPr lang="en-IN" sz="2600" dirty="0"/>
          </a:p>
        </p:txBody>
      </p:sp>
    </p:spTree>
    <p:extLst>
      <p:ext uri="{BB962C8B-B14F-4D97-AF65-F5344CB8AC3E}">
        <p14:creationId xmlns:p14="http://schemas.microsoft.com/office/powerpoint/2010/main" val="2788395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Round-off Rule for the Coefficient of Variation</a:t>
            </a:r>
            <a:endParaRPr lang="en-IN" sz="3600" dirty="0">
              <a:latin typeface="+mj-lt"/>
            </a:endParaRPr>
          </a:p>
        </p:txBody>
      </p:sp>
      <p:sp>
        <p:nvSpPr>
          <p:cNvPr id="3" name="Content Placeholder 2"/>
          <p:cNvSpPr>
            <a:spLocks noGrp="1"/>
          </p:cNvSpPr>
          <p:nvPr>
            <p:ph idx="1"/>
          </p:nvPr>
        </p:nvSpPr>
        <p:spPr>
          <a:xfrm>
            <a:off x="457200" y="1600201"/>
            <a:ext cx="8229600" cy="914400"/>
          </a:xfrm>
        </p:spPr>
        <p:txBody>
          <a:bodyPr/>
          <a:lstStyle/>
          <a:p>
            <a:pPr marL="0" indent="0">
              <a:buNone/>
            </a:pPr>
            <a:r>
              <a:rPr lang="en-US" sz="2600" dirty="0"/>
              <a:t>Round the coefficient of variation to one decimal place (such as 25.3</a:t>
            </a:r>
            <a:r>
              <a:rPr lang="en-US" sz="2600" dirty="0" smtClean="0"/>
              <a:t>%).</a:t>
            </a:r>
            <a:endParaRPr lang="en-IN" sz="2600" dirty="0"/>
          </a:p>
        </p:txBody>
      </p:sp>
    </p:spTree>
    <p:extLst>
      <p:ext uri="{BB962C8B-B14F-4D97-AF65-F5344CB8AC3E}">
        <p14:creationId xmlns:p14="http://schemas.microsoft.com/office/powerpoint/2010/main" val="356425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Biased and Unbiased Estimators</a:t>
            </a:r>
            <a:endParaRPr lang="en-IN" sz="3600" dirty="0">
              <a:latin typeface="+mj-lt"/>
            </a:endParaRPr>
          </a:p>
        </p:txBody>
      </p:sp>
      <p:sp>
        <p:nvSpPr>
          <p:cNvPr id="3" name="Content Placeholder 2"/>
          <p:cNvSpPr>
            <a:spLocks noGrp="1"/>
          </p:cNvSpPr>
          <p:nvPr>
            <p:ph idx="1"/>
          </p:nvPr>
        </p:nvSpPr>
        <p:spPr>
          <a:xfrm>
            <a:off x="457200" y="1600201"/>
            <a:ext cx="7924800" cy="4190999"/>
          </a:xfrm>
        </p:spPr>
        <p:txBody>
          <a:bodyPr/>
          <a:lstStyle/>
          <a:p>
            <a:pPr>
              <a:buClr>
                <a:schemeClr val="bg2"/>
              </a:buClr>
            </a:pPr>
            <a:r>
              <a:rPr lang="en-US" sz="2600" dirty="0"/>
              <a:t>The sample standard deviation </a:t>
            </a:r>
            <a:r>
              <a:rPr lang="en-US" sz="2600" i="1" dirty="0" smtClean="0">
                <a:cs typeface="Arial" panose="020B0604020202020204" pitchFamily="34" charset="0"/>
              </a:rPr>
              <a:t>s</a:t>
            </a:r>
            <a:r>
              <a:rPr lang="en-US" sz="2600" i="1" dirty="0" smtClean="0"/>
              <a:t> </a:t>
            </a:r>
            <a:r>
              <a:rPr lang="en-US" sz="2600" dirty="0"/>
              <a:t>is a </a:t>
            </a:r>
            <a:r>
              <a:rPr lang="en-US" sz="2600" b="1" dirty="0"/>
              <a:t>biased estimator </a:t>
            </a:r>
            <a:r>
              <a:rPr lang="en-US" sz="2600" dirty="0"/>
              <a:t>of the population standard deviation </a:t>
            </a:r>
            <a:r>
              <a:rPr lang="en-US" sz="2600" i="1" dirty="0" smtClean="0">
                <a:cs typeface="Arial" panose="020B0604020202020204" pitchFamily="34" charset="0"/>
              </a:rPr>
              <a:t>s</a:t>
            </a:r>
            <a:r>
              <a:rPr lang="en-US" sz="2600" dirty="0" smtClean="0"/>
              <a:t>, </a:t>
            </a:r>
            <a:r>
              <a:rPr lang="en-US" sz="2600" dirty="0"/>
              <a:t>which means that values of the sample standard deviation </a:t>
            </a:r>
            <a:r>
              <a:rPr lang="en-US" sz="2600" i="1" dirty="0" smtClean="0">
                <a:cs typeface="Arial" panose="020B0604020202020204" pitchFamily="34" charset="0"/>
              </a:rPr>
              <a:t>s</a:t>
            </a:r>
            <a:r>
              <a:rPr lang="en-US" sz="2600" i="1" dirty="0" smtClean="0"/>
              <a:t> </a:t>
            </a:r>
            <a:r>
              <a:rPr lang="en-US" sz="2600" dirty="0"/>
              <a:t>do </a:t>
            </a:r>
            <a:r>
              <a:rPr lang="en-US" sz="2600" b="1" dirty="0"/>
              <a:t>not</a:t>
            </a:r>
            <a:r>
              <a:rPr lang="en-US" sz="2600" i="1" dirty="0"/>
              <a:t> </a:t>
            </a:r>
            <a:r>
              <a:rPr lang="en-US" sz="2600" dirty="0"/>
              <a:t>tend to center around the value of the population standard </a:t>
            </a:r>
            <a:r>
              <a:rPr lang="en-US" sz="2600" dirty="0" smtClean="0"/>
              <a:t>deviation </a:t>
            </a:r>
            <a:r>
              <a:rPr lang="el-GR" sz="2600" i="1" dirty="0" smtClean="0">
                <a:cs typeface="Arial" panose="020B0604020202020204" pitchFamily="34" charset="0"/>
              </a:rPr>
              <a:t>σ</a:t>
            </a:r>
            <a:r>
              <a:rPr lang="en-US" sz="2600" dirty="0" smtClean="0"/>
              <a:t>.</a:t>
            </a:r>
          </a:p>
          <a:p>
            <a:pPr>
              <a:buClr>
                <a:schemeClr val="bg2"/>
              </a:buClr>
            </a:pPr>
            <a:r>
              <a:rPr lang="en-US" sz="2600" dirty="0"/>
              <a:t>The sample variance </a:t>
            </a:r>
            <a:r>
              <a:rPr lang="en-US" sz="2600" i="1" dirty="0">
                <a:cs typeface="Arial" panose="020B0604020202020204" pitchFamily="34" charset="0"/>
              </a:rPr>
              <a:t>s</a:t>
            </a:r>
            <a:r>
              <a:rPr lang="en-US" sz="2600" baseline="30000" dirty="0"/>
              <a:t>²</a:t>
            </a:r>
            <a:r>
              <a:rPr lang="en-US" sz="2600" dirty="0" smtClean="0"/>
              <a:t> </a:t>
            </a:r>
            <a:r>
              <a:rPr lang="en-US" sz="2600" dirty="0"/>
              <a:t>is an </a:t>
            </a:r>
            <a:r>
              <a:rPr lang="en-US" sz="2600" b="1" dirty="0"/>
              <a:t>unbiased estimator </a:t>
            </a:r>
            <a:r>
              <a:rPr lang="en-US" sz="2600" dirty="0"/>
              <a:t>of the population variance </a:t>
            </a:r>
            <a:r>
              <a:rPr lang="el-GR" sz="2600" i="1" dirty="0">
                <a:cs typeface="Arial" panose="020B0604020202020204" pitchFamily="34" charset="0"/>
              </a:rPr>
              <a:t>σ</a:t>
            </a:r>
            <a:r>
              <a:rPr lang="en-US" sz="2600" baseline="30000" dirty="0"/>
              <a:t>²</a:t>
            </a:r>
            <a:r>
              <a:rPr lang="en-US" sz="2600" dirty="0" smtClean="0"/>
              <a:t>, </a:t>
            </a:r>
            <a:r>
              <a:rPr lang="en-US" sz="2600" dirty="0"/>
              <a:t>which means that values of </a:t>
            </a:r>
            <a:r>
              <a:rPr lang="en-US" sz="2600" i="1" dirty="0">
                <a:cs typeface="Arial" panose="020B0604020202020204" pitchFamily="34" charset="0"/>
              </a:rPr>
              <a:t>s</a:t>
            </a:r>
            <a:r>
              <a:rPr lang="en-US" sz="2600" baseline="30000" dirty="0"/>
              <a:t>²</a:t>
            </a:r>
            <a:r>
              <a:rPr lang="en-US" sz="2600" dirty="0" smtClean="0"/>
              <a:t> </a:t>
            </a:r>
            <a:r>
              <a:rPr lang="en-US" sz="2600" dirty="0"/>
              <a:t>tend to center around the value of </a:t>
            </a:r>
            <a:r>
              <a:rPr lang="el-GR" sz="2600" i="1" dirty="0">
                <a:cs typeface="Arial" panose="020B0604020202020204" pitchFamily="34" charset="0"/>
              </a:rPr>
              <a:t>σ</a:t>
            </a:r>
            <a:r>
              <a:rPr lang="en-US" sz="2600" baseline="30000" dirty="0"/>
              <a:t>²</a:t>
            </a:r>
            <a:r>
              <a:rPr lang="en-US" sz="2600" baseline="30000" dirty="0" smtClean="0"/>
              <a:t> </a:t>
            </a:r>
            <a:r>
              <a:rPr lang="en-US" sz="2600" dirty="0"/>
              <a:t>instead of systematically tending to overestimate or underestimate </a:t>
            </a:r>
            <a:r>
              <a:rPr lang="el-GR" sz="2600" i="1" dirty="0">
                <a:cs typeface="Arial" panose="020B0604020202020204" pitchFamily="34" charset="0"/>
              </a:rPr>
              <a:t>σ</a:t>
            </a:r>
            <a:r>
              <a:rPr lang="en-US" sz="2600" baseline="30000" dirty="0"/>
              <a:t>²</a:t>
            </a:r>
            <a:r>
              <a:rPr lang="en-US" sz="2600" dirty="0" smtClean="0"/>
              <a:t>.</a:t>
            </a:r>
            <a:endParaRPr lang="en-US" sz="2600" dirty="0"/>
          </a:p>
        </p:txBody>
      </p:sp>
    </p:spTree>
    <p:extLst>
      <p:ext uri="{BB962C8B-B14F-4D97-AF65-F5344CB8AC3E}">
        <p14:creationId xmlns:p14="http://schemas.microsoft.com/office/powerpoint/2010/main" val="3271439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Round-off Rule for Measures of Variation</a:t>
            </a:r>
            <a:endParaRPr lang="en-IN" sz="3600" dirty="0">
              <a:latin typeface="+mj-lt"/>
            </a:endParaRPr>
          </a:p>
        </p:txBody>
      </p:sp>
      <p:sp>
        <p:nvSpPr>
          <p:cNvPr id="3" name="Content Placeholder 2"/>
          <p:cNvSpPr>
            <a:spLocks noGrp="1"/>
          </p:cNvSpPr>
          <p:nvPr>
            <p:ph idx="1"/>
          </p:nvPr>
        </p:nvSpPr>
        <p:spPr>
          <a:xfrm>
            <a:off x="457200" y="1600201"/>
            <a:ext cx="8229600" cy="1752600"/>
          </a:xfrm>
        </p:spPr>
        <p:txBody>
          <a:bodyPr/>
          <a:lstStyle/>
          <a:p>
            <a:pPr>
              <a:buClr>
                <a:schemeClr val="bg2"/>
              </a:buClr>
            </a:pPr>
            <a:r>
              <a:rPr lang="en-US" sz="2800" dirty="0" smtClean="0"/>
              <a:t>Round-off Rule for Measures of Variation</a:t>
            </a:r>
          </a:p>
          <a:p>
            <a:pPr lvl="1">
              <a:buClr>
                <a:schemeClr val="bg2"/>
              </a:buClr>
            </a:pPr>
            <a:r>
              <a:rPr lang="en-US" sz="2600" dirty="0" smtClean="0"/>
              <a:t>When </a:t>
            </a:r>
            <a:r>
              <a:rPr lang="en-US" sz="2600" dirty="0"/>
              <a:t>rounding the value of a measure of variation, carry one more decimal place than is present in the original set of data</a:t>
            </a:r>
            <a:r>
              <a:rPr lang="en-US" sz="2600" dirty="0" smtClean="0"/>
              <a:t>.</a:t>
            </a:r>
            <a:endParaRPr lang="en-US" sz="2600" dirty="0"/>
          </a:p>
        </p:txBody>
      </p:sp>
    </p:spTree>
    <p:extLst>
      <p:ext uri="{BB962C8B-B14F-4D97-AF65-F5344CB8AC3E}">
        <p14:creationId xmlns:p14="http://schemas.microsoft.com/office/powerpoint/2010/main" val="70001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Range</a:t>
            </a:r>
            <a:endParaRPr lang="en-IN" sz="3600" dirty="0">
              <a:latin typeface="+mj-lt"/>
            </a:endParaRPr>
          </a:p>
        </p:txBody>
      </p:sp>
      <p:sp>
        <p:nvSpPr>
          <p:cNvPr id="3" name="Content Placeholder 2"/>
          <p:cNvSpPr>
            <a:spLocks noGrp="1"/>
          </p:cNvSpPr>
          <p:nvPr>
            <p:ph idx="1"/>
          </p:nvPr>
        </p:nvSpPr>
        <p:spPr>
          <a:xfrm>
            <a:off x="457200" y="1600201"/>
            <a:ext cx="8229600" cy="2362200"/>
          </a:xfrm>
        </p:spPr>
        <p:txBody>
          <a:bodyPr/>
          <a:lstStyle/>
          <a:p>
            <a:pPr>
              <a:buClr>
                <a:schemeClr val="bg2"/>
              </a:buClr>
            </a:pPr>
            <a:r>
              <a:rPr lang="en-US" sz="2800" dirty="0" smtClean="0"/>
              <a:t>Range</a:t>
            </a:r>
          </a:p>
          <a:p>
            <a:pPr lvl="1">
              <a:buClr>
                <a:schemeClr val="bg2"/>
              </a:buClr>
            </a:pPr>
            <a:r>
              <a:rPr lang="en-US" sz="2600" dirty="0" smtClean="0"/>
              <a:t>The </a:t>
            </a:r>
            <a:r>
              <a:rPr lang="en-US" sz="2600" b="1" dirty="0"/>
              <a:t>range </a:t>
            </a:r>
            <a:r>
              <a:rPr lang="en-US" sz="2600" dirty="0"/>
              <a:t>of a set of data values is the difference between the maximum data value and the minimum data value.</a:t>
            </a:r>
          </a:p>
          <a:p>
            <a:pPr marL="0" indent="0" algn="ctr">
              <a:buNone/>
            </a:pPr>
            <a:r>
              <a:rPr lang="en-US" sz="2600" b="1" dirty="0" smtClean="0"/>
              <a:t>Range </a:t>
            </a:r>
            <a:r>
              <a:rPr lang="en-US" sz="2600" dirty="0"/>
              <a:t>= (maximum data value) </a:t>
            </a:r>
            <a:r>
              <a:rPr lang="en-US" sz="2600" dirty="0" smtClean="0">
                <a:latin typeface="Arial" panose="020B0604020202020204" pitchFamily="34" charset="0"/>
                <a:cs typeface="Arial" panose="020B0604020202020204" pitchFamily="34" charset="0"/>
              </a:rPr>
              <a:t>−</a:t>
            </a:r>
            <a:r>
              <a:rPr lang="en-US" sz="2600" dirty="0" smtClean="0"/>
              <a:t> </a:t>
            </a:r>
            <a:r>
              <a:rPr lang="en-US" sz="2600" dirty="0"/>
              <a:t>(minimum data value</a:t>
            </a:r>
            <a:r>
              <a:rPr lang="en-US" sz="2600" dirty="0" smtClean="0"/>
              <a:t>)</a:t>
            </a:r>
            <a:endParaRPr lang="en-US" sz="2600" dirty="0"/>
          </a:p>
        </p:txBody>
      </p:sp>
    </p:spTree>
    <p:extLst>
      <p:ext uri="{BB962C8B-B14F-4D97-AF65-F5344CB8AC3E}">
        <p14:creationId xmlns:p14="http://schemas.microsoft.com/office/powerpoint/2010/main" val="2804493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Property of Range</a:t>
            </a:r>
            <a:endParaRPr lang="en-IN" sz="3600" dirty="0">
              <a:latin typeface="+mj-lt"/>
            </a:endParaRPr>
          </a:p>
        </p:txBody>
      </p:sp>
      <p:sp>
        <p:nvSpPr>
          <p:cNvPr id="3" name="Content Placeholder 2"/>
          <p:cNvSpPr>
            <a:spLocks noGrp="1"/>
          </p:cNvSpPr>
          <p:nvPr>
            <p:ph idx="1"/>
          </p:nvPr>
        </p:nvSpPr>
        <p:spPr>
          <a:xfrm>
            <a:off x="457200" y="1600201"/>
            <a:ext cx="8229600" cy="2971800"/>
          </a:xfrm>
        </p:spPr>
        <p:txBody>
          <a:bodyPr/>
          <a:lstStyle/>
          <a:p>
            <a:pPr>
              <a:buClr>
                <a:schemeClr val="bg2"/>
              </a:buClr>
            </a:pPr>
            <a:r>
              <a:rPr lang="en-US" sz="2600" dirty="0"/>
              <a:t>The range uses only the maximum and the minimum data values, so it is very sensitive to extreme values. The range is not </a:t>
            </a:r>
            <a:r>
              <a:rPr lang="en-US" sz="2600" b="1" dirty="0"/>
              <a:t>resistant.</a:t>
            </a:r>
          </a:p>
          <a:p>
            <a:pPr>
              <a:buClr>
                <a:schemeClr val="bg2"/>
              </a:buClr>
            </a:pPr>
            <a:r>
              <a:rPr lang="en-US" sz="2600" dirty="0"/>
              <a:t>Because the range uses only the maximum and minimum values, it does not take every value into account and therefore does not truly reflect the variation among all of the data values</a:t>
            </a:r>
            <a:r>
              <a:rPr lang="en-US" sz="2600" dirty="0" smtClean="0"/>
              <a:t>.</a:t>
            </a:r>
            <a:endParaRPr lang="en-IN" sz="2600" dirty="0"/>
          </a:p>
        </p:txBody>
      </p:sp>
    </p:spTree>
    <p:extLst>
      <p:ext uri="{BB962C8B-B14F-4D97-AF65-F5344CB8AC3E}">
        <p14:creationId xmlns:p14="http://schemas.microsoft.com/office/powerpoint/2010/main" val="634606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Range</a:t>
            </a:r>
            <a:endParaRPr lang="en-IN" sz="3600" dirty="0">
              <a:latin typeface="+mj-lt"/>
            </a:endParaRPr>
          </a:p>
        </p:txBody>
      </p:sp>
      <p:sp>
        <p:nvSpPr>
          <p:cNvPr id="3" name="Content Placeholder 2"/>
          <p:cNvSpPr>
            <a:spLocks noGrp="1"/>
          </p:cNvSpPr>
          <p:nvPr>
            <p:ph idx="1"/>
          </p:nvPr>
        </p:nvSpPr>
        <p:spPr>
          <a:xfrm>
            <a:off x="457200" y="1600201"/>
            <a:ext cx="8229600" cy="2286000"/>
          </a:xfrm>
        </p:spPr>
        <p:txBody>
          <a:bodyPr/>
          <a:lstStyle/>
          <a:p>
            <a:pPr marL="0" indent="0">
              <a:spcBef>
                <a:spcPts val="600"/>
              </a:spcBef>
              <a:buNone/>
            </a:pPr>
            <a:r>
              <a:rPr lang="en-US" sz="2600" dirty="0"/>
              <a:t>Find the range of these Verizon data speeds (Mbps): 38.5, 55.6, 22.4, 14.1, 23.1.</a:t>
            </a:r>
          </a:p>
          <a:p>
            <a:pPr marL="0" indent="0">
              <a:spcBef>
                <a:spcPts val="600"/>
              </a:spcBef>
              <a:buFontTx/>
              <a:buNone/>
            </a:pPr>
            <a:r>
              <a:rPr lang="en-US" sz="2600" kern="0" dirty="0"/>
              <a:t>Solution</a:t>
            </a:r>
          </a:p>
          <a:p>
            <a:pPr marL="0" indent="0">
              <a:spcBef>
                <a:spcPts val="600"/>
              </a:spcBef>
              <a:buFontTx/>
              <a:buNone/>
            </a:pPr>
            <a:r>
              <a:rPr lang="en-US" sz="2600" kern="0" dirty="0"/>
              <a:t>Range = (maximum value) </a:t>
            </a:r>
            <a:r>
              <a:rPr lang="en-US" sz="2600" kern="0" dirty="0" smtClean="0"/>
              <a:t>− </a:t>
            </a:r>
            <a:r>
              <a:rPr lang="en-US" sz="2600" kern="0" dirty="0"/>
              <a:t>(minimum value) </a:t>
            </a:r>
          </a:p>
          <a:p>
            <a:pPr marL="0" indent="1089025">
              <a:spcBef>
                <a:spcPts val="600"/>
              </a:spcBef>
              <a:buFontTx/>
              <a:buNone/>
            </a:pPr>
            <a:r>
              <a:rPr lang="en-US" sz="2600" kern="0" dirty="0" smtClean="0"/>
              <a:t>= </a:t>
            </a:r>
            <a:r>
              <a:rPr lang="en-US" sz="2600" kern="0" dirty="0"/>
              <a:t>55.6 </a:t>
            </a:r>
            <a:r>
              <a:rPr lang="en-US" sz="2600" dirty="0">
                <a:cs typeface="Arial" panose="020B0604020202020204" pitchFamily="34" charset="0"/>
              </a:rPr>
              <a:t>−</a:t>
            </a:r>
            <a:r>
              <a:rPr lang="en-US" sz="2600" kern="0" dirty="0" smtClean="0"/>
              <a:t> </a:t>
            </a:r>
            <a:r>
              <a:rPr lang="en-US" sz="2600" kern="0" dirty="0"/>
              <a:t>14.1 = 41.50 </a:t>
            </a:r>
            <a:r>
              <a:rPr lang="en-US" sz="2600" kern="0" dirty="0" smtClean="0"/>
              <a:t>Mbps</a:t>
            </a:r>
            <a:endParaRPr lang="en-IN" sz="2600" dirty="0"/>
          </a:p>
        </p:txBody>
      </p:sp>
    </p:spTree>
    <p:extLst>
      <p:ext uri="{BB962C8B-B14F-4D97-AF65-F5344CB8AC3E}">
        <p14:creationId xmlns:p14="http://schemas.microsoft.com/office/powerpoint/2010/main" val="3357916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Standard Deviation of a </a:t>
            </a:r>
            <a:r>
              <a:rPr lang="en-US" sz="3600" dirty="0" smtClean="0">
                <a:latin typeface="+mj-lt"/>
              </a:rPr>
              <a:t>Sample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352799"/>
          </a:xfrm>
        </p:spPr>
        <p:txBody>
          <a:bodyPr/>
          <a:lstStyle/>
          <a:p>
            <a:pPr>
              <a:buClr>
                <a:schemeClr val="bg2"/>
              </a:buClr>
            </a:pPr>
            <a:r>
              <a:rPr lang="en-US" sz="2800" dirty="0"/>
              <a:t>Standard </a:t>
            </a:r>
            <a:r>
              <a:rPr lang="en-US" sz="2800" dirty="0" smtClean="0"/>
              <a:t>Deviation</a:t>
            </a:r>
          </a:p>
          <a:p>
            <a:pPr lvl="1">
              <a:buClr>
                <a:schemeClr val="bg2"/>
              </a:buClr>
            </a:pPr>
            <a:r>
              <a:rPr lang="en-US" sz="2600" dirty="0" smtClean="0"/>
              <a:t>The </a:t>
            </a:r>
            <a:r>
              <a:rPr lang="en-US" sz="2600" b="1" dirty="0"/>
              <a:t>standard deviation </a:t>
            </a:r>
            <a:r>
              <a:rPr lang="en-US" sz="2600" dirty="0"/>
              <a:t>of a set of sample values, denoted by </a:t>
            </a:r>
            <a:r>
              <a:rPr lang="en-US" sz="2600" i="1" dirty="0">
                <a:cs typeface="Arial" panose="020B0604020202020204" pitchFamily="34" charset="0"/>
              </a:rPr>
              <a:t>s</a:t>
            </a:r>
            <a:r>
              <a:rPr lang="en-US" sz="2600" dirty="0" smtClean="0"/>
              <a:t>,</a:t>
            </a:r>
            <a:r>
              <a:rPr lang="en-US" sz="2600" i="1" dirty="0" smtClean="0"/>
              <a:t> </a:t>
            </a:r>
            <a:r>
              <a:rPr lang="en-US" sz="2600" dirty="0"/>
              <a:t>is a measure of how much data values deviate away from the mean</a:t>
            </a:r>
            <a:r>
              <a:rPr lang="en-US" sz="2600" dirty="0" smtClean="0"/>
              <a:t>.</a:t>
            </a:r>
            <a:endParaRPr lang="en-US" sz="2600" dirty="0"/>
          </a:p>
          <a:p>
            <a:pPr marL="0" indent="0">
              <a:buNone/>
            </a:pPr>
            <a:r>
              <a:rPr lang="en-US" sz="2600" b="1" dirty="0" smtClean="0"/>
              <a:t>Notation</a:t>
            </a:r>
          </a:p>
          <a:p>
            <a:pPr marL="0" indent="0">
              <a:buNone/>
            </a:pPr>
            <a:r>
              <a:rPr lang="en-US" sz="2400" i="1" dirty="0">
                <a:cs typeface="Arial" panose="020B0604020202020204" pitchFamily="34" charset="0"/>
              </a:rPr>
              <a:t>s</a:t>
            </a:r>
            <a:r>
              <a:rPr lang="en-US" sz="2400" i="1" dirty="0" smtClean="0"/>
              <a:t> </a:t>
            </a:r>
            <a:r>
              <a:rPr lang="en-US" sz="2400" dirty="0"/>
              <a:t>= </a:t>
            </a:r>
            <a:r>
              <a:rPr lang="en-US" sz="2400" b="1" dirty="0"/>
              <a:t>sample</a:t>
            </a:r>
            <a:r>
              <a:rPr lang="en-US" sz="2400" dirty="0"/>
              <a:t> standard deviation</a:t>
            </a:r>
          </a:p>
          <a:p>
            <a:pPr marL="0" indent="0">
              <a:buNone/>
            </a:pPr>
            <a:r>
              <a:rPr lang="el-GR" sz="2400" i="1" dirty="0" smtClean="0">
                <a:cs typeface="Arial" panose="020B0604020202020204" pitchFamily="34" charset="0"/>
              </a:rPr>
              <a:t>σ</a:t>
            </a:r>
            <a:r>
              <a:rPr lang="en-US" sz="2400" dirty="0" smtClean="0"/>
              <a:t> = </a:t>
            </a:r>
            <a:r>
              <a:rPr lang="en-US" sz="2400" b="1" dirty="0"/>
              <a:t>population</a:t>
            </a:r>
            <a:r>
              <a:rPr lang="en-US" sz="2400" dirty="0"/>
              <a:t> standard </a:t>
            </a:r>
            <a:r>
              <a:rPr lang="en-US" sz="2400" dirty="0"/>
              <a:t>deviation</a:t>
            </a:r>
            <a:endParaRPr lang="en-US" sz="2400" i="1" dirty="0"/>
          </a:p>
        </p:txBody>
      </p:sp>
    </p:spTree>
    <p:extLst>
      <p:ext uri="{BB962C8B-B14F-4D97-AF65-F5344CB8AC3E}">
        <p14:creationId xmlns:p14="http://schemas.microsoft.com/office/powerpoint/2010/main" val="308695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Standard Deviation of a </a:t>
            </a:r>
            <a:r>
              <a:rPr lang="en-US" sz="3600" dirty="0" smtClean="0">
                <a:latin typeface="+mj-lt"/>
              </a:rPr>
              <a:t>Sample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3429000" cy="457199"/>
          </a:xfrm>
        </p:spPr>
        <p:txBody>
          <a:bodyPr/>
          <a:lstStyle/>
          <a:p>
            <a:pPr>
              <a:buClr>
                <a:schemeClr val="bg2"/>
              </a:buClr>
            </a:pPr>
            <a:r>
              <a:rPr lang="en-US" sz="2800" dirty="0"/>
              <a:t>Standard </a:t>
            </a:r>
            <a:r>
              <a:rPr lang="en-US" sz="2800" dirty="0" smtClean="0"/>
              <a:t>Deviation</a:t>
            </a:r>
            <a:endParaRPr lang="en-US" sz="2800" dirty="0"/>
          </a:p>
        </p:txBody>
      </p:sp>
      <p:sp>
        <p:nvSpPr>
          <p:cNvPr id="5" name="Content Placeholder 4"/>
          <p:cNvSpPr>
            <a:spLocks noGrp="1"/>
          </p:cNvSpPr>
          <p:nvPr>
            <p:ph idx="13"/>
          </p:nvPr>
        </p:nvSpPr>
        <p:spPr>
          <a:xfrm>
            <a:off x="457200" y="2344949"/>
            <a:ext cx="4038600" cy="398251"/>
          </a:xfrm>
        </p:spPr>
        <p:txBody>
          <a:bodyPr/>
          <a:lstStyle/>
          <a:p>
            <a:pPr marL="0" indent="0">
              <a:buNone/>
            </a:pPr>
            <a:r>
              <a:rPr lang="en-US" sz="2600" dirty="0"/>
              <a:t>sample standard </a:t>
            </a:r>
            <a:r>
              <a:rPr lang="en-US" sz="2600" dirty="0" smtClean="0"/>
              <a:t>deviation</a:t>
            </a:r>
            <a:endParaRPr lang="en-IN" sz="2600" dirty="0"/>
          </a:p>
        </p:txBody>
      </p:sp>
      <p:pic>
        <p:nvPicPr>
          <p:cNvPr id="8" name="Picture 7" descr="s = the square root of, the sum of expression, x minus x-bar, squared, divided by expression n minus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7063" y="2967296"/>
            <a:ext cx="1945428" cy="923409"/>
          </a:xfrm>
          <a:prstGeom prst="rect">
            <a:avLst/>
          </a:prstGeom>
        </p:spPr>
      </p:pic>
      <p:sp>
        <p:nvSpPr>
          <p:cNvPr id="6" name="Content Placeholder 5"/>
          <p:cNvSpPr>
            <a:spLocks noGrp="1"/>
          </p:cNvSpPr>
          <p:nvPr>
            <p:ph sz="quarter" idx="14"/>
          </p:nvPr>
        </p:nvSpPr>
        <p:spPr>
          <a:xfrm>
            <a:off x="457200" y="4038600"/>
            <a:ext cx="8229600" cy="838200"/>
          </a:xfrm>
        </p:spPr>
        <p:txBody>
          <a:bodyPr/>
          <a:lstStyle/>
          <a:p>
            <a:pPr marL="0" indent="0">
              <a:buNone/>
            </a:pPr>
            <a:r>
              <a:rPr lang="en-US" sz="2600" dirty="0"/>
              <a:t>Shortcut formula </a:t>
            </a:r>
            <a:r>
              <a:rPr lang="en-US" sz="2600" dirty="0" smtClean="0"/>
              <a:t>for sample </a:t>
            </a:r>
            <a:r>
              <a:rPr lang="en-US" sz="2600" dirty="0"/>
              <a:t>standard </a:t>
            </a:r>
            <a:r>
              <a:rPr lang="en-US" sz="2600" dirty="0" smtClean="0"/>
              <a:t>deviation (used </a:t>
            </a:r>
            <a:r>
              <a:rPr lang="en-US" sz="2600" dirty="0"/>
              <a:t>by calculators and software</a:t>
            </a:r>
            <a:r>
              <a:rPr lang="en-US" sz="2600" dirty="0" smtClean="0"/>
              <a:t>)</a:t>
            </a:r>
            <a:endParaRPr lang="en-IN" sz="2600" dirty="0"/>
          </a:p>
        </p:txBody>
      </p:sp>
      <p:pic>
        <p:nvPicPr>
          <p:cNvPr id="9" name="Picture 8" descr="s = the square root of, n times the sum of x squared, minus, the sum of x, squared, all divided by expression n times, n minus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813" y="5092315"/>
            <a:ext cx="2759576" cy="975522"/>
          </a:xfrm>
          <a:prstGeom prst="rect">
            <a:avLst/>
          </a:prstGeom>
        </p:spPr>
      </p:pic>
    </p:spTree>
    <p:extLst>
      <p:ext uri="{BB962C8B-B14F-4D97-AF65-F5344CB8AC3E}">
        <p14:creationId xmlns:p14="http://schemas.microsoft.com/office/powerpoint/2010/main" val="667414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4714</TotalTime>
  <Words>1437</Words>
  <Application>Microsoft Office PowerPoint</Application>
  <PresentationFormat>On-screen Show (4:3)</PresentationFormat>
  <Paragraphs>114</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Cambria Math</vt:lpstr>
      <vt:lpstr>Symbol</vt:lpstr>
      <vt:lpstr>Times New Roman</vt:lpstr>
      <vt:lpstr>Verdana</vt:lpstr>
      <vt:lpstr>Wingdings</vt:lpstr>
      <vt:lpstr>508 Lecture</vt:lpstr>
      <vt:lpstr>Elementary Statistics</vt:lpstr>
      <vt:lpstr>Describing, Exploring, and Comparing Data</vt:lpstr>
      <vt:lpstr>Key Concept</vt:lpstr>
      <vt:lpstr>Round-off Rule for Measures of Variation</vt:lpstr>
      <vt:lpstr>Range</vt:lpstr>
      <vt:lpstr>Important Property of Range</vt:lpstr>
      <vt:lpstr>Example: Range</vt:lpstr>
      <vt:lpstr>Standard Deviation of a Sample (1 of 2)</vt:lpstr>
      <vt:lpstr>Standard Deviation of a Sample (2 of 2)</vt:lpstr>
      <vt:lpstr>Important Properties of Standard Deviation (1 of 2)</vt:lpstr>
      <vt:lpstr>Important Properties of Standard Deviation (2 of 2)</vt:lpstr>
      <vt:lpstr>Example: Calculating Standard Deviation</vt:lpstr>
      <vt:lpstr>Example: Calculating Standard Deviation Using Shortcut Formula</vt:lpstr>
      <vt:lpstr>Range Rule of Thumb for Understanding Standard Deviation</vt:lpstr>
      <vt:lpstr>Range Rule of Thumb for Identifying Significant Values</vt:lpstr>
      <vt:lpstr>Range Rule of Thumb for Estimating a Value of the Standard Deviation s</vt:lpstr>
      <vt:lpstr>Standard Deviation of a Population</vt:lpstr>
      <vt:lpstr>Variance of a Sample and a Population</vt:lpstr>
      <vt:lpstr>Notation Summary</vt:lpstr>
      <vt:lpstr>Important Properties of Variance</vt:lpstr>
      <vt:lpstr>Why Divide by (n – 1)?</vt:lpstr>
      <vt:lpstr>Empirical Rule for Data with a Bell-Shaped Distribution</vt:lpstr>
      <vt:lpstr>The Empirical Rule</vt:lpstr>
      <vt:lpstr>Example: The Empirical Rule (1 of 2)</vt:lpstr>
      <vt:lpstr>Example: The Empirical Rule (2 of 2)</vt:lpstr>
      <vt:lpstr>Chebyshev’s Theorem</vt:lpstr>
      <vt:lpstr>Example: Chebyshev’s Theorem (1 of 2)</vt:lpstr>
      <vt:lpstr>Example: Chebyshev’s Theorem (2 of 2)</vt:lpstr>
      <vt:lpstr>Comparing Variation in Different Samples or Populations</vt:lpstr>
      <vt:lpstr>Round-off Rule for the Coefficient of Variation</vt:lpstr>
      <vt:lpstr>Biased and Unbiased Estimators</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1403</cp:revision>
  <dcterms:created xsi:type="dcterms:W3CDTF">2014-07-14T20:04:21Z</dcterms:created>
  <dcterms:modified xsi:type="dcterms:W3CDTF">2016-12-10T12:07:14Z</dcterms:modified>
</cp:coreProperties>
</file>