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1"/>
  </p:notesMasterIdLst>
  <p:handoutMasterIdLst>
    <p:handoutMasterId r:id="rId42"/>
  </p:handoutMasterIdLst>
  <p:sldIdLst>
    <p:sldId id="377" r:id="rId2"/>
    <p:sldId id="378" r:id="rId3"/>
    <p:sldId id="379" r:id="rId4"/>
    <p:sldId id="416" r:id="rId5"/>
    <p:sldId id="381" r:id="rId6"/>
    <p:sldId id="382" r:id="rId7"/>
    <p:sldId id="383" r:id="rId8"/>
    <p:sldId id="384" r:id="rId9"/>
    <p:sldId id="385" r:id="rId10"/>
    <p:sldId id="386" r:id="rId11"/>
    <p:sldId id="387" r:id="rId12"/>
    <p:sldId id="388" r:id="rId13"/>
    <p:sldId id="389" r:id="rId14"/>
    <p:sldId id="390" r:id="rId15"/>
    <p:sldId id="391" r:id="rId16"/>
    <p:sldId id="392" r:id="rId17"/>
    <p:sldId id="393" r:id="rId18"/>
    <p:sldId id="394" r:id="rId19"/>
    <p:sldId id="395" r:id="rId20"/>
    <p:sldId id="396" r:id="rId21"/>
    <p:sldId id="39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10" r:id="rId35"/>
    <p:sldId id="411" r:id="rId36"/>
    <p:sldId id="412" r:id="rId37"/>
    <p:sldId id="413" r:id="rId38"/>
    <p:sldId id="414" r:id="rId39"/>
    <p:sldId id="415" r:id="rId4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966" autoAdjust="0"/>
    <p:restoredTop sz="96203" autoAdjust="0"/>
  </p:normalViewPr>
  <p:slideViewPr>
    <p:cSldViewPr>
      <p:cViewPr varScale="1">
        <p:scale>
          <a:sx n="107" d="100"/>
          <a:sy n="107" d="100"/>
        </p:scale>
        <p:origin x="1464" y="150"/>
      </p:cViewPr>
      <p:guideLst>
        <p:guide orient="horz" pos="2160"/>
        <p:guide pos="2880"/>
      </p:guideLst>
    </p:cSldViewPr>
  </p:slideViewPr>
  <p:outlineViewPr>
    <p:cViewPr>
      <p:scale>
        <a:sx n="33" d="100"/>
        <a:sy n="33" d="100"/>
      </p:scale>
      <p:origin x="0" y="-16608"/>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handoutMaster" Target="handoutMasters/handoutMaster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commentAuthors" Target="commentAuthors.xml"/><Relationship Id="rId48"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D82E1B3E-AFC9-4147-A857-46A312C0A0FD}"/>
    <pc:docChg chg="modSld">
      <pc:chgData name="Denise Heban" userId="8aa386d69650aff5" providerId="LiveId" clId="{D82E1B3E-AFC9-4147-A857-46A312C0A0FD}" dt="2017-10-31T19:21:53.793" v="0" actId="20577"/>
      <pc:docMkLst>
        <pc:docMk/>
      </pc:docMkLst>
      <pc:sldChg chg="modSp">
        <pc:chgData name="Denise Heban" userId="8aa386d69650aff5" providerId="LiveId" clId="{D82E1B3E-AFC9-4147-A857-46A312C0A0FD}" dt="2017-10-31T19:21:53.793" v="0" actId="20577"/>
        <pc:sldMkLst>
          <pc:docMk/>
          <pc:sldMk cId="955305836" sldId="408"/>
        </pc:sldMkLst>
        <pc:spChg chg="mod">
          <ac:chgData name="Denise Heban" userId="8aa386d69650aff5" providerId="LiveId" clId="{D82E1B3E-AFC9-4147-A857-46A312C0A0FD}" dt="2017-10-31T19:21:53.793" v="0" actId="20577"/>
          <ac:spMkLst>
            <pc:docMk/>
            <pc:sldMk cId="955305836" sldId="408"/>
            <ac:spMk id="3" creationId="{00000000-0000-0000-0000-000000000000}"/>
          </ac:spMkLst>
        </pc:spChg>
      </pc:sldChg>
    </pc:docChg>
  </pc:docChgLst>
</pc:chgInfo>
</file>

<file path=ppt/drawings/_rels/vmlDrawing1.v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image" Target="../media/image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11/8/2017</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11/8/2017</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a:xfrm>
            <a:off x="457200" y="1600201"/>
            <a:ext cx="8229600" cy="6858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7" name="Content Placeholder 2"/>
          <p:cNvSpPr>
            <a:spLocks noGrp="1"/>
          </p:cNvSpPr>
          <p:nvPr>
            <p:ph idx="13"/>
          </p:nvPr>
        </p:nvSpPr>
        <p:spPr>
          <a:xfrm>
            <a:off x="457200" y="2573551"/>
            <a:ext cx="8229600" cy="6268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9" name="Content Placeholder 2"/>
          <p:cNvSpPr>
            <a:spLocks noGrp="1"/>
          </p:cNvSpPr>
          <p:nvPr>
            <p:ph idx="14"/>
          </p:nvPr>
        </p:nvSpPr>
        <p:spPr>
          <a:xfrm>
            <a:off x="474132" y="3403286"/>
            <a:ext cx="8229600" cy="6268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
        <p:nvSpPr>
          <p:cNvPr id="10" name="Content Placeholder 2"/>
          <p:cNvSpPr>
            <a:spLocks noGrp="1"/>
          </p:cNvSpPr>
          <p:nvPr>
            <p:ph idx="15"/>
          </p:nvPr>
        </p:nvSpPr>
        <p:spPr>
          <a:xfrm>
            <a:off x="474130" y="4478553"/>
            <a:ext cx="8229600" cy="62685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US" dirty="0"/>
          </a:p>
        </p:txBody>
      </p:sp>
    </p:spTree>
    <p:extLst>
      <p:ext uri="{BB962C8B-B14F-4D97-AF65-F5344CB8AC3E}">
        <p14:creationId xmlns:p14="http://schemas.microsoft.com/office/powerpoint/2010/main" val="91590443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11/8/2017</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11/8/2017</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11/8/2017</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11/8/2017</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51" r:id="rId8"/>
    <p:sldLayoutId id="2147483654" r:id="rId9"/>
    <p:sldLayoutId id="2147483655" r:id="rId10"/>
    <p:sldLayoutId id="2147483661"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17.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1.xml"/><Relationship Id="rId1" Type="http://schemas.openxmlformats.org/officeDocument/2006/relationships/vmlDrawing" Target="../drawings/vmlDrawing1.vml"/><Relationship Id="rId6" Type="http://schemas.openxmlformats.org/officeDocument/2006/relationships/image" Target="../media/image4.wmf"/><Relationship Id="rId5" Type="http://schemas.openxmlformats.org/officeDocument/2006/relationships/oleObject" Target="../embeddings/oleObject2.bin"/><Relationship Id="rId4" Type="http://schemas.openxmlformats.org/officeDocument/2006/relationships/image" Target="../media/image3.w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5" Type="http://schemas.openxmlformats.org/officeDocument/2006/relationships/image" Target="../media/image9.jpg"/><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3</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altLang="en-US" sz="3600" dirty="0"/>
              <a:t>Describing, Exploring, and Comparing Data</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Using </a:t>
            </a:r>
            <a:r>
              <a:rPr lang="en-US" sz="3600" i="1" dirty="0">
                <a:latin typeface="+mj-lt"/>
              </a:rPr>
              <a:t>z</a:t>
            </a:r>
            <a:r>
              <a:rPr lang="en-US" sz="3600" dirty="0">
                <a:latin typeface="+mj-lt"/>
              </a:rPr>
              <a:t> Scores to Identify Significant Values</a:t>
            </a:r>
            <a:endParaRPr lang="en-IN" sz="3600" dirty="0">
              <a:latin typeface="+mj-lt"/>
            </a:endParaRPr>
          </a:p>
        </p:txBody>
      </p:sp>
      <p:pic>
        <p:nvPicPr>
          <p:cNvPr id="4" name="Picture 3" descr="Significantly low values are less than or equal to negative 2. Significantly high values are greater than or equal to 2, and values are not significant if they are between negative 2 and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905000"/>
            <a:ext cx="6076950" cy="1581150"/>
          </a:xfrm>
          <a:prstGeom prst="rect">
            <a:avLst/>
          </a:prstGeom>
        </p:spPr>
      </p:pic>
      <p:sp>
        <p:nvSpPr>
          <p:cNvPr id="3" name="Content Placeholder 2"/>
          <p:cNvSpPr>
            <a:spLocks noGrp="1"/>
          </p:cNvSpPr>
          <p:nvPr>
            <p:ph idx="1"/>
          </p:nvPr>
        </p:nvSpPr>
        <p:spPr>
          <a:xfrm>
            <a:off x="457200" y="3587262"/>
            <a:ext cx="8229600" cy="1066800"/>
          </a:xfrm>
        </p:spPr>
        <p:txBody>
          <a:bodyPr/>
          <a:lstStyle/>
          <a:p>
            <a:pPr marL="0" indent="0" algn="ctr">
              <a:buNone/>
            </a:pPr>
            <a:r>
              <a:rPr lang="en-US" sz="2600" dirty="0"/>
              <a:t>Significant values are those with </a:t>
            </a:r>
          </a:p>
          <a:p>
            <a:pPr marL="0" indent="0" algn="ctr">
              <a:buNone/>
            </a:pPr>
            <a:r>
              <a:rPr lang="en-US" sz="2600" i="1" dirty="0"/>
              <a:t>z</a:t>
            </a:r>
            <a:r>
              <a:rPr lang="en-US" sz="2600" dirty="0"/>
              <a:t> scores ≤ </a:t>
            </a:r>
            <a:r>
              <a:rPr lang="en-US" sz="2600" dirty="0">
                <a:latin typeface="Arial" panose="020B0604020202020204" pitchFamily="34" charset="0"/>
                <a:cs typeface="Arial" panose="020B0604020202020204" pitchFamily="34" charset="0"/>
              </a:rPr>
              <a:t>−</a:t>
            </a:r>
            <a:r>
              <a:rPr lang="en-US" sz="2600" dirty="0"/>
              <a:t>2.00 or ≥ 2.00.</a:t>
            </a:r>
            <a:endParaRPr lang="en-IN" sz="2600" dirty="0"/>
          </a:p>
        </p:txBody>
      </p:sp>
    </p:spTree>
    <p:extLst>
      <p:ext uri="{BB962C8B-B14F-4D97-AF65-F5344CB8AC3E}">
        <p14:creationId xmlns:p14="http://schemas.microsoft.com/office/powerpoint/2010/main" val="60441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Is a Platelet Count of 75 Significantly Low? </a:t>
            </a:r>
            <a:r>
              <a:rPr lang="en-US" sz="2000" b="0" dirty="0">
                <a:latin typeface="+mj-lt"/>
              </a:rPr>
              <a:t>(1 of 3)</a:t>
            </a:r>
            <a:endParaRPr lang="en-IN" sz="2000" b="0" dirty="0">
              <a:latin typeface="+mj-lt"/>
            </a:endParaRPr>
          </a:p>
        </p:txBody>
      </p:sp>
      <p:pic>
        <p:nvPicPr>
          <p:cNvPr id="4" name="Picture 3" descr="The lowest platelet count in a dataset is 75. (Platelet counts are measured in 1000 cells/µL). Is that value significantly low? Assume that platelet counts have a mean of x-bar = 239.4 and a standard deviation of s = 64.2.&#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959" y="1640171"/>
            <a:ext cx="7954942" cy="1402857"/>
          </a:xfrm>
          <a:prstGeom prst="rect">
            <a:avLst/>
          </a:prstGeom>
        </p:spPr>
      </p:pic>
    </p:spTree>
    <p:extLst>
      <p:ext uri="{BB962C8B-B14F-4D97-AF65-F5344CB8AC3E}">
        <p14:creationId xmlns:p14="http://schemas.microsoft.com/office/powerpoint/2010/main" val="87949355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Is a Platelet Count of 75 Significantly Low?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spcBef>
                <a:spcPts val="600"/>
              </a:spcBef>
              <a:buNone/>
            </a:pPr>
            <a:r>
              <a:rPr lang="en-US" sz="2600" dirty="0"/>
              <a:t>Solution</a:t>
            </a:r>
          </a:p>
          <a:p>
            <a:pPr marL="0" indent="0">
              <a:spcBef>
                <a:spcPts val="600"/>
              </a:spcBef>
              <a:buNone/>
            </a:pPr>
            <a:r>
              <a:rPr lang="en-US" sz="2600" dirty="0"/>
              <a:t>The platelet count of 75 is converted to a </a:t>
            </a:r>
            <a:r>
              <a:rPr lang="en-US" sz="2600" i="1" dirty="0"/>
              <a:t>z </a:t>
            </a:r>
            <a:r>
              <a:rPr lang="en-US" sz="2600" dirty="0"/>
              <a:t>score as shown below:</a:t>
            </a:r>
            <a:endParaRPr lang="en-IN" sz="2600" dirty="0"/>
          </a:p>
        </p:txBody>
      </p:sp>
      <p:pic>
        <p:nvPicPr>
          <p:cNvPr id="5" name="Picture 4" descr="z = x minus x-bar, divided by s, = 75 minus 239.4, divided by 64.2, = negative 2.5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9800" y="3048000"/>
            <a:ext cx="4345810" cy="772010"/>
          </a:xfrm>
          <a:prstGeom prst="rect">
            <a:avLst/>
          </a:prstGeom>
        </p:spPr>
      </p:pic>
    </p:spTree>
    <p:extLst>
      <p:ext uri="{BB962C8B-B14F-4D97-AF65-F5344CB8AC3E}">
        <p14:creationId xmlns:p14="http://schemas.microsoft.com/office/powerpoint/2010/main" val="25450607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Is a Platelet Count of 75 Significantly Low?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458200" cy="2286000"/>
          </a:xfrm>
        </p:spPr>
        <p:txBody>
          <a:bodyPr/>
          <a:lstStyle/>
          <a:p>
            <a:pPr marL="0" indent="0">
              <a:buNone/>
            </a:pPr>
            <a:r>
              <a:rPr lang="en-US" sz="2800" dirty="0"/>
              <a:t>Interpretation</a:t>
            </a:r>
            <a:endParaRPr lang="en-US" dirty="0"/>
          </a:p>
          <a:p>
            <a:pPr marL="0" indent="0">
              <a:buNone/>
            </a:pPr>
            <a:r>
              <a:rPr lang="en-US" sz="2600" dirty="0"/>
              <a:t>The platelet count of 75 converts to the </a:t>
            </a:r>
            <a:r>
              <a:rPr lang="en-US" sz="2600" i="1" dirty="0"/>
              <a:t>z </a:t>
            </a:r>
            <a:r>
              <a:rPr lang="en-US" sz="2600" dirty="0"/>
              <a:t>score of </a:t>
            </a:r>
            <a:r>
              <a:rPr lang="en-US" sz="2600" dirty="0">
                <a:latin typeface="Arial" panose="020B0604020202020204" pitchFamily="34" charset="0"/>
                <a:cs typeface="Arial" panose="020B0604020202020204" pitchFamily="34" charset="0"/>
              </a:rPr>
              <a:t>−</a:t>
            </a:r>
            <a:r>
              <a:rPr lang="en-US" sz="2600" dirty="0"/>
              <a:t>2.56. </a:t>
            </a:r>
            <a:r>
              <a:rPr lang="en-US" sz="2600" i="1" dirty="0"/>
              <a:t>z </a:t>
            </a:r>
            <a:r>
              <a:rPr lang="en-US" sz="2600" dirty="0"/>
              <a:t>= </a:t>
            </a:r>
            <a:r>
              <a:rPr lang="en-US" sz="2600" dirty="0">
                <a:latin typeface="Arial" panose="020B0604020202020204" pitchFamily="34" charset="0"/>
                <a:cs typeface="Arial" panose="020B0604020202020204" pitchFamily="34" charset="0"/>
              </a:rPr>
              <a:t>−</a:t>
            </a:r>
            <a:r>
              <a:rPr lang="en-US" sz="2600" dirty="0"/>
              <a:t>2.56 is less than </a:t>
            </a:r>
            <a:r>
              <a:rPr lang="en-US" sz="2600" dirty="0">
                <a:latin typeface="Arial" panose="020B0604020202020204" pitchFamily="34" charset="0"/>
                <a:cs typeface="Arial" panose="020B0604020202020204" pitchFamily="34" charset="0"/>
              </a:rPr>
              <a:t>−</a:t>
            </a:r>
            <a:r>
              <a:rPr lang="en-US" sz="2600" dirty="0"/>
              <a:t>2, so the platelet count of 75 is significantly low. (Low platelet counts are called thrombocytopenia, not for the lack of a better term.)</a:t>
            </a:r>
          </a:p>
        </p:txBody>
      </p:sp>
    </p:spTree>
    <p:extLst>
      <p:ext uri="{BB962C8B-B14F-4D97-AF65-F5344CB8AC3E}">
        <p14:creationId xmlns:p14="http://schemas.microsoft.com/office/powerpoint/2010/main" val="108334563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Percentiles</a:t>
            </a:r>
            <a:endParaRPr lang="en-IN" sz="3600" dirty="0">
              <a:latin typeface="+mj-lt"/>
            </a:endParaRPr>
          </a:p>
        </p:txBody>
      </p:sp>
      <p:sp>
        <p:nvSpPr>
          <p:cNvPr id="3" name="Content Placeholder 2"/>
          <p:cNvSpPr>
            <a:spLocks noGrp="1"/>
          </p:cNvSpPr>
          <p:nvPr>
            <p:ph idx="1"/>
          </p:nvPr>
        </p:nvSpPr>
        <p:spPr>
          <a:xfrm>
            <a:off x="457200" y="1600201"/>
            <a:ext cx="8077200" cy="2286000"/>
          </a:xfrm>
        </p:spPr>
        <p:txBody>
          <a:bodyPr/>
          <a:lstStyle/>
          <a:p>
            <a:pPr>
              <a:buClr>
                <a:schemeClr val="bg2"/>
              </a:buClr>
            </a:pPr>
            <a:r>
              <a:rPr lang="en-US" sz="2800" dirty="0"/>
              <a:t>Percentiles</a:t>
            </a:r>
            <a:endParaRPr lang="en-US" sz="2600" dirty="0"/>
          </a:p>
          <a:p>
            <a:pPr marL="741600" lvl="1" indent="-284400"/>
            <a:r>
              <a:rPr lang="en-US" sz="2600" b="1" dirty="0"/>
              <a:t>Percentiles </a:t>
            </a:r>
            <a:r>
              <a:rPr lang="en-US" sz="2600" dirty="0"/>
              <a:t>are measures of location, denoted </a:t>
            </a:r>
            <a:r>
              <a:rPr lang="en-US" sz="2600" i="1" dirty="0"/>
              <a:t>P</a:t>
            </a:r>
            <a:r>
              <a:rPr lang="en-US" sz="2600" baseline="-25000" dirty="0"/>
              <a:t>1</a:t>
            </a:r>
            <a:r>
              <a:rPr lang="en-US" sz="2600" dirty="0"/>
              <a:t>, </a:t>
            </a:r>
            <a:r>
              <a:rPr lang="en-US" sz="2600" i="1" dirty="0"/>
              <a:t>P</a:t>
            </a:r>
            <a:r>
              <a:rPr lang="en-US" sz="2600" baseline="-25000" dirty="0"/>
              <a:t>2</a:t>
            </a:r>
            <a:r>
              <a:rPr lang="en-US" sz="2600" dirty="0"/>
              <a:t>, . . . , </a:t>
            </a:r>
            <a:r>
              <a:rPr lang="en-US" sz="2600" i="1" dirty="0"/>
              <a:t>P</a:t>
            </a:r>
            <a:r>
              <a:rPr lang="en-US" sz="2600" baseline="-25000" dirty="0"/>
              <a:t>99</a:t>
            </a:r>
            <a:r>
              <a:rPr lang="en-US" sz="2600" dirty="0"/>
              <a:t>, which divide a set of data into 100 groups with about 1% of the values in each group.</a:t>
            </a:r>
          </a:p>
        </p:txBody>
      </p:sp>
    </p:spTree>
    <p:extLst>
      <p:ext uri="{BB962C8B-B14F-4D97-AF65-F5344CB8AC3E}">
        <p14:creationId xmlns:p14="http://schemas.microsoft.com/office/powerpoint/2010/main" val="34953172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the Percentile of a Data Value</a:t>
            </a:r>
            <a:endParaRPr lang="en-IN" sz="360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buNone/>
            </a:pPr>
            <a:r>
              <a:rPr lang="en-US" sz="2600" dirty="0"/>
              <a:t>The process of finding the percentile that corresponds to a particular data value </a:t>
            </a:r>
            <a:r>
              <a:rPr lang="en-US" sz="2600" i="1" dirty="0"/>
              <a:t>x </a:t>
            </a:r>
            <a:r>
              <a:rPr lang="en-US" sz="2600" dirty="0"/>
              <a:t>is given by the following (round the result to the nearest whole number):</a:t>
            </a:r>
            <a:endParaRPr lang="en-IN" sz="2600" dirty="0"/>
          </a:p>
        </p:txBody>
      </p:sp>
      <p:pic>
        <p:nvPicPr>
          <p:cNvPr id="5" name="Picture 4" descr="The percentile of value x = the number of values less than x divided by the total number of values, times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87858" y="3048000"/>
            <a:ext cx="7346255" cy="641478"/>
          </a:xfrm>
          <a:prstGeom prst="rect">
            <a:avLst/>
          </a:prstGeom>
        </p:spPr>
      </p:pic>
    </p:spTree>
    <p:extLst>
      <p:ext uri="{BB962C8B-B14F-4D97-AF65-F5344CB8AC3E}">
        <p14:creationId xmlns:p14="http://schemas.microsoft.com/office/powerpoint/2010/main" val="18228504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Percentile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buNone/>
            </a:pPr>
            <a:r>
              <a:rPr lang="en-US" sz="2600" dirty="0"/>
              <a:t>The airport Verizon cell phone data speeds listed below are arranged in increasing order. Find the percentile for the data speed of 11.8 Mbps.</a:t>
            </a:r>
            <a:endParaRPr lang="en-IN" sz="2600" dirty="0"/>
          </a:p>
        </p:txBody>
      </p:sp>
      <p:graphicFrame>
        <p:nvGraphicFramePr>
          <p:cNvPr id="4" name="Table 3" descr="A table reads as follows: 0.8, 1.4, 1.8, 1.9, 3.2, 3.6, 4.5, 4.5, 4.6, 6.2, 6.5, 7.7, 7.9, 9.9, 10.2, 10.3, 10.9, 11.1, 11.1, 11.6, 11.8, 12.0, 13.1, 13.5, 13.7, 14.1, 14.2, 14.7, 15.0, 15.1, 15.5, 15.8, 16.0, 17.5, 18.2, 20.2, 21.1, 21.5, 22.2, 22.4, 23.1, 24.5, 25.7, 28.5, 346, 38.5, 43.0, 55.6, 71.3, 77.8."/>
          <p:cNvGraphicFramePr>
            <a:graphicFrameLocks noGrp="1"/>
          </p:cNvGraphicFramePr>
          <p:nvPr>
            <p:extLst>
              <p:ext uri="{D42A27DB-BD31-4B8C-83A1-F6EECF244321}">
                <p14:modId xmlns:p14="http://schemas.microsoft.com/office/powerpoint/2010/main" val="1822628678"/>
              </p:ext>
            </p:extLst>
          </p:nvPr>
        </p:nvGraphicFramePr>
        <p:xfrm>
          <a:off x="1066799" y="3048000"/>
          <a:ext cx="6934200" cy="1854200"/>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370840">
                <a:tc>
                  <a:txBody>
                    <a:bodyPr/>
                    <a:lstStyle/>
                    <a:p>
                      <a:pPr algn="ctr"/>
                      <a:r>
                        <a:rPr lang="en-IN" b="0" dirty="0">
                          <a:solidFill>
                            <a:schemeClr val="tx1"/>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b="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b="0" dirty="0">
                          <a:solidFill>
                            <a:schemeClr val="tx1"/>
                          </a:solidFill>
                        </a:rPr>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b="0" dirty="0">
                          <a:solidFill>
                            <a:schemeClr val="tx1"/>
                          </a:solidFill>
                        </a:rPr>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IN" b="0" dirty="0">
                          <a:solidFill>
                            <a:schemeClr val="tx1"/>
                          </a:solidFill>
                        </a:rPr>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0188220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Percentile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229600" cy="1676399"/>
          </a:xfrm>
        </p:spPr>
        <p:txBody>
          <a:bodyPr/>
          <a:lstStyle/>
          <a:p>
            <a:pPr marL="0" indent="0">
              <a:spcBef>
                <a:spcPts val="600"/>
              </a:spcBef>
              <a:buNone/>
            </a:pPr>
            <a:r>
              <a:rPr lang="en-US" sz="2600" dirty="0"/>
              <a:t>Solution</a:t>
            </a:r>
          </a:p>
          <a:p>
            <a:pPr marL="0" indent="0">
              <a:spcBef>
                <a:spcPts val="600"/>
              </a:spcBef>
              <a:buNone/>
            </a:pPr>
            <a:r>
              <a:rPr lang="en-US" sz="2600" dirty="0"/>
              <a:t>From the sorted list of airport data speeds in the table, we see that there are 20 data speeds less than 11.8 Mbps, so</a:t>
            </a:r>
            <a:endParaRPr lang="en-IN" sz="2600" dirty="0"/>
          </a:p>
        </p:txBody>
      </p:sp>
      <p:pic>
        <p:nvPicPr>
          <p:cNvPr id="4" name="Picture 3" descr="The percentile of value 11.8 = 20 divided by 50, times 100, = 4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77871" y="3429000"/>
            <a:ext cx="5573508" cy="710348"/>
          </a:xfrm>
          <a:prstGeom prst="rect">
            <a:avLst/>
          </a:prstGeom>
        </p:spPr>
      </p:pic>
    </p:spTree>
    <p:extLst>
      <p:ext uri="{BB962C8B-B14F-4D97-AF65-F5344CB8AC3E}">
        <p14:creationId xmlns:p14="http://schemas.microsoft.com/office/powerpoint/2010/main" val="24514167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Percentile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7924800" cy="2895600"/>
          </a:xfrm>
        </p:spPr>
        <p:txBody>
          <a:bodyPr/>
          <a:lstStyle/>
          <a:p>
            <a:pPr marL="0" indent="0">
              <a:buNone/>
            </a:pPr>
            <a:r>
              <a:rPr lang="en-US" sz="2800" dirty="0"/>
              <a:t>Interpretation</a:t>
            </a:r>
          </a:p>
          <a:p>
            <a:pPr marL="0" indent="0">
              <a:buNone/>
            </a:pPr>
            <a:r>
              <a:rPr lang="en-US" sz="2600" dirty="0"/>
              <a:t>A data speed of 11.8 Mbps is in the 40th percentile. This can be interpreted loosely as this:</a:t>
            </a:r>
          </a:p>
          <a:p>
            <a:pPr marL="0" indent="0">
              <a:buNone/>
            </a:pPr>
            <a:r>
              <a:rPr lang="en-US" sz="2600" dirty="0"/>
              <a:t>A data speed of 11.8 Mbps separates the lowest 40% of values from the highest 60% of values. We have </a:t>
            </a:r>
            <a:r>
              <a:rPr lang="en-US" sz="2600" i="1" dirty="0"/>
              <a:t>P</a:t>
            </a:r>
            <a:r>
              <a:rPr lang="en-US" sz="2600" baseline="-25000" dirty="0"/>
              <a:t>40</a:t>
            </a:r>
            <a:r>
              <a:rPr lang="en-US" sz="2600" dirty="0"/>
              <a:t> = 11.8 Mbps.</a:t>
            </a:r>
          </a:p>
        </p:txBody>
      </p:sp>
    </p:spTree>
    <p:extLst>
      <p:ext uri="{BB962C8B-B14F-4D97-AF65-F5344CB8AC3E}">
        <p14:creationId xmlns:p14="http://schemas.microsoft.com/office/powerpoint/2010/main" val="15966424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Notation</a:t>
            </a:r>
            <a:endParaRPr lang="en-IN" sz="3600" dirty="0">
              <a:latin typeface="+mj-lt"/>
            </a:endParaRPr>
          </a:p>
        </p:txBody>
      </p:sp>
      <p:sp>
        <p:nvSpPr>
          <p:cNvPr id="3" name="Content Placeholder 2"/>
          <p:cNvSpPr>
            <a:spLocks noGrp="1"/>
          </p:cNvSpPr>
          <p:nvPr>
            <p:ph idx="1"/>
          </p:nvPr>
        </p:nvSpPr>
        <p:spPr>
          <a:xfrm>
            <a:off x="457200" y="1600201"/>
            <a:ext cx="8229600" cy="3048000"/>
          </a:xfrm>
        </p:spPr>
        <p:txBody>
          <a:bodyPr/>
          <a:lstStyle/>
          <a:p>
            <a:pPr marL="0" indent="0">
              <a:buNone/>
            </a:pPr>
            <a:r>
              <a:rPr lang="en-US" sz="2600" i="1" dirty="0"/>
              <a:t>n </a:t>
            </a:r>
            <a:r>
              <a:rPr lang="en-US" sz="2600" dirty="0"/>
              <a:t>total number of values in the data set</a:t>
            </a:r>
          </a:p>
          <a:p>
            <a:pPr marL="0" indent="0">
              <a:buNone/>
            </a:pPr>
            <a:r>
              <a:rPr lang="en-US" sz="2600" i="1" dirty="0"/>
              <a:t>k </a:t>
            </a:r>
            <a:r>
              <a:rPr lang="en-US" sz="2600" dirty="0"/>
              <a:t>percentile being used (Example: For the 25th percentile, </a:t>
            </a:r>
            <a:r>
              <a:rPr lang="en-US" sz="2600" i="1" dirty="0"/>
              <a:t>k </a:t>
            </a:r>
            <a:r>
              <a:rPr lang="en-US" sz="2600" dirty="0"/>
              <a:t>= 25.)</a:t>
            </a:r>
          </a:p>
          <a:p>
            <a:pPr marL="0" indent="0">
              <a:buNone/>
            </a:pPr>
            <a:r>
              <a:rPr lang="en-US" sz="2600" i="1" dirty="0"/>
              <a:t>L </a:t>
            </a:r>
            <a:r>
              <a:rPr lang="en-US" sz="2600" dirty="0"/>
              <a:t>locator that gives the </a:t>
            </a:r>
            <a:r>
              <a:rPr lang="en-US" sz="2600" b="1" dirty="0"/>
              <a:t>position</a:t>
            </a:r>
            <a:r>
              <a:rPr lang="en-US" sz="2600" i="1" dirty="0"/>
              <a:t> </a:t>
            </a:r>
            <a:r>
              <a:rPr lang="en-US" sz="2600" dirty="0"/>
              <a:t>of a value (Example: For the 12th value in the sorted list, </a:t>
            </a:r>
            <a:r>
              <a:rPr lang="en-US" sz="2600" i="1" dirty="0"/>
              <a:t>L </a:t>
            </a:r>
            <a:r>
              <a:rPr lang="en-US" sz="2600" dirty="0"/>
              <a:t>= 12.)</a:t>
            </a:r>
          </a:p>
          <a:p>
            <a:pPr marL="0" indent="0">
              <a:buNone/>
            </a:pPr>
            <a:r>
              <a:rPr lang="en-US" sz="2600" i="1" dirty="0"/>
              <a:t>P</a:t>
            </a:r>
            <a:r>
              <a:rPr lang="en-US" sz="2600" i="1" baseline="-25000" dirty="0"/>
              <a:t>k</a:t>
            </a:r>
            <a:r>
              <a:rPr lang="en-US" sz="2600" i="1" dirty="0"/>
              <a:t> k</a:t>
            </a:r>
            <a:r>
              <a:rPr lang="en-US" sz="2600" dirty="0"/>
              <a:t>th percentile (Example: </a:t>
            </a:r>
            <a:r>
              <a:rPr lang="en-US" sz="2600" i="1" dirty="0"/>
              <a:t>P</a:t>
            </a:r>
            <a:r>
              <a:rPr lang="en-US" sz="2600" baseline="-25000" dirty="0"/>
              <a:t>25</a:t>
            </a:r>
            <a:r>
              <a:rPr lang="en-US" sz="2600" dirty="0"/>
              <a:t> is the 25th percentile.)</a:t>
            </a:r>
            <a:endParaRPr lang="en-IN" sz="2600" dirty="0"/>
          </a:p>
        </p:txBody>
      </p:sp>
    </p:spTree>
    <p:extLst>
      <p:ext uri="{BB962C8B-B14F-4D97-AF65-F5344CB8AC3E}">
        <p14:creationId xmlns:p14="http://schemas.microsoft.com/office/powerpoint/2010/main" val="19718116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altLang="en-US" sz="3600" dirty="0">
                <a:latin typeface="+mj-lt"/>
              </a:rPr>
              <a:t>Describing, Exploring, and Comparing Data</a:t>
            </a:r>
            <a:endParaRPr lang="en-IN" sz="3600" dirty="0">
              <a:latin typeface="+mj-lt"/>
            </a:endParaRPr>
          </a:p>
        </p:txBody>
      </p:sp>
      <p:sp>
        <p:nvSpPr>
          <p:cNvPr id="3" name="Content Placeholder 2"/>
          <p:cNvSpPr>
            <a:spLocks noGrp="1"/>
          </p:cNvSpPr>
          <p:nvPr>
            <p:ph idx="1"/>
          </p:nvPr>
        </p:nvSpPr>
        <p:spPr>
          <a:xfrm>
            <a:off x="457200" y="1600201"/>
            <a:ext cx="8229600" cy="1676399"/>
          </a:xfrm>
        </p:spPr>
        <p:txBody>
          <a:bodyPr/>
          <a:lstStyle/>
          <a:p>
            <a:pPr marL="255600" indent="-255600">
              <a:buNone/>
            </a:pPr>
            <a:r>
              <a:rPr lang="en-US" sz="2600" dirty="0"/>
              <a:t>3-1 Measures of Center</a:t>
            </a:r>
          </a:p>
          <a:p>
            <a:pPr marL="255600" indent="-255600">
              <a:buNone/>
            </a:pPr>
            <a:r>
              <a:rPr lang="en-US" sz="2600" dirty="0"/>
              <a:t>3-2 Measures of Variation</a:t>
            </a:r>
          </a:p>
          <a:p>
            <a:pPr marL="255600" indent="-255600">
              <a:buNone/>
            </a:pPr>
            <a:r>
              <a:rPr lang="en-US" sz="2600" b="1" dirty="0"/>
              <a:t>3-3 Measures of Relative Standing and Boxplots</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Converting a Percentile to a Data Value</a:t>
            </a:r>
            <a:endParaRPr lang="en-IN" sz="3600" dirty="0">
              <a:latin typeface="+mj-lt"/>
            </a:endParaRPr>
          </a:p>
        </p:txBody>
      </p:sp>
      <p:pic>
        <p:nvPicPr>
          <p:cNvPr id="4" name="Picture 3" descr="The process for converting a percentile to a data value is as follows. First, sort the data by arranging it in order of lowest to highest. Then compute L = k over 100, times n, where n = the number of values, and k = the percentile in question. Is L a whole number? If yes, the value of the kth percentile is midway between the Lth value and the next value in the sorted set of data. Find P sub k by adding the Lth value and the next value and dividing the total by 2. If L is not a whole number, change L by rounding it up to the next larger whole number. Then, the value of P sub k is the Lth value, counting from the lowes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7783" y="1413308"/>
            <a:ext cx="3483635" cy="4937588"/>
          </a:xfrm>
          <a:prstGeom prst="rect">
            <a:avLst/>
          </a:prstGeom>
        </p:spPr>
      </p:pic>
    </p:spTree>
    <p:extLst>
      <p:ext uri="{BB962C8B-B14F-4D97-AF65-F5344CB8AC3E}">
        <p14:creationId xmlns:p14="http://schemas.microsoft.com/office/powerpoint/2010/main" val="207143369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Converting a Percentile to a Data Value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1"/>
            <a:ext cx="8229600" cy="914400"/>
          </a:xfrm>
        </p:spPr>
        <p:txBody>
          <a:bodyPr/>
          <a:lstStyle/>
          <a:p>
            <a:pPr marL="0" indent="0">
              <a:buNone/>
            </a:pPr>
            <a:r>
              <a:rPr lang="en-US" sz="2600" dirty="0"/>
              <a:t>Refer to the sorted data speeds below. Find the 40th percentile, denoted by </a:t>
            </a:r>
            <a:r>
              <a:rPr lang="en-US" sz="2600" i="1" dirty="0"/>
              <a:t>P</a:t>
            </a:r>
            <a:r>
              <a:rPr lang="en-US" sz="2600" baseline="-25000" dirty="0"/>
              <a:t>40</a:t>
            </a:r>
            <a:r>
              <a:rPr lang="en-US" sz="2600" dirty="0"/>
              <a:t>.</a:t>
            </a:r>
            <a:endParaRPr lang="en-IN" sz="2600" dirty="0"/>
          </a:p>
        </p:txBody>
      </p:sp>
      <p:graphicFrame>
        <p:nvGraphicFramePr>
          <p:cNvPr id="4" name="Table 3" descr="The table of airport data speeds from slide 16."/>
          <p:cNvGraphicFramePr>
            <a:graphicFrameLocks noGrp="1"/>
          </p:cNvGraphicFramePr>
          <p:nvPr>
            <p:extLst>
              <p:ext uri="{D42A27DB-BD31-4B8C-83A1-F6EECF244321}">
                <p14:modId xmlns:p14="http://schemas.microsoft.com/office/powerpoint/2010/main" val="1113047410"/>
              </p:ext>
            </p:extLst>
          </p:nvPr>
        </p:nvGraphicFramePr>
        <p:xfrm>
          <a:off x="1066799" y="2667000"/>
          <a:ext cx="6934200" cy="1854200"/>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370840">
                <a:tc>
                  <a:txBody>
                    <a:bodyPr/>
                    <a:lstStyle/>
                    <a:p>
                      <a:pPr algn="ctr"/>
                      <a:r>
                        <a:rPr lang="en-IN" b="0" dirty="0">
                          <a:solidFill>
                            <a:schemeClr val="tx1"/>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b="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b="0" dirty="0">
                          <a:solidFill>
                            <a:schemeClr val="tx1"/>
                          </a:solidFill>
                        </a:rPr>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b="0" dirty="0">
                          <a:solidFill>
                            <a:schemeClr val="tx1"/>
                          </a:solidFill>
                        </a:rPr>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IN" b="0" dirty="0">
                          <a:solidFill>
                            <a:schemeClr val="tx1"/>
                          </a:solidFill>
                        </a:rPr>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3019044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Converting a Percentile to a Data Value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2057400"/>
          </a:xfrm>
        </p:spPr>
        <p:txBody>
          <a:bodyPr/>
          <a:lstStyle/>
          <a:p>
            <a:pPr marL="0" indent="0">
              <a:spcBef>
                <a:spcPts val="600"/>
              </a:spcBef>
              <a:buNone/>
            </a:pPr>
            <a:r>
              <a:rPr lang="en-US" sz="2600" dirty="0"/>
              <a:t>Solution</a:t>
            </a:r>
          </a:p>
          <a:p>
            <a:pPr marL="0" indent="0">
              <a:spcBef>
                <a:spcPts val="600"/>
              </a:spcBef>
              <a:buNone/>
            </a:pPr>
            <a:r>
              <a:rPr lang="en-US" sz="2600" dirty="0"/>
              <a:t>We can proceed to compute the value of the locator </a:t>
            </a:r>
            <a:r>
              <a:rPr lang="en-US" sz="2600" i="1" dirty="0"/>
              <a:t>L</a:t>
            </a:r>
            <a:r>
              <a:rPr lang="en-US" sz="2600" dirty="0"/>
              <a:t>. In this computation, we use </a:t>
            </a:r>
            <a:r>
              <a:rPr lang="en-US" sz="2600" i="1" dirty="0"/>
              <a:t>k </a:t>
            </a:r>
            <a:r>
              <a:rPr lang="en-US" sz="2600" dirty="0"/>
              <a:t>= 40 because we are attempting to find the value of the 40th percentile, and we use </a:t>
            </a:r>
            <a:r>
              <a:rPr lang="en-US" sz="2600" i="1" dirty="0"/>
              <a:t>n </a:t>
            </a:r>
            <a:r>
              <a:rPr lang="en-US" sz="2600" dirty="0"/>
              <a:t>= 50 because there are 50 data values.</a:t>
            </a:r>
            <a:endParaRPr lang="en-IN" sz="2600" dirty="0"/>
          </a:p>
        </p:txBody>
      </p:sp>
      <p:pic>
        <p:nvPicPr>
          <p:cNvPr id="4" name="Picture 3" descr="L = k over 100, times n, = 40 over 100, times 50, = 2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8400" y="3962400"/>
            <a:ext cx="3845755" cy="672818"/>
          </a:xfrm>
          <a:prstGeom prst="rect">
            <a:avLst/>
          </a:prstGeom>
        </p:spPr>
      </p:pic>
    </p:spTree>
    <p:extLst>
      <p:ext uri="{BB962C8B-B14F-4D97-AF65-F5344CB8AC3E}">
        <p14:creationId xmlns:p14="http://schemas.microsoft.com/office/powerpoint/2010/main" val="55940227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Converting a Percentile to a Data Value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1295400"/>
          </a:xfrm>
        </p:spPr>
        <p:txBody>
          <a:bodyPr/>
          <a:lstStyle/>
          <a:p>
            <a:pPr marL="0" indent="0">
              <a:spcBef>
                <a:spcPts val="600"/>
              </a:spcBef>
              <a:buFontTx/>
              <a:buNone/>
            </a:pPr>
            <a:r>
              <a:rPr lang="en-US" sz="2600" kern="0" dirty="0"/>
              <a:t>Solution</a:t>
            </a:r>
          </a:p>
          <a:p>
            <a:pPr marL="0" indent="0">
              <a:spcBef>
                <a:spcPts val="600"/>
              </a:spcBef>
              <a:buFontTx/>
              <a:buNone/>
            </a:pPr>
            <a:r>
              <a:rPr lang="en-US" sz="2600" kern="0" dirty="0"/>
              <a:t>Since </a:t>
            </a:r>
            <a:r>
              <a:rPr lang="en-US" sz="2600" i="1" kern="0" dirty="0"/>
              <a:t>L </a:t>
            </a:r>
            <a:r>
              <a:rPr lang="en-US" sz="2600" kern="0" dirty="0"/>
              <a:t>= 20 is a whole number, we proceed to the box located at the right.</a:t>
            </a:r>
            <a:endParaRPr lang="en-IN" sz="2600" dirty="0"/>
          </a:p>
        </p:txBody>
      </p:sp>
      <p:pic>
        <p:nvPicPr>
          <p:cNvPr id="6" name="Picture 5" descr="Is L a whole number? If yes, the value of the kth percentile is midway between the Lth value and the next value in the sorted set of data. Find P sub k by adding the Lth value and the next value and dividing the total by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5000" y="3183150"/>
            <a:ext cx="4954310" cy="1394701"/>
          </a:xfrm>
          <a:prstGeom prst="rect">
            <a:avLst/>
          </a:prstGeom>
        </p:spPr>
      </p:pic>
      <p:sp>
        <p:nvSpPr>
          <p:cNvPr id="5" name="Content Placeholder 4"/>
          <p:cNvSpPr>
            <a:spLocks noGrp="1"/>
          </p:cNvSpPr>
          <p:nvPr>
            <p:ph idx="13"/>
          </p:nvPr>
        </p:nvSpPr>
        <p:spPr>
          <a:xfrm>
            <a:off x="448408" y="4800600"/>
            <a:ext cx="8229600" cy="1477109"/>
          </a:xfrm>
        </p:spPr>
        <p:txBody>
          <a:bodyPr/>
          <a:lstStyle/>
          <a:p>
            <a:pPr marL="0" indent="0">
              <a:buNone/>
            </a:pPr>
            <a:r>
              <a:rPr lang="en-US" sz="2400" dirty="0"/>
              <a:t>We now see that the value of the 40th percentile is midway between the </a:t>
            </a:r>
            <a:r>
              <a:rPr lang="en-US" sz="2400" i="1" dirty="0"/>
              <a:t>L</a:t>
            </a:r>
            <a:r>
              <a:rPr lang="en-US" sz="2400" dirty="0"/>
              <a:t>th (20th) value and the next value in the original set of data. That is, the value of the 40th percentile is midway between the 20th value and the 21st value. </a:t>
            </a:r>
          </a:p>
        </p:txBody>
      </p:sp>
    </p:spTree>
    <p:extLst>
      <p:ext uri="{BB962C8B-B14F-4D97-AF65-F5344CB8AC3E}">
        <p14:creationId xmlns:p14="http://schemas.microsoft.com/office/powerpoint/2010/main" val="26787427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Converting a Percentile to a Data Value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1"/>
            <a:ext cx="8305800" cy="1676399"/>
          </a:xfrm>
        </p:spPr>
        <p:txBody>
          <a:bodyPr/>
          <a:lstStyle/>
          <a:p>
            <a:pPr marL="0" indent="0">
              <a:spcBef>
                <a:spcPts val="600"/>
              </a:spcBef>
              <a:buNone/>
            </a:pPr>
            <a:r>
              <a:rPr lang="en-US" sz="2600" kern="0" dirty="0"/>
              <a:t>Solution</a:t>
            </a:r>
          </a:p>
          <a:p>
            <a:pPr marL="0" indent="0">
              <a:spcBef>
                <a:spcPts val="600"/>
              </a:spcBef>
              <a:buNone/>
            </a:pPr>
            <a:r>
              <a:rPr lang="en-US" sz="2600" dirty="0"/>
              <a:t>The 20th value in the table is 11.6 and the 21st value is 11.8, so the value midway between them is 11.7 Mbps. We conclude that the 40th percentile is </a:t>
            </a:r>
            <a:r>
              <a:rPr lang="en-US" sz="2600" i="1" dirty="0"/>
              <a:t>P</a:t>
            </a:r>
            <a:r>
              <a:rPr lang="en-US" sz="2600" baseline="-25000" dirty="0"/>
              <a:t>40</a:t>
            </a:r>
            <a:r>
              <a:rPr lang="en-US" sz="2600" dirty="0"/>
              <a:t> = 11.7 Mbps.</a:t>
            </a:r>
            <a:endParaRPr lang="en-IN" sz="2600" dirty="0"/>
          </a:p>
        </p:txBody>
      </p:sp>
      <p:pic>
        <p:nvPicPr>
          <p:cNvPr id="7" name="Picture 6" descr="A table shows a set of 50 numbers: 0.8, 1.4, 1.8, 1.9, 3.2, 3.6, 4.5, 4.5, 4.6, 6.2, 6.5, 7.7, 7.9, 9.9, 10.2, 10.3, 10.9, 11.1, 11.1, 11.6 circled, 11.8 circled, 12.0, 13.1, 13.5, 13.7, 14.1, 14.2, 14.7, 15.0, 15.1, 15.5, 15.8, 16.0, 17.5, 18.2, 20.2, 21.1, 21.5, 22.2, 22.4, 23.1, 24.5, 25.7, 28.5, 34.6, 38.5, 43.0, 55.6, 71.3, 77.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2466" y="3505200"/>
            <a:ext cx="6650469" cy="1786319"/>
          </a:xfrm>
          <a:prstGeom prst="rect">
            <a:avLst/>
          </a:prstGeom>
        </p:spPr>
      </p:pic>
    </p:spTree>
    <p:extLst>
      <p:ext uri="{BB962C8B-B14F-4D97-AF65-F5344CB8AC3E}">
        <p14:creationId xmlns:p14="http://schemas.microsoft.com/office/powerpoint/2010/main" val="15166162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Quartiles</a:t>
            </a:r>
            <a:endParaRPr lang="en-IN" sz="3600" dirty="0">
              <a:latin typeface="+mj-lt"/>
            </a:endParaRPr>
          </a:p>
        </p:txBody>
      </p:sp>
      <p:sp>
        <p:nvSpPr>
          <p:cNvPr id="3" name="Content Placeholder 2"/>
          <p:cNvSpPr>
            <a:spLocks noGrp="1"/>
          </p:cNvSpPr>
          <p:nvPr>
            <p:ph idx="1"/>
          </p:nvPr>
        </p:nvSpPr>
        <p:spPr>
          <a:xfrm>
            <a:off x="457200" y="1600201"/>
            <a:ext cx="8382000" cy="1828799"/>
          </a:xfrm>
        </p:spPr>
        <p:txBody>
          <a:bodyPr/>
          <a:lstStyle/>
          <a:p>
            <a:pPr>
              <a:buClr>
                <a:schemeClr val="bg2"/>
              </a:buClr>
            </a:pPr>
            <a:r>
              <a:rPr lang="en-US" sz="2800" dirty="0"/>
              <a:t>Quartiles</a:t>
            </a:r>
          </a:p>
          <a:p>
            <a:pPr marL="741600" lvl="1" indent="-284400"/>
            <a:r>
              <a:rPr lang="en-US" sz="2600" b="1" dirty="0"/>
              <a:t>Quartiles </a:t>
            </a:r>
            <a:r>
              <a:rPr lang="en-US" sz="2600" dirty="0"/>
              <a:t>are measures of location, denoted </a:t>
            </a:r>
            <a:r>
              <a:rPr lang="en-US" sz="2600" i="1" dirty="0"/>
              <a:t>Q</a:t>
            </a:r>
            <a:r>
              <a:rPr lang="en-US" sz="2600" baseline="-25000" dirty="0"/>
              <a:t>1</a:t>
            </a:r>
            <a:r>
              <a:rPr lang="en-US" sz="2600" dirty="0"/>
              <a:t>, </a:t>
            </a:r>
            <a:r>
              <a:rPr lang="en-US" sz="2600" i="1" dirty="0"/>
              <a:t>Q</a:t>
            </a:r>
            <a:r>
              <a:rPr lang="en-US" sz="2600" baseline="-25000" dirty="0"/>
              <a:t>2</a:t>
            </a:r>
            <a:r>
              <a:rPr lang="en-US" sz="2600" dirty="0"/>
              <a:t>, and </a:t>
            </a:r>
            <a:r>
              <a:rPr lang="en-US" sz="2600" i="1" dirty="0"/>
              <a:t>Q</a:t>
            </a:r>
            <a:r>
              <a:rPr lang="en-US" sz="2600" baseline="-25000" dirty="0"/>
              <a:t>3</a:t>
            </a:r>
            <a:r>
              <a:rPr lang="en-US" sz="2600" dirty="0"/>
              <a:t>, which divide a set of data into four groups with about 25% of the values in each group.</a:t>
            </a:r>
          </a:p>
        </p:txBody>
      </p:sp>
    </p:spTree>
    <p:extLst>
      <p:ext uri="{BB962C8B-B14F-4D97-AF65-F5344CB8AC3E}">
        <p14:creationId xmlns:p14="http://schemas.microsoft.com/office/powerpoint/2010/main" val="383598136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Descriptions of Quartiles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001000" cy="3124199"/>
          </a:xfrm>
        </p:spPr>
        <p:txBody>
          <a:bodyPr/>
          <a:lstStyle/>
          <a:p>
            <a:r>
              <a:rPr lang="en-US" sz="2800" i="1" dirty="0"/>
              <a:t>Q</a:t>
            </a:r>
            <a:r>
              <a:rPr lang="en-US" sz="2800" baseline="-25000" dirty="0"/>
              <a:t>1</a:t>
            </a:r>
            <a:r>
              <a:rPr lang="en-US" sz="2800" dirty="0"/>
              <a:t> (First quartile):</a:t>
            </a:r>
          </a:p>
          <a:p>
            <a:pPr lvl="1"/>
            <a:r>
              <a:rPr lang="en-US" sz="2600" dirty="0"/>
              <a:t>Same value as </a:t>
            </a:r>
            <a:r>
              <a:rPr lang="en-US" sz="2600" i="1" dirty="0"/>
              <a:t>P</a:t>
            </a:r>
            <a:r>
              <a:rPr lang="en-US" sz="2600" baseline="-25000" dirty="0"/>
              <a:t>25</a:t>
            </a:r>
            <a:r>
              <a:rPr lang="en-US" sz="2600" dirty="0"/>
              <a:t>. It separates the bottom 25% of the sorted values from the top 75%.</a:t>
            </a:r>
          </a:p>
          <a:p>
            <a:pPr marL="255600" lvl="1" indent="-255600">
              <a:buFont typeface="Arial" panose="020B0604020202020204" pitchFamily="34" charset="0"/>
              <a:buChar char="•"/>
            </a:pPr>
            <a:r>
              <a:rPr lang="en-US" sz="2800" i="1" kern="0" dirty="0"/>
              <a:t>Q</a:t>
            </a:r>
            <a:r>
              <a:rPr lang="en-US" sz="2800" kern="0" baseline="-25000" dirty="0"/>
              <a:t>2</a:t>
            </a:r>
            <a:r>
              <a:rPr lang="en-US" sz="2800" kern="0" dirty="0"/>
              <a:t> (Second quartile):</a:t>
            </a:r>
          </a:p>
          <a:p>
            <a:pPr lvl="1"/>
            <a:r>
              <a:rPr lang="en-US" sz="2600" kern="0" dirty="0"/>
              <a:t>Same as </a:t>
            </a:r>
            <a:r>
              <a:rPr lang="en-US" sz="2600" i="1" kern="0" dirty="0"/>
              <a:t>P</a:t>
            </a:r>
            <a:r>
              <a:rPr lang="en-US" sz="2600" kern="0" baseline="-25000" dirty="0"/>
              <a:t>50</a:t>
            </a:r>
            <a:r>
              <a:rPr lang="en-US" sz="2600" kern="0" dirty="0"/>
              <a:t> and same as the median. It separates the bottom 50% of the sorted values from the top 50%.</a:t>
            </a:r>
            <a:endParaRPr lang="en-US" sz="2800" dirty="0"/>
          </a:p>
        </p:txBody>
      </p:sp>
    </p:spTree>
    <p:extLst>
      <p:ext uri="{BB962C8B-B14F-4D97-AF65-F5344CB8AC3E}">
        <p14:creationId xmlns:p14="http://schemas.microsoft.com/office/powerpoint/2010/main" val="16572933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Descriptions of Quartiles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3124200"/>
          </a:xfrm>
        </p:spPr>
        <p:txBody>
          <a:bodyPr/>
          <a:lstStyle/>
          <a:p>
            <a:r>
              <a:rPr lang="en-US" sz="2800" i="1" dirty="0"/>
              <a:t>Q</a:t>
            </a:r>
            <a:r>
              <a:rPr lang="en-US" sz="2800" baseline="-25000" dirty="0"/>
              <a:t>3</a:t>
            </a:r>
            <a:r>
              <a:rPr lang="en-US" sz="2800" dirty="0"/>
              <a:t> (Third quartile):</a:t>
            </a:r>
          </a:p>
          <a:p>
            <a:pPr lvl="1"/>
            <a:r>
              <a:rPr lang="en-US" sz="2600" dirty="0"/>
              <a:t>Same as </a:t>
            </a:r>
            <a:r>
              <a:rPr lang="en-US" sz="2600" i="1" dirty="0"/>
              <a:t>P</a:t>
            </a:r>
            <a:r>
              <a:rPr lang="en-US" sz="2600" baseline="-25000" dirty="0"/>
              <a:t>75</a:t>
            </a:r>
            <a:r>
              <a:rPr lang="en-US" sz="2600" dirty="0"/>
              <a:t>. It separates the bottom 75% of the sorted values from the top 25%.</a:t>
            </a:r>
          </a:p>
          <a:p>
            <a:pPr marL="0" indent="0">
              <a:buNone/>
            </a:pPr>
            <a:r>
              <a:rPr lang="en-US" sz="2400" b="1" dirty="0"/>
              <a:t>Caution</a:t>
            </a:r>
            <a:r>
              <a:rPr lang="en-US" sz="2400" dirty="0"/>
              <a:t> Just as there is not universal agreement on a procedure for finding percentiles, there is not universal agreement on a single procedure for calculating quartiles, and different technologies often yield different results. </a:t>
            </a:r>
          </a:p>
        </p:txBody>
      </p:sp>
    </p:spTree>
    <p:extLst>
      <p:ext uri="{BB962C8B-B14F-4D97-AF65-F5344CB8AC3E}">
        <p14:creationId xmlns:p14="http://schemas.microsoft.com/office/powerpoint/2010/main" val="17773320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Statistics defined using quartiles and percentiles</a:t>
            </a:r>
            <a:endParaRPr lang="en-IN" sz="3600" dirty="0">
              <a:latin typeface="+mj-lt"/>
            </a:endParaRPr>
          </a:p>
        </p:txBody>
      </p:sp>
      <p:pic>
        <p:nvPicPr>
          <p:cNvPr id="6" name="Picture 5" descr="The interquartile range, or I Q R, = Q sub 2 minus Q sub 1. The semi-interquartile range = Q sub 3 minus Q sub 1, divided by 2. The mid-quartile range = Q sub 2 + Q sub 1, divided by 2. The 10 to 90 quartile range = P sub 90 minus P sub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5400" y="1828800"/>
            <a:ext cx="5504857" cy="2999880"/>
          </a:xfrm>
          <a:prstGeom prst="rect">
            <a:avLst/>
          </a:prstGeom>
        </p:spPr>
      </p:pic>
    </p:spTree>
    <p:extLst>
      <p:ext uri="{BB962C8B-B14F-4D97-AF65-F5344CB8AC3E}">
        <p14:creationId xmlns:p14="http://schemas.microsoft.com/office/powerpoint/2010/main" val="1753102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5-Number Summary</a:t>
            </a:r>
            <a:endParaRPr lang="en-IN" sz="3600" dirty="0">
              <a:latin typeface="+mj-lt"/>
            </a:endParaRPr>
          </a:p>
        </p:txBody>
      </p:sp>
      <p:sp>
        <p:nvSpPr>
          <p:cNvPr id="3" name="Content Placeholder 2"/>
          <p:cNvSpPr>
            <a:spLocks noGrp="1"/>
          </p:cNvSpPr>
          <p:nvPr>
            <p:ph idx="1"/>
          </p:nvPr>
        </p:nvSpPr>
        <p:spPr>
          <a:xfrm>
            <a:off x="457200" y="1600201"/>
            <a:ext cx="8382000" cy="3962400"/>
          </a:xfrm>
        </p:spPr>
        <p:txBody>
          <a:bodyPr/>
          <a:lstStyle/>
          <a:p>
            <a:pPr>
              <a:buClr>
                <a:schemeClr val="bg2"/>
              </a:buClr>
            </a:pPr>
            <a:r>
              <a:rPr lang="en-US" sz="2800" dirty="0"/>
              <a:t>5-Number Summary</a:t>
            </a:r>
          </a:p>
          <a:p>
            <a:pPr marL="741600" lvl="1" indent="-284400"/>
            <a:r>
              <a:rPr lang="en-US" sz="2600" dirty="0"/>
              <a:t>For a set of data, the </a:t>
            </a:r>
            <a:r>
              <a:rPr lang="en-US" sz="2600" b="1" dirty="0"/>
              <a:t>5-number summary</a:t>
            </a:r>
            <a:r>
              <a:rPr lang="en-US" sz="2600" b="1" dirty="0">
                <a:solidFill>
                  <a:schemeClr val="accent2">
                    <a:lumMod val="75000"/>
                  </a:schemeClr>
                </a:solidFill>
              </a:rPr>
              <a:t> </a:t>
            </a:r>
            <a:r>
              <a:rPr lang="en-US" sz="2600" dirty="0"/>
              <a:t>consists of these five values:</a:t>
            </a:r>
          </a:p>
          <a:p>
            <a:pPr marL="857250" lvl="1" indent="-457200">
              <a:buFont typeface="+mj-lt"/>
              <a:buAutoNum type="arabicPeriod"/>
            </a:pPr>
            <a:r>
              <a:rPr lang="en-US" sz="2400" dirty="0"/>
              <a:t>Minimum</a:t>
            </a:r>
          </a:p>
          <a:p>
            <a:pPr marL="857250" lvl="1" indent="-457200">
              <a:buFont typeface="+mj-lt"/>
              <a:buAutoNum type="arabicPeriod"/>
            </a:pPr>
            <a:r>
              <a:rPr lang="en-US" sz="2400" dirty="0"/>
              <a:t>First quartile, </a:t>
            </a:r>
            <a:r>
              <a:rPr lang="en-US" sz="2400" i="1" dirty="0"/>
              <a:t>Q</a:t>
            </a:r>
            <a:r>
              <a:rPr lang="en-US" sz="2400" baseline="-25000" dirty="0"/>
              <a:t>1</a:t>
            </a:r>
          </a:p>
          <a:p>
            <a:pPr marL="857250" lvl="1" indent="-457200">
              <a:buFont typeface="+mj-lt"/>
              <a:buAutoNum type="arabicPeriod"/>
            </a:pPr>
            <a:r>
              <a:rPr lang="en-US" sz="2400" dirty="0"/>
              <a:t>Second quartile, </a:t>
            </a:r>
            <a:r>
              <a:rPr lang="en-US" sz="2400" i="1" dirty="0"/>
              <a:t>Q</a:t>
            </a:r>
            <a:r>
              <a:rPr lang="en-US" sz="2400" baseline="-25000" dirty="0"/>
              <a:t>2</a:t>
            </a:r>
            <a:r>
              <a:rPr lang="en-US" sz="2400" dirty="0"/>
              <a:t> (same as the median)</a:t>
            </a:r>
          </a:p>
          <a:p>
            <a:pPr marL="857250" lvl="1" indent="-457200">
              <a:buFont typeface="+mj-lt"/>
              <a:buAutoNum type="arabicPeriod"/>
            </a:pPr>
            <a:r>
              <a:rPr lang="en-US" sz="2400" dirty="0"/>
              <a:t>Third quartile, </a:t>
            </a:r>
            <a:r>
              <a:rPr lang="en-US" sz="2400" i="1" dirty="0"/>
              <a:t>Q</a:t>
            </a:r>
            <a:r>
              <a:rPr lang="en-US" sz="2400" baseline="-25000" dirty="0"/>
              <a:t>3</a:t>
            </a:r>
          </a:p>
          <a:p>
            <a:pPr marL="857250" lvl="1" indent="-457200">
              <a:buFont typeface="+mj-lt"/>
              <a:buAutoNum type="arabicPeriod"/>
            </a:pPr>
            <a:r>
              <a:rPr lang="en-US" sz="2400" dirty="0"/>
              <a:t>Maximum</a:t>
            </a:r>
          </a:p>
        </p:txBody>
      </p:sp>
    </p:spTree>
    <p:extLst>
      <p:ext uri="{BB962C8B-B14F-4D97-AF65-F5344CB8AC3E}">
        <p14:creationId xmlns:p14="http://schemas.microsoft.com/office/powerpoint/2010/main" val="25153494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8458200" cy="3657600"/>
          </a:xfrm>
        </p:spPr>
        <p:txBody>
          <a:bodyPr/>
          <a:lstStyle/>
          <a:p>
            <a:pPr marL="0" indent="0">
              <a:buNone/>
            </a:pPr>
            <a:r>
              <a:rPr lang="en-US" sz="2600" kern="0" dirty="0"/>
              <a:t>This section introduces measures of relative standing, which are numbers showing the location of data values relative to the other values within the same data set.</a:t>
            </a:r>
          </a:p>
          <a:p>
            <a:pPr marL="0" indent="0">
              <a:buNone/>
            </a:pPr>
            <a:r>
              <a:rPr lang="en-US" sz="2600" dirty="0"/>
              <a:t>The most important concept in this section is the </a:t>
            </a:r>
            <a:r>
              <a:rPr lang="en-US" sz="2600" i="1" dirty="0"/>
              <a:t>z </a:t>
            </a:r>
            <a:r>
              <a:rPr lang="en-US" sz="2600" b="1" dirty="0"/>
              <a:t>score</a:t>
            </a:r>
            <a:r>
              <a:rPr lang="en-US" sz="2600" i="1" dirty="0"/>
              <a:t>.</a:t>
            </a:r>
          </a:p>
          <a:p>
            <a:pPr marL="0" indent="0">
              <a:buNone/>
            </a:pPr>
            <a:r>
              <a:rPr lang="en-US" sz="2600" kern="0" dirty="0"/>
              <a:t>We also discuss percentiles and quartiles, which are common statistics, as well as another statistical graph called a boxplot.</a:t>
            </a:r>
            <a:endParaRPr lang="en-IN" sz="2600" dirty="0"/>
          </a:p>
        </p:txBody>
      </p:sp>
    </p:spTree>
    <p:extLst>
      <p:ext uri="{BB962C8B-B14F-4D97-AF65-F5344CB8AC3E}">
        <p14:creationId xmlns:p14="http://schemas.microsoft.com/office/powerpoint/2010/main" val="14917335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5-Number Summary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838200"/>
          </a:xfrm>
        </p:spPr>
        <p:txBody>
          <a:bodyPr/>
          <a:lstStyle/>
          <a:p>
            <a:pPr marL="0" indent="0">
              <a:buNone/>
            </a:pPr>
            <a:r>
              <a:rPr lang="en-US" sz="2600" dirty="0"/>
              <a:t>Use the Verizon airport data speeds to find the 5-number summary.</a:t>
            </a:r>
            <a:endParaRPr lang="en-IN" sz="2600" dirty="0"/>
          </a:p>
        </p:txBody>
      </p:sp>
      <p:graphicFrame>
        <p:nvGraphicFramePr>
          <p:cNvPr id="4" name="Table 3" descr="The table of airport data speeds from slide 16."/>
          <p:cNvGraphicFramePr>
            <a:graphicFrameLocks noGrp="1"/>
          </p:cNvGraphicFramePr>
          <p:nvPr>
            <p:extLst>
              <p:ext uri="{D42A27DB-BD31-4B8C-83A1-F6EECF244321}">
                <p14:modId xmlns:p14="http://schemas.microsoft.com/office/powerpoint/2010/main" val="2386002989"/>
              </p:ext>
            </p:extLst>
          </p:nvPr>
        </p:nvGraphicFramePr>
        <p:xfrm>
          <a:off x="914400" y="2667000"/>
          <a:ext cx="6934200" cy="1854200"/>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370840">
                <a:tc>
                  <a:txBody>
                    <a:bodyPr/>
                    <a:lstStyle/>
                    <a:p>
                      <a:pPr algn="ctr"/>
                      <a:r>
                        <a:rPr lang="en-IN" b="0" dirty="0">
                          <a:solidFill>
                            <a:schemeClr val="tx1"/>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b="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b="0" dirty="0">
                          <a:solidFill>
                            <a:schemeClr val="tx1"/>
                          </a:solidFill>
                        </a:rPr>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b="0" dirty="0">
                          <a:solidFill>
                            <a:schemeClr val="tx1"/>
                          </a:solidFill>
                        </a:rPr>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IN" b="0" dirty="0">
                          <a:solidFill>
                            <a:schemeClr val="tx1"/>
                          </a:solidFill>
                        </a:rPr>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1419567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5-Number Summary </a:t>
            </a:r>
            <a:r>
              <a:rPr lang="en-US" sz="2000" b="0" dirty="0">
                <a:latin typeface="+mj-lt"/>
              </a:rPr>
              <a:t>(2 of 3)</a:t>
            </a:r>
            <a:endParaRPr lang="en-IN" sz="2000" b="0" dirty="0">
              <a:latin typeface="+mj-lt"/>
            </a:endParaRPr>
          </a:p>
        </p:txBody>
      </p:sp>
      <p:sp>
        <p:nvSpPr>
          <p:cNvPr id="3" name="Content Placeholder 2"/>
          <p:cNvSpPr>
            <a:spLocks noGrp="1"/>
          </p:cNvSpPr>
          <p:nvPr>
            <p:ph idx="1"/>
          </p:nvPr>
        </p:nvSpPr>
        <p:spPr>
          <a:xfrm>
            <a:off x="457200" y="1600201"/>
            <a:ext cx="8077200" cy="1676399"/>
          </a:xfrm>
        </p:spPr>
        <p:txBody>
          <a:bodyPr/>
          <a:lstStyle/>
          <a:p>
            <a:pPr marL="0" indent="0">
              <a:spcBef>
                <a:spcPts val="600"/>
              </a:spcBef>
              <a:buNone/>
            </a:pPr>
            <a:r>
              <a:rPr lang="en-US" sz="2600" dirty="0"/>
              <a:t>Solution</a:t>
            </a:r>
          </a:p>
          <a:p>
            <a:pPr marL="0" indent="0">
              <a:spcBef>
                <a:spcPts val="600"/>
              </a:spcBef>
              <a:buNone/>
            </a:pPr>
            <a:r>
              <a:rPr lang="en-US" sz="2600" dirty="0"/>
              <a:t>Because the Verizon airport data speeds are sorted, it is easy to see that the minimum is 0.8 Mbps and the maximum is 77.8 Mbps.</a:t>
            </a:r>
            <a:endParaRPr lang="en-IN" sz="2600" dirty="0"/>
          </a:p>
        </p:txBody>
      </p:sp>
      <p:pic>
        <p:nvPicPr>
          <p:cNvPr id="7" name="Picture 6" descr="A data set has 50 numbers ordered from lowest to highest. The lowest value, 0.8, and the highest value, 77.8, are circl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1941" y="3505200"/>
            <a:ext cx="6920505" cy="1926683"/>
          </a:xfrm>
          <a:prstGeom prst="rect">
            <a:avLst/>
          </a:prstGeom>
        </p:spPr>
      </p:pic>
    </p:spTree>
    <p:extLst>
      <p:ext uri="{BB962C8B-B14F-4D97-AF65-F5344CB8AC3E}">
        <p14:creationId xmlns:p14="http://schemas.microsoft.com/office/powerpoint/2010/main" val="49520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Finding a 5-Number Summary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077200" cy="1600200"/>
          </a:xfrm>
        </p:spPr>
        <p:txBody>
          <a:bodyPr/>
          <a:lstStyle/>
          <a:p>
            <a:pPr marL="0" indent="0">
              <a:spcBef>
                <a:spcPts val="600"/>
              </a:spcBef>
              <a:buNone/>
            </a:pPr>
            <a:r>
              <a:rPr lang="en-US" sz="2600" dirty="0"/>
              <a:t>Solution</a:t>
            </a:r>
          </a:p>
          <a:p>
            <a:pPr marL="0" indent="0">
              <a:spcBef>
                <a:spcPts val="600"/>
              </a:spcBef>
              <a:buNone/>
            </a:pPr>
            <a:r>
              <a:rPr lang="en-US" sz="2400" dirty="0"/>
              <a:t>The value of the first quartile is </a:t>
            </a:r>
            <a:r>
              <a:rPr lang="en-US" sz="2400" i="1" dirty="0"/>
              <a:t>Q</a:t>
            </a:r>
            <a:r>
              <a:rPr lang="en-US" sz="2400" baseline="-25000" dirty="0"/>
              <a:t>1</a:t>
            </a:r>
            <a:r>
              <a:rPr lang="en-US" sz="2400" dirty="0"/>
              <a:t> = 7.9 Mbps. The median is equal to </a:t>
            </a:r>
            <a:r>
              <a:rPr lang="en-US" sz="2400" i="1" dirty="0"/>
              <a:t>Q</a:t>
            </a:r>
            <a:r>
              <a:rPr lang="en-US" sz="2400" baseline="-25000" dirty="0"/>
              <a:t>2</a:t>
            </a:r>
            <a:r>
              <a:rPr lang="en-US" sz="2400" dirty="0"/>
              <a:t>, and it is 13.9 Mbps. Also, we can find that </a:t>
            </a:r>
            <a:br>
              <a:rPr lang="en-US" sz="2400" dirty="0"/>
            </a:br>
            <a:r>
              <a:rPr lang="en-US" sz="2400" i="1" dirty="0"/>
              <a:t>Q</a:t>
            </a:r>
            <a:r>
              <a:rPr lang="en-US" sz="2400" baseline="-25000" dirty="0"/>
              <a:t>3</a:t>
            </a:r>
            <a:r>
              <a:rPr lang="en-US" sz="2400" dirty="0"/>
              <a:t> = 21.5 Mbps by using the same procedure for finding </a:t>
            </a:r>
            <a:r>
              <a:rPr lang="en-US" sz="2400" i="1" dirty="0"/>
              <a:t>P</a:t>
            </a:r>
            <a:r>
              <a:rPr lang="en-US" sz="2400" baseline="-25000" dirty="0"/>
              <a:t>75.</a:t>
            </a:r>
            <a:endParaRPr lang="en-IN" sz="2400" dirty="0"/>
          </a:p>
        </p:txBody>
      </p:sp>
      <p:pic>
        <p:nvPicPr>
          <p:cNvPr id="10" name="Picture 9" descr="A data set has 50 numbers ordered from lowest to highest. Four numbers are circled: thirteenth value = 7.9, twenty-fifth value = 13.7, twenty-sixth value = 14.1, thirty-eighth value = 21.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6193" y="3429000"/>
            <a:ext cx="6203013" cy="1670345"/>
          </a:xfrm>
          <a:prstGeom prst="rect">
            <a:avLst/>
          </a:prstGeom>
        </p:spPr>
      </p:pic>
      <p:sp>
        <p:nvSpPr>
          <p:cNvPr id="6" name="Content Placeholder 5"/>
          <p:cNvSpPr>
            <a:spLocks noGrp="1"/>
          </p:cNvSpPr>
          <p:nvPr>
            <p:ph idx="13"/>
          </p:nvPr>
        </p:nvSpPr>
        <p:spPr>
          <a:xfrm>
            <a:off x="457200" y="5334000"/>
            <a:ext cx="8229600" cy="685800"/>
          </a:xfrm>
        </p:spPr>
        <p:txBody>
          <a:bodyPr/>
          <a:lstStyle/>
          <a:p>
            <a:pPr marL="0" indent="0">
              <a:buNone/>
            </a:pPr>
            <a:r>
              <a:rPr lang="en-US" sz="2400" kern="0" dirty="0"/>
              <a:t>The 5-number summary is therefore 0.8, 7.9, 13.9, 21.5, and 77.8 (all in units of Mbps).</a:t>
            </a:r>
            <a:endParaRPr lang="en-IN" sz="2400" dirty="0"/>
          </a:p>
        </p:txBody>
      </p:sp>
    </p:spTree>
    <p:extLst>
      <p:ext uri="{BB962C8B-B14F-4D97-AF65-F5344CB8AC3E}">
        <p14:creationId xmlns:p14="http://schemas.microsoft.com/office/powerpoint/2010/main" val="9553058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458200" cy="1097280"/>
          </a:xfrm>
        </p:spPr>
        <p:txBody>
          <a:bodyPr/>
          <a:lstStyle/>
          <a:p>
            <a:r>
              <a:rPr lang="en-US" sz="3600" dirty="0">
                <a:latin typeface="+mj-lt"/>
              </a:rPr>
              <a:t>Boxplot (or Box-and-Whisker Diagram)</a:t>
            </a:r>
            <a:endParaRPr lang="en-IN" sz="3600" dirty="0">
              <a:latin typeface="+mj-lt"/>
            </a:endParaRPr>
          </a:p>
        </p:txBody>
      </p:sp>
      <p:sp>
        <p:nvSpPr>
          <p:cNvPr id="3" name="Content Placeholder 2"/>
          <p:cNvSpPr>
            <a:spLocks noGrp="1"/>
          </p:cNvSpPr>
          <p:nvPr>
            <p:ph idx="1"/>
          </p:nvPr>
        </p:nvSpPr>
        <p:spPr>
          <a:xfrm>
            <a:off x="457200" y="1600201"/>
            <a:ext cx="8229600" cy="2590799"/>
          </a:xfrm>
        </p:spPr>
        <p:txBody>
          <a:bodyPr/>
          <a:lstStyle/>
          <a:p>
            <a:pPr>
              <a:buClr>
                <a:schemeClr val="bg2"/>
              </a:buClr>
            </a:pPr>
            <a:r>
              <a:rPr lang="en-US" sz="2800" dirty="0"/>
              <a:t>Boxplot (or Box-and-Whisker Diagram)</a:t>
            </a:r>
          </a:p>
          <a:p>
            <a:pPr marL="741600" lvl="1" indent="-284400"/>
            <a:r>
              <a:rPr lang="en-US" sz="2600" dirty="0"/>
              <a:t>A </a:t>
            </a:r>
            <a:r>
              <a:rPr lang="en-US" sz="2600" b="1" dirty="0"/>
              <a:t>boxplot </a:t>
            </a:r>
            <a:r>
              <a:rPr lang="en-US" sz="2600" dirty="0"/>
              <a:t>(or </a:t>
            </a:r>
            <a:r>
              <a:rPr lang="en-US" sz="2600" b="1" dirty="0"/>
              <a:t>box-and-whisker diagram</a:t>
            </a:r>
            <a:r>
              <a:rPr lang="en-US" sz="2600" dirty="0"/>
              <a:t>) is a graph of a data set that consists of a line extending from the minimum value to the maximum value, and a box with lines drawn at the first quartile </a:t>
            </a:r>
            <a:r>
              <a:rPr lang="en-US" sz="2600" i="1" dirty="0"/>
              <a:t>Q</a:t>
            </a:r>
            <a:r>
              <a:rPr lang="en-US" sz="2600" baseline="-25000" dirty="0"/>
              <a:t>1</a:t>
            </a:r>
            <a:r>
              <a:rPr lang="en-US" sz="2600" dirty="0"/>
              <a:t>, the median, and the third quartile </a:t>
            </a:r>
            <a:r>
              <a:rPr lang="en-US" sz="2600" i="1" dirty="0"/>
              <a:t>Q</a:t>
            </a:r>
            <a:r>
              <a:rPr lang="en-US" sz="2600" baseline="-25000" dirty="0"/>
              <a:t>3</a:t>
            </a:r>
            <a:r>
              <a:rPr lang="en-US" sz="2600" dirty="0"/>
              <a:t>.</a:t>
            </a:r>
          </a:p>
        </p:txBody>
      </p:sp>
    </p:spTree>
    <p:extLst>
      <p:ext uri="{BB962C8B-B14F-4D97-AF65-F5344CB8AC3E}">
        <p14:creationId xmlns:p14="http://schemas.microsoft.com/office/powerpoint/2010/main" val="229223080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Constructing a Boxplot</a:t>
            </a:r>
            <a:endParaRPr lang="en-IN" sz="3600" dirty="0">
              <a:latin typeface="+mj-lt"/>
            </a:endParaRPr>
          </a:p>
        </p:txBody>
      </p:sp>
      <p:sp>
        <p:nvSpPr>
          <p:cNvPr id="3" name="Content Placeholder 2"/>
          <p:cNvSpPr>
            <a:spLocks noGrp="1"/>
          </p:cNvSpPr>
          <p:nvPr>
            <p:ph idx="1"/>
          </p:nvPr>
        </p:nvSpPr>
        <p:spPr>
          <a:xfrm>
            <a:off x="457200" y="1600201"/>
            <a:ext cx="8382000" cy="3581399"/>
          </a:xfrm>
        </p:spPr>
        <p:txBody>
          <a:bodyPr/>
          <a:lstStyle/>
          <a:p>
            <a:pPr marL="442800" indent="-442800">
              <a:buFont typeface="+mj-lt"/>
              <a:buAutoNum type="arabicPeriod"/>
            </a:pPr>
            <a:r>
              <a:rPr lang="en-US" sz="2600" dirty="0"/>
              <a:t>Find the 5-number summary (minimum value, </a:t>
            </a:r>
            <a:r>
              <a:rPr lang="en-US" sz="2600" i="1" dirty="0"/>
              <a:t>Q</a:t>
            </a:r>
            <a:r>
              <a:rPr lang="en-US" sz="2600" baseline="-25000" dirty="0"/>
              <a:t>1</a:t>
            </a:r>
            <a:r>
              <a:rPr lang="en-US" sz="2600" dirty="0"/>
              <a:t>, </a:t>
            </a:r>
            <a:r>
              <a:rPr lang="en-US" sz="2600" i="1" dirty="0"/>
              <a:t>Q</a:t>
            </a:r>
            <a:r>
              <a:rPr lang="en-US" sz="2600" baseline="-25000" dirty="0"/>
              <a:t>2</a:t>
            </a:r>
            <a:r>
              <a:rPr lang="en-US" sz="2600" dirty="0"/>
              <a:t>, </a:t>
            </a:r>
            <a:r>
              <a:rPr lang="en-US" sz="2600" i="1" dirty="0"/>
              <a:t>Q</a:t>
            </a:r>
            <a:r>
              <a:rPr lang="en-US" sz="2600" baseline="-25000" dirty="0"/>
              <a:t>3</a:t>
            </a:r>
            <a:r>
              <a:rPr lang="en-US" sz="2600" dirty="0"/>
              <a:t>, maximum value).</a:t>
            </a:r>
          </a:p>
          <a:p>
            <a:pPr marL="442800" indent="-442800">
              <a:buFont typeface="+mj-lt"/>
              <a:buAutoNum type="arabicPeriod"/>
            </a:pPr>
            <a:r>
              <a:rPr lang="en-US" sz="2600" kern="0" dirty="0"/>
              <a:t>Construct a line segment extending from the minimum data value to the maximum data value.</a:t>
            </a:r>
          </a:p>
          <a:p>
            <a:pPr marL="442800" indent="-442800">
              <a:buFont typeface="+mj-lt"/>
              <a:buAutoNum type="arabicPeriod"/>
            </a:pPr>
            <a:r>
              <a:rPr lang="en-US" sz="2600" kern="0" dirty="0"/>
              <a:t>Construct a box (rectangle) extending from </a:t>
            </a:r>
            <a:r>
              <a:rPr lang="en-US" sz="2600" i="1" kern="0" dirty="0"/>
              <a:t>Q</a:t>
            </a:r>
            <a:r>
              <a:rPr lang="en-US" sz="2600" kern="0" baseline="-25000" dirty="0"/>
              <a:t>1</a:t>
            </a:r>
            <a:r>
              <a:rPr lang="en-US" sz="2600" kern="0" dirty="0"/>
              <a:t> to </a:t>
            </a:r>
            <a:r>
              <a:rPr lang="en-US" sz="2600" i="1" kern="0" dirty="0"/>
              <a:t>Q</a:t>
            </a:r>
            <a:r>
              <a:rPr lang="en-US" sz="2600" kern="0" baseline="-25000" dirty="0"/>
              <a:t>3</a:t>
            </a:r>
            <a:r>
              <a:rPr lang="en-US" sz="2600" kern="0" dirty="0"/>
              <a:t>, and draw a line in the box at the value of </a:t>
            </a:r>
            <a:r>
              <a:rPr lang="en-US" sz="2600" i="1" kern="0" dirty="0"/>
              <a:t>Q</a:t>
            </a:r>
            <a:r>
              <a:rPr lang="en-US" sz="2600" kern="0" baseline="-25000" dirty="0"/>
              <a:t>2</a:t>
            </a:r>
            <a:r>
              <a:rPr lang="en-US" sz="2600" kern="0" dirty="0"/>
              <a:t> (median).</a:t>
            </a:r>
            <a:endParaRPr lang="en-IN" sz="2600" b="1" dirty="0"/>
          </a:p>
        </p:txBody>
      </p:sp>
    </p:spTree>
    <p:extLst>
      <p:ext uri="{BB962C8B-B14F-4D97-AF65-F5344CB8AC3E}">
        <p14:creationId xmlns:p14="http://schemas.microsoft.com/office/powerpoint/2010/main" val="37022764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Boxplot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838199"/>
          </a:xfrm>
        </p:spPr>
        <p:txBody>
          <a:bodyPr/>
          <a:lstStyle/>
          <a:p>
            <a:pPr marL="0" indent="0">
              <a:buNone/>
            </a:pPr>
            <a:r>
              <a:rPr lang="en-US" sz="2600" dirty="0"/>
              <a:t>Use the Verizon airport data speeds to construct a boxplot.</a:t>
            </a:r>
            <a:endParaRPr lang="en-IN" sz="2600" dirty="0"/>
          </a:p>
        </p:txBody>
      </p:sp>
      <p:graphicFrame>
        <p:nvGraphicFramePr>
          <p:cNvPr id="4" name="Table 3" descr="The table of airport data speeds from slide 16."/>
          <p:cNvGraphicFramePr>
            <a:graphicFrameLocks noGrp="1"/>
          </p:cNvGraphicFramePr>
          <p:nvPr>
            <p:extLst>
              <p:ext uri="{D42A27DB-BD31-4B8C-83A1-F6EECF244321}">
                <p14:modId xmlns:p14="http://schemas.microsoft.com/office/powerpoint/2010/main" val="1154772432"/>
              </p:ext>
            </p:extLst>
          </p:nvPr>
        </p:nvGraphicFramePr>
        <p:xfrm>
          <a:off x="1066800" y="2565400"/>
          <a:ext cx="6934200" cy="1854200"/>
        </p:xfrm>
        <a:graphic>
          <a:graphicData uri="http://schemas.openxmlformats.org/drawingml/2006/table">
            <a:tbl>
              <a:tblPr firstRow="1" bandRow="1">
                <a:tableStyleId>{3B4B98B0-60AC-42C2-AFA5-B58CD77FA1E5}</a:tableStyleId>
              </a:tblPr>
              <a:tblGrid>
                <a:gridCol w="762000">
                  <a:extLst>
                    <a:ext uri="{9D8B030D-6E8A-4147-A177-3AD203B41FA5}">
                      <a16:colId xmlns:a16="http://schemas.microsoft.com/office/drawing/2014/main" val="20000"/>
                    </a:ext>
                  </a:extLst>
                </a:gridCol>
                <a:gridCol w="685800">
                  <a:extLst>
                    <a:ext uri="{9D8B030D-6E8A-4147-A177-3AD203B41FA5}">
                      <a16:colId xmlns:a16="http://schemas.microsoft.com/office/drawing/2014/main" val="20001"/>
                    </a:ext>
                  </a:extLst>
                </a:gridCol>
                <a:gridCol w="685800">
                  <a:extLst>
                    <a:ext uri="{9D8B030D-6E8A-4147-A177-3AD203B41FA5}">
                      <a16:colId xmlns:a16="http://schemas.microsoft.com/office/drawing/2014/main" val="20002"/>
                    </a:ext>
                  </a:extLst>
                </a:gridCol>
                <a:gridCol w="6858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gridCol w="685800">
                  <a:extLst>
                    <a:ext uri="{9D8B030D-6E8A-4147-A177-3AD203B41FA5}">
                      <a16:colId xmlns:a16="http://schemas.microsoft.com/office/drawing/2014/main" val="20007"/>
                    </a:ext>
                  </a:extLst>
                </a:gridCol>
                <a:gridCol w="685800">
                  <a:extLst>
                    <a:ext uri="{9D8B030D-6E8A-4147-A177-3AD203B41FA5}">
                      <a16:colId xmlns:a16="http://schemas.microsoft.com/office/drawing/2014/main" val="20008"/>
                    </a:ext>
                  </a:extLst>
                </a:gridCol>
                <a:gridCol w="685800">
                  <a:extLst>
                    <a:ext uri="{9D8B030D-6E8A-4147-A177-3AD203B41FA5}">
                      <a16:colId xmlns:a16="http://schemas.microsoft.com/office/drawing/2014/main" val="20009"/>
                    </a:ext>
                  </a:extLst>
                </a:gridCol>
              </a:tblGrid>
              <a:tr h="370840">
                <a:tc>
                  <a:txBody>
                    <a:bodyPr/>
                    <a:lstStyle/>
                    <a:p>
                      <a:pPr algn="ctr"/>
                      <a:r>
                        <a:rPr lang="en-IN" b="0" dirty="0">
                          <a:solidFill>
                            <a:schemeClr val="tx1"/>
                          </a:solidFill>
                        </a:rPr>
                        <a:t>0.8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6.2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pPr algn="ctr"/>
                      <a:r>
                        <a:rPr lang="en-IN" b="0" dirty="0">
                          <a:solidFill>
                            <a:schemeClr val="tx1"/>
                          </a:solidFill>
                        </a:rPr>
                        <a:t>6.5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9.9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10.9</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11.6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pPr algn="ctr"/>
                      <a:r>
                        <a:rPr lang="en-IN" b="0" dirty="0">
                          <a:solidFill>
                            <a:schemeClr val="tx1"/>
                          </a:solidFill>
                        </a:rPr>
                        <a:t>11.8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12.0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13.7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14.7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pPr algn="ctr"/>
                      <a:r>
                        <a:rPr lang="en-IN" b="0" dirty="0">
                          <a:solidFill>
                            <a:schemeClr val="tx1"/>
                          </a:solidFill>
                        </a:rPr>
                        <a:t>15.5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15.8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16.0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17.5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18.2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20.2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21.5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22.2</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22.4</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370840">
                <a:tc>
                  <a:txBody>
                    <a:bodyPr/>
                    <a:lstStyle/>
                    <a:p>
                      <a:pPr algn="ctr"/>
                      <a:r>
                        <a:rPr lang="en-IN" b="0" dirty="0">
                          <a:solidFill>
                            <a:schemeClr val="tx1"/>
                          </a:solidFill>
                        </a:rPr>
                        <a:t>23.1</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24.5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25.7</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28.5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34.6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38.5</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43.0</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55.6</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71.3</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b="0" dirty="0">
                          <a:solidFill>
                            <a:schemeClr val="tx1"/>
                          </a:solidFill>
                        </a:rPr>
                        <a:t>77.8</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2544184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Constructing a Boxplot </a:t>
            </a:r>
            <a:r>
              <a:rPr lang="en-US" sz="2000" b="0" dirty="0">
                <a:latin typeface="+mj-lt"/>
              </a:rPr>
              <a:t>(2 of 2)</a:t>
            </a:r>
            <a:endParaRPr lang="en-IN" sz="2000" b="0" dirty="0">
              <a:latin typeface="+mj-lt"/>
            </a:endParaRPr>
          </a:p>
        </p:txBody>
      </p:sp>
      <p:sp>
        <p:nvSpPr>
          <p:cNvPr id="3" name="Content Placeholder 2"/>
          <p:cNvSpPr>
            <a:spLocks noGrp="1"/>
          </p:cNvSpPr>
          <p:nvPr>
            <p:ph idx="1"/>
          </p:nvPr>
        </p:nvSpPr>
        <p:spPr>
          <a:xfrm>
            <a:off x="457200" y="1600201"/>
            <a:ext cx="8229600" cy="2057399"/>
          </a:xfrm>
        </p:spPr>
        <p:txBody>
          <a:bodyPr/>
          <a:lstStyle/>
          <a:p>
            <a:pPr marL="0" indent="0">
              <a:spcBef>
                <a:spcPts val="600"/>
              </a:spcBef>
              <a:buNone/>
            </a:pPr>
            <a:r>
              <a:rPr lang="en-US" sz="2600" dirty="0"/>
              <a:t>Solution</a:t>
            </a:r>
          </a:p>
          <a:p>
            <a:pPr marL="0" indent="0">
              <a:spcBef>
                <a:spcPts val="600"/>
              </a:spcBef>
              <a:buNone/>
            </a:pPr>
            <a:r>
              <a:rPr lang="en-US" sz="2600" dirty="0"/>
              <a:t>The boxplot uses the 5-number summary found in the previous example: 0.8, 7.9, 13.9, 21.5, and 77.8 (all in units of Mbps). Below is the boxplot representing the Verizon airport data speeds.</a:t>
            </a:r>
            <a:endParaRPr lang="en-IN" sz="2600" dirty="0"/>
          </a:p>
        </p:txBody>
      </p:sp>
      <p:pic>
        <p:nvPicPr>
          <p:cNvPr id="5" name="Picture 4" descr="A box plot has a horizontal line segment from minimum 0.8 to maximum 77.8. The line segment bisects a horizontal box with a left end at Q sub 1 = 7.9 and a right end at Q sub 3 = 21.5. The box is divided by a vertical line segment at Q sub 2 = 13.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71584" y="3885559"/>
            <a:ext cx="6665487" cy="2147336"/>
          </a:xfrm>
          <a:prstGeom prst="rect">
            <a:avLst/>
          </a:prstGeom>
        </p:spPr>
      </p:pic>
    </p:spTree>
    <p:extLst>
      <p:ext uri="{BB962C8B-B14F-4D97-AF65-F5344CB8AC3E}">
        <p14:creationId xmlns:p14="http://schemas.microsoft.com/office/powerpoint/2010/main" val="5657595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Skewness</a:t>
            </a:r>
            <a:endParaRPr lang="en-IN" sz="3600" dirty="0">
              <a:latin typeface="+mj-lt"/>
            </a:endParaRPr>
          </a:p>
        </p:txBody>
      </p:sp>
      <p:sp>
        <p:nvSpPr>
          <p:cNvPr id="3" name="Content Placeholder 2"/>
          <p:cNvSpPr>
            <a:spLocks noGrp="1"/>
          </p:cNvSpPr>
          <p:nvPr>
            <p:ph idx="1"/>
          </p:nvPr>
        </p:nvSpPr>
        <p:spPr>
          <a:xfrm>
            <a:off x="457200" y="1600201"/>
            <a:ext cx="8305800" cy="1752599"/>
          </a:xfrm>
        </p:spPr>
        <p:txBody>
          <a:bodyPr/>
          <a:lstStyle/>
          <a:p>
            <a:r>
              <a:rPr lang="en-US" sz="2800" dirty="0"/>
              <a:t>Skewness</a:t>
            </a:r>
          </a:p>
          <a:p>
            <a:pPr lvl="1"/>
            <a:r>
              <a:rPr lang="en-US" sz="2600" dirty="0"/>
              <a:t>A boxplot can often be used to identify skewness. A distribution of data is </a:t>
            </a:r>
            <a:r>
              <a:rPr lang="en-US" sz="2600" b="1" dirty="0"/>
              <a:t>skewed </a:t>
            </a:r>
            <a:r>
              <a:rPr lang="en-US" sz="2600" dirty="0"/>
              <a:t>if it is not symmetric and extends more to one side than to the other.</a:t>
            </a:r>
          </a:p>
        </p:txBody>
      </p:sp>
    </p:spTree>
    <p:extLst>
      <p:ext uri="{BB962C8B-B14F-4D97-AF65-F5344CB8AC3E}">
        <p14:creationId xmlns:p14="http://schemas.microsoft.com/office/powerpoint/2010/main" val="62629164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Identifying Outliers for Modified Boxplots</a:t>
            </a:r>
            <a:endParaRPr lang="en-IN" sz="3600" dirty="0">
              <a:latin typeface="+mj-lt"/>
            </a:endParaRPr>
          </a:p>
        </p:txBody>
      </p:sp>
      <p:sp>
        <p:nvSpPr>
          <p:cNvPr id="3" name="Content Placeholder 2"/>
          <p:cNvSpPr>
            <a:spLocks noGrp="1"/>
          </p:cNvSpPr>
          <p:nvPr>
            <p:ph idx="1"/>
          </p:nvPr>
        </p:nvSpPr>
        <p:spPr>
          <a:xfrm>
            <a:off x="457200" y="1600201"/>
            <a:ext cx="8458200" cy="3352799"/>
          </a:xfrm>
        </p:spPr>
        <p:txBody>
          <a:bodyPr/>
          <a:lstStyle/>
          <a:p>
            <a:pPr marL="442800" indent="-442800">
              <a:spcBef>
                <a:spcPts val="600"/>
              </a:spcBef>
              <a:buFont typeface="+mj-lt"/>
              <a:buAutoNum type="arabicPeriod"/>
            </a:pPr>
            <a:r>
              <a:rPr lang="en-US" sz="2400" dirty="0"/>
              <a:t>Find the quartiles </a:t>
            </a:r>
            <a:r>
              <a:rPr lang="en-US" sz="2400" i="1" dirty="0"/>
              <a:t>Q</a:t>
            </a:r>
            <a:r>
              <a:rPr lang="en-US" sz="2400" baseline="-25000" dirty="0"/>
              <a:t>1</a:t>
            </a:r>
            <a:r>
              <a:rPr lang="en-US" sz="2400" dirty="0"/>
              <a:t>, </a:t>
            </a:r>
            <a:r>
              <a:rPr lang="en-US" sz="2400" i="1" dirty="0"/>
              <a:t>Q</a:t>
            </a:r>
            <a:r>
              <a:rPr lang="en-US" sz="2400" baseline="-25000" dirty="0"/>
              <a:t>2</a:t>
            </a:r>
            <a:r>
              <a:rPr lang="en-US" sz="2400" dirty="0"/>
              <a:t>, and </a:t>
            </a:r>
            <a:r>
              <a:rPr lang="en-US" sz="2400" i="1" dirty="0"/>
              <a:t>Q</a:t>
            </a:r>
            <a:r>
              <a:rPr lang="en-US" sz="2400" baseline="-25000" dirty="0"/>
              <a:t>3</a:t>
            </a:r>
            <a:r>
              <a:rPr lang="en-US" sz="2400" dirty="0"/>
              <a:t>.</a:t>
            </a:r>
          </a:p>
          <a:p>
            <a:pPr marL="442800" indent="-442800">
              <a:spcBef>
                <a:spcPts val="600"/>
              </a:spcBef>
              <a:buFont typeface="+mj-lt"/>
              <a:buAutoNum type="arabicPeriod"/>
            </a:pPr>
            <a:r>
              <a:rPr lang="en-US" sz="2400" dirty="0"/>
              <a:t>Find the interquartile range (IQR), where IQR = </a:t>
            </a:r>
            <a:r>
              <a:rPr lang="en-US" sz="2400" i="1" dirty="0"/>
              <a:t>Q</a:t>
            </a:r>
            <a:r>
              <a:rPr lang="en-US" sz="2400" baseline="-25000" dirty="0"/>
              <a:t>3</a:t>
            </a:r>
            <a:r>
              <a:rPr lang="en-US" sz="2400" dirty="0"/>
              <a:t> − </a:t>
            </a:r>
            <a:r>
              <a:rPr lang="en-US" sz="2400" i="1" dirty="0"/>
              <a:t>Q</a:t>
            </a:r>
            <a:r>
              <a:rPr lang="en-US" sz="2400" baseline="-25000" dirty="0"/>
              <a:t>1</a:t>
            </a:r>
            <a:r>
              <a:rPr lang="en-US" sz="2400" dirty="0"/>
              <a:t>.</a:t>
            </a:r>
          </a:p>
          <a:p>
            <a:pPr marL="442800" indent="-442800">
              <a:spcBef>
                <a:spcPts val="600"/>
              </a:spcBef>
              <a:buFont typeface="+mj-lt"/>
              <a:buAutoNum type="arabicPeriod"/>
            </a:pPr>
            <a:r>
              <a:rPr lang="en-US" sz="2400" dirty="0"/>
              <a:t>Evaluate 1.5 </a:t>
            </a:r>
            <a:r>
              <a:rPr lang="en-US" sz="2400" dirty="0">
                <a:cs typeface="Arial" panose="020B0604020202020204" pitchFamily="34" charset="0"/>
              </a:rPr>
              <a:t>×</a:t>
            </a:r>
            <a:r>
              <a:rPr lang="en-US" sz="2400" dirty="0"/>
              <a:t> IQR.</a:t>
            </a:r>
          </a:p>
          <a:p>
            <a:pPr marL="442800" indent="-442800">
              <a:spcBef>
                <a:spcPts val="600"/>
              </a:spcBef>
              <a:buFont typeface="+mj-lt"/>
              <a:buAutoNum type="arabicPeriod"/>
            </a:pPr>
            <a:r>
              <a:rPr lang="en-US" sz="2400" dirty="0"/>
              <a:t>In a modified boxplot, a data value is an </a:t>
            </a:r>
            <a:r>
              <a:rPr lang="en-US" sz="2400" b="1" dirty="0"/>
              <a:t>outlier</a:t>
            </a:r>
            <a:r>
              <a:rPr lang="en-US" sz="2400" i="1" dirty="0"/>
              <a:t> </a:t>
            </a:r>
            <a:r>
              <a:rPr lang="en-US" sz="2400" dirty="0"/>
              <a:t>if it is above </a:t>
            </a:r>
            <a:r>
              <a:rPr lang="en-US" sz="2400" i="1" dirty="0"/>
              <a:t>Q</a:t>
            </a:r>
            <a:r>
              <a:rPr lang="en-US" sz="2400" baseline="-25000" dirty="0"/>
              <a:t>3</a:t>
            </a:r>
            <a:r>
              <a:rPr lang="en-US" sz="2400" dirty="0"/>
              <a:t>, by an amount greater than 1.5 </a:t>
            </a:r>
            <a:r>
              <a:rPr lang="en-US" sz="2400" dirty="0">
                <a:cs typeface="Arial" panose="020B0604020202020204" pitchFamily="34" charset="0"/>
              </a:rPr>
              <a:t>×</a:t>
            </a:r>
            <a:r>
              <a:rPr lang="en-US" sz="2400" dirty="0"/>
              <a:t> IQR or below </a:t>
            </a:r>
            <a:r>
              <a:rPr lang="en-US" sz="2400" i="1" dirty="0"/>
              <a:t>Q</a:t>
            </a:r>
            <a:r>
              <a:rPr lang="en-US" sz="2400" baseline="-25000" dirty="0"/>
              <a:t>1</a:t>
            </a:r>
            <a:r>
              <a:rPr lang="en-US" sz="2400" dirty="0"/>
              <a:t>, by an amount greater than 1.5 </a:t>
            </a:r>
            <a:r>
              <a:rPr lang="en-US" sz="2400" dirty="0">
                <a:cs typeface="Arial" panose="020B0604020202020204" pitchFamily="34" charset="0"/>
              </a:rPr>
              <a:t>×</a:t>
            </a:r>
            <a:r>
              <a:rPr lang="en-US" sz="2400" dirty="0"/>
              <a:t> IQR.</a:t>
            </a:r>
            <a:endParaRPr lang="en-IN" sz="2400" dirty="0"/>
          </a:p>
        </p:txBody>
      </p:sp>
    </p:spTree>
    <p:extLst>
      <p:ext uri="{BB962C8B-B14F-4D97-AF65-F5344CB8AC3E}">
        <p14:creationId xmlns:p14="http://schemas.microsoft.com/office/powerpoint/2010/main" val="142833465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Modified Boxplots</a:t>
            </a:r>
            <a:endParaRPr lang="en-IN" sz="3600" dirty="0">
              <a:latin typeface="+mj-lt"/>
            </a:endParaRPr>
          </a:p>
        </p:txBody>
      </p:sp>
      <p:sp>
        <p:nvSpPr>
          <p:cNvPr id="3" name="Content Placeholder 2"/>
          <p:cNvSpPr>
            <a:spLocks noGrp="1"/>
          </p:cNvSpPr>
          <p:nvPr>
            <p:ph idx="1"/>
          </p:nvPr>
        </p:nvSpPr>
        <p:spPr>
          <a:xfrm>
            <a:off x="457200" y="1600201"/>
            <a:ext cx="8229600" cy="3505200"/>
          </a:xfrm>
        </p:spPr>
        <p:txBody>
          <a:bodyPr/>
          <a:lstStyle/>
          <a:p>
            <a:pPr>
              <a:buClr>
                <a:schemeClr val="bg2"/>
              </a:buClr>
            </a:pPr>
            <a:r>
              <a:rPr lang="en-US" sz="2800" dirty="0"/>
              <a:t>Modified Boxplots</a:t>
            </a:r>
          </a:p>
          <a:p>
            <a:pPr marL="741600" lvl="1" indent="-284400"/>
            <a:r>
              <a:rPr lang="en-US" sz="2600" dirty="0"/>
              <a:t>A </a:t>
            </a:r>
            <a:r>
              <a:rPr lang="en-US" sz="2600" b="1" dirty="0"/>
              <a:t>modified boxplot </a:t>
            </a:r>
            <a:r>
              <a:rPr lang="en-US" sz="2600" dirty="0"/>
              <a:t>is a regular boxplot constructed with these modifications: </a:t>
            </a:r>
          </a:p>
          <a:p>
            <a:pPr marL="1166400" lvl="1" indent="-442800">
              <a:buFont typeface="+mj-lt"/>
              <a:buAutoNum type="arabicPeriod"/>
            </a:pPr>
            <a:r>
              <a:rPr lang="en-US" sz="2400" dirty="0"/>
              <a:t>A special symbol (such as an asterisk or point) is used to identify outliers as defined above, and </a:t>
            </a:r>
          </a:p>
          <a:p>
            <a:pPr marL="1166400" lvl="1" indent="-442800">
              <a:buFont typeface="+mj-lt"/>
              <a:buAutoNum type="arabicPeriod"/>
            </a:pPr>
            <a:r>
              <a:rPr lang="en-US" sz="2400" dirty="0"/>
              <a:t>the solid horizontal line extends only as far as the minimum data value that is not an outlier and the maximum data value that is not an outlier.</a:t>
            </a:r>
            <a:endParaRPr lang="en-IN" sz="2400" dirty="0"/>
          </a:p>
        </p:txBody>
      </p:sp>
    </p:spTree>
    <p:extLst>
      <p:ext uri="{BB962C8B-B14F-4D97-AF65-F5344CB8AC3E}">
        <p14:creationId xmlns:p14="http://schemas.microsoft.com/office/powerpoint/2010/main" val="3129216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latin typeface="+mj-lt"/>
              </a:rPr>
              <a:t>z</a:t>
            </a:r>
            <a:r>
              <a:rPr lang="en-US" sz="3600" dirty="0">
                <a:latin typeface="+mj-lt"/>
              </a:rPr>
              <a:t> Scores</a:t>
            </a:r>
            <a:endParaRPr lang="en-IN" sz="3600" dirty="0">
              <a:latin typeface="+mj-lt"/>
            </a:endParaRPr>
          </a:p>
        </p:txBody>
      </p:sp>
      <p:sp>
        <p:nvSpPr>
          <p:cNvPr id="3" name="Content Placeholder 2"/>
          <p:cNvSpPr>
            <a:spLocks noGrp="1"/>
          </p:cNvSpPr>
          <p:nvPr>
            <p:ph idx="1"/>
          </p:nvPr>
        </p:nvSpPr>
        <p:spPr>
          <a:xfrm>
            <a:off x="457200" y="1600201"/>
            <a:ext cx="8229600" cy="2241856"/>
          </a:xfrm>
        </p:spPr>
        <p:txBody>
          <a:bodyPr/>
          <a:lstStyle/>
          <a:p>
            <a:pPr>
              <a:buClr>
                <a:schemeClr val="bg2"/>
              </a:buClr>
            </a:pPr>
            <a:r>
              <a:rPr lang="en-US" sz="2800" i="1" dirty="0"/>
              <a:t>z</a:t>
            </a:r>
            <a:r>
              <a:rPr lang="en-US" sz="2800" dirty="0"/>
              <a:t> Score</a:t>
            </a:r>
          </a:p>
          <a:p>
            <a:pPr marL="741600" lvl="1" indent="-284400"/>
            <a:r>
              <a:rPr lang="en-US" sz="2600" dirty="0"/>
              <a:t>A </a:t>
            </a:r>
            <a:r>
              <a:rPr lang="en-US" sz="2600" b="1" i="1" dirty="0"/>
              <a:t>z </a:t>
            </a:r>
            <a:r>
              <a:rPr lang="en-US" sz="2600" b="1" dirty="0"/>
              <a:t>score </a:t>
            </a:r>
            <a:r>
              <a:rPr lang="en-US" sz="2600" dirty="0"/>
              <a:t>(or </a:t>
            </a:r>
            <a:r>
              <a:rPr lang="en-US" sz="2600" b="1" dirty="0"/>
              <a:t>standard score </a:t>
            </a:r>
            <a:r>
              <a:rPr lang="en-US" sz="2600" dirty="0"/>
              <a:t>or </a:t>
            </a:r>
            <a:r>
              <a:rPr lang="en-US" sz="2600" b="1" dirty="0"/>
              <a:t>standardized value</a:t>
            </a:r>
            <a:r>
              <a:rPr lang="en-US" sz="2600" dirty="0"/>
              <a:t>) is the number of standard deviations that a given value </a:t>
            </a:r>
            <a:r>
              <a:rPr lang="en-US" sz="2600" i="1" dirty="0"/>
              <a:t>x </a:t>
            </a:r>
            <a:r>
              <a:rPr lang="en-US" sz="2600" dirty="0"/>
              <a:t>is above or below the mean. The </a:t>
            </a:r>
            <a:r>
              <a:rPr lang="en-US" sz="2600" i="1" dirty="0"/>
              <a:t>z </a:t>
            </a:r>
            <a:r>
              <a:rPr lang="en-US" sz="2600" dirty="0"/>
              <a:t>score is calculated by using one of the following</a:t>
            </a:r>
            <a:r>
              <a:rPr lang="en-US" sz="2600" dirty="0" smtClean="0"/>
              <a:t>:</a:t>
            </a:r>
            <a:endParaRPr lang="en-US" sz="2600" dirty="0"/>
          </a:p>
        </p:txBody>
      </p:sp>
      <p:sp>
        <p:nvSpPr>
          <p:cNvPr id="4" name="Content Placeholder 3"/>
          <p:cNvSpPr>
            <a:spLocks noGrp="1"/>
          </p:cNvSpPr>
          <p:nvPr>
            <p:ph idx="13"/>
          </p:nvPr>
        </p:nvSpPr>
        <p:spPr>
          <a:xfrm>
            <a:off x="1662955" y="4232022"/>
            <a:ext cx="1295400" cy="483413"/>
          </a:xfrm>
        </p:spPr>
        <p:txBody>
          <a:bodyPr/>
          <a:lstStyle/>
          <a:p>
            <a:pPr marL="0" indent="0">
              <a:buNone/>
            </a:pPr>
            <a:r>
              <a:rPr lang="en-US" sz="2400" b="1" dirty="0" smtClean="0"/>
              <a:t>Sample</a:t>
            </a:r>
            <a:endParaRPr lang="en-IN" sz="2400" b="1" dirty="0"/>
          </a:p>
        </p:txBody>
      </p:sp>
      <p:graphicFrame>
        <p:nvGraphicFramePr>
          <p:cNvPr id="8" name="Object 7" descr="z = x minus x-bar, divided by s"/>
          <p:cNvGraphicFramePr>
            <a:graphicFrameLocks noChangeAspect="1"/>
          </p:cNvGraphicFramePr>
          <p:nvPr>
            <p:extLst/>
          </p:nvPr>
        </p:nvGraphicFramePr>
        <p:xfrm>
          <a:off x="1694761" y="4815245"/>
          <a:ext cx="1272128" cy="792291"/>
        </p:xfrm>
        <a:graphic>
          <a:graphicData uri="http://schemas.openxmlformats.org/presentationml/2006/ole">
            <mc:AlternateContent xmlns:mc="http://schemas.openxmlformats.org/markup-compatibility/2006">
              <mc:Choice xmlns:v="urn:schemas-microsoft-com:vml" Requires="v">
                <p:oleObj spid="_x0000_s1030" name="Equation" r:id="rId3" imgW="1447560" imgH="901440" progId="Equation.DSMT4">
                  <p:embed/>
                </p:oleObj>
              </mc:Choice>
              <mc:Fallback>
                <p:oleObj name="Equation" r:id="rId3" imgW="1447560" imgH="901440" progId="Equation.DSMT4">
                  <p:embed/>
                  <p:pic>
                    <p:nvPicPr>
                      <p:cNvPr id="8" name="Object 7" descr="z = x minus x-bar, divided by s"/>
                      <p:cNvPicPr/>
                      <p:nvPr/>
                    </p:nvPicPr>
                    <p:blipFill>
                      <a:blip r:embed="rId4"/>
                      <a:stretch>
                        <a:fillRect/>
                      </a:stretch>
                    </p:blipFill>
                    <p:spPr>
                      <a:xfrm>
                        <a:off x="1694761" y="4815245"/>
                        <a:ext cx="1272128" cy="792291"/>
                      </a:xfrm>
                      <a:prstGeom prst="rect">
                        <a:avLst/>
                      </a:prstGeom>
                    </p:spPr>
                  </p:pic>
                </p:oleObj>
              </mc:Fallback>
            </mc:AlternateContent>
          </a:graphicData>
        </a:graphic>
      </p:graphicFrame>
      <p:sp>
        <p:nvSpPr>
          <p:cNvPr id="9" name="Content Placeholder 8"/>
          <p:cNvSpPr>
            <a:spLocks noGrp="1"/>
          </p:cNvSpPr>
          <p:nvPr>
            <p:ph idx="15"/>
          </p:nvPr>
        </p:nvSpPr>
        <p:spPr>
          <a:xfrm>
            <a:off x="3451411" y="4998508"/>
            <a:ext cx="381000" cy="398247"/>
          </a:xfrm>
        </p:spPr>
        <p:txBody>
          <a:bodyPr/>
          <a:lstStyle/>
          <a:p>
            <a:pPr marL="0" indent="0">
              <a:buNone/>
            </a:pPr>
            <a:r>
              <a:rPr lang="en-IN" sz="2400" dirty="0" smtClean="0"/>
              <a:t>or</a:t>
            </a:r>
            <a:endParaRPr lang="en-IN" sz="2400" dirty="0"/>
          </a:p>
        </p:txBody>
      </p:sp>
      <p:sp>
        <p:nvSpPr>
          <p:cNvPr id="5" name="Content Placeholder 4"/>
          <p:cNvSpPr>
            <a:spLocks noGrp="1"/>
          </p:cNvSpPr>
          <p:nvPr>
            <p:ph idx="14"/>
          </p:nvPr>
        </p:nvSpPr>
        <p:spPr>
          <a:xfrm>
            <a:off x="4495800" y="4240986"/>
            <a:ext cx="1905000" cy="438589"/>
          </a:xfrm>
        </p:spPr>
        <p:txBody>
          <a:bodyPr/>
          <a:lstStyle/>
          <a:p>
            <a:pPr marL="0" indent="0">
              <a:buNone/>
            </a:pPr>
            <a:r>
              <a:rPr lang="en-US" sz="2400" b="1" dirty="0" smtClean="0"/>
              <a:t>Population</a:t>
            </a:r>
            <a:endParaRPr lang="en-IN" sz="2400" b="1" dirty="0"/>
          </a:p>
        </p:txBody>
      </p:sp>
      <p:graphicFrame>
        <p:nvGraphicFramePr>
          <p:cNvPr id="10" name="Object 9" descr="z = x minus mu, divided by sigma"/>
          <p:cNvGraphicFramePr>
            <a:graphicFrameLocks noChangeAspect="1"/>
          </p:cNvGraphicFramePr>
          <p:nvPr>
            <p:extLst/>
          </p:nvPr>
        </p:nvGraphicFramePr>
        <p:xfrm>
          <a:off x="4542797" y="4802558"/>
          <a:ext cx="1303007" cy="781805"/>
        </p:xfrm>
        <a:graphic>
          <a:graphicData uri="http://schemas.openxmlformats.org/presentationml/2006/ole">
            <mc:AlternateContent xmlns:mc="http://schemas.openxmlformats.org/markup-compatibility/2006">
              <mc:Choice xmlns:v="urn:schemas-microsoft-com:vml" Requires="v">
                <p:oleObj spid="_x0000_s1031" name="Equation" r:id="rId5" imgW="1396800" imgH="838080" progId="Equation.DSMT4">
                  <p:embed/>
                </p:oleObj>
              </mc:Choice>
              <mc:Fallback>
                <p:oleObj name="Equation" r:id="rId5" imgW="1396800" imgH="838080" progId="Equation.DSMT4">
                  <p:embed/>
                  <p:pic>
                    <p:nvPicPr>
                      <p:cNvPr id="10" name="Object 9" descr="z = x minus mu, divided by sigma"/>
                      <p:cNvPicPr/>
                      <p:nvPr/>
                    </p:nvPicPr>
                    <p:blipFill>
                      <a:blip r:embed="rId6"/>
                      <a:stretch>
                        <a:fillRect/>
                      </a:stretch>
                    </p:blipFill>
                    <p:spPr>
                      <a:xfrm>
                        <a:off x="4542797" y="4802558"/>
                        <a:ext cx="1303007" cy="781805"/>
                      </a:xfrm>
                      <a:prstGeom prst="rect">
                        <a:avLst/>
                      </a:prstGeom>
                    </p:spPr>
                  </p:pic>
                </p:oleObj>
              </mc:Fallback>
            </mc:AlternateContent>
          </a:graphicData>
        </a:graphic>
      </p:graphicFrame>
    </p:spTree>
    <p:extLst>
      <p:ext uri="{BB962C8B-B14F-4D97-AF65-F5344CB8AC3E}">
        <p14:creationId xmlns:p14="http://schemas.microsoft.com/office/powerpoint/2010/main" val="22525188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par>
                                <p:cTn id="8" presetID="10" presetClass="entr" presetSubtype="0"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fade">
                                      <p:cBhvr>
                                        <p:cTn id="1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Round-off Rule for </a:t>
            </a:r>
            <a:r>
              <a:rPr lang="en-US" sz="3600" i="1" dirty="0">
                <a:latin typeface="+mj-lt"/>
                <a:ea typeface="Cambria Math" panose="02040503050406030204" pitchFamily="18" charset="0"/>
              </a:rPr>
              <a:t>z</a:t>
            </a:r>
            <a:r>
              <a:rPr lang="en-US" sz="3600" dirty="0">
                <a:latin typeface="+mj-lt"/>
              </a:rPr>
              <a:t> Scores</a:t>
            </a:r>
            <a:endParaRPr lang="en-IN" sz="360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dirty="0"/>
              <a:t>Round </a:t>
            </a:r>
            <a:r>
              <a:rPr lang="en-US" sz="2600" i="1" dirty="0"/>
              <a:t>z </a:t>
            </a:r>
            <a:r>
              <a:rPr lang="en-US" sz="2600" dirty="0"/>
              <a:t>scores to two decimal places (such as 2.31).</a:t>
            </a:r>
            <a:endParaRPr lang="en-IN" sz="2600" dirty="0"/>
          </a:p>
        </p:txBody>
      </p:sp>
    </p:spTree>
    <p:extLst>
      <p:ext uri="{BB962C8B-B14F-4D97-AF65-F5344CB8AC3E}">
        <p14:creationId xmlns:p14="http://schemas.microsoft.com/office/powerpoint/2010/main" val="9322260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Important Properties of </a:t>
            </a:r>
            <a:r>
              <a:rPr lang="en-US" sz="3600" i="1" dirty="0">
                <a:latin typeface="+mj-lt"/>
              </a:rPr>
              <a:t>z</a:t>
            </a:r>
            <a:r>
              <a:rPr lang="en-US" sz="3600" dirty="0">
                <a:latin typeface="+mj-lt"/>
              </a:rPr>
              <a:t> Scores</a:t>
            </a:r>
            <a:endParaRPr lang="en-IN" sz="3600" dirty="0">
              <a:latin typeface="+mj-lt"/>
            </a:endParaRPr>
          </a:p>
        </p:txBody>
      </p:sp>
      <p:sp>
        <p:nvSpPr>
          <p:cNvPr id="3" name="Content Placeholder 2"/>
          <p:cNvSpPr>
            <a:spLocks noGrp="1"/>
          </p:cNvSpPr>
          <p:nvPr>
            <p:ph idx="1"/>
          </p:nvPr>
        </p:nvSpPr>
        <p:spPr>
          <a:xfrm>
            <a:off x="457200" y="1600201"/>
            <a:ext cx="8229600" cy="4267200"/>
          </a:xfrm>
        </p:spPr>
        <p:txBody>
          <a:bodyPr/>
          <a:lstStyle/>
          <a:p>
            <a:pPr marL="429768" indent="-429768">
              <a:buFont typeface="+mj-lt"/>
              <a:buAutoNum type="arabicPeriod"/>
            </a:pPr>
            <a:r>
              <a:rPr lang="en-US" sz="2600" dirty="0"/>
              <a:t>A </a:t>
            </a:r>
            <a:r>
              <a:rPr lang="en-US" sz="2600" i="1" dirty="0"/>
              <a:t>z </a:t>
            </a:r>
            <a:r>
              <a:rPr lang="en-US" sz="2600" dirty="0"/>
              <a:t>score is the number of standard deviations that a given value </a:t>
            </a:r>
            <a:r>
              <a:rPr lang="en-US" sz="2600" i="1" dirty="0"/>
              <a:t>x </a:t>
            </a:r>
            <a:r>
              <a:rPr lang="en-US" sz="2600" dirty="0"/>
              <a:t>is above or below the mean.</a:t>
            </a:r>
          </a:p>
          <a:p>
            <a:pPr marL="457200" indent="-457200">
              <a:buFont typeface="+mj-lt"/>
              <a:buAutoNum type="arabicPeriod"/>
            </a:pPr>
            <a:r>
              <a:rPr lang="en-US" sz="2600" dirty="0">
                <a:latin typeface="Arial" panose="020B0604020202020204" pitchFamily="34" charset="0"/>
                <a:cs typeface="Arial" panose="020B0604020202020204" pitchFamily="34" charset="0"/>
              </a:rPr>
              <a:t>​</a:t>
            </a:r>
            <a:r>
              <a:rPr lang="en-US" sz="2600" i="1" dirty="0"/>
              <a:t>z</a:t>
            </a:r>
            <a:r>
              <a:rPr lang="en-US" sz="2600" dirty="0"/>
              <a:t> scores are expressed as numbers with no units of     measurement.</a:t>
            </a:r>
          </a:p>
          <a:p>
            <a:pPr marL="457200" indent="-457200">
              <a:buFont typeface="+mj-lt"/>
              <a:buAutoNum type="arabicPeriod"/>
            </a:pPr>
            <a:r>
              <a:rPr lang="en-US" sz="2600" dirty="0"/>
              <a:t>A data value is </a:t>
            </a:r>
            <a:r>
              <a:rPr lang="en-US" sz="2600" b="1" dirty="0"/>
              <a:t>significantly low </a:t>
            </a:r>
            <a:r>
              <a:rPr lang="en-US" sz="2600" dirty="0"/>
              <a:t>if its </a:t>
            </a:r>
            <a:r>
              <a:rPr lang="en-US" sz="2600" i="1" dirty="0"/>
              <a:t>z </a:t>
            </a:r>
            <a:r>
              <a:rPr lang="en-US" sz="2600" dirty="0"/>
              <a:t>score is less than or equal to </a:t>
            </a:r>
            <a:r>
              <a:rPr lang="en-US" sz="2600" dirty="0">
                <a:latin typeface="Arial" panose="020B0604020202020204" pitchFamily="34" charset="0"/>
                <a:cs typeface="Arial" panose="020B0604020202020204" pitchFamily="34" charset="0"/>
              </a:rPr>
              <a:t>−</a:t>
            </a:r>
            <a:r>
              <a:rPr lang="en-US" sz="2600" dirty="0"/>
              <a:t>2 or the value is </a:t>
            </a:r>
            <a:r>
              <a:rPr lang="en-US" sz="2600" b="1" dirty="0"/>
              <a:t>significantly high</a:t>
            </a:r>
            <a:r>
              <a:rPr lang="en-US" sz="2600" i="1" dirty="0"/>
              <a:t> </a:t>
            </a:r>
            <a:r>
              <a:rPr lang="en-US" sz="2600" dirty="0"/>
              <a:t>if its </a:t>
            </a:r>
            <a:r>
              <a:rPr lang="en-US" sz="2600" i="1" dirty="0"/>
              <a:t>z </a:t>
            </a:r>
            <a:r>
              <a:rPr lang="en-US" sz="2600" dirty="0"/>
              <a:t>score is greater than or equal to +2.</a:t>
            </a:r>
          </a:p>
          <a:p>
            <a:pPr marL="457200" indent="-457200">
              <a:buFont typeface="+mj-lt"/>
              <a:buAutoNum type="arabicPeriod"/>
            </a:pPr>
            <a:r>
              <a:rPr lang="en-US" sz="2600" dirty="0"/>
              <a:t>If an individual data value is less than the mean, its corresponding </a:t>
            </a:r>
            <a:r>
              <a:rPr lang="en-US" sz="2600" i="1" dirty="0"/>
              <a:t>z </a:t>
            </a:r>
            <a:r>
              <a:rPr lang="en-US" sz="2600" dirty="0"/>
              <a:t>score is a negative number.</a:t>
            </a:r>
            <a:endParaRPr lang="en-IN" sz="2600" dirty="0"/>
          </a:p>
        </p:txBody>
      </p:sp>
    </p:spTree>
    <p:extLst>
      <p:ext uri="{BB962C8B-B14F-4D97-AF65-F5344CB8AC3E}">
        <p14:creationId xmlns:p14="http://schemas.microsoft.com/office/powerpoint/2010/main" val="26703320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Comparing a Baby’s Weight and Adult Body Temperature </a:t>
            </a:r>
            <a:r>
              <a:rPr lang="en-US" sz="2000" b="0" dirty="0">
                <a:latin typeface="+mj-lt"/>
              </a:rPr>
              <a:t>(1 of 3)</a:t>
            </a:r>
            <a:endParaRPr lang="en-IN" sz="2000" b="0" dirty="0">
              <a:latin typeface="+mj-lt"/>
            </a:endParaRPr>
          </a:p>
        </p:txBody>
      </p:sp>
      <p:sp>
        <p:nvSpPr>
          <p:cNvPr id="3" name="Content Placeholder 2"/>
          <p:cNvSpPr>
            <a:spLocks noGrp="1"/>
          </p:cNvSpPr>
          <p:nvPr>
            <p:ph idx="1"/>
          </p:nvPr>
        </p:nvSpPr>
        <p:spPr>
          <a:xfrm>
            <a:off x="457200" y="1600201"/>
            <a:ext cx="8229600" cy="838199"/>
          </a:xfrm>
        </p:spPr>
        <p:txBody>
          <a:bodyPr/>
          <a:lstStyle/>
          <a:p>
            <a:pPr marL="0" indent="0">
              <a:buNone/>
            </a:pPr>
            <a:r>
              <a:rPr lang="en-US" sz="2600" dirty="0"/>
              <a:t>Which of the following two data values is more extreme relative to the data set from which it came?</a:t>
            </a:r>
          </a:p>
        </p:txBody>
      </p:sp>
      <p:pic>
        <p:nvPicPr>
          <p:cNvPr id="4" name="Picture 3" descr="The 4000 g weight of a newborn baby (among 400 weights with sample mean x-bar = 3152.0 g and sample standard deviation s = 693.4 g)&#10;The 99 degrees fahrenheit  temperature of an adult (among 106 adults with sample mean x-bar = 98.20 degrees fahrenheit and sample standard deviation s = 0.62 degrees fahrenheit)"/>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8713" y="2572743"/>
            <a:ext cx="7798198" cy="2437442"/>
          </a:xfrm>
          <a:prstGeom prst="rect">
            <a:avLst/>
          </a:prstGeom>
        </p:spPr>
      </p:pic>
    </p:spTree>
    <p:extLst>
      <p:ext uri="{BB962C8B-B14F-4D97-AF65-F5344CB8AC3E}">
        <p14:creationId xmlns:p14="http://schemas.microsoft.com/office/powerpoint/2010/main" val="5904456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Comparing a Baby’s Weight and Adult Body Temperature </a:t>
            </a:r>
            <a:r>
              <a:rPr lang="en-US" sz="2000" b="0" dirty="0">
                <a:latin typeface="+mj-lt"/>
              </a:rPr>
              <a:t>(2 of 3)</a:t>
            </a:r>
            <a:endParaRPr lang="en-IN" sz="2000" b="0" dirty="0">
              <a:latin typeface="+mj-lt"/>
            </a:endParaRPr>
          </a:p>
        </p:txBody>
      </p:sp>
      <p:sp>
        <p:nvSpPr>
          <p:cNvPr id="5" name="Content Placeholder 4"/>
          <p:cNvSpPr>
            <a:spLocks noGrp="1"/>
          </p:cNvSpPr>
          <p:nvPr>
            <p:ph idx="13"/>
          </p:nvPr>
        </p:nvSpPr>
        <p:spPr>
          <a:xfrm>
            <a:off x="457200" y="1693743"/>
            <a:ext cx="8229600" cy="457200"/>
          </a:xfrm>
        </p:spPr>
        <p:txBody>
          <a:bodyPr/>
          <a:lstStyle/>
          <a:p>
            <a:pPr marL="0" indent="0">
              <a:buNone/>
            </a:pPr>
            <a:r>
              <a:rPr lang="en-IN" sz="2600" dirty="0"/>
              <a:t>Solution</a:t>
            </a:r>
          </a:p>
        </p:txBody>
      </p:sp>
      <p:pic>
        <p:nvPicPr>
          <p:cNvPr id="7" name="Picture 6" descr="The 4000 g weight and the 99 degrees fahrenheit body temperature can be standardized by converting each of them to z score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9560" y="2318198"/>
            <a:ext cx="7720988" cy="661575"/>
          </a:xfrm>
          <a:prstGeom prst="rect">
            <a:avLst/>
          </a:prstGeom>
        </p:spPr>
      </p:pic>
      <p:sp>
        <p:nvSpPr>
          <p:cNvPr id="3" name="Content Placeholder 2"/>
          <p:cNvSpPr>
            <a:spLocks noGrp="1"/>
          </p:cNvSpPr>
          <p:nvPr>
            <p:ph idx="1"/>
          </p:nvPr>
        </p:nvSpPr>
        <p:spPr>
          <a:xfrm>
            <a:off x="457200" y="3115960"/>
            <a:ext cx="8229600" cy="457199"/>
          </a:xfrm>
        </p:spPr>
        <p:txBody>
          <a:bodyPr/>
          <a:lstStyle/>
          <a:p>
            <a:r>
              <a:rPr lang="en-US" sz="2600" kern="0" dirty="0"/>
              <a:t>4000 g birth weight:</a:t>
            </a:r>
          </a:p>
        </p:txBody>
      </p:sp>
      <p:pic>
        <p:nvPicPr>
          <p:cNvPr id="4" name="Picture 3" descr="z = x minus x-bar, divided by s, = 4000 grams minus 3152 grams, divided by 693.4 grams, = 1.2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21652" y="3751870"/>
            <a:ext cx="4942432" cy="706063"/>
          </a:xfrm>
          <a:prstGeom prst="rect">
            <a:avLst/>
          </a:prstGeom>
        </p:spPr>
      </p:pic>
      <p:pic>
        <p:nvPicPr>
          <p:cNvPr id="8" name="Picture 7" descr="99 degrees fahrenheit  body temperature"/>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72988" y="4653821"/>
            <a:ext cx="3683685" cy="301795"/>
          </a:xfrm>
          <a:prstGeom prst="rect">
            <a:avLst/>
          </a:prstGeom>
        </p:spPr>
      </p:pic>
      <p:pic>
        <p:nvPicPr>
          <p:cNvPr id="6" name="Picture 5" descr="z = x minus x-bar, divided by s, = 99 degrees Fahrenheit minus 398.2 degrees Fahrenheit, divided by 0.62 degrees Fahrenheit, = 1.29."/>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028387" y="5226549"/>
            <a:ext cx="5069642" cy="727386"/>
          </a:xfrm>
          <a:prstGeom prst="rect">
            <a:avLst/>
          </a:prstGeom>
        </p:spPr>
      </p:pic>
    </p:spTree>
    <p:extLst>
      <p:ext uri="{BB962C8B-B14F-4D97-AF65-F5344CB8AC3E}">
        <p14:creationId xmlns:p14="http://schemas.microsoft.com/office/powerpoint/2010/main" val="1148490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Comparing a Baby’s Weight and Adult Body Temperature </a:t>
            </a:r>
            <a:r>
              <a:rPr lang="en-US" sz="2000" b="0" dirty="0">
                <a:latin typeface="+mj-lt"/>
              </a:rPr>
              <a:t>(3 of 3)</a:t>
            </a:r>
            <a:endParaRPr lang="en-IN" sz="2000" b="0" dirty="0">
              <a:latin typeface="+mj-lt"/>
            </a:endParaRPr>
          </a:p>
        </p:txBody>
      </p:sp>
      <p:sp>
        <p:nvSpPr>
          <p:cNvPr id="3" name="Content Placeholder 2"/>
          <p:cNvSpPr>
            <a:spLocks noGrp="1"/>
          </p:cNvSpPr>
          <p:nvPr>
            <p:ph idx="1"/>
          </p:nvPr>
        </p:nvSpPr>
        <p:spPr>
          <a:xfrm>
            <a:off x="457200" y="1600201"/>
            <a:ext cx="8229600" cy="457199"/>
          </a:xfrm>
        </p:spPr>
        <p:txBody>
          <a:bodyPr/>
          <a:lstStyle/>
          <a:p>
            <a:pPr marL="0" indent="0">
              <a:buNone/>
            </a:pPr>
            <a:r>
              <a:rPr lang="en-US" sz="2800" dirty="0"/>
              <a:t>Interpretation</a:t>
            </a:r>
          </a:p>
        </p:txBody>
      </p:sp>
      <p:pic>
        <p:nvPicPr>
          <p:cNvPr id="4" name="Picture 3" descr="The z scores show that the 4000 g birth weight is 1.22 standard deviations above the mean, and the 99 degrees Fahrenheit body temperature is 1.29 standard deviations above the mean.&#10;Because the body temperature is farther above the mean, it is the more extreme value. A 99 degrees Fahrenheit body temperature is slightly more extreme than a birth weight of 4000 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3392" y="2208880"/>
            <a:ext cx="8114836" cy="3264022"/>
          </a:xfrm>
          <a:prstGeom prst="rect">
            <a:avLst/>
          </a:prstGeom>
        </p:spPr>
      </p:pic>
    </p:spTree>
    <p:extLst>
      <p:ext uri="{BB962C8B-B14F-4D97-AF65-F5344CB8AC3E}">
        <p14:creationId xmlns:p14="http://schemas.microsoft.com/office/powerpoint/2010/main" val="437838749"/>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4789</TotalTime>
  <Words>1901</Words>
  <Application>Microsoft Office PowerPoint</Application>
  <PresentationFormat>On-screen Show (4:3)</PresentationFormat>
  <Paragraphs>332</Paragraphs>
  <Slides>39</Slides>
  <Notes>2</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39</vt:i4>
      </vt:variant>
    </vt:vector>
  </HeadingPairs>
  <TitlesOfParts>
    <vt:vector size="46" baseType="lpstr">
      <vt:lpstr>Arial</vt:lpstr>
      <vt:lpstr>Cambria Math</vt:lpstr>
      <vt:lpstr>Times New Roman</vt:lpstr>
      <vt:lpstr>Verdana</vt:lpstr>
      <vt:lpstr>Wingdings</vt:lpstr>
      <vt:lpstr>508 Lecture</vt:lpstr>
      <vt:lpstr>Equation</vt:lpstr>
      <vt:lpstr>Elementary Statistics</vt:lpstr>
      <vt:lpstr>Describing, Exploring, and Comparing Data</vt:lpstr>
      <vt:lpstr>Key Concept</vt:lpstr>
      <vt:lpstr>z Scores</vt:lpstr>
      <vt:lpstr>Round-off Rule for z Scores</vt:lpstr>
      <vt:lpstr>Important Properties of z Scores</vt:lpstr>
      <vt:lpstr>Example: Comparing a Baby’s Weight and Adult Body Temperature (1 of 3)</vt:lpstr>
      <vt:lpstr>Example: Comparing a Baby’s Weight and Adult Body Temperature (2 of 3)</vt:lpstr>
      <vt:lpstr>Example: Comparing a Baby’s Weight and Adult Body Temperature (3 of 3)</vt:lpstr>
      <vt:lpstr>Using z Scores to Identify Significant Values</vt:lpstr>
      <vt:lpstr>Example: Is a Platelet Count of 75 Significantly Low? (1 of 3)</vt:lpstr>
      <vt:lpstr>Example: Is a Platelet Count of 75 Significantly Low? (2 of 3)</vt:lpstr>
      <vt:lpstr>Example: Is a Platelet Count of 75 Significantly Low? (3 of 3)</vt:lpstr>
      <vt:lpstr>Percentiles</vt:lpstr>
      <vt:lpstr>Finding the Percentile of a Data Value</vt:lpstr>
      <vt:lpstr>Example: Finding a Percentile (1 of 3)</vt:lpstr>
      <vt:lpstr>Example: Finding a Percentile (2 of 3)</vt:lpstr>
      <vt:lpstr>Example: Finding a Percentile (3 of 3)</vt:lpstr>
      <vt:lpstr>Notation</vt:lpstr>
      <vt:lpstr>Converting a Percentile to a Data Value</vt:lpstr>
      <vt:lpstr>Example: Converting a Percentile to a Data Value (1 of 4)</vt:lpstr>
      <vt:lpstr>Example: Converting a Percentile to a Data Value (2 of 4)</vt:lpstr>
      <vt:lpstr>Example: Converting a Percentile to a Data Value (3 of 4)</vt:lpstr>
      <vt:lpstr>Example: Converting a Percentile to a Data Value (4 of 4)</vt:lpstr>
      <vt:lpstr>Quartiles</vt:lpstr>
      <vt:lpstr>Descriptions of Quartiles (1 of 2)</vt:lpstr>
      <vt:lpstr>Descriptions of Quartiles (2 of 2)</vt:lpstr>
      <vt:lpstr>Statistics defined using quartiles and percentiles</vt:lpstr>
      <vt:lpstr>5-Number Summary</vt:lpstr>
      <vt:lpstr>Example: Finding a 5-Number Summary (1 of 3)</vt:lpstr>
      <vt:lpstr>Example: Finding a 5-Number Summary (2 of 3)</vt:lpstr>
      <vt:lpstr>Example: Finding a 5-Number Summary (3 of 3)</vt:lpstr>
      <vt:lpstr>Boxplot (or Box-and-Whisker Diagram)</vt:lpstr>
      <vt:lpstr>Procedure for Constructing a Boxplot</vt:lpstr>
      <vt:lpstr>Example: Constructing a Boxplot (1 of 2)</vt:lpstr>
      <vt:lpstr>Example: Constructing a Boxplot (2 of 2)</vt:lpstr>
      <vt:lpstr>Skewness</vt:lpstr>
      <vt:lpstr>Identifying Outliers for Modified Boxplots</vt:lpstr>
      <vt:lpstr>Modified Boxplots</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D, Mohanapriya</cp:lastModifiedBy>
  <cp:revision>1446</cp:revision>
  <dcterms:created xsi:type="dcterms:W3CDTF">2014-07-14T20:04:21Z</dcterms:created>
  <dcterms:modified xsi:type="dcterms:W3CDTF">2017-11-08T01:28:57Z</dcterms:modified>
</cp:coreProperties>
</file>