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512" autoAdjust="0"/>
  </p:normalViewPr>
  <p:slideViewPr>
    <p:cSldViewPr>
      <p:cViewPr varScale="1">
        <p:scale>
          <a:sx n="99" d="100"/>
          <a:sy n="99" d="100"/>
        </p:scale>
        <p:origin x="156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2/9/2023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2/9/2023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4</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Probability</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458200" cy="1097280"/>
          </a:xfrm>
        </p:spPr>
        <p:txBody>
          <a:bodyPr/>
          <a:lstStyle/>
          <a:p>
            <a:r>
              <a:rPr lang="en-US" sz="3600" dirty="0">
                <a:latin typeface="+mj-lt"/>
              </a:rPr>
              <a:t>Three Common Approaches to Finding the Probability of an Event </a:t>
            </a:r>
            <a:r>
              <a:rPr lang="en-US" sz="2000" b="0" dirty="0">
                <a:latin typeface="+mj-lt"/>
              </a:rPr>
              <a:t>(1 of 6)</a:t>
            </a:r>
            <a:endParaRPr lang="en-IN" sz="2000" b="0" dirty="0">
              <a:latin typeface="+mj-lt"/>
            </a:endParaRPr>
          </a:p>
        </p:txBody>
      </p:sp>
      <p:sp>
        <p:nvSpPr>
          <p:cNvPr id="3" name="Content Placeholder 2"/>
          <p:cNvSpPr>
            <a:spLocks noGrp="1"/>
          </p:cNvSpPr>
          <p:nvPr>
            <p:ph idx="1"/>
          </p:nvPr>
        </p:nvSpPr>
        <p:spPr>
          <a:xfrm>
            <a:off x="457200" y="1600201"/>
            <a:ext cx="8077200" cy="1981200"/>
          </a:xfrm>
        </p:spPr>
        <p:txBody>
          <a:bodyPr/>
          <a:lstStyle/>
          <a:p>
            <a:pPr marL="0" indent="0">
              <a:spcBef>
                <a:spcPts val="1200"/>
              </a:spcBef>
              <a:buClr>
                <a:schemeClr val="bg2"/>
              </a:buClr>
              <a:buSzPct val="100000"/>
              <a:buNone/>
            </a:pPr>
            <a:r>
              <a:rPr lang="en-US" sz="2600" b="1" dirty="0"/>
              <a:t>Notation for Probabilities</a:t>
            </a:r>
          </a:p>
          <a:p>
            <a:pPr marL="0" indent="0">
              <a:spcBef>
                <a:spcPts val="1200"/>
              </a:spcBef>
              <a:buClr>
                <a:schemeClr val="bg2"/>
              </a:buClr>
              <a:buSzPct val="100000"/>
              <a:buNone/>
            </a:pPr>
            <a:r>
              <a:rPr lang="en-US" sz="2400" i="1" dirty="0"/>
              <a:t>P </a:t>
            </a:r>
            <a:r>
              <a:rPr lang="en-US" sz="2400" dirty="0"/>
              <a:t>denotes a probability.</a:t>
            </a:r>
          </a:p>
          <a:p>
            <a:pPr marL="0" indent="0">
              <a:spcBef>
                <a:spcPts val="1200"/>
              </a:spcBef>
              <a:buClr>
                <a:schemeClr val="bg2"/>
              </a:buClr>
              <a:buSzPct val="100000"/>
              <a:buNone/>
            </a:pPr>
            <a:r>
              <a:rPr lang="en-US" sz="2400" i="1" dirty="0"/>
              <a:t>A, B, </a:t>
            </a:r>
            <a:r>
              <a:rPr lang="en-US" sz="2400" dirty="0"/>
              <a:t>and </a:t>
            </a:r>
            <a:r>
              <a:rPr lang="en-US" sz="2400" i="1" dirty="0"/>
              <a:t>C </a:t>
            </a:r>
            <a:r>
              <a:rPr lang="en-US" sz="2400" dirty="0"/>
              <a:t>denote specific events.</a:t>
            </a:r>
          </a:p>
          <a:p>
            <a:pPr marL="0" indent="0">
              <a:spcBef>
                <a:spcPts val="1200"/>
              </a:spcBef>
              <a:buClr>
                <a:schemeClr val="bg2"/>
              </a:buClr>
              <a:buSzPct val="100000"/>
              <a:buNone/>
            </a:pPr>
            <a:r>
              <a:rPr lang="en-US" sz="2400" i="1" dirty="0"/>
              <a:t>P</a:t>
            </a:r>
            <a:r>
              <a:rPr lang="en-US" sz="2400" dirty="0"/>
              <a:t>(</a:t>
            </a:r>
            <a:r>
              <a:rPr lang="en-US" sz="2400" i="1" dirty="0"/>
              <a:t>A</a:t>
            </a:r>
            <a:r>
              <a:rPr lang="en-US" sz="2400" dirty="0"/>
              <a:t>) denotes the “probability of event </a:t>
            </a:r>
            <a:r>
              <a:rPr lang="en-US" sz="2400" i="1" dirty="0"/>
              <a:t>A </a:t>
            </a:r>
            <a:r>
              <a:rPr lang="en-US" sz="2400" dirty="0"/>
              <a:t>occurring.”</a:t>
            </a:r>
            <a:endParaRPr lang="en-US" sz="2600" dirty="0"/>
          </a:p>
        </p:txBody>
      </p:sp>
    </p:spTree>
    <p:extLst>
      <p:ext uri="{BB962C8B-B14F-4D97-AF65-F5344CB8AC3E}">
        <p14:creationId xmlns:p14="http://schemas.microsoft.com/office/powerpoint/2010/main" val="260543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458200" cy="1097280"/>
          </a:xfrm>
        </p:spPr>
        <p:txBody>
          <a:bodyPr/>
          <a:lstStyle/>
          <a:p>
            <a:r>
              <a:rPr lang="en-US" sz="3600" dirty="0">
                <a:latin typeface="+mj-lt"/>
              </a:rPr>
              <a:t>Three Common Approaches to Finding the Probability of an Event </a:t>
            </a:r>
            <a:r>
              <a:rPr lang="en-US" sz="2000" b="0" dirty="0">
                <a:latin typeface="+mj-lt"/>
              </a:rPr>
              <a:t>(2 of 6)</a:t>
            </a:r>
            <a:endParaRPr lang="en-IN" sz="2000" b="0" dirty="0">
              <a:latin typeface="+mj-lt"/>
            </a:endParaRPr>
          </a:p>
        </p:txBody>
      </p:sp>
      <p:sp>
        <p:nvSpPr>
          <p:cNvPr id="3" name="Content Placeholder 2"/>
          <p:cNvSpPr>
            <a:spLocks noGrp="1"/>
          </p:cNvSpPr>
          <p:nvPr>
            <p:ph idx="1"/>
          </p:nvPr>
        </p:nvSpPr>
        <p:spPr>
          <a:xfrm>
            <a:off x="457200" y="1600200"/>
            <a:ext cx="5181600" cy="1295400"/>
          </a:xfrm>
        </p:spPr>
        <p:txBody>
          <a:bodyPr/>
          <a:lstStyle/>
          <a:p>
            <a:pPr marL="0" indent="0">
              <a:buNone/>
            </a:pPr>
            <a:r>
              <a:rPr lang="en-US" sz="2600" dirty="0"/>
              <a:t>Possible values of probabilities and the more familiar and common expressions of likelihood</a:t>
            </a:r>
          </a:p>
        </p:txBody>
      </p:sp>
      <p:pic>
        <p:nvPicPr>
          <p:cNvPr id="4" name="Picture 3" descr="A probability of 0.5 means that there is a 50 50 chance of an event occurring. As the probability increases from 0.5, the event becomes increasingly likely, and at probability = 1, the event is certain. As the probability decreases from 0.5, the event becomes increasingly unlikely, and at probability = 0, the event is impossi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2284853" cy="4786313"/>
          </a:xfrm>
          <a:prstGeom prst="rect">
            <a:avLst/>
          </a:prstGeom>
        </p:spPr>
      </p:pic>
    </p:spTree>
    <p:extLst>
      <p:ext uri="{BB962C8B-B14F-4D97-AF65-F5344CB8AC3E}">
        <p14:creationId xmlns:p14="http://schemas.microsoft.com/office/powerpoint/2010/main" val="133986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458200" cy="1097280"/>
          </a:xfrm>
        </p:spPr>
        <p:txBody>
          <a:bodyPr/>
          <a:lstStyle/>
          <a:p>
            <a:r>
              <a:rPr lang="en-US" sz="3600" dirty="0">
                <a:latin typeface="+mj-lt"/>
              </a:rPr>
              <a:t>Three Common Approaches to Finding the Probability of an Event </a:t>
            </a:r>
            <a:r>
              <a:rPr lang="en-US" sz="2000" b="0" dirty="0">
                <a:latin typeface="+mj-lt"/>
              </a:rPr>
              <a:t>(3 of 6)</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077200" cy="838200"/>
              </a:xfrm>
            </p:spPr>
            <p:txBody>
              <a:bodyPr/>
              <a:lstStyle/>
              <a:p>
                <a:pPr marL="0" indent="0">
                  <a:buNone/>
                </a:pPr>
                <a:r>
                  <a:rPr lang="en-US" sz="2600" dirty="0"/>
                  <a:t>The following three approaches for finding probabilities result in values between 0 and 1: 0 </a:t>
                </a:r>
                <a14:m>
                  <m:oMath xmlns:m="http://schemas.openxmlformats.org/officeDocument/2006/math">
                    <m:r>
                      <a:rPr lang="en-US" sz="2600" i="1">
                        <a:latin typeface="Cambria Math" panose="02040503050406030204" pitchFamily="18" charset="0"/>
                        <a:ea typeface="Cambria Math" panose="02040503050406030204" pitchFamily="18" charset="0"/>
                      </a:rPr>
                      <m:t>≤</m:t>
                    </m:r>
                  </m:oMath>
                </a14:m>
                <a:r>
                  <a:rPr lang="en-US" sz="2600" dirty="0"/>
                  <a:t> </a:t>
                </a:r>
                <a:r>
                  <a:rPr lang="en-US" sz="2600" i="1" dirty="0"/>
                  <a:t>P</a:t>
                </a:r>
                <a:r>
                  <a:rPr lang="en-US" sz="2600" dirty="0"/>
                  <a:t>(</a:t>
                </a:r>
                <a:r>
                  <a:rPr lang="en-US" sz="2600" i="1" dirty="0"/>
                  <a:t>A</a:t>
                </a:r>
                <a:r>
                  <a:rPr lang="en-US" sz="2600" dirty="0"/>
                  <a:t>) </a:t>
                </a:r>
                <a14:m>
                  <m:oMath xmlns:m="http://schemas.openxmlformats.org/officeDocument/2006/math">
                    <m:r>
                      <a:rPr lang="en-US" sz="2600" i="1">
                        <a:latin typeface="Cambria Math" panose="02040503050406030204" pitchFamily="18" charset="0"/>
                        <a:ea typeface="Cambria Math" panose="02040503050406030204" pitchFamily="18" charset="0"/>
                      </a:rPr>
                      <m:t>≤</m:t>
                    </m:r>
                  </m:oMath>
                </a14:m>
                <a:r>
                  <a:rPr lang="en-US" sz="2600" dirty="0"/>
                  <a:t> 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077200" cy="838200"/>
              </a:xfrm>
              <a:blipFill rotWithShape="0">
                <a:blip r:embed="rId2"/>
                <a:stretch>
                  <a:fillRect l="-2491" t="-12409" r="-2868" b="-18248"/>
                </a:stretch>
              </a:blipFill>
            </p:spPr>
            <p:txBody>
              <a:bodyPr/>
              <a:lstStyle/>
              <a:p>
                <a:r>
                  <a:rPr lang="en-US">
                    <a:noFill/>
                  </a:rPr>
                  <a:t> </a:t>
                </a:r>
              </a:p>
            </p:txBody>
          </p:sp>
        </mc:Fallback>
      </mc:AlternateContent>
    </p:spTree>
    <p:extLst>
      <p:ext uri="{BB962C8B-B14F-4D97-AF65-F5344CB8AC3E}">
        <p14:creationId xmlns:p14="http://schemas.microsoft.com/office/powerpoint/2010/main" val="375192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458200" cy="1097280"/>
          </a:xfrm>
        </p:spPr>
        <p:txBody>
          <a:bodyPr/>
          <a:lstStyle/>
          <a:p>
            <a:r>
              <a:rPr lang="en-US" sz="3600" dirty="0">
                <a:latin typeface="+mj-lt"/>
              </a:rPr>
              <a:t>Three Common Approaches to Finding the Probability of an Event </a:t>
            </a:r>
            <a:r>
              <a:rPr lang="en-US" sz="2000" b="0" dirty="0">
                <a:latin typeface="+mj-lt"/>
              </a:rPr>
              <a:t>(4 of 6)</a:t>
            </a:r>
            <a:endParaRPr lang="en-IN" sz="2000" b="0" dirty="0">
              <a:latin typeface="+mj-lt"/>
            </a:endParaRPr>
          </a:p>
        </p:txBody>
      </p:sp>
      <p:sp>
        <p:nvSpPr>
          <p:cNvPr id="3" name="Content Placeholder 2"/>
          <p:cNvSpPr>
            <a:spLocks noGrp="1"/>
          </p:cNvSpPr>
          <p:nvPr>
            <p:ph idx="1"/>
          </p:nvPr>
        </p:nvSpPr>
        <p:spPr>
          <a:xfrm>
            <a:off x="457200" y="1600201"/>
            <a:ext cx="8077200" cy="1600200"/>
          </a:xfrm>
        </p:spPr>
        <p:txBody>
          <a:bodyPr/>
          <a:lstStyle/>
          <a:p>
            <a:pPr marL="429768" indent="-429768">
              <a:buSzPct val="100000"/>
              <a:buFont typeface="+mj-lt"/>
              <a:buAutoNum type="arabicPeriod"/>
            </a:pPr>
            <a:r>
              <a:rPr lang="en-US" sz="2600" dirty="0">
                <a:cs typeface="Arial" panose="020B0604020202020204" pitchFamily="34" charset="0"/>
              </a:rPr>
              <a:t>​</a:t>
            </a:r>
            <a:r>
              <a:rPr lang="en-US" sz="2600" b="1" dirty="0"/>
              <a:t>Relative Frequency Approximation of Probability </a:t>
            </a:r>
            <a:r>
              <a:rPr lang="en-US" sz="2600" dirty="0"/>
              <a:t>Conduct (or observe) a procedure and count the number of times that event </a:t>
            </a:r>
            <a:r>
              <a:rPr lang="en-US" sz="2600" i="1" dirty="0"/>
              <a:t>A </a:t>
            </a:r>
            <a:r>
              <a:rPr lang="en-US" sz="2600" dirty="0"/>
              <a:t>occurs. </a:t>
            </a:r>
            <a:r>
              <a:rPr lang="en-US" sz="2600" i="1" dirty="0"/>
              <a:t>P</a:t>
            </a:r>
            <a:r>
              <a:rPr lang="en-US" sz="2600" dirty="0"/>
              <a:t>(</a:t>
            </a:r>
            <a:r>
              <a:rPr lang="en-US" sz="2600" i="1" dirty="0"/>
              <a:t>A</a:t>
            </a:r>
            <a:r>
              <a:rPr lang="en-US" sz="2600" dirty="0"/>
              <a:t>) is then </a:t>
            </a:r>
            <a:r>
              <a:rPr lang="en-US" sz="2600" b="1" dirty="0"/>
              <a:t>approximated</a:t>
            </a:r>
            <a:r>
              <a:rPr lang="en-US" sz="2600" i="1" dirty="0"/>
              <a:t> </a:t>
            </a:r>
            <a:r>
              <a:rPr lang="en-US" sz="2600" dirty="0"/>
              <a:t>as follows:</a:t>
            </a:r>
          </a:p>
        </p:txBody>
      </p:sp>
      <p:pic>
        <p:nvPicPr>
          <p:cNvPr id="4" name="Picture 3" descr="The probability P of Ay = the number of times Ay occurred, divided by the number of times the procedure repe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48" y="3505200"/>
            <a:ext cx="7201505" cy="782221"/>
          </a:xfrm>
          <a:prstGeom prst="rect">
            <a:avLst/>
          </a:prstGeom>
        </p:spPr>
      </p:pic>
    </p:spTree>
    <p:extLst>
      <p:ext uri="{BB962C8B-B14F-4D97-AF65-F5344CB8AC3E}">
        <p14:creationId xmlns:p14="http://schemas.microsoft.com/office/powerpoint/2010/main" val="134462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70"/>
            <a:ext cx="8458200" cy="1097280"/>
          </a:xfrm>
        </p:spPr>
        <p:txBody>
          <a:bodyPr/>
          <a:lstStyle/>
          <a:p>
            <a:r>
              <a:rPr lang="en-US" sz="3600" dirty="0">
                <a:latin typeface="+mj-lt"/>
              </a:rPr>
              <a:t>Three Common Approaches to Finding the Probability of an Event </a:t>
            </a:r>
            <a:r>
              <a:rPr lang="en-US" sz="2000" b="0" dirty="0">
                <a:latin typeface="+mj-lt"/>
              </a:rPr>
              <a:t>(5 of 6)</a:t>
            </a:r>
            <a:endParaRPr lang="en-IN" sz="2000" b="0" dirty="0">
              <a:latin typeface="+mj-lt"/>
            </a:endParaRPr>
          </a:p>
        </p:txBody>
      </p:sp>
      <p:sp>
        <p:nvSpPr>
          <p:cNvPr id="3" name="Content Placeholder 2"/>
          <p:cNvSpPr>
            <a:spLocks noGrp="1"/>
          </p:cNvSpPr>
          <p:nvPr>
            <p:ph idx="1"/>
          </p:nvPr>
        </p:nvSpPr>
        <p:spPr>
          <a:xfrm>
            <a:off x="457200" y="1600201"/>
            <a:ext cx="8077200" cy="1600200"/>
          </a:xfrm>
        </p:spPr>
        <p:txBody>
          <a:bodyPr/>
          <a:lstStyle/>
          <a:p>
            <a:pPr marL="429768" indent="-429768">
              <a:buSzPct val="100000"/>
              <a:buFont typeface="+mj-lt"/>
              <a:buAutoNum type="arabicPeriod" startAt="2"/>
            </a:pPr>
            <a:r>
              <a:rPr lang="en-US" sz="2600" dirty="0">
                <a:cs typeface="Arial" panose="020B0604020202020204" pitchFamily="34" charset="0"/>
              </a:rPr>
              <a:t>​​</a:t>
            </a:r>
            <a:r>
              <a:rPr lang="en-US" sz="2600" b="1" dirty="0"/>
              <a:t>Classical Approach to Probability (Requires Equally Likely Outcomes) </a:t>
            </a:r>
            <a:r>
              <a:rPr lang="en-US" sz="2600" dirty="0"/>
              <a:t>If a procedure has </a:t>
            </a:r>
            <a:r>
              <a:rPr lang="en-US" sz="2600" i="1" dirty="0"/>
              <a:t>n </a:t>
            </a:r>
            <a:r>
              <a:rPr lang="en-US" sz="2600" dirty="0"/>
              <a:t>different simple events that are </a:t>
            </a:r>
            <a:r>
              <a:rPr lang="en-US" sz="2600" b="1" dirty="0"/>
              <a:t>equally likely</a:t>
            </a:r>
            <a:r>
              <a:rPr lang="en-US" sz="2600" dirty="0"/>
              <a:t>, and if event </a:t>
            </a:r>
            <a:r>
              <a:rPr lang="en-US" sz="2600" i="1" dirty="0"/>
              <a:t>A </a:t>
            </a:r>
            <a:r>
              <a:rPr lang="en-US" sz="2600" dirty="0"/>
              <a:t>can occur in </a:t>
            </a:r>
            <a:r>
              <a:rPr lang="en-US" sz="2600" i="1" dirty="0"/>
              <a:t>s </a:t>
            </a:r>
            <a:r>
              <a:rPr lang="en-US" sz="2600" dirty="0"/>
              <a:t>different ways, then</a:t>
            </a:r>
          </a:p>
        </p:txBody>
      </p:sp>
      <p:pic>
        <p:nvPicPr>
          <p:cNvPr id="7" name="Picture 6" descr="The probability P of Ay = the number of ways Ay occurs, divided by the number of different simple events, = s divided by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471649"/>
            <a:ext cx="6229077" cy="692985"/>
          </a:xfrm>
          <a:prstGeom prst="rect">
            <a:avLst/>
          </a:prstGeom>
        </p:spPr>
      </p:pic>
      <p:sp>
        <p:nvSpPr>
          <p:cNvPr id="5" name="Content Placeholder 4"/>
          <p:cNvSpPr>
            <a:spLocks noGrp="1"/>
          </p:cNvSpPr>
          <p:nvPr>
            <p:ph idx="13"/>
          </p:nvPr>
        </p:nvSpPr>
        <p:spPr>
          <a:xfrm>
            <a:off x="838200" y="4495800"/>
            <a:ext cx="7391400" cy="762000"/>
          </a:xfrm>
        </p:spPr>
        <p:txBody>
          <a:bodyPr/>
          <a:lstStyle/>
          <a:p>
            <a:pPr marL="0" indent="0">
              <a:buNone/>
            </a:pPr>
            <a:r>
              <a:rPr lang="en-US" sz="2400" b="1" dirty="0"/>
              <a:t>Caution</a:t>
            </a:r>
            <a:r>
              <a:rPr lang="en-US" sz="2400" dirty="0">
                <a:solidFill>
                  <a:srgbClr val="9A0033"/>
                </a:solidFill>
              </a:rPr>
              <a:t> </a:t>
            </a:r>
            <a:r>
              <a:rPr lang="en-US" sz="2400" dirty="0">
                <a:solidFill>
                  <a:srgbClr val="000000"/>
                </a:solidFill>
              </a:rPr>
              <a:t>When using the classical approach, always confirm that the outcomes are </a:t>
            </a:r>
            <a:r>
              <a:rPr lang="en-US" sz="2400" b="1" dirty="0">
                <a:solidFill>
                  <a:srgbClr val="000000"/>
                </a:solidFill>
              </a:rPr>
              <a:t>equally likely</a:t>
            </a:r>
            <a:r>
              <a:rPr lang="en-US" sz="2400" dirty="0">
                <a:solidFill>
                  <a:srgbClr val="000000"/>
                </a:solidFill>
              </a:rPr>
              <a:t>.</a:t>
            </a:r>
            <a:endParaRPr lang="en-US" sz="2400" dirty="0"/>
          </a:p>
        </p:txBody>
      </p:sp>
    </p:spTree>
    <p:extLst>
      <p:ext uri="{BB962C8B-B14F-4D97-AF65-F5344CB8AC3E}">
        <p14:creationId xmlns:p14="http://schemas.microsoft.com/office/powerpoint/2010/main" val="153085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60370"/>
            <a:ext cx="8458200" cy="1097280"/>
          </a:xfrm>
        </p:spPr>
        <p:txBody>
          <a:bodyPr/>
          <a:lstStyle/>
          <a:p>
            <a:r>
              <a:rPr lang="en-US" sz="3600" dirty="0">
                <a:latin typeface="+mj-lt"/>
              </a:rPr>
              <a:t>Three Common Approaches to Finding the Probability of an Event </a:t>
            </a:r>
            <a:r>
              <a:rPr lang="en-US" sz="2000" b="0" dirty="0">
                <a:latin typeface="+mj-lt"/>
              </a:rPr>
              <a:t>(6 of 6)</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429768" indent="-429768">
              <a:buSzPct val="100000"/>
              <a:buFont typeface="+mj-lt"/>
              <a:buAutoNum type="arabicPeriod" startAt="3"/>
              <a:tabLst>
                <a:tab pos="400050" algn="l"/>
              </a:tabLst>
            </a:pPr>
            <a:r>
              <a:rPr lang="en-US" sz="2600" dirty="0">
                <a:cs typeface="Arial" panose="020B0604020202020204" pitchFamily="34" charset="0"/>
              </a:rPr>
              <a:t>​​</a:t>
            </a:r>
            <a:r>
              <a:rPr lang="en-US" sz="2600" b="1" dirty="0"/>
              <a:t>Subjective Probabilities </a:t>
            </a:r>
            <a:r>
              <a:rPr lang="en-US" sz="2600" i="1" dirty="0"/>
              <a:t>P</a:t>
            </a:r>
            <a:r>
              <a:rPr lang="en-US" sz="2600" dirty="0"/>
              <a:t>(</a:t>
            </a:r>
            <a:r>
              <a:rPr lang="en-US" sz="2600" i="1" dirty="0"/>
              <a:t>A</a:t>
            </a:r>
            <a:r>
              <a:rPr lang="en-US" sz="2600" dirty="0"/>
              <a:t>), the probability of event </a:t>
            </a:r>
            <a:r>
              <a:rPr lang="en-US" sz="2600" i="1" dirty="0"/>
              <a:t>A, </a:t>
            </a:r>
            <a:r>
              <a:rPr lang="en-US" sz="2600" dirty="0"/>
              <a:t>is </a:t>
            </a:r>
            <a:r>
              <a:rPr lang="en-US" sz="2600" b="1" dirty="0"/>
              <a:t>estimated</a:t>
            </a:r>
            <a:r>
              <a:rPr lang="en-US" sz="2600" i="1" dirty="0"/>
              <a:t> </a:t>
            </a:r>
            <a:r>
              <a:rPr lang="en-US" sz="2600" dirty="0"/>
              <a:t>by using knowledge of the relevant circumstances.</a:t>
            </a:r>
          </a:p>
        </p:txBody>
      </p:sp>
    </p:spTree>
    <p:extLst>
      <p:ext uri="{BB962C8B-B14F-4D97-AF65-F5344CB8AC3E}">
        <p14:creationId xmlns:p14="http://schemas.microsoft.com/office/powerpoint/2010/main" val="204907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Simulations</a:t>
            </a:r>
            <a:endParaRPr lang="en-IN" sz="2000" b="0" dirty="0">
              <a:latin typeface="+mj-lt"/>
            </a:endParaRPr>
          </a:p>
        </p:txBody>
      </p:sp>
      <p:sp>
        <p:nvSpPr>
          <p:cNvPr id="3" name="Content Placeholder 2"/>
          <p:cNvSpPr>
            <a:spLocks noGrp="1"/>
          </p:cNvSpPr>
          <p:nvPr>
            <p:ph idx="1"/>
          </p:nvPr>
        </p:nvSpPr>
        <p:spPr>
          <a:xfrm>
            <a:off x="457200" y="1600201"/>
            <a:ext cx="8229600" cy="2666999"/>
          </a:xfrm>
        </p:spPr>
        <p:txBody>
          <a:bodyPr/>
          <a:lstStyle/>
          <a:p>
            <a:pPr>
              <a:spcBef>
                <a:spcPts val="1200"/>
              </a:spcBef>
              <a:buSzPct val="100000"/>
              <a:tabLst>
                <a:tab pos="400050" algn="l"/>
              </a:tabLst>
            </a:pPr>
            <a:r>
              <a:rPr lang="en-US" sz="2600" b="1" dirty="0"/>
              <a:t>Simulations</a:t>
            </a:r>
          </a:p>
          <a:p>
            <a:pPr lvl="1">
              <a:spcBef>
                <a:spcPts val="1200"/>
              </a:spcBef>
              <a:buSzPct val="100000"/>
              <a:tabLst>
                <a:tab pos="400050" algn="l"/>
              </a:tabLst>
            </a:pPr>
            <a:r>
              <a:rPr lang="en-US" sz="2400" dirty="0"/>
              <a:t>Sometimes none of the preceding three approaches can be used. A </a:t>
            </a:r>
            <a:r>
              <a:rPr lang="en-US" sz="2400" b="1" dirty="0"/>
              <a:t>simulation</a:t>
            </a:r>
            <a:r>
              <a:rPr lang="en-US" sz="2400" i="1" dirty="0"/>
              <a:t> </a:t>
            </a:r>
            <a:r>
              <a:rPr lang="en-US" sz="2400" dirty="0"/>
              <a:t>of a procedure is a process that behaves in the same ways as the procedure itself so that similar results are produced. Probabilities can sometimes be found by using a simulation.</a:t>
            </a:r>
            <a:endParaRPr lang="en-US" sz="2600" b="1" dirty="0"/>
          </a:p>
        </p:txBody>
      </p:sp>
    </p:spTree>
    <p:extLst>
      <p:ext uri="{BB962C8B-B14F-4D97-AF65-F5344CB8AC3E}">
        <p14:creationId xmlns:p14="http://schemas.microsoft.com/office/powerpoint/2010/main" val="427170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Rounding Probabilities</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buNone/>
            </a:pPr>
            <a:r>
              <a:rPr lang="en-US" sz="2600" dirty="0"/>
              <a:t>When expressing the value of a probability, either give the </a:t>
            </a:r>
            <a:r>
              <a:rPr lang="en-US" sz="2600" b="1" dirty="0"/>
              <a:t>exact</a:t>
            </a:r>
            <a:r>
              <a:rPr lang="en-US" sz="2600" i="1" dirty="0"/>
              <a:t> </a:t>
            </a:r>
            <a:r>
              <a:rPr lang="en-US" sz="2600" dirty="0"/>
              <a:t>fraction or decimal or round off final decimal results to </a:t>
            </a:r>
            <a:r>
              <a:rPr lang="en-US" sz="2600" b="1" dirty="0"/>
              <a:t>three</a:t>
            </a:r>
            <a:r>
              <a:rPr lang="en-US" sz="2600" i="1" dirty="0"/>
              <a:t> </a:t>
            </a:r>
            <a:r>
              <a:rPr lang="en-US" sz="2600" dirty="0"/>
              <a:t>significant digits.</a:t>
            </a:r>
          </a:p>
        </p:txBody>
      </p:sp>
      <p:pic>
        <p:nvPicPr>
          <p:cNvPr id="6" name="Picture 5" descr="(Suggestion: When a probability is not a simple fraction such as 2 over 3 or 5 over 9, express it as a decimal so that the number can be better understoo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88" y="2971800"/>
            <a:ext cx="8114836" cy="1466537"/>
          </a:xfrm>
          <a:prstGeom prst="rect">
            <a:avLst/>
          </a:prstGeom>
        </p:spPr>
      </p:pic>
    </p:spTree>
    <p:extLst>
      <p:ext uri="{BB962C8B-B14F-4D97-AF65-F5344CB8AC3E}">
        <p14:creationId xmlns:p14="http://schemas.microsoft.com/office/powerpoint/2010/main" val="134008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Law of Large Numbers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382000" cy="1676399"/>
          </a:xfrm>
        </p:spPr>
        <p:txBody>
          <a:bodyPr/>
          <a:lstStyle/>
          <a:p>
            <a:r>
              <a:rPr lang="en-US" sz="2600" b="1" dirty="0"/>
              <a:t>Law of Large Numbers</a:t>
            </a:r>
          </a:p>
          <a:p>
            <a:pPr lvl="1">
              <a:spcBef>
                <a:spcPts val="1200"/>
              </a:spcBef>
            </a:pPr>
            <a:r>
              <a:rPr lang="en-US" sz="2400" dirty="0"/>
              <a:t>As a procedure is repeated again and again, the relative frequency probability of an event tends to approach the actual probability.</a:t>
            </a:r>
            <a:endParaRPr lang="en-US" sz="2600" b="1" dirty="0"/>
          </a:p>
        </p:txBody>
      </p:sp>
    </p:spTree>
    <p:extLst>
      <p:ext uri="{BB962C8B-B14F-4D97-AF65-F5344CB8AC3E}">
        <p14:creationId xmlns:p14="http://schemas.microsoft.com/office/powerpoint/2010/main" val="93641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Law of Large Numbers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581399"/>
          </a:xfrm>
        </p:spPr>
        <p:txBody>
          <a:bodyPr/>
          <a:lstStyle/>
          <a:p>
            <a:r>
              <a:rPr lang="en-US" sz="2600" b="1" dirty="0"/>
              <a:t>Law of Large Numbers</a:t>
            </a:r>
          </a:p>
          <a:p>
            <a:pPr marL="0" indent="284163">
              <a:buNone/>
            </a:pPr>
            <a:r>
              <a:rPr lang="en-US" sz="2400" b="1" dirty="0"/>
              <a:t>CAUTIONS</a:t>
            </a:r>
          </a:p>
          <a:p>
            <a:pPr marL="925200" lvl="1" indent="-368300">
              <a:buFont typeface="+mj-lt"/>
              <a:buAutoNum type="arabicPeriod"/>
            </a:pPr>
            <a:r>
              <a:rPr lang="en-US" sz="2200" dirty="0"/>
              <a:t>The law of large numbers applies to behavior over a large number of trials, and it does not apply to any one individual outcome.</a:t>
            </a:r>
          </a:p>
          <a:p>
            <a:pPr marL="925200" lvl="1" indent="-368300">
              <a:buFont typeface="+mj-lt"/>
              <a:buAutoNum type="arabicPeriod"/>
            </a:pPr>
            <a:r>
              <a:rPr lang="en-US" sz="2200" dirty="0"/>
              <a:t>If we know nothing about the likelihood of different possible outcomes, we should not assume that they are equally likely. The actual probability depends on factors such as the amount of preparation and the difficulty of the test.</a:t>
            </a:r>
            <a:endParaRPr lang="en-US" sz="2200" b="1" dirty="0"/>
          </a:p>
        </p:txBody>
      </p:sp>
    </p:spTree>
    <p:extLst>
      <p:ext uri="{BB962C8B-B14F-4D97-AF65-F5344CB8AC3E}">
        <p14:creationId xmlns:p14="http://schemas.microsoft.com/office/powerpoint/2010/main" val="145601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Probability</a:t>
            </a:r>
            <a:endParaRPr lang="en-IN" dirty="0">
              <a:solidFill>
                <a:schemeClr val="bg2"/>
              </a:solidFill>
              <a:latin typeface="+mj-lt"/>
            </a:endParaRPr>
          </a:p>
        </p:txBody>
      </p:sp>
      <p:sp>
        <p:nvSpPr>
          <p:cNvPr id="3" name="Content Placeholder 2"/>
          <p:cNvSpPr>
            <a:spLocks noGrp="1"/>
          </p:cNvSpPr>
          <p:nvPr>
            <p:ph idx="1"/>
          </p:nvPr>
        </p:nvSpPr>
        <p:spPr>
          <a:xfrm>
            <a:off x="457200" y="1600200"/>
            <a:ext cx="8001000" cy="4525963"/>
          </a:xfrm>
        </p:spPr>
        <p:txBody>
          <a:bodyPr/>
          <a:lstStyle/>
          <a:p>
            <a:pPr marL="0" indent="0" defTabSz="628650">
              <a:buNone/>
              <a:defRPr/>
            </a:pPr>
            <a:r>
              <a:rPr lang="en-US" sz="2600" b="1" dirty="0"/>
              <a:t>4-1 Basic Concepts of Probability</a:t>
            </a:r>
          </a:p>
          <a:p>
            <a:pPr marL="0" indent="0" defTabSz="628650">
              <a:buNone/>
              <a:defRPr/>
            </a:pPr>
            <a:r>
              <a:rPr lang="en-US" sz="2600" dirty="0"/>
              <a:t>4-2 Addition Rule and Multiplication Rule</a:t>
            </a:r>
          </a:p>
          <a:p>
            <a:pPr marL="0" indent="0" defTabSz="628650">
              <a:buNone/>
              <a:defRPr/>
            </a:pPr>
            <a:r>
              <a:rPr lang="en-US" sz="2600" dirty="0"/>
              <a:t>4-3 Complements and Conditional Probability, and Bayes’ Theorem</a:t>
            </a:r>
          </a:p>
          <a:p>
            <a:pPr marL="0" indent="0" defTabSz="628650">
              <a:buNone/>
              <a:defRPr/>
            </a:pPr>
            <a:r>
              <a:rPr lang="en-US" sz="2600" dirty="0"/>
              <a:t>4-4 Counting</a:t>
            </a:r>
          </a:p>
          <a:p>
            <a:pPr marL="0" indent="0" defTabSz="628650">
              <a:buNone/>
              <a:defRPr/>
            </a:pPr>
            <a:r>
              <a:rPr lang="en-US" sz="2600" dirty="0"/>
              <a:t>4-5 Probabilities Through Simulations (available at TriloaStats.com)</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Relative Frequency: Skydiving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153400" cy="457199"/>
          </a:xfrm>
        </p:spPr>
        <p:txBody>
          <a:bodyPr/>
          <a:lstStyle/>
          <a:p>
            <a:pPr marL="0" indent="0">
              <a:buNone/>
            </a:pPr>
            <a:r>
              <a:rPr lang="en-US" sz="2400" dirty="0"/>
              <a:t>Find the probability of dying when making a skydiving jump.</a:t>
            </a:r>
            <a:endParaRPr lang="en-US" sz="2400" b="1" dirty="0"/>
          </a:p>
        </p:txBody>
      </p:sp>
    </p:spTree>
    <p:extLst>
      <p:ext uri="{BB962C8B-B14F-4D97-AF65-F5344CB8AC3E}">
        <p14:creationId xmlns:p14="http://schemas.microsoft.com/office/powerpoint/2010/main" val="238818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Relative Frequency: Skydiving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153400" cy="1752599"/>
          </a:xfrm>
        </p:spPr>
        <p:txBody>
          <a:bodyPr/>
          <a:lstStyle/>
          <a:p>
            <a:pPr marL="0" indent="0">
              <a:buNone/>
            </a:pPr>
            <a:r>
              <a:rPr lang="en-US" sz="2600" dirty="0"/>
              <a:t>Solution</a:t>
            </a:r>
          </a:p>
          <a:p>
            <a:pPr marL="0" indent="0">
              <a:spcBef>
                <a:spcPts val="1200"/>
              </a:spcBef>
              <a:buNone/>
            </a:pPr>
            <a:r>
              <a:rPr lang="en-US" sz="2400" dirty="0"/>
              <a:t>In a recent year, there were about 3,000,000 skydiving jumps and 21 of them resulted in deaths. We use the relative frequency approach as follows:</a:t>
            </a:r>
          </a:p>
        </p:txBody>
      </p:sp>
      <p:pic>
        <p:nvPicPr>
          <p:cNvPr id="4" name="Picture 3" descr="The probability P of a skydiving death = the number of skydiving deaths, divided by the number of skydiving deaths, = 21 divided by 3,000,000, = 0.0000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598382"/>
            <a:ext cx="6417825" cy="1440589"/>
          </a:xfrm>
          <a:prstGeom prst="rect">
            <a:avLst/>
          </a:prstGeom>
        </p:spPr>
      </p:pic>
    </p:spTree>
    <p:extLst>
      <p:ext uri="{BB962C8B-B14F-4D97-AF65-F5344CB8AC3E}">
        <p14:creationId xmlns:p14="http://schemas.microsoft.com/office/powerpoint/2010/main" val="116745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Relative Frequency: Skydiving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7848600" cy="2209799"/>
          </a:xfrm>
        </p:spPr>
        <p:txBody>
          <a:bodyPr/>
          <a:lstStyle/>
          <a:p>
            <a:pPr marL="0" indent="0">
              <a:spcBef>
                <a:spcPts val="1200"/>
              </a:spcBef>
              <a:buNone/>
            </a:pPr>
            <a:r>
              <a:rPr lang="en-US" sz="2600" dirty="0"/>
              <a:t>Solution</a:t>
            </a:r>
          </a:p>
          <a:p>
            <a:pPr marL="0" indent="0">
              <a:spcBef>
                <a:spcPts val="1200"/>
              </a:spcBef>
              <a:buNone/>
            </a:pPr>
            <a:r>
              <a:rPr lang="en-US" sz="2400" dirty="0"/>
              <a:t>Here the classical approach cannot be used because the two outcomes (dying, surviving) are not equally likely. </a:t>
            </a:r>
          </a:p>
          <a:p>
            <a:pPr marL="0" indent="0">
              <a:spcBef>
                <a:spcPts val="1200"/>
              </a:spcBef>
              <a:buNone/>
            </a:pPr>
            <a:r>
              <a:rPr lang="en-US" sz="2400" dirty="0"/>
              <a:t>A subjective probability can be estimated in the absence of historical data.</a:t>
            </a:r>
          </a:p>
        </p:txBody>
      </p:sp>
    </p:spTree>
    <p:extLst>
      <p:ext uri="{BB962C8B-B14F-4D97-AF65-F5344CB8AC3E}">
        <p14:creationId xmlns:p14="http://schemas.microsoft.com/office/powerpoint/2010/main" val="71289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Texting and Driving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305800" cy="3200399"/>
          </a:xfrm>
        </p:spPr>
        <p:txBody>
          <a:bodyPr/>
          <a:lstStyle/>
          <a:p>
            <a:pPr marL="0" indent="0">
              <a:buNone/>
            </a:pPr>
            <a:r>
              <a:rPr lang="en-US" sz="2600" dirty="0"/>
              <a:t>In a study of U.S. high school drivers, it was found that 3785 texted while driving during the previous 30 days, and 4720 did not text while driving during that same time period (based on data from “Texting While Driving . . . ,” by Olsen, Shults, Eaton, </a:t>
            </a:r>
            <a:r>
              <a:rPr lang="en-US" sz="2600" b="1" dirty="0"/>
              <a:t>Pediatrics</a:t>
            </a:r>
            <a:r>
              <a:rPr lang="en-US" sz="2600" dirty="0"/>
              <a:t>, Vol. 131, No. 6). Based on these results, if a high school driver is randomly selected, find the probability that he or she texted while driving during the previous 30 days.</a:t>
            </a:r>
          </a:p>
        </p:txBody>
      </p:sp>
    </p:spTree>
    <p:extLst>
      <p:ext uri="{BB962C8B-B14F-4D97-AF65-F5344CB8AC3E}">
        <p14:creationId xmlns:p14="http://schemas.microsoft.com/office/powerpoint/2010/main" val="272819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Texting and Driving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001000" cy="1752599"/>
          </a:xfrm>
        </p:spPr>
        <p:txBody>
          <a:bodyPr/>
          <a:lstStyle/>
          <a:p>
            <a:pPr marL="0" indent="0">
              <a:spcBef>
                <a:spcPts val="1200"/>
              </a:spcBef>
              <a:buNone/>
            </a:pPr>
            <a:r>
              <a:rPr lang="en-US" sz="2600" dirty="0"/>
              <a:t>Solution</a:t>
            </a:r>
          </a:p>
          <a:p>
            <a:pPr marL="0" indent="0">
              <a:spcBef>
                <a:spcPts val="1200"/>
              </a:spcBef>
              <a:buNone/>
            </a:pPr>
            <a:r>
              <a:rPr lang="en-US" sz="2400" dirty="0"/>
              <a:t>Instead of trying to determine an answer directly from the given statement, first summarize the information in a format that allows clear understanding, such as this format:</a:t>
            </a:r>
          </a:p>
        </p:txBody>
      </p:sp>
      <p:pic>
        <p:nvPicPr>
          <p:cNvPr id="4" name="Picture 3" descr="The number of people who texted while driving = 3785. The number of people who did not text while driving = 4720. The total number of drivers in the sample = 3785 + 4720 = 85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575112"/>
            <a:ext cx="5615505" cy="1107385"/>
          </a:xfrm>
          <a:prstGeom prst="rect">
            <a:avLst/>
          </a:prstGeom>
        </p:spPr>
      </p:pic>
    </p:spTree>
    <p:extLst>
      <p:ext uri="{BB962C8B-B14F-4D97-AF65-F5344CB8AC3E}">
        <p14:creationId xmlns:p14="http://schemas.microsoft.com/office/powerpoint/2010/main" val="354804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Texting and Driving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990599"/>
          </a:xfrm>
        </p:spPr>
        <p:txBody>
          <a:bodyPr/>
          <a:lstStyle/>
          <a:p>
            <a:pPr marL="0" indent="0">
              <a:spcBef>
                <a:spcPts val="1200"/>
              </a:spcBef>
              <a:buNone/>
            </a:pPr>
            <a:r>
              <a:rPr lang="en-US" sz="2600" dirty="0"/>
              <a:t>Solution</a:t>
            </a:r>
          </a:p>
          <a:p>
            <a:pPr marL="0" indent="0">
              <a:spcBef>
                <a:spcPts val="1200"/>
              </a:spcBef>
              <a:buNone/>
            </a:pPr>
            <a:r>
              <a:rPr lang="en-US" sz="2400" dirty="0"/>
              <a:t>We can now use the relative frequency approach as follows:</a:t>
            </a:r>
          </a:p>
        </p:txBody>
      </p:sp>
      <p:pic>
        <p:nvPicPr>
          <p:cNvPr id="5" name="Picture 4" descr="The probability P of texting while driving = the number of drivers who texted while driving, divided by the number of drivers in the sample, = 3785 divided by 8505, = 0.4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316" y="2819400"/>
            <a:ext cx="6291368" cy="1203188"/>
          </a:xfrm>
          <a:prstGeom prst="rect">
            <a:avLst/>
          </a:prstGeom>
        </p:spPr>
      </p:pic>
    </p:spTree>
    <p:extLst>
      <p:ext uri="{BB962C8B-B14F-4D97-AF65-F5344CB8AC3E}">
        <p14:creationId xmlns:p14="http://schemas.microsoft.com/office/powerpoint/2010/main" val="191220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Texting and Driving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001000" cy="1676399"/>
          </a:xfrm>
        </p:spPr>
        <p:txBody>
          <a:bodyPr/>
          <a:lstStyle/>
          <a:p>
            <a:pPr marL="0" indent="0">
              <a:buNone/>
            </a:pPr>
            <a:r>
              <a:rPr lang="en-US" sz="2600" dirty="0"/>
              <a:t>Interpretation</a:t>
            </a:r>
          </a:p>
          <a:p>
            <a:pPr marL="0" indent="0">
              <a:spcBef>
                <a:spcPts val="1200"/>
              </a:spcBef>
              <a:buNone/>
            </a:pPr>
            <a:r>
              <a:rPr lang="en-US" sz="2400" dirty="0"/>
              <a:t>There is a 0.445 probability that if a high school driver is randomly selected, he or she texted while driving during the previous 30 days.</a:t>
            </a:r>
            <a:endParaRPr lang="en-US" sz="2600" dirty="0"/>
          </a:p>
        </p:txBody>
      </p:sp>
    </p:spTree>
    <p:extLst>
      <p:ext uri="{BB962C8B-B14F-4D97-AF65-F5344CB8AC3E}">
        <p14:creationId xmlns:p14="http://schemas.microsoft.com/office/powerpoint/2010/main" val="144974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Complementary Events</a:t>
            </a:r>
            <a:endParaRPr lang="en-IN" sz="2000" b="0" dirty="0">
              <a:latin typeface="+mj-lt"/>
            </a:endParaRPr>
          </a:p>
        </p:txBody>
      </p:sp>
      <p:sp>
        <p:nvSpPr>
          <p:cNvPr id="3" name="Content Placeholder 2"/>
          <p:cNvSpPr>
            <a:spLocks noGrp="1"/>
          </p:cNvSpPr>
          <p:nvPr>
            <p:ph idx="1"/>
          </p:nvPr>
        </p:nvSpPr>
        <p:spPr>
          <a:xfrm>
            <a:off x="457200" y="1600201"/>
            <a:ext cx="8001000" cy="457199"/>
          </a:xfrm>
        </p:spPr>
        <p:txBody>
          <a:bodyPr/>
          <a:lstStyle/>
          <a:p>
            <a:r>
              <a:rPr lang="en-US" sz="2600" b="1" dirty="0"/>
              <a:t>Complement</a:t>
            </a:r>
          </a:p>
        </p:txBody>
      </p:sp>
      <p:pic>
        <p:nvPicPr>
          <p:cNvPr id="4" name="Picture 3" descr="The complement of event A, denoted by A-bar, consists of all outcomes in which event A does not occu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59" y="2196283"/>
            <a:ext cx="7493915" cy="653103"/>
          </a:xfrm>
          <a:prstGeom prst="rect">
            <a:avLst/>
          </a:prstGeom>
        </p:spPr>
      </p:pic>
    </p:spTree>
    <p:extLst>
      <p:ext uri="{BB962C8B-B14F-4D97-AF65-F5344CB8AC3E}">
        <p14:creationId xmlns:p14="http://schemas.microsoft.com/office/powerpoint/2010/main" val="216676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Example: Complement of Death from Skydiving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1371599"/>
          </a:xfrm>
        </p:spPr>
        <p:txBody>
          <a:bodyPr/>
          <a:lstStyle/>
          <a:p>
            <a:pPr marL="0" indent="0">
              <a:buNone/>
            </a:pPr>
            <a:r>
              <a:rPr lang="en-US" sz="2600" dirty="0"/>
              <a:t>In a recent year, there were 3,000,000 skydiving jumps and 21 of them resulted in death. Find the probability of </a:t>
            </a:r>
            <a:r>
              <a:rPr lang="en-US" sz="2600" b="1" dirty="0"/>
              <a:t>not</a:t>
            </a:r>
            <a:r>
              <a:rPr lang="en-US" sz="2600" i="1" dirty="0"/>
              <a:t> </a:t>
            </a:r>
            <a:r>
              <a:rPr lang="en-US" sz="2600" dirty="0"/>
              <a:t>dying when making a skydiving jump.</a:t>
            </a:r>
          </a:p>
        </p:txBody>
      </p:sp>
    </p:spTree>
    <p:extLst>
      <p:ext uri="{BB962C8B-B14F-4D97-AF65-F5344CB8AC3E}">
        <p14:creationId xmlns:p14="http://schemas.microsoft.com/office/powerpoint/2010/main" val="3960060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229600" cy="1097280"/>
          </a:xfrm>
        </p:spPr>
        <p:txBody>
          <a:bodyPr/>
          <a:lstStyle/>
          <a:p>
            <a:r>
              <a:rPr lang="en-US" sz="3600" dirty="0">
                <a:latin typeface="+mj-lt"/>
              </a:rPr>
              <a:t>Example: Complement of Death from Skydiving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1290209"/>
          </a:xfrm>
        </p:spPr>
        <p:txBody>
          <a:bodyPr/>
          <a:lstStyle/>
          <a:p>
            <a:pPr marL="0" indent="0">
              <a:buNone/>
            </a:pPr>
            <a:r>
              <a:rPr lang="en-US" sz="2600" dirty="0"/>
              <a:t>Solution</a:t>
            </a:r>
          </a:p>
          <a:p>
            <a:pPr marL="0" indent="0">
              <a:spcBef>
                <a:spcPts val="1200"/>
              </a:spcBef>
              <a:buNone/>
            </a:pPr>
            <a:r>
              <a:rPr lang="en-US" sz="2400" dirty="0"/>
              <a:t>Among 3,000,000 jumps there were 21 deaths, so it follows that the other 2,999,979 jumps were survived. We get</a:t>
            </a:r>
            <a:endParaRPr lang="en-US" sz="2600" dirty="0"/>
          </a:p>
        </p:txBody>
      </p:sp>
      <p:pic>
        <p:nvPicPr>
          <p:cNvPr id="7" name="Picture 6" descr="The probability P of not dying when skydiving = 2,999,979 divided by 3,000,000 = 0.99999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09109"/>
            <a:ext cx="5504857" cy="1120392"/>
          </a:xfrm>
          <a:prstGeom prst="rect">
            <a:avLst/>
          </a:prstGeom>
        </p:spPr>
      </p:pic>
      <p:sp>
        <p:nvSpPr>
          <p:cNvPr id="4" name="Content Placeholder 3"/>
          <p:cNvSpPr>
            <a:spLocks noGrp="1"/>
          </p:cNvSpPr>
          <p:nvPr>
            <p:ph idx="13"/>
          </p:nvPr>
        </p:nvSpPr>
        <p:spPr>
          <a:xfrm>
            <a:off x="457200" y="4648201"/>
            <a:ext cx="8229600" cy="762000"/>
          </a:xfrm>
        </p:spPr>
        <p:txBody>
          <a:bodyPr/>
          <a:lstStyle/>
          <a:p>
            <a:pPr marL="0" indent="0">
              <a:buNone/>
            </a:pPr>
            <a:r>
              <a:rPr lang="en-US" sz="2400" dirty="0"/>
              <a:t>The probability of </a:t>
            </a:r>
            <a:r>
              <a:rPr lang="en-US" sz="2400" b="1" dirty="0"/>
              <a:t>not</a:t>
            </a:r>
            <a:r>
              <a:rPr lang="en-US" sz="2400" i="1" dirty="0"/>
              <a:t> </a:t>
            </a:r>
            <a:r>
              <a:rPr lang="en-US" sz="2400" dirty="0"/>
              <a:t>dying when making a skydiving jump is 0.999993.</a:t>
            </a:r>
          </a:p>
        </p:txBody>
      </p:sp>
    </p:spTree>
    <p:extLst>
      <p:ext uri="{BB962C8B-B14F-4D97-AF65-F5344CB8AC3E}">
        <p14:creationId xmlns:p14="http://schemas.microsoft.com/office/powerpoint/2010/main" val="14979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7620000" cy="4525963"/>
          </a:xfrm>
        </p:spPr>
        <p:txBody>
          <a:bodyPr/>
          <a:lstStyle/>
          <a:p>
            <a:pPr marL="0" indent="0">
              <a:buNone/>
            </a:pPr>
            <a:r>
              <a:rPr lang="en-US" sz="2600" dirty="0">
                <a:solidFill>
                  <a:schemeClr val="tx2"/>
                </a:solidFill>
              </a:rPr>
              <a:t>The single most important objective of this section is to learn how to </a:t>
            </a:r>
            <a:r>
              <a:rPr lang="en-US" sz="2600" b="1" dirty="0">
                <a:solidFill>
                  <a:schemeClr val="tx2"/>
                </a:solidFill>
              </a:rPr>
              <a:t>interpret</a:t>
            </a:r>
            <a:r>
              <a:rPr lang="en-US" sz="2600" i="1" dirty="0">
                <a:solidFill>
                  <a:schemeClr val="tx2"/>
                </a:solidFill>
              </a:rPr>
              <a:t> </a:t>
            </a:r>
            <a:r>
              <a:rPr lang="en-US" sz="2600" dirty="0">
                <a:solidFill>
                  <a:schemeClr val="tx2"/>
                </a:solidFill>
              </a:rPr>
              <a:t>probability values, which are expressed as values between 0 and 1. A small probability, such as 0.001, corresponds to an event that rarely occurs.</a:t>
            </a:r>
          </a:p>
        </p:txBody>
      </p:sp>
    </p:spTree>
    <p:extLst>
      <p:ext uri="{BB962C8B-B14F-4D97-AF65-F5344CB8AC3E}">
        <p14:creationId xmlns:p14="http://schemas.microsoft.com/office/powerpoint/2010/main" val="136632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Identifying Significant Results with Probabilities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077200" cy="4648199"/>
          </a:xfrm>
        </p:spPr>
        <p:txBody>
          <a:bodyPr/>
          <a:lstStyle/>
          <a:p>
            <a:pPr marL="0" indent="0">
              <a:spcBef>
                <a:spcPts val="1200"/>
              </a:spcBef>
              <a:buNone/>
            </a:pPr>
            <a:r>
              <a:rPr lang="en-US" sz="2600" b="1" dirty="0"/>
              <a:t>The Rare Event Rule for Inferential Statistics</a:t>
            </a:r>
          </a:p>
          <a:p>
            <a:pPr marL="0" indent="0">
              <a:spcBef>
                <a:spcPts val="1200"/>
              </a:spcBef>
              <a:buNone/>
            </a:pPr>
            <a:r>
              <a:rPr lang="en-US" sz="2400" dirty="0"/>
              <a:t>If, under a given assumption, the probability of a particular observed event is very small and the observed event occurs </a:t>
            </a:r>
            <a:r>
              <a:rPr lang="en-US" sz="2400" b="1" dirty="0"/>
              <a:t>significantly less than or significantly greater than</a:t>
            </a:r>
            <a:r>
              <a:rPr lang="en-US" sz="2400" i="1" dirty="0"/>
              <a:t> </a:t>
            </a:r>
            <a:r>
              <a:rPr lang="en-US" sz="2400" dirty="0"/>
              <a:t>what we typically expect with that assumption, we conclude that the assumption is probably not correct.</a:t>
            </a:r>
            <a:endParaRPr lang="en-US" sz="2600" dirty="0"/>
          </a:p>
        </p:txBody>
      </p:sp>
    </p:spTree>
    <p:extLst>
      <p:ext uri="{BB962C8B-B14F-4D97-AF65-F5344CB8AC3E}">
        <p14:creationId xmlns:p14="http://schemas.microsoft.com/office/powerpoint/2010/main" val="3572559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Identifying Significant Results with Probabilities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199" y="1600201"/>
            <a:ext cx="8305801" cy="4648199"/>
          </a:xfrm>
        </p:spPr>
        <p:txBody>
          <a:bodyPr/>
          <a:lstStyle/>
          <a:p>
            <a:pPr marL="0" indent="0">
              <a:spcBef>
                <a:spcPts val="1200"/>
              </a:spcBef>
              <a:buNone/>
            </a:pPr>
            <a:r>
              <a:rPr lang="en-US" sz="2600" b="1" dirty="0"/>
              <a:t>Using Probabilities to Determine When Results Are Significantly High or Significantly Low</a:t>
            </a:r>
          </a:p>
          <a:p>
            <a:pPr>
              <a:spcBef>
                <a:spcPts val="1200"/>
              </a:spcBef>
            </a:pPr>
            <a:r>
              <a:rPr lang="en-US" sz="2400" b="1" dirty="0"/>
              <a:t>Significantly high</a:t>
            </a:r>
            <a:r>
              <a:rPr lang="en-US" sz="2400" b="1" i="1" dirty="0"/>
              <a:t> </a:t>
            </a:r>
            <a:r>
              <a:rPr lang="en-US" sz="2400" b="1" dirty="0"/>
              <a:t>number of successes: </a:t>
            </a:r>
            <a:r>
              <a:rPr lang="en-US" sz="2400" i="1" dirty="0"/>
              <a:t>x </a:t>
            </a:r>
            <a:r>
              <a:rPr lang="en-US" sz="2400" dirty="0"/>
              <a:t>successes among </a:t>
            </a:r>
            <a:r>
              <a:rPr lang="en-US" sz="2400" i="1" dirty="0"/>
              <a:t>n </a:t>
            </a:r>
            <a:r>
              <a:rPr lang="en-US" sz="2400" dirty="0"/>
              <a:t>trials is a </a:t>
            </a:r>
            <a:r>
              <a:rPr lang="en-US" sz="2400" b="1" dirty="0"/>
              <a:t>significantly high</a:t>
            </a:r>
            <a:r>
              <a:rPr lang="en-US" sz="2400" i="1" dirty="0"/>
              <a:t> </a:t>
            </a:r>
            <a:r>
              <a:rPr lang="en-US" sz="2400" dirty="0"/>
              <a:t>number of successes if the probability of </a:t>
            </a:r>
            <a:r>
              <a:rPr lang="en-US" sz="2400" i="1" dirty="0"/>
              <a:t>x </a:t>
            </a:r>
            <a:r>
              <a:rPr lang="en-US" sz="2400" dirty="0"/>
              <a:t>or more successes is unlikely with a probability of 0.05 or less. That is, </a:t>
            </a:r>
            <a:r>
              <a:rPr lang="en-US" sz="2400" i="1" dirty="0"/>
              <a:t>x </a:t>
            </a:r>
            <a:r>
              <a:rPr lang="en-US" sz="2400" dirty="0"/>
              <a:t>is a significantly high number of successes if </a:t>
            </a:r>
            <a:r>
              <a:rPr lang="en-US" sz="2400" i="1" dirty="0"/>
              <a:t>P</a:t>
            </a:r>
            <a:r>
              <a:rPr lang="en-US" sz="2400" dirty="0"/>
              <a:t>(</a:t>
            </a:r>
            <a:r>
              <a:rPr lang="en-US" sz="2400" i="1" dirty="0"/>
              <a:t>x </a:t>
            </a:r>
            <a:r>
              <a:rPr lang="en-US" sz="2400" dirty="0"/>
              <a:t>or more) ≤ 0.05*.</a:t>
            </a:r>
          </a:p>
          <a:p>
            <a:pPr marL="0" indent="287338">
              <a:spcBef>
                <a:spcPts val="1200"/>
              </a:spcBef>
              <a:buNone/>
            </a:pPr>
            <a:r>
              <a:rPr lang="en-US" sz="2000" dirty="0"/>
              <a:t>*The value 0.05 is not absolutely rigid.</a:t>
            </a:r>
          </a:p>
        </p:txBody>
      </p:sp>
    </p:spTree>
    <p:extLst>
      <p:ext uri="{BB962C8B-B14F-4D97-AF65-F5344CB8AC3E}">
        <p14:creationId xmlns:p14="http://schemas.microsoft.com/office/powerpoint/2010/main" val="248074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Identifying Significant Results with Probabilities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199" y="1600201"/>
            <a:ext cx="8305801" cy="4648199"/>
          </a:xfrm>
        </p:spPr>
        <p:txBody>
          <a:bodyPr/>
          <a:lstStyle/>
          <a:p>
            <a:pPr marL="0" indent="0">
              <a:spcBef>
                <a:spcPts val="1200"/>
              </a:spcBef>
              <a:buNone/>
            </a:pPr>
            <a:r>
              <a:rPr lang="en-US" sz="2600" b="1" dirty="0"/>
              <a:t>Using Probabilities to Determine When Results Are Significantly High or Significantly Low</a:t>
            </a:r>
          </a:p>
          <a:p>
            <a:pPr>
              <a:spcBef>
                <a:spcPts val="1200"/>
              </a:spcBef>
            </a:pPr>
            <a:r>
              <a:rPr lang="en-US" sz="2400" b="1" dirty="0"/>
              <a:t>Significantly low number of successes: </a:t>
            </a:r>
            <a:r>
              <a:rPr lang="en-US" sz="2400" i="1" dirty="0"/>
              <a:t>x </a:t>
            </a:r>
            <a:r>
              <a:rPr lang="en-US" sz="2400" dirty="0"/>
              <a:t>successes among </a:t>
            </a:r>
            <a:r>
              <a:rPr lang="en-US" sz="2400" i="1" dirty="0"/>
              <a:t>n </a:t>
            </a:r>
            <a:r>
              <a:rPr lang="en-US" sz="2400" dirty="0"/>
              <a:t>trials is a </a:t>
            </a:r>
            <a:r>
              <a:rPr lang="en-US" sz="2400" b="1" dirty="0"/>
              <a:t>significantly low </a:t>
            </a:r>
            <a:r>
              <a:rPr lang="en-US" sz="2400" dirty="0"/>
              <a:t>number of successes if the probability of </a:t>
            </a:r>
            <a:r>
              <a:rPr lang="en-US" sz="2400" i="1" dirty="0"/>
              <a:t>x </a:t>
            </a:r>
            <a:r>
              <a:rPr lang="en-US" sz="2400" dirty="0"/>
              <a:t>or fewer successes is unlikely with a probability of 0.05 or less. That is, </a:t>
            </a:r>
            <a:r>
              <a:rPr lang="en-US" sz="2400" i="1" dirty="0"/>
              <a:t>x </a:t>
            </a:r>
            <a:r>
              <a:rPr lang="en-US" sz="2400" dirty="0"/>
              <a:t>is a significantly low number of successes if </a:t>
            </a:r>
            <a:r>
              <a:rPr lang="en-US" sz="2400" i="1" dirty="0"/>
              <a:t>P</a:t>
            </a:r>
            <a:r>
              <a:rPr lang="en-US" sz="2400" dirty="0"/>
              <a:t>(</a:t>
            </a:r>
            <a:r>
              <a:rPr lang="en-US" sz="2400" i="1" dirty="0"/>
              <a:t>x </a:t>
            </a:r>
            <a:r>
              <a:rPr lang="en-US" sz="2400" dirty="0"/>
              <a:t>or fewer) ≤ 0.05*.</a:t>
            </a:r>
          </a:p>
          <a:p>
            <a:pPr marL="0" indent="287338">
              <a:spcBef>
                <a:spcPts val="1200"/>
              </a:spcBef>
              <a:buNone/>
            </a:pPr>
            <a:r>
              <a:rPr lang="en-US" sz="2000" dirty="0"/>
              <a:t>*The value 0.05 is not absolutely rigid.</a:t>
            </a:r>
          </a:p>
        </p:txBody>
      </p:sp>
    </p:spTree>
    <p:extLst>
      <p:ext uri="{BB962C8B-B14F-4D97-AF65-F5344CB8AC3E}">
        <p14:creationId xmlns:p14="http://schemas.microsoft.com/office/powerpoint/2010/main" val="123938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08"/>
            <a:ext cx="8458200" cy="1097280"/>
          </a:xfrm>
        </p:spPr>
        <p:txBody>
          <a:bodyPr/>
          <a:lstStyle/>
          <a:p>
            <a:r>
              <a:rPr lang="en-US" sz="3600" dirty="0">
                <a:latin typeface="+mj-lt"/>
              </a:rPr>
              <a:t>Probability Review</a:t>
            </a:r>
            <a:endParaRPr lang="en-IN" sz="2000" b="0" dirty="0">
              <a:latin typeface="+mj-lt"/>
            </a:endParaRPr>
          </a:p>
        </p:txBody>
      </p:sp>
      <p:sp>
        <p:nvSpPr>
          <p:cNvPr id="3" name="Content Placeholder 2"/>
          <p:cNvSpPr>
            <a:spLocks noGrp="1"/>
          </p:cNvSpPr>
          <p:nvPr>
            <p:ph idx="1"/>
          </p:nvPr>
        </p:nvSpPr>
        <p:spPr>
          <a:xfrm>
            <a:off x="457199" y="1600201"/>
            <a:ext cx="8305801" cy="2590799"/>
          </a:xfrm>
        </p:spPr>
        <p:txBody>
          <a:bodyPr/>
          <a:lstStyle/>
          <a:p>
            <a:pPr>
              <a:buClr>
                <a:schemeClr val="bg2"/>
              </a:buClr>
            </a:pPr>
            <a:r>
              <a:rPr lang="en-US" sz="2600" dirty="0"/>
              <a:t>The probability of an event is a fraction or decimal number between 0 and 1 inclusive.</a:t>
            </a:r>
          </a:p>
          <a:p>
            <a:pPr>
              <a:buClr>
                <a:schemeClr val="bg2"/>
              </a:buClr>
            </a:pPr>
            <a:r>
              <a:rPr lang="en-US" sz="2600" dirty="0"/>
              <a:t>The probability of an impossible event is 0.</a:t>
            </a:r>
          </a:p>
          <a:p>
            <a:pPr>
              <a:buClr>
                <a:schemeClr val="bg2"/>
              </a:buClr>
            </a:pPr>
            <a:r>
              <a:rPr lang="en-US" sz="2600" dirty="0"/>
              <a:t>The probability of an event that is certain to occur is 1.</a:t>
            </a:r>
          </a:p>
          <a:p>
            <a:pPr>
              <a:buClr>
                <a:schemeClr val="bg2"/>
              </a:buClr>
            </a:pPr>
            <a:r>
              <a:rPr lang="en-US" sz="2600" dirty="0"/>
              <a:t>Notation: </a:t>
            </a:r>
            <a:r>
              <a:rPr lang="en-US" sz="2600" i="1" dirty="0"/>
              <a:t>P</a:t>
            </a:r>
            <a:r>
              <a:rPr lang="en-US" sz="2600" dirty="0"/>
              <a:t>(</a:t>
            </a:r>
            <a:r>
              <a:rPr lang="en-US" sz="2600" i="1" dirty="0"/>
              <a:t>A</a:t>
            </a:r>
            <a:r>
              <a:rPr lang="en-US" sz="2600" dirty="0"/>
              <a:t>) = the probability of event </a:t>
            </a:r>
            <a:r>
              <a:rPr lang="en-US" sz="2600" i="1" dirty="0"/>
              <a:t>A</a:t>
            </a:r>
            <a:r>
              <a:rPr lang="en-US" sz="2600" dirty="0"/>
              <a:t>.</a:t>
            </a:r>
          </a:p>
        </p:txBody>
      </p:sp>
      <p:pic>
        <p:nvPicPr>
          <p:cNvPr id="4" name="Picture 3" descr="Notation: P of A-bar = the probability that event A does not occu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67" y="4403690"/>
            <a:ext cx="8000873" cy="674278"/>
          </a:xfrm>
          <a:prstGeom prst="rect">
            <a:avLst/>
          </a:prstGeom>
        </p:spPr>
      </p:pic>
    </p:spTree>
    <p:extLst>
      <p:ext uri="{BB962C8B-B14F-4D97-AF65-F5344CB8AC3E}">
        <p14:creationId xmlns:p14="http://schemas.microsoft.com/office/powerpoint/2010/main" val="178242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Basics of Probability</a:t>
            </a:r>
            <a:endParaRPr lang="en-IN" dirty="0">
              <a:latin typeface="+mj-lt"/>
            </a:endParaRPr>
          </a:p>
        </p:txBody>
      </p:sp>
      <p:sp>
        <p:nvSpPr>
          <p:cNvPr id="3" name="Content Placeholder 2"/>
          <p:cNvSpPr>
            <a:spLocks noGrp="1"/>
          </p:cNvSpPr>
          <p:nvPr>
            <p:ph idx="1"/>
          </p:nvPr>
        </p:nvSpPr>
        <p:spPr>
          <a:xfrm>
            <a:off x="457200" y="1600200"/>
            <a:ext cx="7696200" cy="3962399"/>
          </a:xfrm>
        </p:spPr>
        <p:txBody>
          <a:bodyPr/>
          <a:lstStyle/>
          <a:p>
            <a:pPr marL="256032" indent="-256032">
              <a:buClr>
                <a:schemeClr val="bg2"/>
              </a:buClr>
              <a:buSzPct val="100000"/>
            </a:pPr>
            <a:r>
              <a:rPr lang="en-US" sz="2600" dirty="0"/>
              <a:t>An </a:t>
            </a:r>
            <a:r>
              <a:rPr lang="en-US" sz="2600" b="1" dirty="0"/>
              <a:t>event </a:t>
            </a:r>
            <a:r>
              <a:rPr lang="en-US" sz="2600" dirty="0"/>
              <a:t>is any collection of results or outcomes of a procedure.</a:t>
            </a:r>
          </a:p>
          <a:p>
            <a:pPr marL="256032" indent="-256032">
              <a:buClr>
                <a:schemeClr val="bg2"/>
              </a:buClr>
              <a:buSzPct val="100000"/>
            </a:pPr>
            <a:r>
              <a:rPr lang="en-US" sz="2600" dirty="0"/>
              <a:t>A </a:t>
            </a:r>
            <a:r>
              <a:rPr lang="en-US" sz="2600" b="1" dirty="0"/>
              <a:t>simple event </a:t>
            </a:r>
            <a:r>
              <a:rPr lang="en-US" sz="2600" dirty="0"/>
              <a:t>is an outcome or an event that cannot be further broken down into simpler components.</a:t>
            </a:r>
          </a:p>
          <a:p>
            <a:pPr marL="256032" indent="-256032">
              <a:buClr>
                <a:schemeClr val="bg2"/>
              </a:buClr>
              <a:buSzPct val="100000"/>
            </a:pPr>
            <a:r>
              <a:rPr lang="en-US" sz="2600" dirty="0"/>
              <a:t>The </a:t>
            </a:r>
            <a:r>
              <a:rPr lang="en-US" sz="2600" b="1" dirty="0"/>
              <a:t>sample space </a:t>
            </a:r>
            <a:r>
              <a:rPr lang="en-US" sz="2600" dirty="0"/>
              <a:t>for a procedure consists of all possible </a:t>
            </a:r>
            <a:r>
              <a:rPr lang="en-US" sz="2600" b="1" dirty="0"/>
              <a:t>simple</a:t>
            </a:r>
            <a:r>
              <a:rPr lang="en-US" sz="2600" i="1" dirty="0"/>
              <a:t> </a:t>
            </a:r>
            <a:r>
              <a:rPr lang="en-US" sz="2600" dirty="0"/>
              <a:t>events. That is, the sample space consists of all outcomes that cannot be broken down any further.</a:t>
            </a:r>
          </a:p>
        </p:txBody>
      </p:sp>
    </p:spTree>
    <p:extLst>
      <p:ext uri="{BB962C8B-B14F-4D97-AF65-F5344CB8AC3E}">
        <p14:creationId xmlns:p14="http://schemas.microsoft.com/office/powerpoint/2010/main" val="7430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Example: Simple Events and Sample Spaces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077200" cy="838200"/>
          </a:xfrm>
        </p:spPr>
        <p:txBody>
          <a:bodyPr/>
          <a:lstStyle/>
          <a:p>
            <a:pPr marL="0" indent="0">
              <a:buClr>
                <a:schemeClr val="bg2"/>
              </a:buClr>
              <a:buSzPct val="100000"/>
              <a:buNone/>
            </a:pPr>
            <a:r>
              <a:rPr lang="en-US" sz="2600" dirty="0"/>
              <a:t>In the following display, we use “b” to denote a baby boy and “g” to denote a baby girl.</a:t>
            </a:r>
          </a:p>
        </p:txBody>
      </p:sp>
      <p:graphicFrame>
        <p:nvGraphicFramePr>
          <p:cNvPr id="5" name="Table 4" descr="For each procedure, the table provides the sample space, or complete list of simple events. The table also provides an example of an event drawn from the sample space. For the procedure, single birth, the sample space includes the following simple events: b and g. The example for a single birth is 1 girl. So, the example is a simple event. For the procedure, 3 births, the sample space includes the following simple events: b b b, b b g, b g b, b g g, g b b, g b g, g g b, and g g g. The example for 3 births is 2 boys and 1 girl. The outcomes b b g, b g b, and g b b are all simple events resulting in 2 boys and 1 girl."/>
          <p:cNvGraphicFramePr>
            <a:graphicFrameLocks noGrp="1"/>
          </p:cNvGraphicFramePr>
          <p:nvPr>
            <p:extLst>
              <p:ext uri="{D42A27DB-BD31-4B8C-83A1-F6EECF244321}">
                <p14:modId xmlns:p14="http://schemas.microsoft.com/office/powerpoint/2010/main" val="2714055899"/>
              </p:ext>
            </p:extLst>
          </p:nvPr>
        </p:nvGraphicFramePr>
        <p:xfrm>
          <a:off x="796836" y="2590800"/>
          <a:ext cx="7543800" cy="226060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2676525">
                  <a:extLst>
                    <a:ext uri="{9D8B030D-6E8A-4147-A177-3AD203B41FA5}">
                      <a16:colId xmlns:a16="http://schemas.microsoft.com/office/drawing/2014/main" val="20001"/>
                    </a:ext>
                  </a:extLst>
                </a:gridCol>
                <a:gridCol w="3343275">
                  <a:extLst>
                    <a:ext uri="{9D8B030D-6E8A-4147-A177-3AD203B41FA5}">
                      <a16:colId xmlns:a16="http://schemas.microsoft.com/office/drawing/2014/main" val="20002"/>
                    </a:ext>
                  </a:extLst>
                </a:gridCol>
              </a:tblGrid>
              <a:tr h="370840">
                <a:tc>
                  <a:txBody>
                    <a:bodyPr/>
                    <a:lstStyle/>
                    <a:p>
                      <a:pPr algn="ctr"/>
                      <a:r>
                        <a:rPr lang="en-US" sz="2000" dirty="0"/>
                        <a:t>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t>Example of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t>Sample Space:</a:t>
                      </a:r>
                      <a:r>
                        <a:rPr lang="en-US" sz="2000" baseline="0" dirty="0"/>
                        <a:t> </a:t>
                      </a:r>
                      <a:r>
                        <a:rPr lang="en-US" sz="2000" dirty="0"/>
                        <a:t>Complete List of Simple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800" dirty="0"/>
                        <a:t>Single 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1 girl (simple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{b,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800" dirty="0"/>
                        <a:t>3 births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2 boys and 1 girl (bbg,</a:t>
                      </a:r>
                      <a:r>
                        <a:rPr lang="en-US" sz="1800" baseline="0" dirty="0"/>
                        <a:t> bgb, and gbb are all simple events resulting in 2 boys and 1 girl</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{bbb, bbg, bgb, bgg, gbb, gbg, ggb, ggg}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700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Example: Simple Events and Sample Spaces </a:t>
            </a:r>
            <a:r>
              <a:rPr lang="en-US" sz="2000" b="0" dirty="0">
                <a:latin typeface="+mj-lt"/>
              </a:rPr>
              <a:t>(2 of 5)</a:t>
            </a:r>
            <a:endParaRPr lang="en-IN" sz="2000" b="0" dirty="0">
              <a:latin typeface="+mj-lt"/>
            </a:endParaRPr>
          </a:p>
        </p:txBody>
      </p:sp>
      <p:sp>
        <p:nvSpPr>
          <p:cNvPr id="3" name="Content Placeholder 2"/>
          <p:cNvSpPr>
            <a:spLocks noGrp="1"/>
          </p:cNvSpPr>
          <p:nvPr>
            <p:ph idx="1"/>
          </p:nvPr>
        </p:nvSpPr>
        <p:spPr>
          <a:xfrm>
            <a:off x="457200" y="1600201"/>
            <a:ext cx="8077200" cy="2667000"/>
          </a:xfrm>
        </p:spPr>
        <p:txBody>
          <a:bodyPr/>
          <a:lstStyle/>
          <a:p>
            <a:pPr marL="0" indent="0">
              <a:spcBef>
                <a:spcPts val="1200"/>
              </a:spcBef>
              <a:buClr>
                <a:schemeClr val="bg2"/>
              </a:buClr>
              <a:buSzPct val="100000"/>
              <a:buNone/>
            </a:pPr>
            <a:r>
              <a:rPr lang="en-US" sz="2800" dirty="0"/>
              <a:t>Solution</a:t>
            </a:r>
          </a:p>
          <a:p>
            <a:pPr marL="0" indent="0">
              <a:spcBef>
                <a:spcPts val="1200"/>
              </a:spcBef>
              <a:buClr>
                <a:schemeClr val="bg2"/>
              </a:buClr>
              <a:buSzPct val="100000"/>
              <a:buNone/>
            </a:pPr>
            <a:r>
              <a:rPr lang="en-US" sz="2600" b="1" dirty="0"/>
              <a:t>Simple Events:</a:t>
            </a:r>
          </a:p>
          <a:p>
            <a:pPr marL="256032" indent="-256032">
              <a:spcBef>
                <a:spcPts val="1200"/>
              </a:spcBef>
              <a:buClr>
                <a:schemeClr val="bg2"/>
              </a:buClr>
              <a:buSzPct val="100000"/>
              <a:tabLst>
                <a:tab pos="174625" algn="l"/>
              </a:tabLst>
            </a:pPr>
            <a:r>
              <a:rPr lang="en-US" sz="2400" dirty="0"/>
              <a:t>With one birth, the result of 1 girl is a </a:t>
            </a:r>
            <a:r>
              <a:rPr lang="en-US" sz="2400" b="1" dirty="0"/>
              <a:t>simple event</a:t>
            </a:r>
            <a:r>
              <a:rPr lang="en-US" sz="2400" i="1" dirty="0"/>
              <a:t> </a:t>
            </a:r>
            <a:r>
              <a:rPr lang="en-US" sz="2400" dirty="0"/>
              <a:t>and the result of 1 boy is another simple event. They are individual simple events because they cannot be broken down any further.</a:t>
            </a:r>
            <a:endParaRPr lang="en-US" sz="2600" dirty="0"/>
          </a:p>
        </p:txBody>
      </p:sp>
    </p:spTree>
    <p:extLst>
      <p:ext uri="{BB962C8B-B14F-4D97-AF65-F5344CB8AC3E}">
        <p14:creationId xmlns:p14="http://schemas.microsoft.com/office/powerpoint/2010/main" val="274387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Example: Simple Events and Sample Spaces </a:t>
            </a:r>
            <a:r>
              <a:rPr lang="en-US" sz="2000" b="0" dirty="0">
                <a:latin typeface="+mj-lt"/>
              </a:rPr>
              <a:t>(3 of 5)</a:t>
            </a:r>
            <a:endParaRPr lang="en-IN" sz="2000" b="0" dirty="0">
              <a:latin typeface="+mj-lt"/>
            </a:endParaRPr>
          </a:p>
        </p:txBody>
      </p:sp>
      <p:sp>
        <p:nvSpPr>
          <p:cNvPr id="3" name="Content Placeholder 2"/>
          <p:cNvSpPr>
            <a:spLocks noGrp="1"/>
          </p:cNvSpPr>
          <p:nvPr>
            <p:ph idx="1"/>
          </p:nvPr>
        </p:nvSpPr>
        <p:spPr>
          <a:xfrm>
            <a:off x="457200" y="1600200"/>
            <a:ext cx="8001000" cy="4114799"/>
          </a:xfrm>
        </p:spPr>
        <p:txBody>
          <a:bodyPr/>
          <a:lstStyle/>
          <a:p>
            <a:pPr marL="0" indent="0">
              <a:spcBef>
                <a:spcPts val="1200"/>
              </a:spcBef>
              <a:buClr>
                <a:schemeClr val="bg2"/>
              </a:buClr>
              <a:buSzPct val="100000"/>
              <a:buNone/>
            </a:pPr>
            <a:r>
              <a:rPr lang="en-US" sz="2800" dirty="0"/>
              <a:t>Solution</a:t>
            </a:r>
          </a:p>
          <a:p>
            <a:pPr marL="0" indent="0">
              <a:spcBef>
                <a:spcPts val="1200"/>
              </a:spcBef>
              <a:buClr>
                <a:schemeClr val="bg2"/>
              </a:buClr>
              <a:buSzPct val="100000"/>
              <a:buNone/>
            </a:pPr>
            <a:r>
              <a:rPr lang="en-US" sz="2600" b="1" dirty="0"/>
              <a:t>Simple Events:</a:t>
            </a:r>
          </a:p>
          <a:p>
            <a:pPr marL="256032" indent="-256032">
              <a:spcBef>
                <a:spcPts val="1200"/>
              </a:spcBef>
              <a:buClr>
                <a:schemeClr val="bg2"/>
              </a:buClr>
              <a:buSzPct val="100000"/>
              <a:tabLst>
                <a:tab pos="174625" algn="l"/>
              </a:tabLst>
            </a:pPr>
            <a:r>
              <a:rPr lang="en-US" sz="2400" dirty="0"/>
              <a:t>With three births, the result of 2 girls followed by a boy (ggb) is a simple event.</a:t>
            </a:r>
          </a:p>
          <a:p>
            <a:pPr marL="256032" indent="-256032">
              <a:spcBef>
                <a:spcPts val="1200"/>
              </a:spcBef>
              <a:buClr>
                <a:schemeClr val="bg2"/>
              </a:buClr>
              <a:buSzPct val="100000"/>
              <a:tabLst>
                <a:tab pos="174625" algn="l"/>
              </a:tabLst>
            </a:pPr>
            <a:r>
              <a:rPr lang="en-US" sz="2400" dirty="0"/>
              <a:t>When rolling a single die, the outcome of 5 is a simple event, but the outcome of an even number is not a simple event.</a:t>
            </a:r>
            <a:endParaRPr lang="en-US" sz="2600" dirty="0"/>
          </a:p>
        </p:txBody>
      </p:sp>
    </p:spTree>
    <p:extLst>
      <p:ext uri="{BB962C8B-B14F-4D97-AF65-F5344CB8AC3E}">
        <p14:creationId xmlns:p14="http://schemas.microsoft.com/office/powerpoint/2010/main" val="362491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Example: Simple Events and Sample Spaces </a:t>
            </a:r>
            <a:r>
              <a:rPr lang="en-US" sz="2000" b="0" dirty="0">
                <a:latin typeface="+mj-lt"/>
              </a:rPr>
              <a:t>(4 of 5)</a:t>
            </a:r>
            <a:endParaRPr lang="en-IN" sz="2000" b="0" dirty="0">
              <a:latin typeface="+mj-lt"/>
            </a:endParaRPr>
          </a:p>
        </p:txBody>
      </p:sp>
      <p:sp>
        <p:nvSpPr>
          <p:cNvPr id="3" name="Content Placeholder 2"/>
          <p:cNvSpPr>
            <a:spLocks noGrp="1"/>
          </p:cNvSpPr>
          <p:nvPr>
            <p:ph idx="1"/>
          </p:nvPr>
        </p:nvSpPr>
        <p:spPr>
          <a:xfrm>
            <a:off x="457200" y="1600200"/>
            <a:ext cx="8153400" cy="4114799"/>
          </a:xfrm>
        </p:spPr>
        <p:txBody>
          <a:bodyPr/>
          <a:lstStyle/>
          <a:p>
            <a:pPr marL="0" indent="0">
              <a:spcBef>
                <a:spcPts val="1200"/>
              </a:spcBef>
              <a:buClr>
                <a:schemeClr val="bg2"/>
              </a:buClr>
              <a:buSzPct val="100000"/>
              <a:buNone/>
            </a:pPr>
            <a:r>
              <a:rPr lang="en-US" sz="2800" dirty="0"/>
              <a:t>Solution</a:t>
            </a:r>
          </a:p>
          <a:p>
            <a:pPr marL="0" indent="0">
              <a:spcBef>
                <a:spcPts val="1200"/>
              </a:spcBef>
              <a:buClr>
                <a:schemeClr val="bg2"/>
              </a:buClr>
              <a:buSzPct val="100000"/>
              <a:buNone/>
            </a:pPr>
            <a:r>
              <a:rPr lang="en-US" sz="2600" b="1" dirty="0"/>
              <a:t>Not a Simple Event: </a:t>
            </a:r>
            <a:r>
              <a:rPr lang="en-US" sz="2600" dirty="0"/>
              <a:t>With three births, the event of “2 girls and 1 boy” is </a:t>
            </a:r>
            <a:r>
              <a:rPr lang="en-US" sz="2600" b="1" dirty="0"/>
              <a:t>not a simple event</a:t>
            </a:r>
            <a:r>
              <a:rPr lang="en-US" sz="2600" i="1" dirty="0"/>
              <a:t> </a:t>
            </a:r>
            <a:r>
              <a:rPr lang="en-US" sz="2600" dirty="0"/>
              <a:t>because it can occur with these different simple events: ggb, gbg, bgg.</a:t>
            </a:r>
          </a:p>
        </p:txBody>
      </p:sp>
    </p:spTree>
    <p:extLst>
      <p:ext uri="{BB962C8B-B14F-4D97-AF65-F5344CB8AC3E}">
        <p14:creationId xmlns:p14="http://schemas.microsoft.com/office/powerpoint/2010/main" val="261816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Example: Simple Events and Sample Spaces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1"/>
            <a:ext cx="8153400" cy="1752600"/>
          </a:xfrm>
        </p:spPr>
        <p:txBody>
          <a:bodyPr/>
          <a:lstStyle/>
          <a:p>
            <a:pPr marL="0" indent="0">
              <a:spcBef>
                <a:spcPts val="1200"/>
              </a:spcBef>
              <a:buClr>
                <a:schemeClr val="bg2"/>
              </a:buClr>
              <a:buSzPct val="100000"/>
              <a:buNone/>
            </a:pPr>
            <a:r>
              <a:rPr lang="en-US" sz="2800" dirty="0"/>
              <a:t>Solution</a:t>
            </a:r>
          </a:p>
          <a:p>
            <a:pPr marL="0" indent="0">
              <a:spcBef>
                <a:spcPts val="1200"/>
              </a:spcBef>
              <a:buClr>
                <a:schemeClr val="bg2"/>
              </a:buClr>
              <a:buSzPct val="100000"/>
              <a:buNone/>
            </a:pPr>
            <a:r>
              <a:rPr lang="en-US" sz="2600" b="1" dirty="0"/>
              <a:t>Sample Space: </a:t>
            </a:r>
            <a:r>
              <a:rPr lang="en-US" sz="2600" dirty="0"/>
              <a:t>With three births, the </a:t>
            </a:r>
            <a:r>
              <a:rPr lang="en-US" sz="2600" b="1" dirty="0"/>
              <a:t>sample space </a:t>
            </a:r>
            <a:r>
              <a:rPr lang="en-US" sz="2600" dirty="0"/>
              <a:t>consists of the eight different simple events listed in the above table.</a:t>
            </a:r>
          </a:p>
        </p:txBody>
      </p:sp>
      <p:graphicFrame>
        <p:nvGraphicFramePr>
          <p:cNvPr id="4" name="Table 3" descr="For the procedure, 3 births, the sample space includes the following simple events: b b b, b b g, b g b, b g g, g b b, g b g, g g b, and g g g."/>
          <p:cNvGraphicFramePr>
            <a:graphicFrameLocks noGrp="1"/>
          </p:cNvGraphicFramePr>
          <p:nvPr>
            <p:extLst>
              <p:ext uri="{D42A27DB-BD31-4B8C-83A1-F6EECF244321}">
                <p14:modId xmlns:p14="http://schemas.microsoft.com/office/powerpoint/2010/main" val="1478404143"/>
              </p:ext>
            </p:extLst>
          </p:nvPr>
        </p:nvGraphicFramePr>
        <p:xfrm>
          <a:off x="796836" y="3606800"/>
          <a:ext cx="7543800" cy="226060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2676525">
                  <a:extLst>
                    <a:ext uri="{9D8B030D-6E8A-4147-A177-3AD203B41FA5}">
                      <a16:colId xmlns:a16="http://schemas.microsoft.com/office/drawing/2014/main" val="20001"/>
                    </a:ext>
                  </a:extLst>
                </a:gridCol>
                <a:gridCol w="3343275">
                  <a:extLst>
                    <a:ext uri="{9D8B030D-6E8A-4147-A177-3AD203B41FA5}">
                      <a16:colId xmlns:a16="http://schemas.microsoft.com/office/drawing/2014/main" val="20002"/>
                    </a:ext>
                  </a:extLst>
                </a:gridCol>
              </a:tblGrid>
              <a:tr h="370840">
                <a:tc>
                  <a:txBody>
                    <a:bodyPr/>
                    <a:lstStyle/>
                    <a:p>
                      <a:pPr algn="ctr"/>
                      <a:r>
                        <a:rPr lang="en-US" sz="2000" dirty="0"/>
                        <a:t>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t>Example of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t>Sample Space:</a:t>
                      </a:r>
                      <a:r>
                        <a:rPr lang="en-US" sz="2000" baseline="0" dirty="0"/>
                        <a:t> </a:t>
                      </a:r>
                      <a:r>
                        <a:rPr lang="en-US" sz="2000" dirty="0"/>
                        <a:t>Complete List of Simple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800" dirty="0"/>
                        <a:t>Single birth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1 girl (simple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{b,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800" dirty="0"/>
                        <a:t>3 births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2 boys and 1 girl (bbg,</a:t>
                      </a:r>
                      <a:r>
                        <a:rPr lang="en-US" sz="1800" baseline="0" dirty="0"/>
                        <a:t> bgb, and gbb are all simple events resulting in 2 boys and 1 girl</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t>{bbb, bbg, bgb, bgg, gbb, gbg, ggb, ggg}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334966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4887</TotalTime>
  <Words>1714</Words>
  <Application>Microsoft Office PowerPoint</Application>
  <PresentationFormat>On-screen Show (4:3)</PresentationFormat>
  <Paragraphs>127</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Cambria Math</vt:lpstr>
      <vt:lpstr>Times New Roman</vt:lpstr>
      <vt:lpstr>Verdana</vt:lpstr>
      <vt:lpstr>Wingdings</vt:lpstr>
      <vt:lpstr>508 Lecture</vt:lpstr>
      <vt:lpstr>Elementary Statistics</vt:lpstr>
      <vt:lpstr>Probability</vt:lpstr>
      <vt:lpstr>Key Concept</vt:lpstr>
      <vt:lpstr>Basics of Probability</vt:lpstr>
      <vt:lpstr>Example: Simple Events and Sample Spaces (1 of 5)</vt:lpstr>
      <vt:lpstr>Example: Simple Events and Sample Spaces (2 of 5)</vt:lpstr>
      <vt:lpstr>Example: Simple Events and Sample Spaces (3 of 5)</vt:lpstr>
      <vt:lpstr>Example: Simple Events and Sample Spaces (4 of 5)</vt:lpstr>
      <vt:lpstr>Example: Simple Events and Sample Spaces (5 of 5)</vt:lpstr>
      <vt:lpstr>Three Common Approaches to Finding the Probability of an Event (1 of 6)</vt:lpstr>
      <vt:lpstr>Three Common Approaches to Finding the Probability of an Event (2 of 6)</vt:lpstr>
      <vt:lpstr>Three Common Approaches to Finding the Probability of an Event (3 of 6)</vt:lpstr>
      <vt:lpstr>Three Common Approaches to Finding the Probability of an Event (4 of 6)</vt:lpstr>
      <vt:lpstr>Three Common Approaches to Finding the Probability of an Event (5 of 6)</vt:lpstr>
      <vt:lpstr>Three Common Approaches to Finding the Probability of an Event (6 of 6)</vt:lpstr>
      <vt:lpstr>Simulations</vt:lpstr>
      <vt:lpstr>Rounding Probabilities</vt:lpstr>
      <vt:lpstr>Law of Large Numbers (1 of 2)</vt:lpstr>
      <vt:lpstr>Law of Large Numbers (2 of 2)</vt:lpstr>
      <vt:lpstr>Example: Relative Frequency: Skydiving (1 of 3)</vt:lpstr>
      <vt:lpstr>Example: Relative Frequency: Skydiving (2 of 3)</vt:lpstr>
      <vt:lpstr>Example: Relative Frequency: Skydiving (3 of 3)</vt:lpstr>
      <vt:lpstr>Example: Texting and Driving (1 of 4)</vt:lpstr>
      <vt:lpstr>Example: Texting and Driving (2 of 4)</vt:lpstr>
      <vt:lpstr>Example: Texting and Driving (3 of 4)</vt:lpstr>
      <vt:lpstr>Example: Texting and Driving (4 of 4)</vt:lpstr>
      <vt:lpstr>Complementary Events</vt:lpstr>
      <vt:lpstr>Example: Complement of Death from Skydiving (1 of 2)</vt:lpstr>
      <vt:lpstr>Example: Complement of Death from Skydiving (2 of 2)</vt:lpstr>
      <vt:lpstr>Identifying Significant Results with Probabilities (1 of 3)</vt:lpstr>
      <vt:lpstr>Identifying Significant Results with Probabilities (2 of 3)</vt:lpstr>
      <vt:lpstr>Identifying Significant Results with Probabilities (3 of 3)</vt:lpstr>
      <vt:lpstr>Probability Review</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1460</cp:revision>
  <dcterms:created xsi:type="dcterms:W3CDTF">2014-07-14T20:04:21Z</dcterms:created>
  <dcterms:modified xsi:type="dcterms:W3CDTF">2023-02-09T15:11:41Z</dcterms:modified>
</cp:coreProperties>
</file>