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0"/>
  </p:notesMasterIdLst>
  <p:handoutMasterIdLst>
    <p:handoutMasterId r:id="rId41"/>
  </p:handoutMasterIdLst>
  <p:sldIdLst>
    <p:sldId id="377" r:id="rId2"/>
    <p:sldId id="378" r:id="rId3"/>
    <p:sldId id="379" r:id="rId4"/>
    <p:sldId id="380" r:id="rId5"/>
    <p:sldId id="381" r:id="rId6"/>
    <p:sldId id="382" r:id="rId7"/>
    <p:sldId id="383" r:id="rId8"/>
    <p:sldId id="384" r:id="rId9"/>
    <p:sldId id="385" r:id="rId10"/>
    <p:sldId id="386" r:id="rId11"/>
    <p:sldId id="387" r:id="rId12"/>
    <p:sldId id="388" r:id="rId13"/>
    <p:sldId id="389" r:id="rId14"/>
    <p:sldId id="390" r:id="rId15"/>
    <p:sldId id="391" r:id="rId16"/>
    <p:sldId id="392" r:id="rId17"/>
    <p:sldId id="393" r:id="rId18"/>
    <p:sldId id="394" r:id="rId19"/>
    <p:sldId id="395" r:id="rId20"/>
    <p:sldId id="396" r:id="rId21"/>
    <p:sldId id="397" r:id="rId22"/>
    <p:sldId id="398" r:id="rId23"/>
    <p:sldId id="399" r:id="rId24"/>
    <p:sldId id="400" r:id="rId25"/>
    <p:sldId id="415" r:id="rId26"/>
    <p:sldId id="402" r:id="rId27"/>
    <p:sldId id="403" r:id="rId28"/>
    <p:sldId id="404" r:id="rId29"/>
    <p:sldId id="405" r:id="rId30"/>
    <p:sldId id="406" r:id="rId31"/>
    <p:sldId id="407" r:id="rId32"/>
    <p:sldId id="408" r:id="rId33"/>
    <p:sldId id="409" r:id="rId34"/>
    <p:sldId id="410" r:id="rId35"/>
    <p:sldId id="411" r:id="rId36"/>
    <p:sldId id="412" r:id="rId37"/>
    <p:sldId id="416" r:id="rId38"/>
    <p:sldId id="414" r:id="rId3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 Mohanapriya" initials="DM" lastIdx="1" clrIdx="0">
    <p:extLst>
      <p:ext uri="{19B8F6BF-5375-455C-9EA6-DF929625EA0E}">
        <p15:presenceInfo xmlns:p15="http://schemas.microsoft.com/office/powerpoint/2012/main" userId="S-1-5-21-617317731-1927854996-104450171-11949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FA3"/>
    <a:srgbClr val="99008C"/>
    <a:srgbClr val="001581"/>
    <a:srgbClr val="82007C"/>
    <a:srgbClr val="96008F"/>
    <a:srgbClr val="595375"/>
    <a:srgbClr val="6B638B"/>
    <a:srgbClr val="000000"/>
    <a:srgbClr val="FDB940"/>
    <a:srgbClr val="D4EAE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990" autoAdjust="0"/>
    <p:restoredTop sz="96318" autoAdjust="0"/>
  </p:normalViewPr>
  <p:slideViewPr>
    <p:cSldViewPr>
      <p:cViewPr varScale="1">
        <p:scale>
          <a:sx n="112" d="100"/>
          <a:sy n="112" d="100"/>
        </p:scale>
        <p:origin x="1314" y="102"/>
      </p:cViewPr>
      <p:guideLst>
        <p:guide orient="horz" pos="2160"/>
        <p:guide pos="2880"/>
      </p:guideLst>
    </p:cSldViewPr>
  </p:slideViewPr>
  <p:outlineViewPr>
    <p:cViewPr>
      <p:scale>
        <a:sx n="33" d="100"/>
        <a:sy n="33" d="100"/>
      </p:scale>
      <p:origin x="0" y="-13824"/>
    </p:cViewPr>
  </p:outlineViewPr>
  <p:notesTextViewPr>
    <p:cViewPr>
      <p:scale>
        <a:sx n="1" d="1"/>
        <a:sy n="1" d="1"/>
      </p:scale>
      <p:origin x="0" y="0"/>
    </p:cViewPr>
  </p:notesTextViewPr>
  <p:notesViewPr>
    <p:cSldViewPr>
      <p:cViewPr varScale="1">
        <p:scale>
          <a:sx n="54" d="100"/>
          <a:sy n="54" d="100"/>
        </p:scale>
        <p:origin x="1794"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D8D874E-E9D5-433B-A149-BDF6BFDD40A8}" type="datetimeFigureOut">
              <a:rPr lang="en-US" smtClean="0"/>
              <a:t>11/8/2017</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0DCAA22-461C-45B4-A301-BFCA580174EF}" type="slidenum">
              <a:rPr lang="en-US" smtClean="0"/>
              <a:t>‹#›</a:t>
            </a:fld>
            <a:endParaRPr lang="en-US" dirty="0"/>
          </a:p>
        </p:txBody>
      </p:sp>
    </p:spTree>
    <p:extLst>
      <p:ext uri="{BB962C8B-B14F-4D97-AF65-F5344CB8AC3E}">
        <p14:creationId xmlns:p14="http://schemas.microsoft.com/office/powerpoint/2010/main" val="4901922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A051F04-9E25-42C3-8BC5-EC2E8469D95E}" type="datetimeFigureOut">
              <a:rPr lang="en-US" smtClean="0"/>
              <a:t>11/8/2017</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73D6722-9B4D-4E29-B226-C325925A8118}" type="slidenum">
              <a:rPr lang="en-US" smtClean="0"/>
              <a:t>‹#›</a:t>
            </a:fld>
            <a:endParaRPr lang="en-US" dirty="0"/>
          </a:p>
        </p:txBody>
      </p:sp>
    </p:spTree>
    <p:extLst>
      <p:ext uri="{BB962C8B-B14F-4D97-AF65-F5344CB8AC3E}">
        <p14:creationId xmlns:p14="http://schemas.microsoft.com/office/powerpoint/2010/main" val="3529598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1</a:t>
            </a:fld>
            <a:endParaRPr lang="en-US" dirty="0"/>
          </a:p>
        </p:txBody>
      </p:sp>
    </p:spTree>
    <p:extLst>
      <p:ext uri="{BB962C8B-B14F-4D97-AF65-F5344CB8AC3E}">
        <p14:creationId xmlns:p14="http://schemas.microsoft.com/office/powerpoint/2010/main" val="12795816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3D6722-9B4D-4E29-B226-C325925A8118}" type="slidenum">
              <a:rPr lang="en-US" smtClean="0"/>
              <a:t>2</a:t>
            </a:fld>
            <a:endParaRPr lang="en-US" dirty="0"/>
          </a:p>
        </p:txBody>
      </p:sp>
    </p:spTree>
    <p:extLst>
      <p:ext uri="{BB962C8B-B14F-4D97-AF65-F5344CB8AC3E}">
        <p14:creationId xmlns:p14="http://schemas.microsoft.com/office/powerpoint/2010/main" val="349127822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bwMode="white">
          <a:xfrm>
            <a:off x="0" y="0"/>
            <a:ext cx="9144000" cy="3886200"/>
          </a:xfrm>
          <a:prstGeom prst="rect">
            <a:avLst/>
          </a:prstGeom>
          <a:solidFill>
            <a:srgbClr val="007FA3"/>
          </a:solidFill>
          <a:ln>
            <a:solidFill>
              <a:srgbClr val="007F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685800" y="762000"/>
            <a:ext cx="7772400" cy="2838451"/>
          </a:xfrm>
        </p:spPr>
        <p:txBody>
          <a:bodyPr anchor="b">
            <a:noAutofit/>
          </a:bodyPr>
          <a:lstStyle>
            <a:lvl1pPr algn="l">
              <a:defRPr sz="3600">
                <a:solidFill>
                  <a:schemeClr val="bg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674687" y="3962400"/>
            <a:ext cx="7794626" cy="1752600"/>
          </a:xfrm>
        </p:spPr>
        <p:txBody>
          <a:bodyPr>
            <a:noAutofit/>
          </a:bodyPr>
          <a:lstStyle>
            <a:lvl1pPr marL="0" indent="0" algn="l">
              <a:spcBef>
                <a:spcPts val="0"/>
              </a:spcBef>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12"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11/8/2017</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pic>
        <p:nvPicPr>
          <p:cNvPr id="8" name="Picture 7"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97400" y="6434394"/>
            <a:ext cx="918000" cy="279915"/>
          </a:xfrm>
          <a:prstGeom prst="rect">
            <a:avLst/>
          </a:prstGeom>
        </p:spPr>
      </p:pic>
      <p:sp>
        <p:nvSpPr>
          <p:cNvPr id="9" name="TextBox 8"/>
          <p:cNvSpPr txBox="1"/>
          <p:nvPr userDrawn="1"/>
        </p:nvSpPr>
        <p:spPr>
          <a:xfrm>
            <a:off x="95799" y="6438054"/>
            <a:ext cx="7162800" cy="276999"/>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1200" b="0" dirty="0" smtClean="0">
                <a:latin typeface="Verdana" panose="020B0604030504040204" pitchFamily="34" charset="0"/>
                <a:ea typeface="Verdana" panose="020B0604030504040204" pitchFamily="34" charset="0"/>
                <a:cs typeface="Verdana" panose="020B0604030504040204" pitchFamily="34" charset="0"/>
              </a:rPr>
              <a:t>Copyright © </a:t>
            </a:r>
            <a:r>
              <a:rPr lang="en-US" altLang="en-US" sz="1200" dirty="0" smtClean="0">
                <a:latin typeface="Verdana" panose="020B0604030504040204" pitchFamily="34" charset="0"/>
                <a:ea typeface="Verdana" panose="020B0604030504040204" pitchFamily="34" charset="0"/>
                <a:cs typeface="Verdana" panose="020B0604030504040204" pitchFamily="34" charset="0"/>
              </a:rPr>
              <a:t>2018, 2014, 2012</a:t>
            </a:r>
            <a:r>
              <a:rPr lang="en-US" altLang="en-US" sz="1200" b="0" dirty="0" smtClean="0">
                <a:latin typeface="Verdana" panose="020B0604030504040204" pitchFamily="34" charset="0"/>
                <a:ea typeface="Verdana" panose="020B0604030504040204" pitchFamily="34" charset="0"/>
                <a:cs typeface="Verdana" panose="020B0604030504040204" pitchFamily="34" charset="0"/>
              </a:rPr>
              <a:t> Pearson Education, Inc. All Rights Reserved</a:t>
            </a:r>
          </a:p>
        </p:txBody>
      </p:sp>
    </p:spTree>
    <p:extLst>
      <p:ext uri="{BB962C8B-B14F-4D97-AF65-F5344CB8AC3E}">
        <p14:creationId xmlns:p14="http://schemas.microsoft.com/office/powerpoint/2010/main" val="8879806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8"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11/8/2017</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pic>
        <p:nvPicPr>
          <p:cNvPr id="7" name="Picture 6"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97400" y="6434394"/>
            <a:ext cx="918000" cy="279915"/>
          </a:xfrm>
          <a:prstGeom prst="rect">
            <a:avLst/>
          </a:prstGeom>
        </p:spPr>
      </p:pic>
      <p:sp>
        <p:nvSpPr>
          <p:cNvPr id="11" name="TextBox 10"/>
          <p:cNvSpPr txBox="1"/>
          <p:nvPr userDrawn="1"/>
        </p:nvSpPr>
        <p:spPr>
          <a:xfrm>
            <a:off x="95799" y="6438054"/>
            <a:ext cx="7162800" cy="276999"/>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1200" b="0" dirty="0" smtClean="0">
                <a:latin typeface="Verdana" panose="020B0604030504040204" pitchFamily="34" charset="0"/>
                <a:ea typeface="Verdana" panose="020B0604030504040204" pitchFamily="34" charset="0"/>
                <a:cs typeface="Verdana" panose="020B0604030504040204" pitchFamily="34" charset="0"/>
              </a:rPr>
              <a:t>Copyright © </a:t>
            </a:r>
            <a:r>
              <a:rPr lang="en-US" altLang="en-US" sz="1200" dirty="0" smtClean="0">
                <a:latin typeface="Verdana" panose="020B0604030504040204" pitchFamily="34" charset="0"/>
                <a:ea typeface="Verdana" panose="020B0604030504040204" pitchFamily="34" charset="0"/>
                <a:cs typeface="Verdana" panose="020B0604030504040204" pitchFamily="34" charset="0"/>
              </a:rPr>
              <a:t>2018, 2014, 2012</a:t>
            </a:r>
            <a:r>
              <a:rPr lang="en-US" altLang="en-US" sz="1200" b="0" dirty="0" smtClean="0">
                <a:latin typeface="Verdana" panose="020B0604030504040204" pitchFamily="34" charset="0"/>
                <a:ea typeface="Verdana" panose="020B0604030504040204" pitchFamily="34" charset="0"/>
                <a:cs typeface="Verdana" panose="020B0604030504040204" pitchFamily="34" charset="0"/>
              </a:rPr>
              <a:t> Pearson Education, Inc. All Rights Reserved</a:t>
            </a:r>
          </a:p>
        </p:txBody>
      </p:sp>
    </p:spTree>
    <p:extLst>
      <p:ext uri="{BB962C8B-B14F-4D97-AF65-F5344CB8AC3E}">
        <p14:creationId xmlns:p14="http://schemas.microsoft.com/office/powerpoint/2010/main" val="37111366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p>
            <a:r>
              <a:rPr lang="en-US" dirty="0" smtClean="0"/>
              <a:t>Click to edit Master title style</a:t>
            </a:r>
            <a:endParaRPr lang="en-US" dirty="0"/>
          </a:p>
        </p:txBody>
      </p:sp>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smtClean="0"/>
              <a:t>Add edition here</a:t>
            </a:r>
            <a:endParaRPr lang="en-US" dirty="0"/>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smtClean="0"/>
              <a:t>Chapter ##</a:t>
            </a:r>
            <a:endParaRPr lang="en-US" dirty="0"/>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smtClean="0"/>
              <a:t>Chapter title</a:t>
            </a:r>
            <a:endParaRPr lang="en-US" dirty="0"/>
          </a:p>
        </p:txBody>
      </p:sp>
      <p:sp>
        <p:nvSpPr>
          <p:cNvPr id="16" name="Footer Placeholder 2"/>
          <p:cNvSpPr>
            <a:spLocks noGrp="1"/>
          </p:cNvSpPr>
          <p:nvPr>
            <p:ph type="ftr" sz="quarter" idx="10"/>
          </p:nvPr>
        </p:nvSpPr>
        <p:spPr>
          <a:xfrm>
            <a:off x="93969" y="6165337"/>
            <a:ext cx="8595360" cy="235463"/>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11/8/2017</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grpSp>
        <p:nvGrpSpPr>
          <p:cNvPr id="2" name="Group 4"/>
          <p:cNvGrpSpPr>
            <a:grpSpLocks noChangeAspect="1"/>
          </p:cNvGrpSpPr>
          <p:nvPr userDrawn="1"/>
        </p:nvGrpSpPr>
        <p:grpSpPr bwMode="auto">
          <a:xfrm>
            <a:off x="57755" y="6407126"/>
            <a:ext cx="1611690" cy="417560"/>
            <a:chOff x="21" y="4059"/>
            <a:chExt cx="1046" cy="271"/>
          </a:xfrm>
        </p:grpSpPr>
        <p:sp>
          <p:nvSpPr>
            <p:cNvPr id="3" name="AutoShape 3"/>
            <p:cNvSpPr>
              <a:spLocks noChangeAspect="1" noChangeArrowheads="1" noTextEdit="1"/>
            </p:cNvSpPr>
            <p:nvPr userDrawn="1"/>
          </p:nvSpPr>
          <p:spPr bwMode="auto">
            <a:xfrm>
              <a:off x="21" y="4059"/>
              <a:ext cx="1046" cy="27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solidFill>
                  <a:schemeClr val="tx1">
                    <a:alpha val="0"/>
                  </a:schemeClr>
                </a:solidFill>
              </a:endParaRPr>
            </a:p>
          </p:txBody>
        </p:sp>
        <p:sp>
          <p:nvSpPr>
            <p:cNvPr id="6" name="Freeform 5"/>
            <p:cNvSpPr>
              <a:spLocks noEditPoints="1"/>
            </p:cNvSpPr>
            <p:nvPr userDrawn="1"/>
          </p:nvSpPr>
          <p:spPr bwMode="auto">
            <a:xfrm>
              <a:off x="125" y="4168"/>
              <a:ext cx="838" cy="51"/>
            </a:xfrm>
            <a:custGeom>
              <a:avLst/>
              <a:gdLst>
                <a:gd name="T0" fmla="*/ 1055 w 21137"/>
                <a:gd name="T1" fmla="*/ 1285 h 1300"/>
                <a:gd name="T2" fmla="*/ 0 w 21137"/>
                <a:gd name="T3" fmla="*/ 1285 h 1300"/>
                <a:gd name="T4" fmla="*/ 417 w 21137"/>
                <a:gd name="T5" fmla="*/ 748 h 1300"/>
                <a:gd name="T6" fmla="*/ 1860 w 21137"/>
                <a:gd name="T7" fmla="*/ 1119 h 1300"/>
                <a:gd name="T8" fmla="*/ 1678 w 21137"/>
                <a:gd name="T9" fmla="*/ 16 h 1300"/>
                <a:gd name="T10" fmla="*/ 4021 w 21137"/>
                <a:gd name="T11" fmla="*/ 1290 h 1300"/>
                <a:gd name="T12" fmla="*/ 2636 w 21137"/>
                <a:gd name="T13" fmla="*/ 16 h 1300"/>
                <a:gd name="T14" fmla="*/ 3693 w 21137"/>
                <a:gd name="T15" fmla="*/ 16 h 1300"/>
                <a:gd name="T16" fmla="*/ 5470 w 21137"/>
                <a:gd name="T17" fmla="*/ 9 h 1300"/>
                <a:gd name="T18" fmla="*/ 5143 w 21137"/>
                <a:gd name="T19" fmla="*/ 909 h 1300"/>
                <a:gd name="T20" fmla="*/ 5610 w 21137"/>
                <a:gd name="T21" fmla="*/ 748 h 1300"/>
                <a:gd name="T22" fmla="*/ 7109 w 21137"/>
                <a:gd name="T23" fmla="*/ 16 h 1300"/>
                <a:gd name="T24" fmla="*/ 6675 w 21137"/>
                <a:gd name="T25" fmla="*/ 1285 h 1300"/>
                <a:gd name="T26" fmla="*/ 6765 w 21137"/>
                <a:gd name="T27" fmla="*/ 453 h 1300"/>
                <a:gd name="T28" fmla="*/ 7796 w 21137"/>
                <a:gd name="T29" fmla="*/ 514 h 1300"/>
                <a:gd name="T30" fmla="*/ 8407 w 21137"/>
                <a:gd name="T31" fmla="*/ 89 h 1300"/>
                <a:gd name="T32" fmla="*/ 7908 w 21137"/>
                <a:gd name="T33" fmla="*/ 309 h 1300"/>
                <a:gd name="T34" fmla="*/ 8457 w 21137"/>
                <a:gd name="T35" fmla="*/ 956 h 1300"/>
                <a:gd name="T36" fmla="*/ 7746 w 21137"/>
                <a:gd name="T37" fmla="*/ 953 h 1300"/>
                <a:gd name="T38" fmla="*/ 8119 w 21137"/>
                <a:gd name="T39" fmla="*/ 754 h 1300"/>
                <a:gd name="T40" fmla="*/ 10671 w 21137"/>
                <a:gd name="T41" fmla="*/ 1119 h 1300"/>
                <a:gd name="T42" fmla="*/ 11202 w 21137"/>
                <a:gd name="T43" fmla="*/ 16 h 1300"/>
                <a:gd name="T44" fmla="*/ 11383 w 21137"/>
                <a:gd name="T45" fmla="*/ 565 h 1300"/>
                <a:gd name="T46" fmla="*/ 11383 w 21137"/>
                <a:gd name="T47" fmla="*/ 1122 h 1300"/>
                <a:gd name="T48" fmla="*/ 11202 w 21137"/>
                <a:gd name="T49" fmla="*/ 16 h 1300"/>
                <a:gd name="T50" fmla="*/ 13458 w 21137"/>
                <a:gd name="T51" fmla="*/ 1285 h 1300"/>
                <a:gd name="T52" fmla="*/ 12402 w 21137"/>
                <a:gd name="T53" fmla="*/ 1285 h 1300"/>
                <a:gd name="T54" fmla="*/ 12819 w 21137"/>
                <a:gd name="T55" fmla="*/ 748 h 1300"/>
                <a:gd name="T56" fmla="*/ 14478 w 21137"/>
                <a:gd name="T57" fmla="*/ 16 h 1300"/>
                <a:gd name="T58" fmla="*/ 14682 w 21137"/>
                <a:gd name="T59" fmla="*/ 682 h 1300"/>
                <a:gd name="T60" fmla="*/ 15138 w 21137"/>
                <a:gd name="T61" fmla="*/ 1285 h 1300"/>
                <a:gd name="T62" fmla="*/ 14820 w 21137"/>
                <a:gd name="T63" fmla="*/ 1136 h 1300"/>
                <a:gd name="T64" fmla="*/ 14516 w 21137"/>
                <a:gd name="T65" fmla="*/ 754 h 1300"/>
                <a:gd name="T66" fmla="*/ 14160 w 21137"/>
                <a:gd name="T67" fmla="*/ 1285 h 1300"/>
                <a:gd name="T68" fmla="*/ 14411 w 21137"/>
                <a:gd name="T69" fmla="*/ 572 h 1300"/>
                <a:gd name="T70" fmla="*/ 14677 w 21137"/>
                <a:gd name="T71" fmla="*/ 260 h 1300"/>
                <a:gd name="T72" fmla="*/ 16830 w 21137"/>
                <a:gd name="T73" fmla="*/ 16 h 1300"/>
                <a:gd name="T74" fmla="*/ 15827 w 21137"/>
                <a:gd name="T75" fmla="*/ 1285 h 1300"/>
                <a:gd name="T76" fmla="*/ 16658 w 21137"/>
                <a:gd name="T77" fmla="*/ 1002 h 1300"/>
                <a:gd name="T78" fmla="*/ 17658 w 21137"/>
                <a:gd name="T79" fmla="*/ 1285 h 1300"/>
                <a:gd name="T80" fmla="*/ 19493 w 21137"/>
                <a:gd name="T81" fmla="*/ 16 h 1300"/>
                <a:gd name="T82" fmla="*/ 18488 w 21137"/>
                <a:gd name="T83" fmla="*/ 1285 h 1300"/>
                <a:gd name="T84" fmla="*/ 19320 w 21137"/>
                <a:gd name="T85" fmla="*/ 1002 h 1300"/>
                <a:gd name="T86" fmla="*/ 21137 w 21137"/>
                <a:gd name="T87" fmla="*/ 1198 h 1300"/>
                <a:gd name="T88" fmla="*/ 20176 w 21137"/>
                <a:gd name="T89" fmla="*/ 189 h 1300"/>
                <a:gd name="T90" fmla="*/ 21112 w 21137"/>
                <a:gd name="T91" fmla="*/ 293 h 1300"/>
                <a:gd name="T92" fmla="*/ 20311 w 21137"/>
                <a:gd name="T93" fmla="*/ 1004 h 1300"/>
                <a:gd name="T94" fmla="*/ 20956 w 21137"/>
                <a:gd name="T95" fmla="*/ 821 h 1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1137" h="1300">
                  <a:moveTo>
                    <a:pt x="545" y="9"/>
                  </a:moveTo>
                  <a:cubicBezTo>
                    <a:pt x="672" y="9"/>
                    <a:pt x="672" y="9"/>
                    <a:pt x="672" y="9"/>
                  </a:cubicBezTo>
                  <a:cubicBezTo>
                    <a:pt x="1241" y="1285"/>
                    <a:pt x="1241" y="1285"/>
                    <a:pt x="1241" y="1285"/>
                  </a:cubicBezTo>
                  <a:cubicBezTo>
                    <a:pt x="1055" y="1285"/>
                    <a:pt x="1055" y="1285"/>
                    <a:pt x="1055" y="1285"/>
                  </a:cubicBezTo>
                  <a:cubicBezTo>
                    <a:pt x="886" y="909"/>
                    <a:pt x="886" y="909"/>
                    <a:pt x="886" y="909"/>
                  </a:cubicBezTo>
                  <a:cubicBezTo>
                    <a:pt x="345" y="909"/>
                    <a:pt x="345" y="909"/>
                    <a:pt x="345" y="909"/>
                  </a:cubicBezTo>
                  <a:cubicBezTo>
                    <a:pt x="186" y="1285"/>
                    <a:pt x="186" y="1285"/>
                    <a:pt x="186" y="1285"/>
                  </a:cubicBezTo>
                  <a:cubicBezTo>
                    <a:pt x="0" y="1285"/>
                    <a:pt x="0" y="1285"/>
                    <a:pt x="0" y="1285"/>
                  </a:cubicBezTo>
                  <a:lnTo>
                    <a:pt x="545" y="9"/>
                  </a:lnTo>
                  <a:close/>
                  <a:moveTo>
                    <a:pt x="812" y="748"/>
                  </a:moveTo>
                  <a:cubicBezTo>
                    <a:pt x="607" y="287"/>
                    <a:pt x="607" y="287"/>
                    <a:pt x="607" y="287"/>
                  </a:cubicBezTo>
                  <a:cubicBezTo>
                    <a:pt x="417" y="748"/>
                    <a:pt x="417" y="748"/>
                    <a:pt x="417" y="748"/>
                  </a:cubicBezTo>
                  <a:lnTo>
                    <a:pt x="812" y="748"/>
                  </a:lnTo>
                  <a:close/>
                  <a:moveTo>
                    <a:pt x="1678" y="16"/>
                  </a:moveTo>
                  <a:cubicBezTo>
                    <a:pt x="1860" y="16"/>
                    <a:pt x="1860" y="16"/>
                    <a:pt x="1860" y="16"/>
                  </a:cubicBezTo>
                  <a:cubicBezTo>
                    <a:pt x="1860" y="1119"/>
                    <a:pt x="1860" y="1119"/>
                    <a:pt x="1860" y="1119"/>
                  </a:cubicBezTo>
                  <a:cubicBezTo>
                    <a:pt x="2431" y="1119"/>
                    <a:pt x="2431" y="1119"/>
                    <a:pt x="2431" y="1119"/>
                  </a:cubicBezTo>
                  <a:cubicBezTo>
                    <a:pt x="2431" y="1285"/>
                    <a:pt x="2431" y="1285"/>
                    <a:pt x="2431" y="1285"/>
                  </a:cubicBezTo>
                  <a:cubicBezTo>
                    <a:pt x="1678" y="1285"/>
                    <a:pt x="1678" y="1285"/>
                    <a:pt x="1678" y="1285"/>
                  </a:cubicBezTo>
                  <a:lnTo>
                    <a:pt x="1678" y="16"/>
                  </a:lnTo>
                  <a:close/>
                  <a:moveTo>
                    <a:pt x="4392" y="16"/>
                  </a:moveTo>
                  <a:cubicBezTo>
                    <a:pt x="4573" y="16"/>
                    <a:pt x="4573" y="16"/>
                    <a:pt x="4573" y="16"/>
                  </a:cubicBezTo>
                  <a:cubicBezTo>
                    <a:pt x="4061" y="1290"/>
                    <a:pt x="4061" y="1290"/>
                    <a:pt x="4061" y="1290"/>
                  </a:cubicBezTo>
                  <a:cubicBezTo>
                    <a:pt x="4021" y="1290"/>
                    <a:pt x="4021" y="1290"/>
                    <a:pt x="4021" y="1290"/>
                  </a:cubicBezTo>
                  <a:cubicBezTo>
                    <a:pt x="3606" y="258"/>
                    <a:pt x="3606" y="258"/>
                    <a:pt x="3606" y="258"/>
                  </a:cubicBezTo>
                  <a:cubicBezTo>
                    <a:pt x="3187" y="1290"/>
                    <a:pt x="3187" y="1290"/>
                    <a:pt x="3187" y="1290"/>
                  </a:cubicBezTo>
                  <a:cubicBezTo>
                    <a:pt x="3147" y="1290"/>
                    <a:pt x="3147" y="1290"/>
                    <a:pt x="3147" y="1290"/>
                  </a:cubicBezTo>
                  <a:cubicBezTo>
                    <a:pt x="2636" y="16"/>
                    <a:pt x="2636" y="16"/>
                    <a:pt x="2636" y="16"/>
                  </a:cubicBezTo>
                  <a:cubicBezTo>
                    <a:pt x="2819" y="16"/>
                    <a:pt x="2819" y="16"/>
                    <a:pt x="2819" y="16"/>
                  </a:cubicBezTo>
                  <a:cubicBezTo>
                    <a:pt x="3168" y="891"/>
                    <a:pt x="3168" y="891"/>
                    <a:pt x="3168" y="891"/>
                  </a:cubicBezTo>
                  <a:cubicBezTo>
                    <a:pt x="3521" y="16"/>
                    <a:pt x="3521" y="16"/>
                    <a:pt x="3521" y="16"/>
                  </a:cubicBezTo>
                  <a:cubicBezTo>
                    <a:pt x="3693" y="16"/>
                    <a:pt x="3693" y="16"/>
                    <a:pt x="3693" y="16"/>
                  </a:cubicBezTo>
                  <a:cubicBezTo>
                    <a:pt x="4047" y="891"/>
                    <a:pt x="4047" y="891"/>
                    <a:pt x="4047" y="891"/>
                  </a:cubicBezTo>
                  <a:lnTo>
                    <a:pt x="4392" y="16"/>
                  </a:lnTo>
                  <a:close/>
                  <a:moveTo>
                    <a:pt x="5343" y="9"/>
                  </a:moveTo>
                  <a:cubicBezTo>
                    <a:pt x="5470" y="9"/>
                    <a:pt x="5470" y="9"/>
                    <a:pt x="5470" y="9"/>
                  </a:cubicBezTo>
                  <a:cubicBezTo>
                    <a:pt x="6039" y="1285"/>
                    <a:pt x="6039" y="1285"/>
                    <a:pt x="6039" y="1285"/>
                  </a:cubicBezTo>
                  <a:cubicBezTo>
                    <a:pt x="5853" y="1285"/>
                    <a:pt x="5853" y="1285"/>
                    <a:pt x="5853" y="1285"/>
                  </a:cubicBezTo>
                  <a:cubicBezTo>
                    <a:pt x="5685" y="909"/>
                    <a:pt x="5685" y="909"/>
                    <a:pt x="5685" y="909"/>
                  </a:cubicBezTo>
                  <a:cubicBezTo>
                    <a:pt x="5143" y="909"/>
                    <a:pt x="5143" y="909"/>
                    <a:pt x="5143" y="909"/>
                  </a:cubicBezTo>
                  <a:cubicBezTo>
                    <a:pt x="4984" y="1285"/>
                    <a:pt x="4984" y="1285"/>
                    <a:pt x="4984" y="1285"/>
                  </a:cubicBezTo>
                  <a:cubicBezTo>
                    <a:pt x="4798" y="1285"/>
                    <a:pt x="4798" y="1285"/>
                    <a:pt x="4798" y="1285"/>
                  </a:cubicBezTo>
                  <a:lnTo>
                    <a:pt x="5343" y="9"/>
                  </a:lnTo>
                  <a:close/>
                  <a:moveTo>
                    <a:pt x="5610" y="748"/>
                  </a:moveTo>
                  <a:cubicBezTo>
                    <a:pt x="5405" y="287"/>
                    <a:pt x="5405" y="287"/>
                    <a:pt x="5405" y="287"/>
                  </a:cubicBezTo>
                  <a:cubicBezTo>
                    <a:pt x="5215" y="748"/>
                    <a:pt x="5215" y="748"/>
                    <a:pt x="5215" y="748"/>
                  </a:cubicBezTo>
                  <a:lnTo>
                    <a:pt x="5610" y="748"/>
                  </a:lnTo>
                  <a:close/>
                  <a:moveTo>
                    <a:pt x="7109" y="16"/>
                  </a:moveTo>
                  <a:cubicBezTo>
                    <a:pt x="7330" y="16"/>
                    <a:pt x="7330" y="16"/>
                    <a:pt x="7330" y="16"/>
                  </a:cubicBezTo>
                  <a:cubicBezTo>
                    <a:pt x="6861" y="614"/>
                    <a:pt x="6861" y="614"/>
                    <a:pt x="6861" y="614"/>
                  </a:cubicBezTo>
                  <a:cubicBezTo>
                    <a:pt x="6861" y="1285"/>
                    <a:pt x="6861" y="1285"/>
                    <a:pt x="6861" y="1285"/>
                  </a:cubicBezTo>
                  <a:cubicBezTo>
                    <a:pt x="6675" y="1285"/>
                    <a:pt x="6675" y="1285"/>
                    <a:pt x="6675" y="1285"/>
                  </a:cubicBezTo>
                  <a:cubicBezTo>
                    <a:pt x="6675" y="614"/>
                    <a:pt x="6675" y="614"/>
                    <a:pt x="6675" y="614"/>
                  </a:cubicBezTo>
                  <a:cubicBezTo>
                    <a:pt x="6206" y="16"/>
                    <a:pt x="6206" y="16"/>
                    <a:pt x="6206" y="16"/>
                  </a:cubicBezTo>
                  <a:cubicBezTo>
                    <a:pt x="6426" y="16"/>
                    <a:pt x="6426" y="16"/>
                    <a:pt x="6426" y="16"/>
                  </a:cubicBezTo>
                  <a:cubicBezTo>
                    <a:pt x="6765" y="453"/>
                    <a:pt x="6765" y="453"/>
                    <a:pt x="6765" y="453"/>
                  </a:cubicBezTo>
                  <a:lnTo>
                    <a:pt x="7109" y="16"/>
                  </a:lnTo>
                  <a:close/>
                  <a:moveTo>
                    <a:pt x="8119" y="754"/>
                  </a:moveTo>
                  <a:cubicBezTo>
                    <a:pt x="7981" y="670"/>
                    <a:pt x="7981" y="670"/>
                    <a:pt x="7981" y="670"/>
                  </a:cubicBezTo>
                  <a:cubicBezTo>
                    <a:pt x="7894" y="617"/>
                    <a:pt x="7833" y="565"/>
                    <a:pt x="7796" y="514"/>
                  </a:cubicBezTo>
                  <a:cubicBezTo>
                    <a:pt x="7759" y="463"/>
                    <a:pt x="7741" y="404"/>
                    <a:pt x="7741" y="337"/>
                  </a:cubicBezTo>
                  <a:cubicBezTo>
                    <a:pt x="7741" y="236"/>
                    <a:pt x="7776" y="157"/>
                    <a:pt x="7845" y="93"/>
                  </a:cubicBezTo>
                  <a:cubicBezTo>
                    <a:pt x="7914" y="31"/>
                    <a:pt x="8005" y="0"/>
                    <a:pt x="8115" y="0"/>
                  </a:cubicBezTo>
                  <a:cubicBezTo>
                    <a:pt x="8221" y="0"/>
                    <a:pt x="8318" y="30"/>
                    <a:pt x="8407" y="89"/>
                  </a:cubicBezTo>
                  <a:cubicBezTo>
                    <a:pt x="8407" y="295"/>
                    <a:pt x="8407" y="295"/>
                    <a:pt x="8407" y="295"/>
                  </a:cubicBezTo>
                  <a:cubicBezTo>
                    <a:pt x="8315" y="208"/>
                    <a:pt x="8217" y="164"/>
                    <a:pt x="8112" y="164"/>
                  </a:cubicBezTo>
                  <a:cubicBezTo>
                    <a:pt x="8052" y="164"/>
                    <a:pt x="8004" y="177"/>
                    <a:pt x="7965" y="204"/>
                  </a:cubicBezTo>
                  <a:cubicBezTo>
                    <a:pt x="7927" y="232"/>
                    <a:pt x="7908" y="267"/>
                    <a:pt x="7908" y="309"/>
                  </a:cubicBezTo>
                  <a:cubicBezTo>
                    <a:pt x="7908" y="348"/>
                    <a:pt x="7922" y="384"/>
                    <a:pt x="7950" y="416"/>
                  </a:cubicBezTo>
                  <a:cubicBezTo>
                    <a:pt x="7979" y="450"/>
                    <a:pt x="8023" y="485"/>
                    <a:pt x="8086" y="521"/>
                  </a:cubicBezTo>
                  <a:cubicBezTo>
                    <a:pt x="8224" y="603"/>
                    <a:pt x="8224" y="603"/>
                    <a:pt x="8224" y="603"/>
                  </a:cubicBezTo>
                  <a:cubicBezTo>
                    <a:pt x="8379" y="696"/>
                    <a:pt x="8457" y="813"/>
                    <a:pt x="8457" y="956"/>
                  </a:cubicBezTo>
                  <a:cubicBezTo>
                    <a:pt x="8457" y="1057"/>
                    <a:pt x="8423" y="1141"/>
                    <a:pt x="8355" y="1204"/>
                  </a:cubicBezTo>
                  <a:cubicBezTo>
                    <a:pt x="8287" y="1268"/>
                    <a:pt x="8198" y="1300"/>
                    <a:pt x="8089" y="1300"/>
                  </a:cubicBezTo>
                  <a:cubicBezTo>
                    <a:pt x="7964" y="1300"/>
                    <a:pt x="7849" y="1261"/>
                    <a:pt x="7746" y="1185"/>
                  </a:cubicBezTo>
                  <a:cubicBezTo>
                    <a:pt x="7746" y="953"/>
                    <a:pt x="7746" y="953"/>
                    <a:pt x="7746" y="953"/>
                  </a:cubicBezTo>
                  <a:cubicBezTo>
                    <a:pt x="7845" y="1077"/>
                    <a:pt x="7958" y="1140"/>
                    <a:pt x="8087" y="1140"/>
                  </a:cubicBezTo>
                  <a:cubicBezTo>
                    <a:pt x="8144" y="1140"/>
                    <a:pt x="8192" y="1124"/>
                    <a:pt x="8229" y="1092"/>
                  </a:cubicBezTo>
                  <a:cubicBezTo>
                    <a:pt x="8267" y="1061"/>
                    <a:pt x="8286" y="1021"/>
                    <a:pt x="8286" y="973"/>
                  </a:cubicBezTo>
                  <a:cubicBezTo>
                    <a:pt x="8286" y="896"/>
                    <a:pt x="8230" y="823"/>
                    <a:pt x="8119" y="754"/>
                  </a:cubicBezTo>
                  <a:moveTo>
                    <a:pt x="9917" y="16"/>
                  </a:moveTo>
                  <a:cubicBezTo>
                    <a:pt x="10099" y="16"/>
                    <a:pt x="10099" y="16"/>
                    <a:pt x="10099" y="16"/>
                  </a:cubicBezTo>
                  <a:cubicBezTo>
                    <a:pt x="10099" y="1119"/>
                    <a:pt x="10099" y="1119"/>
                    <a:pt x="10099" y="1119"/>
                  </a:cubicBezTo>
                  <a:cubicBezTo>
                    <a:pt x="10671" y="1119"/>
                    <a:pt x="10671" y="1119"/>
                    <a:pt x="10671" y="1119"/>
                  </a:cubicBezTo>
                  <a:cubicBezTo>
                    <a:pt x="10671" y="1285"/>
                    <a:pt x="10671" y="1285"/>
                    <a:pt x="10671" y="1285"/>
                  </a:cubicBezTo>
                  <a:cubicBezTo>
                    <a:pt x="9917" y="1285"/>
                    <a:pt x="9917" y="1285"/>
                    <a:pt x="9917" y="1285"/>
                  </a:cubicBezTo>
                  <a:lnTo>
                    <a:pt x="9917" y="16"/>
                  </a:lnTo>
                  <a:close/>
                  <a:moveTo>
                    <a:pt x="11202" y="16"/>
                  </a:moveTo>
                  <a:cubicBezTo>
                    <a:pt x="11921" y="16"/>
                    <a:pt x="11921" y="16"/>
                    <a:pt x="11921" y="16"/>
                  </a:cubicBezTo>
                  <a:cubicBezTo>
                    <a:pt x="11921" y="177"/>
                    <a:pt x="11921" y="177"/>
                    <a:pt x="11921" y="177"/>
                  </a:cubicBezTo>
                  <a:cubicBezTo>
                    <a:pt x="11383" y="177"/>
                    <a:pt x="11383" y="177"/>
                    <a:pt x="11383" y="177"/>
                  </a:cubicBezTo>
                  <a:cubicBezTo>
                    <a:pt x="11383" y="565"/>
                    <a:pt x="11383" y="565"/>
                    <a:pt x="11383" y="565"/>
                  </a:cubicBezTo>
                  <a:cubicBezTo>
                    <a:pt x="11903" y="565"/>
                    <a:pt x="11903" y="565"/>
                    <a:pt x="11903" y="565"/>
                  </a:cubicBezTo>
                  <a:cubicBezTo>
                    <a:pt x="11903" y="727"/>
                    <a:pt x="11903" y="727"/>
                    <a:pt x="11903" y="727"/>
                  </a:cubicBezTo>
                  <a:cubicBezTo>
                    <a:pt x="11383" y="727"/>
                    <a:pt x="11383" y="727"/>
                    <a:pt x="11383" y="727"/>
                  </a:cubicBezTo>
                  <a:cubicBezTo>
                    <a:pt x="11383" y="1122"/>
                    <a:pt x="11383" y="1122"/>
                    <a:pt x="11383" y="1122"/>
                  </a:cubicBezTo>
                  <a:cubicBezTo>
                    <a:pt x="11939" y="1122"/>
                    <a:pt x="11939" y="1122"/>
                    <a:pt x="11939" y="1122"/>
                  </a:cubicBezTo>
                  <a:cubicBezTo>
                    <a:pt x="11939" y="1283"/>
                    <a:pt x="11939" y="1283"/>
                    <a:pt x="11939" y="1283"/>
                  </a:cubicBezTo>
                  <a:cubicBezTo>
                    <a:pt x="11202" y="1283"/>
                    <a:pt x="11202" y="1283"/>
                    <a:pt x="11202" y="1283"/>
                  </a:cubicBezTo>
                  <a:lnTo>
                    <a:pt x="11202" y="16"/>
                  </a:lnTo>
                  <a:close/>
                  <a:moveTo>
                    <a:pt x="12946" y="9"/>
                  </a:moveTo>
                  <a:cubicBezTo>
                    <a:pt x="13075" y="9"/>
                    <a:pt x="13075" y="9"/>
                    <a:pt x="13075" y="9"/>
                  </a:cubicBezTo>
                  <a:cubicBezTo>
                    <a:pt x="13643" y="1285"/>
                    <a:pt x="13643" y="1285"/>
                    <a:pt x="13643" y="1285"/>
                  </a:cubicBezTo>
                  <a:cubicBezTo>
                    <a:pt x="13458" y="1285"/>
                    <a:pt x="13458" y="1285"/>
                    <a:pt x="13458" y="1285"/>
                  </a:cubicBezTo>
                  <a:cubicBezTo>
                    <a:pt x="13288" y="909"/>
                    <a:pt x="13288" y="909"/>
                    <a:pt x="13288" y="909"/>
                  </a:cubicBezTo>
                  <a:cubicBezTo>
                    <a:pt x="12746" y="909"/>
                    <a:pt x="12746" y="909"/>
                    <a:pt x="12746" y="909"/>
                  </a:cubicBezTo>
                  <a:cubicBezTo>
                    <a:pt x="12588" y="1285"/>
                    <a:pt x="12588" y="1285"/>
                    <a:pt x="12588" y="1285"/>
                  </a:cubicBezTo>
                  <a:cubicBezTo>
                    <a:pt x="12402" y="1285"/>
                    <a:pt x="12402" y="1285"/>
                    <a:pt x="12402" y="1285"/>
                  </a:cubicBezTo>
                  <a:lnTo>
                    <a:pt x="12946" y="9"/>
                  </a:lnTo>
                  <a:close/>
                  <a:moveTo>
                    <a:pt x="13214" y="748"/>
                  </a:moveTo>
                  <a:cubicBezTo>
                    <a:pt x="13009" y="287"/>
                    <a:pt x="13009" y="287"/>
                    <a:pt x="13009" y="287"/>
                  </a:cubicBezTo>
                  <a:cubicBezTo>
                    <a:pt x="12819" y="748"/>
                    <a:pt x="12819" y="748"/>
                    <a:pt x="12819" y="748"/>
                  </a:cubicBezTo>
                  <a:lnTo>
                    <a:pt x="13214" y="748"/>
                  </a:lnTo>
                  <a:close/>
                  <a:moveTo>
                    <a:pt x="14160" y="1285"/>
                  </a:moveTo>
                  <a:cubicBezTo>
                    <a:pt x="14160" y="16"/>
                    <a:pt x="14160" y="16"/>
                    <a:pt x="14160" y="16"/>
                  </a:cubicBezTo>
                  <a:cubicBezTo>
                    <a:pt x="14478" y="16"/>
                    <a:pt x="14478" y="16"/>
                    <a:pt x="14478" y="16"/>
                  </a:cubicBezTo>
                  <a:cubicBezTo>
                    <a:pt x="14606" y="16"/>
                    <a:pt x="14708" y="48"/>
                    <a:pt x="14784" y="112"/>
                  </a:cubicBezTo>
                  <a:cubicBezTo>
                    <a:pt x="14859" y="175"/>
                    <a:pt x="14896" y="261"/>
                    <a:pt x="14896" y="369"/>
                  </a:cubicBezTo>
                  <a:cubicBezTo>
                    <a:pt x="14896" y="444"/>
                    <a:pt x="14878" y="507"/>
                    <a:pt x="14841" y="560"/>
                  </a:cubicBezTo>
                  <a:cubicBezTo>
                    <a:pt x="14804" y="616"/>
                    <a:pt x="14751" y="655"/>
                    <a:pt x="14682" y="682"/>
                  </a:cubicBezTo>
                  <a:cubicBezTo>
                    <a:pt x="14723" y="708"/>
                    <a:pt x="14762" y="745"/>
                    <a:pt x="14801" y="791"/>
                  </a:cubicBezTo>
                  <a:cubicBezTo>
                    <a:pt x="14840" y="837"/>
                    <a:pt x="14895" y="917"/>
                    <a:pt x="14964" y="1031"/>
                  </a:cubicBezTo>
                  <a:cubicBezTo>
                    <a:pt x="15008" y="1103"/>
                    <a:pt x="15045" y="1158"/>
                    <a:pt x="15071" y="1195"/>
                  </a:cubicBezTo>
                  <a:cubicBezTo>
                    <a:pt x="15138" y="1285"/>
                    <a:pt x="15138" y="1285"/>
                    <a:pt x="15138" y="1285"/>
                  </a:cubicBezTo>
                  <a:cubicBezTo>
                    <a:pt x="14922" y="1285"/>
                    <a:pt x="14922" y="1285"/>
                    <a:pt x="14922" y="1285"/>
                  </a:cubicBezTo>
                  <a:cubicBezTo>
                    <a:pt x="14867" y="1201"/>
                    <a:pt x="14867" y="1201"/>
                    <a:pt x="14867" y="1201"/>
                  </a:cubicBezTo>
                  <a:cubicBezTo>
                    <a:pt x="14865" y="1199"/>
                    <a:pt x="14861" y="1193"/>
                    <a:pt x="14856" y="1186"/>
                  </a:cubicBezTo>
                  <a:cubicBezTo>
                    <a:pt x="14820" y="1136"/>
                    <a:pt x="14820" y="1136"/>
                    <a:pt x="14820" y="1136"/>
                  </a:cubicBezTo>
                  <a:cubicBezTo>
                    <a:pt x="14764" y="1043"/>
                    <a:pt x="14764" y="1043"/>
                    <a:pt x="14764" y="1043"/>
                  </a:cubicBezTo>
                  <a:cubicBezTo>
                    <a:pt x="14704" y="944"/>
                    <a:pt x="14704" y="944"/>
                    <a:pt x="14704" y="944"/>
                  </a:cubicBezTo>
                  <a:cubicBezTo>
                    <a:pt x="14666" y="893"/>
                    <a:pt x="14631" y="851"/>
                    <a:pt x="14600" y="820"/>
                  </a:cubicBezTo>
                  <a:cubicBezTo>
                    <a:pt x="14569" y="788"/>
                    <a:pt x="14541" y="767"/>
                    <a:pt x="14516" y="754"/>
                  </a:cubicBezTo>
                  <a:cubicBezTo>
                    <a:pt x="14490" y="740"/>
                    <a:pt x="14449" y="733"/>
                    <a:pt x="14389" y="733"/>
                  </a:cubicBezTo>
                  <a:cubicBezTo>
                    <a:pt x="14342" y="733"/>
                    <a:pt x="14342" y="733"/>
                    <a:pt x="14342" y="733"/>
                  </a:cubicBezTo>
                  <a:cubicBezTo>
                    <a:pt x="14342" y="1285"/>
                    <a:pt x="14342" y="1285"/>
                    <a:pt x="14342" y="1285"/>
                  </a:cubicBezTo>
                  <a:lnTo>
                    <a:pt x="14160" y="1285"/>
                  </a:lnTo>
                  <a:close/>
                  <a:moveTo>
                    <a:pt x="14396" y="170"/>
                  </a:moveTo>
                  <a:cubicBezTo>
                    <a:pt x="14342" y="170"/>
                    <a:pt x="14342" y="170"/>
                    <a:pt x="14342" y="170"/>
                  </a:cubicBezTo>
                  <a:cubicBezTo>
                    <a:pt x="14342" y="572"/>
                    <a:pt x="14342" y="572"/>
                    <a:pt x="14342" y="572"/>
                  </a:cubicBezTo>
                  <a:cubicBezTo>
                    <a:pt x="14411" y="572"/>
                    <a:pt x="14411" y="572"/>
                    <a:pt x="14411" y="572"/>
                  </a:cubicBezTo>
                  <a:cubicBezTo>
                    <a:pt x="14503" y="572"/>
                    <a:pt x="14566" y="564"/>
                    <a:pt x="14600" y="548"/>
                  </a:cubicBezTo>
                  <a:cubicBezTo>
                    <a:pt x="14634" y="531"/>
                    <a:pt x="14661" y="508"/>
                    <a:pt x="14680" y="476"/>
                  </a:cubicBezTo>
                  <a:cubicBezTo>
                    <a:pt x="14699" y="445"/>
                    <a:pt x="14709" y="408"/>
                    <a:pt x="14709" y="368"/>
                  </a:cubicBezTo>
                  <a:cubicBezTo>
                    <a:pt x="14709" y="327"/>
                    <a:pt x="14698" y="292"/>
                    <a:pt x="14677" y="260"/>
                  </a:cubicBezTo>
                  <a:cubicBezTo>
                    <a:pt x="14655" y="227"/>
                    <a:pt x="14626" y="204"/>
                    <a:pt x="14587" y="191"/>
                  </a:cubicBezTo>
                  <a:cubicBezTo>
                    <a:pt x="14548" y="177"/>
                    <a:pt x="14485" y="170"/>
                    <a:pt x="14396" y="170"/>
                  </a:cubicBezTo>
                  <a:moveTo>
                    <a:pt x="16658" y="16"/>
                  </a:moveTo>
                  <a:cubicBezTo>
                    <a:pt x="16830" y="16"/>
                    <a:pt x="16830" y="16"/>
                    <a:pt x="16830" y="16"/>
                  </a:cubicBezTo>
                  <a:cubicBezTo>
                    <a:pt x="16830" y="1285"/>
                    <a:pt x="16830" y="1285"/>
                    <a:pt x="16830" y="1285"/>
                  </a:cubicBezTo>
                  <a:cubicBezTo>
                    <a:pt x="16675" y="1285"/>
                    <a:pt x="16675" y="1285"/>
                    <a:pt x="16675" y="1285"/>
                  </a:cubicBezTo>
                  <a:cubicBezTo>
                    <a:pt x="15827" y="308"/>
                    <a:pt x="15827" y="308"/>
                    <a:pt x="15827" y="308"/>
                  </a:cubicBezTo>
                  <a:cubicBezTo>
                    <a:pt x="15827" y="1285"/>
                    <a:pt x="15827" y="1285"/>
                    <a:pt x="15827" y="1285"/>
                  </a:cubicBezTo>
                  <a:cubicBezTo>
                    <a:pt x="15656" y="1285"/>
                    <a:pt x="15656" y="1285"/>
                    <a:pt x="15656" y="1285"/>
                  </a:cubicBezTo>
                  <a:cubicBezTo>
                    <a:pt x="15656" y="16"/>
                    <a:pt x="15656" y="16"/>
                    <a:pt x="15656" y="16"/>
                  </a:cubicBezTo>
                  <a:cubicBezTo>
                    <a:pt x="15803" y="16"/>
                    <a:pt x="15803" y="16"/>
                    <a:pt x="15803" y="16"/>
                  </a:cubicBezTo>
                  <a:cubicBezTo>
                    <a:pt x="16658" y="1002"/>
                    <a:pt x="16658" y="1002"/>
                    <a:pt x="16658" y="1002"/>
                  </a:cubicBezTo>
                  <a:lnTo>
                    <a:pt x="16658" y="16"/>
                  </a:lnTo>
                  <a:close/>
                  <a:moveTo>
                    <a:pt x="17477" y="16"/>
                  </a:moveTo>
                  <a:cubicBezTo>
                    <a:pt x="17658" y="16"/>
                    <a:pt x="17658" y="16"/>
                    <a:pt x="17658" y="16"/>
                  </a:cubicBezTo>
                  <a:cubicBezTo>
                    <a:pt x="17658" y="1285"/>
                    <a:pt x="17658" y="1285"/>
                    <a:pt x="17658" y="1285"/>
                  </a:cubicBezTo>
                  <a:cubicBezTo>
                    <a:pt x="17477" y="1285"/>
                    <a:pt x="17477" y="1285"/>
                    <a:pt x="17477" y="1285"/>
                  </a:cubicBezTo>
                  <a:lnTo>
                    <a:pt x="17477" y="16"/>
                  </a:lnTo>
                  <a:close/>
                  <a:moveTo>
                    <a:pt x="19320" y="16"/>
                  </a:moveTo>
                  <a:cubicBezTo>
                    <a:pt x="19493" y="16"/>
                    <a:pt x="19493" y="16"/>
                    <a:pt x="19493" y="16"/>
                  </a:cubicBezTo>
                  <a:cubicBezTo>
                    <a:pt x="19493" y="1285"/>
                    <a:pt x="19493" y="1285"/>
                    <a:pt x="19493" y="1285"/>
                  </a:cubicBezTo>
                  <a:cubicBezTo>
                    <a:pt x="19337" y="1285"/>
                    <a:pt x="19337" y="1285"/>
                    <a:pt x="19337" y="1285"/>
                  </a:cubicBezTo>
                  <a:cubicBezTo>
                    <a:pt x="18488" y="308"/>
                    <a:pt x="18488" y="308"/>
                    <a:pt x="18488" y="308"/>
                  </a:cubicBezTo>
                  <a:cubicBezTo>
                    <a:pt x="18488" y="1285"/>
                    <a:pt x="18488" y="1285"/>
                    <a:pt x="18488" y="1285"/>
                  </a:cubicBezTo>
                  <a:cubicBezTo>
                    <a:pt x="18317" y="1285"/>
                    <a:pt x="18317" y="1285"/>
                    <a:pt x="18317" y="1285"/>
                  </a:cubicBezTo>
                  <a:cubicBezTo>
                    <a:pt x="18317" y="16"/>
                    <a:pt x="18317" y="16"/>
                    <a:pt x="18317" y="16"/>
                  </a:cubicBezTo>
                  <a:cubicBezTo>
                    <a:pt x="18464" y="16"/>
                    <a:pt x="18464" y="16"/>
                    <a:pt x="18464" y="16"/>
                  </a:cubicBezTo>
                  <a:cubicBezTo>
                    <a:pt x="19320" y="1002"/>
                    <a:pt x="19320" y="1002"/>
                    <a:pt x="19320" y="1002"/>
                  </a:cubicBezTo>
                  <a:lnTo>
                    <a:pt x="19320" y="16"/>
                  </a:lnTo>
                  <a:close/>
                  <a:moveTo>
                    <a:pt x="20712" y="659"/>
                  </a:moveTo>
                  <a:cubicBezTo>
                    <a:pt x="21137" y="659"/>
                    <a:pt x="21137" y="659"/>
                    <a:pt x="21137" y="659"/>
                  </a:cubicBezTo>
                  <a:cubicBezTo>
                    <a:pt x="21137" y="1198"/>
                    <a:pt x="21137" y="1198"/>
                    <a:pt x="21137" y="1198"/>
                  </a:cubicBezTo>
                  <a:cubicBezTo>
                    <a:pt x="20981" y="1266"/>
                    <a:pt x="20826" y="1300"/>
                    <a:pt x="20673" y="1300"/>
                  </a:cubicBezTo>
                  <a:cubicBezTo>
                    <a:pt x="20463" y="1300"/>
                    <a:pt x="20294" y="1239"/>
                    <a:pt x="20169" y="1115"/>
                  </a:cubicBezTo>
                  <a:cubicBezTo>
                    <a:pt x="20043" y="994"/>
                    <a:pt x="19980" y="842"/>
                    <a:pt x="19980" y="662"/>
                  </a:cubicBezTo>
                  <a:cubicBezTo>
                    <a:pt x="19980" y="473"/>
                    <a:pt x="20045" y="314"/>
                    <a:pt x="20176" y="189"/>
                  </a:cubicBezTo>
                  <a:cubicBezTo>
                    <a:pt x="20306" y="63"/>
                    <a:pt x="20469" y="0"/>
                    <a:pt x="20666" y="0"/>
                  </a:cubicBezTo>
                  <a:cubicBezTo>
                    <a:pt x="20736" y="0"/>
                    <a:pt x="20804" y="8"/>
                    <a:pt x="20869" y="22"/>
                  </a:cubicBezTo>
                  <a:cubicBezTo>
                    <a:pt x="20933" y="39"/>
                    <a:pt x="21014" y="66"/>
                    <a:pt x="21112" y="109"/>
                  </a:cubicBezTo>
                  <a:cubicBezTo>
                    <a:pt x="21112" y="293"/>
                    <a:pt x="21112" y="293"/>
                    <a:pt x="21112" y="293"/>
                  </a:cubicBezTo>
                  <a:cubicBezTo>
                    <a:pt x="20961" y="205"/>
                    <a:pt x="20811" y="161"/>
                    <a:pt x="20661" y="161"/>
                  </a:cubicBezTo>
                  <a:cubicBezTo>
                    <a:pt x="20523" y="161"/>
                    <a:pt x="20407" y="209"/>
                    <a:pt x="20311" y="303"/>
                  </a:cubicBezTo>
                  <a:cubicBezTo>
                    <a:pt x="20215" y="397"/>
                    <a:pt x="20169" y="514"/>
                    <a:pt x="20169" y="651"/>
                  </a:cubicBezTo>
                  <a:cubicBezTo>
                    <a:pt x="20169" y="795"/>
                    <a:pt x="20215" y="913"/>
                    <a:pt x="20311" y="1004"/>
                  </a:cubicBezTo>
                  <a:cubicBezTo>
                    <a:pt x="20407" y="1096"/>
                    <a:pt x="20528" y="1142"/>
                    <a:pt x="20678" y="1142"/>
                  </a:cubicBezTo>
                  <a:cubicBezTo>
                    <a:pt x="20750" y="1142"/>
                    <a:pt x="20838" y="1125"/>
                    <a:pt x="20939" y="1092"/>
                  </a:cubicBezTo>
                  <a:cubicBezTo>
                    <a:pt x="20956" y="1087"/>
                    <a:pt x="20956" y="1087"/>
                    <a:pt x="20956" y="1087"/>
                  </a:cubicBezTo>
                  <a:cubicBezTo>
                    <a:pt x="20956" y="821"/>
                    <a:pt x="20956" y="821"/>
                    <a:pt x="20956" y="821"/>
                  </a:cubicBezTo>
                  <a:cubicBezTo>
                    <a:pt x="20712" y="821"/>
                    <a:pt x="20712" y="821"/>
                    <a:pt x="20712" y="821"/>
                  </a:cubicBezTo>
                  <a:lnTo>
                    <a:pt x="20712" y="659"/>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solidFill>
                  <a:schemeClr val="tx1">
                    <a:alpha val="0"/>
                  </a:schemeClr>
                </a:solidFill>
              </a:endParaRPr>
            </a:p>
          </p:txBody>
        </p:sp>
      </p:grpSp>
      <p:sp>
        <p:nvSpPr>
          <p:cNvPr id="18" name="Text Placeholder 17"/>
          <p:cNvSpPr>
            <a:spLocks noGrp="1"/>
          </p:cNvSpPr>
          <p:nvPr>
            <p:ph type="body" sz="quarter" idx="16" hasCustomPrompt="1"/>
          </p:nvPr>
        </p:nvSpPr>
        <p:spPr>
          <a:xfrm>
            <a:off x="1752600" y="6529254"/>
            <a:ext cx="5867400" cy="187537"/>
          </a:xfrm>
        </p:spPr>
        <p:txBody>
          <a:bodyPr/>
          <a:lstStyle>
            <a:lvl1pPr marL="0" indent="0">
              <a:buNone/>
              <a:defRPr sz="1200" baseline="0"/>
            </a:lvl1pPr>
          </a:lstStyle>
          <a:p>
            <a:pPr lvl="0"/>
            <a:r>
              <a:rPr lang="en-US" dirty="0" smtClean="0"/>
              <a:t>Click to add copyright line</a:t>
            </a:r>
            <a:endParaRPr lang="en-IN" dirty="0"/>
          </a:p>
        </p:txBody>
      </p:sp>
      <p:pic>
        <p:nvPicPr>
          <p:cNvPr id="15" name="Picture 14"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97400" y="6434394"/>
            <a:ext cx="918000" cy="279915"/>
          </a:xfrm>
          <a:prstGeom prst="rect">
            <a:avLst/>
          </a:prstGeom>
        </p:spPr>
      </p:pic>
    </p:spTree>
    <p:extLst>
      <p:ext uri="{BB962C8B-B14F-4D97-AF65-F5344CB8AC3E}">
        <p14:creationId xmlns:p14="http://schemas.microsoft.com/office/powerpoint/2010/main" val="29810628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 Learning Objectives and Content">
    <p:spTree>
      <p:nvGrpSpPr>
        <p:cNvPr id="1" name=""/>
        <p:cNvGrpSpPr/>
        <p:nvPr/>
      </p:nvGrpSpPr>
      <p:grpSpPr>
        <a:xfrm>
          <a:off x="0" y="0"/>
          <a:ext cx="0" cy="0"/>
          <a:chOff x="0" y="0"/>
          <a:chExt cx="0" cy="0"/>
        </a:xfrm>
      </p:grpSpPr>
      <p:sp>
        <p:nvSpPr>
          <p:cNvPr id="8" name="Title 7"/>
          <p:cNvSpPr>
            <a:spLocks noGrp="1"/>
          </p:cNvSpPr>
          <p:nvPr>
            <p:ph type="title"/>
          </p:nvPr>
        </p:nvSpPr>
        <p:spPr>
          <a:xfrm>
            <a:off x="457200" y="215372"/>
            <a:ext cx="8229600" cy="622828"/>
          </a:xfrm>
        </p:spPr>
        <p:txBody>
          <a:bodyPr anchor="t"/>
          <a:lstStyle/>
          <a:p>
            <a:r>
              <a:rPr lang="en-US" dirty="0" smtClean="0"/>
              <a:t>Click to edit Master title style</a:t>
            </a:r>
            <a:endParaRPr lang="en-US" dirty="0"/>
          </a:p>
        </p:txBody>
      </p:sp>
      <p:sp>
        <p:nvSpPr>
          <p:cNvPr id="7" name="Learning Objectives Placeholder 6"/>
          <p:cNvSpPr>
            <a:spLocks noGrp="1"/>
          </p:cNvSpPr>
          <p:nvPr>
            <p:ph type="body" sz="quarter" idx="13" hasCustomPrompt="1"/>
          </p:nvPr>
        </p:nvSpPr>
        <p:spPr>
          <a:xfrm>
            <a:off x="457200" y="816430"/>
            <a:ext cx="8229600" cy="402770"/>
          </a:xfrm>
        </p:spPr>
        <p:txBody>
          <a:bodyPr>
            <a:noAutofit/>
          </a:bodyPr>
          <a:lstStyle>
            <a:lvl1pPr marL="0" indent="0">
              <a:spcBef>
                <a:spcPts val="0"/>
              </a:spcBef>
              <a:buNone/>
              <a:defRPr sz="16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smtClean="0"/>
              <a:t>Click to add Learning Objective(s)</a:t>
            </a:r>
            <a:endParaRPr lang="en-US" dirty="0"/>
          </a:p>
        </p:txBody>
      </p:sp>
      <p:sp>
        <p:nvSpPr>
          <p:cNvPr id="9" name="Content Placeholder 8"/>
          <p:cNvSpPr>
            <a:spLocks noGrp="1"/>
          </p:cNvSpPr>
          <p:nvPr>
            <p:ph sz="quarter" idx="14"/>
          </p:nvPr>
        </p:nvSpPr>
        <p:spPr>
          <a:xfrm>
            <a:off x="457200" y="1600200"/>
            <a:ext cx="8229600" cy="4525963"/>
          </a:xfrm>
        </p:spPr>
        <p:txBody>
          <a:bodyPr/>
          <a:lstStyle>
            <a:lvl5pPr>
              <a:defRPr/>
            </a:lvl5pPr>
            <a:lvl6pPr>
              <a:defRPr/>
            </a:lvl6pPr>
            <a:lvl7pPr>
              <a:defRPr/>
            </a:lvl7pPr>
            <a:lvl8pPr>
              <a:defRPr/>
            </a:lvl8pPr>
            <a:lvl9pPr>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a:t>
            </a:r>
          </a:p>
          <a:p>
            <a:pPr lvl="6"/>
            <a:r>
              <a:rPr lang="en-US" dirty="0" smtClean="0"/>
              <a:t>Seventh</a:t>
            </a:r>
          </a:p>
          <a:p>
            <a:pPr lvl="7"/>
            <a:r>
              <a:rPr lang="en-US" dirty="0" smtClean="0"/>
              <a:t>Eighth</a:t>
            </a:r>
          </a:p>
          <a:p>
            <a:pPr lvl="8"/>
            <a:r>
              <a:rPr lang="en-US" dirty="0" smtClean="0"/>
              <a:t>Ninth</a:t>
            </a:r>
            <a:endParaRPr lang="en-US" dirty="0"/>
          </a:p>
        </p:txBody>
      </p:sp>
      <p:sp>
        <p:nvSpPr>
          <p:cNvPr id="12" name="Footer Placeholder 2"/>
          <p:cNvSpPr>
            <a:spLocks noGrp="1"/>
          </p:cNvSpPr>
          <p:nvPr>
            <p:ph type="ftr" sz="quarter" idx="10"/>
          </p:nvPr>
        </p:nvSpPr>
        <p:spPr>
          <a:xfrm>
            <a:off x="93969" y="6172200"/>
            <a:ext cx="8595360" cy="235463"/>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11/8/2017</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1524630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a:t>
            </a:r>
          </a:p>
          <a:p>
            <a:pPr lvl="6"/>
            <a:r>
              <a:rPr lang="en-US" dirty="0" smtClean="0"/>
              <a:t>Seventh</a:t>
            </a:r>
          </a:p>
          <a:p>
            <a:pPr lvl="7"/>
            <a:r>
              <a:rPr lang="en-US" dirty="0" smtClean="0"/>
              <a:t>Eighth</a:t>
            </a:r>
          </a:p>
          <a:p>
            <a:pPr lvl="8"/>
            <a:r>
              <a:rPr lang="en-US" dirty="0" smtClean="0"/>
              <a:t>Ninth</a:t>
            </a:r>
            <a:endParaRPr lang="en-US" dirty="0"/>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11/8/2017</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2109093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earning Objective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marL="118872" indent="-118872">
              <a:buClr>
                <a:srgbClr val="007FA3"/>
              </a:buClr>
              <a:buSzPct val="25000"/>
              <a:defRPr sz="1600"/>
            </a:lvl1pPr>
            <a:lvl2pPr marL="569913" indent="-285750">
              <a:buClr>
                <a:srgbClr val="007FA3"/>
              </a:buClr>
              <a:defRPr sz="1600"/>
            </a:lvl2pPr>
            <a:lvl3pPr>
              <a:buClr>
                <a:srgbClr val="007FA3"/>
              </a:buClr>
              <a:defRPr sz="1600"/>
            </a:lvl3pPr>
            <a:lvl4pPr>
              <a:buClr>
                <a:srgbClr val="007FA3"/>
              </a:buClr>
              <a:defRPr sz="1600"/>
            </a:lvl4pPr>
            <a:lvl5pPr>
              <a:buClr>
                <a:srgbClr val="007FA3"/>
              </a:buClr>
              <a:defRPr sz="1600"/>
            </a:lvl5pPr>
            <a:lvl6pPr>
              <a:buClr>
                <a:srgbClr val="007FA3"/>
              </a:buClr>
              <a:defRPr sz="1600"/>
            </a:lvl6pPr>
            <a:lvl7pPr>
              <a:buClr>
                <a:srgbClr val="007FA3"/>
              </a:buClr>
              <a:defRPr sz="1600"/>
            </a:lvl7pPr>
            <a:lvl8pPr>
              <a:buClr>
                <a:srgbClr val="007FA3"/>
              </a:buClr>
              <a:defRPr sz="1600"/>
            </a:lvl8pPr>
            <a:lvl9pPr>
              <a:buClr>
                <a:srgbClr val="007FA3"/>
              </a:buCl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a:t>
            </a:r>
          </a:p>
          <a:p>
            <a:pPr lvl="6"/>
            <a:r>
              <a:rPr lang="en-US" dirty="0" smtClean="0"/>
              <a:t>Seventh</a:t>
            </a:r>
          </a:p>
          <a:p>
            <a:pPr lvl="7"/>
            <a:r>
              <a:rPr lang="en-US" dirty="0" smtClean="0"/>
              <a:t>Eighth</a:t>
            </a:r>
          </a:p>
          <a:p>
            <a:pPr lvl="8"/>
            <a:r>
              <a:rPr lang="en-US" dirty="0" smtClean="0"/>
              <a:t>Ninth</a:t>
            </a:r>
            <a:endParaRPr lang="en-US" dirty="0"/>
          </a:p>
        </p:txBody>
      </p:sp>
      <p:sp>
        <p:nvSpPr>
          <p:cNvPr id="10"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11/8/2017</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2752008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Figure + Caption">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228600"/>
            <a:ext cx="8229600" cy="1066800"/>
          </a:xfrm>
        </p:spPr>
        <p:txBody>
          <a:bodyPr anchor="t"/>
          <a:lstStyle>
            <a:lvl1pPr>
              <a:defRPr sz="3400">
                <a:solidFill>
                  <a:srgbClr val="007FA3"/>
                </a:solidFill>
              </a:defRPr>
            </a:lvl1pPr>
          </a:lstStyle>
          <a:p>
            <a:r>
              <a:rPr lang="en-US" dirty="0" smtClean="0"/>
              <a:t>Click to add figure number and title</a:t>
            </a:r>
            <a:endParaRPr lang="en-US" dirty="0"/>
          </a:p>
        </p:txBody>
      </p:sp>
      <p:sp>
        <p:nvSpPr>
          <p:cNvPr id="10" name="Text Placeholder 9"/>
          <p:cNvSpPr>
            <a:spLocks noGrp="1"/>
          </p:cNvSpPr>
          <p:nvPr>
            <p:ph type="body" sz="quarter" idx="13" hasCustomPrompt="1"/>
          </p:nvPr>
        </p:nvSpPr>
        <p:spPr>
          <a:xfrm>
            <a:off x="457200" y="5368160"/>
            <a:ext cx="8229600" cy="916856"/>
          </a:xfrm>
        </p:spPr>
        <p:txBody>
          <a:bodyPr anchor="b"/>
          <a:lstStyle>
            <a:lvl1pPr marL="0" indent="0">
              <a:spcBef>
                <a:spcPts val="0"/>
              </a:spcBef>
              <a:buNone/>
              <a:defRPr sz="800"/>
            </a:lvl1pPr>
            <a:lvl2pPr marL="0" indent="0">
              <a:spcBef>
                <a:spcPts val="0"/>
              </a:spcBef>
              <a:buNone/>
              <a:defRPr sz="1600"/>
            </a:lvl2pPr>
            <a:lvl3pPr marL="0" indent="0">
              <a:spcBef>
                <a:spcPts val="0"/>
              </a:spcBef>
              <a:buNone/>
              <a:defRPr sz="1600"/>
            </a:lvl3pPr>
            <a:lvl4pPr marL="0" indent="0">
              <a:spcBef>
                <a:spcPts val="0"/>
              </a:spcBef>
              <a:buNone/>
              <a:defRPr sz="1600"/>
            </a:lvl4pPr>
            <a:lvl5pPr marL="0" indent="0">
              <a:spcBef>
                <a:spcPts val="0"/>
              </a:spcBef>
              <a:buNone/>
              <a:defRPr sz="1600"/>
            </a:lvl5pPr>
            <a:lvl6pPr marL="0" indent="0">
              <a:spcBef>
                <a:spcPts val="0"/>
              </a:spcBef>
              <a:buNone/>
              <a:defRPr sz="1600"/>
            </a:lvl6pPr>
            <a:lvl7pPr marL="0" indent="0">
              <a:spcBef>
                <a:spcPts val="0"/>
              </a:spcBef>
              <a:buNone/>
              <a:defRPr sz="1600"/>
            </a:lvl7pPr>
            <a:lvl8pPr marL="0" indent="0">
              <a:spcBef>
                <a:spcPts val="0"/>
              </a:spcBef>
              <a:buNone/>
              <a:defRPr sz="1600"/>
            </a:lvl8pPr>
            <a:lvl9pPr marL="0" indent="0">
              <a:spcBef>
                <a:spcPts val="0"/>
              </a:spcBef>
              <a:buNone/>
              <a:defRPr sz="1600"/>
            </a:lvl9pPr>
          </a:lstStyle>
          <a:p>
            <a:pPr lvl="0"/>
            <a:r>
              <a:rPr lang="en-US" dirty="0" smtClean="0"/>
              <a:t>Click to add caption</a:t>
            </a:r>
            <a:endParaRPr lang="en-US" dirty="0"/>
          </a:p>
        </p:txBody>
      </p:sp>
      <p:sp>
        <p:nvSpPr>
          <p:cNvPr id="11"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11/8/2017</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pic>
        <p:nvPicPr>
          <p:cNvPr id="12" name="Picture 11"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97400" y="6434394"/>
            <a:ext cx="918000" cy="279915"/>
          </a:xfrm>
          <a:prstGeom prst="rect">
            <a:avLst/>
          </a:prstGeom>
        </p:spPr>
      </p:pic>
      <p:sp>
        <p:nvSpPr>
          <p:cNvPr id="13" name="TextBox 12"/>
          <p:cNvSpPr txBox="1"/>
          <p:nvPr userDrawn="1"/>
        </p:nvSpPr>
        <p:spPr>
          <a:xfrm>
            <a:off x="95799" y="6438054"/>
            <a:ext cx="7162800" cy="276999"/>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1200" b="0" dirty="0" smtClean="0">
                <a:latin typeface="Verdana" panose="020B0604030504040204" pitchFamily="34" charset="0"/>
                <a:ea typeface="Verdana" panose="020B0604030504040204" pitchFamily="34" charset="0"/>
                <a:cs typeface="Verdana" panose="020B0604030504040204" pitchFamily="34" charset="0"/>
              </a:rPr>
              <a:t>Copyright © </a:t>
            </a:r>
            <a:r>
              <a:rPr lang="en-US" altLang="en-US" sz="1200" dirty="0" smtClean="0">
                <a:latin typeface="Verdana" panose="020B0604030504040204" pitchFamily="34" charset="0"/>
                <a:ea typeface="Verdana" panose="020B0604030504040204" pitchFamily="34" charset="0"/>
                <a:cs typeface="Verdana" panose="020B0604030504040204" pitchFamily="34" charset="0"/>
              </a:rPr>
              <a:t>2018, 2014, 2012</a:t>
            </a:r>
            <a:r>
              <a:rPr lang="en-US" altLang="en-US" sz="1200" b="0" dirty="0" smtClean="0">
                <a:latin typeface="Verdana" panose="020B0604030504040204" pitchFamily="34" charset="0"/>
                <a:ea typeface="Verdana" panose="020B0604030504040204" pitchFamily="34" charset="0"/>
                <a:cs typeface="Verdana" panose="020B0604030504040204" pitchFamily="34" charset="0"/>
              </a:rPr>
              <a:t> Pearson Education, Inc. All Rights Reserved</a:t>
            </a:r>
          </a:p>
        </p:txBody>
      </p:sp>
    </p:spTree>
    <p:extLst>
      <p:ext uri="{BB962C8B-B14F-4D97-AF65-F5344CB8AC3E}">
        <p14:creationId xmlns:p14="http://schemas.microsoft.com/office/powerpoint/2010/main" val="22037960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457200" y="16002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Content Placeholder 2"/>
          <p:cNvSpPr>
            <a:spLocks noGrp="1"/>
          </p:cNvSpPr>
          <p:nvPr>
            <p:ph idx="13"/>
          </p:nvPr>
        </p:nvSpPr>
        <p:spPr>
          <a:xfrm>
            <a:off x="457200" y="39624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11/8/2017</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31547999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1447800"/>
            <a:ext cx="7772400" cy="2152651"/>
          </a:xfrm>
        </p:spPr>
        <p:txBody>
          <a:bodyPr anchor="b">
            <a:noAutofit/>
          </a:bodyPr>
          <a:lstStyle>
            <a:lvl1pPr algn="l">
              <a:defRPr sz="3400" b="1" cap="none" baseline="0">
                <a:solidFill>
                  <a:srgbClr val="007FA3"/>
                </a:solidFill>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674687" y="3962400"/>
            <a:ext cx="7794627" cy="1752600"/>
          </a:xfrm>
        </p:spPr>
        <p:txBody>
          <a:bodyPr anchor="t">
            <a:noAutofit/>
          </a:bodyPr>
          <a:lstStyle>
            <a:lvl1pPr marL="0" indent="0">
              <a:spcBef>
                <a:spcPts val="0"/>
              </a:spcBef>
              <a:buNone/>
              <a:defRPr sz="1600">
                <a:solidFill>
                  <a:srgbClr val="007FA3"/>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
        <p:nvSpPr>
          <p:cNvPr id="9"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11/8/2017</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37547041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Click to edit Master title style</a:t>
            </a:r>
            <a:endParaRPr lang="en-US" dirty="0"/>
          </a:p>
        </p:txBody>
      </p:sp>
      <p:sp>
        <p:nvSpPr>
          <p:cNvPr id="9" name="Footer Placeholder 3"/>
          <p:cNvSpPr>
            <a:spLocks noGrp="1"/>
          </p:cNvSpPr>
          <p:nvPr>
            <p:ph type="ftr" sz="quarter" idx="11"/>
          </p:nvPr>
        </p:nvSpPr>
        <p:spPr>
          <a:xfrm>
            <a:off x="93969" y="6172200"/>
            <a:ext cx="8595360" cy="235463"/>
          </a:xfrm>
        </p:spPr>
        <p:txBody>
          <a:bodyPr/>
          <a:lstStyle/>
          <a:p>
            <a:endParaRPr lang="en-US" dirty="0"/>
          </a:p>
        </p:txBody>
      </p:sp>
      <p:sp>
        <p:nvSpPr>
          <p:cNvPr id="3" name="Date Placeholder 2"/>
          <p:cNvSpPr>
            <a:spLocks noGrp="1"/>
          </p:cNvSpPr>
          <p:nvPr>
            <p:ph type="dt" sz="half" idx="10"/>
          </p:nvPr>
        </p:nvSpPr>
        <p:spPr/>
        <p:txBody>
          <a:bodyPr/>
          <a:lstStyle/>
          <a:p>
            <a:fld id="{A9DF6EFB-3F44-496C-A842-1E0B3D3B975A}" type="datetimeFigureOut">
              <a:rPr lang="en-US" smtClean="0"/>
              <a:t>11/8/2017</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18551265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em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15372"/>
            <a:ext cx="8229600" cy="1097280"/>
          </a:xfrm>
          <a:prstGeom prst="rect">
            <a:avLst/>
          </a:prstGeom>
        </p:spPr>
        <p:txBody>
          <a:bodyPr vert="horz" lIns="0" tIns="0" rIns="0" bIns="0" rtlCol="0" anchor="b">
            <a:noAutofit/>
          </a:bodyPr>
          <a:lstStyle/>
          <a:p>
            <a:r>
              <a:rPr lang="en-US" dirty="0" smtClean="0"/>
              <a:t>Click to edit </a:t>
            </a:r>
            <a:br>
              <a:rPr lang="en-US" dirty="0" smtClean="0"/>
            </a:br>
            <a:r>
              <a:rPr lang="en-US" dirty="0" smtClean="0"/>
              <a:t>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0" tIns="0" rIns="0" bIns="0" rtlCol="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a:t>
            </a:r>
          </a:p>
          <a:p>
            <a:pPr lvl="6"/>
            <a:r>
              <a:rPr lang="en-US" dirty="0" smtClean="0"/>
              <a:t>Seventh</a:t>
            </a:r>
          </a:p>
          <a:p>
            <a:pPr lvl="7"/>
            <a:r>
              <a:rPr lang="en-US" dirty="0" smtClean="0"/>
              <a:t>Eighth</a:t>
            </a:r>
          </a:p>
          <a:p>
            <a:pPr lvl="8"/>
            <a:r>
              <a:rPr lang="en-US" dirty="0" smtClean="0"/>
              <a:t>Ninth</a:t>
            </a:r>
            <a:endParaRPr lang="en-US" dirty="0"/>
          </a:p>
        </p:txBody>
      </p:sp>
      <p:sp>
        <p:nvSpPr>
          <p:cNvPr id="11" name="Footer Placeholder 4"/>
          <p:cNvSpPr>
            <a:spLocks noGrp="1"/>
          </p:cNvSpPr>
          <p:nvPr>
            <p:ph type="ftr" sz="quarter" idx="3"/>
          </p:nvPr>
        </p:nvSpPr>
        <p:spPr>
          <a:xfrm>
            <a:off x="93969" y="6172200"/>
            <a:ext cx="8595360" cy="235463"/>
          </a:xfrm>
          <a:prstGeom prst="rect">
            <a:avLst/>
          </a:prstGeom>
        </p:spPr>
        <p:txBody>
          <a:bodyPr vert="horz" lIns="0" tIns="0" rIns="0" bIns="0" rtlCol="0" anchor="b"/>
          <a:lstStyle>
            <a:lvl1pPr algn="l">
              <a:defRPr sz="1100">
                <a:solidFill>
                  <a:schemeClr val="tx1"/>
                </a:solidFill>
              </a:defRPr>
            </a:lvl1pPr>
          </a:lstStyle>
          <a:p>
            <a:endParaRPr lang="en-US" dirty="0"/>
          </a:p>
        </p:txBody>
      </p:sp>
      <p:sp>
        <p:nvSpPr>
          <p:cNvPr id="4" name="Date Placeholder 3"/>
          <p:cNvSpPr>
            <a:spLocks noGrp="1"/>
          </p:cNvSpPr>
          <p:nvPr>
            <p:ph type="dt" sz="half" idx="2"/>
          </p:nvPr>
        </p:nvSpPr>
        <p:spPr>
          <a:xfrm>
            <a:off x="6335713" y="113072"/>
            <a:ext cx="2133600" cy="182880"/>
          </a:xfrm>
          <a:prstGeom prst="rect">
            <a:avLst/>
          </a:prstGeom>
        </p:spPr>
        <p:txBody>
          <a:bodyPr vert="horz" lIns="91440" tIns="45720" rIns="91440" bIns="45720" rtlCol="0" anchor="ctr"/>
          <a:lstStyle>
            <a:lvl1pPr algn="r">
              <a:defRPr sz="900">
                <a:solidFill>
                  <a:schemeClr val="bg1"/>
                </a:solidFill>
              </a:defRPr>
            </a:lvl1pPr>
          </a:lstStyle>
          <a:p>
            <a:fld id="{A9DF6EFB-3F44-496C-A842-1E0B3D3B975A}" type="datetimeFigureOut">
              <a:rPr lang="en-US" smtClean="0"/>
              <a:pPr/>
              <a:t>11/8/2017</a:t>
            </a:fld>
            <a:endParaRPr lang="en-US" dirty="0"/>
          </a:p>
        </p:txBody>
      </p:sp>
      <p:sp>
        <p:nvSpPr>
          <p:cNvPr id="6" name="Slide Number Placeholder 5"/>
          <p:cNvSpPr>
            <a:spLocks noGrp="1"/>
          </p:cNvSpPr>
          <p:nvPr>
            <p:ph type="sldNum" sz="quarter" idx="4"/>
          </p:nvPr>
        </p:nvSpPr>
        <p:spPr>
          <a:xfrm>
            <a:off x="8469312" y="113072"/>
            <a:ext cx="551783" cy="182880"/>
          </a:xfrm>
          <a:prstGeom prst="rect">
            <a:avLst/>
          </a:prstGeom>
        </p:spPr>
        <p:txBody>
          <a:bodyPr vert="horz" lIns="91440" tIns="45720" rIns="91440" bIns="45720" rtlCol="0" anchor="ctr"/>
          <a:lstStyle>
            <a:lvl1pPr algn="r">
              <a:defRPr sz="900">
                <a:solidFill>
                  <a:schemeClr val="bg1"/>
                </a:solidFill>
              </a:defRPr>
            </a:lvl1pPr>
          </a:lstStyle>
          <a:p>
            <a:fld id="{200B2350-5261-4F5C-9DF5-EF0D264FC8D2}" type="slidenum">
              <a:rPr lang="en-US" smtClean="0"/>
              <a:pPr/>
              <a:t>‹#›</a:t>
            </a:fld>
            <a:endParaRPr lang="en-US" dirty="0"/>
          </a:p>
        </p:txBody>
      </p:sp>
      <p:pic>
        <p:nvPicPr>
          <p:cNvPr id="7" name="Picture 6" descr="Pearson Logo"/>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7997400" y="6434394"/>
            <a:ext cx="918000" cy="279915"/>
          </a:xfrm>
          <a:prstGeom prst="rect">
            <a:avLst/>
          </a:prstGeom>
        </p:spPr>
      </p:pic>
      <p:sp>
        <p:nvSpPr>
          <p:cNvPr id="8" name="TextBox 7"/>
          <p:cNvSpPr txBox="1"/>
          <p:nvPr userDrawn="1"/>
        </p:nvSpPr>
        <p:spPr>
          <a:xfrm>
            <a:off x="95799" y="6438054"/>
            <a:ext cx="7162800" cy="276999"/>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1200" b="0" dirty="0" smtClean="0">
                <a:latin typeface="Verdana" panose="020B0604030504040204" pitchFamily="34" charset="0"/>
                <a:ea typeface="Verdana" panose="020B0604030504040204" pitchFamily="34" charset="0"/>
                <a:cs typeface="Verdana" panose="020B0604030504040204" pitchFamily="34" charset="0"/>
              </a:rPr>
              <a:t>Copyright © </a:t>
            </a:r>
            <a:r>
              <a:rPr lang="en-US" altLang="en-US" sz="1200" dirty="0" smtClean="0">
                <a:latin typeface="Verdana" panose="020B0604030504040204" pitchFamily="34" charset="0"/>
                <a:ea typeface="Verdana" panose="020B0604030504040204" pitchFamily="34" charset="0"/>
                <a:cs typeface="Verdana" panose="020B0604030504040204" pitchFamily="34" charset="0"/>
              </a:rPr>
              <a:t>2018, 2014, 2012</a:t>
            </a:r>
            <a:r>
              <a:rPr lang="en-US" altLang="en-US" sz="1200" b="0" dirty="0" smtClean="0">
                <a:latin typeface="Verdana" panose="020B0604030504040204" pitchFamily="34" charset="0"/>
                <a:ea typeface="Verdana" panose="020B0604030504040204" pitchFamily="34" charset="0"/>
                <a:cs typeface="Verdana" panose="020B0604030504040204" pitchFamily="34" charset="0"/>
              </a:rPr>
              <a:t> Pearson Education, Inc. All Rights Reserved</a:t>
            </a:r>
          </a:p>
        </p:txBody>
      </p:sp>
    </p:spTree>
    <p:extLst>
      <p:ext uri="{BB962C8B-B14F-4D97-AF65-F5344CB8AC3E}">
        <p14:creationId xmlns:p14="http://schemas.microsoft.com/office/powerpoint/2010/main" val="3691570016"/>
      </p:ext>
    </p:extLst>
  </p:cSld>
  <p:clrMap bg1="lt1" tx1="dk1" bg2="lt2" tx2="dk2" accent1="accent1" accent2="accent2" accent3="accent3" accent4="accent4" accent5="accent5" accent6="accent6" hlink="hlink" folHlink="folHlink"/>
  <p:sldLayoutIdLst>
    <p:sldLayoutId id="2147483649" r:id="rId1"/>
    <p:sldLayoutId id="2147483657" r:id="rId2"/>
    <p:sldLayoutId id="2147483656" r:id="rId3"/>
    <p:sldLayoutId id="2147483650" r:id="rId4"/>
    <p:sldLayoutId id="2147483659" r:id="rId5"/>
    <p:sldLayoutId id="2147483658" r:id="rId6"/>
    <p:sldLayoutId id="2147483660" r:id="rId7"/>
    <p:sldLayoutId id="2147483651" r:id="rId8"/>
    <p:sldLayoutId id="2147483654" r:id="rId9"/>
    <p:sldLayoutId id="2147483655" r:id="rId10"/>
  </p:sldLayoutIdLst>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txStyles>
    <p:titleStyle>
      <a:lvl1pPr algn="l" defTabSz="914400" rtl="0" eaLnBrk="1" latinLnBrk="0" hangingPunct="1">
        <a:lnSpc>
          <a:spcPct val="100000"/>
        </a:lnSpc>
        <a:spcBef>
          <a:spcPct val="0"/>
        </a:spcBef>
        <a:buNone/>
        <a:defRPr sz="3400" b="1" kern="1200">
          <a:solidFill>
            <a:srgbClr val="007FA3"/>
          </a:solidFill>
          <a:latin typeface="Times New Roman" panose="02020603050405020304" pitchFamily="18" charset="0"/>
          <a:ea typeface="+mj-ea"/>
          <a:cs typeface="Times New Roman" panose="02020603050405020304" pitchFamily="18" charset="0"/>
        </a:defRPr>
      </a:lvl1pPr>
    </p:titleStyle>
    <p:bodyStyle>
      <a:lvl1pPr marL="256032" indent="-256032" algn="l" defTabSz="914400" rtl="0" eaLnBrk="1" latinLnBrk="0" hangingPunct="1">
        <a:spcBef>
          <a:spcPts val="1500"/>
        </a:spcBef>
        <a:buClr>
          <a:srgbClr val="007FA3"/>
        </a:buClr>
        <a:buFont typeface="Arial" panose="020B0604020202020204" pitchFamily="34" charset="0"/>
        <a:buChar char="•"/>
        <a:defRPr sz="1600" kern="1200">
          <a:solidFill>
            <a:schemeClr val="tx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16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599"/>
            <a:ext cx="8382000" cy="806267"/>
          </a:xfrm>
        </p:spPr>
        <p:txBody>
          <a:bodyPr anchor="b"/>
          <a:lstStyle/>
          <a:p>
            <a:r>
              <a:rPr lang="en-US" altLang="en-US" sz="3600" b="0" dirty="0">
                <a:latin typeface="+mj-lt"/>
              </a:rPr>
              <a:t>Elementary Statistics</a:t>
            </a:r>
            <a:endParaRPr lang="en-IN" sz="3600" dirty="0">
              <a:latin typeface="+mj-lt"/>
            </a:endParaRPr>
          </a:p>
        </p:txBody>
      </p:sp>
      <p:sp>
        <p:nvSpPr>
          <p:cNvPr id="3" name="Text Placeholder 2"/>
          <p:cNvSpPr>
            <a:spLocks noGrp="1"/>
          </p:cNvSpPr>
          <p:nvPr>
            <p:ph type="body" sz="quarter" idx="13"/>
          </p:nvPr>
        </p:nvSpPr>
        <p:spPr>
          <a:xfrm>
            <a:off x="457200" y="1174932"/>
            <a:ext cx="8229600" cy="349068"/>
          </a:xfrm>
        </p:spPr>
        <p:txBody>
          <a:bodyPr/>
          <a:lstStyle/>
          <a:p>
            <a:r>
              <a:rPr lang="en-US" altLang="en-US" sz="2400" dirty="0"/>
              <a:t>Thirteenth Edition</a:t>
            </a:r>
            <a:endParaRPr lang="en-IN" sz="2400" dirty="0" smtClean="0">
              <a:latin typeface="+mj-lt"/>
            </a:endParaRPr>
          </a:p>
        </p:txBody>
      </p:sp>
      <p:sp>
        <p:nvSpPr>
          <p:cNvPr id="4" name="Text Placeholder 3"/>
          <p:cNvSpPr>
            <a:spLocks noGrp="1"/>
          </p:cNvSpPr>
          <p:nvPr>
            <p:ph type="body" sz="quarter" idx="14"/>
          </p:nvPr>
        </p:nvSpPr>
        <p:spPr/>
        <p:txBody>
          <a:bodyPr/>
          <a:lstStyle/>
          <a:p>
            <a:pPr algn="ctr"/>
            <a:r>
              <a:rPr lang="en-IN" sz="4000" b="1" dirty="0"/>
              <a:t>Chapter </a:t>
            </a:r>
            <a:r>
              <a:rPr lang="en-IN" sz="4000" b="1" dirty="0" smtClean="0"/>
              <a:t>4</a:t>
            </a:r>
            <a:endParaRPr lang="en-IN" sz="4000" dirty="0"/>
          </a:p>
        </p:txBody>
      </p:sp>
      <p:sp>
        <p:nvSpPr>
          <p:cNvPr id="5" name="Text Placeholder 4"/>
          <p:cNvSpPr>
            <a:spLocks noGrp="1"/>
          </p:cNvSpPr>
          <p:nvPr>
            <p:ph type="body" sz="quarter" idx="15"/>
          </p:nvPr>
        </p:nvSpPr>
        <p:spPr>
          <a:xfrm>
            <a:off x="5029200" y="3322637"/>
            <a:ext cx="3657600" cy="715963"/>
          </a:xfrm>
        </p:spPr>
        <p:txBody>
          <a:bodyPr/>
          <a:lstStyle/>
          <a:p>
            <a:pPr algn="ctr"/>
            <a:r>
              <a:rPr lang="en-US" altLang="en-US" sz="3600" dirty="0"/>
              <a:t>Probability</a:t>
            </a:r>
            <a:endParaRPr lang="en-US" sz="3600" dirty="0">
              <a:cs typeface="Arial" panose="020B0604020202020204" pitchFamily="34" charset="0"/>
            </a:endParaRPr>
          </a:p>
        </p:txBody>
      </p:sp>
      <p:pic>
        <p:nvPicPr>
          <p:cNvPr id="8" name="Picture 2" descr="Front Cover: Elementary Statistics Thirteenth Edition by Maro F. Triola."/>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84112" y="1702940"/>
            <a:ext cx="3368274"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Placeholder 5"/>
          <p:cNvSpPr>
            <a:spLocks noGrp="1"/>
          </p:cNvSpPr>
          <p:nvPr>
            <p:ph type="body" sz="quarter" idx="16"/>
          </p:nvPr>
        </p:nvSpPr>
        <p:spPr>
          <a:xfrm>
            <a:off x="1828800" y="6508934"/>
            <a:ext cx="5867400" cy="187537"/>
          </a:xfrm>
        </p:spPr>
        <p:txBody>
          <a:bodyPr/>
          <a:lstStyle/>
          <a:p>
            <a:pPr>
              <a:spcBef>
                <a:spcPts val="0"/>
              </a:spcBef>
              <a:buClrTx/>
              <a:defRPr/>
            </a:pPr>
            <a:r>
              <a:rPr lang="en-US" altLang="en-US" dirty="0">
                <a:latin typeface="Verdana" panose="020B0604030504040204" pitchFamily="34" charset="0"/>
                <a:ea typeface="Verdana" panose="020B0604030504040204" pitchFamily="34" charset="0"/>
                <a:cs typeface="Verdana" panose="020B0604030504040204" pitchFamily="34" charset="0"/>
              </a:rPr>
              <a:t>Copyright © </a:t>
            </a:r>
            <a:r>
              <a:rPr lang="en-US" altLang="en-US" dirty="0" smtClean="0">
                <a:latin typeface="Verdana" panose="020B0604030504040204" pitchFamily="34" charset="0"/>
                <a:ea typeface="Verdana" panose="020B0604030504040204" pitchFamily="34" charset="0"/>
                <a:cs typeface="Verdana" panose="020B0604030504040204" pitchFamily="34" charset="0"/>
              </a:rPr>
              <a:t>2018, 2014, 2012 </a:t>
            </a:r>
            <a:r>
              <a:rPr lang="en-US" altLang="en-US" dirty="0">
                <a:latin typeface="Verdana" panose="020B0604030504040204" pitchFamily="34" charset="0"/>
                <a:ea typeface="Verdana" panose="020B0604030504040204" pitchFamily="34" charset="0"/>
                <a:cs typeface="Verdana" panose="020B0604030504040204" pitchFamily="34" charset="0"/>
              </a:rPr>
              <a:t>Pearson Education, Inc. All Rights Reserved</a:t>
            </a:r>
          </a:p>
        </p:txBody>
      </p:sp>
    </p:spTree>
    <p:extLst>
      <p:ext uri="{BB962C8B-B14F-4D97-AF65-F5344CB8AC3E}">
        <p14:creationId xmlns:p14="http://schemas.microsoft.com/office/powerpoint/2010/main" val="26455564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Example: Disjoint </a:t>
            </a:r>
            <a:r>
              <a:rPr lang="en-US" sz="3600" dirty="0" smtClean="0">
                <a:latin typeface="+mj-lt"/>
              </a:rPr>
              <a:t>Events </a:t>
            </a:r>
            <a:r>
              <a:rPr lang="en-US" sz="2000" b="0" dirty="0" smtClean="0">
                <a:latin typeface="+mj-lt"/>
              </a:rPr>
              <a:t>(1 of 2)</a:t>
            </a:r>
            <a:endParaRPr lang="en-IN" sz="2000" b="0" dirty="0">
              <a:latin typeface="+mj-lt"/>
            </a:endParaRPr>
          </a:p>
        </p:txBody>
      </p:sp>
      <p:sp>
        <p:nvSpPr>
          <p:cNvPr id="3" name="Content Placeholder 2"/>
          <p:cNvSpPr>
            <a:spLocks noGrp="1"/>
          </p:cNvSpPr>
          <p:nvPr>
            <p:ph idx="1"/>
          </p:nvPr>
        </p:nvSpPr>
        <p:spPr>
          <a:xfrm>
            <a:off x="457200" y="1600201"/>
            <a:ext cx="8382000" cy="2438399"/>
          </a:xfrm>
        </p:spPr>
        <p:txBody>
          <a:bodyPr/>
          <a:lstStyle/>
          <a:p>
            <a:pPr marL="0" indent="0">
              <a:spcBef>
                <a:spcPts val="1200"/>
              </a:spcBef>
              <a:buNone/>
            </a:pPr>
            <a:r>
              <a:rPr lang="en-US" sz="2800" dirty="0" smtClean="0"/>
              <a:t>Disjoint </a:t>
            </a:r>
            <a:r>
              <a:rPr lang="en-US" sz="2800" dirty="0"/>
              <a:t>events</a:t>
            </a:r>
            <a:r>
              <a:rPr lang="en-US" sz="2800" dirty="0" smtClean="0"/>
              <a:t>:</a:t>
            </a:r>
          </a:p>
          <a:p>
            <a:pPr marL="0" indent="0">
              <a:spcBef>
                <a:spcPts val="1200"/>
              </a:spcBef>
              <a:buNone/>
            </a:pPr>
            <a:r>
              <a:rPr lang="en-US" sz="2600" b="1" dirty="0"/>
              <a:t>Event A</a:t>
            </a:r>
            <a:r>
              <a:rPr lang="en-US" sz="2600" dirty="0"/>
              <a:t>—Randomly </a:t>
            </a:r>
            <a:r>
              <a:rPr lang="en-US" sz="2600" dirty="0" smtClean="0"/>
              <a:t>selecting </a:t>
            </a:r>
            <a:r>
              <a:rPr lang="en-US" sz="2600" dirty="0"/>
              <a:t>someone for </a:t>
            </a:r>
            <a:r>
              <a:rPr lang="en-US" sz="2600" dirty="0" smtClean="0"/>
              <a:t>a clinical </a:t>
            </a:r>
            <a:r>
              <a:rPr lang="en-US" sz="2600" dirty="0"/>
              <a:t>trial who is a male</a:t>
            </a:r>
          </a:p>
          <a:p>
            <a:pPr marL="0" indent="0">
              <a:spcBef>
                <a:spcPts val="1200"/>
              </a:spcBef>
              <a:buNone/>
            </a:pPr>
            <a:r>
              <a:rPr lang="en-US" sz="2600" b="1" dirty="0" smtClean="0"/>
              <a:t>Event </a:t>
            </a:r>
            <a:r>
              <a:rPr lang="en-US" sz="2600" b="1" dirty="0"/>
              <a:t>B</a:t>
            </a:r>
            <a:r>
              <a:rPr lang="en-US" sz="2600" dirty="0"/>
              <a:t>—Randomly </a:t>
            </a:r>
            <a:r>
              <a:rPr lang="en-US" sz="2600" dirty="0" smtClean="0"/>
              <a:t>selecting </a:t>
            </a:r>
            <a:r>
              <a:rPr lang="en-US" sz="2600" dirty="0"/>
              <a:t>someone for </a:t>
            </a:r>
            <a:r>
              <a:rPr lang="en-US" sz="2600" dirty="0" smtClean="0"/>
              <a:t>a clinical </a:t>
            </a:r>
            <a:r>
              <a:rPr lang="en-US" sz="2600" dirty="0"/>
              <a:t>trial who is a </a:t>
            </a:r>
            <a:r>
              <a:rPr lang="en-US" sz="2600" dirty="0" smtClean="0"/>
              <a:t>female (The </a:t>
            </a:r>
            <a:r>
              <a:rPr lang="en-US" sz="2600" dirty="0"/>
              <a:t>selected person </a:t>
            </a:r>
            <a:r>
              <a:rPr lang="en-US" sz="2600" b="1" dirty="0" smtClean="0"/>
              <a:t>cannot</a:t>
            </a:r>
            <a:r>
              <a:rPr lang="en-US" sz="2600" i="1" dirty="0" smtClean="0"/>
              <a:t> </a:t>
            </a:r>
            <a:r>
              <a:rPr lang="en-US" sz="2600" dirty="0"/>
              <a:t>be both.)</a:t>
            </a:r>
            <a:endParaRPr lang="en-IN" sz="2600" dirty="0"/>
          </a:p>
        </p:txBody>
      </p:sp>
    </p:spTree>
    <p:extLst>
      <p:ext uri="{BB962C8B-B14F-4D97-AF65-F5344CB8AC3E}">
        <p14:creationId xmlns:p14="http://schemas.microsoft.com/office/powerpoint/2010/main" val="1823301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Example: Disjoint </a:t>
            </a:r>
            <a:r>
              <a:rPr lang="en-US" sz="3600" dirty="0" smtClean="0">
                <a:latin typeface="+mj-lt"/>
              </a:rPr>
              <a:t>Events </a:t>
            </a:r>
            <a:r>
              <a:rPr lang="en-US" sz="2000" b="0" dirty="0" smtClean="0">
                <a:latin typeface="+mj-lt"/>
              </a:rPr>
              <a:t>(2 of 2)</a:t>
            </a:r>
            <a:endParaRPr lang="en-IN" sz="2000" b="0" dirty="0">
              <a:latin typeface="+mj-lt"/>
            </a:endParaRPr>
          </a:p>
        </p:txBody>
      </p:sp>
      <p:sp>
        <p:nvSpPr>
          <p:cNvPr id="3" name="Content Placeholder 2"/>
          <p:cNvSpPr>
            <a:spLocks noGrp="1"/>
          </p:cNvSpPr>
          <p:nvPr>
            <p:ph idx="1"/>
          </p:nvPr>
        </p:nvSpPr>
        <p:spPr>
          <a:xfrm>
            <a:off x="457200" y="1600201"/>
            <a:ext cx="8229600" cy="2286000"/>
          </a:xfrm>
        </p:spPr>
        <p:txBody>
          <a:bodyPr/>
          <a:lstStyle/>
          <a:p>
            <a:pPr marL="0" indent="0">
              <a:spcBef>
                <a:spcPts val="1200"/>
              </a:spcBef>
              <a:buNone/>
            </a:pPr>
            <a:r>
              <a:rPr lang="en-US" sz="2800" dirty="0"/>
              <a:t>Events that are </a:t>
            </a:r>
            <a:r>
              <a:rPr lang="en-US" sz="2800" b="1" dirty="0"/>
              <a:t>not</a:t>
            </a:r>
            <a:r>
              <a:rPr lang="en-US" sz="2800" i="1" dirty="0"/>
              <a:t> </a:t>
            </a:r>
            <a:r>
              <a:rPr lang="en-US" sz="2800" dirty="0"/>
              <a:t>disjoint</a:t>
            </a:r>
            <a:r>
              <a:rPr lang="en-US" sz="2800" dirty="0" smtClean="0"/>
              <a:t>:</a:t>
            </a:r>
          </a:p>
          <a:p>
            <a:pPr marL="0" indent="0">
              <a:spcBef>
                <a:spcPts val="1200"/>
              </a:spcBef>
              <a:buNone/>
            </a:pPr>
            <a:r>
              <a:rPr lang="en-US" sz="2600" b="1" dirty="0"/>
              <a:t>Event A</a:t>
            </a:r>
            <a:r>
              <a:rPr lang="en-US" sz="2600" dirty="0"/>
              <a:t>—Randomly </a:t>
            </a:r>
            <a:r>
              <a:rPr lang="en-US" sz="2600" dirty="0" smtClean="0"/>
              <a:t>selecting </a:t>
            </a:r>
            <a:r>
              <a:rPr lang="en-US" sz="2600" dirty="0"/>
              <a:t>someone </a:t>
            </a:r>
            <a:r>
              <a:rPr lang="en-US" sz="2600" dirty="0" smtClean="0"/>
              <a:t>taking </a:t>
            </a:r>
            <a:r>
              <a:rPr lang="en-US" sz="2600" dirty="0"/>
              <a:t>a statistics </a:t>
            </a:r>
            <a:r>
              <a:rPr lang="en-US" sz="2600" dirty="0" smtClean="0"/>
              <a:t>course</a:t>
            </a:r>
          </a:p>
          <a:p>
            <a:pPr marL="0" indent="0">
              <a:spcBef>
                <a:spcPts val="1200"/>
              </a:spcBef>
              <a:buNone/>
            </a:pPr>
            <a:r>
              <a:rPr lang="en-US" sz="2600" b="1" dirty="0"/>
              <a:t>Event </a:t>
            </a:r>
            <a:r>
              <a:rPr lang="en-US" sz="2600" b="1" dirty="0" smtClean="0"/>
              <a:t>B</a:t>
            </a:r>
            <a:r>
              <a:rPr lang="en-US" sz="2600" dirty="0" smtClean="0"/>
              <a:t>—Randomly selecting </a:t>
            </a:r>
            <a:r>
              <a:rPr lang="en-US" sz="2600" dirty="0"/>
              <a:t>someone </a:t>
            </a:r>
            <a:r>
              <a:rPr lang="en-US" sz="2600" dirty="0" smtClean="0"/>
              <a:t>who </a:t>
            </a:r>
            <a:r>
              <a:rPr lang="en-US" sz="2600" dirty="0"/>
              <a:t>is a </a:t>
            </a:r>
            <a:r>
              <a:rPr lang="en-US" sz="2600" dirty="0" smtClean="0"/>
              <a:t>female </a:t>
            </a:r>
            <a:r>
              <a:rPr lang="en-US" sz="2600" dirty="0"/>
              <a:t>(The selected person </a:t>
            </a:r>
            <a:r>
              <a:rPr lang="en-US" sz="2600" b="1" dirty="0" smtClean="0"/>
              <a:t>can</a:t>
            </a:r>
            <a:r>
              <a:rPr lang="en-US" sz="2600" i="1" dirty="0" smtClean="0"/>
              <a:t> </a:t>
            </a:r>
            <a:r>
              <a:rPr lang="en-US" sz="2600" dirty="0"/>
              <a:t>be both.)</a:t>
            </a:r>
            <a:endParaRPr lang="en-IN" sz="2600" dirty="0"/>
          </a:p>
        </p:txBody>
      </p:sp>
    </p:spTree>
    <p:extLst>
      <p:ext uri="{BB962C8B-B14F-4D97-AF65-F5344CB8AC3E}">
        <p14:creationId xmlns:p14="http://schemas.microsoft.com/office/powerpoint/2010/main" val="31098408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Summary</a:t>
            </a:r>
            <a:endParaRPr lang="en-IN" sz="3600" dirty="0">
              <a:latin typeface="+mj-lt"/>
            </a:endParaRPr>
          </a:p>
        </p:txBody>
      </p:sp>
      <p:sp>
        <p:nvSpPr>
          <p:cNvPr id="3" name="Content Placeholder 2"/>
          <p:cNvSpPr>
            <a:spLocks noGrp="1"/>
          </p:cNvSpPr>
          <p:nvPr>
            <p:ph idx="1"/>
          </p:nvPr>
        </p:nvSpPr>
        <p:spPr>
          <a:xfrm>
            <a:off x="457200" y="1600201"/>
            <a:ext cx="8229600" cy="2895599"/>
          </a:xfrm>
        </p:spPr>
        <p:txBody>
          <a:bodyPr/>
          <a:lstStyle/>
          <a:p>
            <a:pPr marL="0" indent="0">
              <a:buNone/>
            </a:pPr>
            <a:r>
              <a:rPr lang="en-US" sz="2600" dirty="0"/>
              <a:t>Here is a summary of the key points of the addition rule:</a:t>
            </a:r>
          </a:p>
          <a:p>
            <a:pPr marL="429768" indent="-429768">
              <a:buFont typeface="+mj-lt"/>
              <a:buAutoNum type="arabicPeriod"/>
            </a:pPr>
            <a:r>
              <a:rPr lang="en-US" sz="2600" dirty="0"/>
              <a:t>To find </a:t>
            </a:r>
            <a:r>
              <a:rPr lang="en-US" sz="2600" i="1" dirty="0"/>
              <a:t>P</a:t>
            </a:r>
            <a:r>
              <a:rPr lang="en-US" sz="2600" dirty="0"/>
              <a:t>(</a:t>
            </a:r>
            <a:r>
              <a:rPr lang="en-US" sz="2600" i="1" dirty="0"/>
              <a:t>A </a:t>
            </a:r>
            <a:r>
              <a:rPr lang="en-US" sz="2600" dirty="0"/>
              <a:t>or </a:t>
            </a:r>
            <a:r>
              <a:rPr lang="en-US" sz="2600" i="1" dirty="0"/>
              <a:t>B</a:t>
            </a:r>
            <a:r>
              <a:rPr lang="en-US" sz="2600" dirty="0"/>
              <a:t>), first associate the word </a:t>
            </a:r>
            <a:r>
              <a:rPr lang="en-US" sz="2600" b="1" dirty="0"/>
              <a:t>or</a:t>
            </a:r>
            <a:r>
              <a:rPr lang="en-US" sz="2600" i="1" dirty="0"/>
              <a:t> </a:t>
            </a:r>
            <a:r>
              <a:rPr lang="en-US" sz="2600" dirty="0"/>
              <a:t>with addition.</a:t>
            </a:r>
          </a:p>
          <a:p>
            <a:pPr marL="429768" indent="-429768">
              <a:buFont typeface="+mj-lt"/>
              <a:buAutoNum type="arabicPeriod"/>
            </a:pPr>
            <a:r>
              <a:rPr lang="en-US" sz="2600" dirty="0"/>
              <a:t>To find the value of </a:t>
            </a:r>
            <a:r>
              <a:rPr lang="en-US" sz="2600" i="1" dirty="0"/>
              <a:t>P</a:t>
            </a:r>
            <a:r>
              <a:rPr lang="en-US" sz="2600" dirty="0"/>
              <a:t>(</a:t>
            </a:r>
            <a:r>
              <a:rPr lang="en-US" sz="2600" i="1" dirty="0"/>
              <a:t>A </a:t>
            </a:r>
            <a:r>
              <a:rPr lang="en-US" sz="2600" dirty="0"/>
              <a:t>or </a:t>
            </a:r>
            <a:r>
              <a:rPr lang="en-US" sz="2600" i="1" dirty="0"/>
              <a:t>B</a:t>
            </a:r>
            <a:r>
              <a:rPr lang="en-US" sz="2600" dirty="0"/>
              <a:t>), add the number of ways </a:t>
            </a:r>
            <a:r>
              <a:rPr lang="en-US" sz="2600" i="1" dirty="0"/>
              <a:t>A </a:t>
            </a:r>
            <a:r>
              <a:rPr lang="en-US" sz="2600" dirty="0"/>
              <a:t>can occur and the number of ways </a:t>
            </a:r>
            <a:r>
              <a:rPr lang="en-US" sz="2600" i="1" dirty="0"/>
              <a:t>B </a:t>
            </a:r>
            <a:r>
              <a:rPr lang="en-US" sz="2600" dirty="0"/>
              <a:t>can occur, but be careful to add without double counting</a:t>
            </a:r>
            <a:r>
              <a:rPr lang="en-US" sz="2600" dirty="0" smtClean="0"/>
              <a:t>.</a:t>
            </a:r>
            <a:endParaRPr lang="en-IN" sz="2600" dirty="0"/>
          </a:p>
        </p:txBody>
      </p:sp>
    </p:spTree>
    <p:extLst>
      <p:ext uri="{BB962C8B-B14F-4D97-AF65-F5344CB8AC3E}">
        <p14:creationId xmlns:p14="http://schemas.microsoft.com/office/powerpoint/2010/main" val="17846551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Complementary Events and the Addition Rule</a:t>
            </a:r>
            <a:endParaRPr lang="en-IN" sz="3600" dirty="0">
              <a:latin typeface="+mj-lt"/>
            </a:endParaRPr>
          </a:p>
        </p:txBody>
      </p:sp>
      <p:pic>
        <p:nvPicPr>
          <p:cNvPr id="4" name="Picture 3" descr="We use A-bar to indicate that event A does not occur. Common sense dictates this principle. We are certain, with probability 1, that either an event A occurs or it does not occur. So, it follows that P of, A or A-bar, = 1. Because events A and A-bar must be disjoint, we can use the addition rule to express this principle as follows: P of, A or A-bar, = P of A, + P of A-bar =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1657" y="1637962"/>
            <a:ext cx="7419718" cy="2808359"/>
          </a:xfrm>
          <a:prstGeom prst="rect">
            <a:avLst/>
          </a:prstGeom>
        </p:spPr>
      </p:pic>
    </p:spTree>
    <p:extLst>
      <p:ext uri="{BB962C8B-B14F-4D97-AF65-F5344CB8AC3E}">
        <p14:creationId xmlns:p14="http://schemas.microsoft.com/office/powerpoint/2010/main" val="8354538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Rule of Complementary Events</a:t>
            </a:r>
            <a:endParaRPr lang="en-IN" sz="3600" dirty="0">
              <a:latin typeface="+mj-lt"/>
            </a:endParaRPr>
          </a:p>
        </p:txBody>
      </p:sp>
      <p:pic>
        <p:nvPicPr>
          <p:cNvPr id="4" name="Picture 3" descr="P of Ay + P of Ay-bar = 1. P of Ay-bar = 1 minus P of Ay. P of Ay = 1 minus P of Ay-ba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7000" y="1981200"/>
            <a:ext cx="2397586" cy="1604609"/>
          </a:xfrm>
          <a:prstGeom prst="rect">
            <a:avLst/>
          </a:prstGeom>
        </p:spPr>
      </p:pic>
    </p:spTree>
    <p:extLst>
      <p:ext uri="{BB962C8B-B14F-4D97-AF65-F5344CB8AC3E}">
        <p14:creationId xmlns:p14="http://schemas.microsoft.com/office/powerpoint/2010/main" val="32867484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Example: </a:t>
            </a:r>
            <a:r>
              <a:rPr lang="en-US" sz="3600" dirty="0" smtClean="0">
                <a:latin typeface="+mj-lt"/>
              </a:rPr>
              <a:t>Sleepwalking </a:t>
            </a:r>
            <a:r>
              <a:rPr lang="en-US" sz="2000" b="0" dirty="0" smtClean="0">
                <a:latin typeface="+mj-lt"/>
              </a:rPr>
              <a:t>(1 of 2)</a:t>
            </a:r>
            <a:endParaRPr lang="en-IN" sz="2000" b="0" dirty="0">
              <a:latin typeface="+mj-lt"/>
            </a:endParaRPr>
          </a:p>
        </p:txBody>
      </p:sp>
      <p:sp>
        <p:nvSpPr>
          <p:cNvPr id="3" name="Content Placeholder 2"/>
          <p:cNvSpPr>
            <a:spLocks noGrp="1"/>
          </p:cNvSpPr>
          <p:nvPr>
            <p:ph idx="1"/>
          </p:nvPr>
        </p:nvSpPr>
        <p:spPr>
          <a:xfrm>
            <a:off x="457200" y="1600201"/>
            <a:ext cx="7848600" cy="3276600"/>
          </a:xfrm>
        </p:spPr>
        <p:txBody>
          <a:bodyPr/>
          <a:lstStyle/>
          <a:p>
            <a:pPr marL="0" indent="0">
              <a:buNone/>
            </a:pPr>
            <a:r>
              <a:rPr lang="en-US" sz="2600" dirty="0"/>
              <a:t>Based on a journal article, the probability of randomly selecting someone who has sleepwalked is 0.292, so </a:t>
            </a:r>
            <a:r>
              <a:rPr lang="en-US" sz="2600" i="1" dirty="0"/>
              <a:t>P</a:t>
            </a:r>
            <a:r>
              <a:rPr lang="en-US" sz="2600" dirty="0"/>
              <a:t>(sleepwalked) = 0.292 (based on data from “Prevalence and Comorbidity of Nocturnal Wandering in the U.S. General Population,” by Ohayon et al., </a:t>
            </a:r>
            <a:r>
              <a:rPr lang="en-US" sz="2600" b="1" dirty="0"/>
              <a:t>Neurology,</a:t>
            </a:r>
            <a:r>
              <a:rPr lang="en-US" sz="2600" i="1" dirty="0"/>
              <a:t> </a:t>
            </a:r>
            <a:r>
              <a:rPr lang="en-US" sz="2600" dirty="0"/>
              <a:t>Vol. 78, No. 20). If a person is randomly selected, find the probability of getting someone who has </a:t>
            </a:r>
            <a:r>
              <a:rPr lang="en-US" sz="2600" b="1" dirty="0"/>
              <a:t>not</a:t>
            </a:r>
            <a:r>
              <a:rPr lang="en-US" sz="2600" i="1" dirty="0"/>
              <a:t> </a:t>
            </a:r>
            <a:r>
              <a:rPr lang="en-US" sz="2600" dirty="0"/>
              <a:t>sleepwalked</a:t>
            </a:r>
            <a:r>
              <a:rPr lang="en-US" sz="2600" dirty="0" smtClean="0"/>
              <a:t>.</a:t>
            </a:r>
            <a:endParaRPr lang="en-IN" sz="2600" dirty="0"/>
          </a:p>
        </p:txBody>
      </p:sp>
    </p:spTree>
    <p:extLst>
      <p:ext uri="{BB962C8B-B14F-4D97-AF65-F5344CB8AC3E}">
        <p14:creationId xmlns:p14="http://schemas.microsoft.com/office/powerpoint/2010/main" val="40193929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Example: </a:t>
            </a:r>
            <a:r>
              <a:rPr lang="en-US" sz="3600" dirty="0" smtClean="0">
                <a:latin typeface="+mj-lt"/>
              </a:rPr>
              <a:t>Sleepwalking </a:t>
            </a:r>
            <a:r>
              <a:rPr lang="en-US" sz="2000" b="0" dirty="0" smtClean="0">
                <a:latin typeface="+mj-lt"/>
              </a:rPr>
              <a:t>(2 of 2)</a:t>
            </a:r>
            <a:endParaRPr lang="en-IN" sz="2000" b="0" dirty="0">
              <a:latin typeface="+mj-lt"/>
            </a:endParaRPr>
          </a:p>
        </p:txBody>
      </p:sp>
      <p:sp>
        <p:nvSpPr>
          <p:cNvPr id="3" name="Content Placeholder 2"/>
          <p:cNvSpPr>
            <a:spLocks noGrp="1"/>
          </p:cNvSpPr>
          <p:nvPr>
            <p:ph idx="1"/>
          </p:nvPr>
        </p:nvSpPr>
        <p:spPr>
          <a:xfrm>
            <a:off x="457200" y="1600201"/>
            <a:ext cx="8229600" cy="2743200"/>
          </a:xfrm>
        </p:spPr>
        <p:txBody>
          <a:bodyPr/>
          <a:lstStyle/>
          <a:p>
            <a:pPr marL="0" indent="0">
              <a:spcBef>
                <a:spcPts val="600"/>
              </a:spcBef>
              <a:buNone/>
            </a:pPr>
            <a:r>
              <a:rPr lang="en-US" sz="2600" dirty="0"/>
              <a:t>Solution</a:t>
            </a:r>
          </a:p>
          <a:p>
            <a:pPr marL="0" indent="0">
              <a:spcBef>
                <a:spcPts val="600"/>
              </a:spcBef>
              <a:buNone/>
            </a:pPr>
            <a:r>
              <a:rPr lang="en-US" sz="2600" dirty="0"/>
              <a:t>Using the rule of complementary events, we get</a:t>
            </a:r>
          </a:p>
          <a:p>
            <a:pPr marL="0" indent="0">
              <a:spcBef>
                <a:spcPts val="600"/>
              </a:spcBef>
              <a:buNone/>
            </a:pPr>
            <a:r>
              <a:rPr lang="en-US" sz="2600" i="1" dirty="0" smtClean="0"/>
              <a:t>P</a:t>
            </a:r>
            <a:r>
              <a:rPr lang="en-US" sz="2600" dirty="0" smtClean="0"/>
              <a:t>(has </a:t>
            </a:r>
            <a:r>
              <a:rPr lang="en-US" sz="2600" b="1" dirty="0"/>
              <a:t>not</a:t>
            </a:r>
            <a:r>
              <a:rPr lang="en-US" sz="2600" i="1" dirty="0"/>
              <a:t> </a:t>
            </a:r>
            <a:r>
              <a:rPr lang="en-US" sz="2600" dirty="0"/>
              <a:t>sleepwalked</a:t>
            </a:r>
            <a:r>
              <a:rPr lang="en-US" sz="2600" dirty="0" smtClean="0"/>
              <a:t>) = </a:t>
            </a:r>
            <a:r>
              <a:rPr lang="en-US" sz="2600" dirty="0"/>
              <a:t>1 </a:t>
            </a:r>
            <a:r>
              <a:rPr lang="en-US" sz="2600" dirty="0">
                <a:cs typeface="Arial" panose="020B0604020202020204" pitchFamily="34" charset="0"/>
              </a:rPr>
              <a:t>−</a:t>
            </a:r>
            <a:r>
              <a:rPr lang="en-US" sz="2600" dirty="0" smtClean="0"/>
              <a:t> </a:t>
            </a:r>
            <a:r>
              <a:rPr lang="en-US" sz="2600" i="1" dirty="0"/>
              <a:t>P</a:t>
            </a:r>
            <a:r>
              <a:rPr lang="en-US" sz="2600" dirty="0"/>
              <a:t>(sleepwalked) </a:t>
            </a:r>
          </a:p>
          <a:p>
            <a:pPr marL="3582000" indent="0">
              <a:spcBef>
                <a:spcPts val="600"/>
              </a:spcBef>
              <a:buNone/>
            </a:pPr>
            <a:r>
              <a:rPr lang="en-US" sz="2600" dirty="0" smtClean="0"/>
              <a:t>= </a:t>
            </a:r>
            <a:r>
              <a:rPr lang="en-US" sz="2600" dirty="0"/>
              <a:t>1 </a:t>
            </a:r>
            <a:r>
              <a:rPr lang="en-US" sz="2600" dirty="0">
                <a:cs typeface="Arial" panose="020B0604020202020204" pitchFamily="34" charset="0"/>
              </a:rPr>
              <a:t>−</a:t>
            </a:r>
            <a:r>
              <a:rPr lang="en-US" sz="2600" dirty="0" smtClean="0"/>
              <a:t> </a:t>
            </a:r>
            <a:r>
              <a:rPr lang="en-US" sz="2600" dirty="0"/>
              <a:t>0.292 = </a:t>
            </a:r>
            <a:r>
              <a:rPr lang="en-US" sz="2600" dirty="0" smtClean="0"/>
              <a:t>0.708</a:t>
            </a:r>
          </a:p>
          <a:p>
            <a:pPr marL="0" indent="0">
              <a:spcBef>
                <a:spcPts val="600"/>
              </a:spcBef>
              <a:buNone/>
            </a:pPr>
            <a:r>
              <a:rPr lang="en-US" sz="2600" kern="0" dirty="0"/>
              <a:t>The probability of randomly selecting someone who has not sleepwalked is 0.708</a:t>
            </a:r>
            <a:r>
              <a:rPr lang="en-US" sz="2600" kern="0" dirty="0" smtClean="0"/>
              <a:t>.</a:t>
            </a:r>
            <a:endParaRPr lang="en-IN" sz="2600" dirty="0"/>
          </a:p>
        </p:txBody>
      </p:sp>
    </p:spTree>
    <p:extLst>
      <p:ext uri="{BB962C8B-B14F-4D97-AF65-F5344CB8AC3E}">
        <p14:creationId xmlns:p14="http://schemas.microsoft.com/office/powerpoint/2010/main" val="21199850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Multiplication Rule</a:t>
            </a:r>
            <a:endParaRPr lang="en-IN" sz="3600" dirty="0">
              <a:latin typeface="+mj-lt"/>
            </a:endParaRPr>
          </a:p>
        </p:txBody>
      </p:sp>
      <p:sp>
        <p:nvSpPr>
          <p:cNvPr id="3" name="Content Placeholder 2"/>
          <p:cNvSpPr>
            <a:spLocks noGrp="1"/>
          </p:cNvSpPr>
          <p:nvPr>
            <p:ph idx="1"/>
          </p:nvPr>
        </p:nvSpPr>
        <p:spPr>
          <a:xfrm>
            <a:off x="457200" y="1600200"/>
            <a:ext cx="8229600" cy="2362199"/>
          </a:xfrm>
        </p:spPr>
        <p:txBody>
          <a:bodyPr/>
          <a:lstStyle/>
          <a:p>
            <a:pPr marL="0" indent="0">
              <a:spcBef>
                <a:spcPts val="1200"/>
              </a:spcBef>
              <a:buNone/>
            </a:pPr>
            <a:r>
              <a:rPr lang="en-US" sz="2800" dirty="0"/>
              <a:t>Notation</a:t>
            </a:r>
          </a:p>
          <a:p>
            <a:pPr marL="0" indent="0">
              <a:spcBef>
                <a:spcPts val="1200"/>
              </a:spcBef>
              <a:buNone/>
            </a:pPr>
            <a:r>
              <a:rPr lang="en-US" sz="2600" i="1" dirty="0"/>
              <a:t>P</a:t>
            </a:r>
            <a:r>
              <a:rPr lang="en-US" sz="2600" dirty="0"/>
              <a:t>(</a:t>
            </a:r>
            <a:r>
              <a:rPr lang="en-US" sz="2600" i="1" dirty="0"/>
              <a:t>A </a:t>
            </a:r>
            <a:r>
              <a:rPr lang="en-US" sz="2600" b="1" dirty="0"/>
              <a:t>and</a:t>
            </a:r>
            <a:r>
              <a:rPr lang="en-US" sz="2600" i="1" dirty="0"/>
              <a:t> B</a:t>
            </a:r>
            <a:r>
              <a:rPr lang="en-US" sz="2600" dirty="0"/>
              <a:t>) = </a:t>
            </a:r>
            <a:r>
              <a:rPr lang="en-US" sz="2600" i="1" dirty="0"/>
              <a:t>P</a:t>
            </a:r>
            <a:r>
              <a:rPr lang="en-US" sz="2600" dirty="0"/>
              <a:t>(event A occurs in a first trial and </a:t>
            </a:r>
            <a:r>
              <a:rPr lang="en-US" sz="2600" dirty="0" smtClean="0"/>
              <a:t>event </a:t>
            </a:r>
            <a:r>
              <a:rPr lang="en-US" sz="2600" dirty="0"/>
              <a:t>B occurs in a second trial)</a:t>
            </a:r>
          </a:p>
          <a:p>
            <a:pPr marL="0" indent="0">
              <a:spcBef>
                <a:spcPts val="1200"/>
              </a:spcBef>
              <a:buNone/>
            </a:pPr>
            <a:r>
              <a:rPr lang="en-US" sz="2600" i="1" kern="0" dirty="0"/>
              <a:t>P</a:t>
            </a:r>
            <a:r>
              <a:rPr lang="en-US" sz="2600" kern="0" dirty="0"/>
              <a:t>(</a:t>
            </a:r>
            <a:r>
              <a:rPr lang="en-US" sz="2600" i="1" kern="0" dirty="0"/>
              <a:t>B | A</a:t>
            </a:r>
            <a:r>
              <a:rPr lang="en-US" sz="2600" kern="0" dirty="0"/>
              <a:t>) represents the probability of event </a:t>
            </a:r>
            <a:r>
              <a:rPr lang="en-US" sz="2600" i="1" kern="0" dirty="0"/>
              <a:t>B </a:t>
            </a:r>
            <a:r>
              <a:rPr lang="en-US" sz="2600" kern="0" dirty="0"/>
              <a:t>occurring after it is assumed that event </a:t>
            </a:r>
            <a:r>
              <a:rPr lang="en-US" sz="2600" i="1" kern="0" dirty="0"/>
              <a:t>A </a:t>
            </a:r>
            <a:r>
              <a:rPr lang="en-US" sz="2600" kern="0" dirty="0"/>
              <a:t>has already occurred</a:t>
            </a:r>
            <a:r>
              <a:rPr lang="en-US" sz="2600" kern="0" dirty="0" smtClean="0"/>
              <a:t>.</a:t>
            </a:r>
            <a:endParaRPr lang="en-IN" sz="2600" dirty="0"/>
          </a:p>
        </p:txBody>
      </p:sp>
    </p:spTree>
    <p:extLst>
      <p:ext uri="{BB962C8B-B14F-4D97-AF65-F5344CB8AC3E}">
        <p14:creationId xmlns:p14="http://schemas.microsoft.com/office/powerpoint/2010/main" val="33360291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Intuitive Multiplication Rule</a:t>
            </a:r>
            <a:endParaRPr lang="en-IN" sz="3600" dirty="0">
              <a:latin typeface="+mj-lt"/>
            </a:endParaRPr>
          </a:p>
        </p:txBody>
      </p:sp>
      <p:sp>
        <p:nvSpPr>
          <p:cNvPr id="3" name="Content Placeholder 2"/>
          <p:cNvSpPr>
            <a:spLocks noGrp="1"/>
          </p:cNvSpPr>
          <p:nvPr>
            <p:ph idx="1"/>
          </p:nvPr>
        </p:nvSpPr>
        <p:spPr>
          <a:xfrm>
            <a:off x="457200" y="1600201"/>
            <a:ext cx="8305800" cy="2133600"/>
          </a:xfrm>
        </p:spPr>
        <p:txBody>
          <a:bodyPr/>
          <a:lstStyle/>
          <a:p>
            <a:pPr marL="0" indent="0">
              <a:buNone/>
            </a:pPr>
            <a:r>
              <a:rPr lang="en-US" sz="2600" dirty="0"/>
              <a:t>To find the probability that event </a:t>
            </a:r>
            <a:r>
              <a:rPr lang="en-US" sz="2600" i="1" dirty="0"/>
              <a:t>A </a:t>
            </a:r>
            <a:r>
              <a:rPr lang="en-US" sz="2600" dirty="0"/>
              <a:t>occurs in one trial and event </a:t>
            </a:r>
            <a:r>
              <a:rPr lang="en-US" sz="2600" i="1" dirty="0"/>
              <a:t>B </a:t>
            </a:r>
            <a:r>
              <a:rPr lang="en-US" sz="2600" dirty="0"/>
              <a:t>occurs in another trial, multiply the probability of event </a:t>
            </a:r>
            <a:r>
              <a:rPr lang="en-US" sz="2600" i="1" dirty="0"/>
              <a:t>A </a:t>
            </a:r>
            <a:r>
              <a:rPr lang="en-US" sz="2600" dirty="0"/>
              <a:t>by the probability of event </a:t>
            </a:r>
            <a:r>
              <a:rPr lang="en-US" sz="2600" i="1" dirty="0"/>
              <a:t>B, </a:t>
            </a:r>
            <a:r>
              <a:rPr lang="en-US" sz="2600" dirty="0"/>
              <a:t>but </a:t>
            </a:r>
            <a:r>
              <a:rPr lang="en-US" sz="2600" b="1" dirty="0"/>
              <a:t>be sure that the probability of event </a:t>
            </a:r>
            <a:r>
              <a:rPr lang="en-US" sz="2600" b="1" i="1" dirty="0"/>
              <a:t>B</a:t>
            </a:r>
            <a:r>
              <a:rPr lang="en-US" sz="2600" b="1" dirty="0"/>
              <a:t> is found by assuming that event </a:t>
            </a:r>
            <a:r>
              <a:rPr lang="en-US" sz="2600" b="1" i="1" dirty="0"/>
              <a:t>A</a:t>
            </a:r>
            <a:r>
              <a:rPr lang="en-US" sz="2600" b="1" dirty="0"/>
              <a:t> has already occurred</a:t>
            </a:r>
            <a:r>
              <a:rPr lang="en-US" sz="2600" b="1" dirty="0" smtClean="0"/>
              <a:t>.</a:t>
            </a:r>
            <a:endParaRPr lang="en-IN" sz="2600" b="1" dirty="0"/>
          </a:p>
        </p:txBody>
      </p:sp>
    </p:spTree>
    <p:extLst>
      <p:ext uri="{BB962C8B-B14F-4D97-AF65-F5344CB8AC3E}">
        <p14:creationId xmlns:p14="http://schemas.microsoft.com/office/powerpoint/2010/main" val="17191058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Formal Multiplication Rule</a:t>
            </a:r>
            <a:endParaRPr lang="en-IN" sz="3600" dirty="0">
              <a:latin typeface="+mj-lt"/>
            </a:endParaRPr>
          </a:p>
        </p:txBody>
      </p:sp>
      <p:sp>
        <p:nvSpPr>
          <p:cNvPr id="3" name="Content Placeholder 2"/>
          <p:cNvSpPr>
            <a:spLocks noGrp="1"/>
          </p:cNvSpPr>
          <p:nvPr>
            <p:ph idx="1"/>
          </p:nvPr>
        </p:nvSpPr>
        <p:spPr>
          <a:xfrm>
            <a:off x="457200" y="1600200"/>
            <a:ext cx="4191000" cy="533400"/>
          </a:xfrm>
        </p:spPr>
        <p:txBody>
          <a:bodyPr/>
          <a:lstStyle/>
          <a:p>
            <a:pPr marL="0" indent="0">
              <a:buNone/>
            </a:pPr>
            <a:r>
              <a:rPr lang="en-US" sz="2600" i="1" dirty="0"/>
              <a:t>P</a:t>
            </a:r>
            <a:r>
              <a:rPr lang="en-US" sz="2600" dirty="0"/>
              <a:t>(</a:t>
            </a:r>
            <a:r>
              <a:rPr lang="en-US" sz="2600" i="1" dirty="0"/>
              <a:t>A </a:t>
            </a:r>
            <a:r>
              <a:rPr lang="en-US" sz="2600" dirty="0"/>
              <a:t>and </a:t>
            </a:r>
            <a:r>
              <a:rPr lang="en-US" sz="2600" i="1" dirty="0"/>
              <a:t>B</a:t>
            </a:r>
            <a:r>
              <a:rPr lang="en-US" sz="2600" dirty="0"/>
              <a:t>) = </a:t>
            </a:r>
            <a:r>
              <a:rPr lang="en-US" sz="2600" i="1" dirty="0"/>
              <a:t>P</a:t>
            </a:r>
            <a:r>
              <a:rPr lang="en-US" sz="2600" dirty="0"/>
              <a:t>(</a:t>
            </a:r>
            <a:r>
              <a:rPr lang="en-US" sz="2600" i="1" dirty="0"/>
              <a:t>A</a:t>
            </a:r>
            <a:r>
              <a:rPr lang="en-US" sz="2600" dirty="0"/>
              <a:t>) </a:t>
            </a:r>
            <a:r>
              <a:rPr lang="en-US" sz="2600" dirty="0">
                <a:sym typeface="Symbol" panose="05050102010706020507" pitchFamily="18" charset="2"/>
              </a:rPr>
              <a:t></a:t>
            </a:r>
            <a:r>
              <a:rPr lang="en-US" sz="2600" dirty="0"/>
              <a:t> </a:t>
            </a:r>
            <a:r>
              <a:rPr lang="en-US" sz="2600" i="1" dirty="0"/>
              <a:t>P</a:t>
            </a:r>
            <a:r>
              <a:rPr lang="en-US" sz="2600" dirty="0"/>
              <a:t>(</a:t>
            </a:r>
            <a:r>
              <a:rPr lang="en-US" sz="2600" i="1" dirty="0"/>
              <a:t>B | A</a:t>
            </a:r>
            <a:r>
              <a:rPr lang="en-US" sz="2600" dirty="0" smtClean="0"/>
              <a:t>)</a:t>
            </a:r>
            <a:endParaRPr lang="en-IN" sz="2600" dirty="0"/>
          </a:p>
        </p:txBody>
      </p:sp>
    </p:spTree>
    <p:extLst>
      <p:ext uri="{BB962C8B-B14F-4D97-AF65-F5344CB8AC3E}">
        <p14:creationId xmlns:p14="http://schemas.microsoft.com/office/powerpoint/2010/main" val="7266088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4700"/>
            <a:ext cx="8229600" cy="1097280"/>
          </a:xfrm>
        </p:spPr>
        <p:txBody>
          <a:bodyPr/>
          <a:lstStyle/>
          <a:p>
            <a:r>
              <a:rPr lang="en-US" altLang="en-US" sz="3600" dirty="0" smtClean="0">
                <a:latin typeface="+mj-lt"/>
              </a:rPr>
              <a:t>Probability</a:t>
            </a:r>
            <a:endParaRPr lang="en-IN" dirty="0">
              <a:solidFill>
                <a:schemeClr val="bg2"/>
              </a:solidFill>
              <a:latin typeface="+mj-lt"/>
            </a:endParaRPr>
          </a:p>
        </p:txBody>
      </p:sp>
      <p:sp>
        <p:nvSpPr>
          <p:cNvPr id="3" name="Content Placeholder 2"/>
          <p:cNvSpPr>
            <a:spLocks noGrp="1"/>
          </p:cNvSpPr>
          <p:nvPr>
            <p:ph idx="1"/>
          </p:nvPr>
        </p:nvSpPr>
        <p:spPr>
          <a:xfrm>
            <a:off x="457200" y="1600201"/>
            <a:ext cx="8001000" cy="3657600"/>
          </a:xfrm>
        </p:spPr>
        <p:txBody>
          <a:bodyPr/>
          <a:lstStyle/>
          <a:p>
            <a:pPr marL="255600" indent="-255600" defTabSz="628650">
              <a:buSzPct val="100000"/>
              <a:buNone/>
              <a:defRPr/>
            </a:pPr>
            <a:r>
              <a:rPr lang="en-US" sz="2600" dirty="0"/>
              <a:t>4-1 </a:t>
            </a:r>
            <a:r>
              <a:rPr lang="en-US" sz="2600" dirty="0" smtClean="0"/>
              <a:t>Basic </a:t>
            </a:r>
            <a:r>
              <a:rPr lang="en-US" sz="2600" dirty="0"/>
              <a:t>Concepts of Probability</a:t>
            </a:r>
          </a:p>
          <a:p>
            <a:pPr marL="255600" indent="-255600" defTabSz="628650">
              <a:buSzPct val="100000"/>
              <a:buNone/>
              <a:defRPr/>
            </a:pPr>
            <a:r>
              <a:rPr lang="en-US" sz="2600" b="1" dirty="0"/>
              <a:t>4-2 </a:t>
            </a:r>
            <a:r>
              <a:rPr lang="en-US" sz="2600" b="1" dirty="0" smtClean="0"/>
              <a:t>Addition </a:t>
            </a:r>
            <a:r>
              <a:rPr lang="en-US" sz="2600" b="1" dirty="0"/>
              <a:t>Rule and Multiplication Rule</a:t>
            </a:r>
          </a:p>
          <a:p>
            <a:pPr marL="0" indent="0" defTabSz="628650">
              <a:buSzPct val="100000"/>
              <a:buNone/>
              <a:defRPr/>
            </a:pPr>
            <a:r>
              <a:rPr lang="en-US" sz="2600" dirty="0"/>
              <a:t>4-3 </a:t>
            </a:r>
            <a:r>
              <a:rPr lang="en-US" sz="2600" dirty="0" smtClean="0"/>
              <a:t>Complements </a:t>
            </a:r>
            <a:r>
              <a:rPr lang="en-US" sz="2600" dirty="0"/>
              <a:t>and Conditional Probability, </a:t>
            </a:r>
            <a:r>
              <a:rPr lang="en-US" sz="2600" dirty="0" smtClean="0"/>
              <a:t>and Bayes</a:t>
            </a:r>
            <a:r>
              <a:rPr lang="en-US" sz="2600" dirty="0"/>
              <a:t>’ Theorem</a:t>
            </a:r>
          </a:p>
          <a:p>
            <a:pPr marL="255600" indent="-255600" defTabSz="628650">
              <a:buSzPct val="100000"/>
              <a:buNone/>
              <a:defRPr/>
            </a:pPr>
            <a:r>
              <a:rPr lang="en-US" sz="2600" dirty="0"/>
              <a:t>4-4 </a:t>
            </a:r>
            <a:r>
              <a:rPr lang="en-US" sz="2600" dirty="0" smtClean="0"/>
              <a:t>Counting</a:t>
            </a:r>
            <a:endParaRPr lang="en-US" sz="2600" dirty="0"/>
          </a:p>
          <a:p>
            <a:pPr marL="0" indent="0" defTabSz="628650">
              <a:buSzPct val="100000"/>
              <a:buNone/>
              <a:defRPr/>
            </a:pPr>
            <a:r>
              <a:rPr lang="en-US" sz="2600" dirty="0"/>
              <a:t>4-5	Probabilities Through Simulations (available at </a:t>
            </a:r>
            <a:r>
              <a:rPr lang="en-US" sz="2600" dirty="0" smtClean="0"/>
              <a:t>TriloaStats.com</a:t>
            </a:r>
            <a:r>
              <a:rPr lang="en-US" sz="2600" dirty="0"/>
              <a:t>)</a:t>
            </a:r>
          </a:p>
        </p:txBody>
      </p:sp>
    </p:spTree>
    <p:extLst>
      <p:ext uri="{BB962C8B-B14F-4D97-AF65-F5344CB8AC3E}">
        <p14:creationId xmlns:p14="http://schemas.microsoft.com/office/powerpoint/2010/main" val="7800338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Independence and the Multiplication Rule</a:t>
            </a:r>
            <a:endParaRPr lang="en-IN" sz="3600" dirty="0">
              <a:latin typeface="+mj-lt"/>
            </a:endParaRPr>
          </a:p>
        </p:txBody>
      </p:sp>
      <p:sp>
        <p:nvSpPr>
          <p:cNvPr id="3" name="Content Placeholder 2"/>
          <p:cNvSpPr>
            <a:spLocks noGrp="1"/>
          </p:cNvSpPr>
          <p:nvPr>
            <p:ph idx="1"/>
          </p:nvPr>
        </p:nvSpPr>
        <p:spPr>
          <a:xfrm>
            <a:off x="457200" y="1600201"/>
            <a:ext cx="8229600" cy="3505200"/>
          </a:xfrm>
        </p:spPr>
        <p:txBody>
          <a:bodyPr/>
          <a:lstStyle/>
          <a:p>
            <a:pPr>
              <a:buClr>
                <a:schemeClr val="bg2"/>
              </a:buClr>
            </a:pPr>
            <a:r>
              <a:rPr lang="en-US" sz="2800" dirty="0"/>
              <a:t>Independent</a:t>
            </a:r>
          </a:p>
          <a:p>
            <a:pPr marL="741600" lvl="1" indent="-284400"/>
            <a:r>
              <a:rPr lang="en-US" sz="2600" dirty="0"/>
              <a:t>Two events </a:t>
            </a:r>
            <a:r>
              <a:rPr lang="en-US" sz="2600" i="1" dirty="0"/>
              <a:t>A </a:t>
            </a:r>
            <a:r>
              <a:rPr lang="en-US" sz="2600" dirty="0"/>
              <a:t>and </a:t>
            </a:r>
            <a:r>
              <a:rPr lang="en-US" sz="2600" i="1" dirty="0"/>
              <a:t>B </a:t>
            </a:r>
            <a:r>
              <a:rPr lang="en-US" sz="2600" dirty="0"/>
              <a:t>are </a:t>
            </a:r>
            <a:r>
              <a:rPr lang="en-US" sz="2600" b="1" dirty="0"/>
              <a:t>independent </a:t>
            </a:r>
            <a:r>
              <a:rPr lang="en-US" sz="2600" dirty="0"/>
              <a:t>if the occurrence of one does not affect the </a:t>
            </a:r>
            <a:r>
              <a:rPr lang="en-US" sz="2600" b="1" dirty="0"/>
              <a:t>probability </a:t>
            </a:r>
            <a:r>
              <a:rPr lang="en-US" sz="2600" dirty="0"/>
              <a:t>of the occurrence of the other. (Several events are independent if the occurrence of any does not affect the probabilities of the occurrence of the others.) If </a:t>
            </a:r>
            <a:r>
              <a:rPr lang="en-US" sz="2600" i="1" dirty="0"/>
              <a:t>A </a:t>
            </a:r>
            <a:r>
              <a:rPr lang="en-US" sz="2600" dirty="0"/>
              <a:t>and </a:t>
            </a:r>
            <a:r>
              <a:rPr lang="en-US" sz="2600" i="1" dirty="0"/>
              <a:t>B </a:t>
            </a:r>
            <a:r>
              <a:rPr lang="en-US" sz="2600" dirty="0"/>
              <a:t>are not independent, they are said to be </a:t>
            </a:r>
            <a:r>
              <a:rPr lang="en-US" sz="2600" b="1" dirty="0"/>
              <a:t>dependent</a:t>
            </a:r>
            <a:r>
              <a:rPr lang="en-US" sz="2600" b="1" dirty="0" smtClean="0"/>
              <a:t>.</a:t>
            </a:r>
            <a:endParaRPr lang="en-US" sz="2600" dirty="0"/>
          </a:p>
        </p:txBody>
      </p:sp>
    </p:spTree>
    <p:extLst>
      <p:ext uri="{BB962C8B-B14F-4D97-AF65-F5344CB8AC3E}">
        <p14:creationId xmlns:p14="http://schemas.microsoft.com/office/powerpoint/2010/main" val="32908899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Example: Screening Drugs and the Basic Multiplication </a:t>
            </a:r>
            <a:r>
              <a:rPr lang="en-US" sz="3600" dirty="0" smtClean="0">
                <a:latin typeface="+mj-lt"/>
              </a:rPr>
              <a:t>Rule </a:t>
            </a:r>
            <a:r>
              <a:rPr lang="en-US" sz="2000" b="0" dirty="0" smtClean="0">
                <a:latin typeface="+mj-lt"/>
              </a:rPr>
              <a:t>(1 of 6)</a:t>
            </a:r>
            <a:endParaRPr lang="en-IN" sz="2000" b="0" dirty="0">
              <a:latin typeface="+mj-lt"/>
            </a:endParaRPr>
          </a:p>
        </p:txBody>
      </p:sp>
      <p:sp>
        <p:nvSpPr>
          <p:cNvPr id="3" name="Content Placeholder 2"/>
          <p:cNvSpPr>
            <a:spLocks noGrp="1"/>
          </p:cNvSpPr>
          <p:nvPr>
            <p:ph idx="1"/>
          </p:nvPr>
        </p:nvSpPr>
        <p:spPr>
          <a:xfrm>
            <a:off x="457200" y="1600201"/>
            <a:ext cx="8229600" cy="838199"/>
          </a:xfrm>
        </p:spPr>
        <p:txBody>
          <a:bodyPr/>
          <a:lstStyle/>
          <a:p>
            <a:pPr marL="0" indent="0">
              <a:buNone/>
            </a:pPr>
            <a:r>
              <a:rPr lang="en-US" sz="2600" dirty="0"/>
              <a:t>50 test results from the subjects who use drugs are shown below</a:t>
            </a:r>
            <a:r>
              <a:rPr lang="en-US" sz="2600" dirty="0" smtClean="0"/>
              <a:t>:</a:t>
            </a:r>
            <a:endParaRPr lang="en-IN" sz="2600" dirty="0"/>
          </a:p>
        </p:txBody>
      </p:sp>
      <p:pic>
        <p:nvPicPr>
          <p:cNvPr id="5" name="Picture 4" descr="The number of positive test results = 45. The number of negative test results = 5. The total number of test results = 5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81200" y="2895600"/>
            <a:ext cx="3834028" cy="1448604"/>
          </a:xfrm>
          <a:prstGeom prst="rect">
            <a:avLst/>
          </a:prstGeom>
        </p:spPr>
      </p:pic>
    </p:spTree>
    <p:extLst>
      <p:ext uri="{BB962C8B-B14F-4D97-AF65-F5344CB8AC3E}">
        <p14:creationId xmlns:p14="http://schemas.microsoft.com/office/powerpoint/2010/main" val="5959121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Example: Screening Drugs and the Basic Multiplication </a:t>
            </a:r>
            <a:r>
              <a:rPr lang="en-US" sz="3600" dirty="0" smtClean="0">
                <a:latin typeface="+mj-lt"/>
              </a:rPr>
              <a:t>Rule </a:t>
            </a:r>
            <a:r>
              <a:rPr lang="en-US" sz="2000" b="0" dirty="0" smtClean="0">
                <a:latin typeface="+mj-lt"/>
              </a:rPr>
              <a:t>(2 of 6)</a:t>
            </a:r>
            <a:endParaRPr lang="en-IN" sz="2000" b="0" dirty="0">
              <a:latin typeface="+mj-lt"/>
            </a:endParaRPr>
          </a:p>
        </p:txBody>
      </p:sp>
      <p:sp>
        <p:nvSpPr>
          <p:cNvPr id="3" name="Content Placeholder 2"/>
          <p:cNvSpPr>
            <a:spLocks noGrp="1"/>
          </p:cNvSpPr>
          <p:nvPr>
            <p:ph idx="1"/>
          </p:nvPr>
        </p:nvSpPr>
        <p:spPr>
          <a:xfrm>
            <a:off x="457200" y="1600201"/>
            <a:ext cx="7924800" cy="2590799"/>
          </a:xfrm>
        </p:spPr>
        <p:txBody>
          <a:bodyPr/>
          <a:lstStyle/>
          <a:p>
            <a:pPr marL="0" indent="0">
              <a:buClrTx/>
              <a:buNone/>
            </a:pPr>
            <a:r>
              <a:rPr lang="en-US" sz="2600" dirty="0" smtClean="0"/>
              <a:t>a. If </a:t>
            </a:r>
            <a:r>
              <a:rPr lang="en-US" sz="2600" dirty="0"/>
              <a:t>2 of these 50 subjects are randomly selected </a:t>
            </a:r>
            <a:r>
              <a:rPr lang="en-US" sz="2600" b="1" dirty="0"/>
              <a:t>with replacement,</a:t>
            </a:r>
            <a:r>
              <a:rPr lang="en-US" sz="2600" dirty="0"/>
              <a:t> find the probability the first selected person had a positive test result and the second selected person had a negative test result</a:t>
            </a:r>
            <a:r>
              <a:rPr lang="en-US" sz="2600" dirty="0" smtClean="0"/>
              <a:t>.</a:t>
            </a:r>
            <a:endParaRPr lang="en-US" sz="2600" dirty="0"/>
          </a:p>
          <a:p>
            <a:pPr marL="0" indent="0">
              <a:buClrTx/>
              <a:buNone/>
            </a:pPr>
            <a:r>
              <a:rPr lang="en-US" sz="2600" dirty="0" smtClean="0"/>
              <a:t>b. Repeat </a:t>
            </a:r>
            <a:r>
              <a:rPr lang="en-US" sz="2600" dirty="0"/>
              <a:t>part (a) by assuming that the two subjects are selected </a:t>
            </a:r>
            <a:r>
              <a:rPr lang="en-US" sz="2600" b="1" dirty="0"/>
              <a:t>without </a:t>
            </a:r>
            <a:r>
              <a:rPr lang="en-US" sz="2600" dirty="0"/>
              <a:t>replacement</a:t>
            </a:r>
            <a:r>
              <a:rPr lang="en-US" sz="2600" dirty="0" smtClean="0"/>
              <a:t>.</a:t>
            </a:r>
            <a:endParaRPr lang="en-IN" sz="2600" dirty="0"/>
          </a:p>
        </p:txBody>
      </p:sp>
    </p:spTree>
    <p:extLst>
      <p:ext uri="{BB962C8B-B14F-4D97-AF65-F5344CB8AC3E}">
        <p14:creationId xmlns:p14="http://schemas.microsoft.com/office/powerpoint/2010/main" val="3990370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Example: Screening Drugs and the Basic Multiplication </a:t>
            </a:r>
            <a:r>
              <a:rPr lang="en-US" sz="3600" dirty="0" smtClean="0">
                <a:latin typeface="+mj-lt"/>
              </a:rPr>
              <a:t>Rule </a:t>
            </a:r>
            <a:r>
              <a:rPr lang="en-US" sz="2000" b="0" dirty="0" smtClean="0">
                <a:latin typeface="+mj-lt"/>
              </a:rPr>
              <a:t>(3 of 6)</a:t>
            </a:r>
            <a:endParaRPr lang="en-IN" sz="2000" b="0" dirty="0">
              <a:latin typeface="+mj-lt"/>
            </a:endParaRPr>
          </a:p>
        </p:txBody>
      </p:sp>
      <p:sp>
        <p:nvSpPr>
          <p:cNvPr id="3" name="Content Placeholder 2"/>
          <p:cNvSpPr>
            <a:spLocks noGrp="1"/>
          </p:cNvSpPr>
          <p:nvPr>
            <p:ph idx="1"/>
          </p:nvPr>
        </p:nvSpPr>
        <p:spPr>
          <a:xfrm>
            <a:off x="457200" y="1600201"/>
            <a:ext cx="8229600" cy="1295400"/>
          </a:xfrm>
        </p:spPr>
        <p:txBody>
          <a:bodyPr/>
          <a:lstStyle/>
          <a:p>
            <a:pPr marL="0" indent="0">
              <a:spcBef>
                <a:spcPts val="600"/>
              </a:spcBef>
              <a:buNone/>
            </a:pPr>
            <a:r>
              <a:rPr lang="en-US" sz="2600" dirty="0"/>
              <a:t>Solution</a:t>
            </a:r>
          </a:p>
          <a:p>
            <a:pPr marL="0" indent="0">
              <a:spcBef>
                <a:spcPts val="600"/>
              </a:spcBef>
              <a:buClr>
                <a:schemeClr val="tx1"/>
              </a:buClr>
              <a:buNone/>
            </a:pPr>
            <a:r>
              <a:rPr lang="en-US" sz="2600" b="1" dirty="0" smtClean="0"/>
              <a:t>a. With </a:t>
            </a:r>
            <a:r>
              <a:rPr lang="en-US" sz="2600" b="1" dirty="0"/>
              <a:t>Replacement: </a:t>
            </a:r>
            <a:r>
              <a:rPr lang="en-US" sz="2600" dirty="0"/>
              <a:t>First selection (with 45 </a:t>
            </a:r>
            <a:r>
              <a:rPr lang="en-US" sz="2600" dirty="0" smtClean="0"/>
              <a:t>positive </a:t>
            </a:r>
            <a:r>
              <a:rPr lang="en-US" sz="2600" dirty="0"/>
              <a:t>results among 50 total results</a:t>
            </a:r>
            <a:r>
              <a:rPr lang="en-US" sz="2600" dirty="0" smtClean="0"/>
              <a:t>):</a:t>
            </a:r>
            <a:endParaRPr lang="en-US" sz="2600" dirty="0"/>
          </a:p>
        </p:txBody>
      </p:sp>
      <p:pic>
        <p:nvPicPr>
          <p:cNvPr id="7" name="Picture 6" descr="The probability P of a positive test result = 45 over 5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93440" y="3048000"/>
            <a:ext cx="3752675" cy="580042"/>
          </a:xfrm>
          <a:prstGeom prst="rect">
            <a:avLst/>
          </a:prstGeom>
        </p:spPr>
      </p:pic>
      <p:sp>
        <p:nvSpPr>
          <p:cNvPr id="5" name="Content Placeholder 4"/>
          <p:cNvSpPr>
            <a:spLocks noGrp="1"/>
          </p:cNvSpPr>
          <p:nvPr>
            <p:ph idx="13"/>
          </p:nvPr>
        </p:nvSpPr>
        <p:spPr>
          <a:xfrm>
            <a:off x="439616" y="3836378"/>
            <a:ext cx="8229600" cy="811822"/>
          </a:xfrm>
        </p:spPr>
        <p:txBody>
          <a:bodyPr/>
          <a:lstStyle/>
          <a:p>
            <a:pPr marL="0" indent="0">
              <a:buNone/>
            </a:pPr>
            <a:r>
              <a:rPr lang="en-US" sz="2600" dirty="0"/>
              <a:t>Second selection (with 5 negative test results among the same 50 total results):</a:t>
            </a:r>
            <a:endParaRPr lang="en-IN" sz="2600" dirty="0"/>
          </a:p>
        </p:txBody>
      </p:sp>
      <p:pic>
        <p:nvPicPr>
          <p:cNvPr id="8" name="Picture 7" descr="The probability P of a negative test result = 5 over 5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65354" y="4724400"/>
            <a:ext cx="3919959" cy="809838"/>
          </a:xfrm>
          <a:prstGeom prst="rect">
            <a:avLst/>
          </a:prstGeom>
        </p:spPr>
      </p:pic>
    </p:spTree>
    <p:extLst>
      <p:ext uri="{BB962C8B-B14F-4D97-AF65-F5344CB8AC3E}">
        <p14:creationId xmlns:p14="http://schemas.microsoft.com/office/powerpoint/2010/main" val="7484230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Example: Screening Drugs and the Basic Multiplication </a:t>
            </a:r>
            <a:r>
              <a:rPr lang="en-US" sz="3600" dirty="0" smtClean="0">
                <a:latin typeface="+mj-lt"/>
              </a:rPr>
              <a:t>Rule </a:t>
            </a:r>
            <a:r>
              <a:rPr lang="en-US" sz="2000" b="0" dirty="0" smtClean="0">
                <a:latin typeface="+mj-lt"/>
              </a:rPr>
              <a:t>(4 of 6)</a:t>
            </a:r>
            <a:endParaRPr lang="en-IN" sz="2000" b="0" dirty="0">
              <a:latin typeface="+mj-lt"/>
            </a:endParaRPr>
          </a:p>
        </p:txBody>
      </p:sp>
      <p:sp>
        <p:nvSpPr>
          <p:cNvPr id="3" name="Content Placeholder 2"/>
          <p:cNvSpPr>
            <a:spLocks noGrp="1"/>
          </p:cNvSpPr>
          <p:nvPr>
            <p:ph idx="1"/>
          </p:nvPr>
        </p:nvSpPr>
        <p:spPr>
          <a:xfrm>
            <a:off x="457200" y="1600201"/>
            <a:ext cx="7010400" cy="1600199"/>
          </a:xfrm>
        </p:spPr>
        <p:txBody>
          <a:bodyPr/>
          <a:lstStyle/>
          <a:p>
            <a:pPr marL="0" indent="0">
              <a:buNone/>
            </a:pPr>
            <a:r>
              <a:rPr lang="en-US" sz="2600" dirty="0" smtClean="0"/>
              <a:t>Solution</a:t>
            </a:r>
            <a:endParaRPr lang="en-US" sz="2600" dirty="0"/>
          </a:p>
          <a:p>
            <a:pPr marL="0" indent="0">
              <a:buNone/>
            </a:pPr>
            <a:r>
              <a:rPr lang="en-US" sz="2600" dirty="0"/>
              <a:t>We now apply the multiplication rule as follows:</a:t>
            </a:r>
          </a:p>
          <a:p>
            <a:pPr marL="0" indent="0">
              <a:buNone/>
            </a:pPr>
            <a:r>
              <a:rPr lang="en-US" sz="2600" i="1" dirty="0"/>
              <a:t>P</a:t>
            </a:r>
            <a:r>
              <a:rPr lang="en-US" sz="2600" dirty="0"/>
              <a:t>(1st selection is positive and 2nd is negative</a:t>
            </a:r>
            <a:r>
              <a:rPr lang="en-US" sz="2600" dirty="0" smtClean="0"/>
              <a:t>)</a:t>
            </a:r>
            <a:endParaRPr lang="en-IN" sz="2600" dirty="0"/>
          </a:p>
        </p:txBody>
      </p:sp>
      <p:pic>
        <p:nvPicPr>
          <p:cNvPr id="5" name="Picture 4" descr="P = 45 over 50, times 5 over 50 = 0.090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1219" y="3442929"/>
            <a:ext cx="2662643" cy="704816"/>
          </a:xfrm>
          <a:prstGeom prst="rect">
            <a:avLst/>
          </a:prstGeom>
        </p:spPr>
      </p:pic>
    </p:spTree>
    <p:extLst>
      <p:ext uri="{BB962C8B-B14F-4D97-AF65-F5344CB8AC3E}">
        <p14:creationId xmlns:p14="http://schemas.microsoft.com/office/powerpoint/2010/main" val="4472196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Example: Screening Drugs and the Basic Multiplication </a:t>
            </a:r>
            <a:r>
              <a:rPr lang="en-US" sz="3600" dirty="0" smtClean="0">
                <a:latin typeface="+mj-lt"/>
              </a:rPr>
              <a:t>Rule </a:t>
            </a:r>
            <a:r>
              <a:rPr lang="en-US" sz="2000" b="0" dirty="0" smtClean="0">
                <a:latin typeface="+mj-lt"/>
              </a:rPr>
              <a:t>(5 of 6)</a:t>
            </a:r>
            <a:endParaRPr lang="en-IN" sz="2000" b="0" dirty="0">
              <a:latin typeface="+mj-lt"/>
            </a:endParaRPr>
          </a:p>
        </p:txBody>
      </p:sp>
      <p:sp>
        <p:nvSpPr>
          <p:cNvPr id="3" name="Content Placeholder 2"/>
          <p:cNvSpPr>
            <a:spLocks noGrp="1"/>
          </p:cNvSpPr>
          <p:nvPr>
            <p:ph idx="1"/>
          </p:nvPr>
        </p:nvSpPr>
        <p:spPr>
          <a:xfrm>
            <a:off x="457200" y="1600201"/>
            <a:ext cx="8229600" cy="3352799"/>
          </a:xfrm>
        </p:spPr>
        <p:txBody>
          <a:bodyPr/>
          <a:lstStyle/>
          <a:p>
            <a:pPr marL="0" indent="0">
              <a:buNone/>
            </a:pPr>
            <a:r>
              <a:rPr lang="en-US" sz="2600" dirty="0"/>
              <a:t>Solution</a:t>
            </a:r>
          </a:p>
          <a:p>
            <a:pPr marL="0" indent="0">
              <a:buClrTx/>
              <a:buNone/>
            </a:pPr>
            <a:r>
              <a:rPr lang="en-US" sz="2600" b="1" dirty="0" smtClean="0"/>
              <a:t>b. Without </a:t>
            </a:r>
            <a:r>
              <a:rPr lang="en-US" sz="2600" b="1" dirty="0"/>
              <a:t>Replacement:</a:t>
            </a:r>
            <a:r>
              <a:rPr lang="en-US" sz="2600" i="1" dirty="0"/>
              <a:t> </a:t>
            </a:r>
            <a:r>
              <a:rPr lang="en-US" sz="2600" dirty="0"/>
              <a:t>Without replacement of the first subject, the calculations are the same as in part (a), except that the second probability must be adjusted to reflect the fact that the first selection was positive and is not available for the second selection. After the first positive result is selected, we have 49 test results remaining, and 5 of them are negative. </a:t>
            </a:r>
            <a:endParaRPr lang="en-US" sz="2600" i="1" dirty="0"/>
          </a:p>
        </p:txBody>
      </p:sp>
      <p:pic>
        <p:nvPicPr>
          <p:cNvPr id="6" name="Picture 5" descr="The second probability is therefore 5 over 4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5223616"/>
            <a:ext cx="5256607" cy="537805"/>
          </a:xfrm>
          <a:prstGeom prst="rect">
            <a:avLst/>
          </a:prstGeom>
        </p:spPr>
      </p:pic>
    </p:spTree>
    <p:extLst>
      <p:ext uri="{BB962C8B-B14F-4D97-AF65-F5344CB8AC3E}">
        <p14:creationId xmlns:p14="http://schemas.microsoft.com/office/powerpoint/2010/main" val="17088285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Example: Screening Drugs and the Basic Multiplication </a:t>
            </a:r>
            <a:r>
              <a:rPr lang="en-US" sz="3600" dirty="0" smtClean="0">
                <a:latin typeface="+mj-lt"/>
              </a:rPr>
              <a:t>Rule </a:t>
            </a:r>
            <a:r>
              <a:rPr lang="en-US" sz="2000" b="0" dirty="0" smtClean="0">
                <a:latin typeface="+mj-lt"/>
              </a:rPr>
              <a:t>(6 of 6)</a:t>
            </a:r>
            <a:endParaRPr lang="en-IN" sz="2000" b="0" dirty="0">
              <a:latin typeface="+mj-lt"/>
            </a:endParaRPr>
          </a:p>
        </p:txBody>
      </p:sp>
      <p:sp>
        <p:nvSpPr>
          <p:cNvPr id="3" name="Content Placeholder 2"/>
          <p:cNvSpPr>
            <a:spLocks noGrp="1"/>
          </p:cNvSpPr>
          <p:nvPr>
            <p:ph idx="1"/>
          </p:nvPr>
        </p:nvSpPr>
        <p:spPr>
          <a:xfrm>
            <a:off x="457200" y="1600201"/>
            <a:ext cx="8229600" cy="1066799"/>
          </a:xfrm>
        </p:spPr>
        <p:txBody>
          <a:bodyPr/>
          <a:lstStyle/>
          <a:p>
            <a:pPr marL="0" indent="0">
              <a:buNone/>
            </a:pPr>
            <a:r>
              <a:rPr lang="en-US" sz="2600" dirty="0" smtClean="0"/>
              <a:t>Solution</a:t>
            </a:r>
            <a:endParaRPr lang="en-US" sz="2600" dirty="0"/>
          </a:p>
          <a:p>
            <a:pPr marL="0" indent="0">
              <a:buNone/>
            </a:pPr>
            <a:r>
              <a:rPr lang="en-US" sz="2600" i="1" dirty="0" smtClean="0"/>
              <a:t>P</a:t>
            </a:r>
            <a:r>
              <a:rPr lang="en-US" sz="2600" dirty="0" smtClean="0"/>
              <a:t>(1st </a:t>
            </a:r>
            <a:r>
              <a:rPr lang="en-US" sz="2600" dirty="0"/>
              <a:t>selection is positive and 2nd is negative) </a:t>
            </a:r>
          </a:p>
        </p:txBody>
      </p:sp>
      <p:pic>
        <p:nvPicPr>
          <p:cNvPr id="5" name="Picture 4" descr="P = 45 over 50, times 5 over 49 = 0.091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9977" y="2805965"/>
            <a:ext cx="2714850" cy="730920"/>
          </a:xfrm>
          <a:prstGeom prst="rect">
            <a:avLst/>
          </a:prstGeom>
        </p:spPr>
      </p:pic>
    </p:spTree>
    <p:extLst>
      <p:ext uri="{BB962C8B-B14F-4D97-AF65-F5344CB8AC3E}">
        <p14:creationId xmlns:p14="http://schemas.microsoft.com/office/powerpoint/2010/main" val="38271358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Sampling</a:t>
            </a:r>
            <a:endParaRPr lang="en-IN" sz="3600" dirty="0">
              <a:latin typeface="+mj-lt"/>
            </a:endParaRPr>
          </a:p>
        </p:txBody>
      </p:sp>
      <p:sp>
        <p:nvSpPr>
          <p:cNvPr id="3" name="Content Placeholder 2"/>
          <p:cNvSpPr>
            <a:spLocks noGrp="1"/>
          </p:cNvSpPr>
          <p:nvPr>
            <p:ph idx="1"/>
          </p:nvPr>
        </p:nvSpPr>
        <p:spPr>
          <a:xfrm>
            <a:off x="457200" y="1600200"/>
            <a:ext cx="8077200" cy="2743200"/>
          </a:xfrm>
        </p:spPr>
        <p:txBody>
          <a:bodyPr/>
          <a:lstStyle/>
          <a:p>
            <a:pPr marL="0" indent="0">
              <a:spcBef>
                <a:spcPts val="1200"/>
              </a:spcBef>
              <a:buNone/>
            </a:pPr>
            <a:r>
              <a:rPr lang="en-US" sz="2600" dirty="0"/>
              <a:t>In the world of statistics, sampling methods are critically important, and the following relationships hold:</a:t>
            </a:r>
          </a:p>
          <a:p>
            <a:pPr marL="255600" lvl="1" indent="-255600">
              <a:spcBef>
                <a:spcPts val="1200"/>
              </a:spcBef>
              <a:buClr>
                <a:schemeClr val="bg2"/>
              </a:buClr>
              <a:buFont typeface="Arial" panose="020B0604020202020204" pitchFamily="34" charset="0"/>
              <a:buChar char="•"/>
            </a:pPr>
            <a:r>
              <a:rPr lang="en-US" sz="2600" dirty="0"/>
              <a:t>Sampling </a:t>
            </a:r>
            <a:r>
              <a:rPr lang="en-US" sz="2600" b="1" dirty="0" smtClean="0"/>
              <a:t>with replacement:</a:t>
            </a:r>
            <a:r>
              <a:rPr lang="en-US" sz="2600" dirty="0" smtClean="0"/>
              <a:t> </a:t>
            </a:r>
            <a:r>
              <a:rPr lang="en-US" sz="2600" dirty="0"/>
              <a:t>Selections are </a:t>
            </a:r>
            <a:r>
              <a:rPr lang="en-US" sz="2600" b="1" dirty="0"/>
              <a:t>independent</a:t>
            </a:r>
            <a:r>
              <a:rPr lang="en-US" sz="2600" i="1" dirty="0"/>
              <a:t> </a:t>
            </a:r>
            <a:r>
              <a:rPr lang="en-US" sz="2600" dirty="0"/>
              <a:t>events.</a:t>
            </a:r>
          </a:p>
          <a:p>
            <a:pPr marL="255600" lvl="1" indent="-255600">
              <a:spcBef>
                <a:spcPts val="1200"/>
              </a:spcBef>
              <a:buClr>
                <a:schemeClr val="bg2"/>
              </a:buClr>
              <a:buFont typeface="Arial" panose="020B0604020202020204" pitchFamily="34" charset="0"/>
              <a:buChar char="•"/>
            </a:pPr>
            <a:r>
              <a:rPr lang="en-US" sz="2600" dirty="0"/>
              <a:t>Sampling </a:t>
            </a:r>
            <a:r>
              <a:rPr lang="en-US" sz="2600" b="1" dirty="0"/>
              <a:t>without replacement:</a:t>
            </a:r>
            <a:r>
              <a:rPr lang="en-US" sz="2600" i="1" dirty="0"/>
              <a:t> </a:t>
            </a:r>
            <a:r>
              <a:rPr lang="en-US" sz="2600" dirty="0"/>
              <a:t>Selections are </a:t>
            </a:r>
            <a:r>
              <a:rPr lang="en-US" sz="2600" b="1" dirty="0"/>
              <a:t>dependent</a:t>
            </a:r>
            <a:r>
              <a:rPr lang="en-US" sz="2600" i="1" dirty="0"/>
              <a:t> </a:t>
            </a:r>
            <a:r>
              <a:rPr lang="en-US" sz="2600" dirty="0"/>
              <a:t>events</a:t>
            </a:r>
            <a:r>
              <a:rPr lang="en-US" sz="2600" dirty="0" smtClean="0"/>
              <a:t>.</a:t>
            </a:r>
            <a:endParaRPr lang="en-IN" sz="2600" dirty="0"/>
          </a:p>
        </p:txBody>
      </p:sp>
    </p:spTree>
    <p:extLst>
      <p:ext uri="{BB962C8B-B14F-4D97-AF65-F5344CB8AC3E}">
        <p14:creationId xmlns:p14="http://schemas.microsoft.com/office/powerpoint/2010/main" val="4578654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Treating Dependent Events and Independent</a:t>
            </a:r>
            <a:endParaRPr lang="en-IN" sz="3600" dirty="0">
              <a:latin typeface="+mj-lt"/>
            </a:endParaRPr>
          </a:p>
        </p:txBody>
      </p:sp>
      <p:sp>
        <p:nvSpPr>
          <p:cNvPr id="3" name="Content Placeholder 2"/>
          <p:cNvSpPr>
            <a:spLocks noGrp="1"/>
          </p:cNvSpPr>
          <p:nvPr>
            <p:ph idx="1"/>
          </p:nvPr>
        </p:nvSpPr>
        <p:spPr>
          <a:xfrm>
            <a:off x="457200" y="1600201"/>
            <a:ext cx="8077200" cy="2209799"/>
          </a:xfrm>
        </p:spPr>
        <p:txBody>
          <a:bodyPr/>
          <a:lstStyle/>
          <a:p>
            <a:pPr marL="0" indent="0">
              <a:buNone/>
            </a:pPr>
            <a:r>
              <a:rPr lang="en-US" sz="2800" b="1" dirty="0"/>
              <a:t>5% Guideline for Cumbersome </a:t>
            </a:r>
            <a:r>
              <a:rPr lang="en-US" sz="2800" b="1" dirty="0" smtClean="0"/>
              <a:t>Calculations</a:t>
            </a:r>
            <a:endParaRPr lang="en-US" sz="2600" b="1" dirty="0"/>
          </a:p>
          <a:p>
            <a:pPr marL="0" indent="0">
              <a:buNone/>
            </a:pPr>
            <a:r>
              <a:rPr lang="en-US" sz="2600" dirty="0"/>
              <a:t>When sampling without replacement and the sample size is no more than 5% of the size of the population, treat the selections as being </a:t>
            </a:r>
            <a:r>
              <a:rPr lang="en-US" sz="2600" b="1" dirty="0"/>
              <a:t>independent</a:t>
            </a:r>
            <a:r>
              <a:rPr lang="en-US" sz="2600" i="1" dirty="0"/>
              <a:t> </a:t>
            </a:r>
            <a:r>
              <a:rPr lang="en-US" sz="2600" dirty="0"/>
              <a:t>(even though they are actually dependent</a:t>
            </a:r>
            <a:r>
              <a:rPr lang="en-US" sz="2600" dirty="0" smtClean="0"/>
              <a:t>).</a:t>
            </a:r>
            <a:endParaRPr lang="en-IN" sz="2600" dirty="0"/>
          </a:p>
        </p:txBody>
      </p:sp>
    </p:spTree>
    <p:extLst>
      <p:ext uri="{BB962C8B-B14F-4D97-AF65-F5344CB8AC3E}">
        <p14:creationId xmlns:p14="http://schemas.microsoft.com/office/powerpoint/2010/main" val="11740596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2"/>
            <a:ext cx="8382000" cy="1097280"/>
          </a:xfrm>
        </p:spPr>
        <p:txBody>
          <a:bodyPr/>
          <a:lstStyle/>
          <a:p>
            <a:r>
              <a:rPr lang="en-US" sz="3000" dirty="0">
                <a:latin typeface="+mj-lt"/>
              </a:rPr>
              <a:t>Example: Drug Screening and the 5% Guideline for </a:t>
            </a:r>
            <a:r>
              <a:rPr lang="en-US" sz="3000" dirty="0" smtClean="0">
                <a:latin typeface="+mj-lt"/>
              </a:rPr>
              <a:t>Cumbersome Calculations </a:t>
            </a:r>
            <a:r>
              <a:rPr lang="en-US" sz="2000" b="0" dirty="0" smtClean="0">
                <a:latin typeface="+mj-lt"/>
              </a:rPr>
              <a:t>(1 of 3)</a:t>
            </a:r>
            <a:endParaRPr lang="en-IN" sz="2000" b="0" dirty="0">
              <a:latin typeface="+mj-lt"/>
            </a:endParaRPr>
          </a:p>
        </p:txBody>
      </p:sp>
      <p:sp>
        <p:nvSpPr>
          <p:cNvPr id="3" name="Content Placeholder 2"/>
          <p:cNvSpPr>
            <a:spLocks noGrp="1"/>
          </p:cNvSpPr>
          <p:nvPr>
            <p:ph idx="1"/>
          </p:nvPr>
        </p:nvSpPr>
        <p:spPr>
          <a:xfrm>
            <a:off x="457200" y="1600201"/>
            <a:ext cx="8229600" cy="2057399"/>
          </a:xfrm>
        </p:spPr>
        <p:txBody>
          <a:bodyPr/>
          <a:lstStyle/>
          <a:p>
            <a:pPr marL="0" indent="0">
              <a:buNone/>
            </a:pPr>
            <a:r>
              <a:rPr lang="en-US" sz="2600" dirty="0"/>
              <a:t>Assume that three adults are randomly selected </a:t>
            </a:r>
            <a:r>
              <a:rPr lang="en-US" sz="2600" b="1" dirty="0"/>
              <a:t>without replacement</a:t>
            </a:r>
            <a:r>
              <a:rPr lang="en-US" sz="2600" i="1" dirty="0"/>
              <a:t> </a:t>
            </a:r>
            <a:r>
              <a:rPr lang="en-US" sz="2600" dirty="0"/>
              <a:t>from the 247,436,830 adults in the United States. Also assume that 10% of adults in the United States use drugs. Find the probability that the three selected adults all use drugs</a:t>
            </a:r>
            <a:r>
              <a:rPr lang="en-US" sz="2600" dirty="0" smtClean="0"/>
              <a:t>.</a:t>
            </a:r>
            <a:endParaRPr lang="en-IN" sz="2600" dirty="0"/>
          </a:p>
        </p:txBody>
      </p:sp>
    </p:spTree>
    <p:extLst>
      <p:ext uri="{BB962C8B-B14F-4D97-AF65-F5344CB8AC3E}">
        <p14:creationId xmlns:p14="http://schemas.microsoft.com/office/powerpoint/2010/main" val="41574644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Key </a:t>
            </a:r>
            <a:r>
              <a:rPr lang="en-US" sz="3600" dirty="0" smtClean="0">
                <a:latin typeface="+mj-lt"/>
              </a:rPr>
              <a:t>Concept </a:t>
            </a:r>
            <a:r>
              <a:rPr lang="en-US" sz="2000" b="0" dirty="0" smtClean="0">
                <a:latin typeface="+mj-lt"/>
              </a:rPr>
              <a:t>(1 of 2)</a:t>
            </a:r>
            <a:endParaRPr lang="en-IN" sz="2000" b="0" dirty="0">
              <a:latin typeface="+mj-lt"/>
            </a:endParaRPr>
          </a:p>
        </p:txBody>
      </p:sp>
      <p:sp>
        <p:nvSpPr>
          <p:cNvPr id="3" name="Content Placeholder 2"/>
          <p:cNvSpPr>
            <a:spLocks noGrp="1"/>
          </p:cNvSpPr>
          <p:nvPr>
            <p:ph idx="1"/>
          </p:nvPr>
        </p:nvSpPr>
        <p:spPr>
          <a:xfrm>
            <a:off x="457200" y="1600201"/>
            <a:ext cx="8153400" cy="2438400"/>
          </a:xfrm>
        </p:spPr>
        <p:txBody>
          <a:bodyPr/>
          <a:lstStyle/>
          <a:p>
            <a:pPr marL="0" indent="0">
              <a:buNone/>
            </a:pPr>
            <a:r>
              <a:rPr lang="en-US" sz="2600" dirty="0"/>
              <a:t>In this section we present the </a:t>
            </a:r>
            <a:r>
              <a:rPr lang="en-US" sz="2600" b="1" dirty="0"/>
              <a:t>addition rule</a:t>
            </a:r>
            <a:r>
              <a:rPr lang="en-US" sz="2600" i="1" dirty="0"/>
              <a:t> </a:t>
            </a:r>
            <a:r>
              <a:rPr lang="en-US" sz="2600" dirty="0"/>
              <a:t>as a tool for finding </a:t>
            </a:r>
            <a:r>
              <a:rPr lang="en-US" sz="2600" i="1" dirty="0"/>
              <a:t>P</a:t>
            </a:r>
            <a:r>
              <a:rPr lang="en-US" sz="2600" dirty="0"/>
              <a:t>(</a:t>
            </a:r>
            <a:r>
              <a:rPr lang="en-US" sz="2600" i="1" dirty="0"/>
              <a:t>A </a:t>
            </a:r>
            <a:r>
              <a:rPr lang="en-US" sz="2600" dirty="0"/>
              <a:t>or </a:t>
            </a:r>
            <a:r>
              <a:rPr lang="en-US" sz="2600" i="1" dirty="0"/>
              <a:t>B</a:t>
            </a:r>
            <a:r>
              <a:rPr lang="en-US" sz="2600" dirty="0"/>
              <a:t>), which is the probability that either event </a:t>
            </a:r>
            <a:r>
              <a:rPr lang="en-US" sz="2600" i="1" dirty="0"/>
              <a:t>A </a:t>
            </a:r>
            <a:r>
              <a:rPr lang="en-US" sz="2600" dirty="0"/>
              <a:t>occurs or event </a:t>
            </a:r>
            <a:r>
              <a:rPr lang="en-US" sz="2600" i="1" dirty="0"/>
              <a:t>B </a:t>
            </a:r>
            <a:r>
              <a:rPr lang="en-US" sz="2600" dirty="0"/>
              <a:t>occurs (or they both occur) as the single outcome of a </a:t>
            </a:r>
            <a:r>
              <a:rPr lang="en-US" sz="2600" dirty="0" smtClean="0"/>
              <a:t>procedure. </a:t>
            </a:r>
            <a:r>
              <a:rPr lang="en-US" sz="2600" kern="0" dirty="0" smtClean="0"/>
              <a:t>The </a:t>
            </a:r>
            <a:r>
              <a:rPr lang="en-US" sz="2600" kern="0" dirty="0"/>
              <a:t>word “or” in the addition rule is associated with the addition of probabilities</a:t>
            </a:r>
            <a:r>
              <a:rPr lang="en-US" sz="2600" kern="0" dirty="0" smtClean="0"/>
              <a:t>.</a:t>
            </a:r>
            <a:endParaRPr lang="en-IN" sz="2600" dirty="0"/>
          </a:p>
        </p:txBody>
      </p:sp>
    </p:spTree>
    <p:extLst>
      <p:ext uri="{BB962C8B-B14F-4D97-AF65-F5344CB8AC3E}">
        <p14:creationId xmlns:p14="http://schemas.microsoft.com/office/powerpoint/2010/main" val="29947999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2"/>
            <a:ext cx="8382000" cy="1097280"/>
          </a:xfrm>
        </p:spPr>
        <p:txBody>
          <a:bodyPr/>
          <a:lstStyle/>
          <a:p>
            <a:r>
              <a:rPr lang="en-US" sz="3000" dirty="0">
                <a:latin typeface="+mj-lt"/>
              </a:rPr>
              <a:t>Example: Drug Screening and the 5% Guideline for </a:t>
            </a:r>
            <a:r>
              <a:rPr lang="en-US" sz="3000" dirty="0" smtClean="0">
                <a:latin typeface="+mj-lt"/>
              </a:rPr>
              <a:t>Cumbersome Calculations </a:t>
            </a:r>
            <a:r>
              <a:rPr lang="en-US" sz="2000" b="0" dirty="0" smtClean="0">
                <a:latin typeface="+mj-lt"/>
              </a:rPr>
              <a:t>(2 of 3)</a:t>
            </a:r>
            <a:endParaRPr lang="en-IN" sz="2000" b="0" dirty="0">
              <a:latin typeface="+mj-lt"/>
            </a:endParaRPr>
          </a:p>
        </p:txBody>
      </p:sp>
      <p:sp>
        <p:nvSpPr>
          <p:cNvPr id="3" name="Content Placeholder 2"/>
          <p:cNvSpPr>
            <a:spLocks noGrp="1"/>
          </p:cNvSpPr>
          <p:nvPr>
            <p:ph idx="1"/>
          </p:nvPr>
        </p:nvSpPr>
        <p:spPr>
          <a:xfrm>
            <a:off x="457200" y="1600201"/>
            <a:ext cx="8229600" cy="2895600"/>
          </a:xfrm>
        </p:spPr>
        <p:txBody>
          <a:bodyPr/>
          <a:lstStyle/>
          <a:p>
            <a:pPr marL="0" indent="0">
              <a:spcBef>
                <a:spcPts val="600"/>
              </a:spcBef>
              <a:buNone/>
            </a:pPr>
            <a:r>
              <a:rPr lang="en-US" sz="2800" dirty="0"/>
              <a:t>Solution</a:t>
            </a:r>
          </a:p>
          <a:p>
            <a:pPr marL="0" indent="0">
              <a:spcBef>
                <a:spcPts val="600"/>
              </a:spcBef>
              <a:buNone/>
            </a:pPr>
            <a:r>
              <a:rPr lang="en-US" sz="2600" dirty="0"/>
              <a:t>Because the three adults are randomly selected without replacement, the three events are dependent, but here we can treat them as being independent by applying the 5% guideline for cumbersome calculations. The sample size of 3 is clearly no more than 5% of the population size of 247,436,830</a:t>
            </a:r>
            <a:r>
              <a:rPr lang="en-US" sz="2600" dirty="0" smtClean="0"/>
              <a:t>.</a:t>
            </a:r>
            <a:endParaRPr lang="en-IN" sz="2600" dirty="0"/>
          </a:p>
        </p:txBody>
      </p:sp>
    </p:spTree>
    <p:extLst>
      <p:ext uri="{BB962C8B-B14F-4D97-AF65-F5344CB8AC3E}">
        <p14:creationId xmlns:p14="http://schemas.microsoft.com/office/powerpoint/2010/main" val="14645646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2"/>
            <a:ext cx="8305800" cy="1097280"/>
          </a:xfrm>
        </p:spPr>
        <p:txBody>
          <a:bodyPr/>
          <a:lstStyle/>
          <a:p>
            <a:r>
              <a:rPr lang="en-US" sz="3000" dirty="0">
                <a:latin typeface="+mj-lt"/>
              </a:rPr>
              <a:t>Example: Drug Screening and the 5% Guideline for </a:t>
            </a:r>
            <a:r>
              <a:rPr lang="en-US" sz="3000" dirty="0" smtClean="0">
                <a:latin typeface="+mj-lt"/>
              </a:rPr>
              <a:t>Cumbersome Calculations </a:t>
            </a:r>
            <a:r>
              <a:rPr lang="en-US" sz="2000" b="0" dirty="0" smtClean="0">
                <a:latin typeface="+mj-lt"/>
              </a:rPr>
              <a:t>(3 of 3)</a:t>
            </a:r>
            <a:endParaRPr lang="en-IN" sz="2000" b="0" dirty="0">
              <a:latin typeface="+mj-lt"/>
            </a:endParaRPr>
          </a:p>
        </p:txBody>
      </p:sp>
      <p:sp>
        <p:nvSpPr>
          <p:cNvPr id="3" name="Content Placeholder 2"/>
          <p:cNvSpPr>
            <a:spLocks noGrp="1"/>
          </p:cNvSpPr>
          <p:nvPr>
            <p:ph idx="1"/>
          </p:nvPr>
        </p:nvSpPr>
        <p:spPr>
          <a:xfrm>
            <a:off x="457200" y="1600200"/>
            <a:ext cx="8305800" cy="4525963"/>
          </a:xfrm>
        </p:spPr>
        <p:txBody>
          <a:bodyPr/>
          <a:lstStyle/>
          <a:p>
            <a:pPr marL="0" indent="0">
              <a:spcBef>
                <a:spcPts val="1200"/>
              </a:spcBef>
              <a:buNone/>
            </a:pPr>
            <a:r>
              <a:rPr lang="en-US" sz="2600" dirty="0"/>
              <a:t>Solution</a:t>
            </a:r>
          </a:p>
          <a:p>
            <a:pPr marL="0" indent="0">
              <a:spcBef>
                <a:spcPts val="1200"/>
              </a:spcBef>
              <a:buNone/>
            </a:pPr>
            <a:r>
              <a:rPr lang="en-US" sz="2200" dirty="0"/>
              <a:t>We get </a:t>
            </a:r>
            <a:r>
              <a:rPr lang="en-US" sz="2200" i="1" dirty="0"/>
              <a:t>P</a:t>
            </a:r>
            <a:r>
              <a:rPr lang="en-US" sz="2200" dirty="0"/>
              <a:t>(all 3 adults use drugs)</a:t>
            </a:r>
          </a:p>
          <a:p>
            <a:pPr marL="0" indent="112713">
              <a:spcBef>
                <a:spcPts val="1200"/>
              </a:spcBef>
              <a:buNone/>
            </a:pPr>
            <a:r>
              <a:rPr lang="en-US" sz="2200" dirty="0" smtClean="0"/>
              <a:t>= </a:t>
            </a:r>
            <a:r>
              <a:rPr lang="en-US" sz="2200" i="1" dirty="0"/>
              <a:t>P</a:t>
            </a:r>
            <a:r>
              <a:rPr lang="en-US" sz="2200" dirty="0"/>
              <a:t>(first uses drugs </a:t>
            </a:r>
            <a:r>
              <a:rPr lang="en-US" sz="2200" b="1" dirty="0"/>
              <a:t>and </a:t>
            </a:r>
            <a:r>
              <a:rPr lang="en-US" sz="2200" dirty="0"/>
              <a:t>second uses drugs </a:t>
            </a:r>
            <a:r>
              <a:rPr lang="en-US" sz="2200" b="1" dirty="0" smtClean="0"/>
              <a:t>and</a:t>
            </a:r>
            <a:r>
              <a:rPr lang="en-US" sz="2200" i="1" dirty="0" smtClean="0"/>
              <a:t> </a:t>
            </a:r>
            <a:r>
              <a:rPr lang="en-US" sz="2200" dirty="0"/>
              <a:t>third uses drugs) </a:t>
            </a:r>
            <a:endParaRPr lang="en-US" sz="2200" dirty="0" smtClean="0"/>
          </a:p>
          <a:p>
            <a:pPr marL="0" indent="112713">
              <a:spcBef>
                <a:spcPts val="1200"/>
              </a:spcBef>
              <a:buNone/>
            </a:pPr>
            <a:r>
              <a:rPr lang="en-US" sz="2200" dirty="0" smtClean="0"/>
              <a:t>= </a:t>
            </a:r>
            <a:r>
              <a:rPr lang="en-US" sz="2200" i="1" dirty="0"/>
              <a:t>P</a:t>
            </a:r>
            <a:r>
              <a:rPr lang="en-US" sz="2200" dirty="0"/>
              <a:t>(first uses drugs) </a:t>
            </a:r>
            <a:r>
              <a:rPr lang="en-US" sz="2200" dirty="0" smtClean="0">
                <a:cs typeface="Arial" panose="020B0604020202020204" pitchFamily="34" charset="0"/>
                <a:sym typeface="Symbol" panose="05050102010706020507" pitchFamily="18" charset="2"/>
              </a:rPr>
              <a:t>·</a:t>
            </a:r>
            <a:r>
              <a:rPr lang="en-US" sz="2200" dirty="0" smtClean="0"/>
              <a:t> </a:t>
            </a:r>
            <a:r>
              <a:rPr lang="en-US" sz="2200" i="1" dirty="0"/>
              <a:t>P</a:t>
            </a:r>
            <a:r>
              <a:rPr lang="en-US" sz="2200" dirty="0"/>
              <a:t>(second uses </a:t>
            </a:r>
            <a:r>
              <a:rPr lang="en-US" sz="2200" dirty="0" smtClean="0"/>
              <a:t>drugs)</a:t>
            </a:r>
            <a:r>
              <a:rPr lang="en-US" sz="2200" baseline="0" dirty="0" smtClean="0"/>
              <a:t> </a:t>
            </a:r>
            <a:r>
              <a:rPr lang="en-US" sz="2200" dirty="0">
                <a:cs typeface="Arial" panose="020B0604020202020204" pitchFamily="34" charset="0"/>
                <a:sym typeface="Symbol" panose="05050102010706020507" pitchFamily="18" charset="2"/>
              </a:rPr>
              <a:t>·</a:t>
            </a:r>
            <a:r>
              <a:rPr lang="en-US" sz="2200" dirty="0" smtClean="0">
                <a:sym typeface="Symbol" panose="05050102010706020507" pitchFamily="18" charset="2"/>
              </a:rPr>
              <a:t> </a:t>
            </a:r>
            <a:r>
              <a:rPr lang="en-US" sz="2200" i="1" dirty="0" smtClean="0"/>
              <a:t>P</a:t>
            </a:r>
            <a:r>
              <a:rPr lang="en-US" sz="2200" dirty="0" smtClean="0"/>
              <a:t>(third </a:t>
            </a:r>
            <a:r>
              <a:rPr lang="en-US" sz="2200" dirty="0"/>
              <a:t>uses drugs) </a:t>
            </a:r>
          </a:p>
          <a:p>
            <a:pPr marL="0" indent="112713">
              <a:spcBef>
                <a:spcPts val="1200"/>
              </a:spcBef>
              <a:buNone/>
            </a:pPr>
            <a:r>
              <a:rPr lang="en-US" sz="2200" dirty="0" smtClean="0"/>
              <a:t>= </a:t>
            </a:r>
            <a:r>
              <a:rPr lang="en-US" sz="2200" dirty="0"/>
              <a:t>(0.10)(0.10)(0.10</a:t>
            </a:r>
            <a:r>
              <a:rPr lang="en-US" sz="2200" dirty="0" smtClean="0"/>
              <a:t>)</a:t>
            </a:r>
            <a:endParaRPr lang="en-US" sz="2200" dirty="0"/>
          </a:p>
          <a:p>
            <a:pPr marL="0" indent="112713">
              <a:spcBef>
                <a:spcPts val="1200"/>
              </a:spcBef>
              <a:buNone/>
            </a:pPr>
            <a:r>
              <a:rPr lang="en-US" sz="2200" dirty="0" smtClean="0"/>
              <a:t>= 0.00100</a:t>
            </a:r>
          </a:p>
          <a:p>
            <a:pPr marL="0" indent="0">
              <a:spcBef>
                <a:spcPts val="1200"/>
              </a:spcBef>
              <a:buNone/>
            </a:pPr>
            <a:r>
              <a:rPr lang="en-US" sz="2600" dirty="0"/>
              <a:t>There is a 0.00100 probability that all three selected adults use </a:t>
            </a:r>
            <a:r>
              <a:rPr lang="en-US" sz="2600" dirty="0" smtClean="0"/>
              <a:t>drugs.</a:t>
            </a:r>
            <a:endParaRPr lang="en-IN" sz="2600" dirty="0"/>
          </a:p>
        </p:txBody>
      </p:sp>
    </p:spTree>
    <p:extLst>
      <p:ext uri="{BB962C8B-B14F-4D97-AF65-F5344CB8AC3E}">
        <p14:creationId xmlns:p14="http://schemas.microsoft.com/office/powerpoint/2010/main" val="17938879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Redundancy: Important Application of </a:t>
            </a:r>
            <a:r>
              <a:rPr lang="en-US" sz="3600" dirty="0" smtClean="0">
                <a:latin typeface="+mj-lt"/>
              </a:rPr>
              <a:t>the </a:t>
            </a:r>
            <a:r>
              <a:rPr lang="en-US" sz="3600" dirty="0">
                <a:latin typeface="+mj-lt"/>
              </a:rPr>
              <a:t>Multiplication Rule</a:t>
            </a:r>
            <a:endParaRPr lang="en-IN" sz="3600" dirty="0">
              <a:latin typeface="+mj-lt"/>
            </a:endParaRPr>
          </a:p>
        </p:txBody>
      </p:sp>
      <p:sp>
        <p:nvSpPr>
          <p:cNvPr id="3" name="Content Placeholder 2"/>
          <p:cNvSpPr>
            <a:spLocks noGrp="1"/>
          </p:cNvSpPr>
          <p:nvPr>
            <p:ph idx="1"/>
          </p:nvPr>
        </p:nvSpPr>
        <p:spPr>
          <a:xfrm>
            <a:off x="457200" y="1600201"/>
            <a:ext cx="8229600" cy="3429000"/>
          </a:xfrm>
        </p:spPr>
        <p:txBody>
          <a:bodyPr/>
          <a:lstStyle/>
          <a:p>
            <a:pPr marL="0" indent="0">
              <a:spcBef>
                <a:spcPts val="600"/>
              </a:spcBef>
              <a:buNone/>
            </a:pPr>
            <a:r>
              <a:rPr lang="en-US" sz="2600" dirty="0"/>
              <a:t>The principle of </a:t>
            </a:r>
            <a:r>
              <a:rPr lang="en-US" sz="2600" b="1" dirty="0"/>
              <a:t>redundancy</a:t>
            </a:r>
            <a:r>
              <a:rPr lang="en-US" sz="2600" i="1" dirty="0"/>
              <a:t> </a:t>
            </a:r>
            <a:r>
              <a:rPr lang="en-US" sz="2600" dirty="0"/>
              <a:t>is used to increase the reliability of many systems. </a:t>
            </a:r>
          </a:p>
          <a:p>
            <a:pPr marL="0" indent="0">
              <a:spcBef>
                <a:spcPts val="600"/>
              </a:spcBef>
              <a:buNone/>
            </a:pPr>
            <a:r>
              <a:rPr lang="en-US" sz="2600" dirty="0"/>
              <a:t>Our eyes have passive redundancy in the sense that if one of them fails, we continue to see. An important finding of modern biology is that genes in an organism can often work in place of each other. Engineers often design redundant components so that the whole system will not fail because of the failure of a single component</a:t>
            </a:r>
            <a:r>
              <a:rPr lang="en-US" sz="2600" dirty="0" smtClean="0"/>
              <a:t>.</a:t>
            </a:r>
            <a:endParaRPr lang="en-IN" sz="2600" dirty="0"/>
          </a:p>
        </p:txBody>
      </p:sp>
    </p:spTree>
    <p:extLst>
      <p:ext uri="{BB962C8B-B14F-4D97-AF65-F5344CB8AC3E}">
        <p14:creationId xmlns:p14="http://schemas.microsoft.com/office/powerpoint/2010/main" val="32326856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Example: Airbus 310; Redundancy for Better </a:t>
            </a:r>
            <a:r>
              <a:rPr lang="en-US" sz="3600" dirty="0" smtClean="0">
                <a:latin typeface="+mj-lt"/>
              </a:rPr>
              <a:t>Safety </a:t>
            </a:r>
            <a:r>
              <a:rPr lang="en-US" sz="2000" b="0" dirty="0" smtClean="0">
                <a:latin typeface="+mj-lt"/>
              </a:rPr>
              <a:t>(1 of 5)</a:t>
            </a:r>
            <a:endParaRPr lang="en-IN" sz="2000" b="0" dirty="0">
              <a:latin typeface="+mj-lt"/>
            </a:endParaRPr>
          </a:p>
        </p:txBody>
      </p:sp>
      <p:sp>
        <p:nvSpPr>
          <p:cNvPr id="3" name="Content Placeholder 2"/>
          <p:cNvSpPr>
            <a:spLocks noGrp="1"/>
          </p:cNvSpPr>
          <p:nvPr>
            <p:ph idx="1"/>
          </p:nvPr>
        </p:nvSpPr>
        <p:spPr>
          <a:xfrm>
            <a:off x="457200" y="1600201"/>
            <a:ext cx="8001000" cy="3429000"/>
          </a:xfrm>
        </p:spPr>
        <p:txBody>
          <a:bodyPr/>
          <a:lstStyle/>
          <a:p>
            <a:pPr marL="0" indent="0">
              <a:buNone/>
            </a:pPr>
            <a:r>
              <a:rPr lang="en-US" sz="2600" dirty="0"/>
              <a:t>Modern aircraft are now highly reliable, and one design feature contributing to that reliability is the use of </a:t>
            </a:r>
            <a:r>
              <a:rPr lang="en-US" sz="2600" b="1" dirty="0"/>
              <a:t>redundancy,</a:t>
            </a:r>
            <a:r>
              <a:rPr lang="en-US" sz="2600" dirty="0"/>
              <a:t> whereby critical components are duplicated so that if one fails, the other will work. For example, the Airbus 310 twin-engine airliner has three independent hydraulic systems, so if any one system fails, full flight control is maintained with another functioning system</a:t>
            </a:r>
            <a:r>
              <a:rPr lang="en-US" sz="2600" dirty="0" smtClean="0"/>
              <a:t>.</a:t>
            </a:r>
            <a:endParaRPr lang="en-IN" sz="2600" dirty="0"/>
          </a:p>
        </p:txBody>
      </p:sp>
    </p:spTree>
    <p:extLst>
      <p:ext uri="{BB962C8B-B14F-4D97-AF65-F5344CB8AC3E}">
        <p14:creationId xmlns:p14="http://schemas.microsoft.com/office/powerpoint/2010/main" val="10603500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Example: Airbus 310; Redundancy for Better </a:t>
            </a:r>
            <a:r>
              <a:rPr lang="en-US" sz="3600" dirty="0" smtClean="0">
                <a:latin typeface="+mj-lt"/>
              </a:rPr>
              <a:t>Safety </a:t>
            </a:r>
            <a:r>
              <a:rPr lang="en-US" sz="2000" b="0" dirty="0" smtClean="0">
                <a:latin typeface="+mj-lt"/>
              </a:rPr>
              <a:t>(2 of 5)</a:t>
            </a:r>
            <a:endParaRPr lang="en-IN" sz="2000" b="0" dirty="0">
              <a:latin typeface="+mj-lt"/>
            </a:endParaRPr>
          </a:p>
        </p:txBody>
      </p:sp>
      <p:sp>
        <p:nvSpPr>
          <p:cNvPr id="3" name="Content Placeholder 2"/>
          <p:cNvSpPr>
            <a:spLocks noGrp="1"/>
          </p:cNvSpPr>
          <p:nvPr>
            <p:ph idx="1"/>
          </p:nvPr>
        </p:nvSpPr>
        <p:spPr>
          <a:xfrm>
            <a:off x="457200" y="1600201"/>
            <a:ext cx="8229600" cy="4190999"/>
          </a:xfrm>
        </p:spPr>
        <p:txBody>
          <a:bodyPr/>
          <a:lstStyle/>
          <a:p>
            <a:pPr marL="0" indent="0">
              <a:spcBef>
                <a:spcPts val="600"/>
              </a:spcBef>
              <a:buNone/>
            </a:pPr>
            <a:r>
              <a:rPr lang="en-US" sz="2600" dirty="0"/>
              <a:t>For this example, we will assume that for a typical flight, the probability of a hydraulic system failure is 0.002.</a:t>
            </a:r>
          </a:p>
          <a:p>
            <a:pPr marL="0" indent="0">
              <a:spcBef>
                <a:spcPts val="1000"/>
              </a:spcBef>
              <a:buClr>
                <a:schemeClr val="tx1"/>
              </a:buClr>
              <a:buNone/>
            </a:pPr>
            <a:r>
              <a:rPr lang="en-US" sz="2600" dirty="0" smtClean="0"/>
              <a:t>a. If </a:t>
            </a:r>
            <a:r>
              <a:rPr lang="en-US" sz="2600" dirty="0"/>
              <a:t>the Airbus 310 were to have one hydraulic system, what is the probability that the aircraft’s flight control would work for a flight?</a:t>
            </a:r>
          </a:p>
          <a:p>
            <a:pPr marL="0" indent="0">
              <a:spcBef>
                <a:spcPts val="1000"/>
              </a:spcBef>
              <a:buClr>
                <a:schemeClr val="tx1"/>
              </a:buClr>
              <a:buNone/>
            </a:pPr>
            <a:r>
              <a:rPr lang="en-US" sz="2600" dirty="0" smtClean="0"/>
              <a:t>b. Given </a:t>
            </a:r>
            <a:r>
              <a:rPr lang="en-US" sz="2600" dirty="0"/>
              <a:t>that the Airbus 310 actually has three independent hydraulic systems, what is the probability that on a typical flight, control can be maintained with a working hydraulic system</a:t>
            </a:r>
            <a:r>
              <a:rPr lang="en-US" sz="2600" dirty="0" smtClean="0"/>
              <a:t>?</a:t>
            </a:r>
            <a:endParaRPr lang="en-IN" sz="2600" dirty="0"/>
          </a:p>
        </p:txBody>
      </p:sp>
    </p:spTree>
    <p:extLst>
      <p:ext uri="{BB962C8B-B14F-4D97-AF65-F5344CB8AC3E}">
        <p14:creationId xmlns:p14="http://schemas.microsoft.com/office/powerpoint/2010/main" val="13255015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Example: Airbus 310; Redundancy for Better </a:t>
            </a:r>
            <a:r>
              <a:rPr lang="en-US" sz="3600" dirty="0" smtClean="0">
                <a:latin typeface="+mj-lt"/>
              </a:rPr>
              <a:t>Safety </a:t>
            </a:r>
            <a:r>
              <a:rPr lang="en-US" sz="2000" b="0" dirty="0" smtClean="0">
                <a:latin typeface="+mj-lt"/>
              </a:rPr>
              <a:t>(3 of 5)</a:t>
            </a:r>
            <a:endParaRPr lang="en-IN" sz="2000" b="0" dirty="0">
              <a:latin typeface="+mj-lt"/>
            </a:endParaRPr>
          </a:p>
        </p:txBody>
      </p:sp>
      <p:sp>
        <p:nvSpPr>
          <p:cNvPr id="3" name="Content Placeholder 2"/>
          <p:cNvSpPr>
            <a:spLocks noGrp="1"/>
          </p:cNvSpPr>
          <p:nvPr>
            <p:ph idx="1"/>
          </p:nvPr>
        </p:nvSpPr>
        <p:spPr>
          <a:xfrm>
            <a:off x="457200" y="1600201"/>
            <a:ext cx="8229600" cy="3809999"/>
          </a:xfrm>
        </p:spPr>
        <p:txBody>
          <a:bodyPr/>
          <a:lstStyle/>
          <a:p>
            <a:pPr marL="0" indent="0">
              <a:spcBef>
                <a:spcPts val="1200"/>
              </a:spcBef>
              <a:buNone/>
            </a:pPr>
            <a:r>
              <a:rPr lang="en-US" sz="2600" dirty="0"/>
              <a:t>Solution</a:t>
            </a:r>
          </a:p>
          <a:p>
            <a:pPr marL="0" indent="0">
              <a:spcBef>
                <a:spcPts val="1200"/>
              </a:spcBef>
              <a:buClr>
                <a:schemeClr val="tx1"/>
              </a:buClr>
              <a:buNone/>
            </a:pPr>
            <a:r>
              <a:rPr lang="en-US" sz="2600" dirty="0" smtClean="0"/>
              <a:t>a. The </a:t>
            </a:r>
            <a:r>
              <a:rPr lang="en-US" sz="2600" dirty="0"/>
              <a:t>probability of a hydraulic system failure is 0.002, so the probability that it does </a:t>
            </a:r>
            <a:r>
              <a:rPr lang="en-US" sz="2600" b="1" dirty="0"/>
              <a:t>not</a:t>
            </a:r>
            <a:r>
              <a:rPr lang="en-US" sz="2600" i="1" dirty="0"/>
              <a:t> </a:t>
            </a:r>
            <a:r>
              <a:rPr lang="en-US" sz="2600" dirty="0"/>
              <a:t>fail is 0.998. That is, the probability that flight control can be maintained is as follows</a:t>
            </a:r>
            <a:r>
              <a:rPr lang="en-US" sz="2600" dirty="0" smtClean="0"/>
              <a:t>:</a:t>
            </a:r>
            <a:endParaRPr lang="en-US" sz="2600" i="1" dirty="0"/>
          </a:p>
          <a:p>
            <a:pPr marL="0" indent="0">
              <a:spcBef>
                <a:spcPts val="1200"/>
              </a:spcBef>
              <a:buNone/>
            </a:pPr>
            <a:r>
              <a:rPr lang="en-US" sz="2600" i="1" dirty="0"/>
              <a:t>P</a:t>
            </a:r>
            <a:r>
              <a:rPr lang="en-US" sz="2600" dirty="0"/>
              <a:t>(1 hydraulic system </a:t>
            </a:r>
            <a:r>
              <a:rPr lang="en-US" sz="2600" b="1" dirty="0"/>
              <a:t>does not fail</a:t>
            </a:r>
            <a:r>
              <a:rPr lang="en-US" sz="2600" dirty="0"/>
              <a:t>) = 1 </a:t>
            </a:r>
            <a:r>
              <a:rPr lang="en-US" sz="2600" dirty="0">
                <a:latin typeface="Arial" panose="020B0604020202020204" pitchFamily="34" charset="0"/>
                <a:cs typeface="Arial" panose="020B0604020202020204" pitchFamily="34" charset="0"/>
              </a:rPr>
              <a:t>−</a:t>
            </a:r>
            <a:r>
              <a:rPr lang="en-US" sz="2600" dirty="0" smtClean="0"/>
              <a:t> </a:t>
            </a:r>
            <a:r>
              <a:rPr lang="en-US" sz="2600" i="1" dirty="0"/>
              <a:t>P</a:t>
            </a:r>
            <a:r>
              <a:rPr lang="en-US" sz="2600" dirty="0"/>
              <a:t>(failure) </a:t>
            </a:r>
          </a:p>
          <a:p>
            <a:pPr marL="5292000" indent="0">
              <a:spcBef>
                <a:spcPts val="1200"/>
              </a:spcBef>
              <a:buNone/>
            </a:pPr>
            <a:r>
              <a:rPr lang="en-US" sz="2600" dirty="0" smtClean="0"/>
              <a:t>= </a:t>
            </a:r>
            <a:r>
              <a:rPr lang="en-US" sz="2600" dirty="0"/>
              <a:t>1 </a:t>
            </a:r>
            <a:r>
              <a:rPr lang="en-US" sz="2600" dirty="0">
                <a:latin typeface="Arial" panose="020B0604020202020204" pitchFamily="34" charset="0"/>
                <a:cs typeface="Arial" panose="020B0604020202020204" pitchFamily="34" charset="0"/>
              </a:rPr>
              <a:t>−</a:t>
            </a:r>
            <a:r>
              <a:rPr lang="en-US" sz="2600" dirty="0" smtClean="0"/>
              <a:t> </a:t>
            </a:r>
            <a:r>
              <a:rPr lang="en-US" sz="2600" dirty="0"/>
              <a:t>0.002 </a:t>
            </a:r>
          </a:p>
          <a:p>
            <a:pPr marL="5292000" indent="0">
              <a:spcBef>
                <a:spcPts val="1200"/>
              </a:spcBef>
              <a:buNone/>
            </a:pPr>
            <a:r>
              <a:rPr lang="en-US" sz="2600" dirty="0" smtClean="0"/>
              <a:t>= 0.998</a:t>
            </a:r>
            <a:endParaRPr lang="en-IN" sz="2600" dirty="0"/>
          </a:p>
        </p:txBody>
      </p:sp>
    </p:spTree>
    <p:extLst>
      <p:ext uri="{BB962C8B-B14F-4D97-AF65-F5344CB8AC3E}">
        <p14:creationId xmlns:p14="http://schemas.microsoft.com/office/powerpoint/2010/main" val="4332157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Example: Airbus 310; Redundancy for Better </a:t>
            </a:r>
            <a:r>
              <a:rPr lang="en-US" sz="3600" dirty="0" smtClean="0">
                <a:latin typeface="+mj-lt"/>
              </a:rPr>
              <a:t>Safety </a:t>
            </a:r>
            <a:r>
              <a:rPr lang="en-US" sz="2000" b="0" dirty="0" smtClean="0">
                <a:latin typeface="+mj-lt"/>
              </a:rPr>
              <a:t>(4 of 5)</a:t>
            </a:r>
            <a:endParaRPr lang="en-IN" sz="2000" b="0" dirty="0">
              <a:latin typeface="+mj-lt"/>
            </a:endParaRPr>
          </a:p>
        </p:txBody>
      </p:sp>
      <p:sp>
        <p:nvSpPr>
          <p:cNvPr id="3" name="Content Placeholder 2"/>
          <p:cNvSpPr>
            <a:spLocks noGrp="1"/>
          </p:cNvSpPr>
          <p:nvPr>
            <p:ph idx="1"/>
          </p:nvPr>
        </p:nvSpPr>
        <p:spPr>
          <a:xfrm>
            <a:off x="457200" y="1600201"/>
            <a:ext cx="8229600" cy="4038599"/>
          </a:xfrm>
        </p:spPr>
        <p:txBody>
          <a:bodyPr/>
          <a:lstStyle/>
          <a:p>
            <a:pPr marL="0" indent="0">
              <a:spcBef>
                <a:spcPts val="1200"/>
              </a:spcBef>
              <a:buNone/>
            </a:pPr>
            <a:r>
              <a:rPr lang="en-US" sz="2600" dirty="0"/>
              <a:t>Solution</a:t>
            </a:r>
          </a:p>
          <a:p>
            <a:pPr marL="0" indent="0">
              <a:spcBef>
                <a:spcPts val="1200"/>
              </a:spcBef>
              <a:buClr>
                <a:schemeClr val="tx1"/>
              </a:buClr>
              <a:buNone/>
            </a:pPr>
            <a:r>
              <a:rPr lang="en-US" sz="2600" dirty="0" smtClean="0"/>
              <a:t>b. With </a:t>
            </a:r>
            <a:r>
              <a:rPr lang="en-US" sz="2600" dirty="0"/>
              <a:t>three independent hydraulic systems, flight control will be maintained if the three systems do not all fail. The probability of all three hydraulic systems failing is </a:t>
            </a:r>
            <a:r>
              <a:rPr lang="en-US" sz="2600" dirty="0" smtClean="0"/>
              <a:t>0.002 </a:t>
            </a:r>
            <a:r>
              <a:rPr lang="en-US" sz="2600" dirty="0">
                <a:cs typeface="Arial" panose="020B0604020202020204" pitchFamily="34" charset="0"/>
                <a:sym typeface="Symbol" panose="05050102010706020507" pitchFamily="18" charset="2"/>
              </a:rPr>
              <a:t>·</a:t>
            </a:r>
            <a:r>
              <a:rPr lang="en-US" sz="2600" dirty="0" smtClean="0">
                <a:sym typeface="Symbol" panose="05050102010706020507" pitchFamily="18" charset="2"/>
              </a:rPr>
              <a:t> </a:t>
            </a:r>
            <a:r>
              <a:rPr lang="en-US" sz="2600" dirty="0" smtClean="0"/>
              <a:t>0.002 </a:t>
            </a:r>
            <a:r>
              <a:rPr lang="en-US" sz="2600" dirty="0">
                <a:cs typeface="Arial" panose="020B0604020202020204" pitchFamily="34" charset="0"/>
                <a:sym typeface="Symbol" panose="05050102010706020507" pitchFamily="18" charset="2"/>
              </a:rPr>
              <a:t>·</a:t>
            </a:r>
            <a:r>
              <a:rPr lang="en-US" sz="2600" dirty="0" smtClean="0">
                <a:sym typeface="Symbol" panose="05050102010706020507" pitchFamily="18" charset="2"/>
              </a:rPr>
              <a:t> </a:t>
            </a:r>
            <a:r>
              <a:rPr lang="en-US" sz="2600" dirty="0" smtClean="0"/>
              <a:t>0.002 </a:t>
            </a:r>
            <a:r>
              <a:rPr lang="en-US" sz="2600" dirty="0"/>
              <a:t>= 0.000000008</a:t>
            </a:r>
            <a:r>
              <a:rPr lang="en-US" sz="2600" dirty="0" smtClean="0"/>
              <a:t>.</a:t>
            </a:r>
            <a:endParaRPr lang="en-US" sz="2600" dirty="0"/>
          </a:p>
          <a:p>
            <a:pPr marL="461963" indent="0">
              <a:spcBef>
                <a:spcPts val="1200"/>
              </a:spcBef>
              <a:buNone/>
            </a:pPr>
            <a:r>
              <a:rPr lang="en-US" sz="2600" dirty="0"/>
              <a:t>It follows that the probability of maintaining flight control is as </a:t>
            </a:r>
            <a:r>
              <a:rPr lang="en-US" sz="2600" dirty="0" smtClean="0"/>
              <a:t>follows:</a:t>
            </a:r>
            <a:endParaRPr lang="en-US" sz="2600" i="1" dirty="0" smtClean="0"/>
          </a:p>
          <a:p>
            <a:pPr marL="0" indent="0">
              <a:spcBef>
                <a:spcPts val="1200"/>
              </a:spcBef>
              <a:buNone/>
            </a:pPr>
            <a:r>
              <a:rPr lang="en-US" sz="2600" i="1" dirty="0" smtClean="0"/>
              <a:t>P</a:t>
            </a:r>
            <a:r>
              <a:rPr lang="en-US" sz="2600" dirty="0" smtClean="0"/>
              <a:t>(it </a:t>
            </a:r>
            <a:r>
              <a:rPr lang="en-US" sz="2600" dirty="0"/>
              <a:t>does </a:t>
            </a:r>
            <a:r>
              <a:rPr lang="en-US" sz="2600" b="1" dirty="0"/>
              <a:t>not</a:t>
            </a:r>
            <a:r>
              <a:rPr lang="en-US" sz="2600" i="1" dirty="0"/>
              <a:t> </a:t>
            </a:r>
            <a:r>
              <a:rPr lang="en-US" sz="2600" dirty="0"/>
              <a:t>happen that all three hydraulic systems fail) = 1 </a:t>
            </a:r>
            <a:r>
              <a:rPr lang="en-US" sz="2600" dirty="0">
                <a:cs typeface="Arial" panose="020B0604020202020204" pitchFamily="34" charset="0"/>
              </a:rPr>
              <a:t>−</a:t>
            </a:r>
            <a:r>
              <a:rPr lang="en-US" sz="2600" dirty="0" smtClean="0"/>
              <a:t> </a:t>
            </a:r>
            <a:r>
              <a:rPr lang="en-US" sz="2600" dirty="0"/>
              <a:t>0.000000008 </a:t>
            </a:r>
            <a:r>
              <a:rPr lang="en-US" sz="2600" dirty="0" smtClean="0"/>
              <a:t>= 0.999999992</a:t>
            </a:r>
            <a:endParaRPr lang="en-IN" sz="2600" dirty="0"/>
          </a:p>
        </p:txBody>
      </p:sp>
    </p:spTree>
    <p:extLst>
      <p:ext uri="{BB962C8B-B14F-4D97-AF65-F5344CB8AC3E}">
        <p14:creationId xmlns:p14="http://schemas.microsoft.com/office/powerpoint/2010/main" val="26078728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Example: Airbus 310; Redundancy for Better </a:t>
            </a:r>
            <a:r>
              <a:rPr lang="en-US" sz="3600" dirty="0" smtClean="0">
                <a:latin typeface="+mj-lt"/>
              </a:rPr>
              <a:t>Safety </a:t>
            </a:r>
            <a:r>
              <a:rPr lang="en-US" sz="2000" b="0" dirty="0" smtClean="0">
                <a:latin typeface="+mj-lt"/>
              </a:rPr>
              <a:t>(5 of 5)</a:t>
            </a:r>
            <a:endParaRPr lang="en-IN" sz="2000" b="0" dirty="0">
              <a:latin typeface="+mj-lt"/>
            </a:endParaRPr>
          </a:p>
        </p:txBody>
      </p:sp>
      <p:sp>
        <p:nvSpPr>
          <p:cNvPr id="3" name="Content Placeholder 2"/>
          <p:cNvSpPr>
            <a:spLocks noGrp="1"/>
          </p:cNvSpPr>
          <p:nvPr>
            <p:ph idx="1"/>
          </p:nvPr>
        </p:nvSpPr>
        <p:spPr>
          <a:xfrm>
            <a:off x="457200" y="1600201"/>
            <a:ext cx="8534400" cy="2057399"/>
          </a:xfrm>
        </p:spPr>
        <p:txBody>
          <a:bodyPr/>
          <a:lstStyle/>
          <a:p>
            <a:pPr marL="0" indent="0">
              <a:buNone/>
            </a:pPr>
            <a:r>
              <a:rPr lang="en-US" sz="2400" dirty="0" smtClean="0"/>
              <a:t>Interpretation</a:t>
            </a:r>
          </a:p>
          <a:p>
            <a:pPr marL="0" indent="0">
              <a:buNone/>
            </a:pPr>
            <a:r>
              <a:rPr lang="en-US" sz="2400" dirty="0"/>
              <a:t>With only one hydraulic system we have a 0.002 probability of failure, but with three independent hydraulic systems, there is only a 0.000000008 probability that flight control cannot be maintained because all three systems failed</a:t>
            </a:r>
            <a:r>
              <a:rPr lang="en-US" sz="2400" dirty="0" smtClean="0"/>
              <a:t>.</a:t>
            </a:r>
            <a:endParaRPr lang="en-IN" sz="2400" dirty="0"/>
          </a:p>
        </p:txBody>
      </p:sp>
      <p:pic>
        <p:nvPicPr>
          <p:cNvPr id="5" name="Picture 4" descr="By using three hydraulic systems instead of only one, the risk of failure is decreased not by a factor of 1 over 3, but by a factor of 1 over 250,000. By using three independent hydraulic systems, risk is dramatically decreased and safety is dramatically increased."/>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1913" y="3803749"/>
            <a:ext cx="8195984" cy="2096841"/>
          </a:xfrm>
          <a:prstGeom prst="rect">
            <a:avLst/>
          </a:prstGeom>
        </p:spPr>
      </p:pic>
    </p:spTree>
    <p:extLst>
      <p:ext uri="{BB962C8B-B14F-4D97-AF65-F5344CB8AC3E}">
        <p14:creationId xmlns:p14="http://schemas.microsoft.com/office/powerpoint/2010/main" val="26321938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Summary of Addition Rule and Multiplication Rule</a:t>
            </a:r>
            <a:endParaRPr lang="en-IN" sz="3600" dirty="0">
              <a:latin typeface="+mj-lt"/>
            </a:endParaRPr>
          </a:p>
        </p:txBody>
      </p:sp>
      <p:sp>
        <p:nvSpPr>
          <p:cNvPr id="3" name="Content Placeholder 2"/>
          <p:cNvSpPr>
            <a:spLocks noGrp="1"/>
          </p:cNvSpPr>
          <p:nvPr>
            <p:ph idx="1"/>
          </p:nvPr>
        </p:nvSpPr>
        <p:spPr>
          <a:xfrm>
            <a:off x="457200" y="1600201"/>
            <a:ext cx="8153400" cy="3733799"/>
          </a:xfrm>
        </p:spPr>
        <p:txBody>
          <a:bodyPr/>
          <a:lstStyle/>
          <a:p>
            <a:pPr>
              <a:spcBef>
                <a:spcPts val="1200"/>
              </a:spcBef>
              <a:buClr>
                <a:schemeClr val="bg2"/>
              </a:buClr>
            </a:pPr>
            <a:r>
              <a:rPr lang="en-US" sz="2600" b="1" dirty="0"/>
              <a:t>Addition Rule for </a:t>
            </a:r>
            <a:r>
              <a:rPr lang="en-US" sz="2600" b="1" i="1" dirty="0"/>
              <a:t>P</a:t>
            </a:r>
            <a:r>
              <a:rPr lang="en-US" sz="2600" dirty="0"/>
              <a:t>(</a:t>
            </a:r>
            <a:r>
              <a:rPr lang="en-US" sz="2600" b="1" i="1" dirty="0"/>
              <a:t>A </a:t>
            </a:r>
            <a:r>
              <a:rPr lang="en-US" sz="2600" b="1" dirty="0"/>
              <a:t>or </a:t>
            </a:r>
            <a:r>
              <a:rPr lang="en-US" sz="2600" b="1" i="1" dirty="0"/>
              <a:t>B</a:t>
            </a:r>
            <a:r>
              <a:rPr lang="en-US" sz="2600" dirty="0"/>
              <a:t>)</a:t>
            </a:r>
            <a:r>
              <a:rPr lang="en-US" sz="2600" b="1" dirty="0"/>
              <a:t>: </a:t>
            </a:r>
            <a:r>
              <a:rPr lang="en-US" sz="2600" dirty="0"/>
              <a:t>The word </a:t>
            </a:r>
            <a:r>
              <a:rPr lang="en-US" sz="2600" b="1" dirty="0"/>
              <a:t>or </a:t>
            </a:r>
            <a:r>
              <a:rPr lang="en-US" sz="2600" dirty="0"/>
              <a:t>suggests addition, and when adding </a:t>
            </a:r>
            <a:r>
              <a:rPr lang="en-US" sz="2600" i="1" dirty="0"/>
              <a:t>P</a:t>
            </a:r>
            <a:r>
              <a:rPr lang="en-US" sz="2600" dirty="0"/>
              <a:t>(</a:t>
            </a:r>
            <a:r>
              <a:rPr lang="en-US" sz="2600" i="1" dirty="0"/>
              <a:t>A</a:t>
            </a:r>
            <a:r>
              <a:rPr lang="en-US" sz="2600" dirty="0"/>
              <a:t>) and </a:t>
            </a:r>
            <a:r>
              <a:rPr lang="en-US" sz="2600" i="1" dirty="0"/>
              <a:t>P</a:t>
            </a:r>
            <a:r>
              <a:rPr lang="en-US" sz="2600" dirty="0"/>
              <a:t>(</a:t>
            </a:r>
            <a:r>
              <a:rPr lang="en-US" sz="2600" i="1" dirty="0"/>
              <a:t>B</a:t>
            </a:r>
            <a:r>
              <a:rPr lang="en-US" sz="2600" dirty="0"/>
              <a:t>), we must add in such a way that every outcome is counted only once.</a:t>
            </a:r>
          </a:p>
          <a:p>
            <a:pPr>
              <a:spcBef>
                <a:spcPts val="1200"/>
              </a:spcBef>
              <a:buClr>
                <a:schemeClr val="bg2"/>
              </a:buClr>
            </a:pPr>
            <a:r>
              <a:rPr lang="en-US" sz="2600" b="1" dirty="0"/>
              <a:t>Multiplication Rule for </a:t>
            </a:r>
            <a:r>
              <a:rPr lang="en-US" sz="2600" b="1" i="1" dirty="0"/>
              <a:t>P</a:t>
            </a:r>
            <a:r>
              <a:rPr lang="en-US" sz="2600" dirty="0"/>
              <a:t>(</a:t>
            </a:r>
            <a:r>
              <a:rPr lang="en-US" sz="2600" b="1" i="1" dirty="0"/>
              <a:t>A </a:t>
            </a:r>
            <a:r>
              <a:rPr lang="en-US" sz="2600" b="1" dirty="0"/>
              <a:t>and </a:t>
            </a:r>
            <a:r>
              <a:rPr lang="en-US" sz="2600" b="1" i="1" dirty="0"/>
              <a:t>B</a:t>
            </a:r>
            <a:r>
              <a:rPr lang="en-US" sz="2600" dirty="0"/>
              <a:t>)</a:t>
            </a:r>
            <a:r>
              <a:rPr lang="en-US" sz="2600" b="1" dirty="0"/>
              <a:t>: </a:t>
            </a:r>
            <a:r>
              <a:rPr lang="en-US" sz="2600" dirty="0"/>
              <a:t>The word </a:t>
            </a:r>
            <a:r>
              <a:rPr lang="en-US" sz="2600" b="1" dirty="0"/>
              <a:t>and</a:t>
            </a:r>
            <a:r>
              <a:rPr lang="en-US" sz="2600" i="1" dirty="0"/>
              <a:t> </a:t>
            </a:r>
            <a:r>
              <a:rPr lang="en-US" sz="2600" dirty="0"/>
              <a:t>for two trials suggests multiplication, and when multiplying </a:t>
            </a:r>
            <a:r>
              <a:rPr lang="en-US" sz="2600" i="1" dirty="0"/>
              <a:t>P</a:t>
            </a:r>
            <a:r>
              <a:rPr lang="en-US" sz="2600" dirty="0"/>
              <a:t>(</a:t>
            </a:r>
            <a:r>
              <a:rPr lang="en-US" sz="2600" i="1" dirty="0"/>
              <a:t>A</a:t>
            </a:r>
            <a:r>
              <a:rPr lang="en-US" sz="2600" dirty="0"/>
              <a:t>) and </a:t>
            </a:r>
            <a:r>
              <a:rPr lang="en-US" sz="2600" i="1" dirty="0"/>
              <a:t>P</a:t>
            </a:r>
            <a:r>
              <a:rPr lang="en-US" sz="2600" dirty="0"/>
              <a:t>(</a:t>
            </a:r>
            <a:r>
              <a:rPr lang="en-US" sz="2600" i="1" dirty="0"/>
              <a:t>B</a:t>
            </a:r>
            <a:r>
              <a:rPr lang="en-US" sz="2600" dirty="0"/>
              <a:t>), we must be sure that the probability of event </a:t>
            </a:r>
            <a:r>
              <a:rPr lang="en-US" sz="2600" i="1" dirty="0"/>
              <a:t>B </a:t>
            </a:r>
            <a:r>
              <a:rPr lang="en-US" sz="2600" dirty="0"/>
              <a:t>takes into account the previous occurrence of event </a:t>
            </a:r>
            <a:r>
              <a:rPr lang="en-US" sz="2600" i="1" dirty="0"/>
              <a:t>A</a:t>
            </a:r>
            <a:r>
              <a:rPr lang="en-US" sz="2600" dirty="0" smtClean="0"/>
              <a:t>.</a:t>
            </a:r>
            <a:endParaRPr lang="en-IN" sz="2600" dirty="0"/>
          </a:p>
        </p:txBody>
      </p:sp>
    </p:spTree>
    <p:extLst>
      <p:ext uri="{BB962C8B-B14F-4D97-AF65-F5344CB8AC3E}">
        <p14:creationId xmlns:p14="http://schemas.microsoft.com/office/powerpoint/2010/main" val="33428096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Key </a:t>
            </a:r>
            <a:r>
              <a:rPr lang="en-US" sz="3600" dirty="0" smtClean="0">
                <a:latin typeface="+mj-lt"/>
              </a:rPr>
              <a:t>Concept </a:t>
            </a:r>
            <a:r>
              <a:rPr lang="en-US" sz="2000" b="0" dirty="0" smtClean="0">
                <a:latin typeface="+mj-lt"/>
              </a:rPr>
              <a:t>(2 of 2)</a:t>
            </a:r>
            <a:endParaRPr lang="en-IN" sz="2000" b="0" dirty="0">
              <a:latin typeface="+mj-lt"/>
            </a:endParaRPr>
          </a:p>
        </p:txBody>
      </p:sp>
      <p:sp>
        <p:nvSpPr>
          <p:cNvPr id="3" name="Content Placeholder 2"/>
          <p:cNvSpPr>
            <a:spLocks noGrp="1"/>
          </p:cNvSpPr>
          <p:nvPr>
            <p:ph idx="1"/>
          </p:nvPr>
        </p:nvSpPr>
        <p:spPr>
          <a:xfrm>
            <a:off x="457200" y="1600201"/>
            <a:ext cx="8382000" cy="2133599"/>
          </a:xfrm>
        </p:spPr>
        <p:txBody>
          <a:bodyPr/>
          <a:lstStyle/>
          <a:p>
            <a:pPr marL="0" indent="0">
              <a:buNone/>
            </a:pPr>
            <a:r>
              <a:rPr lang="en-US" sz="2600" dirty="0"/>
              <a:t>This section also presents the basic </a:t>
            </a:r>
            <a:r>
              <a:rPr lang="en-US" sz="2600" b="1" dirty="0"/>
              <a:t>multiplication rule</a:t>
            </a:r>
            <a:r>
              <a:rPr lang="en-US" sz="2600" i="1" dirty="0"/>
              <a:t> </a:t>
            </a:r>
            <a:r>
              <a:rPr lang="en-US" sz="2600" dirty="0"/>
              <a:t>used for finding </a:t>
            </a:r>
            <a:r>
              <a:rPr lang="en-US" sz="2600" i="1" dirty="0"/>
              <a:t>P</a:t>
            </a:r>
            <a:r>
              <a:rPr lang="en-US" sz="2600" dirty="0"/>
              <a:t>(</a:t>
            </a:r>
            <a:r>
              <a:rPr lang="en-US" sz="2600" i="1" dirty="0"/>
              <a:t>A </a:t>
            </a:r>
            <a:r>
              <a:rPr lang="en-US" sz="2600" dirty="0"/>
              <a:t>and </a:t>
            </a:r>
            <a:r>
              <a:rPr lang="en-US" sz="2600" i="1" dirty="0"/>
              <a:t>B</a:t>
            </a:r>
            <a:r>
              <a:rPr lang="en-US" sz="2600" dirty="0"/>
              <a:t>), which is the probability that event </a:t>
            </a:r>
            <a:r>
              <a:rPr lang="en-US" sz="2600" i="1" dirty="0"/>
              <a:t>A </a:t>
            </a:r>
            <a:r>
              <a:rPr lang="en-US" sz="2600" dirty="0"/>
              <a:t>occurs and event </a:t>
            </a:r>
            <a:r>
              <a:rPr lang="en-US" sz="2600" i="1" dirty="0"/>
              <a:t>B </a:t>
            </a:r>
            <a:r>
              <a:rPr lang="en-US" sz="2600" dirty="0" smtClean="0"/>
              <a:t>occurs. The </a:t>
            </a:r>
            <a:r>
              <a:rPr lang="en-US" sz="2600" dirty="0"/>
              <a:t>word “and” in the multiplication rule is associated with the multiplication of probabilities</a:t>
            </a:r>
            <a:r>
              <a:rPr lang="en-US" sz="2600" dirty="0" smtClean="0"/>
              <a:t>.</a:t>
            </a:r>
            <a:endParaRPr lang="en-IN" sz="2600" dirty="0"/>
          </a:p>
        </p:txBody>
      </p:sp>
    </p:spTree>
    <p:extLst>
      <p:ext uri="{BB962C8B-B14F-4D97-AF65-F5344CB8AC3E}">
        <p14:creationId xmlns:p14="http://schemas.microsoft.com/office/powerpoint/2010/main" val="33061524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Compound Event</a:t>
            </a:r>
            <a:endParaRPr lang="en-IN" sz="3600" dirty="0">
              <a:latin typeface="+mj-lt"/>
            </a:endParaRPr>
          </a:p>
        </p:txBody>
      </p:sp>
      <p:sp>
        <p:nvSpPr>
          <p:cNvPr id="3" name="Content Placeholder 2"/>
          <p:cNvSpPr>
            <a:spLocks noGrp="1"/>
          </p:cNvSpPr>
          <p:nvPr>
            <p:ph idx="1"/>
          </p:nvPr>
        </p:nvSpPr>
        <p:spPr>
          <a:xfrm>
            <a:off x="457200" y="1600201"/>
            <a:ext cx="8229600" cy="1371600"/>
          </a:xfrm>
        </p:spPr>
        <p:txBody>
          <a:bodyPr/>
          <a:lstStyle/>
          <a:p>
            <a:pPr>
              <a:buClr>
                <a:schemeClr val="bg2"/>
              </a:buClr>
            </a:pPr>
            <a:r>
              <a:rPr lang="en-US" sz="2800" dirty="0"/>
              <a:t>Compound Event</a:t>
            </a:r>
          </a:p>
          <a:p>
            <a:pPr marL="741600" lvl="1" indent="-284400"/>
            <a:r>
              <a:rPr lang="en-US" sz="2600" dirty="0"/>
              <a:t>A </a:t>
            </a:r>
            <a:r>
              <a:rPr lang="en-US" sz="2600" b="1" dirty="0"/>
              <a:t>compound event </a:t>
            </a:r>
            <a:r>
              <a:rPr lang="en-US" sz="2600" dirty="0"/>
              <a:t>is any event combining two or more simple events</a:t>
            </a:r>
            <a:r>
              <a:rPr lang="en-US" sz="2600" dirty="0" smtClean="0"/>
              <a:t>.</a:t>
            </a:r>
            <a:endParaRPr lang="en-US" sz="2600" dirty="0"/>
          </a:p>
        </p:txBody>
      </p:sp>
    </p:spTree>
    <p:extLst>
      <p:ext uri="{BB962C8B-B14F-4D97-AF65-F5344CB8AC3E}">
        <p14:creationId xmlns:p14="http://schemas.microsoft.com/office/powerpoint/2010/main" val="37379364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Addition Rule</a:t>
            </a:r>
            <a:endParaRPr lang="en-IN" sz="3600" dirty="0">
              <a:latin typeface="+mj-lt"/>
            </a:endParaRPr>
          </a:p>
        </p:txBody>
      </p:sp>
      <p:sp>
        <p:nvSpPr>
          <p:cNvPr id="3" name="Content Placeholder 2"/>
          <p:cNvSpPr>
            <a:spLocks noGrp="1"/>
          </p:cNvSpPr>
          <p:nvPr>
            <p:ph idx="1"/>
          </p:nvPr>
        </p:nvSpPr>
        <p:spPr>
          <a:xfrm>
            <a:off x="457200" y="1600201"/>
            <a:ext cx="8229600" cy="1447800"/>
          </a:xfrm>
        </p:spPr>
        <p:txBody>
          <a:bodyPr/>
          <a:lstStyle/>
          <a:p>
            <a:pPr marL="0" indent="0">
              <a:buClr>
                <a:schemeClr val="accent2">
                  <a:lumMod val="75000"/>
                </a:schemeClr>
              </a:buClr>
              <a:buNone/>
            </a:pPr>
            <a:r>
              <a:rPr lang="en-US" sz="2800" dirty="0"/>
              <a:t>Notation for Addition </a:t>
            </a:r>
            <a:r>
              <a:rPr lang="en-US" sz="2800" dirty="0" smtClean="0"/>
              <a:t>Rule</a:t>
            </a:r>
          </a:p>
          <a:p>
            <a:pPr marL="0" indent="0">
              <a:buClr>
                <a:schemeClr val="accent2">
                  <a:lumMod val="75000"/>
                </a:schemeClr>
              </a:buClr>
              <a:buNone/>
            </a:pPr>
            <a:r>
              <a:rPr lang="en-US" sz="2600" i="1" dirty="0" smtClean="0"/>
              <a:t>P</a:t>
            </a:r>
            <a:r>
              <a:rPr lang="en-US" sz="2600" dirty="0" smtClean="0"/>
              <a:t>(</a:t>
            </a:r>
            <a:r>
              <a:rPr lang="en-US" sz="2600" i="1" dirty="0" smtClean="0"/>
              <a:t>A </a:t>
            </a:r>
            <a:r>
              <a:rPr lang="en-US" sz="2600" dirty="0"/>
              <a:t>or </a:t>
            </a:r>
            <a:r>
              <a:rPr lang="en-US" sz="2600" i="1" dirty="0"/>
              <a:t>B</a:t>
            </a:r>
            <a:r>
              <a:rPr lang="en-US" sz="2600" dirty="0"/>
              <a:t>) = </a:t>
            </a:r>
            <a:r>
              <a:rPr lang="en-US" sz="2600" i="1" dirty="0"/>
              <a:t>P</a:t>
            </a:r>
            <a:r>
              <a:rPr lang="en-US" sz="2600" dirty="0"/>
              <a:t>(in a single trial, </a:t>
            </a:r>
            <a:r>
              <a:rPr lang="en-US" sz="2600" dirty="0" smtClean="0"/>
              <a:t>event </a:t>
            </a:r>
            <a:r>
              <a:rPr lang="en-US" sz="2600" i="1" dirty="0"/>
              <a:t>A </a:t>
            </a:r>
            <a:r>
              <a:rPr lang="en-US" sz="2600" dirty="0"/>
              <a:t>occurs </a:t>
            </a:r>
            <a:r>
              <a:rPr lang="en-US" sz="2600" dirty="0" smtClean="0"/>
              <a:t>or event </a:t>
            </a:r>
            <a:r>
              <a:rPr lang="en-US" sz="2600" i="1" dirty="0" smtClean="0"/>
              <a:t>B </a:t>
            </a:r>
            <a:r>
              <a:rPr lang="en-US" sz="2600" dirty="0" smtClean="0"/>
              <a:t>occurs or they both occur)</a:t>
            </a:r>
            <a:endParaRPr lang="en-IN" sz="2600" dirty="0"/>
          </a:p>
        </p:txBody>
      </p:sp>
    </p:spTree>
    <p:extLst>
      <p:ext uri="{BB962C8B-B14F-4D97-AF65-F5344CB8AC3E}">
        <p14:creationId xmlns:p14="http://schemas.microsoft.com/office/powerpoint/2010/main" val="9359800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Intuitive Addition Rule</a:t>
            </a:r>
            <a:endParaRPr lang="en-IN" sz="3600" dirty="0">
              <a:latin typeface="+mj-lt"/>
            </a:endParaRPr>
          </a:p>
        </p:txBody>
      </p:sp>
      <p:sp>
        <p:nvSpPr>
          <p:cNvPr id="3" name="Content Placeholder 2"/>
          <p:cNvSpPr>
            <a:spLocks noGrp="1"/>
          </p:cNvSpPr>
          <p:nvPr>
            <p:ph idx="1"/>
          </p:nvPr>
        </p:nvSpPr>
        <p:spPr>
          <a:xfrm>
            <a:off x="457200" y="1600201"/>
            <a:ext cx="8229600" cy="2133600"/>
          </a:xfrm>
        </p:spPr>
        <p:txBody>
          <a:bodyPr/>
          <a:lstStyle/>
          <a:p>
            <a:pPr marL="0" indent="0">
              <a:buNone/>
            </a:pPr>
            <a:r>
              <a:rPr lang="en-US" sz="2600" dirty="0"/>
              <a:t>To find </a:t>
            </a:r>
            <a:r>
              <a:rPr lang="en-US" sz="2600" i="1" dirty="0"/>
              <a:t>P</a:t>
            </a:r>
            <a:r>
              <a:rPr lang="en-US" sz="2600" dirty="0"/>
              <a:t>(</a:t>
            </a:r>
            <a:r>
              <a:rPr lang="en-US" sz="2600" i="1" dirty="0"/>
              <a:t>A </a:t>
            </a:r>
            <a:r>
              <a:rPr lang="en-US" sz="2600" dirty="0"/>
              <a:t>or </a:t>
            </a:r>
            <a:r>
              <a:rPr lang="en-US" sz="2600" i="1" dirty="0"/>
              <a:t>B</a:t>
            </a:r>
            <a:r>
              <a:rPr lang="en-US" sz="2600" dirty="0"/>
              <a:t>), add the number of ways event </a:t>
            </a:r>
            <a:r>
              <a:rPr lang="en-US" sz="2600" i="1" dirty="0"/>
              <a:t>A </a:t>
            </a:r>
            <a:r>
              <a:rPr lang="en-US" sz="2600" dirty="0"/>
              <a:t>can occur and the number of ways event </a:t>
            </a:r>
            <a:r>
              <a:rPr lang="en-US" sz="2600" i="1" dirty="0"/>
              <a:t>B </a:t>
            </a:r>
            <a:r>
              <a:rPr lang="en-US" sz="2600" dirty="0"/>
              <a:t>can occur, but </a:t>
            </a:r>
            <a:r>
              <a:rPr lang="en-US" sz="2600" b="1" dirty="0"/>
              <a:t>add in such a way that every outcome is counted only once.</a:t>
            </a:r>
            <a:r>
              <a:rPr lang="en-US" sz="2600" i="1" dirty="0"/>
              <a:t> P</a:t>
            </a:r>
            <a:r>
              <a:rPr lang="en-US" sz="2600" dirty="0"/>
              <a:t>(</a:t>
            </a:r>
            <a:r>
              <a:rPr lang="en-US" sz="2600" i="1" dirty="0"/>
              <a:t>A </a:t>
            </a:r>
            <a:r>
              <a:rPr lang="en-US" sz="2600" dirty="0"/>
              <a:t>or </a:t>
            </a:r>
            <a:r>
              <a:rPr lang="en-US" sz="2600" i="1" dirty="0"/>
              <a:t>B</a:t>
            </a:r>
            <a:r>
              <a:rPr lang="en-US" sz="2600" dirty="0"/>
              <a:t>) is equal to that sum, divided by the total number of outcomes in the sample space</a:t>
            </a:r>
            <a:r>
              <a:rPr lang="en-US" sz="2600" dirty="0" smtClean="0"/>
              <a:t>.</a:t>
            </a:r>
            <a:endParaRPr lang="en-IN" sz="2600" dirty="0"/>
          </a:p>
        </p:txBody>
      </p:sp>
    </p:spTree>
    <p:extLst>
      <p:ext uri="{BB962C8B-B14F-4D97-AF65-F5344CB8AC3E}">
        <p14:creationId xmlns:p14="http://schemas.microsoft.com/office/powerpoint/2010/main" val="27964906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Formal Addition Rule</a:t>
            </a:r>
            <a:endParaRPr lang="en-IN" sz="3600" dirty="0">
              <a:latin typeface="+mj-lt"/>
            </a:endParaRPr>
          </a:p>
        </p:txBody>
      </p:sp>
      <p:sp>
        <p:nvSpPr>
          <p:cNvPr id="3" name="Content Placeholder 2"/>
          <p:cNvSpPr>
            <a:spLocks noGrp="1"/>
          </p:cNvSpPr>
          <p:nvPr>
            <p:ph idx="1"/>
          </p:nvPr>
        </p:nvSpPr>
        <p:spPr>
          <a:xfrm>
            <a:off x="457200" y="1600201"/>
            <a:ext cx="8229600" cy="1828800"/>
          </a:xfrm>
        </p:spPr>
        <p:txBody>
          <a:bodyPr/>
          <a:lstStyle/>
          <a:p>
            <a:pPr marL="0" indent="0" algn="ctr">
              <a:buNone/>
            </a:pPr>
            <a:r>
              <a:rPr lang="en-US" sz="2600" i="1" dirty="0" smtClean="0"/>
              <a:t>P</a:t>
            </a:r>
            <a:r>
              <a:rPr lang="en-US" sz="2600" dirty="0" smtClean="0"/>
              <a:t>(</a:t>
            </a:r>
            <a:r>
              <a:rPr lang="en-US" sz="2600" i="1" dirty="0" smtClean="0"/>
              <a:t>A </a:t>
            </a:r>
            <a:r>
              <a:rPr lang="en-US" sz="2600" dirty="0"/>
              <a:t>or </a:t>
            </a:r>
            <a:r>
              <a:rPr lang="en-US" sz="2600" i="1" dirty="0"/>
              <a:t>B</a:t>
            </a:r>
            <a:r>
              <a:rPr lang="en-US" sz="2600" dirty="0"/>
              <a:t>) = </a:t>
            </a:r>
            <a:r>
              <a:rPr lang="en-US" sz="2600" i="1" dirty="0"/>
              <a:t>P</a:t>
            </a:r>
            <a:r>
              <a:rPr lang="en-US" sz="2600" dirty="0"/>
              <a:t>(</a:t>
            </a:r>
            <a:r>
              <a:rPr lang="en-US" sz="2600" i="1" dirty="0"/>
              <a:t>A</a:t>
            </a:r>
            <a:r>
              <a:rPr lang="en-US" sz="2600" dirty="0"/>
              <a:t>) + </a:t>
            </a:r>
            <a:r>
              <a:rPr lang="en-US" sz="2600" i="1" dirty="0"/>
              <a:t>P</a:t>
            </a:r>
            <a:r>
              <a:rPr lang="en-US" sz="2600" dirty="0"/>
              <a:t>(</a:t>
            </a:r>
            <a:r>
              <a:rPr lang="en-US" sz="2600" i="1" dirty="0"/>
              <a:t>B</a:t>
            </a:r>
            <a:r>
              <a:rPr lang="en-US" sz="2600" dirty="0"/>
              <a:t>) </a:t>
            </a:r>
            <a:r>
              <a:rPr lang="en-US" sz="2600" dirty="0" smtClean="0">
                <a:latin typeface="Arial" panose="020B0604020202020204" pitchFamily="34" charset="0"/>
                <a:cs typeface="Arial" panose="020B0604020202020204" pitchFamily="34" charset="0"/>
              </a:rPr>
              <a:t>−</a:t>
            </a:r>
            <a:r>
              <a:rPr lang="en-US" sz="2600" dirty="0" smtClean="0"/>
              <a:t> </a:t>
            </a:r>
            <a:r>
              <a:rPr lang="en-US" sz="2600" i="1" dirty="0"/>
              <a:t>P</a:t>
            </a:r>
            <a:r>
              <a:rPr lang="en-US" sz="2600" dirty="0"/>
              <a:t>(</a:t>
            </a:r>
            <a:r>
              <a:rPr lang="en-US" sz="2600" i="1" dirty="0"/>
              <a:t>A </a:t>
            </a:r>
            <a:r>
              <a:rPr lang="en-US" sz="2600" dirty="0"/>
              <a:t>and </a:t>
            </a:r>
            <a:r>
              <a:rPr lang="en-US" sz="2600" i="1" dirty="0" smtClean="0"/>
              <a:t>B</a:t>
            </a:r>
            <a:r>
              <a:rPr lang="en-US" sz="2600" dirty="0" smtClean="0"/>
              <a:t>)</a:t>
            </a:r>
          </a:p>
          <a:p>
            <a:pPr marL="0" indent="0">
              <a:buNone/>
            </a:pPr>
            <a:r>
              <a:rPr lang="en-US" sz="2600" dirty="0" smtClean="0"/>
              <a:t>where </a:t>
            </a:r>
            <a:r>
              <a:rPr lang="en-US" sz="2600" i="1" dirty="0" smtClean="0"/>
              <a:t>P</a:t>
            </a:r>
            <a:r>
              <a:rPr lang="en-US" sz="2600" dirty="0" smtClean="0"/>
              <a:t>(</a:t>
            </a:r>
            <a:r>
              <a:rPr lang="en-US" sz="2600" i="1" dirty="0" smtClean="0"/>
              <a:t>A </a:t>
            </a:r>
            <a:r>
              <a:rPr lang="en-US" sz="2600" dirty="0" smtClean="0"/>
              <a:t>and </a:t>
            </a:r>
            <a:r>
              <a:rPr lang="en-US" sz="2600" i="1" dirty="0" smtClean="0"/>
              <a:t>B</a:t>
            </a:r>
            <a:r>
              <a:rPr lang="en-US" sz="2600" dirty="0" smtClean="0"/>
              <a:t>) denotes the probability that </a:t>
            </a:r>
            <a:r>
              <a:rPr lang="en-US" sz="2600" i="1" dirty="0" smtClean="0"/>
              <a:t>A </a:t>
            </a:r>
            <a:r>
              <a:rPr lang="en-US" sz="2600" dirty="0" smtClean="0"/>
              <a:t>and </a:t>
            </a:r>
            <a:r>
              <a:rPr lang="en-US" sz="2600" i="1" dirty="0" smtClean="0"/>
              <a:t>B </a:t>
            </a:r>
            <a:r>
              <a:rPr lang="en-US" sz="2600" dirty="0" smtClean="0"/>
              <a:t>both occur at the same time as an outcome in a trial of a procedure.</a:t>
            </a:r>
            <a:endParaRPr lang="en-IN" sz="2600" dirty="0"/>
          </a:p>
        </p:txBody>
      </p:sp>
    </p:spTree>
    <p:extLst>
      <p:ext uri="{BB962C8B-B14F-4D97-AF65-F5344CB8AC3E}">
        <p14:creationId xmlns:p14="http://schemas.microsoft.com/office/powerpoint/2010/main" val="25109355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Disjoint Events and the Addition Rule</a:t>
            </a:r>
            <a:endParaRPr lang="en-IN" sz="3600" dirty="0">
              <a:latin typeface="+mj-lt"/>
            </a:endParaRPr>
          </a:p>
        </p:txBody>
      </p:sp>
      <p:sp>
        <p:nvSpPr>
          <p:cNvPr id="3" name="Content Placeholder 2"/>
          <p:cNvSpPr>
            <a:spLocks noGrp="1"/>
          </p:cNvSpPr>
          <p:nvPr>
            <p:ph idx="1"/>
          </p:nvPr>
        </p:nvSpPr>
        <p:spPr>
          <a:xfrm>
            <a:off x="457200" y="1600201"/>
            <a:ext cx="8229600" cy="1828800"/>
          </a:xfrm>
        </p:spPr>
        <p:txBody>
          <a:bodyPr/>
          <a:lstStyle/>
          <a:p>
            <a:pPr>
              <a:spcBef>
                <a:spcPts val="1200"/>
              </a:spcBef>
              <a:buClr>
                <a:schemeClr val="bg2"/>
              </a:buClr>
            </a:pPr>
            <a:r>
              <a:rPr lang="en-US" sz="2800" dirty="0"/>
              <a:t>Disjoint (or mutually exclusive)</a:t>
            </a:r>
          </a:p>
          <a:p>
            <a:pPr marL="741600" lvl="1" indent="-284400">
              <a:spcBef>
                <a:spcPts val="1200"/>
              </a:spcBef>
            </a:pPr>
            <a:r>
              <a:rPr lang="en-US" sz="2600" dirty="0"/>
              <a:t>Events </a:t>
            </a:r>
            <a:r>
              <a:rPr lang="en-US" sz="2600" i="1" dirty="0"/>
              <a:t>A </a:t>
            </a:r>
            <a:r>
              <a:rPr lang="en-US" sz="2600" dirty="0"/>
              <a:t>and </a:t>
            </a:r>
            <a:r>
              <a:rPr lang="en-US" sz="2600" i="1" dirty="0"/>
              <a:t>B </a:t>
            </a:r>
            <a:r>
              <a:rPr lang="en-US" sz="2600" dirty="0"/>
              <a:t>are </a:t>
            </a:r>
            <a:r>
              <a:rPr lang="en-US" sz="2600" b="1" dirty="0"/>
              <a:t>disjoint </a:t>
            </a:r>
            <a:r>
              <a:rPr lang="en-US" sz="2600" dirty="0"/>
              <a:t>(or </a:t>
            </a:r>
            <a:r>
              <a:rPr lang="en-US" sz="2600" b="1" dirty="0"/>
              <a:t>mutually exclusive</a:t>
            </a:r>
            <a:r>
              <a:rPr lang="en-US" sz="2600" dirty="0"/>
              <a:t>) if they cannot occur at the same time. (That is, disjoint events do not overlap</a:t>
            </a:r>
            <a:r>
              <a:rPr lang="en-US" sz="2600" dirty="0" smtClean="0"/>
              <a:t>.)</a:t>
            </a:r>
            <a:endParaRPr lang="en-US" sz="2600" dirty="0"/>
          </a:p>
        </p:txBody>
      </p:sp>
    </p:spTree>
    <p:extLst>
      <p:ext uri="{BB962C8B-B14F-4D97-AF65-F5344CB8AC3E}">
        <p14:creationId xmlns:p14="http://schemas.microsoft.com/office/powerpoint/2010/main" val="9794398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theme/theme1.xml><?xml version="1.0" encoding="utf-8"?>
<a:theme xmlns:a="http://schemas.openxmlformats.org/drawingml/2006/main" name="508 Lecture">
  <a:themeElements>
    <a:clrScheme name="Custom 7">
      <a:dk1>
        <a:sysClr val="windowText" lastClr="000000"/>
      </a:dk1>
      <a:lt1>
        <a:sysClr val="window" lastClr="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sz="2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2000" dirty="0" err="1" smtClean="0"/>
        </a:defPPr>
      </a:lstStyle>
    </a:txDef>
  </a:objectDefaults>
  <a:extraClrSchemeLst/>
</a:theme>
</file>

<file path=ppt/theme/theme2.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Horizon</Template>
  <TotalTime>5006</TotalTime>
  <Words>1975</Words>
  <Application>Microsoft Office PowerPoint</Application>
  <PresentationFormat>On-screen Show (4:3)</PresentationFormat>
  <Paragraphs>129</Paragraphs>
  <Slides>38</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38</vt:i4>
      </vt:variant>
    </vt:vector>
  </HeadingPairs>
  <TitlesOfParts>
    <vt:vector size="44" baseType="lpstr">
      <vt:lpstr>Arial</vt:lpstr>
      <vt:lpstr>Symbol</vt:lpstr>
      <vt:lpstr>Times New Roman</vt:lpstr>
      <vt:lpstr>Verdana</vt:lpstr>
      <vt:lpstr>Wingdings</vt:lpstr>
      <vt:lpstr>508 Lecture</vt:lpstr>
      <vt:lpstr>Elementary Statistics</vt:lpstr>
      <vt:lpstr>Probability</vt:lpstr>
      <vt:lpstr>Key Concept (1 of 2)</vt:lpstr>
      <vt:lpstr>Key Concept (2 of 2)</vt:lpstr>
      <vt:lpstr>Compound Event</vt:lpstr>
      <vt:lpstr>Addition Rule</vt:lpstr>
      <vt:lpstr>Intuitive Addition Rule</vt:lpstr>
      <vt:lpstr>Formal Addition Rule</vt:lpstr>
      <vt:lpstr>Disjoint Events and the Addition Rule</vt:lpstr>
      <vt:lpstr>Example: Disjoint Events (1 of 2)</vt:lpstr>
      <vt:lpstr>Example: Disjoint Events (2 of 2)</vt:lpstr>
      <vt:lpstr>Summary</vt:lpstr>
      <vt:lpstr>Complementary Events and the Addition Rule</vt:lpstr>
      <vt:lpstr>Rule of Complementary Events</vt:lpstr>
      <vt:lpstr>Example: Sleepwalking (1 of 2)</vt:lpstr>
      <vt:lpstr>Example: Sleepwalking (2 of 2)</vt:lpstr>
      <vt:lpstr>Multiplication Rule</vt:lpstr>
      <vt:lpstr>Intuitive Multiplication Rule</vt:lpstr>
      <vt:lpstr>Formal Multiplication Rule</vt:lpstr>
      <vt:lpstr>Independence and the Multiplication Rule</vt:lpstr>
      <vt:lpstr>Example: Screening Drugs and the Basic Multiplication Rule (1 of 6)</vt:lpstr>
      <vt:lpstr>Example: Screening Drugs and the Basic Multiplication Rule (2 of 6)</vt:lpstr>
      <vt:lpstr>Example: Screening Drugs and the Basic Multiplication Rule (3 of 6)</vt:lpstr>
      <vt:lpstr>Example: Screening Drugs and the Basic Multiplication Rule (4 of 6)</vt:lpstr>
      <vt:lpstr>Example: Screening Drugs and the Basic Multiplication Rule (5 of 6)</vt:lpstr>
      <vt:lpstr>Example: Screening Drugs and the Basic Multiplication Rule (6 of 6)</vt:lpstr>
      <vt:lpstr>Sampling</vt:lpstr>
      <vt:lpstr>Treating Dependent Events and Independent</vt:lpstr>
      <vt:lpstr>Example: Drug Screening and the 5% Guideline for Cumbersome Calculations (1 of 3)</vt:lpstr>
      <vt:lpstr>Example: Drug Screening and the 5% Guideline for Cumbersome Calculations (2 of 3)</vt:lpstr>
      <vt:lpstr>Example: Drug Screening and the 5% Guideline for Cumbersome Calculations (3 of 3)</vt:lpstr>
      <vt:lpstr>Redundancy: Important Application of the Multiplication Rule</vt:lpstr>
      <vt:lpstr>Example: Airbus 310; Redundancy for Better Safety (1 of 5)</vt:lpstr>
      <vt:lpstr>Example: Airbus 310; Redundancy for Better Safety (2 of 5)</vt:lpstr>
      <vt:lpstr>Example: Airbus 310; Redundancy for Better Safety (3 of 5)</vt:lpstr>
      <vt:lpstr>Example: Airbus 310; Redundancy for Better Safety (4 of 5)</vt:lpstr>
      <vt:lpstr>Example: Airbus 310; Redundancy for Better Safety (5 of 5)</vt:lpstr>
      <vt:lpstr>Summary of Addition Rule and Multiplication Rule</vt:lpstr>
    </vt:vector>
  </TitlesOfParts>
  <Company>SPi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Elementary Statistics, 13e</dc:title>
  <dc:subject>Statistics</dc:subject>
  <dc:creator>Mario F. Triola</dc:creator>
  <cp:lastModifiedBy>D, Mohanapriya</cp:lastModifiedBy>
  <cp:revision>1568</cp:revision>
  <dcterms:created xsi:type="dcterms:W3CDTF">2014-07-14T20:04:21Z</dcterms:created>
  <dcterms:modified xsi:type="dcterms:W3CDTF">2017-11-08T04:48:19Z</dcterms:modified>
</cp:coreProperties>
</file>