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 id="417" r:id="rId42"/>
    <p:sldId id="418" r:id="rId43"/>
    <p:sldId id="41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2" autoAdjust="0"/>
    <p:restoredTop sz="95512" autoAdjust="0"/>
  </p:normalViewPr>
  <p:slideViewPr>
    <p:cSldViewPr>
      <p:cViewPr varScale="1">
        <p:scale>
          <a:sx n="94" d="100"/>
          <a:sy n="94" d="100"/>
        </p:scale>
        <p:origin x="78" y="300"/>
      </p:cViewPr>
      <p:guideLst>
        <p:guide orient="horz" pos="2160"/>
        <p:guide pos="2880"/>
      </p:guideLst>
    </p:cSldViewPr>
  </p:slideViewPr>
  <p:outlineViewPr>
    <p:cViewPr>
      <p:scale>
        <a:sx n="33" d="100"/>
        <a:sy n="33" d="100"/>
      </p:scale>
      <p:origin x="0" y="-21396"/>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4</a:t>
            </a:r>
            <a:endParaRPr lang="en-IN" sz="4000" dirty="0"/>
          </a:p>
        </p:txBody>
      </p:sp>
      <p:sp>
        <p:nvSpPr>
          <p:cNvPr id="5" name="Text Placeholder 4"/>
          <p:cNvSpPr>
            <a:spLocks noGrp="1"/>
          </p:cNvSpPr>
          <p:nvPr>
            <p:ph type="body" sz="quarter" idx="15"/>
          </p:nvPr>
        </p:nvSpPr>
        <p:spPr>
          <a:xfrm>
            <a:off x="5029200" y="3322637"/>
            <a:ext cx="3657600" cy="792163"/>
          </a:xfrm>
        </p:spPr>
        <p:txBody>
          <a:bodyPr/>
          <a:lstStyle/>
          <a:p>
            <a:pPr algn="ctr"/>
            <a:r>
              <a:rPr lang="en-US" altLang="en-US" sz="3600" dirty="0"/>
              <a:t>Probability</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600" dirty="0">
                <a:latin typeface="+mj-lt"/>
              </a:rPr>
              <a:t>Example: Accidental iPad </a:t>
            </a:r>
            <a:r>
              <a:rPr lang="en-US" sz="3600" dirty="0" smtClean="0">
                <a:latin typeface="+mj-lt"/>
              </a:rPr>
              <a:t>Damage </a:t>
            </a:r>
            <a:r>
              <a:rPr lang="en-US" sz="2000" b="0" dirty="0" smtClean="0">
                <a:latin typeface="+mj-lt"/>
              </a:rPr>
              <a:t>(4 of 4)</a:t>
            </a:r>
            <a:endParaRPr lang="en-IN" sz="2000" b="0" dirty="0">
              <a:latin typeface="+mj-lt"/>
            </a:endParaRPr>
          </a:p>
        </p:txBody>
      </p:sp>
      <p:sp>
        <p:nvSpPr>
          <p:cNvPr id="3" name="Content Placeholder 2"/>
          <p:cNvSpPr>
            <a:spLocks noGrp="1"/>
          </p:cNvSpPr>
          <p:nvPr>
            <p:ph idx="1"/>
          </p:nvPr>
        </p:nvSpPr>
        <p:spPr>
          <a:xfrm>
            <a:off x="457200" y="1600201"/>
            <a:ext cx="7848600" cy="3505200"/>
          </a:xfrm>
        </p:spPr>
        <p:txBody>
          <a:bodyPr/>
          <a:lstStyle/>
          <a:p>
            <a:pPr marL="0" indent="0">
              <a:spcBef>
                <a:spcPts val="1200"/>
              </a:spcBef>
              <a:buNone/>
            </a:pPr>
            <a:r>
              <a:rPr lang="en-US" sz="2800" dirty="0"/>
              <a:t>Interpretation</a:t>
            </a:r>
          </a:p>
          <a:p>
            <a:pPr marL="0" indent="0">
              <a:spcBef>
                <a:spcPts val="1200"/>
              </a:spcBef>
              <a:buNone/>
            </a:pPr>
            <a:r>
              <a:rPr lang="en-US" sz="2600" dirty="0"/>
              <a:t>For a group of 20 damaged iPads, there is a 0.710 probability of getting at least 1 iPad damaged in a bag/backpack. </a:t>
            </a:r>
          </a:p>
          <a:p>
            <a:pPr marL="0" indent="0">
              <a:spcBef>
                <a:spcPts val="1200"/>
              </a:spcBef>
              <a:buNone/>
            </a:pPr>
            <a:r>
              <a:rPr lang="en-US" sz="2600" kern="0" dirty="0"/>
              <a:t>This probability is not </a:t>
            </a:r>
            <a:r>
              <a:rPr lang="en-US" sz="2600" b="1" kern="0" dirty="0"/>
              <a:t>very</a:t>
            </a:r>
            <a:r>
              <a:rPr lang="en-US" sz="2600" i="1" kern="0" dirty="0"/>
              <a:t> </a:t>
            </a:r>
            <a:r>
              <a:rPr lang="en-US" sz="2600" kern="0" dirty="0"/>
              <a:t>high, so to be </a:t>
            </a:r>
            <a:r>
              <a:rPr lang="en-US" sz="2600" b="1" kern="0" dirty="0"/>
              <a:t>reasonably sure</a:t>
            </a:r>
            <a:r>
              <a:rPr lang="en-US" sz="2600" i="1" kern="0" dirty="0"/>
              <a:t> </a:t>
            </a:r>
            <a:r>
              <a:rPr lang="en-US" sz="2600" kern="0" dirty="0"/>
              <a:t>of getting at least 1 iPad damaged in a bag/backpack, more than 20 damaged iPads should be used</a:t>
            </a:r>
            <a:r>
              <a:rPr lang="en-US" sz="2600" kern="0" dirty="0" smtClean="0"/>
              <a:t>.</a:t>
            </a:r>
            <a:endParaRPr lang="en-IN" sz="2600" dirty="0"/>
          </a:p>
        </p:txBody>
      </p:sp>
    </p:spTree>
    <p:extLst>
      <p:ext uri="{BB962C8B-B14F-4D97-AF65-F5344CB8AC3E}">
        <p14:creationId xmlns:p14="http://schemas.microsoft.com/office/powerpoint/2010/main" val="1959861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Conditional </a:t>
            </a:r>
            <a:r>
              <a:rPr lang="en-US" sz="3600" dirty="0" smtClean="0">
                <a:latin typeface="+mj-lt"/>
              </a:rPr>
              <a:t>Probability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905000"/>
          </a:xfrm>
        </p:spPr>
        <p:txBody>
          <a:bodyPr/>
          <a:lstStyle/>
          <a:p>
            <a:pPr>
              <a:spcBef>
                <a:spcPts val="1200"/>
              </a:spcBef>
              <a:buClr>
                <a:schemeClr val="bg2"/>
              </a:buClr>
            </a:pPr>
            <a:r>
              <a:rPr lang="en-US" sz="2800" dirty="0"/>
              <a:t>Conditional Probability</a:t>
            </a:r>
          </a:p>
          <a:p>
            <a:pPr marL="741600" lvl="1" indent="-284400">
              <a:spcBef>
                <a:spcPts val="1200"/>
              </a:spcBef>
            </a:pPr>
            <a:r>
              <a:rPr lang="en-US" sz="2600" dirty="0"/>
              <a:t>A </a:t>
            </a:r>
            <a:r>
              <a:rPr lang="en-US" sz="2600" b="1" dirty="0"/>
              <a:t>conditional probability </a:t>
            </a:r>
            <a:r>
              <a:rPr lang="en-US" sz="2600" dirty="0"/>
              <a:t>of an event is a probability obtained with the additional information that some other event has already occurred</a:t>
            </a:r>
            <a:r>
              <a:rPr lang="en-US" sz="2600" dirty="0" smtClean="0"/>
              <a:t>.</a:t>
            </a:r>
            <a:endParaRPr lang="en-US" sz="2600" dirty="0"/>
          </a:p>
        </p:txBody>
      </p:sp>
    </p:spTree>
    <p:extLst>
      <p:ext uri="{BB962C8B-B14F-4D97-AF65-F5344CB8AC3E}">
        <p14:creationId xmlns:p14="http://schemas.microsoft.com/office/powerpoint/2010/main" val="3932011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Conditional </a:t>
            </a:r>
            <a:r>
              <a:rPr lang="en-US" sz="3600" dirty="0" smtClean="0">
                <a:latin typeface="+mj-lt"/>
              </a:rPr>
              <a:t>Probability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1600199"/>
          </a:xfrm>
        </p:spPr>
        <p:txBody>
          <a:bodyPr/>
          <a:lstStyle/>
          <a:p>
            <a:pPr marL="0" indent="0">
              <a:spcBef>
                <a:spcPts val="1200"/>
              </a:spcBef>
              <a:buNone/>
            </a:pPr>
            <a:r>
              <a:rPr lang="en-US" sz="2800" dirty="0"/>
              <a:t>Notation</a:t>
            </a:r>
          </a:p>
          <a:p>
            <a:pPr marL="0" indent="0">
              <a:spcBef>
                <a:spcPts val="1200"/>
              </a:spcBef>
              <a:buNone/>
            </a:pPr>
            <a:r>
              <a:rPr lang="en-US" sz="2600" i="1" dirty="0"/>
              <a:t>P</a:t>
            </a:r>
            <a:r>
              <a:rPr lang="en-US" sz="2600" dirty="0"/>
              <a:t>(</a:t>
            </a:r>
            <a:r>
              <a:rPr lang="en-US" sz="2600" i="1" dirty="0"/>
              <a:t>B | A</a:t>
            </a:r>
            <a:r>
              <a:rPr lang="en-US" sz="2600" dirty="0"/>
              <a:t>) denotes the conditional probability of event </a:t>
            </a:r>
            <a:r>
              <a:rPr lang="en-US" sz="2600" i="1" dirty="0"/>
              <a:t>B </a:t>
            </a:r>
            <a:r>
              <a:rPr lang="en-US" sz="2600" dirty="0"/>
              <a:t>occurring, given that event </a:t>
            </a:r>
            <a:r>
              <a:rPr lang="en-US" sz="2600" i="1" dirty="0"/>
              <a:t>A </a:t>
            </a:r>
            <a:r>
              <a:rPr lang="en-US" sz="2600" dirty="0"/>
              <a:t>has already occurred</a:t>
            </a:r>
            <a:r>
              <a:rPr lang="en-US" sz="2600" dirty="0" smtClean="0"/>
              <a:t>.</a:t>
            </a:r>
            <a:endParaRPr lang="en-IN" sz="2600" dirty="0"/>
          </a:p>
        </p:txBody>
      </p:sp>
    </p:spTree>
    <p:extLst>
      <p:ext uri="{BB962C8B-B14F-4D97-AF65-F5344CB8AC3E}">
        <p14:creationId xmlns:p14="http://schemas.microsoft.com/office/powerpoint/2010/main" val="280669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05800" cy="1097280"/>
          </a:xfrm>
        </p:spPr>
        <p:txBody>
          <a:bodyPr/>
          <a:lstStyle/>
          <a:p>
            <a:r>
              <a:rPr lang="en-US" sz="3600" dirty="0">
                <a:latin typeface="+mj-lt"/>
              </a:rPr>
              <a:t>Intuitive Approach for Finding </a:t>
            </a:r>
            <a:r>
              <a:rPr lang="en-US" sz="3600" i="1" dirty="0">
                <a:latin typeface="+mj-lt"/>
              </a:rPr>
              <a:t>P</a:t>
            </a:r>
            <a:r>
              <a:rPr lang="en-US" sz="3600" dirty="0">
                <a:latin typeface="+mj-lt"/>
              </a:rPr>
              <a:t>(</a:t>
            </a:r>
            <a:r>
              <a:rPr lang="en-US" sz="3600" i="1" dirty="0">
                <a:latin typeface="+mj-lt"/>
              </a:rPr>
              <a:t>B | A</a:t>
            </a:r>
            <a:r>
              <a:rPr lang="en-US" sz="3600" dirty="0" smtClean="0">
                <a:latin typeface="+mj-lt"/>
              </a:rPr>
              <a:t>)</a:t>
            </a:r>
            <a:endParaRPr lang="en-IN" sz="3600" dirty="0">
              <a:latin typeface="+mj-lt"/>
            </a:endParaRPr>
          </a:p>
        </p:txBody>
      </p:sp>
      <p:sp>
        <p:nvSpPr>
          <p:cNvPr id="3" name="Content Placeholder 2"/>
          <p:cNvSpPr>
            <a:spLocks noGrp="1"/>
          </p:cNvSpPr>
          <p:nvPr>
            <p:ph idx="1"/>
          </p:nvPr>
        </p:nvSpPr>
        <p:spPr>
          <a:xfrm>
            <a:off x="457200" y="1600201"/>
            <a:ext cx="8229600" cy="1752600"/>
          </a:xfrm>
        </p:spPr>
        <p:txBody>
          <a:bodyPr/>
          <a:lstStyle/>
          <a:p>
            <a:pPr marL="0" indent="0">
              <a:buNone/>
            </a:pPr>
            <a:r>
              <a:rPr lang="en-US" sz="2600" dirty="0"/>
              <a:t>The conditional probability of </a:t>
            </a:r>
            <a:r>
              <a:rPr lang="en-US" sz="2600" i="1" dirty="0"/>
              <a:t>B </a:t>
            </a:r>
            <a:r>
              <a:rPr lang="en-US" sz="2600" dirty="0"/>
              <a:t>occurring given that </a:t>
            </a:r>
            <a:r>
              <a:rPr lang="en-US" sz="2600" i="1" dirty="0"/>
              <a:t>A </a:t>
            </a:r>
            <a:r>
              <a:rPr lang="en-US" sz="2600" dirty="0"/>
              <a:t>has occurred can be found by </a:t>
            </a:r>
            <a:r>
              <a:rPr lang="en-US" sz="2600" b="1" dirty="0"/>
              <a:t>assuming that event A has occurred</a:t>
            </a:r>
            <a:r>
              <a:rPr lang="en-US" sz="2600" i="1" dirty="0"/>
              <a:t> </a:t>
            </a:r>
            <a:r>
              <a:rPr lang="en-US" sz="2600" dirty="0"/>
              <a:t>and then calculating the probability that event </a:t>
            </a:r>
            <a:r>
              <a:rPr lang="en-US" sz="2600" i="1" dirty="0"/>
              <a:t>B </a:t>
            </a:r>
            <a:r>
              <a:rPr lang="en-US" sz="2600" dirty="0"/>
              <a:t>will occur</a:t>
            </a:r>
            <a:r>
              <a:rPr lang="en-US" sz="2600" dirty="0" smtClean="0"/>
              <a:t>.</a:t>
            </a:r>
            <a:endParaRPr lang="en-IN" sz="2600" dirty="0"/>
          </a:p>
        </p:txBody>
      </p:sp>
    </p:spTree>
    <p:extLst>
      <p:ext uri="{BB962C8B-B14F-4D97-AF65-F5344CB8AC3E}">
        <p14:creationId xmlns:p14="http://schemas.microsoft.com/office/powerpoint/2010/main" val="41523912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Formal Approach for Finding </a:t>
            </a:r>
            <a:r>
              <a:rPr lang="en-US" sz="3600" i="1" dirty="0">
                <a:latin typeface="+mj-lt"/>
              </a:rPr>
              <a:t>P</a:t>
            </a:r>
            <a:r>
              <a:rPr lang="en-US" sz="3600" dirty="0">
                <a:latin typeface="+mj-lt"/>
              </a:rPr>
              <a:t>(</a:t>
            </a:r>
            <a:r>
              <a:rPr lang="en-US" sz="3600" i="1" dirty="0">
                <a:latin typeface="+mj-lt"/>
              </a:rPr>
              <a:t>B | A</a:t>
            </a:r>
            <a:r>
              <a:rPr lang="en-US" sz="3600" dirty="0">
                <a:latin typeface="+mj-lt"/>
              </a:rPr>
              <a:t>)</a:t>
            </a:r>
            <a:endParaRPr lang="en-IN" sz="3600" dirty="0">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buNone/>
            </a:pPr>
            <a:r>
              <a:rPr lang="en-US" sz="2600" dirty="0"/>
              <a:t>The probability </a:t>
            </a:r>
            <a:r>
              <a:rPr lang="en-US" sz="2600" i="1" dirty="0"/>
              <a:t>P</a:t>
            </a:r>
            <a:r>
              <a:rPr lang="en-US" sz="2600" dirty="0"/>
              <a:t>(</a:t>
            </a:r>
            <a:r>
              <a:rPr lang="en-US" sz="2600" i="1" dirty="0"/>
              <a:t>B | A</a:t>
            </a:r>
            <a:r>
              <a:rPr lang="en-US" sz="2600" dirty="0"/>
              <a:t>) can be found by dividing the probability of events </a:t>
            </a:r>
            <a:r>
              <a:rPr lang="en-US" sz="2600" i="1" dirty="0"/>
              <a:t>A </a:t>
            </a:r>
            <a:r>
              <a:rPr lang="en-US" sz="2600" dirty="0"/>
              <a:t>and </a:t>
            </a:r>
            <a:r>
              <a:rPr lang="en-US" sz="2600" i="1" dirty="0"/>
              <a:t>B </a:t>
            </a:r>
            <a:r>
              <a:rPr lang="en-US" sz="2600" dirty="0"/>
              <a:t>both occurring by the probability of event </a:t>
            </a:r>
            <a:r>
              <a:rPr lang="en-US" sz="2600" i="1" dirty="0" smtClean="0"/>
              <a:t>A:</a:t>
            </a:r>
          </a:p>
        </p:txBody>
      </p:sp>
      <p:pic>
        <p:nvPicPr>
          <p:cNvPr id="4" name="Picture 3" descr="Probability P of, B given A, = P of, A and B, divided by P of 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225" y="3009418"/>
            <a:ext cx="3332152" cy="724382"/>
          </a:xfrm>
          <a:prstGeom prst="rect">
            <a:avLst/>
          </a:prstGeom>
        </p:spPr>
      </p:pic>
    </p:spTree>
    <p:extLst>
      <p:ext uri="{BB962C8B-B14F-4D97-AF65-F5344CB8AC3E}">
        <p14:creationId xmlns:p14="http://schemas.microsoft.com/office/powerpoint/2010/main" val="689617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(1 of 11)</a:t>
            </a:r>
            <a:endParaRPr lang="en-IN" sz="2000" b="0" dirty="0">
              <a:latin typeface="+mj-lt"/>
            </a:endParaRPr>
          </a:p>
        </p:txBody>
      </p:sp>
      <p:sp>
        <p:nvSpPr>
          <p:cNvPr id="3" name="Content Placeholder 2"/>
          <p:cNvSpPr>
            <a:spLocks noGrp="1"/>
          </p:cNvSpPr>
          <p:nvPr>
            <p:ph idx="1"/>
          </p:nvPr>
        </p:nvSpPr>
        <p:spPr>
          <a:xfrm>
            <a:off x="457200" y="1600201"/>
            <a:ext cx="8153400" cy="2514599"/>
          </a:xfrm>
        </p:spPr>
        <p:txBody>
          <a:bodyPr/>
          <a:lstStyle/>
          <a:p>
            <a:pPr marL="0" indent="0">
              <a:spcBef>
                <a:spcPts val="1200"/>
              </a:spcBef>
              <a:buNone/>
            </a:pPr>
            <a:r>
              <a:rPr lang="en-US" sz="2600" dirty="0"/>
              <a:t>Find the following using the table:</a:t>
            </a:r>
          </a:p>
          <a:p>
            <a:pPr marL="0" indent="0">
              <a:spcBef>
                <a:spcPts val="1200"/>
              </a:spcBef>
              <a:buClr>
                <a:schemeClr val="tx1"/>
              </a:buClr>
              <a:buNone/>
            </a:pPr>
            <a:r>
              <a:rPr lang="en-US" sz="2600" dirty="0" smtClean="0"/>
              <a:t>a. If </a:t>
            </a:r>
            <a:r>
              <a:rPr lang="en-US" sz="2600" dirty="0"/>
              <a:t>1 of the 555 test subjects is randomly selected, find the probability that the subject had a positive test result, given that the subject actually uses drugs. That is, find </a:t>
            </a:r>
            <a:r>
              <a:rPr lang="en-US" sz="2600" i="1" dirty="0"/>
              <a:t>P</a:t>
            </a:r>
            <a:r>
              <a:rPr lang="en-US" sz="2600" dirty="0"/>
              <a:t>(positive test result | subject uses drugs</a:t>
            </a:r>
            <a:r>
              <a:rPr lang="en-US" sz="2600" dirty="0" smtClean="0"/>
              <a:t>).</a:t>
            </a:r>
            <a:endParaRPr lang="en-IN" sz="2600" dirty="0"/>
          </a:p>
        </p:txBody>
      </p:sp>
      <p:graphicFrame>
        <p:nvGraphicFramePr>
          <p:cNvPr id="4" name="Table 3" descr="A table shows the number of positive and negative test results for drug users and non-drug users. Drug users: positive test result, 45 true positive; negative test result, 5 false negative. Non-drug users: positive test result, 25 false positive; negative test result, 480 true negative."/>
          <p:cNvGraphicFramePr>
            <a:graphicFrameLocks noGrp="1"/>
          </p:cNvGraphicFramePr>
          <p:nvPr>
            <p:extLst>
              <p:ext uri="{D42A27DB-BD31-4B8C-83A1-F6EECF244321}">
                <p14:modId xmlns:p14="http://schemas.microsoft.com/office/powerpoint/2010/main" val="176681957"/>
              </p:ext>
            </p:extLst>
          </p:nvPr>
        </p:nvGraphicFramePr>
        <p:xfrm>
          <a:off x="762000" y="4268526"/>
          <a:ext cx="7467600" cy="2009370"/>
        </p:xfrm>
        <a:graphic>
          <a:graphicData uri="http://schemas.openxmlformats.org/drawingml/2006/table">
            <a:tbl>
              <a:tblPr firstRow="1" bandRow="1">
                <a:tableStyleId>{3B4B98B0-60AC-42C2-AFA5-B58CD77FA1E5}</a:tableStyleId>
              </a:tblPr>
              <a:tblGrid>
                <a:gridCol w="1905000"/>
                <a:gridCol w="2667000"/>
                <a:gridCol w="2895600"/>
              </a:tblGrid>
              <a:tr h="607290">
                <a:tc>
                  <a:txBody>
                    <a:bodyPr/>
                    <a:lstStyle/>
                    <a:p>
                      <a:r>
                        <a:rPr lang="en-IN" dirty="0" smtClean="0">
                          <a:solidFill>
                            <a:schemeClr val="bg1"/>
                          </a:solidFill>
                        </a:rPr>
                        <a:t>blank</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Positive</a:t>
                      </a:r>
                      <a:r>
                        <a:rPr lang="en-IN" baseline="0" dirty="0" smtClean="0">
                          <a:solidFill>
                            <a:schemeClr val="tx1"/>
                          </a:solidFill>
                        </a:rPr>
                        <a:t> Test Result</a:t>
                      </a:r>
                    </a:p>
                    <a:p>
                      <a:pPr algn="ctr"/>
                      <a:r>
                        <a:rPr lang="en-IN" b="0" baseline="0" dirty="0" smtClean="0">
                          <a:solidFill>
                            <a:schemeClr val="tx1"/>
                          </a:solidFill>
                        </a:rPr>
                        <a:t>(Test shows drug use.)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Negative Test Result</a:t>
                      </a:r>
                    </a:p>
                    <a:p>
                      <a:pPr algn="ctr"/>
                      <a:r>
                        <a:rPr lang="en-IN" b="0" dirty="0" smtClean="0">
                          <a:solidFill>
                            <a:schemeClr val="tx1"/>
                          </a:solidFill>
                        </a:rPr>
                        <a:t>(Test shows no drug use.)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0424">
                <a:tc>
                  <a:txBody>
                    <a:bodyPr/>
                    <a:lstStyle/>
                    <a:p>
                      <a:r>
                        <a:rPr lang="en-IN" b="1" dirty="0" smtClean="0">
                          <a:solidFill>
                            <a:schemeClr val="tx1"/>
                          </a:solidFill>
                        </a:rPr>
                        <a:t>Subject Uses Drugs</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45</a:t>
                      </a:r>
                    </a:p>
                    <a:p>
                      <a:pPr algn="ctr"/>
                      <a:r>
                        <a:rPr lang="en-IN" dirty="0" smtClean="0">
                          <a:solidFill>
                            <a:schemeClr val="tx1"/>
                          </a:solidFill>
                        </a:rPr>
                        <a:t>(True</a:t>
                      </a:r>
                      <a:r>
                        <a:rPr lang="en-IN" baseline="0" dirty="0" smtClean="0">
                          <a:solidFill>
                            <a:schemeClr val="tx1"/>
                          </a:solidFill>
                        </a:rPr>
                        <a:t> Positive)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5</a:t>
                      </a:r>
                    </a:p>
                    <a:p>
                      <a:pPr algn="ctr"/>
                      <a:r>
                        <a:rPr lang="en-IN" dirty="0" smtClean="0">
                          <a:solidFill>
                            <a:schemeClr val="tx1"/>
                          </a:solidFill>
                        </a:rPr>
                        <a:t>(False Negative)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8866">
                <a:tc>
                  <a:txBody>
                    <a:bodyPr/>
                    <a:lstStyle/>
                    <a:p>
                      <a:r>
                        <a:rPr lang="en-IN" b="1" dirty="0" smtClean="0">
                          <a:solidFill>
                            <a:schemeClr val="tx1"/>
                          </a:solidFill>
                        </a:rPr>
                        <a:t>Subject Does Not Use Drugs</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25</a:t>
                      </a:r>
                    </a:p>
                    <a:p>
                      <a:pPr algn="ctr"/>
                      <a:r>
                        <a:rPr lang="en-IN" dirty="0" smtClean="0">
                          <a:solidFill>
                            <a:schemeClr val="tx1"/>
                          </a:solidFill>
                        </a:rPr>
                        <a:t>(False Positive)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480</a:t>
                      </a:r>
                    </a:p>
                    <a:p>
                      <a:pPr algn="ctr"/>
                      <a:r>
                        <a:rPr lang="en-IN" dirty="0" smtClean="0">
                          <a:solidFill>
                            <a:schemeClr val="tx1"/>
                          </a:solidFill>
                        </a:rPr>
                        <a:t>(True Negative)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705299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(2 of 11)</a:t>
            </a:r>
            <a:endParaRPr lang="en-IN" sz="2000" b="0" dirty="0">
              <a:latin typeface="+mj-lt"/>
            </a:endParaRPr>
          </a:p>
        </p:txBody>
      </p:sp>
      <p:sp>
        <p:nvSpPr>
          <p:cNvPr id="3" name="Content Placeholder 2"/>
          <p:cNvSpPr>
            <a:spLocks noGrp="1"/>
          </p:cNvSpPr>
          <p:nvPr>
            <p:ph idx="1"/>
          </p:nvPr>
        </p:nvSpPr>
        <p:spPr>
          <a:xfrm>
            <a:off x="457200" y="1600200"/>
            <a:ext cx="8229600" cy="2514599"/>
          </a:xfrm>
        </p:spPr>
        <p:txBody>
          <a:bodyPr/>
          <a:lstStyle/>
          <a:p>
            <a:pPr marL="0" indent="0">
              <a:spcBef>
                <a:spcPts val="600"/>
              </a:spcBef>
              <a:buNone/>
            </a:pPr>
            <a:r>
              <a:rPr lang="en-US" sz="2600" dirty="0"/>
              <a:t>Find the following using the table:</a:t>
            </a:r>
          </a:p>
          <a:p>
            <a:pPr marL="0" indent="0">
              <a:spcBef>
                <a:spcPts val="1200"/>
              </a:spcBef>
              <a:buClr>
                <a:schemeClr val="tx1"/>
              </a:buClr>
              <a:buNone/>
            </a:pPr>
            <a:r>
              <a:rPr lang="en-US" sz="2600" dirty="0" smtClean="0"/>
              <a:t>b. If </a:t>
            </a:r>
            <a:r>
              <a:rPr lang="en-US" sz="2600" dirty="0"/>
              <a:t>1 of the 555 test subjects is randomly selected, find the probability that the subject actually uses drugs, given that he or she had a positive test result. That is, find </a:t>
            </a:r>
            <a:r>
              <a:rPr lang="en-US" sz="2600" i="1" dirty="0" smtClean="0"/>
              <a:t>P</a:t>
            </a:r>
            <a:r>
              <a:rPr lang="en-US" sz="2600" dirty="0" smtClean="0"/>
              <a:t>(subject </a:t>
            </a:r>
            <a:r>
              <a:rPr lang="en-US" sz="2600" dirty="0"/>
              <a:t>uses drugs | positive test result</a:t>
            </a:r>
            <a:r>
              <a:rPr lang="en-US" sz="2600" dirty="0" smtClean="0"/>
              <a:t>).</a:t>
            </a:r>
            <a:endParaRPr lang="en-IN" sz="2600" dirty="0"/>
          </a:p>
        </p:txBody>
      </p:sp>
      <p:graphicFrame>
        <p:nvGraphicFramePr>
          <p:cNvPr id="4" name="Table 3" descr="The table of drug test results from slide 15."/>
          <p:cNvGraphicFramePr>
            <a:graphicFrameLocks noGrp="1"/>
          </p:cNvGraphicFramePr>
          <p:nvPr>
            <p:extLst>
              <p:ext uri="{D42A27DB-BD31-4B8C-83A1-F6EECF244321}">
                <p14:modId xmlns:p14="http://schemas.microsoft.com/office/powerpoint/2010/main" val="2299671337"/>
              </p:ext>
            </p:extLst>
          </p:nvPr>
        </p:nvGraphicFramePr>
        <p:xfrm>
          <a:off x="762000" y="4268526"/>
          <a:ext cx="7467600" cy="2009370"/>
        </p:xfrm>
        <a:graphic>
          <a:graphicData uri="http://schemas.openxmlformats.org/drawingml/2006/table">
            <a:tbl>
              <a:tblPr firstRow="1" bandRow="1">
                <a:tableStyleId>{3B4B98B0-60AC-42C2-AFA5-B58CD77FA1E5}</a:tableStyleId>
              </a:tblPr>
              <a:tblGrid>
                <a:gridCol w="1905000"/>
                <a:gridCol w="2667000"/>
                <a:gridCol w="2895600"/>
              </a:tblGrid>
              <a:tr h="607290">
                <a:tc>
                  <a:txBody>
                    <a:bodyPr/>
                    <a:lstStyle/>
                    <a:p>
                      <a:r>
                        <a:rPr lang="en-IN" dirty="0" smtClean="0">
                          <a:solidFill>
                            <a:schemeClr val="bg1"/>
                          </a:solidFill>
                        </a:rPr>
                        <a:t>Blank</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Positive</a:t>
                      </a:r>
                      <a:r>
                        <a:rPr lang="en-IN" baseline="0" dirty="0" smtClean="0">
                          <a:solidFill>
                            <a:schemeClr val="tx1"/>
                          </a:solidFill>
                        </a:rPr>
                        <a:t> Test Result</a:t>
                      </a:r>
                    </a:p>
                    <a:p>
                      <a:pPr algn="ctr"/>
                      <a:r>
                        <a:rPr lang="en-IN" b="0" baseline="0" dirty="0" smtClean="0">
                          <a:solidFill>
                            <a:schemeClr val="tx1"/>
                          </a:solidFill>
                        </a:rPr>
                        <a:t>(Test shows drug use.) </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Negative Test Result</a:t>
                      </a:r>
                    </a:p>
                    <a:p>
                      <a:pPr algn="ctr"/>
                      <a:r>
                        <a:rPr lang="en-IN" b="0" dirty="0" smtClean="0">
                          <a:solidFill>
                            <a:schemeClr val="tx1"/>
                          </a:solidFill>
                        </a:rPr>
                        <a:t>(Test shows no drug use.)</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700424">
                <a:tc>
                  <a:txBody>
                    <a:bodyPr/>
                    <a:lstStyle/>
                    <a:p>
                      <a:r>
                        <a:rPr lang="en-IN" b="1" dirty="0" smtClean="0">
                          <a:solidFill>
                            <a:schemeClr val="tx1"/>
                          </a:solidFill>
                        </a:rPr>
                        <a:t>Subject Uses Drugs</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45</a:t>
                      </a:r>
                    </a:p>
                    <a:p>
                      <a:pPr algn="ctr"/>
                      <a:r>
                        <a:rPr lang="en-IN" dirty="0" smtClean="0">
                          <a:solidFill>
                            <a:schemeClr val="tx1"/>
                          </a:solidFill>
                        </a:rPr>
                        <a:t>(True</a:t>
                      </a:r>
                      <a:r>
                        <a:rPr lang="en-IN" baseline="0" dirty="0" smtClean="0">
                          <a:solidFill>
                            <a:schemeClr val="tx1"/>
                          </a:solidFill>
                        </a:rPr>
                        <a:t> Positive)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5</a:t>
                      </a:r>
                    </a:p>
                    <a:p>
                      <a:pPr algn="ctr"/>
                      <a:r>
                        <a:rPr lang="en-IN" dirty="0" smtClean="0">
                          <a:solidFill>
                            <a:schemeClr val="tx1"/>
                          </a:solidFill>
                        </a:rPr>
                        <a:t>(False Negative)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68866">
                <a:tc>
                  <a:txBody>
                    <a:bodyPr/>
                    <a:lstStyle/>
                    <a:p>
                      <a:r>
                        <a:rPr lang="en-IN" b="1" dirty="0" smtClean="0">
                          <a:solidFill>
                            <a:schemeClr val="tx1"/>
                          </a:solidFill>
                        </a:rPr>
                        <a:t>Subject Does Not Use Drugs</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25</a:t>
                      </a:r>
                    </a:p>
                    <a:p>
                      <a:pPr algn="ctr"/>
                      <a:r>
                        <a:rPr lang="en-IN" dirty="0" smtClean="0">
                          <a:solidFill>
                            <a:schemeClr val="tx1"/>
                          </a:solidFill>
                        </a:rPr>
                        <a:t>(False Positive)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480</a:t>
                      </a:r>
                    </a:p>
                    <a:p>
                      <a:pPr algn="ctr"/>
                      <a:r>
                        <a:rPr lang="en-IN" dirty="0" smtClean="0">
                          <a:solidFill>
                            <a:schemeClr val="tx1"/>
                          </a:solidFill>
                        </a:rPr>
                        <a:t>(True Negative)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755131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(3 of 11)</a:t>
            </a:r>
            <a:endParaRPr lang="en-IN" sz="2000" b="0" dirty="0">
              <a:latin typeface="+mj-lt"/>
            </a:endParaRPr>
          </a:p>
        </p:txBody>
      </p:sp>
      <p:sp>
        <p:nvSpPr>
          <p:cNvPr id="3" name="Content Placeholder 2"/>
          <p:cNvSpPr>
            <a:spLocks noGrp="1"/>
          </p:cNvSpPr>
          <p:nvPr>
            <p:ph idx="1"/>
          </p:nvPr>
        </p:nvSpPr>
        <p:spPr>
          <a:xfrm>
            <a:off x="457200" y="1600201"/>
            <a:ext cx="8229600" cy="3352799"/>
          </a:xfrm>
        </p:spPr>
        <p:txBody>
          <a:bodyPr/>
          <a:lstStyle/>
          <a:p>
            <a:pPr marL="0" indent="0">
              <a:spcBef>
                <a:spcPts val="1200"/>
              </a:spcBef>
              <a:buNone/>
            </a:pPr>
            <a:r>
              <a:rPr lang="en-US" sz="2600" dirty="0"/>
              <a:t>Solution</a:t>
            </a:r>
          </a:p>
          <a:p>
            <a:pPr marL="0" indent="0">
              <a:spcBef>
                <a:spcPts val="1200"/>
              </a:spcBef>
              <a:buClr>
                <a:schemeClr val="tx1"/>
              </a:buClr>
              <a:buNone/>
            </a:pPr>
            <a:r>
              <a:rPr lang="en-US" sz="2600" dirty="0" smtClean="0"/>
              <a:t>a.</a:t>
            </a:r>
            <a:r>
              <a:rPr lang="en-US" sz="2600" b="1" dirty="0" smtClean="0"/>
              <a:t> Intuitive </a:t>
            </a:r>
            <a:r>
              <a:rPr lang="en-US" sz="2600" b="1" dirty="0"/>
              <a:t>Approach: </a:t>
            </a:r>
            <a:r>
              <a:rPr lang="en-US" sz="2600" dirty="0"/>
              <a:t>We want </a:t>
            </a:r>
            <a:r>
              <a:rPr lang="en-US" sz="2600" i="1" dirty="0"/>
              <a:t>P</a:t>
            </a:r>
            <a:r>
              <a:rPr lang="en-US" sz="2600" dirty="0"/>
              <a:t>(positive test result | </a:t>
            </a:r>
            <a:r>
              <a:rPr lang="en-US" sz="2600" dirty="0" smtClean="0"/>
              <a:t>  subject uses drugs). If </a:t>
            </a:r>
            <a:r>
              <a:rPr lang="en-US" sz="2600" dirty="0"/>
              <a:t>we assume that the selected subject actually uses drugs, we are dealing only with the 50 subjects in the first row of the table. Among those 50 subjects, 45 had positive test results, so we get this result:</a:t>
            </a:r>
          </a:p>
          <a:p>
            <a:pPr marL="358775" indent="44450">
              <a:spcBef>
                <a:spcPts val="1200"/>
              </a:spcBef>
              <a:buNone/>
            </a:pPr>
            <a:r>
              <a:rPr lang="en-US" sz="2600" i="1" dirty="0" smtClean="0"/>
              <a:t>P</a:t>
            </a:r>
            <a:r>
              <a:rPr lang="en-US" sz="2600" dirty="0" smtClean="0"/>
              <a:t>(positive </a:t>
            </a:r>
            <a:r>
              <a:rPr lang="en-US" sz="2600" dirty="0"/>
              <a:t>test result | subject uses drugs) </a:t>
            </a:r>
          </a:p>
        </p:txBody>
      </p:sp>
      <p:pic>
        <p:nvPicPr>
          <p:cNvPr id="4" name="Picture 3" descr="P = 45 over 50 = 0.9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704" y="5343966"/>
            <a:ext cx="1959366" cy="599634"/>
          </a:xfrm>
          <a:prstGeom prst="rect">
            <a:avLst/>
          </a:prstGeom>
        </p:spPr>
      </p:pic>
    </p:spTree>
    <p:extLst>
      <p:ext uri="{BB962C8B-B14F-4D97-AF65-F5344CB8AC3E}">
        <p14:creationId xmlns:p14="http://schemas.microsoft.com/office/powerpoint/2010/main" val="352501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(4 of 11)</a:t>
            </a:r>
            <a:endParaRPr lang="en-IN" sz="2000" b="0" dirty="0">
              <a:latin typeface="+mj-lt"/>
            </a:endParaRPr>
          </a:p>
        </p:txBody>
      </p:sp>
      <p:sp>
        <p:nvSpPr>
          <p:cNvPr id="3" name="Content Placeholder 2"/>
          <p:cNvSpPr>
            <a:spLocks noGrp="1"/>
          </p:cNvSpPr>
          <p:nvPr>
            <p:ph idx="1"/>
          </p:nvPr>
        </p:nvSpPr>
        <p:spPr>
          <a:xfrm>
            <a:off x="457200" y="1600201"/>
            <a:ext cx="8229600" cy="2590800"/>
          </a:xfrm>
        </p:spPr>
        <p:txBody>
          <a:bodyPr/>
          <a:lstStyle/>
          <a:p>
            <a:pPr marL="0" indent="0">
              <a:spcBef>
                <a:spcPts val="1200"/>
              </a:spcBef>
              <a:buNone/>
            </a:pPr>
            <a:r>
              <a:rPr lang="en-US" sz="2600" dirty="0" smtClean="0"/>
              <a:t>Solution</a:t>
            </a:r>
            <a:endParaRPr lang="en-US" sz="2600" dirty="0"/>
          </a:p>
          <a:p>
            <a:pPr marL="0" indent="0">
              <a:spcBef>
                <a:spcPts val="1200"/>
              </a:spcBef>
              <a:buNone/>
            </a:pPr>
            <a:r>
              <a:rPr lang="en-US" sz="2600" b="1" dirty="0"/>
              <a:t>Formal Approach: </a:t>
            </a:r>
            <a:r>
              <a:rPr lang="en-US" sz="2600" dirty="0"/>
              <a:t>The same result can be found by using the formula for </a:t>
            </a:r>
            <a:r>
              <a:rPr lang="en-US" sz="2600" i="1" dirty="0"/>
              <a:t>P</a:t>
            </a:r>
            <a:r>
              <a:rPr lang="en-US" sz="2600" dirty="0"/>
              <a:t>(</a:t>
            </a:r>
            <a:r>
              <a:rPr lang="en-US" sz="2600" i="1" dirty="0"/>
              <a:t>B | A</a:t>
            </a:r>
            <a:r>
              <a:rPr lang="en-US" sz="2600" dirty="0"/>
              <a:t>) given with the formal approach. </a:t>
            </a:r>
            <a:r>
              <a:rPr lang="en-US" sz="2600" i="1" dirty="0" smtClean="0"/>
              <a:t>P</a:t>
            </a:r>
            <a:r>
              <a:rPr lang="en-US" sz="2600" dirty="0" smtClean="0"/>
              <a:t>(</a:t>
            </a:r>
            <a:r>
              <a:rPr lang="en-US" sz="2600" i="1" dirty="0" smtClean="0"/>
              <a:t>B | A</a:t>
            </a:r>
            <a:r>
              <a:rPr lang="en-US" sz="2600" dirty="0"/>
              <a:t>) = </a:t>
            </a:r>
            <a:r>
              <a:rPr lang="en-US" sz="2600" i="1" dirty="0"/>
              <a:t>P</a:t>
            </a:r>
            <a:r>
              <a:rPr lang="en-US" sz="2600" dirty="0"/>
              <a:t>(positive test result | subject uses </a:t>
            </a:r>
            <a:r>
              <a:rPr lang="en-US" sz="2600" dirty="0" smtClean="0"/>
              <a:t>drugs) where </a:t>
            </a:r>
            <a:r>
              <a:rPr lang="en-US" sz="2600" i="1" dirty="0"/>
              <a:t>B </a:t>
            </a:r>
            <a:r>
              <a:rPr lang="en-US" sz="2600" dirty="0"/>
              <a:t>= positive test result and </a:t>
            </a:r>
            <a:r>
              <a:rPr lang="en-US" sz="2600" i="1" dirty="0"/>
              <a:t>A </a:t>
            </a:r>
            <a:r>
              <a:rPr lang="en-US" sz="2600" dirty="0"/>
              <a:t>= subject uses drugs</a:t>
            </a:r>
            <a:r>
              <a:rPr lang="en-US" sz="2600" dirty="0" smtClean="0"/>
              <a:t>.</a:t>
            </a:r>
            <a:endParaRPr lang="en-IN" sz="2600" dirty="0"/>
          </a:p>
        </p:txBody>
      </p:sp>
    </p:spTree>
    <p:extLst>
      <p:ext uri="{BB962C8B-B14F-4D97-AF65-F5344CB8AC3E}">
        <p14:creationId xmlns:p14="http://schemas.microsoft.com/office/powerpoint/2010/main" val="151694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(5 of 11)</a:t>
            </a:r>
            <a:endParaRPr lang="en-IN" sz="2000" b="0" dirty="0">
              <a:latin typeface="+mj-lt"/>
            </a:endParaRPr>
          </a:p>
        </p:txBody>
      </p:sp>
      <p:sp>
        <p:nvSpPr>
          <p:cNvPr id="3" name="Content Placeholder 2"/>
          <p:cNvSpPr>
            <a:spLocks noGrp="1"/>
          </p:cNvSpPr>
          <p:nvPr>
            <p:ph idx="1"/>
          </p:nvPr>
        </p:nvSpPr>
        <p:spPr>
          <a:xfrm>
            <a:off x="457200" y="1600201"/>
            <a:ext cx="1295400" cy="457199"/>
          </a:xfrm>
        </p:spPr>
        <p:txBody>
          <a:bodyPr/>
          <a:lstStyle/>
          <a:p>
            <a:pPr marL="0" indent="0">
              <a:spcBef>
                <a:spcPts val="600"/>
              </a:spcBef>
              <a:buNone/>
            </a:pPr>
            <a:r>
              <a:rPr lang="en-US" sz="2600" dirty="0" smtClean="0"/>
              <a:t>Solution</a:t>
            </a:r>
            <a:endParaRPr lang="en-IN" sz="2600" dirty="0"/>
          </a:p>
        </p:txBody>
      </p:sp>
      <p:pic>
        <p:nvPicPr>
          <p:cNvPr id="6" name="Picture 5" descr="Use the following probabilities. The probability P of the subject using drugs and having aa positive test result = 45 over 555. The probability P of the subject using drugs = 50 over 555. P of, B given A, = P of, A and B, divided by P of 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946" y="2274663"/>
            <a:ext cx="6784144" cy="2830737"/>
          </a:xfrm>
          <a:prstGeom prst="rect">
            <a:avLst/>
          </a:prstGeom>
        </p:spPr>
      </p:pic>
    </p:spTree>
    <p:extLst>
      <p:ext uri="{BB962C8B-B14F-4D97-AF65-F5344CB8AC3E}">
        <p14:creationId xmlns:p14="http://schemas.microsoft.com/office/powerpoint/2010/main" val="3221697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Probability</a:t>
            </a:r>
            <a:endParaRPr lang="en-IN" dirty="0">
              <a:solidFill>
                <a:schemeClr val="bg2"/>
              </a:solidFill>
              <a:latin typeface="+mj-lt"/>
            </a:endParaRPr>
          </a:p>
        </p:txBody>
      </p:sp>
      <p:sp>
        <p:nvSpPr>
          <p:cNvPr id="3" name="Content Placeholder 2"/>
          <p:cNvSpPr>
            <a:spLocks noGrp="1"/>
          </p:cNvSpPr>
          <p:nvPr>
            <p:ph idx="1"/>
          </p:nvPr>
        </p:nvSpPr>
        <p:spPr>
          <a:xfrm>
            <a:off x="457200" y="1600201"/>
            <a:ext cx="8001000" cy="3657599"/>
          </a:xfrm>
        </p:spPr>
        <p:txBody>
          <a:bodyPr/>
          <a:lstStyle/>
          <a:p>
            <a:pPr marL="0" indent="0" defTabSz="628650">
              <a:spcBef>
                <a:spcPct val="50000"/>
              </a:spcBef>
              <a:buNone/>
              <a:defRPr/>
            </a:pPr>
            <a:r>
              <a:rPr lang="en-US" sz="2600" dirty="0"/>
              <a:t>4-1 </a:t>
            </a:r>
            <a:r>
              <a:rPr lang="en-US" sz="2600" dirty="0" smtClean="0"/>
              <a:t>Basic </a:t>
            </a:r>
            <a:r>
              <a:rPr lang="en-US" sz="2600" dirty="0"/>
              <a:t>Concepts of Probability</a:t>
            </a:r>
          </a:p>
          <a:p>
            <a:pPr marL="0" indent="0" defTabSz="628650">
              <a:spcBef>
                <a:spcPct val="50000"/>
              </a:spcBef>
              <a:buNone/>
              <a:defRPr/>
            </a:pPr>
            <a:r>
              <a:rPr lang="en-US" sz="2600" dirty="0"/>
              <a:t>4-2 </a:t>
            </a:r>
            <a:r>
              <a:rPr lang="en-US" sz="2600" dirty="0" smtClean="0"/>
              <a:t>Addition </a:t>
            </a:r>
            <a:r>
              <a:rPr lang="en-US" sz="2600" dirty="0"/>
              <a:t>Rule and Multiplication Rule</a:t>
            </a:r>
          </a:p>
          <a:p>
            <a:pPr marL="0" indent="0" defTabSz="628650">
              <a:spcBef>
                <a:spcPct val="50000"/>
              </a:spcBef>
              <a:buNone/>
              <a:defRPr/>
            </a:pPr>
            <a:r>
              <a:rPr lang="en-US" sz="2600" b="1" dirty="0"/>
              <a:t>4-3 </a:t>
            </a:r>
            <a:r>
              <a:rPr lang="en-US" sz="2600" b="1" dirty="0" smtClean="0"/>
              <a:t>Complements </a:t>
            </a:r>
            <a:r>
              <a:rPr lang="en-US" sz="2600" b="1" dirty="0"/>
              <a:t>and Conditional Probability, and </a:t>
            </a:r>
            <a:r>
              <a:rPr lang="en-US" sz="2600" b="1" dirty="0" smtClean="0"/>
              <a:t>Bayes’ </a:t>
            </a:r>
            <a:r>
              <a:rPr lang="en-US" sz="2600" b="1" dirty="0"/>
              <a:t>Theorem</a:t>
            </a:r>
          </a:p>
          <a:p>
            <a:pPr marL="0" indent="0" defTabSz="628650">
              <a:spcBef>
                <a:spcPct val="50000"/>
              </a:spcBef>
              <a:buNone/>
              <a:defRPr/>
            </a:pPr>
            <a:r>
              <a:rPr lang="en-US" sz="2600" dirty="0"/>
              <a:t>4-4 </a:t>
            </a:r>
            <a:r>
              <a:rPr lang="en-US" sz="2600" dirty="0" smtClean="0"/>
              <a:t>Counting</a:t>
            </a:r>
            <a:endParaRPr lang="en-US" sz="2600" dirty="0"/>
          </a:p>
          <a:p>
            <a:pPr marL="0" indent="0" defTabSz="628650">
              <a:spcBef>
                <a:spcPct val="50000"/>
              </a:spcBef>
              <a:buNone/>
              <a:defRPr/>
            </a:pPr>
            <a:r>
              <a:rPr lang="en-US" sz="2600" dirty="0" smtClean="0"/>
              <a:t>4-5 Probabilities </a:t>
            </a:r>
            <a:r>
              <a:rPr lang="en-US" sz="2600" dirty="0"/>
              <a:t>Through Simulations (available </a:t>
            </a:r>
            <a:r>
              <a:rPr lang="en-US" sz="2600" dirty="0" smtClean="0"/>
              <a:t>at TriloaStats.com</a:t>
            </a:r>
            <a:r>
              <a:rPr lang="en-US" sz="2600" dirty="0"/>
              <a:t>)</a:t>
            </a:r>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(6 of 11)</a:t>
            </a:r>
            <a:endParaRPr lang="en-IN" sz="2000" b="0" dirty="0">
              <a:latin typeface="+mj-lt"/>
            </a:endParaRPr>
          </a:p>
        </p:txBody>
      </p:sp>
      <p:sp>
        <p:nvSpPr>
          <p:cNvPr id="3" name="Content Placeholder 2"/>
          <p:cNvSpPr>
            <a:spLocks noGrp="1"/>
          </p:cNvSpPr>
          <p:nvPr>
            <p:ph idx="1"/>
          </p:nvPr>
        </p:nvSpPr>
        <p:spPr>
          <a:xfrm>
            <a:off x="457200" y="1600201"/>
            <a:ext cx="8229600" cy="1447799"/>
          </a:xfrm>
        </p:spPr>
        <p:txBody>
          <a:bodyPr/>
          <a:lstStyle/>
          <a:p>
            <a:pPr marL="0" indent="0">
              <a:spcBef>
                <a:spcPts val="1200"/>
              </a:spcBef>
              <a:buNone/>
            </a:pPr>
            <a:r>
              <a:rPr lang="en-US" sz="2600" dirty="0" smtClean="0"/>
              <a:t>Solution</a:t>
            </a:r>
            <a:endParaRPr lang="en-US" sz="2600" dirty="0"/>
          </a:p>
          <a:p>
            <a:pPr marL="0" indent="0">
              <a:spcBef>
                <a:spcPts val="1200"/>
              </a:spcBef>
              <a:buNone/>
            </a:pPr>
            <a:r>
              <a:rPr lang="en-US" sz="2600" dirty="0"/>
              <a:t>becomes</a:t>
            </a:r>
          </a:p>
          <a:p>
            <a:pPr marL="0" indent="0">
              <a:spcBef>
                <a:spcPts val="1200"/>
              </a:spcBef>
              <a:buNone/>
            </a:pPr>
            <a:r>
              <a:rPr lang="en-US" sz="2600" i="1" dirty="0"/>
              <a:t>P</a:t>
            </a:r>
            <a:r>
              <a:rPr lang="en-US" sz="2600" dirty="0"/>
              <a:t>(positive test result | subject uses drugs</a:t>
            </a:r>
            <a:r>
              <a:rPr lang="en-US" sz="2600" dirty="0" smtClean="0"/>
              <a:t>)</a:t>
            </a:r>
          </a:p>
        </p:txBody>
      </p:sp>
      <p:pic>
        <p:nvPicPr>
          <p:cNvPr id="8" name="Picture 7" descr="P = the probability of the subject using drugs and having a positive test result, divided by the probability of the subject using drugs = 45 over 555 divided by 50 over 555 = 0.9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903" y="3323368"/>
            <a:ext cx="7450897" cy="2239232"/>
          </a:xfrm>
          <a:prstGeom prst="rect">
            <a:avLst/>
          </a:prstGeom>
        </p:spPr>
      </p:pic>
    </p:spTree>
    <p:extLst>
      <p:ext uri="{BB962C8B-B14F-4D97-AF65-F5344CB8AC3E}">
        <p14:creationId xmlns:p14="http://schemas.microsoft.com/office/powerpoint/2010/main" val="165827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(7 of 11)</a:t>
            </a:r>
            <a:endParaRPr lang="en-IN" sz="2000" b="0" dirty="0">
              <a:latin typeface="+mj-lt"/>
            </a:endParaRPr>
          </a:p>
        </p:txBody>
      </p:sp>
      <p:sp>
        <p:nvSpPr>
          <p:cNvPr id="3" name="Content Placeholder 2"/>
          <p:cNvSpPr>
            <a:spLocks noGrp="1"/>
          </p:cNvSpPr>
          <p:nvPr>
            <p:ph idx="1"/>
          </p:nvPr>
        </p:nvSpPr>
        <p:spPr>
          <a:xfrm>
            <a:off x="457200" y="1600201"/>
            <a:ext cx="8229600" cy="2209800"/>
          </a:xfrm>
        </p:spPr>
        <p:txBody>
          <a:bodyPr/>
          <a:lstStyle/>
          <a:p>
            <a:pPr marL="0" indent="0">
              <a:spcBef>
                <a:spcPts val="1200"/>
              </a:spcBef>
              <a:buNone/>
            </a:pPr>
            <a:r>
              <a:rPr lang="en-US" sz="2600" dirty="0" smtClean="0"/>
              <a:t>Solution</a:t>
            </a:r>
          </a:p>
          <a:p>
            <a:pPr marL="0" indent="0">
              <a:spcBef>
                <a:spcPts val="1200"/>
              </a:spcBef>
              <a:buNone/>
            </a:pPr>
            <a:r>
              <a:rPr lang="en-US" sz="2600" dirty="0" smtClean="0"/>
              <a:t>By </a:t>
            </a:r>
            <a:r>
              <a:rPr lang="en-US" sz="2600" dirty="0"/>
              <a:t>comparing the intuitive approach to the formal approach, it should be clear that the intuitive approach is much easier to use, and it is also less likely to result in errors</a:t>
            </a:r>
            <a:r>
              <a:rPr lang="en-US" sz="2600" dirty="0" smtClean="0"/>
              <a:t>.</a:t>
            </a:r>
            <a:endParaRPr lang="en-IN" sz="2600" dirty="0"/>
          </a:p>
        </p:txBody>
      </p:sp>
    </p:spTree>
    <p:extLst>
      <p:ext uri="{BB962C8B-B14F-4D97-AF65-F5344CB8AC3E}">
        <p14:creationId xmlns:p14="http://schemas.microsoft.com/office/powerpoint/2010/main" val="57742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(8 of 11)</a:t>
            </a:r>
            <a:endParaRPr lang="en-IN" sz="2000" b="0" dirty="0">
              <a:latin typeface="+mj-lt"/>
            </a:endParaRPr>
          </a:p>
        </p:txBody>
      </p:sp>
      <p:sp>
        <p:nvSpPr>
          <p:cNvPr id="3" name="Content Placeholder 2"/>
          <p:cNvSpPr>
            <a:spLocks noGrp="1"/>
          </p:cNvSpPr>
          <p:nvPr>
            <p:ph idx="1"/>
          </p:nvPr>
        </p:nvSpPr>
        <p:spPr>
          <a:xfrm>
            <a:off x="457200" y="1600201"/>
            <a:ext cx="8229600" cy="3124200"/>
          </a:xfrm>
        </p:spPr>
        <p:txBody>
          <a:bodyPr/>
          <a:lstStyle/>
          <a:p>
            <a:pPr marL="0" indent="0">
              <a:spcBef>
                <a:spcPts val="600"/>
              </a:spcBef>
              <a:buNone/>
            </a:pPr>
            <a:r>
              <a:rPr lang="en-US" sz="2600" dirty="0"/>
              <a:t>Solution</a:t>
            </a:r>
          </a:p>
          <a:p>
            <a:pPr marL="0" indent="0">
              <a:spcBef>
                <a:spcPts val="1200"/>
              </a:spcBef>
              <a:buClrTx/>
              <a:buNone/>
            </a:pPr>
            <a:r>
              <a:rPr lang="en-US" sz="2600" dirty="0" smtClean="0"/>
              <a:t>b. Here </a:t>
            </a:r>
            <a:r>
              <a:rPr lang="en-US" sz="2600" dirty="0"/>
              <a:t>we want </a:t>
            </a:r>
            <a:r>
              <a:rPr lang="en-US" sz="2600" i="1" dirty="0"/>
              <a:t>P</a:t>
            </a:r>
            <a:r>
              <a:rPr lang="en-US" sz="2600" dirty="0"/>
              <a:t>(subject uses drugs | positive test result). This is the probability that the selected subject uses drugs, </a:t>
            </a:r>
            <a:r>
              <a:rPr lang="en-US" sz="2600" b="1" dirty="0"/>
              <a:t>given that the subject had a positive test result.</a:t>
            </a:r>
            <a:r>
              <a:rPr lang="en-US" sz="2600" i="1" dirty="0"/>
              <a:t> </a:t>
            </a:r>
            <a:r>
              <a:rPr lang="en-US" sz="2600" dirty="0"/>
              <a:t>If we assume that the subject had a positive test result, we are dealing with the 70 subjects in the first column of the table</a:t>
            </a:r>
            <a:r>
              <a:rPr lang="en-US" sz="2600" dirty="0" smtClean="0"/>
              <a:t>.</a:t>
            </a:r>
            <a:endParaRPr lang="en-IN" sz="2600" dirty="0"/>
          </a:p>
        </p:txBody>
      </p:sp>
    </p:spTree>
    <p:extLst>
      <p:ext uri="{BB962C8B-B14F-4D97-AF65-F5344CB8AC3E}">
        <p14:creationId xmlns:p14="http://schemas.microsoft.com/office/powerpoint/2010/main" val="2975737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(9 of 11)</a:t>
            </a:r>
            <a:endParaRPr lang="en-IN" sz="2000" b="0" dirty="0">
              <a:latin typeface="+mj-lt"/>
            </a:endParaRPr>
          </a:p>
        </p:txBody>
      </p:sp>
      <p:sp>
        <p:nvSpPr>
          <p:cNvPr id="3" name="Content Placeholder 2"/>
          <p:cNvSpPr>
            <a:spLocks noGrp="1"/>
          </p:cNvSpPr>
          <p:nvPr>
            <p:ph idx="1"/>
          </p:nvPr>
        </p:nvSpPr>
        <p:spPr>
          <a:xfrm>
            <a:off x="457200" y="1600201"/>
            <a:ext cx="6477000" cy="1523999"/>
          </a:xfrm>
        </p:spPr>
        <p:txBody>
          <a:bodyPr/>
          <a:lstStyle/>
          <a:p>
            <a:pPr marL="0" indent="0">
              <a:spcBef>
                <a:spcPts val="1200"/>
              </a:spcBef>
              <a:buNone/>
            </a:pPr>
            <a:r>
              <a:rPr lang="en-US" sz="2600" dirty="0" smtClean="0"/>
              <a:t>Solution</a:t>
            </a:r>
            <a:endParaRPr lang="en-US" sz="2600" dirty="0"/>
          </a:p>
          <a:p>
            <a:pPr marL="0" indent="0">
              <a:spcBef>
                <a:spcPts val="1200"/>
              </a:spcBef>
              <a:buNone/>
            </a:pPr>
            <a:r>
              <a:rPr lang="en-US" sz="2600" dirty="0"/>
              <a:t>Among those 70 subjects, 45 use drugs, </a:t>
            </a:r>
            <a:r>
              <a:rPr lang="en-US" sz="2600" dirty="0" smtClean="0"/>
              <a:t>so </a:t>
            </a:r>
          </a:p>
          <a:p>
            <a:pPr marL="0" indent="0">
              <a:spcBef>
                <a:spcPts val="1200"/>
              </a:spcBef>
              <a:buNone/>
            </a:pPr>
            <a:r>
              <a:rPr lang="en-US" sz="2600" i="1" dirty="0" smtClean="0"/>
              <a:t>P</a:t>
            </a:r>
            <a:r>
              <a:rPr lang="en-US" sz="2600" dirty="0" smtClean="0"/>
              <a:t>(subject </a:t>
            </a:r>
            <a:r>
              <a:rPr lang="en-US" sz="2600" dirty="0"/>
              <a:t>uses drugs | positive test result) </a:t>
            </a:r>
            <a:endParaRPr lang="en-US" sz="2600" dirty="0" smtClean="0"/>
          </a:p>
        </p:txBody>
      </p:sp>
      <p:pic>
        <p:nvPicPr>
          <p:cNvPr id="5" name="Picture 4" descr="P = 45 over 70 = 0.6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411749"/>
            <a:ext cx="1044862" cy="1091509"/>
          </a:xfrm>
          <a:prstGeom prst="rect">
            <a:avLst/>
          </a:prstGeom>
        </p:spPr>
      </p:pic>
    </p:spTree>
    <p:extLst>
      <p:ext uri="{BB962C8B-B14F-4D97-AF65-F5344CB8AC3E}">
        <p14:creationId xmlns:p14="http://schemas.microsoft.com/office/powerpoint/2010/main" val="15186050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(10 of 11)</a:t>
            </a:r>
            <a:endParaRPr lang="en-IN" sz="2000" b="0" dirty="0">
              <a:latin typeface="+mj-lt"/>
            </a:endParaRPr>
          </a:p>
        </p:txBody>
      </p:sp>
      <p:sp>
        <p:nvSpPr>
          <p:cNvPr id="3" name="Content Placeholder 2"/>
          <p:cNvSpPr>
            <a:spLocks noGrp="1"/>
          </p:cNvSpPr>
          <p:nvPr>
            <p:ph idx="1"/>
          </p:nvPr>
        </p:nvSpPr>
        <p:spPr>
          <a:xfrm>
            <a:off x="457200" y="1600201"/>
            <a:ext cx="8229600" cy="1904999"/>
          </a:xfrm>
        </p:spPr>
        <p:txBody>
          <a:bodyPr/>
          <a:lstStyle/>
          <a:p>
            <a:pPr marL="0" indent="0">
              <a:spcBef>
                <a:spcPts val="1200"/>
              </a:spcBef>
              <a:buNone/>
            </a:pPr>
            <a:r>
              <a:rPr lang="en-US" sz="2800" dirty="0" smtClean="0"/>
              <a:t>Interpretation</a:t>
            </a:r>
            <a:endParaRPr lang="en-US" sz="2800" dirty="0"/>
          </a:p>
          <a:p>
            <a:pPr marL="0" indent="0">
              <a:spcBef>
                <a:spcPts val="1200"/>
              </a:spcBef>
              <a:buNone/>
            </a:pPr>
            <a:r>
              <a:rPr lang="en-US" sz="2600" dirty="0"/>
              <a:t>The </a:t>
            </a:r>
            <a:r>
              <a:rPr lang="en-US" sz="2600" dirty="0" smtClean="0"/>
              <a:t>first </a:t>
            </a:r>
            <a:r>
              <a:rPr lang="en-US" sz="2600" dirty="0"/>
              <a:t>result of </a:t>
            </a:r>
            <a:r>
              <a:rPr lang="en-US" sz="2600" i="1" dirty="0"/>
              <a:t>P</a:t>
            </a:r>
            <a:r>
              <a:rPr lang="en-US" sz="2600" dirty="0"/>
              <a:t>(positive test result | subject uses drugs) = 0.900 indicates that a subject who uses drugs has a 0.900 probability of getting a positive test result. </a:t>
            </a:r>
          </a:p>
        </p:txBody>
      </p:sp>
    </p:spTree>
    <p:extLst>
      <p:ext uri="{BB962C8B-B14F-4D97-AF65-F5344CB8AC3E}">
        <p14:creationId xmlns:p14="http://schemas.microsoft.com/office/powerpoint/2010/main" val="1809427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Pre-Employment Drug </a:t>
            </a:r>
            <a:r>
              <a:rPr lang="en-US" sz="3600" dirty="0" smtClean="0">
                <a:latin typeface="+mj-lt"/>
              </a:rPr>
              <a:t>Screening </a:t>
            </a:r>
            <a:r>
              <a:rPr lang="en-US" sz="2000" b="0" dirty="0" smtClean="0">
                <a:latin typeface="+mj-lt"/>
              </a:rPr>
              <a:t>(11 of 11)</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marL="0" indent="0">
              <a:spcBef>
                <a:spcPts val="1200"/>
              </a:spcBef>
              <a:buNone/>
            </a:pPr>
            <a:r>
              <a:rPr lang="en-US" sz="2800" dirty="0" smtClean="0"/>
              <a:t>Interpretation</a:t>
            </a:r>
            <a:endParaRPr lang="en-US" sz="2800" dirty="0"/>
          </a:p>
          <a:p>
            <a:pPr marL="0" indent="0">
              <a:spcBef>
                <a:spcPts val="1200"/>
              </a:spcBef>
              <a:buNone/>
            </a:pPr>
            <a:r>
              <a:rPr lang="en-US" sz="2600" dirty="0"/>
              <a:t>The second result of </a:t>
            </a:r>
            <a:r>
              <a:rPr lang="en-US" sz="2600" i="1" dirty="0"/>
              <a:t>P</a:t>
            </a:r>
            <a:r>
              <a:rPr lang="en-US" sz="2600" dirty="0"/>
              <a:t>(subject uses drugs | positive test result) = 0.643 indicates that for a subject who gets a positive test result, there is a 0.643 probability that this subject actually uses drugs. </a:t>
            </a:r>
            <a:r>
              <a:rPr lang="en-US" sz="2600" kern="0" dirty="0"/>
              <a:t>Note that </a:t>
            </a:r>
            <a:r>
              <a:rPr lang="en-US" sz="2600" i="1" kern="0" dirty="0"/>
              <a:t>P</a:t>
            </a:r>
            <a:r>
              <a:rPr lang="en-US" sz="2600" kern="0" dirty="0"/>
              <a:t>(positive test result | subject uses drugs</a:t>
            </a:r>
            <a:r>
              <a:rPr lang="en-US" sz="2600" kern="0" dirty="0" smtClean="0"/>
              <a:t>) </a:t>
            </a:r>
            <a:r>
              <a:rPr lang="en-US" sz="2600" kern="0" dirty="0" smtClean="0">
                <a:cs typeface="Times New Roman" panose="02020603050405020304" pitchFamily="18" charset="0"/>
              </a:rPr>
              <a:t>≠</a:t>
            </a:r>
            <a:r>
              <a:rPr lang="en-US" sz="2600" kern="0" dirty="0" smtClean="0"/>
              <a:t> </a:t>
            </a:r>
            <a:r>
              <a:rPr lang="en-US" sz="2600" i="1" kern="0" dirty="0" smtClean="0"/>
              <a:t>P</a:t>
            </a:r>
            <a:r>
              <a:rPr lang="en-US" sz="2600" kern="0" dirty="0" smtClean="0"/>
              <a:t>(subject </a:t>
            </a:r>
            <a:r>
              <a:rPr lang="en-US" sz="2600" kern="0" dirty="0"/>
              <a:t>uses drugs | positive test result</a:t>
            </a:r>
            <a:r>
              <a:rPr lang="en-US" sz="2600" kern="0" dirty="0" smtClean="0"/>
              <a:t>).</a:t>
            </a:r>
            <a:endParaRPr lang="en-IN" sz="2600" dirty="0"/>
          </a:p>
        </p:txBody>
      </p:sp>
    </p:spTree>
    <p:extLst>
      <p:ext uri="{BB962C8B-B14F-4D97-AF65-F5344CB8AC3E}">
        <p14:creationId xmlns:p14="http://schemas.microsoft.com/office/powerpoint/2010/main" val="1538962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Confusion of the Inverse</a:t>
            </a:r>
            <a:endParaRPr lang="en-IN" sz="3600" dirty="0">
              <a:latin typeface="+mj-lt"/>
            </a:endParaRPr>
          </a:p>
        </p:txBody>
      </p:sp>
      <p:sp>
        <p:nvSpPr>
          <p:cNvPr id="3" name="Content Placeholder 2"/>
          <p:cNvSpPr>
            <a:spLocks noGrp="1"/>
          </p:cNvSpPr>
          <p:nvPr>
            <p:ph idx="1"/>
          </p:nvPr>
        </p:nvSpPr>
        <p:spPr>
          <a:xfrm>
            <a:off x="457200" y="1600201"/>
            <a:ext cx="8229600" cy="3276600"/>
          </a:xfrm>
        </p:spPr>
        <p:txBody>
          <a:bodyPr/>
          <a:lstStyle/>
          <a:p>
            <a:pPr marL="0" indent="0">
              <a:buNone/>
            </a:pPr>
            <a:r>
              <a:rPr lang="en-US" sz="2600" dirty="0"/>
              <a:t>In the prior example, </a:t>
            </a:r>
            <a:r>
              <a:rPr lang="en-US" sz="2600" i="1" dirty="0"/>
              <a:t>P</a:t>
            </a:r>
            <a:r>
              <a:rPr lang="en-US" sz="2600" dirty="0"/>
              <a:t>(positive test result | subject uses drugs) ≠ </a:t>
            </a:r>
            <a:r>
              <a:rPr lang="en-US" sz="2600" i="1" dirty="0"/>
              <a:t>P</a:t>
            </a:r>
            <a:r>
              <a:rPr lang="en-US" sz="2600" dirty="0"/>
              <a:t>(subject uses drugs | positive test result). </a:t>
            </a:r>
            <a:r>
              <a:rPr lang="en-US" sz="2600" dirty="0" smtClean="0"/>
              <a:t>This </a:t>
            </a:r>
            <a:r>
              <a:rPr lang="en-US" sz="2600" dirty="0"/>
              <a:t>example proves that in general, </a:t>
            </a:r>
            <a:r>
              <a:rPr lang="en-US" sz="2600" i="1" dirty="0" smtClean="0"/>
              <a:t>P</a:t>
            </a:r>
            <a:r>
              <a:rPr lang="en-US" sz="2600" dirty="0" smtClean="0"/>
              <a:t>(</a:t>
            </a:r>
            <a:r>
              <a:rPr lang="en-US" sz="2600" i="1" dirty="0" smtClean="0"/>
              <a:t>B </a:t>
            </a:r>
            <a:r>
              <a:rPr lang="en-US" sz="2600" i="1" dirty="0"/>
              <a:t>| A</a:t>
            </a:r>
            <a:r>
              <a:rPr lang="en-US" sz="2600" dirty="0"/>
              <a:t>) </a:t>
            </a:r>
            <a:r>
              <a:rPr lang="en-US" sz="2600" dirty="0" smtClean="0"/>
              <a:t>≠</a:t>
            </a:r>
            <a:r>
              <a:rPr lang="en-US" sz="2600" dirty="0" smtClean="0">
                <a:sym typeface="Symbol" panose="05050102010706020507" pitchFamily="18" charset="2"/>
              </a:rPr>
              <a:t></a:t>
            </a:r>
            <a:r>
              <a:rPr lang="en-US" sz="2600" i="1" dirty="0"/>
              <a:t>P</a:t>
            </a:r>
            <a:r>
              <a:rPr lang="en-US" sz="2600" dirty="0"/>
              <a:t>(</a:t>
            </a:r>
            <a:r>
              <a:rPr lang="en-US" sz="2600" i="1" dirty="0"/>
              <a:t>A | B</a:t>
            </a:r>
            <a:r>
              <a:rPr lang="en-US" sz="2600" dirty="0"/>
              <a:t>). (There could be individual cases where </a:t>
            </a:r>
            <a:r>
              <a:rPr lang="en-US" sz="2600" i="1" dirty="0"/>
              <a:t>P</a:t>
            </a:r>
            <a:r>
              <a:rPr lang="en-US" sz="2600" dirty="0"/>
              <a:t>(</a:t>
            </a:r>
            <a:r>
              <a:rPr lang="en-US" sz="2600" i="1" dirty="0"/>
              <a:t>A | B</a:t>
            </a:r>
            <a:r>
              <a:rPr lang="en-US" sz="2600" dirty="0"/>
              <a:t>) </a:t>
            </a:r>
            <a:r>
              <a:rPr lang="en-US" sz="2600" dirty="0" smtClean="0"/>
              <a:t>and </a:t>
            </a:r>
            <a:r>
              <a:rPr lang="en-US" sz="2600" i="1" dirty="0"/>
              <a:t>P</a:t>
            </a:r>
            <a:r>
              <a:rPr lang="en-US" sz="2600" dirty="0"/>
              <a:t>(</a:t>
            </a:r>
            <a:r>
              <a:rPr lang="en-US" sz="2600" i="1" dirty="0"/>
              <a:t>B | A</a:t>
            </a:r>
            <a:r>
              <a:rPr lang="en-US" sz="2600" dirty="0"/>
              <a:t>) are equal, but they are generally not equal.) </a:t>
            </a:r>
            <a:r>
              <a:rPr lang="en-US" sz="2600" dirty="0" smtClean="0"/>
              <a:t>To </a:t>
            </a:r>
            <a:r>
              <a:rPr lang="en-US" sz="2600" dirty="0"/>
              <a:t>incorrectly think that </a:t>
            </a:r>
            <a:r>
              <a:rPr lang="en-US" sz="2600" i="1" dirty="0"/>
              <a:t>P</a:t>
            </a:r>
            <a:r>
              <a:rPr lang="en-US" sz="2600" dirty="0"/>
              <a:t>(</a:t>
            </a:r>
            <a:r>
              <a:rPr lang="en-US" sz="2600" i="1" dirty="0"/>
              <a:t>B | A</a:t>
            </a:r>
            <a:r>
              <a:rPr lang="en-US" sz="2600" dirty="0"/>
              <a:t>) and </a:t>
            </a:r>
            <a:r>
              <a:rPr lang="en-US" sz="2600" i="1" dirty="0"/>
              <a:t>P</a:t>
            </a:r>
            <a:r>
              <a:rPr lang="en-US" sz="2600" dirty="0"/>
              <a:t>(</a:t>
            </a:r>
            <a:r>
              <a:rPr lang="en-US" sz="2600" i="1" dirty="0"/>
              <a:t>A | B</a:t>
            </a:r>
            <a:r>
              <a:rPr lang="en-US" sz="2600" dirty="0"/>
              <a:t>) are equal or to incorrectly use one value in place of the other is called </a:t>
            </a:r>
            <a:r>
              <a:rPr lang="en-US" sz="2600" b="1" dirty="0"/>
              <a:t>confusion of the inverse.</a:t>
            </a:r>
          </a:p>
        </p:txBody>
      </p:sp>
    </p:spTree>
    <p:extLst>
      <p:ext uri="{BB962C8B-B14F-4D97-AF65-F5344CB8AC3E}">
        <p14:creationId xmlns:p14="http://schemas.microsoft.com/office/powerpoint/2010/main" val="10210160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Example: Confusion of  the </a:t>
            </a:r>
            <a:r>
              <a:rPr lang="en-US" sz="3600" dirty="0" smtClean="0">
                <a:latin typeface="+mj-lt"/>
              </a:rPr>
              <a:t>Inverse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229600" cy="1600199"/>
          </a:xfrm>
        </p:spPr>
        <p:txBody>
          <a:bodyPr/>
          <a:lstStyle/>
          <a:p>
            <a:pPr marL="0" indent="0">
              <a:spcBef>
                <a:spcPts val="1200"/>
              </a:spcBef>
              <a:buNone/>
            </a:pPr>
            <a:r>
              <a:rPr lang="en-US" sz="2600" dirty="0"/>
              <a:t>Consider these events</a:t>
            </a:r>
            <a:r>
              <a:rPr lang="en-US" sz="2600" dirty="0" smtClean="0"/>
              <a:t>:</a:t>
            </a:r>
            <a:endParaRPr lang="en-US" sz="2600" dirty="0"/>
          </a:p>
          <a:p>
            <a:pPr marL="1257300" lvl="3" indent="0">
              <a:spcBef>
                <a:spcPts val="1200"/>
              </a:spcBef>
              <a:buNone/>
            </a:pPr>
            <a:r>
              <a:rPr lang="en-US" sz="2600" i="1" dirty="0"/>
              <a:t>D</a:t>
            </a:r>
            <a:r>
              <a:rPr lang="en-US" sz="2600" dirty="0"/>
              <a:t>: It is dark outdoors.</a:t>
            </a:r>
          </a:p>
          <a:p>
            <a:pPr marL="1257300" lvl="3" indent="0">
              <a:spcBef>
                <a:spcPts val="1200"/>
              </a:spcBef>
              <a:buNone/>
            </a:pPr>
            <a:r>
              <a:rPr lang="en-US" sz="2600" i="1" dirty="0" smtClean="0"/>
              <a:t>M</a:t>
            </a:r>
            <a:r>
              <a:rPr lang="en-US" sz="2600" dirty="0" smtClean="0"/>
              <a:t>: </a:t>
            </a:r>
            <a:r>
              <a:rPr lang="en-US" sz="2600" dirty="0"/>
              <a:t>It is </a:t>
            </a:r>
            <a:r>
              <a:rPr lang="en-US" sz="2600" dirty="0" smtClean="0"/>
              <a:t>midnight.</a:t>
            </a:r>
            <a:endParaRPr lang="en-US" sz="2600" dirty="0"/>
          </a:p>
        </p:txBody>
      </p:sp>
    </p:spTree>
    <p:extLst>
      <p:ext uri="{BB962C8B-B14F-4D97-AF65-F5344CB8AC3E}">
        <p14:creationId xmlns:p14="http://schemas.microsoft.com/office/powerpoint/2010/main" val="39537805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543800" cy="1097280"/>
          </a:xfrm>
        </p:spPr>
        <p:txBody>
          <a:bodyPr/>
          <a:lstStyle/>
          <a:p>
            <a:r>
              <a:rPr lang="en-US" sz="3600" dirty="0">
                <a:latin typeface="+mj-lt"/>
              </a:rPr>
              <a:t>Example: Confusion of  the </a:t>
            </a:r>
            <a:r>
              <a:rPr lang="en-US" sz="3600" dirty="0" smtClean="0">
                <a:latin typeface="+mj-lt"/>
              </a:rPr>
              <a:t>Inverse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0"/>
            <a:ext cx="7772400" cy="4724400"/>
          </a:xfrm>
        </p:spPr>
        <p:txBody>
          <a:bodyPr/>
          <a:lstStyle/>
          <a:p>
            <a:pPr marL="0" indent="0">
              <a:spcBef>
                <a:spcPts val="1200"/>
              </a:spcBef>
              <a:buNone/>
            </a:pPr>
            <a:r>
              <a:rPr lang="en-US" sz="2600" dirty="0"/>
              <a:t>In the following, we conveniently ignore the Alaskan winter and other such anomalies.</a:t>
            </a:r>
          </a:p>
          <a:p>
            <a:pPr marL="2860675" lvl="2" indent="-2003425">
              <a:spcBef>
                <a:spcPts val="1200"/>
              </a:spcBef>
              <a:buNone/>
            </a:pPr>
            <a:r>
              <a:rPr lang="en-US" sz="2600" i="1" dirty="0"/>
              <a:t>P</a:t>
            </a:r>
            <a:r>
              <a:rPr lang="en-US" sz="2600" dirty="0"/>
              <a:t>(</a:t>
            </a:r>
            <a:r>
              <a:rPr lang="en-US" sz="2600" i="1" dirty="0"/>
              <a:t>D | M</a:t>
            </a:r>
            <a:r>
              <a:rPr lang="en-US" sz="2600" dirty="0"/>
              <a:t>) = 1 (It is certain to be dark given that </a:t>
            </a:r>
            <a:r>
              <a:rPr lang="en-US" sz="2600" dirty="0" smtClean="0"/>
              <a:t>it </a:t>
            </a:r>
            <a:r>
              <a:rPr lang="en-US" sz="2600" dirty="0"/>
              <a:t>is midnight.)</a:t>
            </a:r>
          </a:p>
          <a:p>
            <a:pPr marL="2860675" lvl="2" indent="-2003425">
              <a:buNone/>
            </a:pPr>
            <a:r>
              <a:rPr lang="en-US" sz="2600" i="1" dirty="0"/>
              <a:t>P</a:t>
            </a:r>
            <a:r>
              <a:rPr lang="en-US" sz="2600" dirty="0"/>
              <a:t>(</a:t>
            </a:r>
            <a:r>
              <a:rPr lang="en-US" sz="2600" i="1" dirty="0"/>
              <a:t>M | D</a:t>
            </a:r>
            <a:r>
              <a:rPr lang="en-US" sz="2600" dirty="0"/>
              <a:t>) = 0 (The probability that it is </a:t>
            </a:r>
            <a:r>
              <a:rPr lang="en-US" sz="2600" dirty="0" smtClean="0"/>
              <a:t>exactly midnight </a:t>
            </a:r>
            <a:r>
              <a:rPr lang="en-US" sz="2600" dirty="0"/>
              <a:t>given that it dark is </a:t>
            </a:r>
            <a:r>
              <a:rPr lang="en-US" sz="2600" dirty="0" smtClean="0"/>
              <a:t>almost </a:t>
            </a:r>
            <a:r>
              <a:rPr lang="en-US" sz="2600" dirty="0"/>
              <a:t>zero</a:t>
            </a:r>
            <a:r>
              <a:rPr lang="en-US" sz="2600" dirty="0" smtClean="0"/>
              <a:t>.)</a:t>
            </a:r>
          </a:p>
          <a:p>
            <a:pPr marL="0" lvl="2" indent="0">
              <a:buNone/>
            </a:pPr>
            <a:r>
              <a:rPr lang="en-US" sz="2600" kern="0" dirty="0"/>
              <a:t>Here, </a:t>
            </a:r>
            <a:r>
              <a:rPr lang="en-US" sz="2600" i="1" kern="0" dirty="0"/>
              <a:t>P</a:t>
            </a:r>
            <a:r>
              <a:rPr lang="en-US" sz="2600" kern="0" dirty="0"/>
              <a:t>(</a:t>
            </a:r>
            <a:r>
              <a:rPr lang="en-US" sz="2600" i="1" kern="0" dirty="0"/>
              <a:t>D | M</a:t>
            </a:r>
            <a:r>
              <a:rPr lang="en-US" sz="2600" kern="0" dirty="0"/>
              <a:t>) ≠ </a:t>
            </a:r>
            <a:r>
              <a:rPr lang="en-US" sz="2600" i="1" kern="0" dirty="0"/>
              <a:t>P</a:t>
            </a:r>
            <a:r>
              <a:rPr lang="en-US" sz="2600" kern="0" dirty="0"/>
              <a:t>(</a:t>
            </a:r>
            <a:r>
              <a:rPr lang="en-US" sz="2600" i="1" kern="0" dirty="0"/>
              <a:t>M | D</a:t>
            </a:r>
            <a:r>
              <a:rPr lang="en-US" sz="2600" kern="0" dirty="0" smtClean="0"/>
              <a:t>).</a:t>
            </a:r>
            <a:endParaRPr lang="en-US" sz="2600" kern="0" dirty="0"/>
          </a:p>
          <a:p>
            <a:pPr marL="0" lvl="2" indent="0">
              <a:buNone/>
            </a:pPr>
            <a:r>
              <a:rPr lang="en-US" sz="2600" kern="0" dirty="0" smtClean="0"/>
              <a:t>Confusion </a:t>
            </a:r>
            <a:r>
              <a:rPr lang="en-US" sz="2600" kern="0" dirty="0"/>
              <a:t>of the inverse occurs when we incorrectly switch those probability values or think that they are equal</a:t>
            </a:r>
            <a:r>
              <a:rPr lang="en-US" sz="2600" kern="0" dirty="0" smtClean="0"/>
              <a:t>.</a:t>
            </a:r>
            <a:endParaRPr lang="en-IN" sz="2600" dirty="0"/>
          </a:p>
        </p:txBody>
      </p:sp>
    </p:spTree>
    <p:extLst>
      <p:ext uri="{BB962C8B-B14F-4D97-AF65-F5344CB8AC3E}">
        <p14:creationId xmlns:p14="http://schemas.microsoft.com/office/powerpoint/2010/main" val="408375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Bayes’ Theorem</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dirty="0"/>
              <a:t>We extend the discussion of conditional probability to include applications of </a:t>
            </a:r>
            <a:r>
              <a:rPr lang="en-US" sz="2600" b="1" dirty="0"/>
              <a:t>Bayes’ theorem</a:t>
            </a:r>
            <a:r>
              <a:rPr lang="en-US" sz="2600" i="1" dirty="0"/>
              <a:t> </a:t>
            </a:r>
            <a:r>
              <a:rPr lang="en-US" sz="2600" dirty="0"/>
              <a:t>(or </a:t>
            </a:r>
            <a:r>
              <a:rPr lang="en-US" sz="2600" b="1" dirty="0"/>
              <a:t>Bayes’ rule</a:t>
            </a:r>
            <a:r>
              <a:rPr lang="en-US" sz="2600" dirty="0"/>
              <a:t>), which we use for revising a probability value based on additional information that is later obtained</a:t>
            </a:r>
            <a:r>
              <a:rPr lang="en-US" sz="2600" dirty="0" smtClean="0"/>
              <a:t>.</a:t>
            </a:r>
            <a:endParaRPr lang="en-IN" sz="2600" dirty="0"/>
          </a:p>
        </p:txBody>
      </p:sp>
    </p:spTree>
    <p:extLst>
      <p:ext uri="{BB962C8B-B14F-4D97-AF65-F5344CB8AC3E}">
        <p14:creationId xmlns:p14="http://schemas.microsoft.com/office/powerpoint/2010/main" val="14322916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2895600"/>
          </a:xfrm>
        </p:spPr>
        <p:txBody>
          <a:bodyPr/>
          <a:lstStyle/>
          <a:p>
            <a:pPr marL="0" indent="0">
              <a:buNone/>
            </a:pPr>
            <a:r>
              <a:rPr lang="en-US" sz="2600" dirty="0"/>
              <a:t>We extend the use of the multiplication rule to include the probability that among several trials, we get </a:t>
            </a:r>
            <a:r>
              <a:rPr lang="en-US" sz="2600" b="1" dirty="0"/>
              <a:t>at least</a:t>
            </a:r>
            <a:r>
              <a:rPr lang="en-US" sz="2600" i="1" dirty="0"/>
              <a:t> </a:t>
            </a:r>
            <a:r>
              <a:rPr lang="en-US" sz="2600" b="1" dirty="0"/>
              <a:t>one</a:t>
            </a:r>
            <a:r>
              <a:rPr lang="en-US" sz="2600" i="1" dirty="0"/>
              <a:t> </a:t>
            </a:r>
            <a:r>
              <a:rPr lang="en-US" sz="2600" dirty="0"/>
              <a:t>of some specified event</a:t>
            </a:r>
            <a:r>
              <a:rPr lang="en-US" sz="2600" dirty="0" smtClean="0"/>
              <a:t>. </a:t>
            </a:r>
            <a:r>
              <a:rPr lang="en-US" sz="2600" kern="0" dirty="0"/>
              <a:t>We consider </a:t>
            </a:r>
            <a:r>
              <a:rPr lang="en-US" sz="2600" b="1" kern="0" dirty="0"/>
              <a:t>conditional probability:</a:t>
            </a:r>
            <a:r>
              <a:rPr lang="en-US" sz="2600" i="1" kern="0" dirty="0"/>
              <a:t> </a:t>
            </a:r>
            <a:r>
              <a:rPr lang="en-US" sz="2600" kern="0" dirty="0"/>
              <a:t>the probability of an event occurring when we have additional information that some other event has already occurred. We provide a brief introduction to Bayes’ theorem</a:t>
            </a:r>
            <a:r>
              <a:rPr lang="en-US" sz="2600" kern="0" dirty="0" smtClean="0"/>
              <a:t>.</a:t>
            </a:r>
            <a:endParaRPr lang="en-IN" sz="2600" dirty="0"/>
          </a:p>
        </p:txBody>
      </p:sp>
    </p:spTree>
    <p:extLst>
      <p:ext uri="{BB962C8B-B14F-4D97-AF65-F5344CB8AC3E}">
        <p14:creationId xmlns:p14="http://schemas.microsoft.com/office/powerpoint/2010/main" val="13416369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(1 of 12)</a:t>
            </a:r>
            <a:endParaRPr lang="en-IN" sz="2000" b="0" dirty="0">
              <a:latin typeface="+mj-lt"/>
            </a:endParaRPr>
          </a:p>
        </p:txBody>
      </p:sp>
      <p:sp>
        <p:nvSpPr>
          <p:cNvPr id="3" name="Content Placeholder 2"/>
          <p:cNvSpPr>
            <a:spLocks noGrp="1"/>
          </p:cNvSpPr>
          <p:nvPr>
            <p:ph idx="1"/>
          </p:nvPr>
        </p:nvSpPr>
        <p:spPr>
          <a:xfrm>
            <a:off x="457200" y="1600201"/>
            <a:ext cx="8229600" cy="1828800"/>
          </a:xfrm>
        </p:spPr>
        <p:txBody>
          <a:bodyPr/>
          <a:lstStyle/>
          <a:p>
            <a:pPr marL="0" indent="0">
              <a:buNone/>
            </a:pPr>
            <a:r>
              <a:rPr lang="en-US" sz="2600" dirty="0"/>
              <a:t>Assume cancer has a 1% prevalence rate, meaning that 1% of the population has cancer. Denoting the event of having cancer by </a:t>
            </a:r>
            <a:r>
              <a:rPr lang="en-US" sz="2600" i="1" dirty="0"/>
              <a:t>C</a:t>
            </a:r>
            <a:r>
              <a:rPr lang="en-US" sz="2600" dirty="0"/>
              <a:t>, we have </a:t>
            </a:r>
            <a:r>
              <a:rPr lang="en-US" sz="2600" i="1" dirty="0"/>
              <a:t>P</a:t>
            </a:r>
            <a:r>
              <a:rPr lang="en-US" sz="2600" dirty="0"/>
              <a:t>(</a:t>
            </a:r>
            <a:r>
              <a:rPr lang="en-US" sz="2600" i="1" dirty="0"/>
              <a:t>C</a:t>
            </a:r>
            <a:r>
              <a:rPr lang="en-US" sz="2600" dirty="0"/>
              <a:t>) = 0.01 for a subject randomly selected from the population.</a:t>
            </a:r>
          </a:p>
        </p:txBody>
      </p:sp>
    </p:spTree>
    <p:extLst>
      <p:ext uri="{BB962C8B-B14F-4D97-AF65-F5344CB8AC3E}">
        <p14:creationId xmlns:p14="http://schemas.microsoft.com/office/powerpoint/2010/main" val="35627719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(2 of 12)</a:t>
            </a:r>
            <a:endParaRPr lang="en-IN" sz="2000" b="0" dirty="0">
              <a:latin typeface="+mj-lt"/>
            </a:endParaRPr>
          </a:p>
        </p:txBody>
      </p:sp>
      <p:sp>
        <p:nvSpPr>
          <p:cNvPr id="3" name="Content Placeholder 2"/>
          <p:cNvSpPr>
            <a:spLocks noGrp="1"/>
          </p:cNvSpPr>
          <p:nvPr>
            <p:ph idx="1"/>
          </p:nvPr>
        </p:nvSpPr>
        <p:spPr>
          <a:xfrm>
            <a:off x="457200" y="1600201"/>
            <a:ext cx="8229600" cy="3962400"/>
          </a:xfrm>
        </p:spPr>
        <p:txBody>
          <a:bodyPr/>
          <a:lstStyle/>
          <a:p>
            <a:pPr marL="0" indent="0">
              <a:buNone/>
            </a:pPr>
            <a:r>
              <a:rPr lang="en-US" sz="2600" dirty="0"/>
              <a:t>This result is included with the following performance characteristics of the test for cancer.</a:t>
            </a:r>
          </a:p>
          <a:p>
            <a:pPr>
              <a:buClr>
                <a:schemeClr val="bg2"/>
              </a:buClr>
            </a:pPr>
            <a:r>
              <a:rPr lang="en-US" sz="2600" i="1" dirty="0"/>
              <a:t>P</a:t>
            </a:r>
            <a:r>
              <a:rPr lang="en-US" sz="2600" dirty="0"/>
              <a:t>(</a:t>
            </a:r>
            <a:r>
              <a:rPr lang="en-US" sz="2600" i="1" dirty="0"/>
              <a:t>C</a:t>
            </a:r>
            <a:r>
              <a:rPr lang="en-US" sz="2600" dirty="0"/>
              <a:t>) = 0.01 (There is a 1% prevalence rate of the cancer.)</a:t>
            </a:r>
          </a:p>
          <a:p>
            <a:pPr>
              <a:buClr>
                <a:schemeClr val="bg2"/>
              </a:buClr>
            </a:pPr>
            <a:r>
              <a:rPr lang="en-US" sz="2600" dirty="0"/>
              <a:t>The false positive rate is 10%. That is, </a:t>
            </a:r>
            <a:r>
              <a:rPr lang="en-US" sz="2600" i="1" dirty="0"/>
              <a:t>P</a:t>
            </a:r>
            <a:r>
              <a:rPr lang="en-US" sz="2600" dirty="0"/>
              <a:t>(positive test result given that cancer is not present) = 0.10.</a:t>
            </a:r>
          </a:p>
          <a:p>
            <a:pPr>
              <a:buClr>
                <a:schemeClr val="bg2"/>
              </a:buClr>
            </a:pPr>
            <a:r>
              <a:rPr lang="en-US" sz="2600" dirty="0"/>
              <a:t>The true positive rate is 80%. That is, </a:t>
            </a:r>
            <a:r>
              <a:rPr lang="en-US" sz="2600" i="1" dirty="0"/>
              <a:t>P</a:t>
            </a:r>
            <a:r>
              <a:rPr lang="en-US" sz="2600" dirty="0"/>
              <a:t>(positive test result given that cancer is present) = 0.80</a:t>
            </a:r>
            <a:r>
              <a:rPr lang="en-US" sz="2600" dirty="0" smtClean="0"/>
              <a:t>.</a:t>
            </a:r>
            <a:endParaRPr lang="en-US" sz="2600" dirty="0"/>
          </a:p>
        </p:txBody>
      </p:sp>
    </p:spTree>
    <p:extLst>
      <p:ext uri="{BB962C8B-B14F-4D97-AF65-F5344CB8AC3E}">
        <p14:creationId xmlns:p14="http://schemas.microsoft.com/office/powerpoint/2010/main" val="1311824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(3 of 12) </a:t>
            </a:r>
            <a:endParaRPr lang="en-IN" sz="2000" b="0" dirty="0">
              <a:latin typeface="+mj-lt"/>
            </a:endParaRPr>
          </a:p>
        </p:txBody>
      </p:sp>
      <p:sp>
        <p:nvSpPr>
          <p:cNvPr id="3" name="Content Placeholder 2"/>
          <p:cNvSpPr>
            <a:spLocks noGrp="1"/>
          </p:cNvSpPr>
          <p:nvPr>
            <p:ph idx="1"/>
          </p:nvPr>
        </p:nvSpPr>
        <p:spPr>
          <a:xfrm>
            <a:off x="457200" y="1600201"/>
            <a:ext cx="8382000" cy="1219199"/>
          </a:xfrm>
        </p:spPr>
        <p:txBody>
          <a:bodyPr/>
          <a:lstStyle/>
          <a:p>
            <a:pPr marL="0" indent="0">
              <a:buNone/>
            </a:pPr>
            <a:r>
              <a:rPr lang="en-US" sz="2600" dirty="0"/>
              <a:t>Find </a:t>
            </a:r>
            <a:r>
              <a:rPr lang="en-US" sz="2600" i="1" dirty="0"/>
              <a:t>P</a:t>
            </a:r>
            <a:r>
              <a:rPr lang="en-US" sz="2600" dirty="0"/>
              <a:t>(</a:t>
            </a:r>
            <a:r>
              <a:rPr lang="en-US" sz="2600" i="1" dirty="0"/>
              <a:t>C</a:t>
            </a:r>
            <a:r>
              <a:rPr lang="en-US" sz="2600" dirty="0"/>
              <a:t> | positive test result). That is, find the probability that a subject actually has cancer given that he or she has a positive test result</a:t>
            </a:r>
            <a:r>
              <a:rPr lang="en-US" sz="2600" dirty="0" smtClean="0"/>
              <a:t>.</a:t>
            </a:r>
            <a:endParaRPr lang="en-IN" sz="2600" dirty="0"/>
          </a:p>
        </p:txBody>
      </p:sp>
    </p:spTree>
    <p:extLst>
      <p:ext uri="{BB962C8B-B14F-4D97-AF65-F5344CB8AC3E}">
        <p14:creationId xmlns:p14="http://schemas.microsoft.com/office/powerpoint/2010/main" val="41992257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(4 of 12)</a:t>
            </a:r>
            <a:endParaRPr lang="en-IN" sz="2000" b="0" dirty="0">
              <a:latin typeface="+mj-lt"/>
            </a:endParaRPr>
          </a:p>
        </p:txBody>
      </p:sp>
      <p:sp>
        <p:nvSpPr>
          <p:cNvPr id="3" name="Content Placeholder 2"/>
          <p:cNvSpPr>
            <a:spLocks noGrp="1"/>
          </p:cNvSpPr>
          <p:nvPr>
            <p:ph idx="1"/>
          </p:nvPr>
        </p:nvSpPr>
        <p:spPr>
          <a:xfrm>
            <a:off x="457200" y="1600201"/>
            <a:ext cx="8229600" cy="1371599"/>
          </a:xfrm>
        </p:spPr>
        <p:txBody>
          <a:bodyPr/>
          <a:lstStyle/>
          <a:p>
            <a:pPr marL="0" indent="0">
              <a:spcBef>
                <a:spcPts val="1200"/>
              </a:spcBef>
              <a:buNone/>
            </a:pPr>
            <a:r>
              <a:rPr lang="en-US" sz="2600" dirty="0"/>
              <a:t>Solution</a:t>
            </a:r>
          </a:p>
          <a:p>
            <a:pPr marL="0" indent="0">
              <a:spcBef>
                <a:spcPts val="1200"/>
              </a:spcBef>
              <a:buNone/>
            </a:pPr>
            <a:r>
              <a:rPr lang="en-US" sz="2600" dirty="0"/>
              <a:t>Using the given information, we can construct a hypothetical population with the above characteristics</a:t>
            </a:r>
            <a:r>
              <a:rPr lang="en-US" sz="2600" dirty="0" smtClean="0"/>
              <a:t>.</a:t>
            </a:r>
            <a:endParaRPr lang="en-IN" sz="2600" dirty="0"/>
          </a:p>
        </p:txBody>
      </p:sp>
      <p:graphicFrame>
        <p:nvGraphicFramePr>
          <p:cNvPr id="4" name="Table 3" descr="A table shows the number of positive and negative test results for people with cancer and for people with no cancer. If a test is positive, it indicates cancer. People with cancer: true positive, 8; false negative, 2; total, 10. People with no cancer: false positive, 99; true negative, 891; total, 990."/>
          <p:cNvGraphicFramePr>
            <a:graphicFrameLocks noGrp="1"/>
          </p:cNvGraphicFramePr>
          <p:nvPr>
            <p:extLst>
              <p:ext uri="{D42A27DB-BD31-4B8C-83A1-F6EECF244321}">
                <p14:modId xmlns:p14="http://schemas.microsoft.com/office/powerpoint/2010/main" val="511919764"/>
              </p:ext>
            </p:extLst>
          </p:nvPr>
        </p:nvGraphicFramePr>
        <p:xfrm>
          <a:off x="609600" y="3276600"/>
          <a:ext cx="7391400" cy="1920240"/>
        </p:xfrm>
        <a:graphic>
          <a:graphicData uri="http://schemas.openxmlformats.org/drawingml/2006/table">
            <a:tbl>
              <a:tblPr firstRow="1" bandRow="1">
                <a:tableStyleId>{3B4B98B0-60AC-42C2-AFA5-B58CD77FA1E5}</a:tableStyleId>
              </a:tblPr>
              <a:tblGrid>
                <a:gridCol w="1371600"/>
                <a:gridCol w="2514600"/>
                <a:gridCol w="2743200"/>
                <a:gridCol w="762000"/>
              </a:tblGrid>
              <a:tr h="370840">
                <a:tc>
                  <a:txBody>
                    <a:bodyPr/>
                    <a:lstStyle/>
                    <a:p>
                      <a:r>
                        <a:rPr lang="en-IN" dirty="0" smtClean="0">
                          <a:solidFill>
                            <a:schemeClr val="bg1"/>
                          </a:solidFill>
                        </a:rPr>
                        <a:t>blank</a:t>
                      </a:r>
                      <a:endParaRPr lang="en-IN"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Positive Test Result</a:t>
                      </a:r>
                    </a:p>
                    <a:p>
                      <a:pPr algn="ctr"/>
                      <a:r>
                        <a:rPr lang="en-IN" dirty="0" smtClean="0">
                          <a:solidFill>
                            <a:schemeClr val="tx1"/>
                          </a:solidFill>
                        </a:rPr>
                        <a:t>(Test shows cancer.) </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Negative Test Result</a:t>
                      </a:r>
                    </a:p>
                    <a:p>
                      <a:pPr algn="ctr"/>
                      <a:r>
                        <a:rPr lang="en-IN" dirty="0" smtClean="0">
                          <a:solidFill>
                            <a:schemeClr val="tx1"/>
                          </a:solidFill>
                        </a:rPr>
                        <a:t>(test shows no cancer)</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Total</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l"/>
                      <a:r>
                        <a:rPr lang="en-IN" b="1" dirty="0" smtClean="0">
                          <a:solidFill>
                            <a:schemeClr val="tx1"/>
                          </a:solidFill>
                        </a:rPr>
                        <a:t>Cancer</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8</a:t>
                      </a:r>
                    </a:p>
                    <a:p>
                      <a:pPr algn="ctr"/>
                      <a:r>
                        <a:rPr lang="en-IN" dirty="0" smtClean="0">
                          <a:solidFill>
                            <a:schemeClr val="tx1"/>
                          </a:solidFill>
                        </a:rPr>
                        <a:t>(True Positive)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2</a:t>
                      </a:r>
                    </a:p>
                    <a:p>
                      <a:pPr algn="ctr"/>
                      <a:r>
                        <a:rPr lang="en-IN" dirty="0" smtClean="0">
                          <a:solidFill>
                            <a:schemeClr val="tx1"/>
                          </a:solidFill>
                        </a:rPr>
                        <a:t>(False Negative)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10</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70840">
                <a:tc>
                  <a:txBody>
                    <a:bodyPr/>
                    <a:lstStyle/>
                    <a:p>
                      <a:pPr algn="l"/>
                      <a:r>
                        <a:rPr lang="en-IN" b="1" dirty="0" smtClean="0">
                          <a:solidFill>
                            <a:schemeClr val="tx1"/>
                          </a:solidFill>
                        </a:rPr>
                        <a:t>No Cancer</a:t>
                      </a:r>
                      <a:endParaRPr lang="en-IN"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99</a:t>
                      </a:r>
                    </a:p>
                    <a:p>
                      <a:pPr algn="ctr"/>
                      <a:r>
                        <a:rPr lang="en-IN" dirty="0" smtClean="0">
                          <a:solidFill>
                            <a:schemeClr val="tx1"/>
                          </a:solidFill>
                        </a:rPr>
                        <a:t>(False Positive)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891</a:t>
                      </a:r>
                    </a:p>
                    <a:p>
                      <a:pPr algn="ctr"/>
                      <a:r>
                        <a:rPr lang="en-IN" dirty="0" smtClean="0">
                          <a:solidFill>
                            <a:schemeClr val="tx1"/>
                          </a:solidFill>
                        </a:rPr>
                        <a:t>(True Negative)</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smtClean="0">
                          <a:solidFill>
                            <a:schemeClr val="tx1"/>
                          </a:solidFill>
                        </a:rPr>
                        <a:t>990</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395465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(5 of 12)</a:t>
            </a:r>
            <a:endParaRPr lang="en-IN" sz="2000" b="0" dirty="0">
              <a:latin typeface="+mj-lt"/>
            </a:endParaRPr>
          </a:p>
        </p:txBody>
      </p:sp>
      <p:sp>
        <p:nvSpPr>
          <p:cNvPr id="3" name="Content Placeholder 2"/>
          <p:cNvSpPr>
            <a:spLocks noGrp="1"/>
          </p:cNvSpPr>
          <p:nvPr>
            <p:ph idx="1"/>
          </p:nvPr>
        </p:nvSpPr>
        <p:spPr>
          <a:xfrm>
            <a:off x="457200" y="1600201"/>
            <a:ext cx="8229600" cy="2133599"/>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a:t>Assume that we have 1000 subjects. With a 1% prevalence rate, 10 of the subjects are expected to have cancer. The sum of the entries in the first row of values is therefore 10</a:t>
            </a:r>
            <a:r>
              <a:rPr lang="en-US" sz="2600" dirty="0" smtClean="0"/>
              <a:t>.</a:t>
            </a:r>
            <a:endParaRPr lang="en-IN" sz="2600" dirty="0"/>
          </a:p>
        </p:txBody>
      </p:sp>
      <p:pic>
        <p:nvPicPr>
          <p:cNvPr id="6" name="Picture 5" descr="A table. A positive test result shows cancer, and a negative test result shows no cancer. For patients with cancer, 8 people were true positives, and 2 people were false negatives, for a total of 10 people with can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76" y="3912324"/>
            <a:ext cx="7419718" cy="1942016"/>
          </a:xfrm>
          <a:prstGeom prst="rect">
            <a:avLst/>
          </a:prstGeom>
        </p:spPr>
      </p:pic>
    </p:spTree>
    <p:extLst>
      <p:ext uri="{BB962C8B-B14F-4D97-AF65-F5344CB8AC3E}">
        <p14:creationId xmlns:p14="http://schemas.microsoft.com/office/powerpoint/2010/main" val="1190593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(6 of 12)</a:t>
            </a:r>
            <a:endParaRPr lang="en-IN" sz="2000" b="0" dirty="0">
              <a:latin typeface="+mj-lt"/>
            </a:endParaRPr>
          </a:p>
        </p:txBody>
      </p:sp>
      <p:sp>
        <p:nvSpPr>
          <p:cNvPr id="3" name="Content Placeholder 2"/>
          <p:cNvSpPr>
            <a:spLocks noGrp="1"/>
          </p:cNvSpPr>
          <p:nvPr>
            <p:ph idx="1"/>
          </p:nvPr>
        </p:nvSpPr>
        <p:spPr>
          <a:xfrm>
            <a:off x="457200" y="1600201"/>
            <a:ext cx="8229600" cy="1676399"/>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a:t>The other 990 subjects do not have cancer. The sum of the entries in the second row of values is therefore 990</a:t>
            </a:r>
            <a:r>
              <a:rPr lang="en-US" sz="2600" dirty="0" smtClean="0"/>
              <a:t>.</a:t>
            </a:r>
            <a:endParaRPr lang="en-IN" sz="2600" dirty="0"/>
          </a:p>
        </p:txBody>
      </p:sp>
      <p:pic>
        <p:nvPicPr>
          <p:cNvPr id="6" name="Picture 5" descr="A table. A positive test result shows cancer, and a negative test result shows no cancer. For patients with no cancer, 99 people were false positives, and 891 people were true negatives, for a total of 990 people with no can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141" y="3511731"/>
            <a:ext cx="7419718" cy="1942016"/>
          </a:xfrm>
          <a:prstGeom prst="rect">
            <a:avLst/>
          </a:prstGeom>
        </p:spPr>
      </p:pic>
    </p:spTree>
    <p:extLst>
      <p:ext uri="{BB962C8B-B14F-4D97-AF65-F5344CB8AC3E}">
        <p14:creationId xmlns:p14="http://schemas.microsoft.com/office/powerpoint/2010/main" val="1408763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(7 of 12)</a:t>
            </a:r>
            <a:endParaRPr lang="en-IN" sz="2000" b="0" dirty="0">
              <a:latin typeface="+mj-lt"/>
            </a:endParaRPr>
          </a:p>
        </p:txBody>
      </p:sp>
      <p:sp>
        <p:nvSpPr>
          <p:cNvPr id="3" name="Content Placeholder 2"/>
          <p:cNvSpPr>
            <a:spLocks noGrp="1"/>
          </p:cNvSpPr>
          <p:nvPr>
            <p:ph idx="1"/>
          </p:nvPr>
        </p:nvSpPr>
        <p:spPr>
          <a:xfrm>
            <a:off x="457200" y="1600201"/>
            <a:ext cx="8229600" cy="2209799"/>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a:t>Among the 990 subjects without cancer, 10% get positive test results, so 10% of the 990 cancer-free subjects in the second row get positive test results. See the entry of 99 in the second row.</a:t>
            </a:r>
          </a:p>
        </p:txBody>
      </p:sp>
      <p:pic>
        <p:nvPicPr>
          <p:cNvPr id="6" name="Picture 5" descr="A table. 99 people were false positive. They had positive test results, but no can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864" y="3987440"/>
            <a:ext cx="7568854" cy="1983378"/>
          </a:xfrm>
          <a:prstGeom prst="rect">
            <a:avLst/>
          </a:prstGeom>
        </p:spPr>
      </p:pic>
    </p:spTree>
    <p:extLst>
      <p:ext uri="{BB962C8B-B14F-4D97-AF65-F5344CB8AC3E}">
        <p14:creationId xmlns:p14="http://schemas.microsoft.com/office/powerpoint/2010/main" val="1892672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(8 of 12)</a:t>
            </a:r>
            <a:endParaRPr lang="en-IN" sz="2000" b="0" dirty="0">
              <a:latin typeface="+mj-lt"/>
            </a:endParaRPr>
          </a:p>
        </p:txBody>
      </p:sp>
      <p:sp>
        <p:nvSpPr>
          <p:cNvPr id="3" name="Content Placeholder 2"/>
          <p:cNvSpPr>
            <a:spLocks noGrp="1"/>
          </p:cNvSpPr>
          <p:nvPr>
            <p:ph idx="1"/>
          </p:nvPr>
        </p:nvSpPr>
        <p:spPr>
          <a:xfrm>
            <a:off x="457200" y="1600201"/>
            <a:ext cx="8229600" cy="1752600"/>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a:t>For the 990 subjects in the second row, 99 test positive, so the other 891 must test negative. See the entry of 891 in the second </a:t>
            </a:r>
            <a:r>
              <a:rPr lang="en-US" sz="2600" dirty="0" smtClean="0"/>
              <a:t>row.</a:t>
            </a:r>
            <a:endParaRPr lang="en-IN" sz="2600" dirty="0"/>
          </a:p>
        </p:txBody>
      </p:sp>
      <p:pic>
        <p:nvPicPr>
          <p:cNvPr id="8" name="Picture 7" descr="A table. 891 people were true negative. They had negative test results, even though cancer was pres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03" y="3616007"/>
            <a:ext cx="7346255" cy="1925048"/>
          </a:xfrm>
          <a:prstGeom prst="rect">
            <a:avLst/>
          </a:prstGeom>
        </p:spPr>
      </p:pic>
    </p:spTree>
    <p:extLst>
      <p:ext uri="{BB962C8B-B14F-4D97-AF65-F5344CB8AC3E}">
        <p14:creationId xmlns:p14="http://schemas.microsoft.com/office/powerpoint/2010/main" val="603202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(9 of 12)</a:t>
            </a:r>
            <a:endParaRPr lang="en-IN" sz="2000" b="0" dirty="0">
              <a:latin typeface="+mj-lt"/>
            </a:endParaRPr>
          </a:p>
        </p:txBody>
      </p:sp>
      <p:sp>
        <p:nvSpPr>
          <p:cNvPr id="3" name="Content Placeholder 2"/>
          <p:cNvSpPr>
            <a:spLocks noGrp="1"/>
          </p:cNvSpPr>
          <p:nvPr>
            <p:ph idx="1"/>
          </p:nvPr>
        </p:nvSpPr>
        <p:spPr>
          <a:xfrm>
            <a:off x="457200" y="1600201"/>
            <a:ext cx="8229600" cy="2133600"/>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a:t>Among the 10 subjects with cancer in the first row, 80% of the test results are positive, so 80% of the 10 subjects in the first row test positive. See the entry of 8 in the first row</a:t>
            </a:r>
            <a:r>
              <a:rPr lang="en-US" sz="2600" dirty="0" smtClean="0"/>
              <a:t>.</a:t>
            </a:r>
            <a:endParaRPr lang="en-IN" sz="2600" dirty="0"/>
          </a:p>
        </p:txBody>
      </p:sp>
      <p:pic>
        <p:nvPicPr>
          <p:cNvPr id="6" name="Picture 5" descr="A table. 8 people were true positive. They had positive test results and canc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037" y="3946934"/>
            <a:ext cx="7346255" cy="1925048"/>
          </a:xfrm>
          <a:prstGeom prst="rect">
            <a:avLst/>
          </a:prstGeom>
        </p:spPr>
      </p:pic>
    </p:spTree>
    <p:extLst>
      <p:ext uri="{BB962C8B-B14F-4D97-AF65-F5344CB8AC3E}">
        <p14:creationId xmlns:p14="http://schemas.microsoft.com/office/powerpoint/2010/main" val="139747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(10 of 12)</a:t>
            </a:r>
            <a:endParaRPr lang="en-IN" sz="2000" b="0" dirty="0">
              <a:latin typeface="+mj-lt"/>
            </a:endParaRPr>
          </a:p>
        </p:txBody>
      </p:sp>
      <p:sp>
        <p:nvSpPr>
          <p:cNvPr id="3" name="Content Placeholder 2"/>
          <p:cNvSpPr>
            <a:spLocks noGrp="1"/>
          </p:cNvSpPr>
          <p:nvPr>
            <p:ph idx="1"/>
          </p:nvPr>
        </p:nvSpPr>
        <p:spPr>
          <a:xfrm>
            <a:off x="457200" y="1600201"/>
            <a:ext cx="8077200" cy="1295400"/>
          </a:xfrm>
        </p:spPr>
        <p:txBody>
          <a:bodyPr/>
          <a:lstStyle/>
          <a:p>
            <a:pPr marL="0" indent="0">
              <a:spcBef>
                <a:spcPts val="1200"/>
              </a:spcBef>
              <a:buClr>
                <a:schemeClr val="accent2">
                  <a:lumMod val="75000"/>
                </a:schemeClr>
              </a:buClr>
              <a:buNone/>
            </a:pPr>
            <a:r>
              <a:rPr lang="en-US" sz="2600" dirty="0"/>
              <a:t>Solution</a:t>
            </a:r>
          </a:p>
          <a:p>
            <a:pPr>
              <a:spcBef>
                <a:spcPts val="1200"/>
              </a:spcBef>
              <a:buClr>
                <a:schemeClr val="bg2"/>
              </a:buClr>
            </a:pPr>
            <a:r>
              <a:rPr lang="en-US" sz="2600" dirty="0" smtClean="0"/>
              <a:t>The other 2 subjects in the first row test negative. See the entry of 2 in the first row.</a:t>
            </a:r>
            <a:endParaRPr lang="en-IN" sz="2600" dirty="0"/>
          </a:p>
        </p:txBody>
      </p:sp>
      <p:pic>
        <p:nvPicPr>
          <p:cNvPr id="6" name="Picture 5" descr="A table. 2 people were false negative. They had negative test results, but cancer was prese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412" y="3200400"/>
            <a:ext cx="7201505" cy="1887117"/>
          </a:xfrm>
          <a:prstGeom prst="rect">
            <a:avLst/>
          </a:prstGeom>
        </p:spPr>
      </p:pic>
    </p:spTree>
    <p:extLst>
      <p:ext uri="{BB962C8B-B14F-4D97-AF65-F5344CB8AC3E}">
        <p14:creationId xmlns:p14="http://schemas.microsoft.com/office/powerpoint/2010/main" val="561639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Complements: The Probability of “At Least One”</a:t>
            </a:r>
            <a:endParaRPr lang="en-IN" sz="3600" dirty="0">
              <a:latin typeface="+mj-lt"/>
            </a:endParaRPr>
          </a:p>
        </p:txBody>
      </p:sp>
      <p:sp>
        <p:nvSpPr>
          <p:cNvPr id="3" name="Content Placeholder 2"/>
          <p:cNvSpPr>
            <a:spLocks noGrp="1"/>
          </p:cNvSpPr>
          <p:nvPr>
            <p:ph idx="1"/>
          </p:nvPr>
        </p:nvSpPr>
        <p:spPr>
          <a:xfrm>
            <a:off x="457200" y="1600201"/>
            <a:ext cx="8077200" cy="2895599"/>
          </a:xfrm>
        </p:spPr>
        <p:txBody>
          <a:bodyPr/>
          <a:lstStyle/>
          <a:p>
            <a:pPr marL="0" indent="0">
              <a:spcBef>
                <a:spcPts val="1200"/>
              </a:spcBef>
              <a:buNone/>
            </a:pPr>
            <a:r>
              <a:rPr lang="en-US" sz="2600" dirty="0"/>
              <a:t>When finding the probability of some event occurring “at least once,” we should understand the following:</a:t>
            </a:r>
          </a:p>
          <a:p>
            <a:pPr>
              <a:spcBef>
                <a:spcPts val="1200"/>
              </a:spcBef>
              <a:buClr>
                <a:schemeClr val="bg2"/>
              </a:buClr>
            </a:pPr>
            <a:r>
              <a:rPr lang="en-US" sz="2600" dirty="0"/>
              <a:t>“At least one” has the same meaning as “one </a:t>
            </a:r>
            <a:r>
              <a:rPr lang="en-US" sz="2600" dirty="0" smtClean="0"/>
              <a:t>or </a:t>
            </a:r>
            <a:r>
              <a:rPr lang="en-US" sz="2600" dirty="0"/>
              <a:t>more.”</a:t>
            </a:r>
          </a:p>
          <a:p>
            <a:pPr>
              <a:spcBef>
                <a:spcPts val="1200"/>
              </a:spcBef>
              <a:buClr>
                <a:schemeClr val="bg2"/>
              </a:buClr>
            </a:pPr>
            <a:r>
              <a:rPr lang="en-US" sz="2600" dirty="0"/>
              <a:t>The </a:t>
            </a:r>
            <a:r>
              <a:rPr lang="en-US" sz="2600" b="1" dirty="0"/>
              <a:t>complement</a:t>
            </a:r>
            <a:r>
              <a:rPr lang="en-US" sz="2600" i="1" dirty="0"/>
              <a:t> </a:t>
            </a:r>
            <a:r>
              <a:rPr lang="en-US" sz="2600" dirty="0"/>
              <a:t>of getting “at least one” </a:t>
            </a:r>
            <a:r>
              <a:rPr lang="en-US" sz="2600" dirty="0" smtClean="0"/>
              <a:t>particular </a:t>
            </a:r>
            <a:r>
              <a:rPr lang="en-US" sz="2600" dirty="0"/>
              <a:t>event is that you get </a:t>
            </a:r>
            <a:r>
              <a:rPr lang="en-US" sz="2600" b="1" dirty="0"/>
              <a:t>no</a:t>
            </a:r>
            <a:r>
              <a:rPr lang="en-US" sz="2600" i="1" dirty="0"/>
              <a:t> </a:t>
            </a:r>
            <a:r>
              <a:rPr lang="en-US" sz="2600" dirty="0"/>
              <a:t>occurrences </a:t>
            </a:r>
            <a:r>
              <a:rPr lang="en-US" sz="2600" dirty="0" smtClean="0"/>
              <a:t>of </a:t>
            </a:r>
            <a:r>
              <a:rPr lang="en-US" sz="2600" dirty="0"/>
              <a:t>that event</a:t>
            </a:r>
            <a:r>
              <a:rPr lang="en-US" sz="2600" dirty="0" smtClean="0"/>
              <a:t>.</a:t>
            </a:r>
            <a:endParaRPr lang="en-IN" sz="2600" dirty="0"/>
          </a:p>
        </p:txBody>
      </p:sp>
    </p:spTree>
    <p:extLst>
      <p:ext uri="{BB962C8B-B14F-4D97-AF65-F5344CB8AC3E}">
        <p14:creationId xmlns:p14="http://schemas.microsoft.com/office/powerpoint/2010/main" val="1349515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(11 of 12)</a:t>
            </a:r>
            <a:endParaRPr lang="en-IN" sz="2000" b="0" dirty="0">
              <a:latin typeface="+mj-lt"/>
            </a:endParaRPr>
          </a:p>
        </p:txBody>
      </p:sp>
      <p:sp>
        <p:nvSpPr>
          <p:cNvPr id="3" name="Content Placeholder 2"/>
          <p:cNvSpPr>
            <a:spLocks noGrp="1"/>
          </p:cNvSpPr>
          <p:nvPr>
            <p:ph idx="1"/>
          </p:nvPr>
        </p:nvSpPr>
        <p:spPr>
          <a:xfrm>
            <a:off x="457200" y="1600201"/>
            <a:ext cx="1295400" cy="457200"/>
          </a:xfrm>
        </p:spPr>
        <p:txBody>
          <a:bodyPr/>
          <a:lstStyle/>
          <a:p>
            <a:pPr marL="0" indent="0">
              <a:spcBef>
                <a:spcPts val="600"/>
              </a:spcBef>
              <a:buClr>
                <a:schemeClr val="accent2">
                  <a:lumMod val="75000"/>
                </a:schemeClr>
              </a:buClr>
              <a:buNone/>
            </a:pPr>
            <a:r>
              <a:rPr lang="en-US" sz="2600" dirty="0" smtClean="0"/>
              <a:t>Solution</a:t>
            </a:r>
            <a:endParaRPr lang="en-US" sz="2600" dirty="0"/>
          </a:p>
        </p:txBody>
      </p:sp>
      <p:pic>
        <p:nvPicPr>
          <p:cNvPr id="4" name="Picture 3" descr="To find probability P of C, given a positive test result, see that the first column of values includes the positive test results. In that first column, the probability of randomly selecting a subject with cancer is 8 over 107, or 0.0748. So, P of C, given a positive test result, = 0.074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133600"/>
            <a:ext cx="7557025" cy="1873177"/>
          </a:xfrm>
          <a:prstGeom prst="rect">
            <a:avLst/>
          </a:prstGeom>
        </p:spPr>
      </p:pic>
      <p:pic>
        <p:nvPicPr>
          <p:cNvPr id="5" name="Picture 4" descr="A table. 8 people were true positive for cancer, and 99 people were false positive for cancer, for a total of 107 people with positive test resul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191000"/>
            <a:ext cx="7557025" cy="2083802"/>
          </a:xfrm>
          <a:prstGeom prst="rect">
            <a:avLst/>
          </a:prstGeom>
        </p:spPr>
      </p:pic>
    </p:spTree>
    <p:extLst>
      <p:ext uri="{BB962C8B-B14F-4D97-AF65-F5344CB8AC3E}">
        <p14:creationId xmlns:p14="http://schemas.microsoft.com/office/powerpoint/2010/main" val="2447537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Interpreting Medical Test </a:t>
            </a:r>
            <a:r>
              <a:rPr lang="en-US" sz="3600" dirty="0" smtClean="0">
                <a:latin typeface="+mj-lt"/>
              </a:rPr>
              <a:t>Results </a:t>
            </a:r>
            <a:r>
              <a:rPr lang="en-US" sz="2000" b="0" dirty="0" smtClean="0">
                <a:latin typeface="+mj-lt"/>
              </a:rPr>
              <a:t>(12 of 12)</a:t>
            </a:r>
            <a:endParaRPr lang="en-IN" sz="2000" b="0" dirty="0">
              <a:latin typeface="+mj-lt"/>
            </a:endParaRPr>
          </a:p>
        </p:txBody>
      </p:sp>
      <p:sp>
        <p:nvSpPr>
          <p:cNvPr id="3" name="Content Placeholder 2"/>
          <p:cNvSpPr>
            <a:spLocks noGrp="1"/>
          </p:cNvSpPr>
          <p:nvPr>
            <p:ph idx="1"/>
          </p:nvPr>
        </p:nvSpPr>
        <p:spPr>
          <a:xfrm>
            <a:off x="457200" y="1600201"/>
            <a:ext cx="8229600" cy="3429000"/>
          </a:xfrm>
        </p:spPr>
        <p:txBody>
          <a:bodyPr/>
          <a:lstStyle/>
          <a:p>
            <a:pPr marL="0" indent="0">
              <a:spcBef>
                <a:spcPts val="1200"/>
              </a:spcBef>
              <a:buNone/>
            </a:pPr>
            <a:r>
              <a:rPr lang="en-US" sz="2800" dirty="0"/>
              <a:t>Interpretation</a:t>
            </a:r>
          </a:p>
          <a:p>
            <a:pPr marL="0" indent="0">
              <a:spcBef>
                <a:spcPts val="1200"/>
              </a:spcBef>
              <a:buNone/>
            </a:pPr>
            <a:r>
              <a:rPr lang="en-US" sz="2600" dirty="0"/>
              <a:t>For the data given in this example, a randomly selected subject has a 1% chance of cancer, but for a randomly selected subject given a test with a positive result, the chance of cancer increases to 7.48%. Based on the data given in this example, a positive test result should not be devastating news, because there is still a good chance that the test is wrong</a:t>
            </a:r>
            <a:r>
              <a:rPr lang="en-US" sz="2600" dirty="0" smtClean="0"/>
              <a:t>.</a:t>
            </a:r>
            <a:endParaRPr lang="en-IN" sz="2600" dirty="0"/>
          </a:p>
        </p:txBody>
      </p:sp>
    </p:spTree>
    <p:extLst>
      <p:ext uri="{BB962C8B-B14F-4D97-AF65-F5344CB8AC3E}">
        <p14:creationId xmlns:p14="http://schemas.microsoft.com/office/powerpoint/2010/main" val="2873869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Prior and Posterior </a:t>
            </a:r>
            <a:r>
              <a:rPr lang="en-US" sz="3600" dirty="0" smtClean="0">
                <a:latin typeface="+mj-lt"/>
              </a:rPr>
              <a:t>Probability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657600"/>
          </a:xfrm>
        </p:spPr>
        <p:txBody>
          <a:bodyPr/>
          <a:lstStyle/>
          <a:p>
            <a:pPr>
              <a:buClr>
                <a:schemeClr val="bg2"/>
              </a:buClr>
            </a:pPr>
            <a:r>
              <a:rPr lang="en-US" sz="2800" dirty="0"/>
              <a:t>Prior Probability</a:t>
            </a:r>
          </a:p>
          <a:p>
            <a:pPr marL="741600" lvl="1" indent="-284400"/>
            <a:r>
              <a:rPr lang="en-US" sz="2600" dirty="0"/>
              <a:t>A </a:t>
            </a:r>
            <a:r>
              <a:rPr lang="en-US" sz="2600" b="1" dirty="0"/>
              <a:t>prior probability </a:t>
            </a:r>
            <a:r>
              <a:rPr lang="en-US" sz="2600" dirty="0"/>
              <a:t>is an initial probability value originally obtained before any additional information is obtained</a:t>
            </a:r>
            <a:r>
              <a:rPr lang="en-US" sz="2600" dirty="0" smtClean="0"/>
              <a:t>.</a:t>
            </a:r>
          </a:p>
          <a:p>
            <a:r>
              <a:rPr lang="en-US" sz="2800" kern="0" dirty="0" smtClean="0"/>
              <a:t>Posterior </a:t>
            </a:r>
            <a:r>
              <a:rPr lang="en-US" sz="2800" kern="0" dirty="0"/>
              <a:t>Probability</a:t>
            </a:r>
          </a:p>
          <a:p>
            <a:pPr marL="741600" lvl="1" indent="-284400"/>
            <a:r>
              <a:rPr lang="en-US" sz="2600" kern="0" dirty="0"/>
              <a:t>A </a:t>
            </a:r>
            <a:r>
              <a:rPr lang="en-US" sz="2600" b="1" kern="0" dirty="0"/>
              <a:t>posterior probability </a:t>
            </a:r>
            <a:r>
              <a:rPr lang="en-US" sz="2600" kern="0" dirty="0"/>
              <a:t>is a probability value that has been revised by using additional information that is later obtained</a:t>
            </a:r>
            <a:r>
              <a:rPr lang="en-US" sz="2600" kern="0" dirty="0" smtClean="0"/>
              <a:t>.</a:t>
            </a:r>
            <a:endParaRPr lang="en-US" sz="2600" kern="0" dirty="0"/>
          </a:p>
        </p:txBody>
      </p:sp>
    </p:spTree>
    <p:extLst>
      <p:ext uri="{BB962C8B-B14F-4D97-AF65-F5344CB8AC3E}">
        <p14:creationId xmlns:p14="http://schemas.microsoft.com/office/powerpoint/2010/main" val="2567020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Prior and Posterior </a:t>
            </a:r>
            <a:r>
              <a:rPr lang="en-US" sz="3600" dirty="0" smtClean="0">
                <a:latin typeface="+mj-lt"/>
              </a:rPr>
              <a:t>Probability </a:t>
            </a:r>
            <a:r>
              <a:rPr 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428999"/>
          </a:xfrm>
        </p:spPr>
        <p:txBody>
          <a:bodyPr/>
          <a:lstStyle/>
          <a:p>
            <a:pPr marL="0" indent="0">
              <a:buFontTx/>
              <a:buNone/>
            </a:pPr>
            <a:r>
              <a:rPr lang="en-US" sz="2600" dirty="0"/>
              <a:t>Relative to the last example, </a:t>
            </a:r>
            <a:r>
              <a:rPr lang="en-US" sz="2600" i="1" dirty="0"/>
              <a:t>P</a:t>
            </a:r>
            <a:r>
              <a:rPr lang="en-US" sz="2600" dirty="0"/>
              <a:t>(</a:t>
            </a:r>
            <a:r>
              <a:rPr lang="en-US" sz="2600" i="1" dirty="0"/>
              <a:t>C</a:t>
            </a:r>
            <a:r>
              <a:rPr lang="en-US" sz="2600" dirty="0"/>
              <a:t>) = 0.01, which is the probability that a randomly selected subject has cancer. </a:t>
            </a:r>
            <a:r>
              <a:rPr lang="en-US" sz="2600" i="1" dirty="0"/>
              <a:t>P</a:t>
            </a:r>
            <a:r>
              <a:rPr lang="en-US" sz="2600" dirty="0"/>
              <a:t>(</a:t>
            </a:r>
            <a:r>
              <a:rPr lang="en-US" sz="2600" i="1" dirty="0"/>
              <a:t>C</a:t>
            </a:r>
            <a:r>
              <a:rPr lang="en-US" sz="2600" dirty="0"/>
              <a:t>) is an example of a </a:t>
            </a:r>
            <a:r>
              <a:rPr lang="en-US" sz="2600" b="1" dirty="0"/>
              <a:t>prior probability.</a:t>
            </a:r>
            <a:r>
              <a:rPr lang="en-US" sz="2600" dirty="0"/>
              <a:t> </a:t>
            </a:r>
            <a:endParaRPr lang="en-US" sz="2600" dirty="0" smtClean="0"/>
          </a:p>
          <a:p>
            <a:pPr marL="0" indent="0">
              <a:buFontTx/>
              <a:buNone/>
            </a:pPr>
            <a:r>
              <a:rPr lang="en-US" sz="2600" kern="0" dirty="0" smtClean="0"/>
              <a:t>Using </a:t>
            </a:r>
            <a:r>
              <a:rPr lang="en-US" sz="2600" kern="0" dirty="0"/>
              <a:t>the additional information that the subject has received a positive test result, we found </a:t>
            </a:r>
            <a:r>
              <a:rPr lang="en-US" sz="2600" kern="0" dirty="0" smtClean="0"/>
              <a:t>that </a:t>
            </a:r>
            <a:r>
              <a:rPr lang="en-US" sz="2600" i="1" kern="0" dirty="0" smtClean="0"/>
              <a:t>P</a:t>
            </a:r>
            <a:r>
              <a:rPr lang="en-US" sz="2600" kern="0" dirty="0" smtClean="0"/>
              <a:t>(</a:t>
            </a:r>
            <a:r>
              <a:rPr lang="en-US" sz="2600" i="1" kern="0" dirty="0" smtClean="0"/>
              <a:t>C </a:t>
            </a:r>
            <a:r>
              <a:rPr lang="en-US" sz="2600" i="1" kern="0" dirty="0"/>
              <a:t>|</a:t>
            </a:r>
            <a:r>
              <a:rPr lang="en-US" sz="2600" kern="0" dirty="0"/>
              <a:t> positive test result</a:t>
            </a:r>
            <a:r>
              <a:rPr lang="en-US" sz="2600" kern="0" dirty="0" smtClean="0"/>
              <a:t>) = </a:t>
            </a:r>
            <a:r>
              <a:rPr lang="en-US" sz="2600" kern="0" dirty="0"/>
              <a:t>0.0748, and this is a </a:t>
            </a:r>
            <a:r>
              <a:rPr lang="en-US" sz="2600" b="1" kern="0" dirty="0"/>
              <a:t>posterior probability</a:t>
            </a:r>
            <a:r>
              <a:rPr lang="en-US" sz="2600" i="1" kern="0" dirty="0"/>
              <a:t> </a:t>
            </a:r>
            <a:r>
              <a:rPr lang="en-US" sz="2600" kern="0" dirty="0"/>
              <a:t>because it uses that additional information of the positive test result</a:t>
            </a:r>
            <a:r>
              <a:rPr lang="en-US" sz="2600" kern="0" dirty="0" smtClean="0"/>
              <a:t>.</a:t>
            </a:r>
            <a:endParaRPr lang="en-IN" sz="2600" dirty="0"/>
          </a:p>
        </p:txBody>
      </p:sp>
    </p:spTree>
    <p:extLst>
      <p:ext uri="{BB962C8B-B14F-4D97-AF65-F5344CB8AC3E}">
        <p14:creationId xmlns:p14="http://schemas.microsoft.com/office/powerpoint/2010/main" val="4229707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Probability of “At Least One</a:t>
            </a:r>
            <a:r>
              <a:rPr lang="en-US" sz="3600" dirty="0" smtClean="0">
                <a:latin typeface="+mj-lt"/>
              </a:rPr>
              <a:t>” </a:t>
            </a:r>
            <a:r>
              <a:rPr 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447799"/>
          </a:xfrm>
        </p:spPr>
        <p:txBody>
          <a:bodyPr/>
          <a:lstStyle/>
          <a:p>
            <a:pPr marL="0" indent="0">
              <a:buNone/>
            </a:pPr>
            <a:r>
              <a:rPr lang="en-US" sz="2600" dirty="0"/>
              <a:t>Finding the probability of getting </a:t>
            </a:r>
            <a:r>
              <a:rPr lang="en-US" sz="2600" b="1" dirty="0"/>
              <a:t>at least</a:t>
            </a:r>
            <a:r>
              <a:rPr lang="en-US" sz="2600" i="1" dirty="0"/>
              <a:t> </a:t>
            </a:r>
            <a:r>
              <a:rPr lang="en-US" sz="2600" b="1" dirty="0"/>
              <a:t>one</a:t>
            </a:r>
            <a:r>
              <a:rPr lang="en-US" sz="2600" i="1" dirty="0"/>
              <a:t> </a:t>
            </a:r>
            <a:r>
              <a:rPr lang="en-US" sz="2600" dirty="0"/>
              <a:t>of some event:</a:t>
            </a:r>
          </a:p>
          <a:p>
            <a:pPr marL="342900" indent="-342900">
              <a:buFont typeface="+mj-lt"/>
              <a:buAutoNum type="arabicPeriod"/>
            </a:pPr>
            <a:r>
              <a:rPr lang="en-US" sz="2600" kern="0" dirty="0" smtClean="0"/>
              <a:t> Let </a:t>
            </a:r>
            <a:r>
              <a:rPr lang="en-US" sz="2600" i="1" kern="0" dirty="0"/>
              <a:t>A = </a:t>
            </a:r>
            <a:r>
              <a:rPr lang="en-US" sz="2600" kern="0" dirty="0"/>
              <a:t>getting </a:t>
            </a:r>
            <a:r>
              <a:rPr lang="en-US" sz="2600" b="1" kern="0" dirty="0"/>
              <a:t>at least one</a:t>
            </a:r>
            <a:r>
              <a:rPr lang="en-US" sz="2600" i="1" kern="0" dirty="0"/>
              <a:t> </a:t>
            </a:r>
            <a:r>
              <a:rPr lang="en-US" sz="2600" kern="0" dirty="0"/>
              <a:t>of some event</a:t>
            </a:r>
            <a:r>
              <a:rPr lang="en-US" sz="2600" kern="0" dirty="0" smtClean="0"/>
              <a:t>.</a:t>
            </a:r>
          </a:p>
        </p:txBody>
      </p:sp>
      <p:pic>
        <p:nvPicPr>
          <p:cNvPr id="4" name="Picture 3" descr="2. Then A-bar = getting none of the event being conside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06" y="3256866"/>
            <a:ext cx="8114836" cy="344266"/>
          </a:xfrm>
          <a:prstGeom prst="rect">
            <a:avLst/>
          </a:prstGeom>
        </p:spPr>
      </p:pic>
    </p:spTree>
    <p:extLst>
      <p:ext uri="{BB962C8B-B14F-4D97-AF65-F5344CB8AC3E}">
        <p14:creationId xmlns:p14="http://schemas.microsoft.com/office/powerpoint/2010/main" val="431036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Probability of “At Least One</a:t>
            </a:r>
            <a:r>
              <a:rPr lang="en-US" sz="3600" dirty="0" smtClean="0">
                <a:latin typeface="+mj-lt"/>
              </a:rPr>
              <a:t>” </a:t>
            </a:r>
            <a:r>
              <a:rPr lang="en-US" sz="2000" b="0" dirty="0" smtClean="0">
                <a:latin typeface="+mj-lt"/>
              </a:rPr>
              <a:t>(2 of 2)</a:t>
            </a:r>
            <a:endParaRPr lang="en-IN" sz="2000" b="0" dirty="0">
              <a:latin typeface="+mj-lt"/>
            </a:endParaRPr>
          </a:p>
        </p:txBody>
      </p:sp>
      <p:pic>
        <p:nvPicPr>
          <p:cNvPr id="4" name="Picture 3" descr="3. Find P of A-bar = probability that event A does not occu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00" y="1907750"/>
            <a:ext cx="7644543" cy="340478"/>
          </a:xfrm>
          <a:prstGeom prst="rect">
            <a:avLst/>
          </a:prstGeom>
        </p:spPr>
      </p:pic>
      <p:sp>
        <p:nvSpPr>
          <p:cNvPr id="3" name="Content Placeholder 2"/>
          <p:cNvSpPr>
            <a:spLocks noGrp="1"/>
          </p:cNvSpPr>
          <p:nvPr>
            <p:ph idx="1"/>
          </p:nvPr>
        </p:nvSpPr>
        <p:spPr>
          <a:xfrm>
            <a:off x="457200" y="2514598"/>
            <a:ext cx="8534400" cy="1371600"/>
          </a:xfrm>
        </p:spPr>
        <p:txBody>
          <a:bodyPr/>
          <a:lstStyle/>
          <a:p>
            <a:pPr marL="514350" indent="-514350">
              <a:buFont typeface="+mj-lt"/>
              <a:buAutoNum type="arabicPeriod" startAt="4"/>
            </a:pPr>
            <a:r>
              <a:rPr lang="en-US" sz="2600" kern="0" dirty="0" smtClean="0"/>
              <a:t>Subtract the result from 1. That is, evaluate this expression:</a:t>
            </a:r>
            <a:endParaRPr lang="en-US" sz="2600" i="1" kern="0" dirty="0"/>
          </a:p>
          <a:p>
            <a:pPr marL="0" indent="0">
              <a:buNone/>
            </a:pPr>
            <a:r>
              <a:rPr lang="en-US" sz="2000" i="1" kern="0" dirty="0" smtClean="0"/>
              <a:t>P</a:t>
            </a:r>
            <a:r>
              <a:rPr lang="en-US" sz="2000" kern="0" dirty="0" smtClean="0"/>
              <a:t>(</a:t>
            </a:r>
            <a:r>
              <a:rPr lang="en-US" sz="2000" b="1" kern="0" dirty="0" smtClean="0"/>
              <a:t>at least one</a:t>
            </a:r>
            <a:r>
              <a:rPr lang="en-US" sz="2000" i="1" kern="0" dirty="0" smtClean="0"/>
              <a:t> </a:t>
            </a:r>
            <a:r>
              <a:rPr lang="en-US" sz="2000" kern="0" dirty="0" smtClean="0"/>
              <a:t>occurrence of event </a:t>
            </a:r>
            <a:r>
              <a:rPr lang="en-US" sz="2000" i="1" kern="0" dirty="0" smtClean="0"/>
              <a:t>A</a:t>
            </a:r>
            <a:r>
              <a:rPr lang="en-US" sz="2000" kern="0" dirty="0" smtClean="0"/>
              <a:t>) = 1 </a:t>
            </a:r>
            <a:r>
              <a:rPr lang="en-US" sz="2000" kern="0" dirty="0" smtClean="0">
                <a:cs typeface="Arial" panose="020B0604020202020204" pitchFamily="34" charset="0"/>
              </a:rPr>
              <a:t>−</a:t>
            </a:r>
            <a:r>
              <a:rPr lang="en-US" sz="2000" kern="0" dirty="0" smtClean="0"/>
              <a:t> </a:t>
            </a:r>
            <a:r>
              <a:rPr lang="en-US" sz="2000" i="1" kern="0" dirty="0" smtClean="0"/>
              <a:t>P</a:t>
            </a:r>
            <a:r>
              <a:rPr lang="en-US" sz="2000" kern="0" dirty="0" smtClean="0"/>
              <a:t>(</a:t>
            </a:r>
            <a:r>
              <a:rPr lang="en-US" sz="2000" b="1" kern="0" dirty="0" smtClean="0"/>
              <a:t>no</a:t>
            </a:r>
            <a:r>
              <a:rPr lang="en-US" sz="2000" i="1" kern="0" dirty="0" smtClean="0"/>
              <a:t> </a:t>
            </a:r>
            <a:r>
              <a:rPr lang="en-US" sz="2000" kern="0" dirty="0" smtClean="0"/>
              <a:t>occurrences of event </a:t>
            </a:r>
            <a:r>
              <a:rPr lang="en-US" sz="2000" i="1" kern="0" dirty="0" smtClean="0"/>
              <a:t>A</a:t>
            </a:r>
            <a:r>
              <a:rPr lang="en-US" sz="2000" kern="0" dirty="0" smtClean="0"/>
              <a:t>)</a:t>
            </a:r>
            <a:endParaRPr lang="en-IN" sz="2000" dirty="0"/>
          </a:p>
        </p:txBody>
      </p:sp>
    </p:spTree>
    <p:extLst>
      <p:ext uri="{BB962C8B-B14F-4D97-AF65-F5344CB8AC3E}">
        <p14:creationId xmlns:p14="http://schemas.microsoft.com/office/powerpoint/2010/main" val="8975970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600" dirty="0">
                <a:latin typeface="+mj-lt"/>
              </a:rPr>
              <a:t>Example: Accidental iPad </a:t>
            </a:r>
            <a:r>
              <a:rPr lang="en-US" sz="3600" dirty="0" smtClean="0">
                <a:latin typeface="+mj-lt"/>
              </a:rPr>
              <a:t>Damage </a:t>
            </a:r>
            <a:r>
              <a:rPr lang="en-US" sz="2000" b="0" dirty="0" smtClean="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153400" cy="2895600"/>
          </a:xfrm>
        </p:spPr>
        <p:txBody>
          <a:bodyPr/>
          <a:lstStyle/>
          <a:p>
            <a:pPr marL="0" indent="0">
              <a:buNone/>
            </a:pPr>
            <a:r>
              <a:rPr lang="en-US" sz="2600" dirty="0"/>
              <a:t>A study by SquareTrade found that 6% of damaged iPads were damaged by “bags/backpacks.” If 20 damaged iPads are randomly selected, find the probability of getting </a:t>
            </a:r>
            <a:r>
              <a:rPr lang="en-US" sz="2600" b="1" dirty="0"/>
              <a:t>at least one</a:t>
            </a:r>
            <a:r>
              <a:rPr lang="en-US" sz="2600" i="1" dirty="0"/>
              <a:t> </a:t>
            </a:r>
            <a:r>
              <a:rPr lang="en-US" sz="2600" dirty="0"/>
              <a:t>that was damaged in a bag/backpack. </a:t>
            </a:r>
            <a:r>
              <a:rPr lang="en-US" sz="2600" dirty="0" smtClean="0"/>
              <a:t>Is </a:t>
            </a:r>
            <a:r>
              <a:rPr lang="en-US" sz="2600" dirty="0"/>
              <a:t>the probability high enough so that we can be reasonably sure of getting at least one iPad damaged in a bag/backpack?</a:t>
            </a:r>
          </a:p>
        </p:txBody>
      </p:sp>
    </p:spTree>
    <p:extLst>
      <p:ext uri="{BB962C8B-B14F-4D97-AF65-F5344CB8AC3E}">
        <p14:creationId xmlns:p14="http://schemas.microsoft.com/office/powerpoint/2010/main" val="2281726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600" dirty="0">
                <a:latin typeface="+mj-lt"/>
              </a:rPr>
              <a:t>Example: Accidental iPad </a:t>
            </a:r>
            <a:r>
              <a:rPr lang="en-US" sz="3600" dirty="0" smtClean="0">
                <a:latin typeface="+mj-lt"/>
              </a:rPr>
              <a:t>Damage </a:t>
            </a:r>
            <a:r>
              <a:rPr lang="en-US" sz="2000" b="0" dirty="0" smtClean="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1447799"/>
          </a:xfrm>
        </p:spPr>
        <p:txBody>
          <a:bodyPr/>
          <a:lstStyle/>
          <a:p>
            <a:pPr marL="0" indent="0">
              <a:buFontTx/>
              <a:buNone/>
            </a:pPr>
            <a:r>
              <a:rPr lang="en-US" sz="2600" kern="0" dirty="0"/>
              <a:t>Solution</a:t>
            </a:r>
          </a:p>
          <a:p>
            <a:pPr marL="0" indent="0">
              <a:buFontTx/>
              <a:buNone/>
            </a:pPr>
            <a:r>
              <a:rPr lang="en-US" sz="2600" b="1" kern="0" dirty="0"/>
              <a:t>Step 1: </a:t>
            </a:r>
            <a:r>
              <a:rPr lang="en-US" sz="2600" kern="0" dirty="0"/>
              <a:t>Let </a:t>
            </a:r>
            <a:r>
              <a:rPr lang="en-US" sz="2600" i="1" kern="0" dirty="0"/>
              <a:t>A </a:t>
            </a:r>
            <a:r>
              <a:rPr lang="en-US" sz="2600" kern="0" dirty="0"/>
              <a:t>= at least 1 of the 20 damaged iPads </a:t>
            </a:r>
            <a:r>
              <a:rPr lang="en-US" sz="2600" kern="0" dirty="0" smtClean="0"/>
              <a:t>was </a:t>
            </a:r>
            <a:r>
              <a:rPr lang="en-US" sz="2600" kern="0" dirty="0"/>
              <a:t>damaged in a bag/backpack</a:t>
            </a:r>
            <a:r>
              <a:rPr lang="en-US" sz="2600" kern="0" dirty="0" smtClean="0"/>
              <a:t>.</a:t>
            </a:r>
            <a:endParaRPr lang="en-US" sz="2600" kern="0" dirty="0"/>
          </a:p>
        </p:txBody>
      </p:sp>
      <p:pic>
        <p:nvPicPr>
          <p:cNvPr id="4" name="Picture 3" descr="Step 2: Identify the event that is the complement of A-bar. &#10;A-bar = not getting at least 1 iPad damaged in a bag/backpack among 20&#10;= all 20 iPads damaged in a way other than bag/backpac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440" y="3161708"/>
            <a:ext cx="8114836" cy="1720834"/>
          </a:xfrm>
          <a:prstGeom prst="rect">
            <a:avLst/>
          </a:prstGeom>
        </p:spPr>
      </p:pic>
    </p:spTree>
    <p:extLst>
      <p:ext uri="{BB962C8B-B14F-4D97-AF65-F5344CB8AC3E}">
        <p14:creationId xmlns:p14="http://schemas.microsoft.com/office/powerpoint/2010/main" val="363435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600" dirty="0">
                <a:latin typeface="+mj-lt"/>
              </a:rPr>
              <a:t>Example: Accidental iPad </a:t>
            </a:r>
            <a:r>
              <a:rPr lang="en-US" sz="3600" dirty="0" smtClean="0">
                <a:latin typeface="+mj-lt"/>
              </a:rPr>
              <a:t>Damage </a:t>
            </a:r>
            <a:r>
              <a:rPr lang="en-US" sz="2000" b="0" dirty="0" smtClean="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spcBef>
                <a:spcPts val="600"/>
              </a:spcBef>
              <a:buNone/>
            </a:pPr>
            <a:r>
              <a:rPr lang="en-US" sz="2600" dirty="0" smtClean="0"/>
              <a:t>Solution</a:t>
            </a:r>
            <a:endParaRPr lang="en-US" sz="2600" dirty="0"/>
          </a:p>
        </p:txBody>
      </p:sp>
      <p:pic>
        <p:nvPicPr>
          <p:cNvPr id="5" name="Picture 4" descr="Step 3: Find the probability of the complement by evaluating P of A-bar. &#10;P of A-bar = P(all 20 iPads damaged in a way other than bag/backpack) &#10;= 0.94 · 0.94 · … · 0.94 &#10;= 0.94 to the power of 20 = 0.290&#10;Step 4: Find P(A) by evaluating 1 minus P of A-bar.&#10;P(A) = 1 minus P of A-bar = 1 − 0.290 = 0.7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731" y="2246672"/>
            <a:ext cx="7798198" cy="3703927"/>
          </a:xfrm>
          <a:prstGeom prst="rect">
            <a:avLst/>
          </a:prstGeom>
        </p:spPr>
      </p:pic>
    </p:spTree>
    <p:extLst>
      <p:ext uri="{BB962C8B-B14F-4D97-AF65-F5344CB8AC3E}">
        <p14:creationId xmlns:p14="http://schemas.microsoft.com/office/powerpoint/2010/main" val="1303813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5088</TotalTime>
  <Words>2257</Words>
  <Application>Microsoft Office PowerPoint</Application>
  <PresentationFormat>On-screen Show (4:3)</PresentationFormat>
  <Paragraphs>186</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Symbol</vt:lpstr>
      <vt:lpstr>Times New Roman</vt:lpstr>
      <vt:lpstr>Verdana</vt:lpstr>
      <vt:lpstr>Wingdings</vt:lpstr>
      <vt:lpstr>508 Lecture</vt:lpstr>
      <vt:lpstr>Elementary Statistics</vt:lpstr>
      <vt:lpstr>Probability</vt:lpstr>
      <vt:lpstr>Key Concept</vt:lpstr>
      <vt:lpstr>Complements: The Probability of “At Least One”</vt:lpstr>
      <vt:lpstr>The Probability of “At Least One” (1 of 2)</vt:lpstr>
      <vt:lpstr>The Probability of “At Least One” (2 of 2)</vt:lpstr>
      <vt:lpstr>Example: Accidental iPad Damage (1 of 4)</vt:lpstr>
      <vt:lpstr>Example: Accidental iPad Damage (2 of 4)</vt:lpstr>
      <vt:lpstr>Example: Accidental iPad Damage (3 of 4)</vt:lpstr>
      <vt:lpstr>Example: Accidental iPad Damage (4 of 4)</vt:lpstr>
      <vt:lpstr>Conditional Probability (1 of 2)</vt:lpstr>
      <vt:lpstr>Conditional Probability (2 of 2)</vt:lpstr>
      <vt:lpstr>Intuitive Approach for Finding P(B | A)</vt:lpstr>
      <vt:lpstr>Formal Approach for Finding P(B | A)</vt:lpstr>
      <vt:lpstr>Example: Pre-Employment Drug Screening (1 of 11)</vt:lpstr>
      <vt:lpstr>Example: Pre-Employment Drug Screening (2 of 11)</vt:lpstr>
      <vt:lpstr>Example: Pre-Employment Drug Screening (3 of 11)</vt:lpstr>
      <vt:lpstr>Example: Pre-Employment Drug Screening (4 of 11)</vt:lpstr>
      <vt:lpstr>Example: Pre-Employment Drug Screening (5 of 11)</vt:lpstr>
      <vt:lpstr>Example: Pre-Employment Drug Screening (6 of 11)</vt:lpstr>
      <vt:lpstr>Example: Pre-Employment Drug Screening (7 of 11)</vt:lpstr>
      <vt:lpstr>Example: Pre-Employment Drug Screening (8 of 11)</vt:lpstr>
      <vt:lpstr>Example: Pre-Employment Drug Screening (9 of 11)</vt:lpstr>
      <vt:lpstr>Example: Pre-Employment Drug Screening (10 of 11)</vt:lpstr>
      <vt:lpstr>Example: Pre-Employment Drug Screening (11 of 11)</vt:lpstr>
      <vt:lpstr>Confusion of the Inverse</vt:lpstr>
      <vt:lpstr>Example: Confusion of  the Inverse (1 of 2)</vt:lpstr>
      <vt:lpstr>Example: Confusion of  the Inverse (2 of 2)</vt:lpstr>
      <vt:lpstr>Bayes’ Theorem</vt:lpstr>
      <vt:lpstr>Example: Interpreting Medical Test Results (1 of 12)</vt:lpstr>
      <vt:lpstr>Example: Interpreting Medical Test Results (2 of 12)</vt:lpstr>
      <vt:lpstr>Example: Interpreting Medical Test Results (3 of 12) </vt:lpstr>
      <vt:lpstr>Example: Interpreting Medical Test Results (4 of 12)</vt:lpstr>
      <vt:lpstr>Example: Interpreting Medical Test Results (5 of 12)</vt:lpstr>
      <vt:lpstr>Example: Interpreting Medical Test Results (6 of 12)</vt:lpstr>
      <vt:lpstr>Example: Interpreting Medical Test Results (7 of 12)</vt:lpstr>
      <vt:lpstr>Example: Interpreting Medical Test Results (8 of 12)</vt:lpstr>
      <vt:lpstr>Example: Interpreting Medical Test Results (9 of 12)</vt:lpstr>
      <vt:lpstr>Example: Interpreting Medical Test Results (10 of 12)</vt:lpstr>
      <vt:lpstr>Example: Interpreting Medical Test Results (11 of 12)</vt:lpstr>
      <vt:lpstr>Example: Interpreting Medical Test Results (12 of 12)</vt:lpstr>
      <vt:lpstr>Prior and Posterior Probability (1 of 2)</vt:lpstr>
      <vt:lpstr>Prior and Posterior Probability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1587</cp:revision>
  <dcterms:created xsi:type="dcterms:W3CDTF">2014-07-14T20:04:21Z</dcterms:created>
  <dcterms:modified xsi:type="dcterms:W3CDTF">2017-01-13T09:46:12Z</dcterms:modified>
</cp:coreProperties>
</file>