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377" r:id="rId2"/>
    <p:sldId id="378" r:id="rId3"/>
    <p:sldId id="379" r:id="rId4"/>
    <p:sldId id="380" r:id="rId5"/>
    <p:sldId id="381" r:id="rId6"/>
    <p:sldId id="382" r:id="rId7"/>
    <p:sldId id="383" r:id="rId8"/>
    <p:sldId id="384" r:id="rId9"/>
    <p:sldId id="385" r:id="rId10"/>
    <p:sldId id="386" r:id="rId11"/>
    <p:sldId id="387" r:id="rId12"/>
    <p:sldId id="388" r:id="rId13"/>
    <p:sldId id="389" r:id="rId14"/>
    <p:sldId id="423" r:id="rId15"/>
    <p:sldId id="391" r:id="rId16"/>
    <p:sldId id="392" r:id="rId17"/>
    <p:sldId id="393" r:id="rId18"/>
    <p:sldId id="417" r:id="rId19"/>
    <p:sldId id="418" r:id="rId20"/>
    <p:sldId id="395" r:id="rId21"/>
    <p:sldId id="396" r:id="rId22"/>
    <p:sldId id="397" r:id="rId23"/>
    <p:sldId id="398" r:id="rId24"/>
    <p:sldId id="399" r:id="rId25"/>
    <p:sldId id="419" r:id="rId26"/>
    <p:sldId id="420" r:id="rId27"/>
    <p:sldId id="421" r:id="rId28"/>
    <p:sldId id="422" r:id="rId29"/>
    <p:sldId id="404" r:id="rId30"/>
    <p:sldId id="405" r:id="rId31"/>
    <p:sldId id="406" r:id="rId32"/>
    <p:sldId id="407" r:id="rId33"/>
    <p:sldId id="408" r:id="rId34"/>
    <p:sldId id="409" r:id="rId35"/>
    <p:sldId id="410" r:id="rId36"/>
    <p:sldId id="411" r:id="rId37"/>
    <p:sldId id="412" r:id="rId38"/>
    <p:sldId id="413" r:id="rId39"/>
    <p:sldId id="41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0" autoAdjust="0"/>
    <p:restoredTop sz="96203" autoAdjust="0"/>
  </p:normalViewPr>
  <p:slideViewPr>
    <p:cSldViewPr>
      <p:cViewPr varScale="1">
        <p:scale>
          <a:sx n="112" d="100"/>
          <a:sy n="112" d="100"/>
        </p:scale>
        <p:origin x="1314" y="102"/>
      </p:cViewPr>
      <p:guideLst>
        <p:guide orient="horz" pos="2160"/>
        <p:guide pos="2880"/>
      </p:guideLst>
    </p:cSldViewPr>
  </p:slideViewPr>
  <p:outlineViewPr>
    <p:cViewPr>
      <p:scale>
        <a:sx n="33" d="100"/>
        <a:sy n="33" d="100"/>
      </p:scale>
      <p:origin x="0" y="-16704"/>
    </p:cViewPr>
  </p:outlineViewPr>
  <p:notesTextViewPr>
    <p:cViewPr>
      <p:scale>
        <a:sx n="1" d="1"/>
        <a:sy n="1" d="1"/>
      </p:scale>
      <p:origin x="0" y="0"/>
    </p:cViewPr>
  </p:notesText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ise Heban" userId="8aa386d69650aff5" providerId="LiveId" clId="{88DA2DF6-2393-4B8C-9403-D791631DE535}"/>
    <pc:docChg chg="modSld">
      <pc:chgData name="Denise Heban" userId="8aa386d69650aff5" providerId="LiveId" clId="{88DA2DF6-2393-4B8C-9403-D791631DE535}" dt="2017-11-01T13:35:21.934" v="2" actId="20577"/>
      <pc:docMkLst>
        <pc:docMk/>
      </pc:docMkLst>
      <pc:sldChg chg="modSp">
        <pc:chgData name="Denise Heban" userId="8aa386d69650aff5" providerId="LiveId" clId="{88DA2DF6-2393-4B8C-9403-D791631DE535}" dt="2017-11-01T13:32:45.529" v="0" actId="114"/>
        <pc:sldMkLst>
          <pc:docMk/>
          <pc:sldMk cId="133294073" sldId="388"/>
        </pc:sldMkLst>
        <pc:spChg chg="mod">
          <ac:chgData name="Denise Heban" userId="8aa386d69650aff5" providerId="LiveId" clId="{88DA2DF6-2393-4B8C-9403-D791631DE535}" dt="2017-11-01T13:32:45.529" v="0" actId="114"/>
          <ac:spMkLst>
            <pc:docMk/>
            <pc:sldMk cId="133294073" sldId="388"/>
            <ac:spMk id="3" creationId="{00000000-0000-0000-0000-000000000000}"/>
          </ac:spMkLst>
        </pc:spChg>
      </pc:sldChg>
      <pc:sldChg chg="modSp">
        <pc:chgData name="Denise Heban" userId="8aa386d69650aff5" providerId="LiveId" clId="{88DA2DF6-2393-4B8C-9403-D791631DE535}" dt="2017-11-01T13:35:21.934" v="2" actId="20577"/>
        <pc:sldMkLst>
          <pc:docMk/>
          <pc:sldMk cId="461281717" sldId="393"/>
        </pc:sldMkLst>
        <pc:spChg chg="mod">
          <ac:chgData name="Denise Heban" userId="8aa386d69650aff5" providerId="LiveId" clId="{88DA2DF6-2393-4B8C-9403-D791631DE535}" dt="2017-11-01T13:35:21.934" v="2" actId="20577"/>
          <ac:spMkLst>
            <pc:docMk/>
            <pc:sldMk cId="461281717" sldId="393"/>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11/6/2017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11/6/2017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91278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10</a:t>
            </a:fld>
            <a:endParaRPr lang="en-US" dirty="0"/>
          </a:p>
        </p:txBody>
      </p:sp>
    </p:spTree>
    <p:extLst>
      <p:ext uri="{BB962C8B-B14F-4D97-AF65-F5344CB8AC3E}">
        <p14:creationId xmlns:p14="http://schemas.microsoft.com/office/powerpoint/2010/main" val="2480710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28</a:t>
            </a:fld>
            <a:endParaRPr lang="en-US" dirty="0"/>
          </a:p>
        </p:txBody>
      </p:sp>
    </p:spTree>
    <p:extLst>
      <p:ext uri="{BB962C8B-B14F-4D97-AF65-F5344CB8AC3E}">
        <p14:creationId xmlns:p14="http://schemas.microsoft.com/office/powerpoint/2010/main" val="15670162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11/6/2017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9" name="TextBox 8"/>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11/6/2017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grpSp>
        <p:nvGrpSpPr>
          <p:cNvPr id="2" name="Group 4"/>
          <p:cNvGrpSpPr>
            <a:grpSpLocks noChangeAspect="1"/>
          </p:cNvGrpSpPr>
          <p:nvPr userDrawn="1"/>
        </p:nvGrpSpPr>
        <p:grpSpPr bwMode="auto">
          <a:xfrm>
            <a:off x="57755" y="6407126"/>
            <a:ext cx="1611690" cy="417560"/>
            <a:chOff x="21" y="4059"/>
            <a:chExt cx="1046" cy="271"/>
          </a:xfrm>
        </p:grpSpPr>
        <p:sp>
          <p:nvSpPr>
            <p:cNvPr id="3" name="AutoShape 3"/>
            <p:cNvSpPr>
              <a:spLocks noChangeAspect="1" noChangeArrowheads="1" noTextEdit="1"/>
            </p:cNvSpPr>
            <p:nvPr userDrawn="1"/>
          </p:nvSpPr>
          <p:spPr bwMode="auto">
            <a:xfrm>
              <a:off x="21" y="4059"/>
              <a:ext cx="1046" cy="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tx1">
                    <a:alpha val="0"/>
                  </a:schemeClr>
                </a:solidFill>
              </a:endParaRPr>
            </a:p>
          </p:txBody>
        </p:sp>
        <p:sp>
          <p:nvSpPr>
            <p:cNvPr id="6" name="Freeform 5"/>
            <p:cNvSpPr>
              <a:spLocks noEditPoints="1"/>
            </p:cNvSpPr>
            <p:nvPr userDrawn="1"/>
          </p:nvSpPr>
          <p:spPr bwMode="auto">
            <a:xfrm>
              <a:off x="125" y="4168"/>
              <a:ext cx="838" cy="51"/>
            </a:xfrm>
            <a:custGeom>
              <a:avLst/>
              <a:gdLst>
                <a:gd name="T0" fmla="*/ 1055 w 21137"/>
                <a:gd name="T1" fmla="*/ 1285 h 1300"/>
                <a:gd name="T2" fmla="*/ 0 w 21137"/>
                <a:gd name="T3" fmla="*/ 1285 h 1300"/>
                <a:gd name="T4" fmla="*/ 417 w 21137"/>
                <a:gd name="T5" fmla="*/ 748 h 1300"/>
                <a:gd name="T6" fmla="*/ 1860 w 21137"/>
                <a:gd name="T7" fmla="*/ 1119 h 1300"/>
                <a:gd name="T8" fmla="*/ 1678 w 21137"/>
                <a:gd name="T9" fmla="*/ 16 h 1300"/>
                <a:gd name="T10" fmla="*/ 4021 w 21137"/>
                <a:gd name="T11" fmla="*/ 1290 h 1300"/>
                <a:gd name="T12" fmla="*/ 2636 w 21137"/>
                <a:gd name="T13" fmla="*/ 16 h 1300"/>
                <a:gd name="T14" fmla="*/ 3693 w 21137"/>
                <a:gd name="T15" fmla="*/ 16 h 1300"/>
                <a:gd name="T16" fmla="*/ 5470 w 21137"/>
                <a:gd name="T17" fmla="*/ 9 h 1300"/>
                <a:gd name="T18" fmla="*/ 5143 w 21137"/>
                <a:gd name="T19" fmla="*/ 909 h 1300"/>
                <a:gd name="T20" fmla="*/ 5610 w 21137"/>
                <a:gd name="T21" fmla="*/ 748 h 1300"/>
                <a:gd name="T22" fmla="*/ 7109 w 21137"/>
                <a:gd name="T23" fmla="*/ 16 h 1300"/>
                <a:gd name="T24" fmla="*/ 6675 w 21137"/>
                <a:gd name="T25" fmla="*/ 1285 h 1300"/>
                <a:gd name="T26" fmla="*/ 6765 w 21137"/>
                <a:gd name="T27" fmla="*/ 453 h 1300"/>
                <a:gd name="T28" fmla="*/ 7796 w 21137"/>
                <a:gd name="T29" fmla="*/ 514 h 1300"/>
                <a:gd name="T30" fmla="*/ 8407 w 21137"/>
                <a:gd name="T31" fmla="*/ 89 h 1300"/>
                <a:gd name="T32" fmla="*/ 7908 w 21137"/>
                <a:gd name="T33" fmla="*/ 309 h 1300"/>
                <a:gd name="T34" fmla="*/ 8457 w 21137"/>
                <a:gd name="T35" fmla="*/ 956 h 1300"/>
                <a:gd name="T36" fmla="*/ 7746 w 21137"/>
                <a:gd name="T37" fmla="*/ 953 h 1300"/>
                <a:gd name="T38" fmla="*/ 8119 w 21137"/>
                <a:gd name="T39" fmla="*/ 754 h 1300"/>
                <a:gd name="T40" fmla="*/ 10671 w 21137"/>
                <a:gd name="T41" fmla="*/ 1119 h 1300"/>
                <a:gd name="T42" fmla="*/ 11202 w 21137"/>
                <a:gd name="T43" fmla="*/ 16 h 1300"/>
                <a:gd name="T44" fmla="*/ 11383 w 21137"/>
                <a:gd name="T45" fmla="*/ 565 h 1300"/>
                <a:gd name="T46" fmla="*/ 11383 w 21137"/>
                <a:gd name="T47" fmla="*/ 1122 h 1300"/>
                <a:gd name="T48" fmla="*/ 11202 w 21137"/>
                <a:gd name="T49" fmla="*/ 16 h 1300"/>
                <a:gd name="T50" fmla="*/ 13458 w 21137"/>
                <a:gd name="T51" fmla="*/ 1285 h 1300"/>
                <a:gd name="T52" fmla="*/ 12402 w 21137"/>
                <a:gd name="T53" fmla="*/ 1285 h 1300"/>
                <a:gd name="T54" fmla="*/ 12819 w 21137"/>
                <a:gd name="T55" fmla="*/ 748 h 1300"/>
                <a:gd name="T56" fmla="*/ 14478 w 21137"/>
                <a:gd name="T57" fmla="*/ 16 h 1300"/>
                <a:gd name="T58" fmla="*/ 14682 w 21137"/>
                <a:gd name="T59" fmla="*/ 682 h 1300"/>
                <a:gd name="T60" fmla="*/ 15138 w 21137"/>
                <a:gd name="T61" fmla="*/ 1285 h 1300"/>
                <a:gd name="T62" fmla="*/ 14820 w 21137"/>
                <a:gd name="T63" fmla="*/ 1136 h 1300"/>
                <a:gd name="T64" fmla="*/ 14516 w 21137"/>
                <a:gd name="T65" fmla="*/ 754 h 1300"/>
                <a:gd name="T66" fmla="*/ 14160 w 21137"/>
                <a:gd name="T67" fmla="*/ 1285 h 1300"/>
                <a:gd name="T68" fmla="*/ 14411 w 21137"/>
                <a:gd name="T69" fmla="*/ 572 h 1300"/>
                <a:gd name="T70" fmla="*/ 14677 w 21137"/>
                <a:gd name="T71" fmla="*/ 260 h 1300"/>
                <a:gd name="T72" fmla="*/ 16830 w 21137"/>
                <a:gd name="T73" fmla="*/ 16 h 1300"/>
                <a:gd name="T74" fmla="*/ 15827 w 21137"/>
                <a:gd name="T75" fmla="*/ 1285 h 1300"/>
                <a:gd name="T76" fmla="*/ 16658 w 21137"/>
                <a:gd name="T77" fmla="*/ 1002 h 1300"/>
                <a:gd name="T78" fmla="*/ 17658 w 21137"/>
                <a:gd name="T79" fmla="*/ 1285 h 1300"/>
                <a:gd name="T80" fmla="*/ 19493 w 21137"/>
                <a:gd name="T81" fmla="*/ 16 h 1300"/>
                <a:gd name="T82" fmla="*/ 18488 w 21137"/>
                <a:gd name="T83" fmla="*/ 1285 h 1300"/>
                <a:gd name="T84" fmla="*/ 19320 w 21137"/>
                <a:gd name="T85" fmla="*/ 1002 h 1300"/>
                <a:gd name="T86" fmla="*/ 21137 w 21137"/>
                <a:gd name="T87" fmla="*/ 1198 h 1300"/>
                <a:gd name="T88" fmla="*/ 20176 w 21137"/>
                <a:gd name="T89" fmla="*/ 189 h 1300"/>
                <a:gd name="T90" fmla="*/ 21112 w 21137"/>
                <a:gd name="T91" fmla="*/ 293 h 1300"/>
                <a:gd name="T92" fmla="*/ 20311 w 21137"/>
                <a:gd name="T93" fmla="*/ 1004 h 1300"/>
                <a:gd name="T94" fmla="*/ 20956 w 21137"/>
                <a:gd name="T95" fmla="*/ 821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137" h="1300">
                  <a:moveTo>
                    <a:pt x="545" y="9"/>
                  </a:moveTo>
                  <a:cubicBezTo>
                    <a:pt x="672" y="9"/>
                    <a:pt x="672" y="9"/>
                    <a:pt x="672" y="9"/>
                  </a:cubicBezTo>
                  <a:cubicBezTo>
                    <a:pt x="1241" y="1285"/>
                    <a:pt x="1241" y="1285"/>
                    <a:pt x="1241" y="1285"/>
                  </a:cubicBezTo>
                  <a:cubicBezTo>
                    <a:pt x="1055" y="1285"/>
                    <a:pt x="1055" y="1285"/>
                    <a:pt x="1055" y="1285"/>
                  </a:cubicBezTo>
                  <a:cubicBezTo>
                    <a:pt x="886" y="909"/>
                    <a:pt x="886" y="909"/>
                    <a:pt x="886" y="909"/>
                  </a:cubicBezTo>
                  <a:cubicBezTo>
                    <a:pt x="345" y="909"/>
                    <a:pt x="345" y="909"/>
                    <a:pt x="345" y="909"/>
                  </a:cubicBezTo>
                  <a:cubicBezTo>
                    <a:pt x="186" y="1285"/>
                    <a:pt x="186" y="1285"/>
                    <a:pt x="186" y="1285"/>
                  </a:cubicBezTo>
                  <a:cubicBezTo>
                    <a:pt x="0" y="1285"/>
                    <a:pt x="0" y="1285"/>
                    <a:pt x="0" y="1285"/>
                  </a:cubicBezTo>
                  <a:lnTo>
                    <a:pt x="545" y="9"/>
                  </a:lnTo>
                  <a:close/>
                  <a:moveTo>
                    <a:pt x="812" y="748"/>
                  </a:moveTo>
                  <a:cubicBezTo>
                    <a:pt x="607" y="287"/>
                    <a:pt x="607" y="287"/>
                    <a:pt x="607" y="287"/>
                  </a:cubicBezTo>
                  <a:cubicBezTo>
                    <a:pt x="417" y="748"/>
                    <a:pt x="417" y="748"/>
                    <a:pt x="417" y="748"/>
                  </a:cubicBezTo>
                  <a:lnTo>
                    <a:pt x="812" y="748"/>
                  </a:lnTo>
                  <a:close/>
                  <a:moveTo>
                    <a:pt x="1678" y="16"/>
                  </a:moveTo>
                  <a:cubicBezTo>
                    <a:pt x="1860" y="16"/>
                    <a:pt x="1860" y="16"/>
                    <a:pt x="1860" y="16"/>
                  </a:cubicBezTo>
                  <a:cubicBezTo>
                    <a:pt x="1860" y="1119"/>
                    <a:pt x="1860" y="1119"/>
                    <a:pt x="1860" y="1119"/>
                  </a:cubicBezTo>
                  <a:cubicBezTo>
                    <a:pt x="2431" y="1119"/>
                    <a:pt x="2431" y="1119"/>
                    <a:pt x="2431" y="1119"/>
                  </a:cubicBezTo>
                  <a:cubicBezTo>
                    <a:pt x="2431" y="1285"/>
                    <a:pt x="2431" y="1285"/>
                    <a:pt x="2431" y="1285"/>
                  </a:cubicBezTo>
                  <a:cubicBezTo>
                    <a:pt x="1678" y="1285"/>
                    <a:pt x="1678" y="1285"/>
                    <a:pt x="1678" y="1285"/>
                  </a:cubicBezTo>
                  <a:lnTo>
                    <a:pt x="1678" y="16"/>
                  </a:lnTo>
                  <a:close/>
                  <a:moveTo>
                    <a:pt x="4392" y="16"/>
                  </a:moveTo>
                  <a:cubicBezTo>
                    <a:pt x="4573" y="16"/>
                    <a:pt x="4573" y="16"/>
                    <a:pt x="4573" y="16"/>
                  </a:cubicBezTo>
                  <a:cubicBezTo>
                    <a:pt x="4061" y="1290"/>
                    <a:pt x="4061" y="1290"/>
                    <a:pt x="4061" y="1290"/>
                  </a:cubicBezTo>
                  <a:cubicBezTo>
                    <a:pt x="4021" y="1290"/>
                    <a:pt x="4021" y="1290"/>
                    <a:pt x="4021" y="1290"/>
                  </a:cubicBezTo>
                  <a:cubicBezTo>
                    <a:pt x="3606" y="258"/>
                    <a:pt x="3606" y="258"/>
                    <a:pt x="3606" y="258"/>
                  </a:cubicBezTo>
                  <a:cubicBezTo>
                    <a:pt x="3187" y="1290"/>
                    <a:pt x="3187" y="1290"/>
                    <a:pt x="3187" y="1290"/>
                  </a:cubicBezTo>
                  <a:cubicBezTo>
                    <a:pt x="3147" y="1290"/>
                    <a:pt x="3147" y="1290"/>
                    <a:pt x="3147" y="1290"/>
                  </a:cubicBezTo>
                  <a:cubicBezTo>
                    <a:pt x="2636" y="16"/>
                    <a:pt x="2636" y="16"/>
                    <a:pt x="2636" y="16"/>
                  </a:cubicBezTo>
                  <a:cubicBezTo>
                    <a:pt x="2819" y="16"/>
                    <a:pt x="2819" y="16"/>
                    <a:pt x="2819" y="16"/>
                  </a:cubicBezTo>
                  <a:cubicBezTo>
                    <a:pt x="3168" y="891"/>
                    <a:pt x="3168" y="891"/>
                    <a:pt x="3168" y="891"/>
                  </a:cubicBezTo>
                  <a:cubicBezTo>
                    <a:pt x="3521" y="16"/>
                    <a:pt x="3521" y="16"/>
                    <a:pt x="3521" y="16"/>
                  </a:cubicBezTo>
                  <a:cubicBezTo>
                    <a:pt x="3693" y="16"/>
                    <a:pt x="3693" y="16"/>
                    <a:pt x="3693" y="16"/>
                  </a:cubicBezTo>
                  <a:cubicBezTo>
                    <a:pt x="4047" y="891"/>
                    <a:pt x="4047" y="891"/>
                    <a:pt x="4047" y="891"/>
                  </a:cubicBezTo>
                  <a:lnTo>
                    <a:pt x="4392" y="16"/>
                  </a:lnTo>
                  <a:close/>
                  <a:moveTo>
                    <a:pt x="5343" y="9"/>
                  </a:moveTo>
                  <a:cubicBezTo>
                    <a:pt x="5470" y="9"/>
                    <a:pt x="5470" y="9"/>
                    <a:pt x="5470" y="9"/>
                  </a:cubicBezTo>
                  <a:cubicBezTo>
                    <a:pt x="6039" y="1285"/>
                    <a:pt x="6039" y="1285"/>
                    <a:pt x="6039" y="1285"/>
                  </a:cubicBezTo>
                  <a:cubicBezTo>
                    <a:pt x="5853" y="1285"/>
                    <a:pt x="5853" y="1285"/>
                    <a:pt x="5853" y="1285"/>
                  </a:cubicBezTo>
                  <a:cubicBezTo>
                    <a:pt x="5685" y="909"/>
                    <a:pt x="5685" y="909"/>
                    <a:pt x="5685" y="909"/>
                  </a:cubicBezTo>
                  <a:cubicBezTo>
                    <a:pt x="5143" y="909"/>
                    <a:pt x="5143" y="909"/>
                    <a:pt x="5143" y="909"/>
                  </a:cubicBezTo>
                  <a:cubicBezTo>
                    <a:pt x="4984" y="1285"/>
                    <a:pt x="4984" y="1285"/>
                    <a:pt x="4984" y="1285"/>
                  </a:cubicBezTo>
                  <a:cubicBezTo>
                    <a:pt x="4798" y="1285"/>
                    <a:pt x="4798" y="1285"/>
                    <a:pt x="4798" y="1285"/>
                  </a:cubicBezTo>
                  <a:lnTo>
                    <a:pt x="5343" y="9"/>
                  </a:lnTo>
                  <a:close/>
                  <a:moveTo>
                    <a:pt x="5610" y="748"/>
                  </a:moveTo>
                  <a:cubicBezTo>
                    <a:pt x="5405" y="287"/>
                    <a:pt x="5405" y="287"/>
                    <a:pt x="5405" y="287"/>
                  </a:cubicBezTo>
                  <a:cubicBezTo>
                    <a:pt x="5215" y="748"/>
                    <a:pt x="5215" y="748"/>
                    <a:pt x="5215" y="748"/>
                  </a:cubicBezTo>
                  <a:lnTo>
                    <a:pt x="5610" y="748"/>
                  </a:lnTo>
                  <a:close/>
                  <a:moveTo>
                    <a:pt x="7109" y="16"/>
                  </a:moveTo>
                  <a:cubicBezTo>
                    <a:pt x="7330" y="16"/>
                    <a:pt x="7330" y="16"/>
                    <a:pt x="7330" y="16"/>
                  </a:cubicBezTo>
                  <a:cubicBezTo>
                    <a:pt x="6861" y="614"/>
                    <a:pt x="6861" y="614"/>
                    <a:pt x="6861" y="614"/>
                  </a:cubicBezTo>
                  <a:cubicBezTo>
                    <a:pt x="6861" y="1285"/>
                    <a:pt x="6861" y="1285"/>
                    <a:pt x="6861" y="1285"/>
                  </a:cubicBezTo>
                  <a:cubicBezTo>
                    <a:pt x="6675" y="1285"/>
                    <a:pt x="6675" y="1285"/>
                    <a:pt x="6675" y="1285"/>
                  </a:cubicBezTo>
                  <a:cubicBezTo>
                    <a:pt x="6675" y="614"/>
                    <a:pt x="6675" y="614"/>
                    <a:pt x="6675" y="614"/>
                  </a:cubicBezTo>
                  <a:cubicBezTo>
                    <a:pt x="6206" y="16"/>
                    <a:pt x="6206" y="16"/>
                    <a:pt x="6206" y="16"/>
                  </a:cubicBezTo>
                  <a:cubicBezTo>
                    <a:pt x="6426" y="16"/>
                    <a:pt x="6426" y="16"/>
                    <a:pt x="6426" y="16"/>
                  </a:cubicBezTo>
                  <a:cubicBezTo>
                    <a:pt x="6765" y="453"/>
                    <a:pt x="6765" y="453"/>
                    <a:pt x="6765" y="453"/>
                  </a:cubicBezTo>
                  <a:lnTo>
                    <a:pt x="7109" y="16"/>
                  </a:lnTo>
                  <a:close/>
                  <a:moveTo>
                    <a:pt x="8119" y="754"/>
                  </a:moveTo>
                  <a:cubicBezTo>
                    <a:pt x="7981" y="670"/>
                    <a:pt x="7981" y="670"/>
                    <a:pt x="7981" y="670"/>
                  </a:cubicBezTo>
                  <a:cubicBezTo>
                    <a:pt x="7894" y="617"/>
                    <a:pt x="7833" y="565"/>
                    <a:pt x="7796" y="514"/>
                  </a:cubicBezTo>
                  <a:cubicBezTo>
                    <a:pt x="7759" y="463"/>
                    <a:pt x="7741" y="404"/>
                    <a:pt x="7741" y="337"/>
                  </a:cubicBezTo>
                  <a:cubicBezTo>
                    <a:pt x="7741" y="236"/>
                    <a:pt x="7776" y="157"/>
                    <a:pt x="7845" y="93"/>
                  </a:cubicBezTo>
                  <a:cubicBezTo>
                    <a:pt x="7914" y="31"/>
                    <a:pt x="8005" y="0"/>
                    <a:pt x="8115" y="0"/>
                  </a:cubicBezTo>
                  <a:cubicBezTo>
                    <a:pt x="8221" y="0"/>
                    <a:pt x="8318" y="30"/>
                    <a:pt x="8407" y="89"/>
                  </a:cubicBezTo>
                  <a:cubicBezTo>
                    <a:pt x="8407" y="295"/>
                    <a:pt x="8407" y="295"/>
                    <a:pt x="8407" y="295"/>
                  </a:cubicBezTo>
                  <a:cubicBezTo>
                    <a:pt x="8315" y="208"/>
                    <a:pt x="8217" y="164"/>
                    <a:pt x="8112" y="164"/>
                  </a:cubicBezTo>
                  <a:cubicBezTo>
                    <a:pt x="8052" y="164"/>
                    <a:pt x="8004" y="177"/>
                    <a:pt x="7965" y="204"/>
                  </a:cubicBezTo>
                  <a:cubicBezTo>
                    <a:pt x="7927" y="232"/>
                    <a:pt x="7908" y="267"/>
                    <a:pt x="7908" y="309"/>
                  </a:cubicBezTo>
                  <a:cubicBezTo>
                    <a:pt x="7908" y="348"/>
                    <a:pt x="7922" y="384"/>
                    <a:pt x="7950" y="416"/>
                  </a:cubicBezTo>
                  <a:cubicBezTo>
                    <a:pt x="7979" y="450"/>
                    <a:pt x="8023" y="485"/>
                    <a:pt x="8086" y="521"/>
                  </a:cubicBezTo>
                  <a:cubicBezTo>
                    <a:pt x="8224" y="603"/>
                    <a:pt x="8224" y="603"/>
                    <a:pt x="8224" y="603"/>
                  </a:cubicBezTo>
                  <a:cubicBezTo>
                    <a:pt x="8379" y="696"/>
                    <a:pt x="8457" y="813"/>
                    <a:pt x="8457" y="956"/>
                  </a:cubicBezTo>
                  <a:cubicBezTo>
                    <a:pt x="8457" y="1057"/>
                    <a:pt x="8423" y="1141"/>
                    <a:pt x="8355" y="1204"/>
                  </a:cubicBezTo>
                  <a:cubicBezTo>
                    <a:pt x="8287" y="1268"/>
                    <a:pt x="8198" y="1300"/>
                    <a:pt x="8089" y="1300"/>
                  </a:cubicBezTo>
                  <a:cubicBezTo>
                    <a:pt x="7964" y="1300"/>
                    <a:pt x="7849" y="1261"/>
                    <a:pt x="7746" y="1185"/>
                  </a:cubicBezTo>
                  <a:cubicBezTo>
                    <a:pt x="7746" y="953"/>
                    <a:pt x="7746" y="953"/>
                    <a:pt x="7746" y="953"/>
                  </a:cubicBezTo>
                  <a:cubicBezTo>
                    <a:pt x="7845" y="1077"/>
                    <a:pt x="7958" y="1140"/>
                    <a:pt x="8087" y="1140"/>
                  </a:cubicBezTo>
                  <a:cubicBezTo>
                    <a:pt x="8144" y="1140"/>
                    <a:pt x="8192" y="1124"/>
                    <a:pt x="8229" y="1092"/>
                  </a:cubicBezTo>
                  <a:cubicBezTo>
                    <a:pt x="8267" y="1061"/>
                    <a:pt x="8286" y="1021"/>
                    <a:pt x="8286" y="973"/>
                  </a:cubicBezTo>
                  <a:cubicBezTo>
                    <a:pt x="8286" y="896"/>
                    <a:pt x="8230" y="823"/>
                    <a:pt x="8119" y="754"/>
                  </a:cubicBezTo>
                  <a:moveTo>
                    <a:pt x="9917" y="16"/>
                  </a:moveTo>
                  <a:cubicBezTo>
                    <a:pt x="10099" y="16"/>
                    <a:pt x="10099" y="16"/>
                    <a:pt x="10099" y="16"/>
                  </a:cubicBezTo>
                  <a:cubicBezTo>
                    <a:pt x="10099" y="1119"/>
                    <a:pt x="10099" y="1119"/>
                    <a:pt x="10099" y="1119"/>
                  </a:cubicBezTo>
                  <a:cubicBezTo>
                    <a:pt x="10671" y="1119"/>
                    <a:pt x="10671" y="1119"/>
                    <a:pt x="10671" y="1119"/>
                  </a:cubicBezTo>
                  <a:cubicBezTo>
                    <a:pt x="10671" y="1285"/>
                    <a:pt x="10671" y="1285"/>
                    <a:pt x="10671" y="1285"/>
                  </a:cubicBezTo>
                  <a:cubicBezTo>
                    <a:pt x="9917" y="1285"/>
                    <a:pt x="9917" y="1285"/>
                    <a:pt x="9917" y="1285"/>
                  </a:cubicBezTo>
                  <a:lnTo>
                    <a:pt x="9917" y="16"/>
                  </a:lnTo>
                  <a:close/>
                  <a:moveTo>
                    <a:pt x="11202" y="16"/>
                  </a:moveTo>
                  <a:cubicBezTo>
                    <a:pt x="11921" y="16"/>
                    <a:pt x="11921" y="16"/>
                    <a:pt x="11921" y="16"/>
                  </a:cubicBezTo>
                  <a:cubicBezTo>
                    <a:pt x="11921" y="177"/>
                    <a:pt x="11921" y="177"/>
                    <a:pt x="11921" y="177"/>
                  </a:cubicBezTo>
                  <a:cubicBezTo>
                    <a:pt x="11383" y="177"/>
                    <a:pt x="11383" y="177"/>
                    <a:pt x="11383" y="177"/>
                  </a:cubicBezTo>
                  <a:cubicBezTo>
                    <a:pt x="11383" y="565"/>
                    <a:pt x="11383" y="565"/>
                    <a:pt x="11383" y="565"/>
                  </a:cubicBezTo>
                  <a:cubicBezTo>
                    <a:pt x="11903" y="565"/>
                    <a:pt x="11903" y="565"/>
                    <a:pt x="11903" y="565"/>
                  </a:cubicBezTo>
                  <a:cubicBezTo>
                    <a:pt x="11903" y="727"/>
                    <a:pt x="11903" y="727"/>
                    <a:pt x="11903" y="727"/>
                  </a:cubicBezTo>
                  <a:cubicBezTo>
                    <a:pt x="11383" y="727"/>
                    <a:pt x="11383" y="727"/>
                    <a:pt x="11383" y="727"/>
                  </a:cubicBezTo>
                  <a:cubicBezTo>
                    <a:pt x="11383" y="1122"/>
                    <a:pt x="11383" y="1122"/>
                    <a:pt x="11383" y="1122"/>
                  </a:cubicBezTo>
                  <a:cubicBezTo>
                    <a:pt x="11939" y="1122"/>
                    <a:pt x="11939" y="1122"/>
                    <a:pt x="11939" y="1122"/>
                  </a:cubicBezTo>
                  <a:cubicBezTo>
                    <a:pt x="11939" y="1283"/>
                    <a:pt x="11939" y="1283"/>
                    <a:pt x="11939" y="1283"/>
                  </a:cubicBezTo>
                  <a:cubicBezTo>
                    <a:pt x="11202" y="1283"/>
                    <a:pt x="11202" y="1283"/>
                    <a:pt x="11202" y="1283"/>
                  </a:cubicBezTo>
                  <a:lnTo>
                    <a:pt x="11202" y="16"/>
                  </a:lnTo>
                  <a:close/>
                  <a:moveTo>
                    <a:pt x="12946" y="9"/>
                  </a:moveTo>
                  <a:cubicBezTo>
                    <a:pt x="13075" y="9"/>
                    <a:pt x="13075" y="9"/>
                    <a:pt x="13075" y="9"/>
                  </a:cubicBezTo>
                  <a:cubicBezTo>
                    <a:pt x="13643" y="1285"/>
                    <a:pt x="13643" y="1285"/>
                    <a:pt x="13643" y="1285"/>
                  </a:cubicBezTo>
                  <a:cubicBezTo>
                    <a:pt x="13458" y="1285"/>
                    <a:pt x="13458" y="1285"/>
                    <a:pt x="13458" y="1285"/>
                  </a:cubicBezTo>
                  <a:cubicBezTo>
                    <a:pt x="13288" y="909"/>
                    <a:pt x="13288" y="909"/>
                    <a:pt x="13288" y="909"/>
                  </a:cubicBezTo>
                  <a:cubicBezTo>
                    <a:pt x="12746" y="909"/>
                    <a:pt x="12746" y="909"/>
                    <a:pt x="12746" y="909"/>
                  </a:cubicBezTo>
                  <a:cubicBezTo>
                    <a:pt x="12588" y="1285"/>
                    <a:pt x="12588" y="1285"/>
                    <a:pt x="12588" y="1285"/>
                  </a:cubicBezTo>
                  <a:cubicBezTo>
                    <a:pt x="12402" y="1285"/>
                    <a:pt x="12402" y="1285"/>
                    <a:pt x="12402" y="1285"/>
                  </a:cubicBezTo>
                  <a:lnTo>
                    <a:pt x="12946" y="9"/>
                  </a:lnTo>
                  <a:close/>
                  <a:moveTo>
                    <a:pt x="13214" y="748"/>
                  </a:moveTo>
                  <a:cubicBezTo>
                    <a:pt x="13009" y="287"/>
                    <a:pt x="13009" y="287"/>
                    <a:pt x="13009" y="287"/>
                  </a:cubicBezTo>
                  <a:cubicBezTo>
                    <a:pt x="12819" y="748"/>
                    <a:pt x="12819" y="748"/>
                    <a:pt x="12819" y="748"/>
                  </a:cubicBezTo>
                  <a:lnTo>
                    <a:pt x="13214" y="748"/>
                  </a:lnTo>
                  <a:close/>
                  <a:moveTo>
                    <a:pt x="14160" y="1285"/>
                  </a:moveTo>
                  <a:cubicBezTo>
                    <a:pt x="14160" y="16"/>
                    <a:pt x="14160" y="16"/>
                    <a:pt x="14160" y="16"/>
                  </a:cubicBezTo>
                  <a:cubicBezTo>
                    <a:pt x="14478" y="16"/>
                    <a:pt x="14478" y="16"/>
                    <a:pt x="14478" y="16"/>
                  </a:cubicBezTo>
                  <a:cubicBezTo>
                    <a:pt x="14606" y="16"/>
                    <a:pt x="14708" y="48"/>
                    <a:pt x="14784" y="112"/>
                  </a:cubicBezTo>
                  <a:cubicBezTo>
                    <a:pt x="14859" y="175"/>
                    <a:pt x="14896" y="261"/>
                    <a:pt x="14896" y="369"/>
                  </a:cubicBezTo>
                  <a:cubicBezTo>
                    <a:pt x="14896" y="444"/>
                    <a:pt x="14878" y="507"/>
                    <a:pt x="14841" y="560"/>
                  </a:cubicBezTo>
                  <a:cubicBezTo>
                    <a:pt x="14804" y="616"/>
                    <a:pt x="14751" y="655"/>
                    <a:pt x="14682" y="682"/>
                  </a:cubicBezTo>
                  <a:cubicBezTo>
                    <a:pt x="14723" y="708"/>
                    <a:pt x="14762" y="745"/>
                    <a:pt x="14801" y="791"/>
                  </a:cubicBezTo>
                  <a:cubicBezTo>
                    <a:pt x="14840" y="837"/>
                    <a:pt x="14895" y="917"/>
                    <a:pt x="14964" y="1031"/>
                  </a:cubicBezTo>
                  <a:cubicBezTo>
                    <a:pt x="15008" y="1103"/>
                    <a:pt x="15045" y="1158"/>
                    <a:pt x="15071" y="1195"/>
                  </a:cubicBezTo>
                  <a:cubicBezTo>
                    <a:pt x="15138" y="1285"/>
                    <a:pt x="15138" y="1285"/>
                    <a:pt x="15138" y="1285"/>
                  </a:cubicBezTo>
                  <a:cubicBezTo>
                    <a:pt x="14922" y="1285"/>
                    <a:pt x="14922" y="1285"/>
                    <a:pt x="14922" y="1285"/>
                  </a:cubicBezTo>
                  <a:cubicBezTo>
                    <a:pt x="14867" y="1201"/>
                    <a:pt x="14867" y="1201"/>
                    <a:pt x="14867" y="1201"/>
                  </a:cubicBezTo>
                  <a:cubicBezTo>
                    <a:pt x="14865" y="1199"/>
                    <a:pt x="14861" y="1193"/>
                    <a:pt x="14856" y="1186"/>
                  </a:cubicBezTo>
                  <a:cubicBezTo>
                    <a:pt x="14820" y="1136"/>
                    <a:pt x="14820" y="1136"/>
                    <a:pt x="14820" y="1136"/>
                  </a:cubicBezTo>
                  <a:cubicBezTo>
                    <a:pt x="14764" y="1043"/>
                    <a:pt x="14764" y="1043"/>
                    <a:pt x="14764" y="1043"/>
                  </a:cubicBezTo>
                  <a:cubicBezTo>
                    <a:pt x="14704" y="944"/>
                    <a:pt x="14704" y="944"/>
                    <a:pt x="14704" y="944"/>
                  </a:cubicBezTo>
                  <a:cubicBezTo>
                    <a:pt x="14666" y="893"/>
                    <a:pt x="14631" y="851"/>
                    <a:pt x="14600" y="820"/>
                  </a:cubicBezTo>
                  <a:cubicBezTo>
                    <a:pt x="14569" y="788"/>
                    <a:pt x="14541" y="767"/>
                    <a:pt x="14516" y="754"/>
                  </a:cubicBezTo>
                  <a:cubicBezTo>
                    <a:pt x="14490" y="740"/>
                    <a:pt x="14449" y="733"/>
                    <a:pt x="14389" y="733"/>
                  </a:cubicBezTo>
                  <a:cubicBezTo>
                    <a:pt x="14342" y="733"/>
                    <a:pt x="14342" y="733"/>
                    <a:pt x="14342" y="733"/>
                  </a:cubicBezTo>
                  <a:cubicBezTo>
                    <a:pt x="14342" y="1285"/>
                    <a:pt x="14342" y="1285"/>
                    <a:pt x="14342" y="1285"/>
                  </a:cubicBezTo>
                  <a:lnTo>
                    <a:pt x="14160" y="1285"/>
                  </a:lnTo>
                  <a:close/>
                  <a:moveTo>
                    <a:pt x="14396" y="170"/>
                  </a:moveTo>
                  <a:cubicBezTo>
                    <a:pt x="14342" y="170"/>
                    <a:pt x="14342" y="170"/>
                    <a:pt x="14342" y="170"/>
                  </a:cubicBezTo>
                  <a:cubicBezTo>
                    <a:pt x="14342" y="572"/>
                    <a:pt x="14342" y="572"/>
                    <a:pt x="14342" y="572"/>
                  </a:cubicBezTo>
                  <a:cubicBezTo>
                    <a:pt x="14411" y="572"/>
                    <a:pt x="14411" y="572"/>
                    <a:pt x="14411" y="572"/>
                  </a:cubicBezTo>
                  <a:cubicBezTo>
                    <a:pt x="14503" y="572"/>
                    <a:pt x="14566" y="564"/>
                    <a:pt x="14600" y="548"/>
                  </a:cubicBezTo>
                  <a:cubicBezTo>
                    <a:pt x="14634" y="531"/>
                    <a:pt x="14661" y="508"/>
                    <a:pt x="14680" y="476"/>
                  </a:cubicBezTo>
                  <a:cubicBezTo>
                    <a:pt x="14699" y="445"/>
                    <a:pt x="14709" y="408"/>
                    <a:pt x="14709" y="368"/>
                  </a:cubicBezTo>
                  <a:cubicBezTo>
                    <a:pt x="14709" y="327"/>
                    <a:pt x="14698" y="292"/>
                    <a:pt x="14677" y="260"/>
                  </a:cubicBezTo>
                  <a:cubicBezTo>
                    <a:pt x="14655" y="227"/>
                    <a:pt x="14626" y="204"/>
                    <a:pt x="14587" y="191"/>
                  </a:cubicBezTo>
                  <a:cubicBezTo>
                    <a:pt x="14548" y="177"/>
                    <a:pt x="14485" y="170"/>
                    <a:pt x="14396" y="170"/>
                  </a:cubicBezTo>
                  <a:moveTo>
                    <a:pt x="16658" y="16"/>
                  </a:moveTo>
                  <a:cubicBezTo>
                    <a:pt x="16830" y="16"/>
                    <a:pt x="16830" y="16"/>
                    <a:pt x="16830" y="16"/>
                  </a:cubicBezTo>
                  <a:cubicBezTo>
                    <a:pt x="16830" y="1285"/>
                    <a:pt x="16830" y="1285"/>
                    <a:pt x="16830" y="1285"/>
                  </a:cubicBezTo>
                  <a:cubicBezTo>
                    <a:pt x="16675" y="1285"/>
                    <a:pt x="16675" y="1285"/>
                    <a:pt x="16675" y="1285"/>
                  </a:cubicBezTo>
                  <a:cubicBezTo>
                    <a:pt x="15827" y="308"/>
                    <a:pt x="15827" y="308"/>
                    <a:pt x="15827" y="308"/>
                  </a:cubicBezTo>
                  <a:cubicBezTo>
                    <a:pt x="15827" y="1285"/>
                    <a:pt x="15827" y="1285"/>
                    <a:pt x="15827" y="1285"/>
                  </a:cubicBezTo>
                  <a:cubicBezTo>
                    <a:pt x="15656" y="1285"/>
                    <a:pt x="15656" y="1285"/>
                    <a:pt x="15656" y="1285"/>
                  </a:cubicBezTo>
                  <a:cubicBezTo>
                    <a:pt x="15656" y="16"/>
                    <a:pt x="15656" y="16"/>
                    <a:pt x="15656" y="16"/>
                  </a:cubicBezTo>
                  <a:cubicBezTo>
                    <a:pt x="15803" y="16"/>
                    <a:pt x="15803" y="16"/>
                    <a:pt x="15803" y="16"/>
                  </a:cubicBezTo>
                  <a:cubicBezTo>
                    <a:pt x="16658" y="1002"/>
                    <a:pt x="16658" y="1002"/>
                    <a:pt x="16658" y="1002"/>
                  </a:cubicBezTo>
                  <a:lnTo>
                    <a:pt x="16658" y="16"/>
                  </a:lnTo>
                  <a:close/>
                  <a:moveTo>
                    <a:pt x="17477" y="16"/>
                  </a:moveTo>
                  <a:cubicBezTo>
                    <a:pt x="17658" y="16"/>
                    <a:pt x="17658" y="16"/>
                    <a:pt x="17658" y="16"/>
                  </a:cubicBezTo>
                  <a:cubicBezTo>
                    <a:pt x="17658" y="1285"/>
                    <a:pt x="17658" y="1285"/>
                    <a:pt x="17658" y="1285"/>
                  </a:cubicBezTo>
                  <a:cubicBezTo>
                    <a:pt x="17477" y="1285"/>
                    <a:pt x="17477" y="1285"/>
                    <a:pt x="17477" y="1285"/>
                  </a:cubicBezTo>
                  <a:lnTo>
                    <a:pt x="17477" y="16"/>
                  </a:lnTo>
                  <a:close/>
                  <a:moveTo>
                    <a:pt x="19320" y="16"/>
                  </a:moveTo>
                  <a:cubicBezTo>
                    <a:pt x="19493" y="16"/>
                    <a:pt x="19493" y="16"/>
                    <a:pt x="19493" y="16"/>
                  </a:cubicBezTo>
                  <a:cubicBezTo>
                    <a:pt x="19493" y="1285"/>
                    <a:pt x="19493" y="1285"/>
                    <a:pt x="19493" y="1285"/>
                  </a:cubicBezTo>
                  <a:cubicBezTo>
                    <a:pt x="19337" y="1285"/>
                    <a:pt x="19337" y="1285"/>
                    <a:pt x="19337" y="1285"/>
                  </a:cubicBezTo>
                  <a:cubicBezTo>
                    <a:pt x="18488" y="308"/>
                    <a:pt x="18488" y="308"/>
                    <a:pt x="18488" y="308"/>
                  </a:cubicBezTo>
                  <a:cubicBezTo>
                    <a:pt x="18488" y="1285"/>
                    <a:pt x="18488" y="1285"/>
                    <a:pt x="18488" y="1285"/>
                  </a:cubicBezTo>
                  <a:cubicBezTo>
                    <a:pt x="18317" y="1285"/>
                    <a:pt x="18317" y="1285"/>
                    <a:pt x="18317" y="1285"/>
                  </a:cubicBezTo>
                  <a:cubicBezTo>
                    <a:pt x="18317" y="16"/>
                    <a:pt x="18317" y="16"/>
                    <a:pt x="18317" y="16"/>
                  </a:cubicBezTo>
                  <a:cubicBezTo>
                    <a:pt x="18464" y="16"/>
                    <a:pt x="18464" y="16"/>
                    <a:pt x="18464" y="16"/>
                  </a:cubicBezTo>
                  <a:cubicBezTo>
                    <a:pt x="19320" y="1002"/>
                    <a:pt x="19320" y="1002"/>
                    <a:pt x="19320" y="1002"/>
                  </a:cubicBezTo>
                  <a:lnTo>
                    <a:pt x="19320" y="16"/>
                  </a:lnTo>
                  <a:close/>
                  <a:moveTo>
                    <a:pt x="20712" y="659"/>
                  </a:moveTo>
                  <a:cubicBezTo>
                    <a:pt x="21137" y="659"/>
                    <a:pt x="21137" y="659"/>
                    <a:pt x="21137" y="659"/>
                  </a:cubicBezTo>
                  <a:cubicBezTo>
                    <a:pt x="21137" y="1198"/>
                    <a:pt x="21137" y="1198"/>
                    <a:pt x="21137" y="1198"/>
                  </a:cubicBezTo>
                  <a:cubicBezTo>
                    <a:pt x="20981" y="1266"/>
                    <a:pt x="20826" y="1300"/>
                    <a:pt x="20673" y="1300"/>
                  </a:cubicBezTo>
                  <a:cubicBezTo>
                    <a:pt x="20463" y="1300"/>
                    <a:pt x="20294" y="1239"/>
                    <a:pt x="20169" y="1115"/>
                  </a:cubicBezTo>
                  <a:cubicBezTo>
                    <a:pt x="20043" y="994"/>
                    <a:pt x="19980" y="842"/>
                    <a:pt x="19980" y="662"/>
                  </a:cubicBezTo>
                  <a:cubicBezTo>
                    <a:pt x="19980" y="473"/>
                    <a:pt x="20045" y="314"/>
                    <a:pt x="20176" y="189"/>
                  </a:cubicBezTo>
                  <a:cubicBezTo>
                    <a:pt x="20306" y="63"/>
                    <a:pt x="20469" y="0"/>
                    <a:pt x="20666" y="0"/>
                  </a:cubicBezTo>
                  <a:cubicBezTo>
                    <a:pt x="20736" y="0"/>
                    <a:pt x="20804" y="8"/>
                    <a:pt x="20869" y="22"/>
                  </a:cubicBezTo>
                  <a:cubicBezTo>
                    <a:pt x="20933" y="39"/>
                    <a:pt x="21014" y="66"/>
                    <a:pt x="21112" y="109"/>
                  </a:cubicBezTo>
                  <a:cubicBezTo>
                    <a:pt x="21112" y="293"/>
                    <a:pt x="21112" y="293"/>
                    <a:pt x="21112" y="293"/>
                  </a:cubicBezTo>
                  <a:cubicBezTo>
                    <a:pt x="20961" y="205"/>
                    <a:pt x="20811" y="161"/>
                    <a:pt x="20661" y="161"/>
                  </a:cubicBezTo>
                  <a:cubicBezTo>
                    <a:pt x="20523" y="161"/>
                    <a:pt x="20407" y="209"/>
                    <a:pt x="20311" y="303"/>
                  </a:cubicBezTo>
                  <a:cubicBezTo>
                    <a:pt x="20215" y="397"/>
                    <a:pt x="20169" y="514"/>
                    <a:pt x="20169" y="651"/>
                  </a:cubicBezTo>
                  <a:cubicBezTo>
                    <a:pt x="20169" y="795"/>
                    <a:pt x="20215" y="913"/>
                    <a:pt x="20311" y="1004"/>
                  </a:cubicBezTo>
                  <a:cubicBezTo>
                    <a:pt x="20407" y="1096"/>
                    <a:pt x="20528" y="1142"/>
                    <a:pt x="20678" y="1142"/>
                  </a:cubicBezTo>
                  <a:cubicBezTo>
                    <a:pt x="20750" y="1142"/>
                    <a:pt x="20838" y="1125"/>
                    <a:pt x="20939" y="1092"/>
                  </a:cubicBezTo>
                  <a:cubicBezTo>
                    <a:pt x="20956" y="1087"/>
                    <a:pt x="20956" y="1087"/>
                    <a:pt x="20956" y="1087"/>
                  </a:cubicBezTo>
                  <a:cubicBezTo>
                    <a:pt x="20956" y="821"/>
                    <a:pt x="20956" y="821"/>
                    <a:pt x="20956" y="821"/>
                  </a:cubicBezTo>
                  <a:cubicBezTo>
                    <a:pt x="20712" y="821"/>
                    <a:pt x="20712" y="821"/>
                    <a:pt x="20712" y="821"/>
                  </a:cubicBezTo>
                  <a:lnTo>
                    <a:pt x="20712" y="65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chemeClr val="tx1">
                    <a:alpha val="0"/>
                  </a:schemeClr>
                </a:solidFill>
              </a:endParaRPr>
            </a:p>
          </p:txBody>
        </p:sp>
      </p:grpSp>
      <p:sp>
        <p:nvSpPr>
          <p:cNvPr id="18" name="Text Placeholder 17"/>
          <p:cNvSpPr>
            <a:spLocks noGrp="1"/>
          </p:cNvSpPr>
          <p:nvPr>
            <p:ph type="body" sz="quarter" idx="16" hasCustomPrompt="1"/>
          </p:nvPr>
        </p:nvSpPr>
        <p:spPr>
          <a:xfrm>
            <a:off x="1752600" y="6529254"/>
            <a:ext cx="5867400" cy="187537"/>
          </a:xfrm>
        </p:spPr>
        <p:txBody>
          <a:bodyPr/>
          <a:lstStyle>
            <a:lvl1pPr marL="0" indent="0">
              <a:buNone/>
              <a:defRPr sz="1200" baseline="0"/>
            </a:lvl1pPr>
          </a:lstStyle>
          <a:p>
            <a:pPr lvl="0"/>
            <a:r>
              <a:rPr lang="en-US" dirty="0"/>
              <a:t>Click to add copyright line</a:t>
            </a:r>
            <a:endParaRPr lang="en-IN"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11/6/2017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11/6/2017</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11/6/2017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11/6/2017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11/6/2017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762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819400"/>
            <a:ext cx="8229600" cy="128655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11/6/2017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724400"/>
            <a:ext cx="8229600" cy="129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13583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11/6/2017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11/6/2017</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8" name="TextBox 7"/>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1" r:id="rId8"/>
    <p:sldLayoutId id="2147483651" r:id="rId9"/>
    <p:sldLayoutId id="2147483654" r:id="rId10"/>
    <p:sldLayoutId id="2147483655" r:id="rId11"/>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8.xml"/><Relationship Id="rId4" Type="http://schemas.openxmlformats.org/officeDocument/2006/relationships/image" Target="../media/image7.jpg"/></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382000" cy="806267"/>
          </a:xfrm>
        </p:spPr>
        <p:txBody>
          <a:bodyPr anchor="b"/>
          <a:lstStyle/>
          <a:p>
            <a:r>
              <a:rPr lang="en-US" altLang="en-US" sz="3600" b="0" dirty="0">
                <a:latin typeface="+mj-lt"/>
              </a:rPr>
              <a:t>Elementary Statistics</a:t>
            </a:r>
            <a:endParaRPr lang="en-IN" sz="3600" dirty="0">
              <a:latin typeface="+mj-lt"/>
            </a:endParaRPr>
          </a:p>
        </p:txBody>
      </p:sp>
      <p:sp>
        <p:nvSpPr>
          <p:cNvPr id="3" name="Text Placeholder 2"/>
          <p:cNvSpPr>
            <a:spLocks noGrp="1"/>
          </p:cNvSpPr>
          <p:nvPr>
            <p:ph type="body" sz="quarter" idx="13"/>
          </p:nvPr>
        </p:nvSpPr>
        <p:spPr>
          <a:xfrm>
            <a:off x="457200" y="1174932"/>
            <a:ext cx="8229600" cy="349068"/>
          </a:xfrm>
        </p:spPr>
        <p:txBody>
          <a:bodyPr/>
          <a:lstStyle/>
          <a:p>
            <a:r>
              <a:rPr lang="en-US" altLang="en-US" sz="2400" dirty="0"/>
              <a:t>Thirteenth Edition</a:t>
            </a:r>
            <a:endParaRPr lang="en-IN" sz="2400" dirty="0">
              <a:latin typeface="+mj-lt"/>
            </a:endParaRPr>
          </a:p>
        </p:txBody>
      </p:sp>
      <p:sp>
        <p:nvSpPr>
          <p:cNvPr id="4" name="Text Placeholder 3"/>
          <p:cNvSpPr>
            <a:spLocks noGrp="1"/>
          </p:cNvSpPr>
          <p:nvPr>
            <p:ph type="body" sz="quarter" idx="14"/>
          </p:nvPr>
        </p:nvSpPr>
        <p:spPr/>
        <p:txBody>
          <a:bodyPr/>
          <a:lstStyle/>
          <a:p>
            <a:pPr algn="ctr"/>
            <a:r>
              <a:rPr lang="en-IN" sz="4000" b="1" dirty="0"/>
              <a:t>Chapter 5</a:t>
            </a:r>
            <a:endParaRPr lang="en-IN" sz="4000" dirty="0"/>
          </a:p>
        </p:txBody>
      </p:sp>
      <p:sp>
        <p:nvSpPr>
          <p:cNvPr id="5" name="Text Placeholder 4"/>
          <p:cNvSpPr>
            <a:spLocks noGrp="1"/>
          </p:cNvSpPr>
          <p:nvPr>
            <p:ph type="body" sz="quarter" idx="15"/>
          </p:nvPr>
        </p:nvSpPr>
        <p:spPr>
          <a:xfrm>
            <a:off x="5029200" y="3322637"/>
            <a:ext cx="3657600" cy="1249363"/>
          </a:xfrm>
        </p:spPr>
        <p:txBody>
          <a:bodyPr/>
          <a:lstStyle/>
          <a:p>
            <a:pPr algn="ctr"/>
            <a:r>
              <a:rPr lang="en-US" altLang="en-US" sz="3600" dirty="0"/>
              <a:t>Probability Distributions</a:t>
            </a:r>
            <a:endParaRPr lang="en-US" sz="3600" dirty="0">
              <a:cs typeface="Arial" panose="020B0604020202020204" pitchFamily="34" charset="0"/>
            </a:endParaRPr>
          </a:p>
        </p:txBody>
      </p:sp>
      <p:pic>
        <p:nvPicPr>
          <p:cNvPr id="8" name="Picture 2" descr="Front Cover: Elementary Statistics Thirteenth Edition by Maro F. Triol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112" y="1702940"/>
            <a:ext cx="336827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6"/>
          </p:nvPr>
        </p:nvSpPr>
        <p:spPr>
          <a:xfrm>
            <a:off x="1828800" y="6508934"/>
            <a:ext cx="5867400" cy="187537"/>
          </a:xfrm>
        </p:spPr>
        <p:txBody>
          <a:bodyPr/>
          <a:lstStyle/>
          <a:p>
            <a:pPr>
              <a:spcBef>
                <a:spcPts val="0"/>
              </a:spcBef>
              <a:buClrTx/>
              <a:defRPr/>
            </a:pPr>
            <a:r>
              <a:rPr lang="en-US" altLang="en-US" dirty="0">
                <a:latin typeface="Verdana" panose="020B0604030504040204" pitchFamily="34" charset="0"/>
                <a:ea typeface="Verdana" panose="020B0604030504040204" pitchFamily="34" charset="0"/>
                <a:cs typeface="Verdana" panose="020B0604030504040204" pitchFamily="34" charset="0"/>
              </a:rPr>
              <a:t>Copyright © 2018, 2014, 2012 Pearson Education, Inc. All Rights Reserved</a:t>
            </a:r>
          </a:p>
        </p:txBody>
      </p:sp>
    </p:spTree>
    <p:extLst>
      <p:ext uri="{BB962C8B-B14F-4D97-AF65-F5344CB8AC3E}">
        <p14:creationId xmlns:p14="http://schemas.microsoft.com/office/powerpoint/2010/main" val="2645556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Coin Toss </a:t>
            </a:r>
            <a:r>
              <a:rPr lang="en-US" sz="2000" b="0" dirty="0">
                <a:latin typeface="+mj-lt"/>
              </a:rPr>
              <a:t>(1 of 3)</a:t>
            </a:r>
            <a:endParaRPr lang="en-IN" sz="2000" b="0" dirty="0">
              <a:latin typeface="+mj-lt"/>
            </a:endParaRPr>
          </a:p>
        </p:txBody>
      </p:sp>
      <p:sp>
        <p:nvSpPr>
          <p:cNvPr id="3" name="Content Placeholder 2"/>
          <p:cNvSpPr>
            <a:spLocks noGrp="1"/>
          </p:cNvSpPr>
          <p:nvPr>
            <p:ph idx="1"/>
          </p:nvPr>
        </p:nvSpPr>
        <p:spPr>
          <a:xfrm>
            <a:off x="457200" y="1600201"/>
            <a:ext cx="8229600" cy="2133599"/>
          </a:xfrm>
        </p:spPr>
        <p:txBody>
          <a:bodyPr/>
          <a:lstStyle/>
          <a:p>
            <a:pPr marL="0" indent="0">
              <a:spcBef>
                <a:spcPts val="600"/>
              </a:spcBef>
              <a:buNone/>
            </a:pPr>
            <a:r>
              <a:rPr lang="en-US" sz="2600" dirty="0"/>
              <a:t>Let’s consider tossing two coins, with the following random variable:</a:t>
            </a:r>
          </a:p>
          <a:p>
            <a:pPr marL="0" indent="0" algn="ctr">
              <a:spcBef>
                <a:spcPts val="600"/>
              </a:spcBef>
              <a:buNone/>
            </a:pPr>
            <a:r>
              <a:rPr lang="en-US" sz="2600" i="1" dirty="0"/>
              <a:t>x </a:t>
            </a:r>
            <a:r>
              <a:rPr lang="en-US" sz="2600" dirty="0"/>
              <a:t>= number of heads when two coins are tossed</a:t>
            </a:r>
          </a:p>
          <a:p>
            <a:pPr marL="0" indent="0">
              <a:spcBef>
                <a:spcPts val="600"/>
              </a:spcBef>
              <a:buNone/>
            </a:pPr>
            <a:r>
              <a:rPr lang="en-US" sz="2600" kern="0" dirty="0"/>
              <a:t>The above </a:t>
            </a:r>
            <a:r>
              <a:rPr lang="en-US" sz="2600" i="1" kern="0" dirty="0"/>
              <a:t>x </a:t>
            </a:r>
            <a:r>
              <a:rPr lang="en-US" sz="2600" kern="0" dirty="0"/>
              <a:t>is a random variable because its numerical values depend on chance.</a:t>
            </a:r>
            <a:endParaRPr lang="en-IN" sz="2600" dirty="0"/>
          </a:p>
        </p:txBody>
      </p:sp>
      <p:graphicFrame>
        <p:nvGraphicFramePr>
          <p:cNvPr id="4" name="Table 3" descr="A table. For each number, x, of heads when two coins are tossed, the table provides P of x, as follows: 0, 0.25; 1, 0.50; 2, 0.25."/>
          <p:cNvGraphicFramePr>
            <a:graphicFrameLocks noGrp="1"/>
          </p:cNvGraphicFramePr>
          <p:nvPr>
            <p:extLst>
              <p:ext uri="{D42A27DB-BD31-4B8C-83A1-F6EECF244321}">
                <p14:modId xmlns:p14="http://schemas.microsoft.com/office/powerpoint/2010/main" val="593828190"/>
              </p:ext>
            </p:extLst>
          </p:nvPr>
        </p:nvGraphicFramePr>
        <p:xfrm>
          <a:off x="2286000" y="4053253"/>
          <a:ext cx="4191000" cy="1828801"/>
        </p:xfrm>
        <a:graphic>
          <a:graphicData uri="http://schemas.openxmlformats.org/drawingml/2006/table">
            <a:tbl>
              <a:tblPr firstRow="1" bandRow="1">
                <a:tableStyleId>{3B4B98B0-60AC-42C2-AFA5-B58CD77FA1E5}</a:tableStyleId>
              </a:tblPr>
              <a:tblGrid>
                <a:gridCol w="3124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609600">
                <a:tc>
                  <a:txBody>
                    <a:bodyPr/>
                    <a:lstStyle/>
                    <a:p>
                      <a:pPr algn="ctr"/>
                      <a:r>
                        <a:rPr lang="en-IN" i="1" dirty="0">
                          <a:solidFill>
                            <a:schemeClr val="tx1"/>
                          </a:solidFill>
                        </a:rPr>
                        <a:t>x</a:t>
                      </a:r>
                      <a:r>
                        <a:rPr lang="en-IN" dirty="0">
                          <a:solidFill>
                            <a:schemeClr val="tx1"/>
                          </a:solidFill>
                        </a:rPr>
                        <a:t>: Number of Heads When Two Coins Are Tossed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i="1" dirty="0">
                          <a:solidFill>
                            <a:schemeClr val="tx1"/>
                          </a:solidFill>
                        </a:rPr>
                        <a:t>P</a:t>
                      </a:r>
                      <a:r>
                        <a:rPr lang="en-IN" dirty="0">
                          <a:solidFill>
                            <a:schemeClr val="tx1"/>
                          </a:solidFill>
                        </a:rPr>
                        <a:t>(</a:t>
                      </a:r>
                      <a:r>
                        <a:rPr lang="en-IN" i="1" dirty="0">
                          <a:solidFill>
                            <a:schemeClr val="tx1"/>
                          </a:solidFill>
                        </a:rPr>
                        <a:t>x</a:t>
                      </a:r>
                      <a:r>
                        <a:rPr lang="en-IN"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426721">
                <a:tc>
                  <a:txBody>
                    <a:bodyPr/>
                    <a:lstStyle/>
                    <a:p>
                      <a:pPr algn="ctr"/>
                      <a:r>
                        <a:rPr lang="en-IN"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81000">
                <a:tc>
                  <a:txBody>
                    <a:bodyPr/>
                    <a:lstStyle/>
                    <a:p>
                      <a:pPr algn="ctr"/>
                      <a:r>
                        <a:rPr lang="en-IN"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0.50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81000">
                <a:tc>
                  <a:txBody>
                    <a:bodyPr/>
                    <a:lstStyle/>
                    <a:p>
                      <a:pPr algn="ctr"/>
                      <a:r>
                        <a:rPr lang="en-IN"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494450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Coin Toss </a:t>
            </a:r>
            <a:r>
              <a:rPr lang="en-US" sz="2000" b="0" dirty="0">
                <a:latin typeface="+mj-lt"/>
              </a:rPr>
              <a:t>(2 of 3)</a:t>
            </a:r>
            <a:endParaRPr lang="en-IN" sz="2000" b="0" dirty="0">
              <a:latin typeface="+mj-lt"/>
            </a:endParaRPr>
          </a:p>
        </p:txBody>
      </p:sp>
      <p:sp>
        <p:nvSpPr>
          <p:cNvPr id="3" name="Content Placeholder 2"/>
          <p:cNvSpPr>
            <a:spLocks noGrp="1"/>
          </p:cNvSpPr>
          <p:nvPr>
            <p:ph idx="1"/>
          </p:nvPr>
        </p:nvSpPr>
        <p:spPr>
          <a:xfrm>
            <a:off x="457200" y="1600200"/>
            <a:ext cx="7848600" cy="4114800"/>
          </a:xfrm>
        </p:spPr>
        <p:txBody>
          <a:bodyPr/>
          <a:lstStyle/>
          <a:p>
            <a:pPr marL="0" indent="0">
              <a:buNone/>
            </a:pPr>
            <a:r>
              <a:rPr lang="en-US" sz="2600" dirty="0"/>
              <a:t>With two coins tossed, the number of heads can be 0, 1, or 2, and the table is a probability distribution because it gives the probability for each value of the random variable </a:t>
            </a:r>
            <a:r>
              <a:rPr lang="en-US" sz="2600" i="1" dirty="0"/>
              <a:t>x </a:t>
            </a:r>
            <a:r>
              <a:rPr lang="en-US" sz="2600" dirty="0"/>
              <a:t>and it satisfies the three requirements listed earlier:</a:t>
            </a:r>
          </a:p>
          <a:p>
            <a:pPr marL="429768" indent="-429768">
              <a:buFont typeface="+mj-lt"/>
              <a:buAutoNum type="arabicPeriod"/>
            </a:pPr>
            <a:r>
              <a:rPr lang="en-US" sz="2600" dirty="0"/>
              <a:t>The variable </a:t>
            </a:r>
            <a:r>
              <a:rPr lang="en-US" sz="2600" i="1" dirty="0"/>
              <a:t>x </a:t>
            </a:r>
            <a:r>
              <a:rPr lang="en-US" sz="2600" dirty="0"/>
              <a:t>is a </a:t>
            </a:r>
            <a:r>
              <a:rPr lang="en-US" sz="2600" b="1" dirty="0"/>
              <a:t>numerical</a:t>
            </a:r>
            <a:r>
              <a:rPr lang="en-US" sz="2600" i="1" dirty="0"/>
              <a:t> </a:t>
            </a:r>
            <a:r>
              <a:rPr lang="en-US" sz="2600" dirty="0"/>
              <a:t>random variable, and its values are associated with probabilities.</a:t>
            </a:r>
          </a:p>
          <a:p>
            <a:pPr marL="429768" indent="-429768">
              <a:buFont typeface="+mj-lt"/>
              <a:buAutoNum type="arabicPeriod"/>
            </a:pPr>
            <a:r>
              <a:rPr lang="en-US" sz="2600" kern="0" dirty="0">
                <a:cs typeface="Arial" panose="020B0604020202020204" pitchFamily="34" charset="0"/>
                <a:sym typeface="Symbol" panose="05050102010706020507" pitchFamily="18" charset="2"/>
              </a:rPr>
              <a:t>∑</a:t>
            </a:r>
            <a:r>
              <a:rPr lang="en-US" sz="2600" i="1" kern="0" dirty="0"/>
              <a:t>P</a:t>
            </a:r>
            <a:r>
              <a:rPr lang="en-US" sz="2600" kern="0" dirty="0"/>
              <a:t>(</a:t>
            </a:r>
            <a:r>
              <a:rPr lang="en-US" sz="2600" i="1" kern="0" dirty="0"/>
              <a:t>x</a:t>
            </a:r>
            <a:r>
              <a:rPr lang="en-US" sz="2600" kern="0" dirty="0"/>
              <a:t>) </a:t>
            </a:r>
            <a:r>
              <a:rPr lang="en-US" sz="2600" dirty="0"/>
              <a:t>= 0.25 + 0.50 + 0.25 = 1</a:t>
            </a:r>
          </a:p>
          <a:p>
            <a:pPr marL="429768" indent="-429768">
              <a:buFont typeface="+mj-lt"/>
              <a:buAutoNum type="arabicPeriod"/>
            </a:pPr>
            <a:r>
              <a:rPr lang="en-US" sz="2600" dirty="0"/>
              <a:t>Each value of </a:t>
            </a:r>
            <a:r>
              <a:rPr lang="en-US" sz="2600" i="1" dirty="0"/>
              <a:t>P</a:t>
            </a:r>
            <a:r>
              <a:rPr lang="en-US" sz="2600" dirty="0"/>
              <a:t>(</a:t>
            </a:r>
            <a:r>
              <a:rPr lang="en-US" sz="2600" i="1" dirty="0"/>
              <a:t>x</a:t>
            </a:r>
            <a:r>
              <a:rPr lang="en-US" sz="2600" dirty="0"/>
              <a:t>) is between 0 and 1.</a:t>
            </a:r>
            <a:endParaRPr lang="en-IN" sz="2600" dirty="0"/>
          </a:p>
        </p:txBody>
      </p:sp>
    </p:spTree>
    <p:extLst>
      <p:ext uri="{BB962C8B-B14F-4D97-AF65-F5344CB8AC3E}">
        <p14:creationId xmlns:p14="http://schemas.microsoft.com/office/powerpoint/2010/main" val="2381931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Coin Toss </a:t>
            </a:r>
            <a:r>
              <a:rPr lang="en-US" sz="2000" b="0" dirty="0">
                <a:latin typeface="+mj-lt"/>
              </a:rPr>
              <a:t>(3 of 3)</a:t>
            </a:r>
            <a:endParaRPr lang="en-IN" sz="2000" b="0" dirty="0">
              <a:latin typeface="+mj-lt"/>
            </a:endParaRPr>
          </a:p>
        </p:txBody>
      </p:sp>
      <p:sp>
        <p:nvSpPr>
          <p:cNvPr id="3" name="Content Placeholder 2"/>
          <p:cNvSpPr>
            <a:spLocks noGrp="1"/>
          </p:cNvSpPr>
          <p:nvPr>
            <p:ph idx="1"/>
          </p:nvPr>
        </p:nvSpPr>
        <p:spPr>
          <a:xfrm>
            <a:off x="457200" y="1600201"/>
            <a:ext cx="8001000" cy="1676400"/>
          </a:xfrm>
        </p:spPr>
        <p:txBody>
          <a:bodyPr/>
          <a:lstStyle/>
          <a:p>
            <a:pPr marL="0" indent="0">
              <a:buNone/>
            </a:pPr>
            <a:r>
              <a:rPr lang="en-US" sz="2600" dirty="0"/>
              <a:t>The random variable </a:t>
            </a:r>
            <a:r>
              <a:rPr lang="en-US" sz="2600" i="1" dirty="0"/>
              <a:t>x</a:t>
            </a:r>
            <a:r>
              <a:rPr lang="en-US" sz="2600" dirty="0"/>
              <a:t> in the table is a discrete random variable, because it has three possible values (0, 1, 2), and three is a finite number, so this satisfies the requirement of being finite.</a:t>
            </a:r>
            <a:endParaRPr lang="en-IN" sz="2600" dirty="0"/>
          </a:p>
        </p:txBody>
      </p:sp>
      <p:graphicFrame>
        <p:nvGraphicFramePr>
          <p:cNvPr id="4" name="Table 3" descr="A table. For each number, x, of heads when two coins are tossed, the table provides P of x, as follows: 0, 0.25; 1, 0.50; 2, 0.25."/>
          <p:cNvGraphicFramePr>
            <a:graphicFrameLocks noGrp="1"/>
          </p:cNvGraphicFramePr>
          <p:nvPr>
            <p:extLst>
              <p:ext uri="{D42A27DB-BD31-4B8C-83A1-F6EECF244321}">
                <p14:modId xmlns:p14="http://schemas.microsoft.com/office/powerpoint/2010/main" val="867205034"/>
              </p:ext>
            </p:extLst>
          </p:nvPr>
        </p:nvGraphicFramePr>
        <p:xfrm>
          <a:off x="2286000" y="3534506"/>
          <a:ext cx="4191000" cy="1828801"/>
        </p:xfrm>
        <a:graphic>
          <a:graphicData uri="http://schemas.openxmlformats.org/drawingml/2006/table">
            <a:tbl>
              <a:tblPr firstRow="1" bandRow="1">
                <a:tableStyleId>{3B4B98B0-60AC-42C2-AFA5-B58CD77FA1E5}</a:tableStyleId>
              </a:tblPr>
              <a:tblGrid>
                <a:gridCol w="3124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609600">
                <a:tc>
                  <a:txBody>
                    <a:bodyPr/>
                    <a:lstStyle/>
                    <a:p>
                      <a:pPr algn="ctr"/>
                      <a:r>
                        <a:rPr lang="en-IN" i="1" dirty="0">
                          <a:solidFill>
                            <a:schemeClr val="tx1"/>
                          </a:solidFill>
                        </a:rPr>
                        <a:t>x</a:t>
                      </a:r>
                      <a:r>
                        <a:rPr lang="en-IN" dirty="0">
                          <a:solidFill>
                            <a:schemeClr val="tx1"/>
                          </a:solidFill>
                        </a:rPr>
                        <a:t>: Number of Heads When Two Coins Are Tossed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i="1" dirty="0">
                          <a:solidFill>
                            <a:schemeClr val="tx1"/>
                          </a:solidFill>
                        </a:rPr>
                        <a:t>P</a:t>
                      </a:r>
                      <a:r>
                        <a:rPr lang="en-IN" dirty="0">
                          <a:solidFill>
                            <a:schemeClr val="tx1"/>
                          </a:solidFill>
                        </a:rPr>
                        <a:t>(</a:t>
                      </a:r>
                      <a:r>
                        <a:rPr lang="en-IN" i="1" dirty="0">
                          <a:solidFill>
                            <a:schemeClr val="tx1"/>
                          </a:solidFill>
                        </a:rPr>
                        <a:t>x</a:t>
                      </a:r>
                      <a:r>
                        <a:rPr lang="en-IN"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426721">
                <a:tc>
                  <a:txBody>
                    <a:bodyPr/>
                    <a:lstStyle/>
                    <a:p>
                      <a:pPr algn="ctr"/>
                      <a:r>
                        <a:rPr lang="en-IN"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81000">
                <a:tc>
                  <a:txBody>
                    <a:bodyPr/>
                    <a:lstStyle/>
                    <a:p>
                      <a:pPr algn="ctr"/>
                      <a:r>
                        <a:rPr lang="en-IN"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0.50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81000">
                <a:tc>
                  <a:txBody>
                    <a:bodyPr/>
                    <a:lstStyle/>
                    <a:p>
                      <a:pPr algn="ctr"/>
                      <a:r>
                        <a:rPr lang="en-IN"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3294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Probability Histogram: Graph of a Probability Distribution</a:t>
            </a:r>
            <a:endParaRPr lang="en-IN" sz="3600" dirty="0">
              <a:latin typeface="+mj-lt"/>
            </a:endParaRPr>
          </a:p>
        </p:txBody>
      </p:sp>
      <p:sp>
        <p:nvSpPr>
          <p:cNvPr id="3" name="Content Placeholder 2"/>
          <p:cNvSpPr>
            <a:spLocks noGrp="1"/>
          </p:cNvSpPr>
          <p:nvPr>
            <p:ph idx="1"/>
          </p:nvPr>
        </p:nvSpPr>
        <p:spPr>
          <a:xfrm>
            <a:off x="457200" y="1600201"/>
            <a:ext cx="8229600" cy="1600200"/>
          </a:xfrm>
        </p:spPr>
        <p:txBody>
          <a:bodyPr/>
          <a:lstStyle/>
          <a:p>
            <a:pPr marL="0" indent="0">
              <a:buNone/>
            </a:pPr>
            <a:r>
              <a:rPr lang="en-US" sz="2600" dirty="0"/>
              <a:t>A probability histogram is similar to a relative frequency histogram, but the vertical scale shows </a:t>
            </a:r>
            <a:r>
              <a:rPr lang="en-US" sz="2600" b="1" dirty="0"/>
              <a:t>probabilities </a:t>
            </a:r>
            <a:r>
              <a:rPr lang="en-US" sz="2600" dirty="0"/>
              <a:t>instead of relative frequencies based on actual sample results.</a:t>
            </a:r>
            <a:endParaRPr lang="en-IN" sz="2600" dirty="0"/>
          </a:p>
        </p:txBody>
      </p:sp>
      <p:sp>
        <p:nvSpPr>
          <p:cNvPr id="5" name="Content Placeholder 4"/>
          <p:cNvSpPr>
            <a:spLocks noGrp="1"/>
          </p:cNvSpPr>
          <p:nvPr>
            <p:ph idx="13"/>
          </p:nvPr>
        </p:nvSpPr>
        <p:spPr>
          <a:xfrm>
            <a:off x="457200" y="3429000"/>
            <a:ext cx="3733800" cy="1219200"/>
          </a:xfrm>
        </p:spPr>
        <p:txBody>
          <a:bodyPr/>
          <a:lstStyle/>
          <a:p>
            <a:pPr marL="0" indent="0">
              <a:buNone/>
            </a:pPr>
            <a:r>
              <a:rPr lang="en-US" sz="2600" dirty="0"/>
              <a:t>Probability Histogram for Number of Heads When Two Coins Are Tossed</a:t>
            </a:r>
            <a:endParaRPr lang="en-IN" sz="2600" dirty="0"/>
          </a:p>
        </p:txBody>
      </p:sp>
      <p:pic>
        <p:nvPicPr>
          <p:cNvPr id="4" name="Picture 3" descr="A probability histogram plots probability versus number of heads from two coins, with classes of width 1 identified by midpoint values. The following list provides the probability for each class: 0, 0.25; 1, 0.50; 2, 0.25. All values estima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2346" y="3200401"/>
            <a:ext cx="4054454" cy="2585356"/>
          </a:xfrm>
          <a:prstGeom prst="rect">
            <a:avLst/>
          </a:prstGeom>
        </p:spPr>
      </p:pic>
    </p:spTree>
    <p:extLst>
      <p:ext uri="{BB962C8B-B14F-4D97-AF65-F5344CB8AC3E}">
        <p14:creationId xmlns:p14="http://schemas.microsoft.com/office/powerpoint/2010/main" val="762978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Probability Formula</a:t>
            </a:r>
            <a:endParaRPr lang="en-IN" sz="3600" dirty="0">
              <a:latin typeface="+mj-lt"/>
            </a:endParaRPr>
          </a:p>
        </p:txBody>
      </p:sp>
      <p:sp>
        <p:nvSpPr>
          <p:cNvPr id="3" name="Content Placeholder 2"/>
          <p:cNvSpPr>
            <a:spLocks noGrp="1"/>
          </p:cNvSpPr>
          <p:nvPr>
            <p:ph idx="1"/>
          </p:nvPr>
        </p:nvSpPr>
        <p:spPr>
          <a:xfrm>
            <a:off x="457200" y="1600201"/>
            <a:ext cx="7924800" cy="838199"/>
          </a:xfrm>
        </p:spPr>
        <p:txBody>
          <a:bodyPr/>
          <a:lstStyle/>
          <a:p>
            <a:pPr marL="0" indent="0">
              <a:buNone/>
            </a:pPr>
            <a:r>
              <a:rPr lang="en-US" sz="2600" dirty="0"/>
              <a:t>A probability distribution could also be in the form of a formula. </a:t>
            </a:r>
            <a:r>
              <a:rPr lang="en-US" sz="2600" dirty="0" smtClean="0"/>
              <a:t>Consider </a:t>
            </a:r>
            <a:r>
              <a:rPr lang="en-US" sz="2600" dirty="0"/>
              <a:t>the </a:t>
            </a:r>
            <a:r>
              <a:rPr lang="en-US" sz="2600" dirty="0" smtClean="0"/>
              <a:t>formula</a:t>
            </a:r>
            <a:endParaRPr lang="en-IN" sz="2600" dirty="0"/>
          </a:p>
        </p:txBody>
      </p:sp>
      <p:pic>
        <p:nvPicPr>
          <p:cNvPr id="5" name="Picture 4" descr="P of x = 1 over product 2 times, 2 minus x, factorial, times x factorial, where x can be 0, 1, or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725949"/>
            <a:ext cx="6222528" cy="774316"/>
          </a:xfrm>
          <a:prstGeom prst="rect">
            <a:avLst/>
          </a:prstGeom>
        </p:spPr>
      </p:pic>
      <p:sp>
        <p:nvSpPr>
          <p:cNvPr id="7" name="Content Placeholder 6"/>
          <p:cNvSpPr>
            <a:spLocks noGrp="1"/>
          </p:cNvSpPr>
          <p:nvPr>
            <p:ph idx="13"/>
          </p:nvPr>
        </p:nvSpPr>
        <p:spPr>
          <a:xfrm>
            <a:off x="457200" y="3962401"/>
            <a:ext cx="8229600" cy="1142999"/>
          </a:xfrm>
        </p:spPr>
        <p:txBody>
          <a:bodyPr/>
          <a:lstStyle/>
          <a:p>
            <a:pPr marL="0" indent="0">
              <a:buNone/>
            </a:pPr>
            <a:r>
              <a:rPr lang="en-US" sz="2600" dirty="0"/>
              <a:t>We find that </a:t>
            </a:r>
            <a:r>
              <a:rPr lang="en-US" sz="2600" i="1" dirty="0"/>
              <a:t>P</a:t>
            </a:r>
            <a:r>
              <a:rPr lang="en-US" sz="2600" dirty="0"/>
              <a:t>(0) = 0.25, </a:t>
            </a:r>
            <a:r>
              <a:rPr lang="en-US" sz="2600" i="1" dirty="0"/>
              <a:t>P</a:t>
            </a:r>
            <a:r>
              <a:rPr lang="en-US" sz="2600" dirty="0"/>
              <a:t>(1) = 0.50, and </a:t>
            </a:r>
            <a:r>
              <a:rPr lang="en-US" sz="2600" i="1" dirty="0"/>
              <a:t>P</a:t>
            </a:r>
            <a:r>
              <a:rPr lang="en-US" sz="2600" dirty="0"/>
              <a:t>(2) = 0.25.  The probabilities found using this formula are the same as those in the table</a:t>
            </a:r>
            <a:r>
              <a:rPr lang="en-US" sz="2600" dirty="0" smtClean="0"/>
              <a:t>.</a:t>
            </a:r>
            <a:endParaRPr lang="en-IN" sz="2600" dirty="0"/>
          </a:p>
        </p:txBody>
      </p:sp>
    </p:spTree>
    <p:extLst>
      <p:ext uri="{BB962C8B-B14F-4D97-AF65-F5344CB8AC3E}">
        <p14:creationId xmlns:p14="http://schemas.microsoft.com/office/powerpoint/2010/main" val="11836313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Job Interview Mistakes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229600" cy="1981199"/>
          </a:xfrm>
        </p:spPr>
        <p:txBody>
          <a:bodyPr/>
          <a:lstStyle/>
          <a:p>
            <a:pPr marL="0" indent="0">
              <a:buNone/>
            </a:pPr>
            <a:r>
              <a:rPr lang="en-US" sz="2600" dirty="0">
                <a:latin typeface="+mj-lt"/>
              </a:rPr>
              <a:t>Hiring managers were asked to identify the biggest mistakes that job applicants make during an interview, and the table below is based on their responses (based on data from an Adecco survey). Does the table below describe a probability distribution?</a:t>
            </a:r>
            <a:endParaRPr lang="en-IN" sz="2600" dirty="0">
              <a:latin typeface="+mj-lt"/>
            </a:endParaRPr>
          </a:p>
        </p:txBody>
      </p:sp>
      <p:graphicFrame>
        <p:nvGraphicFramePr>
          <p:cNvPr id="4" name="Table 3" descr="A table. For each category x, the table provides P of x, as follows: inappropriate attire, 0.50; being late, 0.44; lack of eye contact, 0.33; checking phone or texting, 0.30; total, 1.57."/>
          <p:cNvGraphicFramePr>
            <a:graphicFrameLocks noGrp="1"/>
          </p:cNvGraphicFramePr>
          <p:nvPr>
            <p:extLst>
              <p:ext uri="{D42A27DB-BD31-4B8C-83A1-F6EECF244321}">
                <p14:modId xmlns:p14="http://schemas.microsoft.com/office/powerpoint/2010/main" val="749278730"/>
              </p:ext>
            </p:extLst>
          </p:nvPr>
        </p:nvGraphicFramePr>
        <p:xfrm>
          <a:off x="2285999" y="3798278"/>
          <a:ext cx="3856892" cy="2225040"/>
        </p:xfrm>
        <a:graphic>
          <a:graphicData uri="http://schemas.openxmlformats.org/drawingml/2006/table">
            <a:tbl>
              <a:tblPr firstRow="1" bandRow="1">
                <a:tableStyleId>{3B4B98B0-60AC-42C2-AFA5-B58CD77FA1E5}</a:tableStyleId>
              </a:tblPr>
              <a:tblGrid>
                <a:gridCol w="2930769">
                  <a:extLst>
                    <a:ext uri="{9D8B030D-6E8A-4147-A177-3AD203B41FA5}">
                      <a16:colId xmlns:a16="http://schemas.microsoft.com/office/drawing/2014/main" val="20000"/>
                    </a:ext>
                  </a:extLst>
                </a:gridCol>
                <a:gridCol w="926123">
                  <a:extLst>
                    <a:ext uri="{9D8B030D-6E8A-4147-A177-3AD203B41FA5}">
                      <a16:colId xmlns:a16="http://schemas.microsoft.com/office/drawing/2014/main" val="20001"/>
                    </a:ext>
                  </a:extLst>
                </a:gridCol>
              </a:tblGrid>
              <a:tr h="370840">
                <a:tc>
                  <a:txBody>
                    <a:bodyPr/>
                    <a:lstStyle/>
                    <a:p>
                      <a:pPr algn="ctr"/>
                      <a:r>
                        <a:rPr lang="en-IN" i="1" dirty="0">
                          <a:solidFill>
                            <a:schemeClr val="tx1"/>
                          </a:solidFill>
                        </a:rPr>
                        <a:t>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i="1" dirty="0">
                          <a:solidFill>
                            <a:schemeClr val="tx1"/>
                          </a:solidFill>
                        </a:rPr>
                        <a:t>P</a:t>
                      </a:r>
                      <a:r>
                        <a:rPr lang="en-IN" dirty="0">
                          <a:solidFill>
                            <a:schemeClr val="tx1"/>
                          </a:solidFill>
                        </a:rPr>
                        <a:t>(</a:t>
                      </a:r>
                      <a:r>
                        <a:rPr lang="en-IN" i="1" dirty="0">
                          <a:solidFill>
                            <a:schemeClr val="tx1"/>
                          </a:solidFill>
                        </a:rPr>
                        <a:t>x</a:t>
                      </a:r>
                      <a:r>
                        <a:rPr lang="en-IN"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r>
                        <a:rPr lang="en-IN" dirty="0">
                          <a:solidFill>
                            <a:schemeClr val="tx1"/>
                          </a:solidFill>
                        </a:rPr>
                        <a:t>Inappropriate</a:t>
                      </a:r>
                      <a:r>
                        <a:rPr lang="en-IN" baseline="0" dirty="0">
                          <a:solidFill>
                            <a:schemeClr val="tx1"/>
                          </a:solidFill>
                        </a:rPr>
                        <a:t> attire</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0.50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en-IN" dirty="0">
                          <a:solidFill>
                            <a:schemeClr val="tx1"/>
                          </a:solidFill>
                        </a:rPr>
                        <a:t>Being late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0.44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r>
                        <a:rPr lang="en-IN" dirty="0">
                          <a:solidFill>
                            <a:schemeClr val="tx1"/>
                          </a:solidFill>
                        </a:rPr>
                        <a:t>Lack of eye contact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40">
                <a:tc>
                  <a:txBody>
                    <a:bodyPr/>
                    <a:lstStyle/>
                    <a:p>
                      <a:r>
                        <a:rPr lang="en-IN" dirty="0">
                          <a:solidFill>
                            <a:schemeClr val="tx1"/>
                          </a:solidFill>
                        </a:rPr>
                        <a:t>Checking phone or texting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0.30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70840">
                <a:tc>
                  <a:txBody>
                    <a:bodyPr/>
                    <a:lstStyle/>
                    <a:p>
                      <a:r>
                        <a:rPr lang="en-IN" b="1" dirty="0">
                          <a:solidFill>
                            <a:schemeClr val="tx1"/>
                          </a:solidFill>
                        </a:rPr>
                        <a:t>Total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1" dirty="0">
                          <a:solidFill>
                            <a:schemeClr val="tx1"/>
                          </a:solidFill>
                        </a:rPr>
                        <a:t>1.57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04610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Job Interview Mistakes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p:txBody>
          <a:bodyPr/>
          <a:lstStyle/>
          <a:p>
            <a:pPr marL="0" indent="0">
              <a:spcBef>
                <a:spcPts val="1200"/>
              </a:spcBef>
              <a:buNone/>
            </a:pPr>
            <a:r>
              <a:rPr lang="en-US" sz="2600" dirty="0"/>
              <a:t>Solution</a:t>
            </a:r>
          </a:p>
          <a:p>
            <a:pPr marL="0" indent="0">
              <a:spcBef>
                <a:spcPts val="1200"/>
              </a:spcBef>
              <a:buClr>
                <a:schemeClr val="accent2">
                  <a:lumMod val="75000"/>
                </a:schemeClr>
              </a:buClr>
              <a:buNone/>
            </a:pPr>
            <a:r>
              <a:rPr lang="en-US" sz="2600" dirty="0"/>
              <a:t>The table violates the first requirement because </a:t>
            </a:r>
            <a:r>
              <a:rPr lang="en-US" sz="2600" i="1" dirty="0"/>
              <a:t>x </a:t>
            </a:r>
            <a:r>
              <a:rPr lang="en-US" sz="2600" dirty="0"/>
              <a:t>is not a </a:t>
            </a:r>
            <a:r>
              <a:rPr lang="en-US" sz="2600" b="1" dirty="0"/>
              <a:t>numerical</a:t>
            </a:r>
            <a:r>
              <a:rPr lang="en-US" sz="2600" i="1" dirty="0"/>
              <a:t> </a:t>
            </a:r>
            <a:r>
              <a:rPr lang="en-US" sz="2600" dirty="0"/>
              <a:t>random variable. The “values” of </a:t>
            </a:r>
            <a:r>
              <a:rPr lang="en-US" sz="2600" i="1" dirty="0"/>
              <a:t>x </a:t>
            </a:r>
            <a:r>
              <a:rPr lang="en-US" sz="2600" dirty="0"/>
              <a:t>are categorical data, not numbers. </a:t>
            </a:r>
          </a:p>
          <a:p>
            <a:pPr marL="0" indent="0">
              <a:spcBef>
                <a:spcPts val="1200"/>
              </a:spcBef>
              <a:buNone/>
            </a:pPr>
            <a:r>
              <a:rPr lang="en-US" sz="2600" kern="0" dirty="0"/>
              <a:t>The table also violates the second requirement because the sum of the probabilities is 1.57, but that sum should be 1. </a:t>
            </a:r>
          </a:p>
          <a:p>
            <a:pPr marL="0" indent="0">
              <a:spcBef>
                <a:spcPts val="1200"/>
              </a:spcBef>
              <a:buNone/>
            </a:pPr>
            <a:r>
              <a:rPr lang="en-US" sz="2600" dirty="0"/>
              <a:t>Because the three requirements </a:t>
            </a:r>
            <a:r>
              <a:rPr lang="en-US" sz="2600" kern="0" dirty="0"/>
              <a:t>are not all satisfied, we conclude that the table does </a:t>
            </a:r>
            <a:r>
              <a:rPr lang="en-US" sz="2600" b="1" kern="0" dirty="0"/>
              <a:t>not</a:t>
            </a:r>
            <a:r>
              <a:rPr lang="en-US" sz="2600" i="1" kern="0" dirty="0"/>
              <a:t> </a:t>
            </a:r>
            <a:r>
              <a:rPr lang="en-US" sz="2600" kern="0" dirty="0"/>
              <a:t>describe a probability distribution.</a:t>
            </a:r>
            <a:endParaRPr lang="en-IN" sz="2600" dirty="0"/>
          </a:p>
        </p:txBody>
      </p:sp>
    </p:spTree>
    <p:extLst>
      <p:ext uri="{BB962C8B-B14F-4D97-AF65-F5344CB8AC3E}">
        <p14:creationId xmlns:p14="http://schemas.microsoft.com/office/powerpoint/2010/main" val="125481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Parameters of a Probability Distribution </a:t>
            </a:r>
            <a:r>
              <a:rPr lang="en-US" sz="2000" b="0" dirty="0">
                <a:latin typeface="+mj-lt"/>
              </a:rPr>
              <a:t>(1 of 3)</a:t>
            </a:r>
            <a:endParaRPr lang="en-IN" sz="2000" b="0" dirty="0">
              <a:latin typeface="+mj-lt"/>
            </a:endParaRPr>
          </a:p>
        </p:txBody>
      </p:sp>
      <p:sp>
        <p:nvSpPr>
          <p:cNvPr id="3" name="Content Placeholder 2"/>
          <p:cNvSpPr>
            <a:spLocks noGrp="1"/>
          </p:cNvSpPr>
          <p:nvPr>
            <p:ph idx="1"/>
          </p:nvPr>
        </p:nvSpPr>
        <p:spPr>
          <a:xfrm>
            <a:off x="457200" y="1600201"/>
            <a:ext cx="8229600" cy="2514599"/>
          </a:xfrm>
        </p:spPr>
        <p:txBody>
          <a:bodyPr/>
          <a:lstStyle/>
          <a:p>
            <a:pPr marL="0" indent="0">
              <a:buNone/>
            </a:pPr>
            <a:r>
              <a:rPr lang="en-US" sz="2600" dirty="0"/>
              <a:t>Remember that with a probability distribution, we have a description of a </a:t>
            </a:r>
            <a:r>
              <a:rPr lang="en-US" sz="2600" b="1" dirty="0"/>
              <a:t>population</a:t>
            </a:r>
            <a:r>
              <a:rPr lang="en-US" sz="2600" i="1" dirty="0"/>
              <a:t> </a:t>
            </a:r>
            <a:r>
              <a:rPr lang="en-US" sz="2600" dirty="0"/>
              <a:t>instead of a sample, so the values of the mean, standard deviation, and variance are </a:t>
            </a:r>
            <a:r>
              <a:rPr lang="en-US" sz="2600" b="1" dirty="0"/>
              <a:t>parameters,</a:t>
            </a:r>
            <a:r>
              <a:rPr lang="en-US" sz="2600" i="1" dirty="0"/>
              <a:t> </a:t>
            </a:r>
            <a:r>
              <a:rPr lang="en-US" sz="2600" dirty="0"/>
              <a:t>not statistics. </a:t>
            </a:r>
          </a:p>
          <a:p>
            <a:pPr marL="0" indent="0">
              <a:buNone/>
            </a:pPr>
            <a:endParaRPr lang="en-US" sz="2600" kern="0" dirty="0"/>
          </a:p>
          <a:p>
            <a:pPr marL="0" indent="0">
              <a:buNone/>
            </a:pPr>
            <a:r>
              <a:rPr lang="en-US" sz="2600" kern="0" dirty="0"/>
              <a:t>The mean, variance, and standard deviation of a discrete probability distribution can be found with the following formulas:</a:t>
            </a:r>
            <a:endParaRPr lang="en-IN" sz="2600" dirty="0"/>
          </a:p>
        </p:txBody>
      </p:sp>
    </p:spTree>
    <p:extLst>
      <p:ext uri="{BB962C8B-B14F-4D97-AF65-F5344CB8AC3E}">
        <p14:creationId xmlns:p14="http://schemas.microsoft.com/office/powerpoint/2010/main" val="461281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Parameters of a Probability Distribution </a:t>
            </a:r>
            <a:r>
              <a:rPr lang="en-US" sz="2000" b="0" dirty="0">
                <a:latin typeface="+mj-lt"/>
              </a:rPr>
              <a:t>(2 of 3)</a:t>
            </a:r>
            <a:endParaRPr lang="en-IN" sz="2000" b="0" dirty="0">
              <a:latin typeface="+mj-lt"/>
            </a:endParaRPr>
          </a:p>
        </p:txBody>
      </p:sp>
      <p:sp>
        <p:nvSpPr>
          <p:cNvPr id="3" name="Content Placeholder 2"/>
          <p:cNvSpPr>
            <a:spLocks noGrp="1"/>
          </p:cNvSpPr>
          <p:nvPr>
            <p:ph idx="1"/>
          </p:nvPr>
        </p:nvSpPr>
        <p:spPr>
          <a:xfrm>
            <a:off x="457200" y="1600201"/>
            <a:ext cx="5715000" cy="457199"/>
          </a:xfrm>
        </p:spPr>
        <p:txBody>
          <a:bodyPr/>
          <a:lstStyle/>
          <a:p>
            <a:r>
              <a:rPr lang="en-US" sz="2600" b="1" dirty="0"/>
              <a:t>Mean, </a:t>
            </a:r>
            <a:r>
              <a:rPr lang="en-US" sz="2600" b="1" i="1" dirty="0">
                <a:cs typeface="Arial" panose="020B0604020202020204" pitchFamily="34" charset="0"/>
              </a:rPr>
              <a:t>µ</a:t>
            </a:r>
            <a:r>
              <a:rPr lang="en-US" sz="2600" b="1" i="1" dirty="0">
                <a:cs typeface="Times New Roman" panose="02020603050405020304" pitchFamily="18" charset="0"/>
              </a:rPr>
              <a:t>, </a:t>
            </a:r>
            <a:r>
              <a:rPr lang="en-US" sz="2600" dirty="0">
                <a:cs typeface="Times New Roman" panose="02020603050405020304" pitchFamily="18" charset="0"/>
              </a:rPr>
              <a:t>for a probability distribution</a:t>
            </a:r>
            <a:endParaRPr lang="en-IN" sz="2600" dirty="0"/>
          </a:p>
        </p:txBody>
      </p:sp>
      <p:pic>
        <p:nvPicPr>
          <p:cNvPr id="12" name="Picture 11" descr="mu = the sum of x times P of 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665" y="2243472"/>
            <a:ext cx="2057032" cy="409735"/>
          </a:xfrm>
          <a:prstGeom prst="rect">
            <a:avLst/>
          </a:prstGeom>
        </p:spPr>
      </p:pic>
      <p:sp>
        <p:nvSpPr>
          <p:cNvPr id="5" name="Content Placeholder 4"/>
          <p:cNvSpPr>
            <a:spLocks noGrp="1"/>
          </p:cNvSpPr>
          <p:nvPr>
            <p:ph idx="13"/>
          </p:nvPr>
        </p:nvSpPr>
        <p:spPr>
          <a:xfrm>
            <a:off x="457200" y="2836985"/>
            <a:ext cx="6324600" cy="508000"/>
          </a:xfrm>
        </p:spPr>
        <p:txBody>
          <a:bodyPr/>
          <a:lstStyle/>
          <a:p>
            <a:r>
              <a:rPr lang="en-US" sz="2600" b="1" dirty="0">
                <a:cs typeface="Times New Roman" panose="02020603050405020304" pitchFamily="18" charset="0"/>
              </a:rPr>
              <a:t>Variance</a:t>
            </a:r>
            <a:r>
              <a:rPr lang="en-US" sz="2600" dirty="0">
                <a:cs typeface="Times New Roman" panose="02020603050405020304" pitchFamily="18" charset="0"/>
              </a:rPr>
              <a:t>, </a:t>
            </a:r>
            <a:r>
              <a:rPr lang="el-GR" sz="2600" b="1" i="1" dirty="0">
                <a:cs typeface="Arial" panose="020B0604020202020204" pitchFamily="34" charset="0"/>
              </a:rPr>
              <a:t>σ</a:t>
            </a:r>
            <a:r>
              <a:rPr lang="el-GR" sz="2600" b="1" dirty="0">
                <a:cs typeface="Arial" panose="020B0604020202020204" pitchFamily="34" charset="0"/>
              </a:rPr>
              <a:t>²</a:t>
            </a:r>
            <a:r>
              <a:rPr lang="en-US" sz="2600" dirty="0">
                <a:cs typeface="Times New Roman" panose="02020603050405020304" pitchFamily="18" charset="0"/>
                <a:sym typeface="Symbol" panose="05050102010706020507" pitchFamily="18" charset="2"/>
              </a:rPr>
              <a:t>, for a probability distribution</a:t>
            </a:r>
            <a:endParaRPr lang="en-IN" sz="2600" dirty="0"/>
          </a:p>
        </p:txBody>
      </p:sp>
      <p:pic>
        <p:nvPicPr>
          <p:cNvPr id="13" name="Picture 12" descr="sigma squared = the sum of product, x minus mu, squared, times P of x. This format is easier to understan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5158" y="3567158"/>
            <a:ext cx="5635934" cy="585333"/>
          </a:xfrm>
          <a:prstGeom prst="rect">
            <a:avLst/>
          </a:prstGeom>
        </p:spPr>
      </p:pic>
      <p:sp>
        <p:nvSpPr>
          <p:cNvPr id="9" name="Content Placeholder 8"/>
          <p:cNvSpPr>
            <a:spLocks noGrp="1"/>
          </p:cNvSpPr>
          <p:nvPr>
            <p:ph sz="quarter" idx="14"/>
          </p:nvPr>
        </p:nvSpPr>
        <p:spPr>
          <a:xfrm>
            <a:off x="457200" y="4478217"/>
            <a:ext cx="6477000" cy="474783"/>
          </a:xfrm>
        </p:spPr>
        <p:txBody>
          <a:bodyPr/>
          <a:lstStyle/>
          <a:p>
            <a:r>
              <a:rPr lang="en-US" sz="2600" b="1" dirty="0">
                <a:cs typeface="Times New Roman" panose="02020603050405020304" pitchFamily="18" charset="0"/>
              </a:rPr>
              <a:t>Variance</a:t>
            </a:r>
            <a:r>
              <a:rPr lang="en-US" sz="2600" dirty="0">
                <a:cs typeface="Times New Roman" panose="02020603050405020304" pitchFamily="18" charset="0"/>
              </a:rPr>
              <a:t>, </a:t>
            </a:r>
            <a:r>
              <a:rPr lang="el-GR" sz="2600" b="1" i="1" dirty="0">
                <a:cs typeface="Arial" panose="020B0604020202020204" pitchFamily="34" charset="0"/>
              </a:rPr>
              <a:t>σ</a:t>
            </a:r>
            <a:r>
              <a:rPr lang="el-GR" sz="2600" b="1" dirty="0">
                <a:cs typeface="Arial" panose="020B0604020202020204" pitchFamily="34" charset="0"/>
              </a:rPr>
              <a:t>²</a:t>
            </a:r>
            <a:r>
              <a:rPr lang="en-US" sz="2600" dirty="0">
                <a:cs typeface="Times New Roman" panose="02020603050405020304" pitchFamily="18" charset="0"/>
                <a:sym typeface="Symbol" panose="05050102010706020507" pitchFamily="18" charset="2"/>
              </a:rPr>
              <a:t>, for a probability distribution</a:t>
            </a:r>
            <a:endParaRPr lang="en-IN" sz="2600" dirty="0"/>
          </a:p>
        </p:txBody>
      </p:sp>
      <p:pic>
        <p:nvPicPr>
          <p:cNvPr id="14" name="Picture 13" descr="sigma squared = sum of, product x squared times P of x minus mu squared. This format is easier for manual calculation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4849" y="5148048"/>
            <a:ext cx="5744642" cy="518439"/>
          </a:xfrm>
          <a:prstGeom prst="rect">
            <a:avLst/>
          </a:prstGeom>
        </p:spPr>
      </p:pic>
    </p:spTree>
    <p:extLst>
      <p:ext uri="{BB962C8B-B14F-4D97-AF65-F5344CB8AC3E}">
        <p14:creationId xmlns:p14="http://schemas.microsoft.com/office/powerpoint/2010/main" val="1408992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Parameters of a Probability Distribution </a:t>
            </a:r>
            <a:r>
              <a:rPr lang="en-US" sz="2000" b="0" dirty="0">
                <a:latin typeface="+mj-lt"/>
              </a:rPr>
              <a:t>(3 of 3)</a:t>
            </a:r>
            <a:endParaRPr lang="en-IN" sz="2000" b="0" dirty="0">
              <a:latin typeface="+mj-lt"/>
            </a:endParaRPr>
          </a:p>
        </p:txBody>
      </p:sp>
      <p:sp>
        <p:nvSpPr>
          <p:cNvPr id="3" name="Content Placeholder 2"/>
          <p:cNvSpPr>
            <a:spLocks noGrp="1"/>
          </p:cNvSpPr>
          <p:nvPr>
            <p:ph idx="1"/>
          </p:nvPr>
        </p:nvSpPr>
        <p:spPr>
          <a:xfrm>
            <a:off x="457200" y="1600201"/>
            <a:ext cx="7924800" cy="457200"/>
          </a:xfrm>
        </p:spPr>
        <p:txBody>
          <a:bodyPr/>
          <a:lstStyle/>
          <a:p>
            <a:pPr>
              <a:buClr>
                <a:schemeClr val="bg2"/>
              </a:buClr>
            </a:pPr>
            <a:r>
              <a:rPr lang="en-US" sz="2600" b="1" dirty="0">
                <a:cs typeface="Times New Roman" panose="02020603050405020304" pitchFamily="18" charset="0"/>
              </a:rPr>
              <a:t>Standard deviation</a:t>
            </a:r>
            <a:r>
              <a:rPr lang="en-US" sz="2600" dirty="0">
                <a:cs typeface="Times New Roman" panose="02020603050405020304" pitchFamily="18" charset="0"/>
              </a:rPr>
              <a:t>, </a:t>
            </a:r>
            <a:r>
              <a:rPr lang="el-GR" sz="2600" b="1" i="1" dirty="0">
                <a:cs typeface="Arial" panose="020B0604020202020204" pitchFamily="34" charset="0"/>
              </a:rPr>
              <a:t>σ</a:t>
            </a:r>
            <a:r>
              <a:rPr lang="en-US" sz="2600" dirty="0">
                <a:cs typeface="Times New Roman" panose="02020603050405020304" pitchFamily="18" charset="0"/>
                <a:sym typeface="Symbol" panose="05050102010706020507" pitchFamily="18" charset="2"/>
              </a:rPr>
              <a:t>, for a probability distribution</a:t>
            </a:r>
            <a:endParaRPr lang="en-IN" sz="2600" dirty="0"/>
          </a:p>
        </p:txBody>
      </p:sp>
      <p:pic>
        <p:nvPicPr>
          <p:cNvPr id="5" name="Picture 4" descr="sigma = the square root of the sum of, product x squared times P of x minus mu squar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3733" y="2300809"/>
            <a:ext cx="3282427" cy="585842"/>
          </a:xfrm>
          <a:prstGeom prst="rect">
            <a:avLst/>
          </a:prstGeom>
        </p:spPr>
      </p:pic>
    </p:spTree>
    <p:extLst>
      <p:ext uri="{BB962C8B-B14F-4D97-AF65-F5344CB8AC3E}">
        <p14:creationId xmlns:p14="http://schemas.microsoft.com/office/powerpoint/2010/main" val="2812690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Probability Distributions</a:t>
            </a:r>
            <a:endParaRPr lang="en-IN" sz="3600" dirty="0">
              <a:latin typeface="+mj-lt"/>
            </a:endParaRPr>
          </a:p>
        </p:txBody>
      </p:sp>
      <p:sp>
        <p:nvSpPr>
          <p:cNvPr id="3" name="Content Placeholder 2"/>
          <p:cNvSpPr>
            <a:spLocks noGrp="1"/>
          </p:cNvSpPr>
          <p:nvPr>
            <p:ph idx="1"/>
          </p:nvPr>
        </p:nvSpPr>
        <p:spPr>
          <a:xfrm>
            <a:off x="457200" y="1600201"/>
            <a:ext cx="8229600" cy="1676400"/>
          </a:xfrm>
        </p:spPr>
        <p:txBody>
          <a:bodyPr/>
          <a:lstStyle/>
          <a:p>
            <a:pPr marL="255600" indent="-255600" defTabSz="628650">
              <a:buNone/>
              <a:defRPr/>
            </a:pPr>
            <a:r>
              <a:rPr lang="en-US" sz="2600" b="1" dirty="0"/>
              <a:t>5-1	Probability Distributions</a:t>
            </a:r>
          </a:p>
          <a:p>
            <a:pPr marL="255600" indent="-255600" defTabSz="628650">
              <a:buNone/>
              <a:defRPr/>
            </a:pPr>
            <a:r>
              <a:rPr lang="en-US" sz="2600" dirty="0"/>
              <a:t>5-2	Binomial Probability Distributions</a:t>
            </a:r>
          </a:p>
          <a:p>
            <a:pPr marL="255600" indent="-255600" defTabSz="628650">
              <a:buNone/>
              <a:defRPr/>
            </a:pPr>
            <a:r>
              <a:rPr lang="en-US" sz="2600" dirty="0"/>
              <a:t>5-3	Poisson Probability Distributions</a:t>
            </a:r>
          </a:p>
        </p:txBody>
      </p:sp>
    </p:spTree>
    <p:extLst>
      <p:ext uri="{BB962C8B-B14F-4D97-AF65-F5344CB8AC3E}">
        <p14:creationId xmlns:p14="http://schemas.microsoft.com/office/powerpoint/2010/main" val="780033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Expected Value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229600" cy="457200"/>
          </a:xfrm>
        </p:spPr>
        <p:txBody>
          <a:bodyPr/>
          <a:lstStyle/>
          <a:p>
            <a:pPr>
              <a:buClr>
                <a:schemeClr val="bg2"/>
              </a:buClr>
            </a:pPr>
            <a:r>
              <a:rPr lang="en-US" sz="2800" dirty="0"/>
              <a:t>Expected Value</a:t>
            </a:r>
          </a:p>
        </p:txBody>
      </p:sp>
      <p:pic>
        <p:nvPicPr>
          <p:cNvPr id="5" name="Picture 4" descr="The expected value of a discrete random variable x is denoted by E, and it is the mean value of the outcomes. So, E = mu, and E can also be found by evaluating the sum of product x times P of 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749" y="2210497"/>
            <a:ext cx="7273520" cy="1434685"/>
          </a:xfrm>
          <a:prstGeom prst="rect">
            <a:avLst/>
          </a:prstGeom>
        </p:spPr>
      </p:pic>
    </p:spTree>
    <p:extLst>
      <p:ext uri="{BB962C8B-B14F-4D97-AF65-F5344CB8AC3E}">
        <p14:creationId xmlns:p14="http://schemas.microsoft.com/office/powerpoint/2010/main" val="15717669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Finding the Mean, Variance, and Standard Deviation </a:t>
            </a:r>
            <a:r>
              <a:rPr lang="en-US" sz="2000" b="0" dirty="0">
                <a:latin typeface="+mj-lt"/>
              </a:rPr>
              <a:t>(1 of 5)</a:t>
            </a:r>
            <a:endParaRPr lang="en-IN" sz="2000" b="0" dirty="0">
              <a:latin typeface="+mj-lt"/>
            </a:endParaRPr>
          </a:p>
        </p:txBody>
      </p:sp>
      <p:sp>
        <p:nvSpPr>
          <p:cNvPr id="3" name="Content Placeholder 2"/>
          <p:cNvSpPr>
            <a:spLocks noGrp="1"/>
          </p:cNvSpPr>
          <p:nvPr>
            <p:ph idx="1"/>
          </p:nvPr>
        </p:nvSpPr>
        <p:spPr>
          <a:xfrm>
            <a:off x="457200" y="1600201"/>
            <a:ext cx="8229600" cy="1600199"/>
          </a:xfrm>
        </p:spPr>
        <p:txBody>
          <a:bodyPr/>
          <a:lstStyle/>
          <a:p>
            <a:pPr marL="0" indent="0">
              <a:buNone/>
            </a:pPr>
            <a:r>
              <a:rPr lang="en-US" sz="2600" dirty="0"/>
              <a:t>The table describes the probability distribution for the number of heads when two coins are tossed. Find the mean, variance, and standard deviation for the probability distribution described.</a:t>
            </a:r>
            <a:endParaRPr lang="en-IN" sz="2600" dirty="0"/>
          </a:p>
        </p:txBody>
      </p:sp>
      <p:graphicFrame>
        <p:nvGraphicFramePr>
          <p:cNvPr id="4" name="Table 3" descr="A table. For each number, x, of heads when two coins are tossed, the table provides P of x, as follows: 0, 0.25; 1, 0.50; 2, 0.25."/>
          <p:cNvGraphicFramePr>
            <a:graphicFrameLocks noGrp="1"/>
          </p:cNvGraphicFramePr>
          <p:nvPr>
            <p:extLst>
              <p:ext uri="{D42A27DB-BD31-4B8C-83A1-F6EECF244321}">
                <p14:modId xmlns:p14="http://schemas.microsoft.com/office/powerpoint/2010/main" val="2875868438"/>
              </p:ext>
            </p:extLst>
          </p:nvPr>
        </p:nvGraphicFramePr>
        <p:xfrm>
          <a:off x="2286000" y="3534506"/>
          <a:ext cx="4191000" cy="1828801"/>
        </p:xfrm>
        <a:graphic>
          <a:graphicData uri="http://schemas.openxmlformats.org/drawingml/2006/table">
            <a:tbl>
              <a:tblPr firstRow="1" bandRow="1">
                <a:tableStyleId>{3B4B98B0-60AC-42C2-AFA5-B58CD77FA1E5}</a:tableStyleId>
              </a:tblPr>
              <a:tblGrid>
                <a:gridCol w="31242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tblGrid>
              <a:tr h="609600">
                <a:tc>
                  <a:txBody>
                    <a:bodyPr/>
                    <a:lstStyle/>
                    <a:p>
                      <a:pPr algn="ctr"/>
                      <a:r>
                        <a:rPr lang="en-IN" i="1" dirty="0">
                          <a:solidFill>
                            <a:schemeClr val="tx1"/>
                          </a:solidFill>
                        </a:rPr>
                        <a:t>x</a:t>
                      </a:r>
                      <a:r>
                        <a:rPr lang="en-IN" dirty="0">
                          <a:solidFill>
                            <a:schemeClr val="tx1"/>
                          </a:solidFill>
                        </a:rPr>
                        <a:t>: Number of Heads When Two Coins Are Tossed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i="1" dirty="0">
                          <a:solidFill>
                            <a:schemeClr val="tx1"/>
                          </a:solidFill>
                        </a:rPr>
                        <a:t>P</a:t>
                      </a:r>
                      <a:r>
                        <a:rPr lang="en-IN" dirty="0">
                          <a:solidFill>
                            <a:schemeClr val="tx1"/>
                          </a:solidFill>
                        </a:rPr>
                        <a:t>(</a:t>
                      </a:r>
                      <a:r>
                        <a:rPr lang="en-IN" i="1" dirty="0">
                          <a:solidFill>
                            <a:schemeClr val="tx1"/>
                          </a:solidFill>
                        </a:rPr>
                        <a:t>x</a:t>
                      </a:r>
                      <a:r>
                        <a:rPr lang="en-IN"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426721">
                <a:tc>
                  <a:txBody>
                    <a:bodyPr/>
                    <a:lstStyle/>
                    <a:p>
                      <a:pPr algn="ctr"/>
                      <a:r>
                        <a:rPr lang="en-IN" dirty="0">
                          <a:solidFill>
                            <a:schemeClr val="tx1"/>
                          </a:solidFill>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81000">
                <a:tc>
                  <a:txBody>
                    <a:bodyPr/>
                    <a:lstStyle/>
                    <a:p>
                      <a:pPr algn="ctr"/>
                      <a:r>
                        <a:rPr lang="en-IN" dirty="0">
                          <a:solidFill>
                            <a:schemeClr val="tx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0.50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81000">
                <a:tc>
                  <a:txBody>
                    <a:bodyPr/>
                    <a:lstStyle/>
                    <a:p>
                      <a:pPr algn="ctr"/>
                      <a:r>
                        <a:rPr lang="en-IN" dirty="0">
                          <a:solidFill>
                            <a:schemeClr val="tx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0.25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536451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Finding the Mean, Variance, and Standard Deviation </a:t>
            </a:r>
            <a:r>
              <a:rPr lang="en-US" sz="2000" b="0" dirty="0">
                <a:latin typeface="+mj-lt"/>
              </a:rPr>
              <a:t>(2 of 5)</a:t>
            </a:r>
            <a:endParaRPr lang="en-IN" sz="2000" b="0" dirty="0">
              <a:latin typeface="+mj-lt"/>
            </a:endParaRPr>
          </a:p>
        </p:txBody>
      </p:sp>
      <p:pic>
        <p:nvPicPr>
          <p:cNvPr id="5" name="Picture 4" descr="For each x-value, the table provides the values of P of x, x times P of x, and expression, x minus mu, squared, times P of x, as follows. x = 0. P of x = 0.25. x times P of x = 0 times 0.25 = 0.00. expression, x minus mu, squared, times P of x = expression, 0 minus 1.0, squared, times 0.25 = 0.25. x = 1. P of x = 0.50. x times P of x = 1 times 0.50 = 0.50. expression, x minus mu, squared, times P of x = expression, 1 minus 1.0, squared, times 0.50 = 0.00. x = 2. P of x = 0.25. x times P of x = 2 times 0.25 = 0.50. expression, x minus mu, squared, times P of x = expression, 2 minus 1.0, squared, times 0.25 = 0.25. Mu = the sum of x times P of x = 1.00. Sigma squared = the sum of expression, x minus mu, squared, times P of x, = 0.5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830" y="1595229"/>
            <a:ext cx="7130203" cy="2538454"/>
          </a:xfrm>
          <a:prstGeom prst="rect">
            <a:avLst/>
          </a:prstGeom>
        </p:spPr>
      </p:pic>
      <p:sp>
        <p:nvSpPr>
          <p:cNvPr id="3" name="Content Placeholder 2"/>
          <p:cNvSpPr>
            <a:spLocks noGrp="1"/>
          </p:cNvSpPr>
          <p:nvPr>
            <p:ph idx="1"/>
          </p:nvPr>
        </p:nvSpPr>
        <p:spPr>
          <a:xfrm>
            <a:off x="457200" y="4416667"/>
            <a:ext cx="8229600" cy="1603133"/>
          </a:xfrm>
        </p:spPr>
        <p:txBody>
          <a:bodyPr/>
          <a:lstStyle/>
          <a:p>
            <a:pPr marL="0" indent="0">
              <a:spcBef>
                <a:spcPts val="600"/>
              </a:spcBef>
              <a:buNone/>
            </a:pPr>
            <a:r>
              <a:rPr lang="en-US" sz="2600" dirty="0"/>
              <a:t>Solution</a:t>
            </a:r>
          </a:p>
          <a:p>
            <a:pPr marL="0" indent="0">
              <a:spcBef>
                <a:spcPts val="600"/>
              </a:spcBef>
              <a:buNone/>
            </a:pPr>
            <a:r>
              <a:rPr lang="en-US" sz="2400" dirty="0"/>
              <a:t>The two columns at the left describe the probability distribution. The two columns at the right are for the purposes of the calculations required.</a:t>
            </a:r>
            <a:endParaRPr lang="en-IN" sz="2400" dirty="0"/>
          </a:p>
        </p:txBody>
      </p:sp>
    </p:spTree>
    <p:extLst>
      <p:ext uri="{BB962C8B-B14F-4D97-AF65-F5344CB8AC3E}">
        <p14:creationId xmlns:p14="http://schemas.microsoft.com/office/powerpoint/2010/main" val="3377248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Finding the Mean, Variance, and Standard Deviation </a:t>
            </a:r>
            <a:r>
              <a:rPr lang="en-US" sz="2000" b="0" dirty="0">
                <a:latin typeface="+mj-lt"/>
              </a:rPr>
              <a:t>(3 of 5)</a:t>
            </a:r>
            <a:endParaRPr lang="en-IN" sz="2000" b="0" dirty="0">
              <a:latin typeface="+mj-lt"/>
            </a:endParaRPr>
          </a:p>
        </p:txBody>
      </p:sp>
      <p:pic>
        <p:nvPicPr>
          <p:cNvPr id="6" name="Picture 5" descr="The table from slide 22 shows x, P of x, x times P of x, and expression, x minus mu, times P of 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830" y="1595229"/>
            <a:ext cx="7130203" cy="2538454"/>
          </a:xfrm>
          <a:prstGeom prst="rect">
            <a:avLst/>
          </a:prstGeom>
        </p:spPr>
      </p:pic>
      <p:pic>
        <p:nvPicPr>
          <p:cNvPr id="9" name="Picture 8" descr="Solution. Mean = sum of product x times P of x = 1.0. Variance = sigma squared = sum of product, x minus mu, squared, times P of x, = 0.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1941" y="4451719"/>
            <a:ext cx="4623197" cy="1491881"/>
          </a:xfrm>
          <a:prstGeom prst="rect">
            <a:avLst/>
          </a:prstGeom>
        </p:spPr>
      </p:pic>
    </p:spTree>
    <p:extLst>
      <p:ext uri="{BB962C8B-B14F-4D97-AF65-F5344CB8AC3E}">
        <p14:creationId xmlns:p14="http://schemas.microsoft.com/office/powerpoint/2010/main" val="6883457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Finding the Mean, Variance, and Standard Deviation </a:t>
            </a:r>
            <a:r>
              <a:rPr lang="en-US" sz="2000" b="0" dirty="0">
                <a:latin typeface="+mj-lt"/>
              </a:rPr>
              <a:t>(4 of 5)</a:t>
            </a:r>
            <a:endParaRPr lang="en-IN" sz="2000" b="0" dirty="0">
              <a:latin typeface="+mj-lt"/>
            </a:endParaRPr>
          </a:p>
        </p:txBody>
      </p:sp>
      <p:pic>
        <p:nvPicPr>
          <p:cNvPr id="9" name="Picture 8" descr="The table from slide 22 shows x, P of x, x times P of x, and expression, x minus mu, times P of x."/>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830" y="1595229"/>
            <a:ext cx="7130203" cy="2538454"/>
          </a:xfrm>
          <a:prstGeom prst="rect">
            <a:avLst/>
          </a:prstGeom>
        </p:spPr>
      </p:pic>
      <p:sp>
        <p:nvSpPr>
          <p:cNvPr id="3" name="Content Placeholder 2"/>
          <p:cNvSpPr>
            <a:spLocks noGrp="1"/>
          </p:cNvSpPr>
          <p:nvPr>
            <p:ph idx="1"/>
          </p:nvPr>
        </p:nvSpPr>
        <p:spPr>
          <a:xfrm>
            <a:off x="474786" y="4328744"/>
            <a:ext cx="8229600" cy="914400"/>
          </a:xfrm>
        </p:spPr>
        <p:txBody>
          <a:bodyPr/>
          <a:lstStyle/>
          <a:p>
            <a:pPr marL="0" indent="0">
              <a:spcBef>
                <a:spcPts val="600"/>
              </a:spcBef>
              <a:buNone/>
            </a:pPr>
            <a:r>
              <a:rPr lang="en-US" sz="2400" dirty="0"/>
              <a:t>Solution</a:t>
            </a:r>
          </a:p>
          <a:p>
            <a:pPr marL="0" indent="0">
              <a:spcBef>
                <a:spcPts val="600"/>
              </a:spcBef>
              <a:buNone/>
            </a:pPr>
            <a:r>
              <a:rPr lang="en-US" sz="2400" dirty="0"/>
              <a:t>The standard deviation is the square root of the variance, so</a:t>
            </a:r>
            <a:endParaRPr lang="en-IN" sz="2400" dirty="0"/>
          </a:p>
        </p:txBody>
      </p:sp>
      <p:pic>
        <p:nvPicPr>
          <p:cNvPr id="4" name="Picture 3" descr="Standard deviation = sigma = radical 0.5 = 0.707107 = 0.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30794" y="5354906"/>
            <a:ext cx="4983474" cy="667430"/>
          </a:xfrm>
          <a:prstGeom prst="rect">
            <a:avLst/>
          </a:prstGeom>
        </p:spPr>
      </p:pic>
    </p:spTree>
    <p:extLst>
      <p:ext uri="{BB962C8B-B14F-4D97-AF65-F5344CB8AC3E}">
        <p14:creationId xmlns:p14="http://schemas.microsoft.com/office/powerpoint/2010/main" val="8106535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Finding the Mean, Variance, and Standard Deviation </a:t>
            </a:r>
            <a:r>
              <a:rPr lang="en-US" sz="2000" b="0" dirty="0">
                <a:latin typeface="+mj-lt"/>
              </a:rPr>
              <a:t>(5 of 5)</a:t>
            </a:r>
            <a:endParaRPr lang="en-IN" sz="2000" b="0" dirty="0">
              <a:latin typeface="+mj-lt"/>
            </a:endParaRPr>
          </a:p>
        </p:txBody>
      </p:sp>
      <p:sp>
        <p:nvSpPr>
          <p:cNvPr id="3" name="Content Placeholder 2"/>
          <p:cNvSpPr>
            <a:spLocks noGrp="1"/>
          </p:cNvSpPr>
          <p:nvPr>
            <p:ph idx="1"/>
          </p:nvPr>
        </p:nvSpPr>
        <p:spPr>
          <a:xfrm>
            <a:off x="457200" y="1600201"/>
            <a:ext cx="8229600" cy="4114800"/>
          </a:xfrm>
        </p:spPr>
        <p:txBody>
          <a:bodyPr/>
          <a:lstStyle/>
          <a:p>
            <a:pPr marL="0" indent="0">
              <a:buNone/>
            </a:pPr>
            <a:r>
              <a:rPr lang="en-US" sz="2800" dirty="0"/>
              <a:t>Interpretation</a:t>
            </a:r>
          </a:p>
          <a:p>
            <a:pPr marL="0" indent="0">
              <a:buNone/>
            </a:pPr>
            <a:r>
              <a:rPr lang="en-US" sz="2600" dirty="0"/>
              <a:t>When tossing two coins, the mean number of heads is 1.0 head, the variance is 0.50 heads</a:t>
            </a:r>
            <a:r>
              <a:rPr lang="en-US" sz="2600" dirty="0">
                <a:cs typeface="Arial" panose="020B0604020202020204" pitchFamily="34" charset="0"/>
              </a:rPr>
              <a:t>²</a:t>
            </a:r>
            <a:r>
              <a:rPr lang="en-US" sz="2600" dirty="0"/>
              <a:t>, and the standard deviation is 0.7 head.</a:t>
            </a:r>
          </a:p>
          <a:p>
            <a:pPr marL="0" indent="0">
              <a:buFontTx/>
              <a:buNone/>
            </a:pPr>
            <a:r>
              <a:rPr lang="en-US" sz="2600" kern="0" dirty="0"/>
              <a:t>Also, the expected value for the number of heads when two coins are tossed is 1.0 head, which is the same value as the mean. If we were to collect data on a large number of trials with two coins tossed in each trial, we expect to get a mean of 1.0 head.</a:t>
            </a:r>
            <a:endParaRPr lang="en-IN" sz="2600" dirty="0"/>
          </a:p>
        </p:txBody>
      </p:sp>
    </p:spTree>
    <p:extLst>
      <p:ext uri="{BB962C8B-B14F-4D97-AF65-F5344CB8AC3E}">
        <p14:creationId xmlns:p14="http://schemas.microsoft.com/office/powerpoint/2010/main" val="3441909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Identifying Significant Results with the Range Rule of Thumb</a:t>
            </a:r>
            <a:endParaRPr lang="en-IN" sz="3600" dirty="0">
              <a:latin typeface="+mj-lt"/>
            </a:endParaRPr>
          </a:p>
        </p:txBody>
      </p:sp>
      <p:sp>
        <p:nvSpPr>
          <p:cNvPr id="3" name="Content Placeholder 2"/>
          <p:cNvSpPr>
            <a:spLocks noGrp="1"/>
          </p:cNvSpPr>
          <p:nvPr>
            <p:ph idx="1"/>
          </p:nvPr>
        </p:nvSpPr>
        <p:spPr>
          <a:xfrm>
            <a:off x="457200" y="1600201"/>
            <a:ext cx="8458200" cy="2057399"/>
          </a:xfrm>
        </p:spPr>
        <p:txBody>
          <a:bodyPr/>
          <a:lstStyle/>
          <a:p>
            <a:pPr marL="0" indent="0">
              <a:spcBef>
                <a:spcPts val="1200"/>
              </a:spcBef>
              <a:buNone/>
            </a:pPr>
            <a:r>
              <a:rPr lang="en-US" sz="2600" dirty="0"/>
              <a:t>Range Rule of Thumb for Identifying Significant Values</a:t>
            </a:r>
          </a:p>
          <a:p>
            <a:pPr>
              <a:spcBef>
                <a:spcPts val="1200"/>
              </a:spcBef>
              <a:buClr>
                <a:schemeClr val="bg2"/>
              </a:buClr>
            </a:pPr>
            <a:r>
              <a:rPr lang="en-US" sz="2400" b="1" dirty="0">
                <a:cs typeface="Times New Roman" panose="02020603050405020304" pitchFamily="18" charset="0"/>
              </a:rPr>
              <a:t>Significantly low</a:t>
            </a:r>
            <a:r>
              <a:rPr lang="en-US" sz="2400" b="1" i="1" dirty="0">
                <a:cs typeface="Times New Roman" panose="02020603050405020304" pitchFamily="18" charset="0"/>
              </a:rPr>
              <a:t> </a:t>
            </a:r>
            <a:r>
              <a:rPr lang="en-US" sz="2400" dirty="0"/>
              <a:t>values are </a:t>
            </a:r>
            <a:r>
              <a:rPr lang="en-US" sz="2400" dirty="0">
                <a:cs typeface="Times New Roman" panose="02020603050405020304" pitchFamily="18" charset="0"/>
              </a:rPr>
              <a:t>(</a:t>
            </a:r>
            <a:r>
              <a:rPr lang="en-US" sz="2400" i="1" dirty="0">
                <a:cs typeface="Arial" panose="020B0604020202020204" pitchFamily="34" charset="0"/>
              </a:rPr>
              <a:t>µ</a:t>
            </a:r>
            <a:r>
              <a:rPr lang="en-US" sz="2400" i="1" dirty="0">
                <a:cs typeface="Times New Roman" panose="02020603050405020304" pitchFamily="18" charset="0"/>
              </a:rPr>
              <a:t> </a:t>
            </a:r>
            <a:r>
              <a:rPr lang="en-US" sz="2400" i="1" dirty="0">
                <a:cs typeface="Arial" panose="020B0604020202020204" pitchFamily="34" charset="0"/>
              </a:rPr>
              <a:t>−</a:t>
            </a:r>
            <a:r>
              <a:rPr lang="en-US" sz="2400" i="1" dirty="0">
                <a:cs typeface="Times New Roman" panose="02020603050405020304" pitchFamily="18" charset="0"/>
              </a:rPr>
              <a:t> </a:t>
            </a:r>
            <a:r>
              <a:rPr lang="en-US" sz="2400" dirty="0">
                <a:cs typeface="Times New Roman" panose="02020603050405020304" pitchFamily="18" charset="0"/>
              </a:rPr>
              <a:t>2</a:t>
            </a:r>
            <a:r>
              <a:rPr lang="el-GR" sz="2400" i="1" dirty="0">
                <a:cs typeface="Arial" panose="020B0604020202020204" pitchFamily="34" charset="0"/>
              </a:rPr>
              <a:t>σ</a:t>
            </a:r>
            <a:r>
              <a:rPr lang="en-US" sz="2400" dirty="0">
                <a:cs typeface="Times New Roman" panose="02020603050405020304" pitchFamily="18" charset="0"/>
                <a:sym typeface="Symbol" panose="05050102010706020507" pitchFamily="18" charset="2"/>
              </a:rPr>
              <a:t>)</a:t>
            </a:r>
            <a:r>
              <a:rPr lang="en-US" sz="2400" i="1" dirty="0">
                <a:cs typeface="Times New Roman" panose="02020603050405020304" pitchFamily="18" charset="0"/>
              </a:rPr>
              <a:t> </a:t>
            </a:r>
            <a:r>
              <a:rPr lang="en-US" sz="2400" dirty="0"/>
              <a:t>or lower.</a:t>
            </a:r>
          </a:p>
          <a:p>
            <a:pPr>
              <a:spcBef>
                <a:spcPts val="1200"/>
              </a:spcBef>
              <a:buClr>
                <a:schemeClr val="bg2"/>
              </a:buClr>
            </a:pPr>
            <a:r>
              <a:rPr lang="en-US" sz="2400" b="1" dirty="0">
                <a:cs typeface="Times New Roman" panose="02020603050405020304" pitchFamily="18" charset="0"/>
              </a:rPr>
              <a:t>Significantly high</a:t>
            </a:r>
            <a:r>
              <a:rPr lang="en-US" sz="2400" b="1" i="1" dirty="0">
                <a:cs typeface="Times New Roman" panose="02020603050405020304" pitchFamily="18" charset="0"/>
              </a:rPr>
              <a:t> </a:t>
            </a:r>
            <a:r>
              <a:rPr lang="en-US" sz="2400" dirty="0"/>
              <a:t>values are </a:t>
            </a:r>
            <a:r>
              <a:rPr lang="en-US" sz="2400" dirty="0">
                <a:cs typeface="Times New Roman" panose="02020603050405020304" pitchFamily="18" charset="0"/>
              </a:rPr>
              <a:t>(</a:t>
            </a:r>
            <a:r>
              <a:rPr lang="en-US" sz="2400" i="1" dirty="0">
                <a:cs typeface="Arial" panose="020B0604020202020204" pitchFamily="34" charset="0"/>
              </a:rPr>
              <a:t>µ</a:t>
            </a:r>
            <a:r>
              <a:rPr lang="en-US" sz="2400" i="1" dirty="0">
                <a:cs typeface="Times New Roman" panose="02020603050405020304" pitchFamily="18" charset="0"/>
              </a:rPr>
              <a:t> + </a:t>
            </a:r>
            <a:r>
              <a:rPr lang="en-US" sz="2400" dirty="0">
                <a:cs typeface="Times New Roman" panose="02020603050405020304" pitchFamily="18" charset="0"/>
              </a:rPr>
              <a:t>2</a:t>
            </a:r>
            <a:r>
              <a:rPr lang="el-GR" sz="2400" i="1" dirty="0">
                <a:cs typeface="Arial" panose="020B0604020202020204" pitchFamily="34" charset="0"/>
              </a:rPr>
              <a:t>σ</a:t>
            </a:r>
            <a:r>
              <a:rPr lang="en-US" sz="2400" dirty="0">
                <a:cs typeface="Times New Roman" panose="02020603050405020304" pitchFamily="18" charset="0"/>
                <a:sym typeface="Symbol" panose="05050102010706020507" pitchFamily="18" charset="2"/>
              </a:rPr>
              <a:t>)</a:t>
            </a:r>
            <a:r>
              <a:rPr lang="en-US" sz="2400" i="1" dirty="0">
                <a:cs typeface="Times New Roman" panose="02020603050405020304" pitchFamily="18" charset="0"/>
              </a:rPr>
              <a:t> </a:t>
            </a:r>
            <a:r>
              <a:rPr lang="en-US" sz="2400" dirty="0"/>
              <a:t>or higher.</a:t>
            </a:r>
          </a:p>
          <a:p>
            <a:pPr>
              <a:spcBef>
                <a:spcPts val="1200"/>
              </a:spcBef>
              <a:buClr>
                <a:schemeClr val="bg2"/>
              </a:buClr>
            </a:pPr>
            <a:r>
              <a:rPr lang="en-US" sz="2400" b="1" dirty="0">
                <a:cs typeface="Times New Roman" panose="02020603050405020304" pitchFamily="18" charset="0"/>
              </a:rPr>
              <a:t>Values not significant</a:t>
            </a:r>
            <a:r>
              <a:rPr lang="en-US" sz="2400" dirty="0"/>
              <a:t>: Between </a:t>
            </a:r>
            <a:r>
              <a:rPr lang="en-US" sz="2400" dirty="0">
                <a:cs typeface="Times New Roman" panose="02020603050405020304" pitchFamily="18" charset="0"/>
              </a:rPr>
              <a:t>(</a:t>
            </a:r>
            <a:r>
              <a:rPr lang="en-US" sz="2400" i="1" dirty="0">
                <a:cs typeface="Arial" panose="020B0604020202020204" pitchFamily="34" charset="0"/>
              </a:rPr>
              <a:t>µ</a:t>
            </a:r>
            <a:r>
              <a:rPr lang="en-US" sz="2400" i="1" dirty="0">
                <a:cs typeface="Times New Roman" panose="02020603050405020304" pitchFamily="18" charset="0"/>
              </a:rPr>
              <a:t> </a:t>
            </a:r>
            <a:r>
              <a:rPr lang="en-US" sz="2400" i="1" dirty="0">
                <a:cs typeface="Arial" panose="020B0604020202020204" pitchFamily="34" charset="0"/>
              </a:rPr>
              <a:t>−</a:t>
            </a:r>
            <a:r>
              <a:rPr lang="en-US" sz="2400" i="1" dirty="0">
                <a:cs typeface="Times New Roman" panose="02020603050405020304" pitchFamily="18" charset="0"/>
              </a:rPr>
              <a:t> </a:t>
            </a:r>
            <a:r>
              <a:rPr lang="en-US" sz="2400" dirty="0">
                <a:cs typeface="Times New Roman" panose="02020603050405020304" pitchFamily="18" charset="0"/>
              </a:rPr>
              <a:t>2</a:t>
            </a:r>
            <a:r>
              <a:rPr lang="el-GR" sz="2400" i="1" dirty="0">
                <a:cs typeface="Arial" panose="020B0604020202020204" pitchFamily="34" charset="0"/>
              </a:rPr>
              <a:t>σ</a:t>
            </a:r>
            <a:r>
              <a:rPr lang="en-US" sz="2400" dirty="0">
                <a:cs typeface="Times New Roman" panose="02020603050405020304" pitchFamily="18" charset="0"/>
                <a:sym typeface="Symbol" panose="05050102010706020507" pitchFamily="18" charset="2"/>
              </a:rPr>
              <a:t>)</a:t>
            </a:r>
            <a:r>
              <a:rPr lang="en-US" sz="2400" dirty="0">
                <a:cs typeface="Times New Roman" panose="02020603050405020304" pitchFamily="18" charset="0"/>
              </a:rPr>
              <a:t> </a:t>
            </a:r>
            <a:r>
              <a:rPr lang="en-US" sz="2400" dirty="0"/>
              <a:t>and </a:t>
            </a:r>
            <a:r>
              <a:rPr lang="en-US" sz="2400" dirty="0">
                <a:cs typeface="Times New Roman" panose="02020603050405020304" pitchFamily="18" charset="0"/>
              </a:rPr>
              <a:t>(</a:t>
            </a:r>
            <a:r>
              <a:rPr lang="en-US" sz="2400" i="1" dirty="0">
                <a:cs typeface="Times New Roman" panose="02020603050405020304" pitchFamily="18" charset="0"/>
              </a:rPr>
              <a:t>µ + </a:t>
            </a:r>
            <a:r>
              <a:rPr lang="en-US" sz="2400" dirty="0">
                <a:cs typeface="Times New Roman" panose="02020603050405020304" pitchFamily="18" charset="0"/>
              </a:rPr>
              <a:t>2</a:t>
            </a:r>
            <a:r>
              <a:rPr lang="el-GR" sz="2400" i="1" dirty="0">
                <a:cs typeface="Arial" panose="020B0604020202020204" pitchFamily="34" charset="0"/>
              </a:rPr>
              <a:t>σ</a:t>
            </a:r>
            <a:r>
              <a:rPr lang="en-US" sz="2400" dirty="0">
                <a:cs typeface="Times New Roman" panose="02020603050405020304" pitchFamily="18" charset="0"/>
                <a:sym typeface="Symbol" panose="05050102010706020507" pitchFamily="18" charset="2"/>
              </a:rPr>
              <a:t>).</a:t>
            </a:r>
            <a:endParaRPr lang="en-IN" sz="2400" dirty="0"/>
          </a:p>
        </p:txBody>
      </p:sp>
      <p:pic>
        <p:nvPicPr>
          <p:cNvPr id="4" name="Picture 3" descr="Significantly low values are mu minus 2 sigma or lower. Significantly high values are mu + 2 sigma or higher. Values are not significant between mu minus 2 sigma and mu + 2 sigm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548" y="3886200"/>
            <a:ext cx="5660905" cy="1515382"/>
          </a:xfrm>
          <a:prstGeom prst="rect">
            <a:avLst/>
          </a:prstGeom>
        </p:spPr>
      </p:pic>
    </p:spTree>
    <p:extLst>
      <p:ext uri="{BB962C8B-B14F-4D97-AF65-F5344CB8AC3E}">
        <p14:creationId xmlns:p14="http://schemas.microsoft.com/office/powerpoint/2010/main" val="2958870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mj-lt"/>
              </a:rPr>
              <a:t>Example: Identifying Significant Results with the Range Rule of Thumb </a:t>
            </a:r>
            <a:r>
              <a:rPr lang="en-US" sz="2000" b="0" dirty="0">
                <a:latin typeface="+mj-lt"/>
              </a:rPr>
              <a:t>(1 of 3)</a:t>
            </a:r>
            <a:endParaRPr lang="en-IN" sz="2000" b="0" dirty="0">
              <a:latin typeface="+mj-lt"/>
            </a:endParaRPr>
          </a:p>
        </p:txBody>
      </p:sp>
      <p:sp>
        <p:nvSpPr>
          <p:cNvPr id="3" name="Content Placeholder 2"/>
          <p:cNvSpPr>
            <a:spLocks noGrp="1"/>
          </p:cNvSpPr>
          <p:nvPr>
            <p:ph idx="1"/>
          </p:nvPr>
        </p:nvSpPr>
        <p:spPr>
          <a:xfrm>
            <a:off x="457200" y="1600201"/>
            <a:ext cx="7924800" cy="2133600"/>
          </a:xfrm>
        </p:spPr>
        <p:txBody>
          <a:bodyPr/>
          <a:lstStyle/>
          <a:p>
            <a:pPr marL="0" indent="0">
              <a:buNone/>
            </a:pPr>
            <a:r>
              <a:rPr lang="en-US" sz="2600" dirty="0"/>
              <a:t>We found that when tossing two coins, the mean number of heads is </a:t>
            </a:r>
            <a:r>
              <a:rPr lang="en-US" sz="2600" i="1" dirty="0">
                <a:cs typeface="Arial" panose="020B0604020202020204" pitchFamily="34" charset="0"/>
              </a:rPr>
              <a:t>µ</a:t>
            </a:r>
            <a:r>
              <a:rPr lang="en-US" sz="2600" dirty="0"/>
              <a:t> = 1.0 head and the standard deviation is </a:t>
            </a:r>
            <a:r>
              <a:rPr lang="el-GR" sz="2600" i="1" dirty="0">
                <a:cs typeface="Arial" panose="020B0604020202020204" pitchFamily="34" charset="0"/>
              </a:rPr>
              <a:t>σ</a:t>
            </a:r>
            <a:r>
              <a:rPr lang="en-US" sz="2600" i="1" dirty="0">
                <a:cs typeface="Times New Roman" panose="02020603050405020304" pitchFamily="18" charset="0"/>
              </a:rPr>
              <a:t> </a:t>
            </a:r>
            <a:r>
              <a:rPr lang="en-US" sz="2600" dirty="0"/>
              <a:t>= 0.7 head. Use those results and the range rule of thumb to determine whether 2 heads is a significantly high number of heads.</a:t>
            </a:r>
          </a:p>
        </p:txBody>
      </p:sp>
    </p:spTree>
    <p:extLst>
      <p:ext uri="{BB962C8B-B14F-4D97-AF65-F5344CB8AC3E}">
        <p14:creationId xmlns:p14="http://schemas.microsoft.com/office/powerpoint/2010/main" val="2672936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mj-lt"/>
              </a:rPr>
              <a:t>Example: Identifying Significant Results with the Range Rule of Thumb </a:t>
            </a:r>
            <a:r>
              <a:rPr lang="en-US" sz="2000" b="0" dirty="0">
                <a:latin typeface="+mj-lt"/>
              </a:rPr>
              <a:t>(2 of 3)</a:t>
            </a:r>
            <a:endParaRPr lang="en-IN" sz="2000" b="0" dirty="0">
              <a:latin typeface="+mj-lt"/>
            </a:endParaRPr>
          </a:p>
        </p:txBody>
      </p:sp>
      <p:sp>
        <p:nvSpPr>
          <p:cNvPr id="3" name="Content Placeholder 2"/>
          <p:cNvSpPr>
            <a:spLocks noGrp="1"/>
          </p:cNvSpPr>
          <p:nvPr>
            <p:ph idx="1"/>
          </p:nvPr>
        </p:nvSpPr>
        <p:spPr>
          <a:xfrm>
            <a:off x="457200" y="1600201"/>
            <a:ext cx="8382000" cy="2743199"/>
          </a:xfrm>
        </p:spPr>
        <p:txBody>
          <a:bodyPr/>
          <a:lstStyle/>
          <a:p>
            <a:pPr marL="0" indent="0">
              <a:spcBef>
                <a:spcPts val="600"/>
              </a:spcBef>
              <a:buNone/>
            </a:pPr>
            <a:r>
              <a:rPr lang="en-US" sz="2800" dirty="0"/>
              <a:t>Solution</a:t>
            </a:r>
          </a:p>
          <a:p>
            <a:pPr marL="0" indent="0">
              <a:spcBef>
                <a:spcPts val="600"/>
              </a:spcBef>
              <a:buNone/>
            </a:pPr>
            <a:r>
              <a:rPr lang="en-US" sz="2600" dirty="0"/>
              <a:t>Using the range rule of thumb, the outcome of 2 heads is significantly high if it is greater than or equal to </a:t>
            </a:r>
            <a:r>
              <a:rPr lang="en-US" sz="2600" dirty="0">
                <a:cs typeface="Times New Roman" panose="02020603050405020304" pitchFamily="18" charset="0"/>
              </a:rPr>
              <a:t>(</a:t>
            </a:r>
            <a:r>
              <a:rPr lang="en-US" sz="2600" i="1" dirty="0">
                <a:cs typeface="Arial" panose="020B0604020202020204" pitchFamily="34" charset="0"/>
              </a:rPr>
              <a:t>µ</a:t>
            </a:r>
            <a:r>
              <a:rPr lang="en-US" sz="2600" i="1" dirty="0">
                <a:cs typeface="Times New Roman" panose="02020603050405020304" pitchFamily="18" charset="0"/>
              </a:rPr>
              <a:t> + </a:t>
            </a:r>
            <a:r>
              <a:rPr lang="en-US" sz="2600" dirty="0">
                <a:cs typeface="Times New Roman" panose="02020603050405020304" pitchFamily="18" charset="0"/>
              </a:rPr>
              <a:t>2</a:t>
            </a:r>
            <a:r>
              <a:rPr lang="el-GR" sz="2600" i="1" dirty="0">
                <a:cs typeface="Arial" panose="020B0604020202020204" pitchFamily="34" charset="0"/>
              </a:rPr>
              <a:t>σ</a:t>
            </a:r>
            <a:r>
              <a:rPr lang="en-US" sz="2600" dirty="0">
                <a:cs typeface="Times New Roman" panose="02020603050405020304" pitchFamily="18" charset="0"/>
                <a:sym typeface="Symbol" panose="05050102010706020507" pitchFamily="18" charset="2"/>
              </a:rPr>
              <a:t>)</a:t>
            </a:r>
            <a:r>
              <a:rPr lang="en-US" sz="2600" i="1" dirty="0">
                <a:cs typeface="Times New Roman" panose="02020603050405020304" pitchFamily="18" charset="0"/>
              </a:rPr>
              <a:t> </a:t>
            </a:r>
            <a:r>
              <a:rPr lang="en-US" sz="2600" dirty="0"/>
              <a:t>. With </a:t>
            </a:r>
            <a:r>
              <a:rPr lang="en-US" sz="2600" i="1" dirty="0">
                <a:cs typeface="Arial" panose="020B0604020202020204" pitchFamily="34" charset="0"/>
              </a:rPr>
              <a:t>µ</a:t>
            </a:r>
            <a:r>
              <a:rPr lang="en-US" sz="2600" dirty="0"/>
              <a:t> = 1.0 head </a:t>
            </a:r>
            <a:r>
              <a:rPr lang="el-GR" sz="2600" i="1" dirty="0">
                <a:cs typeface="Arial" panose="020B0604020202020204" pitchFamily="34" charset="0"/>
              </a:rPr>
              <a:t>σ</a:t>
            </a:r>
            <a:r>
              <a:rPr lang="en-US" sz="2600" dirty="0"/>
              <a:t> = 0.7 head, we get</a:t>
            </a:r>
          </a:p>
          <a:p>
            <a:pPr marL="0" indent="0" algn="ctr">
              <a:spcBef>
                <a:spcPts val="600"/>
              </a:spcBef>
              <a:buNone/>
            </a:pPr>
            <a:r>
              <a:rPr lang="en-US" sz="2600" dirty="0">
                <a:cs typeface="Times New Roman" panose="02020603050405020304" pitchFamily="18" charset="0"/>
              </a:rPr>
              <a:t>(</a:t>
            </a:r>
            <a:r>
              <a:rPr lang="en-US" sz="2600" i="1" dirty="0">
                <a:cs typeface="Times New Roman" panose="02020603050405020304" pitchFamily="18" charset="0"/>
              </a:rPr>
              <a:t>µ + </a:t>
            </a:r>
            <a:r>
              <a:rPr lang="en-US" sz="2600" dirty="0">
                <a:cs typeface="Times New Roman" panose="02020603050405020304" pitchFamily="18" charset="0"/>
              </a:rPr>
              <a:t>2</a:t>
            </a:r>
            <a:r>
              <a:rPr lang="el-GR" sz="2600" i="1" dirty="0">
                <a:cs typeface="Arial" panose="020B0604020202020204" pitchFamily="34" charset="0"/>
              </a:rPr>
              <a:t>σ</a:t>
            </a:r>
            <a:r>
              <a:rPr lang="en-US" sz="2600" dirty="0">
                <a:cs typeface="Times New Roman" panose="02020603050405020304" pitchFamily="18" charset="0"/>
                <a:sym typeface="Symbol" panose="05050102010706020507" pitchFamily="18" charset="2"/>
              </a:rPr>
              <a:t>)</a:t>
            </a:r>
            <a:r>
              <a:rPr lang="en-US" sz="2600" i="1" dirty="0">
                <a:cs typeface="Times New Roman" panose="02020603050405020304" pitchFamily="18" charset="0"/>
              </a:rPr>
              <a:t> </a:t>
            </a:r>
            <a:r>
              <a:rPr lang="en-US" sz="2600" dirty="0"/>
              <a:t>= 1 + 2(0.7) = 2.4 heads</a:t>
            </a:r>
          </a:p>
          <a:p>
            <a:pPr marL="0" indent="0">
              <a:spcBef>
                <a:spcPts val="600"/>
              </a:spcBef>
              <a:buNone/>
            </a:pPr>
            <a:r>
              <a:rPr lang="en-US" sz="2600" dirty="0"/>
              <a:t>Significantly high numbers of heads are 2.4 and above.</a:t>
            </a:r>
          </a:p>
        </p:txBody>
      </p:sp>
    </p:spTree>
    <p:extLst>
      <p:ext uri="{BB962C8B-B14F-4D97-AF65-F5344CB8AC3E}">
        <p14:creationId xmlns:p14="http://schemas.microsoft.com/office/powerpoint/2010/main" val="3636567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mj-lt"/>
              </a:rPr>
              <a:t>Example: Identifying Significant Results with the Range Rule of Thumb </a:t>
            </a:r>
            <a:r>
              <a:rPr lang="en-US" sz="2000" b="0" dirty="0">
                <a:latin typeface="+mj-lt"/>
              </a:rPr>
              <a:t>(3 of 3)</a:t>
            </a:r>
            <a:endParaRPr lang="en-IN" sz="2000" b="0" dirty="0">
              <a:latin typeface="+mj-lt"/>
            </a:endParaRPr>
          </a:p>
        </p:txBody>
      </p:sp>
      <p:sp>
        <p:nvSpPr>
          <p:cNvPr id="3" name="Content Placeholder 2"/>
          <p:cNvSpPr>
            <a:spLocks noGrp="1"/>
          </p:cNvSpPr>
          <p:nvPr>
            <p:ph idx="1"/>
          </p:nvPr>
        </p:nvSpPr>
        <p:spPr>
          <a:xfrm>
            <a:off x="457200" y="1600201"/>
            <a:ext cx="8229600" cy="1752599"/>
          </a:xfrm>
        </p:spPr>
        <p:txBody>
          <a:bodyPr/>
          <a:lstStyle/>
          <a:p>
            <a:pPr marL="0" indent="0">
              <a:spcBef>
                <a:spcPts val="600"/>
              </a:spcBef>
              <a:buNone/>
            </a:pPr>
            <a:r>
              <a:rPr lang="en-US" sz="2800" dirty="0"/>
              <a:t>Interpretation</a:t>
            </a:r>
          </a:p>
          <a:p>
            <a:pPr marL="0" indent="0">
              <a:spcBef>
                <a:spcPts val="600"/>
              </a:spcBef>
              <a:buNone/>
            </a:pPr>
            <a:r>
              <a:rPr lang="en-US" sz="2600" dirty="0"/>
              <a:t>Based on these results, we conclude that 2 heads is not a significantly high number of heads (because 2 is not greater than or equal to 2.4).</a:t>
            </a:r>
            <a:endParaRPr lang="en-IN" sz="2600" dirty="0"/>
          </a:p>
        </p:txBody>
      </p:sp>
    </p:spTree>
    <p:extLst>
      <p:ext uri="{BB962C8B-B14F-4D97-AF65-F5344CB8AC3E}">
        <p14:creationId xmlns:p14="http://schemas.microsoft.com/office/powerpoint/2010/main" val="435888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Key Concept</a:t>
            </a:r>
            <a:endParaRPr lang="en-IN" sz="3600" dirty="0">
              <a:latin typeface="+mj-lt"/>
            </a:endParaRPr>
          </a:p>
        </p:txBody>
      </p:sp>
      <p:sp>
        <p:nvSpPr>
          <p:cNvPr id="3" name="Content Placeholder 2"/>
          <p:cNvSpPr>
            <a:spLocks noGrp="1"/>
          </p:cNvSpPr>
          <p:nvPr>
            <p:ph idx="1"/>
          </p:nvPr>
        </p:nvSpPr>
        <p:spPr>
          <a:xfrm>
            <a:off x="457200" y="1600200"/>
            <a:ext cx="8153400" cy="4495799"/>
          </a:xfrm>
        </p:spPr>
        <p:txBody>
          <a:bodyPr/>
          <a:lstStyle/>
          <a:p>
            <a:pPr marL="0" indent="0">
              <a:spcBef>
                <a:spcPts val="1200"/>
              </a:spcBef>
              <a:buNone/>
            </a:pPr>
            <a:r>
              <a:rPr lang="en-US" sz="2600" dirty="0"/>
              <a:t>This section introduces the concept of a </a:t>
            </a:r>
            <a:r>
              <a:rPr lang="en-US" sz="2600" b="1" dirty="0"/>
              <a:t>random variable</a:t>
            </a:r>
            <a:r>
              <a:rPr lang="en-US" sz="2600" i="1" dirty="0"/>
              <a:t> </a:t>
            </a:r>
            <a:r>
              <a:rPr lang="en-US" sz="2600" dirty="0"/>
              <a:t>and the concept of a </a:t>
            </a:r>
            <a:r>
              <a:rPr lang="en-US" sz="2600" b="1" dirty="0"/>
              <a:t>probability distribution.</a:t>
            </a:r>
            <a:endParaRPr lang="en-US" sz="2600" i="1" dirty="0"/>
          </a:p>
          <a:p>
            <a:pPr marL="0" indent="0">
              <a:spcBef>
                <a:spcPts val="1200"/>
              </a:spcBef>
              <a:buNone/>
            </a:pPr>
            <a:r>
              <a:rPr lang="en-US" sz="2600" kern="0" dirty="0"/>
              <a:t>We illustrate how a </a:t>
            </a:r>
            <a:r>
              <a:rPr lang="en-US" sz="2600" b="1" kern="0" dirty="0"/>
              <a:t>probability histogram</a:t>
            </a:r>
            <a:r>
              <a:rPr lang="en-US" sz="2600" i="1" kern="0" dirty="0"/>
              <a:t> </a:t>
            </a:r>
            <a:r>
              <a:rPr lang="en-US" sz="2600" kern="0" dirty="0"/>
              <a:t>is a graph that visually depicts a probability distribution.</a:t>
            </a:r>
          </a:p>
          <a:p>
            <a:pPr marL="0" indent="0">
              <a:spcBef>
                <a:spcPts val="1200"/>
              </a:spcBef>
              <a:buNone/>
            </a:pPr>
            <a:r>
              <a:rPr lang="en-US" sz="2600" kern="0" dirty="0"/>
              <a:t>We show how to find the important parameters of mean, standard deviation, and variance for a probability distribution.</a:t>
            </a:r>
          </a:p>
          <a:p>
            <a:pPr marL="0" indent="0">
              <a:spcBef>
                <a:spcPts val="1200"/>
              </a:spcBef>
              <a:buNone/>
            </a:pPr>
            <a:r>
              <a:rPr lang="en-US" sz="2600" kern="0" dirty="0"/>
              <a:t>Most importantly, we describe how to determine whether outcomes are </a:t>
            </a:r>
            <a:r>
              <a:rPr lang="en-US" sz="2600" b="1" kern="0" dirty="0"/>
              <a:t>significant</a:t>
            </a:r>
            <a:r>
              <a:rPr lang="en-US" sz="2600" i="1" kern="0" dirty="0"/>
              <a:t> </a:t>
            </a:r>
            <a:r>
              <a:rPr lang="en-US" sz="2600" kern="0" dirty="0"/>
              <a:t>(significantly low or significantly high).</a:t>
            </a:r>
            <a:endParaRPr lang="en-IN" sz="2600" dirty="0"/>
          </a:p>
        </p:txBody>
      </p:sp>
    </p:spTree>
    <p:extLst>
      <p:ext uri="{BB962C8B-B14F-4D97-AF65-F5344CB8AC3E}">
        <p14:creationId xmlns:p14="http://schemas.microsoft.com/office/powerpoint/2010/main" val="1857804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Identifying Significant Results with Probabilities: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229600" cy="4038600"/>
          </a:xfrm>
        </p:spPr>
        <p:txBody>
          <a:bodyPr/>
          <a:lstStyle/>
          <a:p>
            <a:r>
              <a:rPr lang="en-US" sz="2800" dirty="0"/>
              <a:t>Significantly </a:t>
            </a:r>
            <a:r>
              <a:rPr lang="en-US" sz="2800" dirty="0">
                <a:cs typeface="Times New Roman" panose="02020603050405020304" pitchFamily="18" charset="0"/>
              </a:rPr>
              <a:t>high</a:t>
            </a:r>
            <a:r>
              <a:rPr lang="en-US" sz="2800" dirty="0"/>
              <a:t> number of successes:</a:t>
            </a:r>
          </a:p>
          <a:p>
            <a:pPr lvl="1"/>
            <a:r>
              <a:rPr lang="en-US" sz="2600" i="1" dirty="0">
                <a:cs typeface="Times New Roman" panose="02020603050405020304" pitchFamily="18" charset="0"/>
              </a:rPr>
              <a:t>x</a:t>
            </a:r>
            <a:r>
              <a:rPr lang="en-US" sz="2600" i="1" dirty="0"/>
              <a:t> </a:t>
            </a:r>
            <a:r>
              <a:rPr lang="en-US" sz="2600" dirty="0"/>
              <a:t>successes among </a:t>
            </a:r>
            <a:r>
              <a:rPr lang="en-US" sz="2600" i="1" dirty="0">
                <a:cs typeface="Times New Roman" panose="02020603050405020304" pitchFamily="18" charset="0"/>
              </a:rPr>
              <a:t>n</a:t>
            </a:r>
            <a:r>
              <a:rPr lang="en-US" sz="2600" i="1" dirty="0"/>
              <a:t> </a:t>
            </a:r>
            <a:r>
              <a:rPr lang="en-US" sz="2600" dirty="0"/>
              <a:t>trials is a </a:t>
            </a:r>
            <a:r>
              <a:rPr lang="en-US" sz="2600" b="1" dirty="0"/>
              <a:t>significantly high </a:t>
            </a:r>
            <a:r>
              <a:rPr lang="en-US" sz="2600" dirty="0"/>
              <a:t>number of successes if the probability of </a:t>
            </a:r>
            <a:r>
              <a:rPr lang="en-US" sz="2600" i="1" dirty="0">
                <a:cs typeface="Times New Roman" panose="02020603050405020304" pitchFamily="18" charset="0"/>
              </a:rPr>
              <a:t>x</a:t>
            </a:r>
            <a:r>
              <a:rPr lang="en-US" sz="2600" i="1" dirty="0"/>
              <a:t> </a:t>
            </a:r>
            <a:r>
              <a:rPr lang="en-US" sz="2600" dirty="0"/>
              <a:t>or more successes is </a:t>
            </a:r>
            <a:r>
              <a:rPr lang="en-US" sz="2600" dirty="0">
                <a:cs typeface="Times New Roman" panose="02020603050405020304" pitchFamily="18" charset="0"/>
              </a:rPr>
              <a:t>0.05</a:t>
            </a:r>
            <a:r>
              <a:rPr lang="en-US" sz="2600" dirty="0"/>
              <a:t> or less. That is, </a:t>
            </a:r>
            <a:r>
              <a:rPr lang="en-US" sz="2600" i="1" dirty="0">
                <a:cs typeface="Times New Roman" panose="02020603050405020304" pitchFamily="18" charset="0"/>
              </a:rPr>
              <a:t>x</a:t>
            </a:r>
            <a:r>
              <a:rPr lang="en-US" sz="2600" i="1" dirty="0"/>
              <a:t> </a:t>
            </a:r>
            <a:r>
              <a:rPr lang="en-US" sz="2600" dirty="0"/>
              <a:t>is a significantly high number of successes if </a:t>
            </a:r>
            <a:r>
              <a:rPr lang="en-US" sz="2600" i="1" dirty="0">
                <a:cs typeface="Times New Roman" panose="02020603050405020304" pitchFamily="18" charset="0"/>
              </a:rPr>
              <a:t>P</a:t>
            </a:r>
            <a:r>
              <a:rPr lang="en-US" sz="2600" dirty="0">
                <a:cs typeface="Times New Roman" panose="02020603050405020304" pitchFamily="18" charset="0"/>
              </a:rPr>
              <a:t>(</a:t>
            </a:r>
            <a:r>
              <a:rPr lang="en-US" sz="2600" i="1" dirty="0">
                <a:cs typeface="Times New Roman" panose="02020603050405020304" pitchFamily="18" charset="0"/>
              </a:rPr>
              <a:t>x </a:t>
            </a:r>
            <a:r>
              <a:rPr lang="en-US" sz="2600" b="1" dirty="0">
                <a:cs typeface="Times New Roman" panose="02020603050405020304" pitchFamily="18" charset="0"/>
              </a:rPr>
              <a:t>or more</a:t>
            </a:r>
            <a:r>
              <a:rPr lang="en-US" sz="2600" dirty="0">
                <a:cs typeface="Times New Roman" panose="02020603050405020304" pitchFamily="18" charset="0"/>
              </a:rPr>
              <a:t>)</a:t>
            </a:r>
            <a:r>
              <a:rPr lang="en-US" sz="2600" i="1" dirty="0">
                <a:cs typeface="Times New Roman" panose="02020603050405020304" pitchFamily="18" charset="0"/>
              </a:rPr>
              <a:t> ≤ </a:t>
            </a:r>
            <a:r>
              <a:rPr lang="en-US" sz="2600" dirty="0">
                <a:cs typeface="Times New Roman" panose="02020603050405020304" pitchFamily="18" charset="0"/>
              </a:rPr>
              <a:t>0.05</a:t>
            </a:r>
            <a:r>
              <a:rPr lang="en-US" sz="2600" dirty="0"/>
              <a:t>.</a:t>
            </a:r>
          </a:p>
          <a:p>
            <a:pPr marL="0" indent="0">
              <a:buNone/>
            </a:pPr>
            <a:r>
              <a:rPr lang="en-US" sz="2400" dirty="0"/>
              <a:t>The value 0.05 is not absolutely rigid. Other values, such as 0.01, could be used to distinguish between results that are significant and those that are not significant.</a:t>
            </a:r>
            <a:endParaRPr lang="en-IN" sz="2600" dirty="0"/>
          </a:p>
        </p:txBody>
      </p:sp>
    </p:spTree>
    <p:extLst>
      <p:ext uri="{BB962C8B-B14F-4D97-AF65-F5344CB8AC3E}">
        <p14:creationId xmlns:p14="http://schemas.microsoft.com/office/powerpoint/2010/main" val="743155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Identifying Significant Results with Probabilities: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200" y="1600201"/>
            <a:ext cx="8229600" cy="4191000"/>
          </a:xfrm>
        </p:spPr>
        <p:txBody>
          <a:bodyPr/>
          <a:lstStyle/>
          <a:p>
            <a:r>
              <a:rPr lang="en-US" sz="2800" dirty="0"/>
              <a:t>Significantly </a:t>
            </a:r>
            <a:r>
              <a:rPr lang="en-US" sz="2800" dirty="0">
                <a:cs typeface="Times New Roman" panose="02020603050405020304" pitchFamily="18" charset="0"/>
              </a:rPr>
              <a:t>low</a:t>
            </a:r>
            <a:r>
              <a:rPr lang="en-US" sz="2800" dirty="0"/>
              <a:t> number of successes: </a:t>
            </a:r>
          </a:p>
          <a:p>
            <a:pPr lvl="1"/>
            <a:r>
              <a:rPr lang="en-US" sz="2600" i="1" dirty="0">
                <a:cs typeface="Times New Roman" panose="02020603050405020304" pitchFamily="18" charset="0"/>
              </a:rPr>
              <a:t>x</a:t>
            </a:r>
            <a:r>
              <a:rPr lang="en-US" sz="2600" i="1" dirty="0"/>
              <a:t> </a:t>
            </a:r>
            <a:r>
              <a:rPr lang="en-US" sz="2600" dirty="0"/>
              <a:t>successes among </a:t>
            </a:r>
            <a:r>
              <a:rPr lang="en-US" sz="2600" i="1" dirty="0">
                <a:cs typeface="Times New Roman" panose="02020603050405020304" pitchFamily="18" charset="0"/>
              </a:rPr>
              <a:t>n</a:t>
            </a:r>
            <a:r>
              <a:rPr lang="en-US" sz="2600" i="1" dirty="0"/>
              <a:t> </a:t>
            </a:r>
            <a:r>
              <a:rPr lang="en-US" sz="2600" dirty="0"/>
              <a:t>trials is a </a:t>
            </a:r>
            <a:r>
              <a:rPr lang="en-US" sz="2600" b="1" dirty="0"/>
              <a:t>significantly low </a:t>
            </a:r>
            <a:r>
              <a:rPr lang="en-US" sz="2600" dirty="0"/>
              <a:t>number of successes if the probability of </a:t>
            </a:r>
            <a:r>
              <a:rPr lang="en-US" sz="2600" i="1" dirty="0">
                <a:cs typeface="Times New Roman" panose="02020603050405020304" pitchFamily="18" charset="0"/>
              </a:rPr>
              <a:t>x</a:t>
            </a:r>
            <a:r>
              <a:rPr lang="en-US" sz="2600" i="1" dirty="0"/>
              <a:t> </a:t>
            </a:r>
            <a:r>
              <a:rPr lang="en-US" sz="2600" dirty="0"/>
              <a:t>or fewer successes is </a:t>
            </a:r>
            <a:r>
              <a:rPr lang="en-US" sz="2600" dirty="0">
                <a:cs typeface="Times New Roman" panose="02020603050405020304" pitchFamily="18" charset="0"/>
              </a:rPr>
              <a:t>0.05</a:t>
            </a:r>
            <a:r>
              <a:rPr lang="en-US" sz="2600" dirty="0"/>
              <a:t> or less. That is, </a:t>
            </a:r>
            <a:r>
              <a:rPr lang="en-US" sz="2600" i="1" dirty="0">
                <a:cs typeface="Times New Roman" panose="02020603050405020304" pitchFamily="18" charset="0"/>
              </a:rPr>
              <a:t>x</a:t>
            </a:r>
            <a:r>
              <a:rPr lang="en-US" sz="2600" i="1" dirty="0"/>
              <a:t> </a:t>
            </a:r>
            <a:r>
              <a:rPr lang="en-US" sz="2600" dirty="0"/>
              <a:t>is a significantly low number of successes if </a:t>
            </a:r>
            <a:r>
              <a:rPr lang="en-US" sz="2600" i="1" dirty="0">
                <a:cs typeface="Times New Roman" panose="02020603050405020304" pitchFamily="18" charset="0"/>
              </a:rPr>
              <a:t>P(x </a:t>
            </a:r>
            <a:r>
              <a:rPr lang="en-US" sz="2600" b="1" dirty="0">
                <a:cs typeface="Times New Roman" panose="02020603050405020304" pitchFamily="18" charset="0"/>
              </a:rPr>
              <a:t>or fewer</a:t>
            </a:r>
            <a:r>
              <a:rPr lang="en-US" sz="2600" i="1" dirty="0">
                <a:cs typeface="Times New Roman" panose="02020603050405020304" pitchFamily="18" charset="0"/>
              </a:rPr>
              <a:t>) ≤ </a:t>
            </a:r>
            <a:r>
              <a:rPr lang="en-US" sz="2600" dirty="0">
                <a:cs typeface="Times New Roman" panose="02020603050405020304" pitchFamily="18" charset="0"/>
              </a:rPr>
              <a:t>0.05</a:t>
            </a:r>
            <a:r>
              <a:rPr lang="en-US" sz="2600" i="1" dirty="0">
                <a:cs typeface="Times New Roman" panose="02020603050405020304" pitchFamily="18" charset="0"/>
              </a:rPr>
              <a:t>.</a:t>
            </a:r>
          </a:p>
          <a:p>
            <a:pPr marL="0" indent="0">
              <a:buNone/>
            </a:pPr>
            <a:r>
              <a:rPr lang="en-US" sz="2400" dirty="0"/>
              <a:t>The value 0.05 is not absolutely rigid. Other values, such as 0.01, could be used to distinguish between results that are significant and those that are not significant.</a:t>
            </a:r>
            <a:endParaRPr lang="en-IN" sz="2400" dirty="0"/>
          </a:p>
        </p:txBody>
      </p:sp>
    </p:spTree>
    <p:extLst>
      <p:ext uri="{BB962C8B-B14F-4D97-AF65-F5344CB8AC3E}">
        <p14:creationId xmlns:p14="http://schemas.microsoft.com/office/powerpoint/2010/main" val="26933541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The Rare Event Rule for Inferential Statistics</a:t>
            </a:r>
            <a:endParaRPr lang="en-IN" sz="3600" dirty="0">
              <a:latin typeface="+mj-lt"/>
            </a:endParaRPr>
          </a:p>
        </p:txBody>
      </p:sp>
      <p:sp>
        <p:nvSpPr>
          <p:cNvPr id="3" name="Content Placeholder 2"/>
          <p:cNvSpPr>
            <a:spLocks noGrp="1"/>
          </p:cNvSpPr>
          <p:nvPr>
            <p:ph idx="1"/>
          </p:nvPr>
        </p:nvSpPr>
        <p:spPr>
          <a:xfrm>
            <a:off x="457200" y="1600201"/>
            <a:ext cx="8229600" cy="2286000"/>
          </a:xfrm>
        </p:spPr>
        <p:txBody>
          <a:bodyPr/>
          <a:lstStyle/>
          <a:p>
            <a:pPr marL="0" indent="0">
              <a:buNone/>
            </a:pPr>
            <a:r>
              <a:rPr lang="en-US" sz="2600" dirty="0"/>
              <a:t>If, under a given assumption, the probability of a particular outcome is very small and the outcome occurs </a:t>
            </a:r>
            <a:r>
              <a:rPr lang="en-US" sz="2600" b="1" dirty="0"/>
              <a:t>significantly less than or significantly greater than</a:t>
            </a:r>
            <a:r>
              <a:rPr lang="en-US" sz="2600" i="1" dirty="0"/>
              <a:t> </a:t>
            </a:r>
            <a:r>
              <a:rPr lang="en-US" sz="2600" dirty="0"/>
              <a:t>what we expect with that assumption, we conclude that the assumption is probably not correct.</a:t>
            </a:r>
            <a:endParaRPr lang="en-IN" sz="2600" dirty="0"/>
          </a:p>
        </p:txBody>
      </p:sp>
    </p:spTree>
    <p:extLst>
      <p:ext uri="{BB962C8B-B14F-4D97-AF65-F5344CB8AC3E}">
        <p14:creationId xmlns:p14="http://schemas.microsoft.com/office/powerpoint/2010/main" val="15137752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Expected Value </a:t>
            </a:r>
            <a:r>
              <a:rPr lang="en-US" sz="2000" b="0" dirty="0">
                <a:latin typeface="+mj-lt"/>
              </a:rPr>
              <a:t>(2 of 2)</a:t>
            </a:r>
            <a:endParaRPr lang="en-IN" sz="2000" b="0" dirty="0">
              <a:latin typeface="+mj-lt"/>
            </a:endParaRPr>
          </a:p>
        </p:txBody>
      </p:sp>
      <p:pic>
        <p:nvPicPr>
          <p:cNvPr id="5" name="Picture 4" descr="The expected value of a random variable x is equal to the mean mu. We can therefore find the expected value by computing the sum of product x times P of x, just as we do for finding the value of mu."/>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273" y="1625071"/>
            <a:ext cx="7876180" cy="1497709"/>
          </a:xfrm>
          <a:prstGeom prst="rect">
            <a:avLst/>
          </a:prstGeom>
        </p:spPr>
      </p:pic>
    </p:spTree>
    <p:extLst>
      <p:ext uri="{BB962C8B-B14F-4D97-AF65-F5344CB8AC3E}">
        <p14:creationId xmlns:p14="http://schemas.microsoft.com/office/powerpoint/2010/main" val="228265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Be a Better Bettor </a:t>
            </a:r>
            <a:r>
              <a:rPr lang="en-US" sz="2000" b="0" dirty="0">
                <a:latin typeface="+mj-lt"/>
              </a:rPr>
              <a:t>(1 of 6)</a:t>
            </a:r>
            <a:endParaRPr lang="en-IN" sz="2000" b="0" dirty="0">
              <a:latin typeface="+mj-lt"/>
            </a:endParaRPr>
          </a:p>
        </p:txBody>
      </p:sp>
      <p:sp>
        <p:nvSpPr>
          <p:cNvPr id="3" name="Content Placeholder 2"/>
          <p:cNvSpPr>
            <a:spLocks noGrp="1"/>
          </p:cNvSpPr>
          <p:nvPr>
            <p:ph idx="1"/>
          </p:nvPr>
        </p:nvSpPr>
        <p:spPr>
          <a:xfrm>
            <a:off x="457200" y="1600201"/>
            <a:ext cx="8229600" cy="2362199"/>
          </a:xfrm>
        </p:spPr>
        <p:txBody>
          <a:bodyPr/>
          <a:lstStyle/>
          <a:p>
            <a:pPr marL="0" indent="0">
              <a:buNone/>
            </a:pPr>
            <a:r>
              <a:rPr lang="en-US" sz="2600" dirty="0"/>
              <a:t>You have $5 to place on a bet in the Golden Nugget casino in Las Vegas. You have narrowed your choice to one of two bets:</a:t>
            </a:r>
          </a:p>
          <a:p>
            <a:pPr marL="0" indent="0">
              <a:buNone/>
            </a:pPr>
            <a:r>
              <a:rPr lang="en-US" sz="2600" b="1" dirty="0"/>
              <a:t>Roulette: </a:t>
            </a:r>
            <a:r>
              <a:rPr lang="en-US" sz="2600" dirty="0"/>
              <a:t>Bet on the number 7 in roulette.</a:t>
            </a:r>
          </a:p>
          <a:p>
            <a:pPr marL="0" indent="0">
              <a:buNone/>
            </a:pPr>
            <a:r>
              <a:rPr lang="en-US" sz="2600" b="1" dirty="0"/>
              <a:t>Craps: </a:t>
            </a:r>
            <a:r>
              <a:rPr lang="en-US" sz="2600" dirty="0"/>
              <a:t>Bet on the “pass line” in the dice game of craps.</a:t>
            </a:r>
          </a:p>
        </p:txBody>
      </p:sp>
    </p:spTree>
    <p:extLst>
      <p:ext uri="{BB962C8B-B14F-4D97-AF65-F5344CB8AC3E}">
        <p14:creationId xmlns:p14="http://schemas.microsoft.com/office/powerpoint/2010/main" val="26273855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Be a Better Bettor </a:t>
            </a:r>
            <a:r>
              <a:rPr lang="en-US" sz="2000" b="0" dirty="0">
                <a:latin typeface="+mj-lt"/>
              </a:rPr>
              <a:t>(2 of 6)</a:t>
            </a:r>
            <a:endParaRPr lang="en-IN" sz="2000" b="0" dirty="0">
              <a:latin typeface="+mj-lt"/>
            </a:endParaRPr>
          </a:p>
        </p:txBody>
      </p:sp>
      <p:pic>
        <p:nvPicPr>
          <p:cNvPr id="6" name="Picture 5" descr="a. If you bet $5 on the number 7 in roulette, the probability of losing $5 is 37 over 38 and the probability of making a net gain of $175 is 1 over 38. (The prize is $180, including your $5 bet, so the net gain is $175.) Find your expected value if you bet $5 on the number 7 in roulett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164" y="1647992"/>
            <a:ext cx="8360723" cy="2592607"/>
          </a:xfrm>
          <a:prstGeom prst="rect">
            <a:avLst/>
          </a:prstGeom>
        </p:spPr>
      </p:pic>
    </p:spTree>
    <p:extLst>
      <p:ext uri="{BB962C8B-B14F-4D97-AF65-F5344CB8AC3E}">
        <p14:creationId xmlns:p14="http://schemas.microsoft.com/office/powerpoint/2010/main" val="30662001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Be a Better Bettor </a:t>
            </a:r>
            <a:r>
              <a:rPr lang="en-US" sz="2000" b="0" dirty="0">
                <a:latin typeface="+mj-lt"/>
              </a:rPr>
              <a:t>(3 of 6)</a:t>
            </a:r>
            <a:endParaRPr lang="en-IN" sz="2000" b="0" dirty="0">
              <a:latin typeface="+mj-lt"/>
            </a:endParaRPr>
          </a:p>
        </p:txBody>
      </p:sp>
      <p:pic>
        <p:nvPicPr>
          <p:cNvPr id="6" name="Picture 5" descr="b. If you bet $5 on the pass line in the dice game of craps, the probability of losing $5 is 251 over 495 and the probability of making a net gain of $5 is 244 over 495. (If you bet $5 on the pass line and win, you are given $10 that includes your bet, so the net gain is $5.) Find your expected value if you bet $5 on the pass lin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480" y="1653289"/>
            <a:ext cx="7954942" cy="3027563"/>
          </a:xfrm>
          <a:prstGeom prst="rect">
            <a:avLst/>
          </a:prstGeom>
        </p:spPr>
      </p:pic>
      <p:sp>
        <p:nvSpPr>
          <p:cNvPr id="3" name="Content Placeholder 2"/>
          <p:cNvSpPr>
            <a:spLocks noGrp="1"/>
          </p:cNvSpPr>
          <p:nvPr>
            <p:ph idx="1"/>
          </p:nvPr>
        </p:nvSpPr>
        <p:spPr>
          <a:xfrm>
            <a:off x="457200" y="4800600"/>
            <a:ext cx="8077200" cy="838200"/>
          </a:xfrm>
        </p:spPr>
        <p:txBody>
          <a:bodyPr/>
          <a:lstStyle/>
          <a:p>
            <a:pPr marL="0" indent="0">
              <a:buNone/>
            </a:pPr>
            <a:r>
              <a:rPr lang="en-US" sz="2600" kern="0" dirty="0"/>
              <a:t>Which of the preceding two bets is better in the sense of producing higher expected value?</a:t>
            </a:r>
            <a:endParaRPr lang="en-IN" sz="2600" dirty="0"/>
          </a:p>
        </p:txBody>
      </p:sp>
    </p:spTree>
    <p:extLst>
      <p:ext uri="{BB962C8B-B14F-4D97-AF65-F5344CB8AC3E}">
        <p14:creationId xmlns:p14="http://schemas.microsoft.com/office/powerpoint/2010/main" val="26337652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Be a Better Bettor </a:t>
            </a:r>
            <a:r>
              <a:rPr lang="en-US" sz="2000" b="0" dirty="0">
                <a:latin typeface="+mj-lt"/>
              </a:rPr>
              <a:t>(4 of 6)</a:t>
            </a:r>
            <a:endParaRPr lang="en-IN" sz="2000" b="0" dirty="0">
              <a:latin typeface="+mj-lt"/>
            </a:endParaRPr>
          </a:p>
        </p:txBody>
      </p:sp>
      <p:sp>
        <p:nvSpPr>
          <p:cNvPr id="3" name="Content Placeholder 2"/>
          <p:cNvSpPr>
            <a:spLocks noGrp="1"/>
          </p:cNvSpPr>
          <p:nvPr>
            <p:ph idx="1"/>
          </p:nvPr>
        </p:nvSpPr>
        <p:spPr>
          <a:xfrm>
            <a:off x="457200" y="1600201"/>
            <a:ext cx="8382000" cy="457200"/>
          </a:xfrm>
        </p:spPr>
        <p:txBody>
          <a:bodyPr/>
          <a:lstStyle/>
          <a:p>
            <a:pPr marL="0" indent="0">
              <a:spcBef>
                <a:spcPts val="600"/>
              </a:spcBef>
              <a:buNone/>
            </a:pPr>
            <a:r>
              <a:rPr lang="en-US" sz="2400" dirty="0"/>
              <a:t>Solution</a:t>
            </a:r>
          </a:p>
        </p:txBody>
      </p:sp>
      <p:pic>
        <p:nvPicPr>
          <p:cNvPr id="5" name="Picture 4" descr="Part a: roulette. The probabilities and payoffs for betting $5 on the number 7 in roulette are summarized in the table. The table also shows that the expected value is the sum of product x times P of x = negative 26 cents. That is, for every 5-dollar bet on the number 7, you can expect to lose an average of 26 cent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827" y="2135868"/>
            <a:ext cx="8114836" cy="1707032"/>
          </a:xfrm>
          <a:prstGeom prst="rect">
            <a:avLst/>
          </a:prstGeom>
        </p:spPr>
      </p:pic>
      <p:pic>
        <p:nvPicPr>
          <p:cNvPr id="10" name="Picture 9" descr="For each event, the table provides x, P of x, and x times P of x. The table entries are as follows. Event, lose; x, negative $5; P of x, 37 over 38; x times P of x, negative $4.868421. Event, win or net gain; x, $175; P of x, 1 over 38; x times P of x, $4.605263. Total, x times P of x = negative $0.26, rounded, which equals negative 26 cen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4115668"/>
            <a:ext cx="6265043" cy="2056532"/>
          </a:xfrm>
          <a:prstGeom prst="rect">
            <a:avLst/>
          </a:prstGeom>
        </p:spPr>
      </p:pic>
    </p:spTree>
    <p:extLst>
      <p:ext uri="{BB962C8B-B14F-4D97-AF65-F5344CB8AC3E}">
        <p14:creationId xmlns:p14="http://schemas.microsoft.com/office/powerpoint/2010/main" val="2283059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Be a Better Bettor </a:t>
            </a:r>
            <a:r>
              <a:rPr lang="en-US" sz="2000" b="0" dirty="0">
                <a:latin typeface="+mj-lt"/>
              </a:rPr>
              <a:t>(5 of 6)</a:t>
            </a:r>
            <a:endParaRPr lang="en-IN" sz="2000" b="0" dirty="0">
              <a:latin typeface="+mj-lt"/>
            </a:endParaRPr>
          </a:p>
        </p:txBody>
      </p:sp>
      <p:sp>
        <p:nvSpPr>
          <p:cNvPr id="3" name="Content Placeholder 2"/>
          <p:cNvSpPr>
            <a:spLocks noGrp="1"/>
          </p:cNvSpPr>
          <p:nvPr>
            <p:ph idx="1"/>
          </p:nvPr>
        </p:nvSpPr>
        <p:spPr>
          <a:xfrm>
            <a:off x="457200" y="1600201"/>
            <a:ext cx="8305800" cy="380999"/>
          </a:xfrm>
        </p:spPr>
        <p:txBody>
          <a:bodyPr/>
          <a:lstStyle/>
          <a:p>
            <a:pPr marL="0" indent="0">
              <a:spcBef>
                <a:spcPts val="600"/>
              </a:spcBef>
              <a:buNone/>
            </a:pPr>
            <a:r>
              <a:rPr lang="en-US" sz="2400" dirty="0"/>
              <a:t>Solution</a:t>
            </a:r>
          </a:p>
        </p:txBody>
      </p:sp>
      <p:pic>
        <p:nvPicPr>
          <p:cNvPr id="8" name="Picture 7" descr="Part b: craps game. The probabilities and payoffs for betting $5 on the pass line in craps are summarized in the table. The table also shows that the expected value is the sum of product x times P of x = negative 7 cents. That is, for every 5-dollar bet on the pass line, you can expect t lose an average of 7 cent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647" y="2117616"/>
            <a:ext cx="7876180" cy="1690786"/>
          </a:xfrm>
          <a:prstGeom prst="rect">
            <a:avLst/>
          </a:prstGeom>
        </p:spPr>
      </p:pic>
      <p:pic>
        <p:nvPicPr>
          <p:cNvPr id="9" name="Picture 8" descr="For each event, the table provides x, P of x, and x times P of x. The table entries are as follows. Event, lose; x, negative $5; P of x, 251 over 495; x times P of x, negative $2.535353. Event, win or net gain; x, $5; P of x, 244 over 495; x times P of x, negative $2.464646. Total, x times P of x = negative $0.07, rounded, which equals negative 7 cent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0494" y="4114800"/>
            <a:ext cx="6203013" cy="2083702"/>
          </a:xfrm>
          <a:prstGeom prst="rect">
            <a:avLst/>
          </a:prstGeom>
        </p:spPr>
      </p:pic>
    </p:spTree>
    <p:extLst>
      <p:ext uri="{BB962C8B-B14F-4D97-AF65-F5344CB8AC3E}">
        <p14:creationId xmlns:p14="http://schemas.microsoft.com/office/powerpoint/2010/main" val="28939308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Be a Better Bettor </a:t>
            </a:r>
            <a:r>
              <a:rPr lang="en-US" sz="2000" b="0" dirty="0">
                <a:latin typeface="+mj-lt"/>
              </a:rPr>
              <a:t>(6 of 6)</a:t>
            </a:r>
            <a:endParaRPr lang="en-IN" sz="2000" b="0" dirty="0">
              <a:latin typeface="+mj-lt"/>
            </a:endParaRPr>
          </a:p>
        </p:txBody>
      </p:sp>
      <p:sp>
        <p:nvSpPr>
          <p:cNvPr id="3" name="Content Placeholder 2"/>
          <p:cNvSpPr>
            <a:spLocks noGrp="1"/>
          </p:cNvSpPr>
          <p:nvPr>
            <p:ph idx="1"/>
          </p:nvPr>
        </p:nvSpPr>
        <p:spPr>
          <a:xfrm>
            <a:off x="457200" y="1600200"/>
            <a:ext cx="8382000" cy="3352799"/>
          </a:xfrm>
        </p:spPr>
        <p:txBody>
          <a:bodyPr/>
          <a:lstStyle/>
          <a:p>
            <a:pPr marL="0" indent="0">
              <a:spcBef>
                <a:spcPts val="1200"/>
              </a:spcBef>
              <a:buNone/>
            </a:pPr>
            <a:r>
              <a:rPr lang="en-US" sz="2800" dirty="0"/>
              <a:t>Interpretation</a:t>
            </a:r>
          </a:p>
          <a:p>
            <a:pPr marL="0" indent="0">
              <a:spcBef>
                <a:spcPts val="1200"/>
              </a:spcBef>
              <a:buNone/>
            </a:pPr>
            <a:r>
              <a:rPr lang="en-US" sz="2600" dirty="0"/>
              <a:t>The $5 bet in roulette results in an expected value of </a:t>
            </a:r>
            <a:r>
              <a:rPr lang="en-US" sz="2600" i="1" dirty="0">
                <a:latin typeface="Arial" panose="020B0604020202020204" pitchFamily="34" charset="0"/>
                <a:cs typeface="Arial" panose="020B0604020202020204" pitchFamily="34" charset="0"/>
              </a:rPr>
              <a:t>−</a:t>
            </a:r>
            <a:r>
              <a:rPr lang="en-US" sz="2600" dirty="0"/>
              <a:t>26</a:t>
            </a:r>
            <a:r>
              <a:rPr lang="en-US" sz="2600" dirty="0">
                <a:latin typeface="Arial" panose="020B0604020202020204" pitchFamily="34" charset="0"/>
                <a:cs typeface="Arial" panose="020B0604020202020204" pitchFamily="34" charset="0"/>
              </a:rPr>
              <a:t>¢</a:t>
            </a:r>
            <a:r>
              <a:rPr lang="en-US" sz="2600" dirty="0"/>
              <a:t> and the $5 bet in craps results in an expected value of </a:t>
            </a:r>
            <a:r>
              <a:rPr lang="en-US" sz="2600" i="1" dirty="0">
                <a:latin typeface="Arial" panose="020B0604020202020204" pitchFamily="34" charset="0"/>
                <a:cs typeface="Arial" panose="020B0604020202020204" pitchFamily="34" charset="0"/>
              </a:rPr>
              <a:t>−</a:t>
            </a:r>
            <a:r>
              <a:rPr lang="en-US" sz="2600" dirty="0"/>
              <a:t>7</a:t>
            </a:r>
            <a:r>
              <a:rPr lang="en-US" sz="2600" dirty="0">
                <a:latin typeface="Arial" panose="020B0604020202020204" pitchFamily="34" charset="0"/>
                <a:cs typeface="Arial" panose="020B0604020202020204" pitchFamily="34" charset="0"/>
              </a:rPr>
              <a:t>¢</a:t>
            </a:r>
            <a:r>
              <a:rPr lang="en-US" sz="2600" dirty="0"/>
              <a:t>. Because you are better off losing 7</a:t>
            </a:r>
            <a:r>
              <a:rPr lang="en-US" sz="2600" dirty="0">
                <a:latin typeface="Arial" panose="020B0604020202020204" pitchFamily="34" charset="0"/>
                <a:cs typeface="Arial" panose="020B0604020202020204" pitchFamily="34" charset="0"/>
              </a:rPr>
              <a:t>¢ </a:t>
            </a:r>
            <a:r>
              <a:rPr lang="en-US" sz="2600" dirty="0"/>
              <a:t>instead of losing 26</a:t>
            </a:r>
            <a:r>
              <a:rPr lang="en-US" sz="2600" dirty="0">
                <a:latin typeface="Arial" panose="020B0604020202020204" pitchFamily="34" charset="0"/>
                <a:cs typeface="Arial" panose="020B0604020202020204" pitchFamily="34" charset="0"/>
              </a:rPr>
              <a:t>¢</a:t>
            </a:r>
            <a:r>
              <a:rPr lang="en-US" sz="2600" dirty="0"/>
              <a:t>, the craps game is better in the long run, even though the roulette game provides an opportunity for a larger payoff when playing the game once.</a:t>
            </a:r>
            <a:endParaRPr lang="en-IN" sz="2600" dirty="0"/>
          </a:p>
        </p:txBody>
      </p:sp>
    </p:spTree>
    <p:extLst>
      <p:ext uri="{BB962C8B-B14F-4D97-AF65-F5344CB8AC3E}">
        <p14:creationId xmlns:p14="http://schemas.microsoft.com/office/powerpoint/2010/main" val="1496869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Basic Concepts of Probability Distribution </a:t>
            </a:r>
            <a:r>
              <a:rPr lang="en-US" sz="2000" b="0" dirty="0">
                <a:latin typeface="+mj-lt"/>
              </a:rPr>
              <a:t>(1 of 4)</a:t>
            </a:r>
            <a:endParaRPr lang="en-IN" sz="2000" b="0" dirty="0">
              <a:latin typeface="+mj-lt"/>
            </a:endParaRPr>
          </a:p>
        </p:txBody>
      </p:sp>
      <p:sp>
        <p:nvSpPr>
          <p:cNvPr id="3" name="Content Placeholder 2"/>
          <p:cNvSpPr>
            <a:spLocks noGrp="1"/>
          </p:cNvSpPr>
          <p:nvPr>
            <p:ph idx="1"/>
          </p:nvPr>
        </p:nvSpPr>
        <p:spPr>
          <a:xfrm>
            <a:off x="457200" y="1600201"/>
            <a:ext cx="7924800" cy="2209800"/>
          </a:xfrm>
        </p:spPr>
        <p:txBody>
          <a:bodyPr/>
          <a:lstStyle/>
          <a:p>
            <a:pPr>
              <a:buClr>
                <a:schemeClr val="bg2"/>
              </a:buClr>
            </a:pPr>
            <a:r>
              <a:rPr lang="en-US" sz="2800" dirty="0"/>
              <a:t>Random Variable</a:t>
            </a:r>
          </a:p>
          <a:p>
            <a:pPr marL="741600" lvl="1" indent="-284400"/>
            <a:r>
              <a:rPr lang="en-US" sz="2600" dirty="0"/>
              <a:t>A </a:t>
            </a:r>
            <a:r>
              <a:rPr lang="en-US" sz="2600" b="1" dirty="0"/>
              <a:t>random variable </a:t>
            </a:r>
            <a:r>
              <a:rPr lang="en-US" sz="2600" dirty="0"/>
              <a:t>is a variable (typically represented by </a:t>
            </a:r>
            <a:r>
              <a:rPr lang="en-US" sz="2600" i="1" dirty="0"/>
              <a:t>x</a:t>
            </a:r>
            <a:r>
              <a:rPr lang="en-US" sz="2600" dirty="0"/>
              <a:t>) that has a single numerical value, determined by chance, for each outcome of a procedure.</a:t>
            </a:r>
          </a:p>
        </p:txBody>
      </p:sp>
    </p:spTree>
    <p:extLst>
      <p:ext uri="{BB962C8B-B14F-4D97-AF65-F5344CB8AC3E}">
        <p14:creationId xmlns:p14="http://schemas.microsoft.com/office/powerpoint/2010/main" val="1442722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Basic Concepts of Probability Distribution </a:t>
            </a:r>
            <a:r>
              <a:rPr lang="en-US" sz="2000" b="0" dirty="0">
                <a:latin typeface="+mj-lt"/>
              </a:rPr>
              <a:t>(2 of 4)</a:t>
            </a:r>
            <a:endParaRPr lang="en-IN" sz="2000" b="0" dirty="0">
              <a:latin typeface="+mj-lt"/>
            </a:endParaRPr>
          </a:p>
        </p:txBody>
      </p:sp>
      <p:sp>
        <p:nvSpPr>
          <p:cNvPr id="3" name="Content Placeholder 2"/>
          <p:cNvSpPr>
            <a:spLocks noGrp="1"/>
          </p:cNvSpPr>
          <p:nvPr>
            <p:ph idx="1"/>
          </p:nvPr>
        </p:nvSpPr>
        <p:spPr>
          <a:xfrm>
            <a:off x="457200" y="1600201"/>
            <a:ext cx="8229600" cy="2209800"/>
          </a:xfrm>
        </p:spPr>
        <p:txBody>
          <a:bodyPr/>
          <a:lstStyle/>
          <a:p>
            <a:pPr>
              <a:buClr>
                <a:schemeClr val="bg2"/>
              </a:buClr>
            </a:pPr>
            <a:r>
              <a:rPr lang="en-US" sz="2800" dirty="0"/>
              <a:t>Probability Distribution</a:t>
            </a:r>
          </a:p>
          <a:p>
            <a:pPr marL="741600" lvl="1" indent="-284400"/>
            <a:r>
              <a:rPr lang="en-US" sz="2600" dirty="0"/>
              <a:t>A </a:t>
            </a:r>
            <a:r>
              <a:rPr lang="en-US" sz="2600" b="1" dirty="0"/>
              <a:t>probability distribution </a:t>
            </a:r>
            <a:r>
              <a:rPr lang="en-US" sz="2600" dirty="0"/>
              <a:t>is a description that gives the probability for each value of the random variable. It is often expressed in the format of a table, formula, or graph.</a:t>
            </a:r>
          </a:p>
        </p:txBody>
      </p:sp>
    </p:spTree>
    <p:extLst>
      <p:ext uri="{BB962C8B-B14F-4D97-AF65-F5344CB8AC3E}">
        <p14:creationId xmlns:p14="http://schemas.microsoft.com/office/powerpoint/2010/main" val="4235421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Basic Concepts of Probability Distribution </a:t>
            </a:r>
            <a:r>
              <a:rPr lang="en-US" sz="2000" b="0" dirty="0">
                <a:latin typeface="+mj-lt"/>
              </a:rPr>
              <a:t>(3 of 4)</a:t>
            </a:r>
            <a:endParaRPr lang="en-IN" sz="2000" b="0" dirty="0">
              <a:latin typeface="+mj-lt"/>
            </a:endParaRPr>
          </a:p>
        </p:txBody>
      </p:sp>
      <p:sp>
        <p:nvSpPr>
          <p:cNvPr id="3" name="Content Placeholder 2"/>
          <p:cNvSpPr>
            <a:spLocks noGrp="1"/>
          </p:cNvSpPr>
          <p:nvPr>
            <p:ph idx="1"/>
          </p:nvPr>
        </p:nvSpPr>
        <p:spPr>
          <a:xfrm>
            <a:off x="457200" y="1600201"/>
            <a:ext cx="8229600" cy="3047999"/>
          </a:xfrm>
        </p:spPr>
        <p:txBody>
          <a:bodyPr/>
          <a:lstStyle/>
          <a:p>
            <a:pPr>
              <a:buClr>
                <a:schemeClr val="bg2"/>
              </a:buClr>
            </a:pPr>
            <a:r>
              <a:rPr lang="en-US" sz="2800" dirty="0"/>
              <a:t>Discrete Random Variable</a:t>
            </a:r>
          </a:p>
          <a:p>
            <a:pPr marL="741600" lvl="1" indent="-284400"/>
            <a:r>
              <a:rPr lang="en-US" sz="2600" dirty="0"/>
              <a:t>A </a:t>
            </a:r>
            <a:r>
              <a:rPr lang="en-US" sz="2600" b="1" dirty="0"/>
              <a:t>discrete random variable </a:t>
            </a:r>
            <a:r>
              <a:rPr lang="en-US" sz="2600" dirty="0"/>
              <a:t>has a collection of values that is finite or countable. (If there are infinitely many values, the number of values is countable if it is possible to count them individually, such as the number of tosses of a coin before getting heads.)</a:t>
            </a:r>
            <a:endParaRPr lang="en-IN" sz="2600" dirty="0"/>
          </a:p>
        </p:txBody>
      </p:sp>
    </p:spTree>
    <p:extLst>
      <p:ext uri="{BB962C8B-B14F-4D97-AF65-F5344CB8AC3E}">
        <p14:creationId xmlns:p14="http://schemas.microsoft.com/office/powerpoint/2010/main" val="32731947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n-lt"/>
              </a:rPr>
              <a:t>Basic Concepts of Probability Distribution </a:t>
            </a:r>
            <a:r>
              <a:rPr lang="en-US" sz="2000" b="0" dirty="0">
                <a:latin typeface="+mn-lt"/>
              </a:rPr>
              <a:t>(4 of 4)</a:t>
            </a:r>
            <a:endParaRPr lang="en-IN" sz="2000" b="0" dirty="0">
              <a:latin typeface="+mn-lt"/>
            </a:endParaRPr>
          </a:p>
        </p:txBody>
      </p:sp>
      <p:sp>
        <p:nvSpPr>
          <p:cNvPr id="3" name="Content Placeholder 2"/>
          <p:cNvSpPr>
            <a:spLocks noGrp="1"/>
          </p:cNvSpPr>
          <p:nvPr>
            <p:ph idx="1"/>
          </p:nvPr>
        </p:nvSpPr>
        <p:spPr>
          <a:xfrm>
            <a:off x="457200" y="1600201"/>
            <a:ext cx="8229600" cy="2971800"/>
          </a:xfrm>
        </p:spPr>
        <p:txBody>
          <a:bodyPr/>
          <a:lstStyle/>
          <a:p>
            <a:pPr>
              <a:buClr>
                <a:schemeClr val="bg2"/>
              </a:buClr>
            </a:pPr>
            <a:r>
              <a:rPr lang="en-US" sz="2800" dirty="0"/>
              <a:t>Continuous Random Variable</a:t>
            </a:r>
            <a:endParaRPr lang="en-US" sz="2600" dirty="0"/>
          </a:p>
          <a:p>
            <a:pPr marL="741600" lvl="1" indent="-284400"/>
            <a:r>
              <a:rPr lang="en-US" sz="2600" dirty="0"/>
              <a:t>A </a:t>
            </a:r>
            <a:r>
              <a:rPr lang="en-US" sz="2600" b="1" dirty="0"/>
              <a:t>continuous random variable </a:t>
            </a:r>
            <a:r>
              <a:rPr lang="en-US" sz="2600" dirty="0"/>
              <a:t>has infinitely many values, and the collection of values is not countable. (That is, it is impossible to count the individual items because at least some of them are on a continuous scale, such as body temperatures.)</a:t>
            </a:r>
          </a:p>
        </p:txBody>
      </p:sp>
    </p:spTree>
    <p:extLst>
      <p:ext uri="{BB962C8B-B14F-4D97-AF65-F5344CB8AC3E}">
        <p14:creationId xmlns:p14="http://schemas.microsoft.com/office/powerpoint/2010/main" val="3094298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077200" cy="1097280"/>
          </a:xfrm>
        </p:spPr>
        <p:txBody>
          <a:bodyPr/>
          <a:lstStyle/>
          <a:p>
            <a:r>
              <a:rPr lang="en-US" sz="3600" dirty="0">
                <a:latin typeface="+mj-lt"/>
              </a:rPr>
              <a:t>Probability Distribution Requirements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077200" cy="4038599"/>
          </a:xfrm>
        </p:spPr>
        <p:txBody>
          <a:bodyPr/>
          <a:lstStyle/>
          <a:p>
            <a:pPr marL="0" indent="0">
              <a:buNone/>
            </a:pPr>
            <a:r>
              <a:rPr lang="en-US" sz="2600" dirty="0"/>
              <a:t>Every probability distribution must satisfy each of the following three requirements.</a:t>
            </a:r>
          </a:p>
          <a:p>
            <a:pPr marL="429768" indent="-429768">
              <a:buFont typeface="+mj-lt"/>
              <a:buAutoNum type="arabicPeriod"/>
            </a:pPr>
            <a:r>
              <a:rPr lang="en-US" sz="2600" dirty="0"/>
              <a:t>There is a </a:t>
            </a:r>
            <a:r>
              <a:rPr lang="en-US" sz="2600" b="1" dirty="0"/>
              <a:t>numerical</a:t>
            </a:r>
            <a:r>
              <a:rPr lang="en-US" sz="2600" i="1" dirty="0"/>
              <a:t> </a:t>
            </a:r>
            <a:r>
              <a:rPr lang="en-US" sz="2600" dirty="0"/>
              <a:t>(not categorical) random variable </a:t>
            </a:r>
            <a:r>
              <a:rPr lang="en-US" sz="2600" i="1" dirty="0"/>
              <a:t>x, </a:t>
            </a:r>
            <a:r>
              <a:rPr lang="en-US" sz="2600" dirty="0"/>
              <a:t>and its number values are associated with corresponding probabilities.</a:t>
            </a:r>
          </a:p>
          <a:p>
            <a:pPr marL="429768" indent="-429768">
              <a:buFont typeface="+mj-lt"/>
              <a:buAutoNum type="arabicPeriod"/>
            </a:pPr>
            <a:r>
              <a:rPr lang="en-US" sz="2600" kern="0" dirty="0">
                <a:cs typeface="Arial" panose="020B0604020202020204" pitchFamily="34" charset="0"/>
                <a:sym typeface="Symbol" panose="05050102010706020507" pitchFamily="18" charset="2"/>
              </a:rPr>
              <a:t>∑</a:t>
            </a:r>
            <a:r>
              <a:rPr lang="en-US" sz="2600" i="1" kern="0" dirty="0"/>
              <a:t>P</a:t>
            </a:r>
            <a:r>
              <a:rPr lang="en-US" sz="2600" kern="0" dirty="0"/>
              <a:t>(</a:t>
            </a:r>
            <a:r>
              <a:rPr lang="en-US" sz="2600" i="1" kern="0" dirty="0"/>
              <a:t>x</a:t>
            </a:r>
            <a:r>
              <a:rPr lang="en-US" sz="2600" kern="0" dirty="0"/>
              <a:t>) = 1 where </a:t>
            </a:r>
            <a:r>
              <a:rPr lang="en-US" sz="2600" i="1" kern="0" dirty="0"/>
              <a:t>x </a:t>
            </a:r>
            <a:r>
              <a:rPr lang="en-US" sz="2600" kern="0" dirty="0"/>
              <a:t>assumes all possible values. (The sum of all probabilities must be 1, but sums such as 0.999 or 1.001 are acceptable because they result from rounding errors.)</a:t>
            </a:r>
            <a:endParaRPr lang="en-IN" sz="2600" dirty="0"/>
          </a:p>
        </p:txBody>
      </p:sp>
    </p:spTree>
    <p:extLst>
      <p:ext uri="{BB962C8B-B14F-4D97-AF65-F5344CB8AC3E}">
        <p14:creationId xmlns:p14="http://schemas.microsoft.com/office/powerpoint/2010/main" val="41073447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7924800" cy="1097280"/>
          </a:xfrm>
        </p:spPr>
        <p:txBody>
          <a:bodyPr/>
          <a:lstStyle/>
          <a:p>
            <a:r>
              <a:rPr lang="en-US" sz="3600" dirty="0">
                <a:latin typeface="+mj-lt"/>
              </a:rPr>
              <a:t>Probability Distribution Requirements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200" y="1600201"/>
            <a:ext cx="8229600" cy="1295400"/>
          </a:xfrm>
        </p:spPr>
        <p:txBody>
          <a:bodyPr/>
          <a:lstStyle/>
          <a:p>
            <a:pPr marL="429768" indent="-429768">
              <a:buFont typeface="+mj-lt"/>
              <a:buAutoNum type="arabicPeriod" startAt="3"/>
            </a:pPr>
            <a:r>
              <a:rPr lang="en-US" sz="2600" dirty="0"/>
              <a:t>0 ≤ </a:t>
            </a:r>
            <a:r>
              <a:rPr lang="en-US" sz="2600" i="1" dirty="0"/>
              <a:t>P</a:t>
            </a:r>
            <a:r>
              <a:rPr lang="en-US" sz="2600" dirty="0"/>
              <a:t>(</a:t>
            </a:r>
            <a:r>
              <a:rPr lang="en-US" sz="2600" i="1" dirty="0"/>
              <a:t>x</a:t>
            </a:r>
            <a:r>
              <a:rPr lang="en-US" sz="2600" dirty="0"/>
              <a:t>) ≤ 1 for every individual value of the random variable </a:t>
            </a:r>
            <a:r>
              <a:rPr lang="en-US" sz="2600" i="1" dirty="0"/>
              <a:t>x</a:t>
            </a:r>
            <a:r>
              <a:rPr lang="en-US" sz="2600" dirty="0"/>
              <a:t>. (That is, each probability value must be between 0 and 1 inclusive.)</a:t>
            </a:r>
            <a:endParaRPr lang="en-IN" sz="2600" dirty="0"/>
          </a:p>
        </p:txBody>
      </p:sp>
    </p:spTree>
    <p:extLst>
      <p:ext uri="{BB962C8B-B14F-4D97-AF65-F5344CB8AC3E}">
        <p14:creationId xmlns:p14="http://schemas.microsoft.com/office/powerpoint/2010/main" val="1994720164"/>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4781</TotalTime>
  <Words>2021</Words>
  <Application>Microsoft Office PowerPoint</Application>
  <PresentationFormat>On-screen Show (4:3)</PresentationFormat>
  <Paragraphs>161</Paragraphs>
  <Slides>39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Symbol</vt:lpstr>
      <vt:lpstr>Times New Roman</vt:lpstr>
      <vt:lpstr>Verdana</vt:lpstr>
      <vt:lpstr>Wingdings</vt:lpstr>
      <vt:lpstr>508 Lecture</vt:lpstr>
      <vt:lpstr>Elementary Statistics</vt:lpstr>
      <vt:lpstr>Probability Distributions</vt:lpstr>
      <vt:lpstr>Key Concept</vt:lpstr>
      <vt:lpstr>Basic Concepts of Probability Distribution (1 of 4)</vt:lpstr>
      <vt:lpstr>Basic Concepts of Probability Distribution (2 of 4)</vt:lpstr>
      <vt:lpstr>Basic Concepts of Probability Distribution (3 of 4)</vt:lpstr>
      <vt:lpstr>Basic Concepts of Probability Distribution (4 of 4)</vt:lpstr>
      <vt:lpstr>Probability Distribution Requirements (1 of 2)</vt:lpstr>
      <vt:lpstr>Probability Distribution Requirements (2 of 2)</vt:lpstr>
      <vt:lpstr>Example: Coin Toss (1 of 3)</vt:lpstr>
      <vt:lpstr>Example: Coin Toss (2 of 3)</vt:lpstr>
      <vt:lpstr>Example: Coin Toss (3 of 3)</vt:lpstr>
      <vt:lpstr>Probability Histogram: Graph of a Probability Distribution</vt:lpstr>
      <vt:lpstr>Probability Formula</vt:lpstr>
      <vt:lpstr>Example: Job Interview Mistakes (1 of 2)</vt:lpstr>
      <vt:lpstr>Example: Job Interview Mistakes (2 of 2)</vt:lpstr>
      <vt:lpstr>Parameters of a Probability Distribution (1 of 3)</vt:lpstr>
      <vt:lpstr>Parameters of a Probability Distribution (2 of 3)</vt:lpstr>
      <vt:lpstr>Parameters of a Probability Distribution (3 of 3)</vt:lpstr>
      <vt:lpstr>Expected Value (1 of 2)</vt:lpstr>
      <vt:lpstr>Example: Finding the Mean, Variance, and Standard Deviation (1 of 5)</vt:lpstr>
      <vt:lpstr>Example: Finding the Mean, Variance, and Standard Deviation (2 of 5)</vt:lpstr>
      <vt:lpstr>Example: Finding the Mean, Variance, and Standard Deviation (3 of 5)</vt:lpstr>
      <vt:lpstr>Example: Finding the Mean, Variance, and Standard Deviation (4 of 5)</vt:lpstr>
      <vt:lpstr>Example: Finding the Mean, Variance, and Standard Deviation (5 of 5)</vt:lpstr>
      <vt:lpstr>Identifying Significant Results with the Range Rule of Thumb</vt:lpstr>
      <vt:lpstr>Example: Identifying Significant Results with the Range Rule of Thumb (1 of 3)</vt:lpstr>
      <vt:lpstr>Example: Identifying Significant Results with the Range Rule of Thumb (2 of 3)</vt:lpstr>
      <vt:lpstr>Example: Identifying Significant Results with the Range Rule of Thumb (3 of 3)</vt:lpstr>
      <vt:lpstr>Identifying Significant Results with Probabilities: (1 of 2)</vt:lpstr>
      <vt:lpstr>Identifying Significant Results with Probabilities: (2 of 2)</vt:lpstr>
      <vt:lpstr>The Rare Event Rule for Inferential Statistics</vt:lpstr>
      <vt:lpstr>Expected Value (2 of 2)</vt:lpstr>
      <vt:lpstr>Example: Be a Better Bettor (1 of 6)</vt:lpstr>
      <vt:lpstr>Example: Be a Better Bettor (2 of 6)</vt:lpstr>
      <vt:lpstr>Example: Be a Better Bettor (3 of 6)</vt:lpstr>
      <vt:lpstr>Example: Be a Better Bettor (4 of 6)</vt:lpstr>
      <vt:lpstr>Example: Be a Better Bettor (5 of 6)</vt:lpstr>
      <vt:lpstr>Example: Be a Better Bettor (6 of 6)</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13e</dc:title>
  <dc:subject>Statistics</dc:subject>
  <dc:creator>Mario F. Triola</dc:creator>
  <cp:lastModifiedBy>D, Mohanapriya</cp:lastModifiedBy>
  <cp:revision>1394</cp:revision>
  <dcterms:created xsi:type="dcterms:W3CDTF">2014-07-14T20:04:21Z</dcterms:created>
  <dcterms:modified xsi:type="dcterms:W3CDTF">2017-11-06T06:52:03Z</dcterms:modified>
</cp:coreProperties>
</file>