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377" r:id="rId2"/>
    <p:sldId id="378" r:id="rId3"/>
    <p:sldId id="379" r:id="rId4"/>
    <p:sldId id="380" r:id="rId5"/>
    <p:sldId id="381" r:id="rId6"/>
    <p:sldId id="382" r:id="rId7"/>
    <p:sldId id="383" r:id="rId8"/>
    <p:sldId id="384" r:id="rId9"/>
    <p:sldId id="385" r:id="rId10"/>
    <p:sldId id="386" r:id="rId11"/>
    <p:sldId id="387" r:id="rId12"/>
    <p:sldId id="388" r:id="rId13"/>
    <p:sldId id="389" r:id="rId14"/>
    <p:sldId id="390" r:id="rId15"/>
    <p:sldId id="392" r:id="rId16"/>
    <p:sldId id="393" r:id="rId17"/>
    <p:sldId id="394" r:id="rId18"/>
    <p:sldId id="395" r:id="rId19"/>
    <p:sldId id="396" r:id="rId20"/>
    <p:sldId id="397" r:id="rId21"/>
    <p:sldId id="398" r:id="rId22"/>
    <p:sldId id="399" r:id="rId23"/>
    <p:sldId id="400" r:id="rId24"/>
    <p:sldId id="401" r:id="rId25"/>
    <p:sldId id="402" r:id="rId26"/>
    <p:sldId id="403" r:id="rId27"/>
    <p:sldId id="404" r:id="rId28"/>
    <p:sldId id="405" r:id="rId29"/>
    <p:sldId id="413" r:id="rId30"/>
    <p:sldId id="407" r:id="rId31"/>
    <p:sldId id="408" r:id="rId32"/>
    <p:sldId id="414" r:id="rId33"/>
    <p:sldId id="410" r:id="rId34"/>
    <p:sldId id="411" r:id="rId35"/>
    <p:sldId id="412"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0" autoAdjust="0"/>
    <p:restoredTop sz="96203" autoAdjust="0"/>
  </p:normalViewPr>
  <p:slideViewPr>
    <p:cSldViewPr>
      <p:cViewPr varScale="1">
        <p:scale>
          <a:sx n="110" d="100"/>
          <a:sy n="110" d="100"/>
        </p:scale>
        <p:origin x="1374"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nise Heban" userId="8aa386d69650aff5" providerId="LiveId" clId="{64E14C8B-D8AC-4D7B-96F2-88B553ED9BDF}"/>
    <pc:docChg chg="modSld">
      <pc:chgData name="Denise Heban" userId="8aa386d69650aff5" providerId="LiveId" clId="{64E14C8B-D8AC-4D7B-96F2-88B553ED9BDF}" dt="2017-11-01T14:09:11.117" v="1" actId="20577"/>
      <pc:docMkLst>
        <pc:docMk/>
      </pc:docMkLst>
      <pc:sldChg chg="modSp">
        <pc:chgData name="Denise Heban" userId="8aa386d69650aff5" providerId="LiveId" clId="{64E14C8B-D8AC-4D7B-96F2-88B553ED9BDF}" dt="2017-11-01T14:09:11.117" v="1" actId="20577"/>
        <pc:sldMkLst>
          <pc:docMk/>
          <pc:sldMk cId="1823769837" sldId="411"/>
        </pc:sldMkLst>
        <pc:spChg chg="mod">
          <ac:chgData name="Denise Heban" userId="8aa386d69650aff5" providerId="LiveId" clId="{64E14C8B-D8AC-4D7B-96F2-88B553ED9BDF}" dt="2017-11-01T14:09:11.117" v="1" actId="20577"/>
          <ac:spMkLst>
            <pc:docMk/>
            <pc:sldMk cId="1823769837" sldId="411"/>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9/12/2023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9/12/2023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279581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491278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9/12/2023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9" name="TextBox 8"/>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9/12/2023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9/12/2023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9/12/2023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grpSp>
        <p:nvGrpSpPr>
          <p:cNvPr id="2" name="Group 4"/>
          <p:cNvGrpSpPr>
            <a:grpSpLocks noChangeAspect="1"/>
          </p:cNvGrpSpPr>
          <p:nvPr userDrawn="1"/>
        </p:nvGrpSpPr>
        <p:grpSpPr bwMode="auto">
          <a:xfrm>
            <a:off x="57755" y="6407126"/>
            <a:ext cx="1611690" cy="417560"/>
            <a:chOff x="21" y="4059"/>
            <a:chExt cx="1046" cy="271"/>
          </a:xfrm>
        </p:grpSpPr>
        <p:sp>
          <p:nvSpPr>
            <p:cNvPr id="3" name="AutoShape 3"/>
            <p:cNvSpPr>
              <a:spLocks noChangeAspect="1" noChangeArrowheads="1" noTextEdit="1"/>
            </p:cNvSpPr>
            <p:nvPr userDrawn="1"/>
          </p:nvSpPr>
          <p:spPr bwMode="auto">
            <a:xfrm>
              <a:off x="21" y="4059"/>
              <a:ext cx="1046" cy="2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solidFill>
                  <a:schemeClr val="tx1">
                    <a:alpha val="0"/>
                  </a:schemeClr>
                </a:solidFill>
              </a:endParaRPr>
            </a:p>
          </p:txBody>
        </p:sp>
        <p:sp>
          <p:nvSpPr>
            <p:cNvPr id="6" name="Freeform 5"/>
            <p:cNvSpPr>
              <a:spLocks noEditPoints="1"/>
            </p:cNvSpPr>
            <p:nvPr userDrawn="1"/>
          </p:nvSpPr>
          <p:spPr bwMode="auto">
            <a:xfrm>
              <a:off x="125" y="4168"/>
              <a:ext cx="838" cy="51"/>
            </a:xfrm>
            <a:custGeom>
              <a:avLst/>
              <a:gdLst>
                <a:gd name="T0" fmla="*/ 1055 w 21137"/>
                <a:gd name="T1" fmla="*/ 1285 h 1300"/>
                <a:gd name="T2" fmla="*/ 0 w 21137"/>
                <a:gd name="T3" fmla="*/ 1285 h 1300"/>
                <a:gd name="T4" fmla="*/ 417 w 21137"/>
                <a:gd name="T5" fmla="*/ 748 h 1300"/>
                <a:gd name="T6" fmla="*/ 1860 w 21137"/>
                <a:gd name="T7" fmla="*/ 1119 h 1300"/>
                <a:gd name="T8" fmla="*/ 1678 w 21137"/>
                <a:gd name="T9" fmla="*/ 16 h 1300"/>
                <a:gd name="T10" fmla="*/ 4021 w 21137"/>
                <a:gd name="T11" fmla="*/ 1290 h 1300"/>
                <a:gd name="T12" fmla="*/ 2636 w 21137"/>
                <a:gd name="T13" fmla="*/ 16 h 1300"/>
                <a:gd name="T14" fmla="*/ 3693 w 21137"/>
                <a:gd name="T15" fmla="*/ 16 h 1300"/>
                <a:gd name="T16" fmla="*/ 5470 w 21137"/>
                <a:gd name="T17" fmla="*/ 9 h 1300"/>
                <a:gd name="T18" fmla="*/ 5143 w 21137"/>
                <a:gd name="T19" fmla="*/ 909 h 1300"/>
                <a:gd name="T20" fmla="*/ 5610 w 21137"/>
                <a:gd name="T21" fmla="*/ 748 h 1300"/>
                <a:gd name="T22" fmla="*/ 7109 w 21137"/>
                <a:gd name="T23" fmla="*/ 16 h 1300"/>
                <a:gd name="T24" fmla="*/ 6675 w 21137"/>
                <a:gd name="T25" fmla="*/ 1285 h 1300"/>
                <a:gd name="T26" fmla="*/ 6765 w 21137"/>
                <a:gd name="T27" fmla="*/ 453 h 1300"/>
                <a:gd name="T28" fmla="*/ 7796 w 21137"/>
                <a:gd name="T29" fmla="*/ 514 h 1300"/>
                <a:gd name="T30" fmla="*/ 8407 w 21137"/>
                <a:gd name="T31" fmla="*/ 89 h 1300"/>
                <a:gd name="T32" fmla="*/ 7908 w 21137"/>
                <a:gd name="T33" fmla="*/ 309 h 1300"/>
                <a:gd name="T34" fmla="*/ 8457 w 21137"/>
                <a:gd name="T35" fmla="*/ 956 h 1300"/>
                <a:gd name="T36" fmla="*/ 7746 w 21137"/>
                <a:gd name="T37" fmla="*/ 953 h 1300"/>
                <a:gd name="T38" fmla="*/ 8119 w 21137"/>
                <a:gd name="T39" fmla="*/ 754 h 1300"/>
                <a:gd name="T40" fmla="*/ 10671 w 21137"/>
                <a:gd name="T41" fmla="*/ 1119 h 1300"/>
                <a:gd name="T42" fmla="*/ 11202 w 21137"/>
                <a:gd name="T43" fmla="*/ 16 h 1300"/>
                <a:gd name="T44" fmla="*/ 11383 w 21137"/>
                <a:gd name="T45" fmla="*/ 565 h 1300"/>
                <a:gd name="T46" fmla="*/ 11383 w 21137"/>
                <a:gd name="T47" fmla="*/ 1122 h 1300"/>
                <a:gd name="T48" fmla="*/ 11202 w 21137"/>
                <a:gd name="T49" fmla="*/ 16 h 1300"/>
                <a:gd name="T50" fmla="*/ 13458 w 21137"/>
                <a:gd name="T51" fmla="*/ 1285 h 1300"/>
                <a:gd name="T52" fmla="*/ 12402 w 21137"/>
                <a:gd name="T53" fmla="*/ 1285 h 1300"/>
                <a:gd name="T54" fmla="*/ 12819 w 21137"/>
                <a:gd name="T55" fmla="*/ 748 h 1300"/>
                <a:gd name="T56" fmla="*/ 14478 w 21137"/>
                <a:gd name="T57" fmla="*/ 16 h 1300"/>
                <a:gd name="T58" fmla="*/ 14682 w 21137"/>
                <a:gd name="T59" fmla="*/ 682 h 1300"/>
                <a:gd name="T60" fmla="*/ 15138 w 21137"/>
                <a:gd name="T61" fmla="*/ 1285 h 1300"/>
                <a:gd name="T62" fmla="*/ 14820 w 21137"/>
                <a:gd name="T63" fmla="*/ 1136 h 1300"/>
                <a:gd name="T64" fmla="*/ 14516 w 21137"/>
                <a:gd name="T65" fmla="*/ 754 h 1300"/>
                <a:gd name="T66" fmla="*/ 14160 w 21137"/>
                <a:gd name="T67" fmla="*/ 1285 h 1300"/>
                <a:gd name="T68" fmla="*/ 14411 w 21137"/>
                <a:gd name="T69" fmla="*/ 572 h 1300"/>
                <a:gd name="T70" fmla="*/ 14677 w 21137"/>
                <a:gd name="T71" fmla="*/ 260 h 1300"/>
                <a:gd name="T72" fmla="*/ 16830 w 21137"/>
                <a:gd name="T73" fmla="*/ 16 h 1300"/>
                <a:gd name="T74" fmla="*/ 15827 w 21137"/>
                <a:gd name="T75" fmla="*/ 1285 h 1300"/>
                <a:gd name="T76" fmla="*/ 16658 w 21137"/>
                <a:gd name="T77" fmla="*/ 1002 h 1300"/>
                <a:gd name="T78" fmla="*/ 17658 w 21137"/>
                <a:gd name="T79" fmla="*/ 1285 h 1300"/>
                <a:gd name="T80" fmla="*/ 19493 w 21137"/>
                <a:gd name="T81" fmla="*/ 16 h 1300"/>
                <a:gd name="T82" fmla="*/ 18488 w 21137"/>
                <a:gd name="T83" fmla="*/ 1285 h 1300"/>
                <a:gd name="T84" fmla="*/ 19320 w 21137"/>
                <a:gd name="T85" fmla="*/ 1002 h 1300"/>
                <a:gd name="T86" fmla="*/ 21137 w 21137"/>
                <a:gd name="T87" fmla="*/ 1198 h 1300"/>
                <a:gd name="T88" fmla="*/ 20176 w 21137"/>
                <a:gd name="T89" fmla="*/ 189 h 1300"/>
                <a:gd name="T90" fmla="*/ 21112 w 21137"/>
                <a:gd name="T91" fmla="*/ 293 h 1300"/>
                <a:gd name="T92" fmla="*/ 20311 w 21137"/>
                <a:gd name="T93" fmla="*/ 1004 h 1300"/>
                <a:gd name="T94" fmla="*/ 20956 w 21137"/>
                <a:gd name="T95" fmla="*/ 821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137" h="1300">
                  <a:moveTo>
                    <a:pt x="545" y="9"/>
                  </a:moveTo>
                  <a:cubicBezTo>
                    <a:pt x="672" y="9"/>
                    <a:pt x="672" y="9"/>
                    <a:pt x="672" y="9"/>
                  </a:cubicBezTo>
                  <a:cubicBezTo>
                    <a:pt x="1241" y="1285"/>
                    <a:pt x="1241" y="1285"/>
                    <a:pt x="1241" y="1285"/>
                  </a:cubicBezTo>
                  <a:cubicBezTo>
                    <a:pt x="1055" y="1285"/>
                    <a:pt x="1055" y="1285"/>
                    <a:pt x="1055" y="1285"/>
                  </a:cubicBezTo>
                  <a:cubicBezTo>
                    <a:pt x="886" y="909"/>
                    <a:pt x="886" y="909"/>
                    <a:pt x="886" y="909"/>
                  </a:cubicBezTo>
                  <a:cubicBezTo>
                    <a:pt x="345" y="909"/>
                    <a:pt x="345" y="909"/>
                    <a:pt x="345" y="909"/>
                  </a:cubicBezTo>
                  <a:cubicBezTo>
                    <a:pt x="186" y="1285"/>
                    <a:pt x="186" y="1285"/>
                    <a:pt x="186" y="1285"/>
                  </a:cubicBezTo>
                  <a:cubicBezTo>
                    <a:pt x="0" y="1285"/>
                    <a:pt x="0" y="1285"/>
                    <a:pt x="0" y="1285"/>
                  </a:cubicBezTo>
                  <a:lnTo>
                    <a:pt x="545" y="9"/>
                  </a:lnTo>
                  <a:close/>
                  <a:moveTo>
                    <a:pt x="812" y="748"/>
                  </a:moveTo>
                  <a:cubicBezTo>
                    <a:pt x="607" y="287"/>
                    <a:pt x="607" y="287"/>
                    <a:pt x="607" y="287"/>
                  </a:cubicBezTo>
                  <a:cubicBezTo>
                    <a:pt x="417" y="748"/>
                    <a:pt x="417" y="748"/>
                    <a:pt x="417" y="748"/>
                  </a:cubicBezTo>
                  <a:lnTo>
                    <a:pt x="812" y="748"/>
                  </a:lnTo>
                  <a:close/>
                  <a:moveTo>
                    <a:pt x="1678" y="16"/>
                  </a:moveTo>
                  <a:cubicBezTo>
                    <a:pt x="1860" y="16"/>
                    <a:pt x="1860" y="16"/>
                    <a:pt x="1860" y="16"/>
                  </a:cubicBezTo>
                  <a:cubicBezTo>
                    <a:pt x="1860" y="1119"/>
                    <a:pt x="1860" y="1119"/>
                    <a:pt x="1860" y="1119"/>
                  </a:cubicBezTo>
                  <a:cubicBezTo>
                    <a:pt x="2431" y="1119"/>
                    <a:pt x="2431" y="1119"/>
                    <a:pt x="2431" y="1119"/>
                  </a:cubicBezTo>
                  <a:cubicBezTo>
                    <a:pt x="2431" y="1285"/>
                    <a:pt x="2431" y="1285"/>
                    <a:pt x="2431" y="1285"/>
                  </a:cubicBezTo>
                  <a:cubicBezTo>
                    <a:pt x="1678" y="1285"/>
                    <a:pt x="1678" y="1285"/>
                    <a:pt x="1678" y="1285"/>
                  </a:cubicBezTo>
                  <a:lnTo>
                    <a:pt x="1678" y="16"/>
                  </a:lnTo>
                  <a:close/>
                  <a:moveTo>
                    <a:pt x="4392" y="16"/>
                  </a:moveTo>
                  <a:cubicBezTo>
                    <a:pt x="4573" y="16"/>
                    <a:pt x="4573" y="16"/>
                    <a:pt x="4573" y="16"/>
                  </a:cubicBezTo>
                  <a:cubicBezTo>
                    <a:pt x="4061" y="1290"/>
                    <a:pt x="4061" y="1290"/>
                    <a:pt x="4061" y="1290"/>
                  </a:cubicBezTo>
                  <a:cubicBezTo>
                    <a:pt x="4021" y="1290"/>
                    <a:pt x="4021" y="1290"/>
                    <a:pt x="4021" y="1290"/>
                  </a:cubicBezTo>
                  <a:cubicBezTo>
                    <a:pt x="3606" y="258"/>
                    <a:pt x="3606" y="258"/>
                    <a:pt x="3606" y="258"/>
                  </a:cubicBezTo>
                  <a:cubicBezTo>
                    <a:pt x="3187" y="1290"/>
                    <a:pt x="3187" y="1290"/>
                    <a:pt x="3187" y="1290"/>
                  </a:cubicBezTo>
                  <a:cubicBezTo>
                    <a:pt x="3147" y="1290"/>
                    <a:pt x="3147" y="1290"/>
                    <a:pt x="3147" y="1290"/>
                  </a:cubicBezTo>
                  <a:cubicBezTo>
                    <a:pt x="2636" y="16"/>
                    <a:pt x="2636" y="16"/>
                    <a:pt x="2636" y="16"/>
                  </a:cubicBezTo>
                  <a:cubicBezTo>
                    <a:pt x="2819" y="16"/>
                    <a:pt x="2819" y="16"/>
                    <a:pt x="2819" y="16"/>
                  </a:cubicBezTo>
                  <a:cubicBezTo>
                    <a:pt x="3168" y="891"/>
                    <a:pt x="3168" y="891"/>
                    <a:pt x="3168" y="891"/>
                  </a:cubicBezTo>
                  <a:cubicBezTo>
                    <a:pt x="3521" y="16"/>
                    <a:pt x="3521" y="16"/>
                    <a:pt x="3521" y="16"/>
                  </a:cubicBezTo>
                  <a:cubicBezTo>
                    <a:pt x="3693" y="16"/>
                    <a:pt x="3693" y="16"/>
                    <a:pt x="3693" y="16"/>
                  </a:cubicBezTo>
                  <a:cubicBezTo>
                    <a:pt x="4047" y="891"/>
                    <a:pt x="4047" y="891"/>
                    <a:pt x="4047" y="891"/>
                  </a:cubicBezTo>
                  <a:lnTo>
                    <a:pt x="4392" y="16"/>
                  </a:lnTo>
                  <a:close/>
                  <a:moveTo>
                    <a:pt x="5343" y="9"/>
                  </a:moveTo>
                  <a:cubicBezTo>
                    <a:pt x="5470" y="9"/>
                    <a:pt x="5470" y="9"/>
                    <a:pt x="5470" y="9"/>
                  </a:cubicBezTo>
                  <a:cubicBezTo>
                    <a:pt x="6039" y="1285"/>
                    <a:pt x="6039" y="1285"/>
                    <a:pt x="6039" y="1285"/>
                  </a:cubicBezTo>
                  <a:cubicBezTo>
                    <a:pt x="5853" y="1285"/>
                    <a:pt x="5853" y="1285"/>
                    <a:pt x="5853" y="1285"/>
                  </a:cubicBezTo>
                  <a:cubicBezTo>
                    <a:pt x="5685" y="909"/>
                    <a:pt x="5685" y="909"/>
                    <a:pt x="5685" y="909"/>
                  </a:cubicBezTo>
                  <a:cubicBezTo>
                    <a:pt x="5143" y="909"/>
                    <a:pt x="5143" y="909"/>
                    <a:pt x="5143" y="909"/>
                  </a:cubicBezTo>
                  <a:cubicBezTo>
                    <a:pt x="4984" y="1285"/>
                    <a:pt x="4984" y="1285"/>
                    <a:pt x="4984" y="1285"/>
                  </a:cubicBezTo>
                  <a:cubicBezTo>
                    <a:pt x="4798" y="1285"/>
                    <a:pt x="4798" y="1285"/>
                    <a:pt x="4798" y="1285"/>
                  </a:cubicBezTo>
                  <a:lnTo>
                    <a:pt x="5343" y="9"/>
                  </a:lnTo>
                  <a:close/>
                  <a:moveTo>
                    <a:pt x="5610" y="748"/>
                  </a:moveTo>
                  <a:cubicBezTo>
                    <a:pt x="5405" y="287"/>
                    <a:pt x="5405" y="287"/>
                    <a:pt x="5405" y="287"/>
                  </a:cubicBezTo>
                  <a:cubicBezTo>
                    <a:pt x="5215" y="748"/>
                    <a:pt x="5215" y="748"/>
                    <a:pt x="5215" y="748"/>
                  </a:cubicBezTo>
                  <a:lnTo>
                    <a:pt x="5610" y="748"/>
                  </a:lnTo>
                  <a:close/>
                  <a:moveTo>
                    <a:pt x="7109" y="16"/>
                  </a:moveTo>
                  <a:cubicBezTo>
                    <a:pt x="7330" y="16"/>
                    <a:pt x="7330" y="16"/>
                    <a:pt x="7330" y="16"/>
                  </a:cubicBezTo>
                  <a:cubicBezTo>
                    <a:pt x="6861" y="614"/>
                    <a:pt x="6861" y="614"/>
                    <a:pt x="6861" y="614"/>
                  </a:cubicBezTo>
                  <a:cubicBezTo>
                    <a:pt x="6861" y="1285"/>
                    <a:pt x="6861" y="1285"/>
                    <a:pt x="6861" y="1285"/>
                  </a:cubicBezTo>
                  <a:cubicBezTo>
                    <a:pt x="6675" y="1285"/>
                    <a:pt x="6675" y="1285"/>
                    <a:pt x="6675" y="1285"/>
                  </a:cubicBezTo>
                  <a:cubicBezTo>
                    <a:pt x="6675" y="614"/>
                    <a:pt x="6675" y="614"/>
                    <a:pt x="6675" y="614"/>
                  </a:cubicBezTo>
                  <a:cubicBezTo>
                    <a:pt x="6206" y="16"/>
                    <a:pt x="6206" y="16"/>
                    <a:pt x="6206" y="16"/>
                  </a:cubicBezTo>
                  <a:cubicBezTo>
                    <a:pt x="6426" y="16"/>
                    <a:pt x="6426" y="16"/>
                    <a:pt x="6426" y="16"/>
                  </a:cubicBezTo>
                  <a:cubicBezTo>
                    <a:pt x="6765" y="453"/>
                    <a:pt x="6765" y="453"/>
                    <a:pt x="6765" y="453"/>
                  </a:cubicBezTo>
                  <a:lnTo>
                    <a:pt x="7109" y="16"/>
                  </a:lnTo>
                  <a:close/>
                  <a:moveTo>
                    <a:pt x="8119" y="754"/>
                  </a:moveTo>
                  <a:cubicBezTo>
                    <a:pt x="7981" y="670"/>
                    <a:pt x="7981" y="670"/>
                    <a:pt x="7981" y="670"/>
                  </a:cubicBezTo>
                  <a:cubicBezTo>
                    <a:pt x="7894" y="617"/>
                    <a:pt x="7833" y="565"/>
                    <a:pt x="7796" y="514"/>
                  </a:cubicBezTo>
                  <a:cubicBezTo>
                    <a:pt x="7759" y="463"/>
                    <a:pt x="7741" y="404"/>
                    <a:pt x="7741" y="337"/>
                  </a:cubicBezTo>
                  <a:cubicBezTo>
                    <a:pt x="7741" y="236"/>
                    <a:pt x="7776" y="157"/>
                    <a:pt x="7845" y="93"/>
                  </a:cubicBezTo>
                  <a:cubicBezTo>
                    <a:pt x="7914" y="31"/>
                    <a:pt x="8005" y="0"/>
                    <a:pt x="8115" y="0"/>
                  </a:cubicBezTo>
                  <a:cubicBezTo>
                    <a:pt x="8221" y="0"/>
                    <a:pt x="8318" y="30"/>
                    <a:pt x="8407" y="89"/>
                  </a:cubicBezTo>
                  <a:cubicBezTo>
                    <a:pt x="8407" y="295"/>
                    <a:pt x="8407" y="295"/>
                    <a:pt x="8407" y="295"/>
                  </a:cubicBezTo>
                  <a:cubicBezTo>
                    <a:pt x="8315" y="208"/>
                    <a:pt x="8217" y="164"/>
                    <a:pt x="8112" y="164"/>
                  </a:cubicBezTo>
                  <a:cubicBezTo>
                    <a:pt x="8052" y="164"/>
                    <a:pt x="8004" y="177"/>
                    <a:pt x="7965" y="204"/>
                  </a:cubicBezTo>
                  <a:cubicBezTo>
                    <a:pt x="7927" y="232"/>
                    <a:pt x="7908" y="267"/>
                    <a:pt x="7908" y="309"/>
                  </a:cubicBezTo>
                  <a:cubicBezTo>
                    <a:pt x="7908" y="348"/>
                    <a:pt x="7922" y="384"/>
                    <a:pt x="7950" y="416"/>
                  </a:cubicBezTo>
                  <a:cubicBezTo>
                    <a:pt x="7979" y="450"/>
                    <a:pt x="8023" y="485"/>
                    <a:pt x="8086" y="521"/>
                  </a:cubicBezTo>
                  <a:cubicBezTo>
                    <a:pt x="8224" y="603"/>
                    <a:pt x="8224" y="603"/>
                    <a:pt x="8224" y="603"/>
                  </a:cubicBezTo>
                  <a:cubicBezTo>
                    <a:pt x="8379" y="696"/>
                    <a:pt x="8457" y="813"/>
                    <a:pt x="8457" y="956"/>
                  </a:cubicBezTo>
                  <a:cubicBezTo>
                    <a:pt x="8457" y="1057"/>
                    <a:pt x="8423" y="1141"/>
                    <a:pt x="8355" y="1204"/>
                  </a:cubicBezTo>
                  <a:cubicBezTo>
                    <a:pt x="8287" y="1268"/>
                    <a:pt x="8198" y="1300"/>
                    <a:pt x="8089" y="1300"/>
                  </a:cubicBezTo>
                  <a:cubicBezTo>
                    <a:pt x="7964" y="1300"/>
                    <a:pt x="7849" y="1261"/>
                    <a:pt x="7746" y="1185"/>
                  </a:cubicBezTo>
                  <a:cubicBezTo>
                    <a:pt x="7746" y="953"/>
                    <a:pt x="7746" y="953"/>
                    <a:pt x="7746" y="953"/>
                  </a:cubicBezTo>
                  <a:cubicBezTo>
                    <a:pt x="7845" y="1077"/>
                    <a:pt x="7958" y="1140"/>
                    <a:pt x="8087" y="1140"/>
                  </a:cubicBezTo>
                  <a:cubicBezTo>
                    <a:pt x="8144" y="1140"/>
                    <a:pt x="8192" y="1124"/>
                    <a:pt x="8229" y="1092"/>
                  </a:cubicBezTo>
                  <a:cubicBezTo>
                    <a:pt x="8267" y="1061"/>
                    <a:pt x="8286" y="1021"/>
                    <a:pt x="8286" y="973"/>
                  </a:cubicBezTo>
                  <a:cubicBezTo>
                    <a:pt x="8286" y="896"/>
                    <a:pt x="8230" y="823"/>
                    <a:pt x="8119" y="754"/>
                  </a:cubicBezTo>
                  <a:moveTo>
                    <a:pt x="9917" y="16"/>
                  </a:moveTo>
                  <a:cubicBezTo>
                    <a:pt x="10099" y="16"/>
                    <a:pt x="10099" y="16"/>
                    <a:pt x="10099" y="16"/>
                  </a:cubicBezTo>
                  <a:cubicBezTo>
                    <a:pt x="10099" y="1119"/>
                    <a:pt x="10099" y="1119"/>
                    <a:pt x="10099" y="1119"/>
                  </a:cubicBezTo>
                  <a:cubicBezTo>
                    <a:pt x="10671" y="1119"/>
                    <a:pt x="10671" y="1119"/>
                    <a:pt x="10671" y="1119"/>
                  </a:cubicBezTo>
                  <a:cubicBezTo>
                    <a:pt x="10671" y="1285"/>
                    <a:pt x="10671" y="1285"/>
                    <a:pt x="10671" y="1285"/>
                  </a:cubicBezTo>
                  <a:cubicBezTo>
                    <a:pt x="9917" y="1285"/>
                    <a:pt x="9917" y="1285"/>
                    <a:pt x="9917" y="1285"/>
                  </a:cubicBezTo>
                  <a:lnTo>
                    <a:pt x="9917" y="16"/>
                  </a:lnTo>
                  <a:close/>
                  <a:moveTo>
                    <a:pt x="11202" y="16"/>
                  </a:moveTo>
                  <a:cubicBezTo>
                    <a:pt x="11921" y="16"/>
                    <a:pt x="11921" y="16"/>
                    <a:pt x="11921" y="16"/>
                  </a:cubicBezTo>
                  <a:cubicBezTo>
                    <a:pt x="11921" y="177"/>
                    <a:pt x="11921" y="177"/>
                    <a:pt x="11921" y="177"/>
                  </a:cubicBezTo>
                  <a:cubicBezTo>
                    <a:pt x="11383" y="177"/>
                    <a:pt x="11383" y="177"/>
                    <a:pt x="11383" y="177"/>
                  </a:cubicBezTo>
                  <a:cubicBezTo>
                    <a:pt x="11383" y="565"/>
                    <a:pt x="11383" y="565"/>
                    <a:pt x="11383" y="565"/>
                  </a:cubicBezTo>
                  <a:cubicBezTo>
                    <a:pt x="11903" y="565"/>
                    <a:pt x="11903" y="565"/>
                    <a:pt x="11903" y="565"/>
                  </a:cubicBezTo>
                  <a:cubicBezTo>
                    <a:pt x="11903" y="727"/>
                    <a:pt x="11903" y="727"/>
                    <a:pt x="11903" y="727"/>
                  </a:cubicBezTo>
                  <a:cubicBezTo>
                    <a:pt x="11383" y="727"/>
                    <a:pt x="11383" y="727"/>
                    <a:pt x="11383" y="727"/>
                  </a:cubicBezTo>
                  <a:cubicBezTo>
                    <a:pt x="11383" y="1122"/>
                    <a:pt x="11383" y="1122"/>
                    <a:pt x="11383" y="1122"/>
                  </a:cubicBezTo>
                  <a:cubicBezTo>
                    <a:pt x="11939" y="1122"/>
                    <a:pt x="11939" y="1122"/>
                    <a:pt x="11939" y="1122"/>
                  </a:cubicBezTo>
                  <a:cubicBezTo>
                    <a:pt x="11939" y="1283"/>
                    <a:pt x="11939" y="1283"/>
                    <a:pt x="11939" y="1283"/>
                  </a:cubicBezTo>
                  <a:cubicBezTo>
                    <a:pt x="11202" y="1283"/>
                    <a:pt x="11202" y="1283"/>
                    <a:pt x="11202" y="1283"/>
                  </a:cubicBezTo>
                  <a:lnTo>
                    <a:pt x="11202" y="16"/>
                  </a:lnTo>
                  <a:close/>
                  <a:moveTo>
                    <a:pt x="12946" y="9"/>
                  </a:moveTo>
                  <a:cubicBezTo>
                    <a:pt x="13075" y="9"/>
                    <a:pt x="13075" y="9"/>
                    <a:pt x="13075" y="9"/>
                  </a:cubicBezTo>
                  <a:cubicBezTo>
                    <a:pt x="13643" y="1285"/>
                    <a:pt x="13643" y="1285"/>
                    <a:pt x="13643" y="1285"/>
                  </a:cubicBezTo>
                  <a:cubicBezTo>
                    <a:pt x="13458" y="1285"/>
                    <a:pt x="13458" y="1285"/>
                    <a:pt x="13458" y="1285"/>
                  </a:cubicBezTo>
                  <a:cubicBezTo>
                    <a:pt x="13288" y="909"/>
                    <a:pt x="13288" y="909"/>
                    <a:pt x="13288" y="909"/>
                  </a:cubicBezTo>
                  <a:cubicBezTo>
                    <a:pt x="12746" y="909"/>
                    <a:pt x="12746" y="909"/>
                    <a:pt x="12746" y="909"/>
                  </a:cubicBezTo>
                  <a:cubicBezTo>
                    <a:pt x="12588" y="1285"/>
                    <a:pt x="12588" y="1285"/>
                    <a:pt x="12588" y="1285"/>
                  </a:cubicBezTo>
                  <a:cubicBezTo>
                    <a:pt x="12402" y="1285"/>
                    <a:pt x="12402" y="1285"/>
                    <a:pt x="12402" y="1285"/>
                  </a:cubicBezTo>
                  <a:lnTo>
                    <a:pt x="12946" y="9"/>
                  </a:lnTo>
                  <a:close/>
                  <a:moveTo>
                    <a:pt x="13214" y="748"/>
                  </a:moveTo>
                  <a:cubicBezTo>
                    <a:pt x="13009" y="287"/>
                    <a:pt x="13009" y="287"/>
                    <a:pt x="13009" y="287"/>
                  </a:cubicBezTo>
                  <a:cubicBezTo>
                    <a:pt x="12819" y="748"/>
                    <a:pt x="12819" y="748"/>
                    <a:pt x="12819" y="748"/>
                  </a:cubicBezTo>
                  <a:lnTo>
                    <a:pt x="13214" y="748"/>
                  </a:lnTo>
                  <a:close/>
                  <a:moveTo>
                    <a:pt x="14160" y="1285"/>
                  </a:moveTo>
                  <a:cubicBezTo>
                    <a:pt x="14160" y="16"/>
                    <a:pt x="14160" y="16"/>
                    <a:pt x="14160" y="16"/>
                  </a:cubicBezTo>
                  <a:cubicBezTo>
                    <a:pt x="14478" y="16"/>
                    <a:pt x="14478" y="16"/>
                    <a:pt x="14478" y="16"/>
                  </a:cubicBezTo>
                  <a:cubicBezTo>
                    <a:pt x="14606" y="16"/>
                    <a:pt x="14708" y="48"/>
                    <a:pt x="14784" y="112"/>
                  </a:cubicBezTo>
                  <a:cubicBezTo>
                    <a:pt x="14859" y="175"/>
                    <a:pt x="14896" y="261"/>
                    <a:pt x="14896" y="369"/>
                  </a:cubicBezTo>
                  <a:cubicBezTo>
                    <a:pt x="14896" y="444"/>
                    <a:pt x="14878" y="507"/>
                    <a:pt x="14841" y="560"/>
                  </a:cubicBezTo>
                  <a:cubicBezTo>
                    <a:pt x="14804" y="616"/>
                    <a:pt x="14751" y="655"/>
                    <a:pt x="14682" y="682"/>
                  </a:cubicBezTo>
                  <a:cubicBezTo>
                    <a:pt x="14723" y="708"/>
                    <a:pt x="14762" y="745"/>
                    <a:pt x="14801" y="791"/>
                  </a:cubicBezTo>
                  <a:cubicBezTo>
                    <a:pt x="14840" y="837"/>
                    <a:pt x="14895" y="917"/>
                    <a:pt x="14964" y="1031"/>
                  </a:cubicBezTo>
                  <a:cubicBezTo>
                    <a:pt x="15008" y="1103"/>
                    <a:pt x="15045" y="1158"/>
                    <a:pt x="15071" y="1195"/>
                  </a:cubicBezTo>
                  <a:cubicBezTo>
                    <a:pt x="15138" y="1285"/>
                    <a:pt x="15138" y="1285"/>
                    <a:pt x="15138" y="1285"/>
                  </a:cubicBezTo>
                  <a:cubicBezTo>
                    <a:pt x="14922" y="1285"/>
                    <a:pt x="14922" y="1285"/>
                    <a:pt x="14922" y="1285"/>
                  </a:cubicBezTo>
                  <a:cubicBezTo>
                    <a:pt x="14867" y="1201"/>
                    <a:pt x="14867" y="1201"/>
                    <a:pt x="14867" y="1201"/>
                  </a:cubicBezTo>
                  <a:cubicBezTo>
                    <a:pt x="14865" y="1199"/>
                    <a:pt x="14861" y="1193"/>
                    <a:pt x="14856" y="1186"/>
                  </a:cubicBezTo>
                  <a:cubicBezTo>
                    <a:pt x="14820" y="1136"/>
                    <a:pt x="14820" y="1136"/>
                    <a:pt x="14820" y="1136"/>
                  </a:cubicBezTo>
                  <a:cubicBezTo>
                    <a:pt x="14764" y="1043"/>
                    <a:pt x="14764" y="1043"/>
                    <a:pt x="14764" y="1043"/>
                  </a:cubicBezTo>
                  <a:cubicBezTo>
                    <a:pt x="14704" y="944"/>
                    <a:pt x="14704" y="944"/>
                    <a:pt x="14704" y="944"/>
                  </a:cubicBezTo>
                  <a:cubicBezTo>
                    <a:pt x="14666" y="893"/>
                    <a:pt x="14631" y="851"/>
                    <a:pt x="14600" y="820"/>
                  </a:cubicBezTo>
                  <a:cubicBezTo>
                    <a:pt x="14569" y="788"/>
                    <a:pt x="14541" y="767"/>
                    <a:pt x="14516" y="754"/>
                  </a:cubicBezTo>
                  <a:cubicBezTo>
                    <a:pt x="14490" y="740"/>
                    <a:pt x="14449" y="733"/>
                    <a:pt x="14389" y="733"/>
                  </a:cubicBezTo>
                  <a:cubicBezTo>
                    <a:pt x="14342" y="733"/>
                    <a:pt x="14342" y="733"/>
                    <a:pt x="14342" y="733"/>
                  </a:cubicBezTo>
                  <a:cubicBezTo>
                    <a:pt x="14342" y="1285"/>
                    <a:pt x="14342" y="1285"/>
                    <a:pt x="14342" y="1285"/>
                  </a:cubicBezTo>
                  <a:lnTo>
                    <a:pt x="14160" y="1285"/>
                  </a:lnTo>
                  <a:close/>
                  <a:moveTo>
                    <a:pt x="14396" y="170"/>
                  </a:moveTo>
                  <a:cubicBezTo>
                    <a:pt x="14342" y="170"/>
                    <a:pt x="14342" y="170"/>
                    <a:pt x="14342" y="170"/>
                  </a:cubicBezTo>
                  <a:cubicBezTo>
                    <a:pt x="14342" y="572"/>
                    <a:pt x="14342" y="572"/>
                    <a:pt x="14342" y="572"/>
                  </a:cubicBezTo>
                  <a:cubicBezTo>
                    <a:pt x="14411" y="572"/>
                    <a:pt x="14411" y="572"/>
                    <a:pt x="14411" y="572"/>
                  </a:cubicBezTo>
                  <a:cubicBezTo>
                    <a:pt x="14503" y="572"/>
                    <a:pt x="14566" y="564"/>
                    <a:pt x="14600" y="548"/>
                  </a:cubicBezTo>
                  <a:cubicBezTo>
                    <a:pt x="14634" y="531"/>
                    <a:pt x="14661" y="508"/>
                    <a:pt x="14680" y="476"/>
                  </a:cubicBezTo>
                  <a:cubicBezTo>
                    <a:pt x="14699" y="445"/>
                    <a:pt x="14709" y="408"/>
                    <a:pt x="14709" y="368"/>
                  </a:cubicBezTo>
                  <a:cubicBezTo>
                    <a:pt x="14709" y="327"/>
                    <a:pt x="14698" y="292"/>
                    <a:pt x="14677" y="260"/>
                  </a:cubicBezTo>
                  <a:cubicBezTo>
                    <a:pt x="14655" y="227"/>
                    <a:pt x="14626" y="204"/>
                    <a:pt x="14587" y="191"/>
                  </a:cubicBezTo>
                  <a:cubicBezTo>
                    <a:pt x="14548" y="177"/>
                    <a:pt x="14485" y="170"/>
                    <a:pt x="14396" y="170"/>
                  </a:cubicBezTo>
                  <a:moveTo>
                    <a:pt x="16658" y="16"/>
                  </a:moveTo>
                  <a:cubicBezTo>
                    <a:pt x="16830" y="16"/>
                    <a:pt x="16830" y="16"/>
                    <a:pt x="16830" y="16"/>
                  </a:cubicBezTo>
                  <a:cubicBezTo>
                    <a:pt x="16830" y="1285"/>
                    <a:pt x="16830" y="1285"/>
                    <a:pt x="16830" y="1285"/>
                  </a:cubicBezTo>
                  <a:cubicBezTo>
                    <a:pt x="16675" y="1285"/>
                    <a:pt x="16675" y="1285"/>
                    <a:pt x="16675" y="1285"/>
                  </a:cubicBezTo>
                  <a:cubicBezTo>
                    <a:pt x="15827" y="308"/>
                    <a:pt x="15827" y="308"/>
                    <a:pt x="15827" y="308"/>
                  </a:cubicBezTo>
                  <a:cubicBezTo>
                    <a:pt x="15827" y="1285"/>
                    <a:pt x="15827" y="1285"/>
                    <a:pt x="15827" y="1285"/>
                  </a:cubicBezTo>
                  <a:cubicBezTo>
                    <a:pt x="15656" y="1285"/>
                    <a:pt x="15656" y="1285"/>
                    <a:pt x="15656" y="1285"/>
                  </a:cubicBezTo>
                  <a:cubicBezTo>
                    <a:pt x="15656" y="16"/>
                    <a:pt x="15656" y="16"/>
                    <a:pt x="15656" y="16"/>
                  </a:cubicBezTo>
                  <a:cubicBezTo>
                    <a:pt x="15803" y="16"/>
                    <a:pt x="15803" y="16"/>
                    <a:pt x="15803" y="16"/>
                  </a:cubicBezTo>
                  <a:cubicBezTo>
                    <a:pt x="16658" y="1002"/>
                    <a:pt x="16658" y="1002"/>
                    <a:pt x="16658" y="1002"/>
                  </a:cubicBezTo>
                  <a:lnTo>
                    <a:pt x="16658" y="16"/>
                  </a:lnTo>
                  <a:close/>
                  <a:moveTo>
                    <a:pt x="17477" y="16"/>
                  </a:moveTo>
                  <a:cubicBezTo>
                    <a:pt x="17658" y="16"/>
                    <a:pt x="17658" y="16"/>
                    <a:pt x="17658" y="16"/>
                  </a:cubicBezTo>
                  <a:cubicBezTo>
                    <a:pt x="17658" y="1285"/>
                    <a:pt x="17658" y="1285"/>
                    <a:pt x="17658" y="1285"/>
                  </a:cubicBezTo>
                  <a:cubicBezTo>
                    <a:pt x="17477" y="1285"/>
                    <a:pt x="17477" y="1285"/>
                    <a:pt x="17477" y="1285"/>
                  </a:cubicBezTo>
                  <a:lnTo>
                    <a:pt x="17477" y="16"/>
                  </a:lnTo>
                  <a:close/>
                  <a:moveTo>
                    <a:pt x="19320" y="16"/>
                  </a:moveTo>
                  <a:cubicBezTo>
                    <a:pt x="19493" y="16"/>
                    <a:pt x="19493" y="16"/>
                    <a:pt x="19493" y="16"/>
                  </a:cubicBezTo>
                  <a:cubicBezTo>
                    <a:pt x="19493" y="1285"/>
                    <a:pt x="19493" y="1285"/>
                    <a:pt x="19493" y="1285"/>
                  </a:cubicBezTo>
                  <a:cubicBezTo>
                    <a:pt x="19337" y="1285"/>
                    <a:pt x="19337" y="1285"/>
                    <a:pt x="19337" y="1285"/>
                  </a:cubicBezTo>
                  <a:cubicBezTo>
                    <a:pt x="18488" y="308"/>
                    <a:pt x="18488" y="308"/>
                    <a:pt x="18488" y="308"/>
                  </a:cubicBezTo>
                  <a:cubicBezTo>
                    <a:pt x="18488" y="1285"/>
                    <a:pt x="18488" y="1285"/>
                    <a:pt x="18488" y="1285"/>
                  </a:cubicBezTo>
                  <a:cubicBezTo>
                    <a:pt x="18317" y="1285"/>
                    <a:pt x="18317" y="1285"/>
                    <a:pt x="18317" y="1285"/>
                  </a:cubicBezTo>
                  <a:cubicBezTo>
                    <a:pt x="18317" y="16"/>
                    <a:pt x="18317" y="16"/>
                    <a:pt x="18317" y="16"/>
                  </a:cubicBezTo>
                  <a:cubicBezTo>
                    <a:pt x="18464" y="16"/>
                    <a:pt x="18464" y="16"/>
                    <a:pt x="18464" y="16"/>
                  </a:cubicBezTo>
                  <a:cubicBezTo>
                    <a:pt x="19320" y="1002"/>
                    <a:pt x="19320" y="1002"/>
                    <a:pt x="19320" y="1002"/>
                  </a:cubicBezTo>
                  <a:lnTo>
                    <a:pt x="19320" y="16"/>
                  </a:lnTo>
                  <a:close/>
                  <a:moveTo>
                    <a:pt x="20712" y="659"/>
                  </a:moveTo>
                  <a:cubicBezTo>
                    <a:pt x="21137" y="659"/>
                    <a:pt x="21137" y="659"/>
                    <a:pt x="21137" y="659"/>
                  </a:cubicBezTo>
                  <a:cubicBezTo>
                    <a:pt x="21137" y="1198"/>
                    <a:pt x="21137" y="1198"/>
                    <a:pt x="21137" y="1198"/>
                  </a:cubicBezTo>
                  <a:cubicBezTo>
                    <a:pt x="20981" y="1266"/>
                    <a:pt x="20826" y="1300"/>
                    <a:pt x="20673" y="1300"/>
                  </a:cubicBezTo>
                  <a:cubicBezTo>
                    <a:pt x="20463" y="1300"/>
                    <a:pt x="20294" y="1239"/>
                    <a:pt x="20169" y="1115"/>
                  </a:cubicBezTo>
                  <a:cubicBezTo>
                    <a:pt x="20043" y="994"/>
                    <a:pt x="19980" y="842"/>
                    <a:pt x="19980" y="662"/>
                  </a:cubicBezTo>
                  <a:cubicBezTo>
                    <a:pt x="19980" y="473"/>
                    <a:pt x="20045" y="314"/>
                    <a:pt x="20176" y="189"/>
                  </a:cubicBezTo>
                  <a:cubicBezTo>
                    <a:pt x="20306" y="63"/>
                    <a:pt x="20469" y="0"/>
                    <a:pt x="20666" y="0"/>
                  </a:cubicBezTo>
                  <a:cubicBezTo>
                    <a:pt x="20736" y="0"/>
                    <a:pt x="20804" y="8"/>
                    <a:pt x="20869" y="22"/>
                  </a:cubicBezTo>
                  <a:cubicBezTo>
                    <a:pt x="20933" y="39"/>
                    <a:pt x="21014" y="66"/>
                    <a:pt x="21112" y="109"/>
                  </a:cubicBezTo>
                  <a:cubicBezTo>
                    <a:pt x="21112" y="293"/>
                    <a:pt x="21112" y="293"/>
                    <a:pt x="21112" y="293"/>
                  </a:cubicBezTo>
                  <a:cubicBezTo>
                    <a:pt x="20961" y="205"/>
                    <a:pt x="20811" y="161"/>
                    <a:pt x="20661" y="161"/>
                  </a:cubicBezTo>
                  <a:cubicBezTo>
                    <a:pt x="20523" y="161"/>
                    <a:pt x="20407" y="209"/>
                    <a:pt x="20311" y="303"/>
                  </a:cubicBezTo>
                  <a:cubicBezTo>
                    <a:pt x="20215" y="397"/>
                    <a:pt x="20169" y="514"/>
                    <a:pt x="20169" y="651"/>
                  </a:cubicBezTo>
                  <a:cubicBezTo>
                    <a:pt x="20169" y="795"/>
                    <a:pt x="20215" y="913"/>
                    <a:pt x="20311" y="1004"/>
                  </a:cubicBezTo>
                  <a:cubicBezTo>
                    <a:pt x="20407" y="1096"/>
                    <a:pt x="20528" y="1142"/>
                    <a:pt x="20678" y="1142"/>
                  </a:cubicBezTo>
                  <a:cubicBezTo>
                    <a:pt x="20750" y="1142"/>
                    <a:pt x="20838" y="1125"/>
                    <a:pt x="20939" y="1092"/>
                  </a:cubicBezTo>
                  <a:cubicBezTo>
                    <a:pt x="20956" y="1087"/>
                    <a:pt x="20956" y="1087"/>
                    <a:pt x="20956" y="1087"/>
                  </a:cubicBezTo>
                  <a:cubicBezTo>
                    <a:pt x="20956" y="821"/>
                    <a:pt x="20956" y="821"/>
                    <a:pt x="20956" y="821"/>
                  </a:cubicBezTo>
                  <a:cubicBezTo>
                    <a:pt x="20712" y="821"/>
                    <a:pt x="20712" y="821"/>
                    <a:pt x="20712" y="821"/>
                  </a:cubicBezTo>
                  <a:lnTo>
                    <a:pt x="20712" y="65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solidFill>
                  <a:schemeClr val="tx1">
                    <a:alpha val="0"/>
                  </a:schemeClr>
                </a:solidFill>
              </a:endParaRPr>
            </a:p>
          </p:txBody>
        </p:sp>
      </p:grpSp>
      <p:sp>
        <p:nvSpPr>
          <p:cNvPr id="18" name="Text Placeholder 17"/>
          <p:cNvSpPr>
            <a:spLocks noGrp="1"/>
          </p:cNvSpPr>
          <p:nvPr>
            <p:ph type="body" sz="quarter" idx="16" hasCustomPrompt="1"/>
          </p:nvPr>
        </p:nvSpPr>
        <p:spPr>
          <a:xfrm>
            <a:off x="1752600" y="6529254"/>
            <a:ext cx="5867400" cy="187537"/>
          </a:xfrm>
        </p:spPr>
        <p:txBody>
          <a:bodyPr/>
          <a:lstStyle>
            <a:lvl1pPr marL="0" indent="0">
              <a:buNone/>
              <a:defRPr sz="1200" baseline="0"/>
            </a:lvl1pPr>
          </a:lstStyle>
          <a:p>
            <a:pPr lvl="0"/>
            <a:r>
              <a:rPr lang="en-US" dirty="0"/>
              <a:t>Click to add copyright line</a:t>
            </a:r>
            <a:endParaRPr lang="en-IN"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9/12/2023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9/12/2023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9/12/2023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9/12/2023</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9/12/2023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7620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819400"/>
            <a:ext cx="8229600" cy="128655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9/12/2023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724400"/>
            <a:ext cx="8229600" cy="129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135834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9/12/2023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9/12/2023</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8" name="TextBox 7"/>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1" r:id="rId8"/>
    <p:sldLayoutId id="2147483651" r:id="rId9"/>
    <p:sldLayoutId id="2147483654" r:id="rId10"/>
    <p:sldLayoutId id="2147483655" r:id="rId11"/>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99"/>
            <a:ext cx="8382000" cy="806267"/>
          </a:xfrm>
        </p:spPr>
        <p:txBody>
          <a:bodyPr anchor="b"/>
          <a:lstStyle/>
          <a:p>
            <a:r>
              <a:rPr lang="en-US" altLang="en-US" sz="3600" b="0" dirty="0">
                <a:latin typeface="+mj-lt"/>
              </a:rPr>
              <a:t>Elementary Statistics</a:t>
            </a:r>
            <a:endParaRPr lang="en-IN" sz="3600" dirty="0">
              <a:latin typeface="+mj-lt"/>
            </a:endParaRPr>
          </a:p>
        </p:txBody>
      </p:sp>
      <p:sp>
        <p:nvSpPr>
          <p:cNvPr id="3" name="Text Placeholder 2"/>
          <p:cNvSpPr>
            <a:spLocks noGrp="1"/>
          </p:cNvSpPr>
          <p:nvPr>
            <p:ph type="body" sz="quarter" idx="13"/>
          </p:nvPr>
        </p:nvSpPr>
        <p:spPr>
          <a:xfrm>
            <a:off x="457200" y="1174932"/>
            <a:ext cx="8229600" cy="349068"/>
          </a:xfrm>
        </p:spPr>
        <p:txBody>
          <a:bodyPr/>
          <a:lstStyle/>
          <a:p>
            <a:r>
              <a:rPr lang="en-US" altLang="en-US" sz="2400" dirty="0"/>
              <a:t>Thirteenth Edition</a:t>
            </a:r>
            <a:endParaRPr lang="en-IN" sz="2400" dirty="0">
              <a:latin typeface="+mj-lt"/>
            </a:endParaRPr>
          </a:p>
        </p:txBody>
      </p:sp>
      <p:sp>
        <p:nvSpPr>
          <p:cNvPr id="4" name="Text Placeholder 3"/>
          <p:cNvSpPr>
            <a:spLocks noGrp="1"/>
          </p:cNvSpPr>
          <p:nvPr>
            <p:ph type="body" sz="quarter" idx="14"/>
          </p:nvPr>
        </p:nvSpPr>
        <p:spPr/>
        <p:txBody>
          <a:bodyPr/>
          <a:lstStyle/>
          <a:p>
            <a:pPr algn="ctr"/>
            <a:r>
              <a:rPr lang="en-IN" sz="4000" b="1" dirty="0"/>
              <a:t>Chapter 5</a:t>
            </a:r>
            <a:endParaRPr lang="en-IN" sz="4000" dirty="0"/>
          </a:p>
        </p:txBody>
      </p:sp>
      <p:sp>
        <p:nvSpPr>
          <p:cNvPr id="5" name="Text Placeholder 4"/>
          <p:cNvSpPr>
            <a:spLocks noGrp="1"/>
          </p:cNvSpPr>
          <p:nvPr>
            <p:ph type="body" sz="quarter" idx="15"/>
          </p:nvPr>
        </p:nvSpPr>
        <p:spPr>
          <a:xfrm>
            <a:off x="5029200" y="3322637"/>
            <a:ext cx="3657600" cy="1249363"/>
          </a:xfrm>
        </p:spPr>
        <p:txBody>
          <a:bodyPr/>
          <a:lstStyle/>
          <a:p>
            <a:pPr algn="ctr"/>
            <a:r>
              <a:rPr lang="en-US" altLang="en-US" sz="3600" dirty="0"/>
              <a:t>Probability Distributions</a:t>
            </a:r>
            <a:endParaRPr lang="en-US" sz="3600" dirty="0">
              <a:cs typeface="Arial" panose="020B0604020202020204" pitchFamily="34" charset="0"/>
            </a:endParaRPr>
          </a:p>
        </p:txBody>
      </p:sp>
      <p:pic>
        <p:nvPicPr>
          <p:cNvPr id="8" name="Picture 2" descr="Front Cover: Elementary Statistics Thirteenth Edition by Maro F. Triola."/>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112" y="1702940"/>
            <a:ext cx="3368274"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6"/>
          </p:nvPr>
        </p:nvSpPr>
        <p:spPr>
          <a:xfrm>
            <a:off x="1828800" y="6508934"/>
            <a:ext cx="5867400" cy="187537"/>
          </a:xfrm>
        </p:spPr>
        <p:txBody>
          <a:bodyPr/>
          <a:lstStyle/>
          <a:p>
            <a:pPr>
              <a:spcBef>
                <a:spcPts val="0"/>
              </a:spcBef>
              <a:buClrTx/>
              <a:defRPr/>
            </a:pPr>
            <a:r>
              <a:rPr lang="en-US" altLang="en-US" dirty="0">
                <a:latin typeface="Verdana" panose="020B0604030504040204" pitchFamily="34" charset="0"/>
                <a:ea typeface="Verdana" panose="020B0604030504040204" pitchFamily="34" charset="0"/>
                <a:cs typeface="Verdana" panose="020B0604030504040204" pitchFamily="34" charset="0"/>
              </a:rPr>
              <a:t>Copyright © 2018, 2014, 2012 Pearson Education, Inc. All Rights Reserved</a:t>
            </a:r>
          </a:p>
        </p:txBody>
      </p:sp>
    </p:spTree>
    <p:extLst>
      <p:ext uri="{BB962C8B-B14F-4D97-AF65-F5344CB8AC3E}">
        <p14:creationId xmlns:p14="http://schemas.microsoft.com/office/powerpoint/2010/main" val="2645556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Twitter </a:t>
            </a:r>
            <a:r>
              <a:rPr lang="en-US" sz="2000" b="0" dirty="0">
                <a:latin typeface="+mj-lt"/>
              </a:rPr>
              <a:t>(2 of 8)</a:t>
            </a:r>
            <a:endParaRPr lang="en-IN" sz="2000" b="0" dirty="0">
              <a:latin typeface="+mj-lt"/>
            </a:endParaRPr>
          </a:p>
        </p:txBody>
      </p:sp>
      <p:sp>
        <p:nvSpPr>
          <p:cNvPr id="3" name="Content Placeholder 2"/>
          <p:cNvSpPr>
            <a:spLocks noGrp="1"/>
          </p:cNvSpPr>
          <p:nvPr>
            <p:ph idx="1"/>
          </p:nvPr>
        </p:nvSpPr>
        <p:spPr>
          <a:xfrm>
            <a:off x="457200" y="1600201"/>
            <a:ext cx="8229600" cy="3047999"/>
          </a:xfrm>
        </p:spPr>
        <p:txBody>
          <a:bodyPr/>
          <a:lstStyle/>
          <a:p>
            <a:pPr marL="0" indent="0">
              <a:spcBef>
                <a:spcPts val="600"/>
              </a:spcBef>
              <a:buNone/>
            </a:pPr>
            <a:r>
              <a:rPr lang="en-US" sz="2600" dirty="0"/>
              <a:t>Solution</a:t>
            </a:r>
          </a:p>
          <a:p>
            <a:pPr marL="0" indent="0">
              <a:spcBef>
                <a:spcPts val="600"/>
              </a:spcBef>
              <a:buNone/>
            </a:pPr>
            <a:r>
              <a:rPr lang="en-US" sz="2600" dirty="0"/>
              <a:t>a. This procedure does satisfy the requirements for a binomial distribution, as shown below.</a:t>
            </a:r>
          </a:p>
          <a:p>
            <a:pPr marL="429768" indent="-429768">
              <a:buFont typeface="+mj-lt"/>
              <a:buAutoNum type="arabicPeriod"/>
            </a:pPr>
            <a:r>
              <a:rPr lang="en-US" sz="2400" dirty="0"/>
              <a:t>The number of trials (5) is fixed.</a:t>
            </a:r>
          </a:p>
          <a:p>
            <a:pPr marL="429768" indent="-429768">
              <a:spcBef>
                <a:spcPts val="600"/>
              </a:spcBef>
              <a:buFont typeface="+mj-lt"/>
              <a:buAutoNum type="arabicPeriod"/>
            </a:pPr>
            <a:r>
              <a:rPr lang="en-US" sz="2400" kern="0" dirty="0"/>
              <a:t>The 5 trials are independent because the probability of any adult knowing Twitter is not affected by results from other selected adults.</a:t>
            </a:r>
            <a:endParaRPr lang="en-IN" sz="2400" dirty="0"/>
          </a:p>
        </p:txBody>
      </p:sp>
    </p:spTree>
    <p:extLst>
      <p:ext uri="{BB962C8B-B14F-4D97-AF65-F5344CB8AC3E}">
        <p14:creationId xmlns:p14="http://schemas.microsoft.com/office/powerpoint/2010/main" val="3455278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Twitter </a:t>
            </a:r>
            <a:r>
              <a:rPr lang="en-US" sz="2000" b="0" dirty="0">
                <a:latin typeface="+mj-lt"/>
              </a:rPr>
              <a:t>(3 of 8)</a:t>
            </a:r>
            <a:endParaRPr lang="en-IN" sz="2000" b="0" dirty="0">
              <a:latin typeface="+mj-lt"/>
            </a:endParaRPr>
          </a:p>
        </p:txBody>
      </p:sp>
      <p:sp>
        <p:nvSpPr>
          <p:cNvPr id="3" name="Content Placeholder 2"/>
          <p:cNvSpPr>
            <a:spLocks noGrp="1"/>
          </p:cNvSpPr>
          <p:nvPr>
            <p:ph idx="1"/>
          </p:nvPr>
        </p:nvSpPr>
        <p:spPr>
          <a:xfrm>
            <a:off x="457200" y="1600201"/>
            <a:ext cx="8001000" cy="3886199"/>
          </a:xfrm>
        </p:spPr>
        <p:txBody>
          <a:bodyPr/>
          <a:lstStyle/>
          <a:p>
            <a:pPr marL="0" indent="0">
              <a:buNone/>
            </a:pPr>
            <a:r>
              <a:rPr lang="en-US" sz="2600" dirty="0"/>
              <a:t>Solution</a:t>
            </a:r>
          </a:p>
          <a:p>
            <a:pPr marL="429768" lvl="1" indent="-429768">
              <a:buFont typeface="+mj-lt"/>
              <a:buAutoNum type="arabicPeriod" startAt="3"/>
            </a:pPr>
            <a:r>
              <a:rPr lang="en-US" sz="2400" dirty="0"/>
              <a:t>Each of the 5 trials has two categories of outcomes: The selected person knows what Twitter is or that person does not know what Twitter is.</a:t>
            </a:r>
          </a:p>
          <a:p>
            <a:pPr marL="429768" lvl="1" indent="-429768">
              <a:buFont typeface="+mj-lt"/>
              <a:buAutoNum type="arabicPeriod" startAt="3"/>
            </a:pPr>
            <a:r>
              <a:rPr lang="en-US" sz="2400" kern="0" dirty="0"/>
              <a:t>For each randomly selected adult, there is a 0.85 probability that this person knows what Twitter is, and that probability remains the same for each of the five selected people.</a:t>
            </a:r>
            <a:endParaRPr lang="en-IN" sz="2400" dirty="0"/>
          </a:p>
        </p:txBody>
      </p:sp>
    </p:spTree>
    <p:extLst>
      <p:ext uri="{BB962C8B-B14F-4D97-AF65-F5344CB8AC3E}">
        <p14:creationId xmlns:p14="http://schemas.microsoft.com/office/powerpoint/2010/main" val="4257142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Twitter </a:t>
            </a:r>
            <a:r>
              <a:rPr lang="en-US" sz="2000" b="0" dirty="0">
                <a:latin typeface="+mj-lt"/>
              </a:rPr>
              <a:t>(4 of 8)</a:t>
            </a:r>
            <a:endParaRPr lang="en-IN" sz="2000" b="0" dirty="0">
              <a:latin typeface="+mj-lt"/>
            </a:endParaRPr>
          </a:p>
        </p:txBody>
      </p:sp>
      <p:sp>
        <p:nvSpPr>
          <p:cNvPr id="3" name="Content Placeholder 2"/>
          <p:cNvSpPr>
            <a:spLocks noGrp="1"/>
          </p:cNvSpPr>
          <p:nvPr>
            <p:ph idx="1"/>
          </p:nvPr>
        </p:nvSpPr>
        <p:spPr>
          <a:xfrm>
            <a:off x="457200" y="1600201"/>
            <a:ext cx="8229600" cy="3200399"/>
          </a:xfrm>
        </p:spPr>
        <p:txBody>
          <a:bodyPr/>
          <a:lstStyle/>
          <a:p>
            <a:pPr marL="0" indent="0">
              <a:spcBef>
                <a:spcPts val="600"/>
              </a:spcBef>
              <a:buNone/>
            </a:pPr>
            <a:r>
              <a:rPr lang="en-US" sz="2600" dirty="0"/>
              <a:t>Solution</a:t>
            </a:r>
          </a:p>
          <a:p>
            <a:pPr marL="0" indent="0">
              <a:spcBef>
                <a:spcPts val="600"/>
              </a:spcBef>
              <a:buNone/>
            </a:pPr>
            <a:r>
              <a:rPr lang="en-US" sz="2600" dirty="0"/>
              <a:t>b. Having concluded that the given procedure does result in a binomial distribution, we now proceed to identify the values of </a:t>
            </a:r>
            <a:r>
              <a:rPr lang="en-US" sz="2600" i="1" dirty="0">
                <a:cs typeface="Times New Roman" panose="02020603050405020304" pitchFamily="18" charset="0"/>
              </a:rPr>
              <a:t>n, x, p</a:t>
            </a:r>
            <a:r>
              <a:rPr lang="en-US" sz="2600" i="1" dirty="0"/>
              <a:t>, </a:t>
            </a:r>
            <a:r>
              <a:rPr lang="en-US" sz="2600" dirty="0"/>
              <a:t>and </a:t>
            </a:r>
            <a:r>
              <a:rPr lang="en-US" sz="2600" i="1" dirty="0">
                <a:cs typeface="Times New Roman" panose="02020603050405020304" pitchFamily="18" charset="0"/>
              </a:rPr>
              <a:t>q</a:t>
            </a:r>
            <a:r>
              <a:rPr lang="en-US" sz="2600" dirty="0"/>
              <a:t>.</a:t>
            </a:r>
          </a:p>
          <a:p>
            <a:pPr marL="429768" lvl="1" indent="-429768">
              <a:spcBef>
                <a:spcPts val="1500"/>
              </a:spcBef>
              <a:buFont typeface="+mj-lt"/>
              <a:buAutoNum type="arabicPeriod"/>
            </a:pPr>
            <a:r>
              <a:rPr lang="en-US" sz="2400" dirty="0"/>
              <a:t>With five randomly selected adults, we have </a:t>
            </a:r>
            <a:r>
              <a:rPr lang="en-US" sz="2400" i="1" dirty="0">
                <a:cs typeface="Times New Roman" panose="02020603050405020304" pitchFamily="18" charset="0"/>
              </a:rPr>
              <a:t>n</a:t>
            </a:r>
            <a:r>
              <a:rPr lang="en-US" sz="2400" i="1" dirty="0"/>
              <a:t> </a:t>
            </a:r>
            <a:r>
              <a:rPr lang="en-US" sz="2400" dirty="0"/>
              <a:t>= 5.</a:t>
            </a:r>
          </a:p>
          <a:p>
            <a:pPr marL="429768" lvl="1" indent="-429768">
              <a:buSzPct val="100000"/>
              <a:buFont typeface="+mj-lt"/>
              <a:buAutoNum type="arabicPeriod" startAt="2"/>
            </a:pPr>
            <a:r>
              <a:rPr lang="en-US" sz="2400" kern="0" dirty="0"/>
              <a:t>We want the probability of exactly three who know what Twitter is, so </a:t>
            </a:r>
            <a:r>
              <a:rPr lang="en-US" sz="2400" i="1" kern="0" dirty="0">
                <a:cs typeface="Times New Roman" panose="02020603050405020304" pitchFamily="18" charset="0"/>
              </a:rPr>
              <a:t>x</a:t>
            </a:r>
            <a:r>
              <a:rPr lang="en-US" sz="2400" i="1" kern="0" dirty="0"/>
              <a:t> </a:t>
            </a:r>
            <a:r>
              <a:rPr lang="en-US" sz="2400" kern="0" dirty="0"/>
              <a:t>= 3.</a:t>
            </a:r>
            <a:endParaRPr lang="en-IN" sz="2400" dirty="0"/>
          </a:p>
        </p:txBody>
      </p:sp>
    </p:spTree>
    <p:extLst>
      <p:ext uri="{BB962C8B-B14F-4D97-AF65-F5344CB8AC3E}">
        <p14:creationId xmlns:p14="http://schemas.microsoft.com/office/powerpoint/2010/main" val="3596924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Twitter </a:t>
            </a:r>
            <a:r>
              <a:rPr lang="en-US" sz="2000" b="0" dirty="0">
                <a:latin typeface="+mj-lt"/>
              </a:rPr>
              <a:t>(5 of 8)</a:t>
            </a:r>
            <a:endParaRPr lang="en-IN" sz="2000" b="0" dirty="0">
              <a:latin typeface="+mj-lt"/>
            </a:endParaRPr>
          </a:p>
        </p:txBody>
      </p:sp>
      <p:sp>
        <p:nvSpPr>
          <p:cNvPr id="3" name="Content Placeholder 2"/>
          <p:cNvSpPr>
            <a:spLocks noGrp="1"/>
          </p:cNvSpPr>
          <p:nvPr>
            <p:ph idx="1"/>
          </p:nvPr>
        </p:nvSpPr>
        <p:spPr>
          <a:xfrm>
            <a:off x="457200" y="1600201"/>
            <a:ext cx="8077200" cy="2057399"/>
          </a:xfrm>
        </p:spPr>
        <p:txBody>
          <a:bodyPr/>
          <a:lstStyle/>
          <a:p>
            <a:pPr marL="0" indent="0">
              <a:buNone/>
            </a:pPr>
            <a:r>
              <a:rPr lang="en-US" sz="2600" dirty="0"/>
              <a:t>Solution</a:t>
            </a:r>
          </a:p>
          <a:p>
            <a:pPr marL="429768" lvl="1" indent="-429768">
              <a:buFont typeface="+mj-lt"/>
              <a:buAutoNum type="arabicPeriod" startAt="3"/>
            </a:pPr>
            <a:r>
              <a:rPr lang="en-US" sz="2400" dirty="0"/>
              <a:t>The probability of success (getting a person who knows what Twitter is) for one selection is 0.85, so </a:t>
            </a:r>
            <a:r>
              <a:rPr lang="en-US" sz="2400" i="1" dirty="0">
                <a:cs typeface="Times New Roman" panose="02020603050405020304" pitchFamily="18" charset="0"/>
              </a:rPr>
              <a:t>p</a:t>
            </a:r>
            <a:r>
              <a:rPr lang="en-US" sz="2400" i="1" dirty="0"/>
              <a:t> </a:t>
            </a:r>
            <a:r>
              <a:rPr lang="en-US" sz="2400" dirty="0"/>
              <a:t>= 0.85.</a:t>
            </a:r>
          </a:p>
          <a:p>
            <a:pPr marL="429768" lvl="1" indent="-429768">
              <a:buFont typeface="+mj-lt"/>
              <a:buAutoNum type="arabicPeriod" startAt="3"/>
            </a:pPr>
            <a:r>
              <a:rPr lang="en-US" sz="2400" kern="0" dirty="0"/>
              <a:t>The probability of failure (not getting someone who knows what Twitter is) is 0.15, so </a:t>
            </a:r>
            <a:r>
              <a:rPr lang="en-US" sz="2400" i="1" kern="0" dirty="0">
                <a:cs typeface="Times New Roman" panose="02020603050405020304" pitchFamily="18" charset="0"/>
              </a:rPr>
              <a:t>q</a:t>
            </a:r>
            <a:r>
              <a:rPr lang="en-US" sz="2400" i="1" kern="0" dirty="0"/>
              <a:t> </a:t>
            </a:r>
            <a:r>
              <a:rPr lang="en-US" sz="2400" kern="0" dirty="0"/>
              <a:t>= 0.15.</a:t>
            </a:r>
            <a:endParaRPr lang="en-IN" sz="2400" dirty="0"/>
          </a:p>
        </p:txBody>
      </p:sp>
    </p:spTree>
    <p:extLst>
      <p:ext uri="{BB962C8B-B14F-4D97-AF65-F5344CB8AC3E}">
        <p14:creationId xmlns:p14="http://schemas.microsoft.com/office/powerpoint/2010/main" val="3470765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Twitter </a:t>
            </a:r>
            <a:r>
              <a:rPr lang="en-US" sz="2000" b="0" dirty="0">
                <a:latin typeface="+mj-lt"/>
              </a:rPr>
              <a:t>(6 of 8)</a:t>
            </a:r>
            <a:endParaRPr lang="en-IN" sz="2000" b="0" dirty="0">
              <a:latin typeface="+mj-lt"/>
            </a:endParaRPr>
          </a:p>
        </p:txBody>
      </p:sp>
      <p:sp>
        <p:nvSpPr>
          <p:cNvPr id="3" name="Content Placeholder 2"/>
          <p:cNvSpPr>
            <a:spLocks noGrp="1"/>
          </p:cNvSpPr>
          <p:nvPr>
            <p:ph idx="1"/>
          </p:nvPr>
        </p:nvSpPr>
        <p:spPr>
          <a:xfrm>
            <a:off x="457200" y="1600201"/>
            <a:ext cx="8229600" cy="2971800"/>
          </a:xfrm>
        </p:spPr>
        <p:txBody>
          <a:bodyPr/>
          <a:lstStyle/>
          <a:p>
            <a:pPr marL="0" indent="0">
              <a:spcBef>
                <a:spcPts val="600"/>
              </a:spcBef>
              <a:buNone/>
            </a:pPr>
            <a:r>
              <a:rPr lang="en-US" sz="2600" dirty="0"/>
              <a:t>Solution</a:t>
            </a:r>
          </a:p>
          <a:p>
            <a:pPr marL="0" indent="0">
              <a:spcBef>
                <a:spcPts val="600"/>
              </a:spcBef>
              <a:buNone/>
            </a:pPr>
            <a:r>
              <a:rPr lang="en-US" sz="2400" dirty="0"/>
              <a:t>Again, it is very important to be sure that </a:t>
            </a:r>
            <a:r>
              <a:rPr lang="en-US" sz="2400" i="1" dirty="0">
                <a:cs typeface="Times New Roman" panose="02020603050405020304" pitchFamily="18" charset="0"/>
              </a:rPr>
              <a:t>x</a:t>
            </a:r>
            <a:r>
              <a:rPr lang="en-US" sz="2400" i="1" dirty="0"/>
              <a:t> </a:t>
            </a:r>
            <a:r>
              <a:rPr lang="en-US" sz="2400" dirty="0"/>
              <a:t>and </a:t>
            </a:r>
            <a:r>
              <a:rPr lang="en-US" sz="2400" i="1" dirty="0">
                <a:cs typeface="Times New Roman" panose="02020603050405020304" pitchFamily="18" charset="0"/>
              </a:rPr>
              <a:t>p</a:t>
            </a:r>
            <a:r>
              <a:rPr lang="en-US" sz="2400" i="1" dirty="0"/>
              <a:t> </a:t>
            </a:r>
            <a:r>
              <a:rPr lang="en-US" sz="2400" dirty="0"/>
              <a:t>both refer to the same concept of “success.” In this example, we use </a:t>
            </a:r>
            <a:r>
              <a:rPr lang="en-US" sz="2400" i="1" dirty="0">
                <a:cs typeface="Times New Roman" panose="02020603050405020304" pitchFamily="18" charset="0"/>
              </a:rPr>
              <a:t>x</a:t>
            </a:r>
            <a:r>
              <a:rPr lang="en-US" sz="2400" i="1" dirty="0"/>
              <a:t> </a:t>
            </a:r>
            <a:r>
              <a:rPr lang="en-US" sz="2400" dirty="0"/>
              <a:t>to count the number of people who know what Twitter is, so </a:t>
            </a:r>
            <a:r>
              <a:rPr lang="en-US" sz="2400" i="1" dirty="0">
                <a:cs typeface="Times New Roman" panose="02020603050405020304" pitchFamily="18" charset="0"/>
              </a:rPr>
              <a:t>p</a:t>
            </a:r>
            <a:r>
              <a:rPr lang="en-US" sz="2400" i="1" dirty="0"/>
              <a:t> </a:t>
            </a:r>
            <a:r>
              <a:rPr lang="en-US" sz="2400" dirty="0"/>
              <a:t>must be the probability that the selected person knows what Twitter is. Therefore, </a:t>
            </a:r>
            <a:r>
              <a:rPr lang="en-US" sz="2400" i="1" dirty="0">
                <a:cs typeface="Times New Roman" panose="02020603050405020304" pitchFamily="18" charset="0"/>
              </a:rPr>
              <a:t>x</a:t>
            </a:r>
            <a:r>
              <a:rPr lang="en-US" sz="2400" i="1" dirty="0"/>
              <a:t> </a:t>
            </a:r>
            <a:r>
              <a:rPr lang="en-US" sz="2400" dirty="0"/>
              <a:t>and </a:t>
            </a:r>
            <a:r>
              <a:rPr lang="en-US" sz="2400" i="1" dirty="0">
                <a:cs typeface="Times New Roman" panose="02020603050405020304" pitchFamily="18" charset="0"/>
              </a:rPr>
              <a:t>p</a:t>
            </a:r>
            <a:r>
              <a:rPr lang="en-US" sz="2400" i="1" dirty="0"/>
              <a:t> </a:t>
            </a:r>
            <a:r>
              <a:rPr lang="en-US" sz="2400" dirty="0"/>
              <a:t>do use the same concept of success: knowing what Twitter is.</a:t>
            </a:r>
            <a:endParaRPr lang="en-IN" sz="2400" dirty="0"/>
          </a:p>
        </p:txBody>
      </p:sp>
    </p:spTree>
    <p:extLst>
      <p:ext uri="{BB962C8B-B14F-4D97-AF65-F5344CB8AC3E}">
        <p14:creationId xmlns:p14="http://schemas.microsoft.com/office/powerpoint/2010/main" val="855106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Methods for Finding Binomial Probabilities </a:t>
            </a:r>
            <a:r>
              <a:rPr lang="en-US" sz="2000" b="0" dirty="0">
                <a:latin typeface="+mj-lt"/>
              </a:rPr>
              <a:t>(1 of 4)</a:t>
            </a:r>
            <a:endParaRPr lang="en-IN" sz="2000" b="0" dirty="0">
              <a:latin typeface="+mj-lt"/>
            </a:endParaRPr>
          </a:p>
        </p:txBody>
      </p:sp>
      <p:sp>
        <p:nvSpPr>
          <p:cNvPr id="3" name="Content Placeholder 2"/>
          <p:cNvSpPr>
            <a:spLocks noGrp="1"/>
          </p:cNvSpPr>
          <p:nvPr>
            <p:ph idx="1"/>
          </p:nvPr>
        </p:nvSpPr>
        <p:spPr>
          <a:xfrm>
            <a:off x="457200" y="1600201"/>
            <a:ext cx="5791200" cy="533400"/>
          </a:xfrm>
        </p:spPr>
        <p:txBody>
          <a:bodyPr/>
          <a:lstStyle/>
          <a:p>
            <a:pPr marL="0" indent="0">
              <a:buNone/>
            </a:pPr>
            <a:r>
              <a:rPr lang="en-US" sz="2600" dirty="0"/>
              <a:t>Method 1: Binomial Probability Formula</a:t>
            </a:r>
            <a:endParaRPr lang="en-IN" sz="2600" dirty="0"/>
          </a:p>
        </p:txBody>
      </p:sp>
      <p:pic>
        <p:nvPicPr>
          <p:cNvPr id="6" name="Picture 5" descr="P of x = fraction n factorial, over product, x minus n, factorial, times x factorial end fraction, times p to the x, times q to the, n minus x, for x = 0, 1, 2, 3, and so on, to 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276734"/>
            <a:ext cx="6851985" cy="762283"/>
          </a:xfrm>
          <a:prstGeom prst="rect">
            <a:avLst/>
          </a:prstGeom>
        </p:spPr>
      </p:pic>
      <p:sp>
        <p:nvSpPr>
          <p:cNvPr id="7" name="Content Placeholder 6"/>
          <p:cNvSpPr>
            <a:spLocks noGrp="1"/>
          </p:cNvSpPr>
          <p:nvPr>
            <p:ph idx="13"/>
          </p:nvPr>
        </p:nvSpPr>
        <p:spPr>
          <a:xfrm>
            <a:off x="457200" y="3352800"/>
            <a:ext cx="8229600" cy="2464775"/>
          </a:xfrm>
        </p:spPr>
        <p:txBody>
          <a:bodyPr/>
          <a:lstStyle/>
          <a:p>
            <a:pPr marL="0" indent="0">
              <a:buNone/>
            </a:pPr>
            <a:r>
              <a:rPr lang="en-US" sz="2600" dirty="0"/>
              <a:t>where</a:t>
            </a:r>
          </a:p>
          <a:p>
            <a:pPr marL="400050" lvl="1" indent="0">
              <a:buNone/>
            </a:pPr>
            <a:r>
              <a:rPr lang="en-US" sz="2600" i="1" dirty="0">
                <a:cs typeface="Times New Roman" panose="02020603050405020304" pitchFamily="18" charset="0"/>
              </a:rPr>
              <a:t>n</a:t>
            </a:r>
            <a:r>
              <a:rPr lang="en-US" sz="2600" i="1" dirty="0"/>
              <a:t> </a:t>
            </a:r>
            <a:r>
              <a:rPr lang="en-US" sz="2600" dirty="0"/>
              <a:t>= number of trials</a:t>
            </a:r>
          </a:p>
          <a:p>
            <a:pPr marL="400050" lvl="1" indent="0">
              <a:buNone/>
            </a:pPr>
            <a:r>
              <a:rPr lang="en-US" sz="2600" i="1" dirty="0">
                <a:cs typeface="Times New Roman" panose="02020603050405020304" pitchFamily="18" charset="0"/>
              </a:rPr>
              <a:t>x</a:t>
            </a:r>
            <a:r>
              <a:rPr lang="en-US" sz="2600" i="1" dirty="0"/>
              <a:t> </a:t>
            </a:r>
            <a:r>
              <a:rPr lang="en-US" sz="2600" dirty="0"/>
              <a:t>= number of successes among </a:t>
            </a:r>
            <a:r>
              <a:rPr lang="en-US" sz="2600" i="1" dirty="0"/>
              <a:t>n </a:t>
            </a:r>
            <a:r>
              <a:rPr lang="en-US" sz="2600" dirty="0"/>
              <a:t>trials</a:t>
            </a:r>
          </a:p>
          <a:p>
            <a:pPr marL="400050" lvl="1" indent="0">
              <a:buNone/>
            </a:pPr>
            <a:r>
              <a:rPr lang="en-US" sz="2600" i="1" dirty="0">
                <a:cs typeface="Times New Roman" panose="02020603050405020304" pitchFamily="18" charset="0"/>
              </a:rPr>
              <a:t>p</a:t>
            </a:r>
            <a:r>
              <a:rPr lang="en-US" sz="2600" i="1" dirty="0"/>
              <a:t> </a:t>
            </a:r>
            <a:r>
              <a:rPr lang="en-US" sz="2600" dirty="0"/>
              <a:t>= probability of success in any one trial</a:t>
            </a:r>
          </a:p>
          <a:p>
            <a:pPr marL="400050" lvl="1" indent="0">
              <a:buNone/>
            </a:pPr>
            <a:r>
              <a:rPr lang="en-US" sz="2600" i="1" dirty="0">
                <a:cs typeface="Times New Roman" panose="02020603050405020304" pitchFamily="18" charset="0"/>
              </a:rPr>
              <a:t>q</a:t>
            </a:r>
            <a:r>
              <a:rPr lang="en-US" sz="2600" i="1" dirty="0"/>
              <a:t> </a:t>
            </a:r>
            <a:r>
              <a:rPr lang="en-US" sz="2600" dirty="0"/>
              <a:t>= probability of failure in any one trial (</a:t>
            </a:r>
            <a:r>
              <a:rPr lang="en-US" sz="2600" i="1" dirty="0">
                <a:cs typeface="Times New Roman" panose="02020603050405020304" pitchFamily="18" charset="0"/>
              </a:rPr>
              <a:t>q </a:t>
            </a:r>
            <a:r>
              <a:rPr lang="en-US" sz="2600" dirty="0"/>
              <a:t>= 1 </a:t>
            </a:r>
            <a:r>
              <a:rPr lang="en-US" sz="2600" i="1" dirty="0">
                <a:latin typeface="Arial" panose="020B0604020202020204" pitchFamily="34" charset="0"/>
                <a:cs typeface="Arial" panose="020B0604020202020204" pitchFamily="34" charset="0"/>
              </a:rPr>
              <a:t>−</a:t>
            </a:r>
            <a:r>
              <a:rPr lang="en-US" sz="2600" dirty="0"/>
              <a:t> </a:t>
            </a:r>
            <a:r>
              <a:rPr lang="en-US" sz="2600" i="1" dirty="0">
                <a:cs typeface="Times New Roman" panose="02020603050405020304" pitchFamily="18" charset="0"/>
              </a:rPr>
              <a:t>p</a:t>
            </a:r>
            <a:r>
              <a:rPr lang="en-US" sz="2600" dirty="0">
                <a:cs typeface="Times New Roman" panose="02020603050405020304" pitchFamily="18" charset="0"/>
              </a:rPr>
              <a:t>)</a:t>
            </a:r>
            <a:endParaRPr lang="en-IN" sz="2600" dirty="0"/>
          </a:p>
        </p:txBody>
      </p:sp>
    </p:spTree>
    <p:extLst>
      <p:ext uri="{BB962C8B-B14F-4D97-AF65-F5344CB8AC3E}">
        <p14:creationId xmlns:p14="http://schemas.microsoft.com/office/powerpoint/2010/main" val="2182387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Twitter </a:t>
            </a:r>
            <a:r>
              <a:rPr lang="en-US" sz="2000" b="0" dirty="0">
                <a:latin typeface="+mj-lt"/>
              </a:rPr>
              <a:t>(7 of 8)</a:t>
            </a:r>
            <a:endParaRPr lang="en-IN" sz="2000" b="0" dirty="0">
              <a:latin typeface="+mj-lt"/>
            </a:endParaRPr>
          </a:p>
        </p:txBody>
      </p:sp>
      <p:sp>
        <p:nvSpPr>
          <p:cNvPr id="3" name="Content Placeholder 2"/>
          <p:cNvSpPr>
            <a:spLocks noGrp="1"/>
          </p:cNvSpPr>
          <p:nvPr>
            <p:ph idx="1"/>
          </p:nvPr>
        </p:nvSpPr>
        <p:spPr>
          <a:xfrm>
            <a:off x="457200" y="1600201"/>
            <a:ext cx="8382000" cy="2514599"/>
          </a:xfrm>
        </p:spPr>
        <p:txBody>
          <a:bodyPr/>
          <a:lstStyle/>
          <a:p>
            <a:pPr marL="0" indent="0">
              <a:buNone/>
            </a:pPr>
            <a:r>
              <a:rPr lang="en-US" sz="2600" dirty="0"/>
              <a:t>Given that there is a 0.85 probability that a randomly selected adult knows what Twitter is, use the binomial probability formula to find the probability that when five adults are randomly selected, exactly three of them know what Twitter is. That is, apply the previous formula to find </a:t>
            </a:r>
            <a:r>
              <a:rPr lang="en-US" sz="2600" i="1" dirty="0">
                <a:cs typeface="Times New Roman" panose="02020603050405020304" pitchFamily="18" charset="0"/>
              </a:rPr>
              <a:t>P</a:t>
            </a:r>
            <a:r>
              <a:rPr lang="en-US" sz="2600" dirty="0"/>
              <a:t>(3) given that </a:t>
            </a:r>
            <a:r>
              <a:rPr lang="en-US" sz="2600" i="1" dirty="0">
                <a:cs typeface="Times New Roman" panose="02020603050405020304" pitchFamily="18" charset="0"/>
              </a:rPr>
              <a:t>n</a:t>
            </a:r>
            <a:r>
              <a:rPr lang="en-US" sz="2600" i="1" dirty="0"/>
              <a:t> </a:t>
            </a:r>
            <a:r>
              <a:rPr lang="en-US" sz="2600" dirty="0"/>
              <a:t>= 5, </a:t>
            </a:r>
            <a:r>
              <a:rPr lang="en-US" sz="2600" i="1" dirty="0">
                <a:cs typeface="Times New Roman" panose="02020603050405020304" pitchFamily="18" charset="0"/>
              </a:rPr>
              <a:t>x</a:t>
            </a:r>
            <a:r>
              <a:rPr lang="en-US" sz="2600" i="1" dirty="0"/>
              <a:t> </a:t>
            </a:r>
            <a:r>
              <a:rPr lang="en-US" sz="2600" dirty="0"/>
              <a:t>= 3, </a:t>
            </a:r>
            <a:r>
              <a:rPr lang="en-US" sz="2600" i="1" dirty="0">
                <a:cs typeface="Times New Roman" panose="02020603050405020304" pitchFamily="18" charset="0"/>
              </a:rPr>
              <a:t>p</a:t>
            </a:r>
            <a:r>
              <a:rPr lang="en-US" sz="2600" i="1" dirty="0"/>
              <a:t> </a:t>
            </a:r>
            <a:r>
              <a:rPr lang="en-US" sz="2600" dirty="0"/>
              <a:t>= 0.85, and </a:t>
            </a:r>
            <a:r>
              <a:rPr lang="en-US" sz="2600" i="1" dirty="0">
                <a:cs typeface="Times New Roman" panose="02020603050405020304" pitchFamily="18" charset="0"/>
              </a:rPr>
              <a:t>q</a:t>
            </a:r>
            <a:r>
              <a:rPr lang="en-US" sz="2600" i="1" dirty="0"/>
              <a:t> </a:t>
            </a:r>
            <a:r>
              <a:rPr lang="en-US" sz="2600" dirty="0"/>
              <a:t>= 0.15.</a:t>
            </a:r>
            <a:endParaRPr lang="en-IN" sz="2600" dirty="0"/>
          </a:p>
        </p:txBody>
      </p:sp>
    </p:spTree>
    <p:extLst>
      <p:ext uri="{BB962C8B-B14F-4D97-AF65-F5344CB8AC3E}">
        <p14:creationId xmlns:p14="http://schemas.microsoft.com/office/powerpoint/2010/main" val="2040898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Twitter </a:t>
            </a:r>
            <a:r>
              <a:rPr lang="en-US" sz="2000" b="0" dirty="0">
                <a:latin typeface="+mj-lt"/>
              </a:rPr>
              <a:t>(8 of 8)</a:t>
            </a:r>
            <a:endParaRPr lang="en-IN" sz="2000" b="0" dirty="0">
              <a:latin typeface="+mj-lt"/>
            </a:endParaRPr>
          </a:p>
        </p:txBody>
      </p:sp>
      <p:sp>
        <p:nvSpPr>
          <p:cNvPr id="3" name="Content Placeholder 2"/>
          <p:cNvSpPr>
            <a:spLocks noGrp="1"/>
          </p:cNvSpPr>
          <p:nvPr>
            <p:ph idx="1"/>
          </p:nvPr>
        </p:nvSpPr>
        <p:spPr>
          <a:xfrm>
            <a:off x="457200" y="1600201"/>
            <a:ext cx="8229600" cy="1183794"/>
          </a:xfrm>
        </p:spPr>
        <p:txBody>
          <a:bodyPr/>
          <a:lstStyle/>
          <a:p>
            <a:pPr marL="0" indent="0">
              <a:spcBef>
                <a:spcPts val="600"/>
              </a:spcBef>
              <a:buNone/>
            </a:pPr>
            <a:r>
              <a:rPr lang="en-US" sz="2600" dirty="0"/>
              <a:t>Solution</a:t>
            </a:r>
          </a:p>
          <a:p>
            <a:pPr marL="0" indent="0">
              <a:spcBef>
                <a:spcPts val="600"/>
              </a:spcBef>
              <a:buNone/>
            </a:pPr>
            <a:r>
              <a:rPr lang="en-US" sz="2400" dirty="0"/>
              <a:t>Using the given values of </a:t>
            </a:r>
            <a:r>
              <a:rPr lang="en-US" sz="2400" i="1" dirty="0">
                <a:cs typeface="Times New Roman" panose="02020603050405020304" pitchFamily="18" charset="0"/>
              </a:rPr>
              <a:t>n, x, p, </a:t>
            </a:r>
            <a:r>
              <a:rPr lang="en-US" sz="2400" dirty="0"/>
              <a:t>and </a:t>
            </a:r>
            <a:r>
              <a:rPr lang="en-US" sz="2400" i="1" dirty="0">
                <a:cs typeface="Times New Roman" panose="02020603050405020304" pitchFamily="18" charset="0"/>
              </a:rPr>
              <a:t>q</a:t>
            </a:r>
            <a:r>
              <a:rPr lang="en-US" sz="2400" i="1" dirty="0"/>
              <a:t> </a:t>
            </a:r>
            <a:r>
              <a:rPr lang="en-US" sz="2400" dirty="0"/>
              <a:t>in the binomial probability formula, we get</a:t>
            </a:r>
            <a:endParaRPr lang="en-IN" sz="2400" dirty="0"/>
          </a:p>
        </p:txBody>
      </p:sp>
      <p:pic>
        <p:nvPicPr>
          <p:cNvPr id="4" name="Picture 3" descr="P of 3 = fraction 5 factorial, over product, 5 minus 3, factorial, times 3 factorial end fraction, times 0.85 cubed, times 0.15 to the, 5 minus 3, = 5 factorial over 2 factorial 3 factorial, times 0.614125 times 0.0225 = 10 times 0.614125 times 0.0225 = 0.138178 = 0.138, rounded to three significant digit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893659"/>
            <a:ext cx="5573864" cy="2636288"/>
          </a:xfrm>
          <a:prstGeom prst="rect">
            <a:avLst/>
          </a:prstGeom>
        </p:spPr>
      </p:pic>
      <p:sp>
        <p:nvSpPr>
          <p:cNvPr id="5" name="Content Placeholder 4"/>
          <p:cNvSpPr>
            <a:spLocks noGrp="1"/>
          </p:cNvSpPr>
          <p:nvPr>
            <p:ph idx="13"/>
          </p:nvPr>
        </p:nvSpPr>
        <p:spPr>
          <a:xfrm>
            <a:off x="395655" y="5622193"/>
            <a:ext cx="8229600" cy="799123"/>
          </a:xfrm>
        </p:spPr>
        <p:txBody>
          <a:bodyPr/>
          <a:lstStyle/>
          <a:p>
            <a:pPr marL="0" indent="0">
              <a:buNone/>
            </a:pPr>
            <a:r>
              <a:rPr lang="en-US" sz="2400" kern="0" dirty="0"/>
              <a:t>The probability of getting exactly three adults who know Twitter among five randomly selected adults is 0.138.</a:t>
            </a:r>
          </a:p>
        </p:txBody>
      </p:sp>
    </p:spTree>
    <p:extLst>
      <p:ext uri="{BB962C8B-B14F-4D97-AF65-F5344CB8AC3E}">
        <p14:creationId xmlns:p14="http://schemas.microsoft.com/office/powerpoint/2010/main" val="3871872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Methods for Finding Binomial Probabilities </a:t>
            </a:r>
            <a:r>
              <a:rPr lang="en-US" sz="2000" b="0" dirty="0">
                <a:latin typeface="+mj-lt"/>
              </a:rPr>
              <a:t>(2 of 4)</a:t>
            </a:r>
            <a:endParaRPr lang="en-IN" sz="2000" b="0" dirty="0">
              <a:latin typeface="+mj-lt"/>
            </a:endParaRPr>
          </a:p>
        </p:txBody>
      </p:sp>
      <p:sp>
        <p:nvSpPr>
          <p:cNvPr id="3" name="Content Placeholder 2"/>
          <p:cNvSpPr>
            <a:spLocks noGrp="1"/>
          </p:cNvSpPr>
          <p:nvPr>
            <p:ph idx="1"/>
          </p:nvPr>
        </p:nvSpPr>
        <p:spPr>
          <a:xfrm>
            <a:off x="457200" y="1600201"/>
            <a:ext cx="8382000" cy="2133599"/>
          </a:xfrm>
        </p:spPr>
        <p:txBody>
          <a:bodyPr/>
          <a:lstStyle/>
          <a:p>
            <a:pPr marL="0" indent="0">
              <a:spcBef>
                <a:spcPts val="1200"/>
              </a:spcBef>
              <a:buNone/>
            </a:pPr>
            <a:r>
              <a:rPr lang="en-US" sz="2600" b="1" dirty="0"/>
              <a:t>Method 2: Using Technology</a:t>
            </a:r>
          </a:p>
          <a:p>
            <a:pPr marL="0" indent="0">
              <a:spcBef>
                <a:spcPts val="1200"/>
              </a:spcBef>
              <a:buNone/>
            </a:pPr>
            <a:r>
              <a:rPr lang="en-US" sz="2400" dirty="0"/>
              <a:t>Technologies can be used to find binomial probabilities. The screen displays on the next slide list binomial probabilities for </a:t>
            </a:r>
            <a:r>
              <a:rPr lang="en-US" sz="2400" i="1" dirty="0"/>
              <a:t>n </a:t>
            </a:r>
            <a:r>
              <a:rPr lang="en-US" sz="2400" dirty="0"/>
              <a:t>= 5 and </a:t>
            </a:r>
            <a:r>
              <a:rPr lang="en-US" sz="2400" i="1" dirty="0"/>
              <a:t>p </a:t>
            </a:r>
            <a:r>
              <a:rPr lang="en-US" sz="2400" dirty="0"/>
              <a:t>= 0.85, as in the previous example. Notice that in each display, the probability distribution is given as a table.</a:t>
            </a:r>
            <a:endParaRPr lang="en-IN" sz="2400" dirty="0"/>
          </a:p>
        </p:txBody>
      </p:sp>
    </p:spTree>
    <p:extLst>
      <p:ext uri="{BB962C8B-B14F-4D97-AF65-F5344CB8AC3E}">
        <p14:creationId xmlns:p14="http://schemas.microsoft.com/office/powerpoint/2010/main" val="3339977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Methods for Finding Binomial Probabilities </a:t>
            </a:r>
            <a:r>
              <a:rPr lang="en-US" sz="2000" b="0" dirty="0">
                <a:latin typeface="+mj-lt"/>
              </a:rPr>
              <a:t>(3 of 4)</a:t>
            </a:r>
            <a:endParaRPr lang="en-IN" sz="2000" b="0" dirty="0">
              <a:latin typeface="+mj-lt"/>
            </a:endParaRPr>
          </a:p>
        </p:txBody>
      </p:sp>
      <p:sp>
        <p:nvSpPr>
          <p:cNvPr id="3" name="Content Placeholder 2"/>
          <p:cNvSpPr>
            <a:spLocks noGrp="1"/>
          </p:cNvSpPr>
          <p:nvPr>
            <p:ph idx="1"/>
          </p:nvPr>
        </p:nvSpPr>
        <p:spPr>
          <a:xfrm>
            <a:off x="457200" y="1600201"/>
            <a:ext cx="4572000" cy="381000"/>
          </a:xfrm>
        </p:spPr>
        <p:txBody>
          <a:bodyPr/>
          <a:lstStyle/>
          <a:p>
            <a:pPr marL="0" indent="0">
              <a:buNone/>
            </a:pPr>
            <a:r>
              <a:rPr lang="en-US" sz="2600" b="1" dirty="0"/>
              <a:t>Method 2: Using Technology</a:t>
            </a:r>
            <a:endParaRPr lang="en-IN" sz="2600" b="1" dirty="0"/>
          </a:p>
        </p:txBody>
      </p:sp>
      <p:pic>
        <p:nvPicPr>
          <p:cNvPr id="8" name="Picture 7" descr="The student can calculate binomial probabilities by using the following technologies: stat disk, T I 83 or 84 plus C E, Excel, and mini tab."/>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34883"/>
            <a:ext cx="7954942" cy="4067576"/>
          </a:xfrm>
          <a:prstGeom prst="rect">
            <a:avLst/>
          </a:prstGeom>
        </p:spPr>
      </p:pic>
    </p:spTree>
    <p:extLst>
      <p:ext uri="{BB962C8B-B14F-4D97-AF65-F5344CB8AC3E}">
        <p14:creationId xmlns:p14="http://schemas.microsoft.com/office/powerpoint/2010/main" val="1547970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Probability Distributions</a:t>
            </a:r>
            <a:endParaRPr lang="en-IN" sz="3600" dirty="0">
              <a:latin typeface="+mj-lt"/>
            </a:endParaRPr>
          </a:p>
        </p:txBody>
      </p:sp>
      <p:sp>
        <p:nvSpPr>
          <p:cNvPr id="3" name="Content Placeholder 2"/>
          <p:cNvSpPr>
            <a:spLocks noGrp="1"/>
          </p:cNvSpPr>
          <p:nvPr>
            <p:ph idx="1"/>
          </p:nvPr>
        </p:nvSpPr>
        <p:spPr>
          <a:xfrm>
            <a:off x="457200" y="1600201"/>
            <a:ext cx="8229600" cy="1676400"/>
          </a:xfrm>
        </p:spPr>
        <p:txBody>
          <a:bodyPr/>
          <a:lstStyle/>
          <a:p>
            <a:pPr marL="255600" indent="-255600" defTabSz="628650">
              <a:buNone/>
              <a:defRPr/>
            </a:pPr>
            <a:r>
              <a:rPr lang="en-US" sz="2600" dirty="0"/>
              <a:t>5-1	Probability Distributions</a:t>
            </a:r>
          </a:p>
          <a:p>
            <a:pPr marL="255600" indent="-255600" defTabSz="628650">
              <a:buNone/>
              <a:defRPr/>
            </a:pPr>
            <a:r>
              <a:rPr lang="en-US" sz="2600" b="1" dirty="0"/>
              <a:t>5-2	Binomial Probability Distributions</a:t>
            </a:r>
          </a:p>
          <a:p>
            <a:pPr marL="255600" indent="-255600" defTabSz="628650">
              <a:buNone/>
              <a:defRPr/>
            </a:pPr>
            <a:r>
              <a:rPr lang="en-US" sz="2600" dirty="0"/>
              <a:t>5-3	Poisson Probability Distributions</a:t>
            </a:r>
          </a:p>
        </p:txBody>
      </p:sp>
    </p:spTree>
    <p:extLst>
      <p:ext uri="{BB962C8B-B14F-4D97-AF65-F5344CB8AC3E}">
        <p14:creationId xmlns:p14="http://schemas.microsoft.com/office/powerpoint/2010/main" val="780033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620000" cy="1097280"/>
          </a:xfrm>
        </p:spPr>
        <p:txBody>
          <a:bodyPr/>
          <a:lstStyle/>
          <a:p>
            <a:r>
              <a:rPr lang="en-US" sz="3600" dirty="0">
                <a:latin typeface="+mj-lt"/>
              </a:rPr>
              <a:t>Example: Overtime Rule in Football </a:t>
            </a:r>
            <a:r>
              <a:rPr lang="en-US" sz="2000" b="0" dirty="0">
                <a:latin typeface="+mj-lt"/>
              </a:rPr>
              <a:t>(1 of 4)</a:t>
            </a:r>
            <a:endParaRPr lang="en-IN" sz="2000" b="0" dirty="0">
              <a:latin typeface="+mj-lt"/>
            </a:endParaRPr>
          </a:p>
        </p:txBody>
      </p:sp>
      <p:sp>
        <p:nvSpPr>
          <p:cNvPr id="3" name="Content Placeholder 2"/>
          <p:cNvSpPr>
            <a:spLocks noGrp="1"/>
          </p:cNvSpPr>
          <p:nvPr>
            <p:ph idx="1"/>
          </p:nvPr>
        </p:nvSpPr>
        <p:spPr>
          <a:xfrm>
            <a:off x="457200" y="1600201"/>
            <a:ext cx="8229600" cy="3657600"/>
          </a:xfrm>
        </p:spPr>
        <p:txBody>
          <a:bodyPr/>
          <a:lstStyle/>
          <a:p>
            <a:pPr marL="0" indent="0">
              <a:buNone/>
            </a:pPr>
            <a:r>
              <a:rPr lang="en-US" sz="2600" dirty="0"/>
              <a:t>We previously noted that between 1974 and 2011, there were 460 NFL football games decided in overtime, and 252 of them were won by the team that won the overtime coin toss. Is the result of 252 wins in the 460 games equivalent to random chance, or is 252 wins </a:t>
            </a:r>
            <a:r>
              <a:rPr lang="en-US" sz="2600" b="1" dirty="0"/>
              <a:t>significantly high?</a:t>
            </a:r>
            <a:r>
              <a:rPr lang="en-US" sz="2600" i="1" dirty="0"/>
              <a:t> </a:t>
            </a:r>
            <a:r>
              <a:rPr lang="en-US" sz="2600" dirty="0"/>
              <a:t>We can answer that question by finding the probability of 252 wins or more in 460 games, assuming that wins and losses are equally likely.</a:t>
            </a:r>
            <a:endParaRPr lang="en-IN" sz="2600" dirty="0"/>
          </a:p>
        </p:txBody>
      </p:sp>
    </p:spTree>
    <p:extLst>
      <p:ext uri="{BB962C8B-B14F-4D97-AF65-F5344CB8AC3E}">
        <p14:creationId xmlns:p14="http://schemas.microsoft.com/office/powerpoint/2010/main" val="4170411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620000" cy="1097280"/>
          </a:xfrm>
        </p:spPr>
        <p:txBody>
          <a:bodyPr/>
          <a:lstStyle/>
          <a:p>
            <a:r>
              <a:rPr lang="en-US" sz="3600" dirty="0">
                <a:latin typeface="+mj-lt"/>
              </a:rPr>
              <a:t>Example: Overtime Rule in Football </a:t>
            </a:r>
            <a:r>
              <a:rPr lang="en-US" sz="2000" b="0" dirty="0">
                <a:latin typeface="+mj-lt"/>
              </a:rPr>
              <a:t>(2 of 4)</a:t>
            </a:r>
            <a:endParaRPr lang="en-IN" sz="2000" b="0" dirty="0">
              <a:latin typeface="+mj-lt"/>
            </a:endParaRPr>
          </a:p>
        </p:txBody>
      </p:sp>
      <p:sp>
        <p:nvSpPr>
          <p:cNvPr id="3" name="Content Placeholder 2"/>
          <p:cNvSpPr>
            <a:spLocks noGrp="1"/>
          </p:cNvSpPr>
          <p:nvPr>
            <p:ph idx="1"/>
          </p:nvPr>
        </p:nvSpPr>
        <p:spPr>
          <a:xfrm>
            <a:off x="457200" y="1600201"/>
            <a:ext cx="8382000" cy="3505199"/>
          </a:xfrm>
        </p:spPr>
        <p:txBody>
          <a:bodyPr/>
          <a:lstStyle/>
          <a:p>
            <a:pPr marL="0" indent="0">
              <a:spcBef>
                <a:spcPts val="1200"/>
              </a:spcBef>
              <a:buNone/>
            </a:pPr>
            <a:r>
              <a:rPr lang="en-US" sz="2600" dirty="0"/>
              <a:t>Solution</a:t>
            </a:r>
          </a:p>
          <a:p>
            <a:pPr marL="0" indent="0">
              <a:spcBef>
                <a:spcPts val="1200"/>
              </a:spcBef>
              <a:buNone/>
            </a:pPr>
            <a:r>
              <a:rPr lang="en-US" sz="2400" dirty="0"/>
              <a:t>Using the notation for binomial probabilities, we have </a:t>
            </a:r>
            <a:r>
              <a:rPr lang="en-US" sz="2400" i="1" dirty="0"/>
              <a:t>n </a:t>
            </a:r>
            <a:r>
              <a:rPr lang="en-US" sz="2400" dirty="0"/>
              <a:t>= 460, </a:t>
            </a:r>
            <a:r>
              <a:rPr lang="en-US" sz="2400" i="1" dirty="0"/>
              <a:t>p </a:t>
            </a:r>
            <a:r>
              <a:rPr lang="en-US" sz="2400" dirty="0"/>
              <a:t>= 0.5, </a:t>
            </a:r>
            <a:r>
              <a:rPr lang="en-US" sz="2400" i="1" dirty="0"/>
              <a:t>q </a:t>
            </a:r>
            <a:r>
              <a:rPr lang="en-US" sz="2400" dirty="0"/>
              <a:t>= 0.5, and we want to find the sum of all probabilities for each value of </a:t>
            </a:r>
            <a:r>
              <a:rPr lang="en-US" sz="2400" i="1" dirty="0"/>
              <a:t>x </a:t>
            </a:r>
            <a:r>
              <a:rPr lang="en-US" sz="2400" dirty="0"/>
              <a:t>from 252 through 460. The formula is not practical here, because we would need to apply it 209 times—we don’t want to go there. Table A-1 (Binomial Probabilities) doesn’t apply because </a:t>
            </a:r>
            <a:r>
              <a:rPr lang="en-US" sz="2400" i="1" dirty="0"/>
              <a:t>n </a:t>
            </a:r>
            <a:r>
              <a:rPr lang="en-US" sz="2400" dirty="0"/>
              <a:t>= 460, which is way beyond the scope of that table. Instead, we wisely choose to use technology.</a:t>
            </a:r>
            <a:endParaRPr lang="en-IN" sz="2400" dirty="0"/>
          </a:p>
        </p:txBody>
      </p:sp>
    </p:spTree>
    <p:extLst>
      <p:ext uri="{BB962C8B-B14F-4D97-AF65-F5344CB8AC3E}">
        <p14:creationId xmlns:p14="http://schemas.microsoft.com/office/powerpoint/2010/main" val="3693857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620000" cy="1097280"/>
          </a:xfrm>
        </p:spPr>
        <p:txBody>
          <a:bodyPr/>
          <a:lstStyle/>
          <a:p>
            <a:r>
              <a:rPr lang="en-US" sz="3600" dirty="0">
                <a:latin typeface="+mj-lt"/>
              </a:rPr>
              <a:t>Example: Overtime Rule in Football </a:t>
            </a:r>
            <a:r>
              <a:rPr lang="en-US" sz="2000" b="0" dirty="0">
                <a:latin typeface="+mj-lt"/>
              </a:rPr>
              <a:t>(3 of 4)</a:t>
            </a:r>
            <a:endParaRPr lang="en-IN" sz="2000" b="0" dirty="0">
              <a:latin typeface="+mj-lt"/>
            </a:endParaRPr>
          </a:p>
        </p:txBody>
      </p:sp>
      <p:sp>
        <p:nvSpPr>
          <p:cNvPr id="3" name="Content Placeholder 2"/>
          <p:cNvSpPr>
            <a:spLocks noGrp="1"/>
          </p:cNvSpPr>
          <p:nvPr>
            <p:ph idx="1"/>
          </p:nvPr>
        </p:nvSpPr>
        <p:spPr>
          <a:xfrm>
            <a:off x="457200" y="1600201"/>
            <a:ext cx="8382000" cy="3810000"/>
          </a:xfrm>
        </p:spPr>
        <p:txBody>
          <a:bodyPr/>
          <a:lstStyle/>
          <a:p>
            <a:pPr marL="0" indent="0">
              <a:spcBef>
                <a:spcPts val="1200"/>
              </a:spcBef>
              <a:buNone/>
            </a:pPr>
            <a:r>
              <a:rPr lang="en-US" sz="2600" dirty="0"/>
              <a:t>Solution</a:t>
            </a:r>
          </a:p>
          <a:p>
            <a:pPr marL="0" indent="0">
              <a:spcBef>
                <a:spcPts val="1200"/>
              </a:spcBef>
              <a:buNone/>
            </a:pPr>
            <a:r>
              <a:rPr lang="en-US" sz="2400" dirty="0"/>
              <a:t>The Statdisk display on the next page shows that the probability of 252 or more wins in 460 overtime games is 0.0224 (rounded), which is low (such as less than 0.05). This shows that it is unlikely that we would get 252 or more wins by chance. If we effectively rule out chance, we are left with the more reasonable explanation that the team winning the overtime coin toss has a better chance of winning the game.</a:t>
            </a:r>
            <a:endParaRPr lang="en-IN" sz="2400" dirty="0"/>
          </a:p>
        </p:txBody>
      </p:sp>
    </p:spTree>
    <p:extLst>
      <p:ext uri="{BB962C8B-B14F-4D97-AF65-F5344CB8AC3E}">
        <p14:creationId xmlns:p14="http://schemas.microsoft.com/office/powerpoint/2010/main" val="610976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620000" cy="1097280"/>
          </a:xfrm>
        </p:spPr>
        <p:txBody>
          <a:bodyPr/>
          <a:lstStyle/>
          <a:p>
            <a:r>
              <a:rPr lang="en-US" sz="3600" dirty="0">
                <a:latin typeface="+mj-lt"/>
              </a:rPr>
              <a:t>Example: Overtime Rule in Football </a:t>
            </a:r>
            <a:r>
              <a:rPr lang="en-US" sz="2000" b="0" dirty="0">
                <a:latin typeface="+mj-lt"/>
              </a:rPr>
              <a:t>(4 of 4)</a:t>
            </a:r>
            <a:endParaRPr lang="en-IN" sz="2000" b="0" dirty="0">
              <a:latin typeface="+mj-lt"/>
            </a:endParaRPr>
          </a:p>
        </p:txBody>
      </p:sp>
      <p:sp>
        <p:nvSpPr>
          <p:cNvPr id="3" name="Content Placeholder 2"/>
          <p:cNvSpPr>
            <a:spLocks noGrp="1"/>
          </p:cNvSpPr>
          <p:nvPr>
            <p:ph idx="1"/>
          </p:nvPr>
        </p:nvSpPr>
        <p:spPr>
          <a:xfrm>
            <a:off x="457200" y="1600201"/>
            <a:ext cx="1371600" cy="381000"/>
          </a:xfrm>
        </p:spPr>
        <p:txBody>
          <a:bodyPr/>
          <a:lstStyle/>
          <a:p>
            <a:pPr marL="0" indent="0">
              <a:buNone/>
            </a:pPr>
            <a:r>
              <a:rPr lang="en-US" sz="2600" dirty="0"/>
              <a:t>Solution</a:t>
            </a:r>
            <a:endParaRPr lang="en-IN" sz="2600" dirty="0"/>
          </a:p>
        </p:txBody>
      </p:sp>
      <p:pic>
        <p:nvPicPr>
          <p:cNvPr id="4" name="Picture 3" descr="The binomial probability dialog box in stat disk shows the following data: number of trials n = 460, success probability p = 0.5, mean = 230.0000, standard deviation = 10.7238, variance = 115.0000. The field at the bottom of the dialog box shows the following for different x-values: P of x, P of x or fewer, P of x or greater. The values for x = 252 are P of x = 0.0045395, P of x or fewer = 0.9821106, P of x or greater = 0.022428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485" y="2017750"/>
            <a:ext cx="3551272" cy="4311849"/>
          </a:xfrm>
          <a:prstGeom prst="rect">
            <a:avLst/>
          </a:prstGeom>
        </p:spPr>
      </p:pic>
    </p:spTree>
    <p:extLst>
      <p:ext uri="{BB962C8B-B14F-4D97-AF65-F5344CB8AC3E}">
        <p14:creationId xmlns:p14="http://schemas.microsoft.com/office/powerpoint/2010/main" val="1200796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Methods for Finding Binomial Probabilities </a:t>
            </a:r>
            <a:r>
              <a:rPr lang="en-US" sz="2000" b="0" dirty="0">
                <a:latin typeface="+mj-lt"/>
              </a:rPr>
              <a:t>(4 of 4)</a:t>
            </a:r>
            <a:endParaRPr lang="en-IN" sz="2000" b="0" dirty="0">
              <a:latin typeface="+mj-lt"/>
            </a:endParaRPr>
          </a:p>
        </p:txBody>
      </p:sp>
      <p:sp>
        <p:nvSpPr>
          <p:cNvPr id="3" name="Content Placeholder 2"/>
          <p:cNvSpPr>
            <a:spLocks noGrp="1"/>
          </p:cNvSpPr>
          <p:nvPr>
            <p:ph idx="1"/>
          </p:nvPr>
        </p:nvSpPr>
        <p:spPr>
          <a:xfrm>
            <a:off x="457200" y="1600200"/>
            <a:ext cx="8305800" cy="4525963"/>
          </a:xfrm>
        </p:spPr>
        <p:txBody>
          <a:bodyPr/>
          <a:lstStyle/>
          <a:p>
            <a:pPr marL="0" indent="0">
              <a:spcBef>
                <a:spcPts val="1200"/>
              </a:spcBef>
              <a:buNone/>
            </a:pPr>
            <a:r>
              <a:rPr lang="en-US" sz="2600" b="1" dirty="0"/>
              <a:t>Method 3: Using Table A-1 in Appendix A</a:t>
            </a:r>
          </a:p>
          <a:p>
            <a:pPr marL="0" indent="0">
              <a:spcBef>
                <a:spcPts val="1200"/>
              </a:spcBef>
              <a:buNone/>
            </a:pPr>
            <a:r>
              <a:rPr lang="en-US" sz="2400" dirty="0"/>
              <a:t>This method can be skipped if technology is available. Table A-1 in Appendix A lists binomial probabilities for select values of </a:t>
            </a:r>
            <a:r>
              <a:rPr lang="en-US" sz="2400" i="1" dirty="0"/>
              <a:t>n </a:t>
            </a:r>
            <a:r>
              <a:rPr lang="en-US" sz="2400" dirty="0"/>
              <a:t>and </a:t>
            </a:r>
            <a:r>
              <a:rPr lang="en-US" sz="2400" i="1" dirty="0"/>
              <a:t>p</a:t>
            </a:r>
            <a:r>
              <a:rPr lang="en-US" sz="2400" dirty="0"/>
              <a:t>. It cannot be used if </a:t>
            </a:r>
            <a:r>
              <a:rPr lang="en-US" sz="2400" i="1" dirty="0"/>
              <a:t>n </a:t>
            </a:r>
            <a:r>
              <a:rPr lang="en-US" sz="2400" dirty="0"/>
              <a:t>&gt; 8 or if the probability </a:t>
            </a:r>
            <a:r>
              <a:rPr lang="en-US" sz="2400" i="1" dirty="0"/>
              <a:t>p </a:t>
            </a:r>
            <a:r>
              <a:rPr lang="en-US" sz="2400" dirty="0"/>
              <a:t>is not one of the 13 values included in the table.</a:t>
            </a:r>
          </a:p>
          <a:p>
            <a:pPr marL="0" indent="0">
              <a:spcBef>
                <a:spcPts val="1200"/>
              </a:spcBef>
              <a:buNone/>
            </a:pPr>
            <a:r>
              <a:rPr lang="en-US" sz="2400" dirty="0"/>
              <a:t>To use the table of binomial probabilities, we must first locate </a:t>
            </a:r>
            <a:r>
              <a:rPr lang="en-US" sz="2400" i="1" dirty="0"/>
              <a:t>n </a:t>
            </a:r>
            <a:r>
              <a:rPr lang="en-US" sz="2400" dirty="0"/>
              <a:t>and the desired corresponding value of </a:t>
            </a:r>
            <a:r>
              <a:rPr lang="en-US" sz="2400" i="1" dirty="0"/>
              <a:t>x</a:t>
            </a:r>
            <a:r>
              <a:rPr lang="en-US" sz="2400" dirty="0"/>
              <a:t>. At this stage, one row of numbers should be isolated. Now align that row with the desired probability of </a:t>
            </a:r>
            <a:r>
              <a:rPr lang="en-US" sz="2400" i="1" dirty="0"/>
              <a:t>p </a:t>
            </a:r>
            <a:r>
              <a:rPr lang="en-US" sz="2400" dirty="0"/>
              <a:t>by using the column across the top. The isolated number represents the desired probability. A very small probability, such as 0.000064, is indicated by 0+.</a:t>
            </a:r>
          </a:p>
        </p:txBody>
      </p:sp>
    </p:spTree>
    <p:extLst>
      <p:ext uri="{BB962C8B-B14F-4D97-AF65-F5344CB8AC3E}">
        <p14:creationId xmlns:p14="http://schemas.microsoft.com/office/powerpoint/2010/main" val="1025019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Devil of a Problem </a:t>
            </a:r>
            <a:r>
              <a:rPr lang="en-US" sz="2000" b="0" dirty="0">
                <a:latin typeface="+mj-lt"/>
              </a:rPr>
              <a:t>(1 of 3)</a:t>
            </a:r>
            <a:endParaRPr lang="en-IN" sz="2000" b="0" dirty="0">
              <a:latin typeface="+mj-lt"/>
            </a:endParaRPr>
          </a:p>
        </p:txBody>
      </p:sp>
      <p:sp>
        <p:nvSpPr>
          <p:cNvPr id="3" name="Content Placeholder 2"/>
          <p:cNvSpPr>
            <a:spLocks noGrp="1"/>
          </p:cNvSpPr>
          <p:nvPr>
            <p:ph idx="1"/>
          </p:nvPr>
        </p:nvSpPr>
        <p:spPr>
          <a:xfrm>
            <a:off x="457200" y="1600201"/>
            <a:ext cx="8229600" cy="2971800"/>
          </a:xfrm>
        </p:spPr>
        <p:txBody>
          <a:bodyPr/>
          <a:lstStyle/>
          <a:p>
            <a:pPr marL="0" indent="0">
              <a:spcBef>
                <a:spcPts val="1200"/>
              </a:spcBef>
              <a:buNone/>
            </a:pPr>
            <a:r>
              <a:rPr lang="en-US" sz="2600" dirty="0"/>
              <a:t>Based on a Harris poll, 60% of adults believe in the devil. Assuming that we randomly select five adults, use Table A-1 to find the following:</a:t>
            </a:r>
          </a:p>
          <a:p>
            <a:pPr marL="0" indent="0">
              <a:spcBef>
                <a:spcPts val="1200"/>
              </a:spcBef>
              <a:buClr>
                <a:schemeClr val="tx1"/>
              </a:buClr>
              <a:buNone/>
            </a:pPr>
            <a:r>
              <a:rPr lang="en-US" sz="2400" dirty="0"/>
              <a:t>a. The probability that exactly three of the five adults believe in the devil</a:t>
            </a:r>
          </a:p>
          <a:p>
            <a:pPr marL="0" indent="0">
              <a:spcBef>
                <a:spcPts val="1200"/>
              </a:spcBef>
              <a:buClr>
                <a:schemeClr val="tx1"/>
              </a:buClr>
              <a:buNone/>
            </a:pPr>
            <a:r>
              <a:rPr lang="en-US" sz="2400" dirty="0"/>
              <a:t>b. The probability that the number of adults who believe in the devil is at least two</a:t>
            </a:r>
            <a:endParaRPr lang="en-IN" sz="2400" dirty="0"/>
          </a:p>
        </p:txBody>
      </p:sp>
    </p:spTree>
    <p:extLst>
      <p:ext uri="{BB962C8B-B14F-4D97-AF65-F5344CB8AC3E}">
        <p14:creationId xmlns:p14="http://schemas.microsoft.com/office/powerpoint/2010/main" val="4137310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Devil of a Problem </a:t>
            </a:r>
            <a:r>
              <a:rPr lang="en-US" sz="2000" b="0" dirty="0">
                <a:latin typeface="+mj-lt"/>
              </a:rPr>
              <a:t>(2 of 3)</a:t>
            </a:r>
            <a:endParaRPr lang="en-IN" sz="2000" b="0" dirty="0">
              <a:latin typeface="+mj-lt"/>
            </a:endParaRPr>
          </a:p>
        </p:txBody>
      </p:sp>
      <p:sp>
        <p:nvSpPr>
          <p:cNvPr id="3" name="Content Placeholder 2"/>
          <p:cNvSpPr>
            <a:spLocks noGrp="1"/>
          </p:cNvSpPr>
          <p:nvPr>
            <p:ph idx="1"/>
          </p:nvPr>
        </p:nvSpPr>
        <p:spPr>
          <a:xfrm>
            <a:off x="457200" y="1606480"/>
            <a:ext cx="8382000" cy="1245575"/>
          </a:xfrm>
        </p:spPr>
        <p:txBody>
          <a:bodyPr/>
          <a:lstStyle/>
          <a:p>
            <a:pPr marL="0" indent="0">
              <a:spcBef>
                <a:spcPts val="1200"/>
              </a:spcBef>
              <a:buNone/>
            </a:pPr>
            <a:r>
              <a:rPr lang="en-US" sz="2600" dirty="0"/>
              <a:t>Solution</a:t>
            </a:r>
          </a:p>
          <a:p>
            <a:pPr marL="0" indent="0">
              <a:spcBef>
                <a:spcPts val="1200"/>
              </a:spcBef>
              <a:buNone/>
            </a:pPr>
            <a:r>
              <a:rPr lang="en-US" sz="2400" dirty="0"/>
              <a:t>a. The following excerpt from the table shows that when </a:t>
            </a:r>
            <a:r>
              <a:rPr lang="en-US" sz="2400" i="1" dirty="0"/>
              <a:t>n </a:t>
            </a:r>
            <a:r>
              <a:rPr lang="en-US" sz="2400" dirty="0"/>
              <a:t>= 5 and </a:t>
            </a:r>
            <a:r>
              <a:rPr lang="en-US" sz="2400" i="1" dirty="0"/>
              <a:t>p </a:t>
            </a:r>
            <a:r>
              <a:rPr lang="en-US" sz="2400" dirty="0"/>
              <a:t>= 0.6, the probability for </a:t>
            </a:r>
            <a:r>
              <a:rPr lang="en-US" sz="2400" i="1" dirty="0"/>
              <a:t>x </a:t>
            </a:r>
            <a:r>
              <a:rPr lang="en-US" sz="2400" dirty="0"/>
              <a:t>= 3 is given by </a:t>
            </a:r>
            <a:r>
              <a:rPr lang="en-US" sz="2400" i="1" dirty="0"/>
              <a:t>P</a:t>
            </a:r>
            <a:r>
              <a:rPr lang="en-US" sz="2400" dirty="0"/>
              <a:t>(3) = 0.346.</a:t>
            </a:r>
            <a:endParaRPr lang="en-IN" sz="2400" dirty="0"/>
          </a:p>
        </p:txBody>
      </p:sp>
      <p:sp>
        <p:nvSpPr>
          <p:cNvPr id="4" name="Content Placeholder 3"/>
          <p:cNvSpPr>
            <a:spLocks noGrp="1"/>
          </p:cNvSpPr>
          <p:nvPr>
            <p:ph idx="13"/>
          </p:nvPr>
        </p:nvSpPr>
        <p:spPr>
          <a:xfrm>
            <a:off x="457200" y="3018693"/>
            <a:ext cx="1371600" cy="257907"/>
          </a:xfrm>
        </p:spPr>
        <p:txBody>
          <a:bodyPr/>
          <a:lstStyle/>
          <a:p>
            <a:pPr marL="0" indent="0">
              <a:buNone/>
            </a:pPr>
            <a:r>
              <a:rPr lang="en-IN" sz="2000" dirty="0"/>
              <a:t>TABLE A-1</a:t>
            </a:r>
          </a:p>
        </p:txBody>
      </p:sp>
      <p:pic>
        <p:nvPicPr>
          <p:cNvPr id="27" name="Picture 6" descr="Three tables. The first table has columns for n, x, and 0.01. The n column contains one entry, 5. The row entries for x and 0..01 are as follows: row 1, 0, 0.951; row 2, 1, 0.048; row 3, 2, 0.001; row 4, 3, 0 plus; row 5, 4, 0 plus; row 6, 5, 0 plus. The second table for p has 7 rows and 3 columns. The row entries are as follows: row 1, column headers, 0.50, 0.60, 0.70; row 2, 0.031, 0.010, 0.002; row 3, 0.156, 0.077, 0.028; row 4, 0.313, 0.230, 0.132; row 5, 0.313, 0.346, 0.309; row 6, 0.156, 0.259, 0.360; row 7, 0.031, 0.078, 0.168. The third table shows values of x and P of x, with the P of x values taken from the 0.60 column in the second table: row 1, 0, 0.010; row 2, 1, 0.077; row 3, 2, 0.230; row 4, 3, 0.346; row 5, 4, 0.259; row 6, 5, 0.07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6509" y="3302727"/>
            <a:ext cx="6035989" cy="3074670"/>
          </a:xfrm>
          <a:prstGeom prst="rect">
            <a:avLst/>
          </a:prstGeom>
        </p:spPr>
      </p:pic>
    </p:spTree>
    <p:extLst>
      <p:ext uri="{BB962C8B-B14F-4D97-AF65-F5344CB8AC3E}">
        <p14:creationId xmlns:p14="http://schemas.microsoft.com/office/powerpoint/2010/main" val="1686953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Devil of a Problem </a:t>
            </a:r>
            <a:r>
              <a:rPr lang="en-US" sz="2000" b="0" dirty="0">
                <a:latin typeface="+mj-lt"/>
              </a:rPr>
              <a:t>(3 of 3)</a:t>
            </a:r>
            <a:endParaRPr lang="en-IN" sz="2000" b="0" dirty="0">
              <a:latin typeface="+mj-lt"/>
            </a:endParaRPr>
          </a:p>
        </p:txBody>
      </p:sp>
      <p:sp>
        <p:nvSpPr>
          <p:cNvPr id="3" name="Content Placeholder 2"/>
          <p:cNvSpPr>
            <a:spLocks noGrp="1"/>
          </p:cNvSpPr>
          <p:nvPr>
            <p:ph idx="1"/>
          </p:nvPr>
        </p:nvSpPr>
        <p:spPr>
          <a:xfrm>
            <a:off x="457200" y="1600201"/>
            <a:ext cx="8229600" cy="1295400"/>
          </a:xfrm>
        </p:spPr>
        <p:txBody>
          <a:bodyPr/>
          <a:lstStyle/>
          <a:p>
            <a:pPr marL="0" indent="0">
              <a:spcBef>
                <a:spcPts val="1200"/>
              </a:spcBef>
              <a:buNone/>
            </a:pPr>
            <a:r>
              <a:rPr lang="en-US" sz="2600" dirty="0"/>
              <a:t>Solution</a:t>
            </a:r>
          </a:p>
          <a:p>
            <a:pPr marL="0" indent="0">
              <a:spcBef>
                <a:spcPts val="1200"/>
              </a:spcBef>
              <a:buNone/>
            </a:pPr>
            <a:r>
              <a:rPr lang="en-US" sz="2400" dirty="0"/>
              <a:t>b. The phrase “at least two” successes means that the number of successes is 2 or 3 or 4 or 5.</a:t>
            </a:r>
            <a:endParaRPr lang="en-IN" sz="2400" dirty="0"/>
          </a:p>
        </p:txBody>
      </p:sp>
      <p:pic>
        <p:nvPicPr>
          <p:cNvPr id="5" name="Picture 4" descr="Probability P of at least 2 people believing in the devil = P of, 2, 3, 4, or 5, = P of 2 + P of 3 + P of 4 + P of 5 = 0.230 + 0.346 + 0.259 + 0.078 = 0.9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395" y="3113490"/>
            <a:ext cx="7954942" cy="1492669"/>
          </a:xfrm>
          <a:prstGeom prst="rect">
            <a:avLst/>
          </a:prstGeom>
        </p:spPr>
      </p:pic>
    </p:spTree>
    <p:extLst>
      <p:ext uri="{BB962C8B-B14F-4D97-AF65-F5344CB8AC3E}">
        <p14:creationId xmlns:p14="http://schemas.microsoft.com/office/powerpoint/2010/main" val="3558234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Using Mean and Standard Deviation for Critical Thinking</a:t>
            </a:r>
            <a:endParaRPr lang="en-IN" sz="3600" dirty="0">
              <a:latin typeface="+mj-lt"/>
            </a:endParaRPr>
          </a:p>
        </p:txBody>
      </p:sp>
      <p:sp>
        <p:nvSpPr>
          <p:cNvPr id="3" name="Content Placeholder 2"/>
          <p:cNvSpPr>
            <a:spLocks noGrp="1"/>
          </p:cNvSpPr>
          <p:nvPr>
            <p:ph idx="1"/>
          </p:nvPr>
        </p:nvSpPr>
        <p:spPr>
          <a:xfrm>
            <a:off x="457200" y="1600201"/>
            <a:ext cx="8229600" cy="457199"/>
          </a:xfrm>
        </p:spPr>
        <p:txBody>
          <a:bodyPr/>
          <a:lstStyle/>
          <a:p>
            <a:pPr marL="0" indent="0">
              <a:buNone/>
            </a:pPr>
            <a:r>
              <a:rPr lang="en-US" sz="2600" dirty="0"/>
              <a:t>For Binomial Distributions</a:t>
            </a:r>
          </a:p>
        </p:txBody>
      </p:sp>
      <p:pic>
        <p:nvPicPr>
          <p:cNvPr id="6" name="Picture 5" descr="Mean: mu = n p. Variance: sigma squared = n p q. Standard deviation: sigma = the square root of n p q."/>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336482"/>
            <a:ext cx="4290333" cy="1461078"/>
          </a:xfrm>
          <a:prstGeom prst="rect">
            <a:avLst/>
          </a:prstGeom>
        </p:spPr>
      </p:pic>
    </p:spTree>
    <p:extLst>
      <p:ext uri="{BB962C8B-B14F-4D97-AF65-F5344CB8AC3E}">
        <p14:creationId xmlns:p14="http://schemas.microsoft.com/office/powerpoint/2010/main" val="130879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Range Rule of Thumb</a:t>
            </a:r>
            <a:endParaRPr lang="en-IN" sz="3600" dirty="0">
              <a:latin typeface="+mj-lt"/>
            </a:endParaRPr>
          </a:p>
        </p:txBody>
      </p:sp>
      <p:sp>
        <p:nvSpPr>
          <p:cNvPr id="3" name="Content Placeholder 2"/>
          <p:cNvSpPr>
            <a:spLocks noGrp="1"/>
          </p:cNvSpPr>
          <p:nvPr>
            <p:ph idx="1"/>
          </p:nvPr>
        </p:nvSpPr>
        <p:spPr>
          <a:xfrm>
            <a:off x="457200" y="1600201"/>
            <a:ext cx="8229600" cy="1676400"/>
          </a:xfrm>
        </p:spPr>
        <p:txBody>
          <a:bodyPr/>
          <a:lstStyle/>
          <a:p>
            <a:pPr marL="0" indent="0">
              <a:buNone/>
            </a:pPr>
            <a:r>
              <a:rPr lang="en-US" sz="2600" b="1" dirty="0"/>
              <a:t>Significantly low</a:t>
            </a:r>
            <a:r>
              <a:rPr lang="en-US" sz="2600" b="1" i="1" dirty="0"/>
              <a:t> </a:t>
            </a:r>
            <a:r>
              <a:rPr lang="en-US" sz="2600" dirty="0"/>
              <a:t>values </a:t>
            </a:r>
            <a:r>
              <a:rPr lang="en-US" sz="2600" dirty="0">
                <a:cs typeface="Times New Roman" panose="02020603050405020304" pitchFamily="18" charset="0"/>
              </a:rPr>
              <a:t>≤ (</a:t>
            </a:r>
            <a:r>
              <a:rPr lang="el-GR" sz="2600" i="1" dirty="0">
                <a:latin typeface="Arial" panose="020B0604020202020204" pitchFamily="34" charset="0"/>
                <a:cs typeface="Arial" panose="020B0604020202020204" pitchFamily="34" charset="0"/>
                <a:sym typeface="Symbol" panose="05050102010706020507" pitchFamily="18" charset="2"/>
              </a:rPr>
              <a:t>µ</a:t>
            </a:r>
            <a:r>
              <a:rPr lang="en-US" sz="2600" i="1" dirty="0">
                <a:cs typeface="Times New Roman" panose="02020603050405020304" pitchFamily="18" charset="0"/>
              </a:rPr>
              <a:t> </a:t>
            </a:r>
            <a:r>
              <a:rPr lang="en-US" sz="2600" i="1" dirty="0">
                <a:latin typeface="Arial" panose="020B0604020202020204" pitchFamily="34" charset="0"/>
                <a:cs typeface="Arial" panose="020B0604020202020204" pitchFamily="34" charset="0"/>
              </a:rPr>
              <a:t>−</a:t>
            </a:r>
            <a:r>
              <a:rPr lang="en-US" sz="2600" i="1" dirty="0">
                <a:cs typeface="Times New Roman" panose="02020603050405020304" pitchFamily="18" charset="0"/>
              </a:rPr>
              <a:t> </a:t>
            </a:r>
            <a:r>
              <a:rPr lang="en-US" sz="2600" dirty="0">
                <a:cs typeface="Times New Roman" panose="02020603050405020304" pitchFamily="18" charset="0"/>
              </a:rPr>
              <a:t>2</a:t>
            </a:r>
            <a:r>
              <a:rPr lang="el-GR" sz="2600" i="1" dirty="0">
                <a:latin typeface="Arial" panose="020B0604020202020204" pitchFamily="34" charset="0"/>
                <a:cs typeface="Arial" panose="020B0604020202020204" pitchFamily="34" charset="0"/>
                <a:sym typeface="Symbol" panose="05050102010706020507" pitchFamily="18" charset="2"/>
              </a:rPr>
              <a:t>σ</a:t>
            </a:r>
            <a:r>
              <a:rPr lang="en-US" sz="2600" dirty="0">
                <a:cs typeface="Times New Roman" panose="02020603050405020304" pitchFamily="18" charset="0"/>
                <a:sym typeface="Symbol" panose="05050102010706020507" pitchFamily="18" charset="2"/>
              </a:rPr>
              <a:t>)</a:t>
            </a:r>
            <a:endParaRPr lang="en-US" sz="2600" b="1" i="1" dirty="0"/>
          </a:p>
          <a:p>
            <a:pPr marL="0" indent="0">
              <a:buNone/>
            </a:pPr>
            <a:r>
              <a:rPr lang="en-US" sz="2600" b="1" dirty="0"/>
              <a:t>Significantly high</a:t>
            </a:r>
            <a:r>
              <a:rPr lang="en-US" sz="2600" b="1" i="1" dirty="0"/>
              <a:t> </a:t>
            </a:r>
            <a:r>
              <a:rPr lang="en-US" sz="2600" dirty="0"/>
              <a:t>values </a:t>
            </a:r>
            <a:r>
              <a:rPr lang="en-US" sz="2600" dirty="0">
                <a:cs typeface="Times New Roman" panose="02020603050405020304" pitchFamily="18" charset="0"/>
              </a:rPr>
              <a:t>≥</a:t>
            </a:r>
            <a:r>
              <a:rPr lang="en-US" sz="2600" dirty="0"/>
              <a:t> </a:t>
            </a:r>
            <a:r>
              <a:rPr lang="en-US" sz="2600" dirty="0">
                <a:cs typeface="Times New Roman" panose="02020603050405020304" pitchFamily="18" charset="0"/>
              </a:rPr>
              <a:t>(</a:t>
            </a:r>
            <a:r>
              <a:rPr lang="el-GR" sz="2600" i="1" dirty="0">
                <a:latin typeface="Arial" panose="020B0604020202020204" pitchFamily="34" charset="0"/>
                <a:cs typeface="Arial" panose="020B0604020202020204" pitchFamily="34" charset="0"/>
                <a:sym typeface="Symbol" panose="05050102010706020507" pitchFamily="18" charset="2"/>
              </a:rPr>
              <a:t>µ</a:t>
            </a:r>
            <a:r>
              <a:rPr lang="en-US" sz="2600" i="1" dirty="0">
                <a:cs typeface="Times New Roman" panose="02020603050405020304" pitchFamily="18" charset="0"/>
              </a:rPr>
              <a:t> + </a:t>
            </a:r>
            <a:r>
              <a:rPr lang="en-US" sz="2600" dirty="0">
                <a:cs typeface="Times New Roman" panose="02020603050405020304" pitchFamily="18" charset="0"/>
              </a:rPr>
              <a:t>2</a:t>
            </a:r>
            <a:r>
              <a:rPr lang="el-GR" sz="2600" i="1" dirty="0">
                <a:latin typeface="Arial" panose="020B0604020202020204" pitchFamily="34" charset="0"/>
                <a:cs typeface="Arial" panose="020B0604020202020204" pitchFamily="34" charset="0"/>
                <a:sym typeface="Symbol" panose="05050102010706020507" pitchFamily="18" charset="2"/>
              </a:rPr>
              <a:t>σ</a:t>
            </a:r>
            <a:r>
              <a:rPr lang="en-US" sz="2600" dirty="0">
                <a:cs typeface="Times New Roman" panose="02020603050405020304" pitchFamily="18" charset="0"/>
                <a:sym typeface="Symbol" panose="05050102010706020507" pitchFamily="18" charset="2"/>
              </a:rPr>
              <a:t>)</a:t>
            </a:r>
            <a:endParaRPr lang="en-US" sz="2600" b="1" i="1" dirty="0"/>
          </a:p>
          <a:p>
            <a:pPr marL="0" indent="0">
              <a:buNone/>
            </a:pPr>
            <a:r>
              <a:rPr lang="en-US" sz="2600" b="1" dirty="0"/>
              <a:t>Values not significant: </a:t>
            </a:r>
            <a:r>
              <a:rPr lang="en-US" sz="2600" dirty="0"/>
              <a:t>Between </a:t>
            </a:r>
            <a:r>
              <a:rPr lang="en-US" sz="2600" dirty="0">
                <a:cs typeface="Times New Roman" panose="02020603050405020304" pitchFamily="18" charset="0"/>
              </a:rPr>
              <a:t>(</a:t>
            </a:r>
            <a:r>
              <a:rPr lang="el-GR" sz="2600" i="1" dirty="0">
                <a:latin typeface="Arial" panose="020B0604020202020204" pitchFamily="34" charset="0"/>
                <a:cs typeface="Arial" panose="020B0604020202020204" pitchFamily="34" charset="0"/>
                <a:sym typeface="Symbol" panose="05050102010706020507" pitchFamily="18" charset="2"/>
              </a:rPr>
              <a:t>µ</a:t>
            </a:r>
            <a:r>
              <a:rPr lang="en-US" sz="2600" i="1" dirty="0">
                <a:cs typeface="Times New Roman" panose="02020603050405020304" pitchFamily="18" charset="0"/>
              </a:rPr>
              <a:t> </a:t>
            </a:r>
            <a:r>
              <a:rPr lang="en-US" sz="2600" i="1" dirty="0">
                <a:latin typeface="Arial" panose="020B0604020202020204" pitchFamily="34" charset="0"/>
                <a:cs typeface="Arial" panose="020B0604020202020204" pitchFamily="34" charset="0"/>
              </a:rPr>
              <a:t>−</a:t>
            </a:r>
            <a:r>
              <a:rPr lang="en-US" sz="2600" i="1" dirty="0">
                <a:cs typeface="Times New Roman" panose="02020603050405020304" pitchFamily="18" charset="0"/>
              </a:rPr>
              <a:t> </a:t>
            </a:r>
            <a:r>
              <a:rPr lang="en-US" sz="2600" dirty="0">
                <a:cs typeface="Times New Roman" panose="02020603050405020304" pitchFamily="18" charset="0"/>
              </a:rPr>
              <a:t>2</a:t>
            </a:r>
            <a:r>
              <a:rPr lang="el-GR" sz="2600" i="1" dirty="0">
                <a:latin typeface="Arial" panose="020B0604020202020204" pitchFamily="34" charset="0"/>
                <a:cs typeface="Arial" panose="020B0604020202020204" pitchFamily="34" charset="0"/>
                <a:sym typeface="Symbol" panose="05050102010706020507" pitchFamily="18" charset="2"/>
              </a:rPr>
              <a:t>σ</a:t>
            </a:r>
            <a:r>
              <a:rPr lang="en-US" sz="2600" dirty="0">
                <a:cs typeface="Times New Roman" panose="02020603050405020304" pitchFamily="18" charset="0"/>
                <a:sym typeface="Symbol" panose="05050102010706020507" pitchFamily="18" charset="2"/>
              </a:rPr>
              <a:t>) </a:t>
            </a:r>
            <a:r>
              <a:rPr lang="en-US" sz="2600" b="1" dirty="0">
                <a:cs typeface="Times New Roman" panose="02020603050405020304" pitchFamily="18" charset="0"/>
              </a:rPr>
              <a:t>and</a:t>
            </a:r>
            <a:r>
              <a:rPr lang="en-US" sz="2600" i="1" dirty="0"/>
              <a:t> </a:t>
            </a:r>
            <a:r>
              <a:rPr lang="en-US" sz="2600" dirty="0">
                <a:cs typeface="Times New Roman" panose="02020603050405020304" pitchFamily="18" charset="0"/>
              </a:rPr>
              <a:t>(</a:t>
            </a:r>
            <a:r>
              <a:rPr lang="en-US" sz="2600" i="1" dirty="0">
                <a:cs typeface="Times New Roman" panose="02020603050405020304" pitchFamily="18" charset="0"/>
              </a:rPr>
              <a:t>µ + </a:t>
            </a:r>
            <a:r>
              <a:rPr lang="en-US" sz="2600" dirty="0">
                <a:cs typeface="Times New Roman" panose="02020603050405020304" pitchFamily="18" charset="0"/>
              </a:rPr>
              <a:t>2</a:t>
            </a:r>
            <a:r>
              <a:rPr lang="el-GR" sz="2600" i="1" dirty="0">
                <a:latin typeface="Arial" panose="020B0604020202020204" pitchFamily="34" charset="0"/>
                <a:cs typeface="Arial" panose="020B0604020202020204" pitchFamily="34" charset="0"/>
                <a:sym typeface="Symbol" panose="05050102010706020507" pitchFamily="18" charset="2"/>
              </a:rPr>
              <a:t>σ</a:t>
            </a:r>
            <a:r>
              <a:rPr lang="en-US" sz="2600" dirty="0">
                <a:cs typeface="Times New Roman" panose="02020603050405020304" pitchFamily="18" charset="0"/>
                <a:sym typeface="Symbol" panose="05050102010706020507" pitchFamily="18" charset="2"/>
              </a:rPr>
              <a:t>)</a:t>
            </a:r>
            <a:endParaRPr lang="en-IN" sz="2600" dirty="0"/>
          </a:p>
        </p:txBody>
      </p:sp>
    </p:spTree>
    <p:extLst>
      <p:ext uri="{BB962C8B-B14F-4D97-AF65-F5344CB8AC3E}">
        <p14:creationId xmlns:p14="http://schemas.microsoft.com/office/powerpoint/2010/main" val="417991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Key Concept</a:t>
            </a:r>
            <a:endParaRPr lang="en-IN" sz="3600" dirty="0">
              <a:latin typeface="+mj-lt"/>
            </a:endParaRPr>
          </a:p>
        </p:txBody>
      </p:sp>
      <p:sp>
        <p:nvSpPr>
          <p:cNvPr id="3" name="Content Placeholder 2"/>
          <p:cNvSpPr>
            <a:spLocks noGrp="1"/>
          </p:cNvSpPr>
          <p:nvPr>
            <p:ph idx="1"/>
          </p:nvPr>
        </p:nvSpPr>
        <p:spPr>
          <a:xfrm>
            <a:off x="457200" y="1600201"/>
            <a:ext cx="8229600" cy="3352799"/>
          </a:xfrm>
        </p:spPr>
        <p:txBody>
          <a:bodyPr/>
          <a:lstStyle/>
          <a:p>
            <a:pPr marL="0" indent="0">
              <a:buNone/>
            </a:pPr>
            <a:r>
              <a:rPr lang="en-US" sz="2600" dirty="0"/>
              <a:t>The focus of this section is the </a:t>
            </a:r>
            <a:r>
              <a:rPr lang="en-US" sz="2600" b="1" dirty="0"/>
              <a:t>binomial probability distribution</a:t>
            </a:r>
            <a:r>
              <a:rPr lang="en-US" sz="2600" dirty="0"/>
              <a:t> and methods for finding probabilities. </a:t>
            </a:r>
          </a:p>
          <a:p>
            <a:pPr marL="0" indent="0">
              <a:buNone/>
            </a:pPr>
            <a:r>
              <a:rPr lang="en-US" sz="2600" kern="0" dirty="0"/>
              <a:t>Easy methods for finding the mean and standard deviation of a binomial distribution are also presented. </a:t>
            </a:r>
          </a:p>
          <a:p>
            <a:pPr marL="0" indent="0">
              <a:buNone/>
            </a:pPr>
            <a:r>
              <a:rPr lang="en-US" sz="2600" kern="0" dirty="0"/>
              <a:t>As in other sections, we stress the importance of </a:t>
            </a:r>
            <a:r>
              <a:rPr lang="en-US" sz="2600" b="1" kern="0" dirty="0"/>
              <a:t>interpreting</a:t>
            </a:r>
            <a:r>
              <a:rPr lang="en-US" sz="2600" i="1" kern="0" dirty="0"/>
              <a:t> </a:t>
            </a:r>
            <a:r>
              <a:rPr lang="en-US" sz="2600" kern="0" dirty="0"/>
              <a:t>probability values to determine whether events are </a:t>
            </a:r>
            <a:r>
              <a:rPr lang="en-US" sz="2600" b="1" kern="0" dirty="0"/>
              <a:t>significantly low</a:t>
            </a:r>
            <a:r>
              <a:rPr lang="en-US" sz="2600" i="1" kern="0" dirty="0"/>
              <a:t> </a:t>
            </a:r>
            <a:r>
              <a:rPr lang="en-US" sz="2600" kern="0" dirty="0"/>
              <a:t>or </a:t>
            </a:r>
            <a:r>
              <a:rPr lang="en-US" sz="2600" b="1" kern="0" dirty="0"/>
              <a:t>significantly high.</a:t>
            </a:r>
            <a:endParaRPr lang="en-IN" sz="2600" b="1" dirty="0"/>
          </a:p>
        </p:txBody>
      </p:sp>
    </p:spTree>
    <p:extLst>
      <p:ext uri="{BB962C8B-B14F-4D97-AF65-F5344CB8AC3E}">
        <p14:creationId xmlns:p14="http://schemas.microsoft.com/office/powerpoint/2010/main" val="2288264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Using Parameters to Determine Significance </a:t>
            </a:r>
            <a:r>
              <a:rPr lang="en-US" sz="2000" b="0" dirty="0">
                <a:latin typeface="+mj-lt"/>
              </a:rPr>
              <a:t>(1 of 4)</a:t>
            </a:r>
            <a:endParaRPr lang="en-IN" sz="2000" b="0" dirty="0">
              <a:latin typeface="+mj-lt"/>
            </a:endParaRPr>
          </a:p>
        </p:txBody>
      </p:sp>
      <p:sp>
        <p:nvSpPr>
          <p:cNvPr id="3" name="Content Placeholder 2"/>
          <p:cNvSpPr>
            <a:spLocks noGrp="1"/>
          </p:cNvSpPr>
          <p:nvPr>
            <p:ph idx="1"/>
          </p:nvPr>
        </p:nvSpPr>
        <p:spPr>
          <a:xfrm>
            <a:off x="457200" y="1600200"/>
            <a:ext cx="8153400" cy="4724400"/>
          </a:xfrm>
        </p:spPr>
        <p:txBody>
          <a:bodyPr/>
          <a:lstStyle/>
          <a:p>
            <a:pPr marL="0" indent="0">
              <a:spcBef>
                <a:spcPts val="600"/>
              </a:spcBef>
              <a:buNone/>
            </a:pPr>
            <a:r>
              <a:rPr lang="en-US" sz="2400" dirty="0"/>
              <a:t>A previous example involved </a:t>
            </a:r>
            <a:r>
              <a:rPr lang="en-US" sz="2400" i="1" dirty="0">
                <a:cs typeface="Times New Roman" panose="02020603050405020304" pitchFamily="18" charset="0"/>
              </a:rPr>
              <a:t>n</a:t>
            </a:r>
            <a:r>
              <a:rPr lang="en-US" sz="2400" i="1" dirty="0"/>
              <a:t> </a:t>
            </a:r>
            <a:r>
              <a:rPr lang="en-US" sz="2400" dirty="0"/>
              <a:t>= 460 overtime wins in NFL football games. We get </a:t>
            </a:r>
            <a:r>
              <a:rPr lang="en-US" sz="2400" i="1" dirty="0">
                <a:cs typeface="Times New Roman" panose="02020603050405020304" pitchFamily="18" charset="0"/>
              </a:rPr>
              <a:t>p</a:t>
            </a:r>
            <a:r>
              <a:rPr lang="en-US" sz="2400" i="1" dirty="0"/>
              <a:t> </a:t>
            </a:r>
            <a:r>
              <a:rPr lang="en-US" sz="2400" dirty="0"/>
              <a:t>= 0.5 and </a:t>
            </a:r>
            <a:r>
              <a:rPr lang="en-US" sz="2400" i="1" dirty="0">
                <a:cs typeface="Times New Roman" panose="02020603050405020304" pitchFamily="18" charset="0"/>
              </a:rPr>
              <a:t>q</a:t>
            </a:r>
            <a:r>
              <a:rPr lang="en-US" sz="2400" i="1" dirty="0"/>
              <a:t> </a:t>
            </a:r>
            <a:r>
              <a:rPr lang="en-US" sz="2400" dirty="0"/>
              <a:t>= 0.5 by assuming that winning the overtime coin toss does not provide an advantage, so both teams have the same 0.5 chance of winning the game in overtime.</a:t>
            </a:r>
          </a:p>
          <a:p>
            <a:pPr marL="0" indent="0">
              <a:spcBef>
                <a:spcPts val="600"/>
              </a:spcBef>
              <a:buClr>
                <a:schemeClr val="tx1"/>
              </a:buClr>
              <a:buNone/>
            </a:pPr>
            <a:r>
              <a:rPr lang="en-US" sz="2400" dirty="0"/>
              <a:t>a. Find the mean and standard deviation for the number of wins in groups of 460 games.</a:t>
            </a:r>
          </a:p>
          <a:p>
            <a:pPr marL="0" indent="0">
              <a:spcBef>
                <a:spcPts val="600"/>
              </a:spcBef>
              <a:buClr>
                <a:schemeClr val="tx1"/>
              </a:buClr>
              <a:buNone/>
            </a:pPr>
            <a:r>
              <a:rPr lang="en-US" sz="2400" dirty="0"/>
              <a:t>b. Use the range rule of thumb to find the values separating the numbers of wins that are significantly low or significantly high.</a:t>
            </a:r>
          </a:p>
          <a:p>
            <a:pPr marL="0" indent="0">
              <a:spcBef>
                <a:spcPts val="600"/>
              </a:spcBef>
              <a:buClr>
                <a:schemeClr val="tx1"/>
              </a:buClr>
              <a:buNone/>
            </a:pPr>
            <a:r>
              <a:rPr lang="en-US" sz="2400" dirty="0"/>
              <a:t>c. Is the result of 252 overtime wins in 460 games significantly high?</a:t>
            </a:r>
            <a:endParaRPr lang="en-IN" sz="2400" dirty="0"/>
          </a:p>
        </p:txBody>
      </p:sp>
    </p:spTree>
    <p:extLst>
      <p:ext uri="{BB962C8B-B14F-4D97-AF65-F5344CB8AC3E}">
        <p14:creationId xmlns:p14="http://schemas.microsoft.com/office/powerpoint/2010/main" val="20047483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Using Parameters to Determine Significance </a:t>
            </a:r>
            <a:r>
              <a:rPr lang="en-US" sz="2000" b="0" dirty="0">
                <a:latin typeface="+mj-lt"/>
              </a:rPr>
              <a:t>(2 of 4)</a:t>
            </a:r>
            <a:endParaRPr lang="en-IN" sz="2000" b="0" dirty="0">
              <a:latin typeface="+mj-lt"/>
            </a:endParaRPr>
          </a:p>
        </p:txBody>
      </p:sp>
      <p:sp>
        <p:nvSpPr>
          <p:cNvPr id="3" name="Content Placeholder 2"/>
          <p:cNvSpPr>
            <a:spLocks noGrp="1"/>
          </p:cNvSpPr>
          <p:nvPr>
            <p:ph idx="1"/>
          </p:nvPr>
        </p:nvSpPr>
        <p:spPr>
          <a:xfrm>
            <a:off x="457200" y="1600201"/>
            <a:ext cx="8229600" cy="1828799"/>
          </a:xfrm>
        </p:spPr>
        <p:txBody>
          <a:bodyPr/>
          <a:lstStyle/>
          <a:p>
            <a:pPr marL="0" indent="0">
              <a:spcBef>
                <a:spcPts val="600"/>
              </a:spcBef>
              <a:buNone/>
            </a:pPr>
            <a:r>
              <a:rPr lang="en-US" sz="2600" dirty="0"/>
              <a:t>Solution</a:t>
            </a:r>
          </a:p>
          <a:p>
            <a:pPr marL="0" indent="0">
              <a:spcBef>
                <a:spcPts val="600"/>
              </a:spcBef>
              <a:buNone/>
            </a:pPr>
            <a:r>
              <a:rPr lang="en-US" sz="2400" dirty="0"/>
              <a:t>a. With </a:t>
            </a:r>
            <a:r>
              <a:rPr lang="en-US" sz="2400" i="1" dirty="0">
                <a:cs typeface="Times New Roman" panose="02020603050405020304" pitchFamily="18" charset="0"/>
              </a:rPr>
              <a:t>n</a:t>
            </a:r>
            <a:r>
              <a:rPr lang="en-US" sz="2400" i="1" dirty="0"/>
              <a:t> </a:t>
            </a:r>
            <a:r>
              <a:rPr lang="en-US" sz="2400" dirty="0"/>
              <a:t>= 460, </a:t>
            </a:r>
            <a:r>
              <a:rPr lang="en-US" sz="2400" i="1" dirty="0">
                <a:cs typeface="Times New Roman" panose="02020603050405020304" pitchFamily="18" charset="0"/>
              </a:rPr>
              <a:t>p</a:t>
            </a:r>
            <a:r>
              <a:rPr lang="en-US" sz="2400" i="1" dirty="0"/>
              <a:t> </a:t>
            </a:r>
            <a:r>
              <a:rPr lang="en-US" sz="2400" dirty="0"/>
              <a:t>= 0.5, and </a:t>
            </a:r>
            <a:r>
              <a:rPr lang="en-US" sz="2400" i="1" dirty="0">
                <a:cs typeface="Times New Roman" panose="02020603050405020304" pitchFamily="18" charset="0"/>
              </a:rPr>
              <a:t>q</a:t>
            </a:r>
            <a:r>
              <a:rPr lang="en-US" sz="2400" i="1" dirty="0"/>
              <a:t> </a:t>
            </a:r>
            <a:r>
              <a:rPr lang="en-US" sz="2400" dirty="0"/>
              <a:t>= 0.5, previous formulas can be applied as follows:</a:t>
            </a:r>
          </a:p>
          <a:p>
            <a:pPr marL="857250" lvl="2" indent="0">
              <a:spcBef>
                <a:spcPts val="1500"/>
              </a:spcBef>
              <a:buNone/>
            </a:pPr>
            <a:r>
              <a:rPr lang="en-US" sz="2400" i="1" dirty="0">
                <a:cs typeface="Times New Roman" panose="02020603050405020304" pitchFamily="18" charset="0"/>
              </a:rPr>
              <a:t>µ</a:t>
            </a:r>
            <a:r>
              <a:rPr lang="en-US" sz="2400" dirty="0">
                <a:cs typeface="Times New Roman" panose="02020603050405020304" pitchFamily="18" charset="0"/>
              </a:rPr>
              <a:t> = </a:t>
            </a:r>
            <a:r>
              <a:rPr lang="en-US" sz="2400" i="1" dirty="0">
                <a:cs typeface="Times New Roman" panose="02020603050405020304" pitchFamily="18" charset="0"/>
              </a:rPr>
              <a:t>np </a:t>
            </a:r>
            <a:r>
              <a:rPr lang="pl-PL" sz="2400" dirty="0"/>
              <a:t>= </a:t>
            </a:r>
            <a:r>
              <a:rPr lang="en-US" sz="2400" dirty="0"/>
              <a:t>(460)(0.5)</a:t>
            </a:r>
            <a:r>
              <a:rPr lang="pl-PL" sz="2400" dirty="0"/>
              <a:t> = 230.0 games</a:t>
            </a:r>
            <a:endParaRPr lang="en-IN" sz="2400" dirty="0"/>
          </a:p>
        </p:txBody>
      </p:sp>
      <p:pic>
        <p:nvPicPr>
          <p:cNvPr id="6" name="Picture 5" descr="sigma = the square root of n p q = the square root of, 460 times 0.5 times 0.5, = 10.7 gram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832" y="3733800"/>
            <a:ext cx="5861707" cy="418094"/>
          </a:xfrm>
          <a:prstGeom prst="rect">
            <a:avLst/>
          </a:prstGeom>
        </p:spPr>
      </p:pic>
      <p:sp>
        <p:nvSpPr>
          <p:cNvPr id="4" name="Content Placeholder 3"/>
          <p:cNvSpPr>
            <a:spLocks noGrp="1"/>
          </p:cNvSpPr>
          <p:nvPr>
            <p:ph idx="13"/>
          </p:nvPr>
        </p:nvSpPr>
        <p:spPr>
          <a:xfrm>
            <a:off x="457200" y="4419600"/>
            <a:ext cx="8153400" cy="1143000"/>
          </a:xfrm>
        </p:spPr>
        <p:txBody>
          <a:bodyPr/>
          <a:lstStyle/>
          <a:p>
            <a:pPr marL="0" indent="0">
              <a:buNone/>
            </a:pPr>
            <a:r>
              <a:rPr lang="en-US" sz="2400" kern="0" dirty="0"/>
              <a:t>For random groups of 460 overtime games, the mean number of wins is 230.0 games, and the standard deviation is 10.7 games.</a:t>
            </a:r>
            <a:endParaRPr lang="en-IN" sz="2400" dirty="0"/>
          </a:p>
        </p:txBody>
      </p:sp>
    </p:spTree>
    <p:extLst>
      <p:ext uri="{BB962C8B-B14F-4D97-AF65-F5344CB8AC3E}">
        <p14:creationId xmlns:p14="http://schemas.microsoft.com/office/powerpoint/2010/main" val="3499700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Using Parameters to Determine Significance </a:t>
            </a:r>
            <a:r>
              <a:rPr lang="en-US" sz="2000" b="0" dirty="0">
                <a:latin typeface="+mj-lt"/>
              </a:rPr>
              <a:t>(3 of 4)</a:t>
            </a:r>
            <a:endParaRPr lang="en-IN" sz="2000" b="0" dirty="0">
              <a:latin typeface="+mj-lt"/>
            </a:endParaRPr>
          </a:p>
        </p:txBody>
      </p:sp>
      <p:sp>
        <p:nvSpPr>
          <p:cNvPr id="3" name="Content Placeholder 2"/>
          <p:cNvSpPr>
            <a:spLocks noGrp="1"/>
          </p:cNvSpPr>
          <p:nvPr>
            <p:ph idx="1"/>
          </p:nvPr>
        </p:nvSpPr>
        <p:spPr>
          <a:xfrm>
            <a:off x="457200" y="1600201"/>
            <a:ext cx="8229600" cy="3276600"/>
          </a:xfrm>
        </p:spPr>
        <p:txBody>
          <a:bodyPr/>
          <a:lstStyle/>
          <a:p>
            <a:pPr marL="0" indent="0">
              <a:spcBef>
                <a:spcPts val="600"/>
              </a:spcBef>
              <a:buNone/>
            </a:pPr>
            <a:r>
              <a:rPr lang="en-US" sz="2600" dirty="0"/>
              <a:t>Solution</a:t>
            </a:r>
          </a:p>
          <a:p>
            <a:pPr marL="0" indent="0">
              <a:spcBef>
                <a:spcPts val="600"/>
              </a:spcBef>
              <a:buNone/>
            </a:pPr>
            <a:r>
              <a:rPr lang="en-US" sz="2400" dirty="0"/>
              <a:t>b. The values separating numbers of wins that are significantly low or significantly high are the values that are two standard deviations away from the mean. With </a:t>
            </a:r>
            <a:r>
              <a:rPr lang="en-US" sz="2400" i="1" dirty="0">
                <a:cs typeface="Arial" panose="020B0604020202020204" pitchFamily="34" charset="0"/>
              </a:rPr>
              <a:t>µ</a:t>
            </a:r>
            <a:r>
              <a:rPr lang="en-US" sz="2400" dirty="0"/>
              <a:t> = 230.0 games and </a:t>
            </a:r>
            <a:r>
              <a:rPr lang="el-GR" sz="2400" i="1" dirty="0">
                <a:cs typeface="Arial" panose="020B0604020202020204" pitchFamily="34" charset="0"/>
              </a:rPr>
              <a:t>σ</a:t>
            </a:r>
            <a:r>
              <a:rPr lang="en-US" sz="2400" dirty="0"/>
              <a:t> = 10.7 games, we get</a:t>
            </a:r>
            <a:endParaRPr lang="en-US" sz="2400" i="1" dirty="0"/>
          </a:p>
          <a:p>
            <a:pPr marL="1257300" lvl="3" indent="0">
              <a:spcBef>
                <a:spcPts val="1500"/>
              </a:spcBef>
              <a:buNone/>
            </a:pPr>
            <a:r>
              <a:rPr lang="en-US" sz="2400" dirty="0">
                <a:cs typeface="Times New Roman" panose="02020603050405020304" pitchFamily="18" charset="0"/>
              </a:rPr>
              <a:t>(</a:t>
            </a:r>
            <a:r>
              <a:rPr lang="en-US" sz="2400" i="1" dirty="0">
                <a:cs typeface="Arial" panose="020B0604020202020204" pitchFamily="34" charset="0"/>
              </a:rPr>
              <a:t>µ</a:t>
            </a:r>
            <a:r>
              <a:rPr lang="en-US" sz="2400" i="1" dirty="0">
                <a:cs typeface="Times New Roman" panose="02020603050405020304" pitchFamily="18" charset="0"/>
              </a:rPr>
              <a:t> </a:t>
            </a:r>
            <a:r>
              <a:rPr lang="en-US" sz="2400" i="1" dirty="0">
                <a:cs typeface="Arial" panose="020B0604020202020204" pitchFamily="34" charset="0"/>
              </a:rPr>
              <a:t>−</a:t>
            </a:r>
            <a:r>
              <a:rPr lang="en-US" sz="2400" i="1" dirty="0">
                <a:cs typeface="Times New Roman" panose="02020603050405020304" pitchFamily="18" charset="0"/>
              </a:rPr>
              <a:t> </a:t>
            </a:r>
            <a:r>
              <a:rPr lang="en-US" sz="2400" dirty="0">
                <a:cs typeface="Times New Roman" panose="02020603050405020304" pitchFamily="18" charset="0"/>
              </a:rPr>
              <a:t>2</a:t>
            </a:r>
            <a:r>
              <a:rPr lang="el-GR" sz="2400" i="1" dirty="0">
                <a:cs typeface="Arial" panose="020B0604020202020204" pitchFamily="34" charset="0"/>
              </a:rPr>
              <a:t>σ</a:t>
            </a:r>
            <a:r>
              <a:rPr lang="en-US" sz="2400" dirty="0">
                <a:cs typeface="Times New Roman" panose="02020603050405020304" pitchFamily="18" charset="0"/>
                <a:sym typeface="Symbol" panose="05050102010706020507" pitchFamily="18" charset="2"/>
              </a:rPr>
              <a:t>)</a:t>
            </a:r>
            <a:r>
              <a:rPr lang="en-US" sz="2400" i="1" dirty="0">
                <a:cs typeface="Times New Roman" panose="02020603050405020304" pitchFamily="18" charset="0"/>
                <a:sym typeface="Symbol" panose="05050102010706020507" pitchFamily="18" charset="2"/>
              </a:rPr>
              <a:t> </a:t>
            </a:r>
            <a:r>
              <a:rPr lang="en-US" sz="2400" dirty="0"/>
              <a:t>= 230.0 </a:t>
            </a:r>
            <a:r>
              <a:rPr lang="en-US" sz="2400" i="1" dirty="0">
                <a:cs typeface="Arial" panose="020B0604020202020204" pitchFamily="34" charset="0"/>
              </a:rPr>
              <a:t>−</a:t>
            </a:r>
            <a:r>
              <a:rPr lang="en-US" sz="2400" dirty="0"/>
              <a:t> 2(10.7) = 208.6 games</a:t>
            </a:r>
          </a:p>
          <a:p>
            <a:pPr marL="1257300" lvl="3" indent="0">
              <a:buNone/>
            </a:pPr>
            <a:r>
              <a:rPr lang="en-US" sz="2400" dirty="0">
                <a:cs typeface="Times New Roman" panose="02020603050405020304" pitchFamily="18" charset="0"/>
              </a:rPr>
              <a:t>(</a:t>
            </a:r>
            <a:r>
              <a:rPr lang="en-US" sz="2400" i="1" dirty="0">
                <a:cs typeface="Arial" panose="020B0604020202020204" pitchFamily="34" charset="0"/>
              </a:rPr>
              <a:t>µ</a:t>
            </a:r>
            <a:r>
              <a:rPr lang="en-US" sz="2400" i="1" dirty="0">
                <a:cs typeface="Times New Roman" panose="02020603050405020304" pitchFamily="18" charset="0"/>
              </a:rPr>
              <a:t> + </a:t>
            </a:r>
            <a:r>
              <a:rPr lang="en-US" sz="2400" dirty="0">
                <a:cs typeface="Times New Roman" panose="02020603050405020304" pitchFamily="18" charset="0"/>
              </a:rPr>
              <a:t>2</a:t>
            </a:r>
            <a:r>
              <a:rPr lang="el-GR" sz="2400" i="1" dirty="0">
                <a:cs typeface="Arial" panose="020B0604020202020204" pitchFamily="34" charset="0"/>
              </a:rPr>
              <a:t>σ</a:t>
            </a:r>
            <a:r>
              <a:rPr lang="en-US" sz="2400" dirty="0">
                <a:cs typeface="Times New Roman" panose="02020603050405020304" pitchFamily="18" charset="0"/>
                <a:sym typeface="Symbol" panose="05050102010706020507" pitchFamily="18" charset="2"/>
              </a:rPr>
              <a:t>)</a:t>
            </a:r>
            <a:r>
              <a:rPr lang="en-US" sz="2400" i="1" dirty="0">
                <a:cs typeface="Times New Roman" panose="02020603050405020304" pitchFamily="18" charset="0"/>
                <a:sym typeface="Symbol" panose="05050102010706020507" pitchFamily="18" charset="2"/>
              </a:rPr>
              <a:t> </a:t>
            </a:r>
            <a:r>
              <a:rPr lang="en-US" sz="2400" dirty="0"/>
              <a:t>= 230.0 + 2(10.7) = 251.4 games</a:t>
            </a:r>
            <a:endParaRPr lang="en-IN" sz="2400" dirty="0"/>
          </a:p>
        </p:txBody>
      </p:sp>
    </p:spTree>
    <p:extLst>
      <p:ext uri="{BB962C8B-B14F-4D97-AF65-F5344CB8AC3E}">
        <p14:creationId xmlns:p14="http://schemas.microsoft.com/office/powerpoint/2010/main" val="19555779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Using Parameters to Determine Significance </a:t>
            </a:r>
            <a:r>
              <a:rPr lang="en-US" sz="2000" b="0" dirty="0">
                <a:latin typeface="+mj-lt"/>
              </a:rPr>
              <a:t>(4 of 4)</a:t>
            </a:r>
            <a:endParaRPr lang="en-IN" sz="2000" b="0" dirty="0">
              <a:latin typeface="+mj-lt"/>
            </a:endParaRPr>
          </a:p>
        </p:txBody>
      </p:sp>
      <p:sp>
        <p:nvSpPr>
          <p:cNvPr id="3" name="Content Placeholder 2"/>
          <p:cNvSpPr>
            <a:spLocks noGrp="1"/>
          </p:cNvSpPr>
          <p:nvPr>
            <p:ph idx="1"/>
          </p:nvPr>
        </p:nvSpPr>
        <p:spPr>
          <a:xfrm>
            <a:off x="457200" y="1600201"/>
            <a:ext cx="8382000" cy="3047999"/>
          </a:xfrm>
        </p:spPr>
        <p:txBody>
          <a:bodyPr/>
          <a:lstStyle/>
          <a:p>
            <a:pPr marL="0" indent="0">
              <a:spcBef>
                <a:spcPts val="600"/>
              </a:spcBef>
              <a:buNone/>
            </a:pPr>
            <a:r>
              <a:rPr lang="en-US" sz="2600" dirty="0"/>
              <a:t>Solution</a:t>
            </a:r>
          </a:p>
          <a:p>
            <a:pPr marL="0" indent="0">
              <a:spcBef>
                <a:spcPts val="600"/>
              </a:spcBef>
              <a:buNone/>
            </a:pPr>
            <a:r>
              <a:rPr lang="en-US" sz="2400" dirty="0"/>
              <a:t>Significantly low numbers of wins are 208.6 games or fewer, significantly high numbers of wins are 251.4 games or greater, and values not significant are between 208.6 games and 251.4 games.</a:t>
            </a:r>
          </a:p>
          <a:p>
            <a:pPr marL="0" indent="0">
              <a:spcBef>
                <a:spcPts val="600"/>
              </a:spcBef>
              <a:buNone/>
            </a:pPr>
            <a:r>
              <a:rPr lang="en-US" sz="2400" kern="0" dirty="0"/>
              <a:t>c. The result of 252 wins is significantly high because it is greater than the value of 251.4 games found in part (b).</a:t>
            </a:r>
            <a:endParaRPr lang="en-IN" sz="2400" dirty="0"/>
          </a:p>
        </p:txBody>
      </p:sp>
    </p:spTree>
    <p:extLst>
      <p:ext uri="{BB962C8B-B14F-4D97-AF65-F5344CB8AC3E}">
        <p14:creationId xmlns:p14="http://schemas.microsoft.com/office/powerpoint/2010/main" val="28356895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Using Probabilities to Determine When Results Are Significantly High or Low</a:t>
            </a:r>
            <a:endParaRPr lang="en-IN" dirty="0">
              <a:latin typeface="+mj-lt"/>
            </a:endParaRPr>
          </a:p>
        </p:txBody>
      </p:sp>
      <p:sp>
        <p:nvSpPr>
          <p:cNvPr id="3" name="Content Placeholder 2"/>
          <p:cNvSpPr>
            <a:spLocks noGrp="1"/>
          </p:cNvSpPr>
          <p:nvPr>
            <p:ph idx="1"/>
          </p:nvPr>
        </p:nvSpPr>
        <p:spPr>
          <a:xfrm>
            <a:off x="457200" y="1600200"/>
            <a:ext cx="7924800" cy="4190999"/>
          </a:xfrm>
        </p:spPr>
        <p:txBody>
          <a:bodyPr/>
          <a:lstStyle/>
          <a:p>
            <a:pPr marL="0" indent="0">
              <a:spcBef>
                <a:spcPts val="600"/>
              </a:spcBef>
              <a:buNone/>
            </a:pPr>
            <a:r>
              <a:rPr lang="en-US" sz="2600" b="1" dirty="0"/>
              <a:t>Significantly high</a:t>
            </a:r>
            <a:r>
              <a:rPr lang="en-US" sz="2600" b="1" i="1" dirty="0"/>
              <a:t> </a:t>
            </a:r>
            <a:r>
              <a:rPr lang="en-US" sz="2600" b="1" dirty="0"/>
              <a:t>number of successes: </a:t>
            </a:r>
          </a:p>
          <a:p>
            <a:pPr marL="0" indent="0">
              <a:spcBef>
                <a:spcPts val="600"/>
              </a:spcBef>
              <a:buNone/>
            </a:pPr>
            <a:r>
              <a:rPr lang="en-US" sz="2400" i="1" dirty="0">
                <a:cs typeface="Times New Roman" panose="02020603050405020304" pitchFamily="18" charset="0"/>
              </a:rPr>
              <a:t>x</a:t>
            </a:r>
            <a:r>
              <a:rPr lang="en-US" sz="2400" i="1" dirty="0"/>
              <a:t> </a:t>
            </a:r>
            <a:r>
              <a:rPr lang="en-US" sz="2400" dirty="0"/>
              <a:t>successes among </a:t>
            </a:r>
            <a:r>
              <a:rPr lang="en-US" sz="2400" i="1" dirty="0">
                <a:cs typeface="Times New Roman" panose="02020603050405020304" pitchFamily="18" charset="0"/>
              </a:rPr>
              <a:t>n</a:t>
            </a:r>
            <a:r>
              <a:rPr lang="en-US" sz="2400" i="1" dirty="0"/>
              <a:t> </a:t>
            </a:r>
            <a:r>
              <a:rPr lang="en-US" sz="2400" dirty="0"/>
              <a:t>trials is </a:t>
            </a:r>
            <a:r>
              <a:rPr lang="en-US" sz="2400" b="1" dirty="0"/>
              <a:t>significantly high</a:t>
            </a:r>
            <a:r>
              <a:rPr lang="en-US" sz="2400" i="1" dirty="0"/>
              <a:t> </a:t>
            </a:r>
            <a:r>
              <a:rPr lang="en-US" sz="2400" dirty="0"/>
              <a:t>if the probability of </a:t>
            </a:r>
            <a:r>
              <a:rPr lang="en-US" sz="2400" i="1" dirty="0">
                <a:cs typeface="Times New Roman" panose="02020603050405020304" pitchFamily="18" charset="0"/>
              </a:rPr>
              <a:t>x</a:t>
            </a:r>
            <a:r>
              <a:rPr lang="en-US" sz="2400" i="1" dirty="0"/>
              <a:t> </a:t>
            </a:r>
            <a:r>
              <a:rPr lang="en-US" sz="2400" dirty="0"/>
              <a:t>or more successes is 0.05 or less. That is, </a:t>
            </a:r>
            <a:r>
              <a:rPr lang="en-US" sz="2400" i="1" dirty="0">
                <a:cs typeface="Times New Roman" panose="02020603050405020304" pitchFamily="18" charset="0"/>
              </a:rPr>
              <a:t>x</a:t>
            </a:r>
            <a:r>
              <a:rPr lang="en-US" sz="2400" i="1" dirty="0"/>
              <a:t> </a:t>
            </a:r>
            <a:r>
              <a:rPr lang="en-US" sz="2400" dirty="0"/>
              <a:t>is a significantly high number of successes if </a:t>
            </a:r>
            <a:br>
              <a:rPr lang="en-US" sz="2400" dirty="0"/>
            </a:br>
            <a:r>
              <a:rPr lang="en-US" sz="2400" i="1" dirty="0">
                <a:cs typeface="Times New Roman" panose="02020603050405020304" pitchFamily="18" charset="0"/>
              </a:rPr>
              <a:t>P</a:t>
            </a:r>
            <a:r>
              <a:rPr lang="en-US" sz="2400" dirty="0"/>
              <a:t>(</a:t>
            </a:r>
            <a:r>
              <a:rPr lang="en-US" sz="2400" i="1" dirty="0">
                <a:cs typeface="Times New Roman" panose="02020603050405020304" pitchFamily="18" charset="0"/>
              </a:rPr>
              <a:t>x</a:t>
            </a:r>
            <a:r>
              <a:rPr lang="en-US" sz="2400" i="1" dirty="0"/>
              <a:t> </a:t>
            </a:r>
            <a:r>
              <a:rPr lang="en-US" sz="2400" dirty="0"/>
              <a:t>or more) ≤ 0.05.</a:t>
            </a:r>
          </a:p>
          <a:p>
            <a:pPr marL="0" indent="0">
              <a:spcBef>
                <a:spcPts val="600"/>
              </a:spcBef>
              <a:buNone/>
            </a:pPr>
            <a:r>
              <a:rPr lang="en-US" sz="2600" b="1" kern="0" dirty="0"/>
              <a:t>Significantly low number of successes: </a:t>
            </a:r>
          </a:p>
          <a:p>
            <a:pPr marL="0" indent="0">
              <a:spcBef>
                <a:spcPts val="600"/>
              </a:spcBef>
              <a:buNone/>
            </a:pPr>
            <a:r>
              <a:rPr lang="en-US" sz="2400" i="1" kern="0" dirty="0">
                <a:cs typeface="Times New Roman" panose="02020603050405020304" pitchFamily="18" charset="0"/>
              </a:rPr>
              <a:t>x</a:t>
            </a:r>
            <a:r>
              <a:rPr lang="en-US" sz="2400" i="1" kern="0" dirty="0"/>
              <a:t> </a:t>
            </a:r>
            <a:r>
              <a:rPr lang="en-US" sz="2400" kern="0" dirty="0"/>
              <a:t>successes among </a:t>
            </a:r>
            <a:r>
              <a:rPr lang="en-US" sz="2400" i="1" kern="0" dirty="0">
                <a:cs typeface="Times New Roman" panose="02020603050405020304" pitchFamily="18" charset="0"/>
              </a:rPr>
              <a:t>n</a:t>
            </a:r>
            <a:r>
              <a:rPr lang="en-US" sz="2400" i="1" kern="0" dirty="0"/>
              <a:t> </a:t>
            </a:r>
            <a:r>
              <a:rPr lang="en-US" sz="2400" kern="0" dirty="0"/>
              <a:t>trials is </a:t>
            </a:r>
            <a:r>
              <a:rPr lang="en-US" sz="2400" b="1" kern="0" dirty="0"/>
              <a:t>significantly low</a:t>
            </a:r>
            <a:r>
              <a:rPr lang="en-US" sz="2400" i="1" kern="0" dirty="0"/>
              <a:t> </a:t>
            </a:r>
            <a:r>
              <a:rPr lang="en-US" sz="2400" kern="0" dirty="0"/>
              <a:t>if the probability of </a:t>
            </a:r>
            <a:r>
              <a:rPr lang="en-US" sz="2400" i="1" kern="0" dirty="0">
                <a:cs typeface="Times New Roman" panose="02020603050405020304" pitchFamily="18" charset="0"/>
              </a:rPr>
              <a:t>x</a:t>
            </a:r>
            <a:r>
              <a:rPr lang="en-US" sz="2400" i="1" kern="0" dirty="0"/>
              <a:t> </a:t>
            </a:r>
            <a:r>
              <a:rPr lang="en-US" sz="2400" kern="0" dirty="0"/>
              <a:t>or fewer successes is 0.05 or less. That is, </a:t>
            </a:r>
            <a:r>
              <a:rPr lang="en-US" sz="2400" i="1" kern="0" dirty="0">
                <a:cs typeface="Times New Roman" panose="02020603050405020304" pitchFamily="18" charset="0"/>
              </a:rPr>
              <a:t>x</a:t>
            </a:r>
            <a:r>
              <a:rPr lang="en-US" sz="2400" i="1" kern="0" dirty="0"/>
              <a:t> </a:t>
            </a:r>
            <a:r>
              <a:rPr lang="en-US" sz="2400" kern="0" dirty="0"/>
              <a:t>is a significantly low number of successes if </a:t>
            </a:r>
            <a:br>
              <a:rPr lang="en-US" sz="2400" kern="0" dirty="0"/>
            </a:br>
            <a:r>
              <a:rPr lang="en-US" sz="2400" i="1" kern="0" dirty="0">
                <a:cs typeface="Times New Roman" panose="02020603050405020304" pitchFamily="18" charset="0"/>
              </a:rPr>
              <a:t>P</a:t>
            </a:r>
            <a:r>
              <a:rPr lang="en-US" sz="2400" kern="0" dirty="0"/>
              <a:t>(</a:t>
            </a:r>
            <a:r>
              <a:rPr lang="en-US" sz="2400" i="1" kern="0" dirty="0">
                <a:cs typeface="Times New Roman" panose="02020603050405020304" pitchFamily="18" charset="0"/>
              </a:rPr>
              <a:t>x</a:t>
            </a:r>
            <a:r>
              <a:rPr lang="en-US" sz="2400" i="1" kern="0" dirty="0"/>
              <a:t> </a:t>
            </a:r>
            <a:r>
              <a:rPr lang="en-US" sz="2400" kern="0" dirty="0"/>
              <a:t>or fewer) </a:t>
            </a:r>
            <a:r>
              <a:rPr lang="en-US" sz="2400" dirty="0"/>
              <a:t>≤ </a:t>
            </a:r>
            <a:r>
              <a:rPr lang="en-US" sz="2400" kern="0" dirty="0"/>
              <a:t>0.05.</a:t>
            </a:r>
            <a:endParaRPr lang="en-IN" sz="2400" dirty="0"/>
          </a:p>
        </p:txBody>
      </p:sp>
    </p:spTree>
    <p:extLst>
      <p:ext uri="{BB962C8B-B14F-4D97-AF65-F5344CB8AC3E}">
        <p14:creationId xmlns:p14="http://schemas.microsoft.com/office/powerpoint/2010/main" val="18237698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Rationale for the Binomial Probability Formula</a:t>
            </a:r>
            <a:endParaRPr lang="en-IN" sz="3600" dirty="0">
              <a:latin typeface="+mj-lt"/>
            </a:endParaRPr>
          </a:p>
        </p:txBody>
      </p:sp>
      <p:pic>
        <p:nvPicPr>
          <p:cNvPr id="4" name="Picture 3" descr="P of x = the number of outcomes with exactly x successes among n trials, times the probability of x successes among n trials for any one particular order. The number of outcomes with exactly x successes among n trials = n factorial over product, x minus n, factorial, times x factorial. The probability of x successes among n trials for any one particular order = p to the x times q to the, n minus 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277" y="1791144"/>
            <a:ext cx="7798198" cy="2871266"/>
          </a:xfrm>
          <a:prstGeom prst="rect">
            <a:avLst/>
          </a:prstGeom>
        </p:spPr>
      </p:pic>
    </p:spTree>
    <p:extLst>
      <p:ext uri="{BB962C8B-B14F-4D97-AF65-F5344CB8AC3E}">
        <p14:creationId xmlns:p14="http://schemas.microsoft.com/office/powerpoint/2010/main" val="2233823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Binomial Probability Distribution </a:t>
            </a:r>
            <a:r>
              <a:rPr lang="en-US" sz="2000" b="0" dirty="0">
                <a:latin typeface="+mj-lt"/>
              </a:rPr>
              <a:t>(1 of 2)</a:t>
            </a:r>
            <a:endParaRPr lang="en-IN" sz="2000" b="0" dirty="0">
              <a:latin typeface="+mj-lt"/>
            </a:endParaRPr>
          </a:p>
        </p:txBody>
      </p:sp>
      <p:sp>
        <p:nvSpPr>
          <p:cNvPr id="3" name="Content Placeholder 2"/>
          <p:cNvSpPr>
            <a:spLocks noGrp="1"/>
          </p:cNvSpPr>
          <p:nvPr>
            <p:ph idx="1"/>
          </p:nvPr>
        </p:nvSpPr>
        <p:spPr>
          <a:xfrm>
            <a:off x="457200" y="1600201"/>
            <a:ext cx="8229600" cy="3428999"/>
          </a:xfrm>
        </p:spPr>
        <p:txBody>
          <a:bodyPr/>
          <a:lstStyle/>
          <a:p>
            <a:r>
              <a:rPr lang="en-US" sz="2800" dirty="0"/>
              <a:t>Binomial Probability Distribution</a:t>
            </a:r>
            <a:endParaRPr lang="en-US" sz="2600" dirty="0"/>
          </a:p>
          <a:p>
            <a:pPr marL="741600" lvl="1" indent="-284400"/>
            <a:r>
              <a:rPr lang="en-US" sz="2600" dirty="0"/>
              <a:t>A </a:t>
            </a:r>
            <a:r>
              <a:rPr lang="en-US" sz="2600" b="1" dirty="0"/>
              <a:t>binomial probability distribution </a:t>
            </a:r>
            <a:r>
              <a:rPr lang="en-US" sz="2600" dirty="0"/>
              <a:t>results from a procedure that meets these four requirements:</a:t>
            </a:r>
          </a:p>
          <a:p>
            <a:pPr marL="1274400" lvl="1" indent="-385200">
              <a:buFont typeface="+mj-lt"/>
              <a:buAutoNum type="arabicPeriod"/>
            </a:pPr>
            <a:r>
              <a:rPr lang="en-US" sz="2400" dirty="0"/>
              <a:t>The procedure has a </a:t>
            </a:r>
            <a:r>
              <a:rPr lang="en-US" sz="2400" b="1" dirty="0"/>
              <a:t>fixed number of trials.</a:t>
            </a:r>
            <a:r>
              <a:rPr lang="en-US" sz="2400" i="1" dirty="0"/>
              <a:t> </a:t>
            </a:r>
            <a:r>
              <a:rPr lang="en-US" sz="2400" dirty="0"/>
              <a:t>(A trial is a single observation.)</a:t>
            </a:r>
          </a:p>
          <a:p>
            <a:pPr marL="1274400" lvl="1" indent="-385200">
              <a:spcBef>
                <a:spcPts val="1500"/>
              </a:spcBef>
              <a:buSzPct val="100000"/>
              <a:buFont typeface="+mj-lt"/>
              <a:buAutoNum type="arabicPeriod"/>
            </a:pPr>
            <a:r>
              <a:rPr lang="en-US" sz="2400" kern="0" dirty="0"/>
              <a:t>The trials must be </a:t>
            </a:r>
            <a:r>
              <a:rPr lang="en-US" sz="2400" b="1" kern="0" dirty="0"/>
              <a:t>independent,</a:t>
            </a:r>
            <a:r>
              <a:rPr lang="en-US" sz="2400" kern="0" dirty="0"/>
              <a:t> meaning that the outcome of any individual trial doesn’t affect the probabilities in the other trials.</a:t>
            </a:r>
          </a:p>
        </p:txBody>
      </p:sp>
    </p:spTree>
    <p:extLst>
      <p:ext uri="{BB962C8B-B14F-4D97-AF65-F5344CB8AC3E}">
        <p14:creationId xmlns:p14="http://schemas.microsoft.com/office/powerpoint/2010/main" val="3493505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Binomial Probability Distribution </a:t>
            </a:r>
            <a:r>
              <a:rPr lang="en-US" sz="2000" b="0" dirty="0">
                <a:latin typeface="+mj-lt"/>
              </a:rPr>
              <a:t>(2 of 2)</a:t>
            </a:r>
            <a:endParaRPr lang="en-IN" sz="2000" b="0" dirty="0">
              <a:latin typeface="+mj-lt"/>
            </a:endParaRPr>
          </a:p>
        </p:txBody>
      </p:sp>
      <p:sp>
        <p:nvSpPr>
          <p:cNvPr id="3" name="Content Placeholder 2"/>
          <p:cNvSpPr>
            <a:spLocks noGrp="1"/>
          </p:cNvSpPr>
          <p:nvPr>
            <p:ph idx="1"/>
          </p:nvPr>
        </p:nvSpPr>
        <p:spPr>
          <a:xfrm>
            <a:off x="457200" y="1600201"/>
            <a:ext cx="8229600" cy="3429000"/>
          </a:xfrm>
        </p:spPr>
        <p:txBody>
          <a:bodyPr/>
          <a:lstStyle/>
          <a:p>
            <a:r>
              <a:rPr lang="en-US" sz="2800" dirty="0"/>
              <a:t>Binomial Probability Distribution</a:t>
            </a:r>
          </a:p>
          <a:p>
            <a:pPr marL="741600" lvl="1" indent="-284400"/>
            <a:r>
              <a:rPr lang="en-US" sz="2600" dirty="0"/>
              <a:t>A </a:t>
            </a:r>
            <a:r>
              <a:rPr lang="en-US" sz="2600" b="1" dirty="0"/>
              <a:t>binomial probability distribution </a:t>
            </a:r>
            <a:r>
              <a:rPr lang="en-US" sz="2600" dirty="0"/>
              <a:t>results from a procedure that meets these four requirements:</a:t>
            </a:r>
          </a:p>
          <a:p>
            <a:pPr marL="1274400" lvl="1" indent="-385200">
              <a:buFont typeface="+mj-lt"/>
              <a:buAutoNum type="arabicPeriod" startAt="3"/>
            </a:pPr>
            <a:r>
              <a:rPr lang="en-US" sz="2400" dirty="0"/>
              <a:t>Each trial must have all outcomes classified into exactly </a:t>
            </a:r>
            <a:r>
              <a:rPr lang="en-US" sz="2400" b="1" dirty="0"/>
              <a:t>two categories,</a:t>
            </a:r>
            <a:r>
              <a:rPr lang="en-US" sz="2400" i="1" dirty="0"/>
              <a:t> </a:t>
            </a:r>
            <a:r>
              <a:rPr lang="en-US" sz="2400" dirty="0"/>
              <a:t>commonly referred to as </a:t>
            </a:r>
            <a:r>
              <a:rPr lang="en-US" sz="2400" b="1" dirty="0"/>
              <a:t>success </a:t>
            </a:r>
            <a:r>
              <a:rPr lang="en-US" sz="2400" dirty="0"/>
              <a:t>and </a:t>
            </a:r>
            <a:r>
              <a:rPr lang="en-US" sz="2400" b="1" dirty="0"/>
              <a:t>failure.</a:t>
            </a:r>
          </a:p>
          <a:p>
            <a:pPr marL="1274400" lvl="1" indent="-385200">
              <a:buFont typeface="+mj-lt"/>
              <a:buAutoNum type="arabicPeriod" startAt="3"/>
            </a:pPr>
            <a:r>
              <a:rPr lang="en-US" sz="2400" dirty="0"/>
              <a:t>The probability of a success remains the same in all trials.</a:t>
            </a:r>
            <a:endParaRPr lang="en-IN" sz="2400" b="1" dirty="0"/>
          </a:p>
        </p:txBody>
      </p:sp>
    </p:spTree>
    <p:extLst>
      <p:ext uri="{BB962C8B-B14F-4D97-AF65-F5344CB8AC3E}">
        <p14:creationId xmlns:p14="http://schemas.microsoft.com/office/powerpoint/2010/main" val="386749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Notation for Binomial Probability Distributions </a:t>
            </a:r>
            <a:r>
              <a:rPr lang="en-US" sz="2000" b="0" dirty="0">
                <a:latin typeface="+mj-lt"/>
              </a:rPr>
              <a:t>(1 of 3)</a:t>
            </a:r>
            <a:endParaRPr lang="en-IN" sz="2000" b="0" dirty="0">
              <a:latin typeface="+mj-lt"/>
            </a:endParaRPr>
          </a:p>
        </p:txBody>
      </p:sp>
      <p:sp>
        <p:nvSpPr>
          <p:cNvPr id="3" name="Content Placeholder 2"/>
          <p:cNvSpPr>
            <a:spLocks noGrp="1"/>
          </p:cNvSpPr>
          <p:nvPr>
            <p:ph idx="1"/>
          </p:nvPr>
        </p:nvSpPr>
        <p:spPr>
          <a:xfrm>
            <a:off x="457200" y="1600201"/>
            <a:ext cx="7772400" cy="2743200"/>
          </a:xfrm>
        </p:spPr>
        <p:txBody>
          <a:bodyPr/>
          <a:lstStyle/>
          <a:p>
            <a:pPr marL="0" indent="0">
              <a:buNone/>
            </a:pPr>
            <a:r>
              <a:rPr lang="en-US" sz="2600" i="1" dirty="0">
                <a:cs typeface="Times New Roman" panose="02020603050405020304" pitchFamily="18" charset="0"/>
              </a:rPr>
              <a:t>S</a:t>
            </a:r>
            <a:r>
              <a:rPr lang="en-US" sz="2600" dirty="0"/>
              <a:t> and </a:t>
            </a:r>
            <a:r>
              <a:rPr lang="en-US" sz="2600" i="1" dirty="0">
                <a:cs typeface="Times New Roman" panose="02020603050405020304" pitchFamily="18" charset="0"/>
              </a:rPr>
              <a:t>F</a:t>
            </a:r>
            <a:r>
              <a:rPr lang="en-US" sz="2600" dirty="0"/>
              <a:t> (success and failure) denote the two possible categories of all outcomes.</a:t>
            </a:r>
          </a:p>
          <a:p>
            <a:pPr marL="0" indent="0">
              <a:buNone/>
            </a:pPr>
            <a:r>
              <a:rPr lang="en-US" sz="2600" i="1" dirty="0">
                <a:cs typeface="Times New Roman" panose="02020603050405020304" pitchFamily="18" charset="0"/>
              </a:rPr>
              <a:t>P</a:t>
            </a:r>
            <a:r>
              <a:rPr lang="en-US" sz="2600" dirty="0">
                <a:cs typeface="Times New Roman" panose="02020603050405020304" pitchFamily="18" charset="0"/>
              </a:rPr>
              <a:t>(</a:t>
            </a:r>
            <a:r>
              <a:rPr lang="en-US" sz="2600" i="1" dirty="0">
                <a:cs typeface="Times New Roman" panose="02020603050405020304" pitchFamily="18" charset="0"/>
              </a:rPr>
              <a:t>S</a:t>
            </a:r>
            <a:r>
              <a:rPr lang="en-US" sz="2600" dirty="0">
                <a:cs typeface="Times New Roman" panose="02020603050405020304" pitchFamily="18" charset="0"/>
              </a:rPr>
              <a:t>)</a:t>
            </a:r>
            <a:r>
              <a:rPr lang="en-US" sz="2600" i="1" dirty="0">
                <a:cs typeface="Times New Roman" panose="02020603050405020304" pitchFamily="18" charset="0"/>
              </a:rPr>
              <a:t> = p</a:t>
            </a:r>
            <a:r>
              <a:rPr lang="en-US" sz="2600" dirty="0"/>
              <a:t>(</a:t>
            </a:r>
            <a:r>
              <a:rPr lang="en-US" sz="2600" i="1" dirty="0">
                <a:cs typeface="Times New Roman" panose="02020603050405020304" pitchFamily="18" charset="0"/>
              </a:rPr>
              <a:t>p</a:t>
            </a:r>
            <a:r>
              <a:rPr lang="en-US" sz="2600" i="1" dirty="0"/>
              <a:t> </a:t>
            </a:r>
            <a:r>
              <a:rPr lang="en-US" sz="2600" dirty="0"/>
              <a:t>= probability of a success)</a:t>
            </a:r>
          </a:p>
          <a:p>
            <a:pPr marL="0" indent="0">
              <a:buNone/>
            </a:pPr>
            <a:r>
              <a:rPr lang="en-US" sz="2600" i="1" dirty="0">
                <a:cs typeface="Times New Roman" panose="02020603050405020304" pitchFamily="18" charset="0"/>
              </a:rPr>
              <a:t>P</a:t>
            </a:r>
            <a:r>
              <a:rPr lang="en-US" sz="2600" dirty="0">
                <a:cs typeface="Times New Roman" panose="02020603050405020304" pitchFamily="18" charset="0"/>
              </a:rPr>
              <a:t>(</a:t>
            </a:r>
            <a:r>
              <a:rPr lang="en-US" sz="2600" i="1" dirty="0">
                <a:cs typeface="Times New Roman" panose="02020603050405020304" pitchFamily="18" charset="0"/>
              </a:rPr>
              <a:t>F</a:t>
            </a:r>
            <a:r>
              <a:rPr lang="en-US" sz="2600" dirty="0">
                <a:cs typeface="Times New Roman" panose="02020603050405020304" pitchFamily="18" charset="0"/>
              </a:rPr>
              <a:t>)</a:t>
            </a:r>
            <a:r>
              <a:rPr lang="en-US" sz="2600" i="1" dirty="0">
                <a:cs typeface="Times New Roman" panose="02020603050405020304" pitchFamily="18" charset="0"/>
              </a:rPr>
              <a:t> = </a:t>
            </a:r>
            <a:r>
              <a:rPr lang="en-US" sz="2600" dirty="0">
                <a:cs typeface="Times New Roman" panose="02020603050405020304" pitchFamily="18" charset="0"/>
              </a:rPr>
              <a:t>1</a:t>
            </a:r>
            <a:r>
              <a:rPr lang="en-US" sz="2600" i="1" dirty="0">
                <a:cs typeface="Times New Roman" panose="02020603050405020304" pitchFamily="18" charset="0"/>
              </a:rPr>
              <a:t> </a:t>
            </a:r>
            <a:r>
              <a:rPr lang="en-US" sz="2600" i="1" dirty="0">
                <a:cs typeface="Arial" panose="020B0604020202020204" pitchFamily="34" charset="0"/>
              </a:rPr>
              <a:t>−</a:t>
            </a:r>
            <a:r>
              <a:rPr lang="en-US" sz="2600" i="1" dirty="0">
                <a:cs typeface="Times New Roman" panose="02020603050405020304" pitchFamily="18" charset="0"/>
              </a:rPr>
              <a:t> p = q</a:t>
            </a:r>
            <a:r>
              <a:rPr lang="en-US" sz="2600" dirty="0"/>
              <a:t>(</a:t>
            </a:r>
            <a:r>
              <a:rPr lang="en-US" sz="2600" i="1" dirty="0">
                <a:cs typeface="Times New Roman" panose="02020603050405020304" pitchFamily="18" charset="0"/>
              </a:rPr>
              <a:t>q</a:t>
            </a:r>
            <a:r>
              <a:rPr lang="en-US" sz="2600" i="1" dirty="0"/>
              <a:t> </a:t>
            </a:r>
            <a:r>
              <a:rPr lang="en-US" sz="2600" dirty="0"/>
              <a:t>= probability of a failure)</a:t>
            </a:r>
          </a:p>
          <a:p>
            <a:pPr marL="0" indent="0">
              <a:buNone/>
            </a:pPr>
            <a:r>
              <a:rPr lang="en-US" sz="2600" i="1" dirty="0">
                <a:cs typeface="Times New Roman" panose="02020603050405020304" pitchFamily="18" charset="0"/>
              </a:rPr>
              <a:t>n</a:t>
            </a:r>
            <a:r>
              <a:rPr lang="en-US" sz="2600" i="1" dirty="0"/>
              <a:t> </a:t>
            </a:r>
            <a:r>
              <a:rPr lang="en-US" sz="2600" dirty="0"/>
              <a:t>the fixed number of trials</a:t>
            </a:r>
            <a:endParaRPr lang="en-IN" sz="2600" dirty="0"/>
          </a:p>
        </p:txBody>
      </p:sp>
    </p:spTree>
    <p:extLst>
      <p:ext uri="{BB962C8B-B14F-4D97-AF65-F5344CB8AC3E}">
        <p14:creationId xmlns:p14="http://schemas.microsoft.com/office/powerpoint/2010/main" val="1348112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Notation for Binomial Probability Distributions </a:t>
            </a:r>
            <a:r>
              <a:rPr lang="en-US" sz="2000" b="0" dirty="0">
                <a:latin typeface="+mj-lt"/>
              </a:rPr>
              <a:t>(2 of 3)</a:t>
            </a:r>
            <a:endParaRPr lang="en-IN" sz="2000" b="0" dirty="0">
              <a:latin typeface="+mj-lt"/>
            </a:endParaRPr>
          </a:p>
        </p:txBody>
      </p:sp>
      <p:sp>
        <p:nvSpPr>
          <p:cNvPr id="3" name="Content Placeholder 2"/>
          <p:cNvSpPr>
            <a:spLocks noGrp="1"/>
          </p:cNvSpPr>
          <p:nvPr>
            <p:ph idx="1"/>
          </p:nvPr>
        </p:nvSpPr>
        <p:spPr>
          <a:xfrm>
            <a:off x="457200" y="1600201"/>
            <a:ext cx="8229600" cy="3124200"/>
          </a:xfrm>
        </p:spPr>
        <p:txBody>
          <a:bodyPr/>
          <a:lstStyle/>
          <a:p>
            <a:pPr marL="0" indent="0">
              <a:buNone/>
            </a:pPr>
            <a:r>
              <a:rPr lang="en-US" sz="2600" i="1" dirty="0">
                <a:cs typeface="Times New Roman" panose="02020603050405020304" pitchFamily="18" charset="0"/>
              </a:rPr>
              <a:t>x </a:t>
            </a:r>
            <a:r>
              <a:rPr lang="en-US" sz="2600" dirty="0">
                <a:cs typeface="Times New Roman" panose="02020603050405020304" pitchFamily="18" charset="0"/>
              </a:rPr>
              <a:t>-</a:t>
            </a:r>
            <a:r>
              <a:rPr lang="en-US" sz="2600" i="1" dirty="0"/>
              <a:t> </a:t>
            </a:r>
            <a:r>
              <a:rPr lang="en-US" sz="2600" dirty="0"/>
              <a:t>a specific number of successes in </a:t>
            </a:r>
            <a:r>
              <a:rPr lang="en-US" sz="2600" i="1" dirty="0">
                <a:cs typeface="Times New Roman" panose="02020603050405020304" pitchFamily="18" charset="0"/>
              </a:rPr>
              <a:t>n</a:t>
            </a:r>
            <a:r>
              <a:rPr lang="en-US" sz="2600" i="1" dirty="0"/>
              <a:t> </a:t>
            </a:r>
            <a:r>
              <a:rPr lang="en-US" sz="2600" dirty="0"/>
              <a:t>trials, so </a:t>
            </a:r>
            <a:r>
              <a:rPr lang="en-US" sz="2600" i="1" dirty="0">
                <a:cs typeface="Times New Roman" panose="02020603050405020304" pitchFamily="18" charset="0"/>
              </a:rPr>
              <a:t>x</a:t>
            </a:r>
            <a:r>
              <a:rPr lang="en-US" sz="2600" i="1" dirty="0"/>
              <a:t> </a:t>
            </a:r>
            <a:r>
              <a:rPr lang="en-US" sz="2600" dirty="0"/>
              <a:t>can be any whole number between 0 and </a:t>
            </a:r>
            <a:r>
              <a:rPr lang="en-US" sz="2600" i="1" dirty="0">
                <a:cs typeface="Times New Roman" panose="02020603050405020304" pitchFamily="18" charset="0"/>
              </a:rPr>
              <a:t>n</a:t>
            </a:r>
            <a:r>
              <a:rPr lang="en-US" sz="2600" dirty="0"/>
              <a:t>, inclusive</a:t>
            </a:r>
          </a:p>
          <a:p>
            <a:pPr marL="0" indent="0">
              <a:buNone/>
            </a:pPr>
            <a:r>
              <a:rPr lang="en-US" sz="2600" i="1" dirty="0">
                <a:cs typeface="Times New Roman" panose="02020603050405020304" pitchFamily="18" charset="0"/>
              </a:rPr>
              <a:t>p </a:t>
            </a:r>
            <a:r>
              <a:rPr lang="en-US" sz="2600" dirty="0">
                <a:cs typeface="Times New Roman" panose="02020603050405020304" pitchFamily="18" charset="0"/>
              </a:rPr>
              <a:t>-</a:t>
            </a:r>
            <a:r>
              <a:rPr lang="en-US" sz="2600" i="1" dirty="0"/>
              <a:t> </a:t>
            </a:r>
            <a:r>
              <a:rPr lang="en-US" sz="2600" dirty="0"/>
              <a:t>probability of </a:t>
            </a:r>
            <a:r>
              <a:rPr lang="en-US" sz="2600" b="1" dirty="0"/>
              <a:t>success</a:t>
            </a:r>
            <a:r>
              <a:rPr lang="en-US" sz="2600" i="1" dirty="0"/>
              <a:t> </a:t>
            </a:r>
            <a:r>
              <a:rPr lang="en-US" sz="2600" dirty="0"/>
              <a:t>in </a:t>
            </a:r>
            <a:r>
              <a:rPr lang="en-US" sz="2600" b="1" dirty="0"/>
              <a:t>one</a:t>
            </a:r>
            <a:r>
              <a:rPr lang="en-US" sz="2600" i="1" dirty="0"/>
              <a:t> </a:t>
            </a:r>
            <a:r>
              <a:rPr lang="en-US" sz="2600" dirty="0"/>
              <a:t>of the </a:t>
            </a:r>
            <a:r>
              <a:rPr lang="en-US" sz="2600" i="1" dirty="0">
                <a:cs typeface="Times New Roman" panose="02020603050405020304" pitchFamily="18" charset="0"/>
              </a:rPr>
              <a:t>n</a:t>
            </a:r>
            <a:r>
              <a:rPr lang="en-US" sz="2600" i="1" dirty="0"/>
              <a:t> </a:t>
            </a:r>
            <a:r>
              <a:rPr lang="en-US" sz="2600" dirty="0"/>
              <a:t>trials</a:t>
            </a:r>
          </a:p>
          <a:p>
            <a:pPr marL="0" indent="0">
              <a:buNone/>
            </a:pPr>
            <a:r>
              <a:rPr lang="en-US" sz="2600" i="1" dirty="0">
                <a:cs typeface="Times New Roman" panose="02020603050405020304" pitchFamily="18" charset="0"/>
              </a:rPr>
              <a:t>q </a:t>
            </a:r>
            <a:r>
              <a:rPr lang="en-US" sz="2600" dirty="0">
                <a:cs typeface="Times New Roman" panose="02020603050405020304" pitchFamily="18" charset="0"/>
              </a:rPr>
              <a:t>-</a:t>
            </a:r>
            <a:r>
              <a:rPr lang="en-US" sz="2600" i="1" dirty="0">
                <a:cs typeface="Times New Roman" panose="02020603050405020304" pitchFamily="18" charset="0"/>
              </a:rPr>
              <a:t> </a:t>
            </a:r>
            <a:r>
              <a:rPr lang="en-US" sz="2600" dirty="0"/>
              <a:t>probability of </a:t>
            </a:r>
            <a:r>
              <a:rPr lang="en-US" sz="2600" b="1" dirty="0"/>
              <a:t>failure</a:t>
            </a:r>
            <a:r>
              <a:rPr lang="en-US" sz="2600" i="1" dirty="0"/>
              <a:t> </a:t>
            </a:r>
            <a:r>
              <a:rPr lang="en-US" sz="2600" dirty="0"/>
              <a:t>in </a:t>
            </a:r>
            <a:r>
              <a:rPr lang="en-US" sz="2600" b="1" dirty="0"/>
              <a:t>one</a:t>
            </a:r>
            <a:r>
              <a:rPr lang="en-US" sz="2600" i="1" dirty="0"/>
              <a:t> </a:t>
            </a:r>
            <a:r>
              <a:rPr lang="en-US" sz="2600" dirty="0"/>
              <a:t>of the </a:t>
            </a:r>
            <a:r>
              <a:rPr lang="en-US" sz="2600" i="1" dirty="0">
                <a:cs typeface="Times New Roman" panose="02020603050405020304" pitchFamily="18" charset="0"/>
              </a:rPr>
              <a:t>n</a:t>
            </a:r>
            <a:r>
              <a:rPr lang="en-US" sz="2600" i="1" dirty="0"/>
              <a:t> </a:t>
            </a:r>
            <a:r>
              <a:rPr lang="en-US" sz="2600" dirty="0"/>
              <a:t>trials</a:t>
            </a:r>
          </a:p>
          <a:p>
            <a:pPr marL="0" indent="0">
              <a:buNone/>
            </a:pPr>
            <a:r>
              <a:rPr lang="en-US" sz="2600" i="1" dirty="0">
                <a:cs typeface="Times New Roman" panose="02020603050405020304" pitchFamily="18" charset="0"/>
              </a:rPr>
              <a:t>P</a:t>
            </a:r>
            <a:r>
              <a:rPr lang="en-US" sz="2600" dirty="0">
                <a:cs typeface="Times New Roman" panose="02020603050405020304" pitchFamily="18" charset="0"/>
              </a:rPr>
              <a:t>(</a:t>
            </a:r>
            <a:r>
              <a:rPr lang="en-US" sz="2600" i="1" dirty="0">
                <a:cs typeface="Times New Roman" panose="02020603050405020304" pitchFamily="18" charset="0"/>
              </a:rPr>
              <a:t>x</a:t>
            </a:r>
            <a:r>
              <a:rPr lang="en-US" sz="2600" dirty="0">
                <a:cs typeface="Times New Roman" panose="02020603050405020304" pitchFamily="18" charset="0"/>
              </a:rPr>
              <a:t>)</a:t>
            </a:r>
            <a:r>
              <a:rPr lang="en-US" sz="2600" i="1" dirty="0">
                <a:cs typeface="Times New Roman" panose="02020603050405020304" pitchFamily="18" charset="0"/>
              </a:rPr>
              <a:t> </a:t>
            </a:r>
            <a:r>
              <a:rPr lang="en-US" sz="2600" dirty="0">
                <a:cs typeface="Times New Roman" panose="02020603050405020304" pitchFamily="18" charset="0"/>
              </a:rPr>
              <a:t>- </a:t>
            </a:r>
            <a:r>
              <a:rPr lang="en-US" sz="2600" dirty="0"/>
              <a:t>	probability of getting exactly </a:t>
            </a:r>
            <a:r>
              <a:rPr lang="en-US" sz="2600" i="1" dirty="0">
                <a:cs typeface="Times New Roman" panose="02020603050405020304" pitchFamily="18" charset="0"/>
              </a:rPr>
              <a:t>x</a:t>
            </a:r>
            <a:r>
              <a:rPr lang="en-US" sz="2600" i="1" dirty="0"/>
              <a:t> </a:t>
            </a:r>
            <a:r>
              <a:rPr lang="en-US" sz="2600" dirty="0"/>
              <a:t>successes among the </a:t>
            </a:r>
            <a:r>
              <a:rPr lang="en-US" sz="2600" i="1" dirty="0">
                <a:cs typeface="Times New Roman" panose="02020603050405020304" pitchFamily="18" charset="0"/>
              </a:rPr>
              <a:t>n</a:t>
            </a:r>
            <a:r>
              <a:rPr lang="en-US" sz="2600" i="1" dirty="0"/>
              <a:t> </a:t>
            </a:r>
            <a:r>
              <a:rPr lang="en-US" sz="2600" dirty="0"/>
              <a:t>trials</a:t>
            </a:r>
          </a:p>
        </p:txBody>
      </p:sp>
    </p:spTree>
    <p:extLst>
      <p:ext uri="{BB962C8B-B14F-4D97-AF65-F5344CB8AC3E}">
        <p14:creationId xmlns:p14="http://schemas.microsoft.com/office/powerpoint/2010/main" val="4022970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Notation for Binomial Probability Distributions </a:t>
            </a:r>
            <a:r>
              <a:rPr lang="en-US" sz="2000" b="0" dirty="0">
                <a:latin typeface="+mj-lt"/>
              </a:rPr>
              <a:t>(3 of 3)</a:t>
            </a:r>
            <a:endParaRPr lang="en-IN" sz="2000" b="0" dirty="0">
              <a:latin typeface="+mj-lt"/>
            </a:endParaRPr>
          </a:p>
        </p:txBody>
      </p:sp>
      <p:sp>
        <p:nvSpPr>
          <p:cNvPr id="3" name="Content Placeholder 2"/>
          <p:cNvSpPr>
            <a:spLocks noGrp="1"/>
          </p:cNvSpPr>
          <p:nvPr>
            <p:ph idx="1"/>
          </p:nvPr>
        </p:nvSpPr>
        <p:spPr>
          <a:xfrm>
            <a:off x="457200" y="1600201"/>
            <a:ext cx="8305800" cy="3429000"/>
          </a:xfrm>
        </p:spPr>
        <p:txBody>
          <a:bodyPr/>
          <a:lstStyle/>
          <a:p>
            <a:pPr marL="0" indent="0">
              <a:buNone/>
            </a:pPr>
            <a:r>
              <a:rPr lang="en-US" sz="2600" dirty="0"/>
              <a:t>The word </a:t>
            </a:r>
            <a:r>
              <a:rPr lang="en-US" sz="2600" b="1" dirty="0"/>
              <a:t>success</a:t>
            </a:r>
            <a:r>
              <a:rPr lang="en-US" sz="2600" dirty="0"/>
              <a:t> as used here is arbitrary and does not necessarily represent something good. Either of the two possible categories may be called the success </a:t>
            </a:r>
            <a:r>
              <a:rPr lang="en-US" sz="2600" i="1" dirty="0"/>
              <a:t>S</a:t>
            </a:r>
            <a:r>
              <a:rPr lang="en-US" sz="2600" dirty="0"/>
              <a:t> as long as its probability is identified as </a:t>
            </a:r>
            <a:r>
              <a:rPr lang="en-US" sz="2600" i="1" dirty="0"/>
              <a:t>p</a:t>
            </a:r>
            <a:r>
              <a:rPr lang="en-US" sz="2600" dirty="0"/>
              <a:t>.</a:t>
            </a:r>
          </a:p>
          <a:p>
            <a:pPr marL="0" indent="0">
              <a:buNone/>
            </a:pPr>
            <a:r>
              <a:rPr lang="en-US" sz="2600" kern="0" dirty="0"/>
              <a:t>CAUTION When </a:t>
            </a:r>
            <a:r>
              <a:rPr lang="en-US" sz="2600" dirty="0"/>
              <a:t>using a binomial probability distribution, always be sure that </a:t>
            </a:r>
            <a:r>
              <a:rPr lang="en-US" sz="2600" i="1" dirty="0"/>
              <a:t>x </a:t>
            </a:r>
            <a:r>
              <a:rPr lang="en-US" sz="2600" dirty="0"/>
              <a:t>and </a:t>
            </a:r>
            <a:r>
              <a:rPr lang="en-US" sz="2600" i="1" dirty="0"/>
              <a:t>p </a:t>
            </a:r>
            <a:r>
              <a:rPr lang="en-US" sz="2600" dirty="0"/>
              <a:t>are </a:t>
            </a:r>
            <a:r>
              <a:rPr lang="en-US" sz="2600" b="1" dirty="0"/>
              <a:t>consistent</a:t>
            </a:r>
            <a:r>
              <a:rPr lang="en-US" sz="2600" i="1" dirty="0"/>
              <a:t> </a:t>
            </a:r>
            <a:r>
              <a:rPr lang="en-US" sz="2600" dirty="0"/>
              <a:t>in the sense that they both refer to the </a:t>
            </a:r>
            <a:r>
              <a:rPr lang="en-US" sz="2600" b="1" dirty="0"/>
              <a:t>same</a:t>
            </a:r>
            <a:r>
              <a:rPr lang="en-US" sz="2600" i="1" dirty="0"/>
              <a:t> </a:t>
            </a:r>
            <a:r>
              <a:rPr lang="en-US" sz="2600" dirty="0"/>
              <a:t>category being called a success.</a:t>
            </a:r>
            <a:endParaRPr lang="en-US" sz="2600" kern="0" dirty="0"/>
          </a:p>
        </p:txBody>
      </p:sp>
    </p:spTree>
    <p:extLst>
      <p:ext uri="{BB962C8B-B14F-4D97-AF65-F5344CB8AC3E}">
        <p14:creationId xmlns:p14="http://schemas.microsoft.com/office/powerpoint/2010/main" val="2515721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Twitter </a:t>
            </a:r>
            <a:r>
              <a:rPr lang="en-US" sz="2000" b="0" dirty="0">
                <a:latin typeface="+mj-lt"/>
              </a:rPr>
              <a:t>(1 of 8)</a:t>
            </a:r>
            <a:endParaRPr lang="en-IN" sz="2000" b="0" dirty="0">
              <a:latin typeface="+mj-lt"/>
            </a:endParaRPr>
          </a:p>
        </p:txBody>
      </p:sp>
      <p:sp>
        <p:nvSpPr>
          <p:cNvPr id="3" name="Content Placeholder 2"/>
          <p:cNvSpPr>
            <a:spLocks noGrp="1"/>
          </p:cNvSpPr>
          <p:nvPr>
            <p:ph idx="1"/>
          </p:nvPr>
        </p:nvSpPr>
        <p:spPr>
          <a:xfrm>
            <a:off x="457200" y="1600201"/>
            <a:ext cx="8229600" cy="4114800"/>
          </a:xfrm>
        </p:spPr>
        <p:txBody>
          <a:bodyPr/>
          <a:lstStyle/>
          <a:p>
            <a:pPr marL="0" indent="0">
              <a:buNone/>
            </a:pPr>
            <a:r>
              <a:rPr lang="en-US" sz="2600" dirty="0"/>
              <a:t>When an adult is randomly selected (with replacement), there is a 0.85 probability that this person knows what Twitter is (based on results from a Pew Research Center survey). Suppose that we want to find the probability that exactly three of five randomly selected adults know what Twitter is.</a:t>
            </a:r>
          </a:p>
          <a:p>
            <a:pPr marL="0" indent="0">
              <a:buNone/>
            </a:pPr>
            <a:r>
              <a:rPr lang="en-US" sz="2600" dirty="0"/>
              <a:t>a. Does this procedure result in a binomial distribution?</a:t>
            </a:r>
          </a:p>
          <a:p>
            <a:pPr marL="0" indent="0">
              <a:buNone/>
            </a:pPr>
            <a:r>
              <a:rPr lang="en-US" sz="2600" dirty="0"/>
              <a:t>b. If this procedure does result in a binomial distribution, identify the values of </a:t>
            </a:r>
            <a:r>
              <a:rPr lang="en-US" sz="2600" i="1" dirty="0">
                <a:cs typeface="Times New Roman" panose="02020603050405020304" pitchFamily="18" charset="0"/>
              </a:rPr>
              <a:t>n, x, p</a:t>
            </a:r>
            <a:r>
              <a:rPr lang="en-US" sz="2600" dirty="0"/>
              <a:t>, and </a:t>
            </a:r>
            <a:r>
              <a:rPr lang="en-US" sz="2600" i="1" dirty="0">
                <a:cs typeface="Times New Roman" panose="02020603050405020304" pitchFamily="18" charset="0"/>
              </a:rPr>
              <a:t>q</a:t>
            </a:r>
            <a:r>
              <a:rPr lang="en-US" sz="2600" dirty="0"/>
              <a:t>.</a:t>
            </a:r>
            <a:endParaRPr lang="en-IN" sz="2600" dirty="0"/>
          </a:p>
        </p:txBody>
      </p:sp>
    </p:spTree>
    <p:extLst>
      <p:ext uri="{BB962C8B-B14F-4D97-AF65-F5344CB8AC3E}">
        <p14:creationId xmlns:p14="http://schemas.microsoft.com/office/powerpoint/2010/main" val="2870913093"/>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5021</TotalTime>
  <Words>2279</Words>
  <Application>Microsoft Office PowerPoint</Application>
  <PresentationFormat>On-screen Show (4:3)</PresentationFormat>
  <Paragraphs>137</Paragraphs>
  <Slides>35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Times New Roman</vt:lpstr>
      <vt:lpstr>Verdana</vt:lpstr>
      <vt:lpstr>Wingdings</vt:lpstr>
      <vt:lpstr>508 Lecture</vt:lpstr>
      <vt:lpstr>Elementary Statistics</vt:lpstr>
      <vt:lpstr>Probability Distributions</vt:lpstr>
      <vt:lpstr>Key Concept</vt:lpstr>
      <vt:lpstr>Binomial Probability Distribution (1 of 2)</vt:lpstr>
      <vt:lpstr>Binomial Probability Distribution (2 of 2)</vt:lpstr>
      <vt:lpstr>Notation for Binomial Probability Distributions (1 of 3)</vt:lpstr>
      <vt:lpstr>Notation for Binomial Probability Distributions (2 of 3)</vt:lpstr>
      <vt:lpstr>Notation for Binomial Probability Distributions (3 of 3)</vt:lpstr>
      <vt:lpstr>Example: Twitter (1 of 8)</vt:lpstr>
      <vt:lpstr>Example: Twitter (2 of 8)</vt:lpstr>
      <vt:lpstr>Example: Twitter (3 of 8)</vt:lpstr>
      <vt:lpstr>Example: Twitter (4 of 8)</vt:lpstr>
      <vt:lpstr>Example: Twitter (5 of 8)</vt:lpstr>
      <vt:lpstr>Example: Twitter (6 of 8)</vt:lpstr>
      <vt:lpstr>Methods for Finding Binomial Probabilities (1 of 4)</vt:lpstr>
      <vt:lpstr>Example: Twitter (7 of 8)</vt:lpstr>
      <vt:lpstr>Example: Twitter (8 of 8)</vt:lpstr>
      <vt:lpstr>Methods for Finding Binomial Probabilities (2 of 4)</vt:lpstr>
      <vt:lpstr>Methods for Finding Binomial Probabilities (3 of 4)</vt:lpstr>
      <vt:lpstr>Example: Overtime Rule in Football (1 of 4)</vt:lpstr>
      <vt:lpstr>Example: Overtime Rule in Football (2 of 4)</vt:lpstr>
      <vt:lpstr>Example: Overtime Rule in Football (3 of 4)</vt:lpstr>
      <vt:lpstr>Example: Overtime Rule in Football (4 of 4)</vt:lpstr>
      <vt:lpstr>Methods for Finding Binomial Probabilities (4 of 4)</vt:lpstr>
      <vt:lpstr>Example: Devil of a Problem (1 of 3)</vt:lpstr>
      <vt:lpstr>Example: Devil of a Problem (2 of 3)</vt:lpstr>
      <vt:lpstr>Example: Devil of a Problem (3 of 3)</vt:lpstr>
      <vt:lpstr>Using Mean and Standard Deviation for Critical Thinking</vt:lpstr>
      <vt:lpstr>Range Rule of Thumb</vt:lpstr>
      <vt:lpstr>Example: Using Parameters to Determine Significance (1 of 4)</vt:lpstr>
      <vt:lpstr>Example: Using Parameters to Determine Significance (2 of 4)</vt:lpstr>
      <vt:lpstr>Example: Using Parameters to Determine Significance (3 of 4)</vt:lpstr>
      <vt:lpstr>Example: Using Parameters to Determine Significance (4 of 4)</vt:lpstr>
      <vt:lpstr>Using Probabilities to Determine When Results Are Significantly High or Low</vt:lpstr>
      <vt:lpstr>Rationale for the Binomial Probability Formula</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Statistics, 13e</dc:title>
  <dc:subject>Statistics</dc:subject>
  <dc:creator>Mario F. Triola</dc:creator>
  <cp:lastModifiedBy>Mirzaeinia, Amir</cp:lastModifiedBy>
  <cp:revision>1459</cp:revision>
  <dcterms:created xsi:type="dcterms:W3CDTF">2014-07-14T20:04:21Z</dcterms:created>
  <dcterms:modified xsi:type="dcterms:W3CDTF">2023-09-12T22:00:08Z</dcterms:modified>
</cp:coreProperties>
</file>