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377" r:id="rId2"/>
    <p:sldId id="378" r:id="rId3"/>
    <p:sldId id="420" r:id="rId4"/>
    <p:sldId id="380" r:id="rId5"/>
    <p:sldId id="381" r:id="rId6"/>
    <p:sldId id="382" r:id="rId7"/>
    <p:sldId id="383" r:id="rId8"/>
    <p:sldId id="384" r:id="rId9"/>
    <p:sldId id="385" r:id="rId10"/>
    <p:sldId id="386" r:id="rId11"/>
    <p:sldId id="387" r:id="rId12"/>
    <p:sldId id="388" r:id="rId13"/>
    <p:sldId id="389" r:id="rId14"/>
    <p:sldId id="390" r:id="rId15"/>
    <p:sldId id="391" r:id="rId16"/>
    <p:sldId id="421"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9" r:id="rId37"/>
    <p:sldId id="413" r:id="rId38"/>
    <p:sldId id="414" r:id="rId39"/>
    <p:sldId id="422" r:id="rId40"/>
    <p:sldId id="423" r:id="rId41"/>
    <p:sldId id="424" r:id="rId42"/>
    <p:sldId id="425"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37" autoAdjust="0"/>
    <p:restoredTop sz="96186" autoAdjust="0"/>
  </p:normalViewPr>
  <p:slideViewPr>
    <p:cSldViewPr>
      <p:cViewPr varScale="1">
        <p:scale>
          <a:sx n="76" d="100"/>
          <a:sy n="76" d="100"/>
        </p:scale>
        <p:origin x="108" y="7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BACDF5FA-9800-4E30-A34E-A9B5D51EA71C}"/>
    <pc:docChg chg="modSld">
      <pc:chgData name="Denise Heban" userId="8aa386d69650aff5" providerId="LiveId" clId="{BACDF5FA-9800-4E30-A34E-A9B5D51EA71C}" dt="2017-11-01T14:55:37.008" v="0" actId="20577"/>
      <pc:docMkLst>
        <pc:docMk/>
      </pc:docMkLst>
      <pc:sldChg chg="modSp">
        <pc:chgData name="Denise Heban" userId="8aa386d69650aff5" providerId="LiveId" clId="{BACDF5FA-9800-4E30-A34E-A9B5D51EA71C}" dt="2017-11-01T14:55:37.008" v="0" actId="20577"/>
        <pc:sldMkLst>
          <pc:docMk/>
          <pc:sldMk cId="3536714123" sldId="397"/>
        </pc:sldMkLst>
        <pc:spChg chg="mod">
          <ac:chgData name="Denise Heban" userId="8aa386d69650aff5" providerId="LiveId" clId="{BACDF5FA-9800-4E30-A34E-A9B5D51EA71C}" dt="2017-11-01T14:55:37.008" v="0" actId="20577"/>
          <ac:spMkLst>
            <pc:docMk/>
            <pc:sldMk cId="3536714123" sldId="39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11/1/2017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11/1/2017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11/1/2017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11/1/2017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11/1/2017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11/1/2017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11/1/2017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6</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Normal Probability Distributions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(2 of 7)</a:t>
            </a:r>
            <a:endParaRPr lang="en-IN" sz="2000" b="0" dirty="0">
              <a:latin typeface="+mj-lt"/>
            </a:endParaRPr>
          </a:p>
        </p:txBody>
      </p:sp>
      <p:sp>
        <p:nvSpPr>
          <p:cNvPr id="3" name="Content Placeholder 2"/>
          <p:cNvSpPr>
            <a:spLocks noGrp="1"/>
          </p:cNvSpPr>
          <p:nvPr>
            <p:ph idx="1"/>
          </p:nvPr>
        </p:nvSpPr>
        <p:spPr>
          <a:xfrm>
            <a:off x="457200" y="1600201"/>
            <a:ext cx="8229600" cy="1371600"/>
          </a:xfrm>
        </p:spPr>
        <p:txBody>
          <a:bodyPr/>
          <a:lstStyle/>
          <a:p>
            <a:pPr marL="0" indent="0">
              <a:spcBef>
                <a:spcPts val="600"/>
              </a:spcBef>
              <a:buNone/>
            </a:pPr>
            <a:r>
              <a:rPr lang="en-US" sz="2800" dirty="0"/>
              <a:t>Refer to the figure to see these properties:</a:t>
            </a:r>
          </a:p>
          <a:p>
            <a:pPr>
              <a:spcBef>
                <a:spcPts val="600"/>
              </a:spcBef>
            </a:pPr>
            <a:r>
              <a:rPr lang="en-US" sz="2600" dirty="0"/>
              <a:t>All of the different possible waiting times are </a:t>
            </a:r>
            <a:r>
              <a:rPr lang="en-US" sz="2600" b="1" dirty="0"/>
              <a:t>equally likely.</a:t>
            </a:r>
            <a:endParaRPr lang="en-IN" sz="2600" b="1" dirty="0"/>
          </a:p>
        </p:txBody>
      </p:sp>
      <p:pic>
        <p:nvPicPr>
          <p:cNvPr id="4" name="Picture 3" descr="The graph plots P of x versus waiting time in minutes, x. The graph extends rightward from (0, 0.2) to (5, 0.2), and then downward to (5, 0). The area between the graph and the axes = 1.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397" y="3289330"/>
            <a:ext cx="5173207" cy="2696492"/>
          </a:xfrm>
          <a:prstGeom prst="rect">
            <a:avLst/>
          </a:prstGeom>
        </p:spPr>
      </p:pic>
    </p:spTree>
    <p:extLst>
      <p:ext uri="{BB962C8B-B14F-4D97-AF65-F5344CB8AC3E}">
        <p14:creationId xmlns:p14="http://schemas.microsoft.com/office/powerpoint/2010/main" val="29731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(3 of 7)</a:t>
            </a:r>
            <a:endParaRPr lang="en-IN" sz="2000" b="0" dirty="0">
              <a:latin typeface="+mj-lt"/>
            </a:endParaRPr>
          </a:p>
        </p:txBody>
      </p:sp>
      <p:sp>
        <p:nvSpPr>
          <p:cNvPr id="3" name="Content Placeholder 2"/>
          <p:cNvSpPr>
            <a:spLocks noGrp="1"/>
          </p:cNvSpPr>
          <p:nvPr>
            <p:ph idx="1"/>
          </p:nvPr>
        </p:nvSpPr>
        <p:spPr>
          <a:xfrm>
            <a:off x="457200" y="1600201"/>
            <a:ext cx="8229600" cy="1752600"/>
          </a:xfrm>
        </p:spPr>
        <p:txBody>
          <a:bodyPr/>
          <a:lstStyle/>
          <a:p>
            <a:pPr marL="0" indent="0">
              <a:spcBef>
                <a:spcPts val="600"/>
              </a:spcBef>
              <a:buNone/>
            </a:pPr>
            <a:r>
              <a:rPr lang="en-US" sz="2800" dirty="0"/>
              <a:t>Refer to the figure to see these properties:</a:t>
            </a:r>
          </a:p>
          <a:p>
            <a:pPr>
              <a:spcBef>
                <a:spcPts val="600"/>
              </a:spcBef>
            </a:pPr>
            <a:r>
              <a:rPr lang="en-US" sz="2600" dirty="0"/>
              <a:t>Waiting times can be </a:t>
            </a:r>
            <a:r>
              <a:rPr lang="en-US" sz="2600" b="1" dirty="0"/>
              <a:t>any</a:t>
            </a:r>
            <a:r>
              <a:rPr lang="en-US" sz="2600" i="1" dirty="0"/>
              <a:t> </a:t>
            </a:r>
            <a:r>
              <a:rPr lang="en-US" sz="2600" dirty="0"/>
              <a:t>value between 0 min and 5 min, so it is possible to have a waiting time of 1.234567 min.</a:t>
            </a:r>
            <a:endParaRPr lang="en-IN" sz="2600" dirty="0"/>
          </a:p>
        </p:txBody>
      </p:sp>
      <p:pic>
        <p:nvPicPr>
          <p:cNvPr id="4" name="Picture 3" descr="The graph plots P of x versus waiting time in minutes, x. The graph extends rightward from (0, 0.2) to (5, 0.2), and then downward to (5, 0). The area between the graph and the axes = 1.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6363" y="3429000"/>
            <a:ext cx="5071274" cy="2643360"/>
          </a:xfrm>
          <a:prstGeom prst="rect">
            <a:avLst/>
          </a:prstGeom>
        </p:spPr>
      </p:pic>
    </p:spTree>
    <p:extLst>
      <p:ext uri="{BB962C8B-B14F-4D97-AF65-F5344CB8AC3E}">
        <p14:creationId xmlns:p14="http://schemas.microsoft.com/office/powerpoint/2010/main" val="1267505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(4 of 7)</a:t>
            </a:r>
            <a:endParaRPr lang="en-IN" sz="2000" b="0" dirty="0">
              <a:latin typeface="+mj-lt"/>
            </a:endParaRPr>
          </a:p>
        </p:txBody>
      </p:sp>
      <p:sp>
        <p:nvSpPr>
          <p:cNvPr id="3" name="Content Placeholder 2"/>
          <p:cNvSpPr>
            <a:spLocks noGrp="1"/>
          </p:cNvSpPr>
          <p:nvPr>
            <p:ph idx="1"/>
          </p:nvPr>
        </p:nvSpPr>
        <p:spPr>
          <a:xfrm>
            <a:off x="457200" y="1600201"/>
            <a:ext cx="8229600" cy="1676399"/>
          </a:xfrm>
        </p:spPr>
        <p:txBody>
          <a:bodyPr/>
          <a:lstStyle/>
          <a:p>
            <a:pPr marL="0" indent="0">
              <a:spcBef>
                <a:spcPts val="600"/>
              </a:spcBef>
              <a:buNone/>
            </a:pPr>
            <a:r>
              <a:rPr lang="en-US" sz="2800" dirty="0"/>
              <a:t>Refer to the figure to see these properties:</a:t>
            </a:r>
          </a:p>
          <a:p>
            <a:pPr>
              <a:spcBef>
                <a:spcPts val="600"/>
              </a:spcBef>
            </a:pPr>
            <a:r>
              <a:rPr lang="en-US" sz="2600" dirty="0"/>
              <a:t>By assigning the probability of 0.2 to the height of the vertical line in the figure, the </a:t>
            </a:r>
            <a:r>
              <a:rPr lang="en-US" sz="2600" b="1" dirty="0"/>
              <a:t>enclosed area is exactly 1.</a:t>
            </a:r>
            <a:r>
              <a:rPr lang="en-US" sz="2600" dirty="0"/>
              <a:t> </a:t>
            </a:r>
          </a:p>
        </p:txBody>
      </p:sp>
      <p:pic>
        <p:nvPicPr>
          <p:cNvPr id="7" name="Picture 6" descr="(In general, we should make the height of the vertical line in a uniform distribution equal to 1 over range.)&#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373" y="3357559"/>
            <a:ext cx="7818728" cy="951766"/>
          </a:xfrm>
          <a:prstGeom prst="rect">
            <a:avLst/>
          </a:prstGeom>
        </p:spPr>
      </p:pic>
      <p:pic>
        <p:nvPicPr>
          <p:cNvPr id="4" name="Picture 9" descr="The graph plots P of x versus waiting time in minutes, x. The graph extends rightward from (0, 0.2) to (5, 0.2), and then downward to (5, 0). The area between the graph and the axes = 1. All values estim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790" y="4339591"/>
            <a:ext cx="3954420" cy="2061209"/>
          </a:xfrm>
          <a:prstGeom prst="rect">
            <a:avLst/>
          </a:prstGeom>
        </p:spPr>
      </p:pic>
    </p:spTree>
    <p:extLst>
      <p:ext uri="{BB962C8B-B14F-4D97-AF65-F5344CB8AC3E}">
        <p14:creationId xmlns:p14="http://schemas.microsoft.com/office/powerpoint/2010/main" val="667019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(5 of 7)</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buNone/>
            </a:pPr>
            <a:r>
              <a:rPr lang="en-US" sz="2600" dirty="0"/>
              <a:t>Given the uniform distribution illustrated in the figure, find the probability that a randomly selected passenger has a waiting time of at least 2 minutes.</a:t>
            </a:r>
            <a:endParaRPr lang="en-IN" sz="2600" dirty="0"/>
          </a:p>
        </p:txBody>
      </p:sp>
      <p:pic>
        <p:nvPicPr>
          <p:cNvPr id="4" name="Picture 3" descr="The graph plots P of x versus waiting time in minutes, x. The graph extends rightward from (0, 0.2) to (5, 0.2), and then downward to (5, 0). The area between the graph and the axes = 1.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1004" y="3302991"/>
            <a:ext cx="4873395" cy="2540217"/>
          </a:xfrm>
          <a:prstGeom prst="rect">
            <a:avLst/>
          </a:prstGeom>
        </p:spPr>
      </p:pic>
    </p:spTree>
    <p:extLst>
      <p:ext uri="{BB962C8B-B14F-4D97-AF65-F5344CB8AC3E}">
        <p14:creationId xmlns:p14="http://schemas.microsoft.com/office/powerpoint/2010/main" val="99890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(6 of 7)</a:t>
            </a:r>
            <a:endParaRPr lang="en-IN" sz="2000" b="0" dirty="0">
              <a:latin typeface="+mj-lt"/>
            </a:endParaRPr>
          </a:p>
        </p:txBody>
      </p:sp>
      <p:sp>
        <p:nvSpPr>
          <p:cNvPr id="3" name="Content Placeholder 2"/>
          <p:cNvSpPr>
            <a:spLocks noGrp="1"/>
          </p:cNvSpPr>
          <p:nvPr>
            <p:ph idx="1"/>
          </p:nvPr>
        </p:nvSpPr>
        <p:spPr>
          <a:xfrm>
            <a:off x="457200" y="1600201"/>
            <a:ext cx="8229600" cy="2667000"/>
          </a:xfrm>
        </p:spPr>
        <p:txBody>
          <a:bodyPr/>
          <a:lstStyle/>
          <a:p>
            <a:pPr marL="0" indent="0">
              <a:spcBef>
                <a:spcPts val="600"/>
              </a:spcBef>
              <a:buNone/>
            </a:pPr>
            <a:r>
              <a:rPr lang="en-US" sz="2600" dirty="0"/>
              <a:t>Solution</a:t>
            </a:r>
          </a:p>
          <a:p>
            <a:pPr marL="0" indent="0">
              <a:spcBef>
                <a:spcPts val="600"/>
              </a:spcBef>
              <a:buNone/>
            </a:pPr>
            <a:r>
              <a:rPr lang="en-US" sz="2600" dirty="0"/>
              <a:t>The shaded area represents waiting times of at least 2 minutes. Because the total area under the density curve is equal to 1, there is a correspondence between area and probability. We can easily find the desired </a:t>
            </a:r>
            <a:r>
              <a:rPr lang="en-US" sz="2600" b="1" dirty="0"/>
              <a:t>probability</a:t>
            </a:r>
            <a:r>
              <a:rPr lang="en-US" sz="2600" i="1" dirty="0"/>
              <a:t> </a:t>
            </a:r>
            <a:r>
              <a:rPr lang="en-US" sz="2600" dirty="0"/>
              <a:t>by using </a:t>
            </a:r>
            <a:r>
              <a:rPr lang="en-US" sz="2600" b="1" dirty="0"/>
              <a:t>areas.</a:t>
            </a:r>
            <a:endParaRPr lang="en-IN" sz="2600" b="1" dirty="0"/>
          </a:p>
        </p:txBody>
      </p:sp>
    </p:spTree>
    <p:extLst>
      <p:ext uri="{BB962C8B-B14F-4D97-AF65-F5344CB8AC3E}">
        <p14:creationId xmlns:p14="http://schemas.microsoft.com/office/powerpoint/2010/main" val="238019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(7 of 7)</a:t>
            </a:r>
            <a:endParaRPr lang="en-IN" sz="2000" b="0" dirty="0">
              <a:latin typeface="+mj-lt"/>
            </a:endParaRPr>
          </a:p>
        </p:txBody>
      </p:sp>
      <p:sp>
        <p:nvSpPr>
          <p:cNvPr id="3" name="Content Placeholder 2"/>
          <p:cNvSpPr>
            <a:spLocks noGrp="1"/>
          </p:cNvSpPr>
          <p:nvPr>
            <p:ph idx="1"/>
          </p:nvPr>
        </p:nvSpPr>
        <p:spPr>
          <a:xfrm>
            <a:off x="457200" y="1600201"/>
            <a:ext cx="8229600" cy="1371600"/>
          </a:xfrm>
        </p:spPr>
        <p:txBody>
          <a:bodyPr/>
          <a:lstStyle/>
          <a:p>
            <a:pPr marL="0" indent="0">
              <a:spcBef>
                <a:spcPts val="600"/>
              </a:spcBef>
              <a:buNone/>
            </a:pPr>
            <a:r>
              <a:rPr lang="en-US" sz="2600" dirty="0"/>
              <a:t>Solution</a:t>
            </a:r>
          </a:p>
          <a:p>
            <a:pPr marL="0" indent="0">
              <a:spcBef>
                <a:spcPts val="600"/>
              </a:spcBef>
              <a:buNone/>
            </a:pPr>
            <a:r>
              <a:rPr lang="en-US" sz="2600" i="1" kern="0" dirty="0">
                <a:cs typeface="Times New Roman" panose="02020603050405020304" pitchFamily="18" charset="0"/>
              </a:rPr>
              <a:t>P</a:t>
            </a:r>
            <a:r>
              <a:rPr lang="en-US" sz="2600" kern="0" dirty="0"/>
              <a:t>(wait time of at least 2 min) = height × width of shaded area in the figure = 0.2 × 3 = 0.6</a:t>
            </a:r>
            <a:endParaRPr lang="en-IN" sz="2600" dirty="0"/>
          </a:p>
        </p:txBody>
      </p:sp>
      <p:sp>
        <p:nvSpPr>
          <p:cNvPr id="5" name="Content Placeholder 4"/>
          <p:cNvSpPr>
            <a:spLocks noGrp="1"/>
          </p:cNvSpPr>
          <p:nvPr>
            <p:ph idx="13"/>
          </p:nvPr>
        </p:nvSpPr>
        <p:spPr>
          <a:xfrm>
            <a:off x="457200" y="3399691"/>
            <a:ext cx="3276600" cy="2163763"/>
          </a:xfrm>
        </p:spPr>
        <p:txBody>
          <a:bodyPr/>
          <a:lstStyle/>
          <a:p>
            <a:pPr marL="0" indent="0">
              <a:buNone/>
            </a:pPr>
            <a:r>
              <a:rPr lang="en-US" sz="2600" dirty="0"/>
              <a:t>The probability of randomly selecting a passenger with a waiting time of at least 2 minutes is 0.6.</a:t>
            </a:r>
          </a:p>
        </p:txBody>
      </p:sp>
      <p:pic>
        <p:nvPicPr>
          <p:cNvPr id="4" name="Picture 3" descr="The graph plots P of x versus waiting time in minutes, x. The graph extends rightward from (0, 0.2) to (5, 0.2), and then downward to (5, 0). A second vertical line segment extends downward from (2, 0.2) on the horizontal segment to the x-axis. The region between the vertical segments, and below the horizontal segment, is shaded. The shaded region has area = 0.2 times 3 = 0.6.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3200400"/>
            <a:ext cx="4677043" cy="2773245"/>
          </a:xfrm>
          <a:prstGeom prst="rect">
            <a:avLst/>
          </a:prstGeom>
        </p:spPr>
      </p:pic>
    </p:spTree>
    <p:extLst>
      <p:ext uri="{BB962C8B-B14F-4D97-AF65-F5344CB8AC3E}">
        <p14:creationId xmlns:p14="http://schemas.microsoft.com/office/powerpoint/2010/main" val="323184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Standard Normal Distribution</a:t>
            </a:r>
            <a:endParaRPr lang="en-IN" sz="3600" dirty="0">
              <a:latin typeface="+mj-lt"/>
            </a:endParaRPr>
          </a:p>
        </p:txBody>
      </p:sp>
      <p:sp>
        <p:nvSpPr>
          <p:cNvPr id="3" name="Content Placeholder 2"/>
          <p:cNvSpPr>
            <a:spLocks noGrp="1"/>
          </p:cNvSpPr>
          <p:nvPr>
            <p:ph idx="1"/>
          </p:nvPr>
        </p:nvSpPr>
        <p:spPr>
          <a:xfrm>
            <a:off x="457200" y="1600201"/>
            <a:ext cx="8229600" cy="1752599"/>
          </a:xfrm>
        </p:spPr>
        <p:txBody>
          <a:bodyPr/>
          <a:lstStyle/>
          <a:p>
            <a:pPr>
              <a:buClr>
                <a:schemeClr val="bg2"/>
              </a:buClr>
            </a:pPr>
            <a:r>
              <a:rPr lang="en-US" sz="2800" dirty="0"/>
              <a:t>Standard Normal Distribution</a:t>
            </a:r>
          </a:p>
          <a:p>
            <a:pPr marL="741600" lvl="1" indent="-284400"/>
            <a:r>
              <a:rPr lang="en-US" sz="2600" dirty="0"/>
              <a:t>The </a:t>
            </a:r>
            <a:r>
              <a:rPr lang="en-US" sz="2600" b="1" dirty="0"/>
              <a:t>standard normal distribution </a:t>
            </a:r>
            <a:r>
              <a:rPr lang="en-US" sz="2600" dirty="0"/>
              <a:t>is a normal distribution with the parameters of </a:t>
            </a:r>
            <a:r>
              <a:rPr lang="el-GR" sz="2600" i="1" dirty="0">
                <a:cs typeface="Arial" panose="020B0604020202020204" pitchFamily="34" charset="0"/>
              </a:rPr>
              <a:t>µ</a:t>
            </a:r>
            <a:r>
              <a:rPr lang="en-US" sz="2600" dirty="0"/>
              <a:t> = 0 and </a:t>
            </a:r>
            <a:r>
              <a:rPr lang="el-GR" sz="2600" i="1" dirty="0">
                <a:cs typeface="Arial" panose="020B0604020202020204" pitchFamily="34" charset="0"/>
              </a:rPr>
              <a:t>σ</a:t>
            </a:r>
            <a:r>
              <a:rPr lang="en-US" sz="2600" b="1" dirty="0"/>
              <a:t> </a:t>
            </a:r>
            <a:r>
              <a:rPr lang="en-US" sz="2600" dirty="0"/>
              <a:t>= 1. The total area under its density curve is equal to 1.</a:t>
            </a:r>
          </a:p>
        </p:txBody>
      </p:sp>
      <p:pic>
        <p:nvPicPr>
          <p:cNvPr id="4" name="Picture 3" descr="The standard normal curve is a symmetric, bell-shaped curve over the z-axis, with a peak at z = 0. The region under the curve has area =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305" y="3733800"/>
            <a:ext cx="4677902" cy="2305053"/>
          </a:xfrm>
          <a:prstGeom prst="rect">
            <a:avLst/>
          </a:prstGeom>
        </p:spPr>
      </p:pic>
    </p:spTree>
    <p:extLst>
      <p:ext uri="{BB962C8B-B14F-4D97-AF65-F5344CB8AC3E}">
        <p14:creationId xmlns:p14="http://schemas.microsoft.com/office/powerpoint/2010/main" val="1873210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Probabilities When Given z Scores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2971800"/>
          </a:xfrm>
        </p:spPr>
        <p:txBody>
          <a:bodyPr/>
          <a:lstStyle/>
          <a:p>
            <a:pPr>
              <a:spcBef>
                <a:spcPts val="600"/>
              </a:spcBef>
              <a:spcAft>
                <a:spcPct val="40000"/>
              </a:spcAft>
              <a:buClr>
                <a:schemeClr val="bg2"/>
              </a:buClr>
            </a:pPr>
            <a:r>
              <a:rPr lang="en-US" altLang="en-US" sz="2600" dirty="0"/>
              <a:t>We can find areas (probabilities) for different regions under a normal model using technology or Table A-2.  </a:t>
            </a:r>
          </a:p>
          <a:p>
            <a:pPr>
              <a:spcBef>
                <a:spcPts val="600"/>
              </a:spcBef>
              <a:spcAft>
                <a:spcPct val="40000"/>
              </a:spcAft>
              <a:buClr>
                <a:schemeClr val="bg2"/>
              </a:buClr>
            </a:pPr>
            <a:r>
              <a:rPr lang="en-US" altLang="en-US" sz="2600" dirty="0"/>
              <a:t>Technology is strongly recommended.</a:t>
            </a:r>
          </a:p>
          <a:p>
            <a:pPr marL="0" indent="0">
              <a:spcBef>
                <a:spcPct val="40000"/>
              </a:spcBef>
              <a:spcAft>
                <a:spcPct val="40000"/>
              </a:spcAft>
              <a:buClr>
                <a:schemeClr val="bg2"/>
              </a:buClr>
              <a:buNone/>
            </a:pPr>
            <a:r>
              <a:rPr lang="en-US" sz="2600" dirty="0"/>
              <a:t>Because calculators and software generally give more accurate results than Table A-2, we </a:t>
            </a:r>
            <a:r>
              <a:rPr lang="en-US" sz="2600" b="1" dirty="0"/>
              <a:t>strongly</a:t>
            </a:r>
            <a:r>
              <a:rPr lang="en-US" sz="2600" i="1" dirty="0"/>
              <a:t> </a:t>
            </a:r>
            <a:r>
              <a:rPr lang="en-US" sz="2600" dirty="0"/>
              <a:t>recommend using technology.</a:t>
            </a:r>
            <a:endParaRPr lang="en-IN" sz="2600" dirty="0"/>
          </a:p>
        </p:txBody>
      </p:sp>
    </p:spTree>
    <p:extLst>
      <p:ext uri="{BB962C8B-B14F-4D97-AF65-F5344CB8AC3E}">
        <p14:creationId xmlns:p14="http://schemas.microsoft.com/office/powerpoint/2010/main" val="3867965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Probabilities When Given z Scores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0"/>
            <a:ext cx="8077200" cy="4724400"/>
          </a:xfrm>
        </p:spPr>
        <p:txBody>
          <a:bodyPr/>
          <a:lstStyle/>
          <a:p>
            <a:pPr marL="0" indent="0">
              <a:spcBef>
                <a:spcPts val="600"/>
              </a:spcBef>
              <a:buNone/>
            </a:pPr>
            <a:r>
              <a:rPr lang="en-US" sz="2600" dirty="0"/>
              <a:t>If using Table A-2, it is essential to understand these points:</a:t>
            </a:r>
          </a:p>
          <a:p>
            <a:pPr marL="457200" indent="-457200">
              <a:spcBef>
                <a:spcPts val="600"/>
              </a:spcBef>
              <a:buFont typeface="+mj-lt"/>
              <a:buAutoNum type="arabicPeriod"/>
            </a:pPr>
            <a:r>
              <a:rPr lang="en-US" sz="2600" dirty="0"/>
              <a:t>Table A-2 is designed only for the </a:t>
            </a:r>
            <a:r>
              <a:rPr lang="en-US" sz="2600" b="1" dirty="0"/>
              <a:t>standard</a:t>
            </a:r>
            <a:r>
              <a:rPr lang="en-US" sz="2600" i="1" dirty="0"/>
              <a:t> </a:t>
            </a:r>
            <a:r>
              <a:rPr lang="en-US" sz="2600" dirty="0"/>
              <a:t>normal distribution, which is a normal distribution with a mean of 0 and a standard deviation of 1.</a:t>
            </a:r>
          </a:p>
          <a:p>
            <a:pPr marL="457200" indent="-457200">
              <a:spcBef>
                <a:spcPts val="600"/>
              </a:spcBef>
              <a:buFont typeface="+mj-lt"/>
              <a:buAutoNum type="arabicPeriod"/>
            </a:pPr>
            <a:r>
              <a:rPr lang="en-US" sz="2600" dirty="0"/>
              <a:t>Table A-2 is on two pages, with the left page for </a:t>
            </a:r>
            <a:r>
              <a:rPr lang="en-US" sz="2600" b="1" dirty="0"/>
              <a:t>negative</a:t>
            </a:r>
            <a:r>
              <a:rPr lang="en-US" sz="2600" i="1" dirty="0"/>
              <a:t> z </a:t>
            </a:r>
            <a:r>
              <a:rPr lang="en-US" sz="2600" dirty="0"/>
              <a:t>scores and the right </a:t>
            </a:r>
            <a:r>
              <a:rPr lang="da-DK" sz="2600" dirty="0"/>
              <a:t>page for </a:t>
            </a:r>
            <a:r>
              <a:rPr lang="da-DK" sz="2600" b="1" dirty="0"/>
              <a:t>positive </a:t>
            </a:r>
            <a:r>
              <a:rPr lang="da-DK" sz="2600" i="1" dirty="0"/>
              <a:t>z </a:t>
            </a:r>
            <a:r>
              <a:rPr lang="da-DK" sz="2600" dirty="0"/>
              <a:t>scores.</a:t>
            </a:r>
          </a:p>
          <a:p>
            <a:pPr marL="457200" indent="-457200">
              <a:spcBef>
                <a:spcPts val="600"/>
              </a:spcBef>
              <a:buFont typeface="+mj-lt"/>
              <a:buAutoNum type="arabicPeriod"/>
            </a:pPr>
            <a:r>
              <a:rPr lang="en-US" sz="2600" dirty="0"/>
              <a:t>Each value in the body of the table is a </a:t>
            </a:r>
            <a:r>
              <a:rPr lang="en-US" sz="2600" b="1" dirty="0"/>
              <a:t>cumulative area from the left </a:t>
            </a:r>
            <a:r>
              <a:rPr lang="en-US" sz="2600" dirty="0"/>
              <a:t>up to a vertical boundary above a specific </a:t>
            </a:r>
            <a:r>
              <a:rPr lang="en-US" sz="2600" i="1" dirty="0"/>
              <a:t>z </a:t>
            </a:r>
            <a:r>
              <a:rPr lang="en-US" sz="2600" dirty="0"/>
              <a:t>score.</a:t>
            </a:r>
            <a:endParaRPr lang="en-IN" sz="2600" dirty="0"/>
          </a:p>
        </p:txBody>
      </p:sp>
    </p:spTree>
    <p:extLst>
      <p:ext uri="{BB962C8B-B14F-4D97-AF65-F5344CB8AC3E}">
        <p14:creationId xmlns:p14="http://schemas.microsoft.com/office/powerpoint/2010/main" val="210063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Probabilities When Given z Scores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0"/>
            <a:ext cx="8001000" cy="4495800"/>
          </a:xfrm>
        </p:spPr>
        <p:txBody>
          <a:bodyPr/>
          <a:lstStyle/>
          <a:p>
            <a:pPr marL="457200" indent="-457200">
              <a:spcBef>
                <a:spcPts val="600"/>
              </a:spcBef>
              <a:buFont typeface="+mj-lt"/>
              <a:buAutoNum type="arabicPeriod" startAt="4"/>
            </a:pPr>
            <a:r>
              <a:rPr lang="en-US" sz="2600" dirty="0"/>
              <a:t>When working with a graph, avoid confusion between </a:t>
            </a:r>
            <a:r>
              <a:rPr lang="en-US" sz="2600" i="1" dirty="0"/>
              <a:t>z </a:t>
            </a:r>
            <a:r>
              <a:rPr lang="en-US" sz="2600" dirty="0"/>
              <a:t>scores and areas.</a:t>
            </a:r>
          </a:p>
          <a:p>
            <a:pPr marL="0" indent="0">
              <a:spcBef>
                <a:spcPts val="600"/>
              </a:spcBef>
              <a:buNone/>
            </a:pPr>
            <a:r>
              <a:rPr lang="en-US" sz="2400" b="1" i="1" dirty="0"/>
              <a:t>z</a:t>
            </a:r>
            <a:r>
              <a:rPr lang="en-US" sz="2400" b="1" dirty="0"/>
              <a:t> score: Distance along the horizontal scale of the standard normal distribution (corresponding to the number of standard deviations above or below the mean); refer to the leftmost column and top row of Table A-2.</a:t>
            </a:r>
          </a:p>
          <a:p>
            <a:pPr marL="0" indent="0">
              <a:spcBef>
                <a:spcPts val="600"/>
              </a:spcBef>
              <a:buNone/>
            </a:pPr>
            <a:r>
              <a:rPr lang="en-US" sz="2400" b="1" dirty="0"/>
              <a:t>Area: Region under the curve; refer to the values in  the body of Table A-2.</a:t>
            </a:r>
          </a:p>
          <a:p>
            <a:pPr marL="457200" indent="-457200">
              <a:spcBef>
                <a:spcPts val="600"/>
              </a:spcBef>
              <a:buFont typeface="+mj-lt"/>
              <a:buAutoNum type="arabicPeriod" startAt="5"/>
            </a:pPr>
            <a:r>
              <a:rPr lang="en-US" sz="2600" dirty="0"/>
              <a:t>The part of the </a:t>
            </a:r>
            <a:r>
              <a:rPr lang="en-US" sz="2600" i="1" dirty="0"/>
              <a:t>z </a:t>
            </a:r>
            <a:r>
              <a:rPr lang="en-US" sz="2600" dirty="0"/>
              <a:t>score denoting hundredths is found across the top row of Table A-2.</a:t>
            </a:r>
            <a:endParaRPr lang="en-IN" sz="2600" dirty="0"/>
          </a:p>
        </p:txBody>
      </p:sp>
    </p:spTree>
    <p:extLst>
      <p:ext uri="{BB962C8B-B14F-4D97-AF65-F5344CB8AC3E}">
        <p14:creationId xmlns:p14="http://schemas.microsoft.com/office/powerpoint/2010/main" val="1520127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Normal Probability Distributions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3429000"/>
          </a:xfrm>
        </p:spPr>
        <p:txBody>
          <a:bodyPr/>
          <a:lstStyle/>
          <a:p>
            <a:pPr marL="255600" indent="-255600">
              <a:buNone/>
              <a:defRPr/>
            </a:pPr>
            <a:r>
              <a:rPr lang="en-US" sz="2600" b="1" dirty="0"/>
              <a:t>6-1  The Standard Normal Distribution</a:t>
            </a:r>
          </a:p>
          <a:p>
            <a:pPr marL="255600" indent="-255600">
              <a:buNone/>
              <a:defRPr/>
            </a:pPr>
            <a:r>
              <a:rPr lang="en-US" sz="2600" dirty="0"/>
              <a:t>6-2  Real Applications of Normal Distributions</a:t>
            </a:r>
          </a:p>
          <a:p>
            <a:pPr marL="255600" indent="-255600">
              <a:buNone/>
              <a:defRPr/>
            </a:pPr>
            <a:r>
              <a:rPr lang="en-US" sz="2600" dirty="0"/>
              <a:t>6-3  Sampling Distributions and Estimators</a:t>
            </a:r>
          </a:p>
          <a:p>
            <a:pPr marL="255600" indent="-255600">
              <a:buNone/>
              <a:defRPr/>
            </a:pPr>
            <a:r>
              <a:rPr lang="en-US" sz="2600" dirty="0"/>
              <a:t>6-4  The Central Limit Theorem</a:t>
            </a:r>
          </a:p>
          <a:p>
            <a:pPr marL="255600" indent="-255600">
              <a:buNone/>
              <a:defRPr/>
            </a:pPr>
            <a:r>
              <a:rPr lang="en-US" sz="2600" dirty="0"/>
              <a:t>6-5  Assessing Normality</a:t>
            </a:r>
            <a:endParaRPr lang="en-US" sz="2600" dirty="0">
              <a:solidFill>
                <a:schemeClr val="hlink"/>
              </a:solidFill>
            </a:endParaRPr>
          </a:p>
          <a:p>
            <a:pPr marL="255600" indent="-255600">
              <a:buNone/>
              <a:defRPr/>
            </a:pPr>
            <a:r>
              <a:rPr lang="en-US" sz="2600" dirty="0"/>
              <a:t>6-6  Normal as Approximation to Binomial</a:t>
            </a:r>
            <a:endParaRPr lang="en-US" sz="2600" dirty="0">
              <a:solidFill>
                <a:schemeClr val="hlink"/>
              </a:solidFill>
            </a:endParaRP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Formats Used for Finding Normal Distribution Areas</a:t>
            </a:r>
            <a:endParaRPr lang="en-IN" sz="3600" dirty="0">
              <a:latin typeface="+mj-lt"/>
            </a:endParaRPr>
          </a:p>
        </p:txBody>
      </p:sp>
      <p:pic>
        <p:nvPicPr>
          <p:cNvPr id="4" name="Picture 3" descr="Two standard normal curves, with calculation methods. First curve: A vertical line segment rises from z on the z-axis to the curve. The cumulative left region is the region under the curve to the left of the line segment. The area of this region can be calculated using table A 2, stat disk, mini tab, Excel, and stat crunch. Second curve: Vertical line segments rise from the z-axis at upper and lower z limits to the curve. The area between two boundaries is the region under the curve and between the two line segments. This area can be calculated by using the T I 8 3 or 84 plus calculator, as well as stat crunch."/>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676400"/>
            <a:ext cx="7310773" cy="4678322"/>
          </a:xfrm>
          <a:prstGeom prst="rect">
            <a:avLst/>
          </a:prstGeom>
        </p:spPr>
      </p:pic>
    </p:spTree>
    <p:extLst>
      <p:ext uri="{BB962C8B-B14F-4D97-AF65-F5344CB8AC3E}">
        <p14:creationId xmlns:p14="http://schemas.microsoft.com/office/powerpoint/2010/main" val="145697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(1 of 7)</a:t>
            </a:r>
            <a:endParaRPr lang="en-IN" sz="2000" b="0" dirty="0">
              <a:latin typeface="+mj-lt"/>
            </a:endParaRPr>
          </a:p>
        </p:txBody>
      </p:sp>
      <p:sp>
        <p:nvSpPr>
          <p:cNvPr id="3" name="Content Placeholder 2"/>
          <p:cNvSpPr>
            <a:spLocks noGrp="1"/>
          </p:cNvSpPr>
          <p:nvPr>
            <p:ph idx="1"/>
          </p:nvPr>
        </p:nvSpPr>
        <p:spPr>
          <a:xfrm>
            <a:off x="457200" y="1600201"/>
            <a:ext cx="8229600" cy="2895600"/>
          </a:xfrm>
        </p:spPr>
        <p:txBody>
          <a:bodyPr/>
          <a:lstStyle/>
          <a:p>
            <a:pPr marL="0" indent="0">
              <a:buNone/>
            </a:pPr>
            <a:r>
              <a:rPr lang="en-US" sz="2600" dirty="0"/>
              <a:t>A bone mineral density test can be helpful in identifying the presence or likelihood of osteoporosis. The result of a bone density test is commonly measured as a </a:t>
            </a:r>
            <a:br>
              <a:rPr lang="en-US" sz="2600" dirty="0"/>
            </a:br>
            <a:r>
              <a:rPr lang="en-US" sz="2600" i="1" dirty="0">
                <a:cs typeface="Times New Roman" panose="02020603050405020304" pitchFamily="18" charset="0"/>
              </a:rPr>
              <a:t>z</a:t>
            </a:r>
            <a:r>
              <a:rPr lang="en-US" sz="2600" i="1" dirty="0"/>
              <a:t> </a:t>
            </a:r>
            <a:r>
              <a:rPr lang="en-US" sz="2600" dirty="0"/>
              <a:t>score. The population of </a:t>
            </a:r>
            <a:r>
              <a:rPr lang="en-US" sz="2600" i="1" dirty="0">
                <a:cs typeface="Times New Roman" panose="02020603050405020304" pitchFamily="18" charset="0"/>
              </a:rPr>
              <a:t>z</a:t>
            </a:r>
            <a:r>
              <a:rPr lang="en-US" sz="2600" i="1" dirty="0"/>
              <a:t> </a:t>
            </a:r>
            <a:r>
              <a:rPr lang="en-US" sz="2600" dirty="0"/>
              <a:t>scores is normally distributed with a mean of 0 and a standard deviation of 1, so these test results meet the requirements of a standard normal distribution. </a:t>
            </a:r>
            <a:endParaRPr lang="en-IN" sz="2600" dirty="0"/>
          </a:p>
        </p:txBody>
      </p:sp>
    </p:spTree>
    <p:extLst>
      <p:ext uri="{BB962C8B-B14F-4D97-AF65-F5344CB8AC3E}">
        <p14:creationId xmlns:p14="http://schemas.microsoft.com/office/powerpoint/2010/main" val="353671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(2 of 7)</a:t>
            </a:r>
            <a:endParaRPr lang="en-IN" sz="2000" b="0" dirty="0">
              <a:latin typeface="+mj-lt"/>
            </a:endParaRPr>
          </a:p>
        </p:txBody>
      </p:sp>
      <p:sp>
        <p:nvSpPr>
          <p:cNvPr id="3" name="Content Placeholder 2"/>
          <p:cNvSpPr>
            <a:spLocks noGrp="1"/>
          </p:cNvSpPr>
          <p:nvPr>
            <p:ph idx="1"/>
          </p:nvPr>
        </p:nvSpPr>
        <p:spPr>
          <a:xfrm>
            <a:off x="457200" y="1600201"/>
            <a:ext cx="8229600" cy="2209799"/>
          </a:xfrm>
        </p:spPr>
        <p:txBody>
          <a:bodyPr/>
          <a:lstStyle/>
          <a:p>
            <a:pPr marL="0" indent="0">
              <a:buNone/>
            </a:pPr>
            <a:r>
              <a:rPr lang="en-US" sz="2600" dirty="0"/>
              <a:t>The graph of the bone density test scores is as shown in the figure.</a:t>
            </a:r>
          </a:p>
          <a:p>
            <a:pPr marL="0" indent="0">
              <a:buNone/>
            </a:pPr>
            <a:r>
              <a:rPr lang="en-US" sz="2600" dirty="0"/>
              <a:t>A randomly selected adult undergoes a bone density test. Find the probability that this person has a bone density test score less than 1.27.</a:t>
            </a:r>
            <a:endParaRPr lang="en-IN" sz="2600" dirty="0"/>
          </a:p>
        </p:txBody>
      </p:sp>
      <p:pic>
        <p:nvPicPr>
          <p:cNvPr id="4" name="Picture 3" descr="A standard normal curve, with z = 1.27 indic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4219" y="3962400"/>
            <a:ext cx="4915563" cy="2094522"/>
          </a:xfrm>
          <a:prstGeom prst="rect">
            <a:avLst/>
          </a:prstGeom>
        </p:spPr>
      </p:pic>
    </p:spTree>
    <p:extLst>
      <p:ext uri="{BB962C8B-B14F-4D97-AF65-F5344CB8AC3E}">
        <p14:creationId xmlns:p14="http://schemas.microsoft.com/office/powerpoint/2010/main" val="2951483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(3 of 7)</a:t>
            </a:r>
            <a:endParaRPr lang="en-IN" sz="2000" b="0" dirty="0">
              <a:latin typeface="+mj-lt"/>
            </a:endParaRPr>
          </a:p>
        </p:txBody>
      </p:sp>
      <p:sp>
        <p:nvSpPr>
          <p:cNvPr id="3" name="Content Placeholder 2"/>
          <p:cNvSpPr>
            <a:spLocks noGrp="1"/>
          </p:cNvSpPr>
          <p:nvPr>
            <p:ph idx="1"/>
          </p:nvPr>
        </p:nvSpPr>
        <p:spPr>
          <a:xfrm>
            <a:off x="457200" y="1600201"/>
            <a:ext cx="7848600" cy="3124200"/>
          </a:xfrm>
        </p:spPr>
        <p:txBody>
          <a:bodyPr/>
          <a:lstStyle/>
          <a:p>
            <a:pPr marL="0" indent="0">
              <a:spcBef>
                <a:spcPts val="600"/>
              </a:spcBef>
              <a:buNone/>
            </a:pPr>
            <a:r>
              <a:rPr lang="en-US" sz="2600" dirty="0"/>
              <a:t>Solution</a:t>
            </a:r>
          </a:p>
          <a:p>
            <a:pPr marL="0" indent="0">
              <a:spcBef>
                <a:spcPts val="600"/>
              </a:spcBef>
              <a:buNone/>
            </a:pPr>
            <a:r>
              <a:rPr lang="en-US" sz="2600" dirty="0"/>
              <a:t>Note that the following are the </a:t>
            </a:r>
            <a:r>
              <a:rPr lang="en-US" sz="2600" b="1" dirty="0"/>
              <a:t>same</a:t>
            </a:r>
            <a:r>
              <a:rPr lang="en-US" sz="2600" i="1" dirty="0"/>
              <a:t> </a:t>
            </a:r>
            <a:r>
              <a:rPr lang="en-US" sz="2600" dirty="0"/>
              <a:t>(because of the aforementioned correspondence between probability and area):</a:t>
            </a:r>
          </a:p>
          <a:p>
            <a:pPr>
              <a:buClr>
                <a:schemeClr val="bg2"/>
              </a:buClr>
            </a:pPr>
            <a:r>
              <a:rPr lang="en-US" sz="2400" b="1" dirty="0"/>
              <a:t>Probability</a:t>
            </a:r>
            <a:r>
              <a:rPr lang="en-US" sz="2400" i="1" dirty="0"/>
              <a:t> </a:t>
            </a:r>
            <a:r>
              <a:rPr lang="en-US" sz="2400" dirty="0"/>
              <a:t>that the bone density test score is less than 1.27</a:t>
            </a:r>
          </a:p>
          <a:p>
            <a:pPr>
              <a:spcBef>
                <a:spcPts val="1000"/>
              </a:spcBef>
              <a:buClr>
                <a:schemeClr val="bg2"/>
              </a:buClr>
            </a:pPr>
            <a:r>
              <a:rPr lang="en-US" sz="2400" dirty="0"/>
              <a:t>Shaded </a:t>
            </a:r>
            <a:r>
              <a:rPr lang="en-US" sz="2400" b="1" dirty="0"/>
              <a:t>area</a:t>
            </a:r>
            <a:r>
              <a:rPr lang="en-US" sz="2400" i="1" dirty="0"/>
              <a:t> </a:t>
            </a:r>
            <a:r>
              <a:rPr lang="en-US" sz="2400" dirty="0"/>
              <a:t>shown in the figure</a:t>
            </a:r>
            <a:endParaRPr lang="en-IN" sz="2400" dirty="0"/>
          </a:p>
        </p:txBody>
      </p:sp>
      <p:pic>
        <p:nvPicPr>
          <p:cNvPr id="4" name="Picture 3" descr="A standard normal curve, with z = 1.27 indicated. The region under the curve to the left of z = 1.27 is shad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0" y="4807726"/>
            <a:ext cx="3559894" cy="1516874"/>
          </a:xfrm>
          <a:prstGeom prst="rect">
            <a:avLst/>
          </a:prstGeom>
        </p:spPr>
      </p:pic>
    </p:spTree>
    <p:extLst>
      <p:ext uri="{BB962C8B-B14F-4D97-AF65-F5344CB8AC3E}">
        <p14:creationId xmlns:p14="http://schemas.microsoft.com/office/powerpoint/2010/main" val="1363501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(4 of 7)</a:t>
            </a:r>
            <a:endParaRPr lang="en-IN" sz="2000" b="0" dirty="0">
              <a:latin typeface="+mj-lt"/>
            </a:endParaRPr>
          </a:p>
        </p:txBody>
      </p:sp>
      <p:sp>
        <p:nvSpPr>
          <p:cNvPr id="3" name="Content Placeholder 2"/>
          <p:cNvSpPr>
            <a:spLocks noGrp="1"/>
          </p:cNvSpPr>
          <p:nvPr>
            <p:ph idx="1"/>
          </p:nvPr>
        </p:nvSpPr>
        <p:spPr>
          <a:xfrm>
            <a:off x="457200" y="1600201"/>
            <a:ext cx="7772400" cy="1371600"/>
          </a:xfrm>
        </p:spPr>
        <p:txBody>
          <a:bodyPr/>
          <a:lstStyle/>
          <a:p>
            <a:pPr marL="0" indent="0">
              <a:spcBef>
                <a:spcPts val="600"/>
              </a:spcBef>
              <a:buNone/>
            </a:pPr>
            <a:r>
              <a:rPr lang="en-US" sz="2600" dirty="0"/>
              <a:t>Solution</a:t>
            </a:r>
          </a:p>
          <a:p>
            <a:pPr marL="0" indent="0">
              <a:spcBef>
                <a:spcPts val="600"/>
              </a:spcBef>
              <a:buClr>
                <a:schemeClr val="accent2">
                  <a:lumMod val="75000"/>
                </a:schemeClr>
              </a:buClr>
              <a:buNone/>
            </a:pPr>
            <a:r>
              <a:rPr lang="en-US" sz="2600" dirty="0"/>
              <a:t>So we need to find the area in the figure to the left of </a:t>
            </a:r>
            <a:r>
              <a:rPr lang="en-US" sz="2600" i="1" dirty="0">
                <a:cs typeface="Times New Roman" panose="02020603050405020304" pitchFamily="18" charset="0"/>
              </a:rPr>
              <a:t>z</a:t>
            </a:r>
            <a:r>
              <a:rPr lang="en-US" sz="2600" i="1" dirty="0"/>
              <a:t> </a:t>
            </a:r>
            <a:r>
              <a:rPr lang="en-US" sz="2600" dirty="0"/>
              <a:t>= 1.27.</a:t>
            </a:r>
            <a:endParaRPr lang="en-IN" sz="2600" dirty="0"/>
          </a:p>
        </p:txBody>
      </p:sp>
      <p:pic>
        <p:nvPicPr>
          <p:cNvPr id="4" name="Picture 3" descr="A standard normal curve. The shaded region under the curve to the left of z = 1.27 has area = 0.8980, from Table 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610" y="3124200"/>
            <a:ext cx="4956209" cy="2111843"/>
          </a:xfrm>
          <a:prstGeom prst="rect">
            <a:avLst/>
          </a:prstGeom>
        </p:spPr>
      </p:pic>
    </p:spTree>
    <p:extLst>
      <p:ext uri="{BB962C8B-B14F-4D97-AF65-F5344CB8AC3E}">
        <p14:creationId xmlns:p14="http://schemas.microsoft.com/office/powerpoint/2010/main" val="2315955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(5 of 7)</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spcBef>
                <a:spcPts val="600"/>
              </a:spcBef>
              <a:buNone/>
            </a:pPr>
            <a:r>
              <a:rPr lang="en-US" sz="2600" dirty="0"/>
              <a:t>Solution</a:t>
            </a:r>
          </a:p>
          <a:p>
            <a:pPr marL="0" indent="0">
              <a:spcBef>
                <a:spcPts val="600"/>
              </a:spcBef>
              <a:buClr>
                <a:schemeClr val="accent2">
                  <a:lumMod val="75000"/>
                </a:schemeClr>
              </a:buClr>
              <a:buNone/>
            </a:pPr>
            <a:r>
              <a:rPr lang="en-US" sz="2600" dirty="0"/>
              <a:t>Using Table A-2, begin with the </a:t>
            </a:r>
            <a:r>
              <a:rPr lang="en-US" sz="2600" i="1" dirty="0">
                <a:cs typeface="Times New Roman" panose="02020603050405020304" pitchFamily="18" charset="0"/>
              </a:rPr>
              <a:t>z</a:t>
            </a:r>
            <a:r>
              <a:rPr lang="en-US" sz="2600" i="1" dirty="0"/>
              <a:t> </a:t>
            </a:r>
            <a:r>
              <a:rPr lang="en-US" sz="2600" dirty="0"/>
              <a:t>score of 1.27 by locating 1.2 in the left column; next find the value in the adjoining row of probabilities that is directly below 0.07, as shown:</a:t>
            </a:r>
            <a:endParaRPr lang="en-IN" sz="2600" dirty="0"/>
          </a:p>
        </p:txBody>
      </p:sp>
      <p:pic>
        <p:nvPicPr>
          <p:cNvPr id="4" name="Picture 3" descr="In table A 2, column 1 contains the possible ones and tens values of z, and row 1 contains the possible hundredths values of z. The row for z = 1.2 and the column for z = 0.07 intersect at a cell containing 0.89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799" y="3895790"/>
            <a:ext cx="7854549" cy="2092331"/>
          </a:xfrm>
          <a:prstGeom prst="rect">
            <a:avLst/>
          </a:prstGeom>
        </p:spPr>
      </p:pic>
    </p:spTree>
    <p:extLst>
      <p:ext uri="{BB962C8B-B14F-4D97-AF65-F5344CB8AC3E}">
        <p14:creationId xmlns:p14="http://schemas.microsoft.com/office/powerpoint/2010/main" val="10958010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(6 of 7)</a:t>
            </a:r>
            <a:endParaRPr lang="en-IN" sz="2000" b="0" dirty="0">
              <a:latin typeface="+mj-lt"/>
            </a:endParaRPr>
          </a:p>
        </p:txBody>
      </p:sp>
      <p:sp>
        <p:nvSpPr>
          <p:cNvPr id="3" name="Content Placeholder 2"/>
          <p:cNvSpPr>
            <a:spLocks noGrp="1"/>
          </p:cNvSpPr>
          <p:nvPr>
            <p:ph idx="1"/>
          </p:nvPr>
        </p:nvSpPr>
        <p:spPr>
          <a:xfrm>
            <a:off x="457200" y="1600201"/>
            <a:ext cx="8229600" cy="3352800"/>
          </a:xfrm>
        </p:spPr>
        <p:txBody>
          <a:bodyPr/>
          <a:lstStyle/>
          <a:p>
            <a:pPr marL="0" indent="0">
              <a:spcBef>
                <a:spcPts val="600"/>
              </a:spcBef>
              <a:buNone/>
            </a:pPr>
            <a:r>
              <a:rPr lang="en-US" sz="2600" dirty="0"/>
              <a:t>Solution</a:t>
            </a:r>
          </a:p>
          <a:p>
            <a:pPr marL="0" indent="0">
              <a:spcBef>
                <a:spcPts val="600"/>
              </a:spcBef>
              <a:buClr>
                <a:schemeClr val="accent2">
                  <a:lumMod val="75000"/>
                </a:schemeClr>
              </a:buClr>
              <a:buNone/>
            </a:pPr>
            <a:r>
              <a:rPr lang="en-US" sz="2600" dirty="0"/>
              <a:t>Table A-2 shows that there is an area of 0.8980 corresponding to </a:t>
            </a:r>
            <a:r>
              <a:rPr lang="en-US" sz="2600" i="1" dirty="0">
                <a:cs typeface="Times New Roman" panose="02020603050405020304" pitchFamily="18" charset="0"/>
              </a:rPr>
              <a:t>z</a:t>
            </a:r>
            <a:r>
              <a:rPr lang="en-US" sz="2600" i="1" dirty="0"/>
              <a:t> </a:t>
            </a:r>
            <a:r>
              <a:rPr lang="en-US" sz="2600" dirty="0"/>
              <a:t>= 1.27. We want the area </a:t>
            </a:r>
            <a:r>
              <a:rPr lang="en-US" sz="2600" b="1" dirty="0"/>
              <a:t>below</a:t>
            </a:r>
            <a:r>
              <a:rPr lang="en-US" sz="2600" i="1" dirty="0"/>
              <a:t> </a:t>
            </a:r>
            <a:r>
              <a:rPr lang="en-US" sz="2600" dirty="0"/>
              <a:t>1.27, and Table A-2 gives the cumulative area from the left, so the desired area is 0.8980. </a:t>
            </a:r>
          </a:p>
          <a:p>
            <a:pPr marL="0" indent="0">
              <a:spcBef>
                <a:spcPts val="600"/>
              </a:spcBef>
              <a:buNone/>
            </a:pPr>
            <a:r>
              <a:rPr lang="en-US" sz="2600" dirty="0"/>
              <a:t>Because of the correspondence between area and probability, we know that the probability of a </a:t>
            </a:r>
            <a:r>
              <a:rPr lang="en-US" sz="2600" i="1" dirty="0"/>
              <a:t>z </a:t>
            </a:r>
            <a:r>
              <a:rPr lang="en-US" sz="2600" dirty="0"/>
              <a:t>score below 1.27 is 0.8980.</a:t>
            </a:r>
            <a:endParaRPr lang="en-IN" sz="2600" dirty="0"/>
          </a:p>
        </p:txBody>
      </p:sp>
    </p:spTree>
    <p:extLst>
      <p:ext uri="{BB962C8B-B14F-4D97-AF65-F5344CB8AC3E}">
        <p14:creationId xmlns:p14="http://schemas.microsoft.com/office/powerpoint/2010/main" val="730830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a:t>
            </a:r>
            <a:r>
              <a:rPr lang="en-US" sz="2000" b="0" dirty="0">
                <a:latin typeface="+mj-lt"/>
              </a:rPr>
              <a:t>(7 of 7)</a:t>
            </a:r>
            <a:endParaRPr lang="en-IN" sz="2000" b="0" dirty="0">
              <a:latin typeface="+mj-lt"/>
            </a:endParaRPr>
          </a:p>
        </p:txBody>
      </p:sp>
      <p:sp>
        <p:nvSpPr>
          <p:cNvPr id="3" name="Content Placeholder 2"/>
          <p:cNvSpPr>
            <a:spLocks noGrp="1"/>
          </p:cNvSpPr>
          <p:nvPr>
            <p:ph idx="1"/>
          </p:nvPr>
        </p:nvSpPr>
        <p:spPr>
          <a:xfrm>
            <a:off x="457200" y="1600200"/>
            <a:ext cx="8229600" cy="2590799"/>
          </a:xfrm>
        </p:spPr>
        <p:txBody>
          <a:bodyPr/>
          <a:lstStyle/>
          <a:p>
            <a:pPr marL="0" indent="0">
              <a:buNone/>
            </a:pPr>
            <a:r>
              <a:rPr lang="en-US" sz="2800" dirty="0"/>
              <a:t>Interpretation</a:t>
            </a:r>
          </a:p>
          <a:p>
            <a:pPr marL="0" indent="0">
              <a:buNone/>
            </a:pPr>
            <a:r>
              <a:rPr lang="en-US" sz="2600" dirty="0"/>
              <a:t>The </a:t>
            </a:r>
            <a:r>
              <a:rPr lang="en-US" sz="2600" b="1" dirty="0"/>
              <a:t>probability</a:t>
            </a:r>
            <a:r>
              <a:rPr lang="en-US" sz="2600" i="1" dirty="0"/>
              <a:t> </a:t>
            </a:r>
            <a:r>
              <a:rPr lang="en-US" sz="2600" dirty="0"/>
              <a:t>that a randomly selected person has a bone density test result below 1.27 is 0.8980, shown as the shaded region. Another way to interpret this result is to conclude that 89.80% of people have bone density levels below 1.27.</a:t>
            </a:r>
            <a:endParaRPr lang="en-IN" sz="2600" dirty="0"/>
          </a:p>
        </p:txBody>
      </p:sp>
    </p:spTree>
    <p:extLst>
      <p:ext uri="{BB962C8B-B14F-4D97-AF65-F5344CB8AC3E}">
        <p14:creationId xmlns:p14="http://schemas.microsoft.com/office/powerpoint/2010/main" val="3360234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to the Right of a Value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7620000" cy="1752600"/>
          </a:xfrm>
        </p:spPr>
        <p:txBody>
          <a:bodyPr/>
          <a:lstStyle/>
          <a:p>
            <a:pPr marL="0" indent="0">
              <a:buNone/>
            </a:pPr>
            <a:r>
              <a:rPr lang="en-US" altLang="en-US" sz="2600" dirty="0"/>
              <a:t>Using the same bone density test, find the probability that a randomly selected person has a result above </a:t>
            </a:r>
            <a:r>
              <a:rPr lang="en-US" altLang="en-US" sz="2600" dirty="0">
                <a:latin typeface="Arial" panose="020B0604020202020204" pitchFamily="34" charset="0"/>
                <a:cs typeface="Arial" panose="020B0604020202020204" pitchFamily="34" charset="0"/>
              </a:rPr>
              <a:t>−</a:t>
            </a:r>
            <a:r>
              <a:rPr lang="en-US" altLang="en-US" sz="2600" dirty="0"/>
              <a:t>1.00 (which is considered to be in the “normal” range of bone density readings).</a:t>
            </a:r>
            <a:endParaRPr lang="en-IN" sz="2600" dirty="0"/>
          </a:p>
        </p:txBody>
      </p:sp>
    </p:spTree>
    <p:extLst>
      <p:ext uri="{BB962C8B-B14F-4D97-AF65-F5344CB8AC3E}">
        <p14:creationId xmlns:p14="http://schemas.microsoft.com/office/powerpoint/2010/main" val="3379212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to the Right of a Value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2590800"/>
          </a:xfrm>
        </p:spPr>
        <p:txBody>
          <a:bodyPr/>
          <a:lstStyle/>
          <a:p>
            <a:pPr marL="0" indent="0">
              <a:spcBef>
                <a:spcPts val="600"/>
              </a:spcBef>
              <a:buNone/>
            </a:pPr>
            <a:r>
              <a:rPr lang="en-US" sz="2800" dirty="0"/>
              <a:t>Solution</a:t>
            </a:r>
          </a:p>
          <a:p>
            <a:pPr marL="0" indent="0">
              <a:spcBef>
                <a:spcPts val="600"/>
              </a:spcBef>
              <a:buNone/>
            </a:pPr>
            <a:r>
              <a:rPr lang="en-US" sz="2600" dirty="0"/>
              <a:t>If we use Table A-2, we should know that it is designed to apply only to cumulative areas from the</a:t>
            </a:r>
            <a:r>
              <a:rPr lang="en-US" sz="2600" i="1" dirty="0"/>
              <a:t> </a:t>
            </a:r>
            <a:r>
              <a:rPr lang="en-US" sz="2600" b="1" dirty="0"/>
              <a:t>left.</a:t>
            </a:r>
            <a:r>
              <a:rPr lang="en-US" sz="2600" dirty="0"/>
              <a:t> Referring to the page with </a:t>
            </a:r>
            <a:r>
              <a:rPr lang="en-US" sz="2600" b="1" dirty="0"/>
              <a:t>negative</a:t>
            </a:r>
            <a:r>
              <a:rPr lang="en-US" sz="2600" i="1" dirty="0"/>
              <a:t> z </a:t>
            </a:r>
            <a:r>
              <a:rPr lang="en-US" sz="2600" dirty="0"/>
              <a:t>scores, we find that the cumulative area from the left up to </a:t>
            </a:r>
            <a:r>
              <a:rPr lang="en-US" sz="2600" i="1" dirty="0"/>
              <a:t>z </a:t>
            </a:r>
            <a:r>
              <a:rPr lang="en-US" sz="2600" dirty="0"/>
              <a:t>= </a:t>
            </a:r>
            <a:r>
              <a:rPr lang="en-US" altLang="en-US" sz="2600" dirty="0">
                <a:cs typeface="Arial" panose="020B0604020202020204" pitchFamily="34" charset="0"/>
              </a:rPr>
              <a:t>−</a:t>
            </a:r>
            <a:r>
              <a:rPr lang="en-US" sz="2600" dirty="0"/>
              <a:t>1.00 is 0.1587, as shown in the figure.</a:t>
            </a:r>
            <a:endParaRPr lang="en-IN" sz="2600" dirty="0"/>
          </a:p>
        </p:txBody>
      </p:sp>
      <p:pic>
        <p:nvPicPr>
          <p:cNvPr id="4" name="Picture 3" descr="A standard normal curve. The area under the curve to the left of z = negative 1.00 has area 0.1587, from table 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979" y="4288699"/>
            <a:ext cx="4435707" cy="1966777"/>
          </a:xfrm>
          <a:prstGeom prst="rect">
            <a:avLst/>
          </a:prstGeom>
        </p:spPr>
      </p:pic>
    </p:spTree>
    <p:extLst>
      <p:ext uri="{BB962C8B-B14F-4D97-AF65-F5344CB8AC3E}">
        <p14:creationId xmlns:p14="http://schemas.microsoft.com/office/powerpoint/2010/main" val="4019895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382000" cy="4572000"/>
          </a:xfrm>
        </p:spPr>
        <p:txBody>
          <a:bodyPr/>
          <a:lstStyle/>
          <a:p>
            <a:pPr marL="0" indent="0">
              <a:spcBef>
                <a:spcPts val="600"/>
              </a:spcBef>
              <a:buNone/>
            </a:pPr>
            <a:r>
              <a:rPr lang="en-US" sz="2200" dirty="0"/>
              <a:t>In this section we present the </a:t>
            </a:r>
            <a:r>
              <a:rPr lang="en-US" sz="2200" b="1" dirty="0"/>
              <a:t>standard normal distribution,</a:t>
            </a:r>
            <a:r>
              <a:rPr lang="en-US" sz="2200" i="1" dirty="0"/>
              <a:t> </a:t>
            </a:r>
            <a:r>
              <a:rPr lang="en-US" sz="2200" dirty="0"/>
              <a:t>which is a specific normal distribution having the following three properties:</a:t>
            </a:r>
          </a:p>
          <a:p>
            <a:pPr marL="429768" indent="-429768">
              <a:spcBef>
                <a:spcPts val="600"/>
              </a:spcBef>
              <a:buFont typeface="+mj-lt"/>
              <a:buAutoNum type="arabicPeriod"/>
            </a:pPr>
            <a:r>
              <a:rPr lang="en-US" sz="2200" dirty="0"/>
              <a:t>Bell-shaped: The graph of the standard normal distribution is bell-shaped.</a:t>
            </a:r>
          </a:p>
          <a:p>
            <a:pPr marL="429768" indent="-429768">
              <a:spcBef>
                <a:spcPts val="600"/>
              </a:spcBef>
              <a:buFont typeface="+mj-lt"/>
              <a:buAutoNum type="arabicPeriod"/>
            </a:pPr>
            <a:r>
              <a:rPr lang="en-US" sz="2200" dirty="0">
                <a:cs typeface="Arial" panose="020B0604020202020204" pitchFamily="34" charset="0"/>
              </a:rPr>
              <a:t>​</a:t>
            </a:r>
            <a:r>
              <a:rPr lang="en-US" sz="2200" i="1" dirty="0">
                <a:cs typeface="Times New Roman" panose="02020603050405020304" pitchFamily="18" charset="0"/>
              </a:rPr>
              <a:t>µ</a:t>
            </a:r>
            <a:r>
              <a:rPr lang="en-US" sz="2200" dirty="0"/>
              <a:t> = 0: The standard normal distribution has a mean equal to 0.</a:t>
            </a:r>
          </a:p>
          <a:p>
            <a:pPr marL="429768" indent="-429768">
              <a:spcBef>
                <a:spcPts val="600"/>
              </a:spcBef>
              <a:buFont typeface="+mj-lt"/>
              <a:buAutoNum type="arabicPeriod"/>
            </a:pPr>
            <a:r>
              <a:rPr lang="en-US" sz="2200" dirty="0">
                <a:cs typeface="Arial" panose="020B0604020202020204" pitchFamily="34" charset="0"/>
                <a:sym typeface="Symbol" panose="05050102010706020507" pitchFamily="18" charset="2"/>
              </a:rPr>
              <a:t>​</a:t>
            </a:r>
            <a:r>
              <a:rPr lang="en-US" sz="2200" i="1" dirty="0">
                <a:latin typeface="Arial" panose="020B0604020202020204" pitchFamily="34" charset="0"/>
                <a:cs typeface="Times New Roman" panose="02020603050405020304" pitchFamily="18" charset="0"/>
                <a:sym typeface="Symbol" panose="05050102010706020507" pitchFamily="18" charset="2"/>
              </a:rPr>
              <a:t>σ</a:t>
            </a:r>
            <a:r>
              <a:rPr lang="en-US" sz="2200" dirty="0"/>
              <a:t> = 1: The standard normal distribution has a standard deviation equal to 1.</a:t>
            </a:r>
          </a:p>
          <a:p>
            <a:pPr marL="0" indent="0">
              <a:spcBef>
                <a:spcPts val="600"/>
              </a:spcBef>
              <a:buNone/>
            </a:pPr>
            <a:r>
              <a:rPr lang="en-US" sz="2200" dirty="0"/>
              <a:t>In this section we develop the skill to find areas (or probabilities or relative frequencies) corresponding to various regions under the graph of the standard normal distribution. In addition, we find </a:t>
            </a:r>
            <a:r>
              <a:rPr lang="en-US" sz="2200" i="1" dirty="0"/>
              <a:t>z </a:t>
            </a:r>
            <a:r>
              <a:rPr lang="en-US" sz="2200" dirty="0"/>
              <a:t>scores that correspond to areas under the graph.</a:t>
            </a:r>
            <a:endParaRPr lang="en-IN" sz="2200" dirty="0"/>
          </a:p>
        </p:txBody>
      </p:sp>
    </p:spTree>
    <p:extLst>
      <p:ext uri="{BB962C8B-B14F-4D97-AF65-F5344CB8AC3E}">
        <p14:creationId xmlns:p14="http://schemas.microsoft.com/office/powerpoint/2010/main" val="22427203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to the Right of a Value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1752600"/>
          </a:xfrm>
        </p:spPr>
        <p:txBody>
          <a:bodyPr/>
          <a:lstStyle/>
          <a:p>
            <a:pPr marL="0" indent="0">
              <a:spcBef>
                <a:spcPts val="600"/>
              </a:spcBef>
              <a:buNone/>
            </a:pPr>
            <a:r>
              <a:rPr lang="en-US" sz="2800" dirty="0"/>
              <a:t>Solution</a:t>
            </a:r>
          </a:p>
          <a:p>
            <a:pPr marL="0" indent="0">
              <a:spcBef>
                <a:spcPts val="600"/>
              </a:spcBef>
              <a:buNone/>
            </a:pPr>
            <a:r>
              <a:rPr lang="en-US" sz="2600" dirty="0"/>
              <a:t>Because the total area under the curve is 1, we can find the shaded area by subtracting 0.1587 from 1. The result is 0.8413.</a:t>
            </a:r>
            <a:endParaRPr lang="en-IN" sz="2600" dirty="0"/>
          </a:p>
        </p:txBody>
      </p:sp>
      <p:pic>
        <p:nvPicPr>
          <p:cNvPr id="4" name="Picture 3" descr="A standard normal curve. The area under the curve to the right of z = negative 1.00 is 1 minus the area under the curve to the left of z = negative 1.00. So, the area to the right of z = negative 1.00 = 1 minus 0.1587 = 0.84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3810000"/>
            <a:ext cx="4851268" cy="2151035"/>
          </a:xfrm>
          <a:prstGeom prst="rect">
            <a:avLst/>
          </a:prstGeom>
        </p:spPr>
      </p:pic>
    </p:spTree>
    <p:extLst>
      <p:ext uri="{BB962C8B-B14F-4D97-AF65-F5344CB8AC3E}">
        <p14:creationId xmlns:p14="http://schemas.microsoft.com/office/powerpoint/2010/main" val="242456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to the Right of a Value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0"/>
            <a:ext cx="8077200" cy="3048000"/>
          </a:xfrm>
        </p:spPr>
        <p:txBody>
          <a:bodyPr/>
          <a:lstStyle/>
          <a:p>
            <a:pPr marL="0" indent="0">
              <a:buNone/>
            </a:pPr>
            <a:r>
              <a:rPr lang="en-US" sz="2800" dirty="0"/>
              <a:t>Interpretation</a:t>
            </a:r>
            <a:endParaRPr lang="en-US" sz="2600" dirty="0"/>
          </a:p>
          <a:p>
            <a:pPr marL="0" indent="0">
              <a:buNone/>
            </a:pPr>
            <a:r>
              <a:rPr lang="en-US" sz="2600" dirty="0"/>
              <a:t>Because of the correspondence between probability and area, we conclude that the </a:t>
            </a:r>
            <a:r>
              <a:rPr lang="en-US" sz="2600" b="1" dirty="0"/>
              <a:t>probability</a:t>
            </a:r>
            <a:r>
              <a:rPr lang="en-US" sz="2600" i="1" dirty="0"/>
              <a:t> </a:t>
            </a:r>
            <a:r>
              <a:rPr lang="en-US" sz="2600" dirty="0"/>
              <a:t>of randomly selecting someone with a bone density reading above </a:t>
            </a:r>
            <a:r>
              <a:rPr lang="en-US" altLang="en-US" sz="2600" dirty="0">
                <a:cs typeface="Arial" panose="020B0604020202020204" pitchFamily="34" charset="0"/>
              </a:rPr>
              <a:t>−</a:t>
            </a:r>
            <a:r>
              <a:rPr lang="en-US" sz="2600" dirty="0"/>
              <a:t>1 is 0.8413 (which is the </a:t>
            </a:r>
            <a:r>
              <a:rPr lang="en-US" sz="2600" b="1" dirty="0"/>
              <a:t>area</a:t>
            </a:r>
            <a:r>
              <a:rPr lang="en-US" sz="2600" i="1" dirty="0"/>
              <a:t> </a:t>
            </a:r>
            <a:r>
              <a:rPr lang="en-US" sz="2600" dirty="0"/>
              <a:t>to the right of </a:t>
            </a:r>
            <a:r>
              <a:rPr lang="en-US" sz="2600" i="1" dirty="0"/>
              <a:t>z </a:t>
            </a:r>
            <a:r>
              <a:rPr lang="en-US" sz="2600" dirty="0"/>
              <a:t>= </a:t>
            </a:r>
            <a:r>
              <a:rPr lang="en-US" altLang="en-US" sz="2600" dirty="0">
                <a:cs typeface="Arial" panose="020B0604020202020204" pitchFamily="34" charset="0"/>
              </a:rPr>
              <a:t>−</a:t>
            </a:r>
            <a:r>
              <a:rPr lang="en-US" sz="2600" dirty="0"/>
              <a:t>1.00). We could also say that 84.13% of people have bone density levels above </a:t>
            </a:r>
            <a:r>
              <a:rPr lang="en-US" altLang="en-US" sz="2600" dirty="0">
                <a:cs typeface="Arial" panose="020B0604020202020204" pitchFamily="34" charset="0"/>
              </a:rPr>
              <a:t>−</a:t>
            </a:r>
            <a:r>
              <a:rPr lang="en-US" sz="2600" dirty="0"/>
              <a:t>1.00.</a:t>
            </a:r>
            <a:endParaRPr lang="en-IN" sz="2600" dirty="0"/>
          </a:p>
        </p:txBody>
      </p:sp>
    </p:spTree>
    <p:extLst>
      <p:ext uri="{BB962C8B-B14F-4D97-AF65-F5344CB8AC3E}">
        <p14:creationId xmlns:p14="http://schemas.microsoft.com/office/powerpoint/2010/main" val="527346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Between Two Values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altLang="en-US" sz="2600" dirty="0"/>
              <a:t>A bone density reading between </a:t>
            </a:r>
            <a:r>
              <a:rPr lang="en-US" altLang="en-US" sz="2600" dirty="0">
                <a:cs typeface="Arial" panose="020B0604020202020204" pitchFamily="34" charset="0"/>
              </a:rPr>
              <a:t>−</a:t>
            </a:r>
            <a:r>
              <a:rPr lang="en-US" altLang="en-US" sz="2600" dirty="0"/>
              <a:t>1.00 and </a:t>
            </a:r>
            <a:r>
              <a:rPr lang="en-US" altLang="en-US" sz="2600" dirty="0">
                <a:cs typeface="Arial" panose="020B0604020202020204" pitchFamily="34" charset="0"/>
              </a:rPr>
              <a:t>−</a:t>
            </a:r>
            <a:r>
              <a:rPr lang="en-US" altLang="en-US" sz="2600" dirty="0"/>
              <a:t>2.50 indicates the subject has osteopenia, which is some bone loss. Find the probability that a randomly selected subject has a reading between </a:t>
            </a:r>
            <a:r>
              <a:rPr lang="en-US" altLang="en-US" sz="2600" dirty="0">
                <a:cs typeface="Arial" panose="020B0604020202020204" pitchFamily="34" charset="0"/>
              </a:rPr>
              <a:t>−</a:t>
            </a:r>
            <a:r>
              <a:rPr lang="en-US" altLang="en-US" sz="2600" dirty="0"/>
              <a:t>1.00 and </a:t>
            </a:r>
            <a:r>
              <a:rPr lang="en-US" altLang="en-US" sz="2600" dirty="0">
                <a:cs typeface="Arial" panose="020B0604020202020204" pitchFamily="34" charset="0"/>
              </a:rPr>
              <a:t>−</a:t>
            </a:r>
            <a:r>
              <a:rPr lang="en-US" altLang="en-US" sz="2600" dirty="0"/>
              <a:t>2.50.</a:t>
            </a:r>
            <a:endParaRPr lang="en-IN" sz="2600" dirty="0"/>
          </a:p>
        </p:txBody>
      </p:sp>
    </p:spTree>
    <p:extLst>
      <p:ext uri="{BB962C8B-B14F-4D97-AF65-F5344CB8AC3E}">
        <p14:creationId xmlns:p14="http://schemas.microsoft.com/office/powerpoint/2010/main" val="1658174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Between Two Values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2285999"/>
          </a:xfrm>
        </p:spPr>
        <p:txBody>
          <a:bodyPr/>
          <a:lstStyle/>
          <a:p>
            <a:pPr marL="0" indent="0">
              <a:buNone/>
            </a:pPr>
            <a:r>
              <a:rPr lang="en-US" altLang="en-US" sz="2600" dirty="0"/>
              <a:t>Solution</a:t>
            </a:r>
          </a:p>
          <a:p>
            <a:pPr marL="857250" lvl="1" indent="-429768">
              <a:buFont typeface="+mj-lt"/>
              <a:buAutoNum type="arabicPeriod"/>
            </a:pPr>
            <a:r>
              <a:rPr lang="en-US" altLang="en-US" sz="2600" dirty="0"/>
              <a:t>The area to the left of </a:t>
            </a:r>
            <a:r>
              <a:rPr lang="en-US" altLang="en-US" sz="2600" i="1" dirty="0">
                <a:cs typeface="Times New Roman" panose="02020603050405020304" pitchFamily="18" charset="0"/>
              </a:rPr>
              <a:t>z</a:t>
            </a:r>
            <a:r>
              <a:rPr lang="en-US" altLang="en-US" sz="2600" dirty="0"/>
              <a:t> = </a:t>
            </a:r>
            <a:r>
              <a:rPr lang="en-US" altLang="en-US" sz="2600" dirty="0">
                <a:cs typeface="Arial" panose="020B0604020202020204" pitchFamily="34" charset="0"/>
              </a:rPr>
              <a:t>−</a:t>
            </a:r>
            <a:r>
              <a:rPr lang="en-US" altLang="en-US" sz="2600" dirty="0"/>
              <a:t>1.00 is 0.1587.</a:t>
            </a:r>
          </a:p>
          <a:p>
            <a:pPr marL="857250" lvl="1" indent="-429768">
              <a:buFont typeface="+mj-lt"/>
              <a:buAutoNum type="arabicPeriod"/>
            </a:pPr>
            <a:r>
              <a:rPr lang="en-US" altLang="en-US" sz="2600" dirty="0"/>
              <a:t>The area to the left of</a:t>
            </a:r>
            <a:r>
              <a:rPr lang="en-US" altLang="en-US" sz="2600" i="1" dirty="0"/>
              <a:t> </a:t>
            </a:r>
            <a:r>
              <a:rPr lang="en-US" altLang="en-US" sz="2600" i="1" dirty="0">
                <a:cs typeface="Times New Roman" panose="02020603050405020304" pitchFamily="18" charset="0"/>
              </a:rPr>
              <a:t>z</a:t>
            </a:r>
            <a:r>
              <a:rPr lang="en-US" altLang="en-US" sz="2600" i="1" dirty="0"/>
              <a:t> </a:t>
            </a:r>
            <a:r>
              <a:rPr lang="en-US" altLang="en-US" sz="2600" dirty="0"/>
              <a:t>= </a:t>
            </a:r>
            <a:r>
              <a:rPr lang="en-US" altLang="en-US" sz="2600" dirty="0">
                <a:cs typeface="Arial" panose="020B0604020202020204" pitchFamily="34" charset="0"/>
              </a:rPr>
              <a:t>−</a:t>
            </a:r>
            <a:r>
              <a:rPr lang="en-US" altLang="en-US" sz="2600" dirty="0"/>
              <a:t>2.50 is 0.0062.</a:t>
            </a:r>
          </a:p>
          <a:p>
            <a:pPr marL="857250" lvl="1" indent="-429768">
              <a:buFont typeface="+mj-lt"/>
              <a:buAutoNum type="arabicPeriod"/>
            </a:pPr>
            <a:r>
              <a:rPr lang="en-US" altLang="en-US" sz="2600" dirty="0"/>
              <a:t>The area between </a:t>
            </a:r>
            <a:r>
              <a:rPr lang="en-US" altLang="en-US" sz="2600" i="1" dirty="0">
                <a:cs typeface="Times New Roman" panose="02020603050405020304" pitchFamily="18" charset="0"/>
              </a:rPr>
              <a:t>z</a:t>
            </a:r>
            <a:r>
              <a:rPr lang="en-US" altLang="en-US" sz="2600" dirty="0"/>
              <a:t> = </a:t>
            </a:r>
            <a:r>
              <a:rPr lang="en-US" altLang="en-US" sz="2600" dirty="0">
                <a:cs typeface="Arial" panose="020B0604020202020204" pitchFamily="34" charset="0"/>
              </a:rPr>
              <a:t>−</a:t>
            </a:r>
            <a:r>
              <a:rPr lang="en-US" altLang="en-US" sz="2600" dirty="0"/>
              <a:t>1.00 and </a:t>
            </a:r>
            <a:r>
              <a:rPr lang="en-US" altLang="en-US" sz="2600" i="1" dirty="0">
                <a:cs typeface="Times New Roman" panose="02020603050405020304" pitchFamily="18" charset="0"/>
              </a:rPr>
              <a:t>z</a:t>
            </a:r>
            <a:r>
              <a:rPr lang="en-US" altLang="en-US" sz="2600" dirty="0"/>
              <a:t> = </a:t>
            </a:r>
            <a:r>
              <a:rPr lang="en-US" altLang="en-US" sz="2600" dirty="0">
                <a:cs typeface="Arial" panose="020B0604020202020204" pitchFamily="34" charset="0"/>
              </a:rPr>
              <a:t>−</a:t>
            </a:r>
            <a:r>
              <a:rPr lang="en-US" altLang="en-US" sz="2600" dirty="0"/>
              <a:t>2.50 is the difference between the areas found above.</a:t>
            </a:r>
            <a:endParaRPr lang="en-IN" sz="2600" dirty="0"/>
          </a:p>
        </p:txBody>
      </p:sp>
      <p:pic>
        <p:nvPicPr>
          <p:cNvPr id="4" name="Picture 3" descr="Three standard normal curves with selected areas under the curves. The area to the left of z = negative 1.00 = 0.1587. The area to the left of z = negative 2.50 = 0.0062. The area between z = negative 2.50 and negative 1.00 = the area left of z = negative 1.00 minus the area left of negative 2.5 = 0.1587 minus 0.0062 = 0.15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6593" y="4111289"/>
            <a:ext cx="6816727" cy="2061849"/>
          </a:xfrm>
          <a:prstGeom prst="rect">
            <a:avLst/>
          </a:prstGeom>
        </p:spPr>
      </p:pic>
    </p:spTree>
    <p:extLst>
      <p:ext uri="{BB962C8B-B14F-4D97-AF65-F5344CB8AC3E}">
        <p14:creationId xmlns:p14="http://schemas.microsoft.com/office/powerpoint/2010/main" val="3721173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Bone Density Test: Finding the Area Between Two Values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3428999"/>
          </a:xfrm>
        </p:spPr>
        <p:txBody>
          <a:bodyPr/>
          <a:lstStyle/>
          <a:p>
            <a:pPr marL="0" indent="0">
              <a:buNone/>
            </a:pPr>
            <a:r>
              <a:rPr lang="en-US" altLang="en-US" sz="2800" dirty="0"/>
              <a:t>Interpretation</a:t>
            </a:r>
          </a:p>
          <a:p>
            <a:pPr marL="0" indent="0">
              <a:buNone/>
            </a:pPr>
            <a:r>
              <a:rPr lang="en-US" sz="2600" dirty="0"/>
              <a:t>Using the correspondence between probability and area, we conclude that there is a probability of 0.1525 that a randomly selected subject has a bone density reading between </a:t>
            </a:r>
            <a:r>
              <a:rPr lang="en-US" altLang="en-US" sz="2600" dirty="0">
                <a:cs typeface="Arial" panose="020B0604020202020204" pitchFamily="34" charset="0"/>
              </a:rPr>
              <a:t>−</a:t>
            </a:r>
            <a:r>
              <a:rPr lang="en-US" sz="2600" dirty="0"/>
              <a:t>1.00 and </a:t>
            </a:r>
            <a:r>
              <a:rPr lang="en-US" altLang="en-US" sz="2600" dirty="0">
                <a:cs typeface="Arial" panose="020B0604020202020204" pitchFamily="34" charset="0"/>
              </a:rPr>
              <a:t>−</a:t>
            </a:r>
            <a:r>
              <a:rPr lang="en-US" sz="2600" dirty="0"/>
              <a:t>2.50.</a:t>
            </a:r>
          </a:p>
          <a:p>
            <a:pPr marL="0" indent="0">
              <a:spcBef>
                <a:spcPts val="600"/>
              </a:spcBef>
              <a:buNone/>
            </a:pPr>
            <a:r>
              <a:rPr lang="en-US" sz="2600" dirty="0"/>
              <a:t>Another way to interpret this result is to state that 15.25% of people have osteopenia, with bone density readings between </a:t>
            </a:r>
            <a:r>
              <a:rPr lang="en-US" altLang="en-US" sz="2600" dirty="0">
                <a:cs typeface="Arial" panose="020B0604020202020204" pitchFamily="34" charset="0"/>
              </a:rPr>
              <a:t>−</a:t>
            </a:r>
            <a:r>
              <a:rPr lang="en-US" sz="2600" dirty="0"/>
              <a:t>1.00 and </a:t>
            </a:r>
            <a:r>
              <a:rPr lang="en-US" altLang="en-US" sz="2600" dirty="0">
                <a:cs typeface="Arial" panose="020B0604020202020204" pitchFamily="34" charset="0"/>
              </a:rPr>
              <a:t>−</a:t>
            </a:r>
            <a:r>
              <a:rPr lang="en-US" sz="2600" dirty="0"/>
              <a:t>2.50.</a:t>
            </a:r>
            <a:endParaRPr lang="en-IN" sz="2600" dirty="0"/>
          </a:p>
        </p:txBody>
      </p:sp>
    </p:spTree>
    <p:extLst>
      <p:ext uri="{BB962C8B-B14F-4D97-AF65-F5344CB8AC3E}">
        <p14:creationId xmlns:p14="http://schemas.microsoft.com/office/powerpoint/2010/main" val="2619632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Generalized Rule</a:t>
            </a:r>
            <a:endParaRPr lang="en-IN" sz="3600" dirty="0">
              <a:latin typeface="+mj-lt"/>
            </a:endParaRPr>
          </a:p>
        </p:txBody>
      </p:sp>
      <p:sp>
        <p:nvSpPr>
          <p:cNvPr id="3" name="Content Placeholder 2"/>
          <p:cNvSpPr>
            <a:spLocks noGrp="1"/>
          </p:cNvSpPr>
          <p:nvPr>
            <p:ph idx="1"/>
          </p:nvPr>
        </p:nvSpPr>
        <p:spPr>
          <a:xfrm>
            <a:off x="457200" y="1600201"/>
            <a:ext cx="8229600" cy="3352800"/>
          </a:xfrm>
        </p:spPr>
        <p:txBody>
          <a:bodyPr/>
          <a:lstStyle/>
          <a:p>
            <a:pPr marL="0" indent="0">
              <a:spcBef>
                <a:spcPts val="1200"/>
              </a:spcBef>
              <a:buNone/>
            </a:pPr>
            <a:r>
              <a:rPr lang="en-US" sz="2600" dirty="0"/>
              <a:t>The area corresponding to the region </a:t>
            </a:r>
            <a:r>
              <a:rPr lang="en-US" sz="2600" b="1" dirty="0"/>
              <a:t>between</a:t>
            </a:r>
            <a:r>
              <a:rPr lang="en-US" sz="2600" dirty="0"/>
              <a:t> two </a:t>
            </a:r>
            <a:r>
              <a:rPr lang="en-US" sz="2600" i="1" dirty="0"/>
              <a:t>z </a:t>
            </a:r>
            <a:r>
              <a:rPr lang="en-US" sz="2600" dirty="0"/>
              <a:t>scores can be found by finding the difference between the two areas found in Table A-2.</a:t>
            </a:r>
            <a:endParaRPr lang="en-US" altLang="en-US" sz="2600" i="1" dirty="0"/>
          </a:p>
          <a:p>
            <a:pPr marL="0" indent="0">
              <a:spcBef>
                <a:spcPts val="1200"/>
              </a:spcBef>
              <a:buNone/>
            </a:pPr>
            <a:r>
              <a:rPr lang="en-US" sz="2600" dirty="0"/>
              <a:t>Don’t try to memorize a rule or formula for this case. Focus on </a:t>
            </a:r>
            <a:r>
              <a:rPr lang="en-US" sz="2600" b="1" dirty="0"/>
              <a:t>understanding </a:t>
            </a:r>
            <a:r>
              <a:rPr lang="en-US" sz="2600" dirty="0"/>
              <a:t>by using a graph. Draw a graph, shade the desired area, and then get creative to think of a way to find the desired area by working with cumulative areas from the left.</a:t>
            </a:r>
            <a:endParaRPr lang="en-IN" sz="2600" dirty="0"/>
          </a:p>
        </p:txBody>
      </p:sp>
    </p:spTree>
    <p:extLst>
      <p:ext uri="{BB962C8B-B14F-4D97-AF65-F5344CB8AC3E}">
        <p14:creationId xmlns:p14="http://schemas.microsoft.com/office/powerpoint/2010/main" val="2735276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a:t>
            </a:r>
            <a:endParaRPr lang="en-IN" sz="3600" dirty="0">
              <a:latin typeface="+mj-lt"/>
            </a:endParaRPr>
          </a:p>
        </p:txBody>
      </p:sp>
      <p:sp>
        <p:nvSpPr>
          <p:cNvPr id="3" name="Content Placeholder 2"/>
          <p:cNvSpPr>
            <a:spLocks noGrp="1"/>
          </p:cNvSpPr>
          <p:nvPr>
            <p:ph idx="1"/>
          </p:nvPr>
        </p:nvSpPr>
        <p:spPr>
          <a:xfrm>
            <a:off x="457200" y="1600201"/>
            <a:ext cx="8077200" cy="2819400"/>
          </a:xfrm>
        </p:spPr>
        <p:txBody>
          <a:bodyPr/>
          <a:lstStyle/>
          <a:p>
            <a:r>
              <a:rPr lang="en-US" sz="2600" i="1" dirty="0"/>
              <a:t>P</a:t>
            </a:r>
            <a:r>
              <a:rPr lang="en-US" sz="2600" dirty="0"/>
              <a:t>(</a:t>
            </a:r>
            <a:r>
              <a:rPr lang="en-US" sz="2600" i="1" dirty="0"/>
              <a:t>a</a:t>
            </a:r>
            <a:r>
              <a:rPr lang="en-US" sz="2600" dirty="0"/>
              <a:t> &lt; </a:t>
            </a:r>
            <a:r>
              <a:rPr lang="en-US" sz="2600" i="1" dirty="0"/>
              <a:t>z</a:t>
            </a:r>
            <a:r>
              <a:rPr lang="en-US" sz="2600" dirty="0"/>
              <a:t> &lt; </a:t>
            </a:r>
            <a:r>
              <a:rPr lang="en-US" sz="2600" i="1" dirty="0"/>
              <a:t>b</a:t>
            </a:r>
            <a:r>
              <a:rPr lang="en-US" sz="2600" dirty="0"/>
              <a:t>) </a:t>
            </a:r>
            <a:r>
              <a:rPr lang="en-US" altLang="en-US" sz="2600" dirty="0"/>
              <a:t>denotes the probability that the </a:t>
            </a:r>
            <a:r>
              <a:rPr lang="en-US" altLang="en-US" sz="2600" i="1" dirty="0"/>
              <a:t>z</a:t>
            </a:r>
            <a:r>
              <a:rPr lang="en-US" altLang="en-US" sz="2600" dirty="0"/>
              <a:t> score is between </a:t>
            </a:r>
            <a:r>
              <a:rPr lang="en-US" altLang="en-US" sz="2600" i="1" dirty="0"/>
              <a:t>a</a:t>
            </a:r>
            <a:r>
              <a:rPr lang="en-US" altLang="en-US" sz="2600" dirty="0"/>
              <a:t> and </a:t>
            </a:r>
            <a:r>
              <a:rPr lang="en-US" altLang="en-US" sz="2600" i="1" dirty="0"/>
              <a:t>b</a:t>
            </a:r>
            <a:r>
              <a:rPr lang="en-US" altLang="en-US" sz="2600" dirty="0"/>
              <a:t>.</a:t>
            </a:r>
          </a:p>
          <a:p>
            <a:r>
              <a:rPr lang="en-US" altLang="en-US" sz="2600" i="1" dirty="0"/>
              <a:t>P</a:t>
            </a:r>
            <a:r>
              <a:rPr lang="en-US" altLang="en-US" sz="2600" dirty="0"/>
              <a:t>(</a:t>
            </a:r>
            <a:r>
              <a:rPr lang="en-US" altLang="en-US" sz="2600" i="1" dirty="0"/>
              <a:t>z</a:t>
            </a:r>
            <a:r>
              <a:rPr lang="en-US" altLang="en-US" sz="2600" dirty="0"/>
              <a:t> &gt; </a:t>
            </a:r>
            <a:r>
              <a:rPr lang="en-US" altLang="en-US" sz="2600" i="1" dirty="0"/>
              <a:t>a</a:t>
            </a:r>
            <a:r>
              <a:rPr lang="en-US" altLang="en-US" sz="2600" dirty="0"/>
              <a:t>) denotes the probability that the </a:t>
            </a:r>
            <a:r>
              <a:rPr lang="en-US" altLang="en-US" sz="2600" i="1" dirty="0">
                <a:cs typeface="Times New Roman" panose="02020603050405020304" pitchFamily="18" charset="0"/>
              </a:rPr>
              <a:t>z</a:t>
            </a:r>
            <a:r>
              <a:rPr lang="en-US" altLang="en-US" sz="2600" dirty="0"/>
              <a:t> score is greater than </a:t>
            </a:r>
            <a:r>
              <a:rPr lang="en-US" altLang="en-US" sz="2600" i="1" dirty="0"/>
              <a:t>a.</a:t>
            </a:r>
            <a:endParaRPr lang="en-US" altLang="en-US" sz="2600" dirty="0"/>
          </a:p>
          <a:p>
            <a:r>
              <a:rPr lang="en-US" altLang="en-US" sz="2600" i="1" dirty="0"/>
              <a:t>P</a:t>
            </a:r>
            <a:r>
              <a:rPr lang="en-US" altLang="en-US" sz="2600" dirty="0"/>
              <a:t>(</a:t>
            </a:r>
            <a:r>
              <a:rPr lang="en-US" altLang="en-US" sz="2600" i="1" dirty="0"/>
              <a:t>z</a:t>
            </a:r>
            <a:r>
              <a:rPr lang="en-US" altLang="en-US" sz="2600" dirty="0"/>
              <a:t> &lt; </a:t>
            </a:r>
            <a:r>
              <a:rPr lang="en-US" altLang="en-US" sz="2600" i="1" dirty="0"/>
              <a:t>a</a:t>
            </a:r>
            <a:r>
              <a:rPr lang="en-US" altLang="en-US" sz="2600" dirty="0"/>
              <a:t>) denotes the probability that the </a:t>
            </a:r>
            <a:r>
              <a:rPr lang="en-US" altLang="en-US" sz="2600" i="1" dirty="0">
                <a:cs typeface="Times New Roman" panose="02020603050405020304" pitchFamily="18" charset="0"/>
              </a:rPr>
              <a:t>z</a:t>
            </a:r>
            <a:r>
              <a:rPr lang="en-US" altLang="en-US" sz="2600" dirty="0"/>
              <a:t> score is less than </a:t>
            </a:r>
            <a:r>
              <a:rPr lang="en-US" altLang="en-US" sz="2600" i="1" dirty="0"/>
              <a:t>a.</a:t>
            </a:r>
            <a:endParaRPr lang="en-US" altLang="en-US" sz="2600" dirty="0"/>
          </a:p>
        </p:txBody>
      </p:sp>
    </p:spTree>
    <p:extLst>
      <p:ext uri="{BB962C8B-B14F-4D97-AF65-F5344CB8AC3E}">
        <p14:creationId xmlns:p14="http://schemas.microsoft.com/office/powerpoint/2010/main" val="2115723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a:t>
            </a:r>
            <a:r>
              <a:rPr lang="en-US" sz="3600" i="1" dirty="0">
                <a:latin typeface="+mj-lt"/>
              </a:rPr>
              <a:t>z</a:t>
            </a:r>
            <a:r>
              <a:rPr lang="en-US" sz="3600" dirty="0">
                <a:latin typeface="+mj-lt"/>
              </a:rPr>
              <a:t> Scores from Known Areas</a:t>
            </a:r>
            <a:endParaRPr lang="en-IN" sz="3600" dirty="0">
              <a:latin typeface="+mj-lt"/>
            </a:endParaRPr>
          </a:p>
        </p:txBody>
      </p:sp>
      <p:sp>
        <p:nvSpPr>
          <p:cNvPr id="3" name="Content Placeholder 2"/>
          <p:cNvSpPr>
            <a:spLocks noGrp="1"/>
          </p:cNvSpPr>
          <p:nvPr>
            <p:ph idx="1"/>
          </p:nvPr>
        </p:nvSpPr>
        <p:spPr>
          <a:xfrm>
            <a:off x="457200" y="1600200"/>
            <a:ext cx="8153400" cy="3886199"/>
          </a:xfrm>
        </p:spPr>
        <p:txBody>
          <a:bodyPr/>
          <a:lstStyle/>
          <a:p>
            <a:pPr marL="429768" indent="-429768">
              <a:spcBef>
                <a:spcPts val="1200"/>
              </a:spcBef>
              <a:buFont typeface="+mj-lt"/>
              <a:buAutoNum type="arabicPeriod"/>
            </a:pPr>
            <a:r>
              <a:rPr lang="en-US" sz="2600" dirty="0"/>
              <a:t>Draw a bell-shaped curve and identify the region under the curve that corresponds to the given probability. If that region is not a cumulative region from the left, work instead with a known region that is a cumulative region from the left.</a:t>
            </a:r>
          </a:p>
          <a:p>
            <a:pPr marL="429768" indent="-429768">
              <a:spcBef>
                <a:spcPts val="1200"/>
              </a:spcBef>
              <a:buFont typeface="+mj-lt"/>
              <a:buAutoNum type="arabicPeriod"/>
            </a:pPr>
            <a:r>
              <a:rPr lang="en-US" sz="2600" kern="0" dirty="0"/>
              <a:t>Use technology or Table A-2 to find the </a:t>
            </a:r>
            <a:r>
              <a:rPr lang="en-US" sz="2600" i="1" kern="0" dirty="0">
                <a:cs typeface="Times New Roman" panose="02020603050405020304" pitchFamily="18" charset="0"/>
              </a:rPr>
              <a:t>z</a:t>
            </a:r>
            <a:r>
              <a:rPr lang="en-US" sz="2600" i="1" kern="0" dirty="0"/>
              <a:t> </a:t>
            </a:r>
            <a:r>
              <a:rPr lang="en-US" sz="2600" kern="0" dirty="0"/>
              <a:t>score. With Table A-2, use the cumulative area from the left, locate the closest probability in the </a:t>
            </a:r>
            <a:r>
              <a:rPr lang="en-US" sz="2600" b="1" kern="0" dirty="0"/>
              <a:t>body</a:t>
            </a:r>
            <a:r>
              <a:rPr lang="en-US" sz="2600" i="1" kern="0" dirty="0"/>
              <a:t> </a:t>
            </a:r>
            <a:r>
              <a:rPr lang="en-US" sz="2600" kern="0" dirty="0"/>
              <a:t>of the table, and identify the corresponding </a:t>
            </a:r>
            <a:r>
              <a:rPr lang="en-US" sz="2600" i="1" kern="0" dirty="0">
                <a:cs typeface="Times New Roman" panose="02020603050405020304" pitchFamily="18" charset="0"/>
              </a:rPr>
              <a:t>z</a:t>
            </a:r>
            <a:r>
              <a:rPr lang="en-US" sz="2600" i="1" kern="0" dirty="0"/>
              <a:t> </a:t>
            </a:r>
            <a:r>
              <a:rPr lang="en-US" sz="2600" kern="0" dirty="0"/>
              <a:t>score.</a:t>
            </a:r>
            <a:endParaRPr lang="en-IN" sz="2600" dirty="0"/>
          </a:p>
        </p:txBody>
      </p:sp>
    </p:spTree>
    <p:extLst>
      <p:ext uri="{BB962C8B-B14F-4D97-AF65-F5344CB8AC3E}">
        <p14:creationId xmlns:p14="http://schemas.microsoft.com/office/powerpoint/2010/main" val="98269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2133600"/>
          </a:xfrm>
        </p:spPr>
        <p:txBody>
          <a:bodyPr/>
          <a:lstStyle/>
          <a:p>
            <a:pPr>
              <a:buClr>
                <a:schemeClr val="bg2"/>
              </a:buClr>
            </a:pPr>
            <a:r>
              <a:rPr lang="en-US" sz="2800" dirty="0"/>
              <a:t>Critical Value</a:t>
            </a:r>
          </a:p>
          <a:p>
            <a:pPr marL="741600" lvl="1" indent="-284400"/>
            <a:r>
              <a:rPr lang="en-US" sz="2600" dirty="0"/>
              <a:t>For the standard normal distribution, a </a:t>
            </a:r>
            <a:r>
              <a:rPr lang="en-US" sz="2600" b="1" dirty="0"/>
              <a:t>critical value </a:t>
            </a:r>
            <a:r>
              <a:rPr lang="en-US" sz="2600" dirty="0"/>
              <a:t>is a </a:t>
            </a:r>
            <a:r>
              <a:rPr lang="en-US" sz="2600" i="1" dirty="0">
                <a:cs typeface="Times New Roman" panose="02020603050405020304" pitchFamily="18" charset="0"/>
              </a:rPr>
              <a:t>z</a:t>
            </a:r>
            <a:r>
              <a:rPr lang="en-US" sz="2600" i="1" dirty="0"/>
              <a:t> </a:t>
            </a:r>
            <a:r>
              <a:rPr lang="en-US" sz="2600" dirty="0"/>
              <a:t>score on the borderline separating those </a:t>
            </a:r>
            <a:r>
              <a:rPr lang="en-US" sz="2600" i="1" dirty="0">
                <a:cs typeface="Times New Roman" panose="02020603050405020304" pitchFamily="18" charset="0"/>
              </a:rPr>
              <a:t>z</a:t>
            </a:r>
            <a:r>
              <a:rPr lang="en-US" sz="2600" i="1" dirty="0"/>
              <a:t> </a:t>
            </a:r>
            <a:r>
              <a:rPr lang="en-US" sz="2600" dirty="0"/>
              <a:t>scores that are </a:t>
            </a:r>
            <a:r>
              <a:rPr lang="en-US" sz="2600" b="1" dirty="0"/>
              <a:t>significantly low</a:t>
            </a:r>
            <a:r>
              <a:rPr lang="en-US" sz="2600" i="1" dirty="0"/>
              <a:t> </a:t>
            </a:r>
            <a:r>
              <a:rPr lang="en-US" sz="2600" dirty="0"/>
              <a:t>or </a:t>
            </a:r>
            <a:r>
              <a:rPr lang="en-US" sz="2600" b="1" dirty="0"/>
              <a:t>significantly high.</a:t>
            </a:r>
            <a:endParaRPr lang="en-IN" sz="2600" b="1" dirty="0"/>
          </a:p>
        </p:txBody>
      </p:sp>
    </p:spTree>
    <p:extLst>
      <p:ext uri="{BB962C8B-B14F-4D97-AF65-F5344CB8AC3E}">
        <p14:creationId xmlns:p14="http://schemas.microsoft.com/office/powerpoint/2010/main" val="23063239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1295399"/>
          </a:xfrm>
        </p:spPr>
        <p:txBody>
          <a:bodyPr/>
          <a:lstStyle/>
          <a:p>
            <a:pPr marL="0" indent="0">
              <a:spcBef>
                <a:spcPts val="600"/>
              </a:spcBef>
              <a:buNone/>
            </a:pPr>
            <a:r>
              <a:rPr lang="en-US" sz="2600" b="1" dirty="0"/>
              <a:t>Notation</a:t>
            </a:r>
          </a:p>
          <a:p>
            <a:pPr marL="0" indent="0">
              <a:spcBef>
                <a:spcPts val="600"/>
              </a:spcBef>
              <a:buNone/>
            </a:pPr>
            <a:r>
              <a:rPr lang="en-US" sz="2600" dirty="0"/>
              <a:t>The expression </a:t>
            </a:r>
            <a:r>
              <a:rPr lang="en-US" sz="2600" i="1" dirty="0"/>
              <a:t>z</a:t>
            </a:r>
            <a:r>
              <a:rPr lang="el-GR" sz="2600" i="1" baseline="-25000" dirty="0">
                <a:latin typeface="Arial" panose="020B0604020202020204" pitchFamily="34" charset="0"/>
                <a:cs typeface="Arial" panose="020B0604020202020204" pitchFamily="34" charset="0"/>
              </a:rPr>
              <a:t>α</a:t>
            </a:r>
            <a:r>
              <a:rPr lang="en-US" sz="2600" baseline="-25000" dirty="0"/>
              <a:t> </a:t>
            </a:r>
            <a:r>
              <a:rPr lang="en-US" sz="2600" dirty="0"/>
              <a:t>denotes the </a:t>
            </a:r>
            <a:r>
              <a:rPr lang="en-US" sz="2600" i="1" dirty="0"/>
              <a:t>z</a:t>
            </a:r>
            <a:r>
              <a:rPr lang="en-US" sz="2600" dirty="0"/>
              <a:t> score with an area of </a:t>
            </a:r>
            <a:r>
              <a:rPr lang="el-GR" sz="2600" i="1" dirty="0">
                <a:cs typeface="Arial" panose="020B0604020202020204" pitchFamily="34" charset="0"/>
              </a:rPr>
              <a:t>α</a:t>
            </a:r>
            <a:r>
              <a:rPr lang="en-US" sz="2600" dirty="0"/>
              <a:t> to its right.</a:t>
            </a:r>
            <a:endParaRPr lang="en-IN" sz="2600" dirty="0"/>
          </a:p>
        </p:txBody>
      </p:sp>
    </p:spTree>
    <p:extLst>
      <p:ext uri="{BB962C8B-B14F-4D97-AF65-F5344CB8AC3E}">
        <p14:creationId xmlns:p14="http://schemas.microsoft.com/office/powerpoint/2010/main" val="171730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Normal Distribution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752599"/>
          </a:xfrm>
        </p:spPr>
        <p:txBody>
          <a:bodyPr/>
          <a:lstStyle/>
          <a:p>
            <a:pPr>
              <a:buClr>
                <a:schemeClr val="bg2"/>
              </a:buClr>
            </a:pPr>
            <a:r>
              <a:rPr lang="en-US" sz="2800" dirty="0"/>
              <a:t>Normal Distribution</a:t>
            </a:r>
          </a:p>
          <a:p>
            <a:pPr marL="741600" lvl="1" indent="-284400"/>
            <a:r>
              <a:rPr lang="en-US" sz="2600" dirty="0"/>
              <a:t>If a continuous random variable has a distribution with a graph that is symmetric and bell-shaped, we say that it has a </a:t>
            </a:r>
            <a:r>
              <a:rPr lang="en-US" sz="2600" b="1" dirty="0"/>
              <a:t>normal distribution.</a:t>
            </a:r>
            <a:endParaRPr lang="en-IN" sz="2600" dirty="0"/>
          </a:p>
        </p:txBody>
      </p:sp>
      <p:pic>
        <p:nvPicPr>
          <p:cNvPr id="5" name="Picture 4" descr="y = e to the power, negative one-half times, x minus mu over sigma, squared, end power, divided by, sigma times radical 2 pi."/>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491" y="3738248"/>
            <a:ext cx="1819665" cy="1192720"/>
          </a:xfrm>
          <a:prstGeom prst="rect">
            <a:avLst/>
          </a:prstGeom>
        </p:spPr>
      </p:pic>
    </p:spTree>
    <p:extLst>
      <p:ext uri="{BB962C8B-B14F-4D97-AF65-F5344CB8AC3E}">
        <p14:creationId xmlns:p14="http://schemas.microsoft.com/office/powerpoint/2010/main" val="11536179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600" dirty="0">
                <a:latin typeface="+mj-lt"/>
              </a:rPr>
              <a:t>Example: Finding the Critical Value z</a:t>
            </a:r>
            <a:r>
              <a:rPr lang="el-GR" sz="3600" i="1" baseline="-25000" dirty="0">
                <a:latin typeface="+mj-lt"/>
                <a:cs typeface="Arial" panose="020B0604020202020204" pitchFamily="34" charset="0"/>
              </a:rPr>
              <a:t>α</a:t>
            </a:r>
            <a:r>
              <a:rPr lang="en-US" sz="3600" dirty="0">
                <a:latin typeface="+mj-lt"/>
              </a:rPr>
              <a:t> </a:t>
            </a:r>
            <a:r>
              <a:rPr lang="en-US" sz="2000" b="0" dirty="0">
                <a:latin typeface="+mj-lt"/>
              </a:rPr>
              <a:t>(1 of 3)</a:t>
            </a:r>
            <a:endParaRPr lang="en-IN" sz="3600" dirty="0">
              <a:latin typeface="+mj-lt"/>
            </a:endParaRPr>
          </a:p>
        </p:txBody>
      </p:sp>
      <p:sp>
        <p:nvSpPr>
          <p:cNvPr id="3" name="Content Placeholder 2"/>
          <p:cNvSpPr>
            <a:spLocks noGrp="1"/>
          </p:cNvSpPr>
          <p:nvPr>
            <p:ph idx="1"/>
          </p:nvPr>
        </p:nvSpPr>
        <p:spPr>
          <a:xfrm>
            <a:off x="457200" y="1600201"/>
            <a:ext cx="8077200" cy="838200"/>
          </a:xfrm>
        </p:spPr>
        <p:txBody>
          <a:bodyPr/>
          <a:lstStyle/>
          <a:p>
            <a:pPr marL="0" indent="0">
              <a:buNone/>
            </a:pPr>
            <a:r>
              <a:rPr lang="en-US" sz="2600" dirty="0"/>
              <a:t>Find the value of </a:t>
            </a:r>
            <a:r>
              <a:rPr lang="en-US" sz="2600" i="1" dirty="0"/>
              <a:t>z</a:t>
            </a:r>
            <a:r>
              <a:rPr lang="en-US" sz="2600" baseline="-25000" dirty="0"/>
              <a:t>0.025</a:t>
            </a:r>
            <a:r>
              <a:rPr lang="en-US" sz="2600" dirty="0"/>
              <a:t>. (Let </a:t>
            </a:r>
            <a:r>
              <a:rPr lang="el-GR" sz="2600" i="1" dirty="0">
                <a:cs typeface="Arial" panose="020B0604020202020204" pitchFamily="34" charset="0"/>
              </a:rPr>
              <a:t>α</a:t>
            </a:r>
            <a:r>
              <a:rPr lang="en-US" sz="2600" dirty="0"/>
              <a:t> = 0.025 in the expression </a:t>
            </a:r>
            <a:r>
              <a:rPr lang="en-US" sz="2600" i="1" dirty="0"/>
              <a:t>z</a:t>
            </a:r>
            <a:r>
              <a:rPr lang="el-GR" sz="2600" i="1" baseline="-25000" dirty="0">
                <a:cs typeface="Arial" panose="020B0604020202020204" pitchFamily="34" charset="0"/>
              </a:rPr>
              <a:t>α</a:t>
            </a:r>
            <a:r>
              <a:rPr lang="en-US" sz="2600" dirty="0"/>
              <a:t>.)</a:t>
            </a:r>
            <a:endParaRPr lang="en-IN" sz="2600" dirty="0"/>
          </a:p>
        </p:txBody>
      </p:sp>
    </p:spTree>
    <p:extLst>
      <p:ext uri="{BB962C8B-B14F-4D97-AF65-F5344CB8AC3E}">
        <p14:creationId xmlns:p14="http://schemas.microsoft.com/office/powerpoint/2010/main" val="19093410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924800" cy="1097280"/>
          </a:xfrm>
        </p:spPr>
        <p:txBody>
          <a:bodyPr/>
          <a:lstStyle/>
          <a:p>
            <a:r>
              <a:rPr lang="en-US" sz="3600" dirty="0">
                <a:latin typeface="+mj-lt"/>
              </a:rPr>
              <a:t>Example: Finding the Critical Value z</a:t>
            </a:r>
            <a:r>
              <a:rPr lang="el-GR" sz="3600" i="1" baseline="-25000" dirty="0">
                <a:latin typeface="+mj-lt"/>
                <a:cs typeface="Arial" panose="020B0604020202020204" pitchFamily="34" charset="0"/>
              </a:rPr>
              <a:t>α</a:t>
            </a:r>
            <a:r>
              <a:rPr lang="en-US" sz="3600" dirty="0">
                <a:latin typeface="+mj-lt"/>
              </a:rPr>
              <a:t>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2514600"/>
          </a:xfrm>
        </p:spPr>
        <p:txBody>
          <a:bodyPr/>
          <a:lstStyle/>
          <a:p>
            <a:pPr marL="0" indent="0">
              <a:spcBef>
                <a:spcPts val="600"/>
              </a:spcBef>
              <a:buNone/>
            </a:pPr>
            <a:r>
              <a:rPr lang="en-US" sz="2600" dirty="0"/>
              <a:t>Solution</a:t>
            </a:r>
          </a:p>
          <a:p>
            <a:pPr marL="0" indent="0">
              <a:spcBef>
                <a:spcPts val="600"/>
              </a:spcBef>
              <a:buNone/>
            </a:pPr>
            <a:r>
              <a:rPr lang="en-US" sz="2600" dirty="0"/>
              <a:t>The notation of </a:t>
            </a:r>
            <a:r>
              <a:rPr lang="en-US" sz="2600" i="1" dirty="0"/>
              <a:t>z</a:t>
            </a:r>
            <a:r>
              <a:rPr lang="en-US" sz="2600" baseline="-25000" dirty="0"/>
              <a:t>0.025</a:t>
            </a:r>
            <a:r>
              <a:rPr lang="en-US" sz="2600" dirty="0"/>
              <a:t> is used to represent the </a:t>
            </a:r>
            <a:r>
              <a:rPr lang="en-US" sz="2600" i="1" dirty="0"/>
              <a:t>z </a:t>
            </a:r>
            <a:r>
              <a:rPr lang="en-US" sz="2600" dirty="0"/>
              <a:t>score with an area of 0.025 to its </a:t>
            </a:r>
            <a:r>
              <a:rPr lang="en-US" sz="2600" b="1" dirty="0"/>
              <a:t>right.</a:t>
            </a:r>
            <a:r>
              <a:rPr lang="en-US" sz="2600" dirty="0"/>
              <a:t> Refer to the figure and note that the value of </a:t>
            </a:r>
            <a:r>
              <a:rPr lang="en-US" sz="2600" i="1" dirty="0"/>
              <a:t>z </a:t>
            </a:r>
            <a:r>
              <a:rPr lang="en-US" sz="2600" dirty="0"/>
              <a:t>= 1.96 has an area of 0.025 to its right, so </a:t>
            </a:r>
            <a:r>
              <a:rPr lang="en-US" sz="2600" i="1" dirty="0"/>
              <a:t>z</a:t>
            </a:r>
            <a:r>
              <a:rPr lang="en-US" sz="2600" baseline="-25000" dirty="0"/>
              <a:t>0.025</a:t>
            </a:r>
            <a:r>
              <a:rPr lang="en-US" sz="2600" dirty="0"/>
              <a:t> = 1.96. Note that </a:t>
            </a:r>
            <a:r>
              <a:rPr lang="en-US" sz="2600" i="1" dirty="0"/>
              <a:t>z</a:t>
            </a:r>
            <a:r>
              <a:rPr lang="en-US" sz="2600" baseline="-25000" dirty="0"/>
              <a:t>0.025</a:t>
            </a:r>
            <a:r>
              <a:rPr lang="en-US" sz="2600" dirty="0"/>
              <a:t> corresponds to a cumulative left area of 0.975.</a:t>
            </a:r>
            <a:endParaRPr lang="en-IN" sz="2600" dirty="0"/>
          </a:p>
        </p:txBody>
      </p:sp>
      <p:pic>
        <p:nvPicPr>
          <p:cNvPr id="4" name="Picture 3" descr="A standard normal curve. The area under the curve to the left of z = negative 1.96 is 0.025, and the area under the curve to the right of z = 1.96 is 0.025. To find the z-score, locate the cumulative area to the left in table A 2. Locate 0.975 in the body of table 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34" y="4226619"/>
            <a:ext cx="6965579" cy="2111004"/>
          </a:xfrm>
          <a:prstGeom prst="rect">
            <a:avLst/>
          </a:prstGeom>
        </p:spPr>
      </p:pic>
    </p:spTree>
    <p:extLst>
      <p:ext uri="{BB962C8B-B14F-4D97-AF65-F5344CB8AC3E}">
        <p14:creationId xmlns:p14="http://schemas.microsoft.com/office/powerpoint/2010/main" val="2718506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600" dirty="0">
                <a:latin typeface="+mj-lt"/>
              </a:rPr>
              <a:t>Example: Finding the Critical Value z</a:t>
            </a:r>
            <a:r>
              <a:rPr lang="el-GR" sz="3600" i="1" baseline="-25000" dirty="0">
                <a:latin typeface="+mj-lt"/>
                <a:cs typeface="Arial" panose="020B0604020202020204" pitchFamily="34" charset="0"/>
              </a:rPr>
              <a:t>α</a:t>
            </a:r>
            <a:r>
              <a:rPr lang="en-US" sz="3600" dirty="0">
                <a:latin typeface="+mj-lt"/>
              </a:rPr>
              <a:t>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3733800"/>
          </a:xfrm>
        </p:spPr>
        <p:txBody>
          <a:bodyPr/>
          <a:lstStyle/>
          <a:p>
            <a:pPr marL="0" indent="0">
              <a:buNone/>
            </a:pPr>
            <a:r>
              <a:rPr lang="en-US" sz="2800" dirty="0"/>
              <a:t>CAUTION</a:t>
            </a:r>
          </a:p>
          <a:p>
            <a:pPr marL="0" indent="0">
              <a:buNone/>
            </a:pPr>
            <a:r>
              <a:rPr lang="en-US" sz="2600" dirty="0"/>
              <a:t>When finding a value of </a:t>
            </a:r>
            <a:r>
              <a:rPr lang="en-US" sz="2600" i="1" dirty="0"/>
              <a:t>z</a:t>
            </a:r>
            <a:r>
              <a:rPr lang="el-GR" sz="2600" i="1" baseline="-25000" dirty="0">
                <a:cs typeface="Arial" panose="020B0604020202020204" pitchFamily="34" charset="0"/>
              </a:rPr>
              <a:t>α</a:t>
            </a:r>
            <a:r>
              <a:rPr lang="en-US" sz="2600" dirty="0"/>
              <a:t> for a particular value of </a:t>
            </a:r>
            <a:r>
              <a:rPr lang="el-GR" sz="2600" i="1" dirty="0">
                <a:cs typeface="Arial" panose="020B0604020202020204" pitchFamily="34" charset="0"/>
              </a:rPr>
              <a:t>α</a:t>
            </a:r>
            <a:r>
              <a:rPr lang="en-US" sz="2600" dirty="0"/>
              <a:t>, note that </a:t>
            </a:r>
            <a:r>
              <a:rPr lang="el-GR" sz="2600" i="1" dirty="0">
                <a:cs typeface="Arial" panose="020B0604020202020204" pitchFamily="34" charset="0"/>
              </a:rPr>
              <a:t>α</a:t>
            </a:r>
            <a:r>
              <a:rPr lang="en-US" sz="2600" dirty="0"/>
              <a:t> is the area to the </a:t>
            </a:r>
            <a:r>
              <a:rPr lang="en-US" sz="2600" b="1" dirty="0"/>
              <a:t>right</a:t>
            </a:r>
            <a:r>
              <a:rPr lang="en-US" sz="2600" i="1" dirty="0"/>
              <a:t> </a:t>
            </a:r>
            <a:r>
              <a:rPr lang="en-US" sz="2600" dirty="0"/>
              <a:t>of </a:t>
            </a:r>
            <a:r>
              <a:rPr lang="en-US" sz="2600" i="1" dirty="0"/>
              <a:t>z</a:t>
            </a:r>
            <a:r>
              <a:rPr lang="el-GR" sz="2600" i="1" baseline="-25000" dirty="0">
                <a:cs typeface="Arial" panose="020B0604020202020204" pitchFamily="34" charset="0"/>
              </a:rPr>
              <a:t>α</a:t>
            </a:r>
            <a:r>
              <a:rPr lang="en-US" sz="2600" dirty="0"/>
              <a:t>, but Table A-2 and some technologies give cumulative areas to the </a:t>
            </a:r>
            <a:r>
              <a:rPr lang="en-US" sz="2600" b="1" dirty="0"/>
              <a:t>left</a:t>
            </a:r>
            <a:r>
              <a:rPr lang="en-US" sz="2600" i="1" dirty="0"/>
              <a:t> </a:t>
            </a:r>
            <a:r>
              <a:rPr lang="en-US" sz="2600" dirty="0"/>
              <a:t>of a given </a:t>
            </a:r>
            <a:r>
              <a:rPr lang="en-US" sz="2600" i="1" dirty="0"/>
              <a:t>z </a:t>
            </a:r>
            <a:r>
              <a:rPr lang="en-US" sz="2600" dirty="0"/>
              <a:t>score. </a:t>
            </a:r>
          </a:p>
          <a:p>
            <a:pPr marL="0" indent="0">
              <a:buNone/>
            </a:pPr>
            <a:r>
              <a:rPr lang="en-US" sz="2600" dirty="0"/>
              <a:t>To find the value of </a:t>
            </a:r>
            <a:r>
              <a:rPr lang="en-US" sz="2600" i="1" dirty="0"/>
              <a:t>z</a:t>
            </a:r>
            <a:r>
              <a:rPr lang="el-GR" sz="2600" i="1" baseline="-25000" dirty="0">
                <a:cs typeface="Arial" panose="020B0604020202020204" pitchFamily="34" charset="0"/>
              </a:rPr>
              <a:t>α</a:t>
            </a:r>
            <a:r>
              <a:rPr lang="en-US" sz="2600" dirty="0"/>
              <a:t>, resolve that conflict by using the value of 1 </a:t>
            </a:r>
            <a:r>
              <a:rPr lang="en-US" altLang="en-US" sz="2600" dirty="0">
                <a:cs typeface="Arial" panose="020B0604020202020204" pitchFamily="34" charset="0"/>
              </a:rPr>
              <a:t>−</a:t>
            </a:r>
            <a:r>
              <a:rPr lang="en-US" sz="2600" dirty="0"/>
              <a:t> </a:t>
            </a:r>
            <a:r>
              <a:rPr lang="el-GR" sz="2600" i="1" dirty="0">
                <a:cs typeface="Arial" panose="020B0604020202020204" pitchFamily="34" charset="0"/>
              </a:rPr>
              <a:t>α</a:t>
            </a:r>
            <a:r>
              <a:rPr lang="en-US" sz="2600" dirty="0"/>
              <a:t>. For example, to find </a:t>
            </a:r>
            <a:r>
              <a:rPr lang="en-US" sz="2600" i="1" dirty="0"/>
              <a:t>z</a:t>
            </a:r>
            <a:r>
              <a:rPr lang="en-US" sz="2600" baseline="-25000" dirty="0"/>
              <a:t>0.1</a:t>
            </a:r>
            <a:r>
              <a:rPr lang="en-US" sz="2600" dirty="0"/>
              <a:t>, refer to the </a:t>
            </a:r>
            <a:r>
              <a:rPr lang="en-US" sz="2600" i="1" dirty="0"/>
              <a:t>z </a:t>
            </a:r>
            <a:r>
              <a:rPr lang="en-US" sz="2600" dirty="0"/>
              <a:t>score with an area of 0.9 to its left.</a:t>
            </a:r>
            <a:endParaRPr lang="en-IN" sz="2600" dirty="0"/>
          </a:p>
        </p:txBody>
      </p:sp>
    </p:spTree>
    <p:extLst>
      <p:ext uri="{BB962C8B-B14F-4D97-AF65-F5344CB8AC3E}">
        <p14:creationId xmlns:p14="http://schemas.microsoft.com/office/powerpoint/2010/main" val="1885754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Normal Distribution </a:t>
            </a:r>
            <a:r>
              <a:rPr lang="en-US" sz="2000" b="0" dirty="0">
                <a:latin typeface="+mj-lt"/>
              </a:rPr>
              <a:t>(2 of 2)</a:t>
            </a:r>
            <a:endParaRPr lang="en-IN" sz="2000" b="0" dirty="0">
              <a:latin typeface="+mj-lt"/>
            </a:endParaRPr>
          </a:p>
        </p:txBody>
      </p:sp>
      <p:pic>
        <p:nvPicPr>
          <p:cNvPr id="4" name="Picture 3" descr="The normal distribution curve is bell-shaped and symmetric above a horizontal axis. The horizontal axis represents the value being studied, and the peak of the curve is above mu on the axis. The region below the curve is shaded. The area of the shaded region represents the probability of outcomes occurring over a certain interval of valu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246" y="2012095"/>
            <a:ext cx="4780708" cy="3657448"/>
          </a:xfrm>
          <a:prstGeom prst="rect">
            <a:avLst/>
          </a:prstGeom>
        </p:spPr>
      </p:pic>
    </p:spTree>
    <p:extLst>
      <p:ext uri="{BB962C8B-B14F-4D97-AF65-F5344CB8AC3E}">
        <p14:creationId xmlns:p14="http://schemas.microsoft.com/office/powerpoint/2010/main" val="498109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Uniform Distribution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505200"/>
          </a:xfrm>
        </p:spPr>
        <p:txBody>
          <a:bodyPr/>
          <a:lstStyle/>
          <a:p>
            <a:pPr marL="0" indent="0">
              <a:spcBef>
                <a:spcPts val="600"/>
              </a:spcBef>
              <a:buNone/>
            </a:pPr>
            <a:r>
              <a:rPr lang="en-US" sz="2800" dirty="0"/>
              <a:t>Properties of uniform distribution:</a:t>
            </a:r>
          </a:p>
          <a:p>
            <a:pPr marL="514350" indent="-514350">
              <a:spcBef>
                <a:spcPts val="600"/>
              </a:spcBef>
              <a:buFont typeface="+mj-lt"/>
              <a:buAutoNum type="arabicPeriod"/>
            </a:pPr>
            <a:r>
              <a:rPr lang="en-US" sz="2600" dirty="0"/>
              <a:t>The area under the graph of a continuous probability distribution is equal to 1.</a:t>
            </a:r>
          </a:p>
          <a:p>
            <a:pPr marL="514350" indent="-514350">
              <a:spcBef>
                <a:spcPts val="600"/>
              </a:spcBef>
              <a:buFont typeface="+mj-lt"/>
              <a:buAutoNum type="arabicPeriod"/>
            </a:pPr>
            <a:r>
              <a:rPr lang="en-US" sz="2600" dirty="0"/>
              <a:t>There is a correspondence between area and probability, so probabilities can be found by identifying the corresponding areas in the graph using this formula for the area of a rectangle:</a:t>
            </a:r>
            <a:br>
              <a:rPr lang="en-US" sz="2600" dirty="0"/>
            </a:br>
            <a:r>
              <a:rPr lang="en-US" sz="2600" dirty="0"/>
              <a:t>Area = height × width</a:t>
            </a:r>
            <a:endParaRPr lang="en-IN" sz="2600" dirty="0"/>
          </a:p>
        </p:txBody>
      </p:sp>
    </p:spTree>
    <p:extLst>
      <p:ext uri="{BB962C8B-B14F-4D97-AF65-F5344CB8AC3E}">
        <p14:creationId xmlns:p14="http://schemas.microsoft.com/office/powerpoint/2010/main" val="116706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Uniform Distribution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286000"/>
          </a:xfrm>
        </p:spPr>
        <p:txBody>
          <a:bodyPr/>
          <a:lstStyle/>
          <a:p>
            <a:pPr>
              <a:buClr>
                <a:schemeClr val="bg2"/>
              </a:buClr>
            </a:pPr>
            <a:r>
              <a:rPr lang="en-US" sz="2800" dirty="0"/>
              <a:t>Uniform Distribution</a:t>
            </a:r>
          </a:p>
          <a:p>
            <a:pPr marL="741600" lvl="1" indent="-284400"/>
            <a:r>
              <a:rPr lang="en-US" sz="2600" dirty="0"/>
              <a:t>A continuous random variable has a </a:t>
            </a:r>
            <a:r>
              <a:rPr lang="en-US" sz="2600" b="1" dirty="0"/>
              <a:t>uniform distribution </a:t>
            </a:r>
            <a:r>
              <a:rPr lang="en-US" sz="2600" dirty="0"/>
              <a:t>if its values are spread </a:t>
            </a:r>
            <a:r>
              <a:rPr lang="en-US" sz="2600" b="1" dirty="0"/>
              <a:t>evenly </a:t>
            </a:r>
            <a:r>
              <a:rPr lang="en-US" sz="2600" dirty="0"/>
              <a:t>over the range of possibilities. The graph of a uniform distribution results in a rectangular shape.</a:t>
            </a:r>
          </a:p>
        </p:txBody>
      </p:sp>
    </p:spTree>
    <p:extLst>
      <p:ext uri="{BB962C8B-B14F-4D97-AF65-F5344CB8AC3E}">
        <p14:creationId xmlns:p14="http://schemas.microsoft.com/office/powerpoint/2010/main" val="174258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Density Curve</a:t>
            </a:r>
            <a:endParaRPr lang="en-IN" sz="3600" dirty="0">
              <a:latin typeface="+mj-lt"/>
            </a:endParaRPr>
          </a:p>
        </p:txBody>
      </p:sp>
      <p:sp>
        <p:nvSpPr>
          <p:cNvPr id="3" name="Content Placeholder 2"/>
          <p:cNvSpPr>
            <a:spLocks noGrp="1"/>
          </p:cNvSpPr>
          <p:nvPr>
            <p:ph idx="1"/>
          </p:nvPr>
        </p:nvSpPr>
        <p:spPr>
          <a:xfrm>
            <a:off x="457200" y="1600201"/>
            <a:ext cx="8229600" cy="3505200"/>
          </a:xfrm>
        </p:spPr>
        <p:txBody>
          <a:bodyPr/>
          <a:lstStyle/>
          <a:p>
            <a:pPr>
              <a:buClr>
                <a:schemeClr val="bg2"/>
              </a:buClr>
            </a:pPr>
            <a:r>
              <a:rPr lang="en-US" sz="2800" dirty="0"/>
              <a:t>Density Curve</a:t>
            </a:r>
          </a:p>
          <a:p>
            <a:pPr marL="741600" lvl="1" indent="-284400"/>
            <a:r>
              <a:rPr lang="en-US" sz="2600" dirty="0"/>
              <a:t>The graph of any continuous probability distribution is called a </a:t>
            </a:r>
            <a:r>
              <a:rPr lang="en-US" sz="2600" b="1" dirty="0"/>
              <a:t>density curve, </a:t>
            </a:r>
            <a:r>
              <a:rPr lang="en-US" sz="2600" dirty="0"/>
              <a:t>and any density curve must satisfy the requirement that the total area under the curve is exactly 1.</a:t>
            </a:r>
            <a:endParaRPr lang="en-US" sz="2600" b="1" dirty="0"/>
          </a:p>
          <a:p>
            <a:pPr marL="0" indent="0">
              <a:buNone/>
            </a:pPr>
            <a:r>
              <a:rPr lang="en-US" sz="2600" b="1" dirty="0"/>
              <a:t>Because the total area under any density curve is equal to 1, there is a correspondence between area</a:t>
            </a:r>
            <a:r>
              <a:rPr lang="en-US" sz="2600" b="1" i="1" dirty="0"/>
              <a:t> </a:t>
            </a:r>
            <a:r>
              <a:rPr lang="en-US" sz="2600" b="1" dirty="0"/>
              <a:t>and probability.</a:t>
            </a:r>
            <a:endParaRPr lang="en-IN" sz="2600" b="1" dirty="0"/>
          </a:p>
        </p:txBody>
      </p:sp>
    </p:spTree>
    <p:extLst>
      <p:ext uri="{BB962C8B-B14F-4D97-AF65-F5344CB8AC3E}">
        <p14:creationId xmlns:p14="http://schemas.microsoft.com/office/powerpoint/2010/main" val="4047208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Waiting Times for Airport Security </a:t>
            </a:r>
            <a:r>
              <a:rPr lang="en-US" sz="2000" b="0" dirty="0">
                <a:latin typeface="+mj-lt"/>
              </a:rPr>
              <a:t>(1 of 7)</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buNone/>
            </a:pPr>
            <a:r>
              <a:rPr lang="en-US" sz="2600" dirty="0"/>
              <a:t>During certain time periods at JFK airport in New York City, passengers arriving at the security checkpoint have waiting times that are uniformly distributed between 0 minutes and 5 minutes, as illustrated in the figure on the next page.</a:t>
            </a:r>
            <a:endParaRPr lang="en-IN" sz="2600" dirty="0"/>
          </a:p>
        </p:txBody>
      </p:sp>
    </p:spTree>
    <p:extLst>
      <p:ext uri="{BB962C8B-B14F-4D97-AF65-F5344CB8AC3E}">
        <p14:creationId xmlns:p14="http://schemas.microsoft.com/office/powerpoint/2010/main" val="415574262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4969</TotalTime>
  <Words>2313</Words>
  <Application>Microsoft Office PowerPoint</Application>
  <PresentationFormat>On-screen Show (4:3)</PresentationFormat>
  <Paragraphs>143</Paragraphs>
  <Slides>42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Symbol</vt:lpstr>
      <vt:lpstr>Times New Roman</vt:lpstr>
      <vt:lpstr>Verdana</vt:lpstr>
      <vt:lpstr>Wingdings</vt:lpstr>
      <vt:lpstr>508 Lecture</vt:lpstr>
      <vt:lpstr>Elementary Statistics</vt:lpstr>
      <vt:lpstr>Normal Probability Distributions</vt:lpstr>
      <vt:lpstr>Key Concept</vt:lpstr>
      <vt:lpstr>Normal Distribution (1 of 2)</vt:lpstr>
      <vt:lpstr>Normal Distribution (2 of 2)</vt:lpstr>
      <vt:lpstr>Uniform Distribution (1 of 2)</vt:lpstr>
      <vt:lpstr>Uniform Distribution (2 of 2)</vt:lpstr>
      <vt:lpstr>Density Curve</vt:lpstr>
      <vt:lpstr>Example: Waiting Times for Airport Security (1 of 7)</vt:lpstr>
      <vt:lpstr>Example: Waiting Times for Airport Security (2 of 7)</vt:lpstr>
      <vt:lpstr>Example: Waiting Times for Airport Security (3 of 7)</vt:lpstr>
      <vt:lpstr>Example: Waiting Times for Airport Security (4 of 7)</vt:lpstr>
      <vt:lpstr>Example: Waiting Times for Airport Security (5 of 7)</vt:lpstr>
      <vt:lpstr>Example: Waiting Times for Airport Security (6 of 7)</vt:lpstr>
      <vt:lpstr>Example: Waiting Times for Airport Security (7 of 7)</vt:lpstr>
      <vt:lpstr>Standard Normal Distribution</vt:lpstr>
      <vt:lpstr>Finding Probabilities When Given z Scores (1 of 3)</vt:lpstr>
      <vt:lpstr>Finding Probabilities When Given z Scores (2 of 3)</vt:lpstr>
      <vt:lpstr>Finding Probabilities When Given z Scores (3 of 3)</vt:lpstr>
      <vt:lpstr>Formats Used for Finding Normal Distribution Areas</vt:lpstr>
      <vt:lpstr>Example: Bone Density Test (1 of 7)</vt:lpstr>
      <vt:lpstr>Example: Bone Density Test (2 of 7)</vt:lpstr>
      <vt:lpstr>Example: Bone Density Test (3 of 7)</vt:lpstr>
      <vt:lpstr>Example: Bone Density Test (4 of 7)</vt:lpstr>
      <vt:lpstr>Example: Bone Density Test (5 of 7)</vt:lpstr>
      <vt:lpstr>Example: Bone Density Test (6 of 7)</vt:lpstr>
      <vt:lpstr>Example: Bone Density Test (7 of 7)</vt:lpstr>
      <vt:lpstr>Example: Bone Density Test: Finding the Area to the Right of a Value (1 of 4)</vt:lpstr>
      <vt:lpstr>Example: Bone Density Test: Finding the Area to the Right of a Value (2 of 4)</vt:lpstr>
      <vt:lpstr>Example: Bone Density Test: Finding the Area to the Right of a Value (3 of 4)</vt:lpstr>
      <vt:lpstr>Example: Bone Density Test: Finding the Area to the Right of a Value (4 of 4)</vt:lpstr>
      <vt:lpstr>Example: Bone Density Test: Finding the Area Between Two Values (1 of 3)</vt:lpstr>
      <vt:lpstr>Example: Bone Density Test: Finding the Area Between Two Values (2 of 3)</vt:lpstr>
      <vt:lpstr>Example: Bone Density Test: Finding the Area Between Two Values (3 of 3)</vt:lpstr>
      <vt:lpstr>Generalized Rule</vt:lpstr>
      <vt:lpstr>Notation</vt:lpstr>
      <vt:lpstr>Finding z Scores from Known Areas</vt:lpstr>
      <vt:lpstr>Critical Value (1 of 2)</vt:lpstr>
      <vt:lpstr>Critical Value (2 of 2)</vt:lpstr>
      <vt:lpstr>Example: Finding the Critical Value zα (1 of 3)</vt:lpstr>
      <vt:lpstr>Example: Finding the Critical Value zα (2 of 3)</vt:lpstr>
      <vt:lpstr>Example: Finding the Critical Value zα (3 of 3)</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Denise Heban</cp:lastModifiedBy>
  <cp:revision>1471</cp:revision>
  <dcterms:created xsi:type="dcterms:W3CDTF">2014-07-14T20:04:21Z</dcterms:created>
  <dcterms:modified xsi:type="dcterms:W3CDTF">2017-11-01T14:55:45Z</dcterms:modified>
</cp:coreProperties>
</file>