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401" r:id="rId18"/>
    <p:sldId id="394" r:id="rId19"/>
    <p:sldId id="395" r:id="rId20"/>
    <p:sldId id="396" r:id="rId21"/>
    <p:sldId id="397" r:id="rId22"/>
    <p:sldId id="398" r:id="rId23"/>
    <p:sldId id="403" r:id="rId24"/>
    <p:sldId id="40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>
    <p:extLst>
      <p:ext uri="{19B8F6BF-5375-455C-9EA6-DF929625EA0E}">
        <p15:presenceInfo xmlns:p15="http://schemas.microsoft.com/office/powerpoint/2012/main" userId="S-1-5-21-617317731-1927854996-104450171-119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602" autoAdjust="0"/>
    <p:restoredTop sz="95501" autoAdjust="0"/>
  </p:normalViewPr>
  <p:slideViewPr>
    <p:cSldViewPr>
      <p:cViewPr varScale="1">
        <p:scale>
          <a:sx n="112" d="100"/>
          <a:sy n="112" d="100"/>
        </p:scale>
        <p:origin x="11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76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Heban" userId="8aa386d69650aff5" providerId="LiveId" clId="{AB88F504-D673-4967-BF1C-65DE3A6CBF3F}"/>
    <pc:docChg chg="modSld">
      <pc:chgData name="Denise Heban" userId="8aa386d69650aff5" providerId="LiveId" clId="{AB88F504-D673-4967-BF1C-65DE3A6CBF3F}" dt="2017-11-01T15:08:04.875" v="3" actId="20577"/>
      <pc:docMkLst>
        <pc:docMk/>
      </pc:docMkLst>
      <pc:sldChg chg="modSp">
        <pc:chgData name="Denise Heban" userId="8aa386d69650aff5" providerId="LiveId" clId="{AB88F504-D673-4967-BF1C-65DE3A6CBF3F}" dt="2017-11-01T15:04:16.547" v="0" actId="20577"/>
        <pc:sldMkLst>
          <pc:docMk/>
          <pc:sldMk cId="1123823879" sldId="380"/>
        </pc:sldMkLst>
        <pc:spChg chg="mod">
          <ac:chgData name="Denise Heban" userId="8aa386d69650aff5" providerId="LiveId" clId="{AB88F504-D673-4967-BF1C-65DE3A6CBF3F}" dt="2017-11-01T15:04:16.547" v="0" actId="20577"/>
          <ac:spMkLst>
            <pc:docMk/>
            <pc:sldMk cId="1123823879" sldId="380"/>
            <ac:spMk id="3" creationId="{00000000-0000-0000-0000-000000000000}"/>
          </ac:spMkLst>
        </pc:spChg>
      </pc:sldChg>
      <pc:sldChg chg="modSp">
        <pc:chgData name="Denise Heban" userId="8aa386d69650aff5" providerId="LiveId" clId="{AB88F504-D673-4967-BF1C-65DE3A6CBF3F}" dt="2017-11-01T15:08:04.875" v="3" actId="20577"/>
        <pc:sldMkLst>
          <pc:docMk/>
          <pc:sldMk cId="2199616385" sldId="400"/>
        </pc:sldMkLst>
        <pc:spChg chg="mod">
          <ac:chgData name="Denise Heban" userId="8aa386d69650aff5" providerId="LiveId" clId="{AB88F504-D673-4967-BF1C-65DE3A6CBF3F}" dt="2017-11-01T15:08:04.875" v="3" actId="20577"/>
          <ac:spMkLst>
            <pc:docMk/>
            <pc:sldMk cId="2199616385" sldId="400"/>
            <ac:spMk id="3" creationId="{00000000-0000-0000-0000-000000000000}"/>
          </ac:spMkLst>
        </pc:spChg>
      </pc:sldChg>
      <pc:sldChg chg="modSp">
        <pc:chgData name="Denise Heban" userId="8aa386d69650aff5" providerId="LiveId" clId="{AB88F504-D673-4967-BF1C-65DE3A6CBF3F}" dt="2017-11-01T15:06:20.416" v="2" actId="114"/>
        <pc:sldMkLst>
          <pc:docMk/>
          <pc:sldMk cId="2716923622" sldId="401"/>
        </pc:sldMkLst>
        <pc:spChg chg="mod">
          <ac:chgData name="Denise Heban" userId="8aa386d69650aff5" providerId="LiveId" clId="{AB88F504-D673-4967-BF1C-65DE3A6CBF3F}" dt="2017-11-01T15:06:20.416" v="2" actId="114"/>
          <ac:spMkLst>
            <pc:docMk/>
            <pc:sldMk cId="2716923622" sldId="401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7755" y="6407126"/>
            <a:ext cx="1611690" cy="417560"/>
            <a:chOff x="21" y="4059"/>
            <a:chExt cx="1046" cy="27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1" y="4059"/>
              <a:ext cx="1046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125" y="4168"/>
              <a:ext cx="838" cy="51"/>
            </a:xfrm>
            <a:custGeom>
              <a:avLst/>
              <a:gdLst>
                <a:gd name="T0" fmla="*/ 1055 w 21137"/>
                <a:gd name="T1" fmla="*/ 1285 h 1300"/>
                <a:gd name="T2" fmla="*/ 0 w 21137"/>
                <a:gd name="T3" fmla="*/ 1285 h 1300"/>
                <a:gd name="T4" fmla="*/ 417 w 21137"/>
                <a:gd name="T5" fmla="*/ 748 h 1300"/>
                <a:gd name="T6" fmla="*/ 1860 w 21137"/>
                <a:gd name="T7" fmla="*/ 1119 h 1300"/>
                <a:gd name="T8" fmla="*/ 1678 w 21137"/>
                <a:gd name="T9" fmla="*/ 16 h 1300"/>
                <a:gd name="T10" fmla="*/ 4021 w 21137"/>
                <a:gd name="T11" fmla="*/ 1290 h 1300"/>
                <a:gd name="T12" fmla="*/ 2636 w 21137"/>
                <a:gd name="T13" fmla="*/ 16 h 1300"/>
                <a:gd name="T14" fmla="*/ 3693 w 21137"/>
                <a:gd name="T15" fmla="*/ 16 h 1300"/>
                <a:gd name="T16" fmla="*/ 5470 w 21137"/>
                <a:gd name="T17" fmla="*/ 9 h 1300"/>
                <a:gd name="T18" fmla="*/ 5143 w 21137"/>
                <a:gd name="T19" fmla="*/ 909 h 1300"/>
                <a:gd name="T20" fmla="*/ 5610 w 21137"/>
                <a:gd name="T21" fmla="*/ 748 h 1300"/>
                <a:gd name="T22" fmla="*/ 7109 w 21137"/>
                <a:gd name="T23" fmla="*/ 16 h 1300"/>
                <a:gd name="T24" fmla="*/ 6675 w 21137"/>
                <a:gd name="T25" fmla="*/ 1285 h 1300"/>
                <a:gd name="T26" fmla="*/ 6765 w 21137"/>
                <a:gd name="T27" fmla="*/ 453 h 1300"/>
                <a:gd name="T28" fmla="*/ 7796 w 21137"/>
                <a:gd name="T29" fmla="*/ 514 h 1300"/>
                <a:gd name="T30" fmla="*/ 8407 w 21137"/>
                <a:gd name="T31" fmla="*/ 89 h 1300"/>
                <a:gd name="T32" fmla="*/ 7908 w 21137"/>
                <a:gd name="T33" fmla="*/ 309 h 1300"/>
                <a:gd name="T34" fmla="*/ 8457 w 21137"/>
                <a:gd name="T35" fmla="*/ 956 h 1300"/>
                <a:gd name="T36" fmla="*/ 7746 w 21137"/>
                <a:gd name="T37" fmla="*/ 953 h 1300"/>
                <a:gd name="T38" fmla="*/ 8119 w 21137"/>
                <a:gd name="T39" fmla="*/ 754 h 1300"/>
                <a:gd name="T40" fmla="*/ 10671 w 21137"/>
                <a:gd name="T41" fmla="*/ 1119 h 1300"/>
                <a:gd name="T42" fmla="*/ 11202 w 21137"/>
                <a:gd name="T43" fmla="*/ 16 h 1300"/>
                <a:gd name="T44" fmla="*/ 11383 w 21137"/>
                <a:gd name="T45" fmla="*/ 565 h 1300"/>
                <a:gd name="T46" fmla="*/ 11383 w 21137"/>
                <a:gd name="T47" fmla="*/ 1122 h 1300"/>
                <a:gd name="T48" fmla="*/ 11202 w 21137"/>
                <a:gd name="T49" fmla="*/ 16 h 1300"/>
                <a:gd name="T50" fmla="*/ 13458 w 21137"/>
                <a:gd name="T51" fmla="*/ 1285 h 1300"/>
                <a:gd name="T52" fmla="*/ 12402 w 21137"/>
                <a:gd name="T53" fmla="*/ 1285 h 1300"/>
                <a:gd name="T54" fmla="*/ 12819 w 21137"/>
                <a:gd name="T55" fmla="*/ 748 h 1300"/>
                <a:gd name="T56" fmla="*/ 14478 w 21137"/>
                <a:gd name="T57" fmla="*/ 16 h 1300"/>
                <a:gd name="T58" fmla="*/ 14682 w 21137"/>
                <a:gd name="T59" fmla="*/ 682 h 1300"/>
                <a:gd name="T60" fmla="*/ 15138 w 21137"/>
                <a:gd name="T61" fmla="*/ 1285 h 1300"/>
                <a:gd name="T62" fmla="*/ 14820 w 21137"/>
                <a:gd name="T63" fmla="*/ 1136 h 1300"/>
                <a:gd name="T64" fmla="*/ 14516 w 21137"/>
                <a:gd name="T65" fmla="*/ 754 h 1300"/>
                <a:gd name="T66" fmla="*/ 14160 w 21137"/>
                <a:gd name="T67" fmla="*/ 1285 h 1300"/>
                <a:gd name="T68" fmla="*/ 14411 w 21137"/>
                <a:gd name="T69" fmla="*/ 572 h 1300"/>
                <a:gd name="T70" fmla="*/ 14677 w 21137"/>
                <a:gd name="T71" fmla="*/ 260 h 1300"/>
                <a:gd name="T72" fmla="*/ 16830 w 21137"/>
                <a:gd name="T73" fmla="*/ 16 h 1300"/>
                <a:gd name="T74" fmla="*/ 15827 w 21137"/>
                <a:gd name="T75" fmla="*/ 1285 h 1300"/>
                <a:gd name="T76" fmla="*/ 16658 w 21137"/>
                <a:gd name="T77" fmla="*/ 1002 h 1300"/>
                <a:gd name="T78" fmla="*/ 17658 w 21137"/>
                <a:gd name="T79" fmla="*/ 1285 h 1300"/>
                <a:gd name="T80" fmla="*/ 19493 w 21137"/>
                <a:gd name="T81" fmla="*/ 16 h 1300"/>
                <a:gd name="T82" fmla="*/ 18488 w 21137"/>
                <a:gd name="T83" fmla="*/ 1285 h 1300"/>
                <a:gd name="T84" fmla="*/ 19320 w 21137"/>
                <a:gd name="T85" fmla="*/ 1002 h 1300"/>
                <a:gd name="T86" fmla="*/ 21137 w 21137"/>
                <a:gd name="T87" fmla="*/ 1198 h 1300"/>
                <a:gd name="T88" fmla="*/ 20176 w 21137"/>
                <a:gd name="T89" fmla="*/ 189 h 1300"/>
                <a:gd name="T90" fmla="*/ 21112 w 21137"/>
                <a:gd name="T91" fmla="*/ 293 h 1300"/>
                <a:gd name="T92" fmla="*/ 20311 w 21137"/>
                <a:gd name="T93" fmla="*/ 1004 h 1300"/>
                <a:gd name="T94" fmla="*/ 20956 w 21137"/>
                <a:gd name="T95" fmla="*/ 821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37" h="1300">
                  <a:moveTo>
                    <a:pt x="545" y="9"/>
                  </a:moveTo>
                  <a:cubicBezTo>
                    <a:pt x="672" y="9"/>
                    <a:pt x="672" y="9"/>
                    <a:pt x="672" y="9"/>
                  </a:cubicBezTo>
                  <a:cubicBezTo>
                    <a:pt x="1241" y="1285"/>
                    <a:pt x="1241" y="1285"/>
                    <a:pt x="1241" y="1285"/>
                  </a:cubicBezTo>
                  <a:cubicBezTo>
                    <a:pt x="1055" y="1285"/>
                    <a:pt x="1055" y="1285"/>
                    <a:pt x="1055" y="1285"/>
                  </a:cubicBezTo>
                  <a:cubicBezTo>
                    <a:pt x="886" y="909"/>
                    <a:pt x="886" y="909"/>
                    <a:pt x="886" y="909"/>
                  </a:cubicBezTo>
                  <a:cubicBezTo>
                    <a:pt x="345" y="909"/>
                    <a:pt x="345" y="909"/>
                    <a:pt x="345" y="909"/>
                  </a:cubicBezTo>
                  <a:cubicBezTo>
                    <a:pt x="186" y="1285"/>
                    <a:pt x="186" y="1285"/>
                    <a:pt x="186" y="1285"/>
                  </a:cubicBezTo>
                  <a:cubicBezTo>
                    <a:pt x="0" y="1285"/>
                    <a:pt x="0" y="1285"/>
                    <a:pt x="0" y="1285"/>
                  </a:cubicBezTo>
                  <a:lnTo>
                    <a:pt x="545" y="9"/>
                  </a:lnTo>
                  <a:close/>
                  <a:moveTo>
                    <a:pt x="812" y="748"/>
                  </a:moveTo>
                  <a:cubicBezTo>
                    <a:pt x="607" y="287"/>
                    <a:pt x="607" y="287"/>
                    <a:pt x="607" y="287"/>
                  </a:cubicBezTo>
                  <a:cubicBezTo>
                    <a:pt x="417" y="748"/>
                    <a:pt x="417" y="748"/>
                    <a:pt x="417" y="748"/>
                  </a:cubicBezTo>
                  <a:lnTo>
                    <a:pt x="812" y="748"/>
                  </a:lnTo>
                  <a:close/>
                  <a:moveTo>
                    <a:pt x="1678" y="16"/>
                  </a:moveTo>
                  <a:cubicBezTo>
                    <a:pt x="1860" y="16"/>
                    <a:pt x="1860" y="16"/>
                    <a:pt x="1860" y="16"/>
                  </a:cubicBezTo>
                  <a:cubicBezTo>
                    <a:pt x="1860" y="1119"/>
                    <a:pt x="1860" y="1119"/>
                    <a:pt x="1860" y="1119"/>
                  </a:cubicBezTo>
                  <a:cubicBezTo>
                    <a:pt x="2431" y="1119"/>
                    <a:pt x="2431" y="1119"/>
                    <a:pt x="2431" y="1119"/>
                  </a:cubicBezTo>
                  <a:cubicBezTo>
                    <a:pt x="2431" y="1285"/>
                    <a:pt x="2431" y="1285"/>
                    <a:pt x="2431" y="1285"/>
                  </a:cubicBezTo>
                  <a:cubicBezTo>
                    <a:pt x="1678" y="1285"/>
                    <a:pt x="1678" y="1285"/>
                    <a:pt x="1678" y="1285"/>
                  </a:cubicBezTo>
                  <a:lnTo>
                    <a:pt x="1678" y="16"/>
                  </a:lnTo>
                  <a:close/>
                  <a:moveTo>
                    <a:pt x="4392" y="16"/>
                  </a:moveTo>
                  <a:cubicBezTo>
                    <a:pt x="4573" y="16"/>
                    <a:pt x="4573" y="16"/>
                    <a:pt x="4573" y="16"/>
                  </a:cubicBezTo>
                  <a:cubicBezTo>
                    <a:pt x="4061" y="1290"/>
                    <a:pt x="4061" y="1290"/>
                    <a:pt x="4061" y="1290"/>
                  </a:cubicBezTo>
                  <a:cubicBezTo>
                    <a:pt x="4021" y="1290"/>
                    <a:pt x="4021" y="1290"/>
                    <a:pt x="4021" y="1290"/>
                  </a:cubicBezTo>
                  <a:cubicBezTo>
                    <a:pt x="3606" y="258"/>
                    <a:pt x="3606" y="258"/>
                    <a:pt x="3606" y="258"/>
                  </a:cubicBezTo>
                  <a:cubicBezTo>
                    <a:pt x="3187" y="1290"/>
                    <a:pt x="3187" y="1290"/>
                    <a:pt x="3187" y="1290"/>
                  </a:cubicBezTo>
                  <a:cubicBezTo>
                    <a:pt x="3147" y="1290"/>
                    <a:pt x="3147" y="1290"/>
                    <a:pt x="3147" y="1290"/>
                  </a:cubicBezTo>
                  <a:cubicBezTo>
                    <a:pt x="2636" y="16"/>
                    <a:pt x="2636" y="16"/>
                    <a:pt x="2636" y="16"/>
                  </a:cubicBezTo>
                  <a:cubicBezTo>
                    <a:pt x="2819" y="16"/>
                    <a:pt x="2819" y="16"/>
                    <a:pt x="2819" y="16"/>
                  </a:cubicBezTo>
                  <a:cubicBezTo>
                    <a:pt x="3168" y="891"/>
                    <a:pt x="3168" y="891"/>
                    <a:pt x="3168" y="891"/>
                  </a:cubicBezTo>
                  <a:cubicBezTo>
                    <a:pt x="3521" y="16"/>
                    <a:pt x="3521" y="16"/>
                    <a:pt x="3521" y="16"/>
                  </a:cubicBezTo>
                  <a:cubicBezTo>
                    <a:pt x="3693" y="16"/>
                    <a:pt x="3693" y="16"/>
                    <a:pt x="3693" y="16"/>
                  </a:cubicBezTo>
                  <a:cubicBezTo>
                    <a:pt x="4047" y="891"/>
                    <a:pt x="4047" y="891"/>
                    <a:pt x="4047" y="891"/>
                  </a:cubicBezTo>
                  <a:lnTo>
                    <a:pt x="4392" y="16"/>
                  </a:lnTo>
                  <a:close/>
                  <a:moveTo>
                    <a:pt x="5343" y="9"/>
                  </a:moveTo>
                  <a:cubicBezTo>
                    <a:pt x="5470" y="9"/>
                    <a:pt x="5470" y="9"/>
                    <a:pt x="5470" y="9"/>
                  </a:cubicBezTo>
                  <a:cubicBezTo>
                    <a:pt x="6039" y="1285"/>
                    <a:pt x="6039" y="1285"/>
                    <a:pt x="6039" y="1285"/>
                  </a:cubicBezTo>
                  <a:cubicBezTo>
                    <a:pt x="5853" y="1285"/>
                    <a:pt x="5853" y="1285"/>
                    <a:pt x="5853" y="1285"/>
                  </a:cubicBezTo>
                  <a:cubicBezTo>
                    <a:pt x="5685" y="909"/>
                    <a:pt x="5685" y="909"/>
                    <a:pt x="5685" y="909"/>
                  </a:cubicBezTo>
                  <a:cubicBezTo>
                    <a:pt x="5143" y="909"/>
                    <a:pt x="5143" y="909"/>
                    <a:pt x="5143" y="909"/>
                  </a:cubicBezTo>
                  <a:cubicBezTo>
                    <a:pt x="4984" y="1285"/>
                    <a:pt x="4984" y="1285"/>
                    <a:pt x="4984" y="1285"/>
                  </a:cubicBezTo>
                  <a:cubicBezTo>
                    <a:pt x="4798" y="1285"/>
                    <a:pt x="4798" y="1285"/>
                    <a:pt x="4798" y="1285"/>
                  </a:cubicBezTo>
                  <a:lnTo>
                    <a:pt x="5343" y="9"/>
                  </a:lnTo>
                  <a:close/>
                  <a:moveTo>
                    <a:pt x="5610" y="748"/>
                  </a:moveTo>
                  <a:cubicBezTo>
                    <a:pt x="5405" y="287"/>
                    <a:pt x="5405" y="287"/>
                    <a:pt x="5405" y="287"/>
                  </a:cubicBezTo>
                  <a:cubicBezTo>
                    <a:pt x="5215" y="748"/>
                    <a:pt x="5215" y="748"/>
                    <a:pt x="5215" y="748"/>
                  </a:cubicBezTo>
                  <a:lnTo>
                    <a:pt x="5610" y="748"/>
                  </a:lnTo>
                  <a:close/>
                  <a:moveTo>
                    <a:pt x="7109" y="16"/>
                  </a:moveTo>
                  <a:cubicBezTo>
                    <a:pt x="7330" y="16"/>
                    <a:pt x="7330" y="16"/>
                    <a:pt x="7330" y="16"/>
                  </a:cubicBezTo>
                  <a:cubicBezTo>
                    <a:pt x="6861" y="614"/>
                    <a:pt x="6861" y="614"/>
                    <a:pt x="6861" y="614"/>
                  </a:cubicBezTo>
                  <a:cubicBezTo>
                    <a:pt x="6861" y="1285"/>
                    <a:pt x="6861" y="1285"/>
                    <a:pt x="6861" y="1285"/>
                  </a:cubicBezTo>
                  <a:cubicBezTo>
                    <a:pt x="6675" y="1285"/>
                    <a:pt x="6675" y="1285"/>
                    <a:pt x="6675" y="1285"/>
                  </a:cubicBezTo>
                  <a:cubicBezTo>
                    <a:pt x="6675" y="614"/>
                    <a:pt x="6675" y="614"/>
                    <a:pt x="6675" y="614"/>
                  </a:cubicBezTo>
                  <a:cubicBezTo>
                    <a:pt x="6206" y="16"/>
                    <a:pt x="6206" y="16"/>
                    <a:pt x="6206" y="16"/>
                  </a:cubicBezTo>
                  <a:cubicBezTo>
                    <a:pt x="6426" y="16"/>
                    <a:pt x="6426" y="16"/>
                    <a:pt x="6426" y="16"/>
                  </a:cubicBezTo>
                  <a:cubicBezTo>
                    <a:pt x="6765" y="453"/>
                    <a:pt x="6765" y="453"/>
                    <a:pt x="6765" y="453"/>
                  </a:cubicBezTo>
                  <a:lnTo>
                    <a:pt x="7109" y="16"/>
                  </a:lnTo>
                  <a:close/>
                  <a:moveTo>
                    <a:pt x="8119" y="754"/>
                  </a:moveTo>
                  <a:cubicBezTo>
                    <a:pt x="7981" y="670"/>
                    <a:pt x="7981" y="670"/>
                    <a:pt x="7981" y="670"/>
                  </a:cubicBezTo>
                  <a:cubicBezTo>
                    <a:pt x="7894" y="617"/>
                    <a:pt x="7833" y="565"/>
                    <a:pt x="7796" y="514"/>
                  </a:cubicBezTo>
                  <a:cubicBezTo>
                    <a:pt x="7759" y="463"/>
                    <a:pt x="7741" y="404"/>
                    <a:pt x="7741" y="337"/>
                  </a:cubicBezTo>
                  <a:cubicBezTo>
                    <a:pt x="7741" y="236"/>
                    <a:pt x="7776" y="157"/>
                    <a:pt x="7845" y="93"/>
                  </a:cubicBezTo>
                  <a:cubicBezTo>
                    <a:pt x="7914" y="31"/>
                    <a:pt x="8005" y="0"/>
                    <a:pt x="8115" y="0"/>
                  </a:cubicBezTo>
                  <a:cubicBezTo>
                    <a:pt x="8221" y="0"/>
                    <a:pt x="8318" y="30"/>
                    <a:pt x="8407" y="89"/>
                  </a:cubicBezTo>
                  <a:cubicBezTo>
                    <a:pt x="8407" y="295"/>
                    <a:pt x="8407" y="295"/>
                    <a:pt x="8407" y="295"/>
                  </a:cubicBezTo>
                  <a:cubicBezTo>
                    <a:pt x="8315" y="208"/>
                    <a:pt x="8217" y="164"/>
                    <a:pt x="8112" y="164"/>
                  </a:cubicBezTo>
                  <a:cubicBezTo>
                    <a:pt x="8052" y="164"/>
                    <a:pt x="8004" y="177"/>
                    <a:pt x="7965" y="204"/>
                  </a:cubicBezTo>
                  <a:cubicBezTo>
                    <a:pt x="7927" y="232"/>
                    <a:pt x="7908" y="267"/>
                    <a:pt x="7908" y="309"/>
                  </a:cubicBezTo>
                  <a:cubicBezTo>
                    <a:pt x="7908" y="348"/>
                    <a:pt x="7922" y="384"/>
                    <a:pt x="7950" y="416"/>
                  </a:cubicBezTo>
                  <a:cubicBezTo>
                    <a:pt x="7979" y="450"/>
                    <a:pt x="8023" y="485"/>
                    <a:pt x="8086" y="521"/>
                  </a:cubicBezTo>
                  <a:cubicBezTo>
                    <a:pt x="8224" y="603"/>
                    <a:pt x="8224" y="603"/>
                    <a:pt x="8224" y="603"/>
                  </a:cubicBezTo>
                  <a:cubicBezTo>
                    <a:pt x="8379" y="696"/>
                    <a:pt x="8457" y="813"/>
                    <a:pt x="8457" y="956"/>
                  </a:cubicBezTo>
                  <a:cubicBezTo>
                    <a:pt x="8457" y="1057"/>
                    <a:pt x="8423" y="1141"/>
                    <a:pt x="8355" y="1204"/>
                  </a:cubicBezTo>
                  <a:cubicBezTo>
                    <a:pt x="8287" y="1268"/>
                    <a:pt x="8198" y="1300"/>
                    <a:pt x="8089" y="1300"/>
                  </a:cubicBezTo>
                  <a:cubicBezTo>
                    <a:pt x="7964" y="1300"/>
                    <a:pt x="7849" y="1261"/>
                    <a:pt x="7746" y="1185"/>
                  </a:cubicBezTo>
                  <a:cubicBezTo>
                    <a:pt x="7746" y="953"/>
                    <a:pt x="7746" y="953"/>
                    <a:pt x="7746" y="953"/>
                  </a:cubicBezTo>
                  <a:cubicBezTo>
                    <a:pt x="7845" y="1077"/>
                    <a:pt x="7958" y="1140"/>
                    <a:pt x="8087" y="1140"/>
                  </a:cubicBezTo>
                  <a:cubicBezTo>
                    <a:pt x="8144" y="1140"/>
                    <a:pt x="8192" y="1124"/>
                    <a:pt x="8229" y="1092"/>
                  </a:cubicBezTo>
                  <a:cubicBezTo>
                    <a:pt x="8267" y="1061"/>
                    <a:pt x="8286" y="1021"/>
                    <a:pt x="8286" y="973"/>
                  </a:cubicBezTo>
                  <a:cubicBezTo>
                    <a:pt x="8286" y="896"/>
                    <a:pt x="8230" y="823"/>
                    <a:pt x="8119" y="754"/>
                  </a:cubicBezTo>
                  <a:moveTo>
                    <a:pt x="9917" y="16"/>
                  </a:moveTo>
                  <a:cubicBezTo>
                    <a:pt x="10099" y="16"/>
                    <a:pt x="10099" y="16"/>
                    <a:pt x="10099" y="16"/>
                  </a:cubicBezTo>
                  <a:cubicBezTo>
                    <a:pt x="10099" y="1119"/>
                    <a:pt x="10099" y="1119"/>
                    <a:pt x="10099" y="1119"/>
                  </a:cubicBezTo>
                  <a:cubicBezTo>
                    <a:pt x="10671" y="1119"/>
                    <a:pt x="10671" y="1119"/>
                    <a:pt x="10671" y="1119"/>
                  </a:cubicBezTo>
                  <a:cubicBezTo>
                    <a:pt x="10671" y="1285"/>
                    <a:pt x="10671" y="1285"/>
                    <a:pt x="10671" y="1285"/>
                  </a:cubicBezTo>
                  <a:cubicBezTo>
                    <a:pt x="9917" y="1285"/>
                    <a:pt x="9917" y="1285"/>
                    <a:pt x="9917" y="1285"/>
                  </a:cubicBezTo>
                  <a:lnTo>
                    <a:pt x="9917" y="16"/>
                  </a:lnTo>
                  <a:close/>
                  <a:moveTo>
                    <a:pt x="11202" y="16"/>
                  </a:moveTo>
                  <a:cubicBezTo>
                    <a:pt x="11921" y="16"/>
                    <a:pt x="11921" y="16"/>
                    <a:pt x="11921" y="16"/>
                  </a:cubicBezTo>
                  <a:cubicBezTo>
                    <a:pt x="11921" y="177"/>
                    <a:pt x="11921" y="177"/>
                    <a:pt x="11921" y="177"/>
                  </a:cubicBezTo>
                  <a:cubicBezTo>
                    <a:pt x="11383" y="177"/>
                    <a:pt x="11383" y="177"/>
                    <a:pt x="11383" y="177"/>
                  </a:cubicBezTo>
                  <a:cubicBezTo>
                    <a:pt x="11383" y="565"/>
                    <a:pt x="11383" y="565"/>
                    <a:pt x="11383" y="565"/>
                  </a:cubicBezTo>
                  <a:cubicBezTo>
                    <a:pt x="11903" y="565"/>
                    <a:pt x="11903" y="565"/>
                    <a:pt x="11903" y="565"/>
                  </a:cubicBezTo>
                  <a:cubicBezTo>
                    <a:pt x="11903" y="727"/>
                    <a:pt x="11903" y="727"/>
                    <a:pt x="11903" y="727"/>
                  </a:cubicBezTo>
                  <a:cubicBezTo>
                    <a:pt x="11383" y="727"/>
                    <a:pt x="11383" y="727"/>
                    <a:pt x="11383" y="727"/>
                  </a:cubicBezTo>
                  <a:cubicBezTo>
                    <a:pt x="11383" y="1122"/>
                    <a:pt x="11383" y="1122"/>
                    <a:pt x="11383" y="1122"/>
                  </a:cubicBezTo>
                  <a:cubicBezTo>
                    <a:pt x="11939" y="1122"/>
                    <a:pt x="11939" y="1122"/>
                    <a:pt x="11939" y="1122"/>
                  </a:cubicBezTo>
                  <a:cubicBezTo>
                    <a:pt x="11939" y="1283"/>
                    <a:pt x="11939" y="1283"/>
                    <a:pt x="11939" y="1283"/>
                  </a:cubicBezTo>
                  <a:cubicBezTo>
                    <a:pt x="11202" y="1283"/>
                    <a:pt x="11202" y="1283"/>
                    <a:pt x="11202" y="1283"/>
                  </a:cubicBezTo>
                  <a:lnTo>
                    <a:pt x="11202" y="16"/>
                  </a:lnTo>
                  <a:close/>
                  <a:moveTo>
                    <a:pt x="12946" y="9"/>
                  </a:moveTo>
                  <a:cubicBezTo>
                    <a:pt x="13075" y="9"/>
                    <a:pt x="13075" y="9"/>
                    <a:pt x="13075" y="9"/>
                  </a:cubicBezTo>
                  <a:cubicBezTo>
                    <a:pt x="13643" y="1285"/>
                    <a:pt x="13643" y="1285"/>
                    <a:pt x="13643" y="1285"/>
                  </a:cubicBezTo>
                  <a:cubicBezTo>
                    <a:pt x="13458" y="1285"/>
                    <a:pt x="13458" y="1285"/>
                    <a:pt x="13458" y="1285"/>
                  </a:cubicBezTo>
                  <a:cubicBezTo>
                    <a:pt x="13288" y="909"/>
                    <a:pt x="13288" y="909"/>
                    <a:pt x="13288" y="909"/>
                  </a:cubicBezTo>
                  <a:cubicBezTo>
                    <a:pt x="12746" y="909"/>
                    <a:pt x="12746" y="909"/>
                    <a:pt x="12746" y="909"/>
                  </a:cubicBezTo>
                  <a:cubicBezTo>
                    <a:pt x="12588" y="1285"/>
                    <a:pt x="12588" y="1285"/>
                    <a:pt x="12588" y="1285"/>
                  </a:cubicBezTo>
                  <a:cubicBezTo>
                    <a:pt x="12402" y="1285"/>
                    <a:pt x="12402" y="1285"/>
                    <a:pt x="12402" y="1285"/>
                  </a:cubicBezTo>
                  <a:lnTo>
                    <a:pt x="12946" y="9"/>
                  </a:lnTo>
                  <a:close/>
                  <a:moveTo>
                    <a:pt x="13214" y="748"/>
                  </a:moveTo>
                  <a:cubicBezTo>
                    <a:pt x="13009" y="287"/>
                    <a:pt x="13009" y="287"/>
                    <a:pt x="13009" y="287"/>
                  </a:cubicBezTo>
                  <a:cubicBezTo>
                    <a:pt x="12819" y="748"/>
                    <a:pt x="12819" y="748"/>
                    <a:pt x="12819" y="748"/>
                  </a:cubicBezTo>
                  <a:lnTo>
                    <a:pt x="13214" y="748"/>
                  </a:lnTo>
                  <a:close/>
                  <a:moveTo>
                    <a:pt x="14160" y="1285"/>
                  </a:moveTo>
                  <a:cubicBezTo>
                    <a:pt x="14160" y="16"/>
                    <a:pt x="14160" y="16"/>
                    <a:pt x="14160" y="16"/>
                  </a:cubicBezTo>
                  <a:cubicBezTo>
                    <a:pt x="14478" y="16"/>
                    <a:pt x="14478" y="16"/>
                    <a:pt x="14478" y="16"/>
                  </a:cubicBezTo>
                  <a:cubicBezTo>
                    <a:pt x="14606" y="16"/>
                    <a:pt x="14708" y="48"/>
                    <a:pt x="14784" y="112"/>
                  </a:cubicBezTo>
                  <a:cubicBezTo>
                    <a:pt x="14859" y="175"/>
                    <a:pt x="14896" y="261"/>
                    <a:pt x="14896" y="369"/>
                  </a:cubicBezTo>
                  <a:cubicBezTo>
                    <a:pt x="14896" y="444"/>
                    <a:pt x="14878" y="507"/>
                    <a:pt x="14841" y="560"/>
                  </a:cubicBezTo>
                  <a:cubicBezTo>
                    <a:pt x="14804" y="616"/>
                    <a:pt x="14751" y="655"/>
                    <a:pt x="14682" y="682"/>
                  </a:cubicBezTo>
                  <a:cubicBezTo>
                    <a:pt x="14723" y="708"/>
                    <a:pt x="14762" y="745"/>
                    <a:pt x="14801" y="791"/>
                  </a:cubicBezTo>
                  <a:cubicBezTo>
                    <a:pt x="14840" y="837"/>
                    <a:pt x="14895" y="917"/>
                    <a:pt x="14964" y="1031"/>
                  </a:cubicBezTo>
                  <a:cubicBezTo>
                    <a:pt x="15008" y="1103"/>
                    <a:pt x="15045" y="1158"/>
                    <a:pt x="15071" y="1195"/>
                  </a:cubicBezTo>
                  <a:cubicBezTo>
                    <a:pt x="15138" y="1285"/>
                    <a:pt x="15138" y="1285"/>
                    <a:pt x="15138" y="1285"/>
                  </a:cubicBezTo>
                  <a:cubicBezTo>
                    <a:pt x="14922" y="1285"/>
                    <a:pt x="14922" y="1285"/>
                    <a:pt x="14922" y="1285"/>
                  </a:cubicBezTo>
                  <a:cubicBezTo>
                    <a:pt x="14867" y="1201"/>
                    <a:pt x="14867" y="1201"/>
                    <a:pt x="14867" y="1201"/>
                  </a:cubicBezTo>
                  <a:cubicBezTo>
                    <a:pt x="14865" y="1199"/>
                    <a:pt x="14861" y="1193"/>
                    <a:pt x="14856" y="1186"/>
                  </a:cubicBezTo>
                  <a:cubicBezTo>
                    <a:pt x="14820" y="1136"/>
                    <a:pt x="14820" y="1136"/>
                    <a:pt x="14820" y="1136"/>
                  </a:cubicBezTo>
                  <a:cubicBezTo>
                    <a:pt x="14764" y="1043"/>
                    <a:pt x="14764" y="1043"/>
                    <a:pt x="14764" y="1043"/>
                  </a:cubicBezTo>
                  <a:cubicBezTo>
                    <a:pt x="14704" y="944"/>
                    <a:pt x="14704" y="944"/>
                    <a:pt x="14704" y="944"/>
                  </a:cubicBezTo>
                  <a:cubicBezTo>
                    <a:pt x="14666" y="893"/>
                    <a:pt x="14631" y="851"/>
                    <a:pt x="14600" y="820"/>
                  </a:cubicBezTo>
                  <a:cubicBezTo>
                    <a:pt x="14569" y="788"/>
                    <a:pt x="14541" y="767"/>
                    <a:pt x="14516" y="754"/>
                  </a:cubicBezTo>
                  <a:cubicBezTo>
                    <a:pt x="14490" y="740"/>
                    <a:pt x="14449" y="733"/>
                    <a:pt x="14389" y="733"/>
                  </a:cubicBezTo>
                  <a:cubicBezTo>
                    <a:pt x="14342" y="733"/>
                    <a:pt x="14342" y="733"/>
                    <a:pt x="14342" y="733"/>
                  </a:cubicBezTo>
                  <a:cubicBezTo>
                    <a:pt x="14342" y="1285"/>
                    <a:pt x="14342" y="1285"/>
                    <a:pt x="14342" y="1285"/>
                  </a:cubicBezTo>
                  <a:lnTo>
                    <a:pt x="14160" y="1285"/>
                  </a:lnTo>
                  <a:close/>
                  <a:moveTo>
                    <a:pt x="14396" y="170"/>
                  </a:moveTo>
                  <a:cubicBezTo>
                    <a:pt x="14342" y="170"/>
                    <a:pt x="14342" y="170"/>
                    <a:pt x="14342" y="170"/>
                  </a:cubicBezTo>
                  <a:cubicBezTo>
                    <a:pt x="14342" y="572"/>
                    <a:pt x="14342" y="572"/>
                    <a:pt x="14342" y="572"/>
                  </a:cubicBezTo>
                  <a:cubicBezTo>
                    <a:pt x="14411" y="572"/>
                    <a:pt x="14411" y="572"/>
                    <a:pt x="14411" y="572"/>
                  </a:cubicBezTo>
                  <a:cubicBezTo>
                    <a:pt x="14503" y="572"/>
                    <a:pt x="14566" y="564"/>
                    <a:pt x="14600" y="548"/>
                  </a:cubicBezTo>
                  <a:cubicBezTo>
                    <a:pt x="14634" y="531"/>
                    <a:pt x="14661" y="508"/>
                    <a:pt x="14680" y="476"/>
                  </a:cubicBezTo>
                  <a:cubicBezTo>
                    <a:pt x="14699" y="445"/>
                    <a:pt x="14709" y="408"/>
                    <a:pt x="14709" y="368"/>
                  </a:cubicBezTo>
                  <a:cubicBezTo>
                    <a:pt x="14709" y="327"/>
                    <a:pt x="14698" y="292"/>
                    <a:pt x="14677" y="260"/>
                  </a:cubicBezTo>
                  <a:cubicBezTo>
                    <a:pt x="14655" y="227"/>
                    <a:pt x="14626" y="204"/>
                    <a:pt x="14587" y="191"/>
                  </a:cubicBezTo>
                  <a:cubicBezTo>
                    <a:pt x="14548" y="177"/>
                    <a:pt x="14485" y="170"/>
                    <a:pt x="14396" y="170"/>
                  </a:cubicBezTo>
                  <a:moveTo>
                    <a:pt x="16658" y="16"/>
                  </a:moveTo>
                  <a:cubicBezTo>
                    <a:pt x="16830" y="16"/>
                    <a:pt x="16830" y="16"/>
                    <a:pt x="16830" y="16"/>
                  </a:cubicBezTo>
                  <a:cubicBezTo>
                    <a:pt x="16830" y="1285"/>
                    <a:pt x="16830" y="1285"/>
                    <a:pt x="16830" y="1285"/>
                  </a:cubicBezTo>
                  <a:cubicBezTo>
                    <a:pt x="16675" y="1285"/>
                    <a:pt x="16675" y="1285"/>
                    <a:pt x="16675" y="1285"/>
                  </a:cubicBezTo>
                  <a:cubicBezTo>
                    <a:pt x="15827" y="308"/>
                    <a:pt x="15827" y="308"/>
                    <a:pt x="15827" y="308"/>
                  </a:cubicBezTo>
                  <a:cubicBezTo>
                    <a:pt x="15827" y="1285"/>
                    <a:pt x="15827" y="1285"/>
                    <a:pt x="15827" y="1285"/>
                  </a:cubicBezTo>
                  <a:cubicBezTo>
                    <a:pt x="15656" y="1285"/>
                    <a:pt x="15656" y="1285"/>
                    <a:pt x="15656" y="1285"/>
                  </a:cubicBezTo>
                  <a:cubicBezTo>
                    <a:pt x="15656" y="16"/>
                    <a:pt x="15656" y="16"/>
                    <a:pt x="15656" y="16"/>
                  </a:cubicBezTo>
                  <a:cubicBezTo>
                    <a:pt x="15803" y="16"/>
                    <a:pt x="15803" y="16"/>
                    <a:pt x="15803" y="16"/>
                  </a:cubicBezTo>
                  <a:cubicBezTo>
                    <a:pt x="16658" y="1002"/>
                    <a:pt x="16658" y="1002"/>
                    <a:pt x="16658" y="1002"/>
                  </a:cubicBezTo>
                  <a:lnTo>
                    <a:pt x="16658" y="16"/>
                  </a:lnTo>
                  <a:close/>
                  <a:moveTo>
                    <a:pt x="17477" y="16"/>
                  </a:moveTo>
                  <a:cubicBezTo>
                    <a:pt x="17658" y="16"/>
                    <a:pt x="17658" y="16"/>
                    <a:pt x="17658" y="16"/>
                  </a:cubicBezTo>
                  <a:cubicBezTo>
                    <a:pt x="17658" y="1285"/>
                    <a:pt x="17658" y="1285"/>
                    <a:pt x="17658" y="1285"/>
                  </a:cubicBezTo>
                  <a:cubicBezTo>
                    <a:pt x="17477" y="1285"/>
                    <a:pt x="17477" y="1285"/>
                    <a:pt x="17477" y="1285"/>
                  </a:cubicBezTo>
                  <a:lnTo>
                    <a:pt x="17477" y="16"/>
                  </a:lnTo>
                  <a:close/>
                  <a:moveTo>
                    <a:pt x="19320" y="16"/>
                  </a:moveTo>
                  <a:cubicBezTo>
                    <a:pt x="19493" y="16"/>
                    <a:pt x="19493" y="16"/>
                    <a:pt x="19493" y="16"/>
                  </a:cubicBezTo>
                  <a:cubicBezTo>
                    <a:pt x="19493" y="1285"/>
                    <a:pt x="19493" y="1285"/>
                    <a:pt x="19493" y="1285"/>
                  </a:cubicBezTo>
                  <a:cubicBezTo>
                    <a:pt x="19337" y="1285"/>
                    <a:pt x="19337" y="1285"/>
                    <a:pt x="19337" y="1285"/>
                  </a:cubicBezTo>
                  <a:cubicBezTo>
                    <a:pt x="18488" y="308"/>
                    <a:pt x="18488" y="308"/>
                    <a:pt x="18488" y="308"/>
                  </a:cubicBezTo>
                  <a:cubicBezTo>
                    <a:pt x="18488" y="1285"/>
                    <a:pt x="18488" y="1285"/>
                    <a:pt x="18488" y="1285"/>
                  </a:cubicBezTo>
                  <a:cubicBezTo>
                    <a:pt x="18317" y="1285"/>
                    <a:pt x="18317" y="1285"/>
                    <a:pt x="18317" y="1285"/>
                  </a:cubicBezTo>
                  <a:cubicBezTo>
                    <a:pt x="18317" y="16"/>
                    <a:pt x="18317" y="16"/>
                    <a:pt x="18317" y="16"/>
                  </a:cubicBezTo>
                  <a:cubicBezTo>
                    <a:pt x="18464" y="16"/>
                    <a:pt x="18464" y="16"/>
                    <a:pt x="18464" y="16"/>
                  </a:cubicBezTo>
                  <a:cubicBezTo>
                    <a:pt x="19320" y="1002"/>
                    <a:pt x="19320" y="1002"/>
                    <a:pt x="19320" y="1002"/>
                  </a:cubicBezTo>
                  <a:lnTo>
                    <a:pt x="19320" y="16"/>
                  </a:lnTo>
                  <a:close/>
                  <a:moveTo>
                    <a:pt x="20712" y="659"/>
                  </a:moveTo>
                  <a:cubicBezTo>
                    <a:pt x="21137" y="659"/>
                    <a:pt x="21137" y="659"/>
                    <a:pt x="21137" y="659"/>
                  </a:cubicBezTo>
                  <a:cubicBezTo>
                    <a:pt x="21137" y="1198"/>
                    <a:pt x="21137" y="1198"/>
                    <a:pt x="21137" y="1198"/>
                  </a:cubicBezTo>
                  <a:cubicBezTo>
                    <a:pt x="20981" y="1266"/>
                    <a:pt x="20826" y="1300"/>
                    <a:pt x="20673" y="1300"/>
                  </a:cubicBezTo>
                  <a:cubicBezTo>
                    <a:pt x="20463" y="1300"/>
                    <a:pt x="20294" y="1239"/>
                    <a:pt x="20169" y="1115"/>
                  </a:cubicBezTo>
                  <a:cubicBezTo>
                    <a:pt x="20043" y="994"/>
                    <a:pt x="19980" y="842"/>
                    <a:pt x="19980" y="662"/>
                  </a:cubicBezTo>
                  <a:cubicBezTo>
                    <a:pt x="19980" y="473"/>
                    <a:pt x="20045" y="314"/>
                    <a:pt x="20176" y="189"/>
                  </a:cubicBezTo>
                  <a:cubicBezTo>
                    <a:pt x="20306" y="63"/>
                    <a:pt x="20469" y="0"/>
                    <a:pt x="20666" y="0"/>
                  </a:cubicBezTo>
                  <a:cubicBezTo>
                    <a:pt x="20736" y="0"/>
                    <a:pt x="20804" y="8"/>
                    <a:pt x="20869" y="22"/>
                  </a:cubicBezTo>
                  <a:cubicBezTo>
                    <a:pt x="20933" y="39"/>
                    <a:pt x="21014" y="66"/>
                    <a:pt x="21112" y="109"/>
                  </a:cubicBezTo>
                  <a:cubicBezTo>
                    <a:pt x="21112" y="293"/>
                    <a:pt x="21112" y="293"/>
                    <a:pt x="21112" y="293"/>
                  </a:cubicBezTo>
                  <a:cubicBezTo>
                    <a:pt x="20961" y="205"/>
                    <a:pt x="20811" y="161"/>
                    <a:pt x="20661" y="161"/>
                  </a:cubicBezTo>
                  <a:cubicBezTo>
                    <a:pt x="20523" y="161"/>
                    <a:pt x="20407" y="209"/>
                    <a:pt x="20311" y="303"/>
                  </a:cubicBezTo>
                  <a:cubicBezTo>
                    <a:pt x="20215" y="397"/>
                    <a:pt x="20169" y="514"/>
                    <a:pt x="20169" y="651"/>
                  </a:cubicBezTo>
                  <a:cubicBezTo>
                    <a:pt x="20169" y="795"/>
                    <a:pt x="20215" y="913"/>
                    <a:pt x="20311" y="1004"/>
                  </a:cubicBezTo>
                  <a:cubicBezTo>
                    <a:pt x="20407" y="1096"/>
                    <a:pt x="20528" y="1142"/>
                    <a:pt x="20678" y="1142"/>
                  </a:cubicBezTo>
                  <a:cubicBezTo>
                    <a:pt x="20750" y="1142"/>
                    <a:pt x="20838" y="1125"/>
                    <a:pt x="20939" y="1092"/>
                  </a:cubicBezTo>
                  <a:cubicBezTo>
                    <a:pt x="20956" y="1087"/>
                    <a:pt x="20956" y="1087"/>
                    <a:pt x="20956" y="1087"/>
                  </a:cubicBezTo>
                  <a:cubicBezTo>
                    <a:pt x="20956" y="821"/>
                    <a:pt x="20956" y="821"/>
                    <a:pt x="20956" y="821"/>
                  </a:cubicBezTo>
                  <a:cubicBezTo>
                    <a:pt x="20712" y="821"/>
                    <a:pt x="20712" y="821"/>
                    <a:pt x="20712" y="821"/>
                  </a:cubicBezTo>
                  <a:lnTo>
                    <a:pt x="20712" y="6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tx1">
                    <a:alpha val="0"/>
                  </a:schemeClr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752600" y="6529254"/>
            <a:ext cx="5867400" cy="187537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819400"/>
            <a:ext cx="8229600" cy="1286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4724400"/>
            <a:ext cx="8229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51" r:id="rId9"/>
    <p:sldLayoutId id="2147483654" r:id="rId10"/>
    <p:sldLayoutId id="21474836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382000" cy="806267"/>
          </a:xfrm>
        </p:spPr>
        <p:txBody>
          <a:bodyPr anchor="b"/>
          <a:lstStyle/>
          <a:p>
            <a:r>
              <a:rPr lang="en-US" altLang="en-US" sz="3600" b="0" dirty="0">
                <a:latin typeface="+mj-lt"/>
              </a:rPr>
              <a:t>Elementary Statistics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74932"/>
            <a:ext cx="8229600" cy="349068"/>
          </a:xfrm>
        </p:spPr>
        <p:txBody>
          <a:bodyPr/>
          <a:lstStyle/>
          <a:p>
            <a:r>
              <a:rPr lang="en-US" altLang="en-US" sz="2400" dirty="0"/>
              <a:t>Thirteenth Edition</a:t>
            </a:r>
            <a:endParaRPr lang="en-IN" sz="24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029200" y="2590800"/>
            <a:ext cx="3657600" cy="609600"/>
          </a:xfrm>
        </p:spPr>
        <p:txBody>
          <a:bodyPr/>
          <a:lstStyle/>
          <a:p>
            <a:pPr algn="ctr"/>
            <a:r>
              <a:rPr lang="en-IN" sz="4000" b="1" dirty="0"/>
              <a:t>Chapter 6</a:t>
            </a:r>
            <a:endParaRPr lang="en-I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322637"/>
            <a:ext cx="3657600" cy="1782763"/>
          </a:xfrm>
        </p:spPr>
        <p:txBody>
          <a:bodyPr/>
          <a:lstStyle/>
          <a:p>
            <a:pPr algn="ctr"/>
            <a:r>
              <a:rPr lang="en-US" sz="3600" dirty="0"/>
              <a:t>Normal Probability Distributions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8" name="Picture 2" descr="Front Cover: Elementary Statistics Thirteenth Edition by Maro F. Triol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2" y="1702940"/>
            <a:ext cx="336827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28800" y="6508934"/>
            <a:ext cx="5867400" cy="187537"/>
          </a:xfrm>
        </p:spPr>
        <p:txBody>
          <a:bodyPr/>
          <a:lstStyle/>
          <a:p>
            <a:pPr>
              <a:spcBef>
                <a:spcPts val="0"/>
              </a:spcBef>
              <a:buClrTx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2014, 2012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455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153400" cy="109728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Example: What Proportion of Men Are Taller Than the 72 in. Height Requirement for Showerheads? </a:t>
            </a:r>
            <a:r>
              <a:rPr lang="en-US" sz="2000" b="0" dirty="0">
                <a:latin typeface="+mj-lt"/>
              </a:rPr>
              <a:t>(4 of 6) 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Step 3: Technology: </a:t>
            </a:r>
            <a:r>
              <a:rPr lang="en-US" sz="2400" dirty="0"/>
              <a:t>Technology can be used to find that the area to the right of 72 in. in the figure is 0.1123 </a:t>
            </a:r>
            <a:br>
              <a:rPr lang="en-US" sz="2400" dirty="0"/>
            </a:br>
            <a:r>
              <a:rPr lang="en-US" sz="2400" dirty="0"/>
              <a:t>rounded. (With many technologies, Step 2 can be skipped.) The result of 0.1123 from technology is more accurate than the result of 0.1131 found by using Table A-2.</a:t>
            </a:r>
            <a:endParaRPr lang="en-IN" sz="2400" dirty="0"/>
          </a:p>
        </p:txBody>
      </p:sp>
      <p:pic>
        <p:nvPicPr>
          <p:cNvPr id="4" name="Picture 3" descr="A non-standard normal curve for height, x, in inches, with mu = 68.6. The region under the curve to the right of x = 72 is shaded. On the standard z-scale, x = 72 is the same as z = 1.21. So, the area of the shaded region is 0.1123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458" y="4004735"/>
            <a:ext cx="3344342" cy="23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5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305800" cy="109728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Example: What Proportion of Men Are Taller Than the 72 in. Height Requirement for Showerheads? </a:t>
            </a:r>
            <a:r>
              <a:rPr lang="en-US" sz="2000" b="0" dirty="0">
                <a:latin typeface="+mj-lt"/>
              </a:rPr>
              <a:t>(5 of 6) 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25908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Table A-2: </a:t>
            </a:r>
            <a:r>
              <a:rPr lang="en-US" sz="2600" dirty="0"/>
              <a:t>Use Table A-2 to find that the cumulative area to the </a:t>
            </a:r>
            <a:r>
              <a:rPr lang="en-US" sz="2600" b="1" dirty="0"/>
              <a:t>left</a:t>
            </a:r>
            <a:r>
              <a:rPr lang="en-US" sz="2600" i="1" dirty="0"/>
              <a:t> </a:t>
            </a:r>
            <a:r>
              <a:rPr lang="en-US" sz="2600" dirty="0"/>
              <a:t>of </a:t>
            </a:r>
            <a:r>
              <a:rPr lang="en-US" sz="2600" i="1" dirty="0"/>
              <a:t>z </a:t>
            </a:r>
            <a:r>
              <a:rPr lang="en-US" sz="2600" dirty="0"/>
              <a:t>= 1.21 is 0.8869. (Remember, Table A-2 is designed so that all areas are cumulative areas from the </a:t>
            </a:r>
            <a:r>
              <a:rPr lang="en-US" sz="2600" b="1" dirty="0"/>
              <a:t>left</a:t>
            </a:r>
            <a:r>
              <a:rPr lang="en-US" sz="2600" dirty="0"/>
              <a:t>.) Because the total area under the curve is 1, it follows that the shaded area is 1 </a:t>
            </a:r>
            <a:r>
              <a:rPr lang="en-US" sz="2600" kern="0" dirty="0">
                <a:cs typeface="Arial" panose="020B0604020202020204" pitchFamily="34" charset="0"/>
              </a:rPr>
              <a:t>−</a:t>
            </a:r>
            <a:r>
              <a:rPr lang="en-US" sz="2600" dirty="0"/>
              <a:t> 0.8869 = 0.1131.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42944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9728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Example: What Proportion of Men Are Taller Than the 72 in. Height Requirement for Showerheads? </a:t>
            </a:r>
            <a:r>
              <a:rPr lang="en-US" sz="2000" b="0" dirty="0">
                <a:latin typeface="+mj-lt"/>
              </a:rPr>
              <a:t>(6 of 6)</a:t>
            </a:r>
            <a:r>
              <a:rPr lang="en-US" sz="2800" dirty="0">
                <a:latin typeface="+mj-lt"/>
              </a:rPr>
              <a:t> </a:t>
            </a:r>
            <a:endParaRPr lang="en-IN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800" dirty="0"/>
              <a:t>Interpretation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The proportion of men taller than 72 in. is 0.1123, or 11.23%. About 11% of men may find the design to be unsuitable.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4936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Finding Values From Known Areas </a:t>
            </a:r>
            <a:r>
              <a:rPr lang="en-US" altLang="en-US" sz="2000" b="0" dirty="0">
                <a:latin typeface="+mj-lt"/>
              </a:rPr>
              <a:t>(1 of 3)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5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Here are helpful hints for those cases in which the area (or probability or percentage) is known and we must find the relevant value(s):</a:t>
            </a:r>
          </a:p>
          <a:p>
            <a:pPr marL="442800" indent="-442800">
              <a:spcBef>
                <a:spcPts val="1200"/>
              </a:spcBef>
              <a:buFont typeface="+mj-lt"/>
              <a:buAutoNum type="arabicPeriod"/>
            </a:pPr>
            <a:r>
              <a:rPr lang="en-US" altLang="en-US" sz="2400" dirty="0"/>
              <a:t>Graphs are extremely helpful in visualizing, understanding, and successfully working with normal provability distributions, so they should always be used.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5269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Finding Values From Known Areas </a:t>
            </a:r>
            <a:r>
              <a:rPr lang="en-US" altLang="en-US" sz="2000" b="0" dirty="0">
                <a:latin typeface="+mj-lt"/>
              </a:rPr>
              <a:t>(2 of 3)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886199"/>
          </a:xfrm>
        </p:spPr>
        <p:txBody>
          <a:bodyPr/>
          <a:lstStyle/>
          <a:p>
            <a:pPr marL="442800" indent="-442800">
              <a:spcBef>
                <a:spcPts val="1200"/>
              </a:spcBef>
              <a:buFont typeface="+mj-lt"/>
              <a:buAutoNum type="arabicPeriod" startAt="2"/>
            </a:pPr>
            <a:r>
              <a:rPr lang="en-US" altLang="en-US" sz="2400" dirty="0"/>
              <a:t>​​</a:t>
            </a:r>
            <a:r>
              <a:rPr lang="en-US" altLang="en-US" sz="2400" b="1" dirty="0"/>
              <a:t>Don’t</a:t>
            </a:r>
            <a:r>
              <a:rPr lang="en-US" altLang="en-US" sz="2400" dirty="0"/>
              <a:t> </a:t>
            </a:r>
            <a:r>
              <a:rPr lang="en-US" altLang="en-US" sz="2400" b="1" dirty="0"/>
              <a:t>confuse</a:t>
            </a:r>
            <a:r>
              <a:rPr lang="en-US" altLang="en-US" sz="2400" i="1" dirty="0"/>
              <a:t> z </a:t>
            </a:r>
            <a:r>
              <a:rPr lang="en-US" altLang="en-US" sz="2400" b="1" dirty="0"/>
              <a:t>scores and areas.</a:t>
            </a:r>
            <a:r>
              <a:rPr lang="en-US" altLang="en-US" sz="2400" dirty="0"/>
              <a:t> </a:t>
            </a:r>
            <a:r>
              <a:rPr lang="en-US" altLang="en-US" sz="2400" i="1" dirty="0"/>
              <a:t>z</a:t>
            </a:r>
            <a:r>
              <a:rPr lang="en-US" altLang="en-US" sz="2400" dirty="0"/>
              <a:t> scores are </a:t>
            </a:r>
            <a:r>
              <a:rPr lang="en-US" altLang="en-US" sz="2400" b="1" dirty="0"/>
              <a:t>distances</a:t>
            </a:r>
            <a:r>
              <a:rPr lang="en-US" altLang="en-US" sz="2400" dirty="0"/>
              <a:t> along the horizontal scale, but areas are </a:t>
            </a:r>
            <a:r>
              <a:rPr lang="en-US" altLang="en-US" sz="2400" b="1" dirty="0"/>
              <a:t>regions</a:t>
            </a:r>
            <a:r>
              <a:rPr lang="en-US" altLang="en-US" sz="2400" dirty="0"/>
              <a:t> under the normal curve. Table A-2 lists </a:t>
            </a:r>
            <a:r>
              <a:rPr lang="en-US" altLang="en-US" sz="2400" i="1" dirty="0"/>
              <a:t>z</a:t>
            </a:r>
            <a:r>
              <a:rPr lang="en-US" altLang="en-US" sz="2400" dirty="0"/>
              <a:t> scores in the left columns and across the top row, but areas are found in the body of the table.</a:t>
            </a:r>
          </a:p>
          <a:p>
            <a:pPr marL="442800" indent="-442800">
              <a:spcBef>
                <a:spcPts val="1200"/>
              </a:spcBef>
              <a:buFont typeface="+mj-lt"/>
              <a:buAutoNum type="arabicPeriod" startAt="3"/>
            </a:pPr>
            <a:r>
              <a:rPr lang="en-US" altLang="en-US" sz="2400" dirty="0"/>
              <a:t>​​</a:t>
            </a:r>
            <a:r>
              <a:rPr lang="en-US" altLang="en-US" sz="2400" b="1" dirty="0"/>
              <a:t>Choose the correct</a:t>
            </a:r>
            <a:r>
              <a:rPr lang="en-US" altLang="en-US" sz="2400" dirty="0"/>
              <a:t> (</a:t>
            </a:r>
            <a:r>
              <a:rPr lang="en-US" altLang="en-US" sz="2400" b="1" dirty="0"/>
              <a:t>right/left</a:t>
            </a:r>
            <a:r>
              <a:rPr lang="en-US" altLang="en-US" sz="2400" dirty="0"/>
              <a:t>)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side of the graph</a:t>
            </a:r>
            <a:r>
              <a:rPr lang="en-US" altLang="en-US" sz="2400" i="1" dirty="0"/>
              <a:t>.</a:t>
            </a:r>
            <a:r>
              <a:rPr lang="en-US" altLang="en-US" sz="2400" dirty="0"/>
              <a:t> A value separating the </a:t>
            </a:r>
            <a:r>
              <a:rPr lang="en-US" altLang="en-US" sz="2400" b="1" dirty="0"/>
              <a:t>top</a:t>
            </a:r>
            <a:r>
              <a:rPr lang="en-US" altLang="en-US" sz="2400" i="1" dirty="0"/>
              <a:t> </a:t>
            </a:r>
            <a:r>
              <a:rPr lang="en-US" altLang="en-US" sz="2400" dirty="0"/>
              <a:t>10%</a:t>
            </a:r>
            <a:r>
              <a:rPr lang="en-US" altLang="en-US" sz="2400" i="1" dirty="0"/>
              <a:t> </a:t>
            </a:r>
            <a:r>
              <a:rPr lang="en-US" altLang="en-US" sz="2400" dirty="0"/>
              <a:t>from the others will be located on the right side of the graph, but a value separating the </a:t>
            </a:r>
            <a:r>
              <a:rPr lang="en-US" altLang="en-US" sz="2400" b="1" dirty="0"/>
              <a:t>bottom</a:t>
            </a:r>
            <a:r>
              <a:rPr lang="en-US" altLang="en-US" sz="2400" dirty="0"/>
              <a:t> 10% will be located on the left side of the graph.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10378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Finding Values From Known Areas </a:t>
            </a:r>
            <a:r>
              <a:rPr lang="en-US" altLang="en-US" sz="2000" b="0" dirty="0">
                <a:latin typeface="+mj-lt"/>
              </a:rPr>
              <a:t>(3 of 3)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pPr marL="442800" indent="-442800">
              <a:spcBef>
                <a:spcPts val="1200"/>
              </a:spcBef>
              <a:buFont typeface="+mj-lt"/>
              <a:buAutoNum type="arabicPeriod" startAt="4"/>
            </a:pPr>
            <a:r>
              <a:rPr lang="en-US" altLang="en-US" sz="2400" dirty="0"/>
              <a:t>A </a:t>
            </a:r>
            <a:r>
              <a:rPr lang="en-US" altLang="en-US" sz="2400" i="1" dirty="0"/>
              <a:t>z</a:t>
            </a:r>
            <a:r>
              <a:rPr lang="en-US" altLang="en-US" sz="2400" dirty="0"/>
              <a:t> score must be </a:t>
            </a:r>
            <a:r>
              <a:rPr lang="en-US" altLang="en-US" sz="2400" b="1" dirty="0"/>
              <a:t>negative</a:t>
            </a:r>
            <a:r>
              <a:rPr lang="en-US" altLang="en-US" sz="2400" dirty="0"/>
              <a:t> whenever it is located in the left half of the normal distribution. </a:t>
            </a:r>
          </a:p>
          <a:p>
            <a:pPr marL="442800" indent="-442800">
              <a:spcBef>
                <a:spcPts val="1200"/>
              </a:spcBef>
              <a:buFont typeface="+mj-lt"/>
              <a:buAutoNum type="arabicPeriod" startAt="5"/>
            </a:pPr>
            <a:r>
              <a:rPr lang="en-US" altLang="en-US" sz="2400" kern="0" dirty="0"/>
              <a:t>Areas (or probabilities) are always between 0 and 1, and they are never negative.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0009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610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Procedure For Finding Values From Known Areas or Probabilities </a:t>
            </a:r>
            <a:r>
              <a:rPr lang="en-US" altLang="en-US" sz="2000" b="0" dirty="0">
                <a:latin typeface="+mj-lt"/>
              </a:rPr>
              <a:t>(1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pPr marL="442800" indent="-442800">
              <a:buFont typeface="+mj-lt"/>
              <a:buAutoNum type="arabicPeriod"/>
            </a:pPr>
            <a:r>
              <a:rPr lang="en-US" altLang="en-US" sz="2600" dirty="0"/>
              <a:t>Sketch a normal distribution curve, enter the given probability or percentage in the appropriate region of the graph, and identify the </a:t>
            </a:r>
            <a:r>
              <a:rPr lang="en-US" altLang="en-US" sz="2600" i="1" dirty="0"/>
              <a:t>x</a:t>
            </a:r>
            <a:r>
              <a:rPr lang="en-US" altLang="en-US" sz="2600" dirty="0"/>
              <a:t> value(s) being sought.</a:t>
            </a:r>
          </a:p>
          <a:p>
            <a:pPr marL="442800" indent="-442800">
              <a:buFont typeface="+mj-lt"/>
              <a:buAutoNum type="arabicPeriod"/>
            </a:pPr>
            <a:r>
              <a:rPr lang="en-US" altLang="en-US" sz="2600" dirty="0"/>
              <a:t>If using technology, refer to the instructions at the end of this section. If using Table A-2, refer to the </a:t>
            </a:r>
            <a:r>
              <a:rPr lang="en-US" altLang="en-US" sz="2600" b="1" dirty="0"/>
              <a:t>body</a:t>
            </a:r>
            <a:r>
              <a:rPr lang="en-US" altLang="en-US" sz="2600" dirty="0"/>
              <a:t> of Table A-2 to find the area to the left of </a:t>
            </a:r>
            <a:r>
              <a:rPr lang="en-US" altLang="en-US" sz="2600" i="1" dirty="0"/>
              <a:t>x</a:t>
            </a:r>
            <a:r>
              <a:rPr lang="en-US" altLang="en-US" sz="2600" dirty="0"/>
              <a:t>, then identify the </a:t>
            </a:r>
            <a:r>
              <a:rPr lang="en-US" altLang="en-US" sz="2600" i="1" dirty="0"/>
              <a:t>z</a:t>
            </a:r>
            <a:r>
              <a:rPr lang="en-US" altLang="en-US" sz="2600" dirty="0"/>
              <a:t> score corresponding to that area.</a:t>
            </a:r>
            <a:endParaRPr lang="en-IN" sz="2600" i="1" dirty="0"/>
          </a:p>
        </p:txBody>
      </p:sp>
    </p:spTree>
    <p:extLst>
      <p:ext uri="{BB962C8B-B14F-4D97-AF65-F5344CB8AC3E}">
        <p14:creationId xmlns:p14="http://schemas.microsoft.com/office/powerpoint/2010/main" val="647654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610600" cy="1097280"/>
          </a:xfrm>
        </p:spPr>
        <p:txBody>
          <a:bodyPr/>
          <a:lstStyle/>
          <a:p>
            <a:r>
              <a:rPr lang="en-US" altLang="en-US" sz="3600" dirty="0">
                <a:latin typeface="+mj-lt"/>
              </a:rPr>
              <a:t>Procedure For Finding Values From Known Areas or Probabilities </a:t>
            </a:r>
            <a:r>
              <a:rPr lang="en-US" altLang="en-US" sz="2000" b="0" dirty="0">
                <a:latin typeface="+mj-lt"/>
              </a:rPr>
              <a:t>(2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pPr marL="442800" indent="-442800">
              <a:buFont typeface="+mj-lt"/>
              <a:buAutoNum type="arabicPeriod" startAt="3"/>
            </a:pPr>
            <a:r>
              <a:rPr lang="en-US" altLang="en-US" sz="2600" dirty="0"/>
              <a:t>If you know z and must convert to the equivalent </a:t>
            </a:r>
            <a:br>
              <a:rPr lang="en-US" altLang="en-US" sz="2600" dirty="0"/>
            </a:br>
            <a:r>
              <a:rPr lang="en-US" altLang="en-US" sz="2600" i="1" dirty="0"/>
              <a:t>x</a:t>
            </a:r>
            <a:r>
              <a:rPr lang="en-US" altLang="en-US" sz="2600" dirty="0"/>
              <a:t> value, use the conversion formula by entering the values for </a:t>
            </a:r>
            <a:r>
              <a:rPr lang="el-GR" altLang="en-US" sz="2600" i="1" dirty="0">
                <a:cs typeface="Arial" panose="020B0604020202020204" pitchFamily="34" charset="0"/>
              </a:rPr>
              <a:t>μ</a:t>
            </a:r>
            <a:r>
              <a:rPr lang="en-US" altLang="en-US" sz="2600" dirty="0"/>
              <a:t>, </a:t>
            </a:r>
            <a:r>
              <a:rPr lang="el-GR" altLang="en-US" sz="2600" i="1" dirty="0">
                <a:cs typeface="Arial" panose="020B0604020202020204" pitchFamily="34" charset="0"/>
              </a:rPr>
              <a:t>σ</a:t>
            </a:r>
            <a:r>
              <a:rPr lang="en-US" altLang="en-US" sz="2600" dirty="0"/>
              <a:t>, and the </a:t>
            </a:r>
            <a:r>
              <a:rPr lang="en-US" altLang="en-US" sz="2600" i="1" dirty="0"/>
              <a:t>z </a:t>
            </a:r>
            <a:r>
              <a:rPr lang="en-US" altLang="en-US" sz="2600" dirty="0"/>
              <a:t>score found in step 2, and then solve for</a:t>
            </a:r>
            <a:r>
              <a:rPr lang="en-US" altLang="en-US" sz="2600" i="1" dirty="0"/>
              <a:t> x</a:t>
            </a:r>
            <a:r>
              <a:rPr lang="en-US" altLang="en-US" sz="2600" dirty="0"/>
              <a:t>. We can solve for </a:t>
            </a:r>
            <a:r>
              <a:rPr lang="en-US" altLang="en-US" sz="2600" i="1" dirty="0"/>
              <a:t>x</a:t>
            </a:r>
            <a:r>
              <a:rPr lang="en-US" altLang="en-US" sz="2600" dirty="0"/>
              <a:t> as follows:</a:t>
            </a:r>
            <a:endParaRPr lang="en-IN" sz="2600" dirty="0"/>
          </a:p>
        </p:txBody>
      </p:sp>
      <p:pic>
        <p:nvPicPr>
          <p:cNvPr id="6" name="Picture 5" descr="x = mu +, z times sigma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60" y="3429000"/>
            <a:ext cx="2014929" cy="43494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4123258"/>
            <a:ext cx="8229600" cy="1676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sz="2600" dirty="0">
                <a:solidFill>
                  <a:schemeClr val="hlink"/>
                </a:solidFill>
              </a:rPr>
              <a:t> 	</a:t>
            </a:r>
            <a:r>
              <a:rPr lang="en-US" altLang="en-US" sz="2600" dirty="0">
                <a:solidFill>
                  <a:schemeClr val="tx2"/>
                </a:solidFill>
              </a:rPr>
              <a:t>(Another form of the conversion formula)</a:t>
            </a:r>
          </a:p>
          <a:p>
            <a:pPr marL="442800" indent="-4428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en-US" sz="2600" dirty="0"/>
              <a:t>Refer to the sketch of the curve to verify that the solution makes sense in the context of the graph and in the context of the problem.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716923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Aircraft Cockpit </a:t>
            </a:r>
            <a:r>
              <a:rPr lang="en-US" sz="2000" b="0" dirty="0">
                <a:latin typeface="+mj-lt"/>
              </a:rPr>
              <a:t>(1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When designing equipment, one common criterion is to use a design that accommodates 95% of the population. We have seen that only 46% of women satisfy the height requirements for U.S. Air Force pilots. What would be the maximum acceptable height of a woman if the requirements were changed to allow the </a:t>
            </a:r>
            <a:r>
              <a:rPr lang="en-US" sz="2400" b="1" dirty="0"/>
              <a:t>shortest</a:t>
            </a:r>
            <a:r>
              <a:rPr lang="en-US" sz="2400" i="1" dirty="0"/>
              <a:t> </a:t>
            </a:r>
            <a:r>
              <a:rPr lang="en-US" sz="2400" dirty="0"/>
              <a:t>95% of women to be pilots? That is, find the 95th percentile of heights of women.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en-US" sz="2400" dirty="0"/>
              <a:t>Assume that heights of women are normally distributed with a mean of 63.7 in. and a standard deviation of 2.9 in. In addition to the maximum allowable height, should there also be a minimum required height? Why?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482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Aircraft Cockpit </a:t>
            </a:r>
            <a:r>
              <a:rPr lang="en-US" sz="2000" b="0" dirty="0">
                <a:latin typeface="+mj-lt"/>
              </a:rPr>
              <a:t>(2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5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Step 1: </a:t>
            </a:r>
            <a:r>
              <a:rPr lang="en-US" sz="2600" dirty="0"/>
              <a:t>The figure shows the normal distribution with the height </a:t>
            </a:r>
            <a:r>
              <a:rPr lang="en-US" sz="2600" i="1" dirty="0"/>
              <a:t>x </a:t>
            </a:r>
            <a:r>
              <a:rPr lang="en-US" sz="2600" dirty="0"/>
              <a:t>that we want to identify. The shaded area represents the shortest 95% of women.</a:t>
            </a:r>
            <a:endParaRPr lang="en-IN" sz="2600" dirty="0"/>
          </a:p>
        </p:txBody>
      </p:sp>
      <p:pic>
        <p:nvPicPr>
          <p:cNvPr id="4" name="Picture 3" descr="A non-standard normal curve for height, x, in inches, with mu = 63.7. The region under the curve to the left of x &gt; mu has area 0.9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658" y="3521414"/>
            <a:ext cx="3832013" cy="274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j-lt"/>
              </a:rPr>
              <a:t>Normal Probability Distributions</a:t>
            </a:r>
            <a:endParaRPr lang="en-IN" sz="3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pPr marL="255600" indent="-255600">
              <a:buNone/>
              <a:defRPr/>
            </a:pPr>
            <a:r>
              <a:rPr lang="en-US" sz="2600" dirty="0"/>
              <a:t>6-1  The Standard Normal Distribution</a:t>
            </a:r>
          </a:p>
          <a:p>
            <a:pPr marL="255600" indent="-255600">
              <a:buNone/>
              <a:defRPr/>
            </a:pPr>
            <a:r>
              <a:rPr lang="en-US" sz="2600" b="1" dirty="0"/>
              <a:t>6-2  Real Applications of Normal Distributions</a:t>
            </a:r>
          </a:p>
          <a:p>
            <a:pPr marL="255600" indent="-255600">
              <a:buNone/>
              <a:defRPr/>
            </a:pPr>
            <a:r>
              <a:rPr lang="en-US" sz="2600" dirty="0"/>
              <a:t>6-3  Sampling Distributions and Estimators</a:t>
            </a:r>
          </a:p>
          <a:p>
            <a:pPr marL="255600" indent="-255600">
              <a:buNone/>
              <a:defRPr/>
            </a:pPr>
            <a:r>
              <a:rPr lang="en-US" sz="2600" dirty="0"/>
              <a:t>6-4  The Central Limit Theorem</a:t>
            </a:r>
          </a:p>
          <a:p>
            <a:pPr marL="255600" indent="-255600">
              <a:buNone/>
              <a:defRPr/>
            </a:pPr>
            <a:r>
              <a:rPr lang="en-US" sz="2600" dirty="0"/>
              <a:t>6-5  Assessing Normality</a:t>
            </a:r>
            <a:endParaRPr lang="en-US" sz="2600" dirty="0">
              <a:solidFill>
                <a:schemeClr val="hlink"/>
              </a:solidFill>
            </a:endParaRPr>
          </a:p>
          <a:p>
            <a:pPr marL="255600" indent="-255600">
              <a:buNone/>
              <a:defRPr/>
            </a:pPr>
            <a:r>
              <a:rPr lang="en-US" sz="2600" dirty="0"/>
              <a:t>6-6  Normal as Approximation to Binomial</a:t>
            </a:r>
            <a:endParaRPr lang="en-US" sz="2600" dirty="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03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Aircraft Cockpit </a:t>
            </a:r>
            <a:r>
              <a:rPr lang="en-US" sz="2000" b="0" dirty="0">
                <a:latin typeface="+mj-lt"/>
              </a:rPr>
              <a:t>(3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Step 2: Technology: </a:t>
            </a:r>
            <a:r>
              <a:rPr lang="en-US" sz="2600" dirty="0"/>
              <a:t>Technology will provide the value of </a:t>
            </a:r>
            <a:r>
              <a:rPr lang="en-US" sz="2600" i="1" dirty="0"/>
              <a:t>x</a:t>
            </a:r>
            <a:r>
              <a:rPr lang="en-US" sz="2600" dirty="0"/>
              <a:t>. For example, see the accompanying Excel display showing that </a:t>
            </a:r>
            <a:r>
              <a:rPr lang="en-US" sz="2600" i="1" dirty="0"/>
              <a:t>x </a:t>
            </a:r>
            <a:r>
              <a:rPr lang="en-US" sz="2600" dirty="0"/>
              <a:t>= 68.47007552 in., or 68.5 in. when rounded.</a:t>
            </a:r>
          </a:p>
        </p:txBody>
      </p:sp>
      <p:pic>
        <p:nvPicPr>
          <p:cNvPr id="4" name="Picture 3" descr="An Excel N O R M dot I N V dialog box. The student enters the following values: probability, 0.95; mean, 63.7; standard deviation, 2.9. The output is 68.47007552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754" y="3980397"/>
            <a:ext cx="5590166" cy="20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99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Aircraft Cockpit </a:t>
            </a:r>
            <a:r>
              <a:rPr lang="en-US" sz="2000" b="0" dirty="0">
                <a:latin typeface="+mj-lt"/>
              </a:rPr>
              <a:t>(4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Table A-2: </a:t>
            </a:r>
            <a:r>
              <a:rPr lang="en-US" sz="2600" dirty="0"/>
              <a:t>If using Table A-2, search for an area of 0.9500 </a:t>
            </a:r>
            <a:r>
              <a:rPr lang="en-US" sz="2600" b="1" dirty="0"/>
              <a:t>in the body </a:t>
            </a:r>
            <a:r>
              <a:rPr lang="en-US" sz="2600" dirty="0"/>
              <a:t>of the table. (The area of 0.9500 shown in the figure is a cumulative area from the left, and that is exactly the type of area listed in Table A-2.)</a:t>
            </a:r>
            <a:endParaRPr lang="en-IN" sz="2600" dirty="0"/>
          </a:p>
        </p:txBody>
      </p:sp>
      <p:pic>
        <p:nvPicPr>
          <p:cNvPr id="4" name="Picture 3" descr="A non-standard normal curve for height, x, in inches, with mu = 63.7. The region under the curve to the left of x &gt; mu has area 0.9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701" y="3805884"/>
            <a:ext cx="3609930" cy="258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05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Aircraft Cockpit </a:t>
            </a:r>
            <a:r>
              <a:rPr lang="en-US" sz="2000" b="0" dirty="0">
                <a:latin typeface="+mj-lt"/>
              </a:rPr>
              <a:t>(5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1335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The area of 0.9500 is between the Table A-2 areas of 0.9495 and 0.9505, but there is an asterisk and footnote indicating that an area of 0.9500 corresponds to </a:t>
            </a:r>
            <a:r>
              <a:rPr lang="en-US" sz="2600" i="1" dirty="0"/>
              <a:t>z </a:t>
            </a:r>
            <a:r>
              <a:rPr lang="en-US" sz="2600" dirty="0"/>
              <a:t>= 1.645.</a:t>
            </a:r>
            <a:endParaRPr lang="en-IN" sz="2600" dirty="0"/>
          </a:p>
        </p:txBody>
      </p:sp>
      <p:pic>
        <p:nvPicPr>
          <p:cNvPr id="4" name="Picture 3" descr="A non-standard normal curve for height, x, in inches, with mu = 63.7. The region under the curve to the left of x &gt; mu has area 0.95. The unknown x-value corresponds to z = 1.64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6" y="3701134"/>
            <a:ext cx="3719315" cy="266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0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</a:t>
            </a:r>
            <a:r>
              <a:rPr lang="en-US" sz="3600" dirty="0" smtClean="0">
                <a:latin typeface="+mj-lt"/>
              </a:rPr>
              <a:t>Aircraft Cockpit </a:t>
            </a:r>
            <a:r>
              <a:rPr lang="en-US" sz="2000" b="0" dirty="0" smtClean="0">
                <a:latin typeface="+mj-lt"/>
              </a:rPr>
              <a:t>(6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Step 3: </a:t>
            </a:r>
            <a:r>
              <a:rPr lang="en-US" sz="2600" dirty="0"/>
              <a:t>With </a:t>
            </a:r>
            <a:r>
              <a:rPr lang="en-US" sz="2600" i="1" dirty="0"/>
              <a:t>z </a:t>
            </a:r>
            <a:r>
              <a:rPr lang="en-US" sz="2600" dirty="0"/>
              <a:t>= 1.645, </a:t>
            </a:r>
            <a:r>
              <a:rPr lang="el-GR" altLang="en-US" sz="2600" i="1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l-GR" altLang="en-US" sz="2600" i="1" dirty="0" smtClean="0"/>
              <a:t> </a:t>
            </a:r>
            <a:r>
              <a:rPr lang="en-US" sz="2600" dirty="0"/>
              <a:t>= 63.7 in., </a:t>
            </a:r>
            <a:r>
              <a:rPr lang="en-US" sz="2600" dirty="0" smtClean="0"/>
              <a:t>and </a:t>
            </a:r>
            <a:r>
              <a:rPr lang="el-GR" sz="2600" i="1" dirty="0" smtClean="0">
                <a:cs typeface="Arial" panose="020B0604020202020204" pitchFamily="34" charset="0"/>
              </a:rPr>
              <a:t>σ</a:t>
            </a:r>
            <a:r>
              <a:rPr lang="en-US" sz="2600" dirty="0" smtClean="0"/>
              <a:t> = </a:t>
            </a:r>
            <a:r>
              <a:rPr lang="en-US" sz="2600" dirty="0"/>
              <a:t>2.9 in., we can solve for </a:t>
            </a:r>
            <a:r>
              <a:rPr lang="en-US" sz="2600" i="1" dirty="0"/>
              <a:t>x </a:t>
            </a:r>
            <a:r>
              <a:rPr lang="en-US" sz="2600" dirty="0"/>
              <a:t>by using the conversion formula:</a:t>
            </a:r>
            <a:endParaRPr lang="en-IN" sz="2600" dirty="0"/>
          </a:p>
        </p:txBody>
      </p:sp>
      <p:pic>
        <p:nvPicPr>
          <p:cNvPr id="6" name="Picture 5" descr="z = x minus mu, divided by sigma, becomes, 1.645 = x minus 63.7, divided by 2.9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810" y="3148966"/>
            <a:ext cx="4801288" cy="63103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4038600"/>
            <a:ext cx="8229600" cy="8381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result of </a:t>
            </a:r>
            <a:r>
              <a:rPr lang="en-US" sz="2600" i="1" dirty="0"/>
              <a:t>x </a:t>
            </a:r>
            <a:r>
              <a:rPr lang="en-US" sz="2600" dirty="0"/>
              <a:t>= 68.4705 in. can be found directly or by using the following version of the conversion formula:</a:t>
            </a:r>
            <a:endParaRPr lang="en-IN" sz="2600" dirty="0"/>
          </a:p>
        </p:txBody>
      </p:sp>
      <p:pic>
        <p:nvPicPr>
          <p:cNvPr id="9" name="Picture 8" descr="x = mu + z times sigma = 63.7 + 1.645 times 2.9 = 68.4705 inches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96" y="5181600"/>
            <a:ext cx="6784144" cy="37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Designing an Aircraft Cockpit </a:t>
            </a:r>
            <a:r>
              <a:rPr lang="en-US" sz="2000" b="0" dirty="0">
                <a:latin typeface="+mj-lt"/>
              </a:rPr>
              <a:t>(7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Step 4: </a:t>
            </a:r>
            <a:r>
              <a:rPr lang="en-US" sz="2600" dirty="0"/>
              <a:t>The solution of </a:t>
            </a:r>
            <a:r>
              <a:rPr lang="en-US" sz="2600" i="1" dirty="0"/>
              <a:t>x </a:t>
            </a:r>
            <a:r>
              <a:rPr lang="en-US" sz="2600" dirty="0"/>
              <a:t>= 68.5 in. is reasonable because it is greater than the mean </a:t>
            </a:r>
            <a:r>
              <a:rPr lang="en-US" sz="2600"/>
              <a:t>of 63.7 in</a:t>
            </a:r>
            <a:r>
              <a:rPr lang="en-US" sz="2600" dirty="0"/>
              <a:t>.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800" kern="0" dirty="0"/>
              <a:t>Interpretation</a:t>
            </a:r>
          </a:p>
          <a:p>
            <a:pPr marL="0" indent="0">
              <a:buFontTx/>
              <a:buNone/>
            </a:pPr>
            <a:r>
              <a:rPr lang="en-US" sz="2600" kern="0" dirty="0"/>
              <a:t>A requirement of a height less than 68.5 in. would allow 95% of women to be eligible as U.S. Air Force pilots. There should be a </a:t>
            </a:r>
            <a:r>
              <a:rPr lang="en-US" sz="2600" b="1" kern="0" dirty="0"/>
              <a:t>minimum</a:t>
            </a:r>
            <a:r>
              <a:rPr lang="en-US" sz="2600" i="1" kern="0" dirty="0"/>
              <a:t> </a:t>
            </a:r>
            <a:r>
              <a:rPr lang="en-US" sz="2600" kern="0" dirty="0"/>
              <a:t>height requirement so that the pilot can easily reach all controls.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19961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Key Concept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400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en-US" sz="2600" dirty="0"/>
              <a:t>This section presents methods for working with normal distributions that are not standard. That is, the mean is not 0 or the standard deviation is not 1, or both.</a:t>
            </a:r>
            <a:endParaRPr lang="en-US" sz="2600" dirty="0"/>
          </a:p>
          <a:p>
            <a:pPr marL="0" indent="0">
              <a:spcBef>
                <a:spcPct val="50000"/>
              </a:spcBef>
              <a:buFontTx/>
              <a:buNone/>
            </a:pPr>
            <a:r>
              <a:rPr lang="en-US" altLang="en-US" sz="2600" kern="0" dirty="0"/>
              <a:t>The key is that we can use a simple conversion that allows us to “standardize” any normal distribution so that the same methods of the previous section can be used.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4047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+mj-lt"/>
              </a:rPr>
              <a:t>Conversion Formula</a:t>
            </a:r>
            <a:endParaRPr lang="en-IN" sz="3600" dirty="0">
              <a:latin typeface="+mj-lt"/>
            </a:endParaRPr>
          </a:p>
        </p:txBody>
      </p:sp>
      <p:pic>
        <p:nvPicPr>
          <p:cNvPr id="6" name="Picture 5" descr="z = x minus mu, divided by sigma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175" y="1878658"/>
            <a:ext cx="1261597" cy="62677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805356" y="2743200"/>
            <a:ext cx="5334000" cy="38100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600" dirty="0"/>
              <a:t>(round </a:t>
            </a:r>
            <a:r>
              <a:rPr lang="en-US" altLang="en-US" sz="2600" i="1" dirty="0"/>
              <a:t>z</a:t>
            </a:r>
            <a:r>
              <a:rPr lang="en-US" altLang="en-US" sz="2600" dirty="0"/>
              <a:t> scores to 2 decimal places)</a:t>
            </a:r>
            <a:endParaRPr lang="en-IN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1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formula allows us to “standardize” any normal distribution so that </a:t>
            </a:r>
            <a:r>
              <a:rPr lang="en-US" sz="2600" i="1" dirty="0"/>
              <a:t>x </a:t>
            </a:r>
            <a:r>
              <a:rPr lang="en-US" sz="2600" dirty="0"/>
              <a:t>values can be transformed to </a:t>
            </a:r>
            <a:br>
              <a:rPr lang="en-US" sz="2600" dirty="0"/>
            </a:br>
            <a:r>
              <a:rPr lang="en-US" sz="2600" i="1" dirty="0"/>
              <a:t>z </a:t>
            </a:r>
            <a:r>
              <a:rPr lang="en-US" sz="2600" dirty="0"/>
              <a:t>scores.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2382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+mj-lt"/>
              </a:rPr>
              <a:t>Converting  to a Standard Normal Distribution</a:t>
            </a:r>
            <a:endParaRPr lang="en-IN" sz="3600" dirty="0">
              <a:latin typeface="+mj-lt"/>
            </a:endParaRPr>
          </a:p>
        </p:txBody>
      </p:sp>
      <p:pic>
        <p:nvPicPr>
          <p:cNvPr id="4" name="Picture 3" descr="Graph a: The non-standard normal curve is above the x-axis, with a peak at mu. The area under the curve to the left of x = P. The values from this graph can be converted into standard normal form by using z = x minus mu, divided by sigma. Graph b: The standard normal curve is above the z-axis, with a peak at 0. The area under the curve to the left of z represents P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99" y="1603107"/>
            <a:ext cx="6289387" cy="20669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41885"/>
            <a:ext cx="8382000" cy="200171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figures illustrate the conversion from a nonstandard to a standard normal distribution. The area in </a:t>
            </a:r>
            <a:r>
              <a:rPr lang="en-US" sz="2600" b="1" dirty="0"/>
              <a:t>any </a:t>
            </a:r>
            <a:r>
              <a:rPr lang="en-US" sz="2600" dirty="0"/>
              <a:t>normal distribution bounded by some score </a:t>
            </a:r>
            <a:r>
              <a:rPr lang="en-US" sz="2600" i="1" dirty="0"/>
              <a:t>x </a:t>
            </a:r>
            <a:r>
              <a:rPr lang="en-US" sz="2600" dirty="0"/>
              <a:t>(as in Figure a) is the </a:t>
            </a:r>
            <a:r>
              <a:rPr lang="en-US" sz="2600" b="1" dirty="0"/>
              <a:t>same</a:t>
            </a:r>
            <a:r>
              <a:rPr lang="en-US" sz="2600" i="1" dirty="0"/>
              <a:t> </a:t>
            </a:r>
            <a:r>
              <a:rPr lang="en-US" sz="2600" dirty="0"/>
              <a:t>as the area bounded by the corresponding </a:t>
            </a:r>
            <a:r>
              <a:rPr lang="en-US" sz="2600" i="1" dirty="0"/>
              <a:t>z </a:t>
            </a:r>
            <a:r>
              <a:rPr lang="en-US" sz="2600" dirty="0"/>
              <a:t>score in the standard normal distribution (as in Figure b).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08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latin typeface="+mj-lt"/>
              </a:rPr>
              <a:t>Procedure for Finding Areas with a Nonstandard Normal Distribution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981200"/>
          </a:xfrm>
        </p:spPr>
        <p:txBody>
          <a:bodyPr/>
          <a:lstStyle/>
          <a:p>
            <a:pPr marL="442800" indent="-442800">
              <a:buFont typeface="+mj-lt"/>
              <a:buAutoNum type="arabicPeriod"/>
            </a:pPr>
            <a:r>
              <a:rPr lang="en-US" sz="2400" dirty="0"/>
              <a:t>Sketch a normal curve, label the mean and any specific </a:t>
            </a:r>
            <a:r>
              <a:rPr lang="en-US" sz="2400" i="1" dirty="0"/>
              <a:t>x </a:t>
            </a:r>
            <a:r>
              <a:rPr lang="en-US" sz="2400" dirty="0"/>
              <a:t>values, and then </a:t>
            </a:r>
            <a:r>
              <a:rPr lang="en-US" sz="2400" b="1" dirty="0"/>
              <a:t>shade</a:t>
            </a:r>
            <a:r>
              <a:rPr lang="en-US" sz="2400" i="1" dirty="0"/>
              <a:t> </a:t>
            </a:r>
            <a:r>
              <a:rPr lang="en-US" sz="2400" dirty="0"/>
              <a:t>the region representing the desired probability.</a:t>
            </a:r>
          </a:p>
          <a:p>
            <a:pPr marL="442800" indent="-442800">
              <a:buFont typeface="+mj-lt"/>
              <a:buAutoNum type="arabicPeriod"/>
            </a:pPr>
            <a:r>
              <a:rPr lang="en-US" sz="2400" kern="0" dirty="0"/>
              <a:t>For each relevant value </a:t>
            </a:r>
            <a:r>
              <a:rPr lang="en-US" sz="2400" i="1" kern="0" dirty="0"/>
              <a:t>x </a:t>
            </a:r>
            <a:r>
              <a:rPr lang="en-US" sz="2400" kern="0" dirty="0"/>
              <a:t>that is a boundary for the shaded region, use the formula</a:t>
            </a:r>
            <a:endParaRPr lang="en-IN" sz="2400" dirty="0"/>
          </a:p>
        </p:txBody>
      </p:sp>
      <p:pic>
        <p:nvPicPr>
          <p:cNvPr id="5" name="Picture 4" descr="z = x minus mu, divided by sigma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716621"/>
            <a:ext cx="1261597" cy="626779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457200" y="4343400"/>
            <a:ext cx="8153400" cy="2011363"/>
          </a:xfrm>
        </p:spPr>
        <p:txBody>
          <a:bodyPr/>
          <a:lstStyle/>
          <a:p>
            <a:pPr marL="442800" indent="0">
              <a:buNone/>
            </a:pPr>
            <a:r>
              <a:rPr lang="en-US" sz="2400" kern="0" dirty="0"/>
              <a:t>to convert that value to the equivalent </a:t>
            </a:r>
            <a:r>
              <a:rPr lang="en-US" sz="2400" i="1" kern="0" dirty="0"/>
              <a:t>z </a:t>
            </a:r>
            <a:r>
              <a:rPr lang="en-US" sz="2400" kern="0" dirty="0"/>
              <a:t>score. (With many technologies, this step can be skipped.)</a:t>
            </a:r>
          </a:p>
          <a:p>
            <a:pPr marL="442800" indent="-442800">
              <a:buFont typeface="+mj-lt"/>
              <a:buAutoNum type="arabicPeriod" startAt="3"/>
            </a:pPr>
            <a:r>
              <a:rPr lang="en-US" sz="2400" kern="0" dirty="0"/>
              <a:t>Use technology (software or a calculator) or Table A-2 to find the area of the shaded region. This area is the desired probability.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326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548"/>
            <a:ext cx="8305800" cy="1160252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Example: What Proportion of Men Are Taller Than the 72 in. Height Requirement for Showerheads? </a:t>
            </a:r>
            <a:r>
              <a:rPr lang="en-US" sz="2000" b="0" dirty="0">
                <a:latin typeface="+mj-lt"/>
              </a:rPr>
              <a:t>(1 of 6)</a:t>
            </a:r>
            <a:r>
              <a:rPr lang="en-US" sz="2800" dirty="0">
                <a:latin typeface="+mj-lt"/>
              </a:rPr>
              <a:t> </a:t>
            </a:r>
            <a:endParaRPr lang="en-IN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Heights of men are normally distributed with a mean of 68.6 in. and a standard deviation of 2.8 in. Find the percentage of men who are taller than a showerhead at 72 in.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8325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305800" cy="109728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Example: What Proportion of Men Are Taller Than the 72 in. Height Requirement for Showerheads? </a:t>
            </a:r>
            <a:r>
              <a:rPr lang="en-US" sz="2000" b="0" dirty="0">
                <a:latin typeface="+mj-lt"/>
              </a:rPr>
              <a:t>(2 of 6)</a:t>
            </a:r>
            <a:r>
              <a:rPr lang="en-US" sz="2800" dirty="0">
                <a:latin typeface="+mj-lt"/>
              </a:rPr>
              <a:t> </a:t>
            </a:r>
            <a:endParaRPr lang="en-IN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5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Step 1: </a:t>
            </a:r>
            <a:r>
              <a:rPr lang="en-US" sz="2600" dirty="0"/>
              <a:t>Men have heights that are normally distributed with a mean of 68.6 in. and a standard deviation of 2.8 in. The shaded region represents the men who are taller </a:t>
            </a:r>
            <a:br>
              <a:rPr lang="en-US" sz="2600" dirty="0"/>
            </a:br>
            <a:r>
              <a:rPr lang="en-US" sz="2600" dirty="0"/>
              <a:t>than the showerhead height of 72 in.</a:t>
            </a:r>
            <a:endParaRPr lang="en-IN" sz="2600" dirty="0"/>
          </a:p>
        </p:txBody>
      </p:sp>
      <p:pic>
        <p:nvPicPr>
          <p:cNvPr id="4" name="Picture 3" descr="A non-standard normal curve for height, x, in inches, with mu = 68.6. The region under the curve to the right of x = 72 is shad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95" y="3852338"/>
            <a:ext cx="3600751" cy="253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4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520"/>
            <a:ext cx="8229600" cy="1097280"/>
          </a:xfrm>
        </p:spPr>
        <p:txBody>
          <a:bodyPr/>
          <a:lstStyle/>
          <a:p>
            <a:r>
              <a:rPr lang="en-US" sz="2800" dirty="0">
                <a:latin typeface="+mj-lt"/>
              </a:rPr>
              <a:t>Example: What Proportion of Men Are Taller Than the 72 in. Height Requirement for Showerheads? </a:t>
            </a:r>
            <a:r>
              <a:rPr lang="en-US" sz="2000" b="0" dirty="0">
                <a:latin typeface="+mj-lt"/>
              </a:rPr>
              <a:t>(3 of 6)</a:t>
            </a:r>
            <a:r>
              <a:rPr lang="en-US" sz="2800" dirty="0">
                <a:latin typeface="+mj-lt"/>
              </a:rPr>
              <a:t> </a:t>
            </a:r>
            <a:endParaRPr lang="en-IN" sz="28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8601"/>
            <a:ext cx="8229600" cy="18287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b="1" dirty="0"/>
              <a:t>Step 2: </a:t>
            </a:r>
            <a:r>
              <a:rPr lang="en-US" sz="2600" dirty="0"/>
              <a:t>We can convert the showerhead height of 72 in. to the </a:t>
            </a:r>
            <a:r>
              <a:rPr lang="en-US" sz="2600" i="1" dirty="0"/>
              <a:t>z </a:t>
            </a:r>
            <a:r>
              <a:rPr lang="en-US" sz="2600" dirty="0"/>
              <a:t>score of 1.21 by using the conversion formula as follows:</a:t>
            </a:r>
            <a:endParaRPr lang="en-IN" sz="2600" dirty="0"/>
          </a:p>
        </p:txBody>
      </p:sp>
      <p:pic>
        <p:nvPicPr>
          <p:cNvPr id="5" name="Picture 4" descr="z = x minus mu, divided by sigma, = 72 minus 68.6, divided by 2.8, = 1.21, which has been rounded to two decimal place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936" y="3669544"/>
            <a:ext cx="6141597" cy="109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4676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5019</TotalTime>
  <Words>1388</Words>
  <Application>Microsoft Office PowerPoint</Application>
  <PresentationFormat>On-screen Show (4:3)</PresentationFormat>
  <Paragraphs>84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Verdana</vt:lpstr>
      <vt:lpstr>Wingdings</vt:lpstr>
      <vt:lpstr>508 Lecture</vt:lpstr>
      <vt:lpstr>Elementary Statistics</vt:lpstr>
      <vt:lpstr>Normal Probability Distributions</vt:lpstr>
      <vt:lpstr>Key Concept</vt:lpstr>
      <vt:lpstr>Conversion Formula</vt:lpstr>
      <vt:lpstr>Converting  to a Standard Normal Distribution</vt:lpstr>
      <vt:lpstr>Procedure for Finding Areas with a Nonstandard Normal Distribution</vt:lpstr>
      <vt:lpstr>Example: What Proportion of Men Are Taller Than the 72 in. Height Requirement for Showerheads? (1 of 6) </vt:lpstr>
      <vt:lpstr>Example: What Proportion of Men Are Taller Than the 72 in. Height Requirement for Showerheads? (2 of 6) </vt:lpstr>
      <vt:lpstr>Example: What Proportion of Men Are Taller Than the 72 in. Height Requirement for Showerheads? (3 of 6) </vt:lpstr>
      <vt:lpstr>Example: What Proportion of Men Are Taller Than the 72 in. Height Requirement for Showerheads? (4 of 6) </vt:lpstr>
      <vt:lpstr>Example: What Proportion of Men Are Taller Than the 72 in. Height Requirement for Showerheads? (5 of 6) </vt:lpstr>
      <vt:lpstr>Example: What Proportion of Men Are Taller Than the 72 in. Height Requirement for Showerheads? (6 of 6) </vt:lpstr>
      <vt:lpstr>Finding Values From Known Areas (1 of 3)</vt:lpstr>
      <vt:lpstr>Finding Values From Known Areas (2 of 3)</vt:lpstr>
      <vt:lpstr>Finding Values From Known Areas (3 of 3)</vt:lpstr>
      <vt:lpstr>Procedure For Finding Values From Known Areas or Probabilities (1 of 2)</vt:lpstr>
      <vt:lpstr>Procedure For Finding Values From Known Areas or Probabilities (2 of 2)</vt:lpstr>
      <vt:lpstr>Example: Designing an Aircraft Cockpit (1 of 7)</vt:lpstr>
      <vt:lpstr>Example: Designing an Aircraft Cockpit (2 of 7)</vt:lpstr>
      <vt:lpstr>Example: Designing an Aircraft Cockpit (3 of 7)</vt:lpstr>
      <vt:lpstr>Example: Designing an Aircraft Cockpit (4 of 7)</vt:lpstr>
      <vt:lpstr>Example: Designing an Aircraft Cockpit (5 of 7)</vt:lpstr>
      <vt:lpstr>Example: Designing an Aircraft Cockpit (6 of 7)</vt:lpstr>
      <vt:lpstr>Example: Designing an Aircraft Cockpit (7 of 7)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Statistics, 13e</dc:title>
  <dc:subject>Statistics</dc:subject>
  <dc:creator>Mario F. Triola</dc:creator>
  <cp:lastModifiedBy>D, Mohanapriya</cp:lastModifiedBy>
  <cp:revision>1504</cp:revision>
  <dcterms:created xsi:type="dcterms:W3CDTF">2014-07-14T20:04:21Z</dcterms:created>
  <dcterms:modified xsi:type="dcterms:W3CDTF">2017-11-06T06:52:54Z</dcterms:modified>
</cp:coreProperties>
</file>