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handoutMasterIdLst>
    <p:handoutMasterId r:id="rId34"/>
  </p:handoutMasterIdLst>
  <p:sldIdLst>
    <p:sldId id="377" r:id="rId2"/>
    <p:sldId id="378" r:id="rId3"/>
    <p:sldId id="379" r:id="rId4"/>
    <p:sldId id="380" r:id="rId5"/>
    <p:sldId id="381" r:id="rId6"/>
    <p:sldId id="382" r:id="rId7"/>
    <p:sldId id="383" r:id="rId8"/>
    <p:sldId id="384" r:id="rId9"/>
    <p:sldId id="385" r:id="rId10"/>
    <p:sldId id="386" r:id="rId11"/>
    <p:sldId id="387" r:id="rId12"/>
    <p:sldId id="388" r:id="rId13"/>
    <p:sldId id="389" r:id="rId14"/>
    <p:sldId id="390" r:id="rId15"/>
    <p:sldId id="391" r:id="rId16"/>
    <p:sldId id="392" r:id="rId17"/>
    <p:sldId id="393" r:id="rId18"/>
    <p:sldId id="394" r:id="rId19"/>
    <p:sldId id="395" r:id="rId20"/>
    <p:sldId id="410" r:id="rId21"/>
    <p:sldId id="397" r:id="rId22"/>
    <p:sldId id="398" r:id="rId23"/>
    <p:sldId id="408" r:id="rId24"/>
    <p:sldId id="400" r:id="rId25"/>
    <p:sldId id="409" r:id="rId26"/>
    <p:sldId id="402" r:id="rId27"/>
    <p:sldId id="403" r:id="rId28"/>
    <p:sldId id="404" r:id="rId29"/>
    <p:sldId id="405" r:id="rId30"/>
    <p:sldId id="406" r:id="rId31"/>
    <p:sldId id="407"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extLst>
      <p:ext uri="{19B8F6BF-5375-455C-9EA6-DF929625EA0E}">
        <p15:presenceInfo xmlns:p15="http://schemas.microsoft.com/office/powerpoint/2012/main" userId="S-1-5-21-617317731-1927854996-104450171-1194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99008C"/>
    <a:srgbClr val="001581"/>
    <a:srgbClr val="82007C"/>
    <a:srgbClr val="96008F"/>
    <a:srgbClr val="595375"/>
    <a:srgbClr val="6B638B"/>
    <a:srgbClr val="000000"/>
    <a:srgbClr val="FDB940"/>
    <a:srgbClr val="D4EA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66" autoAdjust="0"/>
    <p:restoredTop sz="96203" autoAdjust="0"/>
  </p:normalViewPr>
  <p:slideViewPr>
    <p:cSldViewPr>
      <p:cViewPr varScale="1">
        <p:scale>
          <a:sx n="109" d="100"/>
          <a:sy n="109" d="100"/>
        </p:scale>
        <p:origin x="180" y="6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12/11/2016</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12/11/2016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1279581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3491278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30</a:t>
            </a:fld>
            <a:endParaRPr lang="en-US" dirty="0"/>
          </a:p>
        </p:txBody>
      </p:sp>
    </p:spTree>
    <p:extLst>
      <p:ext uri="{BB962C8B-B14F-4D97-AF65-F5344CB8AC3E}">
        <p14:creationId xmlns:p14="http://schemas.microsoft.com/office/powerpoint/2010/main" val="39140352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12/11/2016</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pic>
        <p:nvPicPr>
          <p:cNvPr id="8" name="Picture 7"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9" name="TextBox 8"/>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smtClean="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887980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Click to edit Master title style</a:t>
            </a:r>
            <a:endParaRPr lang="en-US" dirty="0"/>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12/11/2016</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12/11/2016</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1" name="TextBox 10"/>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smtClean="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3711136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12/11/2016</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grpSp>
        <p:nvGrpSpPr>
          <p:cNvPr id="2" name="Group 4"/>
          <p:cNvGrpSpPr>
            <a:grpSpLocks noChangeAspect="1"/>
          </p:cNvGrpSpPr>
          <p:nvPr userDrawn="1"/>
        </p:nvGrpSpPr>
        <p:grpSpPr bwMode="auto">
          <a:xfrm>
            <a:off x="57755" y="6407126"/>
            <a:ext cx="1611690" cy="417560"/>
            <a:chOff x="21" y="4059"/>
            <a:chExt cx="1046" cy="271"/>
          </a:xfrm>
        </p:grpSpPr>
        <p:sp>
          <p:nvSpPr>
            <p:cNvPr id="3" name="AutoShape 3"/>
            <p:cNvSpPr>
              <a:spLocks noChangeAspect="1" noChangeArrowheads="1" noTextEdit="1"/>
            </p:cNvSpPr>
            <p:nvPr userDrawn="1"/>
          </p:nvSpPr>
          <p:spPr bwMode="auto">
            <a:xfrm>
              <a:off x="21" y="4059"/>
              <a:ext cx="1046" cy="27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solidFill>
                  <a:schemeClr val="tx1">
                    <a:alpha val="0"/>
                  </a:schemeClr>
                </a:solidFill>
              </a:endParaRPr>
            </a:p>
          </p:txBody>
        </p:sp>
        <p:sp>
          <p:nvSpPr>
            <p:cNvPr id="6" name="Freeform 5"/>
            <p:cNvSpPr>
              <a:spLocks noEditPoints="1"/>
            </p:cNvSpPr>
            <p:nvPr userDrawn="1"/>
          </p:nvSpPr>
          <p:spPr bwMode="auto">
            <a:xfrm>
              <a:off x="125" y="4168"/>
              <a:ext cx="838" cy="51"/>
            </a:xfrm>
            <a:custGeom>
              <a:avLst/>
              <a:gdLst>
                <a:gd name="T0" fmla="*/ 1055 w 21137"/>
                <a:gd name="T1" fmla="*/ 1285 h 1300"/>
                <a:gd name="T2" fmla="*/ 0 w 21137"/>
                <a:gd name="T3" fmla="*/ 1285 h 1300"/>
                <a:gd name="T4" fmla="*/ 417 w 21137"/>
                <a:gd name="T5" fmla="*/ 748 h 1300"/>
                <a:gd name="T6" fmla="*/ 1860 w 21137"/>
                <a:gd name="T7" fmla="*/ 1119 h 1300"/>
                <a:gd name="T8" fmla="*/ 1678 w 21137"/>
                <a:gd name="T9" fmla="*/ 16 h 1300"/>
                <a:gd name="T10" fmla="*/ 4021 w 21137"/>
                <a:gd name="T11" fmla="*/ 1290 h 1300"/>
                <a:gd name="T12" fmla="*/ 2636 w 21137"/>
                <a:gd name="T13" fmla="*/ 16 h 1300"/>
                <a:gd name="T14" fmla="*/ 3693 w 21137"/>
                <a:gd name="T15" fmla="*/ 16 h 1300"/>
                <a:gd name="T16" fmla="*/ 5470 w 21137"/>
                <a:gd name="T17" fmla="*/ 9 h 1300"/>
                <a:gd name="T18" fmla="*/ 5143 w 21137"/>
                <a:gd name="T19" fmla="*/ 909 h 1300"/>
                <a:gd name="T20" fmla="*/ 5610 w 21137"/>
                <a:gd name="T21" fmla="*/ 748 h 1300"/>
                <a:gd name="T22" fmla="*/ 7109 w 21137"/>
                <a:gd name="T23" fmla="*/ 16 h 1300"/>
                <a:gd name="T24" fmla="*/ 6675 w 21137"/>
                <a:gd name="T25" fmla="*/ 1285 h 1300"/>
                <a:gd name="T26" fmla="*/ 6765 w 21137"/>
                <a:gd name="T27" fmla="*/ 453 h 1300"/>
                <a:gd name="T28" fmla="*/ 7796 w 21137"/>
                <a:gd name="T29" fmla="*/ 514 h 1300"/>
                <a:gd name="T30" fmla="*/ 8407 w 21137"/>
                <a:gd name="T31" fmla="*/ 89 h 1300"/>
                <a:gd name="T32" fmla="*/ 7908 w 21137"/>
                <a:gd name="T33" fmla="*/ 309 h 1300"/>
                <a:gd name="T34" fmla="*/ 8457 w 21137"/>
                <a:gd name="T35" fmla="*/ 956 h 1300"/>
                <a:gd name="T36" fmla="*/ 7746 w 21137"/>
                <a:gd name="T37" fmla="*/ 953 h 1300"/>
                <a:gd name="T38" fmla="*/ 8119 w 21137"/>
                <a:gd name="T39" fmla="*/ 754 h 1300"/>
                <a:gd name="T40" fmla="*/ 10671 w 21137"/>
                <a:gd name="T41" fmla="*/ 1119 h 1300"/>
                <a:gd name="T42" fmla="*/ 11202 w 21137"/>
                <a:gd name="T43" fmla="*/ 16 h 1300"/>
                <a:gd name="T44" fmla="*/ 11383 w 21137"/>
                <a:gd name="T45" fmla="*/ 565 h 1300"/>
                <a:gd name="T46" fmla="*/ 11383 w 21137"/>
                <a:gd name="T47" fmla="*/ 1122 h 1300"/>
                <a:gd name="T48" fmla="*/ 11202 w 21137"/>
                <a:gd name="T49" fmla="*/ 16 h 1300"/>
                <a:gd name="T50" fmla="*/ 13458 w 21137"/>
                <a:gd name="T51" fmla="*/ 1285 h 1300"/>
                <a:gd name="T52" fmla="*/ 12402 w 21137"/>
                <a:gd name="T53" fmla="*/ 1285 h 1300"/>
                <a:gd name="T54" fmla="*/ 12819 w 21137"/>
                <a:gd name="T55" fmla="*/ 748 h 1300"/>
                <a:gd name="T56" fmla="*/ 14478 w 21137"/>
                <a:gd name="T57" fmla="*/ 16 h 1300"/>
                <a:gd name="T58" fmla="*/ 14682 w 21137"/>
                <a:gd name="T59" fmla="*/ 682 h 1300"/>
                <a:gd name="T60" fmla="*/ 15138 w 21137"/>
                <a:gd name="T61" fmla="*/ 1285 h 1300"/>
                <a:gd name="T62" fmla="*/ 14820 w 21137"/>
                <a:gd name="T63" fmla="*/ 1136 h 1300"/>
                <a:gd name="T64" fmla="*/ 14516 w 21137"/>
                <a:gd name="T65" fmla="*/ 754 h 1300"/>
                <a:gd name="T66" fmla="*/ 14160 w 21137"/>
                <a:gd name="T67" fmla="*/ 1285 h 1300"/>
                <a:gd name="T68" fmla="*/ 14411 w 21137"/>
                <a:gd name="T69" fmla="*/ 572 h 1300"/>
                <a:gd name="T70" fmla="*/ 14677 w 21137"/>
                <a:gd name="T71" fmla="*/ 260 h 1300"/>
                <a:gd name="T72" fmla="*/ 16830 w 21137"/>
                <a:gd name="T73" fmla="*/ 16 h 1300"/>
                <a:gd name="T74" fmla="*/ 15827 w 21137"/>
                <a:gd name="T75" fmla="*/ 1285 h 1300"/>
                <a:gd name="T76" fmla="*/ 16658 w 21137"/>
                <a:gd name="T77" fmla="*/ 1002 h 1300"/>
                <a:gd name="T78" fmla="*/ 17658 w 21137"/>
                <a:gd name="T79" fmla="*/ 1285 h 1300"/>
                <a:gd name="T80" fmla="*/ 19493 w 21137"/>
                <a:gd name="T81" fmla="*/ 16 h 1300"/>
                <a:gd name="T82" fmla="*/ 18488 w 21137"/>
                <a:gd name="T83" fmla="*/ 1285 h 1300"/>
                <a:gd name="T84" fmla="*/ 19320 w 21137"/>
                <a:gd name="T85" fmla="*/ 1002 h 1300"/>
                <a:gd name="T86" fmla="*/ 21137 w 21137"/>
                <a:gd name="T87" fmla="*/ 1198 h 1300"/>
                <a:gd name="T88" fmla="*/ 20176 w 21137"/>
                <a:gd name="T89" fmla="*/ 189 h 1300"/>
                <a:gd name="T90" fmla="*/ 21112 w 21137"/>
                <a:gd name="T91" fmla="*/ 293 h 1300"/>
                <a:gd name="T92" fmla="*/ 20311 w 21137"/>
                <a:gd name="T93" fmla="*/ 1004 h 1300"/>
                <a:gd name="T94" fmla="*/ 20956 w 21137"/>
                <a:gd name="T95" fmla="*/ 821 h 1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1137" h="1300">
                  <a:moveTo>
                    <a:pt x="545" y="9"/>
                  </a:moveTo>
                  <a:cubicBezTo>
                    <a:pt x="672" y="9"/>
                    <a:pt x="672" y="9"/>
                    <a:pt x="672" y="9"/>
                  </a:cubicBezTo>
                  <a:cubicBezTo>
                    <a:pt x="1241" y="1285"/>
                    <a:pt x="1241" y="1285"/>
                    <a:pt x="1241" y="1285"/>
                  </a:cubicBezTo>
                  <a:cubicBezTo>
                    <a:pt x="1055" y="1285"/>
                    <a:pt x="1055" y="1285"/>
                    <a:pt x="1055" y="1285"/>
                  </a:cubicBezTo>
                  <a:cubicBezTo>
                    <a:pt x="886" y="909"/>
                    <a:pt x="886" y="909"/>
                    <a:pt x="886" y="909"/>
                  </a:cubicBezTo>
                  <a:cubicBezTo>
                    <a:pt x="345" y="909"/>
                    <a:pt x="345" y="909"/>
                    <a:pt x="345" y="909"/>
                  </a:cubicBezTo>
                  <a:cubicBezTo>
                    <a:pt x="186" y="1285"/>
                    <a:pt x="186" y="1285"/>
                    <a:pt x="186" y="1285"/>
                  </a:cubicBezTo>
                  <a:cubicBezTo>
                    <a:pt x="0" y="1285"/>
                    <a:pt x="0" y="1285"/>
                    <a:pt x="0" y="1285"/>
                  </a:cubicBezTo>
                  <a:lnTo>
                    <a:pt x="545" y="9"/>
                  </a:lnTo>
                  <a:close/>
                  <a:moveTo>
                    <a:pt x="812" y="748"/>
                  </a:moveTo>
                  <a:cubicBezTo>
                    <a:pt x="607" y="287"/>
                    <a:pt x="607" y="287"/>
                    <a:pt x="607" y="287"/>
                  </a:cubicBezTo>
                  <a:cubicBezTo>
                    <a:pt x="417" y="748"/>
                    <a:pt x="417" y="748"/>
                    <a:pt x="417" y="748"/>
                  </a:cubicBezTo>
                  <a:lnTo>
                    <a:pt x="812" y="748"/>
                  </a:lnTo>
                  <a:close/>
                  <a:moveTo>
                    <a:pt x="1678" y="16"/>
                  </a:moveTo>
                  <a:cubicBezTo>
                    <a:pt x="1860" y="16"/>
                    <a:pt x="1860" y="16"/>
                    <a:pt x="1860" y="16"/>
                  </a:cubicBezTo>
                  <a:cubicBezTo>
                    <a:pt x="1860" y="1119"/>
                    <a:pt x="1860" y="1119"/>
                    <a:pt x="1860" y="1119"/>
                  </a:cubicBezTo>
                  <a:cubicBezTo>
                    <a:pt x="2431" y="1119"/>
                    <a:pt x="2431" y="1119"/>
                    <a:pt x="2431" y="1119"/>
                  </a:cubicBezTo>
                  <a:cubicBezTo>
                    <a:pt x="2431" y="1285"/>
                    <a:pt x="2431" y="1285"/>
                    <a:pt x="2431" y="1285"/>
                  </a:cubicBezTo>
                  <a:cubicBezTo>
                    <a:pt x="1678" y="1285"/>
                    <a:pt x="1678" y="1285"/>
                    <a:pt x="1678" y="1285"/>
                  </a:cubicBezTo>
                  <a:lnTo>
                    <a:pt x="1678" y="16"/>
                  </a:lnTo>
                  <a:close/>
                  <a:moveTo>
                    <a:pt x="4392" y="16"/>
                  </a:moveTo>
                  <a:cubicBezTo>
                    <a:pt x="4573" y="16"/>
                    <a:pt x="4573" y="16"/>
                    <a:pt x="4573" y="16"/>
                  </a:cubicBezTo>
                  <a:cubicBezTo>
                    <a:pt x="4061" y="1290"/>
                    <a:pt x="4061" y="1290"/>
                    <a:pt x="4061" y="1290"/>
                  </a:cubicBezTo>
                  <a:cubicBezTo>
                    <a:pt x="4021" y="1290"/>
                    <a:pt x="4021" y="1290"/>
                    <a:pt x="4021" y="1290"/>
                  </a:cubicBezTo>
                  <a:cubicBezTo>
                    <a:pt x="3606" y="258"/>
                    <a:pt x="3606" y="258"/>
                    <a:pt x="3606" y="258"/>
                  </a:cubicBezTo>
                  <a:cubicBezTo>
                    <a:pt x="3187" y="1290"/>
                    <a:pt x="3187" y="1290"/>
                    <a:pt x="3187" y="1290"/>
                  </a:cubicBezTo>
                  <a:cubicBezTo>
                    <a:pt x="3147" y="1290"/>
                    <a:pt x="3147" y="1290"/>
                    <a:pt x="3147" y="1290"/>
                  </a:cubicBezTo>
                  <a:cubicBezTo>
                    <a:pt x="2636" y="16"/>
                    <a:pt x="2636" y="16"/>
                    <a:pt x="2636" y="16"/>
                  </a:cubicBezTo>
                  <a:cubicBezTo>
                    <a:pt x="2819" y="16"/>
                    <a:pt x="2819" y="16"/>
                    <a:pt x="2819" y="16"/>
                  </a:cubicBezTo>
                  <a:cubicBezTo>
                    <a:pt x="3168" y="891"/>
                    <a:pt x="3168" y="891"/>
                    <a:pt x="3168" y="891"/>
                  </a:cubicBezTo>
                  <a:cubicBezTo>
                    <a:pt x="3521" y="16"/>
                    <a:pt x="3521" y="16"/>
                    <a:pt x="3521" y="16"/>
                  </a:cubicBezTo>
                  <a:cubicBezTo>
                    <a:pt x="3693" y="16"/>
                    <a:pt x="3693" y="16"/>
                    <a:pt x="3693" y="16"/>
                  </a:cubicBezTo>
                  <a:cubicBezTo>
                    <a:pt x="4047" y="891"/>
                    <a:pt x="4047" y="891"/>
                    <a:pt x="4047" y="891"/>
                  </a:cubicBezTo>
                  <a:lnTo>
                    <a:pt x="4392" y="16"/>
                  </a:lnTo>
                  <a:close/>
                  <a:moveTo>
                    <a:pt x="5343" y="9"/>
                  </a:moveTo>
                  <a:cubicBezTo>
                    <a:pt x="5470" y="9"/>
                    <a:pt x="5470" y="9"/>
                    <a:pt x="5470" y="9"/>
                  </a:cubicBezTo>
                  <a:cubicBezTo>
                    <a:pt x="6039" y="1285"/>
                    <a:pt x="6039" y="1285"/>
                    <a:pt x="6039" y="1285"/>
                  </a:cubicBezTo>
                  <a:cubicBezTo>
                    <a:pt x="5853" y="1285"/>
                    <a:pt x="5853" y="1285"/>
                    <a:pt x="5853" y="1285"/>
                  </a:cubicBezTo>
                  <a:cubicBezTo>
                    <a:pt x="5685" y="909"/>
                    <a:pt x="5685" y="909"/>
                    <a:pt x="5685" y="909"/>
                  </a:cubicBezTo>
                  <a:cubicBezTo>
                    <a:pt x="5143" y="909"/>
                    <a:pt x="5143" y="909"/>
                    <a:pt x="5143" y="909"/>
                  </a:cubicBezTo>
                  <a:cubicBezTo>
                    <a:pt x="4984" y="1285"/>
                    <a:pt x="4984" y="1285"/>
                    <a:pt x="4984" y="1285"/>
                  </a:cubicBezTo>
                  <a:cubicBezTo>
                    <a:pt x="4798" y="1285"/>
                    <a:pt x="4798" y="1285"/>
                    <a:pt x="4798" y="1285"/>
                  </a:cubicBezTo>
                  <a:lnTo>
                    <a:pt x="5343" y="9"/>
                  </a:lnTo>
                  <a:close/>
                  <a:moveTo>
                    <a:pt x="5610" y="748"/>
                  </a:moveTo>
                  <a:cubicBezTo>
                    <a:pt x="5405" y="287"/>
                    <a:pt x="5405" y="287"/>
                    <a:pt x="5405" y="287"/>
                  </a:cubicBezTo>
                  <a:cubicBezTo>
                    <a:pt x="5215" y="748"/>
                    <a:pt x="5215" y="748"/>
                    <a:pt x="5215" y="748"/>
                  </a:cubicBezTo>
                  <a:lnTo>
                    <a:pt x="5610" y="748"/>
                  </a:lnTo>
                  <a:close/>
                  <a:moveTo>
                    <a:pt x="7109" y="16"/>
                  </a:moveTo>
                  <a:cubicBezTo>
                    <a:pt x="7330" y="16"/>
                    <a:pt x="7330" y="16"/>
                    <a:pt x="7330" y="16"/>
                  </a:cubicBezTo>
                  <a:cubicBezTo>
                    <a:pt x="6861" y="614"/>
                    <a:pt x="6861" y="614"/>
                    <a:pt x="6861" y="614"/>
                  </a:cubicBezTo>
                  <a:cubicBezTo>
                    <a:pt x="6861" y="1285"/>
                    <a:pt x="6861" y="1285"/>
                    <a:pt x="6861" y="1285"/>
                  </a:cubicBezTo>
                  <a:cubicBezTo>
                    <a:pt x="6675" y="1285"/>
                    <a:pt x="6675" y="1285"/>
                    <a:pt x="6675" y="1285"/>
                  </a:cubicBezTo>
                  <a:cubicBezTo>
                    <a:pt x="6675" y="614"/>
                    <a:pt x="6675" y="614"/>
                    <a:pt x="6675" y="614"/>
                  </a:cubicBezTo>
                  <a:cubicBezTo>
                    <a:pt x="6206" y="16"/>
                    <a:pt x="6206" y="16"/>
                    <a:pt x="6206" y="16"/>
                  </a:cubicBezTo>
                  <a:cubicBezTo>
                    <a:pt x="6426" y="16"/>
                    <a:pt x="6426" y="16"/>
                    <a:pt x="6426" y="16"/>
                  </a:cubicBezTo>
                  <a:cubicBezTo>
                    <a:pt x="6765" y="453"/>
                    <a:pt x="6765" y="453"/>
                    <a:pt x="6765" y="453"/>
                  </a:cubicBezTo>
                  <a:lnTo>
                    <a:pt x="7109" y="16"/>
                  </a:lnTo>
                  <a:close/>
                  <a:moveTo>
                    <a:pt x="8119" y="754"/>
                  </a:moveTo>
                  <a:cubicBezTo>
                    <a:pt x="7981" y="670"/>
                    <a:pt x="7981" y="670"/>
                    <a:pt x="7981" y="670"/>
                  </a:cubicBezTo>
                  <a:cubicBezTo>
                    <a:pt x="7894" y="617"/>
                    <a:pt x="7833" y="565"/>
                    <a:pt x="7796" y="514"/>
                  </a:cubicBezTo>
                  <a:cubicBezTo>
                    <a:pt x="7759" y="463"/>
                    <a:pt x="7741" y="404"/>
                    <a:pt x="7741" y="337"/>
                  </a:cubicBezTo>
                  <a:cubicBezTo>
                    <a:pt x="7741" y="236"/>
                    <a:pt x="7776" y="157"/>
                    <a:pt x="7845" y="93"/>
                  </a:cubicBezTo>
                  <a:cubicBezTo>
                    <a:pt x="7914" y="31"/>
                    <a:pt x="8005" y="0"/>
                    <a:pt x="8115" y="0"/>
                  </a:cubicBezTo>
                  <a:cubicBezTo>
                    <a:pt x="8221" y="0"/>
                    <a:pt x="8318" y="30"/>
                    <a:pt x="8407" y="89"/>
                  </a:cubicBezTo>
                  <a:cubicBezTo>
                    <a:pt x="8407" y="295"/>
                    <a:pt x="8407" y="295"/>
                    <a:pt x="8407" y="295"/>
                  </a:cubicBezTo>
                  <a:cubicBezTo>
                    <a:pt x="8315" y="208"/>
                    <a:pt x="8217" y="164"/>
                    <a:pt x="8112" y="164"/>
                  </a:cubicBezTo>
                  <a:cubicBezTo>
                    <a:pt x="8052" y="164"/>
                    <a:pt x="8004" y="177"/>
                    <a:pt x="7965" y="204"/>
                  </a:cubicBezTo>
                  <a:cubicBezTo>
                    <a:pt x="7927" y="232"/>
                    <a:pt x="7908" y="267"/>
                    <a:pt x="7908" y="309"/>
                  </a:cubicBezTo>
                  <a:cubicBezTo>
                    <a:pt x="7908" y="348"/>
                    <a:pt x="7922" y="384"/>
                    <a:pt x="7950" y="416"/>
                  </a:cubicBezTo>
                  <a:cubicBezTo>
                    <a:pt x="7979" y="450"/>
                    <a:pt x="8023" y="485"/>
                    <a:pt x="8086" y="521"/>
                  </a:cubicBezTo>
                  <a:cubicBezTo>
                    <a:pt x="8224" y="603"/>
                    <a:pt x="8224" y="603"/>
                    <a:pt x="8224" y="603"/>
                  </a:cubicBezTo>
                  <a:cubicBezTo>
                    <a:pt x="8379" y="696"/>
                    <a:pt x="8457" y="813"/>
                    <a:pt x="8457" y="956"/>
                  </a:cubicBezTo>
                  <a:cubicBezTo>
                    <a:pt x="8457" y="1057"/>
                    <a:pt x="8423" y="1141"/>
                    <a:pt x="8355" y="1204"/>
                  </a:cubicBezTo>
                  <a:cubicBezTo>
                    <a:pt x="8287" y="1268"/>
                    <a:pt x="8198" y="1300"/>
                    <a:pt x="8089" y="1300"/>
                  </a:cubicBezTo>
                  <a:cubicBezTo>
                    <a:pt x="7964" y="1300"/>
                    <a:pt x="7849" y="1261"/>
                    <a:pt x="7746" y="1185"/>
                  </a:cubicBezTo>
                  <a:cubicBezTo>
                    <a:pt x="7746" y="953"/>
                    <a:pt x="7746" y="953"/>
                    <a:pt x="7746" y="953"/>
                  </a:cubicBezTo>
                  <a:cubicBezTo>
                    <a:pt x="7845" y="1077"/>
                    <a:pt x="7958" y="1140"/>
                    <a:pt x="8087" y="1140"/>
                  </a:cubicBezTo>
                  <a:cubicBezTo>
                    <a:pt x="8144" y="1140"/>
                    <a:pt x="8192" y="1124"/>
                    <a:pt x="8229" y="1092"/>
                  </a:cubicBezTo>
                  <a:cubicBezTo>
                    <a:pt x="8267" y="1061"/>
                    <a:pt x="8286" y="1021"/>
                    <a:pt x="8286" y="973"/>
                  </a:cubicBezTo>
                  <a:cubicBezTo>
                    <a:pt x="8286" y="896"/>
                    <a:pt x="8230" y="823"/>
                    <a:pt x="8119" y="754"/>
                  </a:cubicBezTo>
                  <a:moveTo>
                    <a:pt x="9917" y="16"/>
                  </a:moveTo>
                  <a:cubicBezTo>
                    <a:pt x="10099" y="16"/>
                    <a:pt x="10099" y="16"/>
                    <a:pt x="10099" y="16"/>
                  </a:cubicBezTo>
                  <a:cubicBezTo>
                    <a:pt x="10099" y="1119"/>
                    <a:pt x="10099" y="1119"/>
                    <a:pt x="10099" y="1119"/>
                  </a:cubicBezTo>
                  <a:cubicBezTo>
                    <a:pt x="10671" y="1119"/>
                    <a:pt x="10671" y="1119"/>
                    <a:pt x="10671" y="1119"/>
                  </a:cubicBezTo>
                  <a:cubicBezTo>
                    <a:pt x="10671" y="1285"/>
                    <a:pt x="10671" y="1285"/>
                    <a:pt x="10671" y="1285"/>
                  </a:cubicBezTo>
                  <a:cubicBezTo>
                    <a:pt x="9917" y="1285"/>
                    <a:pt x="9917" y="1285"/>
                    <a:pt x="9917" y="1285"/>
                  </a:cubicBezTo>
                  <a:lnTo>
                    <a:pt x="9917" y="16"/>
                  </a:lnTo>
                  <a:close/>
                  <a:moveTo>
                    <a:pt x="11202" y="16"/>
                  </a:moveTo>
                  <a:cubicBezTo>
                    <a:pt x="11921" y="16"/>
                    <a:pt x="11921" y="16"/>
                    <a:pt x="11921" y="16"/>
                  </a:cubicBezTo>
                  <a:cubicBezTo>
                    <a:pt x="11921" y="177"/>
                    <a:pt x="11921" y="177"/>
                    <a:pt x="11921" y="177"/>
                  </a:cubicBezTo>
                  <a:cubicBezTo>
                    <a:pt x="11383" y="177"/>
                    <a:pt x="11383" y="177"/>
                    <a:pt x="11383" y="177"/>
                  </a:cubicBezTo>
                  <a:cubicBezTo>
                    <a:pt x="11383" y="565"/>
                    <a:pt x="11383" y="565"/>
                    <a:pt x="11383" y="565"/>
                  </a:cubicBezTo>
                  <a:cubicBezTo>
                    <a:pt x="11903" y="565"/>
                    <a:pt x="11903" y="565"/>
                    <a:pt x="11903" y="565"/>
                  </a:cubicBezTo>
                  <a:cubicBezTo>
                    <a:pt x="11903" y="727"/>
                    <a:pt x="11903" y="727"/>
                    <a:pt x="11903" y="727"/>
                  </a:cubicBezTo>
                  <a:cubicBezTo>
                    <a:pt x="11383" y="727"/>
                    <a:pt x="11383" y="727"/>
                    <a:pt x="11383" y="727"/>
                  </a:cubicBezTo>
                  <a:cubicBezTo>
                    <a:pt x="11383" y="1122"/>
                    <a:pt x="11383" y="1122"/>
                    <a:pt x="11383" y="1122"/>
                  </a:cubicBezTo>
                  <a:cubicBezTo>
                    <a:pt x="11939" y="1122"/>
                    <a:pt x="11939" y="1122"/>
                    <a:pt x="11939" y="1122"/>
                  </a:cubicBezTo>
                  <a:cubicBezTo>
                    <a:pt x="11939" y="1283"/>
                    <a:pt x="11939" y="1283"/>
                    <a:pt x="11939" y="1283"/>
                  </a:cubicBezTo>
                  <a:cubicBezTo>
                    <a:pt x="11202" y="1283"/>
                    <a:pt x="11202" y="1283"/>
                    <a:pt x="11202" y="1283"/>
                  </a:cubicBezTo>
                  <a:lnTo>
                    <a:pt x="11202" y="16"/>
                  </a:lnTo>
                  <a:close/>
                  <a:moveTo>
                    <a:pt x="12946" y="9"/>
                  </a:moveTo>
                  <a:cubicBezTo>
                    <a:pt x="13075" y="9"/>
                    <a:pt x="13075" y="9"/>
                    <a:pt x="13075" y="9"/>
                  </a:cubicBezTo>
                  <a:cubicBezTo>
                    <a:pt x="13643" y="1285"/>
                    <a:pt x="13643" y="1285"/>
                    <a:pt x="13643" y="1285"/>
                  </a:cubicBezTo>
                  <a:cubicBezTo>
                    <a:pt x="13458" y="1285"/>
                    <a:pt x="13458" y="1285"/>
                    <a:pt x="13458" y="1285"/>
                  </a:cubicBezTo>
                  <a:cubicBezTo>
                    <a:pt x="13288" y="909"/>
                    <a:pt x="13288" y="909"/>
                    <a:pt x="13288" y="909"/>
                  </a:cubicBezTo>
                  <a:cubicBezTo>
                    <a:pt x="12746" y="909"/>
                    <a:pt x="12746" y="909"/>
                    <a:pt x="12746" y="909"/>
                  </a:cubicBezTo>
                  <a:cubicBezTo>
                    <a:pt x="12588" y="1285"/>
                    <a:pt x="12588" y="1285"/>
                    <a:pt x="12588" y="1285"/>
                  </a:cubicBezTo>
                  <a:cubicBezTo>
                    <a:pt x="12402" y="1285"/>
                    <a:pt x="12402" y="1285"/>
                    <a:pt x="12402" y="1285"/>
                  </a:cubicBezTo>
                  <a:lnTo>
                    <a:pt x="12946" y="9"/>
                  </a:lnTo>
                  <a:close/>
                  <a:moveTo>
                    <a:pt x="13214" y="748"/>
                  </a:moveTo>
                  <a:cubicBezTo>
                    <a:pt x="13009" y="287"/>
                    <a:pt x="13009" y="287"/>
                    <a:pt x="13009" y="287"/>
                  </a:cubicBezTo>
                  <a:cubicBezTo>
                    <a:pt x="12819" y="748"/>
                    <a:pt x="12819" y="748"/>
                    <a:pt x="12819" y="748"/>
                  </a:cubicBezTo>
                  <a:lnTo>
                    <a:pt x="13214" y="748"/>
                  </a:lnTo>
                  <a:close/>
                  <a:moveTo>
                    <a:pt x="14160" y="1285"/>
                  </a:moveTo>
                  <a:cubicBezTo>
                    <a:pt x="14160" y="16"/>
                    <a:pt x="14160" y="16"/>
                    <a:pt x="14160" y="16"/>
                  </a:cubicBezTo>
                  <a:cubicBezTo>
                    <a:pt x="14478" y="16"/>
                    <a:pt x="14478" y="16"/>
                    <a:pt x="14478" y="16"/>
                  </a:cubicBezTo>
                  <a:cubicBezTo>
                    <a:pt x="14606" y="16"/>
                    <a:pt x="14708" y="48"/>
                    <a:pt x="14784" y="112"/>
                  </a:cubicBezTo>
                  <a:cubicBezTo>
                    <a:pt x="14859" y="175"/>
                    <a:pt x="14896" y="261"/>
                    <a:pt x="14896" y="369"/>
                  </a:cubicBezTo>
                  <a:cubicBezTo>
                    <a:pt x="14896" y="444"/>
                    <a:pt x="14878" y="507"/>
                    <a:pt x="14841" y="560"/>
                  </a:cubicBezTo>
                  <a:cubicBezTo>
                    <a:pt x="14804" y="616"/>
                    <a:pt x="14751" y="655"/>
                    <a:pt x="14682" y="682"/>
                  </a:cubicBezTo>
                  <a:cubicBezTo>
                    <a:pt x="14723" y="708"/>
                    <a:pt x="14762" y="745"/>
                    <a:pt x="14801" y="791"/>
                  </a:cubicBezTo>
                  <a:cubicBezTo>
                    <a:pt x="14840" y="837"/>
                    <a:pt x="14895" y="917"/>
                    <a:pt x="14964" y="1031"/>
                  </a:cubicBezTo>
                  <a:cubicBezTo>
                    <a:pt x="15008" y="1103"/>
                    <a:pt x="15045" y="1158"/>
                    <a:pt x="15071" y="1195"/>
                  </a:cubicBezTo>
                  <a:cubicBezTo>
                    <a:pt x="15138" y="1285"/>
                    <a:pt x="15138" y="1285"/>
                    <a:pt x="15138" y="1285"/>
                  </a:cubicBezTo>
                  <a:cubicBezTo>
                    <a:pt x="14922" y="1285"/>
                    <a:pt x="14922" y="1285"/>
                    <a:pt x="14922" y="1285"/>
                  </a:cubicBezTo>
                  <a:cubicBezTo>
                    <a:pt x="14867" y="1201"/>
                    <a:pt x="14867" y="1201"/>
                    <a:pt x="14867" y="1201"/>
                  </a:cubicBezTo>
                  <a:cubicBezTo>
                    <a:pt x="14865" y="1199"/>
                    <a:pt x="14861" y="1193"/>
                    <a:pt x="14856" y="1186"/>
                  </a:cubicBezTo>
                  <a:cubicBezTo>
                    <a:pt x="14820" y="1136"/>
                    <a:pt x="14820" y="1136"/>
                    <a:pt x="14820" y="1136"/>
                  </a:cubicBezTo>
                  <a:cubicBezTo>
                    <a:pt x="14764" y="1043"/>
                    <a:pt x="14764" y="1043"/>
                    <a:pt x="14764" y="1043"/>
                  </a:cubicBezTo>
                  <a:cubicBezTo>
                    <a:pt x="14704" y="944"/>
                    <a:pt x="14704" y="944"/>
                    <a:pt x="14704" y="944"/>
                  </a:cubicBezTo>
                  <a:cubicBezTo>
                    <a:pt x="14666" y="893"/>
                    <a:pt x="14631" y="851"/>
                    <a:pt x="14600" y="820"/>
                  </a:cubicBezTo>
                  <a:cubicBezTo>
                    <a:pt x="14569" y="788"/>
                    <a:pt x="14541" y="767"/>
                    <a:pt x="14516" y="754"/>
                  </a:cubicBezTo>
                  <a:cubicBezTo>
                    <a:pt x="14490" y="740"/>
                    <a:pt x="14449" y="733"/>
                    <a:pt x="14389" y="733"/>
                  </a:cubicBezTo>
                  <a:cubicBezTo>
                    <a:pt x="14342" y="733"/>
                    <a:pt x="14342" y="733"/>
                    <a:pt x="14342" y="733"/>
                  </a:cubicBezTo>
                  <a:cubicBezTo>
                    <a:pt x="14342" y="1285"/>
                    <a:pt x="14342" y="1285"/>
                    <a:pt x="14342" y="1285"/>
                  </a:cubicBezTo>
                  <a:lnTo>
                    <a:pt x="14160" y="1285"/>
                  </a:lnTo>
                  <a:close/>
                  <a:moveTo>
                    <a:pt x="14396" y="170"/>
                  </a:moveTo>
                  <a:cubicBezTo>
                    <a:pt x="14342" y="170"/>
                    <a:pt x="14342" y="170"/>
                    <a:pt x="14342" y="170"/>
                  </a:cubicBezTo>
                  <a:cubicBezTo>
                    <a:pt x="14342" y="572"/>
                    <a:pt x="14342" y="572"/>
                    <a:pt x="14342" y="572"/>
                  </a:cubicBezTo>
                  <a:cubicBezTo>
                    <a:pt x="14411" y="572"/>
                    <a:pt x="14411" y="572"/>
                    <a:pt x="14411" y="572"/>
                  </a:cubicBezTo>
                  <a:cubicBezTo>
                    <a:pt x="14503" y="572"/>
                    <a:pt x="14566" y="564"/>
                    <a:pt x="14600" y="548"/>
                  </a:cubicBezTo>
                  <a:cubicBezTo>
                    <a:pt x="14634" y="531"/>
                    <a:pt x="14661" y="508"/>
                    <a:pt x="14680" y="476"/>
                  </a:cubicBezTo>
                  <a:cubicBezTo>
                    <a:pt x="14699" y="445"/>
                    <a:pt x="14709" y="408"/>
                    <a:pt x="14709" y="368"/>
                  </a:cubicBezTo>
                  <a:cubicBezTo>
                    <a:pt x="14709" y="327"/>
                    <a:pt x="14698" y="292"/>
                    <a:pt x="14677" y="260"/>
                  </a:cubicBezTo>
                  <a:cubicBezTo>
                    <a:pt x="14655" y="227"/>
                    <a:pt x="14626" y="204"/>
                    <a:pt x="14587" y="191"/>
                  </a:cubicBezTo>
                  <a:cubicBezTo>
                    <a:pt x="14548" y="177"/>
                    <a:pt x="14485" y="170"/>
                    <a:pt x="14396" y="170"/>
                  </a:cubicBezTo>
                  <a:moveTo>
                    <a:pt x="16658" y="16"/>
                  </a:moveTo>
                  <a:cubicBezTo>
                    <a:pt x="16830" y="16"/>
                    <a:pt x="16830" y="16"/>
                    <a:pt x="16830" y="16"/>
                  </a:cubicBezTo>
                  <a:cubicBezTo>
                    <a:pt x="16830" y="1285"/>
                    <a:pt x="16830" y="1285"/>
                    <a:pt x="16830" y="1285"/>
                  </a:cubicBezTo>
                  <a:cubicBezTo>
                    <a:pt x="16675" y="1285"/>
                    <a:pt x="16675" y="1285"/>
                    <a:pt x="16675" y="1285"/>
                  </a:cubicBezTo>
                  <a:cubicBezTo>
                    <a:pt x="15827" y="308"/>
                    <a:pt x="15827" y="308"/>
                    <a:pt x="15827" y="308"/>
                  </a:cubicBezTo>
                  <a:cubicBezTo>
                    <a:pt x="15827" y="1285"/>
                    <a:pt x="15827" y="1285"/>
                    <a:pt x="15827" y="1285"/>
                  </a:cubicBezTo>
                  <a:cubicBezTo>
                    <a:pt x="15656" y="1285"/>
                    <a:pt x="15656" y="1285"/>
                    <a:pt x="15656" y="1285"/>
                  </a:cubicBezTo>
                  <a:cubicBezTo>
                    <a:pt x="15656" y="16"/>
                    <a:pt x="15656" y="16"/>
                    <a:pt x="15656" y="16"/>
                  </a:cubicBezTo>
                  <a:cubicBezTo>
                    <a:pt x="15803" y="16"/>
                    <a:pt x="15803" y="16"/>
                    <a:pt x="15803" y="16"/>
                  </a:cubicBezTo>
                  <a:cubicBezTo>
                    <a:pt x="16658" y="1002"/>
                    <a:pt x="16658" y="1002"/>
                    <a:pt x="16658" y="1002"/>
                  </a:cubicBezTo>
                  <a:lnTo>
                    <a:pt x="16658" y="16"/>
                  </a:lnTo>
                  <a:close/>
                  <a:moveTo>
                    <a:pt x="17477" y="16"/>
                  </a:moveTo>
                  <a:cubicBezTo>
                    <a:pt x="17658" y="16"/>
                    <a:pt x="17658" y="16"/>
                    <a:pt x="17658" y="16"/>
                  </a:cubicBezTo>
                  <a:cubicBezTo>
                    <a:pt x="17658" y="1285"/>
                    <a:pt x="17658" y="1285"/>
                    <a:pt x="17658" y="1285"/>
                  </a:cubicBezTo>
                  <a:cubicBezTo>
                    <a:pt x="17477" y="1285"/>
                    <a:pt x="17477" y="1285"/>
                    <a:pt x="17477" y="1285"/>
                  </a:cubicBezTo>
                  <a:lnTo>
                    <a:pt x="17477" y="16"/>
                  </a:lnTo>
                  <a:close/>
                  <a:moveTo>
                    <a:pt x="19320" y="16"/>
                  </a:moveTo>
                  <a:cubicBezTo>
                    <a:pt x="19493" y="16"/>
                    <a:pt x="19493" y="16"/>
                    <a:pt x="19493" y="16"/>
                  </a:cubicBezTo>
                  <a:cubicBezTo>
                    <a:pt x="19493" y="1285"/>
                    <a:pt x="19493" y="1285"/>
                    <a:pt x="19493" y="1285"/>
                  </a:cubicBezTo>
                  <a:cubicBezTo>
                    <a:pt x="19337" y="1285"/>
                    <a:pt x="19337" y="1285"/>
                    <a:pt x="19337" y="1285"/>
                  </a:cubicBezTo>
                  <a:cubicBezTo>
                    <a:pt x="18488" y="308"/>
                    <a:pt x="18488" y="308"/>
                    <a:pt x="18488" y="308"/>
                  </a:cubicBezTo>
                  <a:cubicBezTo>
                    <a:pt x="18488" y="1285"/>
                    <a:pt x="18488" y="1285"/>
                    <a:pt x="18488" y="1285"/>
                  </a:cubicBezTo>
                  <a:cubicBezTo>
                    <a:pt x="18317" y="1285"/>
                    <a:pt x="18317" y="1285"/>
                    <a:pt x="18317" y="1285"/>
                  </a:cubicBezTo>
                  <a:cubicBezTo>
                    <a:pt x="18317" y="16"/>
                    <a:pt x="18317" y="16"/>
                    <a:pt x="18317" y="16"/>
                  </a:cubicBezTo>
                  <a:cubicBezTo>
                    <a:pt x="18464" y="16"/>
                    <a:pt x="18464" y="16"/>
                    <a:pt x="18464" y="16"/>
                  </a:cubicBezTo>
                  <a:cubicBezTo>
                    <a:pt x="19320" y="1002"/>
                    <a:pt x="19320" y="1002"/>
                    <a:pt x="19320" y="1002"/>
                  </a:cubicBezTo>
                  <a:lnTo>
                    <a:pt x="19320" y="16"/>
                  </a:lnTo>
                  <a:close/>
                  <a:moveTo>
                    <a:pt x="20712" y="659"/>
                  </a:moveTo>
                  <a:cubicBezTo>
                    <a:pt x="21137" y="659"/>
                    <a:pt x="21137" y="659"/>
                    <a:pt x="21137" y="659"/>
                  </a:cubicBezTo>
                  <a:cubicBezTo>
                    <a:pt x="21137" y="1198"/>
                    <a:pt x="21137" y="1198"/>
                    <a:pt x="21137" y="1198"/>
                  </a:cubicBezTo>
                  <a:cubicBezTo>
                    <a:pt x="20981" y="1266"/>
                    <a:pt x="20826" y="1300"/>
                    <a:pt x="20673" y="1300"/>
                  </a:cubicBezTo>
                  <a:cubicBezTo>
                    <a:pt x="20463" y="1300"/>
                    <a:pt x="20294" y="1239"/>
                    <a:pt x="20169" y="1115"/>
                  </a:cubicBezTo>
                  <a:cubicBezTo>
                    <a:pt x="20043" y="994"/>
                    <a:pt x="19980" y="842"/>
                    <a:pt x="19980" y="662"/>
                  </a:cubicBezTo>
                  <a:cubicBezTo>
                    <a:pt x="19980" y="473"/>
                    <a:pt x="20045" y="314"/>
                    <a:pt x="20176" y="189"/>
                  </a:cubicBezTo>
                  <a:cubicBezTo>
                    <a:pt x="20306" y="63"/>
                    <a:pt x="20469" y="0"/>
                    <a:pt x="20666" y="0"/>
                  </a:cubicBezTo>
                  <a:cubicBezTo>
                    <a:pt x="20736" y="0"/>
                    <a:pt x="20804" y="8"/>
                    <a:pt x="20869" y="22"/>
                  </a:cubicBezTo>
                  <a:cubicBezTo>
                    <a:pt x="20933" y="39"/>
                    <a:pt x="21014" y="66"/>
                    <a:pt x="21112" y="109"/>
                  </a:cubicBezTo>
                  <a:cubicBezTo>
                    <a:pt x="21112" y="293"/>
                    <a:pt x="21112" y="293"/>
                    <a:pt x="21112" y="293"/>
                  </a:cubicBezTo>
                  <a:cubicBezTo>
                    <a:pt x="20961" y="205"/>
                    <a:pt x="20811" y="161"/>
                    <a:pt x="20661" y="161"/>
                  </a:cubicBezTo>
                  <a:cubicBezTo>
                    <a:pt x="20523" y="161"/>
                    <a:pt x="20407" y="209"/>
                    <a:pt x="20311" y="303"/>
                  </a:cubicBezTo>
                  <a:cubicBezTo>
                    <a:pt x="20215" y="397"/>
                    <a:pt x="20169" y="514"/>
                    <a:pt x="20169" y="651"/>
                  </a:cubicBezTo>
                  <a:cubicBezTo>
                    <a:pt x="20169" y="795"/>
                    <a:pt x="20215" y="913"/>
                    <a:pt x="20311" y="1004"/>
                  </a:cubicBezTo>
                  <a:cubicBezTo>
                    <a:pt x="20407" y="1096"/>
                    <a:pt x="20528" y="1142"/>
                    <a:pt x="20678" y="1142"/>
                  </a:cubicBezTo>
                  <a:cubicBezTo>
                    <a:pt x="20750" y="1142"/>
                    <a:pt x="20838" y="1125"/>
                    <a:pt x="20939" y="1092"/>
                  </a:cubicBezTo>
                  <a:cubicBezTo>
                    <a:pt x="20956" y="1087"/>
                    <a:pt x="20956" y="1087"/>
                    <a:pt x="20956" y="1087"/>
                  </a:cubicBezTo>
                  <a:cubicBezTo>
                    <a:pt x="20956" y="821"/>
                    <a:pt x="20956" y="821"/>
                    <a:pt x="20956" y="821"/>
                  </a:cubicBezTo>
                  <a:cubicBezTo>
                    <a:pt x="20712" y="821"/>
                    <a:pt x="20712" y="821"/>
                    <a:pt x="20712" y="821"/>
                  </a:cubicBezTo>
                  <a:lnTo>
                    <a:pt x="20712" y="65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solidFill>
                  <a:schemeClr val="tx1">
                    <a:alpha val="0"/>
                  </a:schemeClr>
                </a:solidFill>
              </a:endParaRPr>
            </a:p>
          </p:txBody>
        </p:sp>
      </p:grpSp>
      <p:sp>
        <p:nvSpPr>
          <p:cNvPr id="18" name="Text Placeholder 17"/>
          <p:cNvSpPr>
            <a:spLocks noGrp="1"/>
          </p:cNvSpPr>
          <p:nvPr>
            <p:ph type="body" sz="quarter" idx="16" hasCustomPrompt="1"/>
          </p:nvPr>
        </p:nvSpPr>
        <p:spPr>
          <a:xfrm>
            <a:off x="1752600" y="6529254"/>
            <a:ext cx="5867400" cy="187537"/>
          </a:xfrm>
        </p:spPr>
        <p:txBody>
          <a:bodyPr/>
          <a:lstStyle>
            <a:lvl1pPr marL="0" indent="0">
              <a:buNone/>
              <a:defRPr sz="1200" baseline="0"/>
            </a:lvl1pPr>
          </a:lstStyle>
          <a:p>
            <a:pPr lvl="0"/>
            <a:r>
              <a:rPr lang="en-US" dirty="0" smtClean="0"/>
              <a:t>Click to add copyright line</a:t>
            </a:r>
            <a:endParaRPr lang="en-IN" dirty="0"/>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Tree>
    <p:extLst>
      <p:ext uri="{BB962C8B-B14F-4D97-AF65-F5344CB8AC3E}">
        <p14:creationId xmlns:p14="http://schemas.microsoft.com/office/powerpoint/2010/main" val="2981062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Click to add Learning Objective(s)</a:t>
            </a:r>
            <a:endParaRPr lang="en-US" dirty="0"/>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12/11/2016</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12/11/2016</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12/11/2016</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smtClean="0"/>
              <a:t>Click to add figure number and title</a:t>
            </a:r>
            <a:endParaRPr lang="en-US" dirty="0"/>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smtClean="0"/>
              <a:t>Click to add caption</a:t>
            </a:r>
            <a:endParaRPr lang="en-US" dirty="0"/>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12/11/2016</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3" name="TextBox 12"/>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smtClean="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2203796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12/11/2016</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154799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229600" cy="7620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2819400"/>
            <a:ext cx="8229600" cy="1286551"/>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12/11/2016</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p:cNvSpPr>
            <a:spLocks noGrp="1"/>
          </p:cNvSpPr>
          <p:nvPr>
            <p:ph sz="quarter" idx="14"/>
          </p:nvPr>
        </p:nvSpPr>
        <p:spPr>
          <a:xfrm>
            <a:off x="457200" y="4724400"/>
            <a:ext cx="8229600" cy="129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213583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12/11/2016</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smtClean="0"/>
              <a:t>Click to edit </a:t>
            </a:r>
            <a:br>
              <a:rPr lang="en-US" dirty="0" smtClean="0"/>
            </a:br>
            <a:r>
              <a:rPr lang="en-US" dirty="0" smtClean="0"/>
              <a:t>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12/11/2016</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8" name="TextBox 7"/>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smtClean="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1" r:id="rId8"/>
    <p:sldLayoutId id="2147483651" r:id="rId9"/>
    <p:sldLayoutId id="2147483654" r:id="rId10"/>
    <p:sldLayoutId id="2147483655"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599"/>
            <a:ext cx="8382000" cy="806267"/>
          </a:xfrm>
        </p:spPr>
        <p:txBody>
          <a:bodyPr anchor="b"/>
          <a:lstStyle/>
          <a:p>
            <a:r>
              <a:rPr lang="en-US" altLang="en-US" sz="3600" b="0" dirty="0">
                <a:latin typeface="+mj-lt"/>
              </a:rPr>
              <a:t>Elementary Statistics</a:t>
            </a:r>
            <a:endParaRPr lang="en-IN" sz="3600" dirty="0">
              <a:latin typeface="+mj-lt"/>
            </a:endParaRPr>
          </a:p>
        </p:txBody>
      </p:sp>
      <p:sp>
        <p:nvSpPr>
          <p:cNvPr id="3" name="Text Placeholder 2"/>
          <p:cNvSpPr>
            <a:spLocks noGrp="1"/>
          </p:cNvSpPr>
          <p:nvPr>
            <p:ph type="body" sz="quarter" idx="13"/>
          </p:nvPr>
        </p:nvSpPr>
        <p:spPr>
          <a:xfrm>
            <a:off x="457200" y="1174932"/>
            <a:ext cx="8229600" cy="349068"/>
          </a:xfrm>
        </p:spPr>
        <p:txBody>
          <a:bodyPr/>
          <a:lstStyle/>
          <a:p>
            <a:r>
              <a:rPr lang="en-US" altLang="en-US" sz="2400" dirty="0"/>
              <a:t>Thirteenth Edition</a:t>
            </a:r>
            <a:endParaRPr lang="en-IN" sz="2400" dirty="0" smtClean="0">
              <a:latin typeface="+mj-lt"/>
            </a:endParaRPr>
          </a:p>
        </p:txBody>
      </p:sp>
      <p:sp>
        <p:nvSpPr>
          <p:cNvPr id="4" name="Text Placeholder 3"/>
          <p:cNvSpPr>
            <a:spLocks noGrp="1"/>
          </p:cNvSpPr>
          <p:nvPr>
            <p:ph type="body" sz="quarter" idx="14"/>
          </p:nvPr>
        </p:nvSpPr>
        <p:spPr/>
        <p:txBody>
          <a:bodyPr/>
          <a:lstStyle/>
          <a:p>
            <a:pPr algn="ctr"/>
            <a:r>
              <a:rPr lang="en-IN" sz="4000" b="1" dirty="0"/>
              <a:t>Chapter </a:t>
            </a:r>
            <a:r>
              <a:rPr lang="en-IN" sz="4000" b="1" dirty="0" smtClean="0"/>
              <a:t>6</a:t>
            </a:r>
            <a:endParaRPr lang="en-IN" sz="4000" dirty="0"/>
          </a:p>
        </p:txBody>
      </p:sp>
      <p:sp>
        <p:nvSpPr>
          <p:cNvPr id="5" name="Text Placeholder 4"/>
          <p:cNvSpPr>
            <a:spLocks noGrp="1"/>
          </p:cNvSpPr>
          <p:nvPr>
            <p:ph type="body" sz="quarter" idx="15"/>
          </p:nvPr>
        </p:nvSpPr>
        <p:spPr>
          <a:xfrm>
            <a:off x="5029200" y="3322637"/>
            <a:ext cx="3657600" cy="1782763"/>
          </a:xfrm>
        </p:spPr>
        <p:txBody>
          <a:bodyPr/>
          <a:lstStyle/>
          <a:p>
            <a:pPr algn="ctr"/>
            <a:r>
              <a:rPr lang="en-US" sz="3600" dirty="0"/>
              <a:t>Normal Probability Distributions</a:t>
            </a:r>
            <a:endParaRPr lang="en-US" sz="3600" dirty="0">
              <a:cs typeface="Arial" panose="020B0604020202020204" pitchFamily="34" charset="0"/>
            </a:endParaRPr>
          </a:p>
        </p:txBody>
      </p:sp>
      <p:pic>
        <p:nvPicPr>
          <p:cNvPr id="8" name="Picture 2" descr="Front Cover: Elementary Statistics Thirteenth Edition by Maro F. Triola."/>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4112" y="1702940"/>
            <a:ext cx="3368274"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5"/>
          <p:cNvSpPr>
            <a:spLocks noGrp="1"/>
          </p:cNvSpPr>
          <p:nvPr>
            <p:ph type="body" sz="quarter" idx="16"/>
          </p:nvPr>
        </p:nvSpPr>
        <p:spPr>
          <a:xfrm>
            <a:off x="1828800" y="6508934"/>
            <a:ext cx="5867400" cy="187537"/>
          </a:xfrm>
        </p:spPr>
        <p:txBody>
          <a:bodyPr/>
          <a:lstStyle/>
          <a:p>
            <a:pPr>
              <a:spcBef>
                <a:spcPts val="0"/>
              </a:spcBef>
              <a:buClrTx/>
              <a:defRPr/>
            </a:pPr>
            <a:r>
              <a:rPr lang="en-US" altLang="en-US" dirty="0">
                <a:latin typeface="Verdana" panose="020B0604030504040204" pitchFamily="34" charset="0"/>
                <a:ea typeface="Verdana" panose="020B0604030504040204" pitchFamily="34" charset="0"/>
                <a:cs typeface="Verdana" panose="020B0604030504040204" pitchFamily="34" charset="0"/>
              </a:rPr>
              <a:t>Copyright © </a:t>
            </a:r>
            <a:r>
              <a:rPr lang="en-US" altLang="en-US" dirty="0" smtClean="0">
                <a:latin typeface="Verdana" panose="020B0604030504040204" pitchFamily="34" charset="0"/>
                <a:ea typeface="Verdana" panose="020B0604030504040204" pitchFamily="34" charset="0"/>
                <a:cs typeface="Verdana" panose="020B0604030504040204" pitchFamily="34" charset="0"/>
              </a:rPr>
              <a:t>2018, 2014, 2012 </a:t>
            </a:r>
            <a:r>
              <a:rPr lang="en-US" altLang="en-US" dirty="0">
                <a:latin typeface="Verdana" panose="020B0604030504040204" pitchFamily="34" charset="0"/>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26455564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Notations for Proportions</a:t>
            </a:r>
            <a:endParaRPr lang="en-IN" sz="3600" dirty="0">
              <a:latin typeface="+mj-lt"/>
            </a:endParaRPr>
          </a:p>
        </p:txBody>
      </p:sp>
      <p:sp>
        <p:nvSpPr>
          <p:cNvPr id="3" name="Content Placeholder 2"/>
          <p:cNvSpPr>
            <a:spLocks noGrp="1"/>
          </p:cNvSpPr>
          <p:nvPr>
            <p:ph idx="1"/>
          </p:nvPr>
        </p:nvSpPr>
        <p:spPr>
          <a:xfrm>
            <a:off x="457200" y="1600201"/>
            <a:ext cx="8229600" cy="838199"/>
          </a:xfrm>
        </p:spPr>
        <p:txBody>
          <a:bodyPr/>
          <a:lstStyle/>
          <a:p>
            <a:pPr marL="0" indent="0">
              <a:spcBef>
                <a:spcPts val="600"/>
              </a:spcBef>
              <a:buNone/>
            </a:pPr>
            <a:r>
              <a:rPr lang="en-US" altLang="en-US" sz="2600" dirty="0"/>
              <a:t>We need to distinguish between a population proportion </a:t>
            </a:r>
            <a:r>
              <a:rPr lang="en-US" altLang="en-US" sz="2600" i="1" dirty="0"/>
              <a:t>p</a:t>
            </a:r>
            <a:r>
              <a:rPr lang="en-US" altLang="en-US" sz="2600" dirty="0"/>
              <a:t> and some sample </a:t>
            </a:r>
            <a:r>
              <a:rPr lang="en-US" altLang="en-US" sz="2600" dirty="0" smtClean="0"/>
              <a:t>proportion:</a:t>
            </a:r>
            <a:endParaRPr lang="en-US" sz="2400" dirty="0"/>
          </a:p>
        </p:txBody>
      </p:sp>
      <p:pic>
        <p:nvPicPr>
          <p:cNvPr id="4" name="Picture 3" descr="p = population proportion &#10;p-hat = sample proportion &#10;HINT p-hat is pronounced “p-hat.” When symbols are used above a letter, as in x-bar and p-hat, they represent statistics, not parameter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294" y="2518057"/>
            <a:ext cx="8195984" cy="1986644"/>
          </a:xfrm>
          <a:prstGeom prst="rect">
            <a:avLst/>
          </a:prstGeom>
        </p:spPr>
      </p:pic>
    </p:spTree>
    <p:extLst>
      <p:ext uri="{BB962C8B-B14F-4D97-AF65-F5344CB8AC3E}">
        <p14:creationId xmlns:p14="http://schemas.microsoft.com/office/powerpoint/2010/main" val="24129397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Behavior of Sample Proportions</a:t>
            </a:r>
            <a:endParaRPr lang="en-IN" sz="3600" dirty="0">
              <a:latin typeface="+mj-lt"/>
            </a:endParaRPr>
          </a:p>
        </p:txBody>
      </p:sp>
      <p:sp>
        <p:nvSpPr>
          <p:cNvPr id="3" name="Content Placeholder 2"/>
          <p:cNvSpPr>
            <a:spLocks noGrp="1"/>
          </p:cNvSpPr>
          <p:nvPr>
            <p:ph idx="1"/>
          </p:nvPr>
        </p:nvSpPr>
        <p:spPr>
          <a:xfrm>
            <a:off x="457200" y="1600201"/>
            <a:ext cx="8229600" cy="838199"/>
          </a:xfrm>
        </p:spPr>
        <p:txBody>
          <a:bodyPr/>
          <a:lstStyle/>
          <a:p>
            <a:pPr marL="442800" indent="-442800">
              <a:spcBef>
                <a:spcPct val="50000"/>
              </a:spcBef>
              <a:buFont typeface="+mj-lt"/>
              <a:buAutoNum type="arabicPeriod"/>
            </a:pPr>
            <a:r>
              <a:rPr lang="en-US" altLang="en-US" sz="2600" dirty="0"/>
              <a:t>The distribution of sample proportions tends to approximate a normal distribution</a:t>
            </a:r>
            <a:r>
              <a:rPr lang="en-US" altLang="en-US" sz="2600" dirty="0" smtClean="0"/>
              <a:t>.</a:t>
            </a:r>
            <a:endParaRPr lang="en-US" altLang="en-US" sz="2600" dirty="0"/>
          </a:p>
        </p:txBody>
      </p:sp>
      <p:pic>
        <p:nvPicPr>
          <p:cNvPr id="4" name="Picture 3" descr="2. Sample proportions target the value of the population proportion in the sense that the mean of all of the sample proportions p-hat is equal to the population proportion p; the expected value of the sample proportion is equal to the population proportion.&#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951" y="2664695"/>
            <a:ext cx="7798198" cy="2253533"/>
          </a:xfrm>
          <a:prstGeom prst="rect">
            <a:avLst/>
          </a:prstGeom>
        </p:spPr>
      </p:pic>
    </p:spTree>
    <p:extLst>
      <p:ext uri="{BB962C8B-B14F-4D97-AF65-F5344CB8AC3E}">
        <p14:creationId xmlns:p14="http://schemas.microsoft.com/office/powerpoint/2010/main" val="32370253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mj-lt"/>
              </a:rPr>
              <a:t>Example: Sampling Distributions of the Sample Proportion </a:t>
            </a:r>
            <a:r>
              <a:rPr lang="en-US" sz="2000" b="0" dirty="0" smtClean="0">
                <a:latin typeface="+mj-lt"/>
              </a:rPr>
              <a:t>(1 of 3)</a:t>
            </a:r>
            <a:endParaRPr lang="en-IN" sz="2000" b="0" dirty="0">
              <a:latin typeface="+mj-lt"/>
            </a:endParaRPr>
          </a:p>
        </p:txBody>
      </p:sp>
      <p:sp>
        <p:nvSpPr>
          <p:cNvPr id="3" name="Content Placeholder 2"/>
          <p:cNvSpPr>
            <a:spLocks noGrp="1"/>
          </p:cNvSpPr>
          <p:nvPr>
            <p:ph idx="1"/>
          </p:nvPr>
        </p:nvSpPr>
        <p:spPr>
          <a:xfrm>
            <a:off x="457200" y="1600200"/>
            <a:ext cx="7924800" cy="2209800"/>
          </a:xfrm>
        </p:spPr>
        <p:txBody>
          <a:bodyPr/>
          <a:lstStyle/>
          <a:p>
            <a:pPr marL="0" indent="0">
              <a:buNone/>
            </a:pPr>
            <a:r>
              <a:rPr lang="en-US" sz="2600" dirty="0"/>
              <a:t>Consider repeating this process: Roll a die 5 times and find the proportion of </a:t>
            </a:r>
            <a:r>
              <a:rPr lang="en-US" sz="2600" b="1" dirty="0" smtClean="0"/>
              <a:t>odd</a:t>
            </a:r>
            <a:r>
              <a:rPr lang="en-US" sz="2600" i="1" dirty="0" smtClean="0"/>
              <a:t> </a:t>
            </a:r>
            <a:r>
              <a:rPr lang="en-US" sz="2600" dirty="0"/>
              <a:t>numbers (1 or 3 or 5). What do we know about the behavior of all sample proportions that are generated as this process continues indefinitely</a:t>
            </a:r>
            <a:r>
              <a:rPr lang="en-US" sz="2600" dirty="0" smtClean="0"/>
              <a:t>?</a:t>
            </a:r>
            <a:endParaRPr lang="en-IN" sz="2600" dirty="0"/>
          </a:p>
        </p:txBody>
      </p:sp>
    </p:spTree>
    <p:extLst>
      <p:ext uri="{BB962C8B-B14F-4D97-AF65-F5344CB8AC3E}">
        <p14:creationId xmlns:p14="http://schemas.microsoft.com/office/powerpoint/2010/main" val="9496777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Sampling Distributions of the Sample </a:t>
            </a:r>
            <a:r>
              <a:rPr lang="en-US" sz="3600" dirty="0" smtClean="0">
                <a:latin typeface="+mj-lt"/>
              </a:rPr>
              <a:t>Proportion </a:t>
            </a:r>
            <a:r>
              <a:rPr lang="en-US" sz="2000" b="0" dirty="0" smtClean="0">
                <a:latin typeface="+mj-lt"/>
              </a:rPr>
              <a:t>(2 of 3)</a:t>
            </a:r>
            <a:endParaRPr lang="en-IN" sz="2000" b="0" dirty="0">
              <a:latin typeface="+mj-lt"/>
            </a:endParaRPr>
          </a:p>
        </p:txBody>
      </p:sp>
      <p:sp>
        <p:nvSpPr>
          <p:cNvPr id="3" name="Content Placeholder 2"/>
          <p:cNvSpPr>
            <a:spLocks noGrp="1"/>
          </p:cNvSpPr>
          <p:nvPr>
            <p:ph idx="1"/>
          </p:nvPr>
        </p:nvSpPr>
        <p:spPr>
          <a:xfrm>
            <a:off x="457200" y="1600201"/>
            <a:ext cx="8229600" cy="2057400"/>
          </a:xfrm>
        </p:spPr>
        <p:txBody>
          <a:bodyPr/>
          <a:lstStyle/>
          <a:p>
            <a:pPr marL="0" indent="0">
              <a:buNone/>
            </a:pPr>
            <a:r>
              <a:rPr lang="en-US" sz="2600" dirty="0"/>
              <a:t>The figure illustrates a process of rolling a die 5 times and finding the proportion of odd numbers. (The figure shows results from repeating this process 10,000 </a:t>
            </a:r>
            <a:r>
              <a:rPr lang="en-US" sz="2600" dirty="0" smtClean="0"/>
              <a:t>times, but </a:t>
            </a:r>
            <a:r>
              <a:rPr lang="en-US" sz="2600" dirty="0"/>
              <a:t>the true sampling distribution of the sample proportion involves repeating the process indefinitely</a:t>
            </a:r>
            <a:r>
              <a:rPr lang="en-US" sz="2600" dirty="0" smtClean="0"/>
              <a:t>.)</a:t>
            </a:r>
            <a:endParaRPr lang="en-IN" sz="2600" dirty="0"/>
          </a:p>
        </p:txBody>
      </p:sp>
      <p:pic>
        <p:nvPicPr>
          <p:cNvPr id="4" name="Picture 3" descr="Proportions. For rolling a die, the population proportion is 0.50. Sample by rolling a die 5 times and finding the proportion p-hat of odd numbers for each sample. The sample proportions are as follows: sample 1, 0.2; sample 2, 0.4; sample 3, 0.8; and so on. A frequency histogram shows sample proportions across 10,000 rolls. Classes have width 0.2, and they are identified by midpoint values. The following table provides the estimated frequency for each class: 0.0, 100; 0.2, 1500; 0.4, 3000; 0.6, 3000; 0.8, 1500; 1.0, 10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3750187"/>
            <a:ext cx="5207423" cy="2464807"/>
          </a:xfrm>
          <a:prstGeom prst="rect">
            <a:avLst/>
          </a:prstGeom>
        </p:spPr>
      </p:pic>
      <p:sp>
        <p:nvSpPr>
          <p:cNvPr id="5" name="Content Placeholder 4"/>
          <p:cNvSpPr>
            <a:spLocks noGrp="1"/>
          </p:cNvSpPr>
          <p:nvPr>
            <p:ph idx="13"/>
          </p:nvPr>
        </p:nvSpPr>
        <p:spPr>
          <a:xfrm>
            <a:off x="6096000" y="4555069"/>
            <a:ext cx="2438400" cy="626531"/>
          </a:xfrm>
        </p:spPr>
        <p:txBody>
          <a:bodyPr/>
          <a:lstStyle/>
          <a:p>
            <a:pPr marL="0" indent="0">
              <a:buNone/>
            </a:pPr>
            <a:r>
              <a:rPr lang="en-US" altLang="en-US" sz="2000" b="1" dirty="0"/>
              <a:t>Sample Proportions </a:t>
            </a:r>
            <a:r>
              <a:rPr lang="en-US" altLang="en-US" sz="2000" b="1" dirty="0" smtClean="0"/>
              <a:t>from </a:t>
            </a:r>
            <a:r>
              <a:rPr lang="en-US" altLang="en-US" sz="2000" b="1" dirty="0"/>
              <a:t>10,000 </a:t>
            </a:r>
            <a:r>
              <a:rPr lang="en-US" altLang="en-US" sz="2000" b="1" dirty="0" smtClean="0"/>
              <a:t>Trials</a:t>
            </a:r>
            <a:endParaRPr lang="en-IN" sz="2000" b="1" dirty="0"/>
          </a:p>
        </p:txBody>
      </p:sp>
    </p:spTree>
    <p:extLst>
      <p:ext uri="{BB962C8B-B14F-4D97-AF65-F5344CB8AC3E}">
        <p14:creationId xmlns:p14="http://schemas.microsoft.com/office/powerpoint/2010/main" val="1600636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Sampling Distributions of the Sample </a:t>
            </a:r>
            <a:r>
              <a:rPr lang="en-US" sz="3600" dirty="0" smtClean="0">
                <a:latin typeface="+mj-lt"/>
              </a:rPr>
              <a:t>Proportion </a:t>
            </a:r>
            <a:r>
              <a:rPr lang="en-US" sz="2000" b="0" dirty="0" smtClean="0">
                <a:latin typeface="+mj-lt"/>
              </a:rPr>
              <a:t>(3 of 3)</a:t>
            </a:r>
            <a:endParaRPr lang="en-IN" sz="2000" b="0" dirty="0">
              <a:latin typeface="+mj-lt"/>
            </a:endParaRPr>
          </a:p>
        </p:txBody>
      </p:sp>
      <p:sp>
        <p:nvSpPr>
          <p:cNvPr id="3" name="Content Placeholder 2"/>
          <p:cNvSpPr>
            <a:spLocks noGrp="1"/>
          </p:cNvSpPr>
          <p:nvPr>
            <p:ph idx="1"/>
          </p:nvPr>
        </p:nvSpPr>
        <p:spPr>
          <a:xfrm>
            <a:off x="457200" y="1600201"/>
            <a:ext cx="8382000" cy="2057399"/>
          </a:xfrm>
        </p:spPr>
        <p:txBody>
          <a:bodyPr/>
          <a:lstStyle/>
          <a:p>
            <a:pPr marL="0" indent="0">
              <a:buNone/>
            </a:pPr>
            <a:r>
              <a:rPr lang="en-US" sz="2600" dirty="0"/>
              <a:t>The figure shows that the sample proportions are approximately normally distributed. (Because the values </a:t>
            </a:r>
            <a:r>
              <a:rPr lang="en-US" sz="2600" dirty="0" smtClean="0"/>
              <a:t>of </a:t>
            </a:r>
            <a:r>
              <a:rPr lang="en-US" sz="2600" dirty="0"/>
              <a:t>1, 2, 3, 4, 5, 6 are all equally likely, the proportion of odd numbers in the population is 0.5, and the figure </a:t>
            </a:r>
            <a:r>
              <a:rPr lang="en-US" sz="2600" dirty="0" smtClean="0"/>
              <a:t>shows that </a:t>
            </a:r>
            <a:r>
              <a:rPr lang="en-US" sz="2600" dirty="0"/>
              <a:t>the sample proportions have a mean of 0.50</a:t>
            </a:r>
            <a:r>
              <a:rPr lang="en-US" sz="2600" dirty="0" smtClean="0"/>
              <a:t>.)	</a:t>
            </a:r>
            <a:endParaRPr lang="en-IN" sz="2600" dirty="0"/>
          </a:p>
        </p:txBody>
      </p:sp>
      <p:pic>
        <p:nvPicPr>
          <p:cNvPr id="6" name="Picture 5" descr="Proportions. For rolling a die, the population proportion is 0.50. Sample by rolling a die 5 times and finding the proportion p-hat of odd numbers for each sample. The sample proportions are as follows: sample 1, 0.2; sample 2, 0.4; sample 3, 0.8; and so on. A frequency histogram shows sample proportions across 10,000 rolls. Classes have width 0.2, and they are identified by midpoint values. The following table provides the estimated frequency for each class: 0.0, 100; 0.2, 1500; 0.4, 3000; 0.6, 3000; 0.8, 1500; 1.0, 100. The histogram is symmetric about 0.5. So, p = 0.5, and proportions are approximately normal."/>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3750187"/>
            <a:ext cx="5207423" cy="2464807"/>
          </a:xfrm>
          <a:prstGeom prst="rect">
            <a:avLst/>
          </a:prstGeom>
        </p:spPr>
      </p:pic>
      <p:sp>
        <p:nvSpPr>
          <p:cNvPr id="5" name="Content Placeholder 4"/>
          <p:cNvSpPr>
            <a:spLocks noGrp="1"/>
          </p:cNvSpPr>
          <p:nvPr>
            <p:ph idx="13"/>
          </p:nvPr>
        </p:nvSpPr>
        <p:spPr>
          <a:xfrm>
            <a:off x="6096000" y="4555069"/>
            <a:ext cx="2438400" cy="626532"/>
          </a:xfrm>
        </p:spPr>
        <p:txBody>
          <a:bodyPr/>
          <a:lstStyle/>
          <a:p>
            <a:pPr marL="0" indent="0">
              <a:buNone/>
            </a:pPr>
            <a:r>
              <a:rPr lang="en-US" altLang="en-US" sz="2000" b="1" dirty="0"/>
              <a:t>Sample Proportions from 10,000 </a:t>
            </a:r>
            <a:r>
              <a:rPr lang="en-US" altLang="en-US" sz="2000" b="1" dirty="0" smtClean="0"/>
              <a:t>Trials</a:t>
            </a:r>
            <a:endParaRPr lang="en-IN" sz="2000" b="1" dirty="0"/>
          </a:p>
        </p:txBody>
      </p:sp>
    </p:spTree>
    <p:extLst>
      <p:ext uri="{BB962C8B-B14F-4D97-AF65-F5344CB8AC3E}">
        <p14:creationId xmlns:p14="http://schemas.microsoft.com/office/powerpoint/2010/main" val="35146827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Sampling Distribution of  the Sample Mean</a:t>
            </a:r>
            <a:endParaRPr lang="en-IN" sz="3600" dirty="0">
              <a:latin typeface="+mj-lt"/>
            </a:endParaRPr>
          </a:p>
        </p:txBody>
      </p:sp>
      <p:sp>
        <p:nvSpPr>
          <p:cNvPr id="3" name="Content Placeholder 2"/>
          <p:cNvSpPr>
            <a:spLocks noGrp="1"/>
          </p:cNvSpPr>
          <p:nvPr>
            <p:ph idx="1"/>
          </p:nvPr>
        </p:nvSpPr>
        <p:spPr>
          <a:xfrm>
            <a:off x="457200" y="1600201"/>
            <a:ext cx="8229600" cy="457199"/>
          </a:xfrm>
        </p:spPr>
        <p:txBody>
          <a:bodyPr/>
          <a:lstStyle/>
          <a:p>
            <a:pPr>
              <a:buClr>
                <a:schemeClr val="bg2"/>
              </a:buClr>
            </a:pPr>
            <a:r>
              <a:rPr lang="en-US" sz="2800" dirty="0"/>
              <a:t>Sampling Distribution of </a:t>
            </a:r>
            <a:r>
              <a:rPr lang="en-US" sz="2800" dirty="0" smtClean="0"/>
              <a:t>the Sample Mean</a:t>
            </a:r>
            <a:endParaRPr lang="en-US" sz="2800" dirty="0"/>
          </a:p>
        </p:txBody>
      </p:sp>
      <p:pic>
        <p:nvPicPr>
          <p:cNvPr id="4" name="Picture 3" descr="The sampling distribution of the sample mean is the distribution of all possible sample means (or the distribution of the variable x-bar), with all samples having the same sample size n taken from the same population. (The sampling distribution of the sample mean is typically represented as a probability distribution in the format of a probability histogram, formula, or tabl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867" y="2223457"/>
            <a:ext cx="7493915" cy="3016925"/>
          </a:xfrm>
          <a:prstGeom prst="rect">
            <a:avLst/>
          </a:prstGeom>
        </p:spPr>
      </p:pic>
    </p:spTree>
    <p:extLst>
      <p:ext uri="{BB962C8B-B14F-4D97-AF65-F5344CB8AC3E}">
        <p14:creationId xmlns:p14="http://schemas.microsoft.com/office/powerpoint/2010/main" val="41171874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Behavior of Sample Means</a:t>
            </a:r>
            <a:endParaRPr lang="en-IN" sz="3600" dirty="0">
              <a:latin typeface="+mj-lt"/>
            </a:endParaRPr>
          </a:p>
        </p:txBody>
      </p:sp>
      <p:sp>
        <p:nvSpPr>
          <p:cNvPr id="3" name="Content Placeholder 2"/>
          <p:cNvSpPr>
            <a:spLocks noGrp="1"/>
          </p:cNvSpPr>
          <p:nvPr>
            <p:ph idx="1"/>
          </p:nvPr>
        </p:nvSpPr>
        <p:spPr>
          <a:xfrm>
            <a:off x="457200" y="1600201"/>
            <a:ext cx="8382000" cy="4267200"/>
          </a:xfrm>
        </p:spPr>
        <p:txBody>
          <a:bodyPr/>
          <a:lstStyle/>
          <a:p>
            <a:pPr marL="442800" indent="-442800">
              <a:buFont typeface="+mj-lt"/>
              <a:buAutoNum type="arabicPeriod"/>
            </a:pPr>
            <a:r>
              <a:rPr lang="en-US" sz="2600" dirty="0"/>
              <a:t>The distribution of sample means tends to be a normal distribution. (This will be discussed further in the following section, but the distribution tends to become closer to a normal distribution as the sample size increases.)</a:t>
            </a:r>
          </a:p>
          <a:p>
            <a:pPr marL="442800" indent="-442800">
              <a:buFont typeface="+mj-lt"/>
              <a:buAutoNum type="arabicPeriod"/>
            </a:pPr>
            <a:r>
              <a:rPr lang="en-US" sz="2600" dirty="0"/>
              <a:t>The sample means </a:t>
            </a:r>
            <a:r>
              <a:rPr lang="en-US" sz="2600" b="1" dirty="0"/>
              <a:t>target</a:t>
            </a:r>
            <a:r>
              <a:rPr lang="en-US" sz="2600" i="1" dirty="0"/>
              <a:t> </a:t>
            </a:r>
            <a:r>
              <a:rPr lang="en-US" sz="2600" dirty="0"/>
              <a:t>the value of the population mean. (That is, the mean of the sample means is the population mean. The expected value of the sample mean is equal to the population mean</a:t>
            </a:r>
            <a:r>
              <a:rPr lang="en-US" sz="2600" dirty="0" smtClean="0"/>
              <a:t>.)</a:t>
            </a:r>
            <a:endParaRPr lang="en-IN" sz="2600" dirty="0"/>
          </a:p>
        </p:txBody>
      </p:sp>
    </p:spTree>
    <p:extLst>
      <p:ext uri="{BB962C8B-B14F-4D97-AF65-F5344CB8AC3E}">
        <p14:creationId xmlns:p14="http://schemas.microsoft.com/office/powerpoint/2010/main" val="12869141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Sampling Distribution of the Sample </a:t>
            </a:r>
            <a:r>
              <a:rPr lang="en-US" sz="3600" dirty="0" smtClean="0">
                <a:latin typeface="+mj-lt"/>
              </a:rPr>
              <a:t>Mean </a:t>
            </a:r>
            <a:r>
              <a:rPr lang="en-US" sz="2000" b="0" dirty="0" smtClean="0">
                <a:latin typeface="+mj-lt"/>
              </a:rPr>
              <a:t>(1 of 3)</a:t>
            </a:r>
            <a:endParaRPr lang="en-IN" sz="2000" b="0" dirty="0">
              <a:latin typeface="+mj-lt"/>
            </a:endParaRPr>
          </a:p>
        </p:txBody>
      </p:sp>
      <p:pic>
        <p:nvPicPr>
          <p:cNvPr id="4" name="Picture 3" descr="Consider repeating this process: Roll a die 5 times to randomly select 5 values from the population {1, 2, 3, 4, 5, 6}, then find the mean x-bar of the result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150" y="1718499"/>
            <a:ext cx="7876180" cy="1114396"/>
          </a:xfrm>
          <a:prstGeom prst="rect">
            <a:avLst/>
          </a:prstGeom>
        </p:spPr>
      </p:pic>
      <p:sp>
        <p:nvSpPr>
          <p:cNvPr id="3" name="Content Placeholder 2"/>
          <p:cNvSpPr>
            <a:spLocks noGrp="1"/>
          </p:cNvSpPr>
          <p:nvPr>
            <p:ph idx="1"/>
          </p:nvPr>
        </p:nvSpPr>
        <p:spPr>
          <a:xfrm>
            <a:off x="457200" y="2887364"/>
            <a:ext cx="8077200" cy="1143000"/>
          </a:xfrm>
        </p:spPr>
        <p:txBody>
          <a:bodyPr/>
          <a:lstStyle/>
          <a:p>
            <a:pPr marL="0" indent="0">
              <a:buNone/>
            </a:pPr>
            <a:r>
              <a:rPr lang="en-US" sz="2600" dirty="0" smtClean="0"/>
              <a:t>What </a:t>
            </a:r>
            <a:r>
              <a:rPr lang="en-US" sz="2600" dirty="0"/>
              <a:t>do we know about the behavior of all sample means that are generated as this process continues indefinitely</a:t>
            </a:r>
            <a:r>
              <a:rPr lang="en-US" sz="2600" dirty="0" smtClean="0"/>
              <a:t>?</a:t>
            </a:r>
            <a:endParaRPr lang="en-IN" sz="2600" dirty="0"/>
          </a:p>
        </p:txBody>
      </p:sp>
    </p:spTree>
    <p:extLst>
      <p:ext uri="{BB962C8B-B14F-4D97-AF65-F5344CB8AC3E}">
        <p14:creationId xmlns:p14="http://schemas.microsoft.com/office/powerpoint/2010/main" val="40630142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Sampling Distribution of the Sample </a:t>
            </a:r>
            <a:r>
              <a:rPr lang="en-US" sz="3600" dirty="0" smtClean="0">
                <a:latin typeface="+mj-lt"/>
              </a:rPr>
              <a:t>Mean </a:t>
            </a:r>
            <a:r>
              <a:rPr lang="en-US" sz="2000" b="0" dirty="0" smtClean="0">
                <a:latin typeface="+mj-lt"/>
              </a:rPr>
              <a:t>(2 of 3)</a:t>
            </a:r>
            <a:endParaRPr lang="en-IN" sz="2000" b="0" dirty="0">
              <a:latin typeface="+mj-lt"/>
            </a:endParaRPr>
          </a:p>
        </p:txBody>
      </p:sp>
      <p:sp>
        <p:nvSpPr>
          <p:cNvPr id="3" name="Content Placeholder 2"/>
          <p:cNvSpPr>
            <a:spLocks noGrp="1"/>
          </p:cNvSpPr>
          <p:nvPr>
            <p:ph idx="1"/>
          </p:nvPr>
        </p:nvSpPr>
        <p:spPr/>
        <p:txBody>
          <a:bodyPr/>
          <a:lstStyle/>
          <a:p>
            <a:pPr marL="0" indent="0">
              <a:buNone/>
            </a:pPr>
            <a:r>
              <a:rPr lang="en-US" sz="2600" dirty="0"/>
              <a:t>The figure illustrates a process of rolling a die 5 times and finding the mean of the results. The figure shows results from repeating this process 10,000 times, but the true sampling distribution of the mean involves repeating the process indefinitely.</a:t>
            </a:r>
          </a:p>
        </p:txBody>
      </p:sp>
      <p:pic>
        <p:nvPicPr>
          <p:cNvPr id="4" name="Picture 3" descr="Means. For rolling a die, the population mean is mu = 3.5. Sample by rolling a die 5 times and finding the mean x-bar for each sample. The sample means are as follows: sample 1, 3.4; sample 2, 4.4; sample 3, 2.8; and so on. A frequency histogram shows sample means across 10,000 rolls. The histogram is symmetric about 3.5. So, the sample means are approximately normal."/>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000" y="3865449"/>
            <a:ext cx="4905788" cy="2323795"/>
          </a:xfrm>
          <a:prstGeom prst="rect">
            <a:avLst/>
          </a:prstGeom>
        </p:spPr>
      </p:pic>
      <p:sp>
        <p:nvSpPr>
          <p:cNvPr id="5" name="Content Placeholder 4"/>
          <p:cNvSpPr>
            <a:spLocks noGrp="1"/>
          </p:cNvSpPr>
          <p:nvPr>
            <p:ph idx="13"/>
          </p:nvPr>
        </p:nvSpPr>
        <p:spPr>
          <a:xfrm>
            <a:off x="6172200" y="4495801"/>
            <a:ext cx="2362200" cy="609599"/>
          </a:xfrm>
        </p:spPr>
        <p:txBody>
          <a:bodyPr/>
          <a:lstStyle/>
          <a:p>
            <a:pPr marL="0" indent="0">
              <a:buNone/>
            </a:pPr>
            <a:r>
              <a:rPr lang="en-US" altLang="en-US" sz="2000" b="1" dirty="0"/>
              <a:t>Sample Means from 10,000 </a:t>
            </a:r>
            <a:r>
              <a:rPr lang="en-US" altLang="en-US" sz="2000" b="1" dirty="0" smtClean="0"/>
              <a:t>trials</a:t>
            </a:r>
            <a:endParaRPr lang="en-IN" sz="2000" b="1" dirty="0"/>
          </a:p>
        </p:txBody>
      </p:sp>
    </p:spTree>
    <p:extLst>
      <p:ext uri="{BB962C8B-B14F-4D97-AF65-F5344CB8AC3E}">
        <p14:creationId xmlns:p14="http://schemas.microsoft.com/office/powerpoint/2010/main" val="4217460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Sampling Distribution of the Sample </a:t>
            </a:r>
            <a:r>
              <a:rPr lang="en-US" sz="3600" dirty="0" smtClean="0">
                <a:latin typeface="+mj-lt"/>
              </a:rPr>
              <a:t>Mean </a:t>
            </a:r>
            <a:r>
              <a:rPr lang="en-US" sz="2000" b="0" dirty="0" smtClean="0">
                <a:latin typeface="+mj-lt"/>
              </a:rPr>
              <a:t>(3 of 3)</a:t>
            </a:r>
            <a:endParaRPr lang="en-IN" sz="2000" b="0" dirty="0">
              <a:latin typeface="+mj-lt"/>
            </a:endParaRPr>
          </a:p>
        </p:txBody>
      </p:sp>
      <p:sp>
        <p:nvSpPr>
          <p:cNvPr id="3" name="Content Placeholder 2"/>
          <p:cNvSpPr>
            <a:spLocks noGrp="1"/>
          </p:cNvSpPr>
          <p:nvPr>
            <p:ph idx="1"/>
          </p:nvPr>
        </p:nvSpPr>
        <p:spPr>
          <a:xfrm>
            <a:off x="457200" y="1600201"/>
            <a:ext cx="8382000" cy="2743199"/>
          </a:xfrm>
        </p:spPr>
        <p:txBody>
          <a:bodyPr/>
          <a:lstStyle/>
          <a:p>
            <a:pPr marL="0" indent="0">
              <a:buNone/>
            </a:pPr>
            <a:r>
              <a:rPr lang="en-US" sz="2600" dirty="0"/>
              <a:t>Because the values of 1, 2, 3, 4, 5, 6 are all equally likely, the population has a mean </a:t>
            </a:r>
            <a:r>
              <a:rPr lang="en-US" sz="2600" dirty="0" smtClean="0"/>
              <a:t>of </a:t>
            </a:r>
            <a:r>
              <a:rPr lang="el-GR" sz="2600" i="1" dirty="0" smtClean="0">
                <a:latin typeface="Arial" panose="020B0604020202020204" pitchFamily="34" charset="0"/>
                <a:cs typeface="Arial" panose="020B0604020202020204" pitchFamily="34" charset="0"/>
              </a:rPr>
              <a:t>μ</a:t>
            </a:r>
            <a:r>
              <a:rPr lang="en-US" sz="2600" dirty="0" smtClean="0"/>
              <a:t> </a:t>
            </a:r>
            <a:r>
              <a:rPr lang="en-US" sz="2600" dirty="0" smtClean="0"/>
              <a:t>= 3.5. </a:t>
            </a:r>
            <a:r>
              <a:rPr lang="en-US" sz="2600" dirty="0"/>
              <a:t>The 10,000 sample means included in the figure have a mean of </a:t>
            </a:r>
            <a:r>
              <a:rPr lang="en-US" sz="2600" dirty="0" smtClean="0"/>
              <a:t>3.5. If </a:t>
            </a:r>
            <a:r>
              <a:rPr lang="en-US" sz="2600" dirty="0"/>
              <a:t>the process is continued indefinitely, the mean of the sample means will be 3.5. Also, the figure shows that the distribution of the sample means is approximately a normal distribution</a:t>
            </a:r>
            <a:r>
              <a:rPr lang="en-US" sz="2600" dirty="0" smtClean="0"/>
              <a:t>.</a:t>
            </a:r>
            <a:endParaRPr lang="en-IN" sz="2600" dirty="0"/>
          </a:p>
        </p:txBody>
      </p:sp>
    </p:spTree>
    <p:extLst>
      <p:ext uri="{BB962C8B-B14F-4D97-AF65-F5344CB8AC3E}">
        <p14:creationId xmlns:p14="http://schemas.microsoft.com/office/powerpoint/2010/main" val="4206746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r>
              <a:rPr lang="en-US" sz="3600" dirty="0">
                <a:solidFill>
                  <a:schemeClr val="bg2"/>
                </a:solidFill>
                <a:latin typeface="+mj-lt"/>
              </a:rPr>
              <a:t>Normal Probability Distributions</a:t>
            </a:r>
            <a:endParaRPr lang="en-IN" sz="3600" dirty="0">
              <a:solidFill>
                <a:schemeClr val="bg2"/>
              </a:solidFill>
              <a:latin typeface="+mj-lt"/>
            </a:endParaRPr>
          </a:p>
        </p:txBody>
      </p:sp>
      <p:sp>
        <p:nvSpPr>
          <p:cNvPr id="3" name="Content Placeholder 2"/>
          <p:cNvSpPr>
            <a:spLocks noGrp="1"/>
          </p:cNvSpPr>
          <p:nvPr>
            <p:ph idx="1"/>
          </p:nvPr>
        </p:nvSpPr>
        <p:spPr>
          <a:xfrm>
            <a:off x="457200" y="1600201"/>
            <a:ext cx="8229600" cy="3429000"/>
          </a:xfrm>
        </p:spPr>
        <p:txBody>
          <a:bodyPr/>
          <a:lstStyle/>
          <a:p>
            <a:pPr marL="255600" indent="-255600">
              <a:buNone/>
              <a:defRPr/>
            </a:pPr>
            <a:r>
              <a:rPr lang="en-US" sz="2600" dirty="0"/>
              <a:t>6-1  The Standard Normal Distribution</a:t>
            </a:r>
          </a:p>
          <a:p>
            <a:pPr marL="255600" indent="-255600">
              <a:buNone/>
              <a:defRPr/>
            </a:pPr>
            <a:r>
              <a:rPr lang="en-US" sz="2600" dirty="0"/>
              <a:t>6-2  Real Applications of Normal Distributions</a:t>
            </a:r>
          </a:p>
          <a:p>
            <a:pPr marL="255600" indent="-255600">
              <a:buNone/>
              <a:defRPr/>
            </a:pPr>
            <a:r>
              <a:rPr lang="en-US" sz="2600" b="1" dirty="0"/>
              <a:t>6-3  Sampling Distributions and Estimators</a:t>
            </a:r>
          </a:p>
          <a:p>
            <a:pPr marL="255600" indent="-255600">
              <a:buNone/>
              <a:defRPr/>
            </a:pPr>
            <a:r>
              <a:rPr lang="en-US" sz="2600" dirty="0"/>
              <a:t>6-4  The Central Limit Theorem</a:t>
            </a:r>
          </a:p>
          <a:p>
            <a:pPr marL="255600" indent="-255600">
              <a:buNone/>
              <a:defRPr/>
            </a:pPr>
            <a:r>
              <a:rPr lang="en-US" sz="2600" dirty="0"/>
              <a:t>6-5  Assessing Normality</a:t>
            </a:r>
            <a:endParaRPr lang="en-US" sz="2600" dirty="0">
              <a:solidFill>
                <a:schemeClr val="hlink"/>
              </a:solidFill>
            </a:endParaRPr>
          </a:p>
          <a:p>
            <a:pPr marL="255600" indent="-255600">
              <a:buNone/>
              <a:defRPr/>
            </a:pPr>
            <a:r>
              <a:rPr lang="en-US" sz="2600" dirty="0"/>
              <a:t>6-6  Normal as Approximation to </a:t>
            </a:r>
            <a:r>
              <a:rPr lang="en-US" sz="2600" dirty="0" smtClean="0"/>
              <a:t>Binomial</a:t>
            </a:r>
            <a:endParaRPr lang="en-US" sz="2600" dirty="0">
              <a:solidFill>
                <a:schemeClr val="hlink"/>
              </a:solidFill>
            </a:endParaRPr>
          </a:p>
        </p:txBody>
      </p:sp>
    </p:spTree>
    <p:extLst>
      <p:ext uri="{BB962C8B-B14F-4D97-AF65-F5344CB8AC3E}">
        <p14:creationId xmlns:p14="http://schemas.microsoft.com/office/powerpoint/2010/main" val="780033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mj-lt"/>
              </a:rPr>
              <a:t>Sampling Distribution of the Sample Variance</a:t>
            </a:r>
            <a:endParaRPr lang="en-IN" sz="3600" dirty="0">
              <a:latin typeface="+mj-lt"/>
            </a:endParaRPr>
          </a:p>
        </p:txBody>
      </p:sp>
      <p:sp>
        <p:nvSpPr>
          <p:cNvPr id="3" name="Content Placeholder 2"/>
          <p:cNvSpPr>
            <a:spLocks noGrp="1"/>
          </p:cNvSpPr>
          <p:nvPr>
            <p:ph idx="1"/>
          </p:nvPr>
        </p:nvSpPr>
        <p:spPr>
          <a:xfrm>
            <a:off x="457200" y="1600201"/>
            <a:ext cx="8229600" cy="3657599"/>
          </a:xfrm>
        </p:spPr>
        <p:txBody>
          <a:bodyPr/>
          <a:lstStyle/>
          <a:p>
            <a:pPr>
              <a:buClr>
                <a:schemeClr val="bg2"/>
              </a:buClr>
            </a:pPr>
            <a:r>
              <a:rPr lang="en-US" sz="2800" dirty="0"/>
              <a:t>Sampling Distribution of the </a:t>
            </a:r>
            <a:r>
              <a:rPr lang="en-US" sz="2800" dirty="0" smtClean="0"/>
              <a:t>Sample </a:t>
            </a:r>
            <a:r>
              <a:rPr lang="en-US" sz="2800" dirty="0"/>
              <a:t>Variance</a:t>
            </a:r>
          </a:p>
          <a:p>
            <a:pPr marL="741600" lvl="1" indent="-284400"/>
            <a:r>
              <a:rPr lang="en-US" sz="2600" dirty="0"/>
              <a:t>The </a:t>
            </a:r>
            <a:r>
              <a:rPr lang="en-US" sz="2600" b="1" dirty="0">
                <a:solidFill>
                  <a:schemeClr val="tx2"/>
                </a:solidFill>
              </a:rPr>
              <a:t>sampling distribution of the sample variance</a:t>
            </a:r>
            <a:r>
              <a:rPr lang="en-US" sz="2600" b="1" dirty="0">
                <a:solidFill>
                  <a:schemeClr val="accent2">
                    <a:lumMod val="75000"/>
                  </a:schemeClr>
                </a:solidFill>
              </a:rPr>
              <a:t> </a:t>
            </a:r>
            <a:r>
              <a:rPr lang="en-US" sz="2600" dirty="0"/>
              <a:t>is the distribution of sample variances (the variable </a:t>
            </a:r>
            <a:r>
              <a:rPr lang="en-US" sz="2600" i="1" dirty="0" smtClean="0"/>
              <a:t>s</a:t>
            </a:r>
            <a:r>
              <a:rPr lang="en-US" sz="2600" baseline="30000" dirty="0">
                <a:latin typeface="Arial" panose="020B0604020202020204" pitchFamily="34" charset="0"/>
                <a:cs typeface="Arial" panose="020B0604020202020204" pitchFamily="34" charset="0"/>
              </a:rPr>
              <a:t>²</a:t>
            </a:r>
            <a:r>
              <a:rPr lang="en-US" sz="2600" dirty="0" smtClean="0"/>
              <a:t>), </a:t>
            </a:r>
            <a:r>
              <a:rPr lang="en-US" sz="2600" dirty="0"/>
              <a:t>with all samples having the same sample size </a:t>
            </a:r>
            <a:r>
              <a:rPr lang="en-US" sz="2600" i="1" dirty="0"/>
              <a:t>n </a:t>
            </a:r>
            <a:r>
              <a:rPr lang="en-US" sz="2600" dirty="0"/>
              <a:t>taken from the same population. (The sampling distribution of the sample variance is typically represented as a probability distribution in the format of a table, probability histogram, or formula</a:t>
            </a:r>
            <a:r>
              <a:rPr lang="en-US" sz="2600" dirty="0" smtClean="0"/>
              <a:t>.)</a:t>
            </a:r>
            <a:endParaRPr lang="en-IN" sz="2600" dirty="0"/>
          </a:p>
        </p:txBody>
      </p:sp>
    </p:spTree>
    <p:extLst>
      <p:ext uri="{BB962C8B-B14F-4D97-AF65-F5344CB8AC3E}">
        <p14:creationId xmlns:p14="http://schemas.microsoft.com/office/powerpoint/2010/main" val="16740672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Population Standard Deviation and Population Variance</a:t>
            </a:r>
            <a:endParaRPr lang="en-IN" sz="3600" dirty="0">
              <a:latin typeface="+mj-lt"/>
            </a:endParaRPr>
          </a:p>
        </p:txBody>
      </p:sp>
      <p:sp>
        <p:nvSpPr>
          <p:cNvPr id="3" name="Content Placeholder 2"/>
          <p:cNvSpPr>
            <a:spLocks noGrp="1"/>
          </p:cNvSpPr>
          <p:nvPr>
            <p:ph idx="1"/>
          </p:nvPr>
        </p:nvSpPr>
        <p:spPr>
          <a:xfrm>
            <a:off x="457200" y="1600201"/>
            <a:ext cx="8229600" cy="457200"/>
          </a:xfrm>
        </p:spPr>
        <p:txBody>
          <a:bodyPr/>
          <a:lstStyle/>
          <a:p>
            <a:pPr marL="0" indent="0">
              <a:buNone/>
            </a:pPr>
            <a:r>
              <a:rPr lang="en-US" sz="2600" dirty="0" smtClean="0"/>
              <a:t>Population standard deviation:</a:t>
            </a:r>
            <a:endParaRPr lang="en-IN" sz="2600" dirty="0"/>
          </a:p>
        </p:txBody>
      </p:sp>
      <p:pic>
        <p:nvPicPr>
          <p:cNvPr id="7" name="Picture 6" descr="sigma = the square root of fraction sum of, x minus mu, squared, over 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120" y="2245257"/>
            <a:ext cx="1973413" cy="802743"/>
          </a:xfrm>
          <a:prstGeom prst="rect">
            <a:avLst/>
          </a:prstGeom>
        </p:spPr>
      </p:pic>
      <p:sp>
        <p:nvSpPr>
          <p:cNvPr id="5" name="Content Placeholder 4"/>
          <p:cNvSpPr>
            <a:spLocks noGrp="1"/>
          </p:cNvSpPr>
          <p:nvPr>
            <p:ph idx="13"/>
          </p:nvPr>
        </p:nvSpPr>
        <p:spPr>
          <a:xfrm>
            <a:off x="457200" y="3344333"/>
            <a:ext cx="8229600" cy="406400"/>
          </a:xfrm>
        </p:spPr>
        <p:txBody>
          <a:bodyPr/>
          <a:lstStyle/>
          <a:p>
            <a:pPr marL="0" indent="0">
              <a:buNone/>
            </a:pPr>
            <a:r>
              <a:rPr lang="en-US" sz="2600" dirty="0"/>
              <a:t>Population </a:t>
            </a:r>
            <a:r>
              <a:rPr lang="en-US" sz="2600" dirty="0" smtClean="0"/>
              <a:t>variance:</a:t>
            </a:r>
            <a:endParaRPr lang="en-IN" sz="2600" dirty="0"/>
          </a:p>
        </p:txBody>
      </p:sp>
      <p:pic>
        <p:nvPicPr>
          <p:cNvPr id="8" name="Picture 7" descr="sigma squared = fraction sum of, x minus mu, squared, over 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6923" y="4042921"/>
            <a:ext cx="1923493" cy="722322"/>
          </a:xfrm>
          <a:prstGeom prst="rect">
            <a:avLst/>
          </a:prstGeom>
        </p:spPr>
      </p:pic>
    </p:spTree>
    <p:extLst>
      <p:ext uri="{BB962C8B-B14F-4D97-AF65-F5344CB8AC3E}">
        <p14:creationId xmlns:p14="http://schemas.microsoft.com/office/powerpoint/2010/main" val="22748563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Behavior of Sample Variances</a:t>
            </a:r>
            <a:endParaRPr lang="en-IN" sz="3600" dirty="0">
              <a:latin typeface="+mj-lt"/>
            </a:endParaRPr>
          </a:p>
        </p:txBody>
      </p:sp>
      <p:sp>
        <p:nvSpPr>
          <p:cNvPr id="3" name="Content Placeholder 2"/>
          <p:cNvSpPr>
            <a:spLocks noGrp="1"/>
          </p:cNvSpPr>
          <p:nvPr>
            <p:ph idx="1"/>
          </p:nvPr>
        </p:nvSpPr>
        <p:spPr>
          <a:xfrm>
            <a:off x="457200" y="1600201"/>
            <a:ext cx="7620000" cy="3047999"/>
          </a:xfrm>
        </p:spPr>
        <p:txBody>
          <a:bodyPr/>
          <a:lstStyle/>
          <a:p>
            <a:pPr marL="442800" indent="-442800">
              <a:spcBef>
                <a:spcPts val="1200"/>
              </a:spcBef>
              <a:buFont typeface="+mj-lt"/>
              <a:buAutoNum type="arabicPeriod"/>
            </a:pPr>
            <a:r>
              <a:rPr lang="en-US" sz="2600" dirty="0"/>
              <a:t>The distribution of sample variances tends to be a distribution skewed to the right.</a:t>
            </a:r>
          </a:p>
          <a:p>
            <a:pPr marL="442800" indent="-442800">
              <a:spcBef>
                <a:spcPts val="1200"/>
              </a:spcBef>
              <a:buFont typeface="+mj-lt"/>
              <a:buAutoNum type="arabicPeriod"/>
            </a:pPr>
            <a:r>
              <a:rPr lang="en-US" sz="2600" dirty="0"/>
              <a:t>The sample variances </a:t>
            </a:r>
            <a:r>
              <a:rPr lang="en-US" sz="2600" b="1" dirty="0"/>
              <a:t>target </a:t>
            </a:r>
            <a:r>
              <a:rPr lang="en-US" sz="2600" dirty="0"/>
              <a:t>the value of the population variance. (That is, the mean of the sample variances is the population variance. The expected value of the sample variance is equal to the population variance</a:t>
            </a:r>
            <a:r>
              <a:rPr lang="en-US" sz="2600" dirty="0" smtClean="0"/>
              <a:t>.)</a:t>
            </a:r>
            <a:endParaRPr lang="en-IN" sz="2600" dirty="0"/>
          </a:p>
        </p:txBody>
      </p:sp>
    </p:spTree>
    <p:extLst>
      <p:ext uri="{BB962C8B-B14F-4D97-AF65-F5344CB8AC3E}">
        <p14:creationId xmlns:p14="http://schemas.microsoft.com/office/powerpoint/2010/main" val="24304609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smtClean="0">
                <a:solidFill>
                  <a:schemeClr val="bg2"/>
                </a:solidFill>
                <a:latin typeface="+mj-lt"/>
              </a:rPr>
              <a:t>Example: Sampling Distributions of the Sample Variances </a:t>
            </a:r>
            <a:r>
              <a:rPr lang="en-US" altLang="en-US" sz="2000" b="0" dirty="0" smtClean="0">
                <a:solidFill>
                  <a:schemeClr val="bg2"/>
                </a:solidFill>
                <a:latin typeface="+mj-lt"/>
              </a:rPr>
              <a:t>(1 of 4)</a:t>
            </a:r>
            <a:endParaRPr lang="en-IN" sz="2000" b="0" dirty="0">
              <a:solidFill>
                <a:schemeClr val="bg2"/>
              </a:solidFill>
              <a:latin typeface="+mj-lt"/>
            </a:endParaRPr>
          </a:p>
        </p:txBody>
      </p:sp>
      <p:sp>
        <p:nvSpPr>
          <p:cNvPr id="3" name="Content Placeholder 2"/>
          <p:cNvSpPr>
            <a:spLocks noGrp="1"/>
          </p:cNvSpPr>
          <p:nvPr>
            <p:ph idx="1"/>
          </p:nvPr>
        </p:nvSpPr>
        <p:spPr>
          <a:xfrm>
            <a:off x="457200" y="1600201"/>
            <a:ext cx="8229600" cy="1905000"/>
          </a:xfrm>
        </p:spPr>
        <p:txBody>
          <a:bodyPr/>
          <a:lstStyle/>
          <a:p>
            <a:pPr marL="0" indent="0">
              <a:buNone/>
            </a:pPr>
            <a:r>
              <a:rPr lang="en-US" sz="2600" dirty="0"/>
              <a:t>Consider repeating this process: Roll a die 5 times and find the variance </a:t>
            </a:r>
            <a:r>
              <a:rPr lang="en-US" sz="2600" i="1" dirty="0" smtClean="0"/>
              <a:t>s</a:t>
            </a:r>
            <a:r>
              <a:rPr lang="en-US" sz="2600" baseline="30000" dirty="0" smtClean="0">
                <a:cs typeface="Arial" panose="020B0604020202020204" pitchFamily="34" charset="0"/>
              </a:rPr>
              <a:t>²</a:t>
            </a:r>
            <a:r>
              <a:rPr lang="en-US" sz="2600" dirty="0"/>
              <a:t> </a:t>
            </a:r>
            <a:r>
              <a:rPr lang="en-US" sz="2600" dirty="0" smtClean="0"/>
              <a:t>of </a:t>
            </a:r>
            <a:r>
              <a:rPr lang="en-US" sz="2600" dirty="0"/>
              <a:t>the results. What do we know about the behavior of all sample variances that are generated as this process continues indefinitely</a:t>
            </a:r>
            <a:r>
              <a:rPr lang="en-US" sz="2600" dirty="0" smtClean="0"/>
              <a:t>?</a:t>
            </a:r>
            <a:endParaRPr lang="en-IN" sz="2600" dirty="0"/>
          </a:p>
        </p:txBody>
      </p:sp>
    </p:spTree>
    <p:extLst>
      <p:ext uri="{BB962C8B-B14F-4D97-AF65-F5344CB8AC3E}">
        <p14:creationId xmlns:p14="http://schemas.microsoft.com/office/powerpoint/2010/main" val="18654645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a:latin typeface="+mj-lt"/>
              </a:rPr>
              <a:t>Example: Sampling Distributions of the </a:t>
            </a:r>
            <a:r>
              <a:rPr lang="en-US" altLang="en-US" sz="3600" dirty="0" smtClean="0">
                <a:latin typeface="+mj-lt"/>
              </a:rPr>
              <a:t>Sample Variances </a:t>
            </a:r>
            <a:r>
              <a:rPr lang="en-US" altLang="en-US" sz="2000" b="0" dirty="0" smtClean="0">
                <a:latin typeface="+mj-lt"/>
              </a:rPr>
              <a:t>(2 of 4)</a:t>
            </a:r>
            <a:endParaRPr lang="en-IN" sz="2000" b="0" dirty="0">
              <a:latin typeface="+mj-lt"/>
            </a:endParaRPr>
          </a:p>
        </p:txBody>
      </p:sp>
      <p:sp>
        <p:nvSpPr>
          <p:cNvPr id="3" name="Content Placeholder 2"/>
          <p:cNvSpPr>
            <a:spLocks noGrp="1"/>
          </p:cNvSpPr>
          <p:nvPr>
            <p:ph idx="1"/>
          </p:nvPr>
        </p:nvSpPr>
        <p:spPr>
          <a:xfrm>
            <a:off x="457200" y="1600201"/>
            <a:ext cx="8229600" cy="2057400"/>
          </a:xfrm>
        </p:spPr>
        <p:txBody>
          <a:bodyPr/>
          <a:lstStyle/>
          <a:p>
            <a:pPr marL="0" indent="0">
              <a:buNone/>
            </a:pPr>
            <a:r>
              <a:rPr lang="en-US" sz="2600" dirty="0"/>
              <a:t>The figure illustrates a process of rolling a die 5 times and finding the variance of the results. The figure shows results from repeating this process 10,000 times, but the true sampling distribution of the sample variance involves repeating the process indefinitely</a:t>
            </a:r>
            <a:r>
              <a:rPr lang="en-US" sz="2600" dirty="0" smtClean="0"/>
              <a:t>.</a:t>
            </a:r>
            <a:endParaRPr lang="en-IN" sz="2600" dirty="0"/>
          </a:p>
        </p:txBody>
      </p:sp>
      <p:pic>
        <p:nvPicPr>
          <p:cNvPr id="4" name="Picture 3" descr="Variances. For rolling a die, the population variance is sigma squared = 2.9. Sample by rolling a die 5 times and finding the mean s squared for each sample. The sample variances are as follows: sample 1, 1.8; sample 2, 2.3; sample 3, 2.2; and so on. A frequency histogram shows sample variances across 10,000 roll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132" y="3657600"/>
            <a:ext cx="5381573" cy="2502493"/>
          </a:xfrm>
          <a:prstGeom prst="rect">
            <a:avLst/>
          </a:prstGeom>
        </p:spPr>
      </p:pic>
      <p:sp>
        <p:nvSpPr>
          <p:cNvPr id="5" name="Content Placeholder 4"/>
          <p:cNvSpPr>
            <a:spLocks noGrp="1"/>
          </p:cNvSpPr>
          <p:nvPr>
            <p:ph idx="13"/>
          </p:nvPr>
        </p:nvSpPr>
        <p:spPr>
          <a:xfrm>
            <a:off x="6324600" y="4563535"/>
            <a:ext cx="2226734" cy="618066"/>
          </a:xfrm>
        </p:spPr>
        <p:txBody>
          <a:bodyPr/>
          <a:lstStyle/>
          <a:p>
            <a:pPr marL="0" indent="0">
              <a:buNone/>
            </a:pPr>
            <a:r>
              <a:rPr lang="en-US" altLang="en-US" sz="2000" b="1" dirty="0"/>
              <a:t>Sample Variances from 10,000 </a:t>
            </a:r>
            <a:r>
              <a:rPr lang="en-US" altLang="en-US" sz="2000" b="1" dirty="0" smtClean="0"/>
              <a:t>trials</a:t>
            </a:r>
            <a:endParaRPr lang="en-IN" sz="2000" b="1" dirty="0"/>
          </a:p>
        </p:txBody>
      </p:sp>
    </p:spTree>
    <p:extLst>
      <p:ext uri="{BB962C8B-B14F-4D97-AF65-F5344CB8AC3E}">
        <p14:creationId xmlns:p14="http://schemas.microsoft.com/office/powerpoint/2010/main" val="3837247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a:latin typeface="+mj-lt"/>
              </a:rPr>
              <a:t>Example: Sampling Distributions of the </a:t>
            </a:r>
            <a:r>
              <a:rPr lang="en-US" altLang="en-US" sz="3600" dirty="0" smtClean="0">
                <a:latin typeface="+mj-lt"/>
              </a:rPr>
              <a:t>Sample Variances </a:t>
            </a:r>
            <a:r>
              <a:rPr lang="en-US" altLang="en-US" sz="2000" b="0" dirty="0" smtClean="0">
                <a:latin typeface="+mj-lt"/>
              </a:rPr>
              <a:t>(3 of 4)</a:t>
            </a:r>
            <a:endParaRPr lang="en-IN" sz="2000" b="0" dirty="0">
              <a:latin typeface="+mj-lt"/>
            </a:endParaRPr>
          </a:p>
        </p:txBody>
      </p:sp>
      <p:sp>
        <p:nvSpPr>
          <p:cNvPr id="3" name="Content Placeholder 2"/>
          <p:cNvSpPr>
            <a:spLocks noGrp="1"/>
          </p:cNvSpPr>
          <p:nvPr>
            <p:ph idx="1"/>
          </p:nvPr>
        </p:nvSpPr>
        <p:spPr>
          <a:xfrm>
            <a:off x="457200" y="1600201"/>
            <a:ext cx="8229600" cy="1600199"/>
          </a:xfrm>
        </p:spPr>
        <p:txBody>
          <a:bodyPr/>
          <a:lstStyle/>
          <a:p>
            <a:pPr marL="0" indent="0">
              <a:buNone/>
            </a:pPr>
            <a:r>
              <a:rPr lang="en-US" sz="2600" dirty="0"/>
              <a:t>Because the values of 1, 2, 3, 4, 5, 6 are all equally likely, the population has a variance of </a:t>
            </a:r>
            <a:r>
              <a:rPr lang="en-US" sz="2600" i="1" dirty="0" smtClean="0"/>
              <a:t>s</a:t>
            </a:r>
            <a:r>
              <a:rPr lang="en-US" sz="2600" baseline="30000" dirty="0">
                <a:cs typeface="Arial" panose="020B0604020202020204" pitchFamily="34" charset="0"/>
              </a:rPr>
              <a:t>²</a:t>
            </a:r>
            <a:r>
              <a:rPr lang="en-US" sz="2600" dirty="0" smtClean="0"/>
              <a:t> </a:t>
            </a:r>
            <a:r>
              <a:rPr lang="en-US" sz="2600" dirty="0"/>
              <a:t>= 2.9, and the 10,000 sample variances included in the figure have a mean of 2.9</a:t>
            </a:r>
            <a:r>
              <a:rPr lang="en-US" sz="2600" dirty="0" smtClean="0"/>
              <a:t>.</a:t>
            </a:r>
            <a:endParaRPr lang="en-IN" sz="2600" dirty="0"/>
          </a:p>
        </p:txBody>
      </p:sp>
      <p:pic>
        <p:nvPicPr>
          <p:cNvPr id="4" name="Picture 3" descr="Variances. For rolling a die, the population variance is sigma squared = 2.9. Sample by rolling a die 5 times and finding the mean s squared for each sample. The sample variances are as follows: sample 1, 1.8; sample 2, 2.3; sample 3, 2.2; and so on. A frequency histogram shows sample variances across 10,000 rolls. The bars peak around s squared = sigma squared =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868" y="3657600"/>
            <a:ext cx="5381573" cy="2502493"/>
          </a:xfrm>
          <a:prstGeom prst="rect">
            <a:avLst/>
          </a:prstGeom>
        </p:spPr>
      </p:pic>
      <p:sp>
        <p:nvSpPr>
          <p:cNvPr id="5" name="Content Placeholder 4"/>
          <p:cNvSpPr>
            <a:spLocks noGrp="1"/>
          </p:cNvSpPr>
          <p:nvPr>
            <p:ph idx="13"/>
          </p:nvPr>
        </p:nvSpPr>
        <p:spPr>
          <a:xfrm>
            <a:off x="6324600" y="4563292"/>
            <a:ext cx="2438400" cy="685799"/>
          </a:xfrm>
        </p:spPr>
        <p:txBody>
          <a:bodyPr/>
          <a:lstStyle/>
          <a:p>
            <a:pPr marL="0" indent="0">
              <a:buNone/>
            </a:pPr>
            <a:r>
              <a:rPr lang="en-US" altLang="en-US" sz="2000" b="1" dirty="0"/>
              <a:t>Sample Variances from 10,000 </a:t>
            </a:r>
            <a:r>
              <a:rPr lang="en-US" altLang="en-US" sz="2000" b="1" dirty="0" smtClean="0"/>
              <a:t>trials</a:t>
            </a:r>
            <a:endParaRPr lang="en-IN" sz="2000" b="1" dirty="0"/>
          </a:p>
        </p:txBody>
      </p:sp>
    </p:spTree>
    <p:extLst>
      <p:ext uri="{BB962C8B-B14F-4D97-AF65-F5344CB8AC3E}">
        <p14:creationId xmlns:p14="http://schemas.microsoft.com/office/powerpoint/2010/main" val="9005053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a:solidFill>
                  <a:schemeClr val="bg2"/>
                </a:solidFill>
                <a:latin typeface="+mj-lt"/>
              </a:rPr>
              <a:t>Example: Sampling Distributions of the </a:t>
            </a:r>
            <a:r>
              <a:rPr lang="en-US" altLang="en-US" sz="3600" dirty="0" smtClean="0">
                <a:solidFill>
                  <a:schemeClr val="bg2"/>
                </a:solidFill>
                <a:latin typeface="+mj-lt"/>
              </a:rPr>
              <a:t>Sample Variances </a:t>
            </a:r>
            <a:r>
              <a:rPr lang="en-US" altLang="en-US" sz="2000" b="0" dirty="0" smtClean="0">
                <a:solidFill>
                  <a:schemeClr val="bg2"/>
                </a:solidFill>
                <a:latin typeface="+mj-lt"/>
              </a:rPr>
              <a:t>(4 of 4)</a:t>
            </a:r>
            <a:endParaRPr lang="en-IN" sz="2000" b="0" dirty="0">
              <a:solidFill>
                <a:schemeClr val="bg2"/>
              </a:solidFill>
              <a:latin typeface="+mj-lt"/>
            </a:endParaRPr>
          </a:p>
        </p:txBody>
      </p:sp>
      <p:sp>
        <p:nvSpPr>
          <p:cNvPr id="3" name="Content Placeholder 2"/>
          <p:cNvSpPr>
            <a:spLocks noGrp="1"/>
          </p:cNvSpPr>
          <p:nvPr>
            <p:ph idx="1"/>
          </p:nvPr>
        </p:nvSpPr>
        <p:spPr>
          <a:xfrm>
            <a:off x="457200" y="1600201"/>
            <a:ext cx="8458200" cy="1981200"/>
          </a:xfrm>
        </p:spPr>
        <p:txBody>
          <a:bodyPr/>
          <a:lstStyle/>
          <a:p>
            <a:pPr marL="0" indent="0">
              <a:buNone/>
            </a:pPr>
            <a:r>
              <a:rPr lang="en-US" sz="2600" dirty="0"/>
              <a:t>If the process is continued indefinitely, the mean of the sample variances will be 2.9. Also, the figure shows that the distribution of the sample variances is a </a:t>
            </a:r>
            <a:r>
              <a:rPr lang="en-US" sz="2600" dirty="0" smtClean="0"/>
              <a:t>skewed distribution</a:t>
            </a:r>
            <a:r>
              <a:rPr lang="en-US" sz="2600" dirty="0"/>
              <a:t>, not a normal distribution with its characteristic bell shape</a:t>
            </a:r>
            <a:r>
              <a:rPr lang="en-US" sz="2600" dirty="0" smtClean="0"/>
              <a:t>.</a:t>
            </a:r>
            <a:endParaRPr lang="en-IN" sz="2600" dirty="0"/>
          </a:p>
        </p:txBody>
      </p:sp>
      <p:pic>
        <p:nvPicPr>
          <p:cNvPr id="4" name="Picture 3" descr="Variances. For rolling a die, the population variance is sigma squared = 2.9. Sample by rolling a die 5 times and finding the mean s squared for each sample. The sample variances are as follows: sample 1, 1.8; sample 2, 2.3; sample 3, 2.2; and so on. A frequency histogram shows sample variances across 10,000 rolls. The bars peak around s squared = sigma squared = 2.9. But the values range from 0.0 to 7.5. So, sample variances tend to have a skewed distributi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382" y="3661404"/>
            <a:ext cx="5381573" cy="2502493"/>
          </a:xfrm>
          <a:prstGeom prst="rect">
            <a:avLst/>
          </a:prstGeom>
        </p:spPr>
      </p:pic>
      <p:sp>
        <p:nvSpPr>
          <p:cNvPr id="5" name="Content Placeholder 4"/>
          <p:cNvSpPr>
            <a:spLocks noGrp="1"/>
          </p:cNvSpPr>
          <p:nvPr>
            <p:ph idx="13"/>
          </p:nvPr>
        </p:nvSpPr>
        <p:spPr>
          <a:xfrm>
            <a:off x="6324600" y="4563291"/>
            <a:ext cx="2235201" cy="660398"/>
          </a:xfrm>
        </p:spPr>
        <p:txBody>
          <a:bodyPr/>
          <a:lstStyle/>
          <a:p>
            <a:pPr marL="0" indent="0">
              <a:buNone/>
            </a:pPr>
            <a:r>
              <a:rPr lang="en-US" altLang="en-US" sz="2000" b="1" dirty="0"/>
              <a:t>Sample Variances from 10,000 </a:t>
            </a:r>
            <a:r>
              <a:rPr lang="en-US" altLang="en-US" sz="2000" b="1" dirty="0" smtClean="0"/>
              <a:t>trials</a:t>
            </a:r>
            <a:endParaRPr lang="en-IN" sz="2000" b="1" dirty="0"/>
          </a:p>
        </p:txBody>
      </p:sp>
    </p:spTree>
    <p:extLst>
      <p:ext uri="{BB962C8B-B14F-4D97-AF65-F5344CB8AC3E}">
        <p14:creationId xmlns:p14="http://schemas.microsoft.com/office/powerpoint/2010/main" val="26170261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Estimator</a:t>
            </a:r>
            <a:endParaRPr lang="en-IN" sz="3600" dirty="0">
              <a:latin typeface="+mj-lt"/>
            </a:endParaRPr>
          </a:p>
        </p:txBody>
      </p:sp>
      <p:sp>
        <p:nvSpPr>
          <p:cNvPr id="3" name="Content Placeholder 2"/>
          <p:cNvSpPr>
            <a:spLocks noGrp="1"/>
          </p:cNvSpPr>
          <p:nvPr>
            <p:ph idx="1"/>
          </p:nvPr>
        </p:nvSpPr>
        <p:spPr>
          <a:xfrm>
            <a:off x="457200" y="1600201"/>
            <a:ext cx="8229600" cy="1524000"/>
          </a:xfrm>
        </p:spPr>
        <p:txBody>
          <a:bodyPr/>
          <a:lstStyle/>
          <a:p>
            <a:pPr>
              <a:buClr>
                <a:schemeClr val="bg2"/>
              </a:buClr>
            </a:pPr>
            <a:r>
              <a:rPr lang="en-US" sz="2800" dirty="0"/>
              <a:t>Estimator</a:t>
            </a:r>
          </a:p>
          <a:p>
            <a:pPr marL="741600" lvl="1" indent="-284400"/>
            <a:r>
              <a:rPr lang="en-US" sz="2600" dirty="0"/>
              <a:t>An </a:t>
            </a:r>
            <a:r>
              <a:rPr lang="en-US" sz="2600" b="1" dirty="0"/>
              <a:t>estimator </a:t>
            </a:r>
            <a:r>
              <a:rPr lang="en-US" sz="2600" dirty="0"/>
              <a:t>is a statistic used to infer (or estimate) the value of a population parameter</a:t>
            </a:r>
            <a:r>
              <a:rPr lang="en-US" sz="2600" dirty="0" smtClean="0"/>
              <a:t>.</a:t>
            </a:r>
            <a:endParaRPr lang="en-US" sz="2600" dirty="0"/>
          </a:p>
        </p:txBody>
      </p:sp>
    </p:spTree>
    <p:extLst>
      <p:ext uri="{BB962C8B-B14F-4D97-AF65-F5344CB8AC3E}">
        <p14:creationId xmlns:p14="http://schemas.microsoft.com/office/powerpoint/2010/main" val="10487329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Unbiased Estimator</a:t>
            </a:r>
            <a:endParaRPr lang="en-IN" sz="3600" dirty="0">
              <a:latin typeface="+mj-lt"/>
            </a:endParaRPr>
          </a:p>
        </p:txBody>
      </p:sp>
      <p:sp>
        <p:nvSpPr>
          <p:cNvPr id="3" name="Content Placeholder 2"/>
          <p:cNvSpPr>
            <a:spLocks noGrp="1"/>
          </p:cNvSpPr>
          <p:nvPr>
            <p:ph idx="1"/>
          </p:nvPr>
        </p:nvSpPr>
        <p:spPr>
          <a:xfrm>
            <a:off x="457200" y="1600201"/>
            <a:ext cx="8077200" cy="2743200"/>
          </a:xfrm>
        </p:spPr>
        <p:txBody>
          <a:bodyPr/>
          <a:lstStyle/>
          <a:p>
            <a:pPr>
              <a:buClr>
                <a:schemeClr val="bg2"/>
              </a:buClr>
            </a:pPr>
            <a:r>
              <a:rPr lang="en-US" sz="2800" dirty="0"/>
              <a:t>Unbiased Estimator</a:t>
            </a:r>
          </a:p>
          <a:p>
            <a:pPr marL="741600" lvl="1" indent="-284400"/>
            <a:r>
              <a:rPr lang="en-US" sz="2600" dirty="0"/>
              <a:t>An </a:t>
            </a:r>
            <a:r>
              <a:rPr lang="en-US" sz="2600" b="1" dirty="0"/>
              <a:t>unbiased estimator </a:t>
            </a:r>
            <a:r>
              <a:rPr lang="en-US" sz="2600" dirty="0"/>
              <a:t>is a statistic that targets the value of the corresponding population parameter in the sense that the sampling distribution of the statistic has a mean that is equal to the corresponding population parameter</a:t>
            </a:r>
            <a:r>
              <a:rPr lang="en-US" sz="2600" dirty="0" smtClean="0"/>
              <a:t>.</a:t>
            </a:r>
            <a:endParaRPr lang="en-IN" sz="2600" dirty="0"/>
          </a:p>
        </p:txBody>
      </p:sp>
    </p:spTree>
    <p:extLst>
      <p:ext uri="{BB962C8B-B14F-4D97-AF65-F5344CB8AC3E}">
        <p14:creationId xmlns:p14="http://schemas.microsoft.com/office/powerpoint/2010/main" val="22378820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Estimators: Unbiased and </a:t>
            </a:r>
            <a:r>
              <a:rPr lang="en-US" sz="3600" dirty="0" smtClean="0">
                <a:latin typeface="+mj-lt"/>
              </a:rPr>
              <a:t>Biased </a:t>
            </a:r>
            <a:r>
              <a:rPr lang="en-US" sz="2000" b="0" dirty="0" smtClean="0">
                <a:latin typeface="+mj-lt"/>
              </a:rPr>
              <a:t>(1 of 2)</a:t>
            </a:r>
            <a:endParaRPr lang="en-IN" sz="2000" b="0" dirty="0">
              <a:latin typeface="+mj-lt"/>
            </a:endParaRPr>
          </a:p>
        </p:txBody>
      </p:sp>
      <p:sp>
        <p:nvSpPr>
          <p:cNvPr id="3" name="Content Placeholder 2"/>
          <p:cNvSpPr>
            <a:spLocks noGrp="1"/>
          </p:cNvSpPr>
          <p:nvPr>
            <p:ph idx="1"/>
          </p:nvPr>
        </p:nvSpPr>
        <p:spPr>
          <a:xfrm>
            <a:off x="457200" y="1600201"/>
            <a:ext cx="8229600" cy="2057399"/>
          </a:xfrm>
        </p:spPr>
        <p:txBody>
          <a:bodyPr/>
          <a:lstStyle/>
          <a:p>
            <a:pPr marL="0" indent="0">
              <a:spcBef>
                <a:spcPts val="600"/>
              </a:spcBef>
              <a:buNone/>
            </a:pPr>
            <a:r>
              <a:rPr lang="en-US" sz="2600" b="1" dirty="0"/>
              <a:t>Unbiased Estimator</a:t>
            </a:r>
          </a:p>
          <a:p>
            <a:pPr marL="0" indent="0">
              <a:spcBef>
                <a:spcPts val="600"/>
              </a:spcBef>
              <a:buNone/>
            </a:pPr>
            <a:r>
              <a:rPr lang="en-US" sz="2600" dirty="0"/>
              <a:t>These statistics are unbiased estimators. That is, they each target the value of the corresponding population parameter (with a sampling distribution having a mean equal to the population parameter</a:t>
            </a:r>
            <a:r>
              <a:rPr lang="en-US" sz="2600" dirty="0" smtClean="0"/>
              <a:t>):</a:t>
            </a:r>
            <a:endParaRPr lang="en-US" sz="2600" dirty="0"/>
          </a:p>
        </p:txBody>
      </p:sp>
      <p:pic>
        <p:nvPicPr>
          <p:cNvPr id="4" name="Picture 3" descr="Proportion p-hat&#10;Mean x-bar&#10;Variance s squar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888" y="3778731"/>
            <a:ext cx="1819662" cy="1063437"/>
          </a:xfrm>
          <a:prstGeom prst="rect">
            <a:avLst/>
          </a:prstGeom>
        </p:spPr>
      </p:pic>
    </p:spTree>
    <p:extLst>
      <p:ext uri="{BB962C8B-B14F-4D97-AF65-F5344CB8AC3E}">
        <p14:creationId xmlns:p14="http://schemas.microsoft.com/office/powerpoint/2010/main" val="8223421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mj-lt"/>
              </a:rPr>
              <a:t>Key Concept</a:t>
            </a:r>
            <a:endParaRPr lang="en-IN" sz="3600" dirty="0">
              <a:latin typeface="+mj-lt"/>
            </a:endParaRPr>
          </a:p>
        </p:txBody>
      </p:sp>
      <p:sp>
        <p:nvSpPr>
          <p:cNvPr id="3" name="Content Placeholder 2"/>
          <p:cNvSpPr>
            <a:spLocks noGrp="1"/>
          </p:cNvSpPr>
          <p:nvPr>
            <p:ph idx="1"/>
          </p:nvPr>
        </p:nvSpPr>
        <p:spPr>
          <a:xfrm>
            <a:off x="457200" y="1600201"/>
            <a:ext cx="8229600" cy="2209800"/>
          </a:xfrm>
        </p:spPr>
        <p:txBody>
          <a:bodyPr/>
          <a:lstStyle/>
          <a:p>
            <a:pPr marL="0" indent="0">
              <a:buNone/>
            </a:pPr>
            <a:r>
              <a:rPr lang="en-US" sz="2600" dirty="0"/>
              <a:t>We now consider the concept of a </a:t>
            </a:r>
            <a:r>
              <a:rPr lang="en-US" sz="2600" b="1" dirty="0"/>
              <a:t>sampling distribution of a statistic.</a:t>
            </a:r>
            <a:r>
              <a:rPr lang="en-US" sz="2600" dirty="0"/>
              <a:t> Instead of working with values from the original population, we want to focus on the values of </a:t>
            </a:r>
            <a:r>
              <a:rPr lang="en-US" sz="2600" b="1" dirty="0" smtClean="0"/>
              <a:t>statistics</a:t>
            </a:r>
            <a:r>
              <a:rPr lang="en-US" sz="2600" i="1" dirty="0" smtClean="0"/>
              <a:t> </a:t>
            </a:r>
            <a:r>
              <a:rPr lang="en-US" sz="2600" dirty="0" smtClean="0"/>
              <a:t>(such </a:t>
            </a:r>
            <a:r>
              <a:rPr lang="en-US" sz="2600" dirty="0"/>
              <a:t>as sample proportions or sample means) obtained </a:t>
            </a:r>
            <a:r>
              <a:rPr lang="en-US" sz="2600" dirty="0" smtClean="0"/>
              <a:t>from </a:t>
            </a:r>
            <a:r>
              <a:rPr lang="en-US" sz="2600" dirty="0"/>
              <a:t>the population</a:t>
            </a:r>
            <a:r>
              <a:rPr lang="en-US" sz="2600" dirty="0" smtClean="0"/>
              <a:t>.</a:t>
            </a:r>
            <a:endParaRPr lang="en-IN" sz="2600" dirty="0"/>
          </a:p>
        </p:txBody>
      </p:sp>
    </p:spTree>
    <p:extLst>
      <p:ext uri="{BB962C8B-B14F-4D97-AF65-F5344CB8AC3E}">
        <p14:creationId xmlns:p14="http://schemas.microsoft.com/office/powerpoint/2010/main" val="26940935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Estimators: Unbiased and </a:t>
            </a:r>
            <a:r>
              <a:rPr lang="en-US" sz="3600" dirty="0" smtClean="0">
                <a:latin typeface="+mj-lt"/>
              </a:rPr>
              <a:t>Biased </a:t>
            </a:r>
            <a:r>
              <a:rPr lang="en-US" sz="2000" b="0" dirty="0" smtClean="0">
                <a:latin typeface="+mj-lt"/>
              </a:rPr>
              <a:t>(2 of 2)</a:t>
            </a:r>
            <a:endParaRPr lang="en-IN" sz="2000" b="0" dirty="0">
              <a:latin typeface="+mj-lt"/>
            </a:endParaRPr>
          </a:p>
        </p:txBody>
      </p:sp>
      <p:sp>
        <p:nvSpPr>
          <p:cNvPr id="3" name="Content Placeholder 2"/>
          <p:cNvSpPr>
            <a:spLocks noGrp="1"/>
          </p:cNvSpPr>
          <p:nvPr>
            <p:ph idx="1"/>
          </p:nvPr>
        </p:nvSpPr>
        <p:spPr>
          <a:xfrm>
            <a:off x="457200" y="1600201"/>
            <a:ext cx="8229600" cy="3352800"/>
          </a:xfrm>
        </p:spPr>
        <p:txBody>
          <a:bodyPr/>
          <a:lstStyle/>
          <a:p>
            <a:pPr marL="0" indent="0">
              <a:spcBef>
                <a:spcPts val="600"/>
              </a:spcBef>
              <a:buNone/>
            </a:pPr>
            <a:r>
              <a:rPr lang="en-US" sz="2600" b="1" dirty="0"/>
              <a:t>Biased Estimator</a:t>
            </a:r>
          </a:p>
          <a:p>
            <a:pPr marL="0" indent="0">
              <a:spcBef>
                <a:spcPts val="600"/>
              </a:spcBef>
              <a:buNone/>
            </a:pPr>
            <a:r>
              <a:rPr lang="en-US" sz="2600" dirty="0"/>
              <a:t>These statistics are biased estimators. That is, they do </a:t>
            </a:r>
            <a:r>
              <a:rPr lang="en-US" sz="2600" b="1" dirty="0" smtClean="0"/>
              <a:t>not</a:t>
            </a:r>
            <a:r>
              <a:rPr lang="en-US" sz="2600" i="1" dirty="0" smtClean="0"/>
              <a:t> </a:t>
            </a:r>
            <a:r>
              <a:rPr lang="en-US" sz="2600" dirty="0"/>
              <a:t>target the value of the corresponding population parameter</a:t>
            </a:r>
            <a:r>
              <a:rPr lang="en-US" sz="2600" dirty="0" smtClean="0"/>
              <a:t>:</a:t>
            </a:r>
            <a:endParaRPr lang="en-US" sz="2600" dirty="0"/>
          </a:p>
          <a:p>
            <a:pPr>
              <a:spcBef>
                <a:spcPts val="600"/>
              </a:spcBef>
            </a:pPr>
            <a:r>
              <a:rPr lang="en-US" sz="2400" dirty="0"/>
              <a:t>Median</a:t>
            </a:r>
          </a:p>
          <a:p>
            <a:pPr>
              <a:spcBef>
                <a:spcPts val="600"/>
              </a:spcBef>
            </a:pPr>
            <a:r>
              <a:rPr lang="en-US" sz="2400" dirty="0" smtClean="0"/>
              <a:t>Range	</a:t>
            </a:r>
            <a:endParaRPr lang="en-US" sz="2400" dirty="0"/>
          </a:p>
          <a:p>
            <a:pPr>
              <a:spcBef>
                <a:spcPts val="600"/>
              </a:spcBef>
            </a:pPr>
            <a:r>
              <a:rPr lang="en-US" sz="2400" dirty="0"/>
              <a:t>Standard deviation </a:t>
            </a:r>
            <a:r>
              <a:rPr lang="en-US" sz="2400" i="1" dirty="0" smtClean="0"/>
              <a:t>s</a:t>
            </a:r>
            <a:endParaRPr lang="en-IN" sz="2400" dirty="0"/>
          </a:p>
        </p:txBody>
      </p:sp>
    </p:spTree>
    <p:extLst>
      <p:ext uri="{BB962C8B-B14F-4D97-AF65-F5344CB8AC3E}">
        <p14:creationId xmlns:p14="http://schemas.microsoft.com/office/powerpoint/2010/main" val="4865083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Why Sample with Replacement?</a:t>
            </a:r>
            <a:endParaRPr lang="en-IN" sz="3600" dirty="0">
              <a:latin typeface="+mj-lt"/>
            </a:endParaRPr>
          </a:p>
        </p:txBody>
      </p:sp>
      <p:sp>
        <p:nvSpPr>
          <p:cNvPr id="3" name="Content Placeholder 2"/>
          <p:cNvSpPr>
            <a:spLocks noGrp="1"/>
          </p:cNvSpPr>
          <p:nvPr>
            <p:ph idx="1"/>
          </p:nvPr>
        </p:nvSpPr>
        <p:spPr>
          <a:xfrm>
            <a:off x="457200" y="1600201"/>
            <a:ext cx="8077200" cy="3657600"/>
          </a:xfrm>
        </p:spPr>
        <p:txBody>
          <a:bodyPr/>
          <a:lstStyle/>
          <a:p>
            <a:pPr marL="0" indent="0">
              <a:spcBef>
                <a:spcPts val="1200"/>
              </a:spcBef>
              <a:buNone/>
            </a:pPr>
            <a:r>
              <a:rPr lang="en-US" sz="2600" dirty="0"/>
              <a:t>Sampling is conducted with replacement because of these two very important reasons:</a:t>
            </a:r>
          </a:p>
          <a:p>
            <a:pPr marL="442800" indent="-442800">
              <a:spcBef>
                <a:spcPts val="1200"/>
              </a:spcBef>
              <a:buFont typeface="+mj-lt"/>
              <a:buAutoNum type="arabicPeriod"/>
            </a:pPr>
            <a:r>
              <a:rPr lang="en-US" sz="2400" dirty="0"/>
              <a:t>When selecting a relatively small sample from a large population, it makes no significant difference whether we sample with replacement or without replacement.</a:t>
            </a:r>
          </a:p>
          <a:p>
            <a:pPr marL="442800" indent="-442800">
              <a:spcBef>
                <a:spcPts val="1200"/>
              </a:spcBef>
              <a:buFont typeface="+mj-lt"/>
              <a:buAutoNum type="arabicPeriod"/>
            </a:pPr>
            <a:r>
              <a:rPr lang="en-US" sz="2400" dirty="0"/>
              <a:t>Sampling with replacement results in </a:t>
            </a:r>
            <a:r>
              <a:rPr lang="en-US" sz="2400" b="1" dirty="0"/>
              <a:t>independent </a:t>
            </a:r>
            <a:r>
              <a:rPr lang="en-US" sz="2400" dirty="0"/>
              <a:t>events that are unaffected by previous outcomes, and independent events are easier to analyze and result in simpler calculations and formulas</a:t>
            </a:r>
            <a:r>
              <a:rPr lang="en-US" sz="2400" dirty="0" smtClean="0"/>
              <a:t>.</a:t>
            </a:r>
            <a:endParaRPr lang="en-IN" sz="2400" dirty="0"/>
          </a:p>
        </p:txBody>
      </p:sp>
    </p:spTree>
    <p:extLst>
      <p:ext uri="{BB962C8B-B14F-4D97-AF65-F5344CB8AC3E}">
        <p14:creationId xmlns:p14="http://schemas.microsoft.com/office/powerpoint/2010/main" val="36794431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General Behavior of Sampling </a:t>
            </a:r>
            <a:r>
              <a:rPr lang="en-US" sz="3600" dirty="0" smtClean="0">
                <a:latin typeface="+mj-lt"/>
              </a:rPr>
              <a:t>Distributions </a:t>
            </a:r>
            <a:r>
              <a:rPr lang="en-US" sz="2000" b="0" dirty="0" smtClean="0">
                <a:latin typeface="+mj-lt"/>
              </a:rPr>
              <a:t>(1 of 4)</a:t>
            </a:r>
            <a:endParaRPr lang="en-IN" sz="2000" b="0" dirty="0">
              <a:latin typeface="+mj-lt"/>
            </a:endParaRPr>
          </a:p>
        </p:txBody>
      </p:sp>
      <p:sp>
        <p:nvSpPr>
          <p:cNvPr id="3" name="Content Placeholder 2"/>
          <p:cNvSpPr>
            <a:spLocks noGrp="1"/>
          </p:cNvSpPr>
          <p:nvPr>
            <p:ph idx="1"/>
          </p:nvPr>
        </p:nvSpPr>
        <p:spPr>
          <a:xfrm>
            <a:off x="457200" y="1600201"/>
            <a:ext cx="8229600" cy="2667000"/>
          </a:xfrm>
        </p:spPr>
        <p:txBody>
          <a:bodyPr/>
          <a:lstStyle/>
          <a:p>
            <a:pPr marL="0" indent="0">
              <a:spcBef>
                <a:spcPts val="1200"/>
              </a:spcBef>
              <a:buNone/>
            </a:pPr>
            <a:r>
              <a:rPr lang="en-US" sz="2600" dirty="0"/>
              <a:t>When samples of the same size are taken from the same population, the following two properties apply:</a:t>
            </a:r>
          </a:p>
          <a:p>
            <a:pPr marL="442800" indent="-442800">
              <a:spcBef>
                <a:spcPts val="1200"/>
              </a:spcBef>
              <a:buFont typeface="+mj-lt"/>
              <a:buAutoNum type="arabicPeriod"/>
            </a:pPr>
            <a:r>
              <a:rPr lang="en-US" sz="2400" dirty="0"/>
              <a:t>Sample proportions tend to be normally distributed.</a:t>
            </a:r>
          </a:p>
          <a:p>
            <a:pPr marL="442800" indent="-442800">
              <a:spcBef>
                <a:spcPts val="1200"/>
              </a:spcBef>
              <a:buFont typeface="+mj-lt"/>
              <a:buAutoNum type="arabicPeriod"/>
            </a:pPr>
            <a:r>
              <a:rPr lang="en-US" sz="2400" dirty="0"/>
              <a:t>The mean of sample proportions is the same as the population mean</a:t>
            </a:r>
            <a:r>
              <a:rPr lang="en-US" sz="2400" dirty="0" smtClean="0"/>
              <a:t>.</a:t>
            </a:r>
            <a:endParaRPr lang="en-IN" sz="2400" dirty="0"/>
          </a:p>
        </p:txBody>
      </p:sp>
    </p:spTree>
    <p:extLst>
      <p:ext uri="{BB962C8B-B14F-4D97-AF65-F5344CB8AC3E}">
        <p14:creationId xmlns:p14="http://schemas.microsoft.com/office/powerpoint/2010/main" val="2913256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General Behavior of Sampling </a:t>
            </a:r>
            <a:r>
              <a:rPr lang="en-US" sz="3600" dirty="0" smtClean="0">
                <a:latin typeface="+mj-lt"/>
              </a:rPr>
              <a:t>Distributions </a:t>
            </a:r>
            <a:r>
              <a:rPr lang="en-US" sz="2000" b="0" dirty="0" smtClean="0">
                <a:latin typeface="+mj-lt"/>
              </a:rPr>
              <a:t>(2 of 4)</a:t>
            </a:r>
            <a:endParaRPr lang="en-IN" sz="2000" b="0" dirty="0">
              <a:latin typeface="+mj-lt"/>
            </a:endParaRPr>
          </a:p>
        </p:txBody>
      </p:sp>
      <p:pic>
        <p:nvPicPr>
          <p:cNvPr id="4" name="Picture" descr="Proportions. The population proportion is p. To sample the population, randomly select n values and find the proportion p-hat for each sample. Sample 1 has sample proportion p-hat sub1. Sample 2 has sample proportion p-hat sub 2, and so on. Sample proportions tend to have a normal distribution."/>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9589" y="1812531"/>
            <a:ext cx="8067445" cy="3726957"/>
          </a:xfrm>
          <a:prstGeom prst="rect">
            <a:avLst/>
          </a:prstGeom>
        </p:spPr>
      </p:pic>
    </p:spTree>
    <p:extLst>
      <p:ext uri="{BB962C8B-B14F-4D97-AF65-F5344CB8AC3E}">
        <p14:creationId xmlns:p14="http://schemas.microsoft.com/office/powerpoint/2010/main" val="6919980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mj-lt"/>
              </a:rPr>
              <a:t>General Behavior of Sampling Distributions </a:t>
            </a:r>
            <a:r>
              <a:rPr lang="en-US" sz="2000" b="0" dirty="0" smtClean="0">
                <a:latin typeface="+mj-lt"/>
              </a:rPr>
              <a:t>(3 of 4)</a:t>
            </a:r>
            <a:endParaRPr lang="en-IN" sz="2000" b="0" dirty="0">
              <a:latin typeface="+mj-lt"/>
            </a:endParaRPr>
          </a:p>
        </p:txBody>
      </p:sp>
      <p:pic>
        <p:nvPicPr>
          <p:cNvPr id="4" name="Picture 3" descr="Means. The population mean is mu. To sample the population, randomly select n values and find the mean x-bar for each sample. Sample 1 has sample mean x-bar sub 1. Sample 2 has sample mean x-bar sub 2, and so on. Sample means tend to have a normal distributi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282" y="1826398"/>
            <a:ext cx="8000018" cy="3633875"/>
          </a:xfrm>
          <a:prstGeom prst="rect">
            <a:avLst/>
          </a:prstGeom>
        </p:spPr>
      </p:pic>
    </p:spTree>
    <p:extLst>
      <p:ext uri="{BB962C8B-B14F-4D97-AF65-F5344CB8AC3E}">
        <p14:creationId xmlns:p14="http://schemas.microsoft.com/office/powerpoint/2010/main" val="6420553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General Behavior of Sampling </a:t>
            </a:r>
            <a:r>
              <a:rPr lang="en-US" sz="3600" dirty="0" smtClean="0">
                <a:latin typeface="+mj-lt"/>
              </a:rPr>
              <a:t>Distributions </a:t>
            </a:r>
            <a:r>
              <a:rPr lang="en-US" sz="2000" b="0" dirty="0" smtClean="0">
                <a:latin typeface="+mj-lt"/>
              </a:rPr>
              <a:t>(4 of 4)</a:t>
            </a:r>
            <a:endParaRPr lang="en-IN" sz="2000" b="0" dirty="0">
              <a:latin typeface="+mj-lt"/>
            </a:endParaRPr>
          </a:p>
        </p:txBody>
      </p:sp>
      <p:pic>
        <p:nvPicPr>
          <p:cNvPr id="4" name="Picture" descr="Variances. The population variance is sigma squared. To sample the population, randomly select n values and find the variances s squared for each sample. Sample 1 has sample variance s squared sub 1. Sample 2 has sample variance s squared sub 2, and so on. Sample variances tend to have a skewed distribution."/>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6374" y="1810449"/>
            <a:ext cx="7987569" cy="3706887"/>
          </a:xfrm>
          <a:prstGeom prst="rect">
            <a:avLst/>
          </a:prstGeom>
        </p:spPr>
      </p:pic>
    </p:spTree>
    <p:extLst>
      <p:ext uri="{BB962C8B-B14F-4D97-AF65-F5344CB8AC3E}">
        <p14:creationId xmlns:p14="http://schemas.microsoft.com/office/powerpoint/2010/main" val="4281061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Sampling Distribution of a Statistic</a:t>
            </a:r>
            <a:endParaRPr lang="en-IN" sz="3600" dirty="0">
              <a:latin typeface="+mj-lt"/>
            </a:endParaRPr>
          </a:p>
        </p:txBody>
      </p:sp>
      <p:sp>
        <p:nvSpPr>
          <p:cNvPr id="3" name="Content Placeholder 2"/>
          <p:cNvSpPr>
            <a:spLocks noGrp="1"/>
          </p:cNvSpPr>
          <p:nvPr>
            <p:ph idx="1"/>
          </p:nvPr>
        </p:nvSpPr>
        <p:spPr>
          <a:xfrm>
            <a:off x="457200" y="1600201"/>
            <a:ext cx="8305800" cy="3886200"/>
          </a:xfrm>
        </p:spPr>
        <p:txBody>
          <a:bodyPr/>
          <a:lstStyle/>
          <a:p>
            <a:pPr>
              <a:buClr>
                <a:schemeClr val="bg2"/>
              </a:buClr>
            </a:pPr>
            <a:r>
              <a:rPr lang="en-US" sz="2800" dirty="0"/>
              <a:t>Sampling Distribution of a Statistic</a:t>
            </a:r>
          </a:p>
          <a:p>
            <a:pPr marL="741600" lvl="1" indent="-284400"/>
            <a:r>
              <a:rPr lang="en-US" sz="2600" dirty="0"/>
              <a:t>The </a:t>
            </a:r>
            <a:r>
              <a:rPr lang="en-US" sz="2600" b="1" dirty="0"/>
              <a:t>sampling distribution of a statistic </a:t>
            </a:r>
            <a:r>
              <a:rPr lang="en-US" sz="2600" dirty="0"/>
              <a:t>(such as a sample proportion or sample mean) is the distribution of all values of the statistic when all possible samples of the same size </a:t>
            </a:r>
            <a:r>
              <a:rPr lang="en-US" sz="2600" i="1" dirty="0"/>
              <a:t>n </a:t>
            </a:r>
            <a:r>
              <a:rPr lang="en-US" sz="2600" dirty="0"/>
              <a:t>are taken from the same population. (The sampling distribution of a statistic is typically represented as a probability distribution in the format of a probability histogram, formula, or table</a:t>
            </a:r>
            <a:r>
              <a:rPr lang="en-US" sz="2600" dirty="0" smtClean="0"/>
              <a:t>.)</a:t>
            </a:r>
            <a:endParaRPr lang="en-IN" sz="2600" dirty="0"/>
          </a:p>
        </p:txBody>
      </p:sp>
    </p:spTree>
    <p:extLst>
      <p:ext uri="{BB962C8B-B14F-4D97-AF65-F5344CB8AC3E}">
        <p14:creationId xmlns:p14="http://schemas.microsoft.com/office/powerpoint/2010/main" val="2322357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mj-lt"/>
              </a:rPr>
              <a:t>Sampling Distribution of the Sample Proportion</a:t>
            </a:r>
            <a:endParaRPr lang="en-IN" sz="3600" dirty="0">
              <a:latin typeface="+mj-lt"/>
            </a:endParaRPr>
          </a:p>
        </p:txBody>
      </p:sp>
      <p:sp>
        <p:nvSpPr>
          <p:cNvPr id="3" name="Content Placeholder 2"/>
          <p:cNvSpPr>
            <a:spLocks noGrp="1"/>
          </p:cNvSpPr>
          <p:nvPr>
            <p:ph idx="1"/>
          </p:nvPr>
        </p:nvSpPr>
        <p:spPr>
          <a:xfrm>
            <a:off x="457200" y="1600201"/>
            <a:ext cx="8229600" cy="457200"/>
          </a:xfrm>
        </p:spPr>
        <p:txBody>
          <a:bodyPr/>
          <a:lstStyle/>
          <a:p>
            <a:pPr>
              <a:buClr>
                <a:schemeClr val="bg2"/>
              </a:buClr>
            </a:pPr>
            <a:r>
              <a:rPr lang="en-US" sz="2800" dirty="0" smtClean="0">
                <a:solidFill>
                  <a:schemeClr val="tx1"/>
                </a:solidFill>
              </a:rPr>
              <a:t>Sampling Distribution of the Sample Proportion</a:t>
            </a:r>
          </a:p>
        </p:txBody>
      </p:sp>
      <p:pic>
        <p:nvPicPr>
          <p:cNvPr id="4" name="Picture 3" descr="The sampling distribution of the sample proportion is the distribution of sample proportions (or the distribution of the variable p-hat ̂), with all samples having the same sample size n taken from the same population. (The sampling distribution of the sample proportion is typically represented as a probability distribution in the format of a probability histogram, formula, or tabl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2183673"/>
            <a:ext cx="7273520" cy="3464363"/>
          </a:xfrm>
          <a:prstGeom prst="rect">
            <a:avLst/>
          </a:prstGeom>
        </p:spPr>
      </p:pic>
    </p:spTree>
    <p:extLst>
      <p:ext uri="{BB962C8B-B14F-4D97-AF65-F5344CB8AC3E}">
        <p14:creationId xmlns:p14="http://schemas.microsoft.com/office/powerpoint/2010/main" val="758617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4987</TotalTime>
  <Words>1390</Words>
  <Application>Microsoft Office PowerPoint</Application>
  <PresentationFormat>On-screen Show (4:3)</PresentationFormat>
  <Paragraphs>92</Paragraphs>
  <Slides>31</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Times New Roman</vt:lpstr>
      <vt:lpstr>Verdana</vt:lpstr>
      <vt:lpstr>Wingdings</vt:lpstr>
      <vt:lpstr>508 Lecture</vt:lpstr>
      <vt:lpstr>Elementary Statistics</vt:lpstr>
      <vt:lpstr>Normal Probability Distributions</vt:lpstr>
      <vt:lpstr>Key Concept</vt:lpstr>
      <vt:lpstr>General Behavior of Sampling Distributions (1 of 4)</vt:lpstr>
      <vt:lpstr>General Behavior of Sampling Distributions (2 of 4)</vt:lpstr>
      <vt:lpstr>General Behavior of Sampling Distributions (3 of 4)</vt:lpstr>
      <vt:lpstr>General Behavior of Sampling Distributions (4 of 4)</vt:lpstr>
      <vt:lpstr>Sampling Distribution of a Statistic</vt:lpstr>
      <vt:lpstr>Sampling Distribution of the Sample Proportion</vt:lpstr>
      <vt:lpstr>Notations for Proportions</vt:lpstr>
      <vt:lpstr>Behavior of Sample Proportions</vt:lpstr>
      <vt:lpstr>Example: Sampling Distributions of the Sample Proportion (1 of 3)</vt:lpstr>
      <vt:lpstr>Example: Sampling Distributions of the Sample Proportion (2 of 3)</vt:lpstr>
      <vt:lpstr>Example: Sampling Distributions of the Sample Proportion (3 of 3)</vt:lpstr>
      <vt:lpstr>Sampling Distribution of  the Sample Mean</vt:lpstr>
      <vt:lpstr>Behavior of Sample Means</vt:lpstr>
      <vt:lpstr>Example: Sampling Distribution of the Sample Mean (1 of 3)</vt:lpstr>
      <vt:lpstr>Example: Sampling Distribution of the Sample Mean (2 of 3)</vt:lpstr>
      <vt:lpstr>Example: Sampling Distribution of the Sample Mean (3 of 3)</vt:lpstr>
      <vt:lpstr>Sampling Distribution of the Sample Variance</vt:lpstr>
      <vt:lpstr>Population Standard Deviation and Population Variance</vt:lpstr>
      <vt:lpstr>Behavior of Sample Variances</vt:lpstr>
      <vt:lpstr>Example: Sampling Distributions of the Sample Variances (1 of 4)</vt:lpstr>
      <vt:lpstr>Example: Sampling Distributions of the Sample Variances (2 of 4)</vt:lpstr>
      <vt:lpstr>Example: Sampling Distributions of the Sample Variances (3 of 4)</vt:lpstr>
      <vt:lpstr>Example: Sampling Distributions of the Sample Variances (4 of 4)</vt:lpstr>
      <vt:lpstr>Estimator</vt:lpstr>
      <vt:lpstr>Unbiased Estimator</vt:lpstr>
      <vt:lpstr>Estimators: Unbiased and Biased (1 of 2)</vt:lpstr>
      <vt:lpstr>Estimators: Unbiased and Biased (2 of 2)</vt:lpstr>
      <vt:lpstr>Why Sample with Replacement?</vt:lpstr>
    </vt:vector>
  </TitlesOfParts>
  <Company>SPi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Elementary Statistics, 13e</dc:title>
  <dc:subject>Statistics</dc:subject>
  <dc:creator>Mario F. Triola</dc:creator>
  <cp:lastModifiedBy>P, Steepan</cp:lastModifiedBy>
  <cp:revision>1521</cp:revision>
  <dcterms:created xsi:type="dcterms:W3CDTF">2014-07-14T20:04:21Z</dcterms:created>
  <dcterms:modified xsi:type="dcterms:W3CDTF">2016-12-11T07:03:21Z</dcterms:modified>
</cp:coreProperties>
</file>