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77" r:id="rId2"/>
    <p:sldId id="378" r:id="rId3"/>
    <p:sldId id="379" r:id="rId4"/>
    <p:sldId id="380" r:id="rId5"/>
    <p:sldId id="381" r:id="rId6"/>
    <p:sldId id="382" r:id="rId7"/>
    <p:sldId id="383" r:id="rId8"/>
    <p:sldId id="384" r:id="rId9"/>
    <p:sldId id="431" r:id="rId10"/>
    <p:sldId id="432" r:id="rId11"/>
    <p:sldId id="387" r:id="rId12"/>
    <p:sldId id="388" r:id="rId13"/>
    <p:sldId id="389" r:id="rId14"/>
    <p:sldId id="390" r:id="rId15"/>
    <p:sldId id="391" r:id="rId16"/>
    <p:sldId id="392" r:id="rId17"/>
    <p:sldId id="43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0" autoAdjust="0"/>
    <p:restoredTop sz="96433" autoAdjust="0"/>
  </p:normalViewPr>
  <p:slideViewPr>
    <p:cSldViewPr>
      <p:cViewPr varScale="1">
        <p:scale>
          <a:sx n="108" d="100"/>
          <a:sy n="108" d="100"/>
        </p:scale>
        <p:origin x="420" y="96"/>
      </p:cViewPr>
      <p:guideLst>
        <p:guide orient="horz" pos="2160"/>
        <p:guide pos="2880"/>
      </p:guideLst>
    </p:cSldViewPr>
  </p:slideViewPr>
  <p:outlineViewPr>
    <p:cViewPr>
      <p:scale>
        <a:sx n="33" d="100"/>
        <a:sy n="33" d="100"/>
      </p:scale>
      <p:origin x="0" y="-4608"/>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964298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3583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7</a:t>
            </a:r>
            <a:endParaRPr lang="en-IN" sz="4000" dirty="0"/>
          </a:p>
        </p:txBody>
      </p:sp>
      <p:sp>
        <p:nvSpPr>
          <p:cNvPr id="5" name="Text Placeholder 4"/>
          <p:cNvSpPr>
            <a:spLocks noGrp="1"/>
          </p:cNvSpPr>
          <p:nvPr>
            <p:ph type="body" sz="quarter" idx="15"/>
          </p:nvPr>
        </p:nvSpPr>
        <p:spPr>
          <a:xfrm>
            <a:off x="5029200" y="3322637"/>
            <a:ext cx="3657600" cy="2163763"/>
          </a:xfrm>
        </p:spPr>
        <p:txBody>
          <a:bodyPr/>
          <a:lstStyle/>
          <a:p>
            <a:pPr algn="ctr"/>
            <a:r>
              <a:rPr lang="en-US" sz="3600" dirty="0"/>
              <a:t>Estimating Parameters and Determining Sample Sizes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Relationship Between Confidence Level and </a:t>
            </a:r>
            <a:r>
              <a:rPr lang="en-US" sz="3600" i="1" dirty="0" smtClean="0">
                <a:latin typeface="+mj-lt"/>
                <a:cs typeface="Arial" panose="020B0604020202020204" pitchFamily="34" charset="0"/>
                <a:sym typeface="Symbol" panose="05050102010706020507" pitchFamily="18" charset="2"/>
              </a:rPr>
              <a:t>α</a:t>
            </a:r>
            <a:endParaRPr lang="en-IN" sz="3600" i="1" dirty="0">
              <a:latin typeface="+mj-lt"/>
            </a:endParaRPr>
          </a:p>
        </p:txBody>
      </p:sp>
      <p:sp>
        <p:nvSpPr>
          <p:cNvPr id="3" name="Content Placeholder 2"/>
          <p:cNvSpPr>
            <a:spLocks noGrp="1"/>
          </p:cNvSpPr>
          <p:nvPr>
            <p:ph idx="1"/>
          </p:nvPr>
        </p:nvSpPr>
        <p:spPr>
          <a:xfrm>
            <a:off x="457200" y="1600201"/>
            <a:ext cx="8229600" cy="1219200"/>
          </a:xfrm>
        </p:spPr>
        <p:txBody>
          <a:bodyPr/>
          <a:lstStyle/>
          <a:p>
            <a:pPr marL="0" indent="0">
              <a:buNone/>
            </a:pPr>
            <a:r>
              <a:rPr lang="en-US" sz="2600" dirty="0"/>
              <a:t>The following table shows the relationship between the confidence level and </a:t>
            </a:r>
            <a:r>
              <a:rPr lang="en-US" sz="2600" dirty="0" smtClean="0"/>
              <a:t>the corresponding value of </a:t>
            </a:r>
            <a:r>
              <a:rPr lang="en-US" sz="2600" i="1" dirty="0">
                <a:cs typeface="Arial" panose="020B0604020202020204" pitchFamily="34" charset="0"/>
                <a:sym typeface="Symbol" panose="05050102010706020507" pitchFamily="18" charset="2"/>
              </a:rPr>
              <a:t>α</a:t>
            </a:r>
            <a:r>
              <a:rPr lang="en-US" sz="2600" dirty="0" smtClean="0"/>
              <a:t>. The confidence level of 95% is the value used most often.</a:t>
            </a:r>
            <a:endParaRPr lang="en-IN" sz="2600" dirty="0"/>
          </a:p>
        </p:txBody>
      </p:sp>
      <p:graphicFrame>
        <p:nvGraphicFramePr>
          <p:cNvPr id="4" name="Table 3" descr="The three most common confidence intervals are 90% or 0.90, 95% or 0.95, and 99% or 0.99. For each confidence interval, the table provides the corresponding value of alpha, as follows: 90%, 0.10; 95%, 0.05; 99%, 0.01."/>
          <p:cNvGraphicFramePr>
            <a:graphicFrameLocks noGrp="1"/>
          </p:cNvGraphicFramePr>
          <p:nvPr>
            <p:extLst>
              <p:ext uri="{D42A27DB-BD31-4B8C-83A1-F6EECF244321}">
                <p14:modId xmlns:p14="http://schemas.microsoft.com/office/powerpoint/2010/main" val="3772430593"/>
              </p:ext>
            </p:extLst>
          </p:nvPr>
        </p:nvGraphicFramePr>
        <p:xfrm>
          <a:off x="1427286" y="3269762"/>
          <a:ext cx="6705600" cy="1752600"/>
        </p:xfrm>
        <a:graphic>
          <a:graphicData uri="http://schemas.openxmlformats.org/drawingml/2006/table">
            <a:tbl>
              <a:tblPr firstRow="1" bandRow="1">
                <a:tableStyleId>{3B4B98B0-60AC-42C2-AFA5-B58CD77FA1E5}</a:tableStyleId>
              </a:tblPr>
              <a:tblGrid>
                <a:gridCol w="3581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370840">
                <a:tc>
                  <a:txBody>
                    <a:bodyPr/>
                    <a:lstStyle/>
                    <a:p>
                      <a:pPr algn="ctr"/>
                      <a:r>
                        <a:rPr lang="en-IN" dirty="0" smtClean="0">
                          <a:solidFill>
                            <a:schemeClr val="tx1"/>
                          </a:solidFill>
                        </a:rPr>
                        <a:t>Most</a:t>
                      </a:r>
                      <a:r>
                        <a:rPr lang="en-IN" baseline="0" dirty="0" smtClean="0">
                          <a:solidFill>
                            <a:schemeClr val="tx1"/>
                          </a:solidFill>
                        </a:rPr>
                        <a:t> Common Confidence Levels</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Corresponding</a:t>
                      </a:r>
                      <a:r>
                        <a:rPr lang="en-IN" baseline="0" dirty="0" smtClean="0">
                          <a:solidFill>
                            <a:schemeClr val="tx1"/>
                          </a:solidFill>
                        </a:rPr>
                        <a:t> Values of </a:t>
                      </a:r>
                      <a:r>
                        <a:rPr lang="en-US" sz="1800" b="1" i="1" kern="1200" dirty="0" smtClean="0">
                          <a:solidFill>
                            <a:schemeClr val="tx1"/>
                          </a:solidFill>
                          <a:latin typeface="+mn-lt"/>
                          <a:ea typeface="+mn-ea"/>
                          <a:cs typeface="Arial" panose="020B0604020202020204" pitchFamily="34" charset="0"/>
                          <a:sym typeface="Symbol" panose="05050102010706020507" pitchFamily="18" charset="2"/>
                        </a:rPr>
                        <a:t>α</a:t>
                      </a:r>
                      <a:endParaRPr lang="en-IN"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dirty="0" smtClean="0">
                          <a:solidFill>
                            <a:schemeClr val="tx1"/>
                          </a:solidFill>
                        </a:rPr>
                        <a:t>90% (or 0.90) confidence level: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i="1" kern="1200" dirty="0" smtClean="0">
                          <a:solidFill>
                            <a:schemeClr val="tx1"/>
                          </a:solidFill>
                          <a:latin typeface="+mn-lt"/>
                          <a:ea typeface="+mn-ea"/>
                          <a:cs typeface="Arial" panose="020B0604020202020204" pitchFamily="34" charset="0"/>
                          <a:sym typeface="Symbol" panose="05050102010706020507" pitchFamily="18" charset="2"/>
                        </a:rPr>
                        <a:t>α</a:t>
                      </a:r>
                      <a:r>
                        <a:rPr lang="en-IN" sz="1800" dirty="0" smtClean="0"/>
                        <a:t> = 0.10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IN" dirty="0" smtClean="0">
                          <a:solidFill>
                            <a:schemeClr val="tx1"/>
                          </a:solidFill>
                        </a:rPr>
                        <a:t>95% (or 0.95) confidence level: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i="1" kern="1200" dirty="0" smtClean="0">
                          <a:solidFill>
                            <a:schemeClr val="tx1"/>
                          </a:solidFill>
                          <a:latin typeface="+mn-lt"/>
                          <a:ea typeface="+mn-ea"/>
                          <a:cs typeface="Arial" panose="020B0604020202020204" pitchFamily="34" charset="0"/>
                          <a:sym typeface="Symbol" panose="05050102010706020507" pitchFamily="18" charset="2"/>
                        </a:rPr>
                        <a:t>α</a:t>
                      </a:r>
                      <a:r>
                        <a:rPr lang="en-IN" sz="1800" dirty="0" smtClean="0"/>
                        <a:t> = 0.05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IN" dirty="0" smtClean="0">
                          <a:solidFill>
                            <a:schemeClr val="tx1"/>
                          </a:solidFill>
                        </a:rPr>
                        <a:t>99% (or 0.99) confidence level: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i="1" kern="1200" dirty="0" smtClean="0">
                          <a:solidFill>
                            <a:schemeClr val="tx1"/>
                          </a:solidFill>
                          <a:latin typeface="+mn-lt"/>
                          <a:ea typeface="+mn-ea"/>
                          <a:cs typeface="Arial" panose="020B0604020202020204" pitchFamily="34" charset="0"/>
                          <a:sym typeface="Symbol" panose="05050102010706020507" pitchFamily="18" charset="2"/>
                        </a:rPr>
                        <a:t>α</a:t>
                      </a:r>
                      <a:r>
                        <a:rPr lang="en-IN" sz="1800" dirty="0" smtClean="0"/>
                        <a:t> = 0.01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977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a Confidence </a:t>
            </a:r>
            <a:r>
              <a:rPr lang="en-US" sz="3600" dirty="0" smtClean="0">
                <a:latin typeface="+mj-lt"/>
              </a:rPr>
              <a:t>Interval </a:t>
            </a:r>
            <a:r>
              <a:rPr lang="en-US" sz="2000" b="0" dirty="0" smtClean="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3047999"/>
          </a:xfrm>
        </p:spPr>
        <p:txBody>
          <a:bodyPr/>
          <a:lstStyle/>
          <a:p>
            <a:pPr marL="0" indent="0">
              <a:buNone/>
            </a:pPr>
            <a:r>
              <a:rPr lang="en-US" sz="2600" dirty="0"/>
              <a:t>We must be careful to interpret confidence intervals correctly. There is a correct interpretation and many different and creative incorrect interpretations of the confidence interval </a:t>
            </a:r>
            <a:r>
              <a:rPr lang="en-US" sz="2600" dirty="0" smtClean="0"/>
              <a:t>0.405 </a:t>
            </a:r>
            <a:r>
              <a:rPr lang="en-US" sz="2600" dirty="0"/>
              <a:t>&lt; </a:t>
            </a:r>
            <a:r>
              <a:rPr lang="en-US" sz="2600" i="1" dirty="0"/>
              <a:t>p </a:t>
            </a:r>
            <a:r>
              <a:rPr lang="en-US" sz="2600" dirty="0"/>
              <a:t>&lt; 0.455</a:t>
            </a:r>
            <a:r>
              <a:rPr lang="en-US" sz="2600" dirty="0" smtClean="0"/>
              <a:t>.</a:t>
            </a:r>
            <a:endParaRPr lang="en-US" sz="2600" i="1" dirty="0"/>
          </a:p>
          <a:p>
            <a:pPr marL="0" indent="0">
              <a:buNone/>
            </a:pPr>
            <a:r>
              <a:rPr lang="en-US" sz="2600" b="1" dirty="0"/>
              <a:t>Correct:</a:t>
            </a:r>
            <a:r>
              <a:rPr lang="en-US" sz="2600" i="1" dirty="0"/>
              <a:t> </a:t>
            </a:r>
            <a:r>
              <a:rPr lang="en-US" sz="2600" dirty="0" smtClean="0"/>
              <a:t>“</a:t>
            </a:r>
            <a:r>
              <a:rPr lang="en-US" sz="2600" dirty="0"/>
              <a:t>We are 95% confident that </a:t>
            </a:r>
            <a:r>
              <a:rPr lang="en-US" sz="2600" dirty="0" smtClean="0"/>
              <a:t>the interval </a:t>
            </a:r>
            <a:r>
              <a:rPr lang="en-US" sz="2600" dirty="0"/>
              <a:t>from 0.405 to 0.455 actually </a:t>
            </a:r>
            <a:r>
              <a:rPr lang="en-US" sz="2600" dirty="0" smtClean="0"/>
              <a:t>does </a:t>
            </a:r>
            <a:r>
              <a:rPr lang="en-US" sz="2600" dirty="0"/>
              <a:t>contain the true value of the </a:t>
            </a:r>
            <a:r>
              <a:rPr lang="en-US" sz="2600" dirty="0" smtClean="0"/>
              <a:t>population </a:t>
            </a:r>
            <a:r>
              <a:rPr lang="en-US" sz="2600" dirty="0"/>
              <a:t>proportion </a:t>
            </a:r>
            <a:r>
              <a:rPr lang="en-US" sz="2600" i="1" dirty="0"/>
              <a:t>p</a:t>
            </a:r>
            <a:r>
              <a:rPr lang="en-US" sz="2600" dirty="0" smtClean="0"/>
              <a:t>.”</a:t>
            </a:r>
            <a:endParaRPr lang="en-IN" sz="2600" dirty="0"/>
          </a:p>
        </p:txBody>
      </p:sp>
    </p:spTree>
    <p:extLst>
      <p:ext uri="{BB962C8B-B14F-4D97-AF65-F5344CB8AC3E}">
        <p14:creationId xmlns:p14="http://schemas.microsoft.com/office/powerpoint/2010/main" val="1064143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a Confidence </a:t>
            </a:r>
            <a:r>
              <a:rPr lang="en-US" sz="3600" dirty="0" smtClean="0">
                <a:latin typeface="+mj-lt"/>
              </a:rPr>
              <a:t>Interval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a:xfrm>
            <a:off x="457200" y="1600201"/>
            <a:ext cx="7772400" cy="3200400"/>
          </a:xfrm>
        </p:spPr>
        <p:txBody>
          <a:bodyPr/>
          <a:lstStyle/>
          <a:p>
            <a:pPr marL="0" indent="0">
              <a:buNone/>
            </a:pPr>
            <a:r>
              <a:rPr lang="en-US" sz="2600" dirty="0"/>
              <a:t>We must be careful to interpret confidence intervals correctly. There is a correct interpretation and many different and creative incorrect interpretations of the confidence interval </a:t>
            </a:r>
            <a:r>
              <a:rPr lang="en-US" sz="2600" dirty="0" smtClean="0"/>
              <a:t>0.405 </a:t>
            </a:r>
            <a:r>
              <a:rPr lang="en-US" sz="2600" dirty="0"/>
              <a:t>&lt; </a:t>
            </a:r>
            <a:r>
              <a:rPr lang="en-US" sz="2600" i="1" dirty="0"/>
              <a:t>p </a:t>
            </a:r>
            <a:r>
              <a:rPr lang="en-US" sz="2600" dirty="0"/>
              <a:t>&lt; 0.455</a:t>
            </a:r>
            <a:r>
              <a:rPr lang="en-US" sz="2600" dirty="0" smtClean="0"/>
              <a:t>.</a:t>
            </a:r>
            <a:endParaRPr lang="en-US" sz="2600" i="1" dirty="0"/>
          </a:p>
          <a:p>
            <a:pPr marL="0" indent="0">
              <a:buNone/>
            </a:pPr>
            <a:r>
              <a:rPr lang="en-US" sz="2600" b="1" dirty="0"/>
              <a:t>Wrong:</a:t>
            </a:r>
            <a:r>
              <a:rPr lang="en-US" sz="2600" i="1" dirty="0"/>
              <a:t> </a:t>
            </a:r>
            <a:r>
              <a:rPr lang="en-US" sz="2600" dirty="0" smtClean="0"/>
              <a:t>“</a:t>
            </a:r>
            <a:r>
              <a:rPr lang="en-US" sz="2600" dirty="0"/>
              <a:t>There is a 95% chance that the true </a:t>
            </a:r>
            <a:r>
              <a:rPr lang="en-US" sz="2600" dirty="0" smtClean="0"/>
              <a:t>value </a:t>
            </a:r>
            <a:r>
              <a:rPr lang="en-US" sz="2600" dirty="0"/>
              <a:t>of </a:t>
            </a:r>
            <a:r>
              <a:rPr lang="en-US" sz="2600" i="1" dirty="0"/>
              <a:t>p</a:t>
            </a:r>
            <a:r>
              <a:rPr lang="en-US" sz="2600" dirty="0"/>
              <a:t> will fall between 0.405 and </a:t>
            </a:r>
            <a:r>
              <a:rPr lang="en-US" sz="2600" dirty="0" smtClean="0"/>
              <a:t>0.455.”</a:t>
            </a:r>
            <a:endParaRPr lang="en-IN" sz="2600" dirty="0"/>
          </a:p>
        </p:txBody>
      </p:sp>
    </p:spTree>
    <p:extLst>
      <p:ext uri="{BB962C8B-B14F-4D97-AF65-F5344CB8AC3E}">
        <p14:creationId xmlns:p14="http://schemas.microsoft.com/office/powerpoint/2010/main" val="120523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a Confidence </a:t>
            </a:r>
            <a:r>
              <a:rPr lang="en-US" sz="3600" dirty="0" smtClean="0">
                <a:latin typeface="+mj-lt"/>
              </a:rPr>
              <a:t>Interval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2743200"/>
          </a:xfrm>
        </p:spPr>
        <p:txBody>
          <a:bodyPr/>
          <a:lstStyle/>
          <a:p>
            <a:pPr marL="0" indent="0">
              <a:buNone/>
            </a:pPr>
            <a:r>
              <a:rPr lang="en-US" sz="2600" dirty="0"/>
              <a:t>We must be careful to interpret confidence intervals correctly. There is a correct interpretation and many different and creative incorrect interpretations of the confidence interval </a:t>
            </a:r>
            <a:r>
              <a:rPr lang="en-US" sz="2600" dirty="0" smtClean="0"/>
              <a:t>0.405 </a:t>
            </a:r>
            <a:r>
              <a:rPr lang="en-US" sz="2600" dirty="0"/>
              <a:t>&lt; </a:t>
            </a:r>
            <a:r>
              <a:rPr lang="en-US" sz="2600" i="1" dirty="0"/>
              <a:t>p </a:t>
            </a:r>
            <a:r>
              <a:rPr lang="en-US" sz="2600" dirty="0"/>
              <a:t>&lt; 0.455</a:t>
            </a:r>
            <a:r>
              <a:rPr lang="en-US" sz="2600" dirty="0" smtClean="0"/>
              <a:t>.</a:t>
            </a:r>
            <a:endParaRPr lang="en-US" sz="2600" i="1" dirty="0"/>
          </a:p>
          <a:p>
            <a:pPr marL="0" indent="0">
              <a:buNone/>
            </a:pPr>
            <a:r>
              <a:rPr lang="en-US" sz="2600" b="1" dirty="0"/>
              <a:t>Wrong:</a:t>
            </a:r>
            <a:r>
              <a:rPr lang="en-US" sz="2600" i="1" dirty="0"/>
              <a:t> </a:t>
            </a:r>
            <a:r>
              <a:rPr lang="en-US" sz="2600" dirty="0" smtClean="0"/>
              <a:t>“</a:t>
            </a:r>
            <a:r>
              <a:rPr lang="en-US" sz="2600" dirty="0"/>
              <a:t>95% of sample proportions will fall </a:t>
            </a:r>
            <a:r>
              <a:rPr lang="en-US" sz="2600" dirty="0" smtClean="0"/>
              <a:t>between </a:t>
            </a:r>
            <a:r>
              <a:rPr lang="en-US" sz="2600" dirty="0"/>
              <a:t>0.405 and 0.455</a:t>
            </a:r>
            <a:r>
              <a:rPr lang="en-US" sz="2600" dirty="0" smtClean="0"/>
              <a:t>.”</a:t>
            </a:r>
            <a:endParaRPr lang="en-IN" sz="2600" dirty="0"/>
          </a:p>
        </p:txBody>
      </p:sp>
    </p:spTree>
    <p:extLst>
      <p:ext uri="{BB962C8B-B14F-4D97-AF65-F5344CB8AC3E}">
        <p14:creationId xmlns:p14="http://schemas.microsoft.com/office/powerpoint/2010/main" val="119058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Process Success Rate</a:t>
            </a:r>
            <a:endParaRPr lang="en-IN" sz="3600" dirty="0">
              <a:latin typeface="+mj-lt"/>
            </a:endParaRPr>
          </a:p>
        </p:txBody>
      </p:sp>
      <p:sp>
        <p:nvSpPr>
          <p:cNvPr id="3" name="Content Placeholder 2"/>
          <p:cNvSpPr>
            <a:spLocks noGrp="1"/>
          </p:cNvSpPr>
          <p:nvPr>
            <p:ph idx="1"/>
          </p:nvPr>
        </p:nvSpPr>
        <p:spPr>
          <a:xfrm>
            <a:off x="457200" y="1600201"/>
            <a:ext cx="8229600" cy="1600199"/>
          </a:xfrm>
        </p:spPr>
        <p:txBody>
          <a:bodyPr/>
          <a:lstStyle/>
          <a:p>
            <a:pPr marL="0" indent="0">
              <a:buNone/>
            </a:pPr>
            <a:r>
              <a:rPr lang="en-US" sz="2600" dirty="0"/>
              <a:t>A confidence level of 95% tells us that the </a:t>
            </a:r>
            <a:r>
              <a:rPr lang="en-US" sz="2600" b="1" dirty="0"/>
              <a:t>process</a:t>
            </a:r>
            <a:r>
              <a:rPr lang="en-US" sz="2600" i="1" dirty="0"/>
              <a:t> </a:t>
            </a:r>
            <a:r>
              <a:rPr lang="en-US" sz="2600" dirty="0"/>
              <a:t>we are using should, in the long run, result in confidence interval limits that contain the true population proportion 95% of the time</a:t>
            </a:r>
            <a:r>
              <a:rPr lang="en-US" sz="2600" dirty="0" smtClean="0"/>
              <a:t>.</a:t>
            </a:r>
            <a:endParaRPr lang="en-IN" sz="2600" dirty="0"/>
          </a:p>
        </p:txBody>
      </p:sp>
      <p:sp>
        <p:nvSpPr>
          <p:cNvPr id="5" name="Content Placeholder 4"/>
          <p:cNvSpPr>
            <a:spLocks noGrp="1"/>
          </p:cNvSpPr>
          <p:nvPr>
            <p:ph idx="13"/>
          </p:nvPr>
        </p:nvSpPr>
        <p:spPr>
          <a:xfrm>
            <a:off x="457200" y="3657600"/>
            <a:ext cx="3962400" cy="838200"/>
          </a:xfrm>
        </p:spPr>
        <p:txBody>
          <a:bodyPr/>
          <a:lstStyle/>
          <a:p>
            <a:pPr marL="0" indent="0">
              <a:buNone/>
            </a:pPr>
            <a:r>
              <a:rPr lang="en-US" sz="2600" dirty="0"/>
              <a:t>Confidence Interval from 20 Different </a:t>
            </a:r>
            <a:r>
              <a:rPr lang="en-US" sz="2600" dirty="0" smtClean="0"/>
              <a:t>Samples</a:t>
            </a:r>
            <a:endParaRPr lang="en-IN" sz="2600" dirty="0"/>
          </a:p>
        </p:txBody>
      </p:sp>
      <p:pic>
        <p:nvPicPr>
          <p:cNvPr id="4" name="Picture 3" descr="A graph plots probability p versus sample number for 20 samples. On the graph, a vertical line segment represents the confidence interval for each sample. The line segments have equal length, but different vertical positions. 19 of the 20 line segments pass through p = 0.50. The fourth line segment is entirely below p = 0.50. So, the corresponding confidence interval does not contain p = 0.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843" y="3296973"/>
            <a:ext cx="3619728" cy="2752298"/>
          </a:xfrm>
          <a:prstGeom prst="rect">
            <a:avLst/>
          </a:prstGeom>
        </p:spPr>
      </p:pic>
    </p:spTree>
    <p:extLst>
      <p:ext uri="{BB962C8B-B14F-4D97-AF65-F5344CB8AC3E}">
        <p14:creationId xmlns:p14="http://schemas.microsoft.com/office/powerpoint/2010/main" val="2557867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Values</a:t>
            </a:r>
            <a:endParaRPr lang="en-IN" sz="3600" dirty="0">
              <a:latin typeface="+mj-lt"/>
            </a:endParaRPr>
          </a:p>
        </p:txBody>
      </p:sp>
      <p:sp>
        <p:nvSpPr>
          <p:cNvPr id="3" name="Content Placeholder 2"/>
          <p:cNvSpPr>
            <a:spLocks noGrp="1"/>
          </p:cNvSpPr>
          <p:nvPr>
            <p:ph idx="1"/>
          </p:nvPr>
        </p:nvSpPr>
        <p:spPr>
          <a:xfrm>
            <a:off x="457200" y="1600200"/>
            <a:ext cx="5105400" cy="2286000"/>
          </a:xfrm>
        </p:spPr>
        <p:txBody>
          <a:bodyPr/>
          <a:lstStyle/>
          <a:p>
            <a:pPr>
              <a:buClr>
                <a:schemeClr val="bg2"/>
              </a:buClr>
            </a:pPr>
            <a:r>
              <a:rPr lang="en-US" sz="2600" dirty="0"/>
              <a:t>Critical Values</a:t>
            </a:r>
          </a:p>
          <a:p>
            <a:pPr marL="741600" lvl="1" indent="-284400"/>
            <a:r>
              <a:rPr lang="en-US" sz="2400" dirty="0"/>
              <a:t>A </a:t>
            </a:r>
            <a:r>
              <a:rPr lang="en-US" sz="2400" b="1" dirty="0"/>
              <a:t>critical value </a:t>
            </a:r>
            <a:r>
              <a:rPr lang="en-US" sz="2400" dirty="0"/>
              <a:t>is the number on the borderline separating sample statistics that are significantly high or low from those that are not significant</a:t>
            </a:r>
            <a:r>
              <a:rPr lang="en-US" sz="2400" dirty="0" smtClean="0"/>
              <a:t>.</a:t>
            </a:r>
            <a:endParaRPr lang="en-US" sz="2400" dirty="0"/>
          </a:p>
        </p:txBody>
      </p:sp>
      <p:pic>
        <p:nvPicPr>
          <p:cNvPr id="6" name="Picture 5" descr=" The number z sub alpha over 2 is a critical value that is a z score with the property that it is at the border that separates an area of alpha over 2 in the right tail of the standard normal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768" y="3968156"/>
            <a:ext cx="4124536" cy="2359492"/>
          </a:xfrm>
          <a:prstGeom prst="rect">
            <a:avLst/>
          </a:prstGeom>
        </p:spPr>
      </p:pic>
      <p:pic>
        <p:nvPicPr>
          <p:cNvPr id="4" name="Picture 7" descr="A standard normal curve. The area under the curve to the left of negative z sub alpha over 2 = alpha over 2, and the area under the curve to the right of z sub alpha over 2 = alpha over 2. z sub alpha over 2 can be found from technology or table A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905000"/>
            <a:ext cx="3167828" cy="2613008"/>
          </a:xfrm>
          <a:prstGeom prst="rect">
            <a:avLst/>
          </a:prstGeom>
        </p:spPr>
      </p:pic>
    </p:spTree>
    <p:extLst>
      <p:ext uri="{BB962C8B-B14F-4D97-AF65-F5344CB8AC3E}">
        <p14:creationId xmlns:p14="http://schemas.microsoft.com/office/powerpoint/2010/main" val="381439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Example: Finding a Critical Value </a:t>
            </a:r>
            <a:r>
              <a:rPr lang="en-US" sz="2000" b="0" dirty="0" smtClean="0">
                <a:latin typeface="+mj-lt"/>
              </a:rPr>
              <a:t>(1 of 3)</a:t>
            </a:r>
            <a:endParaRPr lang="en-IN" sz="2000" b="0" dirty="0">
              <a:latin typeface="+mj-lt"/>
            </a:endParaRPr>
          </a:p>
        </p:txBody>
      </p:sp>
      <p:pic>
        <p:nvPicPr>
          <p:cNvPr id="3" name="Picture 2" descr="Find the critical value z sub alpha over 2 corresponding to a 95% confidence leve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85" y="1586090"/>
            <a:ext cx="7059607" cy="799545"/>
          </a:xfrm>
          <a:prstGeom prst="rect">
            <a:avLst/>
          </a:prstGeom>
        </p:spPr>
      </p:pic>
    </p:spTree>
    <p:extLst>
      <p:ext uri="{BB962C8B-B14F-4D97-AF65-F5344CB8AC3E}">
        <p14:creationId xmlns:p14="http://schemas.microsoft.com/office/powerpoint/2010/main" val="258506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Critical </a:t>
            </a:r>
            <a:r>
              <a:rPr lang="en-US" sz="3600" dirty="0" smtClean="0">
                <a:latin typeface="+mj-lt"/>
              </a:rPr>
              <a:t>Value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a:xfrm>
            <a:off x="457200" y="1600201"/>
            <a:ext cx="1295400" cy="429767"/>
          </a:xfrm>
        </p:spPr>
        <p:txBody>
          <a:bodyPr/>
          <a:lstStyle/>
          <a:p>
            <a:pPr marL="0" indent="0">
              <a:spcBef>
                <a:spcPts val="600"/>
              </a:spcBef>
              <a:buNone/>
            </a:pPr>
            <a:r>
              <a:rPr lang="en-US" sz="2600" dirty="0" smtClean="0"/>
              <a:t>Solution</a:t>
            </a:r>
            <a:endParaRPr lang="en-US" sz="2300" dirty="0"/>
          </a:p>
        </p:txBody>
      </p:sp>
      <p:pic>
        <p:nvPicPr>
          <p:cNvPr id="5" name="Picture 4" descr="A 95% confidence level corresponds to alpha = 0.05, so alpha over 2 = 0.025. The figure on the next slide shows that the area in each of the green-shaded tails is alpha over 2 = 0.025. We find z sub alpha over 2 = 1.96 by noting that the cumulative area to its left must be 1 – 0.025, or 0.975. We can use technology or refer to Table A-2 to find that the cumulative left area of 0.9750 corresponds to z = 1.96. For a 95% confidence level, the critical value is therefore z sub alpha over 2 = 1.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31" y="2167914"/>
            <a:ext cx="7720988" cy="3676271"/>
          </a:xfrm>
          <a:prstGeom prst="rect">
            <a:avLst/>
          </a:prstGeom>
        </p:spPr>
      </p:pic>
    </p:spTree>
    <p:extLst>
      <p:ext uri="{BB962C8B-B14F-4D97-AF65-F5344CB8AC3E}">
        <p14:creationId xmlns:p14="http://schemas.microsoft.com/office/powerpoint/2010/main" val="3783147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Critical </a:t>
            </a:r>
            <a:r>
              <a:rPr lang="en-US" sz="3600" dirty="0" smtClean="0">
                <a:latin typeface="+mj-lt"/>
              </a:rPr>
              <a:t>Value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305800" cy="1219199"/>
          </a:xfrm>
        </p:spPr>
        <p:txBody>
          <a:bodyPr/>
          <a:lstStyle/>
          <a:p>
            <a:pPr marL="0" indent="0">
              <a:buNone/>
            </a:pPr>
            <a:r>
              <a:rPr lang="en-US" sz="2600" dirty="0"/>
              <a:t>Note that when finding the critical </a:t>
            </a:r>
            <a:r>
              <a:rPr lang="en-US" sz="2600" i="1" dirty="0"/>
              <a:t>z </a:t>
            </a:r>
            <a:r>
              <a:rPr lang="en-US" sz="2600" dirty="0"/>
              <a:t>score for a 95% confidence level, we use a cumulative left area of 0.9750 (</a:t>
            </a:r>
            <a:r>
              <a:rPr lang="en-US" sz="2600" b="1" dirty="0"/>
              <a:t>not</a:t>
            </a:r>
            <a:r>
              <a:rPr lang="en-US" sz="2600" i="1" dirty="0"/>
              <a:t> </a:t>
            </a:r>
            <a:r>
              <a:rPr lang="en-US" sz="2600" dirty="0"/>
              <a:t>0.95). Think of it this way</a:t>
            </a:r>
            <a:r>
              <a:rPr lang="en-US" sz="2600" dirty="0" smtClean="0"/>
              <a:t>:</a:t>
            </a:r>
            <a:endParaRPr lang="en-IN" sz="2600" dirty="0"/>
          </a:p>
        </p:txBody>
      </p:sp>
      <p:pic>
        <p:nvPicPr>
          <p:cNvPr id="4" name="Picture 3" descr="A standard normal curve. The 95% confidence interval is represented by the area under the curve from negative z sub alpha over 2 = negative 1.96 to z sub alpha over 2 = 1.96. The area of both tails is alpha = 0.05, and the area of each tail is alpha over 2 = 0.025. So, the cumulative area left of the right tail = 1 minus 0.025 = 0.9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971800"/>
            <a:ext cx="5471193" cy="3303260"/>
          </a:xfrm>
          <a:prstGeom prst="rect">
            <a:avLst/>
          </a:prstGeom>
        </p:spPr>
      </p:pic>
    </p:spTree>
    <p:extLst>
      <p:ext uri="{BB962C8B-B14F-4D97-AF65-F5344CB8AC3E}">
        <p14:creationId xmlns:p14="http://schemas.microsoft.com/office/powerpoint/2010/main" val="68784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Common Critical Values</a:t>
            </a:r>
            <a:endParaRPr lang="en-IN" sz="3600" dirty="0">
              <a:latin typeface="+mj-lt"/>
            </a:endParaRPr>
          </a:p>
        </p:txBody>
      </p:sp>
      <p:pic>
        <p:nvPicPr>
          <p:cNvPr id="9" name="Picture 3" descr="The previous example showed that a 95% confidence level results in a critical value of z sub, alpha over 2, = 1.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05" y="1673352"/>
            <a:ext cx="7876180" cy="1024545"/>
          </a:xfrm>
          <a:prstGeom prst="rect">
            <a:avLst/>
          </a:prstGeom>
        </p:spPr>
      </p:pic>
      <p:sp>
        <p:nvSpPr>
          <p:cNvPr id="3" name="Content Placeholder 2"/>
          <p:cNvSpPr>
            <a:spLocks noGrp="1"/>
          </p:cNvSpPr>
          <p:nvPr>
            <p:ph idx="1"/>
          </p:nvPr>
        </p:nvSpPr>
        <p:spPr>
          <a:xfrm>
            <a:off x="457200" y="2743200"/>
            <a:ext cx="8077200" cy="914400"/>
          </a:xfrm>
        </p:spPr>
        <p:txBody>
          <a:bodyPr/>
          <a:lstStyle/>
          <a:p>
            <a:pPr marL="0" indent="0">
              <a:buNone/>
            </a:pPr>
            <a:r>
              <a:rPr lang="en-US" sz="2600" dirty="0" smtClean="0"/>
              <a:t>This </a:t>
            </a:r>
            <a:r>
              <a:rPr lang="en-US" sz="2600" dirty="0"/>
              <a:t>is </a:t>
            </a:r>
            <a:r>
              <a:rPr lang="en-US" sz="2600" dirty="0" smtClean="0"/>
              <a:t>the </a:t>
            </a:r>
            <a:r>
              <a:rPr lang="en-US" sz="2600" dirty="0"/>
              <a:t>most common critical value, and it is listed with two </a:t>
            </a:r>
            <a:r>
              <a:rPr lang="en-US" sz="2600" dirty="0" smtClean="0"/>
              <a:t>other common </a:t>
            </a:r>
            <a:r>
              <a:rPr lang="en-US" sz="2600" dirty="0"/>
              <a:t>values in the table that follows</a:t>
            </a:r>
            <a:r>
              <a:rPr lang="en-US" sz="2600" dirty="0" smtClean="0"/>
              <a:t>.</a:t>
            </a:r>
            <a:endParaRPr lang="en-IN" sz="2600" dirty="0"/>
          </a:p>
        </p:txBody>
      </p:sp>
      <p:pic>
        <p:nvPicPr>
          <p:cNvPr id="11" name="Picture 6" descr="For each confidence interval, the table provides the corresponding value of alpha, followed by the critical value z sub, alpha over 2. 90%, 0.10, 1.645. 95%, 0.05, 1.96. 99%, 0.01, 2.57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522" y="3733800"/>
            <a:ext cx="5852998" cy="1737608"/>
          </a:xfrm>
          <a:prstGeom prst="rect">
            <a:avLst/>
          </a:prstGeom>
        </p:spPr>
      </p:pic>
    </p:spTree>
    <p:extLst>
      <p:ext uri="{BB962C8B-B14F-4D97-AF65-F5344CB8AC3E}">
        <p14:creationId xmlns:p14="http://schemas.microsoft.com/office/powerpoint/2010/main" val="1344930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Estimating Parameters </a:t>
            </a:r>
            <a:r>
              <a:rPr lang="en-US" sz="3600" dirty="0" smtClean="0">
                <a:solidFill>
                  <a:schemeClr val="bg2"/>
                </a:solidFill>
                <a:latin typeface="+mj-lt"/>
              </a:rPr>
              <a:t>and Determining </a:t>
            </a:r>
            <a:r>
              <a:rPr lang="en-US" sz="3600" dirty="0">
                <a:solidFill>
                  <a:schemeClr val="bg2"/>
                </a:solidFill>
                <a:latin typeface="+mj-lt"/>
              </a:rPr>
              <a:t>Sample Sizes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743199"/>
          </a:xfrm>
        </p:spPr>
        <p:txBody>
          <a:bodyPr/>
          <a:lstStyle/>
          <a:p>
            <a:pPr marL="255600" indent="-255600">
              <a:buNone/>
              <a:defRPr/>
            </a:pPr>
            <a:r>
              <a:rPr lang="en-US" sz="2600" b="1" dirty="0" smtClean="0"/>
              <a:t>7−1 Estimating </a:t>
            </a:r>
            <a:r>
              <a:rPr lang="en-US" sz="2600" b="1" dirty="0"/>
              <a:t>a Population Proportion</a:t>
            </a:r>
          </a:p>
          <a:p>
            <a:pPr marL="255600" indent="-255600">
              <a:buNone/>
              <a:defRPr/>
            </a:pPr>
            <a:r>
              <a:rPr lang="en-US" sz="2600" dirty="0" smtClean="0"/>
              <a:t>7−2 Estimating </a:t>
            </a:r>
            <a:r>
              <a:rPr lang="en-US" sz="2600" dirty="0"/>
              <a:t>a Population Mean</a:t>
            </a:r>
            <a:endParaRPr lang="en-US" sz="2600" dirty="0">
              <a:cs typeface="Arial" charset="0"/>
            </a:endParaRPr>
          </a:p>
          <a:p>
            <a:pPr marL="255600" indent="-255600">
              <a:buNone/>
              <a:defRPr/>
            </a:pPr>
            <a:r>
              <a:rPr lang="en-US" sz="2600" dirty="0" smtClean="0">
                <a:cs typeface="Arial" charset="0"/>
              </a:rPr>
              <a:t>7−3 Estimating </a:t>
            </a:r>
            <a:r>
              <a:rPr lang="en-US" sz="2600" dirty="0">
                <a:cs typeface="Arial" charset="0"/>
              </a:rPr>
              <a:t>a Population Standard Deviation or     </a:t>
            </a:r>
            <a:r>
              <a:rPr lang="en-US" sz="2600" dirty="0" smtClean="0">
                <a:cs typeface="Arial" charset="0"/>
              </a:rPr>
              <a:t/>
            </a:r>
            <a:br>
              <a:rPr lang="en-US" sz="2600" dirty="0" smtClean="0">
                <a:cs typeface="Arial" charset="0"/>
              </a:rPr>
            </a:br>
            <a:r>
              <a:rPr lang="en-US" sz="2600" dirty="0" smtClean="0">
                <a:cs typeface="Arial" charset="0"/>
              </a:rPr>
              <a:t>    Variance</a:t>
            </a:r>
            <a:endParaRPr lang="en-US" sz="2600" dirty="0">
              <a:cs typeface="Arial" charset="0"/>
            </a:endParaRPr>
          </a:p>
          <a:p>
            <a:pPr marL="255600" indent="-255600">
              <a:buNone/>
              <a:defRPr/>
            </a:pPr>
            <a:r>
              <a:rPr lang="en-US" sz="2600" dirty="0" smtClean="0">
                <a:cs typeface="Arial" charset="0"/>
              </a:rPr>
              <a:t>7−4 Bootstrapping</a:t>
            </a:r>
            <a:r>
              <a:rPr lang="en-US" sz="2600" dirty="0">
                <a:cs typeface="Arial" charset="0"/>
              </a:rPr>
              <a:t>: Using Technology for Estimates</a:t>
            </a:r>
            <a:endParaRPr lang="el-GR" sz="2600" dirty="0">
              <a:cs typeface="Arial" charset="0"/>
            </a:endParaRPr>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Margin of Error</a:t>
            </a:r>
            <a:endParaRPr lang="en-IN" sz="3600" dirty="0">
              <a:latin typeface="+mj-lt"/>
            </a:endParaRPr>
          </a:p>
        </p:txBody>
      </p:sp>
      <p:pic>
        <p:nvPicPr>
          <p:cNvPr id="4" name="Picture 3" descr="Margin of Error&#10;When data from a simple random sample are used to estimate a population proportion p, the difference between the sample proportion p-hat and the population proportion p is an error. The maximum likely amount of that error is the margin of error, denoted by E. There is a probability of 1 minus alpha (such as 0.95) that the difference between p-hat and p is E or l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40215"/>
            <a:ext cx="8312728" cy="2991192"/>
          </a:xfrm>
          <a:prstGeom prst="rect">
            <a:avLst/>
          </a:prstGeom>
        </p:spPr>
      </p:pic>
      <p:sp>
        <p:nvSpPr>
          <p:cNvPr id="3" name="Content Placeholder 2"/>
          <p:cNvSpPr>
            <a:spLocks noGrp="1"/>
          </p:cNvSpPr>
          <p:nvPr>
            <p:ph idx="1"/>
          </p:nvPr>
        </p:nvSpPr>
        <p:spPr>
          <a:xfrm>
            <a:off x="457200" y="4572000"/>
            <a:ext cx="8229600" cy="1630363"/>
          </a:xfrm>
        </p:spPr>
        <p:txBody>
          <a:bodyPr/>
          <a:lstStyle/>
          <a:p>
            <a:pPr marL="360000" indent="0">
              <a:buClr>
                <a:schemeClr val="bg2"/>
              </a:buClr>
              <a:buNone/>
            </a:pPr>
            <a:r>
              <a:rPr lang="en-US" sz="2400" dirty="0" smtClean="0"/>
              <a:t>The </a:t>
            </a:r>
            <a:r>
              <a:rPr lang="en-US" sz="2400" dirty="0"/>
              <a:t>margin of error </a:t>
            </a:r>
            <a:r>
              <a:rPr lang="en-US" sz="2400" i="1" dirty="0"/>
              <a:t>E </a:t>
            </a:r>
            <a:r>
              <a:rPr lang="en-US" sz="2400" dirty="0"/>
              <a:t>is also called the </a:t>
            </a:r>
            <a:r>
              <a:rPr lang="en-US" sz="2400" b="1" dirty="0"/>
              <a:t>maximum error of the estimate</a:t>
            </a:r>
            <a:r>
              <a:rPr lang="en-US" sz="2400" i="1" dirty="0"/>
              <a:t> </a:t>
            </a:r>
            <a:r>
              <a:rPr lang="en-US" sz="2400" dirty="0"/>
              <a:t>and can be found by multiplying the critical value and the estimated standard deviation of sample proportions</a:t>
            </a:r>
            <a:r>
              <a:rPr lang="en-US" sz="2400" dirty="0" smtClean="0"/>
              <a:t>.</a:t>
            </a:r>
            <a:endParaRPr lang="en-IN" sz="2400" dirty="0"/>
          </a:p>
        </p:txBody>
      </p:sp>
    </p:spTree>
    <p:extLst>
      <p:ext uri="{BB962C8B-B14F-4D97-AF65-F5344CB8AC3E}">
        <p14:creationId xmlns:p14="http://schemas.microsoft.com/office/powerpoint/2010/main" val="216521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Margin of Error for Proportions</a:t>
            </a:r>
            <a:endParaRPr lang="en-IN" sz="3600" dirty="0">
              <a:latin typeface="+mj-lt"/>
            </a:endParaRPr>
          </a:p>
        </p:txBody>
      </p:sp>
      <p:sp>
        <p:nvSpPr>
          <p:cNvPr id="3" name="Content Placeholder 2"/>
          <p:cNvSpPr>
            <a:spLocks noGrp="1"/>
          </p:cNvSpPr>
          <p:nvPr>
            <p:ph idx="1"/>
          </p:nvPr>
        </p:nvSpPr>
        <p:spPr>
          <a:xfrm>
            <a:off x="457200" y="1600201"/>
            <a:ext cx="1371600" cy="457200"/>
          </a:xfrm>
        </p:spPr>
        <p:txBody>
          <a:bodyPr/>
          <a:lstStyle/>
          <a:p>
            <a:pPr marL="0" indent="0">
              <a:buNone/>
            </a:pPr>
            <a:r>
              <a:rPr lang="en-US" sz="2600" b="1" dirty="0" smtClean="0"/>
              <a:t>Formula</a:t>
            </a:r>
            <a:endParaRPr lang="en-IN" sz="2600" b="1" dirty="0"/>
          </a:p>
        </p:txBody>
      </p:sp>
      <p:pic>
        <p:nvPicPr>
          <p:cNvPr id="6" name="Picture 5" descr="Margin of error for proportions E = z sub alpha over 2, times the square root of fraction p-hat q-hat over n. z sub alpha over 2 is the critical value, and p-hat q-hat ov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687" y="2185293"/>
            <a:ext cx="6851985" cy="2539107"/>
          </a:xfrm>
          <a:prstGeom prst="rect">
            <a:avLst/>
          </a:prstGeom>
        </p:spPr>
      </p:pic>
    </p:spTree>
    <p:extLst>
      <p:ext uri="{BB962C8B-B14F-4D97-AF65-F5344CB8AC3E}">
        <p14:creationId xmlns:p14="http://schemas.microsoft.com/office/powerpoint/2010/main" val="25351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latin typeface="+mj-lt"/>
              </a:rPr>
              <a:t>Confidence Interval for Estimating a Population Proportion </a:t>
            </a:r>
            <a:r>
              <a:rPr lang="en-US" altLang="en-US" sz="3600" i="1" dirty="0">
                <a:solidFill>
                  <a:schemeClr val="bg2"/>
                </a:solidFill>
                <a:latin typeface="+mj-lt"/>
              </a:rPr>
              <a:t>p</a:t>
            </a:r>
            <a:r>
              <a:rPr lang="en-US" altLang="en-US" sz="3600" dirty="0">
                <a:solidFill>
                  <a:schemeClr val="bg2"/>
                </a:solidFill>
                <a:latin typeface="+mj-lt"/>
              </a:rPr>
              <a:t>: Objective</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838199"/>
          </a:xfrm>
        </p:spPr>
        <p:txBody>
          <a:bodyPr/>
          <a:lstStyle/>
          <a:p>
            <a:pPr marL="0" indent="0">
              <a:buNone/>
            </a:pPr>
            <a:r>
              <a:rPr lang="en-US" sz="2600" dirty="0"/>
              <a:t>Construct a confidence interval used to estimate a population proportion </a:t>
            </a:r>
            <a:r>
              <a:rPr lang="en-US" sz="2600" i="1" dirty="0" smtClean="0"/>
              <a:t>p</a:t>
            </a:r>
            <a:r>
              <a:rPr lang="en-US" sz="2600" dirty="0" smtClean="0"/>
              <a:t>.</a:t>
            </a:r>
            <a:endParaRPr lang="en-IN" sz="2600" dirty="0"/>
          </a:p>
        </p:txBody>
      </p:sp>
    </p:spTree>
    <p:extLst>
      <p:ext uri="{BB962C8B-B14F-4D97-AF65-F5344CB8AC3E}">
        <p14:creationId xmlns:p14="http://schemas.microsoft.com/office/powerpoint/2010/main" val="371257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latin typeface="+mj-lt"/>
              </a:rPr>
              <a:t>Confidence Interval for Estimating a Population Proportion </a:t>
            </a:r>
            <a:r>
              <a:rPr lang="en-US" altLang="en-US" sz="3600" i="1" dirty="0">
                <a:solidFill>
                  <a:schemeClr val="bg2"/>
                </a:solidFill>
                <a:latin typeface="+mj-lt"/>
              </a:rPr>
              <a:t>p</a:t>
            </a:r>
            <a:r>
              <a:rPr lang="en-US" altLang="en-US" sz="3600" dirty="0">
                <a:solidFill>
                  <a:schemeClr val="bg2"/>
                </a:solidFill>
                <a:latin typeface="+mj-lt"/>
              </a:rPr>
              <a:t>: Notation</a:t>
            </a:r>
            <a:endParaRPr lang="en-IN" sz="3600" dirty="0">
              <a:solidFill>
                <a:schemeClr val="bg2"/>
              </a:solidFill>
              <a:latin typeface="+mj-lt"/>
            </a:endParaRPr>
          </a:p>
        </p:txBody>
      </p:sp>
      <p:pic>
        <p:nvPicPr>
          <p:cNvPr id="9" name="Picture 8" descr="p = population proportion&#10;p-hat = sample proportion&#10;n = number of sample values&#10;E = margin of error&#10;z sub alpha over 2 = critical value: the z score separating an area of alpha over 2 in the right tail of the standard normal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93" y="1605836"/>
            <a:ext cx="7059607" cy="3479832"/>
          </a:xfrm>
          <a:prstGeom prst="rect">
            <a:avLst/>
          </a:prstGeom>
        </p:spPr>
      </p:pic>
    </p:spTree>
    <p:extLst>
      <p:ext uri="{BB962C8B-B14F-4D97-AF65-F5344CB8AC3E}">
        <p14:creationId xmlns:p14="http://schemas.microsoft.com/office/powerpoint/2010/main" val="962885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bg2"/>
                </a:solidFill>
                <a:latin typeface="+mj-lt"/>
              </a:rPr>
              <a:t>Confidence Interval for Estimating a Population Proportion </a:t>
            </a:r>
            <a:r>
              <a:rPr lang="en-US" altLang="en-US" i="1" dirty="0">
                <a:solidFill>
                  <a:schemeClr val="bg2"/>
                </a:solidFill>
                <a:latin typeface="+mj-lt"/>
              </a:rPr>
              <a:t>p</a:t>
            </a:r>
            <a:r>
              <a:rPr lang="en-US" altLang="en-US" dirty="0">
                <a:solidFill>
                  <a:schemeClr val="bg2"/>
                </a:solidFill>
                <a:latin typeface="+mj-lt"/>
              </a:rPr>
              <a:t>: </a:t>
            </a:r>
            <a:r>
              <a:rPr lang="en-US" dirty="0">
                <a:solidFill>
                  <a:schemeClr val="bg2"/>
                </a:solidFill>
                <a:latin typeface="+mj-lt"/>
              </a:rPr>
              <a:t>Requirements</a:t>
            </a:r>
            <a:endParaRPr lang="en-IN" dirty="0">
              <a:solidFill>
                <a:schemeClr val="bg2"/>
              </a:solidFill>
              <a:latin typeface="+mj-lt"/>
            </a:endParaRPr>
          </a:p>
        </p:txBody>
      </p:sp>
      <p:sp>
        <p:nvSpPr>
          <p:cNvPr id="3" name="Content Placeholder 2"/>
          <p:cNvSpPr>
            <a:spLocks noGrp="1"/>
          </p:cNvSpPr>
          <p:nvPr>
            <p:ph idx="1"/>
          </p:nvPr>
        </p:nvSpPr>
        <p:spPr>
          <a:xfrm>
            <a:off x="457200" y="1600201"/>
            <a:ext cx="8305800" cy="3124199"/>
          </a:xfrm>
        </p:spPr>
        <p:txBody>
          <a:bodyPr/>
          <a:lstStyle/>
          <a:p>
            <a:pPr marL="457200" indent="-457200">
              <a:spcBef>
                <a:spcPts val="1200"/>
              </a:spcBef>
              <a:buFont typeface="+mj-lt"/>
              <a:buAutoNum type="arabicPeriod"/>
            </a:pPr>
            <a:r>
              <a:rPr lang="en-US" sz="2600" dirty="0"/>
              <a:t>The sample is a simple random sample.</a:t>
            </a:r>
          </a:p>
          <a:p>
            <a:pPr marL="457200" indent="-457200">
              <a:spcBef>
                <a:spcPts val="1200"/>
              </a:spcBef>
              <a:buFont typeface="+mj-lt"/>
              <a:buAutoNum type="arabicPeriod"/>
            </a:pPr>
            <a:r>
              <a:rPr lang="en-US" sz="2600" dirty="0"/>
              <a:t>The conditions for the binomial distribution are satisfied: There is a fixed number of trials, the trials are independent, there are two categories of outcomes, and the probabilities remain constant for each trial.</a:t>
            </a:r>
          </a:p>
          <a:p>
            <a:pPr marL="457200" indent="-457200">
              <a:spcBef>
                <a:spcPts val="1200"/>
              </a:spcBef>
              <a:buFont typeface="+mj-lt"/>
              <a:buAutoNum type="arabicPeriod"/>
            </a:pPr>
            <a:r>
              <a:rPr lang="en-US" sz="2600" dirty="0"/>
              <a:t>There are at least 5 successes and at least 5 failures</a:t>
            </a:r>
            <a:r>
              <a:rPr lang="en-US" sz="2600" dirty="0" smtClean="0"/>
              <a:t>.</a:t>
            </a:r>
            <a:endParaRPr lang="en-IN" sz="2600" dirty="0"/>
          </a:p>
        </p:txBody>
      </p:sp>
    </p:spTree>
    <p:extLst>
      <p:ext uri="{BB962C8B-B14F-4D97-AF65-F5344CB8AC3E}">
        <p14:creationId xmlns:p14="http://schemas.microsoft.com/office/powerpoint/2010/main" val="3712363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kern="0" dirty="0">
                <a:solidFill>
                  <a:schemeClr val="bg2"/>
                </a:solidFill>
                <a:latin typeface="+mj-lt"/>
              </a:rPr>
              <a:t>Confidence Interval for Estimating a Population Proportion </a:t>
            </a:r>
            <a:r>
              <a:rPr lang="en-US" altLang="en-US" sz="2800" i="1" kern="0" dirty="0">
                <a:solidFill>
                  <a:schemeClr val="bg2"/>
                </a:solidFill>
                <a:latin typeface="+mj-lt"/>
              </a:rPr>
              <a:t>p</a:t>
            </a:r>
            <a:r>
              <a:rPr lang="en-US" altLang="en-US" sz="2800" kern="0" dirty="0">
                <a:solidFill>
                  <a:schemeClr val="bg2"/>
                </a:solidFill>
                <a:latin typeface="+mj-lt"/>
              </a:rPr>
              <a:t>: </a:t>
            </a:r>
            <a:r>
              <a:rPr lang="en-US" sz="2800" dirty="0">
                <a:solidFill>
                  <a:schemeClr val="bg2"/>
                </a:solidFill>
                <a:latin typeface="+mj-lt"/>
              </a:rPr>
              <a:t>Confidence Interval Estimate of </a:t>
            </a:r>
            <a:r>
              <a:rPr lang="en-US" sz="2800" i="1" dirty="0" smtClean="0">
                <a:solidFill>
                  <a:schemeClr val="bg2"/>
                </a:solidFill>
                <a:latin typeface="+mj-lt"/>
              </a:rPr>
              <a:t>p</a:t>
            </a:r>
            <a:endParaRPr lang="en-IN" sz="2800" i="1" dirty="0">
              <a:solidFill>
                <a:schemeClr val="bg2"/>
              </a:solidFill>
              <a:latin typeface="+mj-lt"/>
            </a:endParaRPr>
          </a:p>
        </p:txBody>
      </p:sp>
      <p:pic>
        <p:nvPicPr>
          <p:cNvPr id="4" name="Picture 3" descr="p is between p-hat minus E and p-hat + E, where E = z sub alpha over 2 times square root of fraction p-hat q-hat ov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160" y="1944028"/>
            <a:ext cx="5681440" cy="951572"/>
          </a:xfrm>
          <a:prstGeom prst="rect">
            <a:avLst/>
          </a:prstGeom>
        </p:spPr>
      </p:pic>
      <p:sp>
        <p:nvSpPr>
          <p:cNvPr id="3" name="Content Placeholder 2"/>
          <p:cNvSpPr>
            <a:spLocks noGrp="1"/>
          </p:cNvSpPr>
          <p:nvPr>
            <p:ph idx="1"/>
          </p:nvPr>
        </p:nvSpPr>
        <p:spPr>
          <a:xfrm>
            <a:off x="457200" y="3124200"/>
            <a:ext cx="8229600" cy="838200"/>
          </a:xfrm>
        </p:spPr>
        <p:txBody>
          <a:bodyPr/>
          <a:lstStyle/>
          <a:p>
            <a:pPr marL="0" indent="0">
              <a:buNone/>
            </a:pPr>
            <a:r>
              <a:rPr lang="en-US" sz="2600" dirty="0"/>
              <a:t>The confidence interval is often expressed in the following </a:t>
            </a:r>
            <a:r>
              <a:rPr lang="en-US" sz="2600" dirty="0" smtClean="0"/>
              <a:t>formats:</a:t>
            </a:r>
            <a:endParaRPr lang="en-IN" sz="2600" dirty="0"/>
          </a:p>
        </p:txBody>
      </p:sp>
      <p:pic>
        <p:nvPicPr>
          <p:cNvPr id="8" name="Picture 7" descr="p-hat plus or minus E, or left parenthesis p-hat minus E, p-hat + E right parenthes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4197" y="4343400"/>
            <a:ext cx="3452899" cy="417189"/>
          </a:xfrm>
          <a:prstGeom prst="rect">
            <a:avLst/>
          </a:prstGeom>
        </p:spPr>
      </p:pic>
    </p:spTree>
    <p:extLst>
      <p:ext uri="{BB962C8B-B14F-4D97-AF65-F5344CB8AC3E}">
        <p14:creationId xmlns:p14="http://schemas.microsoft.com/office/powerpoint/2010/main" val="117155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altLang="en-US" sz="2800" kern="0" dirty="0">
                <a:solidFill>
                  <a:schemeClr val="bg2"/>
                </a:solidFill>
                <a:latin typeface="+mj-lt"/>
              </a:rPr>
              <a:t>Confidence Interval for Estimating a Population Proportion p: </a:t>
            </a:r>
            <a:r>
              <a:rPr lang="en-US" sz="2800" dirty="0" smtClean="0">
                <a:solidFill>
                  <a:schemeClr val="bg2"/>
                </a:solidFill>
                <a:latin typeface="+mj-lt"/>
              </a:rPr>
              <a:t>Round−Off </a:t>
            </a:r>
            <a:r>
              <a:rPr lang="en-US" sz="2800" dirty="0">
                <a:solidFill>
                  <a:schemeClr val="bg2"/>
                </a:solidFill>
                <a:latin typeface="+mj-lt"/>
              </a:rPr>
              <a:t>Rule for Confidence Interval Estimates of </a:t>
            </a:r>
            <a:r>
              <a:rPr lang="en-US" sz="2800" i="1" dirty="0" smtClean="0">
                <a:solidFill>
                  <a:schemeClr val="bg2"/>
                </a:solidFill>
                <a:latin typeface="+mj-lt"/>
              </a:rPr>
              <a:t>p</a:t>
            </a:r>
            <a:endParaRPr lang="en-IN" sz="2800" i="1" dirty="0">
              <a:solidFill>
                <a:schemeClr val="bg2"/>
              </a:solidFill>
              <a:latin typeface="+mj-lt"/>
            </a:endParaRPr>
          </a:p>
        </p:txBody>
      </p:sp>
      <p:sp>
        <p:nvSpPr>
          <p:cNvPr id="3" name="Content Placeholder 2"/>
          <p:cNvSpPr>
            <a:spLocks noGrp="1"/>
          </p:cNvSpPr>
          <p:nvPr>
            <p:ph idx="1"/>
          </p:nvPr>
        </p:nvSpPr>
        <p:spPr>
          <a:xfrm>
            <a:off x="457200" y="1600201"/>
            <a:ext cx="8229600" cy="914400"/>
          </a:xfrm>
        </p:spPr>
        <p:txBody>
          <a:bodyPr/>
          <a:lstStyle/>
          <a:p>
            <a:pPr marL="0" indent="0">
              <a:buNone/>
            </a:pPr>
            <a:r>
              <a:rPr lang="en-US" sz="2600" dirty="0" smtClean="0"/>
              <a:t>Round </a:t>
            </a:r>
            <a:r>
              <a:rPr lang="en-US" sz="2600" dirty="0"/>
              <a:t>the confidence interval limits for </a:t>
            </a:r>
            <a:r>
              <a:rPr lang="en-US" sz="2600" i="1" dirty="0"/>
              <a:t>p</a:t>
            </a:r>
            <a:r>
              <a:rPr lang="en-US" sz="2600" dirty="0"/>
              <a:t> to three significant digits</a:t>
            </a:r>
            <a:r>
              <a:rPr lang="en-US" sz="2600" dirty="0" smtClean="0"/>
              <a:t>.</a:t>
            </a:r>
            <a:endParaRPr lang="en-IN" sz="2600" dirty="0"/>
          </a:p>
        </p:txBody>
      </p:sp>
    </p:spTree>
    <p:extLst>
      <p:ext uri="{BB962C8B-B14F-4D97-AF65-F5344CB8AC3E}">
        <p14:creationId xmlns:p14="http://schemas.microsoft.com/office/powerpoint/2010/main" val="26474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Confidence Interval for </a:t>
            </a:r>
            <a:r>
              <a:rPr lang="en-US" sz="3600" i="1" dirty="0" smtClean="0">
                <a:latin typeface="+mj-lt"/>
              </a:rPr>
              <a:t>p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838199"/>
          </a:xfrm>
        </p:spPr>
        <p:txBody>
          <a:bodyPr/>
          <a:lstStyle/>
          <a:p>
            <a:pPr marL="514350" indent="-514350">
              <a:buFont typeface="+mj-lt"/>
              <a:buAutoNum type="arabicPeriod"/>
            </a:pPr>
            <a:r>
              <a:rPr lang="en-US" sz="2600" dirty="0" smtClean="0"/>
              <a:t>Verify that the requirements in the preceding slides are satisfied.</a:t>
            </a:r>
          </a:p>
        </p:txBody>
      </p:sp>
      <p:pic>
        <p:nvPicPr>
          <p:cNvPr id="10" name="Picture 9" descr="2. Use technology or Table A−2 to find the critical value z sub alpha over 2 that corresponds to the desired confidence level. 3. Evaluate the margin of error E = z sub alpha over 2, times square root of p-hat q-hat ov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2550263"/>
            <a:ext cx="8114836" cy="1802281"/>
          </a:xfrm>
          <a:prstGeom prst="rect">
            <a:avLst/>
          </a:prstGeom>
        </p:spPr>
      </p:pic>
    </p:spTree>
    <p:extLst>
      <p:ext uri="{BB962C8B-B14F-4D97-AF65-F5344CB8AC3E}">
        <p14:creationId xmlns:p14="http://schemas.microsoft.com/office/powerpoint/2010/main" val="278450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Confidence Interval for </a:t>
            </a:r>
            <a:r>
              <a:rPr lang="en-US" sz="3600" i="1" dirty="0" smtClean="0">
                <a:latin typeface="+mj-lt"/>
              </a:rPr>
              <a:t>p </a:t>
            </a:r>
            <a:r>
              <a:rPr lang="en-US" sz="2000" b="0" dirty="0" smtClean="0">
                <a:latin typeface="+mj-lt"/>
              </a:rPr>
              <a:t>(2 of 2)</a:t>
            </a:r>
            <a:endParaRPr lang="en-IN" sz="2000" b="0" dirty="0">
              <a:latin typeface="+mj-lt"/>
            </a:endParaRPr>
          </a:p>
        </p:txBody>
      </p:sp>
      <p:pic>
        <p:nvPicPr>
          <p:cNvPr id="4" name="Picture 3" descr="Using the value of the calculated margin of error E and the value of the sample proportion p-hat, find the values of the confidence interval limits p-hat minus E and p-hat + E. Substitute those values in the general format for the confidence interv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9478"/>
            <a:ext cx="7557025" cy="1759522"/>
          </a:xfrm>
          <a:prstGeom prst="rect">
            <a:avLst/>
          </a:prstGeom>
        </p:spPr>
      </p:pic>
      <p:sp>
        <p:nvSpPr>
          <p:cNvPr id="3" name="Content Placeholder 2"/>
          <p:cNvSpPr>
            <a:spLocks noGrp="1"/>
          </p:cNvSpPr>
          <p:nvPr>
            <p:ph idx="1"/>
          </p:nvPr>
        </p:nvSpPr>
        <p:spPr>
          <a:xfrm>
            <a:off x="466458" y="3657600"/>
            <a:ext cx="7610742" cy="838200"/>
          </a:xfrm>
        </p:spPr>
        <p:txBody>
          <a:bodyPr/>
          <a:lstStyle/>
          <a:p>
            <a:pPr marL="442800" indent="-442800">
              <a:buFont typeface="+mj-lt"/>
              <a:buAutoNum type="arabicPeriod" startAt="5"/>
            </a:pPr>
            <a:r>
              <a:rPr lang="en-US" sz="2600" dirty="0" smtClean="0"/>
              <a:t>Round </a:t>
            </a:r>
            <a:r>
              <a:rPr lang="en-US" sz="2600" dirty="0"/>
              <a:t>the resulting confidence interval limits to three significant digits</a:t>
            </a:r>
            <a:r>
              <a:rPr lang="en-US" sz="2600" dirty="0" smtClean="0"/>
              <a:t>.</a:t>
            </a:r>
            <a:endParaRPr lang="en-IN" sz="2600" dirty="0"/>
          </a:p>
        </p:txBody>
      </p:sp>
    </p:spTree>
    <p:extLst>
      <p:ext uri="{BB962C8B-B14F-4D97-AF65-F5344CB8AC3E}">
        <p14:creationId xmlns:p14="http://schemas.microsoft.com/office/powerpoint/2010/main" val="1352726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(1 of 8)</a:t>
            </a:r>
            <a:endParaRPr lang="en-IN" sz="2000" b="0" dirty="0">
              <a:latin typeface="+mj-lt"/>
            </a:endParaRPr>
          </a:p>
        </p:txBody>
      </p:sp>
      <p:sp>
        <p:nvSpPr>
          <p:cNvPr id="3" name="Content Placeholder 2"/>
          <p:cNvSpPr>
            <a:spLocks noGrp="1"/>
          </p:cNvSpPr>
          <p:nvPr>
            <p:ph idx="1"/>
          </p:nvPr>
        </p:nvSpPr>
        <p:spPr>
          <a:xfrm>
            <a:off x="457200" y="1600201"/>
            <a:ext cx="8229600" cy="685799"/>
          </a:xfrm>
        </p:spPr>
        <p:txBody>
          <a:bodyPr/>
          <a:lstStyle/>
          <a:p>
            <a:pPr marL="0" indent="0">
              <a:spcBef>
                <a:spcPts val="600"/>
              </a:spcBef>
              <a:buNone/>
            </a:pPr>
            <a:r>
              <a:rPr lang="en-US" sz="2400" dirty="0"/>
              <a:t>We noted that a Gallup poll of 1487 adults showed that 43% of the respondents have Facebook pages</a:t>
            </a:r>
            <a:r>
              <a:rPr lang="en-US" sz="2400" dirty="0" smtClean="0"/>
              <a:t>.</a:t>
            </a:r>
            <a:endParaRPr lang="en-US" sz="2400" dirty="0"/>
          </a:p>
        </p:txBody>
      </p:sp>
      <p:pic>
        <p:nvPicPr>
          <p:cNvPr id="5" name="Picture 4" descr="The sample results are n = 1487 and p-hat = 0.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27491"/>
            <a:ext cx="6263270" cy="292116"/>
          </a:xfrm>
          <a:prstGeom prst="rect">
            <a:avLst/>
          </a:prstGeom>
        </p:spPr>
      </p:pic>
      <p:sp>
        <p:nvSpPr>
          <p:cNvPr id="4" name="Content Placeholder 3"/>
          <p:cNvSpPr>
            <a:spLocks noGrp="1"/>
          </p:cNvSpPr>
          <p:nvPr>
            <p:ph idx="13"/>
          </p:nvPr>
        </p:nvSpPr>
        <p:spPr>
          <a:xfrm>
            <a:off x="457200" y="2861098"/>
            <a:ext cx="8229600" cy="3429000"/>
          </a:xfrm>
        </p:spPr>
        <p:txBody>
          <a:bodyPr/>
          <a:lstStyle/>
          <a:p>
            <a:pPr marL="442800" indent="-442800">
              <a:spcBef>
                <a:spcPts val="600"/>
              </a:spcBef>
              <a:buFont typeface="+mj-lt"/>
              <a:buAutoNum type="alphaLcPeriod"/>
            </a:pPr>
            <a:r>
              <a:rPr lang="en-US" sz="2400" dirty="0"/>
              <a:t>Find the margin of error </a:t>
            </a:r>
            <a:r>
              <a:rPr lang="en-US" sz="2400" i="1" dirty="0"/>
              <a:t>E </a:t>
            </a:r>
            <a:r>
              <a:rPr lang="en-US" sz="2400" dirty="0"/>
              <a:t>that corresponds to a 95% confidence level.</a:t>
            </a:r>
          </a:p>
          <a:p>
            <a:pPr marL="442800" indent="-442800">
              <a:spcBef>
                <a:spcPts val="600"/>
              </a:spcBef>
              <a:buFont typeface="+mj-lt"/>
              <a:buAutoNum type="alphaLcPeriod"/>
            </a:pPr>
            <a:r>
              <a:rPr lang="en-US" sz="2400" dirty="0"/>
              <a:t>Find the 95% confidence interval estimate of the population proportion </a:t>
            </a:r>
            <a:r>
              <a:rPr lang="en-US" sz="2400" i="1" dirty="0"/>
              <a:t>p.</a:t>
            </a:r>
          </a:p>
          <a:p>
            <a:pPr marL="442800" indent="-442800">
              <a:spcBef>
                <a:spcPts val="600"/>
              </a:spcBef>
              <a:buFont typeface="+mj-lt"/>
              <a:buAutoNum type="alphaLcPeriod"/>
            </a:pPr>
            <a:r>
              <a:rPr lang="en-US" sz="2400" dirty="0"/>
              <a:t>Based on the results, can we safely conclude that fewer than 50% of adults have Facebook pages? Assuming that you are a newspaper reporter, write a brief statement that accurately describes the results and includes all of the relevant information</a:t>
            </a:r>
            <a:r>
              <a:rPr lang="en-US" sz="2400" dirty="0" smtClean="0"/>
              <a:t>.</a:t>
            </a:r>
            <a:endParaRPr lang="en-IN" sz="2400" dirty="0"/>
          </a:p>
        </p:txBody>
      </p:sp>
    </p:spTree>
    <p:extLst>
      <p:ext uri="{BB962C8B-B14F-4D97-AF65-F5344CB8AC3E}">
        <p14:creationId xmlns:p14="http://schemas.microsoft.com/office/powerpoint/2010/main" val="3482056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1447800"/>
          </a:xfrm>
        </p:spPr>
        <p:txBody>
          <a:bodyPr/>
          <a:lstStyle/>
          <a:p>
            <a:pPr marL="0" indent="0">
              <a:buNone/>
            </a:pPr>
            <a:r>
              <a:rPr lang="en-US" sz="2400" dirty="0"/>
              <a:t>This section presents methods for using a sample proportion to make an inference about the value of the corresponding population proportion. Here are the three main concepts included in this section</a:t>
            </a:r>
            <a:r>
              <a:rPr lang="en-US" sz="2400" dirty="0" smtClean="0"/>
              <a:t>:</a:t>
            </a:r>
            <a:endParaRPr lang="en-US" sz="2400" dirty="0"/>
          </a:p>
        </p:txBody>
      </p:sp>
      <p:pic>
        <p:nvPicPr>
          <p:cNvPr id="5" name="Picture 4" descr="Point Estimate: The sample proportion (p-hat) is the best point estimate of the population proportion 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3219355"/>
            <a:ext cx="7557025" cy="590645"/>
          </a:xfrm>
          <a:prstGeom prst="rect">
            <a:avLst/>
          </a:prstGeom>
        </p:spPr>
      </p:pic>
      <p:sp>
        <p:nvSpPr>
          <p:cNvPr id="4" name="Content Placeholder 3"/>
          <p:cNvSpPr>
            <a:spLocks noGrp="1"/>
          </p:cNvSpPr>
          <p:nvPr>
            <p:ph idx="13"/>
          </p:nvPr>
        </p:nvSpPr>
        <p:spPr/>
        <p:txBody>
          <a:bodyPr/>
          <a:lstStyle/>
          <a:p>
            <a:r>
              <a:rPr lang="en-US" sz="2200" b="1" dirty="0"/>
              <a:t>Confidence Interval: </a:t>
            </a:r>
            <a:r>
              <a:rPr lang="en-US" sz="2200" dirty="0"/>
              <a:t>We can use a sample proportion to construct a </a:t>
            </a:r>
            <a:r>
              <a:rPr lang="en-US" sz="2200" b="1" dirty="0"/>
              <a:t>confidence interval</a:t>
            </a:r>
            <a:r>
              <a:rPr lang="en-US" sz="2200" i="1" dirty="0"/>
              <a:t> </a:t>
            </a:r>
            <a:r>
              <a:rPr lang="en-US" sz="2200" dirty="0"/>
              <a:t>estimate of the true value of a population proportion.</a:t>
            </a:r>
          </a:p>
          <a:p>
            <a:r>
              <a:rPr lang="en-US" sz="2200" b="1" dirty="0"/>
              <a:t>Sample Size: </a:t>
            </a:r>
            <a:r>
              <a:rPr lang="en-US" sz="2200" dirty="0"/>
              <a:t>We should know how to find the sample size necessary to estimate a population proportion</a:t>
            </a:r>
            <a:r>
              <a:rPr lang="en-US" sz="2200" dirty="0" smtClean="0"/>
              <a:t>.</a:t>
            </a:r>
            <a:endParaRPr lang="en-IN" sz="2200" dirty="0"/>
          </a:p>
        </p:txBody>
      </p:sp>
    </p:spTree>
    <p:extLst>
      <p:ext uri="{BB962C8B-B14F-4D97-AF65-F5344CB8AC3E}">
        <p14:creationId xmlns:p14="http://schemas.microsoft.com/office/powerpoint/2010/main" val="1473517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(2 of 8)</a:t>
            </a:r>
            <a:endParaRPr lang="en-IN" sz="2000" b="0" dirty="0">
              <a:latin typeface="+mj-lt"/>
            </a:endParaRPr>
          </a:p>
        </p:txBody>
      </p:sp>
      <p:sp>
        <p:nvSpPr>
          <p:cNvPr id="3" name="Content Placeholder 2"/>
          <p:cNvSpPr>
            <a:spLocks noGrp="1"/>
          </p:cNvSpPr>
          <p:nvPr>
            <p:ph idx="1"/>
          </p:nvPr>
        </p:nvSpPr>
        <p:spPr>
          <a:xfrm>
            <a:off x="457200" y="1524000"/>
            <a:ext cx="8077200" cy="4876800"/>
          </a:xfrm>
        </p:spPr>
        <p:txBody>
          <a:bodyPr/>
          <a:lstStyle/>
          <a:p>
            <a:pPr marL="0" indent="0">
              <a:buNone/>
            </a:pPr>
            <a:r>
              <a:rPr lang="en-US" sz="2400" dirty="0"/>
              <a:t>Requirement Check</a:t>
            </a:r>
          </a:p>
          <a:p>
            <a:pPr marL="0" indent="0">
              <a:buNone/>
            </a:pPr>
            <a:r>
              <a:rPr lang="en-US" sz="1900" dirty="0" smtClean="0"/>
              <a:t>(1) The </a:t>
            </a:r>
            <a:r>
              <a:rPr lang="en-US" sz="1900" dirty="0"/>
              <a:t>polling methods used by the Gallup </a:t>
            </a:r>
            <a:r>
              <a:rPr lang="en-US" sz="1900" dirty="0" smtClean="0"/>
              <a:t>organization result </a:t>
            </a:r>
            <a:r>
              <a:rPr lang="en-US" sz="1900" dirty="0"/>
              <a:t>in samples that can be considered to be simple random samples. </a:t>
            </a:r>
            <a:endParaRPr lang="en-US" sz="1900" dirty="0" smtClean="0"/>
          </a:p>
          <a:p>
            <a:pPr marL="0" indent="0">
              <a:buNone/>
            </a:pPr>
            <a:r>
              <a:rPr lang="en-US" sz="1900" dirty="0" smtClean="0"/>
              <a:t>(</a:t>
            </a:r>
            <a:r>
              <a:rPr lang="en-US" sz="1900" dirty="0"/>
              <a:t>2) The conditions for a binomial experiment are satisfied because there </a:t>
            </a:r>
            <a:r>
              <a:rPr lang="en-US" sz="1900" dirty="0" smtClean="0"/>
              <a:t>is </a:t>
            </a:r>
            <a:r>
              <a:rPr lang="en-US" sz="1900" dirty="0"/>
              <a:t>a fixed number of trials (1487), the trials are independent (because </a:t>
            </a:r>
            <a:r>
              <a:rPr lang="en-US" sz="1900" dirty="0" smtClean="0"/>
              <a:t>the </a:t>
            </a:r>
            <a:r>
              <a:rPr lang="en-US" sz="1900" dirty="0"/>
              <a:t>response from one person doesn’t affect the probability of the </a:t>
            </a:r>
            <a:r>
              <a:rPr lang="en-US" sz="1900" dirty="0" smtClean="0"/>
              <a:t>response </a:t>
            </a:r>
            <a:r>
              <a:rPr lang="en-US" sz="1900" dirty="0"/>
              <a:t>from another person), there are two categories of outcome </a:t>
            </a:r>
            <a:r>
              <a:rPr lang="en-US" sz="1900" dirty="0" smtClean="0"/>
              <a:t>(</a:t>
            </a:r>
            <a:r>
              <a:rPr lang="en-US" sz="1900" dirty="0"/>
              <a:t>subject has a Facebook page or does not), and the probability remains </a:t>
            </a:r>
            <a:r>
              <a:rPr lang="en-US" sz="1900" dirty="0" smtClean="0"/>
              <a:t>constant</a:t>
            </a:r>
            <a:r>
              <a:rPr lang="en-US" sz="1900" dirty="0"/>
              <a:t>, because </a:t>
            </a:r>
            <a:r>
              <a:rPr lang="en-US" sz="1900" i="1" dirty="0"/>
              <a:t>P</a:t>
            </a:r>
            <a:r>
              <a:rPr lang="en-US" sz="1900" dirty="0"/>
              <a:t>(having a Facebook page) is fixed for a given point </a:t>
            </a:r>
            <a:r>
              <a:rPr lang="en-US" sz="1900" dirty="0" smtClean="0"/>
              <a:t>in </a:t>
            </a:r>
            <a:r>
              <a:rPr lang="en-US" sz="1900" dirty="0"/>
              <a:t>time. </a:t>
            </a:r>
            <a:endParaRPr lang="en-US" sz="1900" dirty="0" smtClean="0"/>
          </a:p>
          <a:p>
            <a:pPr marL="0" indent="0">
              <a:buNone/>
            </a:pPr>
            <a:r>
              <a:rPr lang="en-US" sz="1900" dirty="0" smtClean="0"/>
              <a:t>(</a:t>
            </a:r>
            <a:r>
              <a:rPr lang="en-US" sz="1900" dirty="0"/>
              <a:t>3) With 43% of the respondents having Facebook pages, the </a:t>
            </a:r>
            <a:r>
              <a:rPr lang="en-US" sz="1900" dirty="0" smtClean="0"/>
              <a:t>number </a:t>
            </a:r>
            <a:r>
              <a:rPr lang="en-US" sz="1900" dirty="0"/>
              <a:t>with Facebook pages is 639 (or 43% of 1487). If 639 of the 1487 </a:t>
            </a:r>
            <a:r>
              <a:rPr lang="en-US" sz="1900" dirty="0" smtClean="0"/>
              <a:t>subjects </a:t>
            </a:r>
            <a:r>
              <a:rPr lang="en-US" sz="1900" dirty="0"/>
              <a:t>have Facebook pages, the other 848 do not, so the number of </a:t>
            </a:r>
            <a:r>
              <a:rPr lang="en-US" sz="1900" dirty="0" smtClean="0"/>
              <a:t>successes </a:t>
            </a:r>
            <a:r>
              <a:rPr lang="en-US" sz="1900" dirty="0"/>
              <a:t>(639) and the number of failures (848) are both at least 5</a:t>
            </a:r>
            <a:r>
              <a:rPr lang="en-US" sz="1900" dirty="0" smtClean="0"/>
              <a:t>.</a:t>
            </a:r>
          </a:p>
          <a:p>
            <a:pPr marL="0" indent="0">
              <a:buNone/>
            </a:pPr>
            <a:r>
              <a:rPr lang="en-US" sz="1900" dirty="0" smtClean="0"/>
              <a:t>The </a:t>
            </a:r>
            <a:r>
              <a:rPr lang="en-US" sz="1900" dirty="0"/>
              <a:t>check of requirements has been successfully completed</a:t>
            </a:r>
            <a:r>
              <a:rPr lang="en-US" sz="1900" dirty="0" smtClean="0"/>
              <a:t>.</a:t>
            </a:r>
            <a:endParaRPr lang="en-US" sz="1900" dirty="0"/>
          </a:p>
        </p:txBody>
      </p:sp>
    </p:spTree>
    <p:extLst>
      <p:ext uri="{BB962C8B-B14F-4D97-AF65-F5344CB8AC3E}">
        <p14:creationId xmlns:p14="http://schemas.microsoft.com/office/powerpoint/2010/main" val="3961345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(3 of 8)</a:t>
            </a:r>
            <a:endParaRPr lang="en-IN" sz="2000" b="0" dirty="0">
              <a:latin typeface="+mj-lt"/>
            </a:endParaRPr>
          </a:p>
        </p:txBody>
      </p:sp>
      <p:sp>
        <p:nvSpPr>
          <p:cNvPr id="3" name="Content Placeholder 2"/>
          <p:cNvSpPr>
            <a:spLocks noGrp="1"/>
          </p:cNvSpPr>
          <p:nvPr>
            <p:ph idx="1"/>
          </p:nvPr>
        </p:nvSpPr>
        <p:spPr>
          <a:xfrm>
            <a:off x="457200" y="1600201"/>
            <a:ext cx="8382000" cy="4191000"/>
          </a:xfrm>
        </p:spPr>
        <p:txBody>
          <a:bodyPr/>
          <a:lstStyle/>
          <a:p>
            <a:pPr marL="0" indent="0">
              <a:spcBef>
                <a:spcPts val="600"/>
              </a:spcBef>
              <a:buNone/>
            </a:pPr>
            <a:r>
              <a:rPr lang="en-US" sz="2800" dirty="0"/>
              <a:t>Technology</a:t>
            </a:r>
          </a:p>
          <a:p>
            <a:pPr marL="0" indent="0">
              <a:spcBef>
                <a:spcPts val="600"/>
              </a:spcBef>
              <a:buNone/>
            </a:pPr>
            <a:r>
              <a:rPr lang="en-US" sz="2600" dirty="0"/>
              <a:t>The confidence interval and margin of error can be easily found using technology. From the Statdisk display on the next slide, we can see the required entries on the left and the results displayed on the right. Like most technologies, Statdisk requires a value for the number of successes, so we simply find 43% of 1487 and round the result of 639.41 to the whole number 639. The results show that the margin of error is </a:t>
            </a:r>
            <a:r>
              <a:rPr lang="en-US" sz="2600" i="1" dirty="0"/>
              <a:t>E </a:t>
            </a:r>
            <a:r>
              <a:rPr lang="en-US" sz="2600" dirty="0" smtClean="0"/>
              <a:t>= 0.025 (rounded</a:t>
            </a:r>
            <a:r>
              <a:rPr lang="en-US" sz="2600" dirty="0"/>
              <a:t>) and the confidence interval is 0.405 &lt; </a:t>
            </a:r>
            <a:r>
              <a:rPr lang="en-US" sz="2600" i="1" dirty="0"/>
              <a:t>p </a:t>
            </a:r>
            <a:r>
              <a:rPr lang="en-US" sz="2600" dirty="0"/>
              <a:t>&lt; 0.455 (rounded</a:t>
            </a:r>
            <a:r>
              <a:rPr lang="en-US" sz="2600" dirty="0" smtClean="0"/>
              <a:t>).</a:t>
            </a:r>
            <a:endParaRPr lang="en-IN" sz="2600" dirty="0"/>
          </a:p>
        </p:txBody>
      </p:sp>
    </p:spTree>
    <p:extLst>
      <p:ext uri="{BB962C8B-B14F-4D97-AF65-F5344CB8AC3E}">
        <p14:creationId xmlns:p14="http://schemas.microsoft.com/office/powerpoint/2010/main" val="151244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(4 of 8)</a:t>
            </a:r>
            <a:endParaRPr lang="en-IN" sz="2000" b="0" dirty="0">
              <a:latin typeface="+mj-lt"/>
            </a:endParaRPr>
          </a:p>
        </p:txBody>
      </p:sp>
      <p:sp>
        <p:nvSpPr>
          <p:cNvPr id="3" name="Content Placeholder 2"/>
          <p:cNvSpPr>
            <a:spLocks noGrp="1"/>
          </p:cNvSpPr>
          <p:nvPr>
            <p:ph idx="1"/>
          </p:nvPr>
        </p:nvSpPr>
        <p:spPr>
          <a:xfrm>
            <a:off x="457200" y="1600201"/>
            <a:ext cx="8229600" cy="609600"/>
          </a:xfrm>
        </p:spPr>
        <p:txBody>
          <a:bodyPr/>
          <a:lstStyle/>
          <a:p>
            <a:pPr marL="0" indent="0">
              <a:buNone/>
            </a:pPr>
            <a:r>
              <a:rPr lang="en-US" sz="2800" dirty="0" smtClean="0"/>
              <a:t>Technology</a:t>
            </a:r>
            <a:endParaRPr lang="en-IN" sz="2800" dirty="0"/>
          </a:p>
        </p:txBody>
      </p:sp>
      <p:pic>
        <p:nvPicPr>
          <p:cNvPr id="4" name="Picture 3" descr="A stat disk dialog box for confidence interval, proportion one sample. The dialog box has the following inputs: confidence level, 0.95; sample size n,1487; number of successes x, 639. The box shows the following outputs: margin of error E = 0.0251611. 95% confidence interval using normal approximation: p between 0.4045632 and 0.4548854. Wilson confidence interval: p between 0.404776 and 0.45503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38" y="2524027"/>
            <a:ext cx="7210213" cy="2921379"/>
          </a:xfrm>
          <a:prstGeom prst="rect">
            <a:avLst/>
          </a:prstGeom>
        </p:spPr>
      </p:pic>
    </p:spTree>
    <p:extLst>
      <p:ext uri="{BB962C8B-B14F-4D97-AF65-F5344CB8AC3E}">
        <p14:creationId xmlns:p14="http://schemas.microsoft.com/office/powerpoint/2010/main" val="939728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(5 of 8)</a:t>
            </a:r>
            <a:endParaRPr lang="en-IN" sz="2000" b="0" dirty="0">
              <a:latin typeface="+mj-lt"/>
            </a:endParaRPr>
          </a:p>
        </p:txBody>
      </p:sp>
      <p:sp>
        <p:nvSpPr>
          <p:cNvPr id="3" name="Content Placeholder 2"/>
          <p:cNvSpPr>
            <a:spLocks noGrp="1"/>
          </p:cNvSpPr>
          <p:nvPr>
            <p:ph idx="1"/>
          </p:nvPr>
        </p:nvSpPr>
        <p:spPr>
          <a:xfrm>
            <a:off x="457200" y="1600201"/>
            <a:ext cx="4343400" cy="380999"/>
          </a:xfrm>
        </p:spPr>
        <p:txBody>
          <a:bodyPr/>
          <a:lstStyle/>
          <a:p>
            <a:pPr marL="0" indent="0">
              <a:spcBef>
                <a:spcPts val="600"/>
              </a:spcBef>
              <a:buNone/>
            </a:pPr>
            <a:r>
              <a:rPr lang="en-US" sz="2600" dirty="0"/>
              <a:t>Solution (Manual Calculation</a:t>
            </a:r>
            <a:r>
              <a:rPr lang="en-US" sz="2600" dirty="0" smtClean="0"/>
              <a:t>)</a:t>
            </a:r>
            <a:endParaRPr lang="en-IN" sz="2600" dirty="0"/>
          </a:p>
        </p:txBody>
      </p:sp>
      <p:pic>
        <p:nvPicPr>
          <p:cNvPr id="15" name="Picture 14" descr="a. The margin of error is found by using Formula 7−1 with z sub alpha over 2 = 1.96, p-hat = 0.43, q-hat = 0.57, and n = 1487. E = z sub alpha over 2 times square root of fraction p-hat q-hat over n = 1.96 times square root of fraction 0.43 times 0.57 over 1487 = 0.02516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35" y="2209800"/>
            <a:ext cx="7612553" cy="1976337"/>
          </a:xfrm>
          <a:prstGeom prst="rect">
            <a:avLst/>
          </a:prstGeom>
        </p:spPr>
      </p:pic>
    </p:spTree>
    <p:extLst>
      <p:ext uri="{BB962C8B-B14F-4D97-AF65-F5344CB8AC3E}">
        <p14:creationId xmlns:p14="http://schemas.microsoft.com/office/powerpoint/2010/main" val="2072553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(6 of 8)</a:t>
            </a:r>
            <a:endParaRPr lang="en-IN" sz="2000" b="0" dirty="0">
              <a:latin typeface="+mj-lt"/>
            </a:endParaRPr>
          </a:p>
        </p:txBody>
      </p:sp>
      <p:sp>
        <p:nvSpPr>
          <p:cNvPr id="3" name="Content Placeholder 2"/>
          <p:cNvSpPr>
            <a:spLocks noGrp="1"/>
          </p:cNvSpPr>
          <p:nvPr>
            <p:ph idx="1"/>
          </p:nvPr>
        </p:nvSpPr>
        <p:spPr>
          <a:xfrm>
            <a:off x="457200" y="1600201"/>
            <a:ext cx="8229600" cy="380999"/>
          </a:xfrm>
        </p:spPr>
        <p:txBody>
          <a:bodyPr/>
          <a:lstStyle/>
          <a:p>
            <a:pPr marL="0" indent="0">
              <a:spcBef>
                <a:spcPts val="600"/>
              </a:spcBef>
              <a:buNone/>
            </a:pPr>
            <a:r>
              <a:rPr lang="en-US" sz="2600" dirty="0" smtClean="0"/>
              <a:t>Solution</a:t>
            </a:r>
            <a:endParaRPr lang="en-US" sz="2600" dirty="0"/>
          </a:p>
        </p:txBody>
      </p:sp>
      <p:pic>
        <p:nvPicPr>
          <p:cNvPr id="4" name="Picture 3" descr="b. Constructing the confidence interval is really easy now that we know that p-hat = 0.43 and E = 0.0251636. Simply substitute those values to obtain this resul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82485"/>
            <a:ext cx="7557025" cy="1094115"/>
          </a:xfrm>
          <a:prstGeom prst="rect">
            <a:avLst/>
          </a:prstGeom>
        </p:spPr>
      </p:pic>
      <p:pic>
        <p:nvPicPr>
          <p:cNvPr id="6" name="Picture 5" descr="p is between p-hat minus E and p-hat + 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857" y="3511242"/>
            <a:ext cx="2624703" cy="374958"/>
          </a:xfrm>
          <a:prstGeom prst="rect">
            <a:avLst/>
          </a:prstGeom>
        </p:spPr>
      </p:pic>
      <p:sp>
        <p:nvSpPr>
          <p:cNvPr id="5" name="Content Placeholder 4"/>
          <p:cNvSpPr>
            <a:spLocks noGrp="1"/>
          </p:cNvSpPr>
          <p:nvPr>
            <p:ph idx="13"/>
          </p:nvPr>
        </p:nvSpPr>
        <p:spPr>
          <a:xfrm>
            <a:off x="457200" y="4114800"/>
            <a:ext cx="8229600" cy="1066800"/>
          </a:xfrm>
        </p:spPr>
        <p:txBody>
          <a:bodyPr/>
          <a:lstStyle/>
          <a:p>
            <a:pPr marL="0" indent="0" algn="ctr">
              <a:buNone/>
            </a:pPr>
            <a:r>
              <a:rPr lang="en-US" sz="2600" dirty="0"/>
              <a:t>0.43 </a:t>
            </a:r>
            <a:r>
              <a:rPr lang="en-US" sz="2600" dirty="0" smtClean="0"/>
              <a:t>− </a:t>
            </a:r>
            <a:r>
              <a:rPr lang="en-US" sz="2600" dirty="0"/>
              <a:t>0.0251636 &lt; </a:t>
            </a:r>
            <a:r>
              <a:rPr lang="en-US" sz="2600" i="1" dirty="0"/>
              <a:t>p</a:t>
            </a:r>
            <a:r>
              <a:rPr lang="en-US" sz="2600" dirty="0"/>
              <a:t> &lt; 0.43 + 0.0251636</a:t>
            </a:r>
          </a:p>
          <a:p>
            <a:pPr marL="1620000" indent="0" algn="ctr">
              <a:buNone/>
            </a:pPr>
            <a:r>
              <a:rPr lang="en-US" sz="2600" dirty="0" smtClean="0"/>
              <a:t>0.405 </a:t>
            </a:r>
            <a:r>
              <a:rPr lang="en-US" sz="2600" dirty="0"/>
              <a:t>&lt; </a:t>
            </a:r>
            <a:r>
              <a:rPr lang="en-US" sz="2600" i="1" dirty="0"/>
              <a:t>p</a:t>
            </a:r>
            <a:r>
              <a:rPr lang="en-US" sz="2600" dirty="0"/>
              <a:t> &lt; 0.455 (rounded)</a:t>
            </a:r>
            <a:endParaRPr lang="en-IN" sz="2600" dirty="0"/>
          </a:p>
        </p:txBody>
      </p:sp>
    </p:spTree>
    <p:extLst>
      <p:ext uri="{BB962C8B-B14F-4D97-AF65-F5344CB8AC3E}">
        <p14:creationId xmlns:p14="http://schemas.microsoft.com/office/powerpoint/2010/main" val="4028084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(7 of 8)</a:t>
            </a:r>
            <a:endParaRPr lang="en-IN" sz="2000" b="0" dirty="0">
              <a:latin typeface="+mj-lt"/>
            </a:endParaRPr>
          </a:p>
        </p:txBody>
      </p:sp>
      <p:sp>
        <p:nvSpPr>
          <p:cNvPr id="3" name="Content Placeholder 2"/>
          <p:cNvSpPr>
            <a:spLocks noGrp="1"/>
          </p:cNvSpPr>
          <p:nvPr>
            <p:ph idx="1"/>
          </p:nvPr>
        </p:nvSpPr>
        <p:spPr>
          <a:xfrm>
            <a:off x="457200" y="1600201"/>
            <a:ext cx="8153400" cy="2590800"/>
          </a:xfrm>
        </p:spPr>
        <p:txBody>
          <a:bodyPr/>
          <a:lstStyle/>
          <a:p>
            <a:pPr marL="0" indent="0">
              <a:spcBef>
                <a:spcPts val="600"/>
              </a:spcBef>
              <a:buNone/>
            </a:pPr>
            <a:r>
              <a:rPr lang="en-US" sz="2600" dirty="0"/>
              <a:t>Solution</a:t>
            </a:r>
          </a:p>
          <a:p>
            <a:pPr marL="0" indent="0">
              <a:spcBef>
                <a:spcPts val="600"/>
              </a:spcBef>
              <a:buNone/>
            </a:pPr>
            <a:r>
              <a:rPr lang="en-US" sz="2600" dirty="0" smtClean="0"/>
              <a:t>c. Based </a:t>
            </a:r>
            <a:r>
              <a:rPr lang="en-US" sz="2600" dirty="0"/>
              <a:t>on the confidence interval obtained in part (b), it does appear that fewer than 50% of adults have a Facebook page because the interval of values from 0.405 to 0.455 is an interval that is completely below 0.50</a:t>
            </a:r>
            <a:r>
              <a:rPr lang="en-US" sz="2600" dirty="0" smtClean="0"/>
              <a:t>.</a:t>
            </a:r>
            <a:endParaRPr lang="en-IN" sz="2600" dirty="0"/>
          </a:p>
        </p:txBody>
      </p:sp>
    </p:spTree>
    <p:extLst>
      <p:ext uri="{BB962C8B-B14F-4D97-AF65-F5344CB8AC3E}">
        <p14:creationId xmlns:p14="http://schemas.microsoft.com/office/powerpoint/2010/main" val="1583129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Poll </a:t>
            </a:r>
            <a:r>
              <a:rPr lang="en-US" sz="3600" dirty="0" smtClean="0">
                <a:latin typeface="+mj-lt"/>
              </a:rPr>
              <a:t>Results </a:t>
            </a:r>
            <a:r>
              <a:rPr lang="en-US" sz="2000" b="0" dirty="0" smtClean="0">
                <a:latin typeface="+mj-lt"/>
              </a:rPr>
              <a:t>(8 of 8)</a:t>
            </a:r>
            <a:endParaRPr lang="en-IN" sz="2000" b="0" dirty="0">
              <a:latin typeface="+mj-lt"/>
            </a:endParaRPr>
          </a:p>
        </p:txBody>
      </p:sp>
      <p:sp>
        <p:nvSpPr>
          <p:cNvPr id="3" name="Content Placeholder 2"/>
          <p:cNvSpPr>
            <a:spLocks noGrp="1"/>
          </p:cNvSpPr>
          <p:nvPr>
            <p:ph idx="1"/>
          </p:nvPr>
        </p:nvSpPr>
        <p:spPr>
          <a:xfrm>
            <a:off x="457200" y="1600201"/>
            <a:ext cx="8001000" cy="3810000"/>
          </a:xfrm>
        </p:spPr>
        <p:txBody>
          <a:bodyPr/>
          <a:lstStyle/>
          <a:p>
            <a:pPr marL="0" indent="0">
              <a:spcBef>
                <a:spcPts val="600"/>
              </a:spcBef>
              <a:buNone/>
            </a:pPr>
            <a:r>
              <a:rPr lang="en-US" sz="2800" dirty="0"/>
              <a:t>Summary of results</a:t>
            </a:r>
          </a:p>
          <a:p>
            <a:pPr marL="0" indent="0">
              <a:spcBef>
                <a:spcPts val="600"/>
              </a:spcBef>
              <a:buNone/>
            </a:pPr>
            <a:r>
              <a:rPr lang="en-US" sz="2600" dirty="0"/>
              <a:t>Here is one statement that summarizes the results: 43% of adults have Facebook pages. That percentage is based on a Gallup poll of 1487 randomly selected adults in the United States. In theory, in 95% of such polls, the percentage should differ by no more than 2.5 percentage points in either direction from the percentage that would be found by interviewing all adults</a:t>
            </a:r>
            <a:r>
              <a:rPr lang="en-US" sz="2600" dirty="0" smtClean="0"/>
              <a:t>.</a:t>
            </a:r>
            <a:endParaRPr lang="en-IN" sz="2600" dirty="0"/>
          </a:p>
        </p:txBody>
      </p:sp>
    </p:spTree>
    <p:extLst>
      <p:ext uri="{BB962C8B-B14F-4D97-AF65-F5344CB8AC3E}">
        <p14:creationId xmlns:p14="http://schemas.microsoft.com/office/powerpoint/2010/main" val="1972474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Analyzing Polls</a:t>
            </a:r>
            <a:endParaRPr lang="en-IN" sz="3600"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sz="2600" dirty="0"/>
              <a:t>When analyzing results from polls, consider the following:</a:t>
            </a:r>
          </a:p>
          <a:p>
            <a:pPr marL="442800" indent="-442800">
              <a:spcBef>
                <a:spcPts val="600"/>
              </a:spcBef>
              <a:buFont typeface="+mj-lt"/>
              <a:buAutoNum type="arabicPeriod"/>
            </a:pPr>
            <a:r>
              <a:rPr lang="en-US" sz="2600" dirty="0"/>
              <a:t>The sample should be a simple random sample, not an inappropriate sample.</a:t>
            </a:r>
          </a:p>
          <a:p>
            <a:pPr marL="442800" indent="-442800">
              <a:spcBef>
                <a:spcPts val="600"/>
              </a:spcBef>
              <a:buFont typeface="+mj-lt"/>
              <a:buAutoNum type="arabicPeriod"/>
            </a:pPr>
            <a:r>
              <a:rPr lang="en-US" sz="2600" dirty="0"/>
              <a:t>The confidence level should be provided. </a:t>
            </a:r>
          </a:p>
          <a:p>
            <a:pPr marL="442800" indent="-442800">
              <a:spcBef>
                <a:spcPts val="600"/>
              </a:spcBef>
              <a:buFont typeface="+mj-lt"/>
              <a:buAutoNum type="arabicPeriod"/>
            </a:pPr>
            <a:r>
              <a:rPr lang="en-US" sz="2600" dirty="0"/>
              <a:t>The sample size should be provided.</a:t>
            </a:r>
          </a:p>
          <a:p>
            <a:pPr marL="442800" indent="-442800">
              <a:spcBef>
                <a:spcPts val="600"/>
              </a:spcBef>
              <a:buFont typeface="+mj-lt"/>
              <a:buAutoNum type="arabicPeriod"/>
            </a:pPr>
            <a:r>
              <a:rPr lang="en-US" sz="2600" dirty="0"/>
              <a:t>Except for relatively rare cases, the quality of the poll results depends on the sampling method and the size of the sample, but the size of the </a:t>
            </a:r>
            <a:r>
              <a:rPr lang="en-US" sz="2600" b="1" dirty="0"/>
              <a:t>population</a:t>
            </a:r>
            <a:r>
              <a:rPr lang="en-US" sz="2600" i="1" dirty="0"/>
              <a:t> </a:t>
            </a:r>
            <a:r>
              <a:rPr lang="en-US" sz="2600" dirty="0"/>
              <a:t>is usually not a factor</a:t>
            </a:r>
            <a:r>
              <a:rPr lang="en-US" sz="2600" dirty="0" smtClean="0"/>
              <a:t>.</a:t>
            </a:r>
            <a:endParaRPr lang="en-IN" sz="2600" dirty="0"/>
          </a:p>
        </p:txBody>
      </p:sp>
    </p:spTree>
    <p:extLst>
      <p:ext uri="{BB962C8B-B14F-4D97-AF65-F5344CB8AC3E}">
        <p14:creationId xmlns:p14="http://schemas.microsoft.com/office/powerpoint/2010/main" val="631606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Caution</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sz="2600" dirty="0"/>
              <a:t>Never think that poll results are unreliable if the </a:t>
            </a:r>
            <a:r>
              <a:rPr lang="en-US" sz="2600" b="1" dirty="0"/>
              <a:t>sample size</a:t>
            </a:r>
            <a:r>
              <a:rPr lang="en-US" sz="2600" i="1" dirty="0"/>
              <a:t> </a:t>
            </a:r>
            <a:r>
              <a:rPr lang="en-US" sz="2600" dirty="0"/>
              <a:t>is a small percentage of the </a:t>
            </a:r>
            <a:r>
              <a:rPr lang="en-US" sz="2600" b="1" dirty="0"/>
              <a:t>population size.</a:t>
            </a:r>
            <a:r>
              <a:rPr lang="en-US" sz="2600" dirty="0"/>
              <a:t> The population size is usually not a factor in determining the reliability of a poll</a:t>
            </a:r>
            <a:r>
              <a:rPr lang="en-US" sz="2600" dirty="0" smtClean="0"/>
              <a:t>.</a:t>
            </a:r>
            <a:endParaRPr lang="en-IN" sz="2600" dirty="0"/>
          </a:p>
        </p:txBody>
      </p:sp>
    </p:spTree>
    <p:extLst>
      <p:ext uri="{BB962C8B-B14F-4D97-AF65-F5344CB8AC3E}">
        <p14:creationId xmlns:p14="http://schemas.microsoft.com/office/powerpoint/2010/main" val="379071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the Point Estimate and </a:t>
            </a:r>
            <a:r>
              <a:rPr lang="en-US" sz="3600" i="1" dirty="0">
                <a:latin typeface="+mj-lt"/>
              </a:rPr>
              <a:t>E </a:t>
            </a:r>
            <a:r>
              <a:rPr lang="en-US" sz="3600" dirty="0">
                <a:latin typeface="+mj-lt"/>
              </a:rPr>
              <a:t>from a Confidence Interval</a:t>
            </a:r>
            <a:endParaRPr lang="en-IN" sz="3600" dirty="0">
              <a:latin typeface="+mj-lt"/>
            </a:endParaRPr>
          </a:p>
        </p:txBody>
      </p:sp>
      <p:sp>
        <p:nvSpPr>
          <p:cNvPr id="3" name="Content Placeholder 2"/>
          <p:cNvSpPr>
            <a:spLocks noGrp="1"/>
          </p:cNvSpPr>
          <p:nvPr>
            <p:ph idx="1"/>
          </p:nvPr>
        </p:nvSpPr>
        <p:spPr>
          <a:xfrm>
            <a:off x="457200" y="1600201"/>
            <a:ext cx="8229600" cy="533400"/>
          </a:xfrm>
        </p:spPr>
        <p:txBody>
          <a:bodyPr/>
          <a:lstStyle/>
          <a:p>
            <a:pPr marL="0" indent="0">
              <a:buNone/>
            </a:pPr>
            <a:r>
              <a:rPr lang="en-US" sz="2600" b="1" dirty="0" smtClean="0"/>
              <a:t>Point estimate </a:t>
            </a:r>
            <a:r>
              <a:rPr lang="en-US" sz="2600" b="1" dirty="0"/>
              <a:t>of </a:t>
            </a:r>
            <a:r>
              <a:rPr lang="en-US" sz="2600" b="1" i="1" dirty="0"/>
              <a:t>p</a:t>
            </a:r>
            <a:r>
              <a:rPr lang="en-US" sz="2600" b="1" dirty="0" smtClean="0"/>
              <a:t>:</a:t>
            </a:r>
            <a:endParaRPr lang="en-IN" sz="2600" dirty="0"/>
          </a:p>
        </p:txBody>
      </p:sp>
      <p:pic>
        <p:nvPicPr>
          <p:cNvPr id="5" name="Picture 4" descr="p-hat = upper confidence interval limit + lower confidence interval limit, divided by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15" y="2410806"/>
            <a:ext cx="8195984" cy="488941"/>
          </a:xfrm>
          <a:prstGeom prst="rect">
            <a:avLst/>
          </a:prstGeom>
        </p:spPr>
      </p:pic>
      <p:sp>
        <p:nvSpPr>
          <p:cNvPr id="6" name="Content Placeholder 5"/>
          <p:cNvSpPr>
            <a:spLocks noGrp="1"/>
          </p:cNvSpPr>
          <p:nvPr>
            <p:ph idx="13"/>
          </p:nvPr>
        </p:nvSpPr>
        <p:spPr>
          <a:xfrm>
            <a:off x="457200" y="3259020"/>
            <a:ext cx="8229600" cy="550624"/>
          </a:xfrm>
        </p:spPr>
        <p:txBody>
          <a:bodyPr/>
          <a:lstStyle/>
          <a:p>
            <a:pPr marL="0" indent="0">
              <a:buNone/>
            </a:pPr>
            <a:r>
              <a:rPr lang="en-US" sz="2600" b="1" dirty="0"/>
              <a:t>Margin of error:</a:t>
            </a:r>
            <a:endParaRPr lang="en-IN" sz="2600" dirty="0"/>
          </a:p>
        </p:txBody>
      </p:sp>
      <p:pic>
        <p:nvPicPr>
          <p:cNvPr id="4" name="Picture 3" descr="E = upper confidence interval limit minus lower confidence interval limit, divided by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15" y="4025166"/>
            <a:ext cx="8312728" cy="492031"/>
          </a:xfrm>
          <a:prstGeom prst="rect">
            <a:avLst/>
          </a:prstGeom>
        </p:spPr>
      </p:pic>
    </p:spTree>
    <p:extLst>
      <p:ext uri="{BB962C8B-B14F-4D97-AF65-F5344CB8AC3E}">
        <p14:creationId xmlns:p14="http://schemas.microsoft.com/office/powerpoint/2010/main" val="3483233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Point </a:t>
            </a:r>
            <a:r>
              <a:rPr lang="en-US" sz="3600" dirty="0" smtClean="0">
                <a:latin typeface="+mj-lt"/>
              </a:rPr>
              <a:t>Estimate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2590800" cy="457199"/>
          </a:xfrm>
        </p:spPr>
        <p:txBody>
          <a:bodyPr/>
          <a:lstStyle/>
          <a:p>
            <a:pPr>
              <a:buClr>
                <a:schemeClr val="bg2"/>
              </a:buClr>
            </a:pPr>
            <a:r>
              <a:rPr lang="en-US" sz="2800" dirty="0"/>
              <a:t>Point </a:t>
            </a:r>
            <a:r>
              <a:rPr lang="en-US" sz="2800" dirty="0" smtClean="0"/>
              <a:t>Estimate</a:t>
            </a:r>
            <a:endParaRPr lang="en-US" sz="2600" kern="0" dirty="0"/>
          </a:p>
        </p:txBody>
      </p:sp>
      <p:pic>
        <p:nvPicPr>
          <p:cNvPr id="4" name="Picture 3" descr="A point estimate is a single value used to estimate a population parameter. The sample proportion p-hat is the best point estimate of the population proportion 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829" y="2171602"/>
            <a:ext cx="6920505" cy="1504458"/>
          </a:xfrm>
          <a:prstGeom prst="rect">
            <a:avLst/>
          </a:prstGeom>
        </p:spPr>
      </p:pic>
    </p:spTree>
    <p:extLst>
      <p:ext uri="{BB962C8B-B14F-4D97-AF65-F5344CB8AC3E}">
        <p14:creationId xmlns:p14="http://schemas.microsoft.com/office/powerpoint/2010/main" val="348026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Sample Proportion and Margin of </a:t>
            </a:r>
            <a:r>
              <a:rPr lang="en-US" sz="3600" dirty="0" smtClean="0">
                <a:latin typeface="+mj-lt"/>
              </a:rPr>
              <a:t>Error </a:t>
            </a:r>
            <a:r>
              <a:rPr lang="en-US" sz="2000" b="0" dirty="0" smtClean="0">
                <a:latin typeface="+mj-lt"/>
              </a:rPr>
              <a:t>(1 of 3)</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743199"/>
              </a:xfrm>
            </p:spPr>
            <p:txBody>
              <a:bodyPr/>
              <a:lstStyle/>
              <a:p>
                <a:pPr marL="0" indent="0">
                  <a:buNone/>
                </a:pPr>
                <a:r>
                  <a:rPr lang="en-US" sz="2600" dirty="0"/>
                  <a:t>The article “</a:t>
                </a:r>
                <a:r>
                  <a:rPr lang="en-US" sz="2600" dirty="0" smtClean="0"/>
                  <a:t>High−Dose </a:t>
                </a:r>
                <a:r>
                  <a:rPr lang="en-US" sz="2600" dirty="0"/>
                  <a:t>Nicotine Patch Therapy,” by Dale, Hurt, et al. (</a:t>
                </a:r>
                <a:r>
                  <a:rPr lang="en-US" sz="2600" b="1" dirty="0"/>
                  <a:t>Journal of the American Medical Association,</a:t>
                </a:r>
                <a:r>
                  <a:rPr lang="en-US" sz="2600" i="1" dirty="0"/>
                  <a:t> </a:t>
                </a:r>
                <a:r>
                  <a:rPr lang="en-US" sz="2600" dirty="0"/>
                  <a:t>Vol. 274, No. 17) includes this statement: “Of the 71 subjects, 70% were abstinent from smoking at 8 weeks (95% confidence interval [CI], 58% to 81%).” Use that statement to find the point estimate </a:t>
                </a:r>
                <a14:m>
                  <m:oMath xmlns:m="http://schemas.openxmlformats.org/officeDocument/2006/math">
                    <m:acc>
                      <m:accPr>
                        <m:chr m:val="̂"/>
                        <m:ctrlPr>
                          <a:rPr lang="en-US" sz="2600" i="1">
                            <a:latin typeface="Cambria Math" panose="02040503050406030204" pitchFamily="18" charset="0"/>
                          </a:rPr>
                        </m:ctrlPr>
                      </m:accPr>
                      <m:e>
                        <m:r>
                          <m:rPr>
                            <m:nor/>
                          </m:rPr>
                          <a:rPr lang="en-US" sz="2600" i="1" dirty="0"/>
                          <m:t>p</m:t>
                        </m:r>
                      </m:e>
                    </m:acc>
                    <m:r>
                      <a:rPr lang="en-US" sz="2600" dirty="0">
                        <a:latin typeface="Cambria Math" panose="02040503050406030204" pitchFamily="18" charset="0"/>
                      </a:rPr>
                      <m:t> </m:t>
                    </m:r>
                  </m:oMath>
                </a14:m>
                <a:r>
                  <a:rPr lang="en-US" sz="2600" dirty="0"/>
                  <a:t>and the margin of error </a:t>
                </a:r>
                <a:r>
                  <a:rPr lang="en-US" sz="2600" i="1" dirty="0"/>
                  <a:t>E</a:t>
                </a:r>
                <a:r>
                  <a:rPr lang="en-US" sz="2600" dirty="0" smtClean="0"/>
                  <a:t>.</a:t>
                </a:r>
                <a:endParaRPr lang="en-IN"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743199"/>
              </a:xfrm>
              <a:blipFill rotWithShape="0">
                <a:blip r:embed="rId2"/>
                <a:stretch>
                  <a:fillRect l="-2444" t="-3778" r="-2963" b="-8222"/>
                </a:stretch>
              </a:blipFill>
            </p:spPr>
            <p:txBody>
              <a:bodyPr/>
              <a:lstStyle/>
              <a:p>
                <a:r>
                  <a:rPr lang="en-US">
                    <a:noFill/>
                  </a:rPr>
                  <a:t> </a:t>
                </a:r>
              </a:p>
            </p:txBody>
          </p:sp>
        </mc:Fallback>
      </mc:AlternateContent>
    </p:spTree>
    <p:extLst>
      <p:ext uri="{BB962C8B-B14F-4D97-AF65-F5344CB8AC3E}">
        <p14:creationId xmlns:p14="http://schemas.microsoft.com/office/powerpoint/2010/main" val="29371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Sample Proportion and Margin of </a:t>
            </a:r>
            <a:r>
              <a:rPr lang="en-US" sz="3600" dirty="0" smtClean="0">
                <a:latin typeface="+mj-lt"/>
              </a:rPr>
              <a:t>Error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1295399"/>
          </a:xfrm>
        </p:spPr>
        <p:txBody>
          <a:bodyPr/>
          <a:lstStyle/>
          <a:p>
            <a:pPr marL="0" indent="0">
              <a:spcBef>
                <a:spcPts val="600"/>
              </a:spcBef>
              <a:buNone/>
            </a:pPr>
            <a:r>
              <a:rPr lang="en-US" sz="2600" dirty="0"/>
              <a:t>Solution</a:t>
            </a:r>
          </a:p>
          <a:p>
            <a:pPr marL="0" indent="0">
              <a:spcBef>
                <a:spcPts val="600"/>
              </a:spcBef>
              <a:buNone/>
            </a:pPr>
            <a:r>
              <a:rPr lang="en-US" sz="2600" dirty="0"/>
              <a:t>We get the 95% confidence interval of 0.58 &lt; </a:t>
            </a:r>
            <a:r>
              <a:rPr lang="en-US" sz="2600" i="1" dirty="0"/>
              <a:t>p </a:t>
            </a:r>
            <a:r>
              <a:rPr lang="en-US" sz="2600" dirty="0"/>
              <a:t>&lt; 0.81 from the given statement of “58% to 81</a:t>
            </a:r>
            <a:r>
              <a:rPr lang="en-US" sz="2600" dirty="0" smtClean="0"/>
              <a:t>%.”</a:t>
            </a:r>
          </a:p>
        </p:txBody>
      </p:sp>
      <p:pic>
        <p:nvPicPr>
          <p:cNvPr id="5" name="Picture 4" descr="The point estimate p-hat is the value midway between the upper and lower confidence interval limits, so we 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21" y="3048000"/>
            <a:ext cx="7557025" cy="690740"/>
          </a:xfrm>
          <a:prstGeom prst="rect">
            <a:avLst/>
          </a:prstGeom>
        </p:spPr>
      </p:pic>
      <p:pic>
        <p:nvPicPr>
          <p:cNvPr id="4" name="Picture 3" descr="p-hat = upper confidence interval limit + lower confidence interval limit, divided by 2 = 0.81 + 0.58, divided by 2 = 0.69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15" y="4114800"/>
            <a:ext cx="8360723" cy="1149706"/>
          </a:xfrm>
          <a:prstGeom prst="rect">
            <a:avLst/>
          </a:prstGeom>
        </p:spPr>
      </p:pic>
    </p:spTree>
    <p:extLst>
      <p:ext uri="{BB962C8B-B14F-4D97-AF65-F5344CB8AC3E}">
        <p14:creationId xmlns:p14="http://schemas.microsoft.com/office/powerpoint/2010/main" val="2073619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Sample Proportion and Margin of </a:t>
            </a:r>
            <a:r>
              <a:rPr lang="en-US" sz="3600" dirty="0" smtClean="0">
                <a:latin typeface="+mj-lt"/>
              </a:rPr>
              <a:t>Error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990600"/>
          </a:xfrm>
        </p:spPr>
        <p:txBody>
          <a:bodyPr/>
          <a:lstStyle/>
          <a:p>
            <a:pPr marL="0" indent="0">
              <a:spcBef>
                <a:spcPts val="600"/>
              </a:spcBef>
              <a:buNone/>
            </a:pPr>
            <a:r>
              <a:rPr lang="en-US" sz="2600" dirty="0"/>
              <a:t>Solution</a:t>
            </a:r>
          </a:p>
          <a:p>
            <a:pPr marL="0" indent="0">
              <a:spcBef>
                <a:spcPts val="600"/>
              </a:spcBef>
              <a:buNone/>
            </a:pPr>
            <a:r>
              <a:rPr lang="en-US" sz="2600" dirty="0"/>
              <a:t>The margin of error can be found as follows:</a:t>
            </a:r>
            <a:endParaRPr lang="en-IN" sz="2600" dirty="0"/>
          </a:p>
        </p:txBody>
      </p:sp>
      <p:pic>
        <p:nvPicPr>
          <p:cNvPr id="4" name="Picture 3" descr="E = upper confidence interval limit minus lower confidence interval limit, divided by 2 = 0.81 minus 0.58, divided by 2 = 0.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346" y="2849594"/>
            <a:ext cx="8195984" cy="1123643"/>
          </a:xfrm>
          <a:prstGeom prst="rect">
            <a:avLst/>
          </a:prstGeom>
        </p:spPr>
      </p:pic>
    </p:spTree>
    <p:extLst>
      <p:ext uri="{BB962C8B-B14F-4D97-AF65-F5344CB8AC3E}">
        <p14:creationId xmlns:p14="http://schemas.microsoft.com/office/powerpoint/2010/main" val="2684553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2800" dirty="0">
                <a:solidFill>
                  <a:schemeClr val="bg2"/>
                </a:solidFill>
                <a:latin typeface="+mj-lt"/>
              </a:rPr>
              <a:t>Determining Sample Size: Finding the Sample Size Required to Estimate a Population Proportion: </a:t>
            </a:r>
            <a:r>
              <a:rPr lang="en-US" sz="2800" dirty="0" smtClean="0">
                <a:solidFill>
                  <a:schemeClr val="bg2"/>
                </a:solidFill>
                <a:latin typeface="+mj-lt"/>
              </a:rPr>
              <a:t>Objective</a:t>
            </a:r>
            <a:endParaRPr lang="en-IN" sz="2800" dirty="0">
              <a:solidFill>
                <a:schemeClr val="bg2"/>
              </a:solidFill>
              <a:latin typeface="+mj-lt"/>
            </a:endParaRPr>
          </a:p>
        </p:txBody>
      </p:sp>
      <p:sp>
        <p:nvSpPr>
          <p:cNvPr id="3" name="Content Placeholder 2"/>
          <p:cNvSpPr>
            <a:spLocks noGrp="1"/>
          </p:cNvSpPr>
          <p:nvPr>
            <p:ph idx="1"/>
          </p:nvPr>
        </p:nvSpPr>
        <p:spPr>
          <a:xfrm>
            <a:off x="457200" y="1600201"/>
            <a:ext cx="8229600" cy="1066800"/>
          </a:xfrm>
        </p:spPr>
        <p:txBody>
          <a:bodyPr/>
          <a:lstStyle/>
          <a:p>
            <a:pPr marL="0" indent="0">
              <a:buNone/>
            </a:pPr>
            <a:r>
              <a:rPr lang="en-US" sz="2600" dirty="0"/>
              <a:t>Finding the Sample Size Required to Estimate a Population </a:t>
            </a:r>
            <a:r>
              <a:rPr lang="en-US" sz="2600" dirty="0" smtClean="0"/>
              <a:t>Proportion</a:t>
            </a:r>
            <a:endParaRPr lang="en-IN" sz="2600" dirty="0"/>
          </a:p>
        </p:txBody>
      </p:sp>
    </p:spTree>
    <p:extLst>
      <p:ext uri="{BB962C8B-B14F-4D97-AF65-F5344CB8AC3E}">
        <p14:creationId xmlns:p14="http://schemas.microsoft.com/office/powerpoint/2010/main" val="3983423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2800" dirty="0">
                <a:solidFill>
                  <a:schemeClr val="bg2"/>
                </a:solidFill>
                <a:latin typeface="+mj-lt"/>
              </a:rPr>
              <a:t>Determining Sample Size: Finding the Sample Size Required to Estimate a Population Proportion: </a:t>
            </a:r>
            <a:r>
              <a:rPr lang="en-US" sz="2800" dirty="0" smtClean="0">
                <a:solidFill>
                  <a:schemeClr val="bg2"/>
                </a:solidFill>
                <a:latin typeface="+mj-lt"/>
              </a:rPr>
              <a:t>Notation</a:t>
            </a:r>
            <a:endParaRPr lang="en-IN" sz="2800" dirty="0">
              <a:solidFill>
                <a:schemeClr val="bg2"/>
              </a:solidFill>
              <a:latin typeface="+mj-lt"/>
            </a:endParaRPr>
          </a:p>
        </p:txBody>
      </p:sp>
      <p:pic>
        <p:nvPicPr>
          <p:cNvPr id="6" name="Picture 5" descr="p = population proportion&#10;p-hat = sample proportion&#10;n = number of sample values&#10;E = margin of error&#10;z sub alpha over 2 = critical value: the z score separating an area of alpha over 2 in the right tail of the standard normal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93" y="1605836"/>
            <a:ext cx="7059607" cy="3479832"/>
          </a:xfrm>
          <a:prstGeom prst="rect">
            <a:avLst/>
          </a:prstGeom>
        </p:spPr>
      </p:pic>
    </p:spTree>
    <p:extLst>
      <p:ext uri="{BB962C8B-B14F-4D97-AF65-F5344CB8AC3E}">
        <p14:creationId xmlns:p14="http://schemas.microsoft.com/office/powerpoint/2010/main" val="2626606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2800" dirty="0">
                <a:solidFill>
                  <a:schemeClr val="bg2"/>
                </a:solidFill>
                <a:latin typeface="+mj-lt"/>
              </a:rPr>
              <a:t>Determining Sample Size: Finding the Sample Size Required to Estimate a Population Proportion: </a:t>
            </a:r>
            <a:r>
              <a:rPr lang="en-US" sz="2800" dirty="0" smtClean="0">
                <a:solidFill>
                  <a:schemeClr val="bg2"/>
                </a:solidFill>
                <a:latin typeface="+mj-lt"/>
              </a:rPr>
              <a:t>Requirements</a:t>
            </a:r>
            <a:endParaRPr lang="en-IN" sz="2800" dirty="0">
              <a:solidFill>
                <a:schemeClr val="bg2"/>
              </a:solidFill>
              <a:latin typeface="+mj-lt"/>
            </a:endParaRPr>
          </a:p>
        </p:txBody>
      </p:sp>
      <p:sp>
        <p:nvSpPr>
          <p:cNvPr id="3" name="Content Placeholder 2"/>
          <p:cNvSpPr>
            <a:spLocks noGrp="1"/>
          </p:cNvSpPr>
          <p:nvPr>
            <p:ph idx="1"/>
          </p:nvPr>
        </p:nvSpPr>
        <p:spPr>
          <a:xfrm>
            <a:off x="457200" y="1600201"/>
            <a:ext cx="8229600" cy="838200"/>
          </a:xfrm>
        </p:spPr>
        <p:txBody>
          <a:bodyPr/>
          <a:lstStyle/>
          <a:p>
            <a:pPr marL="0" indent="0">
              <a:spcBef>
                <a:spcPts val="600"/>
              </a:spcBef>
              <a:buNone/>
            </a:pPr>
            <a:r>
              <a:rPr lang="en-US" sz="2600" dirty="0"/>
              <a:t>The sample must be a simple random sample of independent sample units</a:t>
            </a:r>
            <a:r>
              <a:rPr lang="en-US" sz="2600" dirty="0" smtClean="0"/>
              <a:t>.</a:t>
            </a:r>
            <a:endParaRPr lang="en-IN" sz="2600" dirty="0"/>
          </a:p>
        </p:txBody>
      </p:sp>
      <p:pic>
        <p:nvPicPr>
          <p:cNvPr id="8" name="Picture 7" descr="When an estimate p-hat in known:&#10;n = fraction z sub alpha over 2, squared, p-hat q-hat, over E squared.&#10;When no estimate p-hat is known:&#10;n = fraction z sub alpha over 2, squared, times 0.25, over E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12" y="2514600"/>
            <a:ext cx="5231115" cy="3475217"/>
          </a:xfrm>
          <a:prstGeom prst="rect">
            <a:avLst/>
          </a:prstGeom>
        </p:spPr>
      </p:pic>
    </p:spTree>
    <p:extLst>
      <p:ext uri="{BB962C8B-B14F-4D97-AF65-F5344CB8AC3E}">
        <p14:creationId xmlns:p14="http://schemas.microsoft.com/office/powerpoint/2010/main" val="1713537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2600" dirty="0">
                <a:solidFill>
                  <a:schemeClr val="bg2"/>
                </a:solidFill>
                <a:latin typeface="+mj-lt"/>
              </a:rPr>
              <a:t>Determining Sample Size: Finding the Sample Size Required to Estimate a Population Proportion:  </a:t>
            </a:r>
            <a:r>
              <a:rPr lang="en-US" sz="2600" dirty="0" smtClean="0">
                <a:solidFill>
                  <a:schemeClr val="bg2"/>
                </a:solidFill>
                <a:latin typeface="+mj-lt"/>
              </a:rPr>
              <a:t>Round−Off </a:t>
            </a:r>
            <a:r>
              <a:rPr lang="en-US" sz="2600" dirty="0">
                <a:solidFill>
                  <a:schemeClr val="bg2"/>
                </a:solidFill>
                <a:latin typeface="+mj-lt"/>
              </a:rPr>
              <a:t>Rule for Determining Sample Size</a:t>
            </a:r>
            <a:endParaRPr lang="en-IN" sz="2600" dirty="0">
              <a:solidFill>
                <a:schemeClr val="bg2"/>
              </a:solidFill>
              <a:latin typeface="+mj-lt"/>
            </a:endParaRPr>
          </a:p>
        </p:txBody>
      </p:sp>
      <p:sp>
        <p:nvSpPr>
          <p:cNvPr id="3" name="Content Placeholder 2"/>
          <p:cNvSpPr>
            <a:spLocks noGrp="1"/>
          </p:cNvSpPr>
          <p:nvPr>
            <p:ph idx="1"/>
          </p:nvPr>
        </p:nvSpPr>
        <p:spPr>
          <a:xfrm>
            <a:off x="457200" y="1600201"/>
            <a:ext cx="7924800" cy="2057400"/>
          </a:xfrm>
        </p:spPr>
        <p:txBody>
          <a:bodyPr/>
          <a:lstStyle/>
          <a:p>
            <a:pPr marL="0" indent="0">
              <a:buNone/>
            </a:pPr>
            <a:r>
              <a:rPr lang="en-US" sz="2600" dirty="0"/>
              <a:t>If the computed sample size </a:t>
            </a:r>
            <a:r>
              <a:rPr lang="en-US" sz="2600" i="1" dirty="0"/>
              <a:t>n </a:t>
            </a:r>
            <a:r>
              <a:rPr lang="en-US" sz="2600" dirty="0"/>
              <a:t>is not a whole number, round the value of </a:t>
            </a:r>
            <a:r>
              <a:rPr lang="en-US" sz="2600" i="1" dirty="0"/>
              <a:t>n </a:t>
            </a:r>
            <a:r>
              <a:rPr lang="en-US" sz="2600" dirty="0"/>
              <a:t>up to the next </a:t>
            </a:r>
            <a:r>
              <a:rPr lang="en-US" sz="2600" b="1" dirty="0"/>
              <a:t>larger</a:t>
            </a:r>
            <a:r>
              <a:rPr lang="en-US" sz="2600" i="1" dirty="0"/>
              <a:t> </a:t>
            </a:r>
            <a:r>
              <a:rPr lang="en-US" sz="2600" dirty="0"/>
              <a:t>whole number, so the sample size is sufficient instead of being slightly insufficient. For example, round 1067.11 to 1068</a:t>
            </a:r>
            <a:r>
              <a:rPr lang="en-US" sz="2600" dirty="0" smtClean="0"/>
              <a:t>.</a:t>
            </a:r>
            <a:endParaRPr lang="en-IN" sz="2600" dirty="0"/>
          </a:p>
        </p:txBody>
      </p:sp>
    </p:spTree>
    <p:extLst>
      <p:ext uri="{BB962C8B-B14F-4D97-AF65-F5344CB8AC3E}">
        <p14:creationId xmlns:p14="http://schemas.microsoft.com/office/powerpoint/2010/main" val="116835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a:t>
            </a:r>
            <a:r>
              <a:rPr lang="en-US" sz="3600" dirty="0" smtClean="0">
                <a:latin typeface="+mj-lt"/>
              </a:rPr>
              <a:t>? </a:t>
            </a:r>
            <a:r>
              <a:rPr lang="en-US" sz="2000" b="0" dirty="0" smtClean="0">
                <a:latin typeface="+mj-lt"/>
              </a:rPr>
              <a:t>(1 of 4)</a:t>
            </a:r>
            <a:endParaRPr lang="en-IN" sz="2000" b="0" dirty="0">
              <a:latin typeface="+mj-lt"/>
            </a:endParaRPr>
          </a:p>
        </p:txBody>
      </p:sp>
      <p:sp>
        <p:nvSpPr>
          <p:cNvPr id="3" name="Content Placeholder 2"/>
          <p:cNvSpPr>
            <a:spLocks noGrp="1"/>
          </p:cNvSpPr>
          <p:nvPr>
            <p:ph idx="1"/>
          </p:nvPr>
        </p:nvSpPr>
        <p:spPr>
          <a:xfrm>
            <a:off x="457200" y="1600200"/>
            <a:ext cx="8001000" cy="4525963"/>
          </a:xfrm>
        </p:spPr>
        <p:txBody>
          <a:bodyPr/>
          <a:lstStyle/>
          <a:p>
            <a:pPr marL="0" indent="0">
              <a:spcBef>
                <a:spcPts val="600"/>
              </a:spcBef>
              <a:buNone/>
            </a:pPr>
            <a:r>
              <a:rPr lang="en-US" sz="2400" dirty="0"/>
              <a:t>When the author was conducting research for this chapter, he could find no information about the percentage of adults who make online purchases, yet that information is extremely important to online stores as well as brick and mortar stores. If the author were to conduct his own survey, how many adults must be surveyed in order to be 95% confident that the sample percentage is in error by no more than three percentage points?</a:t>
            </a:r>
          </a:p>
          <a:p>
            <a:pPr marL="0" indent="0">
              <a:spcBef>
                <a:spcPts val="600"/>
              </a:spcBef>
              <a:buClr>
                <a:schemeClr val="tx1"/>
              </a:buClr>
              <a:buNone/>
            </a:pPr>
            <a:r>
              <a:rPr lang="en-US" sz="2400" dirty="0" smtClean="0"/>
              <a:t>a. Assume </a:t>
            </a:r>
            <a:r>
              <a:rPr lang="en-US" sz="2400" dirty="0"/>
              <a:t>that a recent poll showed that 80% of adults make online purchases.</a:t>
            </a:r>
          </a:p>
          <a:p>
            <a:pPr marL="0" indent="0">
              <a:spcBef>
                <a:spcPts val="600"/>
              </a:spcBef>
              <a:buClr>
                <a:schemeClr val="tx1"/>
              </a:buClr>
              <a:buNone/>
            </a:pPr>
            <a:r>
              <a:rPr lang="en-US" sz="2400" dirty="0" smtClean="0"/>
              <a:t>b. Assume </a:t>
            </a:r>
            <a:r>
              <a:rPr lang="en-US" sz="2400" dirty="0"/>
              <a:t>that we have no prior information suggesting a possible value of the population proportion</a:t>
            </a:r>
            <a:r>
              <a:rPr lang="en-US" sz="2400" dirty="0" smtClean="0"/>
              <a:t>.</a:t>
            </a:r>
            <a:endParaRPr lang="en-IN" sz="2400" dirty="0"/>
          </a:p>
        </p:txBody>
      </p:sp>
    </p:spTree>
    <p:extLst>
      <p:ext uri="{BB962C8B-B14F-4D97-AF65-F5344CB8AC3E}">
        <p14:creationId xmlns:p14="http://schemas.microsoft.com/office/powerpoint/2010/main" val="1740559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a:t>
            </a:r>
            <a:r>
              <a:rPr lang="en-US" sz="3600" dirty="0" smtClean="0">
                <a:latin typeface="+mj-lt"/>
              </a:rPr>
              <a:t>? </a:t>
            </a:r>
            <a:r>
              <a:rPr lang="en-US" sz="2000" b="0" dirty="0" smtClean="0">
                <a:latin typeface="+mj-lt"/>
              </a:rPr>
              <a:t>(2 of 4)</a:t>
            </a:r>
            <a:endParaRPr lang="en-IN" sz="2000" b="0" dirty="0">
              <a:latin typeface="+mj-lt"/>
            </a:endParaRPr>
          </a:p>
        </p:txBody>
      </p:sp>
      <p:sp>
        <p:nvSpPr>
          <p:cNvPr id="3" name="Content Placeholder 2"/>
          <p:cNvSpPr>
            <a:spLocks noGrp="1"/>
          </p:cNvSpPr>
          <p:nvPr>
            <p:ph idx="13"/>
          </p:nvPr>
        </p:nvSpPr>
        <p:spPr>
          <a:xfrm>
            <a:off x="457200" y="1600200"/>
            <a:ext cx="1219200" cy="415971"/>
          </a:xfrm>
        </p:spPr>
        <p:txBody>
          <a:bodyPr/>
          <a:lstStyle/>
          <a:p>
            <a:pPr marL="0" indent="0">
              <a:spcBef>
                <a:spcPts val="300"/>
              </a:spcBef>
              <a:buNone/>
            </a:pPr>
            <a:r>
              <a:rPr lang="en-US" sz="2600" dirty="0" smtClean="0"/>
              <a:t>Solution</a:t>
            </a:r>
          </a:p>
          <a:p>
            <a:pPr marL="0" indent="0">
              <a:spcBef>
                <a:spcPts val="300"/>
              </a:spcBef>
              <a:buNone/>
            </a:pPr>
            <a:r>
              <a:rPr lang="en-US" sz="2600" dirty="0" smtClean="0"/>
              <a:t>a.</a:t>
            </a:r>
            <a:endParaRPr lang="en-US" sz="2600" dirty="0"/>
          </a:p>
        </p:txBody>
      </p:sp>
      <p:pic>
        <p:nvPicPr>
          <p:cNvPr id="6" name="Picture 5" descr="With a 95% confidence level, we have alpha = 0.05, so z sub alpha over 2 = 1.96. Also, the margin of error is E = 0.03. The prior survey suggests that p-hat = 0.80, so q-hat = 0.20 (found from q-hat = 1 minus 0.80). Because we have an estimated value of p-hat, we use: n = fraction z sub alpha over 2, squared, p-hat q-hat, over E squared = 1.96 squared times 0.80 times 0.20, over 0.03 squared = 682.951 = 683, round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22" y="2149775"/>
            <a:ext cx="6989713" cy="3481766"/>
          </a:xfrm>
          <a:prstGeom prst="rect">
            <a:avLst/>
          </a:prstGeom>
        </p:spPr>
      </p:pic>
      <p:sp>
        <p:nvSpPr>
          <p:cNvPr id="8" name="Content Placeholder 3"/>
          <p:cNvSpPr>
            <a:spLocks noGrp="1"/>
          </p:cNvSpPr>
          <p:nvPr>
            <p:ph idx="1"/>
          </p:nvPr>
        </p:nvSpPr>
        <p:spPr>
          <a:xfrm>
            <a:off x="457200" y="5758507"/>
            <a:ext cx="8001000" cy="684466"/>
          </a:xfrm>
        </p:spPr>
        <p:txBody>
          <a:bodyPr/>
          <a:lstStyle/>
          <a:p>
            <a:pPr marL="0" indent="0">
              <a:buNone/>
            </a:pPr>
            <a:r>
              <a:rPr lang="en-US" sz="2200" dirty="0"/>
              <a:t>We must obtain a simple random sample that includes at least 683 adults.</a:t>
            </a:r>
            <a:endParaRPr lang="en-IN" sz="2200" dirty="0"/>
          </a:p>
        </p:txBody>
      </p:sp>
    </p:spTree>
    <p:extLst>
      <p:ext uri="{BB962C8B-B14F-4D97-AF65-F5344CB8AC3E}">
        <p14:creationId xmlns:p14="http://schemas.microsoft.com/office/powerpoint/2010/main" val="580420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a:t>
            </a:r>
            <a:r>
              <a:rPr lang="en-US" sz="3600" dirty="0" smtClean="0">
                <a:latin typeface="+mj-lt"/>
              </a:rPr>
              <a:t>? </a:t>
            </a:r>
            <a:r>
              <a:rPr lang="en-US" sz="2000" b="0" dirty="0" smtClean="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1292468"/>
          </a:xfrm>
        </p:spPr>
        <p:txBody>
          <a:bodyPr/>
          <a:lstStyle/>
          <a:p>
            <a:pPr marL="0" indent="0">
              <a:spcBef>
                <a:spcPts val="600"/>
              </a:spcBef>
              <a:buNone/>
            </a:pPr>
            <a:r>
              <a:rPr lang="en-US" sz="2600" dirty="0"/>
              <a:t>Solution</a:t>
            </a:r>
          </a:p>
          <a:p>
            <a:pPr marL="457200" indent="-457200">
              <a:spcBef>
                <a:spcPts val="600"/>
              </a:spcBef>
              <a:buClrTx/>
              <a:buFont typeface="+mj-lt"/>
              <a:buAutoNum type="alphaLcPeriod" startAt="2"/>
            </a:pPr>
            <a:r>
              <a:rPr lang="en-US" sz="2400" dirty="0"/>
              <a:t>With no prior knowledge of </a:t>
            </a:r>
            <a:r>
              <a:rPr lang="en-US" sz="2400" i="1" dirty="0"/>
              <a:t>pn</a:t>
            </a:r>
            <a:r>
              <a:rPr lang="en-US" sz="2400" dirty="0"/>
              <a:t> (or </a:t>
            </a:r>
            <a:r>
              <a:rPr lang="en-US" sz="2400" i="1" dirty="0"/>
              <a:t>qn</a:t>
            </a:r>
            <a:r>
              <a:rPr lang="en-US" sz="2400" dirty="0"/>
              <a:t>), we use Formula </a:t>
            </a:r>
            <a:r>
              <a:rPr lang="en-US" sz="2400" dirty="0" smtClean="0"/>
              <a:t>7−3 </a:t>
            </a:r>
            <a:r>
              <a:rPr lang="en-US" sz="2400" dirty="0"/>
              <a:t>as follows:</a:t>
            </a:r>
            <a:endParaRPr lang="en-IN" sz="2400" dirty="0"/>
          </a:p>
        </p:txBody>
      </p:sp>
      <p:pic>
        <p:nvPicPr>
          <p:cNvPr id="5" name="Picture 4" descr="n = z sub alpha over 2 squared times 0.25, over E squared = 1.96 squared times 0.25, over 0.03 squared = 1067.11 = 1068, rounded u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691" y="2895600"/>
            <a:ext cx="4444619" cy="1664447"/>
          </a:xfrm>
          <a:prstGeom prst="rect">
            <a:avLst/>
          </a:prstGeom>
        </p:spPr>
      </p:pic>
      <p:sp>
        <p:nvSpPr>
          <p:cNvPr id="8" name="Content Placeholder 7"/>
          <p:cNvSpPr>
            <a:spLocks noGrp="1"/>
          </p:cNvSpPr>
          <p:nvPr>
            <p:ph idx="13"/>
          </p:nvPr>
        </p:nvSpPr>
        <p:spPr>
          <a:xfrm>
            <a:off x="457200" y="4876800"/>
            <a:ext cx="7772400" cy="762000"/>
          </a:xfrm>
        </p:spPr>
        <p:txBody>
          <a:bodyPr/>
          <a:lstStyle/>
          <a:p>
            <a:pPr marL="0" indent="0">
              <a:buNone/>
            </a:pPr>
            <a:r>
              <a:rPr lang="en-US" sz="2400" dirty="0"/>
              <a:t>We must obtain a simple random sample that includes at least 1068 adults</a:t>
            </a:r>
            <a:r>
              <a:rPr lang="en-US" sz="2400" dirty="0" smtClean="0"/>
              <a:t>.</a:t>
            </a:r>
            <a:endParaRPr lang="en-IN" sz="2400" dirty="0"/>
          </a:p>
        </p:txBody>
      </p:sp>
    </p:spTree>
    <p:extLst>
      <p:ext uri="{BB962C8B-B14F-4D97-AF65-F5344CB8AC3E}">
        <p14:creationId xmlns:p14="http://schemas.microsoft.com/office/powerpoint/2010/main" val="2547689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Point </a:t>
            </a:r>
            <a:r>
              <a:rPr lang="en-US" sz="3600" dirty="0" smtClean="0">
                <a:latin typeface="+mj-lt"/>
              </a:rPr>
              <a:t>Estimate </a:t>
            </a:r>
            <a:r>
              <a:rPr lang="en-US" sz="2000" b="0" dirty="0" smtClean="0">
                <a:latin typeface="+mj-lt"/>
              </a:rPr>
              <a:t>(2 of 2)</a:t>
            </a:r>
            <a:endParaRPr lang="en-IN" sz="2000" b="0" dirty="0">
              <a:latin typeface="+mj-lt"/>
            </a:endParaRPr>
          </a:p>
        </p:txBody>
      </p:sp>
      <p:pic>
        <p:nvPicPr>
          <p:cNvPr id="4" name="Picture 3" descr="Unbiased Estimator&#10;We use p-hat as the point estimate of p because it is unbiased and it is the most consistent of the estimators that could be us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1864"/>
            <a:ext cx="7977766" cy="1602336"/>
          </a:xfrm>
          <a:prstGeom prst="rect">
            <a:avLst/>
          </a:prstGeom>
        </p:spPr>
      </p:pic>
      <p:sp>
        <p:nvSpPr>
          <p:cNvPr id="3" name="Content Placeholder 2"/>
          <p:cNvSpPr>
            <a:spLocks noGrp="1"/>
          </p:cNvSpPr>
          <p:nvPr>
            <p:ph idx="1"/>
          </p:nvPr>
        </p:nvSpPr>
        <p:spPr>
          <a:xfrm>
            <a:off x="457200" y="3276601"/>
            <a:ext cx="8077200" cy="1905000"/>
          </a:xfrm>
        </p:spPr>
        <p:txBody>
          <a:bodyPr/>
          <a:lstStyle/>
          <a:p>
            <a:pPr marL="0" indent="0">
              <a:buNone/>
            </a:pPr>
            <a:r>
              <a:rPr lang="en-US" sz="2600" dirty="0" smtClean="0"/>
              <a:t>An </a:t>
            </a:r>
            <a:r>
              <a:rPr lang="en-US" sz="2600" dirty="0"/>
              <a:t>unbiased estimator is a statistic that targets the value of the corresponding population parameter in the sense that the sampling distribution of the statistic has a mean that is equal to the corresponding population parameter</a:t>
            </a:r>
            <a:r>
              <a:rPr lang="en-US" sz="2600" dirty="0" smtClean="0"/>
              <a:t>.</a:t>
            </a:r>
          </a:p>
        </p:txBody>
      </p:sp>
      <p:pic>
        <p:nvPicPr>
          <p:cNvPr id="5" name="Picture 4" descr="The statistic p-hat targets the population proportion 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04" y="5467368"/>
            <a:ext cx="7209496" cy="323832"/>
          </a:xfrm>
          <a:prstGeom prst="rect">
            <a:avLst/>
          </a:prstGeom>
        </p:spPr>
      </p:pic>
    </p:spTree>
    <p:extLst>
      <p:ext uri="{BB962C8B-B14F-4D97-AF65-F5344CB8AC3E}">
        <p14:creationId xmlns:p14="http://schemas.microsoft.com/office/powerpoint/2010/main" val="17869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a:t>
            </a:r>
            <a:r>
              <a:rPr lang="en-US" sz="3600" dirty="0" smtClean="0">
                <a:latin typeface="+mj-lt"/>
              </a:rPr>
              <a:t>? </a:t>
            </a:r>
            <a:r>
              <a:rPr lang="en-US" sz="2000" b="0" dirty="0" smtClean="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229600" cy="3276599"/>
          </a:xfrm>
        </p:spPr>
        <p:txBody>
          <a:bodyPr/>
          <a:lstStyle/>
          <a:p>
            <a:pPr marL="0" indent="0">
              <a:spcBef>
                <a:spcPts val="600"/>
              </a:spcBef>
              <a:buNone/>
            </a:pPr>
            <a:r>
              <a:rPr lang="en-US" sz="2800" dirty="0"/>
              <a:t>Interpretation</a:t>
            </a:r>
          </a:p>
          <a:p>
            <a:pPr marL="0" indent="0">
              <a:spcBef>
                <a:spcPts val="600"/>
              </a:spcBef>
              <a:buNone/>
            </a:pPr>
            <a:r>
              <a:rPr lang="en-US" sz="2600" dirty="0"/>
              <a:t>To be 95% confident that our sample percentage is within three percentage points of the true percentage for all adults, we should obtain a simple random sample of 1068 adults, assuming no prior knowledge. By comparing this result to the sample size of 683 found in part (a), we can see that if we have no knowledge of a prior study, a larger sample is required to achieve </a:t>
            </a:r>
            <a:r>
              <a:rPr lang="en-US" sz="2600" dirty="0" smtClean="0"/>
              <a:t>the</a:t>
            </a:r>
            <a:endParaRPr lang="en-IN" sz="2600" dirty="0"/>
          </a:p>
        </p:txBody>
      </p:sp>
      <p:pic>
        <p:nvPicPr>
          <p:cNvPr id="4" name="Picture 3" descr="same results as when the value of p-hat  can be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953000"/>
            <a:ext cx="7557025" cy="309447"/>
          </a:xfrm>
          <a:prstGeom prst="rect">
            <a:avLst/>
          </a:prstGeom>
        </p:spPr>
      </p:pic>
    </p:spTree>
    <p:extLst>
      <p:ext uri="{BB962C8B-B14F-4D97-AF65-F5344CB8AC3E}">
        <p14:creationId xmlns:p14="http://schemas.microsoft.com/office/powerpoint/2010/main" val="167344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Better Performing Confidence </a:t>
            </a:r>
            <a:r>
              <a:rPr lang="en-US" sz="3600" dirty="0" smtClean="0">
                <a:latin typeface="+mj-lt"/>
              </a:rPr>
              <a:t>Intervals </a:t>
            </a:r>
            <a:r>
              <a:rPr lang="en-US" sz="2000" b="0" dirty="0" smtClean="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4267200"/>
          </a:xfrm>
        </p:spPr>
        <p:txBody>
          <a:bodyPr/>
          <a:lstStyle/>
          <a:p>
            <a:pPr marL="0" indent="0">
              <a:spcBef>
                <a:spcPts val="600"/>
              </a:spcBef>
              <a:buNone/>
            </a:pPr>
            <a:r>
              <a:rPr lang="en-US" sz="2800" dirty="0"/>
              <a:t>Plus Four Method</a:t>
            </a:r>
          </a:p>
          <a:p>
            <a:pPr marL="0" indent="0">
              <a:spcBef>
                <a:spcPts val="600"/>
              </a:spcBef>
              <a:buNone/>
            </a:pPr>
            <a:r>
              <a:rPr lang="en-US" sz="2600" dirty="0"/>
              <a:t>The </a:t>
            </a:r>
            <a:r>
              <a:rPr lang="en-US" sz="2600" b="1" dirty="0"/>
              <a:t>plus four confidence interval</a:t>
            </a:r>
            <a:r>
              <a:rPr lang="en-US" sz="2600" i="1" dirty="0"/>
              <a:t> </a:t>
            </a:r>
            <a:r>
              <a:rPr lang="en-US" sz="2600" dirty="0"/>
              <a:t>performs better than the Wald confidence interval in the sense that its coverage probability is closer to the confidence level that is used</a:t>
            </a:r>
            <a:r>
              <a:rPr lang="en-US" sz="2600" dirty="0" smtClean="0"/>
              <a:t>.</a:t>
            </a:r>
            <a:endParaRPr lang="en-US" sz="2600" dirty="0"/>
          </a:p>
          <a:p>
            <a:pPr marL="0" indent="0">
              <a:spcBef>
                <a:spcPts val="600"/>
              </a:spcBef>
              <a:buNone/>
            </a:pPr>
            <a:r>
              <a:rPr lang="en-US" sz="2600" dirty="0"/>
              <a:t>The plus four confidence interval uses this very simple procedure: Add 2 to the number of successes </a:t>
            </a:r>
            <a:r>
              <a:rPr lang="en-US" sz="2600" i="1" dirty="0"/>
              <a:t>x, </a:t>
            </a:r>
            <a:r>
              <a:rPr lang="en-US" sz="2600" dirty="0"/>
              <a:t>add 2 to the number of failures (so that the number of trials </a:t>
            </a:r>
            <a:r>
              <a:rPr lang="en-US" sz="2600" i="1" dirty="0"/>
              <a:t>n </a:t>
            </a:r>
            <a:r>
              <a:rPr lang="en-US" sz="2600" dirty="0"/>
              <a:t>is increased by 4), and then find the Wald confidence interval as described in Part 1 of this section</a:t>
            </a:r>
            <a:r>
              <a:rPr lang="en-US" sz="2600" dirty="0" smtClean="0"/>
              <a:t>.</a:t>
            </a:r>
            <a:endParaRPr lang="en-IN" sz="2600" dirty="0"/>
          </a:p>
        </p:txBody>
      </p:sp>
    </p:spTree>
    <p:extLst>
      <p:ext uri="{BB962C8B-B14F-4D97-AF65-F5344CB8AC3E}">
        <p14:creationId xmlns:p14="http://schemas.microsoft.com/office/powerpoint/2010/main" val="2249054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Better Performing Confidence </a:t>
            </a:r>
            <a:r>
              <a:rPr lang="en-US" sz="3600" dirty="0" smtClean="0">
                <a:latin typeface="+mj-lt"/>
              </a:rPr>
              <a:t>Intervals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2819399"/>
          </a:xfrm>
        </p:spPr>
        <p:txBody>
          <a:bodyPr/>
          <a:lstStyle/>
          <a:p>
            <a:pPr marL="0" indent="0">
              <a:spcBef>
                <a:spcPts val="600"/>
              </a:spcBef>
              <a:buNone/>
            </a:pPr>
            <a:r>
              <a:rPr lang="en-US" sz="2600" dirty="0"/>
              <a:t>Wilson Score</a:t>
            </a:r>
          </a:p>
          <a:p>
            <a:pPr marL="0" indent="0">
              <a:spcBef>
                <a:spcPts val="600"/>
              </a:spcBef>
              <a:buNone/>
            </a:pPr>
            <a:r>
              <a:rPr lang="en-US" sz="2200" dirty="0"/>
              <a:t>The Wilson score confidence interval performs better than the Wald CI in the sense that the coverage probability is closer to the confidence level. With a confidence level of 95%, the Wilson score confidence interval would get us closer to a 0.95 probability of containing the parameter </a:t>
            </a:r>
            <a:r>
              <a:rPr lang="en-US" sz="2200" i="1" dirty="0"/>
              <a:t>p. </a:t>
            </a:r>
            <a:r>
              <a:rPr lang="en-US" sz="2200" dirty="0"/>
              <a:t>However, given its complexity, it is easy to see why this superior Wilson score confidence </a:t>
            </a:r>
            <a:r>
              <a:rPr lang="en-US" sz="2200" dirty="0" smtClean="0"/>
              <a:t>interval </a:t>
            </a:r>
            <a:r>
              <a:rPr lang="en-US" sz="2200" dirty="0"/>
              <a:t>is not used much in </a:t>
            </a:r>
            <a:r>
              <a:rPr lang="en-US" sz="2200" dirty="0" smtClean="0"/>
              <a:t>introductory </a:t>
            </a:r>
            <a:r>
              <a:rPr lang="en-US" sz="2200" dirty="0"/>
              <a:t>statistics courses</a:t>
            </a:r>
            <a:r>
              <a:rPr lang="en-US" sz="2200" dirty="0" smtClean="0"/>
              <a:t>.</a:t>
            </a:r>
            <a:endParaRPr lang="en-IN" sz="2200" dirty="0"/>
          </a:p>
        </p:txBody>
      </p:sp>
      <p:pic>
        <p:nvPicPr>
          <p:cNvPr id="4" name="Picture 3" descr="p-hat, + z sub alpha over 2 squared over 2n, plus or minus z sub alpha over 2 times the square root of expression, p-hat q-hat + z sub alpha over 2 squared over 4 n, all divided by expression 1 + z sub alpha over 2 squared ov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41" y="4480430"/>
            <a:ext cx="2232070" cy="1932562"/>
          </a:xfrm>
          <a:prstGeom prst="rect">
            <a:avLst/>
          </a:prstGeom>
        </p:spPr>
      </p:pic>
    </p:spTree>
    <p:extLst>
      <p:ext uri="{BB962C8B-B14F-4D97-AF65-F5344CB8AC3E}">
        <p14:creationId xmlns:p14="http://schemas.microsoft.com/office/powerpoint/2010/main" val="3484645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Better Performing Confidence </a:t>
            </a:r>
            <a:r>
              <a:rPr lang="en-US" sz="3600" dirty="0" smtClean="0">
                <a:latin typeface="+mj-lt"/>
              </a:rPr>
              <a:t>Intervals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4267200"/>
          </a:xfrm>
        </p:spPr>
        <p:txBody>
          <a:bodyPr/>
          <a:lstStyle/>
          <a:p>
            <a:pPr marL="0" indent="0">
              <a:spcBef>
                <a:spcPts val="600"/>
              </a:spcBef>
              <a:buNone/>
            </a:pPr>
            <a:r>
              <a:rPr lang="en-US" sz="2800" dirty="0" smtClean="0"/>
              <a:t>Clopper−Pearson </a:t>
            </a:r>
            <a:r>
              <a:rPr lang="en-US" sz="2800" dirty="0"/>
              <a:t>Method</a:t>
            </a:r>
          </a:p>
          <a:p>
            <a:pPr marL="0" indent="0">
              <a:spcBef>
                <a:spcPts val="600"/>
              </a:spcBef>
              <a:buNone/>
            </a:pPr>
            <a:r>
              <a:rPr lang="en-US" sz="2400" dirty="0"/>
              <a:t>The </a:t>
            </a:r>
            <a:r>
              <a:rPr lang="en-US" sz="2400" dirty="0" smtClean="0"/>
              <a:t>Clopper−Pearson </a:t>
            </a:r>
            <a:r>
              <a:rPr lang="en-US" sz="2400" dirty="0"/>
              <a:t>method is an “exact” method in the sense that it is based on the exact binomial distribution instead of an approximation of a distribution. It is criticized for being </a:t>
            </a:r>
            <a:r>
              <a:rPr lang="en-US" sz="2400" b="1" dirty="0"/>
              <a:t>too conservative</a:t>
            </a:r>
            <a:r>
              <a:rPr lang="en-US" sz="2400" i="1" dirty="0"/>
              <a:t> </a:t>
            </a:r>
            <a:r>
              <a:rPr lang="en-US" sz="2400" dirty="0"/>
              <a:t>in this sense: When we select a specific confidence level, the coverage probability is usually greater than or equal to the selected confidence level. Select a confidence level of 0.95, and the actual coverage probability is usually 0.95 or greater, so that 95% or more of such confidence intervals will contain </a:t>
            </a:r>
            <a:r>
              <a:rPr lang="en-US" sz="2400" i="1" dirty="0"/>
              <a:t>p. </a:t>
            </a:r>
            <a:r>
              <a:rPr lang="en-US" sz="2400" dirty="0"/>
              <a:t>Calculations with this method are too messy to consider here</a:t>
            </a:r>
            <a:r>
              <a:rPr lang="en-US" sz="2400" dirty="0" smtClean="0"/>
              <a:t>.</a:t>
            </a:r>
            <a:endParaRPr lang="en-IN" sz="2400" dirty="0"/>
          </a:p>
        </p:txBody>
      </p:sp>
    </p:spTree>
    <p:extLst>
      <p:ext uri="{BB962C8B-B14F-4D97-AF65-F5344CB8AC3E}">
        <p14:creationId xmlns:p14="http://schemas.microsoft.com/office/powerpoint/2010/main" val="381135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Which Method is Best?</a:t>
            </a:r>
            <a:endParaRPr lang="en-IN" sz="3600" dirty="0">
              <a:latin typeface="+mj-lt"/>
            </a:endParaRPr>
          </a:p>
        </p:txBody>
      </p:sp>
      <p:sp>
        <p:nvSpPr>
          <p:cNvPr id="3" name="Content Placeholder 2"/>
          <p:cNvSpPr>
            <a:spLocks noGrp="1"/>
          </p:cNvSpPr>
          <p:nvPr>
            <p:ph idx="1"/>
          </p:nvPr>
        </p:nvSpPr>
        <p:spPr>
          <a:xfrm>
            <a:off x="457200" y="1600201"/>
            <a:ext cx="8305800" cy="3809999"/>
          </a:xfrm>
        </p:spPr>
        <p:txBody>
          <a:bodyPr/>
          <a:lstStyle/>
          <a:p>
            <a:pPr marL="0" indent="0">
              <a:buNone/>
            </a:pPr>
            <a:r>
              <a:rPr lang="en-US" sz="2600" dirty="0"/>
              <a:t>There are other methods for constructing confidence intervals that are not discussed here. There isn’t universal agreement on which method is best for constructing a confidence interval estimate of </a:t>
            </a:r>
            <a:r>
              <a:rPr lang="en-US" sz="2600" i="1" dirty="0"/>
              <a:t>p.</a:t>
            </a:r>
            <a:endParaRPr lang="en-US" sz="2600" dirty="0"/>
          </a:p>
          <a:p>
            <a:r>
              <a:rPr lang="en-US" sz="2400" dirty="0"/>
              <a:t>The Wald confidence interval is best as a teaching tool for introducing students to confidence intervals.</a:t>
            </a:r>
          </a:p>
          <a:p>
            <a:r>
              <a:rPr lang="en-US" sz="2400" dirty="0"/>
              <a:t>The plus four confidence interval is almost as easy as Wald and it performs better than Wald by having a coverage probability closer to the selected confidence level</a:t>
            </a:r>
            <a:r>
              <a:rPr lang="en-US" sz="2400" dirty="0" smtClean="0"/>
              <a:t>.</a:t>
            </a:r>
            <a:endParaRPr lang="en-IN" sz="2400" dirty="0"/>
          </a:p>
        </p:txBody>
      </p:sp>
    </p:spTree>
    <p:extLst>
      <p:ext uri="{BB962C8B-B14F-4D97-AF65-F5344CB8AC3E}">
        <p14:creationId xmlns:p14="http://schemas.microsoft.com/office/powerpoint/2010/main" val="3704752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t>
            </a:r>
            <a:r>
              <a:rPr lang="en-US" sz="3600" dirty="0" smtClean="0">
                <a:latin typeface="+mj-lt"/>
              </a:rPr>
              <a:t>Facebook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7848600" cy="1981199"/>
          </a:xfrm>
        </p:spPr>
        <p:txBody>
          <a:bodyPr/>
          <a:lstStyle/>
          <a:p>
            <a:pPr marL="0" indent="0">
              <a:buNone/>
            </a:pPr>
            <a:r>
              <a:rPr lang="en-US" sz="2600" dirty="0"/>
              <a:t>A Gallup poll was taken in which 1487 adults were surveyed and 43% of them said that they have a Facebook page. Based on that result, find the best point estimate of the proportion of </a:t>
            </a:r>
            <a:r>
              <a:rPr lang="en-US" sz="2600" b="1" dirty="0"/>
              <a:t>all</a:t>
            </a:r>
            <a:r>
              <a:rPr lang="en-US" sz="2600" i="1" dirty="0"/>
              <a:t> </a:t>
            </a:r>
            <a:r>
              <a:rPr lang="en-US" sz="2600" dirty="0"/>
              <a:t>adults who have a Facebook page</a:t>
            </a:r>
            <a:r>
              <a:rPr lang="en-US" sz="2600" dirty="0" smtClean="0"/>
              <a:t>.</a:t>
            </a:r>
            <a:endParaRPr lang="en-IN" sz="2600" dirty="0"/>
          </a:p>
        </p:txBody>
      </p:sp>
    </p:spTree>
    <p:extLst>
      <p:ext uri="{BB962C8B-B14F-4D97-AF65-F5344CB8AC3E}">
        <p14:creationId xmlns:p14="http://schemas.microsoft.com/office/powerpoint/2010/main" val="2243455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t>
            </a:r>
            <a:r>
              <a:rPr lang="en-US" sz="3600" dirty="0" smtClean="0">
                <a:latin typeface="+mj-lt"/>
              </a:rPr>
              <a:t>Facebook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514599"/>
          </a:xfrm>
        </p:spPr>
        <p:txBody>
          <a:bodyPr/>
          <a:lstStyle/>
          <a:p>
            <a:pPr marL="0" indent="0">
              <a:spcBef>
                <a:spcPts val="600"/>
              </a:spcBef>
              <a:buNone/>
            </a:pPr>
            <a:r>
              <a:rPr lang="en-US" sz="2800" dirty="0"/>
              <a:t>Solution</a:t>
            </a:r>
          </a:p>
          <a:p>
            <a:pPr marL="0" indent="0">
              <a:spcBef>
                <a:spcPts val="600"/>
              </a:spcBef>
              <a:buNone/>
            </a:pPr>
            <a:r>
              <a:rPr lang="en-US" sz="2600" dirty="0"/>
              <a:t>Because the sample proportion is the best point estimate of the population proportion, we conclude that the best point estimate of </a:t>
            </a:r>
            <a:r>
              <a:rPr lang="en-US" sz="2600" i="1" dirty="0"/>
              <a:t>p </a:t>
            </a:r>
            <a:r>
              <a:rPr lang="en-US" sz="2600" dirty="0"/>
              <a:t>is 0.43. (If using the sample results to estimate the </a:t>
            </a:r>
            <a:r>
              <a:rPr lang="en-US" sz="2600" b="1" dirty="0"/>
              <a:t>percentage</a:t>
            </a:r>
            <a:r>
              <a:rPr lang="en-US" sz="2600" i="1" dirty="0"/>
              <a:t> </a:t>
            </a:r>
            <a:r>
              <a:rPr lang="en-US" sz="2600" dirty="0"/>
              <a:t>of all adults who have a Facebook page, the best point estimate is 43</a:t>
            </a:r>
            <a:r>
              <a:rPr lang="en-US" sz="2600" dirty="0" smtClean="0"/>
              <a:t>%.)</a:t>
            </a:r>
            <a:endParaRPr lang="en-IN" sz="2600" dirty="0"/>
          </a:p>
        </p:txBody>
      </p:sp>
    </p:spTree>
    <p:extLst>
      <p:ext uri="{BB962C8B-B14F-4D97-AF65-F5344CB8AC3E}">
        <p14:creationId xmlns:p14="http://schemas.microsoft.com/office/powerpoint/2010/main" val="44751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Confidence Interval</a:t>
            </a:r>
            <a:endParaRPr lang="en-IN" sz="3600" dirty="0">
              <a:latin typeface="+mj-lt"/>
            </a:endParaRPr>
          </a:p>
        </p:txBody>
      </p:sp>
      <p:sp>
        <p:nvSpPr>
          <p:cNvPr id="3" name="Content Placeholder 2"/>
          <p:cNvSpPr>
            <a:spLocks noGrp="1"/>
          </p:cNvSpPr>
          <p:nvPr>
            <p:ph idx="1"/>
          </p:nvPr>
        </p:nvSpPr>
        <p:spPr>
          <a:xfrm>
            <a:off x="457200" y="1600201"/>
            <a:ext cx="8305800" cy="2514600"/>
          </a:xfrm>
        </p:spPr>
        <p:txBody>
          <a:bodyPr/>
          <a:lstStyle/>
          <a:p>
            <a:pPr>
              <a:buClr>
                <a:schemeClr val="bg2"/>
              </a:buClr>
            </a:pPr>
            <a:r>
              <a:rPr lang="en-US" sz="2800" dirty="0"/>
              <a:t>Confidence Interval</a:t>
            </a:r>
          </a:p>
          <a:p>
            <a:pPr marL="741600" lvl="1" indent="-284400"/>
            <a:r>
              <a:rPr lang="en-US" sz="2600" dirty="0"/>
              <a:t>A </a:t>
            </a:r>
            <a:r>
              <a:rPr lang="en-US" sz="2600" b="1" dirty="0"/>
              <a:t>confidence interval </a:t>
            </a:r>
            <a:r>
              <a:rPr lang="en-US" sz="2600" dirty="0"/>
              <a:t>(or </a:t>
            </a:r>
            <a:r>
              <a:rPr lang="en-US" sz="2600" b="1" dirty="0"/>
              <a:t>interval estimate</a:t>
            </a:r>
            <a:r>
              <a:rPr lang="en-US" sz="2600" dirty="0"/>
              <a:t>) is a range (or an interval) of values used to estimate the true value of a population parameter. A confidence interval is sometimes abbreviated as CI</a:t>
            </a:r>
            <a:r>
              <a:rPr lang="en-US" sz="2600" dirty="0" smtClean="0"/>
              <a:t>.</a:t>
            </a:r>
            <a:endParaRPr lang="en-IN" sz="2600" dirty="0"/>
          </a:p>
        </p:txBody>
      </p:sp>
    </p:spTree>
    <p:extLst>
      <p:ext uri="{BB962C8B-B14F-4D97-AF65-F5344CB8AC3E}">
        <p14:creationId xmlns:p14="http://schemas.microsoft.com/office/powerpoint/2010/main" val="62286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Confidence Level</a:t>
            </a:r>
            <a:endParaRPr lang="en-IN" sz="3600" dirty="0">
              <a:latin typeface="+mj-lt"/>
            </a:endParaRPr>
          </a:p>
        </p:txBody>
      </p:sp>
      <p:sp>
        <p:nvSpPr>
          <p:cNvPr id="3" name="Content Placeholder 2"/>
          <p:cNvSpPr>
            <a:spLocks noGrp="1"/>
          </p:cNvSpPr>
          <p:nvPr>
            <p:ph idx="1"/>
          </p:nvPr>
        </p:nvSpPr>
        <p:spPr>
          <a:xfrm>
            <a:off x="457200" y="1600201"/>
            <a:ext cx="8153400" cy="3429000"/>
          </a:xfrm>
        </p:spPr>
        <p:txBody>
          <a:bodyPr/>
          <a:lstStyle/>
          <a:p>
            <a:pPr>
              <a:buClr>
                <a:schemeClr val="bg2"/>
              </a:buClr>
            </a:pPr>
            <a:r>
              <a:rPr lang="en-US" sz="2800" dirty="0"/>
              <a:t>Confidence Level</a:t>
            </a:r>
          </a:p>
          <a:p>
            <a:pPr marL="741600" lvl="1" indent="-284400"/>
            <a:r>
              <a:rPr lang="en-US" sz="2600" dirty="0"/>
              <a:t>The </a:t>
            </a:r>
            <a:r>
              <a:rPr lang="en-US" sz="2600" b="1" dirty="0"/>
              <a:t>confidence level </a:t>
            </a:r>
            <a:r>
              <a:rPr lang="en-US" sz="2600" dirty="0"/>
              <a:t>is the probability 1 </a:t>
            </a:r>
            <a:r>
              <a:rPr lang="en-US" sz="2600" dirty="0" smtClean="0"/>
              <a:t>− </a:t>
            </a:r>
            <a:r>
              <a:rPr lang="en-US" sz="2600" i="1" dirty="0" smtClean="0">
                <a:latin typeface="Arial" panose="020B0604020202020204" pitchFamily="34" charset="0"/>
                <a:cs typeface="Arial" panose="020B0604020202020204" pitchFamily="34" charset="0"/>
                <a:sym typeface="Symbol" panose="05050102010706020507" pitchFamily="18" charset="2"/>
              </a:rPr>
              <a:t>α </a:t>
            </a:r>
            <a:r>
              <a:rPr lang="en-US" sz="2600" dirty="0" smtClean="0"/>
              <a:t>(such </a:t>
            </a:r>
            <a:r>
              <a:rPr lang="en-US" sz="2600" dirty="0"/>
              <a:t>as 0.95, or 95%) that the confidence interval actually does contain the population parameter, assuming that the estimation process is repeated a large number of times. (The confidence level is also called the </a:t>
            </a:r>
            <a:r>
              <a:rPr lang="en-US" sz="2600" b="1" dirty="0"/>
              <a:t>degree of confidence</a:t>
            </a:r>
            <a:r>
              <a:rPr lang="en-US" sz="2600" dirty="0"/>
              <a:t>,</a:t>
            </a:r>
            <a:r>
              <a:rPr lang="en-US" sz="2600" b="1" dirty="0"/>
              <a:t> </a:t>
            </a:r>
            <a:r>
              <a:rPr lang="en-US" sz="2600" dirty="0"/>
              <a:t>or the </a:t>
            </a:r>
            <a:r>
              <a:rPr lang="en-US" sz="2600" b="1" dirty="0"/>
              <a:t>confidence coefficient</a:t>
            </a:r>
            <a:r>
              <a:rPr lang="en-US" sz="2600" dirty="0" smtClean="0"/>
              <a:t>.)</a:t>
            </a:r>
            <a:endParaRPr lang="en-IN" sz="2600" dirty="0"/>
          </a:p>
        </p:txBody>
      </p:sp>
    </p:spTree>
    <p:extLst>
      <p:ext uri="{BB962C8B-B14F-4D97-AF65-F5344CB8AC3E}">
        <p14:creationId xmlns:p14="http://schemas.microsoft.com/office/powerpoint/2010/main" val="2951158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5350</TotalTime>
  <Words>2843</Words>
  <Application>Microsoft Office PowerPoint</Application>
  <PresentationFormat>On-screen Show (4:3)</PresentationFormat>
  <Paragraphs>166</Paragraphs>
  <Slides>54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Cambria Math</vt:lpstr>
      <vt:lpstr>Symbol</vt:lpstr>
      <vt:lpstr>Times New Roman</vt:lpstr>
      <vt:lpstr>Verdana</vt:lpstr>
      <vt:lpstr>Wingdings</vt:lpstr>
      <vt:lpstr>508 Lecture</vt:lpstr>
      <vt:lpstr>Elementary Statistics</vt:lpstr>
      <vt:lpstr>Estimating Parameters and Determining Sample Sizes</vt:lpstr>
      <vt:lpstr>Key Concept</vt:lpstr>
      <vt:lpstr>Point Estimate (1 of 2)</vt:lpstr>
      <vt:lpstr>Point Estimate (2 of 2)</vt:lpstr>
      <vt:lpstr>Example: Facebook (1 of 2)</vt:lpstr>
      <vt:lpstr>Example: Facebook (2 of 2)</vt:lpstr>
      <vt:lpstr>Confidence Interval</vt:lpstr>
      <vt:lpstr>Confidence Level</vt:lpstr>
      <vt:lpstr>Relationship Between Confidence Level and α</vt:lpstr>
      <vt:lpstr>Interpreting a Confidence Interval (1 of 3)</vt:lpstr>
      <vt:lpstr>Interpreting a Confidence Interval (2 of 3)</vt:lpstr>
      <vt:lpstr>Interpreting a Confidence Interval (3 of 3)</vt:lpstr>
      <vt:lpstr>The Process Success Rate</vt:lpstr>
      <vt:lpstr>Critical Values</vt:lpstr>
      <vt:lpstr>Example: Finding a Critical Value (1 of 3)</vt:lpstr>
      <vt:lpstr>Example: Finding a Critical Value (2 of 3)</vt:lpstr>
      <vt:lpstr>Example: Finding a Critical Value (3 of 3)</vt:lpstr>
      <vt:lpstr>Common Critical Values</vt:lpstr>
      <vt:lpstr>Margin of Error</vt:lpstr>
      <vt:lpstr>Margin of Error for Proportions</vt:lpstr>
      <vt:lpstr>Confidence Interval for Estimating a Population Proportion p: Objective</vt:lpstr>
      <vt:lpstr>Confidence Interval for Estimating a Population Proportion p: Notation</vt:lpstr>
      <vt:lpstr>Confidence Interval for Estimating a Population Proportion p: Requirements</vt:lpstr>
      <vt:lpstr>Confidence Interval for Estimating a Population Proportion p: Confidence Interval Estimate of p</vt:lpstr>
      <vt:lpstr>Confidence Interval for Estimating a Population Proportion p: Round−Off Rule for Confidence Interval Estimates of p</vt:lpstr>
      <vt:lpstr>Procedure for Constructing a Confidence Interval for p (1 of 2)</vt:lpstr>
      <vt:lpstr>Procedure for Constructing a Confidence Interval for p (2 of 2)</vt:lpstr>
      <vt:lpstr>Example: Constructing a Confidence Interval: Poll Results (1 of 8)</vt:lpstr>
      <vt:lpstr>Example: Constructing a Confidence Interval: Poll Results (2 of 8)</vt:lpstr>
      <vt:lpstr>Example: Constructing a Confidence Interval: Poll Results (3 of 8)</vt:lpstr>
      <vt:lpstr>Example: Constructing a Confidence Interval: Poll Results (4 of 8)</vt:lpstr>
      <vt:lpstr>Example: Constructing a Confidence Interval: Poll Results (5 of 8)</vt:lpstr>
      <vt:lpstr>Example: Constructing a Confidence Interval: Poll Results (6 of 8)</vt:lpstr>
      <vt:lpstr>Example: Constructing a Confidence Interval: Poll Results (7 of 8)</vt:lpstr>
      <vt:lpstr>Example: Constructing a Confidence Interval: Poll Results (8 of 8)</vt:lpstr>
      <vt:lpstr>Analyzing Polls</vt:lpstr>
      <vt:lpstr>Caution</vt:lpstr>
      <vt:lpstr>Finding the Point Estimate and E from a Confidence Interval</vt:lpstr>
      <vt:lpstr>Example: Finding a Sample Proportion and Margin of Error (1 of 3)</vt:lpstr>
      <vt:lpstr>Example: Finding a Sample Proportion and Margin of Error (2 of 3)</vt:lpstr>
      <vt:lpstr>Example: Finding a Sample Proportion and Margin of Error (3 of 3)</vt:lpstr>
      <vt:lpstr>Determining Sample Size: Finding the Sample Size Required to Estimate a Population Proportion: Objective</vt:lpstr>
      <vt:lpstr>Determining Sample Size: Finding the Sample Size Required to Estimate a Population Proportion: Notation</vt:lpstr>
      <vt:lpstr>Determining Sample Size: Finding the Sample Size Required to Estimate a Population Proportion: Requirements</vt:lpstr>
      <vt:lpstr>Determining Sample Size: Finding the Sample Size Required to Estimate a Population Proportion:  Round−Off Rule for Determining Sample Size</vt:lpstr>
      <vt:lpstr>Example: What Percentage of Adults Make Online Purchases? (1 of 4)</vt:lpstr>
      <vt:lpstr>Example: What Percentage of Adults Make Online Purchases? (2 of 4)</vt:lpstr>
      <vt:lpstr>Example: What Percentage of Adults Make Online Purchases? (3 of 4)</vt:lpstr>
      <vt:lpstr>Example: What Percentage of Adults Make Online Purchases? (4 of 4)</vt:lpstr>
      <vt:lpstr>Better Performing Confidence Intervals (1 of 3)</vt:lpstr>
      <vt:lpstr>Better Performing Confidence Intervals (2 of 3)</vt:lpstr>
      <vt:lpstr>Better Performing Confidence Intervals (3 of 3)</vt:lpstr>
      <vt:lpstr>Which Method is Best?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1666</cp:revision>
  <dcterms:created xsi:type="dcterms:W3CDTF">2014-07-14T20:04:21Z</dcterms:created>
  <dcterms:modified xsi:type="dcterms:W3CDTF">2017-11-06T07:00:25Z</dcterms:modified>
</cp:coreProperties>
</file>