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77" r:id="rId2"/>
    <p:sldId id="378" r:id="rId3"/>
    <p:sldId id="379" r:id="rId4"/>
    <p:sldId id="380" r:id="rId5"/>
    <p:sldId id="381" r:id="rId6"/>
    <p:sldId id="382" r:id="rId7"/>
    <p:sldId id="383" r:id="rId8"/>
    <p:sldId id="416" r:id="rId9"/>
    <p:sldId id="417" r:id="rId10"/>
    <p:sldId id="386" r:id="rId11"/>
    <p:sldId id="387" r:id="rId12"/>
    <p:sldId id="388" r:id="rId13"/>
    <p:sldId id="418" r:id="rId14"/>
    <p:sldId id="390" r:id="rId15"/>
    <p:sldId id="391" r:id="rId16"/>
    <p:sldId id="419" r:id="rId17"/>
    <p:sldId id="393" r:id="rId18"/>
    <p:sldId id="420" r:id="rId19"/>
    <p:sldId id="395" r:id="rId20"/>
    <p:sldId id="421" r:id="rId21"/>
    <p:sldId id="422" r:id="rId22"/>
    <p:sldId id="398" r:id="rId23"/>
    <p:sldId id="399" r:id="rId24"/>
    <p:sldId id="423" r:id="rId25"/>
    <p:sldId id="401" r:id="rId26"/>
    <p:sldId id="402" r:id="rId27"/>
    <p:sldId id="403" r:id="rId28"/>
    <p:sldId id="424" r:id="rId29"/>
    <p:sldId id="405" r:id="rId30"/>
    <p:sldId id="406" r:id="rId31"/>
    <p:sldId id="407" r:id="rId32"/>
    <p:sldId id="408" r:id="rId33"/>
    <p:sldId id="409" r:id="rId34"/>
    <p:sldId id="410" r:id="rId35"/>
    <p:sldId id="411" r:id="rId36"/>
    <p:sldId id="425" r:id="rId37"/>
    <p:sldId id="413" r:id="rId38"/>
    <p:sldId id="426" r:id="rId39"/>
    <p:sldId id="41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609" autoAdjust="0"/>
    <p:restoredTop sz="96305" autoAdjust="0"/>
  </p:normalViewPr>
  <p:slideViewPr>
    <p:cSldViewPr>
      <p:cViewPr varScale="1">
        <p:scale>
          <a:sx n="61" d="100"/>
          <a:sy n="61" d="100"/>
        </p:scale>
        <p:origin x="78" y="114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A9D2DE20-0F13-45E2-A624-F2FE492BE8AF}"/>
    <pc:docChg chg="modSld">
      <pc:chgData name="Denise Heban" userId="8aa386d69650aff5" providerId="LiveId" clId="{A9D2DE20-0F13-45E2-A624-F2FE492BE8AF}" dt="2017-11-02T13:18:07.325" v="1"/>
      <pc:docMkLst>
        <pc:docMk/>
      </pc:docMkLst>
      <pc:sldChg chg="modSp">
        <pc:chgData name="Denise Heban" userId="8aa386d69650aff5" providerId="LiveId" clId="{A9D2DE20-0F13-45E2-A624-F2FE492BE8AF}" dt="2017-11-02T13:15:32.352" v="0" actId="114"/>
        <pc:sldMkLst>
          <pc:docMk/>
          <pc:sldMk cId="437645034" sldId="387"/>
        </pc:sldMkLst>
        <pc:spChg chg="mod">
          <ac:chgData name="Denise Heban" userId="8aa386d69650aff5" providerId="LiveId" clId="{A9D2DE20-0F13-45E2-A624-F2FE492BE8AF}" dt="2017-11-02T13:15:32.352" v="0" actId="114"/>
          <ac:spMkLst>
            <pc:docMk/>
            <pc:sldMk cId="437645034" sldId="387"/>
            <ac:spMk id="3" creationId="{00000000-0000-0000-0000-000000000000}"/>
          </ac:spMkLst>
        </pc:spChg>
      </pc:sldChg>
      <pc:sldChg chg="modSp">
        <pc:chgData name="Denise Heban" userId="8aa386d69650aff5" providerId="LiveId" clId="{A9D2DE20-0F13-45E2-A624-F2FE492BE8AF}" dt="2017-11-02T13:18:07.325" v="1"/>
        <pc:sldMkLst>
          <pc:docMk/>
          <pc:sldMk cId="4227789759" sldId="408"/>
        </pc:sldMkLst>
        <pc:spChg chg="mod">
          <ac:chgData name="Denise Heban" userId="8aa386d69650aff5" providerId="LiveId" clId="{A9D2DE20-0F13-45E2-A624-F2FE492BE8AF}" dt="2017-11-02T13:18:07.325" v="1"/>
          <ac:spMkLst>
            <pc:docMk/>
            <pc:sldMk cId="4227789759" sldId="408"/>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11/2/2017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11/2/2017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t>3</a:t>
            </a:fld>
            <a:endParaRPr lang="en-US" dirty="0"/>
          </a:p>
        </p:txBody>
      </p:sp>
    </p:spTree>
    <p:extLst>
      <p:ext uri="{BB962C8B-B14F-4D97-AF65-F5344CB8AC3E}">
        <p14:creationId xmlns:p14="http://schemas.microsoft.com/office/powerpoint/2010/main" val="967010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t>8</a:t>
            </a:fld>
            <a:endParaRPr lang="en-US" dirty="0"/>
          </a:p>
        </p:txBody>
      </p:sp>
    </p:spTree>
    <p:extLst>
      <p:ext uri="{BB962C8B-B14F-4D97-AF65-F5344CB8AC3E}">
        <p14:creationId xmlns:p14="http://schemas.microsoft.com/office/powerpoint/2010/main" val="83116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t>9</a:t>
            </a:fld>
            <a:endParaRPr lang="en-US" dirty="0"/>
          </a:p>
        </p:txBody>
      </p:sp>
    </p:spTree>
    <p:extLst>
      <p:ext uri="{BB962C8B-B14F-4D97-AF65-F5344CB8AC3E}">
        <p14:creationId xmlns:p14="http://schemas.microsoft.com/office/powerpoint/2010/main" val="18988711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11/2/2017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11/2/2017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11/2/2017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11/2/2017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11/2/2017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7</a:t>
            </a:r>
            <a:endParaRPr lang="en-IN" sz="4000" dirty="0"/>
          </a:p>
        </p:txBody>
      </p:sp>
      <p:sp>
        <p:nvSpPr>
          <p:cNvPr id="5" name="Text Placeholder 4"/>
          <p:cNvSpPr>
            <a:spLocks noGrp="1"/>
          </p:cNvSpPr>
          <p:nvPr>
            <p:ph type="body" sz="quarter" idx="15"/>
          </p:nvPr>
        </p:nvSpPr>
        <p:spPr>
          <a:xfrm>
            <a:off x="5029200" y="3322637"/>
            <a:ext cx="3657600" cy="2163763"/>
          </a:xfrm>
        </p:spPr>
        <p:txBody>
          <a:bodyPr/>
          <a:lstStyle/>
          <a:p>
            <a:pPr algn="ctr"/>
            <a:r>
              <a:rPr lang="en-US" sz="3600" dirty="0"/>
              <a:t>Estimating Parameters and Determining Sample Sizes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2"/>
                </a:solidFill>
                <a:latin typeface="+mj-lt"/>
              </a:rPr>
              <a:t>Confidence Interval for Estimating a Population Mean with </a:t>
            </a:r>
            <a:r>
              <a:rPr lang="el-GR" sz="2800" i="1" dirty="0">
                <a:solidFill>
                  <a:schemeClr val="bg2"/>
                </a:solidFill>
                <a:latin typeface="+mj-lt"/>
                <a:cs typeface="Arial" panose="020B0604020202020204" pitchFamily="34" charset="0"/>
                <a:sym typeface="Symbol" panose="05050102010706020507" pitchFamily="18" charset="2"/>
              </a:rPr>
              <a:t>σ</a:t>
            </a:r>
            <a:r>
              <a:rPr lang="en-US" sz="2800" dirty="0">
                <a:solidFill>
                  <a:schemeClr val="bg2"/>
                </a:solidFill>
                <a:latin typeface="+mj-lt"/>
              </a:rPr>
              <a:t> Not Known: Round-Off Rule</a:t>
            </a:r>
            <a:endParaRPr lang="en-IN" sz="2800" dirty="0">
              <a:solidFill>
                <a:schemeClr val="bg2"/>
              </a:solidFill>
              <a:latin typeface="+mj-lt"/>
            </a:endParaRPr>
          </a:p>
        </p:txBody>
      </p:sp>
      <p:sp>
        <p:nvSpPr>
          <p:cNvPr id="3" name="Content Placeholder 2"/>
          <p:cNvSpPr>
            <a:spLocks noGrp="1"/>
          </p:cNvSpPr>
          <p:nvPr>
            <p:ph idx="1"/>
          </p:nvPr>
        </p:nvSpPr>
        <p:spPr>
          <a:xfrm>
            <a:off x="457200" y="1600201"/>
            <a:ext cx="8229600" cy="3505200"/>
          </a:xfrm>
        </p:spPr>
        <p:txBody>
          <a:bodyPr/>
          <a:lstStyle/>
          <a:p>
            <a:pPr marL="442800" indent="-442800">
              <a:buFont typeface="+mj-lt"/>
              <a:buAutoNum type="arabicPeriod"/>
            </a:pPr>
            <a:r>
              <a:rPr lang="en-US" sz="2600" dirty="0"/>
              <a:t>​​</a:t>
            </a:r>
            <a:r>
              <a:rPr lang="en-US" sz="2600" b="1" dirty="0"/>
              <a:t>Original Data:</a:t>
            </a:r>
            <a:r>
              <a:rPr lang="en-US" sz="2600" i="1" dirty="0"/>
              <a:t> </a:t>
            </a:r>
            <a:r>
              <a:rPr lang="en-US" sz="2600" dirty="0"/>
              <a:t>When using an </a:t>
            </a:r>
            <a:r>
              <a:rPr lang="en-US" sz="2600" b="1" dirty="0"/>
              <a:t>original set of data</a:t>
            </a:r>
            <a:r>
              <a:rPr lang="en-US" sz="2600" i="1" dirty="0"/>
              <a:t> </a:t>
            </a:r>
            <a:r>
              <a:rPr lang="en-US" sz="2600" dirty="0"/>
              <a:t>values, round the confidence interval limits to one more decimal place than is used for the original set of data.</a:t>
            </a:r>
          </a:p>
          <a:p>
            <a:pPr marL="442800" indent="-442800">
              <a:buFont typeface="+mj-lt"/>
              <a:buAutoNum type="arabicPeriod"/>
            </a:pPr>
            <a:r>
              <a:rPr lang="en-US" sz="2600" dirty="0"/>
              <a:t>​​</a:t>
            </a:r>
            <a:r>
              <a:rPr lang="en-US" sz="2600" b="1" dirty="0"/>
              <a:t>Summary Statistics:</a:t>
            </a:r>
            <a:r>
              <a:rPr lang="en-US" sz="2600" i="1" dirty="0"/>
              <a:t> </a:t>
            </a:r>
            <a:r>
              <a:rPr lang="en-US" sz="2600" dirty="0"/>
              <a:t>When using the </a:t>
            </a:r>
            <a:r>
              <a:rPr lang="en-US" sz="2600" b="1" dirty="0"/>
              <a:t>summary statistics</a:t>
            </a:r>
            <a:r>
              <a:rPr lang="en-US" sz="2600" i="1" dirty="0"/>
              <a:t> </a:t>
            </a:r>
            <a:r>
              <a:rPr lang="en-US" sz="2600" dirty="0"/>
              <a:t>of </a:t>
            </a:r>
            <a:r>
              <a:rPr lang="en-US" sz="2600" i="1" dirty="0"/>
              <a:t>n, x</a:t>
            </a:r>
            <a:r>
              <a:rPr lang="en-US" sz="2600" dirty="0"/>
              <a:t>, and </a:t>
            </a:r>
            <a:r>
              <a:rPr lang="en-US" sz="2600" i="1" dirty="0"/>
              <a:t>s</a:t>
            </a:r>
            <a:r>
              <a:rPr lang="en-US" sz="2600" dirty="0"/>
              <a:t>, round the confidence interval limits to the same number of decimal places used for the sample mean.</a:t>
            </a:r>
            <a:endParaRPr lang="en-IN" sz="2600" dirty="0"/>
          </a:p>
        </p:txBody>
      </p:sp>
    </p:spTree>
    <p:extLst>
      <p:ext uri="{BB962C8B-B14F-4D97-AF65-F5344CB8AC3E}">
        <p14:creationId xmlns:p14="http://schemas.microsoft.com/office/powerpoint/2010/main" val="2339980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Points about the Student </a:t>
            </a:r>
            <a:r>
              <a:rPr lang="en-US" sz="3600" i="1" dirty="0">
                <a:latin typeface="+mj-lt"/>
              </a:rPr>
              <a:t>t</a:t>
            </a:r>
            <a:r>
              <a:rPr lang="en-US" sz="3600" dirty="0">
                <a:latin typeface="+mj-lt"/>
              </a:rPr>
              <a:t> Distribution </a:t>
            </a:r>
            <a:r>
              <a:rPr lang="en-US" sz="2000" b="0" dirty="0">
                <a:latin typeface="+mj-lt"/>
              </a:rPr>
              <a:t>(1 of 5)</a:t>
            </a:r>
            <a:endParaRPr lang="en-IN" sz="2000" b="0" dirty="0">
              <a:latin typeface="+mj-lt"/>
            </a:endParaRPr>
          </a:p>
        </p:txBody>
      </p:sp>
      <p:sp>
        <p:nvSpPr>
          <p:cNvPr id="3" name="Content Placeholder 2"/>
          <p:cNvSpPr>
            <a:spLocks noGrp="1"/>
          </p:cNvSpPr>
          <p:nvPr>
            <p:ph idx="1"/>
          </p:nvPr>
        </p:nvSpPr>
        <p:spPr>
          <a:xfrm>
            <a:off x="457200" y="1600201"/>
            <a:ext cx="8229600" cy="908538"/>
          </a:xfrm>
        </p:spPr>
        <p:txBody>
          <a:bodyPr/>
          <a:lstStyle/>
          <a:p>
            <a:r>
              <a:rPr lang="en-US" sz="2600" b="1" dirty="0"/>
              <a:t>Student </a:t>
            </a:r>
            <a:r>
              <a:rPr lang="en-US" sz="2600" b="1" i="1" dirty="0"/>
              <a:t>t </a:t>
            </a:r>
            <a:r>
              <a:rPr lang="en-US" sz="2600" b="1" dirty="0"/>
              <a:t>Distribution </a:t>
            </a:r>
            <a:r>
              <a:rPr lang="en-US" sz="2600" dirty="0"/>
              <a:t>If a population has a normal distribution, then the distribution of</a:t>
            </a:r>
            <a:endParaRPr lang="en-IN" sz="2600" dirty="0"/>
          </a:p>
        </p:txBody>
      </p:sp>
      <p:pic>
        <p:nvPicPr>
          <p:cNvPr id="6" name="Picture 5" descr="t = x minus mu, divided by s over radical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29605" y="2636552"/>
            <a:ext cx="1280344" cy="1198036"/>
          </a:xfrm>
          <a:prstGeom prst="rect">
            <a:avLst/>
          </a:prstGeom>
        </p:spPr>
      </p:pic>
      <p:sp>
        <p:nvSpPr>
          <p:cNvPr id="5" name="Content Placeholder 4"/>
          <p:cNvSpPr>
            <a:spLocks noGrp="1"/>
          </p:cNvSpPr>
          <p:nvPr>
            <p:ph idx="13"/>
          </p:nvPr>
        </p:nvSpPr>
        <p:spPr>
          <a:xfrm>
            <a:off x="457200" y="3962401"/>
            <a:ext cx="8153400" cy="1219200"/>
          </a:xfrm>
        </p:spPr>
        <p:txBody>
          <a:bodyPr/>
          <a:lstStyle/>
          <a:p>
            <a:pPr marL="255600" indent="-255600">
              <a:buNone/>
            </a:pPr>
            <a:r>
              <a:rPr lang="en-US" sz="2600" dirty="0"/>
              <a:t>   is a </a:t>
            </a:r>
            <a:r>
              <a:rPr lang="en-US" sz="2600" b="1" dirty="0"/>
              <a:t>Student </a:t>
            </a:r>
            <a:r>
              <a:rPr lang="en-US" sz="2600" b="1" i="1" dirty="0"/>
              <a:t>t </a:t>
            </a:r>
            <a:r>
              <a:rPr lang="en-US" sz="2600" b="1" dirty="0"/>
              <a:t>distribution </a:t>
            </a:r>
            <a:r>
              <a:rPr lang="en-US" sz="2600" dirty="0"/>
              <a:t>for all samples of size </a:t>
            </a:r>
            <a:r>
              <a:rPr lang="en-US" sz="2600" i="1" dirty="0"/>
              <a:t>n. </a:t>
            </a:r>
            <a:r>
              <a:rPr lang="en-US" sz="2600" dirty="0"/>
              <a:t>A Student </a:t>
            </a:r>
            <a:r>
              <a:rPr lang="en-US" sz="2600" i="1" dirty="0"/>
              <a:t>t </a:t>
            </a:r>
            <a:r>
              <a:rPr lang="en-US" sz="2600" dirty="0"/>
              <a:t>distribution is commonly referred to as a </a:t>
            </a:r>
            <a:r>
              <a:rPr lang="en-US" sz="2600" b="1" i="1" dirty="0"/>
              <a:t>t </a:t>
            </a:r>
            <a:r>
              <a:rPr lang="en-US" sz="2600" b="1" dirty="0"/>
              <a:t>distribution.</a:t>
            </a:r>
            <a:endParaRPr lang="en-IN" sz="2600" dirty="0"/>
          </a:p>
        </p:txBody>
      </p:sp>
    </p:spTree>
    <p:extLst>
      <p:ext uri="{BB962C8B-B14F-4D97-AF65-F5344CB8AC3E}">
        <p14:creationId xmlns:p14="http://schemas.microsoft.com/office/powerpoint/2010/main" val="437645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Points about the Student </a:t>
            </a:r>
            <a:r>
              <a:rPr lang="en-US" sz="3600" i="1" dirty="0">
                <a:latin typeface="+mj-lt"/>
              </a:rPr>
              <a:t>t</a:t>
            </a:r>
            <a:r>
              <a:rPr lang="en-US" sz="3600" dirty="0">
                <a:latin typeface="+mj-lt"/>
              </a:rPr>
              <a:t> Distribution </a:t>
            </a:r>
            <a:r>
              <a:rPr lang="en-US" sz="2000" b="0" dirty="0">
                <a:latin typeface="+mj-lt"/>
              </a:rPr>
              <a:t>(2 of 5)</a:t>
            </a:r>
            <a:endParaRPr lang="en-IN" sz="2000" b="0" dirty="0">
              <a:latin typeface="+mj-lt"/>
            </a:endParaRPr>
          </a:p>
        </p:txBody>
      </p:sp>
      <p:pic>
        <p:nvPicPr>
          <p:cNvPr id="6" name="Picture 5" descr="Degrees of Freedom Finding a critical value t sub alpha over 2 requires a value for the degrees of freedom (or 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730" y="1572174"/>
            <a:ext cx="7568854" cy="942426"/>
          </a:xfrm>
          <a:prstGeom prst="rect">
            <a:avLst/>
          </a:prstGeom>
        </p:spPr>
      </p:pic>
      <p:sp>
        <p:nvSpPr>
          <p:cNvPr id="3" name="Content Placeholder 2"/>
          <p:cNvSpPr>
            <a:spLocks noGrp="1"/>
          </p:cNvSpPr>
          <p:nvPr>
            <p:ph idx="1"/>
          </p:nvPr>
        </p:nvSpPr>
        <p:spPr>
          <a:xfrm>
            <a:off x="457200" y="2667001"/>
            <a:ext cx="8229600" cy="2971800"/>
          </a:xfrm>
        </p:spPr>
        <p:txBody>
          <a:bodyPr/>
          <a:lstStyle/>
          <a:p>
            <a:pPr marL="225425" indent="0">
              <a:buNone/>
            </a:pPr>
            <a:r>
              <a:rPr lang="en-US" sz="2600" dirty="0"/>
              <a:t>In general, the number of degrees of freedom for a collection of sample data is the number of sample values that can vary after certain restrictions have been imposed on all data values. For the methods of this section, the number of degrees of freedom is the sample size minus 1.</a:t>
            </a:r>
          </a:p>
          <a:p>
            <a:pPr marL="0" indent="0" algn="ctr">
              <a:buNone/>
            </a:pPr>
            <a:r>
              <a:rPr lang="en-US" sz="2600" b="1" dirty="0"/>
              <a:t>Degrees of freedom = </a:t>
            </a:r>
            <a:r>
              <a:rPr lang="en-US" sz="2600" b="1" i="1" dirty="0"/>
              <a:t>n</a:t>
            </a:r>
            <a:r>
              <a:rPr lang="en-US" sz="2600" b="1" dirty="0"/>
              <a:t> </a:t>
            </a:r>
            <a:r>
              <a:rPr lang="en-US" sz="2600" b="1" dirty="0">
                <a:cs typeface="Arial" panose="020B0604020202020204" pitchFamily="34" charset="0"/>
              </a:rPr>
              <a:t>−</a:t>
            </a:r>
            <a:r>
              <a:rPr lang="en-US" sz="2600" b="1" dirty="0"/>
              <a:t> 1</a:t>
            </a:r>
            <a:endParaRPr lang="en-IN" sz="2600" dirty="0"/>
          </a:p>
        </p:txBody>
      </p:sp>
    </p:spTree>
    <p:extLst>
      <p:ext uri="{BB962C8B-B14F-4D97-AF65-F5344CB8AC3E}">
        <p14:creationId xmlns:p14="http://schemas.microsoft.com/office/powerpoint/2010/main" val="354362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Points about the Student </a:t>
            </a:r>
            <a:r>
              <a:rPr lang="en-US" sz="3600" i="1" dirty="0">
                <a:latin typeface="+mj-lt"/>
              </a:rPr>
              <a:t>t</a:t>
            </a:r>
            <a:r>
              <a:rPr lang="en-US" sz="3600" dirty="0">
                <a:latin typeface="+mj-lt"/>
              </a:rPr>
              <a:t> Distribution </a:t>
            </a:r>
            <a:r>
              <a:rPr lang="en-US" sz="2000" b="0" dirty="0">
                <a:latin typeface="+mj-lt"/>
              </a:rPr>
              <a:t>(3 of 5)</a:t>
            </a:r>
            <a:endParaRPr lang="en-IN" sz="2000" b="0" dirty="0">
              <a:latin typeface="+mj-lt"/>
            </a:endParaRPr>
          </a:p>
        </p:txBody>
      </p:sp>
      <p:pic>
        <p:nvPicPr>
          <p:cNvPr id="6" name="Picture 5" descr="Finding Critical Value t sub alpha over 2 &#10;A critical value t sub alpha over 2 can be found using technology or Table A-3. Technology can be used with any number of degrees of freedom, but Table A-3 can be used for select numbers of degrees of freedom only. If using Table A-3 to find a critical value of t sub alpha over 2, but the table does not include the exact number of degrees of freedom, you could use the closest value, or you could be conservative by using the next lower number of degrees of freedom found in the table, or you could interpola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266" y="1661654"/>
            <a:ext cx="8114836" cy="4385591"/>
          </a:xfrm>
          <a:prstGeom prst="rect">
            <a:avLst/>
          </a:prstGeom>
        </p:spPr>
      </p:pic>
    </p:spTree>
    <p:extLst>
      <p:ext uri="{BB962C8B-B14F-4D97-AF65-F5344CB8AC3E}">
        <p14:creationId xmlns:p14="http://schemas.microsoft.com/office/powerpoint/2010/main" val="490660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Points about the Student </a:t>
            </a:r>
            <a:r>
              <a:rPr lang="en-US" sz="3600" i="1" dirty="0">
                <a:latin typeface="+mj-lt"/>
              </a:rPr>
              <a:t>t</a:t>
            </a:r>
            <a:r>
              <a:rPr lang="en-US" sz="3600" dirty="0">
                <a:latin typeface="+mj-lt"/>
              </a:rPr>
              <a:t> Distribution </a:t>
            </a:r>
            <a:r>
              <a:rPr lang="en-US" sz="2000" b="0" dirty="0">
                <a:latin typeface="+mj-lt"/>
              </a:rPr>
              <a:t>(4 of 5)</a:t>
            </a:r>
            <a:endParaRPr lang="en-IN" sz="2000" b="0" dirty="0">
              <a:latin typeface="+mj-lt"/>
            </a:endParaRPr>
          </a:p>
        </p:txBody>
      </p:sp>
      <p:sp>
        <p:nvSpPr>
          <p:cNvPr id="3" name="Content Placeholder 2"/>
          <p:cNvSpPr>
            <a:spLocks noGrp="1"/>
          </p:cNvSpPr>
          <p:nvPr>
            <p:ph idx="1"/>
          </p:nvPr>
        </p:nvSpPr>
        <p:spPr>
          <a:xfrm>
            <a:off x="457200" y="1600201"/>
            <a:ext cx="8026176" cy="1295399"/>
          </a:xfrm>
        </p:spPr>
        <p:txBody>
          <a:bodyPr/>
          <a:lstStyle/>
          <a:p>
            <a:r>
              <a:rPr lang="en-US" sz="2600" dirty="0"/>
              <a:t>The Student </a:t>
            </a:r>
            <a:r>
              <a:rPr lang="en-US" sz="2600" i="1" dirty="0"/>
              <a:t>t </a:t>
            </a:r>
            <a:r>
              <a:rPr lang="en-US" sz="2600" dirty="0"/>
              <a:t>distribution is different for different sample sizes. See the figure for the cases </a:t>
            </a:r>
            <a:r>
              <a:rPr lang="en-US" sz="2600" i="1" dirty="0"/>
              <a:t>n </a:t>
            </a:r>
            <a:r>
              <a:rPr lang="en-US" sz="2600" dirty="0"/>
              <a:t>= 3 and </a:t>
            </a:r>
            <a:r>
              <a:rPr lang="en-US" sz="2600" i="1" dirty="0"/>
              <a:t>n </a:t>
            </a:r>
            <a:r>
              <a:rPr lang="en-US" sz="2600" dirty="0"/>
              <a:t>= 12.</a:t>
            </a:r>
            <a:endParaRPr lang="en-IN" sz="2600" dirty="0"/>
          </a:p>
        </p:txBody>
      </p:sp>
      <p:pic>
        <p:nvPicPr>
          <p:cNvPr id="4" name="Picture 3" descr="As n increases from 3 to 12, the student t distribution curve becomes taller and narrower, so that it increasingly resembles the standard normal curv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280" y="2895600"/>
            <a:ext cx="4177120" cy="2733807"/>
          </a:xfrm>
          <a:prstGeom prst="rect">
            <a:avLst/>
          </a:prstGeom>
        </p:spPr>
      </p:pic>
      <p:sp>
        <p:nvSpPr>
          <p:cNvPr id="5" name="Content Placeholder 4"/>
          <p:cNvSpPr>
            <a:spLocks noGrp="1"/>
          </p:cNvSpPr>
          <p:nvPr>
            <p:ph idx="13"/>
          </p:nvPr>
        </p:nvSpPr>
        <p:spPr>
          <a:xfrm>
            <a:off x="533400" y="3153507"/>
            <a:ext cx="4114800" cy="2332893"/>
          </a:xfrm>
        </p:spPr>
        <p:txBody>
          <a:bodyPr/>
          <a:lstStyle/>
          <a:p>
            <a:pPr marL="0" indent="0">
              <a:buNone/>
            </a:pPr>
            <a:r>
              <a:rPr lang="en-US" sz="2400" dirty="0"/>
              <a:t>The Student </a:t>
            </a:r>
            <a:r>
              <a:rPr lang="en-US" sz="2400" i="1" dirty="0"/>
              <a:t>t </a:t>
            </a:r>
            <a:r>
              <a:rPr lang="en-US" sz="2400" dirty="0"/>
              <a:t>distribution has the same general shape and symmetry as the standard normal distribution, but it has the greater variability that is expected with small samples.</a:t>
            </a:r>
            <a:endParaRPr lang="en-IN" sz="2400" dirty="0"/>
          </a:p>
        </p:txBody>
      </p:sp>
    </p:spTree>
    <p:extLst>
      <p:ext uri="{BB962C8B-B14F-4D97-AF65-F5344CB8AC3E}">
        <p14:creationId xmlns:p14="http://schemas.microsoft.com/office/powerpoint/2010/main" val="16798410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Points about the Student </a:t>
            </a:r>
            <a:r>
              <a:rPr lang="en-US" sz="3600" i="1" dirty="0">
                <a:latin typeface="+mj-lt"/>
              </a:rPr>
              <a:t>t</a:t>
            </a:r>
            <a:r>
              <a:rPr lang="en-US" sz="3600" dirty="0">
                <a:latin typeface="+mj-lt"/>
              </a:rPr>
              <a:t> Distribution </a:t>
            </a:r>
            <a:r>
              <a:rPr lang="en-US" sz="2000" b="0" dirty="0">
                <a:latin typeface="+mj-lt"/>
              </a:rPr>
              <a:t>(5 of 5)</a:t>
            </a:r>
            <a:endParaRPr lang="en-IN" sz="2000" b="0" dirty="0">
              <a:latin typeface="+mj-lt"/>
            </a:endParaRPr>
          </a:p>
        </p:txBody>
      </p:sp>
      <p:sp>
        <p:nvSpPr>
          <p:cNvPr id="3" name="Content Placeholder 2"/>
          <p:cNvSpPr>
            <a:spLocks noGrp="1"/>
          </p:cNvSpPr>
          <p:nvPr>
            <p:ph idx="1"/>
          </p:nvPr>
        </p:nvSpPr>
        <p:spPr>
          <a:xfrm>
            <a:off x="457200" y="1600200"/>
            <a:ext cx="8229600" cy="4724400"/>
          </a:xfrm>
        </p:spPr>
        <p:txBody>
          <a:bodyPr/>
          <a:lstStyle/>
          <a:p>
            <a:r>
              <a:rPr lang="en-US" sz="2400" dirty="0"/>
              <a:t>The Student </a:t>
            </a:r>
            <a:r>
              <a:rPr lang="en-US" sz="2400" i="1" dirty="0"/>
              <a:t>t </a:t>
            </a:r>
            <a:r>
              <a:rPr lang="en-US" sz="2400" dirty="0"/>
              <a:t>distribution has the same general symmetric bell shape as the standard normal distribution, but has more variability (with wider distributions), as we expect with small samples.</a:t>
            </a:r>
          </a:p>
          <a:p>
            <a:r>
              <a:rPr lang="en-US" sz="2400" dirty="0"/>
              <a:t>The Student </a:t>
            </a:r>
            <a:r>
              <a:rPr lang="en-US" sz="2400" i="1" dirty="0"/>
              <a:t>t </a:t>
            </a:r>
            <a:r>
              <a:rPr lang="en-US" sz="2400" dirty="0"/>
              <a:t>distribution has a mean of </a:t>
            </a:r>
            <a:r>
              <a:rPr lang="en-US" sz="2400" i="1" dirty="0"/>
              <a:t>t </a:t>
            </a:r>
            <a:r>
              <a:rPr lang="en-US" sz="2400" dirty="0"/>
              <a:t>= 0 (just as the standard normal distribution has a mean of </a:t>
            </a:r>
            <a:r>
              <a:rPr lang="en-US" sz="2400" i="1" dirty="0"/>
              <a:t>z </a:t>
            </a:r>
            <a:r>
              <a:rPr lang="en-US" sz="2400" dirty="0"/>
              <a:t>= 0).</a:t>
            </a:r>
          </a:p>
          <a:p>
            <a:r>
              <a:rPr lang="en-US" sz="2400" dirty="0"/>
              <a:t>The standard deviation of the Student </a:t>
            </a:r>
            <a:r>
              <a:rPr lang="en-US" sz="2400" i="1" dirty="0"/>
              <a:t>t </a:t>
            </a:r>
            <a:r>
              <a:rPr lang="en-US" sz="2400" dirty="0"/>
              <a:t>distribution varies with the sample size, but it is greater than 1 (unlike the standard normal distribution, which has s = 1).</a:t>
            </a:r>
          </a:p>
          <a:p>
            <a:r>
              <a:rPr lang="en-US" sz="2400" dirty="0"/>
              <a:t>As the sample size </a:t>
            </a:r>
            <a:r>
              <a:rPr lang="en-US" sz="2400" i="1" dirty="0"/>
              <a:t>n </a:t>
            </a:r>
            <a:r>
              <a:rPr lang="en-US" sz="2400" dirty="0"/>
              <a:t>gets larger, the Student </a:t>
            </a:r>
            <a:r>
              <a:rPr lang="en-US" sz="2400" i="1" dirty="0"/>
              <a:t>t </a:t>
            </a:r>
            <a:r>
              <a:rPr lang="en-US" sz="2400" dirty="0"/>
              <a:t>distribution gets closer to the standard normal distribution.</a:t>
            </a:r>
            <a:endParaRPr lang="en-IN" sz="2400" dirty="0"/>
          </a:p>
        </p:txBody>
      </p:sp>
    </p:spTree>
    <p:extLst>
      <p:ext uri="{BB962C8B-B14F-4D97-AF65-F5344CB8AC3E}">
        <p14:creationId xmlns:p14="http://schemas.microsoft.com/office/powerpoint/2010/main" val="1293762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Constructing a Confidence Interval for </a:t>
            </a:r>
            <a:r>
              <a:rPr lang="en-US" sz="3600" i="1" dirty="0">
                <a:latin typeface="+mj-lt"/>
              </a:rPr>
              <a:t>µ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219199"/>
          </a:xfrm>
        </p:spPr>
        <p:txBody>
          <a:bodyPr/>
          <a:lstStyle/>
          <a:p>
            <a:pPr marL="457200" indent="-457200">
              <a:buFont typeface="+mj-lt"/>
              <a:buAutoNum type="arabicPeriod"/>
            </a:pPr>
            <a:r>
              <a:rPr lang="en-US" sz="2600" dirty="0"/>
              <a:t>Verify that the two requirements are satisfied: The sample is a simple random sample and the population is normally distributed or </a:t>
            </a:r>
            <a:r>
              <a:rPr lang="en-US" sz="2600" i="1" dirty="0"/>
              <a:t>n </a:t>
            </a:r>
            <a:r>
              <a:rPr lang="en-US" sz="2600" dirty="0"/>
              <a:t>&gt; 30.</a:t>
            </a:r>
          </a:p>
        </p:txBody>
      </p:sp>
      <p:pic>
        <p:nvPicPr>
          <p:cNvPr id="4" name="Picture 3" descr="2. With sigma unknown (as is usually the case), use n minus 1 degrees of freedom and use technology or a t distribution table (such as Table A-3) to find the critical value t sub alpha over 2 that corresponds to the desired confidence level. 3. Evaluate the margin of error using E = t sub alpha over 2, times s over radical 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79" y="3023257"/>
            <a:ext cx="7798198" cy="2916958"/>
          </a:xfrm>
          <a:prstGeom prst="rect">
            <a:avLst/>
          </a:prstGeom>
        </p:spPr>
      </p:pic>
    </p:spTree>
    <p:extLst>
      <p:ext uri="{BB962C8B-B14F-4D97-AF65-F5344CB8AC3E}">
        <p14:creationId xmlns:p14="http://schemas.microsoft.com/office/powerpoint/2010/main" val="1223780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Constructing a Confidence Interval for </a:t>
            </a:r>
            <a:r>
              <a:rPr lang="en-US" sz="3600" i="1" dirty="0">
                <a:latin typeface="+mj-lt"/>
              </a:rPr>
              <a:t>µ </a:t>
            </a:r>
            <a:r>
              <a:rPr lang="en-US" sz="2000" b="0" dirty="0">
                <a:latin typeface="+mj-lt"/>
              </a:rPr>
              <a:t>(2 of 2)</a:t>
            </a:r>
            <a:endParaRPr lang="en-IN" sz="2000" b="0" dirty="0">
              <a:latin typeface="+mj-lt"/>
            </a:endParaRPr>
          </a:p>
        </p:txBody>
      </p:sp>
      <p:pic>
        <p:nvPicPr>
          <p:cNvPr id="4" name="Picture 3" descr="Using the value of the calculated margin of error E and the sample mean x-bar, substitute the values in one of the formats for CI:&#10;x-bar minus &lt; µ &lt; x-bar + E or x-bar   plus or minus E or (x-bar minus E, x-bar + E).&#10;With an original set of data values, round the confidence interval limits to one more decimal place than used for the original set of data, but when using the summary statistics of n, x-bar, and s, round the confidence interval limits to the same number of decimal places used for the sample me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29696"/>
            <a:ext cx="7557025" cy="3965568"/>
          </a:xfrm>
          <a:prstGeom prst="rect">
            <a:avLst/>
          </a:prstGeom>
        </p:spPr>
      </p:pic>
    </p:spTree>
    <p:extLst>
      <p:ext uri="{BB962C8B-B14F-4D97-AF65-F5344CB8AC3E}">
        <p14:creationId xmlns:p14="http://schemas.microsoft.com/office/powerpoint/2010/main" val="1604995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91400" cy="1097280"/>
          </a:xfrm>
        </p:spPr>
        <p:txBody>
          <a:bodyPr/>
          <a:lstStyle/>
          <a:p>
            <a:r>
              <a:rPr lang="en-US" sz="3600" dirty="0">
                <a:latin typeface="+mj-lt"/>
              </a:rPr>
              <a:t>Example: Finding a Critical Value </a:t>
            </a:r>
            <a:r>
              <a:rPr lang="en-US" sz="3600" i="1" dirty="0">
                <a:latin typeface="+mj-lt"/>
              </a:rPr>
              <a:t>t </a:t>
            </a:r>
            <a:r>
              <a:rPr lang="en-US" sz="3600" dirty="0">
                <a:latin typeface="+mj-lt"/>
              </a:rPr>
              <a:t>alpha by 2 </a:t>
            </a:r>
            <a:r>
              <a:rPr lang="en-US" sz="2000" b="0" dirty="0">
                <a:latin typeface="+mj-lt"/>
              </a:rPr>
              <a:t>(1 of 4)</a:t>
            </a:r>
            <a:endParaRPr lang="en-IN" sz="2000" b="0" dirty="0">
              <a:latin typeface="+mj-lt"/>
            </a:endParaRPr>
          </a:p>
        </p:txBody>
      </p:sp>
      <p:pic>
        <p:nvPicPr>
          <p:cNvPr id="7" name="Picture 6" descr="Find the critical value t sub alpha over 2 corresponding to a 95% confidence level, given that the sample has size n =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475" y="1642814"/>
            <a:ext cx="8114836" cy="1014354"/>
          </a:xfrm>
          <a:prstGeom prst="rect">
            <a:avLst/>
          </a:prstGeom>
        </p:spPr>
      </p:pic>
    </p:spTree>
    <p:extLst>
      <p:ext uri="{BB962C8B-B14F-4D97-AF65-F5344CB8AC3E}">
        <p14:creationId xmlns:p14="http://schemas.microsoft.com/office/powerpoint/2010/main" val="2571621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15372"/>
            <a:ext cx="7467600" cy="1097280"/>
          </a:xfrm>
        </p:spPr>
        <p:txBody>
          <a:bodyPr/>
          <a:lstStyle/>
          <a:p>
            <a:r>
              <a:rPr lang="en-US" sz="3600" dirty="0">
                <a:latin typeface="+mj-lt"/>
              </a:rPr>
              <a:t>Example: Finding a Critical Value </a:t>
            </a:r>
            <a:r>
              <a:rPr lang="en-US" sz="3600" i="1" dirty="0">
                <a:latin typeface="+mj-lt"/>
              </a:rPr>
              <a:t>t </a:t>
            </a:r>
            <a:r>
              <a:rPr lang="en-US" sz="3600" dirty="0">
                <a:latin typeface="+mj-lt"/>
              </a:rPr>
              <a:t>alpha by 2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7772400" cy="2057399"/>
          </a:xfrm>
        </p:spPr>
        <p:txBody>
          <a:bodyPr/>
          <a:lstStyle/>
          <a:p>
            <a:pPr marL="0" indent="0">
              <a:spcBef>
                <a:spcPts val="600"/>
              </a:spcBef>
              <a:buNone/>
            </a:pPr>
            <a:r>
              <a:rPr lang="en-US" sz="2600" dirty="0"/>
              <a:t>Solution</a:t>
            </a:r>
          </a:p>
          <a:p>
            <a:pPr marL="0" indent="0">
              <a:spcBef>
                <a:spcPts val="600"/>
              </a:spcBef>
              <a:buNone/>
            </a:pPr>
            <a:r>
              <a:rPr lang="en-US" sz="2600" dirty="0"/>
              <a:t>Because </a:t>
            </a:r>
            <a:r>
              <a:rPr lang="en-US" sz="2600" i="1" dirty="0"/>
              <a:t>n </a:t>
            </a:r>
            <a:r>
              <a:rPr lang="en-US" sz="2600" dirty="0"/>
              <a:t>= 15, the number of degrees of freedom is </a:t>
            </a:r>
            <a:r>
              <a:rPr lang="en-US" sz="2600" i="1" dirty="0"/>
              <a:t>n </a:t>
            </a:r>
            <a:r>
              <a:rPr lang="en-US" sz="2600" dirty="0">
                <a:cs typeface="Arial" panose="020B0604020202020204" pitchFamily="34" charset="0"/>
              </a:rPr>
              <a:t>−</a:t>
            </a:r>
            <a:r>
              <a:rPr lang="en-US" sz="2600" dirty="0"/>
              <a:t> 1 = 14. The 95% confidence level corresponds to </a:t>
            </a:r>
            <a:r>
              <a:rPr lang="el-GR" sz="2600" i="1" dirty="0">
                <a:cs typeface="Arial" panose="020B0604020202020204" pitchFamily="34" charset="0"/>
                <a:sym typeface="Symbol" panose="05050102010706020507" pitchFamily="18" charset="2"/>
              </a:rPr>
              <a:t>σ</a:t>
            </a:r>
            <a:r>
              <a:rPr lang="en-US" sz="2600" dirty="0"/>
              <a:t> = 0.05, so there is an area of 0.025 in each of the two tails of the </a:t>
            </a:r>
            <a:r>
              <a:rPr lang="en-US" sz="2600" i="1" dirty="0"/>
              <a:t>t </a:t>
            </a:r>
            <a:r>
              <a:rPr lang="en-US" sz="2600" dirty="0"/>
              <a:t>distribution, as shown.</a:t>
            </a:r>
          </a:p>
        </p:txBody>
      </p:sp>
      <p:pic>
        <p:nvPicPr>
          <p:cNvPr id="4" name="Picture 3" descr="A normal curve on the t scale. The tail to the left of t sub alpha over 2 = negative 2.145 has area = 0.025, and the tail to the right of t sub alpha over 2 = 2.145 has area = 0.02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3895043"/>
            <a:ext cx="3446733" cy="2429557"/>
          </a:xfrm>
          <a:prstGeom prst="rect">
            <a:avLst/>
          </a:prstGeom>
        </p:spPr>
      </p:pic>
    </p:spTree>
    <p:extLst>
      <p:ext uri="{BB962C8B-B14F-4D97-AF65-F5344CB8AC3E}">
        <p14:creationId xmlns:p14="http://schemas.microsoft.com/office/powerpoint/2010/main" val="16896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Estimating Parameters and Determining Sample Sizes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743199"/>
          </a:xfrm>
        </p:spPr>
        <p:txBody>
          <a:bodyPr/>
          <a:lstStyle/>
          <a:p>
            <a:pPr marL="255600" indent="-255600">
              <a:buNone/>
              <a:defRPr/>
            </a:pPr>
            <a:r>
              <a:rPr lang="en-US" sz="2600" dirty="0"/>
              <a:t>7-1 Estimating a Population Proportion</a:t>
            </a:r>
          </a:p>
          <a:p>
            <a:pPr marL="255600" indent="-255600">
              <a:buNone/>
              <a:defRPr/>
            </a:pPr>
            <a:r>
              <a:rPr lang="en-US" sz="2600" b="1" dirty="0"/>
              <a:t>7-2 Estimating a Population Mean</a:t>
            </a:r>
            <a:endParaRPr lang="en-US" sz="2600" b="1" dirty="0">
              <a:cs typeface="Arial" charset="0"/>
            </a:endParaRPr>
          </a:p>
          <a:p>
            <a:pPr marL="574675" indent="-574675">
              <a:buNone/>
              <a:defRPr/>
            </a:pPr>
            <a:r>
              <a:rPr lang="en-US" sz="2600" dirty="0">
                <a:cs typeface="Arial" charset="0"/>
              </a:rPr>
              <a:t>7-3 Estimating a Population Standard Deviation or</a:t>
            </a:r>
            <a:br>
              <a:rPr lang="en-US" sz="2600" dirty="0">
                <a:cs typeface="Arial" charset="0"/>
              </a:rPr>
            </a:br>
            <a:r>
              <a:rPr lang="en-US" sz="2600" dirty="0">
                <a:cs typeface="Arial" charset="0"/>
              </a:rPr>
              <a:t>Variance</a:t>
            </a:r>
          </a:p>
          <a:p>
            <a:pPr marL="255600" indent="-255600">
              <a:buNone/>
              <a:defRPr/>
            </a:pPr>
            <a:r>
              <a:rPr lang="en-US" sz="2600" dirty="0">
                <a:cs typeface="Arial" charset="0"/>
              </a:rPr>
              <a:t>7-4 Bootstrapping: Using Technology for Estimates</a:t>
            </a:r>
            <a:endParaRPr lang="el-GR" sz="2600" dirty="0">
              <a:cs typeface="Arial" charset="0"/>
            </a:endParaRP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467600" cy="1097280"/>
          </a:xfrm>
        </p:spPr>
        <p:txBody>
          <a:bodyPr/>
          <a:lstStyle/>
          <a:p>
            <a:r>
              <a:rPr lang="en-US" sz="3600" dirty="0">
                <a:latin typeface="+mj-lt"/>
              </a:rPr>
              <a:t>Example: Finding a Critical Value </a:t>
            </a:r>
            <a:r>
              <a:rPr lang="en-US" sz="3600" i="1" dirty="0">
                <a:latin typeface="+mj-lt"/>
              </a:rPr>
              <a:t>t </a:t>
            </a:r>
            <a:r>
              <a:rPr lang="en-US" sz="3600" dirty="0">
                <a:latin typeface="+mj-lt"/>
              </a:rPr>
              <a:t>alpha by 2 </a:t>
            </a:r>
            <a:r>
              <a:rPr lang="en-US" sz="2000" b="0" dirty="0">
                <a:latin typeface="+mj-lt"/>
              </a:rPr>
              <a:t>(3 of 4)</a:t>
            </a:r>
            <a:endParaRPr lang="en-IN" sz="2000" b="0" dirty="0">
              <a:latin typeface="+mj-lt"/>
            </a:endParaRPr>
          </a:p>
        </p:txBody>
      </p:sp>
      <p:pic>
        <p:nvPicPr>
          <p:cNvPr id="6" name="Picture 3" descr="Solution. Using Technology Technology can be used to find that for 14 degrees of freedom and an area of 0.025 in each tail, the critical value is t sub alpha over 2 = t sub 0.025 = 2.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29" y="1684867"/>
            <a:ext cx="8114836" cy="1807050"/>
          </a:xfrm>
          <a:prstGeom prst="rect">
            <a:avLst/>
          </a:prstGeom>
        </p:spPr>
      </p:pic>
      <p:pic>
        <p:nvPicPr>
          <p:cNvPr id="5" name="Picture 4" descr="A normal curve on the t scale. The tail to the left of t sub alpha over 2 = negative 2.145 has area = 0.025, and the tail to the right of t sub alpha over 2 = 2.145 has area = 0.0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897" y="3829318"/>
            <a:ext cx="3446733" cy="2429557"/>
          </a:xfrm>
          <a:prstGeom prst="rect">
            <a:avLst/>
          </a:prstGeom>
        </p:spPr>
      </p:pic>
    </p:spTree>
    <p:extLst>
      <p:ext uri="{BB962C8B-B14F-4D97-AF65-F5344CB8AC3E}">
        <p14:creationId xmlns:p14="http://schemas.microsoft.com/office/powerpoint/2010/main" val="3818914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315200" cy="1097280"/>
          </a:xfrm>
        </p:spPr>
        <p:txBody>
          <a:bodyPr/>
          <a:lstStyle/>
          <a:p>
            <a:r>
              <a:rPr lang="en-US" sz="3600" dirty="0">
                <a:latin typeface="+mj-lt"/>
              </a:rPr>
              <a:t>Example: Finding a Critical Value </a:t>
            </a:r>
            <a:r>
              <a:rPr lang="en-US" sz="3600" i="1" dirty="0">
                <a:latin typeface="+mj-lt"/>
              </a:rPr>
              <a:t>t </a:t>
            </a:r>
            <a:r>
              <a:rPr lang="en-US" sz="3600" dirty="0">
                <a:latin typeface="+mj-lt"/>
              </a:rPr>
              <a:t>alpha by 2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001000" cy="2057399"/>
          </a:xfrm>
        </p:spPr>
        <p:txBody>
          <a:bodyPr/>
          <a:lstStyle/>
          <a:p>
            <a:pPr marL="0" indent="0">
              <a:spcBef>
                <a:spcPts val="600"/>
              </a:spcBef>
              <a:buNone/>
            </a:pPr>
            <a:r>
              <a:rPr lang="en-US" sz="2600" dirty="0"/>
              <a:t>Solution</a:t>
            </a:r>
          </a:p>
          <a:p>
            <a:pPr marL="0" indent="0">
              <a:spcBef>
                <a:spcPts val="600"/>
              </a:spcBef>
              <a:buNone/>
            </a:pPr>
            <a:r>
              <a:rPr lang="en-US" sz="2600" b="1" dirty="0"/>
              <a:t>Using Table A-3 </a:t>
            </a:r>
            <a:r>
              <a:rPr lang="en-US" sz="2600" dirty="0"/>
              <a:t>To find the critical value using Table A-3, use the column with 0.05 for the “Area in Two Tails” (or use the same column with 0.025 for the “Area in One Tail”).</a:t>
            </a:r>
            <a:endParaRPr lang="en-IN" sz="2600" dirty="0"/>
          </a:p>
        </p:txBody>
      </p:sp>
      <p:pic>
        <p:nvPicPr>
          <p:cNvPr id="4" name="Picture 3" descr="The number of degrees of freedom is df = n minus 1 = 14. We get t sub alpha over 2 = t sub 0.025 = 2.14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744413"/>
            <a:ext cx="7720988" cy="946116"/>
          </a:xfrm>
          <a:prstGeom prst="rect">
            <a:avLst/>
          </a:prstGeom>
        </p:spPr>
      </p:pic>
      <p:pic>
        <p:nvPicPr>
          <p:cNvPr id="8" name="Picture 7" descr="A normal curve on the t scale. The tail to the left of t sub alpha over 2 = negative 2.145 has area = 0.025, and the tail to the right of t sub alpha over 2 = 2.145 has area = 0.02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3152" y="4633528"/>
            <a:ext cx="2492433" cy="1756881"/>
          </a:xfrm>
          <a:prstGeom prst="rect">
            <a:avLst/>
          </a:prstGeom>
        </p:spPr>
      </p:pic>
    </p:spTree>
    <p:extLst>
      <p:ext uri="{BB962C8B-B14F-4D97-AF65-F5344CB8AC3E}">
        <p14:creationId xmlns:p14="http://schemas.microsoft.com/office/powerpoint/2010/main" val="3041463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a Point Estimate and Margin of Error </a:t>
            </a:r>
            <a:r>
              <a:rPr lang="en-US" sz="3600" i="1" dirty="0">
                <a:latin typeface="+mj-lt"/>
              </a:rPr>
              <a:t>E</a:t>
            </a:r>
            <a:r>
              <a:rPr lang="en-US" sz="3600" dirty="0">
                <a:latin typeface="+mj-lt"/>
              </a:rPr>
              <a:t> from a Confidence Interval</a:t>
            </a:r>
            <a:endParaRPr lang="en-IN" sz="3600" dirty="0">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US" sz="2600" b="1" dirty="0"/>
              <a:t>Point estimate of </a:t>
            </a:r>
            <a:r>
              <a:rPr lang="en-US" sz="2600" b="1" i="1" dirty="0"/>
              <a:t>µ</a:t>
            </a:r>
            <a:r>
              <a:rPr lang="en-US" sz="2600" b="1" dirty="0"/>
              <a:t>:</a:t>
            </a:r>
            <a:endParaRPr lang="en-IN" sz="2600" dirty="0"/>
          </a:p>
        </p:txBody>
      </p:sp>
      <p:pic>
        <p:nvPicPr>
          <p:cNvPr id="4" name="Picture 3" descr="x-bar = upper confidence limit + lower confidence limit, divided by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654" y="2418121"/>
            <a:ext cx="7798198" cy="702911"/>
          </a:xfrm>
          <a:prstGeom prst="rect">
            <a:avLst/>
          </a:prstGeom>
        </p:spPr>
      </p:pic>
      <p:sp>
        <p:nvSpPr>
          <p:cNvPr id="5" name="Content Placeholder 4"/>
          <p:cNvSpPr>
            <a:spLocks noGrp="1"/>
          </p:cNvSpPr>
          <p:nvPr>
            <p:ph idx="13"/>
          </p:nvPr>
        </p:nvSpPr>
        <p:spPr>
          <a:xfrm>
            <a:off x="457200" y="3320562"/>
            <a:ext cx="8229600" cy="533400"/>
          </a:xfrm>
        </p:spPr>
        <p:txBody>
          <a:bodyPr/>
          <a:lstStyle/>
          <a:p>
            <a:pPr marL="0" indent="0">
              <a:buNone/>
            </a:pPr>
            <a:r>
              <a:rPr lang="en-US" sz="2600" b="1" dirty="0"/>
              <a:t>Margin of error:</a:t>
            </a:r>
            <a:endParaRPr lang="en-IN" sz="2600" dirty="0"/>
          </a:p>
        </p:txBody>
      </p:sp>
      <p:pic>
        <p:nvPicPr>
          <p:cNvPr id="6" name="Picture 5" descr="E = upper confidence limit minus lower confidence limit, divided by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1082" y="4167253"/>
            <a:ext cx="7493915" cy="686403"/>
          </a:xfrm>
          <a:prstGeom prst="rect">
            <a:avLst/>
          </a:prstGeom>
        </p:spPr>
      </p:pic>
    </p:spTree>
    <p:extLst>
      <p:ext uri="{BB962C8B-B14F-4D97-AF65-F5344CB8AC3E}">
        <p14:creationId xmlns:p14="http://schemas.microsoft.com/office/powerpoint/2010/main" val="23485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2"/>
                </a:solidFill>
                <a:latin typeface="+mj-lt"/>
              </a:rPr>
              <a:t>Finding the Sample Size Required to Estimate a Population Mean: Objective</a:t>
            </a:r>
            <a:endParaRPr lang="en-IN" dirty="0">
              <a:solidFill>
                <a:schemeClr val="bg2"/>
              </a:solidFill>
              <a:latin typeface="+mj-lt"/>
            </a:endParaRPr>
          </a:p>
        </p:txBody>
      </p:sp>
      <p:sp>
        <p:nvSpPr>
          <p:cNvPr id="3" name="Content Placeholder 2"/>
          <p:cNvSpPr>
            <a:spLocks noGrp="1"/>
          </p:cNvSpPr>
          <p:nvPr>
            <p:ph idx="1"/>
          </p:nvPr>
        </p:nvSpPr>
        <p:spPr>
          <a:xfrm>
            <a:off x="457200" y="1600201"/>
            <a:ext cx="8229600" cy="914400"/>
          </a:xfrm>
        </p:spPr>
        <p:txBody>
          <a:bodyPr/>
          <a:lstStyle/>
          <a:p>
            <a:pPr marL="0" indent="0">
              <a:buNone/>
            </a:pPr>
            <a:r>
              <a:rPr lang="en-US" sz="2600" dirty="0"/>
              <a:t>Determine the sample size </a:t>
            </a:r>
            <a:r>
              <a:rPr lang="en-US" sz="2600" i="1" dirty="0"/>
              <a:t>n </a:t>
            </a:r>
            <a:r>
              <a:rPr lang="en-US" sz="2600" dirty="0"/>
              <a:t>required to estimate the value of a population mean </a:t>
            </a:r>
            <a:r>
              <a:rPr lang="en-US" sz="2600" i="1" dirty="0"/>
              <a:t>µ</a:t>
            </a:r>
            <a:r>
              <a:rPr lang="en-US" sz="2600" dirty="0"/>
              <a:t>.</a:t>
            </a:r>
            <a:endParaRPr lang="en-IN" sz="2600" dirty="0"/>
          </a:p>
        </p:txBody>
      </p:sp>
    </p:spTree>
    <p:extLst>
      <p:ext uri="{BB962C8B-B14F-4D97-AF65-F5344CB8AC3E}">
        <p14:creationId xmlns:p14="http://schemas.microsoft.com/office/powerpoint/2010/main" val="1953970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Finding the Sample Size Required to Estimate a Population Mean: Notation</a:t>
            </a:r>
            <a:endParaRPr lang="en-IN" sz="3600" dirty="0">
              <a:solidFill>
                <a:schemeClr val="bg2"/>
              </a:solidFill>
              <a:latin typeface="+mj-lt"/>
            </a:endParaRPr>
          </a:p>
        </p:txBody>
      </p:sp>
      <p:sp>
        <p:nvSpPr>
          <p:cNvPr id="3" name="Content Placeholder 2"/>
          <p:cNvSpPr>
            <a:spLocks noGrp="1"/>
          </p:cNvSpPr>
          <p:nvPr>
            <p:ph idx="1"/>
          </p:nvPr>
        </p:nvSpPr>
        <p:spPr>
          <a:xfrm>
            <a:off x="601136" y="1600201"/>
            <a:ext cx="6172200" cy="990599"/>
          </a:xfrm>
        </p:spPr>
        <p:txBody>
          <a:bodyPr/>
          <a:lstStyle/>
          <a:p>
            <a:pPr marL="0" indent="0">
              <a:buNone/>
            </a:pPr>
            <a:r>
              <a:rPr lang="en-US" sz="2600" i="1" dirty="0"/>
              <a:t>µ</a:t>
            </a:r>
            <a:r>
              <a:rPr lang="en-US" sz="2600" dirty="0"/>
              <a:t> = population mean</a:t>
            </a:r>
          </a:p>
          <a:p>
            <a:pPr marL="0" indent="0">
              <a:buNone/>
            </a:pPr>
            <a:r>
              <a:rPr lang="el-GR" sz="2600" i="1" dirty="0">
                <a:cs typeface="Arial" panose="020B0604020202020204" pitchFamily="34" charset="0"/>
                <a:sym typeface="Symbol" panose="05050102010706020507" pitchFamily="18" charset="2"/>
              </a:rPr>
              <a:t>σ</a:t>
            </a:r>
            <a:r>
              <a:rPr lang="en-US" sz="2600" dirty="0"/>
              <a:t> = population standard deviation</a:t>
            </a:r>
            <a:endParaRPr lang="en-IN" sz="2600" dirty="0"/>
          </a:p>
        </p:txBody>
      </p:sp>
      <p:pic>
        <p:nvPicPr>
          <p:cNvPr id="6" name="Picture 5" descr="x-bar = sample mean&#10;E = desired margin of error&#10;z sub alpha over 2 = z score separating an area of alpha over 2 in the right tail of the standard normal distribu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844481"/>
            <a:ext cx="6989710" cy="1955756"/>
          </a:xfrm>
          <a:prstGeom prst="rect">
            <a:avLst/>
          </a:prstGeom>
        </p:spPr>
      </p:pic>
    </p:spTree>
    <p:extLst>
      <p:ext uri="{BB962C8B-B14F-4D97-AF65-F5344CB8AC3E}">
        <p14:creationId xmlns:p14="http://schemas.microsoft.com/office/powerpoint/2010/main" val="42199136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bg2"/>
                </a:solidFill>
                <a:latin typeface="+mj-lt"/>
              </a:rPr>
              <a:t>Finding the Sample Size Required to Estimate a Population Mean: Requirement</a:t>
            </a:r>
            <a:endParaRPr lang="en-IN" sz="3200" dirty="0">
              <a:solidFill>
                <a:schemeClr val="bg2"/>
              </a:solidFill>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Clr>
                <a:schemeClr val="accent2">
                  <a:lumMod val="75000"/>
                </a:schemeClr>
              </a:buClr>
              <a:buNone/>
            </a:pPr>
            <a:r>
              <a:rPr lang="en-US" sz="2600" dirty="0"/>
              <a:t>The sample must be a simple random sample.</a:t>
            </a:r>
            <a:endParaRPr lang="en-IN" sz="2600" dirty="0"/>
          </a:p>
        </p:txBody>
      </p:sp>
    </p:spTree>
    <p:extLst>
      <p:ext uri="{BB962C8B-B14F-4D97-AF65-F5344CB8AC3E}">
        <p14:creationId xmlns:p14="http://schemas.microsoft.com/office/powerpoint/2010/main" val="4663988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solidFill>
                  <a:schemeClr val="bg2"/>
                </a:solidFill>
                <a:latin typeface="+mj-lt"/>
              </a:rPr>
              <a:t>Finding the Sample Size Required to Estimate a Population Mean: Sample Size</a:t>
            </a:r>
            <a:endParaRPr lang="en-IN" sz="3200" dirty="0">
              <a:solidFill>
                <a:schemeClr val="bg2"/>
              </a:solidFill>
              <a:latin typeface="+mj-lt"/>
            </a:endParaRPr>
          </a:p>
        </p:txBody>
      </p:sp>
      <p:sp>
        <p:nvSpPr>
          <p:cNvPr id="3" name="Content Placeholder 2"/>
          <p:cNvSpPr>
            <a:spLocks noGrp="1"/>
          </p:cNvSpPr>
          <p:nvPr>
            <p:ph idx="1"/>
          </p:nvPr>
        </p:nvSpPr>
        <p:spPr>
          <a:xfrm>
            <a:off x="457200" y="1600201"/>
            <a:ext cx="8229600" cy="533400"/>
          </a:xfrm>
        </p:spPr>
        <p:txBody>
          <a:bodyPr/>
          <a:lstStyle/>
          <a:p>
            <a:pPr marL="0" indent="0">
              <a:buClr>
                <a:schemeClr val="accent2">
                  <a:lumMod val="75000"/>
                </a:schemeClr>
              </a:buClr>
              <a:buNone/>
            </a:pPr>
            <a:r>
              <a:rPr lang="en-US" sz="2600" dirty="0"/>
              <a:t>The required sample size is found by</a:t>
            </a:r>
            <a:endParaRPr lang="en-IN" sz="2600" dirty="0"/>
          </a:p>
        </p:txBody>
      </p:sp>
      <p:pic>
        <p:nvPicPr>
          <p:cNvPr id="4" name="Picture 3" descr="n = fraction z sub alpha over 2, times sigma, over E end fraction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3884" y="2287950"/>
            <a:ext cx="1646880" cy="1494859"/>
          </a:xfrm>
          <a:prstGeom prst="rect">
            <a:avLst/>
          </a:prstGeom>
        </p:spPr>
      </p:pic>
    </p:spTree>
    <p:extLst>
      <p:ext uri="{BB962C8B-B14F-4D97-AF65-F5344CB8AC3E}">
        <p14:creationId xmlns:p14="http://schemas.microsoft.com/office/powerpoint/2010/main" val="566070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bg2"/>
                </a:solidFill>
                <a:latin typeface="+mj-lt"/>
              </a:rPr>
              <a:t>Finding the Sample Size Required to Estimate a Population Mean: Round-Off Rule</a:t>
            </a:r>
            <a:endParaRPr lang="en-IN" sz="3000" dirty="0">
              <a:solidFill>
                <a:schemeClr val="bg2"/>
              </a:solidFill>
              <a:latin typeface="+mj-lt"/>
            </a:endParaRPr>
          </a:p>
        </p:txBody>
      </p:sp>
      <p:sp>
        <p:nvSpPr>
          <p:cNvPr id="3" name="Content Placeholder 2"/>
          <p:cNvSpPr>
            <a:spLocks noGrp="1"/>
          </p:cNvSpPr>
          <p:nvPr>
            <p:ph idx="1"/>
          </p:nvPr>
        </p:nvSpPr>
        <p:spPr>
          <a:xfrm>
            <a:off x="457200" y="1600201"/>
            <a:ext cx="8229600" cy="1219199"/>
          </a:xfrm>
        </p:spPr>
        <p:txBody>
          <a:bodyPr/>
          <a:lstStyle/>
          <a:p>
            <a:pPr marL="0" indent="0">
              <a:buNone/>
            </a:pPr>
            <a:r>
              <a:rPr lang="en-US" sz="2600" dirty="0"/>
              <a:t>If the computed sample size </a:t>
            </a:r>
            <a:r>
              <a:rPr lang="en-US" sz="2600" i="1" dirty="0"/>
              <a:t>n </a:t>
            </a:r>
            <a:r>
              <a:rPr lang="en-US" sz="2600" dirty="0"/>
              <a:t>is not a whole number, round the value of </a:t>
            </a:r>
            <a:r>
              <a:rPr lang="en-US" sz="2600" i="1" dirty="0"/>
              <a:t>n </a:t>
            </a:r>
            <a:r>
              <a:rPr lang="en-US" sz="2600" dirty="0"/>
              <a:t>up to the next </a:t>
            </a:r>
            <a:r>
              <a:rPr lang="en-US" sz="2600" b="1" dirty="0"/>
              <a:t>larger</a:t>
            </a:r>
            <a:r>
              <a:rPr lang="en-US" sz="2600" i="1" dirty="0"/>
              <a:t> </a:t>
            </a:r>
            <a:r>
              <a:rPr lang="en-US" sz="2600" dirty="0"/>
              <a:t>whole number.</a:t>
            </a:r>
            <a:endParaRPr lang="en-IN" sz="2600" dirty="0"/>
          </a:p>
        </p:txBody>
      </p:sp>
    </p:spTree>
    <p:extLst>
      <p:ext uri="{BB962C8B-B14F-4D97-AF65-F5344CB8AC3E}">
        <p14:creationId xmlns:p14="http://schemas.microsoft.com/office/powerpoint/2010/main" val="2161181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Dealing with Unknown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When Finding Sample Size</a:t>
            </a:r>
            <a:endParaRPr lang="en-IN" sz="3600" dirty="0">
              <a:latin typeface="+mj-lt"/>
            </a:endParaRPr>
          </a:p>
        </p:txBody>
      </p:sp>
      <p:sp>
        <p:nvSpPr>
          <p:cNvPr id="3" name="Content Placeholder 2"/>
          <p:cNvSpPr>
            <a:spLocks noGrp="1"/>
          </p:cNvSpPr>
          <p:nvPr>
            <p:ph idx="1"/>
          </p:nvPr>
        </p:nvSpPr>
        <p:spPr/>
        <p:txBody>
          <a:bodyPr/>
          <a:lstStyle/>
          <a:p>
            <a:pPr marL="457200" indent="-457200">
              <a:lnSpc>
                <a:spcPct val="95000"/>
              </a:lnSpc>
              <a:spcBef>
                <a:spcPts val="600"/>
              </a:spcBef>
              <a:spcAft>
                <a:spcPts val="600"/>
              </a:spcAft>
              <a:buFont typeface="Wingdings" panose="05000000000000000000" pitchFamily="2" charset="2"/>
              <a:buAutoNum type="arabicPeriod"/>
            </a:pPr>
            <a:r>
              <a:rPr lang="en-US" altLang="en-US" sz="2600" dirty="0"/>
              <a:t>Use the range rule of thumb to estimate the standard deviation as follows: </a:t>
            </a:r>
            <a:r>
              <a:rPr lang="el-GR" sz="2600" i="1" dirty="0">
                <a:cs typeface="Arial" panose="020B0604020202020204" pitchFamily="34" charset="0"/>
                <a:sym typeface="Symbol" panose="05050102010706020507" pitchFamily="18" charset="2"/>
              </a:rPr>
              <a:t>σ</a:t>
            </a:r>
            <a:r>
              <a:rPr lang="en-US" altLang="en-US" sz="2600" dirty="0">
                <a:sym typeface="Symbol" panose="05050102010706020507" pitchFamily="18" charset="2"/>
              </a:rPr>
              <a:t>  range/4, where the range is determined from sample data.</a:t>
            </a:r>
            <a:endParaRPr lang="en-US" altLang="en-US" sz="2600" dirty="0"/>
          </a:p>
          <a:p>
            <a:pPr marL="457200" indent="-457200">
              <a:lnSpc>
                <a:spcPct val="95000"/>
              </a:lnSpc>
              <a:spcBef>
                <a:spcPts val="600"/>
              </a:spcBef>
              <a:spcAft>
                <a:spcPts val="600"/>
              </a:spcAft>
              <a:buFont typeface="+mj-lt"/>
              <a:buAutoNum type="arabicPeriod" startAt="2"/>
            </a:pPr>
            <a:r>
              <a:rPr lang="en-US" altLang="en-US" sz="2600" dirty="0"/>
              <a:t>Start the sample collection process without knowing </a:t>
            </a:r>
            <a:r>
              <a:rPr lang="el-GR" sz="2600" i="1" dirty="0">
                <a:cs typeface="Arial" panose="020B0604020202020204" pitchFamily="34" charset="0"/>
                <a:sym typeface="Symbol" panose="05050102010706020507" pitchFamily="18" charset="2"/>
              </a:rPr>
              <a:t>σ</a:t>
            </a:r>
            <a:r>
              <a:rPr lang="en-US" altLang="en-US" sz="2600" dirty="0"/>
              <a:t> and, using the first several values, calculate the sample standard deviation </a:t>
            </a:r>
            <a:r>
              <a:rPr lang="en-US" altLang="en-US" sz="2600" i="1" dirty="0"/>
              <a:t>s</a:t>
            </a:r>
            <a:r>
              <a:rPr lang="en-US" altLang="en-US" sz="2600" dirty="0"/>
              <a:t> and use it in place of </a:t>
            </a:r>
            <a:r>
              <a:rPr lang="el-GR" sz="2600" i="1" dirty="0">
                <a:cs typeface="Arial" panose="020B0604020202020204" pitchFamily="34" charset="0"/>
                <a:sym typeface="Symbol" panose="05050102010706020507" pitchFamily="18" charset="2"/>
              </a:rPr>
              <a:t>σ</a:t>
            </a:r>
            <a:r>
              <a:rPr lang="en-US" altLang="en-US" sz="2600" i="1" dirty="0">
                <a:sym typeface="Symbol" panose="05050102010706020507" pitchFamily="18" charset="2"/>
              </a:rPr>
              <a:t>.  </a:t>
            </a:r>
            <a:r>
              <a:rPr lang="en-US" altLang="en-US" sz="2600" dirty="0"/>
              <a:t>The estimated value of</a:t>
            </a:r>
            <a:r>
              <a:rPr lang="el-GR" altLang="en-US" sz="2600" i="1" dirty="0">
                <a:cs typeface="Arial" panose="020B0604020202020204" pitchFamily="34" charset="0"/>
              </a:rPr>
              <a:t> </a:t>
            </a:r>
            <a:r>
              <a:rPr lang="el-GR" sz="2600" i="1" dirty="0">
                <a:cs typeface="Arial" panose="020B0604020202020204" pitchFamily="34" charset="0"/>
                <a:sym typeface="Symbol" panose="05050102010706020507" pitchFamily="18" charset="2"/>
              </a:rPr>
              <a:t>σ</a:t>
            </a:r>
            <a:r>
              <a:rPr lang="en-US" altLang="en-US" sz="2600" dirty="0"/>
              <a:t> can then be improved as more sample data are obtained, and the sample size can be refined accordingly.      </a:t>
            </a:r>
          </a:p>
          <a:p>
            <a:pPr marL="457200" indent="-457200">
              <a:lnSpc>
                <a:spcPct val="95000"/>
              </a:lnSpc>
              <a:spcBef>
                <a:spcPct val="35000"/>
              </a:spcBef>
              <a:spcAft>
                <a:spcPct val="35000"/>
              </a:spcAft>
              <a:buFont typeface="+mj-lt"/>
              <a:buAutoNum type="arabicPeriod" startAt="3"/>
            </a:pPr>
            <a:r>
              <a:rPr lang="en-US" altLang="en-US" sz="2600" dirty="0"/>
              <a:t>Estimate the value of </a:t>
            </a:r>
            <a:r>
              <a:rPr lang="el-GR" sz="2600" i="1" dirty="0">
                <a:cs typeface="Arial" panose="020B0604020202020204" pitchFamily="34" charset="0"/>
                <a:sym typeface="Symbol" panose="05050102010706020507" pitchFamily="18" charset="2"/>
              </a:rPr>
              <a:t>σ</a:t>
            </a:r>
            <a:r>
              <a:rPr lang="en-US" altLang="en-US" sz="2600" i="1" dirty="0">
                <a:sym typeface="Symbol" panose="05050102010706020507" pitchFamily="18" charset="2"/>
              </a:rPr>
              <a:t> </a:t>
            </a:r>
            <a:r>
              <a:rPr lang="en-US" altLang="en-US" sz="2600" dirty="0">
                <a:sym typeface="Symbol" panose="05050102010706020507" pitchFamily="18" charset="2"/>
              </a:rPr>
              <a:t>by using the results of some other earlier study.</a:t>
            </a:r>
            <a:endParaRPr lang="en-IN" sz="2600" dirty="0"/>
          </a:p>
        </p:txBody>
      </p:sp>
    </p:spTree>
    <p:extLst>
      <p:ext uri="{BB962C8B-B14F-4D97-AF65-F5344CB8AC3E}">
        <p14:creationId xmlns:p14="http://schemas.microsoft.com/office/powerpoint/2010/main" val="2592594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IQ Scores of Statistics Students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001000" cy="2209800"/>
          </a:xfrm>
        </p:spPr>
        <p:txBody>
          <a:bodyPr/>
          <a:lstStyle/>
          <a:p>
            <a:pPr marL="0" indent="0">
              <a:buNone/>
            </a:pPr>
            <a:r>
              <a:rPr lang="en-US" sz="2600" dirty="0"/>
              <a:t>Assume that we want to estimate the mean IQ score for the population of statistics students. How many statistics students must be randomly selected for IQ tests if we want 95% confidence that the sample mean is within 3 IQ points of the population mean?</a:t>
            </a:r>
            <a:endParaRPr lang="en-IN" sz="2600" dirty="0"/>
          </a:p>
        </p:txBody>
      </p:sp>
    </p:spTree>
    <p:extLst>
      <p:ext uri="{BB962C8B-B14F-4D97-AF65-F5344CB8AC3E}">
        <p14:creationId xmlns:p14="http://schemas.microsoft.com/office/powerpoint/2010/main" val="1308057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 </a:t>
            </a:r>
            <a:r>
              <a:rPr lang="en-US" sz="2000" b="0" dirty="0">
                <a:latin typeface="+mj-lt"/>
              </a:rPr>
              <a:t>(1 of 2)</a:t>
            </a:r>
            <a:endParaRPr lang="en-IN" sz="2000" b="0" dirty="0">
              <a:latin typeface="+mj-lt"/>
            </a:endParaRPr>
          </a:p>
        </p:txBody>
      </p:sp>
      <p:pic>
        <p:nvPicPr>
          <p:cNvPr id="5" name="Picture 4" descr="The main goal of this section is to present methods for using a sample mean x-bar to make an inference about the value of the corresponding population mean µ."/>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76400"/>
            <a:ext cx="7557025" cy="1029799"/>
          </a:xfrm>
          <a:prstGeom prst="rect">
            <a:avLst/>
          </a:prstGeom>
        </p:spPr>
      </p:pic>
    </p:spTree>
    <p:extLst>
      <p:ext uri="{BB962C8B-B14F-4D97-AF65-F5344CB8AC3E}">
        <p14:creationId xmlns:p14="http://schemas.microsoft.com/office/powerpoint/2010/main" val="28284341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IQ Scores of Statistics Students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1219200" cy="380999"/>
          </a:xfrm>
        </p:spPr>
        <p:txBody>
          <a:bodyPr/>
          <a:lstStyle/>
          <a:p>
            <a:pPr marL="0" indent="0">
              <a:spcBef>
                <a:spcPts val="600"/>
              </a:spcBef>
              <a:buNone/>
            </a:pPr>
            <a:r>
              <a:rPr lang="en-US" sz="2600" dirty="0"/>
              <a:t>Solution</a:t>
            </a:r>
          </a:p>
        </p:txBody>
      </p:sp>
      <p:pic>
        <p:nvPicPr>
          <p:cNvPr id="5" name="Picture 4" descr="For a 95% confidence interval, we have alpha = 0.05, so z sub alpha over 2 = 1.96. Because we want the sample mean to be within 3 IQ points of µ, the margin of error is E = 3. Also, we can assume that sigma = 15 (see the discussion that immediately precedes this example). We get n = fraction z sub alpha over 2, times sigma, over E end fraction squared = 1.96 times 15, over 3, squared = 96.04 = 97, when rounded up."/>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71" y="2104424"/>
            <a:ext cx="7720988" cy="3712174"/>
          </a:xfrm>
          <a:prstGeom prst="rect">
            <a:avLst/>
          </a:prstGeom>
        </p:spPr>
      </p:pic>
    </p:spTree>
    <p:extLst>
      <p:ext uri="{BB962C8B-B14F-4D97-AF65-F5344CB8AC3E}">
        <p14:creationId xmlns:p14="http://schemas.microsoft.com/office/powerpoint/2010/main" val="34646911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IQ Scores of Statistics Students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382000" cy="1676400"/>
          </a:xfrm>
        </p:spPr>
        <p:txBody>
          <a:bodyPr/>
          <a:lstStyle/>
          <a:p>
            <a:pPr marL="0" indent="0">
              <a:spcBef>
                <a:spcPts val="600"/>
              </a:spcBef>
              <a:buNone/>
            </a:pPr>
            <a:r>
              <a:rPr lang="en-US" sz="2800" dirty="0"/>
              <a:t>Interpretation</a:t>
            </a:r>
          </a:p>
          <a:p>
            <a:pPr marL="0" indent="0">
              <a:spcBef>
                <a:spcPts val="600"/>
              </a:spcBef>
              <a:buNone/>
            </a:pPr>
            <a:r>
              <a:rPr lang="en-US" sz="2600" dirty="0"/>
              <a:t>Among the thousands of statistics students, we need to obtain a simple random sample of at least 97 of their IQ scores.</a:t>
            </a:r>
          </a:p>
        </p:txBody>
      </p:sp>
      <p:pic>
        <p:nvPicPr>
          <p:cNvPr id="4" name="Picture 3" descr="With a simple random sample of only 97 statistics students, we will be 95% confident that the sample mean x-bar is within 3 IQ points of the true population mean µ."/>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3429000"/>
            <a:ext cx="8312727" cy="1104348"/>
          </a:xfrm>
          <a:prstGeom prst="rect">
            <a:avLst/>
          </a:prstGeom>
        </p:spPr>
      </p:pic>
    </p:spTree>
    <p:extLst>
      <p:ext uri="{BB962C8B-B14F-4D97-AF65-F5344CB8AC3E}">
        <p14:creationId xmlns:p14="http://schemas.microsoft.com/office/powerpoint/2010/main" val="1820187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Estimating a Population Mean When </a:t>
            </a:r>
            <a:r>
              <a:rPr lang="el-GR" sz="3600" i="1" dirty="0">
                <a:latin typeface="+mj-lt"/>
                <a:cs typeface="Arial" panose="020B0604020202020204" pitchFamily="34" charset="0"/>
                <a:sym typeface="Symbol" panose="05050102010706020507" pitchFamily="18" charset="2"/>
              </a:rPr>
              <a:t>σ</a:t>
            </a:r>
            <a:r>
              <a:rPr lang="en-US" sz="3600" dirty="0">
                <a:latin typeface="+mj-lt"/>
              </a:rPr>
              <a:t> Is Known</a:t>
            </a:r>
            <a:endParaRPr lang="en-IN" sz="3600" dirty="0">
              <a:latin typeface="+mj-lt"/>
            </a:endParaRPr>
          </a:p>
        </p:txBody>
      </p:sp>
      <p:sp>
        <p:nvSpPr>
          <p:cNvPr id="3" name="Content Placeholder 2"/>
          <p:cNvSpPr>
            <a:spLocks noGrp="1"/>
          </p:cNvSpPr>
          <p:nvPr>
            <p:ph idx="1"/>
          </p:nvPr>
        </p:nvSpPr>
        <p:spPr>
          <a:xfrm>
            <a:off x="457200" y="1600201"/>
            <a:ext cx="8229600" cy="1600199"/>
          </a:xfrm>
        </p:spPr>
        <p:txBody>
          <a:bodyPr/>
          <a:lstStyle/>
          <a:p>
            <a:pPr marL="0" indent="0">
              <a:buNone/>
            </a:pPr>
            <a:r>
              <a:rPr lang="en-US" sz="2600" dirty="0"/>
              <a:t>If we somehow do know the value of </a:t>
            </a:r>
            <a:r>
              <a:rPr lang="en-US" sz="2400" i="1" dirty="0">
                <a:latin typeface="Symbol" panose="05050102010706020507" pitchFamily="18" charset="2"/>
              </a:rPr>
              <a:t>s</a:t>
            </a:r>
            <a:r>
              <a:rPr lang="en-US" sz="2600" dirty="0"/>
              <a:t>, the confidence interval is constructed using the standard normal distribution instead of the Student </a:t>
            </a:r>
            <a:r>
              <a:rPr lang="en-US" sz="2600" i="1" dirty="0"/>
              <a:t>t </a:t>
            </a:r>
            <a:r>
              <a:rPr lang="en-US" sz="2600" dirty="0"/>
              <a:t>distribution, so the same procedure can be used with this margin of error:</a:t>
            </a:r>
            <a:endParaRPr lang="en-US" sz="2400" dirty="0"/>
          </a:p>
        </p:txBody>
      </p:sp>
      <p:pic>
        <p:nvPicPr>
          <p:cNvPr id="5" name="Picture 4" descr="Margin of error E = z sub alpha over 2, times sigma over radical n, with a known sig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101" y="3429000"/>
            <a:ext cx="7377122" cy="801859"/>
          </a:xfrm>
          <a:prstGeom prst="rect">
            <a:avLst/>
          </a:prstGeom>
        </p:spPr>
      </p:pic>
    </p:spTree>
    <p:extLst>
      <p:ext uri="{BB962C8B-B14F-4D97-AF65-F5344CB8AC3E}">
        <p14:creationId xmlns:p14="http://schemas.microsoft.com/office/powerpoint/2010/main" val="42277897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Estimate of </a:t>
            </a:r>
            <a:r>
              <a:rPr lang="en-US" sz="3600" i="1" dirty="0">
                <a:latin typeface="+mj-lt"/>
              </a:rPr>
              <a:t>µ</a:t>
            </a:r>
            <a:r>
              <a:rPr lang="en-US" sz="3600" dirty="0">
                <a:latin typeface="+mj-lt"/>
              </a:rPr>
              <a:t> with Known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a:t>
            </a:r>
            <a:r>
              <a:rPr lang="en-US" sz="2000" b="0" dirty="0">
                <a:latin typeface="+mj-lt"/>
                <a:sym typeface="Symbol" panose="05050102010706020507" pitchFamily="18" charset="2"/>
              </a:rPr>
              <a:t>(1 of 6)</a:t>
            </a:r>
            <a:endParaRPr lang="en-IN" sz="2000" b="0" dirty="0">
              <a:latin typeface="+mj-lt"/>
            </a:endParaRPr>
          </a:p>
        </p:txBody>
      </p:sp>
      <p:pic>
        <p:nvPicPr>
          <p:cNvPr id="4" name="Picture 3" descr="Use the 15 birth weights of girls given below, for which n = 15 and x-bar = 30.9 hg. Construct a 95% confidence interval estimate of the mean birth weight of all girls by assuming that sigma is known to be 2.9 hg.&#10;33  28  33  37  31  32  31  &#10;28  34  28  33  26  30  31 2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600200"/>
            <a:ext cx="7557025" cy="2292903"/>
          </a:xfrm>
          <a:prstGeom prst="rect">
            <a:avLst/>
          </a:prstGeom>
        </p:spPr>
      </p:pic>
    </p:spTree>
    <p:extLst>
      <p:ext uri="{BB962C8B-B14F-4D97-AF65-F5344CB8AC3E}">
        <p14:creationId xmlns:p14="http://schemas.microsoft.com/office/powerpoint/2010/main" val="2214156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Estimate of </a:t>
            </a:r>
            <a:r>
              <a:rPr lang="en-US" sz="3600" i="1" dirty="0">
                <a:latin typeface="+mj-lt"/>
              </a:rPr>
              <a:t>µ</a:t>
            </a:r>
            <a:r>
              <a:rPr lang="en-US" sz="3600" dirty="0">
                <a:latin typeface="+mj-lt"/>
              </a:rPr>
              <a:t> with Known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a:t>
            </a:r>
            <a:r>
              <a:rPr lang="en-US" sz="2000" b="0" dirty="0">
                <a:latin typeface="+mj-lt"/>
                <a:sym typeface="Symbol" panose="05050102010706020507" pitchFamily="18" charset="2"/>
              </a:rPr>
              <a:t>(2 of 6)</a:t>
            </a:r>
            <a:endParaRPr lang="en-IN" sz="2000" b="0" dirty="0">
              <a:latin typeface="+mj-lt"/>
            </a:endParaRPr>
          </a:p>
        </p:txBody>
      </p:sp>
      <p:sp>
        <p:nvSpPr>
          <p:cNvPr id="3" name="Content Placeholder 2"/>
          <p:cNvSpPr>
            <a:spLocks noGrp="1"/>
          </p:cNvSpPr>
          <p:nvPr>
            <p:ph idx="1"/>
          </p:nvPr>
        </p:nvSpPr>
        <p:spPr>
          <a:xfrm>
            <a:off x="457200" y="1600201"/>
            <a:ext cx="8229600" cy="3352800"/>
          </a:xfrm>
        </p:spPr>
        <p:txBody>
          <a:bodyPr/>
          <a:lstStyle/>
          <a:p>
            <a:pPr marL="0" indent="0">
              <a:spcBef>
                <a:spcPts val="600"/>
              </a:spcBef>
              <a:buNone/>
            </a:pPr>
            <a:r>
              <a:rPr lang="en-US" sz="2600" dirty="0"/>
              <a:t>Solution</a:t>
            </a:r>
          </a:p>
          <a:p>
            <a:pPr marL="0" indent="0">
              <a:spcBef>
                <a:spcPts val="600"/>
              </a:spcBef>
              <a:buNone/>
            </a:pPr>
            <a:r>
              <a:rPr lang="en-US" sz="2600" dirty="0"/>
              <a:t>Requirement Check: (1) The sample is a simple random sample. (2) Because the sample size is </a:t>
            </a:r>
            <a:r>
              <a:rPr lang="en-US" sz="2600" i="1" dirty="0"/>
              <a:t>n </a:t>
            </a:r>
            <a:r>
              <a:rPr lang="en-US" sz="2600" dirty="0"/>
              <a:t>= 15, the requirement that “the population is normally distributed or the sample size is greater than 30” can be satisfied only if the sample data appear to be from a normally distributed population, so we need to investigate normality.</a:t>
            </a:r>
            <a:endParaRPr lang="en-IN" sz="2600" dirty="0"/>
          </a:p>
        </p:txBody>
      </p:sp>
    </p:spTree>
    <p:extLst>
      <p:ext uri="{BB962C8B-B14F-4D97-AF65-F5344CB8AC3E}">
        <p14:creationId xmlns:p14="http://schemas.microsoft.com/office/powerpoint/2010/main" val="4223860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Estimate of </a:t>
            </a:r>
            <a:r>
              <a:rPr lang="en-US" sz="3600" i="1" dirty="0">
                <a:latin typeface="+mj-lt"/>
              </a:rPr>
              <a:t>µ</a:t>
            </a:r>
            <a:r>
              <a:rPr lang="en-US" sz="3600" dirty="0">
                <a:latin typeface="+mj-lt"/>
              </a:rPr>
              <a:t> with Known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a:t>
            </a:r>
            <a:r>
              <a:rPr lang="en-US" sz="2000" b="0" dirty="0">
                <a:latin typeface="+mj-lt"/>
                <a:sym typeface="Symbol" panose="05050102010706020507" pitchFamily="18" charset="2"/>
              </a:rPr>
              <a:t>(3 of 6)</a:t>
            </a:r>
            <a:endParaRPr lang="en-IN" sz="2000" b="0" dirty="0">
              <a:latin typeface="+mj-lt"/>
            </a:endParaRPr>
          </a:p>
        </p:txBody>
      </p:sp>
      <p:sp>
        <p:nvSpPr>
          <p:cNvPr id="3" name="Content Placeholder 2"/>
          <p:cNvSpPr>
            <a:spLocks noGrp="1"/>
          </p:cNvSpPr>
          <p:nvPr>
            <p:ph idx="1"/>
          </p:nvPr>
        </p:nvSpPr>
        <p:spPr>
          <a:xfrm>
            <a:off x="457200" y="1600201"/>
            <a:ext cx="8229600" cy="1219199"/>
          </a:xfrm>
        </p:spPr>
        <p:txBody>
          <a:bodyPr/>
          <a:lstStyle/>
          <a:p>
            <a:pPr marL="0" indent="0">
              <a:spcBef>
                <a:spcPts val="600"/>
              </a:spcBef>
              <a:buNone/>
            </a:pPr>
            <a:r>
              <a:rPr lang="en-US" sz="2600" dirty="0"/>
              <a:t>Solution</a:t>
            </a:r>
          </a:p>
          <a:p>
            <a:pPr marL="0" indent="0">
              <a:spcBef>
                <a:spcPts val="600"/>
              </a:spcBef>
              <a:buNone/>
            </a:pPr>
            <a:r>
              <a:rPr lang="en-US" sz="2600" dirty="0"/>
              <a:t>Sample data appear to be from a normally distributed population.</a:t>
            </a:r>
            <a:endParaRPr lang="en-IN" sz="2600" dirty="0"/>
          </a:p>
        </p:txBody>
      </p:sp>
      <p:pic>
        <p:nvPicPr>
          <p:cNvPr id="4" name="Picture 3" descr="A quantile plot. Across x-values, points are clustered within 0.6 vertical units of the line through (27.1, negative 1.2) and (35.9, 1.6). The points are roughly evenly distributed above and below the line.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0" y="3048000"/>
            <a:ext cx="4622560" cy="2699459"/>
          </a:xfrm>
          <a:prstGeom prst="rect">
            <a:avLst/>
          </a:prstGeom>
        </p:spPr>
      </p:pic>
    </p:spTree>
    <p:extLst>
      <p:ext uri="{BB962C8B-B14F-4D97-AF65-F5344CB8AC3E}">
        <p14:creationId xmlns:p14="http://schemas.microsoft.com/office/powerpoint/2010/main" val="39622866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Estimate of </a:t>
            </a:r>
            <a:r>
              <a:rPr lang="en-US" sz="3600" i="1" dirty="0">
                <a:latin typeface="+mj-lt"/>
              </a:rPr>
              <a:t>µ</a:t>
            </a:r>
            <a:r>
              <a:rPr lang="en-US" sz="3600" dirty="0">
                <a:latin typeface="+mj-lt"/>
              </a:rPr>
              <a:t> with Known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a:t>
            </a:r>
            <a:r>
              <a:rPr lang="en-US" sz="2000" b="0" dirty="0">
                <a:latin typeface="+mj-lt"/>
                <a:sym typeface="Symbol" panose="05050102010706020507" pitchFamily="18" charset="2"/>
              </a:rPr>
              <a:t>(4 of 6)</a:t>
            </a:r>
            <a:endParaRPr lang="en-IN" sz="2000" b="0" dirty="0">
              <a:latin typeface="+mj-lt"/>
            </a:endParaRPr>
          </a:p>
        </p:txBody>
      </p:sp>
      <p:sp>
        <p:nvSpPr>
          <p:cNvPr id="3" name="Content Placeholder 2"/>
          <p:cNvSpPr>
            <a:spLocks noGrp="1"/>
          </p:cNvSpPr>
          <p:nvPr>
            <p:ph idx="1"/>
          </p:nvPr>
        </p:nvSpPr>
        <p:spPr>
          <a:xfrm>
            <a:off x="457200" y="1600201"/>
            <a:ext cx="1295400" cy="380999"/>
          </a:xfrm>
        </p:spPr>
        <p:txBody>
          <a:bodyPr/>
          <a:lstStyle/>
          <a:p>
            <a:pPr marL="0" indent="0">
              <a:spcBef>
                <a:spcPts val="600"/>
              </a:spcBef>
              <a:buNone/>
            </a:pPr>
            <a:r>
              <a:rPr lang="en-US" sz="2600" dirty="0"/>
              <a:t>Solution</a:t>
            </a:r>
            <a:endParaRPr lang="en-IN" sz="2600" dirty="0"/>
          </a:p>
        </p:txBody>
      </p:sp>
      <p:pic>
        <p:nvPicPr>
          <p:cNvPr id="8" name="Picture 7" descr="With a 95% confidence level, we have alpha = 0.5, and we get z sub alpha over 2 = 1.96, sigma = 2.9 hg, and n = 15, we find the value of the margin of error E: E = z sub alpha over 2, times sigma over radical n = 1.96 times 2.9 over radical 15 = 1.4676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947" y="2174696"/>
            <a:ext cx="7954942" cy="3139664"/>
          </a:xfrm>
          <a:prstGeom prst="rect">
            <a:avLst/>
          </a:prstGeom>
        </p:spPr>
      </p:pic>
    </p:spTree>
    <p:extLst>
      <p:ext uri="{BB962C8B-B14F-4D97-AF65-F5344CB8AC3E}">
        <p14:creationId xmlns:p14="http://schemas.microsoft.com/office/powerpoint/2010/main" val="16342049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Estimate of </a:t>
            </a:r>
            <a:r>
              <a:rPr lang="en-US" sz="3600" i="1" dirty="0">
                <a:latin typeface="+mj-lt"/>
              </a:rPr>
              <a:t>µ</a:t>
            </a:r>
            <a:r>
              <a:rPr lang="en-US" sz="3600" dirty="0">
                <a:latin typeface="+mj-lt"/>
              </a:rPr>
              <a:t> with Known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a:t>
            </a:r>
            <a:r>
              <a:rPr lang="en-US" sz="2000" b="0" dirty="0">
                <a:latin typeface="+mj-lt"/>
                <a:sym typeface="Symbol" panose="05050102010706020507" pitchFamily="18" charset="2"/>
              </a:rPr>
              <a:t>(5 of 6)</a:t>
            </a:r>
            <a:endParaRPr lang="en-IN" sz="2000" b="0" dirty="0">
              <a:latin typeface="+mj-lt"/>
            </a:endParaRPr>
          </a:p>
        </p:txBody>
      </p:sp>
      <p:sp>
        <p:nvSpPr>
          <p:cNvPr id="3" name="Content Placeholder 2"/>
          <p:cNvSpPr>
            <a:spLocks noGrp="1"/>
          </p:cNvSpPr>
          <p:nvPr>
            <p:ph idx="1"/>
          </p:nvPr>
        </p:nvSpPr>
        <p:spPr>
          <a:xfrm>
            <a:off x="457200" y="1600201"/>
            <a:ext cx="8229600" cy="380999"/>
          </a:xfrm>
        </p:spPr>
        <p:txBody>
          <a:bodyPr/>
          <a:lstStyle/>
          <a:p>
            <a:pPr marL="0" indent="0">
              <a:spcBef>
                <a:spcPts val="600"/>
              </a:spcBef>
              <a:buNone/>
            </a:pPr>
            <a:r>
              <a:rPr lang="en-US" sz="2600" dirty="0"/>
              <a:t>Solution</a:t>
            </a:r>
          </a:p>
        </p:txBody>
      </p:sp>
      <p:pic>
        <p:nvPicPr>
          <p:cNvPr id="4" name="Picture 3" descr="With x-bar = 30.9 hg and E = 1.46760, we find the 95% confidence interval as follows:&#10;x-bar minus E &lt; µ &lt; x-bar + E&#10;30.9 minus 1.46760 &lt; µ &lt; 30.9 + 1.46760&#10;29.4 hg &lt; µ &lt; 32.4 hg &#10;(rounded to one decimal plac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09800"/>
            <a:ext cx="7557025" cy="2631191"/>
          </a:xfrm>
          <a:prstGeom prst="rect">
            <a:avLst/>
          </a:prstGeom>
        </p:spPr>
      </p:pic>
    </p:spTree>
    <p:extLst>
      <p:ext uri="{BB962C8B-B14F-4D97-AF65-F5344CB8AC3E}">
        <p14:creationId xmlns:p14="http://schemas.microsoft.com/office/powerpoint/2010/main" val="17415065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Confidence Interval Estimate of </a:t>
            </a:r>
            <a:r>
              <a:rPr lang="en-US" sz="3600" i="1" dirty="0">
                <a:latin typeface="+mj-lt"/>
              </a:rPr>
              <a:t>µ</a:t>
            </a:r>
            <a:r>
              <a:rPr lang="en-US" sz="3600" dirty="0">
                <a:latin typeface="+mj-lt"/>
              </a:rPr>
              <a:t> with Known </a:t>
            </a:r>
            <a:r>
              <a:rPr lang="el-GR" sz="3600" i="1" dirty="0">
                <a:latin typeface="+mj-lt"/>
                <a:cs typeface="Arial" panose="020B0604020202020204" pitchFamily="34" charset="0"/>
                <a:sym typeface="Symbol" panose="05050102010706020507" pitchFamily="18" charset="2"/>
              </a:rPr>
              <a:t>σ</a:t>
            </a:r>
            <a:r>
              <a:rPr lang="en-US" sz="3600" dirty="0">
                <a:latin typeface="+mj-lt"/>
                <a:sym typeface="Symbol" panose="05050102010706020507" pitchFamily="18" charset="2"/>
              </a:rPr>
              <a:t> </a:t>
            </a:r>
            <a:r>
              <a:rPr lang="en-US" sz="2000" b="0" dirty="0">
                <a:latin typeface="+mj-lt"/>
                <a:sym typeface="Symbol" panose="05050102010706020507" pitchFamily="18" charset="2"/>
              </a:rPr>
              <a:t>(6 of 6)</a:t>
            </a:r>
            <a:endParaRPr lang="en-IN" sz="2000" b="0" dirty="0">
              <a:latin typeface="+mj-lt"/>
            </a:endParaRPr>
          </a:p>
        </p:txBody>
      </p:sp>
      <p:sp>
        <p:nvSpPr>
          <p:cNvPr id="3" name="Content Placeholder 2"/>
          <p:cNvSpPr>
            <a:spLocks noGrp="1"/>
          </p:cNvSpPr>
          <p:nvPr>
            <p:ph idx="1"/>
          </p:nvPr>
        </p:nvSpPr>
        <p:spPr>
          <a:xfrm>
            <a:off x="457200" y="1600201"/>
            <a:ext cx="8229600" cy="2209800"/>
          </a:xfrm>
        </p:spPr>
        <p:txBody>
          <a:bodyPr/>
          <a:lstStyle/>
          <a:p>
            <a:pPr marL="0" indent="0">
              <a:spcBef>
                <a:spcPts val="600"/>
              </a:spcBef>
              <a:buNone/>
            </a:pPr>
            <a:r>
              <a:rPr lang="en-US" sz="2600" dirty="0"/>
              <a:t>Solution</a:t>
            </a:r>
          </a:p>
          <a:p>
            <a:pPr marL="0" indent="0">
              <a:spcBef>
                <a:spcPts val="600"/>
              </a:spcBef>
              <a:buNone/>
            </a:pPr>
            <a:r>
              <a:rPr lang="en-US" sz="2600" dirty="0"/>
              <a:t>Remember, this example illustrates the situation in which the population standard deviation </a:t>
            </a:r>
            <a:r>
              <a:rPr lang="el-GR" sz="2600" i="1" dirty="0">
                <a:cs typeface="Arial" panose="020B0604020202020204" pitchFamily="34" charset="0"/>
                <a:sym typeface="Symbol" panose="05050102010706020507" pitchFamily="18" charset="2"/>
              </a:rPr>
              <a:t>σ</a:t>
            </a:r>
            <a:r>
              <a:rPr lang="en-US" sz="2600" dirty="0"/>
              <a:t> is known, which is rare. The more realistic situation with </a:t>
            </a:r>
            <a:r>
              <a:rPr lang="el-GR" sz="2600" i="1" dirty="0">
                <a:cs typeface="Arial" panose="020B0604020202020204" pitchFamily="34" charset="0"/>
                <a:sym typeface="Symbol" panose="05050102010706020507" pitchFamily="18" charset="2"/>
              </a:rPr>
              <a:t>σ</a:t>
            </a:r>
            <a:r>
              <a:rPr lang="en-US" sz="2600" dirty="0"/>
              <a:t> unknown is considered in Part 1 of this section.</a:t>
            </a:r>
            <a:endParaRPr lang="en-IN" sz="2600" dirty="0"/>
          </a:p>
        </p:txBody>
      </p:sp>
    </p:spTree>
    <p:extLst>
      <p:ext uri="{BB962C8B-B14F-4D97-AF65-F5344CB8AC3E}">
        <p14:creationId xmlns:p14="http://schemas.microsoft.com/office/powerpoint/2010/main" val="3811004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Choosing an Appropriate Distribution</a:t>
            </a:r>
            <a:endParaRPr lang="en-IN" sz="3600" dirty="0">
              <a:latin typeface="+mj-lt"/>
            </a:endParaRPr>
          </a:p>
        </p:txBody>
      </p:sp>
      <p:sp>
        <p:nvSpPr>
          <p:cNvPr id="3" name="Content Placeholder 2"/>
          <p:cNvSpPr>
            <a:spLocks noGrp="1"/>
          </p:cNvSpPr>
          <p:nvPr>
            <p:ph idx="1"/>
          </p:nvPr>
        </p:nvSpPr>
        <p:spPr>
          <a:xfrm>
            <a:off x="457200" y="1600201"/>
            <a:ext cx="8382000" cy="457199"/>
          </a:xfrm>
        </p:spPr>
        <p:txBody>
          <a:bodyPr/>
          <a:lstStyle/>
          <a:p>
            <a:pPr marL="0" indent="0">
              <a:buNone/>
            </a:pPr>
            <a:r>
              <a:rPr lang="en-US" sz="2600" dirty="0"/>
              <a:t>Choosing between Student </a:t>
            </a:r>
            <a:r>
              <a:rPr lang="en-US" sz="2600" i="1" dirty="0"/>
              <a:t>t </a:t>
            </a:r>
            <a:r>
              <a:rPr lang="en-US" sz="2600" dirty="0"/>
              <a:t>and </a:t>
            </a:r>
            <a:r>
              <a:rPr lang="en-US" sz="2600" i="1" dirty="0"/>
              <a:t>z </a:t>
            </a:r>
            <a:r>
              <a:rPr lang="en-US" sz="2600" dirty="0"/>
              <a:t>(Normal) Distributions</a:t>
            </a:r>
            <a:endParaRPr lang="en-IN" sz="2600" dirty="0"/>
          </a:p>
        </p:txBody>
      </p:sp>
      <p:graphicFrame>
        <p:nvGraphicFramePr>
          <p:cNvPr id="7" name="Table 6" descr="The table lists the best method to use for different conditions. Condition: sigma not known and normally distributed population, or sigma not known and n &gt; 30. Method: Use student t distribution. Condition: sigma known and normally distributed population, or sigma known and n &gt; 30. Method: Use the normal, z, distribution. Condition: population is not normally distributed and n is less than or equal to 30. Method: Use the boot strapping method from Section 7-4, or a nonparametric method."/>
          <p:cNvGraphicFramePr>
            <a:graphicFrameLocks noGrp="1"/>
          </p:cNvGraphicFramePr>
          <p:nvPr>
            <p:extLst>
              <p:ext uri="{D42A27DB-BD31-4B8C-83A1-F6EECF244321}">
                <p14:modId xmlns:p14="http://schemas.microsoft.com/office/powerpoint/2010/main" val="1718031167"/>
              </p:ext>
            </p:extLst>
          </p:nvPr>
        </p:nvGraphicFramePr>
        <p:xfrm>
          <a:off x="474787" y="2286000"/>
          <a:ext cx="8305800" cy="2908301"/>
        </p:xfrm>
        <a:graphic>
          <a:graphicData uri="http://schemas.openxmlformats.org/drawingml/2006/table">
            <a:tbl>
              <a:tblPr firstRow="1" bandRow="1">
                <a:tableStyleId>{3B4B98B0-60AC-42C2-AFA5-B58CD77FA1E5}</a:tableStyleId>
              </a:tblPr>
              <a:tblGrid>
                <a:gridCol w="4325813">
                  <a:extLst>
                    <a:ext uri="{9D8B030D-6E8A-4147-A177-3AD203B41FA5}">
                      <a16:colId xmlns:a16="http://schemas.microsoft.com/office/drawing/2014/main" val="20000"/>
                    </a:ext>
                  </a:extLst>
                </a:gridCol>
                <a:gridCol w="3979987">
                  <a:extLst>
                    <a:ext uri="{9D8B030D-6E8A-4147-A177-3AD203B41FA5}">
                      <a16:colId xmlns:a16="http://schemas.microsoft.com/office/drawing/2014/main" val="20001"/>
                    </a:ext>
                  </a:extLst>
                </a:gridCol>
              </a:tblGrid>
              <a:tr h="414216">
                <a:tc>
                  <a:txBody>
                    <a:bodyPr/>
                    <a:lstStyle/>
                    <a:p>
                      <a:pPr algn="ctr"/>
                      <a:r>
                        <a:rPr lang="en-IN" dirty="0">
                          <a:solidFill>
                            <a:schemeClr val="tx1"/>
                          </a:solidFill>
                          <a:latin typeface="+mn-lt"/>
                        </a:rPr>
                        <a:t>Conditions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latin typeface="+mn-lt"/>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665285">
                <a:tc>
                  <a:txBody>
                    <a:bodyPr/>
                    <a:lstStyle/>
                    <a:p>
                      <a:r>
                        <a:rPr lang="el-GR" sz="1800" i="1" kern="1200" dirty="0">
                          <a:solidFill>
                            <a:schemeClr val="tx1"/>
                          </a:solidFill>
                          <a:latin typeface="+mn-lt"/>
                          <a:ea typeface="+mn-ea"/>
                          <a:cs typeface="Arial" panose="020B0604020202020204" pitchFamily="34" charset="0"/>
                          <a:sym typeface="Symbol" panose="05050102010706020507" pitchFamily="18" charset="2"/>
                        </a:rPr>
                        <a:t>σ</a:t>
                      </a:r>
                      <a:r>
                        <a:rPr lang="en-IN" baseline="0" dirty="0">
                          <a:solidFill>
                            <a:schemeClr val="tx1"/>
                          </a:solidFill>
                          <a:latin typeface="+mn-lt"/>
                          <a:cs typeface="Arial" panose="020B0604020202020204" pitchFamily="34" charset="0"/>
                        </a:rPr>
                        <a:t> not known and normally distributed population </a:t>
                      </a:r>
                      <a:r>
                        <a:rPr lang="en-IN" b="1" baseline="0" dirty="0">
                          <a:solidFill>
                            <a:schemeClr val="tx1"/>
                          </a:solidFill>
                          <a:latin typeface="+mn-lt"/>
                          <a:cs typeface="Arial" panose="020B0604020202020204" pitchFamily="34" charset="0"/>
                        </a:rPr>
                        <a:t>or </a:t>
                      </a:r>
                      <a:r>
                        <a:rPr lang="el-GR" sz="1800" i="1" kern="1200" dirty="0">
                          <a:solidFill>
                            <a:schemeClr val="tx1"/>
                          </a:solidFill>
                          <a:latin typeface="+mn-lt"/>
                          <a:ea typeface="+mn-ea"/>
                          <a:cs typeface="Arial" panose="020B0604020202020204" pitchFamily="34" charset="0"/>
                          <a:sym typeface="Symbol" panose="05050102010706020507" pitchFamily="18" charset="2"/>
                        </a:rPr>
                        <a:t>σ</a:t>
                      </a:r>
                      <a:r>
                        <a:rPr lang="en-IN" dirty="0">
                          <a:solidFill>
                            <a:schemeClr val="tx1"/>
                          </a:solidFill>
                          <a:latin typeface="+mn-lt"/>
                          <a:cs typeface="Arial" panose="020B0604020202020204" pitchFamily="34" charset="0"/>
                        </a:rPr>
                        <a:t> not known and </a:t>
                      </a:r>
                      <a:r>
                        <a:rPr lang="en-IN" i="1" dirty="0">
                          <a:solidFill>
                            <a:schemeClr val="tx1"/>
                          </a:solidFill>
                          <a:latin typeface="+mn-lt"/>
                          <a:cs typeface="Arial" panose="020B0604020202020204" pitchFamily="34" charset="0"/>
                        </a:rPr>
                        <a:t>n</a:t>
                      </a:r>
                      <a:r>
                        <a:rPr lang="en-IN" i="1" baseline="0" dirty="0">
                          <a:solidFill>
                            <a:schemeClr val="tx1"/>
                          </a:solidFill>
                          <a:latin typeface="+mn-lt"/>
                          <a:cs typeface="Arial" panose="020B0604020202020204" pitchFamily="34" charset="0"/>
                        </a:rPr>
                        <a:t> </a:t>
                      </a:r>
                      <a:r>
                        <a:rPr lang="en-IN" i="0" baseline="0" dirty="0">
                          <a:solidFill>
                            <a:schemeClr val="tx1"/>
                          </a:solidFill>
                          <a:latin typeface="+mn-lt"/>
                          <a:cs typeface="Arial" panose="020B0604020202020204" pitchFamily="34" charset="0"/>
                        </a:rPr>
                        <a:t>&gt;</a:t>
                      </a:r>
                      <a:r>
                        <a:rPr lang="en-IN" i="1" baseline="0" dirty="0">
                          <a:solidFill>
                            <a:schemeClr val="tx1"/>
                          </a:solidFill>
                          <a:latin typeface="+mn-lt"/>
                          <a:cs typeface="Arial" panose="020B0604020202020204" pitchFamily="34" charset="0"/>
                        </a:rPr>
                        <a:t> </a:t>
                      </a:r>
                      <a:r>
                        <a:rPr lang="en-IN" i="0" baseline="0" dirty="0">
                          <a:solidFill>
                            <a:schemeClr val="tx1"/>
                          </a:solidFill>
                          <a:latin typeface="+mn-lt"/>
                          <a:cs typeface="Arial" panose="020B0604020202020204" pitchFamily="34" charset="0"/>
                        </a:rPr>
                        <a:t>30</a:t>
                      </a:r>
                      <a:endParaRPr lang="en-IN" b="1" i="0"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latin typeface="+mn-lt"/>
                        </a:rPr>
                        <a:t>Use student </a:t>
                      </a:r>
                      <a:r>
                        <a:rPr lang="en-IN" i="1" dirty="0">
                          <a:solidFill>
                            <a:schemeClr val="tx1"/>
                          </a:solidFill>
                          <a:latin typeface="+mn-lt"/>
                        </a:rPr>
                        <a:t>t</a:t>
                      </a:r>
                      <a:r>
                        <a:rPr lang="en-IN" dirty="0">
                          <a:solidFill>
                            <a:schemeClr val="tx1"/>
                          </a:solidFill>
                          <a:latin typeface="+mn-lt"/>
                        </a:rPr>
                        <a:t>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685800">
                <a:tc>
                  <a:txBody>
                    <a:bodyPr/>
                    <a:lstStyle/>
                    <a:p>
                      <a:r>
                        <a:rPr lang="el-GR" sz="1800" i="1" kern="1200" dirty="0">
                          <a:solidFill>
                            <a:schemeClr val="tx1"/>
                          </a:solidFill>
                          <a:latin typeface="+mn-lt"/>
                          <a:ea typeface="+mn-ea"/>
                          <a:cs typeface="Arial" panose="020B0604020202020204" pitchFamily="34" charset="0"/>
                          <a:sym typeface="Symbol" panose="05050102010706020507" pitchFamily="18" charset="2"/>
                        </a:rPr>
                        <a:t>σ</a:t>
                      </a:r>
                      <a:r>
                        <a:rPr lang="en-IN" i="1" dirty="0">
                          <a:solidFill>
                            <a:schemeClr val="tx1"/>
                          </a:solidFill>
                          <a:latin typeface="+mn-lt"/>
                          <a:cs typeface="Arial" panose="020B0604020202020204" pitchFamily="34" charset="0"/>
                        </a:rPr>
                        <a:t> </a:t>
                      </a:r>
                      <a:r>
                        <a:rPr lang="en-IN" i="0" dirty="0">
                          <a:solidFill>
                            <a:schemeClr val="tx1"/>
                          </a:solidFill>
                          <a:latin typeface="+mn-lt"/>
                          <a:cs typeface="Arial" panose="020B0604020202020204" pitchFamily="34" charset="0"/>
                        </a:rPr>
                        <a:t>known and normally distributed population </a:t>
                      </a:r>
                      <a:r>
                        <a:rPr lang="en-IN" b="1" i="0" dirty="0">
                          <a:solidFill>
                            <a:schemeClr val="tx1"/>
                          </a:solidFill>
                          <a:latin typeface="+mn-lt"/>
                          <a:cs typeface="Arial" panose="020B0604020202020204" pitchFamily="34" charset="0"/>
                        </a:rPr>
                        <a:t>or </a:t>
                      </a:r>
                      <a:r>
                        <a:rPr lang="el-GR" sz="1800" i="1" kern="1200" dirty="0">
                          <a:solidFill>
                            <a:schemeClr val="tx1"/>
                          </a:solidFill>
                          <a:latin typeface="+mn-lt"/>
                          <a:ea typeface="+mn-ea"/>
                          <a:cs typeface="Arial" panose="020B0604020202020204" pitchFamily="34" charset="0"/>
                          <a:sym typeface="Symbol" panose="05050102010706020507" pitchFamily="18" charset="2"/>
                        </a:rPr>
                        <a:t>σ</a:t>
                      </a:r>
                      <a:r>
                        <a:rPr lang="en-IN" i="1" dirty="0">
                          <a:solidFill>
                            <a:schemeClr val="tx1"/>
                          </a:solidFill>
                          <a:latin typeface="+mn-lt"/>
                          <a:cs typeface="Arial" panose="020B0604020202020204" pitchFamily="34" charset="0"/>
                        </a:rPr>
                        <a:t> </a:t>
                      </a:r>
                      <a:r>
                        <a:rPr lang="en-IN" i="0" dirty="0">
                          <a:solidFill>
                            <a:schemeClr val="tx1"/>
                          </a:solidFill>
                          <a:latin typeface="+mn-lt"/>
                          <a:cs typeface="Arial" panose="020B0604020202020204" pitchFamily="34" charset="0"/>
                        </a:rPr>
                        <a:t>known and </a:t>
                      </a:r>
                      <a:r>
                        <a:rPr lang="en-IN" i="1" dirty="0">
                          <a:solidFill>
                            <a:schemeClr val="tx1"/>
                          </a:solidFill>
                          <a:latin typeface="+mn-lt"/>
                          <a:cs typeface="Arial" panose="020B0604020202020204" pitchFamily="34" charset="0"/>
                        </a:rPr>
                        <a:t>n &gt; </a:t>
                      </a:r>
                      <a:r>
                        <a:rPr lang="en-IN" i="0" dirty="0">
                          <a:solidFill>
                            <a:schemeClr val="tx1"/>
                          </a:solidFill>
                          <a:latin typeface="+mn-lt"/>
                          <a:cs typeface="Arial" panose="020B0604020202020204" pitchFamily="34" charset="0"/>
                        </a:rPr>
                        <a:t>30</a:t>
                      </a:r>
                      <a:r>
                        <a:rPr lang="en-IN" i="0" baseline="0" dirty="0">
                          <a:solidFill>
                            <a:schemeClr val="tx1"/>
                          </a:solidFill>
                          <a:latin typeface="+mn-lt"/>
                          <a:cs typeface="Arial" panose="020B0604020202020204" pitchFamily="34" charset="0"/>
                        </a:rPr>
                        <a:t> (In reality, </a:t>
                      </a:r>
                      <a:r>
                        <a:rPr lang="el-GR" sz="1800" i="1" kern="1200" dirty="0">
                          <a:solidFill>
                            <a:schemeClr val="tx1"/>
                          </a:solidFill>
                          <a:latin typeface="+mn-lt"/>
                          <a:ea typeface="+mn-ea"/>
                          <a:cs typeface="Arial" panose="020B0604020202020204" pitchFamily="34" charset="0"/>
                          <a:sym typeface="Symbol" panose="05050102010706020507" pitchFamily="18" charset="2"/>
                        </a:rPr>
                        <a:t>σ</a:t>
                      </a:r>
                      <a:r>
                        <a:rPr lang="en-IN" i="1" dirty="0">
                          <a:solidFill>
                            <a:schemeClr val="tx1"/>
                          </a:solidFill>
                          <a:latin typeface="+mn-lt"/>
                          <a:cs typeface="Arial" panose="020B0604020202020204" pitchFamily="34" charset="0"/>
                        </a:rPr>
                        <a:t> </a:t>
                      </a:r>
                      <a:r>
                        <a:rPr lang="en-IN" i="0" dirty="0">
                          <a:solidFill>
                            <a:schemeClr val="tx1"/>
                          </a:solidFill>
                          <a:latin typeface="+mn-lt"/>
                          <a:cs typeface="Arial" panose="020B0604020202020204" pitchFamily="34" charset="0"/>
                        </a:rPr>
                        <a:t>is rarely known.)</a:t>
                      </a:r>
                      <a:endParaRPr lang="en-IN"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latin typeface="+mn-lt"/>
                        </a:rPr>
                        <a:t>Use normal (</a:t>
                      </a:r>
                      <a:r>
                        <a:rPr lang="en-IN" i="1" dirty="0">
                          <a:solidFill>
                            <a:schemeClr val="tx1"/>
                          </a:solidFill>
                          <a:latin typeface="+mn-lt"/>
                        </a:rPr>
                        <a:t>z</a:t>
                      </a:r>
                      <a:r>
                        <a:rPr lang="en-IN" dirty="0">
                          <a:solidFill>
                            <a:schemeClr val="tx1"/>
                          </a:solidFill>
                          <a:latin typeface="+mn-lt"/>
                        </a:rPr>
                        <a:t>)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533400">
                <a:tc>
                  <a:txBody>
                    <a:bodyPr/>
                    <a:lstStyle/>
                    <a:p>
                      <a:r>
                        <a:rPr lang="en-IN" dirty="0">
                          <a:solidFill>
                            <a:schemeClr val="tx1"/>
                          </a:solidFill>
                          <a:latin typeface="+mn-lt"/>
                        </a:rPr>
                        <a:t>Population is not normally distributed and</a:t>
                      </a:r>
                      <a:r>
                        <a:rPr lang="en-IN" i="1" dirty="0">
                          <a:solidFill>
                            <a:schemeClr val="tx1"/>
                          </a:solidFill>
                          <a:latin typeface="+mn-lt"/>
                        </a:rPr>
                        <a:t> n </a:t>
                      </a:r>
                      <a:r>
                        <a:rPr lang="en-IN" dirty="0">
                          <a:solidFill>
                            <a:schemeClr val="tx1"/>
                          </a:solidFill>
                          <a:latin typeface="+mn-lt"/>
                        </a:rPr>
                        <a:t>≤ 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latin typeface="+mn-lt"/>
                        </a:rPr>
                        <a:t>Use the bootstrapping</a:t>
                      </a:r>
                      <a:r>
                        <a:rPr lang="en-IN" baseline="0" dirty="0">
                          <a:solidFill>
                            <a:schemeClr val="tx1"/>
                          </a:solidFill>
                          <a:latin typeface="+mn-lt"/>
                        </a:rPr>
                        <a:t> method (Section 7-4) or a nonparametric method.</a:t>
                      </a:r>
                      <a:endParaRPr lang="en-IN" dirty="0">
                        <a:solidFill>
                          <a:schemeClr val="tx1"/>
                        </a:solidFill>
                        <a:latin typeface="+mn-l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14267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534400" cy="457200"/>
          </a:xfrm>
        </p:spPr>
        <p:txBody>
          <a:bodyPr/>
          <a:lstStyle/>
          <a:p>
            <a:pPr marL="0" indent="0">
              <a:buNone/>
            </a:pPr>
            <a:r>
              <a:rPr lang="en-US" sz="2600" dirty="0"/>
              <a:t>There are three main concepts included in this section:</a:t>
            </a:r>
            <a:endParaRPr lang="en-US" sz="2400" dirty="0"/>
          </a:p>
        </p:txBody>
      </p:sp>
      <p:pic>
        <p:nvPicPr>
          <p:cNvPr id="5" name="Picture 4" descr="&#10;Point Estimate: The sample mean x-bar is the best point estimate (or single value estimate) of the population mean µ."/>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294048"/>
            <a:ext cx="8312727" cy="630349"/>
          </a:xfrm>
          <a:prstGeom prst="rect">
            <a:avLst/>
          </a:prstGeom>
        </p:spPr>
      </p:pic>
      <p:sp>
        <p:nvSpPr>
          <p:cNvPr id="4" name="Content Placeholder 3"/>
          <p:cNvSpPr>
            <a:spLocks noGrp="1"/>
          </p:cNvSpPr>
          <p:nvPr>
            <p:ph idx="13"/>
          </p:nvPr>
        </p:nvSpPr>
        <p:spPr>
          <a:xfrm>
            <a:off x="457200" y="3124200"/>
            <a:ext cx="8229600" cy="2163763"/>
          </a:xfrm>
        </p:spPr>
        <p:txBody>
          <a:bodyPr/>
          <a:lstStyle/>
          <a:p>
            <a:r>
              <a:rPr lang="en-US" sz="2400" b="1" dirty="0"/>
              <a:t>Confidence Interval: </a:t>
            </a:r>
            <a:r>
              <a:rPr lang="en-US" sz="2400" dirty="0"/>
              <a:t>Use sample data to construct and interpret a </a:t>
            </a:r>
            <a:r>
              <a:rPr lang="en-US" sz="2400" b="1" dirty="0"/>
              <a:t>confidence interval </a:t>
            </a:r>
            <a:r>
              <a:rPr lang="en-US" sz="2400" dirty="0"/>
              <a:t>estimate of the true value of a population mean </a:t>
            </a:r>
            <a:r>
              <a:rPr lang="en-US" sz="2400" i="1" dirty="0"/>
              <a:t>µ</a:t>
            </a:r>
            <a:r>
              <a:rPr lang="en-US" sz="2400" dirty="0"/>
              <a:t>.</a:t>
            </a:r>
          </a:p>
          <a:p>
            <a:r>
              <a:rPr lang="en-US" sz="2400" b="1" dirty="0"/>
              <a:t>Sample Size: </a:t>
            </a:r>
            <a:r>
              <a:rPr lang="en-US" sz="2400" dirty="0"/>
              <a:t>Find the sample size necessary to estimate a population mean.</a:t>
            </a:r>
            <a:endParaRPr lang="en-IN" sz="2400" dirty="0"/>
          </a:p>
        </p:txBody>
      </p:sp>
    </p:spTree>
    <p:extLst>
      <p:ext uri="{BB962C8B-B14F-4D97-AF65-F5344CB8AC3E}">
        <p14:creationId xmlns:p14="http://schemas.microsoft.com/office/powerpoint/2010/main" val="4232690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382000" cy="1097280"/>
          </a:xfrm>
        </p:spPr>
        <p:txBody>
          <a:bodyPr/>
          <a:lstStyle/>
          <a:p>
            <a:r>
              <a:rPr lang="en-US" sz="3000" dirty="0">
                <a:solidFill>
                  <a:schemeClr val="bg2"/>
                </a:solidFill>
                <a:latin typeface="+mj-lt"/>
              </a:rPr>
              <a:t>Confidence Interval for Estimating a Population Mean with </a:t>
            </a:r>
            <a:r>
              <a:rPr lang="el-GR" sz="3000" i="1" dirty="0">
                <a:solidFill>
                  <a:schemeClr val="bg2"/>
                </a:solidFill>
                <a:latin typeface="+mj-lt"/>
                <a:cs typeface="Arial" panose="020B0604020202020204" pitchFamily="34" charset="0"/>
                <a:sym typeface="Symbol" panose="05050102010706020507" pitchFamily="18" charset="2"/>
              </a:rPr>
              <a:t>σ</a:t>
            </a:r>
            <a:r>
              <a:rPr lang="en-US" sz="3000" dirty="0">
                <a:solidFill>
                  <a:schemeClr val="bg2"/>
                </a:solidFill>
                <a:latin typeface="+mj-lt"/>
              </a:rPr>
              <a:t> Not Known: Objective</a:t>
            </a:r>
            <a:endParaRPr lang="en-IN" sz="3000" dirty="0">
              <a:solidFill>
                <a:schemeClr val="bg2"/>
              </a:solidFill>
              <a:latin typeface="+mj-lt"/>
            </a:endParaRPr>
          </a:p>
        </p:txBody>
      </p:sp>
      <p:sp>
        <p:nvSpPr>
          <p:cNvPr id="3" name="Content Placeholder 2"/>
          <p:cNvSpPr>
            <a:spLocks noGrp="1"/>
          </p:cNvSpPr>
          <p:nvPr>
            <p:ph idx="1"/>
          </p:nvPr>
        </p:nvSpPr>
        <p:spPr>
          <a:xfrm>
            <a:off x="457200" y="1600201"/>
            <a:ext cx="8229600" cy="838199"/>
          </a:xfrm>
        </p:spPr>
        <p:txBody>
          <a:bodyPr/>
          <a:lstStyle/>
          <a:p>
            <a:pPr marL="0" indent="0">
              <a:buClr>
                <a:schemeClr val="accent2">
                  <a:lumMod val="75000"/>
                </a:schemeClr>
              </a:buClr>
              <a:buNone/>
            </a:pPr>
            <a:r>
              <a:rPr lang="en-US" sz="2600" dirty="0"/>
              <a:t>Construct a confidence interval used to estimate a population mean.</a:t>
            </a:r>
            <a:endParaRPr lang="en-IN" sz="2600" dirty="0"/>
          </a:p>
        </p:txBody>
      </p:sp>
    </p:spTree>
    <p:extLst>
      <p:ext uri="{BB962C8B-B14F-4D97-AF65-F5344CB8AC3E}">
        <p14:creationId xmlns:p14="http://schemas.microsoft.com/office/powerpoint/2010/main" val="4170929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solidFill>
                  <a:schemeClr val="bg2"/>
                </a:solidFill>
                <a:latin typeface="+mj-lt"/>
              </a:rPr>
              <a:t>Confidence Interval for Estimating a Population Mean with </a:t>
            </a:r>
            <a:r>
              <a:rPr lang="el-GR" sz="3000" i="1" dirty="0">
                <a:solidFill>
                  <a:schemeClr val="bg2"/>
                </a:solidFill>
                <a:latin typeface="+mj-lt"/>
                <a:cs typeface="Arial" panose="020B0604020202020204" pitchFamily="34" charset="0"/>
                <a:sym typeface="Symbol" panose="05050102010706020507" pitchFamily="18" charset="2"/>
              </a:rPr>
              <a:t>σ</a:t>
            </a:r>
            <a:r>
              <a:rPr lang="en-US" sz="3000" dirty="0">
                <a:solidFill>
                  <a:schemeClr val="bg2"/>
                </a:solidFill>
                <a:latin typeface="+mj-lt"/>
              </a:rPr>
              <a:t> Not Known: Notation</a:t>
            </a:r>
            <a:endParaRPr lang="en-IN" sz="3000" dirty="0">
              <a:solidFill>
                <a:schemeClr val="bg2"/>
              </a:solidFill>
              <a:latin typeface="+mj-lt"/>
            </a:endParaRPr>
          </a:p>
        </p:txBody>
      </p:sp>
      <p:sp>
        <p:nvSpPr>
          <p:cNvPr id="3" name="Content Placeholder 2"/>
          <p:cNvSpPr>
            <a:spLocks noGrp="1"/>
          </p:cNvSpPr>
          <p:nvPr>
            <p:ph idx="1"/>
          </p:nvPr>
        </p:nvSpPr>
        <p:spPr>
          <a:xfrm>
            <a:off x="457200" y="1600201"/>
            <a:ext cx="4267200" cy="990600"/>
          </a:xfrm>
        </p:spPr>
        <p:txBody>
          <a:bodyPr/>
          <a:lstStyle/>
          <a:p>
            <a:pPr marL="0" indent="0">
              <a:buNone/>
            </a:pPr>
            <a:r>
              <a:rPr lang="en-US" sz="2600" i="1" dirty="0"/>
              <a:t>µ</a:t>
            </a:r>
            <a:r>
              <a:rPr lang="en-US" sz="2600" dirty="0"/>
              <a:t> = population mean </a:t>
            </a:r>
          </a:p>
          <a:p>
            <a:pPr marL="0" indent="0">
              <a:buNone/>
            </a:pPr>
            <a:r>
              <a:rPr lang="en-US" sz="2600" i="1" dirty="0"/>
              <a:t>n </a:t>
            </a:r>
            <a:r>
              <a:rPr lang="en-US" sz="2600" dirty="0"/>
              <a:t>= number of sample values</a:t>
            </a:r>
          </a:p>
        </p:txBody>
      </p:sp>
      <p:pic>
        <p:nvPicPr>
          <p:cNvPr id="5" name="Picture 4" descr="x-bar = sample me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967" y="2823925"/>
            <a:ext cx="2457706" cy="304756"/>
          </a:xfrm>
          <a:prstGeom prst="rect">
            <a:avLst/>
          </a:prstGeom>
        </p:spPr>
      </p:pic>
      <p:sp>
        <p:nvSpPr>
          <p:cNvPr id="4" name="Content Placeholder 3"/>
          <p:cNvSpPr>
            <a:spLocks noGrp="1"/>
          </p:cNvSpPr>
          <p:nvPr>
            <p:ph idx="13"/>
          </p:nvPr>
        </p:nvSpPr>
        <p:spPr>
          <a:xfrm>
            <a:off x="457200" y="3276601"/>
            <a:ext cx="4572000" cy="1066800"/>
          </a:xfrm>
        </p:spPr>
        <p:txBody>
          <a:bodyPr/>
          <a:lstStyle/>
          <a:p>
            <a:pPr marL="0" indent="0">
              <a:buNone/>
            </a:pPr>
            <a:r>
              <a:rPr lang="en-US" sz="2600" i="1" dirty="0"/>
              <a:t>E </a:t>
            </a:r>
            <a:r>
              <a:rPr lang="en-US" sz="2600" dirty="0"/>
              <a:t>= margin of error</a:t>
            </a:r>
          </a:p>
          <a:p>
            <a:pPr marL="0" indent="0">
              <a:buNone/>
            </a:pPr>
            <a:r>
              <a:rPr lang="en-US" sz="2600" i="1" dirty="0">
                <a:sym typeface="Symbol" panose="05050102010706020507" pitchFamily="18" charset="2"/>
              </a:rPr>
              <a:t>s</a:t>
            </a:r>
            <a:r>
              <a:rPr lang="en-US" sz="2600" i="1" dirty="0"/>
              <a:t> </a:t>
            </a:r>
            <a:r>
              <a:rPr lang="en-US" sz="2600" dirty="0"/>
              <a:t>= sample standard deviation</a:t>
            </a:r>
            <a:endParaRPr lang="en-IN" sz="2600" dirty="0"/>
          </a:p>
        </p:txBody>
      </p:sp>
    </p:spTree>
    <p:extLst>
      <p:ext uri="{BB962C8B-B14F-4D97-AF65-F5344CB8AC3E}">
        <p14:creationId xmlns:p14="http://schemas.microsoft.com/office/powerpoint/2010/main" val="1810314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dirty="0">
                <a:solidFill>
                  <a:schemeClr val="bg2"/>
                </a:solidFill>
                <a:latin typeface="+mj-lt"/>
              </a:rPr>
              <a:t>Confidence Interval for Estimating a Population Mean with </a:t>
            </a:r>
            <a:r>
              <a:rPr lang="el-GR" sz="2800" i="1" dirty="0">
                <a:solidFill>
                  <a:schemeClr val="bg2"/>
                </a:solidFill>
                <a:latin typeface="+mj-lt"/>
                <a:cs typeface="Arial" panose="020B0604020202020204" pitchFamily="34" charset="0"/>
                <a:sym typeface="Symbol" panose="05050102010706020507" pitchFamily="18" charset="2"/>
              </a:rPr>
              <a:t>σ</a:t>
            </a:r>
            <a:r>
              <a:rPr lang="en-US" sz="2800" dirty="0">
                <a:solidFill>
                  <a:schemeClr val="bg2"/>
                </a:solidFill>
                <a:latin typeface="+mj-lt"/>
              </a:rPr>
              <a:t> Not Known: Requirements</a:t>
            </a:r>
            <a:endParaRPr lang="en-IN" sz="2800" dirty="0">
              <a:solidFill>
                <a:schemeClr val="bg2"/>
              </a:solidFill>
              <a:latin typeface="+mj-lt"/>
            </a:endParaRPr>
          </a:p>
        </p:txBody>
      </p:sp>
      <p:sp>
        <p:nvSpPr>
          <p:cNvPr id="3" name="Content Placeholder 2"/>
          <p:cNvSpPr>
            <a:spLocks noGrp="1"/>
          </p:cNvSpPr>
          <p:nvPr>
            <p:ph idx="1"/>
          </p:nvPr>
        </p:nvSpPr>
        <p:spPr>
          <a:xfrm>
            <a:off x="457200" y="1600201"/>
            <a:ext cx="7772400" cy="1524000"/>
          </a:xfrm>
        </p:spPr>
        <p:txBody>
          <a:bodyPr/>
          <a:lstStyle/>
          <a:p>
            <a:pPr marL="442800" indent="-442800">
              <a:buFont typeface="+mj-lt"/>
              <a:buAutoNum type="arabicPeriod"/>
            </a:pPr>
            <a:r>
              <a:rPr lang="en-US" sz="2600" dirty="0"/>
              <a:t>The sample is a simple random sample.</a:t>
            </a:r>
          </a:p>
          <a:p>
            <a:pPr marL="442800" indent="-442800">
              <a:buFont typeface="+mj-lt"/>
              <a:buAutoNum type="arabicPeriod"/>
            </a:pPr>
            <a:r>
              <a:rPr lang="en-US" sz="2600" dirty="0"/>
              <a:t>Either or both of these conditions are satisfied: The population is normally distributed or </a:t>
            </a:r>
            <a:r>
              <a:rPr lang="en-US" sz="2600" i="1" dirty="0"/>
              <a:t>n </a:t>
            </a:r>
            <a:r>
              <a:rPr lang="en-US" sz="2600" dirty="0"/>
              <a:t>&gt; 30.</a:t>
            </a:r>
            <a:endParaRPr lang="en-IN" sz="2600" dirty="0"/>
          </a:p>
        </p:txBody>
      </p:sp>
    </p:spTree>
    <p:extLst>
      <p:ext uri="{BB962C8B-B14F-4D97-AF65-F5344CB8AC3E}">
        <p14:creationId xmlns:p14="http://schemas.microsoft.com/office/powerpoint/2010/main" val="1441356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2800" dirty="0">
                <a:solidFill>
                  <a:schemeClr val="bg2"/>
                </a:solidFill>
                <a:latin typeface="+mj-lt"/>
              </a:rPr>
              <a:t>Confidence Interval for Estimating a Population Mean with </a:t>
            </a:r>
            <a:r>
              <a:rPr lang="el-GR" sz="2800" i="1" dirty="0">
                <a:solidFill>
                  <a:schemeClr val="bg2"/>
                </a:solidFill>
                <a:latin typeface="+mj-lt"/>
                <a:cs typeface="Arial" panose="020B0604020202020204" pitchFamily="34" charset="0"/>
                <a:sym typeface="Symbol" panose="05050102010706020507" pitchFamily="18" charset="2"/>
              </a:rPr>
              <a:t>σ </a:t>
            </a:r>
            <a:r>
              <a:rPr lang="en-US" sz="2800" dirty="0">
                <a:solidFill>
                  <a:schemeClr val="bg2"/>
                </a:solidFill>
                <a:latin typeface="+mj-lt"/>
              </a:rPr>
              <a:t>Not Known: Confidence Interval </a:t>
            </a:r>
            <a:r>
              <a:rPr lang="en-US" sz="2000" b="0" dirty="0">
                <a:solidFill>
                  <a:schemeClr val="bg2"/>
                </a:solidFill>
                <a:latin typeface="+mj-lt"/>
              </a:rPr>
              <a:t>(1 of 2)</a:t>
            </a:r>
            <a:endParaRPr lang="en-IN" sz="2000" b="0" dirty="0">
              <a:solidFill>
                <a:schemeClr val="bg2"/>
              </a:solidFill>
              <a:latin typeface="+mj-lt"/>
            </a:endParaRPr>
          </a:p>
        </p:txBody>
      </p:sp>
      <p:sp>
        <p:nvSpPr>
          <p:cNvPr id="3" name="Content Placeholder 2"/>
          <p:cNvSpPr>
            <a:spLocks noGrp="1"/>
          </p:cNvSpPr>
          <p:nvPr>
            <p:ph idx="1"/>
          </p:nvPr>
        </p:nvSpPr>
        <p:spPr>
          <a:xfrm>
            <a:off x="457200" y="1600201"/>
            <a:ext cx="2590800" cy="451336"/>
          </a:xfrm>
        </p:spPr>
        <p:txBody>
          <a:bodyPr/>
          <a:lstStyle/>
          <a:p>
            <a:pPr marL="0" indent="0">
              <a:buNone/>
            </a:pPr>
            <a:r>
              <a:rPr lang="en-US" sz="2600" b="1" dirty="0"/>
              <a:t>Margin of Error:</a:t>
            </a:r>
            <a:endParaRPr lang="en-IN" sz="2600" dirty="0"/>
          </a:p>
        </p:txBody>
      </p:sp>
      <p:pic>
        <p:nvPicPr>
          <p:cNvPr id="5" name="Picture 4" descr="E = t sub alpha over 2, times s over radical n. Use d f = n minus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6856" y="2304466"/>
            <a:ext cx="4038424" cy="805872"/>
          </a:xfrm>
          <a:prstGeom prst="rect">
            <a:avLst/>
          </a:prstGeom>
        </p:spPr>
      </p:pic>
      <p:sp>
        <p:nvSpPr>
          <p:cNvPr id="7" name="Content Placeholder 6"/>
          <p:cNvSpPr>
            <a:spLocks noGrp="1"/>
          </p:cNvSpPr>
          <p:nvPr>
            <p:ph idx="13"/>
          </p:nvPr>
        </p:nvSpPr>
        <p:spPr>
          <a:xfrm>
            <a:off x="457200" y="3329355"/>
            <a:ext cx="8229600" cy="1623645"/>
          </a:xfrm>
        </p:spPr>
        <p:txBody>
          <a:bodyPr/>
          <a:lstStyle/>
          <a:p>
            <a:pPr marL="0" indent="0">
              <a:buNone/>
            </a:pPr>
            <a:r>
              <a:rPr lang="en-US" sz="2600" b="1" dirty="0"/>
              <a:t>Confidence Interval: </a:t>
            </a:r>
            <a:r>
              <a:rPr lang="en-US" sz="2600" dirty="0"/>
              <a:t>The confidence interval is associated with a confidence level, such as 0.95 (or 95%), and </a:t>
            </a:r>
            <a:r>
              <a:rPr lang="el-GR" sz="2600" i="1" dirty="0">
                <a:latin typeface="Arial" panose="020B0604020202020204" pitchFamily="34" charset="0"/>
                <a:cs typeface="Arial" panose="020B0604020202020204" pitchFamily="34" charset="0"/>
                <a:sym typeface="Symbol" panose="05050102010706020507" pitchFamily="18" charset="2"/>
              </a:rPr>
              <a:t>α</a:t>
            </a:r>
            <a:r>
              <a:rPr lang="en-US" sz="2600" dirty="0"/>
              <a:t> is the complement of the confidence level. For a 0.95 (or 95%) confidence level, </a:t>
            </a:r>
            <a:r>
              <a:rPr lang="el-GR" sz="2600" i="1" dirty="0">
                <a:latin typeface="Arial" panose="020B0604020202020204" pitchFamily="34" charset="0"/>
                <a:cs typeface="Arial" panose="020B0604020202020204" pitchFamily="34" charset="0"/>
                <a:sym typeface="Symbol" panose="05050102010706020507" pitchFamily="18" charset="2"/>
              </a:rPr>
              <a:t>α</a:t>
            </a:r>
            <a:r>
              <a:rPr lang="en-US" sz="2600" dirty="0"/>
              <a:t> = 0.05.</a:t>
            </a:r>
            <a:endParaRPr lang="en-IN" sz="2600" dirty="0"/>
          </a:p>
        </p:txBody>
      </p:sp>
    </p:spTree>
    <p:extLst>
      <p:ext uri="{BB962C8B-B14F-4D97-AF65-F5344CB8AC3E}">
        <p14:creationId xmlns:p14="http://schemas.microsoft.com/office/powerpoint/2010/main" val="1134333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2800" dirty="0">
                <a:solidFill>
                  <a:schemeClr val="bg2"/>
                </a:solidFill>
                <a:latin typeface="+mj-lt"/>
              </a:rPr>
              <a:t>Confidence Interval for Estimating a Population Mean with </a:t>
            </a:r>
            <a:r>
              <a:rPr lang="el-GR" sz="2800" i="1" dirty="0">
                <a:solidFill>
                  <a:schemeClr val="bg2"/>
                </a:solidFill>
                <a:latin typeface="+mj-lt"/>
                <a:cs typeface="Arial" panose="020B0604020202020204" pitchFamily="34" charset="0"/>
                <a:sym typeface="Symbol" panose="05050102010706020507" pitchFamily="18" charset="2"/>
              </a:rPr>
              <a:t>σ </a:t>
            </a:r>
            <a:r>
              <a:rPr lang="en-US" sz="2800" dirty="0">
                <a:solidFill>
                  <a:schemeClr val="bg2"/>
                </a:solidFill>
                <a:latin typeface="+mj-lt"/>
              </a:rPr>
              <a:t>Not Known: Confidence Interval </a:t>
            </a:r>
            <a:r>
              <a:rPr lang="en-US" sz="2000" b="0" dirty="0">
                <a:solidFill>
                  <a:schemeClr val="bg2"/>
                </a:solidFill>
                <a:latin typeface="+mj-lt"/>
              </a:rPr>
              <a:t>(2 of 2)</a:t>
            </a:r>
            <a:endParaRPr lang="en-IN" sz="2000" b="0" dirty="0">
              <a:solidFill>
                <a:schemeClr val="bg2"/>
              </a:solidFill>
              <a:latin typeface="+mj-lt"/>
            </a:endParaRPr>
          </a:p>
        </p:txBody>
      </p:sp>
      <p:pic>
        <p:nvPicPr>
          <p:cNvPr id="6" name="Picture 5" descr="Critical Value: t sub alpha over 2 is the critical t value separating an area of alpha over 2 in the right tail of the Student t distribu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85" y="1617618"/>
            <a:ext cx="7876180" cy="1161626"/>
          </a:xfrm>
          <a:prstGeom prst="rect">
            <a:avLst/>
          </a:prstGeom>
        </p:spPr>
      </p:pic>
      <p:sp>
        <p:nvSpPr>
          <p:cNvPr id="3" name="Content Placeholder 2"/>
          <p:cNvSpPr>
            <a:spLocks noGrp="1"/>
          </p:cNvSpPr>
          <p:nvPr>
            <p:ph idx="1"/>
          </p:nvPr>
        </p:nvSpPr>
        <p:spPr>
          <a:xfrm>
            <a:off x="457200" y="2895600"/>
            <a:ext cx="8229600" cy="762001"/>
          </a:xfrm>
        </p:spPr>
        <p:txBody>
          <a:bodyPr/>
          <a:lstStyle/>
          <a:p>
            <a:pPr marL="0" indent="0">
              <a:buClr>
                <a:schemeClr val="accent2">
                  <a:lumMod val="75000"/>
                </a:schemeClr>
              </a:buClr>
              <a:buNone/>
            </a:pPr>
            <a:r>
              <a:rPr lang="en-US" sz="2600" b="1" dirty="0"/>
              <a:t>Degrees of Freedom: </a:t>
            </a:r>
            <a:r>
              <a:rPr lang="en-US" sz="2600" dirty="0"/>
              <a:t>df = </a:t>
            </a:r>
            <a:r>
              <a:rPr lang="en-US" sz="2600" i="1" dirty="0"/>
              <a:t>n </a:t>
            </a:r>
            <a:r>
              <a:rPr lang="en-US" sz="2600" dirty="0">
                <a:cs typeface="Arial" panose="020B0604020202020204" pitchFamily="34" charset="0"/>
              </a:rPr>
              <a:t>−</a:t>
            </a:r>
            <a:r>
              <a:rPr lang="en-US" sz="2600" dirty="0"/>
              <a:t> 1 is the number of degrees of freedom used when finding the critical value.</a:t>
            </a:r>
            <a:endParaRPr lang="en-IN" sz="2600" dirty="0"/>
          </a:p>
        </p:txBody>
      </p:sp>
    </p:spTree>
    <p:extLst>
      <p:ext uri="{BB962C8B-B14F-4D97-AF65-F5344CB8AC3E}">
        <p14:creationId xmlns:p14="http://schemas.microsoft.com/office/powerpoint/2010/main" val="255552636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5495</TotalTime>
  <Words>1653</Words>
  <Application>Microsoft Office PowerPoint</Application>
  <PresentationFormat>On-screen Show (4:3)</PresentationFormat>
  <Paragraphs>115</Paragraphs>
  <Slides>39</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Symbol</vt:lpstr>
      <vt:lpstr>Times New Roman</vt:lpstr>
      <vt:lpstr>Verdana</vt:lpstr>
      <vt:lpstr>Wingdings</vt:lpstr>
      <vt:lpstr>508 Lecture</vt:lpstr>
      <vt:lpstr>Elementary Statistics</vt:lpstr>
      <vt:lpstr>Estimating Parameters and Determining Sample Sizes</vt:lpstr>
      <vt:lpstr>Key Concept (1 of 2)</vt:lpstr>
      <vt:lpstr>Key Concept (2 of 2)</vt:lpstr>
      <vt:lpstr>Confidence Interval for Estimating a Population Mean with σ Not Known: Objective</vt:lpstr>
      <vt:lpstr>Confidence Interval for Estimating a Population Mean with σ Not Known: Notation</vt:lpstr>
      <vt:lpstr>Confidence Interval for Estimating a Population Mean with σ Not Known: Requirements</vt:lpstr>
      <vt:lpstr>Confidence Interval for Estimating a Population Mean with σ Not Known: Confidence Interval (1 of 2)</vt:lpstr>
      <vt:lpstr>Confidence Interval for Estimating a Population Mean with σ Not Known: Confidence Interval (2 of 2)</vt:lpstr>
      <vt:lpstr>Confidence Interval for Estimating a Population Mean with σ Not Known: Round-Off Rule</vt:lpstr>
      <vt:lpstr>Key Points about the Student t Distribution (1 of 5)</vt:lpstr>
      <vt:lpstr>Key Points about the Student t Distribution (2 of 5)</vt:lpstr>
      <vt:lpstr>Key Points about the Student t Distribution (3 of 5)</vt:lpstr>
      <vt:lpstr>Key Points about the Student t Distribution (4 of 5)</vt:lpstr>
      <vt:lpstr>Key Points about the Student t Distribution (5 of 5)</vt:lpstr>
      <vt:lpstr>Procedure for Constructing a Confidence Interval for µ (1 of 2)</vt:lpstr>
      <vt:lpstr>Procedure for Constructing a Confidence Interval for µ (2 of 2)</vt:lpstr>
      <vt:lpstr>Example: Finding a Critical Value t alpha by 2 (1 of 4)</vt:lpstr>
      <vt:lpstr>Example: Finding a Critical Value t alpha by 2 (2 of 4)</vt:lpstr>
      <vt:lpstr>Example: Finding a Critical Value t alpha by 2 (3 of 4)</vt:lpstr>
      <vt:lpstr>Example: Finding a Critical Value t alpha by 2 (4 of 4)</vt:lpstr>
      <vt:lpstr>Finding a Point Estimate and Margin of Error E from a Confidence Interval</vt:lpstr>
      <vt:lpstr>Finding the Sample Size Required to Estimate a Population Mean: Objective</vt:lpstr>
      <vt:lpstr>Finding the Sample Size Required to Estimate a Population Mean: Notation</vt:lpstr>
      <vt:lpstr>Finding the Sample Size Required to Estimate a Population Mean: Requirement</vt:lpstr>
      <vt:lpstr>Finding the Sample Size Required to Estimate a Population Mean: Sample Size</vt:lpstr>
      <vt:lpstr>Finding the Sample Size Required to Estimate a Population Mean: Round-Off Rule</vt:lpstr>
      <vt:lpstr>Dealing with Unknown σ When Finding Sample Size</vt:lpstr>
      <vt:lpstr>Example: IQ Scores of Statistics Students (1 of 3)</vt:lpstr>
      <vt:lpstr>Example: IQ Scores of Statistics Students (2 of 3)</vt:lpstr>
      <vt:lpstr>Example: IQ Scores of Statistics Students (3 of 3)</vt:lpstr>
      <vt:lpstr>Estimating a Population Mean When σ Is Known</vt:lpstr>
      <vt:lpstr>Example: Confidence Interval Estimate of µ with Known σ (1 of 6)</vt:lpstr>
      <vt:lpstr>Example: Confidence Interval Estimate of µ with Known σ (2 of 6)</vt:lpstr>
      <vt:lpstr>Example: Confidence Interval Estimate of µ with Known σ (3 of 6)</vt:lpstr>
      <vt:lpstr>Example: Confidence Interval Estimate of µ with Known σ (4 of 6)</vt:lpstr>
      <vt:lpstr>Example: Confidence Interval Estimate of µ with Known σ (5 of 6)</vt:lpstr>
      <vt:lpstr>Example: Confidence Interval Estimate of µ with Known σ (6 of 6)</vt:lpstr>
      <vt:lpstr>Choosing an Appropriate Distribution</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Denise Heban</cp:lastModifiedBy>
  <cp:revision>1760</cp:revision>
  <dcterms:created xsi:type="dcterms:W3CDTF">2014-07-14T20:04:21Z</dcterms:created>
  <dcterms:modified xsi:type="dcterms:W3CDTF">2017-11-02T13:18:18Z</dcterms:modified>
</cp:coreProperties>
</file>