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77" r:id="rId2"/>
    <p:sldId id="378" r:id="rId3"/>
    <p:sldId id="415" r:id="rId4"/>
    <p:sldId id="416" r:id="rId5"/>
    <p:sldId id="412" r:id="rId6"/>
    <p:sldId id="382" r:id="rId7"/>
    <p:sldId id="383" r:id="rId8"/>
    <p:sldId id="384" r:id="rId9"/>
    <p:sldId id="417" r:id="rId10"/>
    <p:sldId id="418" r:id="rId11"/>
    <p:sldId id="387" r:id="rId12"/>
    <p:sldId id="424" r:id="rId13"/>
    <p:sldId id="389" r:id="rId14"/>
    <p:sldId id="390" r:id="rId15"/>
    <p:sldId id="419" r:id="rId16"/>
    <p:sldId id="392" r:id="rId17"/>
    <p:sldId id="393" r:id="rId18"/>
    <p:sldId id="394" r:id="rId19"/>
    <p:sldId id="395" r:id="rId20"/>
    <p:sldId id="414" r:id="rId21"/>
    <p:sldId id="397" r:id="rId22"/>
    <p:sldId id="398" r:id="rId23"/>
    <p:sldId id="399" r:id="rId24"/>
    <p:sldId id="400" r:id="rId25"/>
    <p:sldId id="413" r:id="rId26"/>
    <p:sldId id="402" r:id="rId27"/>
    <p:sldId id="420" r:id="rId28"/>
    <p:sldId id="404" r:id="rId29"/>
    <p:sldId id="405" r:id="rId30"/>
    <p:sldId id="421" r:id="rId31"/>
    <p:sldId id="422" r:id="rId32"/>
    <p:sldId id="408" r:id="rId33"/>
    <p:sldId id="423" r:id="rId34"/>
    <p:sldId id="410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, Mohanapriya" initials="DM" lastIdx="1" clrIdx="0">
    <p:extLst>
      <p:ext uri="{19B8F6BF-5375-455C-9EA6-DF929625EA0E}">
        <p15:presenceInfo xmlns:p15="http://schemas.microsoft.com/office/powerpoint/2012/main" userId="S-1-5-21-617317731-1927854996-104450171-11949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A3"/>
    <a:srgbClr val="99008C"/>
    <a:srgbClr val="001581"/>
    <a:srgbClr val="82007C"/>
    <a:srgbClr val="96008F"/>
    <a:srgbClr val="595375"/>
    <a:srgbClr val="6B638B"/>
    <a:srgbClr val="000000"/>
    <a:srgbClr val="FDB940"/>
    <a:srgbClr val="D4EA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590" autoAdjust="0"/>
    <p:restoredTop sz="96433" autoAdjust="0"/>
  </p:normalViewPr>
  <p:slideViewPr>
    <p:cSldViewPr>
      <p:cViewPr varScale="1">
        <p:scale>
          <a:sx n="112" d="100"/>
          <a:sy n="112" d="100"/>
        </p:scale>
        <p:origin x="112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533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1794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ise Heban" userId="8aa386d69650aff5" providerId="LiveId" clId="{B3415EEB-4C1D-457C-B477-E702A79C3C04}"/>
    <pc:docChg chg="modSld">
      <pc:chgData name="Denise Heban" userId="8aa386d69650aff5" providerId="LiveId" clId="{B3415EEB-4C1D-457C-B477-E702A79C3C04}" dt="2017-11-02T13:32:14.745" v="0"/>
      <pc:docMkLst>
        <pc:docMk/>
      </pc:docMkLst>
      <pc:sldChg chg="modSp">
        <pc:chgData name="Denise Heban" userId="8aa386d69650aff5" providerId="LiveId" clId="{B3415EEB-4C1D-457C-B477-E702A79C3C04}" dt="2017-11-02T13:32:14.745" v="0"/>
        <pc:sldMkLst>
          <pc:docMk/>
          <pc:sldMk cId="3729777629" sldId="405"/>
        </pc:sldMkLst>
        <pc:spChg chg="mod">
          <ac:chgData name="Denise Heban" userId="8aa386d69650aff5" providerId="LiveId" clId="{B3415EEB-4C1D-457C-B477-E702A79C3C04}" dt="2017-11-02T13:32:14.745" v="0"/>
          <ac:spMkLst>
            <pc:docMk/>
            <pc:sldMk cId="3729777629" sldId="40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D874E-E9D5-433B-A149-BDF6BFDD40A8}" type="datetimeFigureOut">
              <a:rPr lang="en-US" smtClean="0"/>
              <a:t>11/6/2017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CAA22-461C-45B4-A301-BFCA580174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92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51F04-9E25-42C3-8BC5-EC2E8469D95E}" type="datetimeFigureOut">
              <a:rPr lang="en-US" smtClean="0"/>
              <a:t>11/6/2017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D6722-9B4D-4E29-B226-C325925A81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9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581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278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white">
          <a:xfrm>
            <a:off x="0" y="0"/>
            <a:ext cx="9144000" cy="3886200"/>
          </a:xfrm>
          <a:prstGeom prst="rect">
            <a:avLst/>
          </a:prstGeom>
          <a:solidFill>
            <a:srgbClr val="007FA3"/>
          </a:solidFill>
          <a:ln>
            <a:solidFill>
              <a:srgbClr val="007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2838451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687" y="3962400"/>
            <a:ext cx="7794626" cy="17526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11/6/2017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400" y="6434394"/>
            <a:ext cx="918000" cy="2799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5799" y="6438054"/>
            <a:ext cx="716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Copyright © </a:t>
            </a:r>
            <a:r>
              <a:rPr lang="en-US" alt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2018, 2014, 2012</a:t>
            </a:r>
            <a:r>
              <a:rPr lang="en-US" altLang="en-US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88798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11/6/2017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2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11/6/2017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400" y="6434394"/>
            <a:ext cx="918000" cy="27991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95799" y="6438054"/>
            <a:ext cx="716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Copyright © </a:t>
            </a:r>
            <a:r>
              <a:rPr lang="en-US" alt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2018, 2014, 2012</a:t>
            </a:r>
            <a:r>
              <a:rPr lang="en-US" altLang="en-US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11136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edition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1600201"/>
            <a:ext cx="3657600" cy="1600199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3000" baseline="0"/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/>
              <a:t>Chapter ##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5029200" y="3200400"/>
            <a:ext cx="36576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65337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11/6/2017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4"/>
          <p:cNvGrpSpPr>
            <a:grpSpLocks noChangeAspect="1"/>
          </p:cNvGrpSpPr>
          <p:nvPr userDrawn="1"/>
        </p:nvGrpSpPr>
        <p:grpSpPr bwMode="auto">
          <a:xfrm>
            <a:off x="57755" y="6407126"/>
            <a:ext cx="1611690" cy="417560"/>
            <a:chOff x="21" y="4059"/>
            <a:chExt cx="1046" cy="271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21" y="4059"/>
              <a:ext cx="1046" cy="2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tx1">
                    <a:alpha val="0"/>
                  </a:schemeClr>
                </a:solidFill>
              </a:endParaRPr>
            </a:p>
          </p:txBody>
        </p:sp>
        <p:sp>
          <p:nvSpPr>
            <p:cNvPr id="6" name="Freeform 5"/>
            <p:cNvSpPr>
              <a:spLocks noEditPoints="1"/>
            </p:cNvSpPr>
            <p:nvPr userDrawn="1"/>
          </p:nvSpPr>
          <p:spPr bwMode="auto">
            <a:xfrm>
              <a:off x="125" y="4168"/>
              <a:ext cx="838" cy="51"/>
            </a:xfrm>
            <a:custGeom>
              <a:avLst/>
              <a:gdLst>
                <a:gd name="T0" fmla="*/ 1055 w 21137"/>
                <a:gd name="T1" fmla="*/ 1285 h 1300"/>
                <a:gd name="T2" fmla="*/ 0 w 21137"/>
                <a:gd name="T3" fmla="*/ 1285 h 1300"/>
                <a:gd name="T4" fmla="*/ 417 w 21137"/>
                <a:gd name="T5" fmla="*/ 748 h 1300"/>
                <a:gd name="T6" fmla="*/ 1860 w 21137"/>
                <a:gd name="T7" fmla="*/ 1119 h 1300"/>
                <a:gd name="T8" fmla="*/ 1678 w 21137"/>
                <a:gd name="T9" fmla="*/ 16 h 1300"/>
                <a:gd name="T10" fmla="*/ 4021 w 21137"/>
                <a:gd name="T11" fmla="*/ 1290 h 1300"/>
                <a:gd name="T12" fmla="*/ 2636 w 21137"/>
                <a:gd name="T13" fmla="*/ 16 h 1300"/>
                <a:gd name="T14" fmla="*/ 3693 w 21137"/>
                <a:gd name="T15" fmla="*/ 16 h 1300"/>
                <a:gd name="T16" fmla="*/ 5470 w 21137"/>
                <a:gd name="T17" fmla="*/ 9 h 1300"/>
                <a:gd name="T18" fmla="*/ 5143 w 21137"/>
                <a:gd name="T19" fmla="*/ 909 h 1300"/>
                <a:gd name="T20" fmla="*/ 5610 w 21137"/>
                <a:gd name="T21" fmla="*/ 748 h 1300"/>
                <a:gd name="T22" fmla="*/ 7109 w 21137"/>
                <a:gd name="T23" fmla="*/ 16 h 1300"/>
                <a:gd name="T24" fmla="*/ 6675 w 21137"/>
                <a:gd name="T25" fmla="*/ 1285 h 1300"/>
                <a:gd name="T26" fmla="*/ 6765 w 21137"/>
                <a:gd name="T27" fmla="*/ 453 h 1300"/>
                <a:gd name="T28" fmla="*/ 7796 w 21137"/>
                <a:gd name="T29" fmla="*/ 514 h 1300"/>
                <a:gd name="T30" fmla="*/ 8407 w 21137"/>
                <a:gd name="T31" fmla="*/ 89 h 1300"/>
                <a:gd name="T32" fmla="*/ 7908 w 21137"/>
                <a:gd name="T33" fmla="*/ 309 h 1300"/>
                <a:gd name="T34" fmla="*/ 8457 w 21137"/>
                <a:gd name="T35" fmla="*/ 956 h 1300"/>
                <a:gd name="T36" fmla="*/ 7746 w 21137"/>
                <a:gd name="T37" fmla="*/ 953 h 1300"/>
                <a:gd name="T38" fmla="*/ 8119 w 21137"/>
                <a:gd name="T39" fmla="*/ 754 h 1300"/>
                <a:gd name="T40" fmla="*/ 10671 w 21137"/>
                <a:gd name="T41" fmla="*/ 1119 h 1300"/>
                <a:gd name="T42" fmla="*/ 11202 w 21137"/>
                <a:gd name="T43" fmla="*/ 16 h 1300"/>
                <a:gd name="T44" fmla="*/ 11383 w 21137"/>
                <a:gd name="T45" fmla="*/ 565 h 1300"/>
                <a:gd name="T46" fmla="*/ 11383 w 21137"/>
                <a:gd name="T47" fmla="*/ 1122 h 1300"/>
                <a:gd name="T48" fmla="*/ 11202 w 21137"/>
                <a:gd name="T49" fmla="*/ 16 h 1300"/>
                <a:gd name="T50" fmla="*/ 13458 w 21137"/>
                <a:gd name="T51" fmla="*/ 1285 h 1300"/>
                <a:gd name="T52" fmla="*/ 12402 w 21137"/>
                <a:gd name="T53" fmla="*/ 1285 h 1300"/>
                <a:gd name="T54" fmla="*/ 12819 w 21137"/>
                <a:gd name="T55" fmla="*/ 748 h 1300"/>
                <a:gd name="T56" fmla="*/ 14478 w 21137"/>
                <a:gd name="T57" fmla="*/ 16 h 1300"/>
                <a:gd name="T58" fmla="*/ 14682 w 21137"/>
                <a:gd name="T59" fmla="*/ 682 h 1300"/>
                <a:gd name="T60" fmla="*/ 15138 w 21137"/>
                <a:gd name="T61" fmla="*/ 1285 h 1300"/>
                <a:gd name="T62" fmla="*/ 14820 w 21137"/>
                <a:gd name="T63" fmla="*/ 1136 h 1300"/>
                <a:gd name="T64" fmla="*/ 14516 w 21137"/>
                <a:gd name="T65" fmla="*/ 754 h 1300"/>
                <a:gd name="T66" fmla="*/ 14160 w 21137"/>
                <a:gd name="T67" fmla="*/ 1285 h 1300"/>
                <a:gd name="T68" fmla="*/ 14411 w 21137"/>
                <a:gd name="T69" fmla="*/ 572 h 1300"/>
                <a:gd name="T70" fmla="*/ 14677 w 21137"/>
                <a:gd name="T71" fmla="*/ 260 h 1300"/>
                <a:gd name="T72" fmla="*/ 16830 w 21137"/>
                <a:gd name="T73" fmla="*/ 16 h 1300"/>
                <a:gd name="T74" fmla="*/ 15827 w 21137"/>
                <a:gd name="T75" fmla="*/ 1285 h 1300"/>
                <a:gd name="T76" fmla="*/ 16658 w 21137"/>
                <a:gd name="T77" fmla="*/ 1002 h 1300"/>
                <a:gd name="T78" fmla="*/ 17658 w 21137"/>
                <a:gd name="T79" fmla="*/ 1285 h 1300"/>
                <a:gd name="T80" fmla="*/ 19493 w 21137"/>
                <a:gd name="T81" fmla="*/ 16 h 1300"/>
                <a:gd name="T82" fmla="*/ 18488 w 21137"/>
                <a:gd name="T83" fmla="*/ 1285 h 1300"/>
                <a:gd name="T84" fmla="*/ 19320 w 21137"/>
                <a:gd name="T85" fmla="*/ 1002 h 1300"/>
                <a:gd name="T86" fmla="*/ 21137 w 21137"/>
                <a:gd name="T87" fmla="*/ 1198 h 1300"/>
                <a:gd name="T88" fmla="*/ 20176 w 21137"/>
                <a:gd name="T89" fmla="*/ 189 h 1300"/>
                <a:gd name="T90" fmla="*/ 21112 w 21137"/>
                <a:gd name="T91" fmla="*/ 293 h 1300"/>
                <a:gd name="T92" fmla="*/ 20311 w 21137"/>
                <a:gd name="T93" fmla="*/ 1004 h 1300"/>
                <a:gd name="T94" fmla="*/ 20956 w 21137"/>
                <a:gd name="T95" fmla="*/ 821 h 1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1137" h="1300">
                  <a:moveTo>
                    <a:pt x="545" y="9"/>
                  </a:moveTo>
                  <a:cubicBezTo>
                    <a:pt x="672" y="9"/>
                    <a:pt x="672" y="9"/>
                    <a:pt x="672" y="9"/>
                  </a:cubicBezTo>
                  <a:cubicBezTo>
                    <a:pt x="1241" y="1285"/>
                    <a:pt x="1241" y="1285"/>
                    <a:pt x="1241" y="1285"/>
                  </a:cubicBezTo>
                  <a:cubicBezTo>
                    <a:pt x="1055" y="1285"/>
                    <a:pt x="1055" y="1285"/>
                    <a:pt x="1055" y="1285"/>
                  </a:cubicBezTo>
                  <a:cubicBezTo>
                    <a:pt x="886" y="909"/>
                    <a:pt x="886" y="909"/>
                    <a:pt x="886" y="909"/>
                  </a:cubicBezTo>
                  <a:cubicBezTo>
                    <a:pt x="345" y="909"/>
                    <a:pt x="345" y="909"/>
                    <a:pt x="345" y="909"/>
                  </a:cubicBezTo>
                  <a:cubicBezTo>
                    <a:pt x="186" y="1285"/>
                    <a:pt x="186" y="1285"/>
                    <a:pt x="186" y="1285"/>
                  </a:cubicBezTo>
                  <a:cubicBezTo>
                    <a:pt x="0" y="1285"/>
                    <a:pt x="0" y="1285"/>
                    <a:pt x="0" y="1285"/>
                  </a:cubicBezTo>
                  <a:lnTo>
                    <a:pt x="545" y="9"/>
                  </a:lnTo>
                  <a:close/>
                  <a:moveTo>
                    <a:pt x="812" y="748"/>
                  </a:moveTo>
                  <a:cubicBezTo>
                    <a:pt x="607" y="287"/>
                    <a:pt x="607" y="287"/>
                    <a:pt x="607" y="287"/>
                  </a:cubicBezTo>
                  <a:cubicBezTo>
                    <a:pt x="417" y="748"/>
                    <a:pt x="417" y="748"/>
                    <a:pt x="417" y="748"/>
                  </a:cubicBezTo>
                  <a:lnTo>
                    <a:pt x="812" y="748"/>
                  </a:lnTo>
                  <a:close/>
                  <a:moveTo>
                    <a:pt x="1678" y="16"/>
                  </a:moveTo>
                  <a:cubicBezTo>
                    <a:pt x="1860" y="16"/>
                    <a:pt x="1860" y="16"/>
                    <a:pt x="1860" y="16"/>
                  </a:cubicBezTo>
                  <a:cubicBezTo>
                    <a:pt x="1860" y="1119"/>
                    <a:pt x="1860" y="1119"/>
                    <a:pt x="1860" y="1119"/>
                  </a:cubicBezTo>
                  <a:cubicBezTo>
                    <a:pt x="2431" y="1119"/>
                    <a:pt x="2431" y="1119"/>
                    <a:pt x="2431" y="1119"/>
                  </a:cubicBezTo>
                  <a:cubicBezTo>
                    <a:pt x="2431" y="1285"/>
                    <a:pt x="2431" y="1285"/>
                    <a:pt x="2431" y="1285"/>
                  </a:cubicBezTo>
                  <a:cubicBezTo>
                    <a:pt x="1678" y="1285"/>
                    <a:pt x="1678" y="1285"/>
                    <a:pt x="1678" y="1285"/>
                  </a:cubicBezTo>
                  <a:lnTo>
                    <a:pt x="1678" y="16"/>
                  </a:lnTo>
                  <a:close/>
                  <a:moveTo>
                    <a:pt x="4392" y="16"/>
                  </a:moveTo>
                  <a:cubicBezTo>
                    <a:pt x="4573" y="16"/>
                    <a:pt x="4573" y="16"/>
                    <a:pt x="4573" y="16"/>
                  </a:cubicBezTo>
                  <a:cubicBezTo>
                    <a:pt x="4061" y="1290"/>
                    <a:pt x="4061" y="1290"/>
                    <a:pt x="4061" y="1290"/>
                  </a:cubicBezTo>
                  <a:cubicBezTo>
                    <a:pt x="4021" y="1290"/>
                    <a:pt x="4021" y="1290"/>
                    <a:pt x="4021" y="1290"/>
                  </a:cubicBezTo>
                  <a:cubicBezTo>
                    <a:pt x="3606" y="258"/>
                    <a:pt x="3606" y="258"/>
                    <a:pt x="3606" y="258"/>
                  </a:cubicBezTo>
                  <a:cubicBezTo>
                    <a:pt x="3187" y="1290"/>
                    <a:pt x="3187" y="1290"/>
                    <a:pt x="3187" y="1290"/>
                  </a:cubicBezTo>
                  <a:cubicBezTo>
                    <a:pt x="3147" y="1290"/>
                    <a:pt x="3147" y="1290"/>
                    <a:pt x="3147" y="1290"/>
                  </a:cubicBezTo>
                  <a:cubicBezTo>
                    <a:pt x="2636" y="16"/>
                    <a:pt x="2636" y="16"/>
                    <a:pt x="2636" y="16"/>
                  </a:cubicBezTo>
                  <a:cubicBezTo>
                    <a:pt x="2819" y="16"/>
                    <a:pt x="2819" y="16"/>
                    <a:pt x="2819" y="16"/>
                  </a:cubicBezTo>
                  <a:cubicBezTo>
                    <a:pt x="3168" y="891"/>
                    <a:pt x="3168" y="891"/>
                    <a:pt x="3168" y="891"/>
                  </a:cubicBezTo>
                  <a:cubicBezTo>
                    <a:pt x="3521" y="16"/>
                    <a:pt x="3521" y="16"/>
                    <a:pt x="3521" y="16"/>
                  </a:cubicBezTo>
                  <a:cubicBezTo>
                    <a:pt x="3693" y="16"/>
                    <a:pt x="3693" y="16"/>
                    <a:pt x="3693" y="16"/>
                  </a:cubicBezTo>
                  <a:cubicBezTo>
                    <a:pt x="4047" y="891"/>
                    <a:pt x="4047" y="891"/>
                    <a:pt x="4047" y="891"/>
                  </a:cubicBezTo>
                  <a:lnTo>
                    <a:pt x="4392" y="16"/>
                  </a:lnTo>
                  <a:close/>
                  <a:moveTo>
                    <a:pt x="5343" y="9"/>
                  </a:moveTo>
                  <a:cubicBezTo>
                    <a:pt x="5470" y="9"/>
                    <a:pt x="5470" y="9"/>
                    <a:pt x="5470" y="9"/>
                  </a:cubicBezTo>
                  <a:cubicBezTo>
                    <a:pt x="6039" y="1285"/>
                    <a:pt x="6039" y="1285"/>
                    <a:pt x="6039" y="1285"/>
                  </a:cubicBezTo>
                  <a:cubicBezTo>
                    <a:pt x="5853" y="1285"/>
                    <a:pt x="5853" y="1285"/>
                    <a:pt x="5853" y="1285"/>
                  </a:cubicBezTo>
                  <a:cubicBezTo>
                    <a:pt x="5685" y="909"/>
                    <a:pt x="5685" y="909"/>
                    <a:pt x="5685" y="909"/>
                  </a:cubicBezTo>
                  <a:cubicBezTo>
                    <a:pt x="5143" y="909"/>
                    <a:pt x="5143" y="909"/>
                    <a:pt x="5143" y="909"/>
                  </a:cubicBezTo>
                  <a:cubicBezTo>
                    <a:pt x="4984" y="1285"/>
                    <a:pt x="4984" y="1285"/>
                    <a:pt x="4984" y="1285"/>
                  </a:cubicBezTo>
                  <a:cubicBezTo>
                    <a:pt x="4798" y="1285"/>
                    <a:pt x="4798" y="1285"/>
                    <a:pt x="4798" y="1285"/>
                  </a:cubicBezTo>
                  <a:lnTo>
                    <a:pt x="5343" y="9"/>
                  </a:lnTo>
                  <a:close/>
                  <a:moveTo>
                    <a:pt x="5610" y="748"/>
                  </a:moveTo>
                  <a:cubicBezTo>
                    <a:pt x="5405" y="287"/>
                    <a:pt x="5405" y="287"/>
                    <a:pt x="5405" y="287"/>
                  </a:cubicBezTo>
                  <a:cubicBezTo>
                    <a:pt x="5215" y="748"/>
                    <a:pt x="5215" y="748"/>
                    <a:pt x="5215" y="748"/>
                  </a:cubicBezTo>
                  <a:lnTo>
                    <a:pt x="5610" y="748"/>
                  </a:lnTo>
                  <a:close/>
                  <a:moveTo>
                    <a:pt x="7109" y="16"/>
                  </a:moveTo>
                  <a:cubicBezTo>
                    <a:pt x="7330" y="16"/>
                    <a:pt x="7330" y="16"/>
                    <a:pt x="7330" y="16"/>
                  </a:cubicBezTo>
                  <a:cubicBezTo>
                    <a:pt x="6861" y="614"/>
                    <a:pt x="6861" y="614"/>
                    <a:pt x="6861" y="614"/>
                  </a:cubicBezTo>
                  <a:cubicBezTo>
                    <a:pt x="6861" y="1285"/>
                    <a:pt x="6861" y="1285"/>
                    <a:pt x="6861" y="1285"/>
                  </a:cubicBezTo>
                  <a:cubicBezTo>
                    <a:pt x="6675" y="1285"/>
                    <a:pt x="6675" y="1285"/>
                    <a:pt x="6675" y="1285"/>
                  </a:cubicBezTo>
                  <a:cubicBezTo>
                    <a:pt x="6675" y="614"/>
                    <a:pt x="6675" y="614"/>
                    <a:pt x="6675" y="614"/>
                  </a:cubicBezTo>
                  <a:cubicBezTo>
                    <a:pt x="6206" y="16"/>
                    <a:pt x="6206" y="16"/>
                    <a:pt x="6206" y="16"/>
                  </a:cubicBezTo>
                  <a:cubicBezTo>
                    <a:pt x="6426" y="16"/>
                    <a:pt x="6426" y="16"/>
                    <a:pt x="6426" y="16"/>
                  </a:cubicBezTo>
                  <a:cubicBezTo>
                    <a:pt x="6765" y="453"/>
                    <a:pt x="6765" y="453"/>
                    <a:pt x="6765" y="453"/>
                  </a:cubicBezTo>
                  <a:lnTo>
                    <a:pt x="7109" y="16"/>
                  </a:lnTo>
                  <a:close/>
                  <a:moveTo>
                    <a:pt x="8119" y="754"/>
                  </a:moveTo>
                  <a:cubicBezTo>
                    <a:pt x="7981" y="670"/>
                    <a:pt x="7981" y="670"/>
                    <a:pt x="7981" y="670"/>
                  </a:cubicBezTo>
                  <a:cubicBezTo>
                    <a:pt x="7894" y="617"/>
                    <a:pt x="7833" y="565"/>
                    <a:pt x="7796" y="514"/>
                  </a:cubicBezTo>
                  <a:cubicBezTo>
                    <a:pt x="7759" y="463"/>
                    <a:pt x="7741" y="404"/>
                    <a:pt x="7741" y="337"/>
                  </a:cubicBezTo>
                  <a:cubicBezTo>
                    <a:pt x="7741" y="236"/>
                    <a:pt x="7776" y="157"/>
                    <a:pt x="7845" y="93"/>
                  </a:cubicBezTo>
                  <a:cubicBezTo>
                    <a:pt x="7914" y="31"/>
                    <a:pt x="8005" y="0"/>
                    <a:pt x="8115" y="0"/>
                  </a:cubicBezTo>
                  <a:cubicBezTo>
                    <a:pt x="8221" y="0"/>
                    <a:pt x="8318" y="30"/>
                    <a:pt x="8407" y="89"/>
                  </a:cubicBezTo>
                  <a:cubicBezTo>
                    <a:pt x="8407" y="295"/>
                    <a:pt x="8407" y="295"/>
                    <a:pt x="8407" y="295"/>
                  </a:cubicBezTo>
                  <a:cubicBezTo>
                    <a:pt x="8315" y="208"/>
                    <a:pt x="8217" y="164"/>
                    <a:pt x="8112" y="164"/>
                  </a:cubicBezTo>
                  <a:cubicBezTo>
                    <a:pt x="8052" y="164"/>
                    <a:pt x="8004" y="177"/>
                    <a:pt x="7965" y="204"/>
                  </a:cubicBezTo>
                  <a:cubicBezTo>
                    <a:pt x="7927" y="232"/>
                    <a:pt x="7908" y="267"/>
                    <a:pt x="7908" y="309"/>
                  </a:cubicBezTo>
                  <a:cubicBezTo>
                    <a:pt x="7908" y="348"/>
                    <a:pt x="7922" y="384"/>
                    <a:pt x="7950" y="416"/>
                  </a:cubicBezTo>
                  <a:cubicBezTo>
                    <a:pt x="7979" y="450"/>
                    <a:pt x="8023" y="485"/>
                    <a:pt x="8086" y="521"/>
                  </a:cubicBezTo>
                  <a:cubicBezTo>
                    <a:pt x="8224" y="603"/>
                    <a:pt x="8224" y="603"/>
                    <a:pt x="8224" y="603"/>
                  </a:cubicBezTo>
                  <a:cubicBezTo>
                    <a:pt x="8379" y="696"/>
                    <a:pt x="8457" y="813"/>
                    <a:pt x="8457" y="956"/>
                  </a:cubicBezTo>
                  <a:cubicBezTo>
                    <a:pt x="8457" y="1057"/>
                    <a:pt x="8423" y="1141"/>
                    <a:pt x="8355" y="1204"/>
                  </a:cubicBezTo>
                  <a:cubicBezTo>
                    <a:pt x="8287" y="1268"/>
                    <a:pt x="8198" y="1300"/>
                    <a:pt x="8089" y="1300"/>
                  </a:cubicBezTo>
                  <a:cubicBezTo>
                    <a:pt x="7964" y="1300"/>
                    <a:pt x="7849" y="1261"/>
                    <a:pt x="7746" y="1185"/>
                  </a:cubicBezTo>
                  <a:cubicBezTo>
                    <a:pt x="7746" y="953"/>
                    <a:pt x="7746" y="953"/>
                    <a:pt x="7746" y="953"/>
                  </a:cubicBezTo>
                  <a:cubicBezTo>
                    <a:pt x="7845" y="1077"/>
                    <a:pt x="7958" y="1140"/>
                    <a:pt x="8087" y="1140"/>
                  </a:cubicBezTo>
                  <a:cubicBezTo>
                    <a:pt x="8144" y="1140"/>
                    <a:pt x="8192" y="1124"/>
                    <a:pt x="8229" y="1092"/>
                  </a:cubicBezTo>
                  <a:cubicBezTo>
                    <a:pt x="8267" y="1061"/>
                    <a:pt x="8286" y="1021"/>
                    <a:pt x="8286" y="973"/>
                  </a:cubicBezTo>
                  <a:cubicBezTo>
                    <a:pt x="8286" y="896"/>
                    <a:pt x="8230" y="823"/>
                    <a:pt x="8119" y="754"/>
                  </a:cubicBezTo>
                  <a:moveTo>
                    <a:pt x="9917" y="16"/>
                  </a:moveTo>
                  <a:cubicBezTo>
                    <a:pt x="10099" y="16"/>
                    <a:pt x="10099" y="16"/>
                    <a:pt x="10099" y="16"/>
                  </a:cubicBezTo>
                  <a:cubicBezTo>
                    <a:pt x="10099" y="1119"/>
                    <a:pt x="10099" y="1119"/>
                    <a:pt x="10099" y="1119"/>
                  </a:cubicBezTo>
                  <a:cubicBezTo>
                    <a:pt x="10671" y="1119"/>
                    <a:pt x="10671" y="1119"/>
                    <a:pt x="10671" y="1119"/>
                  </a:cubicBezTo>
                  <a:cubicBezTo>
                    <a:pt x="10671" y="1285"/>
                    <a:pt x="10671" y="1285"/>
                    <a:pt x="10671" y="1285"/>
                  </a:cubicBezTo>
                  <a:cubicBezTo>
                    <a:pt x="9917" y="1285"/>
                    <a:pt x="9917" y="1285"/>
                    <a:pt x="9917" y="1285"/>
                  </a:cubicBezTo>
                  <a:lnTo>
                    <a:pt x="9917" y="16"/>
                  </a:lnTo>
                  <a:close/>
                  <a:moveTo>
                    <a:pt x="11202" y="16"/>
                  </a:moveTo>
                  <a:cubicBezTo>
                    <a:pt x="11921" y="16"/>
                    <a:pt x="11921" y="16"/>
                    <a:pt x="11921" y="16"/>
                  </a:cubicBezTo>
                  <a:cubicBezTo>
                    <a:pt x="11921" y="177"/>
                    <a:pt x="11921" y="177"/>
                    <a:pt x="11921" y="177"/>
                  </a:cubicBezTo>
                  <a:cubicBezTo>
                    <a:pt x="11383" y="177"/>
                    <a:pt x="11383" y="177"/>
                    <a:pt x="11383" y="177"/>
                  </a:cubicBezTo>
                  <a:cubicBezTo>
                    <a:pt x="11383" y="565"/>
                    <a:pt x="11383" y="565"/>
                    <a:pt x="11383" y="565"/>
                  </a:cubicBezTo>
                  <a:cubicBezTo>
                    <a:pt x="11903" y="565"/>
                    <a:pt x="11903" y="565"/>
                    <a:pt x="11903" y="565"/>
                  </a:cubicBezTo>
                  <a:cubicBezTo>
                    <a:pt x="11903" y="727"/>
                    <a:pt x="11903" y="727"/>
                    <a:pt x="11903" y="727"/>
                  </a:cubicBezTo>
                  <a:cubicBezTo>
                    <a:pt x="11383" y="727"/>
                    <a:pt x="11383" y="727"/>
                    <a:pt x="11383" y="727"/>
                  </a:cubicBezTo>
                  <a:cubicBezTo>
                    <a:pt x="11383" y="1122"/>
                    <a:pt x="11383" y="1122"/>
                    <a:pt x="11383" y="1122"/>
                  </a:cubicBezTo>
                  <a:cubicBezTo>
                    <a:pt x="11939" y="1122"/>
                    <a:pt x="11939" y="1122"/>
                    <a:pt x="11939" y="1122"/>
                  </a:cubicBezTo>
                  <a:cubicBezTo>
                    <a:pt x="11939" y="1283"/>
                    <a:pt x="11939" y="1283"/>
                    <a:pt x="11939" y="1283"/>
                  </a:cubicBezTo>
                  <a:cubicBezTo>
                    <a:pt x="11202" y="1283"/>
                    <a:pt x="11202" y="1283"/>
                    <a:pt x="11202" y="1283"/>
                  </a:cubicBezTo>
                  <a:lnTo>
                    <a:pt x="11202" y="16"/>
                  </a:lnTo>
                  <a:close/>
                  <a:moveTo>
                    <a:pt x="12946" y="9"/>
                  </a:moveTo>
                  <a:cubicBezTo>
                    <a:pt x="13075" y="9"/>
                    <a:pt x="13075" y="9"/>
                    <a:pt x="13075" y="9"/>
                  </a:cubicBezTo>
                  <a:cubicBezTo>
                    <a:pt x="13643" y="1285"/>
                    <a:pt x="13643" y="1285"/>
                    <a:pt x="13643" y="1285"/>
                  </a:cubicBezTo>
                  <a:cubicBezTo>
                    <a:pt x="13458" y="1285"/>
                    <a:pt x="13458" y="1285"/>
                    <a:pt x="13458" y="1285"/>
                  </a:cubicBezTo>
                  <a:cubicBezTo>
                    <a:pt x="13288" y="909"/>
                    <a:pt x="13288" y="909"/>
                    <a:pt x="13288" y="909"/>
                  </a:cubicBezTo>
                  <a:cubicBezTo>
                    <a:pt x="12746" y="909"/>
                    <a:pt x="12746" y="909"/>
                    <a:pt x="12746" y="909"/>
                  </a:cubicBezTo>
                  <a:cubicBezTo>
                    <a:pt x="12588" y="1285"/>
                    <a:pt x="12588" y="1285"/>
                    <a:pt x="12588" y="1285"/>
                  </a:cubicBezTo>
                  <a:cubicBezTo>
                    <a:pt x="12402" y="1285"/>
                    <a:pt x="12402" y="1285"/>
                    <a:pt x="12402" y="1285"/>
                  </a:cubicBezTo>
                  <a:lnTo>
                    <a:pt x="12946" y="9"/>
                  </a:lnTo>
                  <a:close/>
                  <a:moveTo>
                    <a:pt x="13214" y="748"/>
                  </a:moveTo>
                  <a:cubicBezTo>
                    <a:pt x="13009" y="287"/>
                    <a:pt x="13009" y="287"/>
                    <a:pt x="13009" y="287"/>
                  </a:cubicBezTo>
                  <a:cubicBezTo>
                    <a:pt x="12819" y="748"/>
                    <a:pt x="12819" y="748"/>
                    <a:pt x="12819" y="748"/>
                  </a:cubicBezTo>
                  <a:lnTo>
                    <a:pt x="13214" y="748"/>
                  </a:lnTo>
                  <a:close/>
                  <a:moveTo>
                    <a:pt x="14160" y="1285"/>
                  </a:moveTo>
                  <a:cubicBezTo>
                    <a:pt x="14160" y="16"/>
                    <a:pt x="14160" y="16"/>
                    <a:pt x="14160" y="16"/>
                  </a:cubicBezTo>
                  <a:cubicBezTo>
                    <a:pt x="14478" y="16"/>
                    <a:pt x="14478" y="16"/>
                    <a:pt x="14478" y="16"/>
                  </a:cubicBezTo>
                  <a:cubicBezTo>
                    <a:pt x="14606" y="16"/>
                    <a:pt x="14708" y="48"/>
                    <a:pt x="14784" y="112"/>
                  </a:cubicBezTo>
                  <a:cubicBezTo>
                    <a:pt x="14859" y="175"/>
                    <a:pt x="14896" y="261"/>
                    <a:pt x="14896" y="369"/>
                  </a:cubicBezTo>
                  <a:cubicBezTo>
                    <a:pt x="14896" y="444"/>
                    <a:pt x="14878" y="507"/>
                    <a:pt x="14841" y="560"/>
                  </a:cubicBezTo>
                  <a:cubicBezTo>
                    <a:pt x="14804" y="616"/>
                    <a:pt x="14751" y="655"/>
                    <a:pt x="14682" y="682"/>
                  </a:cubicBezTo>
                  <a:cubicBezTo>
                    <a:pt x="14723" y="708"/>
                    <a:pt x="14762" y="745"/>
                    <a:pt x="14801" y="791"/>
                  </a:cubicBezTo>
                  <a:cubicBezTo>
                    <a:pt x="14840" y="837"/>
                    <a:pt x="14895" y="917"/>
                    <a:pt x="14964" y="1031"/>
                  </a:cubicBezTo>
                  <a:cubicBezTo>
                    <a:pt x="15008" y="1103"/>
                    <a:pt x="15045" y="1158"/>
                    <a:pt x="15071" y="1195"/>
                  </a:cubicBezTo>
                  <a:cubicBezTo>
                    <a:pt x="15138" y="1285"/>
                    <a:pt x="15138" y="1285"/>
                    <a:pt x="15138" y="1285"/>
                  </a:cubicBezTo>
                  <a:cubicBezTo>
                    <a:pt x="14922" y="1285"/>
                    <a:pt x="14922" y="1285"/>
                    <a:pt x="14922" y="1285"/>
                  </a:cubicBezTo>
                  <a:cubicBezTo>
                    <a:pt x="14867" y="1201"/>
                    <a:pt x="14867" y="1201"/>
                    <a:pt x="14867" y="1201"/>
                  </a:cubicBezTo>
                  <a:cubicBezTo>
                    <a:pt x="14865" y="1199"/>
                    <a:pt x="14861" y="1193"/>
                    <a:pt x="14856" y="1186"/>
                  </a:cubicBezTo>
                  <a:cubicBezTo>
                    <a:pt x="14820" y="1136"/>
                    <a:pt x="14820" y="1136"/>
                    <a:pt x="14820" y="1136"/>
                  </a:cubicBezTo>
                  <a:cubicBezTo>
                    <a:pt x="14764" y="1043"/>
                    <a:pt x="14764" y="1043"/>
                    <a:pt x="14764" y="1043"/>
                  </a:cubicBezTo>
                  <a:cubicBezTo>
                    <a:pt x="14704" y="944"/>
                    <a:pt x="14704" y="944"/>
                    <a:pt x="14704" y="944"/>
                  </a:cubicBezTo>
                  <a:cubicBezTo>
                    <a:pt x="14666" y="893"/>
                    <a:pt x="14631" y="851"/>
                    <a:pt x="14600" y="820"/>
                  </a:cubicBezTo>
                  <a:cubicBezTo>
                    <a:pt x="14569" y="788"/>
                    <a:pt x="14541" y="767"/>
                    <a:pt x="14516" y="754"/>
                  </a:cubicBezTo>
                  <a:cubicBezTo>
                    <a:pt x="14490" y="740"/>
                    <a:pt x="14449" y="733"/>
                    <a:pt x="14389" y="733"/>
                  </a:cubicBezTo>
                  <a:cubicBezTo>
                    <a:pt x="14342" y="733"/>
                    <a:pt x="14342" y="733"/>
                    <a:pt x="14342" y="733"/>
                  </a:cubicBezTo>
                  <a:cubicBezTo>
                    <a:pt x="14342" y="1285"/>
                    <a:pt x="14342" y="1285"/>
                    <a:pt x="14342" y="1285"/>
                  </a:cubicBezTo>
                  <a:lnTo>
                    <a:pt x="14160" y="1285"/>
                  </a:lnTo>
                  <a:close/>
                  <a:moveTo>
                    <a:pt x="14396" y="170"/>
                  </a:moveTo>
                  <a:cubicBezTo>
                    <a:pt x="14342" y="170"/>
                    <a:pt x="14342" y="170"/>
                    <a:pt x="14342" y="170"/>
                  </a:cubicBezTo>
                  <a:cubicBezTo>
                    <a:pt x="14342" y="572"/>
                    <a:pt x="14342" y="572"/>
                    <a:pt x="14342" y="572"/>
                  </a:cubicBezTo>
                  <a:cubicBezTo>
                    <a:pt x="14411" y="572"/>
                    <a:pt x="14411" y="572"/>
                    <a:pt x="14411" y="572"/>
                  </a:cubicBezTo>
                  <a:cubicBezTo>
                    <a:pt x="14503" y="572"/>
                    <a:pt x="14566" y="564"/>
                    <a:pt x="14600" y="548"/>
                  </a:cubicBezTo>
                  <a:cubicBezTo>
                    <a:pt x="14634" y="531"/>
                    <a:pt x="14661" y="508"/>
                    <a:pt x="14680" y="476"/>
                  </a:cubicBezTo>
                  <a:cubicBezTo>
                    <a:pt x="14699" y="445"/>
                    <a:pt x="14709" y="408"/>
                    <a:pt x="14709" y="368"/>
                  </a:cubicBezTo>
                  <a:cubicBezTo>
                    <a:pt x="14709" y="327"/>
                    <a:pt x="14698" y="292"/>
                    <a:pt x="14677" y="260"/>
                  </a:cubicBezTo>
                  <a:cubicBezTo>
                    <a:pt x="14655" y="227"/>
                    <a:pt x="14626" y="204"/>
                    <a:pt x="14587" y="191"/>
                  </a:cubicBezTo>
                  <a:cubicBezTo>
                    <a:pt x="14548" y="177"/>
                    <a:pt x="14485" y="170"/>
                    <a:pt x="14396" y="170"/>
                  </a:cubicBezTo>
                  <a:moveTo>
                    <a:pt x="16658" y="16"/>
                  </a:moveTo>
                  <a:cubicBezTo>
                    <a:pt x="16830" y="16"/>
                    <a:pt x="16830" y="16"/>
                    <a:pt x="16830" y="16"/>
                  </a:cubicBezTo>
                  <a:cubicBezTo>
                    <a:pt x="16830" y="1285"/>
                    <a:pt x="16830" y="1285"/>
                    <a:pt x="16830" y="1285"/>
                  </a:cubicBezTo>
                  <a:cubicBezTo>
                    <a:pt x="16675" y="1285"/>
                    <a:pt x="16675" y="1285"/>
                    <a:pt x="16675" y="1285"/>
                  </a:cubicBezTo>
                  <a:cubicBezTo>
                    <a:pt x="15827" y="308"/>
                    <a:pt x="15827" y="308"/>
                    <a:pt x="15827" y="308"/>
                  </a:cubicBezTo>
                  <a:cubicBezTo>
                    <a:pt x="15827" y="1285"/>
                    <a:pt x="15827" y="1285"/>
                    <a:pt x="15827" y="1285"/>
                  </a:cubicBezTo>
                  <a:cubicBezTo>
                    <a:pt x="15656" y="1285"/>
                    <a:pt x="15656" y="1285"/>
                    <a:pt x="15656" y="1285"/>
                  </a:cubicBezTo>
                  <a:cubicBezTo>
                    <a:pt x="15656" y="16"/>
                    <a:pt x="15656" y="16"/>
                    <a:pt x="15656" y="16"/>
                  </a:cubicBezTo>
                  <a:cubicBezTo>
                    <a:pt x="15803" y="16"/>
                    <a:pt x="15803" y="16"/>
                    <a:pt x="15803" y="16"/>
                  </a:cubicBezTo>
                  <a:cubicBezTo>
                    <a:pt x="16658" y="1002"/>
                    <a:pt x="16658" y="1002"/>
                    <a:pt x="16658" y="1002"/>
                  </a:cubicBezTo>
                  <a:lnTo>
                    <a:pt x="16658" y="16"/>
                  </a:lnTo>
                  <a:close/>
                  <a:moveTo>
                    <a:pt x="17477" y="16"/>
                  </a:moveTo>
                  <a:cubicBezTo>
                    <a:pt x="17658" y="16"/>
                    <a:pt x="17658" y="16"/>
                    <a:pt x="17658" y="16"/>
                  </a:cubicBezTo>
                  <a:cubicBezTo>
                    <a:pt x="17658" y="1285"/>
                    <a:pt x="17658" y="1285"/>
                    <a:pt x="17658" y="1285"/>
                  </a:cubicBezTo>
                  <a:cubicBezTo>
                    <a:pt x="17477" y="1285"/>
                    <a:pt x="17477" y="1285"/>
                    <a:pt x="17477" y="1285"/>
                  </a:cubicBezTo>
                  <a:lnTo>
                    <a:pt x="17477" y="16"/>
                  </a:lnTo>
                  <a:close/>
                  <a:moveTo>
                    <a:pt x="19320" y="16"/>
                  </a:moveTo>
                  <a:cubicBezTo>
                    <a:pt x="19493" y="16"/>
                    <a:pt x="19493" y="16"/>
                    <a:pt x="19493" y="16"/>
                  </a:cubicBezTo>
                  <a:cubicBezTo>
                    <a:pt x="19493" y="1285"/>
                    <a:pt x="19493" y="1285"/>
                    <a:pt x="19493" y="1285"/>
                  </a:cubicBezTo>
                  <a:cubicBezTo>
                    <a:pt x="19337" y="1285"/>
                    <a:pt x="19337" y="1285"/>
                    <a:pt x="19337" y="1285"/>
                  </a:cubicBezTo>
                  <a:cubicBezTo>
                    <a:pt x="18488" y="308"/>
                    <a:pt x="18488" y="308"/>
                    <a:pt x="18488" y="308"/>
                  </a:cubicBezTo>
                  <a:cubicBezTo>
                    <a:pt x="18488" y="1285"/>
                    <a:pt x="18488" y="1285"/>
                    <a:pt x="18488" y="1285"/>
                  </a:cubicBezTo>
                  <a:cubicBezTo>
                    <a:pt x="18317" y="1285"/>
                    <a:pt x="18317" y="1285"/>
                    <a:pt x="18317" y="1285"/>
                  </a:cubicBezTo>
                  <a:cubicBezTo>
                    <a:pt x="18317" y="16"/>
                    <a:pt x="18317" y="16"/>
                    <a:pt x="18317" y="16"/>
                  </a:cubicBezTo>
                  <a:cubicBezTo>
                    <a:pt x="18464" y="16"/>
                    <a:pt x="18464" y="16"/>
                    <a:pt x="18464" y="16"/>
                  </a:cubicBezTo>
                  <a:cubicBezTo>
                    <a:pt x="19320" y="1002"/>
                    <a:pt x="19320" y="1002"/>
                    <a:pt x="19320" y="1002"/>
                  </a:cubicBezTo>
                  <a:lnTo>
                    <a:pt x="19320" y="16"/>
                  </a:lnTo>
                  <a:close/>
                  <a:moveTo>
                    <a:pt x="20712" y="659"/>
                  </a:moveTo>
                  <a:cubicBezTo>
                    <a:pt x="21137" y="659"/>
                    <a:pt x="21137" y="659"/>
                    <a:pt x="21137" y="659"/>
                  </a:cubicBezTo>
                  <a:cubicBezTo>
                    <a:pt x="21137" y="1198"/>
                    <a:pt x="21137" y="1198"/>
                    <a:pt x="21137" y="1198"/>
                  </a:cubicBezTo>
                  <a:cubicBezTo>
                    <a:pt x="20981" y="1266"/>
                    <a:pt x="20826" y="1300"/>
                    <a:pt x="20673" y="1300"/>
                  </a:cubicBezTo>
                  <a:cubicBezTo>
                    <a:pt x="20463" y="1300"/>
                    <a:pt x="20294" y="1239"/>
                    <a:pt x="20169" y="1115"/>
                  </a:cubicBezTo>
                  <a:cubicBezTo>
                    <a:pt x="20043" y="994"/>
                    <a:pt x="19980" y="842"/>
                    <a:pt x="19980" y="662"/>
                  </a:cubicBezTo>
                  <a:cubicBezTo>
                    <a:pt x="19980" y="473"/>
                    <a:pt x="20045" y="314"/>
                    <a:pt x="20176" y="189"/>
                  </a:cubicBezTo>
                  <a:cubicBezTo>
                    <a:pt x="20306" y="63"/>
                    <a:pt x="20469" y="0"/>
                    <a:pt x="20666" y="0"/>
                  </a:cubicBezTo>
                  <a:cubicBezTo>
                    <a:pt x="20736" y="0"/>
                    <a:pt x="20804" y="8"/>
                    <a:pt x="20869" y="22"/>
                  </a:cubicBezTo>
                  <a:cubicBezTo>
                    <a:pt x="20933" y="39"/>
                    <a:pt x="21014" y="66"/>
                    <a:pt x="21112" y="109"/>
                  </a:cubicBezTo>
                  <a:cubicBezTo>
                    <a:pt x="21112" y="293"/>
                    <a:pt x="21112" y="293"/>
                    <a:pt x="21112" y="293"/>
                  </a:cubicBezTo>
                  <a:cubicBezTo>
                    <a:pt x="20961" y="205"/>
                    <a:pt x="20811" y="161"/>
                    <a:pt x="20661" y="161"/>
                  </a:cubicBezTo>
                  <a:cubicBezTo>
                    <a:pt x="20523" y="161"/>
                    <a:pt x="20407" y="209"/>
                    <a:pt x="20311" y="303"/>
                  </a:cubicBezTo>
                  <a:cubicBezTo>
                    <a:pt x="20215" y="397"/>
                    <a:pt x="20169" y="514"/>
                    <a:pt x="20169" y="651"/>
                  </a:cubicBezTo>
                  <a:cubicBezTo>
                    <a:pt x="20169" y="795"/>
                    <a:pt x="20215" y="913"/>
                    <a:pt x="20311" y="1004"/>
                  </a:cubicBezTo>
                  <a:cubicBezTo>
                    <a:pt x="20407" y="1096"/>
                    <a:pt x="20528" y="1142"/>
                    <a:pt x="20678" y="1142"/>
                  </a:cubicBezTo>
                  <a:cubicBezTo>
                    <a:pt x="20750" y="1142"/>
                    <a:pt x="20838" y="1125"/>
                    <a:pt x="20939" y="1092"/>
                  </a:cubicBezTo>
                  <a:cubicBezTo>
                    <a:pt x="20956" y="1087"/>
                    <a:pt x="20956" y="1087"/>
                    <a:pt x="20956" y="1087"/>
                  </a:cubicBezTo>
                  <a:cubicBezTo>
                    <a:pt x="20956" y="821"/>
                    <a:pt x="20956" y="821"/>
                    <a:pt x="20956" y="821"/>
                  </a:cubicBezTo>
                  <a:cubicBezTo>
                    <a:pt x="20712" y="821"/>
                    <a:pt x="20712" y="821"/>
                    <a:pt x="20712" y="821"/>
                  </a:cubicBezTo>
                  <a:lnTo>
                    <a:pt x="20712" y="65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tx1">
                    <a:alpha val="0"/>
                  </a:schemeClr>
                </a:solidFill>
              </a:endParaRPr>
            </a:p>
          </p:txBody>
        </p:sp>
      </p:grpSp>
      <p:sp>
        <p:nvSpPr>
          <p:cNvPr id="1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1752600" y="6529254"/>
            <a:ext cx="5867400" cy="187537"/>
          </a:xfrm>
        </p:spPr>
        <p:txBody>
          <a:bodyPr/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en-US" dirty="0"/>
              <a:t>Click to add copyright line</a:t>
            </a:r>
            <a:endParaRPr lang="en-IN" dirty="0"/>
          </a:p>
        </p:txBody>
      </p:sp>
      <p:pic>
        <p:nvPicPr>
          <p:cNvPr id="15" name="Picture 14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400" y="6434394"/>
            <a:ext cx="918000" cy="2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06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earning Objectiv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Learning Objectives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027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Learning Objective(s)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11/6/2017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6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/>
            </a:lvl1pPr>
            <a:lvl2pPr>
              <a:buClr>
                <a:srgbClr val="007FA3"/>
              </a:buClr>
              <a:defRPr/>
            </a:lvl2pPr>
            <a:lvl3pPr>
              <a:buClr>
                <a:srgbClr val="007FA3"/>
              </a:buClr>
              <a:defRPr/>
            </a:lvl3pPr>
            <a:lvl4pPr>
              <a:buClr>
                <a:srgbClr val="007FA3"/>
              </a:buClr>
              <a:defRPr/>
            </a:lvl4pPr>
            <a:lvl5pPr>
              <a:buClr>
                <a:srgbClr val="007FA3"/>
              </a:buClr>
              <a:defRPr/>
            </a:lvl5pPr>
            <a:lvl6pPr>
              <a:buClr>
                <a:srgbClr val="007FA3"/>
              </a:buClr>
              <a:defRPr/>
            </a:lvl6pPr>
            <a:lvl7pPr>
              <a:buClr>
                <a:srgbClr val="007FA3"/>
              </a:buClr>
              <a:defRPr/>
            </a:lvl7pPr>
            <a:lvl8pPr>
              <a:buClr>
                <a:srgbClr val="007FA3"/>
              </a:buClr>
              <a:defRPr/>
            </a:lvl8pPr>
            <a:lvl9pPr>
              <a:buClr>
                <a:srgbClr val="007FA3"/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11/6/2017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18872" indent="-118872">
              <a:buClr>
                <a:srgbClr val="007FA3"/>
              </a:buClr>
              <a:buSzPct val="25000"/>
              <a:defRPr sz="1600"/>
            </a:lvl1pPr>
            <a:lvl2pPr marL="569913" indent="-285750">
              <a:buClr>
                <a:srgbClr val="007FA3"/>
              </a:buClr>
              <a:defRPr sz="1600"/>
            </a:lvl2pPr>
            <a:lvl3pPr>
              <a:buClr>
                <a:srgbClr val="007FA3"/>
              </a:buClr>
              <a:defRPr sz="1600"/>
            </a:lvl3pPr>
            <a:lvl4pPr>
              <a:buClr>
                <a:srgbClr val="007FA3"/>
              </a:buClr>
              <a:defRPr sz="1600"/>
            </a:lvl4pPr>
            <a:lvl5pPr>
              <a:buClr>
                <a:srgbClr val="007FA3"/>
              </a:buClr>
              <a:defRPr sz="1600"/>
            </a:lvl5pPr>
            <a:lvl6pPr>
              <a:buClr>
                <a:srgbClr val="007FA3"/>
              </a:buClr>
              <a:defRPr sz="1600"/>
            </a:lvl6pPr>
            <a:lvl7pPr>
              <a:buClr>
                <a:srgbClr val="007FA3"/>
              </a:buClr>
              <a:defRPr sz="1600"/>
            </a:lvl7pPr>
            <a:lvl8pPr>
              <a:buClr>
                <a:srgbClr val="007FA3"/>
              </a:buClr>
              <a:defRPr sz="1600"/>
            </a:lvl8pPr>
            <a:lvl9pPr>
              <a:buClr>
                <a:srgbClr val="007FA3"/>
              </a:buCl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11/6/2017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340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11/6/2017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400" y="6434394"/>
            <a:ext cx="918000" cy="279915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95799" y="6438054"/>
            <a:ext cx="716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Copyright © </a:t>
            </a:r>
            <a:r>
              <a:rPr lang="en-US" alt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2018, 2014, 2012</a:t>
            </a:r>
            <a:r>
              <a:rPr lang="en-US" altLang="en-US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11/6/2017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2819400"/>
            <a:ext cx="8229600" cy="128655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11/6/2017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4724400"/>
            <a:ext cx="8229600" cy="129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834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7772400" cy="2152651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687" y="3962400"/>
            <a:ext cx="7794627" cy="17526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11/6/2017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04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11/6/2017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312" y="113072"/>
            <a:ext cx="551783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Pearson Logo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400" y="6434394"/>
            <a:ext cx="918000" cy="27991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95799" y="6438054"/>
            <a:ext cx="716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Copyright © </a:t>
            </a:r>
            <a:r>
              <a:rPr lang="en-US" alt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2018, 2014, 2012</a:t>
            </a:r>
            <a:r>
              <a:rPr lang="en-US" altLang="en-US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69157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6" r:id="rId3"/>
    <p:sldLayoutId id="2147483650" r:id="rId4"/>
    <p:sldLayoutId id="2147483659" r:id="rId5"/>
    <p:sldLayoutId id="2147483658" r:id="rId6"/>
    <p:sldLayoutId id="2147483660" r:id="rId7"/>
    <p:sldLayoutId id="2147483661" r:id="rId8"/>
    <p:sldLayoutId id="2147483651" r:id="rId9"/>
    <p:sldLayoutId id="2147483654" r:id="rId10"/>
    <p:sldLayoutId id="214748365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400" b="1" kern="1200">
          <a:solidFill>
            <a:srgbClr val="007FA3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56032" indent="-256032" algn="l" defTabSz="914400" rtl="0" eaLnBrk="1" latinLnBrk="0" hangingPunct="1">
        <a:spcBef>
          <a:spcPts val="15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Clr>
          <a:srgbClr val="007FA3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599"/>
            <a:ext cx="8382000" cy="806267"/>
          </a:xfrm>
        </p:spPr>
        <p:txBody>
          <a:bodyPr anchor="b"/>
          <a:lstStyle/>
          <a:p>
            <a:r>
              <a:rPr lang="en-US" altLang="en-US" sz="3600" b="0" dirty="0">
                <a:latin typeface="+mj-lt"/>
              </a:rPr>
              <a:t>Elementary Statistics</a:t>
            </a:r>
            <a:endParaRPr lang="en-IN" sz="3600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174932"/>
            <a:ext cx="8229600" cy="349068"/>
          </a:xfrm>
        </p:spPr>
        <p:txBody>
          <a:bodyPr/>
          <a:lstStyle/>
          <a:p>
            <a:r>
              <a:rPr lang="en-US" altLang="en-US" sz="2400" dirty="0"/>
              <a:t>Thirteenth Edition</a:t>
            </a:r>
            <a:endParaRPr lang="en-IN" sz="2400" dirty="0">
              <a:latin typeface="+mj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en-IN" sz="4000" b="1" dirty="0"/>
              <a:t>Chapter 7</a:t>
            </a:r>
            <a:endParaRPr lang="en-IN" sz="4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029200" y="3322637"/>
            <a:ext cx="3657600" cy="2163763"/>
          </a:xfrm>
        </p:spPr>
        <p:txBody>
          <a:bodyPr/>
          <a:lstStyle/>
          <a:p>
            <a:pPr algn="ctr"/>
            <a:r>
              <a:rPr lang="en-US" sz="3600" dirty="0"/>
              <a:t>Estimating Parameters and Determining Sample Sizes</a:t>
            </a:r>
            <a:endParaRPr lang="en-US" sz="3600" dirty="0">
              <a:cs typeface="Arial" panose="020B0604020202020204" pitchFamily="34" charset="0"/>
            </a:endParaRPr>
          </a:p>
        </p:txBody>
      </p:sp>
      <p:pic>
        <p:nvPicPr>
          <p:cNvPr id="8" name="Picture 2" descr="Front Cover: Elementary Statistics Thirteenth Edition by Maro F. Triola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12" y="1702940"/>
            <a:ext cx="3368274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1828800" y="6508934"/>
            <a:ext cx="5867400" cy="187537"/>
          </a:xfrm>
        </p:spPr>
        <p:txBody>
          <a:bodyPr/>
          <a:lstStyle/>
          <a:p>
            <a:pPr>
              <a:spcBef>
                <a:spcPts val="0"/>
              </a:spcBef>
              <a:buClrTx/>
              <a:defRPr/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Copyright © 2018, 2014, 2012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645556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7848600" cy="1097280"/>
          </a:xfrm>
        </p:spPr>
        <p:txBody>
          <a:bodyPr/>
          <a:lstStyle/>
          <a:p>
            <a:r>
              <a:rPr lang="en-US" sz="3600" dirty="0">
                <a:latin typeface="+mj-lt"/>
              </a:rPr>
              <a:t>Example: Finding Critical Value of </a:t>
            </a:r>
            <a:r>
              <a:rPr lang="el-GR" sz="3600" i="1" dirty="0">
                <a:latin typeface="+mj-lt"/>
                <a:cs typeface="Arial" panose="020B0604020202020204" pitchFamily="34" charset="0"/>
              </a:rPr>
              <a:t>χ</a:t>
            </a:r>
            <a:r>
              <a:rPr lang="en-US" sz="3600" baseline="30000" dirty="0">
                <a:latin typeface="+mj-lt"/>
                <a:cs typeface="Arial" panose="020B0604020202020204" pitchFamily="34" charset="0"/>
              </a:rPr>
              <a:t>²</a:t>
            </a:r>
            <a:r>
              <a:rPr lang="en-US" sz="3600" baseline="30000" dirty="0">
                <a:latin typeface="+mj-lt"/>
              </a:rPr>
              <a:t> </a:t>
            </a:r>
            <a:r>
              <a:rPr lang="en-US" sz="2000" b="0" dirty="0">
                <a:latin typeface="+mj-lt"/>
              </a:rPr>
              <a:t>(1 of 4)</a:t>
            </a:r>
            <a:endParaRPr lang="en-IN" sz="2000" b="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3200399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A simple random sample of 22 IQ scores is obtained. Construction of a confidence interval for the population standard deviation s requires the left and right critical values of </a:t>
            </a:r>
            <a:r>
              <a:rPr lang="el-GR" sz="2600" i="1" dirty="0">
                <a:cs typeface="Arial" panose="020B0604020202020204" pitchFamily="34" charset="0"/>
              </a:rPr>
              <a:t>χ</a:t>
            </a:r>
            <a:r>
              <a:rPr lang="en-US" sz="2600" baseline="30000" dirty="0">
                <a:cs typeface="Arial" panose="020B0604020202020204" pitchFamily="34" charset="0"/>
              </a:rPr>
              <a:t>²</a:t>
            </a:r>
            <a:r>
              <a:rPr lang="en-US" sz="2600" dirty="0"/>
              <a:t> corresponding to a confidence level of 95% and a sample size of </a:t>
            </a:r>
            <a:r>
              <a:rPr lang="en-US" sz="2600" i="1" dirty="0"/>
              <a:t>n </a:t>
            </a:r>
            <a:r>
              <a:rPr lang="en-US" sz="2600" dirty="0"/>
              <a:t>= 22. Find </a:t>
            </a:r>
            <a:r>
              <a:rPr lang="el-GR" sz="2600" b="1" i="1" dirty="0">
                <a:cs typeface="Arial" panose="020B0604020202020204" pitchFamily="34" charset="0"/>
              </a:rPr>
              <a:t>χ</a:t>
            </a:r>
            <a:r>
              <a:rPr lang="en-US" sz="2600" b="1" baseline="30000" dirty="0">
                <a:cs typeface="Arial" panose="020B0604020202020204" pitchFamily="34" charset="0"/>
              </a:rPr>
              <a:t>²</a:t>
            </a:r>
            <a:r>
              <a:rPr lang="en-US" sz="2600" b="1" i="1" baseline="-25000" dirty="0">
                <a:cs typeface="Arial" panose="020B0604020202020204" pitchFamily="34" charset="0"/>
              </a:rPr>
              <a:t>L</a:t>
            </a:r>
            <a:r>
              <a:rPr lang="en-US" sz="2600" dirty="0"/>
              <a:t> (the critical value of </a:t>
            </a:r>
            <a:r>
              <a:rPr lang="en-US" sz="2600" i="1" dirty="0"/>
              <a:t>X</a:t>
            </a:r>
            <a:r>
              <a:rPr lang="en-US" sz="2600" baseline="30000" dirty="0"/>
              <a:t>2</a:t>
            </a:r>
            <a:r>
              <a:rPr lang="en-US" sz="2600" dirty="0"/>
              <a:t> separating an area of 0.025 in the left tail), and find</a:t>
            </a:r>
            <a:r>
              <a:rPr lang="el-GR" sz="2600" b="1" i="1" dirty="0">
                <a:cs typeface="Arial" panose="020B0604020202020204" pitchFamily="34" charset="0"/>
              </a:rPr>
              <a:t> χ</a:t>
            </a:r>
            <a:r>
              <a:rPr lang="en-US" sz="2600" b="1" baseline="30000" dirty="0">
                <a:latin typeface="Arial" panose="020B0604020202020204" pitchFamily="34" charset="0"/>
                <a:cs typeface="Arial" panose="020B0604020202020204" pitchFamily="34" charset="0"/>
              </a:rPr>
              <a:t>²</a:t>
            </a:r>
            <a:r>
              <a:rPr lang="en-US" sz="2600" b="1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600" b="1" baseline="30000" dirty="0">
                <a:cs typeface="Arial" panose="020B0604020202020204" pitchFamily="34" charset="0"/>
              </a:rPr>
              <a:t> </a:t>
            </a:r>
            <a:r>
              <a:rPr lang="en-US" sz="2600" dirty="0"/>
              <a:t>(the critical value of </a:t>
            </a:r>
            <a:r>
              <a:rPr lang="en-US" sz="2600" i="1" dirty="0"/>
              <a:t>X</a:t>
            </a:r>
            <a:r>
              <a:rPr lang="en-US" sz="2600" baseline="30000" dirty="0"/>
              <a:t>2</a:t>
            </a:r>
            <a:r>
              <a:rPr lang="en-US" sz="2600" dirty="0"/>
              <a:t> separating an area of 0.025 in the right tail).</a:t>
            </a:r>
          </a:p>
        </p:txBody>
      </p:sp>
    </p:spTree>
    <p:extLst>
      <p:ext uri="{BB962C8B-B14F-4D97-AF65-F5344CB8AC3E}">
        <p14:creationId xmlns:p14="http://schemas.microsoft.com/office/powerpoint/2010/main" val="2357537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7848600" cy="1097280"/>
          </a:xfrm>
        </p:spPr>
        <p:txBody>
          <a:bodyPr/>
          <a:lstStyle/>
          <a:p>
            <a:r>
              <a:rPr lang="en-US" sz="3600" dirty="0">
                <a:latin typeface="+mj-lt"/>
              </a:rPr>
              <a:t>Example: Finding Critical Value of </a:t>
            </a:r>
            <a:r>
              <a:rPr lang="el-GR" sz="3600" i="1" dirty="0">
                <a:latin typeface="+mj-lt"/>
                <a:cs typeface="Arial" panose="020B0604020202020204" pitchFamily="34" charset="0"/>
              </a:rPr>
              <a:t>χ</a:t>
            </a:r>
            <a:r>
              <a:rPr lang="en-US" sz="3600" baseline="30000" dirty="0">
                <a:latin typeface="+mj-lt"/>
                <a:cs typeface="Arial" panose="020B0604020202020204" pitchFamily="34" charset="0"/>
              </a:rPr>
              <a:t>²</a:t>
            </a:r>
            <a:r>
              <a:rPr lang="en-US" sz="3600" baseline="30000" dirty="0">
                <a:latin typeface="+mj-lt"/>
              </a:rPr>
              <a:t> </a:t>
            </a:r>
            <a:r>
              <a:rPr lang="en-US" sz="2000" b="0" dirty="0">
                <a:latin typeface="+mj-lt"/>
              </a:rPr>
              <a:t>(2 of 4)</a:t>
            </a:r>
            <a:endParaRPr lang="en-IN" sz="2000" b="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360984" cy="1904999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Solution</a:t>
            </a:r>
          </a:p>
          <a:p>
            <a:pPr marL="0" indent="0">
              <a:buNone/>
            </a:pPr>
            <a:r>
              <a:rPr lang="en-US" sz="2600" dirty="0"/>
              <a:t>With a sample size of </a:t>
            </a:r>
            <a:r>
              <a:rPr lang="en-US" sz="2600" i="1" dirty="0"/>
              <a:t>n </a:t>
            </a:r>
            <a:r>
              <a:rPr lang="en-US" sz="2600" dirty="0"/>
              <a:t>= 22, the number of degrees of freedom is df = </a:t>
            </a:r>
            <a:r>
              <a:rPr lang="en-US" sz="2600" i="1" dirty="0"/>
              <a:t>n </a:t>
            </a:r>
            <a:r>
              <a:rPr lang="en-US" sz="2600" kern="0" dirty="0">
                <a:latin typeface="Arial" panose="020B0604020202020204" pitchFamily="34" charset="0"/>
                <a:cs typeface="Arial" panose="020B0604020202020204" pitchFamily="34" charset="0"/>
              </a:rPr>
              <a:t>−</a:t>
            </a:r>
            <a:r>
              <a:rPr lang="en-US" sz="2600" dirty="0"/>
              <a:t> 1 = 21.</a:t>
            </a:r>
            <a:endParaRPr lang="en-IN" sz="2600" dirty="0"/>
          </a:p>
        </p:txBody>
      </p:sp>
      <p:pic>
        <p:nvPicPr>
          <p:cNvPr id="4" name="Picture 3" descr="A chi-square curve for d f = 21. Find chi-square sub R and chi-square sub L for tail area 0.025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327" y="1524000"/>
            <a:ext cx="3969657" cy="402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171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7848600" cy="1097280"/>
          </a:xfrm>
        </p:spPr>
        <p:txBody>
          <a:bodyPr/>
          <a:lstStyle/>
          <a:p>
            <a:r>
              <a:rPr lang="en-US" sz="3600" dirty="0">
                <a:latin typeface="+mj-lt"/>
              </a:rPr>
              <a:t>Example: Finding Critical Value of </a:t>
            </a:r>
            <a:r>
              <a:rPr lang="el-GR" sz="3600" i="1" dirty="0">
                <a:latin typeface="+mj-lt"/>
                <a:cs typeface="Arial" panose="020B0604020202020204" pitchFamily="34" charset="0"/>
              </a:rPr>
              <a:t>χ</a:t>
            </a:r>
            <a:r>
              <a:rPr lang="en-US" sz="3600" baseline="30000" dirty="0">
                <a:latin typeface="+mj-lt"/>
                <a:cs typeface="Arial" panose="020B0604020202020204" pitchFamily="34" charset="0"/>
              </a:rPr>
              <a:t>²</a:t>
            </a:r>
            <a:r>
              <a:rPr lang="en-US" sz="3600" baseline="30000" dirty="0">
                <a:latin typeface="+mj-lt"/>
              </a:rPr>
              <a:t> </a:t>
            </a:r>
            <a:r>
              <a:rPr lang="en-US" sz="2000" b="0" dirty="0" smtClean="0">
                <a:latin typeface="+mj-lt"/>
              </a:rPr>
              <a:t>(3 </a:t>
            </a:r>
            <a:r>
              <a:rPr lang="en-US" sz="2000" b="0" dirty="0">
                <a:latin typeface="+mj-lt"/>
              </a:rPr>
              <a:t>of 4)</a:t>
            </a:r>
            <a:endParaRPr lang="en-IN" sz="2000" b="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60984" cy="365760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 smtClean="0"/>
              <a:t>Solution</a:t>
            </a:r>
          </a:p>
          <a:p>
            <a:pPr marL="0" indent="0">
              <a:buNone/>
            </a:pPr>
            <a:r>
              <a:rPr lang="el-GR" sz="2600" i="1" dirty="0" smtClean="0">
                <a:cs typeface="Arial" panose="020B0604020202020204" pitchFamily="34" charset="0"/>
              </a:rPr>
              <a:t>χ</a:t>
            </a:r>
            <a:r>
              <a:rPr lang="en-US" sz="26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²</a:t>
            </a:r>
            <a:r>
              <a:rPr lang="en-US" sz="2600" i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600" dirty="0" smtClean="0">
                <a:cs typeface="Arial" panose="020B0604020202020204" pitchFamily="34" charset="0"/>
              </a:rPr>
              <a:t> = 35.479</a:t>
            </a:r>
          </a:p>
          <a:p>
            <a:pPr marL="0" indent="0">
              <a:buNone/>
            </a:pPr>
            <a:r>
              <a:rPr lang="en-US" sz="2600" dirty="0"/>
              <a:t>The critical value to the right is obtained from Table A-4 in a straightforward manner by locating 21 in the degrees-of-freedom column at the left and 0.025 across the top row</a:t>
            </a:r>
            <a:r>
              <a:rPr lang="en-US" sz="2600" dirty="0" smtClean="0"/>
              <a:t>.</a:t>
            </a:r>
            <a:endParaRPr lang="en-IN" sz="2600" dirty="0"/>
          </a:p>
        </p:txBody>
      </p:sp>
      <p:pic>
        <p:nvPicPr>
          <p:cNvPr id="4" name="Picture 3" descr="A chi-square curve for d f = 21. To find chi-square sub R for tail area = 0.025, use table A 4, d f = 21, and a cumulative right area of 0.025. Chi-square sub R = 35.479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495" y="1749235"/>
            <a:ext cx="3882829" cy="388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159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7848600" cy="1097280"/>
          </a:xfrm>
        </p:spPr>
        <p:txBody>
          <a:bodyPr/>
          <a:lstStyle/>
          <a:p>
            <a:r>
              <a:rPr lang="en-US" sz="3600" dirty="0">
                <a:latin typeface="+mj-lt"/>
              </a:rPr>
              <a:t>Example: Finding Critical Value of </a:t>
            </a:r>
            <a:r>
              <a:rPr lang="el-GR" sz="3600" i="1" dirty="0">
                <a:latin typeface="+mj-lt"/>
                <a:cs typeface="Arial" panose="020B0604020202020204" pitchFamily="34" charset="0"/>
              </a:rPr>
              <a:t>χ</a:t>
            </a:r>
            <a:r>
              <a:rPr lang="en-US" sz="3600" baseline="30000" dirty="0">
                <a:latin typeface="+mj-lt"/>
                <a:cs typeface="Arial" panose="020B0604020202020204" pitchFamily="34" charset="0"/>
              </a:rPr>
              <a:t>²</a:t>
            </a:r>
            <a:r>
              <a:rPr lang="en-US" sz="3600" baseline="30000" dirty="0">
                <a:latin typeface="+mj-lt"/>
              </a:rPr>
              <a:t> </a:t>
            </a:r>
            <a:r>
              <a:rPr lang="en-US" sz="2000" b="0" dirty="0">
                <a:latin typeface="+mj-lt"/>
              </a:rPr>
              <a:t>(4 of 4)</a:t>
            </a:r>
            <a:endParaRPr lang="en-IN" sz="2000" b="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4038600" cy="4343401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Solution</a:t>
            </a:r>
          </a:p>
          <a:p>
            <a:pPr marL="0" indent="0">
              <a:buNone/>
            </a:pPr>
            <a:r>
              <a:rPr lang="el-GR" sz="2600" i="1" dirty="0">
                <a:cs typeface="Arial" panose="020B0604020202020204" pitchFamily="34" charset="0"/>
              </a:rPr>
              <a:t>χ</a:t>
            </a:r>
            <a:r>
              <a:rPr lang="en-US" sz="2600" baseline="30000" dirty="0">
                <a:cs typeface="Arial" panose="020B0604020202020204" pitchFamily="34" charset="0"/>
              </a:rPr>
              <a:t>²</a:t>
            </a:r>
            <a:r>
              <a:rPr lang="en-US" sz="2600" i="1" baseline="-25000" dirty="0">
                <a:cs typeface="Arial" panose="020B0604020202020204" pitchFamily="34" charset="0"/>
              </a:rPr>
              <a:t>L</a:t>
            </a:r>
            <a:r>
              <a:rPr lang="en-US" sz="2600" dirty="0">
                <a:cs typeface="Arial" panose="020B0604020202020204" pitchFamily="34" charset="0"/>
              </a:rPr>
              <a:t> = 10.283</a:t>
            </a:r>
          </a:p>
          <a:p>
            <a:pPr marL="0" indent="0">
              <a:buNone/>
            </a:pPr>
            <a:r>
              <a:rPr lang="en-US" sz="2600" dirty="0"/>
              <a:t>But, we must locate 0.975 (or 1 </a:t>
            </a:r>
            <a:r>
              <a:rPr lang="en-US" sz="2600" kern="0" dirty="0">
                <a:latin typeface="Arial" panose="020B0604020202020204" pitchFamily="34" charset="0"/>
                <a:cs typeface="Arial" panose="020B0604020202020204" pitchFamily="34" charset="0"/>
              </a:rPr>
              <a:t>−</a:t>
            </a:r>
            <a:r>
              <a:rPr lang="en-US" sz="2600" dirty="0"/>
              <a:t> 0.025) across the top row because the values in the top row are always </a:t>
            </a:r>
            <a:r>
              <a:rPr lang="en-US" sz="2600" b="1" dirty="0"/>
              <a:t>areas to the right</a:t>
            </a:r>
            <a:r>
              <a:rPr lang="en-US" sz="2600" i="1" dirty="0"/>
              <a:t> </a:t>
            </a:r>
            <a:r>
              <a:rPr lang="en-US" sz="2600" dirty="0"/>
              <a:t>of the critical value. The total area to the right of is 0.975.</a:t>
            </a:r>
            <a:endParaRPr lang="en-IN" sz="2600" dirty="0"/>
          </a:p>
        </p:txBody>
      </p:sp>
      <p:pic>
        <p:nvPicPr>
          <p:cNvPr id="6" name="Picture 5" descr="A chi-square curve for d f = 21. To find chi-square sub L for tail area = 0.025, use table A 4, d f = 21, and a cumulate right area of 0.975. Chi-square sub L = 10.283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813" y="1685605"/>
            <a:ext cx="3901721" cy="380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255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bg2"/>
                </a:solidFill>
                <a:latin typeface="+mj-lt"/>
              </a:rPr>
              <a:t>Confidence Interval for Estimating a Population Standard Deviation or Variance: Objective</a:t>
            </a:r>
            <a:endParaRPr lang="en-IN" sz="28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3820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Construct a confidence interval estimate of a population standard deviation or variance.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4071065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bg2"/>
                </a:solidFill>
                <a:latin typeface="+mj-lt"/>
              </a:rPr>
              <a:t>Confidence Interval for Estimating a Population Standard Deviation or Variance: Notation</a:t>
            </a:r>
            <a:endParaRPr lang="en-IN" sz="28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0" indent="117475">
              <a:buNone/>
            </a:pPr>
            <a:r>
              <a:rPr lang="el-GR" sz="2600" i="1" dirty="0">
                <a:cs typeface="Arial" panose="020B0604020202020204" pitchFamily="34" charset="0"/>
                <a:sym typeface="Symbol" panose="05050102010706020507" pitchFamily="18" charset="2"/>
              </a:rPr>
              <a:t>σ</a:t>
            </a:r>
            <a:r>
              <a:rPr lang="en-US" sz="2600" dirty="0"/>
              <a:t> = population standard deviation </a:t>
            </a:r>
          </a:p>
          <a:p>
            <a:pPr marL="0" indent="58738">
              <a:buNone/>
            </a:pPr>
            <a:r>
              <a:rPr lang="el-GR" sz="2600" i="1" dirty="0">
                <a:cs typeface="Arial" panose="020B0604020202020204" pitchFamily="34" charset="0"/>
                <a:sym typeface="Symbol" panose="05050102010706020507" pitchFamily="18" charset="2"/>
              </a:rPr>
              <a:t>σ</a:t>
            </a:r>
            <a:r>
              <a:rPr lang="en-US" sz="2600" baseline="30000" dirty="0">
                <a:sym typeface="Symbol" panose="05050102010706020507" pitchFamily="18" charset="2"/>
              </a:rPr>
              <a:t>²</a:t>
            </a:r>
            <a:r>
              <a:rPr lang="en-US" sz="2600" dirty="0"/>
              <a:t> = population variance</a:t>
            </a:r>
          </a:p>
          <a:p>
            <a:pPr marL="0" indent="166688">
              <a:buNone/>
            </a:pPr>
            <a:r>
              <a:rPr lang="en-US" sz="2600" i="1" dirty="0"/>
              <a:t>s </a:t>
            </a:r>
            <a:r>
              <a:rPr lang="en-US" sz="2600" dirty="0"/>
              <a:t>= sample standard deviation </a:t>
            </a:r>
          </a:p>
          <a:p>
            <a:pPr marL="0" indent="117475">
              <a:buNone/>
            </a:pPr>
            <a:r>
              <a:rPr lang="en-US" sz="2600" i="1" dirty="0"/>
              <a:t>s</a:t>
            </a:r>
            <a:r>
              <a:rPr lang="en-US" sz="2600" baseline="30000" dirty="0">
                <a:sym typeface="Symbol" panose="05050102010706020507" pitchFamily="18" charset="2"/>
              </a:rPr>
              <a:t>²</a:t>
            </a:r>
            <a:r>
              <a:rPr lang="en-US" sz="2600" dirty="0"/>
              <a:t> = sample variance</a:t>
            </a:r>
          </a:p>
          <a:p>
            <a:pPr marL="0" indent="166688">
              <a:buNone/>
            </a:pPr>
            <a:r>
              <a:rPr lang="en-US" sz="2600" i="1" dirty="0"/>
              <a:t>n </a:t>
            </a:r>
            <a:r>
              <a:rPr lang="en-US" sz="2600" dirty="0"/>
              <a:t>= number of sample values </a:t>
            </a:r>
          </a:p>
          <a:p>
            <a:pPr marL="0" indent="166688">
              <a:buNone/>
            </a:pPr>
            <a:r>
              <a:rPr lang="en-US" sz="2600" i="1" dirty="0"/>
              <a:t>E </a:t>
            </a:r>
            <a:r>
              <a:rPr lang="en-US" sz="2600" dirty="0"/>
              <a:t>= margin of error </a:t>
            </a:r>
            <a:r>
              <a:rPr lang="el-GR" sz="2600" i="1" dirty="0">
                <a:cs typeface="Arial" panose="020B0604020202020204" pitchFamily="34" charset="0"/>
              </a:rPr>
              <a:t>χ</a:t>
            </a:r>
            <a:r>
              <a:rPr lang="en-US" sz="2600" baseline="30000" dirty="0">
                <a:cs typeface="Arial" panose="020B0604020202020204" pitchFamily="34" charset="0"/>
              </a:rPr>
              <a:t>²</a:t>
            </a:r>
          </a:p>
          <a:p>
            <a:pPr marL="0" indent="0">
              <a:buNone/>
            </a:pPr>
            <a:r>
              <a:rPr lang="el-GR" sz="2600" i="1" dirty="0">
                <a:cs typeface="Arial" panose="020B0604020202020204" pitchFamily="34" charset="0"/>
              </a:rPr>
              <a:t>χ</a:t>
            </a:r>
            <a:r>
              <a:rPr lang="en-US" sz="2600" baseline="30000" dirty="0">
                <a:cs typeface="Arial" panose="020B0604020202020204" pitchFamily="34" charset="0"/>
              </a:rPr>
              <a:t>²</a:t>
            </a:r>
            <a:r>
              <a:rPr lang="en-US" sz="2600" i="1" baseline="-25000" dirty="0">
                <a:cs typeface="Arial" panose="020B0604020202020204" pitchFamily="34" charset="0"/>
              </a:rPr>
              <a:t>L</a:t>
            </a:r>
            <a:r>
              <a:rPr lang="en-US" sz="2600" dirty="0"/>
              <a:t> = left-tailed critical value of </a:t>
            </a:r>
            <a:r>
              <a:rPr lang="el-GR" sz="2600" i="1" dirty="0">
                <a:cs typeface="Arial" panose="020B0604020202020204" pitchFamily="34" charset="0"/>
              </a:rPr>
              <a:t>χ</a:t>
            </a:r>
            <a:r>
              <a:rPr lang="en-US" sz="2600" baseline="30000" dirty="0">
                <a:cs typeface="Arial" panose="020B0604020202020204" pitchFamily="34" charset="0"/>
              </a:rPr>
              <a:t>²</a:t>
            </a:r>
          </a:p>
          <a:p>
            <a:pPr marL="0" indent="0">
              <a:buNone/>
            </a:pPr>
            <a:r>
              <a:rPr lang="el-GR" sz="2600" i="1" dirty="0">
                <a:cs typeface="Arial" panose="020B0604020202020204" pitchFamily="34" charset="0"/>
              </a:rPr>
              <a:t>χ</a:t>
            </a:r>
            <a:r>
              <a:rPr lang="en-US" sz="2600" baseline="30000" dirty="0">
                <a:cs typeface="Arial" panose="020B0604020202020204" pitchFamily="34" charset="0"/>
              </a:rPr>
              <a:t>²</a:t>
            </a:r>
            <a:r>
              <a:rPr lang="en-US" sz="2600" i="1" baseline="-25000" dirty="0">
                <a:cs typeface="Arial" panose="020B0604020202020204" pitchFamily="34" charset="0"/>
              </a:rPr>
              <a:t>R</a:t>
            </a:r>
            <a:r>
              <a:rPr lang="en-US" sz="2600" dirty="0"/>
              <a:t> = left-tailed critical value of </a:t>
            </a:r>
            <a:r>
              <a:rPr lang="el-GR" sz="2600" i="1" dirty="0">
                <a:cs typeface="Arial" panose="020B0604020202020204" pitchFamily="34" charset="0"/>
              </a:rPr>
              <a:t>χ</a:t>
            </a:r>
            <a:r>
              <a:rPr lang="en-US" sz="2600" baseline="30000" dirty="0">
                <a:cs typeface="Arial" panose="020B0604020202020204" pitchFamily="34" charset="0"/>
              </a:rPr>
              <a:t>²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798248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bg2"/>
                </a:solidFill>
                <a:latin typeface="+mj-lt"/>
              </a:rPr>
              <a:t>Confidence Interval for Estimating a Population Standard Deviation or Variance: Requirements</a:t>
            </a:r>
            <a:endParaRPr lang="en-IN" sz="28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43200"/>
          </a:xfrm>
        </p:spPr>
        <p:txBody>
          <a:bodyPr/>
          <a:lstStyle/>
          <a:p>
            <a:pPr marL="429768" indent="-429768">
              <a:buFont typeface="+mj-lt"/>
              <a:buAutoNum type="arabicPeriod"/>
            </a:pPr>
            <a:r>
              <a:rPr lang="en-US" sz="2600" dirty="0"/>
              <a:t>The sample is a simple random sample.</a:t>
            </a:r>
          </a:p>
          <a:p>
            <a:pPr marL="429768" indent="-429768">
              <a:buFont typeface="+mj-lt"/>
              <a:buAutoNum type="arabicPeriod"/>
            </a:pPr>
            <a:r>
              <a:rPr lang="en-US" sz="2600" dirty="0"/>
              <a:t>The population must have normally distributed values. The requirement of a normal distribution is much stricter here than in earlier sections, so large departures from normal distributions can result in large errors.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650741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6720"/>
            <a:ext cx="8229600" cy="1097280"/>
          </a:xfrm>
        </p:spPr>
        <p:txBody>
          <a:bodyPr/>
          <a:lstStyle/>
          <a:p>
            <a:r>
              <a:rPr lang="en-US" sz="2800" kern="0" dirty="0">
                <a:solidFill>
                  <a:schemeClr val="bg2"/>
                </a:solidFill>
                <a:latin typeface="+mj-lt"/>
              </a:rPr>
              <a:t>Confidence Interval for Estimating a Population Standard Deviation or Variance: </a:t>
            </a:r>
            <a:r>
              <a:rPr lang="en-US" sz="2800" dirty="0">
                <a:solidFill>
                  <a:schemeClr val="bg2"/>
                </a:solidFill>
                <a:latin typeface="+mj-lt"/>
              </a:rPr>
              <a:t>Confidence Interval for the Population Variance </a:t>
            </a:r>
            <a:r>
              <a:rPr lang="el-GR" sz="2800" i="1" dirty="0">
                <a:latin typeface="+mj-lt"/>
                <a:cs typeface="Arial" panose="020B0604020202020204" pitchFamily="34" charset="0"/>
                <a:sym typeface="Symbol" panose="05050102010706020507" pitchFamily="18" charset="2"/>
              </a:rPr>
              <a:t>σ</a:t>
            </a:r>
            <a:r>
              <a:rPr lang="en-US" sz="2800" baseline="30000" dirty="0">
                <a:latin typeface="+mj-lt"/>
                <a:sym typeface="Symbol" panose="05050102010706020507" pitchFamily="18" charset="2"/>
              </a:rPr>
              <a:t>²</a:t>
            </a:r>
            <a:endParaRPr lang="en-IN" sz="2800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3" name="Picture 2" descr="Sigma squared is between n minus 1, times s squared, over chi-square sub R, and n minus 1, times s squared, over chi-square sub L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2286000"/>
            <a:ext cx="3712588" cy="91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932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219200"/>
          </a:xfrm>
        </p:spPr>
        <p:txBody>
          <a:bodyPr/>
          <a:lstStyle/>
          <a:p>
            <a:r>
              <a:rPr lang="en-US" sz="2800" dirty="0">
                <a:solidFill>
                  <a:schemeClr val="bg2"/>
                </a:solidFill>
                <a:latin typeface="+mj-lt"/>
              </a:rPr>
              <a:t>Confidence Interval for Estimating a Population Standard Deviation or Variance: Confidence Interval for the Population Standard Deviation </a:t>
            </a:r>
            <a:r>
              <a:rPr lang="el-GR" sz="2800" i="1" dirty="0">
                <a:latin typeface="+mj-lt"/>
                <a:cs typeface="Arial" panose="020B0604020202020204" pitchFamily="34" charset="0"/>
                <a:sym typeface="Symbol" panose="05050102010706020507" pitchFamily="18" charset="2"/>
              </a:rPr>
              <a:t>σ</a:t>
            </a:r>
            <a:endParaRPr lang="en-IN" sz="2800" i="1"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3" name="Picture 2" descr="Sigma is between that square root of, n minus 1, times s squared, over chi-square sub R, and the square root of, n minus 1, times s squared, over chi-square sub L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209800"/>
            <a:ext cx="4094256" cy="104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611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bg2"/>
                </a:solidFill>
                <a:latin typeface="+mj-lt"/>
              </a:rPr>
              <a:t>Confidence Interval for Estimating a Population Standard Deviation or Variance: Round-Off Rule</a:t>
            </a:r>
            <a:endParaRPr lang="en-IN" sz="28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53400" cy="3581400"/>
          </a:xfrm>
        </p:spPr>
        <p:txBody>
          <a:bodyPr/>
          <a:lstStyle/>
          <a:p>
            <a:pPr marL="429768" indent="-429768">
              <a:buFont typeface="+mj-lt"/>
              <a:buAutoNum type="arabicPeriod"/>
            </a:pPr>
            <a:r>
              <a:rPr lang="en-US" sz="2600" dirty="0"/>
              <a:t>​​</a:t>
            </a:r>
            <a:r>
              <a:rPr lang="en-US" sz="2600" b="1" dirty="0"/>
              <a:t>Original Data:</a:t>
            </a:r>
            <a:r>
              <a:rPr lang="en-US" sz="2600" i="1" dirty="0"/>
              <a:t> </a:t>
            </a:r>
            <a:r>
              <a:rPr lang="en-US" sz="2600" dirty="0"/>
              <a:t>When using the </a:t>
            </a:r>
            <a:r>
              <a:rPr lang="en-US" sz="2600" b="1" dirty="0"/>
              <a:t>original set of data</a:t>
            </a:r>
            <a:r>
              <a:rPr lang="en-US" sz="2600" i="1" dirty="0"/>
              <a:t> </a:t>
            </a:r>
            <a:r>
              <a:rPr lang="en-US" sz="2600" dirty="0"/>
              <a:t>values, round the confidence interval limits to one more decimal place than is used for the original data.</a:t>
            </a:r>
          </a:p>
          <a:p>
            <a:pPr marL="429768" indent="-429768">
              <a:buFont typeface="+mj-lt"/>
              <a:buAutoNum type="arabicPeriod"/>
            </a:pPr>
            <a:r>
              <a:rPr lang="en-US" sz="2600" dirty="0"/>
              <a:t>​​​</a:t>
            </a:r>
            <a:r>
              <a:rPr lang="en-US" sz="2600" b="1" dirty="0"/>
              <a:t>Summary Statistics:</a:t>
            </a:r>
            <a:r>
              <a:rPr lang="en-US" sz="2600" i="1" dirty="0"/>
              <a:t> </a:t>
            </a:r>
            <a:r>
              <a:rPr lang="en-US" sz="2600" dirty="0"/>
              <a:t>When using the </a:t>
            </a:r>
            <a:r>
              <a:rPr lang="en-US" sz="2600" b="1" dirty="0"/>
              <a:t>summary statistics</a:t>
            </a:r>
            <a:r>
              <a:rPr lang="en-US" sz="2600" i="1" dirty="0"/>
              <a:t> </a:t>
            </a:r>
            <a:r>
              <a:rPr lang="en-US" sz="2600" dirty="0"/>
              <a:t>(</a:t>
            </a:r>
            <a:r>
              <a:rPr lang="en-US" sz="2600" i="1" dirty="0"/>
              <a:t>n, s</a:t>
            </a:r>
            <a:r>
              <a:rPr lang="en-US" sz="2600" dirty="0"/>
              <a:t>), round the confidence interval limits to the same number of decimal places used for the sample standard deviation.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664043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700"/>
            <a:ext cx="8229600" cy="1097280"/>
          </a:xfrm>
        </p:spPr>
        <p:txBody>
          <a:bodyPr/>
          <a:lstStyle/>
          <a:p>
            <a:r>
              <a:rPr lang="en-US" sz="3600" dirty="0">
                <a:solidFill>
                  <a:schemeClr val="bg2"/>
                </a:solidFill>
                <a:latin typeface="+mj-lt"/>
              </a:rPr>
              <a:t>Estimating Parameters and Determining Sample Sizes</a:t>
            </a:r>
            <a:endParaRPr lang="en-IN" sz="3600" dirty="0">
              <a:solidFill>
                <a:schemeClr val="bg2"/>
              </a:solidFill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43199"/>
          </a:xfrm>
        </p:spPr>
        <p:txBody>
          <a:bodyPr/>
          <a:lstStyle/>
          <a:p>
            <a:pPr marL="255600" indent="-255600">
              <a:buNone/>
              <a:defRPr/>
            </a:pPr>
            <a:r>
              <a:rPr lang="en-US" sz="2600" dirty="0"/>
              <a:t>7-1 Estimating a Population Proportion</a:t>
            </a:r>
          </a:p>
          <a:p>
            <a:pPr marL="255600" indent="-255600">
              <a:buNone/>
              <a:defRPr/>
            </a:pPr>
            <a:r>
              <a:rPr lang="en-US" sz="2600" dirty="0"/>
              <a:t>7-2 Estimating a Population Mean</a:t>
            </a:r>
            <a:endParaRPr lang="en-US" sz="2600" dirty="0">
              <a:cs typeface="Arial" charset="0"/>
            </a:endParaRPr>
          </a:p>
          <a:p>
            <a:pPr marL="576263" indent="-576263">
              <a:buNone/>
              <a:defRPr/>
            </a:pPr>
            <a:r>
              <a:rPr lang="en-US" sz="2600" b="1" dirty="0">
                <a:cs typeface="Arial" charset="0"/>
              </a:rPr>
              <a:t>7-3 Estimating a Population Standard Deviation or     </a:t>
            </a:r>
            <a:br>
              <a:rPr lang="en-US" sz="2600" b="1" dirty="0">
                <a:cs typeface="Arial" charset="0"/>
              </a:rPr>
            </a:br>
            <a:r>
              <a:rPr lang="en-US" sz="2600" b="1" dirty="0">
                <a:cs typeface="Arial" charset="0"/>
              </a:rPr>
              <a:t>Variance</a:t>
            </a:r>
          </a:p>
          <a:p>
            <a:pPr marL="255600" indent="-255600">
              <a:buNone/>
              <a:defRPr/>
            </a:pPr>
            <a:r>
              <a:rPr lang="en-US" sz="2600" dirty="0">
                <a:cs typeface="Arial" charset="0"/>
              </a:rPr>
              <a:t>7-4 Bootstrapping: Using Technology for Estimates</a:t>
            </a:r>
            <a:endParaRPr lang="el-GR" sz="26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033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+mj-lt"/>
              </a:rPr>
              <a:t>Procedure for Constructing a Confidence Interval for </a:t>
            </a:r>
            <a:r>
              <a:rPr lang="el-GR" sz="3600" i="1" dirty="0">
                <a:latin typeface="+mj-lt"/>
                <a:cs typeface="Arial" panose="020B0604020202020204" pitchFamily="34" charset="0"/>
                <a:sym typeface="Symbol" panose="05050102010706020507" pitchFamily="18" charset="2"/>
              </a:rPr>
              <a:t>σ</a:t>
            </a:r>
            <a:r>
              <a:rPr lang="en-US" sz="3600" dirty="0">
                <a:latin typeface="+mj-lt"/>
              </a:rPr>
              <a:t> or </a:t>
            </a:r>
            <a:r>
              <a:rPr lang="el-GR" sz="3600" i="1" dirty="0">
                <a:latin typeface="+mj-lt"/>
                <a:cs typeface="Arial" panose="020B0604020202020204" pitchFamily="34" charset="0"/>
                <a:sym typeface="Symbol" panose="05050102010706020507" pitchFamily="18" charset="2"/>
              </a:rPr>
              <a:t>σ</a:t>
            </a:r>
            <a:r>
              <a:rPr lang="en-US" sz="3600" baseline="30000" dirty="0">
                <a:latin typeface="+mj-lt"/>
                <a:cs typeface="Arial" panose="020B0604020202020204" pitchFamily="34" charset="0"/>
              </a:rPr>
              <a:t>²</a:t>
            </a:r>
            <a:r>
              <a:rPr lang="en-US" sz="3600" baseline="30000" dirty="0">
                <a:latin typeface="+mj-lt"/>
              </a:rPr>
              <a:t> </a:t>
            </a:r>
            <a:r>
              <a:rPr lang="en-US" sz="2000" b="0" dirty="0">
                <a:latin typeface="+mj-lt"/>
              </a:rPr>
              <a:t>(1 of 2)</a:t>
            </a:r>
            <a:endParaRPr lang="en-IN" sz="2000" b="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81939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600" dirty="0"/>
              <a:t>Verify that the two requirements are satisfied.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dirty="0"/>
              <a:t>Using </a:t>
            </a:r>
            <a:r>
              <a:rPr lang="en-US" sz="2600" i="1" dirty="0"/>
              <a:t>n </a:t>
            </a:r>
            <a:r>
              <a:rPr lang="en-US" sz="2600" dirty="0"/>
              <a:t>− 1 degrees of freedom, find the critical values </a:t>
            </a:r>
            <a:r>
              <a:rPr lang="el-GR" sz="2600" i="1" dirty="0">
                <a:cs typeface="Arial" panose="020B0604020202020204" pitchFamily="34" charset="0"/>
              </a:rPr>
              <a:t>χ</a:t>
            </a:r>
            <a:r>
              <a:rPr lang="en-US" sz="2600" baseline="30000" dirty="0">
                <a:cs typeface="Arial" panose="020B0604020202020204" pitchFamily="34" charset="0"/>
              </a:rPr>
              <a:t>²</a:t>
            </a:r>
            <a:r>
              <a:rPr lang="en-US" sz="2600" i="1" baseline="-25000" dirty="0">
                <a:cs typeface="Arial" panose="020B0604020202020204" pitchFamily="34" charset="0"/>
              </a:rPr>
              <a:t>R</a:t>
            </a:r>
            <a:r>
              <a:rPr lang="en-US" sz="2600" i="1" baseline="-25000" dirty="0"/>
              <a:t> </a:t>
            </a:r>
            <a:r>
              <a:rPr lang="en-US" sz="2600" dirty="0"/>
              <a:t>and </a:t>
            </a:r>
            <a:r>
              <a:rPr lang="el-GR" sz="2600" i="1" dirty="0">
                <a:cs typeface="Arial" panose="020B0604020202020204" pitchFamily="34" charset="0"/>
              </a:rPr>
              <a:t>χ</a:t>
            </a:r>
            <a:r>
              <a:rPr lang="en-US" sz="2600" baseline="30000" dirty="0">
                <a:cs typeface="Arial" panose="020B0604020202020204" pitchFamily="34" charset="0"/>
              </a:rPr>
              <a:t>²</a:t>
            </a:r>
            <a:r>
              <a:rPr lang="en-US" sz="2600" i="1" baseline="-25000" dirty="0">
                <a:cs typeface="Arial" panose="020B0604020202020204" pitchFamily="34" charset="0"/>
              </a:rPr>
              <a:t>L</a:t>
            </a:r>
            <a:r>
              <a:rPr lang="en-US" sz="2600" i="1" dirty="0"/>
              <a:t> </a:t>
            </a:r>
            <a:r>
              <a:rPr lang="en-US" sz="2600" dirty="0"/>
              <a:t>that correspond to the desired confidence level.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dirty="0"/>
              <a:t>To get a confidence interval estimate of </a:t>
            </a:r>
            <a:r>
              <a:rPr lang="el-GR" sz="2600" i="1" dirty="0">
                <a:cs typeface="Arial" panose="020B0604020202020204" pitchFamily="34" charset="0"/>
                <a:sym typeface="Symbol" panose="05050102010706020507" pitchFamily="18" charset="2"/>
              </a:rPr>
              <a:t>σ</a:t>
            </a:r>
            <a:r>
              <a:rPr lang="en-US" sz="2600" baseline="30000" dirty="0">
                <a:cs typeface="Arial" panose="020B0604020202020204" pitchFamily="34" charset="0"/>
              </a:rPr>
              <a:t>²</a:t>
            </a:r>
            <a:r>
              <a:rPr lang="en-US" sz="2600" dirty="0"/>
              <a:t>, use the following:</a:t>
            </a:r>
            <a:endParaRPr lang="en-IN" sz="2600" dirty="0"/>
          </a:p>
        </p:txBody>
      </p:sp>
      <p:pic>
        <p:nvPicPr>
          <p:cNvPr id="8" name="Picture 7" descr="Sigma squared is between n minus 1, times s squared, over chi-square sub R, and n minus 1, times s squared, over chi-square sub L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520" y="4648200"/>
            <a:ext cx="3375080" cy="83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880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+mj-lt"/>
              </a:rPr>
              <a:t>Procedure for Constructing a Confidence Interval for </a:t>
            </a:r>
            <a:r>
              <a:rPr lang="el-GR" sz="3600" i="1" dirty="0">
                <a:latin typeface="+mj-lt"/>
                <a:cs typeface="Arial" panose="020B0604020202020204" pitchFamily="34" charset="0"/>
                <a:sym typeface="Symbol" panose="05050102010706020507" pitchFamily="18" charset="2"/>
              </a:rPr>
              <a:t>σ</a:t>
            </a:r>
            <a:r>
              <a:rPr lang="en-US" sz="3600" dirty="0">
                <a:latin typeface="+mj-lt"/>
              </a:rPr>
              <a:t> or </a:t>
            </a:r>
            <a:r>
              <a:rPr lang="el-GR" sz="3600" i="1" dirty="0">
                <a:latin typeface="+mj-lt"/>
                <a:cs typeface="Arial" panose="020B0604020202020204" pitchFamily="34" charset="0"/>
                <a:sym typeface="Symbol" panose="05050102010706020507" pitchFamily="18" charset="2"/>
              </a:rPr>
              <a:t>σ</a:t>
            </a:r>
            <a:r>
              <a:rPr lang="en-US" sz="3600" baseline="30000" dirty="0">
                <a:latin typeface="+mj-lt"/>
                <a:cs typeface="Arial" panose="020B0604020202020204" pitchFamily="34" charset="0"/>
              </a:rPr>
              <a:t>²</a:t>
            </a:r>
            <a:r>
              <a:rPr lang="en-US" sz="3600" baseline="30000" dirty="0">
                <a:latin typeface="+mj-lt"/>
              </a:rPr>
              <a:t> </a:t>
            </a:r>
            <a:r>
              <a:rPr lang="en-US" sz="2000" b="0" dirty="0">
                <a:latin typeface="+mj-lt"/>
              </a:rPr>
              <a:t>(2 of 2)</a:t>
            </a:r>
            <a:endParaRPr lang="en-IN" sz="2000" b="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72400" cy="2209800"/>
          </a:xfrm>
        </p:spPr>
        <p:txBody>
          <a:bodyPr/>
          <a:lstStyle/>
          <a:p>
            <a:pPr marL="429768" indent="-429768">
              <a:buFont typeface="+mj-lt"/>
              <a:buAutoNum type="arabicPeriod" startAt="4"/>
            </a:pPr>
            <a:r>
              <a:rPr lang="en-US" sz="2600" dirty="0"/>
              <a:t>To get a confidence interval estimate of </a:t>
            </a:r>
            <a:r>
              <a:rPr lang="el-GR" sz="2600" i="1" dirty="0">
                <a:cs typeface="Arial" panose="020B0604020202020204" pitchFamily="34" charset="0"/>
                <a:sym typeface="Symbol" panose="05050102010706020507" pitchFamily="18" charset="2"/>
              </a:rPr>
              <a:t>σ</a:t>
            </a:r>
            <a:r>
              <a:rPr lang="en-US" sz="2600" dirty="0"/>
              <a:t>, take the square root of each component of the above confidence interval.</a:t>
            </a:r>
          </a:p>
          <a:p>
            <a:pPr marL="429768" indent="-429768">
              <a:buFont typeface="+mj-lt"/>
              <a:buAutoNum type="arabicPeriod" startAt="4"/>
            </a:pPr>
            <a:r>
              <a:rPr lang="en-US" sz="2600" dirty="0"/>
              <a:t>Round the confidence interval limits using the round-off rule.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1875631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+mj-lt"/>
              </a:rPr>
              <a:t>Using Confidence Intervals for Comparisons or Hypothesis Tests</a:t>
            </a:r>
            <a:endParaRPr lang="en-IN" sz="36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1981199"/>
          </a:xfrm>
        </p:spPr>
        <p:txBody>
          <a:bodyPr/>
          <a:lstStyle/>
          <a:p>
            <a:pPr marL="0" indent="0">
              <a:buNone/>
            </a:pPr>
            <a:r>
              <a:rPr lang="en-US" sz="2600" b="1" dirty="0"/>
              <a:t>Comparisons </a:t>
            </a:r>
            <a:r>
              <a:rPr lang="en-US" sz="2600" dirty="0"/>
              <a:t>Confidence intervals can be used </a:t>
            </a:r>
            <a:r>
              <a:rPr lang="en-US" sz="2600" b="1" dirty="0"/>
              <a:t>informally</a:t>
            </a:r>
            <a:r>
              <a:rPr lang="en-US" sz="2600" i="1" dirty="0"/>
              <a:t> </a:t>
            </a:r>
            <a:r>
              <a:rPr lang="en-US" sz="2600" dirty="0"/>
              <a:t>to compare the variation in different data sets, but </a:t>
            </a:r>
            <a:r>
              <a:rPr lang="en-US" sz="2600" b="1" dirty="0"/>
              <a:t>the overlapping of confidence intervals should not be used for making formal and final conclusions about equality of variances or standard deviations.</a:t>
            </a:r>
            <a:endParaRPr lang="en-IN" sz="2600" b="1" dirty="0"/>
          </a:p>
        </p:txBody>
      </p:sp>
    </p:spTree>
    <p:extLst>
      <p:ext uri="{BB962C8B-B14F-4D97-AF65-F5344CB8AC3E}">
        <p14:creationId xmlns:p14="http://schemas.microsoft.com/office/powerpoint/2010/main" val="739498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+mj-lt"/>
              </a:rPr>
              <a:t>Example: Confidence Interval for Estimating </a:t>
            </a:r>
            <a:r>
              <a:rPr lang="el-GR" sz="3600" i="1" dirty="0">
                <a:latin typeface="+mj-lt"/>
                <a:cs typeface="Arial" panose="020B0604020202020204" pitchFamily="34" charset="0"/>
                <a:sym typeface="Symbol" panose="05050102010706020507" pitchFamily="18" charset="2"/>
              </a:rPr>
              <a:t>σ</a:t>
            </a:r>
            <a:r>
              <a:rPr lang="en-US" sz="3600" dirty="0">
                <a:latin typeface="+mj-lt"/>
              </a:rPr>
              <a:t> of IQ Scores </a:t>
            </a:r>
            <a:r>
              <a:rPr lang="en-US" sz="2000" b="0" dirty="0">
                <a:latin typeface="+mj-lt"/>
              </a:rPr>
              <a:t>(1 of 6)</a:t>
            </a:r>
            <a:endParaRPr lang="en-IN" sz="2000" b="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00399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Data Set 7 “IQ and Lead” in Appendix B lists IQ scores for subjects in three different lead exposure groups. The 22 full IQ scores for the group with medium exposure to lead (Group 2) have a standard deviation of 14.29263. Consider the sample to be a simple random sample and construct a 95% confidence interval estimate of </a:t>
            </a:r>
            <a:r>
              <a:rPr lang="el-GR" sz="2600" i="1" dirty="0">
                <a:cs typeface="Arial" panose="020B0604020202020204" pitchFamily="34" charset="0"/>
                <a:sym typeface="Symbol" panose="05050102010706020507" pitchFamily="18" charset="2"/>
              </a:rPr>
              <a:t>σ</a:t>
            </a:r>
            <a:r>
              <a:rPr lang="en-US" sz="2600" dirty="0"/>
              <a:t>, the standard deviation of the population from which the sample was obtained.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1632551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+mj-lt"/>
              </a:rPr>
              <a:t>Example: Confidence Interval for Estimating </a:t>
            </a:r>
            <a:r>
              <a:rPr lang="el-GR" sz="3600" i="1" dirty="0">
                <a:latin typeface="+mj-lt"/>
                <a:cs typeface="Arial" panose="020B0604020202020204" pitchFamily="34" charset="0"/>
                <a:sym typeface="Symbol" panose="05050102010706020507" pitchFamily="18" charset="2"/>
              </a:rPr>
              <a:t>σ </a:t>
            </a:r>
            <a:r>
              <a:rPr lang="en-US" sz="3600" dirty="0">
                <a:latin typeface="+mj-lt"/>
              </a:rPr>
              <a:t>of IQ Scores </a:t>
            </a:r>
            <a:r>
              <a:rPr lang="en-US" sz="2000" b="0" dirty="0">
                <a:latin typeface="+mj-lt"/>
              </a:rPr>
              <a:t>(2 of 6)</a:t>
            </a:r>
            <a:endParaRPr lang="en-IN" sz="2000" b="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366846" cy="3733800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sz="2600" dirty="0"/>
              <a:t>Solution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600" dirty="0"/>
              <a:t>Requirement Check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b="1" dirty="0"/>
              <a:t>Step 1: </a:t>
            </a:r>
            <a:r>
              <a:rPr lang="en-US" sz="2400" dirty="0"/>
              <a:t>Check requirements. (1) The sample can be treated as a simple random sample.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/>
              <a:t>(2) The accompanying histogram has a shape very close to the bell shape of a normal distribution.</a:t>
            </a:r>
            <a:endParaRPr lang="en-IN" sz="2400" dirty="0"/>
          </a:p>
        </p:txBody>
      </p:sp>
      <p:pic>
        <p:nvPicPr>
          <p:cNvPr id="4" name="Picture 3" descr="A mini tab frequency histogram for full I Q score, with classes of width 10 identified by midpoint value. The following list provides the estimated frequencies by class: 50, 1; 70, 2; 80, 5; 90, 9; 100, 3; 110, 2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046" y="2057400"/>
            <a:ext cx="4118103" cy="270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0326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+mj-lt"/>
              </a:rPr>
              <a:t>Example: Confidence Interval for Estimating </a:t>
            </a:r>
            <a:r>
              <a:rPr lang="el-GR" sz="3600" i="1" dirty="0">
                <a:latin typeface="+mj-lt"/>
                <a:cs typeface="Arial" panose="020B0604020202020204" pitchFamily="34" charset="0"/>
                <a:sym typeface="Symbol" panose="05050102010706020507" pitchFamily="18" charset="2"/>
              </a:rPr>
              <a:t>σ</a:t>
            </a:r>
            <a:r>
              <a:rPr lang="en-US" sz="3600" dirty="0">
                <a:latin typeface="+mj-lt"/>
              </a:rPr>
              <a:t> of IQ Scores </a:t>
            </a:r>
            <a:r>
              <a:rPr lang="en-US" sz="2000" b="0" dirty="0">
                <a:latin typeface="+mj-lt"/>
              </a:rPr>
              <a:t>(3 of 6)</a:t>
            </a:r>
            <a:endParaRPr lang="en-IN" sz="2000" b="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3809999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sz="2600" dirty="0"/>
              <a:t>Solution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b="1" dirty="0"/>
              <a:t>Step 2: </a:t>
            </a:r>
            <a:r>
              <a:rPr lang="en-US" sz="2400" dirty="0"/>
              <a:t>If using Table A-4, we use the sample size of </a:t>
            </a:r>
            <a:r>
              <a:rPr lang="en-US" sz="2400" i="1" dirty="0"/>
              <a:t>n </a:t>
            </a:r>
            <a:r>
              <a:rPr lang="en-US" sz="2400" dirty="0"/>
              <a:t>= 22 to find degrees of freedom: df = </a:t>
            </a:r>
            <a:r>
              <a:rPr lang="en-US" sz="2400" i="1" dirty="0"/>
              <a:t>n −</a:t>
            </a:r>
            <a:r>
              <a:rPr lang="en-US" sz="2400" dirty="0"/>
              <a:t> 1 = 21. Refer to the row corresponding to 21 degrees of freedom, and refer to the columns with areas of 0.975 and 0.025. (For a 95% CI, we divide </a:t>
            </a:r>
            <a:r>
              <a:rPr lang="el-GR" sz="2400" i="1" dirty="0">
                <a:cs typeface="Arial" panose="020B0604020202020204" pitchFamily="34" charset="0"/>
                <a:sym typeface="Symbol" panose="05050102010706020507" pitchFamily="18" charset="2"/>
              </a:rPr>
              <a:t>α</a:t>
            </a:r>
            <a:r>
              <a:rPr lang="en-US" sz="2400" dirty="0"/>
              <a:t> = 0.05 equally between the two tails of the chi-square distribution, and we refer to the values of 0.975 and 0.025 across the top row.)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/>
              <a:t>The critical values are </a:t>
            </a:r>
            <a:r>
              <a:rPr lang="el-GR" sz="2400" i="1" dirty="0">
                <a:cs typeface="Arial" panose="020B0604020202020204" pitchFamily="34" charset="0"/>
              </a:rPr>
              <a:t>χ</a:t>
            </a:r>
            <a:r>
              <a:rPr lang="en-US" sz="2400" baseline="30000" dirty="0">
                <a:cs typeface="Arial" panose="020B0604020202020204" pitchFamily="34" charset="0"/>
              </a:rPr>
              <a:t>²</a:t>
            </a:r>
            <a:r>
              <a:rPr lang="en-US" sz="2400" i="1" baseline="-25000" dirty="0">
                <a:cs typeface="Arial" panose="020B0604020202020204" pitchFamily="34" charset="0"/>
              </a:rPr>
              <a:t>L</a:t>
            </a:r>
            <a:r>
              <a:rPr lang="en-US" sz="2400" baseline="30000" dirty="0">
                <a:cs typeface="Arial" panose="020B0604020202020204" pitchFamily="34" charset="0"/>
              </a:rPr>
              <a:t> </a:t>
            </a:r>
            <a:r>
              <a:rPr lang="en-US" sz="2400" dirty="0"/>
              <a:t>= 10.283 and </a:t>
            </a:r>
            <a:r>
              <a:rPr lang="el-GR" sz="2400" i="1" dirty="0">
                <a:cs typeface="Arial" panose="020B0604020202020204" pitchFamily="34" charset="0"/>
              </a:rPr>
              <a:t>χ</a:t>
            </a:r>
            <a:r>
              <a:rPr lang="en-US" sz="2400" baseline="30000" dirty="0">
                <a:cs typeface="Arial" panose="020B0604020202020204" pitchFamily="34" charset="0"/>
              </a:rPr>
              <a:t>²</a:t>
            </a:r>
            <a:r>
              <a:rPr lang="en-US" sz="2400" i="1" baseline="-25000" dirty="0">
                <a:cs typeface="Arial" panose="020B0604020202020204" pitchFamily="34" charset="0"/>
              </a:rPr>
              <a:t>R</a:t>
            </a:r>
            <a:r>
              <a:rPr lang="en-US" sz="2400" baseline="30000" dirty="0">
                <a:cs typeface="Arial" panose="020B0604020202020204" pitchFamily="34" charset="0"/>
              </a:rPr>
              <a:t> </a:t>
            </a:r>
            <a:r>
              <a:rPr lang="en-US" sz="2400" dirty="0"/>
              <a:t>= 35.479.</a:t>
            </a:r>
          </a:p>
        </p:txBody>
      </p:sp>
    </p:spTree>
    <p:extLst>
      <p:ext uri="{BB962C8B-B14F-4D97-AF65-F5344CB8AC3E}">
        <p14:creationId xmlns:p14="http://schemas.microsoft.com/office/powerpoint/2010/main" val="40063972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+mj-lt"/>
              </a:rPr>
              <a:t>Example: Confidence Interval for Estimating </a:t>
            </a:r>
            <a:r>
              <a:rPr lang="el-GR" sz="3600" i="1" dirty="0">
                <a:latin typeface="+mj-lt"/>
                <a:cs typeface="Arial" panose="020B0604020202020204" pitchFamily="34" charset="0"/>
                <a:sym typeface="Symbol" panose="05050102010706020507" pitchFamily="18" charset="2"/>
              </a:rPr>
              <a:t>σ</a:t>
            </a:r>
            <a:r>
              <a:rPr lang="en-US" sz="3600" dirty="0">
                <a:latin typeface="+mj-lt"/>
              </a:rPr>
              <a:t> of IQ Scores </a:t>
            </a:r>
            <a:r>
              <a:rPr lang="en-US" sz="2000" b="0" dirty="0">
                <a:latin typeface="+mj-lt"/>
              </a:rPr>
              <a:t>(4 of 6)</a:t>
            </a:r>
            <a:endParaRPr lang="en-IN" sz="2000" b="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399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sz="2600" dirty="0"/>
              <a:t>Solution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b="1" dirty="0"/>
              <a:t>Step 3:</a:t>
            </a:r>
            <a:r>
              <a:rPr lang="en-US" sz="2400" dirty="0"/>
              <a:t>Using the critical values of 10.283 and 35.479, the sample standard deviation of </a:t>
            </a:r>
            <a:r>
              <a:rPr lang="en-US" sz="2400" i="1" dirty="0"/>
              <a:t>s </a:t>
            </a:r>
            <a:r>
              <a:rPr lang="en-US" sz="2400" dirty="0"/>
              <a:t>= 14.29263 and the sample size of </a:t>
            </a:r>
            <a:r>
              <a:rPr lang="en-US" sz="2400" i="1" dirty="0"/>
              <a:t>n </a:t>
            </a:r>
            <a:r>
              <a:rPr lang="en-US" sz="2400" dirty="0"/>
              <a:t>= 22, we construct the 95% confidence interval by evaluating the following:</a:t>
            </a:r>
            <a:endParaRPr lang="en-IN" sz="2400" dirty="0"/>
          </a:p>
        </p:txBody>
      </p:sp>
      <p:pic>
        <p:nvPicPr>
          <p:cNvPr id="4" name="Picture 3" descr="Sigma squared is between n minus 1, times s squared, over chi-square sub R, and n minus 1, times s squared, over chi-square sub L. Sigma squared is between fraction, 22 minus 1, times 14.29263 squared, over 35.479, and fraction, 22 minus 1, times 14.29263 squared, over 10.283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810000"/>
            <a:ext cx="6245475" cy="186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684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+mj-lt"/>
              </a:rPr>
              <a:t>Example: Confidence Interval for Estimating </a:t>
            </a:r>
            <a:r>
              <a:rPr lang="el-GR" sz="3600" i="1" dirty="0">
                <a:latin typeface="+mj-lt"/>
                <a:cs typeface="Arial" panose="020B0604020202020204" pitchFamily="34" charset="0"/>
                <a:sym typeface="Symbol" panose="05050102010706020507" pitchFamily="18" charset="2"/>
              </a:rPr>
              <a:t>σ</a:t>
            </a:r>
            <a:r>
              <a:rPr lang="en-US" sz="3600" dirty="0">
                <a:latin typeface="+mj-lt"/>
              </a:rPr>
              <a:t> of IQ Scores </a:t>
            </a:r>
            <a:r>
              <a:rPr lang="en-US" sz="2000" b="0" dirty="0">
                <a:latin typeface="+mj-lt"/>
              </a:rPr>
              <a:t>(5 of 6)</a:t>
            </a:r>
            <a:endParaRPr lang="en-IN" sz="2000" b="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543800" cy="3505200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sz="2600" dirty="0"/>
              <a:t>Solution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b="1" dirty="0"/>
              <a:t>Step 4: </a:t>
            </a:r>
            <a:r>
              <a:rPr lang="en-US" sz="2400" dirty="0"/>
              <a:t>Evaluating the expression results in </a:t>
            </a:r>
          </a:p>
          <a:p>
            <a:pPr marL="0" indent="1995488">
              <a:spcBef>
                <a:spcPts val="1200"/>
              </a:spcBef>
              <a:buNone/>
              <a:tabLst>
                <a:tab pos="1376363" algn="l"/>
              </a:tabLst>
            </a:pPr>
            <a:r>
              <a:rPr lang="en-US" sz="2400" dirty="0"/>
              <a:t>120.9 &lt; </a:t>
            </a:r>
            <a:r>
              <a:rPr lang="el-GR" sz="2400" i="1" dirty="0">
                <a:cs typeface="Arial" panose="020B0604020202020204" pitchFamily="34" charset="0"/>
                <a:sym typeface="Symbol" panose="05050102010706020507" pitchFamily="18" charset="2"/>
              </a:rPr>
              <a:t>σ</a:t>
            </a:r>
            <a:r>
              <a:rPr lang="en-US" sz="2400" baseline="30000" dirty="0">
                <a:cs typeface="Arial" panose="020B0604020202020204" pitchFamily="34" charset="0"/>
              </a:rPr>
              <a:t>²</a:t>
            </a:r>
            <a:r>
              <a:rPr lang="en-IN" sz="2400" baseline="30000" dirty="0">
                <a:cs typeface="Arial" panose="020B0604020202020204" pitchFamily="34" charset="0"/>
              </a:rPr>
              <a:t> </a:t>
            </a:r>
            <a:r>
              <a:rPr lang="en-US" sz="2400" dirty="0"/>
              <a:t>&lt; 417.2.</a:t>
            </a:r>
          </a:p>
          <a:p>
            <a:pPr marL="0" indent="0">
              <a:spcBef>
                <a:spcPts val="1200"/>
              </a:spcBef>
              <a:buNone/>
              <a:tabLst>
                <a:tab pos="1376363" algn="l"/>
              </a:tabLst>
            </a:pPr>
            <a:r>
              <a:rPr lang="en-US" sz="2400" dirty="0"/>
              <a:t>Finding the square root of each part (before rounding), then rounding to one decimal place, yields this 95% confidence interval estimate of the population standard deviation: 11.0 &lt; </a:t>
            </a:r>
            <a:r>
              <a:rPr lang="el-GR" sz="2400" i="1" dirty="0">
                <a:cs typeface="Arial" panose="020B0604020202020204" pitchFamily="34" charset="0"/>
                <a:sym typeface="Symbol" panose="05050102010706020507" pitchFamily="18" charset="2"/>
              </a:rPr>
              <a:t>σ</a:t>
            </a:r>
            <a:r>
              <a:rPr lang="en-US" sz="2400" dirty="0"/>
              <a:t> &lt; 20.4.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24019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+mj-lt"/>
              </a:rPr>
              <a:t>Example: Confidence Interval for Estimating </a:t>
            </a:r>
            <a:r>
              <a:rPr lang="el-GR" sz="3600" i="1" dirty="0">
                <a:latin typeface="+mj-lt"/>
                <a:cs typeface="Arial" panose="020B0604020202020204" pitchFamily="34" charset="0"/>
                <a:sym typeface="Symbol" panose="05050102010706020507" pitchFamily="18" charset="2"/>
              </a:rPr>
              <a:t>σ</a:t>
            </a:r>
            <a:r>
              <a:rPr lang="en-US" sz="3600" dirty="0">
                <a:latin typeface="+mj-lt"/>
              </a:rPr>
              <a:t> of IQ Scores </a:t>
            </a:r>
            <a:r>
              <a:rPr lang="en-US" sz="2000" b="0" dirty="0">
                <a:latin typeface="+mj-lt"/>
              </a:rPr>
              <a:t>(6 of 6)</a:t>
            </a:r>
            <a:endParaRPr lang="en-IN" sz="2000" b="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05800" cy="2209800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sz="2800" dirty="0"/>
              <a:t>Interpretation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600" dirty="0"/>
              <a:t>Based on this result, we have 95% confidence that the limits of 11.0 and 20.4 contain the true value of s. The confidence interval can also be expressed as (11.0, 20.4), </a:t>
            </a:r>
            <a:r>
              <a:rPr lang="en-US" sz="2600" b="1" dirty="0"/>
              <a:t>but it cannot be expressed in a format of</a:t>
            </a:r>
            <a:r>
              <a:rPr lang="en-US" sz="2600" i="1" dirty="0"/>
              <a:t> s </a:t>
            </a:r>
            <a:r>
              <a:rPr lang="en-US" sz="2600" dirty="0"/>
              <a:t>± </a:t>
            </a:r>
            <a:r>
              <a:rPr lang="en-US" sz="2600" i="1" dirty="0"/>
              <a:t>E.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8817895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+mj-lt"/>
              </a:rPr>
              <a:t>Determining Sample Sizes </a:t>
            </a:r>
            <a:r>
              <a:rPr lang="en-US" sz="2000" b="0" dirty="0">
                <a:latin typeface="+mj-lt"/>
              </a:rPr>
              <a:t>(1 of 4)</a:t>
            </a:r>
            <a:endParaRPr lang="en-IN" sz="2000" b="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53400" cy="1981199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The procedures for finding the sample size necessary to estimate </a:t>
            </a:r>
            <a:r>
              <a:rPr lang="en-US" sz="2400" dirty="0">
                <a:latin typeface="Symbol" panose="05050102010706020507" pitchFamily="18" charset="2"/>
              </a:rPr>
              <a:t>s</a:t>
            </a:r>
            <a:r>
              <a:rPr lang="en-US" sz="2600" dirty="0"/>
              <a:t> are much more complex than the procedures given earlier for means and proportions. For normally distributed populations, the table on the following slide, or the following formula can be used:</a:t>
            </a:r>
            <a:endParaRPr lang="en-IN" sz="2600" dirty="0"/>
          </a:p>
        </p:txBody>
      </p:sp>
      <p:pic>
        <p:nvPicPr>
          <p:cNvPr id="4" name="Picture 3" descr="n = one-half times fraction, z sub alpha over 2, over d, squared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3750067"/>
            <a:ext cx="1735486" cy="143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777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+mj-lt"/>
              </a:rPr>
              <a:t>Key Concept</a:t>
            </a:r>
            <a:endParaRPr lang="en-IN" sz="36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sz="2600" dirty="0"/>
              <a:t>This section presents methods for using a sample standard deviation </a:t>
            </a:r>
            <a:r>
              <a:rPr lang="en-US" sz="2600" i="1" dirty="0"/>
              <a:t>s </a:t>
            </a:r>
            <a:r>
              <a:rPr lang="en-US" sz="2600" dirty="0"/>
              <a:t>(or a sample variance </a:t>
            </a:r>
            <a:r>
              <a:rPr lang="en-US" sz="2600" i="1" dirty="0"/>
              <a:t>s</a:t>
            </a:r>
            <a:r>
              <a:rPr lang="en-US" sz="2600" baseline="30000" dirty="0">
                <a:cs typeface="Arial" panose="020B0604020202020204" pitchFamily="34" charset="0"/>
              </a:rPr>
              <a:t>²</a:t>
            </a:r>
            <a:r>
              <a:rPr lang="en-US" sz="2600" dirty="0"/>
              <a:t>) to estimate the value of the corresponding population standard deviation </a:t>
            </a:r>
            <a:r>
              <a:rPr lang="el-GR" sz="2600" i="1" dirty="0">
                <a:cs typeface="Arial" panose="020B0604020202020204" pitchFamily="34" charset="0"/>
                <a:sym typeface="Symbol" panose="05050102010706020507" pitchFamily="18" charset="2"/>
              </a:rPr>
              <a:t>σ</a:t>
            </a:r>
            <a:r>
              <a:rPr lang="en-US" sz="2600" dirty="0"/>
              <a:t> (or population variance </a:t>
            </a:r>
            <a:r>
              <a:rPr lang="el-GR" sz="2600" i="1" dirty="0">
                <a:cs typeface="Arial" panose="020B0604020202020204" pitchFamily="34" charset="0"/>
                <a:sym typeface="Symbol" panose="05050102010706020507" pitchFamily="18" charset="2"/>
              </a:rPr>
              <a:t>σ</a:t>
            </a:r>
            <a:r>
              <a:rPr lang="en-US" sz="2600" baseline="30000" dirty="0">
                <a:cs typeface="Arial" panose="020B0604020202020204" pitchFamily="34" charset="0"/>
              </a:rPr>
              <a:t>²</a:t>
            </a:r>
            <a:r>
              <a:rPr lang="en-US" sz="2600" dirty="0"/>
              <a:t>). Here are the main concepts:</a:t>
            </a:r>
          </a:p>
          <a:p>
            <a:pPr>
              <a:spcBef>
                <a:spcPts val="600"/>
              </a:spcBef>
            </a:pPr>
            <a:r>
              <a:rPr lang="en-US" sz="2400" b="1" dirty="0"/>
              <a:t>Point Estimate: </a:t>
            </a:r>
            <a:r>
              <a:rPr lang="en-US" sz="2400" dirty="0"/>
              <a:t>The sample variance </a:t>
            </a:r>
            <a:r>
              <a:rPr lang="en-US" sz="2400" i="1" dirty="0"/>
              <a:t>s</a:t>
            </a:r>
            <a:r>
              <a:rPr lang="en-US" sz="2400" baseline="30000" dirty="0">
                <a:cs typeface="Arial" panose="020B0604020202020204" pitchFamily="34" charset="0"/>
              </a:rPr>
              <a:t>²</a:t>
            </a:r>
            <a:r>
              <a:rPr lang="en-US" sz="2400" dirty="0"/>
              <a:t> is the best </a:t>
            </a:r>
            <a:r>
              <a:rPr lang="en-US" sz="2400" b="1" dirty="0"/>
              <a:t>point estimate</a:t>
            </a:r>
            <a:r>
              <a:rPr lang="en-US" sz="2400" i="1" dirty="0"/>
              <a:t> </a:t>
            </a:r>
            <a:r>
              <a:rPr lang="en-US" sz="2400" dirty="0"/>
              <a:t>of the population variance </a:t>
            </a:r>
            <a:r>
              <a:rPr lang="el-GR" sz="2400" i="1" dirty="0">
                <a:cs typeface="Arial" panose="020B0604020202020204" pitchFamily="34" charset="0"/>
                <a:sym typeface="Symbol" panose="05050102010706020507" pitchFamily="18" charset="2"/>
              </a:rPr>
              <a:t>σ</a:t>
            </a:r>
            <a:r>
              <a:rPr lang="en-US" sz="2400" baseline="30000" dirty="0">
                <a:cs typeface="Arial" panose="020B0604020202020204" pitchFamily="34" charset="0"/>
              </a:rPr>
              <a:t>²</a:t>
            </a:r>
            <a:r>
              <a:rPr lang="en-US" sz="2400" dirty="0"/>
              <a:t>.</a:t>
            </a:r>
          </a:p>
          <a:p>
            <a:pPr>
              <a:spcBef>
                <a:spcPts val="600"/>
              </a:spcBef>
            </a:pPr>
            <a:r>
              <a:rPr lang="en-US" sz="2400" b="1" dirty="0"/>
              <a:t>Confidence Interval: </a:t>
            </a:r>
            <a:r>
              <a:rPr lang="en-US" sz="2400" dirty="0"/>
              <a:t>When constructing a </a:t>
            </a:r>
            <a:r>
              <a:rPr lang="en-US" sz="2400" b="1" dirty="0"/>
              <a:t>confidence interval</a:t>
            </a:r>
            <a:r>
              <a:rPr lang="en-US" sz="2400" i="1" dirty="0"/>
              <a:t> </a:t>
            </a:r>
            <a:r>
              <a:rPr lang="en-US" sz="2400" dirty="0"/>
              <a:t>estimate of a population standard deviation, we construct the confidence interval using the </a:t>
            </a:r>
            <a:r>
              <a:rPr lang="el-GR" sz="2400" i="1" dirty="0">
                <a:cs typeface="Arial" panose="020B0604020202020204" pitchFamily="34" charset="0"/>
              </a:rPr>
              <a:t>χ</a:t>
            </a:r>
            <a:r>
              <a:rPr lang="en-US" sz="2400" baseline="30000" dirty="0">
                <a:cs typeface="Arial" panose="020B0604020202020204" pitchFamily="34" charset="0"/>
              </a:rPr>
              <a:t>² </a:t>
            </a:r>
            <a:r>
              <a:rPr lang="en-US" sz="2400" b="1" dirty="0"/>
              <a:t>distribution.</a:t>
            </a:r>
          </a:p>
        </p:txBody>
      </p:sp>
    </p:spTree>
    <p:extLst>
      <p:ext uri="{BB962C8B-B14F-4D97-AF65-F5344CB8AC3E}">
        <p14:creationId xmlns:p14="http://schemas.microsoft.com/office/powerpoint/2010/main" val="3890093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+mj-lt"/>
              </a:rPr>
              <a:t>Determining Sample Sizes </a:t>
            </a:r>
            <a:r>
              <a:rPr lang="en-US" sz="2000" b="0" dirty="0">
                <a:latin typeface="+mj-lt"/>
              </a:rPr>
              <a:t>(2 of 4)</a:t>
            </a:r>
            <a:endParaRPr lang="en-IN" sz="2000" b="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2895600" cy="39012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Finding Sample Size</a:t>
            </a:r>
            <a:endParaRPr lang="en-IN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4201681" y="2118615"/>
            <a:ext cx="293077" cy="261169"/>
          </a:xfrm>
        </p:spPr>
        <p:txBody>
          <a:bodyPr/>
          <a:lstStyle/>
          <a:p>
            <a:pPr marL="0" indent="0">
              <a:buNone/>
            </a:pPr>
            <a:r>
              <a:rPr lang="el-GR" sz="2000" i="1" dirty="0">
                <a:cs typeface="Arial" panose="020B0604020202020204" pitchFamily="34" charset="0"/>
              </a:rPr>
              <a:t>σ</a:t>
            </a:r>
            <a:endParaRPr lang="en-IN" sz="2000" i="1" dirty="0"/>
          </a:p>
        </p:txBody>
      </p:sp>
      <p:graphicFrame>
        <p:nvGraphicFramePr>
          <p:cNvPr id="9" name="Table 8" descr="To be 95% confident that s is within 1% of the value of sigma, the sample size n should be at least 19,205. To be 95% confident that s is within 5% of the value of sigma, the sample size n should be at least 768. To be 95% confident that s is within 10% of the value of sigma, the sample size n should be at least 192. To be 95% confident that s is within 20% of the value of sigma, the sample size n should be at least 48. To be 95% confident that s is within 30% of the value of sigma, the sample size n should be at least 21. To be 95% confident that s is within 40% of the value of sigma, the sample size n should be at least 12. To be 95% confident that s is within 50% of the value of sigma, the sample size n should be at least 8.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013234"/>
              </p:ext>
            </p:extLst>
          </p:nvPr>
        </p:nvGraphicFramePr>
        <p:xfrm>
          <a:off x="2157047" y="2473375"/>
          <a:ext cx="4243753" cy="354642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10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0545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+mn-lt"/>
                        </a:rPr>
                        <a:t>To be 95% confident that</a:t>
                      </a:r>
                      <a:r>
                        <a:rPr lang="en-IN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IN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s </a:t>
                      </a:r>
                      <a:r>
                        <a:rPr lang="en-IN" i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is within …</a:t>
                      </a:r>
                      <a:r>
                        <a:rPr lang="en-IN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endParaRPr lang="en-IN" i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n-lt"/>
                        </a:rPr>
                        <a:t>Of the value of </a:t>
                      </a:r>
                      <a:r>
                        <a:rPr lang="el-GR" sz="1800" i="1" dirty="0">
                          <a:latin typeface="+mn-lt"/>
                          <a:cs typeface="Arial" panose="020B0604020202020204" pitchFamily="34" charset="0"/>
                        </a:rPr>
                        <a:t>σ</a:t>
                      </a:r>
                      <a:r>
                        <a:rPr lang="en-IN" sz="1800" dirty="0">
                          <a:latin typeface="+mn-lt"/>
                          <a:cs typeface="Arial" panose="020B0604020202020204" pitchFamily="34" charset="0"/>
                        </a:rPr>
                        <a:t>, the sample size </a:t>
                      </a:r>
                      <a:r>
                        <a:rPr lang="en-IN" sz="1800" i="1" dirty="0">
                          <a:latin typeface="+mn-lt"/>
                          <a:cs typeface="Arial" panose="020B0604020202020204" pitchFamily="34" charset="0"/>
                        </a:rPr>
                        <a:t>n </a:t>
                      </a:r>
                      <a:r>
                        <a:rPr lang="en-IN" sz="1800" i="0" dirty="0">
                          <a:latin typeface="+mn-lt"/>
                          <a:cs typeface="Arial" panose="020B0604020202020204" pitchFamily="34" charset="0"/>
                        </a:rPr>
                        <a:t>should be at least</a:t>
                      </a:r>
                      <a:r>
                        <a:rPr lang="en-IN" sz="1800" i="1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18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endParaRPr lang="en-IN" sz="18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+mn-lt"/>
                        </a:rPr>
                        <a:t>1%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+mn-lt"/>
                        </a:rPr>
                        <a:t>19,205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+mn-lt"/>
                        </a:rPr>
                        <a:t>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+mn-lt"/>
                        </a:rPr>
                        <a:t>768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+mn-lt"/>
                        </a:rPr>
                        <a:t>10%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+mn-lt"/>
                        </a:rPr>
                        <a:t>192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+mn-lt"/>
                        </a:rPr>
                        <a:t>20%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+mn-lt"/>
                        </a:rPr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+mn-lt"/>
                        </a:rPr>
                        <a:t>30%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+mn-lt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+mn-lt"/>
                        </a:rPr>
                        <a:t>40%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+mn-lt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+mn-lt"/>
                        </a:rPr>
                        <a:t>50%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70369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+mj-lt"/>
              </a:rPr>
              <a:t>Determining Sample Sizes </a:t>
            </a:r>
            <a:r>
              <a:rPr lang="en-US" sz="2000" b="0" dirty="0">
                <a:latin typeface="+mj-lt"/>
              </a:rPr>
              <a:t>(3 of 4)</a:t>
            </a:r>
            <a:endParaRPr lang="en-IN" sz="2000" b="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2895600" cy="39012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Finding Sample Size</a:t>
            </a:r>
            <a:endParaRPr lang="en-IN" sz="2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4201681" y="2118615"/>
            <a:ext cx="293077" cy="261169"/>
          </a:xfrm>
        </p:spPr>
        <p:txBody>
          <a:bodyPr/>
          <a:lstStyle/>
          <a:p>
            <a:pPr marL="0" indent="0">
              <a:buNone/>
            </a:pPr>
            <a:r>
              <a:rPr lang="el-GR" sz="2000" i="1" dirty="0">
                <a:cs typeface="Arial" panose="020B0604020202020204" pitchFamily="34" charset="0"/>
              </a:rPr>
              <a:t>σ</a:t>
            </a:r>
            <a:endParaRPr lang="en-IN" sz="2000" i="1" dirty="0"/>
          </a:p>
        </p:txBody>
      </p:sp>
      <p:graphicFrame>
        <p:nvGraphicFramePr>
          <p:cNvPr id="9" name="Table 8" descr="To be 99% confident that s is within 1% of the value of sigma, the sample size n should be at least 33,218. To be 99% confident that s is within 5% of the value of sigma, the sample size n should be at least 1338. To be 99% confident that s is within 10% of the value of sigma, the sample size n should be at least 336. To be 99% confident that s is within 20% of the value of sigma, the sample size n should be at least 85. To be 99% confident that s is within 30% of the value of sigma, the sample size n should be at least 38. To be 99% confident that s is within 40% of the value of sigma, the sample size n should be at least 22. To be 99% confident that s is within 50% of the value of sigma, the sample size n should be at least 14.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638662"/>
              </p:ext>
            </p:extLst>
          </p:nvPr>
        </p:nvGraphicFramePr>
        <p:xfrm>
          <a:off x="2157047" y="2473375"/>
          <a:ext cx="4243753" cy="3546425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1101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0545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+mn-lt"/>
                        </a:rPr>
                        <a:t>To be 99% confident that</a:t>
                      </a:r>
                      <a:r>
                        <a:rPr lang="en-IN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IN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s </a:t>
                      </a:r>
                      <a:r>
                        <a:rPr lang="en-IN" i="0" baseline="0" dirty="0">
                          <a:solidFill>
                            <a:schemeClr val="tx1"/>
                          </a:solidFill>
                          <a:latin typeface="+mn-lt"/>
                        </a:rPr>
                        <a:t>is within …</a:t>
                      </a:r>
                      <a:r>
                        <a:rPr lang="en-IN" i="1" baseline="0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endParaRPr lang="en-IN" i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n-lt"/>
                        </a:rPr>
                        <a:t>Of the value of </a:t>
                      </a:r>
                      <a:r>
                        <a:rPr lang="el-GR" sz="1800" i="1" dirty="0">
                          <a:latin typeface="+mn-lt"/>
                          <a:cs typeface="Arial" panose="020B0604020202020204" pitchFamily="34" charset="0"/>
                        </a:rPr>
                        <a:t>σ</a:t>
                      </a:r>
                      <a:r>
                        <a:rPr lang="en-IN" sz="1800" dirty="0">
                          <a:latin typeface="+mn-lt"/>
                          <a:cs typeface="Arial" panose="020B0604020202020204" pitchFamily="34" charset="0"/>
                        </a:rPr>
                        <a:t>, the sample size </a:t>
                      </a:r>
                      <a:r>
                        <a:rPr lang="en-IN" sz="1800" i="1" dirty="0">
                          <a:latin typeface="+mn-lt"/>
                          <a:cs typeface="Arial" panose="020B0604020202020204" pitchFamily="34" charset="0"/>
                        </a:rPr>
                        <a:t>n </a:t>
                      </a:r>
                      <a:r>
                        <a:rPr lang="en-IN" sz="1800" i="0" dirty="0">
                          <a:latin typeface="+mn-lt"/>
                          <a:cs typeface="Arial" panose="020B0604020202020204" pitchFamily="34" charset="0"/>
                        </a:rPr>
                        <a:t>should be at least</a:t>
                      </a:r>
                      <a:r>
                        <a:rPr lang="en-IN" sz="1800" i="1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180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endParaRPr lang="en-IN" sz="18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+mn-lt"/>
                        </a:rPr>
                        <a:t>1%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33,218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+mn-lt"/>
                        </a:rPr>
                        <a:t>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1,338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+mn-lt"/>
                        </a:rPr>
                        <a:t>10%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336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+mn-lt"/>
                        </a:rPr>
                        <a:t>20%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+mn-lt"/>
                        </a:rPr>
                        <a:t>30%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+mn-lt"/>
                        </a:rPr>
                        <a:t>40%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  <a:latin typeface="+mn-lt"/>
                        </a:rPr>
                        <a:t>50%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44315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+mj-lt"/>
              </a:rPr>
              <a:t>Determining Sample Sizes </a:t>
            </a:r>
            <a:r>
              <a:rPr lang="en-US" sz="2000" b="0" dirty="0">
                <a:latin typeface="+mj-lt"/>
              </a:rPr>
              <a:t>(4 of 4)</a:t>
            </a:r>
            <a:endParaRPr lang="en-IN" sz="2000" b="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400"/>
          </a:xfrm>
        </p:spPr>
        <p:txBody>
          <a:bodyPr/>
          <a:lstStyle/>
          <a:p>
            <a:pPr marL="0" indent="0">
              <a:buNone/>
            </a:pPr>
            <a:r>
              <a:rPr lang="en-US" sz="2600" kern="0" dirty="0"/>
              <a:t>Statdisk also provides sample sizes. With Statdisk, select </a:t>
            </a:r>
            <a:r>
              <a:rPr lang="en-US" sz="2600" b="1" kern="0" dirty="0"/>
              <a:t>Analysis, Sample Size Determination, </a:t>
            </a:r>
            <a:r>
              <a:rPr lang="en-US" sz="2600" kern="0" dirty="0"/>
              <a:t>and then </a:t>
            </a:r>
            <a:r>
              <a:rPr lang="en-US" sz="2600" b="1" kern="0" dirty="0"/>
              <a:t>Estimate Standard Deviation. </a:t>
            </a:r>
            <a:r>
              <a:rPr lang="en-US" sz="2600" dirty="0"/>
              <a:t>Excel, StatCrunch, and the TI-83/84 Plus calculator do not provide such sample sizes.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33235150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+mj-lt"/>
              </a:rPr>
              <a:t>Example: Finding Sample Size for Estimating </a:t>
            </a:r>
            <a:r>
              <a:rPr lang="el-GR" sz="3600" i="1" dirty="0">
                <a:latin typeface="+mj-lt"/>
                <a:cs typeface="Arial" panose="020B0604020202020204" pitchFamily="34" charset="0"/>
                <a:sym typeface="Symbol" panose="05050102010706020507" pitchFamily="18" charset="2"/>
              </a:rPr>
              <a:t>σ</a:t>
            </a:r>
            <a:r>
              <a:rPr lang="en-US" sz="3600" dirty="0">
                <a:latin typeface="+mj-lt"/>
                <a:sym typeface="Symbol" panose="05050102010706020507" pitchFamily="18" charset="2"/>
              </a:rPr>
              <a:t> </a:t>
            </a:r>
            <a:r>
              <a:rPr lang="en-US" sz="2000" b="0" dirty="0">
                <a:latin typeface="+mj-lt"/>
                <a:sym typeface="Symbol" panose="05050102010706020507" pitchFamily="18" charset="2"/>
              </a:rPr>
              <a:t>(1 of 2)</a:t>
            </a:r>
            <a:endParaRPr lang="en-IN" sz="2000" b="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81199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We want to estimate the standard deviation </a:t>
            </a:r>
            <a:r>
              <a:rPr lang="el-GR" sz="2600" i="1" dirty="0">
                <a:cs typeface="Arial" panose="020B0604020202020204" pitchFamily="34" charset="0"/>
                <a:sym typeface="Symbol" panose="05050102010706020507" pitchFamily="18" charset="2"/>
              </a:rPr>
              <a:t>σ</a:t>
            </a:r>
            <a:r>
              <a:rPr lang="en-US" sz="2600" dirty="0"/>
              <a:t> of all IQ scores of people with exposure to lead. We want to be 99% confident that our estimate is within 5% of the true value of </a:t>
            </a:r>
            <a:r>
              <a:rPr lang="el-GR" sz="2600" i="1" dirty="0">
                <a:cs typeface="Arial" panose="020B0604020202020204" pitchFamily="34" charset="0"/>
                <a:sym typeface="Symbol" panose="05050102010706020507" pitchFamily="18" charset="2"/>
              </a:rPr>
              <a:t>σ</a:t>
            </a:r>
            <a:r>
              <a:rPr lang="en-US" sz="2600" dirty="0"/>
              <a:t>. How large should the sample be? Assume that the population is normally distributed.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10646849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+mj-lt"/>
              </a:rPr>
              <a:t>Example: Finding Sample Size for Estimating </a:t>
            </a:r>
            <a:r>
              <a:rPr lang="el-GR" sz="3600" i="1" dirty="0">
                <a:latin typeface="+mj-lt"/>
                <a:cs typeface="Arial" panose="020B0604020202020204" pitchFamily="34" charset="0"/>
                <a:sym typeface="Symbol" panose="05050102010706020507" pitchFamily="18" charset="2"/>
              </a:rPr>
              <a:t>σ</a:t>
            </a:r>
            <a:r>
              <a:rPr lang="en-US" sz="3600" dirty="0">
                <a:latin typeface="+mj-lt"/>
                <a:sym typeface="Symbol" panose="05050102010706020507" pitchFamily="18" charset="2"/>
              </a:rPr>
              <a:t> </a:t>
            </a:r>
            <a:r>
              <a:rPr lang="en-US" sz="2000" b="0" dirty="0">
                <a:latin typeface="+mj-lt"/>
                <a:sym typeface="Symbol" panose="05050102010706020507" pitchFamily="18" charset="2"/>
              </a:rPr>
              <a:t>(2 of 2)</a:t>
            </a:r>
            <a:endParaRPr lang="en-IN" sz="2000" b="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90800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sz="2600" dirty="0"/>
              <a:t>Solution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600" dirty="0"/>
              <a:t>From the table given for finding sample size, we can see that 99% confidence and an error of 5% for </a:t>
            </a:r>
            <a:r>
              <a:rPr lang="en-US" sz="2600" i="1" dirty="0"/>
              <a:t>s</a:t>
            </a:r>
            <a:r>
              <a:rPr lang="en-US" sz="2600" dirty="0"/>
              <a:t> correspond to a sample of size 1336. We should obtain a simple random sample of 1336 IQ scores from the population of subjects exposed to lead.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855715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+mj-lt"/>
              </a:rPr>
              <a:t>Chi-Square </a:t>
            </a:r>
            <a:r>
              <a:rPr lang="en-US" sz="3600" dirty="0">
                <a:latin typeface="+mj-lt"/>
              </a:rPr>
              <a:t>Distribution </a:t>
            </a:r>
            <a:r>
              <a:rPr lang="en-US" sz="2000" b="0" dirty="0">
                <a:latin typeface="+mj-lt"/>
              </a:rPr>
              <a:t>(1 of 6)</a:t>
            </a:r>
            <a:endParaRPr lang="en-IN" sz="2000" b="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382000" cy="761999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sz="2600" dirty="0"/>
              <a:t>Key points about the </a:t>
            </a:r>
            <a:r>
              <a:rPr lang="el-GR" sz="2600" i="1" dirty="0">
                <a:cs typeface="Arial" panose="020B0604020202020204" pitchFamily="34" charset="0"/>
              </a:rPr>
              <a:t>χ</a:t>
            </a:r>
            <a:r>
              <a:rPr lang="en-US" sz="2600" baseline="30000" dirty="0">
                <a:cs typeface="Arial" panose="020B0604020202020204" pitchFamily="34" charset="0"/>
              </a:rPr>
              <a:t>²</a:t>
            </a:r>
            <a:r>
              <a:rPr lang="en-US" sz="2600" dirty="0"/>
              <a:t> (chi-square or chi-squared) distribution:</a:t>
            </a:r>
            <a:endParaRPr lang="en-IN" sz="2600" dirty="0"/>
          </a:p>
        </p:txBody>
      </p:sp>
      <p:pic>
        <p:nvPicPr>
          <p:cNvPr id="6" name="Picture 5" descr="In a normally distributed population with variance sigma squared, if we randomly select independent samples of size n and, for each sample, compute the sample variance s squared, the sample statistic chi-square = n minus 1, times s squared, over sigma squared. has a sampling distribution called the chi-square distribution. chi-square = n minus 1, times s squared, over sigma squared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22" y="2512947"/>
            <a:ext cx="7954942" cy="326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63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7848600" cy="1097280"/>
          </a:xfrm>
        </p:spPr>
        <p:txBody>
          <a:bodyPr/>
          <a:lstStyle/>
          <a:p>
            <a:r>
              <a:rPr lang="en-US" sz="3600">
                <a:latin typeface="+mj-lt"/>
              </a:rPr>
              <a:t>Chi-Square </a:t>
            </a:r>
            <a:r>
              <a:rPr lang="en-US" sz="3600" dirty="0">
                <a:latin typeface="+mj-lt"/>
              </a:rPr>
              <a:t>Distribution </a:t>
            </a:r>
            <a:r>
              <a:rPr lang="en-US" sz="2000" b="0" dirty="0">
                <a:latin typeface="+mj-lt"/>
              </a:rPr>
              <a:t>(2 of 6)</a:t>
            </a:r>
            <a:endParaRPr lang="en-IN" sz="2000" b="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3657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b="1" dirty="0"/>
              <a:t>Critical Values of </a:t>
            </a:r>
            <a:r>
              <a:rPr lang="el-GR" sz="2400" b="1" i="1" dirty="0">
                <a:cs typeface="Arial" panose="020B0604020202020204" pitchFamily="34" charset="0"/>
              </a:rPr>
              <a:t>χ</a:t>
            </a:r>
            <a:r>
              <a:rPr lang="en-US" sz="2400" b="1" baseline="30000" dirty="0">
                <a:cs typeface="Arial" panose="020B0604020202020204" pitchFamily="34" charset="0"/>
              </a:rPr>
              <a:t>²</a:t>
            </a:r>
            <a:r>
              <a:rPr lang="en-US" sz="2400" dirty="0"/>
              <a:t> We denote a right-tailed critical value by </a:t>
            </a:r>
            <a:r>
              <a:rPr lang="el-GR" sz="2400" b="1" i="1" dirty="0">
                <a:cs typeface="Arial" panose="020B0604020202020204" pitchFamily="34" charset="0"/>
              </a:rPr>
              <a:t>χ</a:t>
            </a:r>
            <a:r>
              <a:rPr lang="en-US" sz="2400" b="1" i="1" baseline="-25000" dirty="0">
                <a:cs typeface="Arial" panose="020B0604020202020204" pitchFamily="34" charset="0"/>
              </a:rPr>
              <a:t>R</a:t>
            </a:r>
            <a:r>
              <a:rPr lang="en-US" sz="2400" b="1" baseline="30000" dirty="0">
                <a:cs typeface="Arial" panose="020B0604020202020204" pitchFamily="34" charset="0"/>
              </a:rPr>
              <a:t>²</a:t>
            </a:r>
            <a:r>
              <a:rPr lang="en-US" sz="2400" i="1" dirty="0"/>
              <a:t> </a:t>
            </a:r>
            <a:r>
              <a:rPr lang="en-US" sz="2400" dirty="0"/>
              <a:t>and we denote a left-tailed critical value by </a:t>
            </a:r>
            <a:r>
              <a:rPr lang="el-GR" sz="2400" b="1" i="1" dirty="0">
                <a:cs typeface="Arial" panose="020B0604020202020204" pitchFamily="34" charset="0"/>
              </a:rPr>
              <a:t>χ</a:t>
            </a:r>
            <a:r>
              <a:rPr lang="en-US" sz="2400" b="1" i="1" baseline="-25000" dirty="0">
                <a:cs typeface="Arial" panose="020B0604020202020204" pitchFamily="34" charset="0"/>
              </a:rPr>
              <a:t>L</a:t>
            </a:r>
            <a:r>
              <a:rPr lang="en-US" sz="2400" b="1" baseline="30000" dirty="0">
                <a:cs typeface="Arial" panose="020B0604020202020204" pitchFamily="34" charset="0"/>
              </a:rPr>
              <a:t>²</a:t>
            </a:r>
            <a:r>
              <a:rPr lang="en-US" sz="2400" dirty="0"/>
              <a:t>. Those critical values can be found by using technology or Table A-4, and they require that we first determine a value for the number of </a:t>
            </a:r>
            <a:r>
              <a:rPr lang="en-US" sz="2400" b="1" dirty="0"/>
              <a:t>degrees of freedom</a:t>
            </a:r>
            <a:r>
              <a:rPr lang="en-US" sz="2400" i="1" dirty="0"/>
              <a:t>.</a:t>
            </a:r>
          </a:p>
          <a:p>
            <a:pPr>
              <a:spcBef>
                <a:spcPts val="1200"/>
              </a:spcBef>
            </a:pPr>
            <a:r>
              <a:rPr lang="en-US" sz="2400" b="1" kern="0" dirty="0"/>
              <a:t>Degrees of Freedom</a:t>
            </a:r>
            <a:br>
              <a:rPr lang="en-US" sz="2400" b="1" kern="0" dirty="0"/>
            </a:br>
            <a:r>
              <a:rPr lang="en-US" sz="2400" kern="0" dirty="0"/>
              <a:t>For the methods of this section, the number of degrees of freedom is the sample size minus 1.</a:t>
            </a:r>
          </a:p>
          <a:p>
            <a:pPr marL="0" indent="0" algn="ctr">
              <a:spcBef>
                <a:spcPts val="1200"/>
              </a:spcBef>
              <a:buFontTx/>
              <a:buNone/>
            </a:pPr>
            <a:r>
              <a:rPr lang="en-US" sz="2400" kern="0" dirty="0"/>
              <a:t>Degrees of freedom: df = </a:t>
            </a:r>
            <a:r>
              <a:rPr lang="en-US" sz="2400" i="1" kern="0" dirty="0"/>
              <a:t>n −</a:t>
            </a:r>
            <a:r>
              <a:rPr lang="en-US" sz="2400" kern="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3496688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+mj-lt"/>
              </a:rPr>
              <a:t>Chi-Square </a:t>
            </a:r>
            <a:r>
              <a:rPr lang="en-US" sz="3600" dirty="0">
                <a:latin typeface="+mj-lt"/>
              </a:rPr>
              <a:t>Distribution </a:t>
            </a:r>
            <a:r>
              <a:rPr lang="en-US" sz="2000" b="0" dirty="0">
                <a:latin typeface="+mj-lt"/>
              </a:rPr>
              <a:t>(3 of 6)</a:t>
            </a:r>
            <a:endParaRPr lang="en-IN" sz="2000" b="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14400"/>
          </a:xfrm>
        </p:spPr>
        <p:txBody>
          <a:bodyPr/>
          <a:lstStyle/>
          <a:p>
            <a:r>
              <a:rPr lang="en-US" sz="2600"/>
              <a:t>The chi-square </a:t>
            </a:r>
            <a:r>
              <a:rPr lang="en-US" sz="2600" dirty="0"/>
              <a:t>distribution is skewed to the right, unlike the normal and Student </a:t>
            </a:r>
            <a:r>
              <a:rPr lang="en-US" sz="2600" i="1" dirty="0"/>
              <a:t>t </a:t>
            </a:r>
            <a:r>
              <a:rPr lang="en-US" sz="2600" dirty="0"/>
              <a:t>distributions.</a:t>
            </a:r>
            <a:endParaRPr lang="en-IN" sz="2600" dirty="0"/>
          </a:p>
        </p:txBody>
      </p:sp>
      <p:pic>
        <p:nvPicPr>
          <p:cNvPr id="4" name="Picture 3" descr="The chi-square distribution curve is single-peaked and right-skewed. All chi-square values are nonnegative on the horizontal axis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54" y="2800534"/>
            <a:ext cx="6327693" cy="324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472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+mj-lt"/>
              </a:rPr>
              <a:t>Chi-Square </a:t>
            </a:r>
            <a:r>
              <a:rPr lang="en-US" sz="3600" dirty="0">
                <a:latin typeface="+mj-lt"/>
              </a:rPr>
              <a:t>Distribution </a:t>
            </a:r>
            <a:r>
              <a:rPr lang="en-US" sz="2000" b="0" dirty="0">
                <a:latin typeface="+mj-lt"/>
              </a:rPr>
              <a:t>(4 of 6)</a:t>
            </a:r>
            <a:endParaRPr lang="en-IN" sz="2000" b="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848600" cy="914400"/>
          </a:xfrm>
        </p:spPr>
        <p:txBody>
          <a:bodyPr/>
          <a:lstStyle/>
          <a:p>
            <a:r>
              <a:rPr lang="en-US" sz="2600" kern="0" dirty="0"/>
              <a:t>The values of chi-square can be zero or positive, but they cannot be negative.</a:t>
            </a:r>
            <a:endParaRPr lang="en-IN" sz="2600" dirty="0"/>
          </a:p>
        </p:txBody>
      </p:sp>
      <p:pic>
        <p:nvPicPr>
          <p:cNvPr id="5" name="Picture 4" descr="The chi-square distribution curve is single-peaked and right-skewed. All chi-square values are nonnegative on the horizontal axis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54" y="2800534"/>
            <a:ext cx="6327693" cy="324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59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+mj-lt"/>
              </a:rPr>
              <a:t>Chi-Square </a:t>
            </a:r>
            <a:r>
              <a:rPr lang="en-US" sz="3600" dirty="0">
                <a:latin typeface="+mj-lt"/>
              </a:rPr>
              <a:t>Distribution </a:t>
            </a:r>
            <a:r>
              <a:rPr lang="en-US" sz="2000" b="0" dirty="0">
                <a:latin typeface="+mj-lt"/>
              </a:rPr>
              <a:t>(5 of 6)</a:t>
            </a:r>
            <a:endParaRPr lang="en-IN" sz="2000" b="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00199"/>
          </a:xfrm>
        </p:spPr>
        <p:txBody>
          <a:bodyPr/>
          <a:lstStyle/>
          <a:p>
            <a:r>
              <a:rPr lang="en-US" sz="2600" kern="0" dirty="0"/>
              <a:t>The chi-square distribution is different for each number of degrees of freedom. As the number of degrees of freedom increases, the chi-square distribution approaches a normal distribution.</a:t>
            </a:r>
            <a:endParaRPr lang="en-IN" sz="2600" dirty="0"/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923192" y="3962400"/>
            <a:ext cx="2886807" cy="1052147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/>
              <a:t>Chi-Square Distribution for df = 10 and df = 20</a:t>
            </a:r>
            <a:endParaRPr lang="en-IN" sz="2200" dirty="0"/>
          </a:p>
        </p:txBody>
      </p:sp>
      <p:pic>
        <p:nvPicPr>
          <p:cNvPr id="6" name="Picture 5" descr="As the degrees of freedom increase from 10 to 20, the chi-square curve becomes shorter and less skewed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490" y="3362327"/>
            <a:ext cx="3446266" cy="278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158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+mj-lt"/>
              </a:rPr>
              <a:t>Chi-Square </a:t>
            </a:r>
            <a:r>
              <a:rPr lang="en-US" sz="3600" dirty="0">
                <a:latin typeface="+mj-lt"/>
              </a:rPr>
              <a:t>Distribution </a:t>
            </a:r>
            <a:r>
              <a:rPr lang="en-US" sz="2000" b="0" dirty="0">
                <a:latin typeface="+mj-lt"/>
              </a:rPr>
              <a:t>(6 of 6)</a:t>
            </a:r>
            <a:endParaRPr lang="en-IN" sz="2000" b="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4419599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Because the chi-square distribution is not symmetric, a confidence interval estimate of </a:t>
            </a:r>
            <a:r>
              <a:rPr lang="el-GR" sz="2600" i="1" dirty="0">
                <a:cs typeface="Arial" panose="020B0604020202020204" pitchFamily="34" charset="0"/>
                <a:sym typeface="Symbol" panose="05050102010706020507" pitchFamily="18" charset="2"/>
              </a:rPr>
              <a:t>σ</a:t>
            </a:r>
            <a:r>
              <a:rPr lang="en-US" sz="2600" baseline="30000" dirty="0">
                <a:cs typeface="Arial" panose="020B0604020202020204" pitchFamily="34" charset="0"/>
              </a:rPr>
              <a:t>²</a:t>
            </a:r>
            <a:r>
              <a:rPr lang="en-US" sz="2600" dirty="0"/>
              <a:t> does not fit a format of </a:t>
            </a:r>
            <a:r>
              <a:rPr lang="en-US" sz="2600" i="1" dirty="0"/>
              <a:t>s</a:t>
            </a:r>
            <a:r>
              <a:rPr lang="en-US" sz="2600" baseline="30000" dirty="0">
                <a:cs typeface="Arial" panose="020B0604020202020204" pitchFamily="34" charset="0"/>
              </a:rPr>
              <a:t>²</a:t>
            </a:r>
            <a:r>
              <a:rPr lang="en-US" sz="2600" dirty="0"/>
              <a:t> </a:t>
            </a:r>
            <a:r>
              <a:rPr lang="en-US" sz="2600" kern="0" dirty="0">
                <a:cs typeface="Arial" panose="020B0604020202020204" pitchFamily="34" charset="0"/>
              </a:rPr>
              <a:t>−</a:t>
            </a:r>
            <a:r>
              <a:rPr lang="en-US" sz="2600" dirty="0"/>
              <a:t> </a:t>
            </a:r>
            <a:r>
              <a:rPr lang="en-US" sz="2600" i="1" dirty="0"/>
              <a:t>E </a:t>
            </a:r>
            <a:r>
              <a:rPr lang="en-US" sz="2600" dirty="0"/>
              <a:t>&lt; </a:t>
            </a:r>
            <a:r>
              <a:rPr lang="el-GR" sz="2600" i="1" dirty="0">
                <a:cs typeface="Arial" panose="020B0604020202020204" pitchFamily="34" charset="0"/>
                <a:sym typeface="Symbol" panose="05050102010706020507" pitchFamily="18" charset="2"/>
              </a:rPr>
              <a:t>σ</a:t>
            </a:r>
            <a:r>
              <a:rPr lang="en-US" sz="2600" baseline="30000" dirty="0">
                <a:cs typeface="Arial" panose="020B0604020202020204" pitchFamily="34" charset="0"/>
              </a:rPr>
              <a:t>²</a:t>
            </a:r>
            <a:r>
              <a:rPr lang="en-US" sz="2600" dirty="0"/>
              <a:t> &lt; </a:t>
            </a:r>
            <a:r>
              <a:rPr lang="en-US" sz="2600" i="1" dirty="0"/>
              <a:t>s</a:t>
            </a:r>
            <a:r>
              <a:rPr lang="en-US" sz="2600" baseline="30000" dirty="0">
                <a:cs typeface="Arial" panose="020B0604020202020204" pitchFamily="34" charset="0"/>
              </a:rPr>
              <a:t>²</a:t>
            </a:r>
            <a:r>
              <a:rPr lang="en-US" sz="2600" dirty="0"/>
              <a:t> + </a:t>
            </a:r>
            <a:r>
              <a:rPr lang="en-US" sz="2600" i="1" dirty="0"/>
              <a:t>E</a:t>
            </a:r>
            <a:r>
              <a:rPr lang="en-US" sz="2600" dirty="0"/>
              <a:t>, so we must do separate calculations for the upper and lower confidence interval limits. If using Table A-4 for finding critical values, note the following design feature of that table:</a:t>
            </a:r>
          </a:p>
          <a:p>
            <a:pPr marL="0" indent="0">
              <a:buNone/>
            </a:pPr>
            <a:r>
              <a:rPr lang="en-US" sz="2600" dirty="0"/>
              <a:t>In Table A-4, each critical value of </a:t>
            </a:r>
            <a:r>
              <a:rPr lang="el-GR" sz="2600" i="1" dirty="0">
                <a:cs typeface="Arial" panose="020B0604020202020204" pitchFamily="34" charset="0"/>
              </a:rPr>
              <a:t>χ</a:t>
            </a:r>
            <a:r>
              <a:rPr lang="en-US" sz="2600" baseline="30000" dirty="0">
                <a:cs typeface="Arial" panose="020B0604020202020204" pitchFamily="34" charset="0"/>
              </a:rPr>
              <a:t>²</a:t>
            </a:r>
            <a:r>
              <a:rPr lang="en-US" sz="2600" dirty="0"/>
              <a:t> in the body of the table corresponds to an area given in the top row of the table, and each area in that top row is a </a:t>
            </a:r>
            <a:r>
              <a:rPr lang="en-US" sz="2600" b="1" dirty="0"/>
              <a:t>cumulative area to the right</a:t>
            </a:r>
            <a:r>
              <a:rPr lang="en-US" sz="2600" i="1" dirty="0"/>
              <a:t> </a:t>
            </a:r>
            <a:r>
              <a:rPr lang="en-US" sz="2600" dirty="0"/>
              <a:t>of the critical value.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827482858"/>
      </p:ext>
    </p:extLst>
  </p:cSld>
  <p:clrMapOvr>
    <a:masterClrMapping/>
  </p:clrMapOvr>
</p:sld>
</file>

<file path=ppt/theme/theme1.xml><?xml version="1.0" encoding="utf-8"?>
<a:theme xmlns:a="http://schemas.openxmlformats.org/drawingml/2006/main" name="508 Lecture">
  <a:themeElements>
    <a:clrScheme name="Custom 7">
      <a:dk1>
        <a:sysClr val="windowText" lastClr="000000"/>
      </a:dk1>
      <a:lt1>
        <a:sysClr val="window" lastClr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5646</TotalTime>
  <Words>1917</Words>
  <Application>Microsoft Office PowerPoint</Application>
  <PresentationFormat>On-screen Show (4:3)</PresentationFormat>
  <Paragraphs>142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Symbol</vt:lpstr>
      <vt:lpstr>Times New Roman</vt:lpstr>
      <vt:lpstr>Verdana</vt:lpstr>
      <vt:lpstr>Wingdings</vt:lpstr>
      <vt:lpstr>508 Lecture</vt:lpstr>
      <vt:lpstr>Elementary Statistics</vt:lpstr>
      <vt:lpstr>Estimating Parameters and Determining Sample Sizes</vt:lpstr>
      <vt:lpstr>Key Concept</vt:lpstr>
      <vt:lpstr>Chi-Square Distribution (1 of 6)</vt:lpstr>
      <vt:lpstr>Chi-Square Distribution (2 of 6)</vt:lpstr>
      <vt:lpstr>Chi-Square Distribution (3 of 6)</vt:lpstr>
      <vt:lpstr>Chi-Square Distribution (4 of 6)</vt:lpstr>
      <vt:lpstr>Chi-Square Distribution (5 of 6)</vt:lpstr>
      <vt:lpstr>Chi-Square Distribution (6 of 6)</vt:lpstr>
      <vt:lpstr>Example: Finding Critical Value of χ² (1 of 4)</vt:lpstr>
      <vt:lpstr>Example: Finding Critical Value of χ² (2 of 4)</vt:lpstr>
      <vt:lpstr>Example: Finding Critical Value of χ² (3 of 4)</vt:lpstr>
      <vt:lpstr>Example: Finding Critical Value of χ² (4 of 4)</vt:lpstr>
      <vt:lpstr>Confidence Interval for Estimating a Population Standard Deviation or Variance: Objective</vt:lpstr>
      <vt:lpstr>Confidence Interval for Estimating a Population Standard Deviation or Variance: Notation</vt:lpstr>
      <vt:lpstr>Confidence Interval for Estimating a Population Standard Deviation or Variance: Requirements</vt:lpstr>
      <vt:lpstr>Confidence Interval for Estimating a Population Standard Deviation or Variance: Confidence Interval for the Population Variance σ²</vt:lpstr>
      <vt:lpstr>Confidence Interval for Estimating a Population Standard Deviation or Variance: Confidence Interval for the Population Standard Deviation σ</vt:lpstr>
      <vt:lpstr>Confidence Interval for Estimating a Population Standard Deviation or Variance: Round-Off Rule</vt:lpstr>
      <vt:lpstr>Procedure for Constructing a Confidence Interval for σ or σ² (1 of 2)</vt:lpstr>
      <vt:lpstr>Procedure for Constructing a Confidence Interval for σ or σ² (2 of 2)</vt:lpstr>
      <vt:lpstr>Using Confidence Intervals for Comparisons or Hypothesis Tests</vt:lpstr>
      <vt:lpstr>Example: Confidence Interval for Estimating σ of IQ Scores (1 of 6)</vt:lpstr>
      <vt:lpstr>Example: Confidence Interval for Estimating σ of IQ Scores (2 of 6)</vt:lpstr>
      <vt:lpstr>Example: Confidence Interval for Estimating σ of IQ Scores (3 of 6)</vt:lpstr>
      <vt:lpstr>Example: Confidence Interval for Estimating σ of IQ Scores (4 of 6)</vt:lpstr>
      <vt:lpstr>Example: Confidence Interval for Estimating σ of IQ Scores (5 of 6)</vt:lpstr>
      <vt:lpstr>Example: Confidence Interval for Estimating σ of IQ Scores (6 of 6)</vt:lpstr>
      <vt:lpstr>Determining Sample Sizes (1 of 4)</vt:lpstr>
      <vt:lpstr>Determining Sample Sizes (2 of 4)</vt:lpstr>
      <vt:lpstr>Determining Sample Sizes (3 of 4)</vt:lpstr>
      <vt:lpstr>Determining Sample Sizes (4 of 4)</vt:lpstr>
      <vt:lpstr>Example: Finding Sample Size for Estimating σ (1 of 2)</vt:lpstr>
      <vt:lpstr>Example: Finding Sample Size for Estimating σ (2 of 2)</vt:lpstr>
    </vt:vector>
  </TitlesOfParts>
  <Company>SPi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Elementary Statistics, 13e</dc:title>
  <dc:subject>Statistics</dc:subject>
  <dc:creator>Mario F. Triola</dc:creator>
  <cp:lastModifiedBy>D, Mohanapriya</cp:lastModifiedBy>
  <cp:revision>1784</cp:revision>
  <dcterms:created xsi:type="dcterms:W3CDTF">2014-07-14T20:04:21Z</dcterms:created>
  <dcterms:modified xsi:type="dcterms:W3CDTF">2017-11-06T07:01:22Z</dcterms:modified>
</cp:coreProperties>
</file>