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377" r:id="rId2"/>
    <p:sldId id="378" r:id="rId3"/>
    <p:sldId id="379" r:id="rId4"/>
    <p:sldId id="380" r:id="rId5"/>
    <p:sldId id="381" r:id="rId6"/>
    <p:sldId id="382" r:id="rId7"/>
    <p:sldId id="383" r:id="rId8"/>
    <p:sldId id="384" r:id="rId9"/>
    <p:sldId id="385" r:id="rId10"/>
    <p:sldId id="386" r:id="rId11"/>
    <p:sldId id="387" r:id="rId12"/>
    <p:sldId id="388" r:id="rId13"/>
    <p:sldId id="389" r:id="rId14"/>
    <p:sldId id="390" r:id="rId15"/>
    <p:sldId id="391" r:id="rId16"/>
    <p:sldId id="392" r:id="rId17"/>
    <p:sldId id="393" r:id="rId18"/>
    <p:sldId id="394" r:id="rId19"/>
    <p:sldId id="395" r:id="rId20"/>
    <p:sldId id="396" r:id="rId21"/>
    <p:sldId id="397" r:id="rId22"/>
    <p:sldId id="398" r:id="rId23"/>
    <p:sldId id="399" r:id="rId24"/>
    <p:sldId id="400" r:id="rId25"/>
    <p:sldId id="401" r:id="rId26"/>
    <p:sldId id="414" r:id="rId27"/>
    <p:sldId id="403" r:id="rId28"/>
    <p:sldId id="404" r:id="rId29"/>
    <p:sldId id="405" r:id="rId30"/>
    <p:sldId id="406" r:id="rId31"/>
    <p:sldId id="407" r:id="rId32"/>
    <p:sldId id="408" r:id="rId33"/>
    <p:sldId id="413" r:id="rId34"/>
    <p:sldId id="410" r:id="rId35"/>
    <p:sldId id="411" r:id="rId36"/>
    <p:sldId id="41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0" autoAdjust="0"/>
    <p:restoredTop sz="96203" autoAdjust="0"/>
  </p:normalViewPr>
  <p:slideViewPr>
    <p:cSldViewPr>
      <p:cViewPr varScale="1">
        <p:scale>
          <a:sx n="107" d="100"/>
          <a:sy n="107" d="100"/>
        </p:scale>
        <p:origin x="1464" y="11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nise Heban" userId="8aa386d69650aff5" providerId="LiveId" clId="{8743FC9F-5472-4A8B-9B52-698DE7328CBC}"/>
    <pc:docChg chg="modSld">
      <pc:chgData name="Denise Heban" userId="8aa386d69650aff5" providerId="LiveId" clId="{8743FC9F-5472-4A8B-9B52-698DE7328CBC}" dt="2017-11-02T13:49:05.191" v="2"/>
      <pc:docMkLst>
        <pc:docMk/>
      </pc:docMkLst>
      <pc:sldChg chg="modSp">
        <pc:chgData name="Denise Heban" userId="8aa386d69650aff5" providerId="LiveId" clId="{8743FC9F-5472-4A8B-9B52-698DE7328CBC}" dt="2017-11-02T13:48:40.949" v="0"/>
        <pc:sldMkLst>
          <pc:docMk/>
          <pc:sldMk cId="2664592733" sldId="403"/>
        </pc:sldMkLst>
        <pc:spChg chg="mod">
          <ac:chgData name="Denise Heban" userId="8aa386d69650aff5" providerId="LiveId" clId="{8743FC9F-5472-4A8B-9B52-698DE7328CBC}" dt="2017-11-02T13:48:40.949" v="0"/>
          <ac:spMkLst>
            <pc:docMk/>
            <pc:sldMk cId="2664592733" sldId="403"/>
            <ac:spMk id="3" creationId="{00000000-0000-0000-0000-000000000000}"/>
          </ac:spMkLst>
        </pc:spChg>
      </pc:sldChg>
      <pc:sldChg chg="modSp">
        <pc:chgData name="Denise Heban" userId="8aa386d69650aff5" providerId="LiveId" clId="{8743FC9F-5472-4A8B-9B52-698DE7328CBC}" dt="2017-11-02T13:48:54.020" v="1"/>
        <pc:sldMkLst>
          <pc:docMk/>
          <pc:sldMk cId="3589017113" sldId="405"/>
        </pc:sldMkLst>
        <pc:spChg chg="mod">
          <ac:chgData name="Denise Heban" userId="8aa386d69650aff5" providerId="LiveId" clId="{8743FC9F-5472-4A8B-9B52-698DE7328CBC}" dt="2017-11-02T13:48:54.020" v="1"/>
          <ac:spMkLst>
            <pc:docMk/>
            <pc:sldMk cId="3589017113" sldId="405"/>
            <ac:spMk id="3" creationId="{00000000-0000-0000-0000-000000000000}"/>
          </ac:spMkLst>
        </pc:spChg>
      </pc:sldChg>
      <pc:sldChg chg="modSp">
        <pc:chgData name="Denise Heban" userId="8aa386d69650aff5" providerId="LiveId" clId="{8743FC9F-5472-4A8B-9B52-698DE7328CBC}" dt="2017-11-02T13:49:05.191" v="2"/>
        <pc:sldMkLst>
          <pc:docMk/>
          <pc:sldMk cId="2346208339" sldId="406"/>
        </pc:sldMkLst>
        <pc:spChg chg="mod">
          <ac:chgData name="Denise Heban" userId="8aa386d69650aff5" providerId="LiveId" clId="{8743FC9F-5472-4A8B-9B52-698DE7328CBC}" dt="2017-11-02T13:49:05.191" v="2"/>
          <ac:spMkLst>
            <pc:docMk/>
            <pc:sldMk cId="2346208339" sldId="406"/>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11/8/2017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11/8/2017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279581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491278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11/8/2017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9" name="TextBox 8"/>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11/8/2017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11/8/2017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11/8/2017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grpSp>
        <p:nvGrpSpPr>
          <p:cNvPr id="2" name="Group 4"/>
          <p:cNvGrpSpPr>
            <a:grpSpLocks noChangeAspect="1"/>
          </p:cNvGrpSpPr>
          <p:nvPr userDrawn="1"/>
        </p:nvGrpSpPr>
        <p:grpSpPr bwMode="auto">
          <a:xfrm>
            <a:off x="57755" y="6407126"/>
            <a:ext cx="1611690" cy="417560"/>
            <a:chOff x="21" y="4059"/>
            <a:chExt cx="1046" cy="271"/>
          </a:xfrm>
        </p:grpSpPr>
        <p:sp>
          <p:nvSpPr>
            <p:cNvPr id="3" name="AutoShape 3"/>
            <p:cNvSpPr>
              <a:spLocks noChangeAspect="1" noChangeArrowheads="1" noTextEdit="1"/>
            </p:cNvSpPr>
            <p:nvPr userDrawn="1"/>
          </p:nvSpPr>
          <p:spPr bwMode="auto">
            <a:xfrm>
              <a:off x="21" y="4059"/>
              <a:ext cx="1046" cy="2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solidFill>
                  <a:schemeClr val="tx1">
                    <a:alpha val="0"/>
                  </a:schemeClr>
                </a:solidFill>
              </a:endParaRPr>
            </a:p>
          </p:txBody>
        </p:sp>
        <p:sp>
          <p:nvSpPr>
            <p:cNvPr id="6" name="Freeform 5"/>
            <p:cNvSpPr>
              <a:spLocks noEditPoints="1"/>
            </p:cNvSpPr>
            <p:nvPr userDrawn="1"/>
          </p:nvSpPr>
          <p:spPr bwMode="auto">
            <a:xfrm>
              <a:off x="125" y="4168"/>
              <a:ext cx="838" cy="51"/>
            </a:xfrm>
            <a:custGeom>
              <a:avLst/>
              <a:gdLst>
                <a:gd name="T0" fmla="*/ 1055 w 21137"/>
                <a:gd name="T1" fmla="*/ 1285 h 1300"/>
                <a:gd name="T2" fmla="*/ 0 w 21137"/>
                <a:gd name="T3" fmla="*/ 1285 h 1300"/>
                <a:gd name="T4" fmla="*/ 417 w 21137"/>
                <a:gd name="T5" fmla="*/ 748 h 1300"/>
                <a:gd name="T6" fmla="*/ 1860 w 21137"/>
                <a:gd name="T7" fmla="*/ 1119 h 1300"/>
                <a:gd name="T8" fmla="*/ 1678 w 21137"/>
                <a:gd name="T9" fmla="*/ 16 h 1300"/>
                <a:gd name="T10" fmla="*/ 4021 w 21137"/>
                <a:gd name="T11" fmla="*/ 1290 h 1300"/>
                <a:gd name="T12" fmla="*/ 2636 w 21137"/>
                <a:gd name="T13" fmla="*/ 16 h 1300"/>
                <a:gd name="T14" fmla="*/ 3693 w 21137"/>
                <a:gd name="T15" fmla="*/ 16 h 1300"/>
                <a:gd name="T16" fmla="*/ 5470 w 21137"/>
                <a:gd name="T17" fmla="*/ 9 h 1300"/>
                <a:gd name="T18" fmla="*/ 5143 w 21137"/>
                <a:gd name="T19" fmla="*/ 909 h 1300"/>
                <a:gd name="T20" fmla="*/ 5610 w 21137"/>
                <a:gd name="T21" fmla="*/ 748 h 1300"/>
                <a:gd name="T22" fmla="*/ 7109 w 21137"/>
                <a:gd name="T23" fmla="*/ 16 h 1300"/>
                <a:gd name="T24" fmla="*/ 6675 w 21137"/>
                <a:gd name="T25" fmla="*/ 1285 h 1300"/>
                <a:gd name="T26" fmla="*/ 6765 w 21137"/>
                <a:gd name="T27" fmla="*/ 453 h 1300"/>
                <a:gd name="T28" fmla="*/ 7796 w 21137"/>
                <a:gd name="T29" fmla="*/ 514 h 1300"/>
                <a:gd name="T30" fmla="*/ 8407 w 21137"/>
                <a:gd name="T31" fmla="*/ 89 h 1300"/>
                <a:gd name="T32" fmla="*/ 7908 w 21137"/>
                <a:gd name="T33" fmla="*/ 309 h 1300"/>
                <a:gd name="T34" fmla="*/ 8457 w 21137"/>
                <a:gd name="T35" fmla="*/ 956 h 1300"/>
                <a:gd name="T36" fmla="*/ 7746 w 21137"/>
                <a:gd name="T37" fmla="*/ 953 h 1300"/>
                <a:gd name="T38" fmla="*/ 8119 w 21137"/>
                <a:gd name="T39" fmla="*/ 754 h 1300"/>
                <a:gd name="T40" fmla="*/ 10671 w 21137"/>
                <a:gd name="T41" fmla="*/ 1119 h 1300"/>
                <a:gd name="T42" fmla="*/ 11202 w 21137"/>
                <a:gd name="T43" fmla="*/ 16 h 1300"/>
                <a:gd name="T44" fmla="*/ 11383 w 21137"/>
                <a:gd name="T45" fmla="*/ 565 h 1300"/>
                <a:gd name="T46" fmla="*/ 11383 w 21137"/>
                <a:gd name="T47" fmla="*/ 1122 h 1300"/>
                <a:gd name="T48" fmla="*/ 11202 w 21137"/>
                <a:gd name="T49" fmla="*/ 16 h 1300"/>
                <a:gd name="T50" fmla="*/ 13458 w 21137"/>
                <a:gd name="T51" fmla="*/ 1285 h 1300"/>
                <a:gd name="T52" fmla="*/ 12402 w 21137"/>
                <a:gd name="T53" fmla="*/ 1285 h 1300"/>
                <a:gd name="T54" fmla="*/ 12819 w 21137"/>
                <a:gd name="T55" fmla="*/ 748 h 1300"/>
                <a:gd name="T56" fmla="*/ 14478 w 21137"/>
                <a:gd name="T57" fmla="*/ 16 h 1300"/>
                <a:gd name="T58" fmla="*/ 14682 w 21137"/>
                <a:gd name="T59" fmla="*/ 682 h 1300"/>
                <a:gd name="T60" fmla="*/ 15138 w 21137"/>
                <a:gd name="T61" fmla="*/ 1285 h 1300"/>
                <a:gd name="T62" fmla="*/ 14820 w 21137"/>
                <a:gd name="T63" fmla="*/ 1136 h 1300"/>
                <a:gd name="T64" fmla="*/ 14516 w 21137"/>
                <a:gd name="T65" fmla="*/ 754 h 1300"/>
                <a:gd name="T66" fmla="*/ 14160 w 21137"/>
                <a:gd name="T67" fmla="*/ 1285 h 1300"/>
                <a:gd name="T68" fmla="*/ 14411 w 21137"/>
                <a:gd name="T69" fmla="*/ 572 h 1300"/>
                <a:gd name="T70" fmla="*/ 14677 w 21137"/>
                <a:gd name="T71" fmla="*/ 260 h 1300"/>
                <a:gd name="T72" fmla="*/ 16830 w 21137"/>
                <a:gd name="T73" fmla="*/ 16 h 1300"/>
                <a:gd name="T74" fmla="*/ 15827 w 21137"/>
                <a:gd name="T75" fmla="*/ 1285 h 1300"/>
                <a:gd name="T76" fmla="*/ 16658 w 21137"/>
                <a:gd name="T77" fmla="*/ 1002 h 1300"/>
                <a:gd name="T78" fmla="*/ 17658 w 21137"/>
                <a:gd name="T79" fmla="*/ 1285 h 1300"/>
                <a:gd name="T80" fmla="*/ 19493 w 21137"/>
                <a:gd name="T81" fmla="*/ 16 h 1300"/>
                <a:gd name="T82" fmla="*/ 18488 w 21137"/>
                <a:gd name="T83" fmla="*/ 1285 h 1300"/>
                <a:gd name="T84" fmla="*/ 19320 w 21137"/>
                <a:gd name="T85" fmla="*/ 1002 h 1300"/>
                <a:gd name="T86" fmla="*/ 21137 w 21137"/>
                <a:gd name="T87" fmla="*/ 1198 h 1300"/>
                <a:gd name="T88" fmla="*/ 20176 w 21137"/>
                <a:gd name="T89" fmla="*/ 189 h 1300"/>
                <a:gd name="T90" fmla="*/ 21112 w 21137"/>
                <a:gd name="T91" fmla="*/ 293 h 1300"/>
                <a:gd name="T92" fmla="*/ 20311 w 21137"/>
                <a:gd name="T93" fmla="*/ 1004 h 1300"/>
                <a:gd name="T94" fmla="*/ 20956 w 21137"/>
                <a:gd name="T95" fmla="*/ 821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137" h="1300">
                  <a:moveTo>
                    <a:pt x="545" y="9"/>
                  </a:moveTo>
                  <a:cubicBezTo>
                    <a:pt x="672" y="9"/>
                    <a:pt x="672" y="9"/>
                    <a:pt x="672" y="9"/>
                  </a:cubicBezTo>
                  <a:cubicBezTo>
                    <a:pt x="1241" y="1285"/>
                    <a:pt x="1241" y="1285"/>
                    <a:pt x="1241" y="1285"/>
                  </a:cubicBezTo>
                  <a:cubicBezTo>
                    <a:pt x="1055" y="1285"/>
                    <a:pt x="1055" y="1285"/>
                    <a:pt x="1055" y="1285"/>
                  </a:cubicBezTo>
                  <a:cubicBezTo>
                    <a:pt x="886" y="909"/>
                    <a:pt x="886" y="909"/>
                    <a:pt x="886" y="909"/>
                  </a:cubicBezTo>
                  <a:cubicBezTo>
                    <a:pt x="345" y="909"/>
                    <a:pt x="345" y="909"/>
                    <a:pt x="345" y="909"/>
                  </a:cubicBezTo>
                  <a:cubicBezTo>
                    <a:pt x="186" y="1285"/>
                    <a:pt x="186" y="1285"/>
                    <a:pt x="186" y="1285"/>
                  </a:cubicBezTo>
                  <a:cubicBezTo>
                    <a:pt x="0" y="1285"/>
                    <a:pt x="0" y="1285"/>
                    <a:pt x="0" y="1285"/>
                  </a:cubicBezTo>
                  <a:lnTo>
                    <a:pt x="545" y="9"/>
                  </a:lnTo>
                  <a:close/>
                  <a:moveTo>
                    <a:pt x="812" y="748"/>
                  </a:moveTo>
                  <a:cubicBezTo>
                    <a:pt x="607" y="287"/>
                    <a:pt x="607" y="287"/>
                    <a:pt x="607" y="287"/>
                  </a:cubicBezTo>
                  <a:cubicBezTo>
                    <a:pt x="417" y="748"/>
                    <a:pt x="417" y="748"/>
                    <a:pt x="417" y="748"/>
                  </a:cubicBezTo>
                  <a:lnTo>
                    <a:pt x="812" y="748"/>
                  </a:lnTo>
                  <a:close/>
                  <a:moveTo>
                    <a:pt x="1678" y="16"/>
                  </a:moveTo>
                  <a:cubicBezTo>
                    <a:pt x="1860" y="16"/>
                    <a:pt x="1860" y="16"/>
                    <a:pt x="1860" y="16"/>
                  </a:cubicBezTo>
                  <a:cubicBezTo>
                    <a:pt x="1860" y="1119"/>
                    <a:pt x="1860" y="1119"/>
                    <a:pt x="1860" y="1119"/>
                  </a:cubicBezTo>
                  <a:cubicBezTo>
                    <a:pt x="2431" y="1119"/>
                    <a:pt x="2431" y="1119"/>
                    <a:pt x="2431" y="1119"/>
                  </a:cubicBezTo>
                  <a:cubicBezTo>
                    <a:pt x="2431" y="1285"/>
                    <a:pt x="2431" y="1285"/>
                    <a:pt x="2431" y="1285"/>
                  </a:cubicBezTo>
                  <a:cubicBezTo>
                    <a:pt x="1678" y="1285"/>
                    <a:pt x="1678" y="1285"/>
                    <a:pt x="1678" y="1285"/>
                  </a:cubicBezTo>
                  <a:lnTo>
                    <a:pt x="1678" y="16"/>
                  </a:lnTo>
                  <a:close/>
                  <a:moveTo>
                    <a:pt x="4392" y="16"/>
                  </a:moveTo>
                  <a:cubicBezTo>
                    <a:pt x="4573" y="16"/>
                    <a:pt x="4573" y="16"/>
                    <a:pt x="4573" y="16"/>
                  </a:cubicBezTo>
                  <a:cubicBezTo>
                    <a:pt x="4061" y="1290"/>
                    <a:pt x="4061" y="1290"/>
                    <a:pt x="4061" y="1290"/>
                  </a:cubicBezTo>
                  <a:cubicBezTo>
                    <a:pt x="4021" y="1290"/>
                    <a:pt x="4021" y="1290"/>
                    <a:pt x="4021" y="1290"/>
                  </a:cubicBezTo>
                  <a:cubicBezTo>
                    <a:pt x="3606" y="258"/>
                    <a:pt x="3606" y="258"/>
                    <a:pt x="3606" y="258"/>
                  </a:cubicBezTo>
                  <a:cubicBezTo>
                    <a:pt x="3187" y="1290"/>
                    <a:pt x="3187" y="1290"/>
                    <a:pt x="3187" y="1290"/>
                  </a:cubicBezTo>
                  <a:cubicBezTo>
                    <a:pt x="3147" y="1290"/>
                    <a:pt x="3147" y="1290"/>
                    <a:pt x="3147" y="1290"/>
                  </a:cubicBezTo>
                  <a:cubicBezTo>
                    <a:pt x="2636" y="16"/>
                    <a:pt x="2636" y="16"/>
                    <a:pt x="2636" y="16"/>
                  </a:cubicBezTo>
                  <a:cubicBezTo>
                    <a:pt x="2819" y="16"/>
                    <a:pt x="2819" y="16"/>
                    <a:pt x="2819" y="16"/>
                  </a:cubicBezTo>
                  <a:cubicBezTo>
                    <a:pt x="3168" y="891"/>
                    <a:pt x="3168" y="891"/>
                    <a:pt x="3168" y="891"/>
                  </a:cubicBezTo>
                  <a:cubicBezTo>
                    <a:pt x="3521" y="16"/>
                    <a:pt x="3521" y="16"/>
                    <a:pt x="3521" y="16"/>
                  </a:cubicBezTo>
                  <a:cubicBezTo>
                    <a:pt x="3693" y="16"/>
                    <a:pt x="3693" y="16"/>
                    <a:pt x="3693" y="16"/>
                  </a:cubicBezTo>
                  <a:cubicBezTo>
                    <a:pt x="4047" y="891"/>
                    <a:pt x="4047" y="891"/>
                    <a:pt x="4047" y="891"/>
                  </a:cubicBezTo>
                  <a:lnTo>
                    <a:pt x="4392" y="16"/>
                  </a:lnTo>
                  <a:close/>
                  <a:moveTo>
                    <a:pt x="5343" y="9"/>
                  </a:moveTo>
                  <a:cubicBezTo>
                    <a:pt x="5470" y="9"/>
                    <a:pt x="5470" y="9"/>
                    <a:pt x="5470" y="9"/>
                  </a:cubicBezTo>
                  <a:cubicBezTo>
                    <a:pt x="6039" y="1285"/>
                    <a:pt x="6039" y="1285"/>
                    <a:pt x="6039" y="1285"/>
                  </a:cubicBezTo>
                  <a:cubicBezTo>
                    <a:pt x="5853" y="1285"/>
                    <a:pt x="5853" y="1285"/>
                    <a:pt x="5853" y="1285"/>
                  </a:cubicBezTo>
                  <a:cubicBezTo>
                    <a:pt x="5685" y="909"/>
                    <a:pt x="5685" y="909"/>
                    <a:pt x="5685" y="909"/>
                  </a:cubicBezTo>
                  <a:cubicBezTo>
                    <a:pt x="5143" y="909"/>
                    <a:pt x="5143" y="909"/>
                    <a:pt x="5143" y="909"/>
                  </a:cubicBezTo>
                  <a:cubicBezTo>
                    <a:pt x="4984" y="1285"/>
                    <a:pt x="4984" y="1285"/>
                    <a:pt x="4984" y="1285"/>
                  </a:cubicBezTo>
                  <a:cubicBezTo>
                    <a:pt x="4798" y="1285"/>
                    <a:pt x="4798" y="1285"/>
                    <a:pt x="4798" y="1285"/>
                  </a:cubicBezTo>
                  <a:lnTo>
                    <a:pt x="5343" y="9"/>
                  </a:lnTo>
                  <a:close/>
                  <a:moveTo>
                    <a:pt x="5610" y="748"/>
                  </a:moveTo>
                  <a:cubicBezTo>
                    <a:pt x="5405" y="287"/>
                    <a:pt x="5405" y="287"/>
                    <a:pt x="5405" y="287"/>
                  </a:cubicBezTo>
                  <a:cubicBezTo>
                    <a:pt x="5215" y="748"/>
                    <a:pt x="5215" y="748"/>
                    <a:pt x="5215" y="748"/>
                  </a:cubicBezTo>
                  <a:lnTo>
                    <a:pt x="5610" y="748"/>
                  </a:lnTo>
                  <a:close/>
                  <a:moveTo>
                    <a:pt x="7109" y="16"/>
                  </a:moveTo>
                  <a:cubicBezTo>
                    <a:pt x="7330" y="16"/>
                    <a:pt x="7330" y="16"/>
                    <a:pt x="7330" y="16"/>
                  </a:cubicBezTo>
                  <a:cubicBezTo>
                    <a:pt x="6861" y="614"/>
                    <a:pt x="6861" y="614"/>
                    <a:pt x="6861" y="614"/>
                  </a:cubicBezTo>
                  <a:cubicBezTo>
                    <a:pt x="6861" y="1285"/>
                    <a:pt x="6861" y="1285"/>
                    <a:pt x="6861" y="1285"/>
                  </a:cubicBezTo>
                  <a:cubicBezTo>
                    <a:pt x="6675" y="1285"/>
                    <a:pt x="6675" y="1285"/>
                    <a:pt x="6675" y="1285"/>
                  </a:cubicBezTo>
                  <a:cubicBezTo>
                    <a:pt x="6675" y="614"/>
                    <a:pt x="6675" y="614"/>
                    <a:pt x="6675" y="614"/>
                  </a:cubicBezTo>
                  <a:cubicBezTo>
                    <a:pt x="6206" y="16"/>
                    <a:pt x="6206" y="16"/>
                    <a:pt x="6206" y="16"/>
                  </a:cubicBezTo>
                  <a:cubicBezTo>
                    <a:pt x="6426" y="16"/>
                    <a:pt x="6426" y="16"/>
                    <a:pt x="6426" y="16"/>
                  </a:cubicBezTo>
                  <a:cubicBezTo>
                    <a:pt x="6765" y="453"/>
                    <a:pt x="6765" y="453"/>
                    <a:pt x="6765" y="453"/>
                  </a:cubicBezTo>
                  <a:lnTo>
                    <a:pt x="7109" y="16"/>
                  </a:lnTo>
                  <a:close/>
                  <a:moveTo>
                    <a:pt x="8119" y="754"/>
                  </a:moveTo>
                  <a:cubicBezTo>
                    <a:pt x="7981" y="670"/>
                    <a:pt x="7981" y="670"/>
                    <a:pt x="7981" y="670"/>
                  </a:cubicBezTo>
                  <a:cubicBezTo>
                    <a:pt x="7894" y="617"/>
                    <a:pt x="7833" y="565"/>
                    <a:pt x="7796" y="514"/>
                  </a:cubicBezTo>
                  <a:cubicBezTo>
                    <a:pt x="7759" y="463"/>
                    <a:pt x="7741" y="404"/>
                    <a:pt x="7741" y="337"/>
                  </a:cubicBezTo>
                  <a:cubicBezTo>
                    <a:pt x="7741" y="236"/>
                    <a:pt x="7776" y="157"/>
                    <a:pt x="7845" y="93"/>
                  </a:cubicBezTo>
                  <a:cubicBezTo>
                    <a:pt x="7914" y="31"/>
                    <a:pt x="8005" y="0"/>
                    <a:pt x="8115" y="0"/>
                  </a:cubicBezTo>
                  <a:cubicBezTo>
                    <a:pt x="8221" y="0"/>
                    <a:pt x="8318" y="30"/>
                    <a:pt x="8407" y="89"/>
                  </a:cubicBezTo>
                  <a:cubicBezTo>
                    <a:pt x="8407" y="295"/>
                    <a:pt x="8407" y="295"/>
                    <a:pt x="8407" y="295"/>
                  </a:cubicBezTo>
                  <a:cubicBezTo>
                    <a:pt x="8315" y="208"/>
                    <a:pt x="8217" y="164"/>
                    <a:pt x="8112" y="164"/>
                  </a:cubicBezTo>
                  <a:cubicBezTo>
                    <a:pt x="8052" y="164"/>
                    <a:pt x="8004" y="177"/>
                    <a:pt x="7965" y="204"/>
                  </a:cubicBezTo>
                  <a:cubicBezTo>
                    <a:pt x="7927" y="232"/>
                    <a:pt x="7908" y="267"/>
                    <a:pt x="7908" y="309"/>
                  </a:cubicBezTo>
                  <a:cubicBezTo>
                    <a:pt x="7908" y="348"/>
                    <a:pt x="7922" y="384"/>
                    <a:pt x="7950" y="416"/>
                  </a:cubicBezTo>
                  <a:cubicBezTo>
                    <a:pt x="7979" y="450"/>
                    <a:pt x="8023" y="485"/>
                    <a:pt x="8086" y="521"/>
                  </a:cubicBezTo>
                  <a:cubicBezTo>
                    <a:pt x="8224" y="603"/>
                    <a:pt x="8224" y="603"/>
                    <a:pt x="8224" y="603"/>
                  </a:cubicBezTo>
                  <a:cubicBezTo>
                    <a:pt x="8379" y="696"/>
                    <a:pt x="8457" y="813"/>
                    <a:pt x="8457" y="956"/>
                  </a:cubicBezTo>
                  <a:cubicBezTo>
                    <a:pt x="8457" y="1057"/>
                    <a:pt x="8423" y="1141"/>
                    <a:pt x="8355" y="1204"/>
                  </a:cubicBezTo>
                  <a:cubicBezTo>
                    <a:pt x="8287" y="1268"/>
                    <a:pt x="8198" y="1300"/>
                    <a:pt x="8089" y="1300"/>
                  </a:cubicBezTo>
                  <a:cubicBezTo>
                    <a:pt x="7964" y="1300"/>
                    <a:pt x="7849" y="1261"/>
                    <a:pt x="7746" y="1185"/>
                  </a:cubicBezTo>
                  <a:cubicBezTo>
                    <a:pt x="7746" y="953"/>
                    <a:pt x="7746" y="953"/>
                    <a:pt x="7746" y="953"/>
                  </a:cubicBezTo>
                  <a:cubicBezTo>
                    <a:pt x="7845" y="1077"/>
                    <a:pt x="7958" y="1140"/>
                    <a:pt x="8087" y="1140"/>
                  </a:cubicBezTo>
                  <a:cubicBezTo>
                    <a:pt x="8144" y="1140"/>
                    <a:pt x="8192" y="1124"/>
                    <a:pt x="8229" y="1092"/>
                  </a:cubicBezTo>
                  <a:cubicBezTo>
                    <a:pt x="8267" y="1061"/>
                    <a:pt x="8286" y="1021"/>
                    <a:pt x="8286" y="973"/>
                  </a:cubicBezTo>
                  <a:cubicBezTo>
                    <a:pt x="8286" y="896"/>
                    <a:pt x="8230" y="823"/>
                    <a:pt x="8119" y="754"/>
                  </a:cubicBezTo>
                  <a:moveTo>
                    <a:pt x="9917" y="16"/>
                  </a:moveTo>
                  <a:cubicBezTo>
                    <a:pt x="10099" y="16"/>
                    <a:pt x="10099" y="16"/>
                    <a:pt x="10099" y="16"/>
                  </a:cubicBezTo>
                  <a:cubicBezTo>
                    <a:pt x="10099" y="1119"/>
                    <a:pt x="10099" y="1119"/>
                    <a:pt x="10099" y="1119"/>
                  </a:cubicBezTo>
                  <a:cubicBezTo>
                    <a:pt x="10671" y="1119"/>
                    <a:pt x="10671" y="1119"/>
                    <a:pt x="10671" y="1119"/>
                  </a:cubicBezTo>
                  <a:cubicBezTo>
                    <a:pt x="10671" y="1285"/>
                    <a:pt x="10671" y="1285"/>
                    <a:pt x="10671" y="1285"/>
                  </a:cubicBezTo>
                  <a:cubicBezTo>
                    <a:pt x="9917" y="1285"/>
                    <a:pt x="9917" y="1285"/>
                    <a:pt x="9917" y="1285"/>
                  </a:cubicBezTo>
                  <a:lnTo>
                    <a:pt x="9917" y="16"/>
                  </a:lnTo>
                  <a:close/>
                  <a:moveTo>
                    <a:pt x="11202" y="16"/>
                  </a:moveTo>
                  <a:cubicBezTo>
                    <a:pt x="11921" y="16"/>
                    <a:pt x="11921" y="16"/>
                    <a:pt x="11921" y="16"/>
                  </a:cubicBezTo>
                  <a:cubicBezTo>
                    <a:pt x="11921" y="177"/>
                    <a:pt x="11921" y="177"/>
                    <a:pt x="11921" y="177"/>
                  </a:cubicBezTo>
                  <a:cubicBezTo>
                    <a:pt x="11383" y="177"/>
                    <a:pt x="11383" y="177"/>
                    <a:pt x="11383" y="177"/>
                  </a:cubicBezTo>
                  <a:cubicBezTo>
                    <a:pt x="11383" y="565"/>
                    <a:pt x="11383" y="565"/>
                    <a:pt x="11383" y="565"/>
                  </a:cubicBezTo>
                  <a:cubicBezTo>
                    <a:pt x="11903" y="565"/>
                    <a:pt x="11903" y="565"/>
                    <a:pt x="11903" y="565"/>
                  </a:cubicBezTo>
                  <a:cubicBezTo>
                    <a:pt x="11903" y="727"/>
                    <a:pt x="11903" y="727"/>
                    <a:pt x="11903" y="727"/>
                  </a:cubicBezTo>
                  <a:cubicBezTo>
                    <a:pt x="11383" y="727"/>
                    <a:pt x="11383" y="727"/>
                    <a:pt x="11383" y="727"/>
                  </a:cubicBezTo>
                  <a:cubicBezTo>
                    <a:pt x="11383" y="1122"/>
                    <a:pt x="11383" y="1122"/>
                    <a:pt x="11383" y="1122"/>
                  </a:cubicBezTo>
                  <a:cubicBezTo>
                    <a:pt x="11939" y="1122"/>
                    <a:pt x="11939" y="1122"/>
                    <a:pt x="11939" y="1122"/>
                  </a:cubicBezTo>
                  <a:cubicBezTo>
                    <a:pt x="11939" y="1283"/>
                    <a:pt x="11939" y="1283"/>
                    <a:pt x="11939" y="1283"/>
                  </a:cubicBezTo>
                  <a:cubicBezTo>
                    <a:pt x="11202" y="1283"/>
                    <a:pt x="11202" y="1283"/>
                    <a:pt x="11202" y="1283"/>
                  </a:cubicBezTo>
                  <a:lnTo>
                    <a:pt x="11202" y="16"/>
                  </a:lnTo>
                  <a:close/>
                  <a:moveTo>
                    <a:pt x="12946" y="9"/>
                  </a:moveTo>
                  <a:cubicBezTo>
                    <a:pt x="13075" y="9"/>
                    <a:pt x="13075" y="9"/>
                    <a:pt x="13075" y="9"/>
                  </a:cubicBezTo>
                  <a:cubicBezTo>
                    <a:pt x="13643" y="1285"/>
                    <a:pt x="13643" y="1285"/>
                    <a:pt x="13643" y="1285"/>
                  </a:cubicBezTo>
                  <a:cubicBezTo>
                    <a:pt x="13458" y="1285"/>
                    <a:pt x="13458" y="1285"/>
                    <a:pt x="13458" y="1285"/>
                  </a:cubicBezTo>
                  <a:cubicBezTo>
                    <a:pt x="13288" y="909"/>
                    <a:pt x="13288" y="909"/>
                    <a:pt x="13288" y="909"/>
                  </a:cubicBezTo>
                  <a:cubicBezTo>
                    <a:pt x="12746" y="909"/>
                    <a:pt x="12746" y="909"/>
                    <a:pt x="12746" y="909"/>
                  </a:cubicBezTo>
                  <a:cubicBezTo>
                    <a:pt x="12588" y="1285"/>
                    <a:pt x="12588" y="1285"/>
                    <a:pt x="12588" y="1285"/>
                  </a:cubicBezTo>
                  <a:cubicBezTo>
                    <a:pt x="12402" y="1285"/>
                    <a:pt x="12402" y="1285"/>
                    <a:pt x="12402" y="1285"/>
                  </a:cubicBezTo>
                  <a:lnTo>
                    <a:pt x="12946" y="9"/>
                  </a:lnTo>
                  <a:close/>
                  <a:moveTo>
                    <a:pt x="13214" y="748"/>
                  </a:moveTo>
                  <a:cubicBezTo>
                    <a:pt x="13009" y="287"/>
                    <a:pt x="13009" y="287"/>
                    <a:pt x="13009" y="287"/>
                  </a:cubicBezTo>
                  <a:cubicBezTo>
                    <a:pt x="12819" y="748"/>
                    <a:pt x="12819" y="748"/>
                    <a:pt x="12819" y="748"/>
                  </a:cubicBezTo>
                  <a:lnTo>
                    <a:pt x="13214" y="748"/>
                  </a:lnTo>
                  <a:close/>
                  <a:moveTo>
                    <a:pt x="14160" y="1285"/>
                  </a:moveTo>
                  <a:cubicBezTo>
                    <a:pt x="14160" y="16"/>
                    <a:pt x="14160" y="16"/>
                    <a:pt x="14160" y="16"/>
                  </a:cubicBezTo>
                  <a:cubicBezTo>
                    <a:pt x="14478" y="16"/>
                    <a:pt x="14478" y="16"/>
                    <a:pt x="14478" y="16"/>
                  </a:cubicBezTo>
                  <a:cubicBezTo>
                    <a:pt x="14606" y="16"/>
                    <a:pt x="14708" y="48"/>
                    <a:pt x="14784" y="112"/>
                  </a:cubicBezTo>
                  <a:cubicBezTo>
                    <a:pt x="14859" y="175"/>
                    <a:pt x="14896" y="261"/>
                    <a:pt x="14896" y="369"/>
                  </a:cubicBezTo>
                  <a:cubicBezTo>
                    <a:pt x="14896" y="444"/>
                    <a:pt x="14878" y="507"/>
                    <a:pt x="14841" y="560"/>
                  </a:cubicBezTo>
                  <a:cubicBezTo>
                    <a:pt x="14804" y="616"/>
                    <a:pt x="14751" y="655"/>
                    <a:pt x="14682" y="682"/>
                  </a:cubicBezTo>
                  <a:cubicBezTo>
                    <a:pt x="14723" y="708"/>
                    <a:pt x="14762" y="745"/>
                    <a:pt x="14801" y="791"/>
                  </a:cubicBezTo>
                  <a:cubicBezTo>
                    <a:pt x="14840" y="837"/>
                    <a:pt x="14895" y="917"/>
                    <a:pt x="14964" y="1031"/>
                  </a:cubicBezTo>
                  <a:cubicBezTo>
                    <a:pt x="15008" y="1103"/>
                    <a:pt x="15045" y="1158"/>
                    <a:pt x="15071" y="1195"/>
                  </a:cubicBezTo>
                  <a:cubicBezTo>
                    <a:pt x="15138" y="1285"/>
                    <a:pt x="15138" y="1285"/>
                    <a:pt x="15138" y="1285"/>
                  </a:cubicBezTo>
                  <a:cubicBezTo>
                    <a:pt x="14922" y="1285"/>
                    <a:pt x="14922" y="1285"/>
                    <a:pt x="14922" y="1285"/>
                  </a:cubicBezTo>
                  <a:cubicBezTo>
                    <a:pt x="14867" y="1201"/>
                    <a:pt x="14867" y="1201"/>
                    <a:pt x="14867" y="1201"/>
                  </a:cubicBezTo>
                  <a:cubicBezTo>
                    <a:pt x="14865" y="1199"/>
                    <a:pt x="14861" y="1193"/>
                    <a:pt x="14856" y="1186"/>
                  </a:cubicBezTo>
                  <a:cubicBezTo>
                    <a:pt x="14820" y="1136"/>
                    <a:pt x="14820" y="1136"/>
                    <a:pt x="14820" y="1136"/>
                  </a:cubicBezTo>
                  <a:cubicBezTo>
                    <a:pt x="14764" y="1043"/>
                    <a:pt x="14764" y="1043"/>
                    <a:pt x="14764" y="1043"/>
                  </a:cubicBezTo>
                  <a:cubicBezTo>
                    <a:pt x="14704" y="944"/>
                    <a:pt x="14704" y="944"/>
                    <a:pt x="14704" y="944"/>
                  </a:cubicBezTo>
                  <a:cubicBezTo>
                    <a:pt x="14666" y="893"/>
                    <a:pt x="14631" y="851"/>
                    <a:pt x="14600" y="820"/>
                  </a:cubicBezTo>
                  <a:cubicBezTo>
                    <a:pt x="14569" y="788"/>
                    <a:pt x="14541" y="767"/>
                    <a:pt x="14516" y="754"/>
                  </a:cubicBezTo>
                  <a:cubicBezTo>
                    <a:pt x="14490" y="740"/>
                    <a:pt x="14449" y="733"/>
                    <a:pt x="14389" y="733"/>
                  </a:cubicBezTo>
                  <a:cubicBezTo>
                    <a:pt x="14342" y="733"/>
                    <a:pt x="14342" y="733"/>
                    <a:pt x="14342" y="733"/>
                  </a:cubicBezTo>
                  <a:cubicBezTo>
                    <a:pt x="14342" y="1285"/>
                    <a:pt x="14342" y="1285"/>
                    <a:pt x="14342" y="1285"/>
                  </a:cubicBezTo>
                  <a:lnTo>
                    <a:pt x="14160" y="1285"/>
                  </a:lnTo>
                  <a:close/>
                  <a:moveTo>
                    <a:pt x="14396" y="170"/>
                  </a:moveTo>
                  <a:cubicBezTo>
                    <a:pt x="14342" y="170"/>
                    <a:pt x="14342" y="170"/>
                    <a:pt x="14342" y="170"/>
                  </a:cubicBezTo>
                  <a:cubicBezTo>
                    <a:pt x="14342" y="572"/>
                    <a:pt x="14342" y="572"/>
                    <a:pt x="14342" y="572"/>
                  </a:cubicBezTo>
                  <a:cubicBezTo>
                    <a:pt x="14411" y="572"/>
                    <a:pt x="14411" y="572"/>
                    <a:pt x="14411" y="572"/>
                  </a:cubicBezTo>
                  <a:cubicBezTo>
                    <a:pt x="14503" y="572"/>
                    <a:pt x="14566" y="564"/>
                    <a:pt x="14600" y="548"/>
                  </a:cubicBezTo>
                  <a:cubicBezTo>
                    <a:pt x="14634" y="531"/>
                    <a:pt x="14661" y="508"/>
                    <a:pt x="14680" y="476"/>
                  </a:cubicBezTo>
                  <a:cubicBezTo>
                    <a:pt x="14699" y="445"/>
                    <a:pt x="14709" y="408"/>
                    <a:pt x="14709" y="368"/>
                  </a:cubicBezTo>
                  <a:cubicBezTo>
                    <a:pt x="14709" y="327"/>
                    <a:pt x="14698" y="292"/>
                    <a:pt x="14677" y="260"/>
                  </a:cubicBezTo>
                  <a:cubicBezTo>
                    <a:pt x="14655" y="227"/>
                    <a:pt x="14626" y="204"/>
                    <a:pt x="14587" y="191"/>
                  </a:cubicBezTo>
                  <a:cubicBezTo>
                    <a:pt x="14548" y="177"/>
                    <a:pt x="14485" y="170"/>
                    <a:pt x="14396" y="170"/>
                  </a:cubicBezTo>
                  <a:moveTo>
                    <a:pt x="16658" y="16"/>
                  </a:moveTo>
                  <a:cubicBezTo>
                    <a:pt x="16830" y="16"/>
                    <a:pt x="16830" y="16"/>
                    <a:pt x="16830" y="16"/>
                  </a:cubicBezTo>
                  <a:cubicBezTo>
                    <a:pt x="16830" y="1285"/>
                    <a:pt x="16830" y="1285"/>
                    <a:pt x="16830" y="1285"/>
                  </a:cubicBezTo>
                  <a:cubicBezTo>
                    <a:pt x="16675" y="1285"/>
                    <a:pt x="16675" y="1285"/>
                    <a:pt x="16675" y="1285"/>
                  </a:cubicBezTo>
                  <a:cubicBezTo>
                    <a:pt x="15827" y="308"/>
                    <a:pt x="15827" y="308"/>
                    <a:pt x="15827" y="308"/>
                  </a:cubicBezTo>
                  <a:cubicBezTo>
                    <a:pt x="15827" y="1285"/>
                    <a:pt x="15827" y="1285"/>
                    <a:pt x="15827" y="1285"/>
                  </a:cubicBezTo>
                  <a:cubicBezTo>
                    <a:pt x="15656" y="1285"/>
                    <a:pt x="15656" y="1285"/>
                    <a:pt x="15656" y="1285"/>
                  </a:cubicBezTo>
                  <a:cubicBezTo>
                    <a:pt x="15656" y="16"/>
                    <a:pt x="15656" y="16"/>
                    <a:pt x="15656" y="16"/>
                  </a:cubicBezTo>
                  <a:cubicBezTo>
                    <a:pt x="15803" y="16"/>
                    <a:pt x="15803" y="16"/>
                    <a:pt x="15803" y="16"/>
                  </a:cubicBezTo>
                  <a:cubicBezTo>
                    <a:pt x="16658" y="1002"/>
                    <a:pt x="16658" y="1002"/>
                    <a:pt x="16658" y="1002"/>
                  </a:cubicBezTo>
                  <a:lnTo>
                    <a:pt x="16658" y="16"/>
                  </a:lnTo>
                  <a:close/>
                  <a:moveTo>
                    <a:pt x="17477" y="16"/>
                  </a:moveTo>
                  <a:cubicBezTo>
                    <a:pt x="17658" y="16"/>
                    <a:pt x="17658" y="16"/>
                    <a:pt x="17658" y="16"/>
                  </a:cubicBezTo>
                  <a:cubicBezTo>
                    <a:pt x="17658" y="1285"/>
                    <a:pt x="17658" y="1285"/>
                    <a:pt x="17658" y="1285"/>
                  </a:cubicBezTo>
                  <a:cubicBezTo>
                    <a:pt x="17477" y="1285"/>
                    <a:pt x="17477" y="1285"/>
                    <a:pt x="17477" y="1285"/>
                  </a:cubicBezTo>
                  <a:lnTo>
                    <a:pt x="17477" y="16"/>
                  </a:lnTo>
                  <a:close/>
                  <a:moveTo>
                    <a:pt x="19320" y="16"/>
                  </a:moveTo>
                  <a:cubicBezTo>
                    <a:pt x="19493" y="16"/>
                    <a:pt x="19493" y="16"/>
                    <a:pt x="19493" y="16"/>
                  </a:cubicBezTo>
                  <a:cubicBezTo>
                    <a:pt x="19493" y="1285"/>
                    <a:pt x="19493" y="1285"/>
                    <a:pt x="19493" y="1285"/>
                  </a:cubicBezTo>
                  <a:cubicBezTo>
                    <a:pt x="19337" y="1285"/>
                    <a:pt x="19337" y="1285"/>
                    <a:pt x="19337" y="1285"/>
                  </a:cubicBezTo>
                  <a:cubicBezTo>
                    <a:pt x="18488" y="308"/>
                    <a:pt x="18488" y="308"/>
                    <a:pt x="18488" y="308"/>
                  </a:cubicBezTo>
                  <a:cubicBezTo>
                    <a:pt x="18488" y="1285"/>
                    <a:pt x="18488" y="1285"/>
                    <a:pt x="18488" y="1285"/>
                  </a:cubicBezTo>
                  <a:cubicBezTo>
                    <a:pt x="18317" y="1285"/>
                    <a:pt x="18317" y="1285"/>
                    <a:pt x="18317" y="1285"/>
                  </a:cubicBezTo>
                  <a:cubicBezTo>
                    <a:pt x="18317" y="16"/>
                    <a:pt x="18317" y="16"/>
                    <a:pt x="18317" y="16"/>
                  </a:cubicBezTo>
                  <a:cubicBezTo>
                    <a:pt x="18464" y="16"/>
                    <a:pt x="18464" y="16"/>
                    <a:pt x="18464" y="16"/>
                  </a:cubicBezTo>
                  <a:cubicBezTo>
                    <a:pt x="19320" y="1002"/>
                    <a:pt x="19320" y="1002"/>
                    <a:pt x="19320" y="1002"/>
                  </a:cubicBezTo>
                  <a:lnTo>
                    <a:pt x="19320" y="16"/>
                  </a:lnTo>
                  <a:close/>
                  <a:moveTo>
                    <a:pt x="20712" y="659"/>
                  </a:moveTo>
                  <a:cubicBezTo>
                    <a:pt x="21137" y="659"/>
                    <a:pt x="21137" y="659"/>
                    <a:pt x="21137" y="659"/>
                  </a:cubicBezTo>
                  <a:cubicBezTo>
                    <a:pt x="21137" y="1198"/>
                    <a:pt x="21137" y="1198"/>
                    <a:pt x="21137" y="1198"/>
                  </a:cubicBezTo>
                  <a:cubicBezTo>
                    <a:pt x="20981" y="1266"/>
                    <a:pt x="20826" y="1300"/>
                    <a:pt x="20673" y="1300"/>
                  </a:cubicBezTo>
                  <a:cubicBezTo>
                    <a:pt x="20463" y="1300"/>
                    <a:pt x="20294" y="1239"/>
                    <a:pt x="20169" y="1115"/>
                  </a:cubicBezTo>
                  <a:cubicBezTo>
                    <a:pt x="20043" y="994"/>
                    <a:pt x="19980" y="842"/>
                    <a:pt x="19980" y="662"/>
                  </a:cubicBezTo>
                  <a:cubicBezTo>
                    <a:pt x="19980" y="473"/>
                    <a:pt x="20045" y="314"/>
                    <a:pt x="20176" y="189"/>
                  </a:cubicBezTo>
                  <a:cubicBezTo>
                    <a:pt x="20306" y="63"/>
                    <a:pt x="20469" y="0"/>
                    <a:pt x="20666" y="0"/>
                  </a:cubicBezTo>
                  <a:cubicBezTo>
                    <a:pt x="20736" y="0"/>
                    <a:pt x="20804" y="8"/>
                    <a:pt x="20869" y="22"/>
                  </a:cubicBezTo>
                  <a:cubicBezTo>
                    <a:pt x="20933" y="39"/>
                    <a:pt x="21014" y="66"/>
                    <a:pt x="21112" y="109"/>
                  </a:cubicBezTo>
                  <a:cubicBezTo>
                    <a:pt x="21112" y="293"/>
                    <a:pt x="21112" y="293"/>
                    <a:pt x="21112" y="293"/>
                  </a:cubicBezTo>
                  <a:cubicBezTo>
                    <a:pt x="20961" y="205"/>
                    <a:pt x="20811" y="161"/>
                    <a:pt x="20661" y="161"/>
                  </a:cubicBezTo>
                  <a:cubicBezTo>
                    <a:pt x="20523" y="161"/>
                    <a:pt x="20407" y="209"/>
                    <a:pt x="20311" y="303"/>
                  </a:cubicBezTo>
                  <a:cubicBezTo>
                    <a:pt x="20215" y="397"/>
                    <a:pt x="20169" y="514"/>
                    <a:pt x="20169" y="651"/>
                  </a:cubicBezTo>
                  <a:cubicBezTo>
                    <a:pt x="20169" y="795"/>
                    <a:pt x="20215" y="913"/>
                    <a:pt x="20311" y="1004"/>
                  </a:cubicBezTo>
                  <a:cubicBezTo>
                    <a:pt x="20407" y="1096"/>
                    <a:pt x="20528" y="1142"/>
                    <a:pt x="20678" y="1142"/>
                  </a:cubicBezTo>
                  <a:cubicBezTo>
                    <a:pt x="20750" y="1142"/>
                    <a:pt x="20838" y="1125"/>
                    <a:pt x="20939" y="1092"/>
                  </a:cubicBezTo>
                  <a:cubicBezTo>
                    <a:pt x="20956" y="1087"/>
                    <a:pt x="20956" y="1087"/>
                    <a:pt x="20956" y="1087"/>
                  </a:cubicBezTo>
                  <a:cubicBezTo>
                    <a:pt x="20956" y="821"/>
                    <a:pt x="20956" y="821"/>
                    <a:pt x="20956" y="821"/>
                  </a:cubicBezTo>
                  <a:cubicBezTo>
                    <a:pt x="20712" y="821"/>
                    <a:pt x="20712" y="821"/>
                    <a:pt x="20712" y="821"/>
                  </a:cubicBezTo>
                  <a:lnTo>
                    <a:pt x="20712" y="65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solidFill>
                  <a:schemeClr val="tx1">
                    <a:alpha val="0"/>
                  </a:schemeClr>
                </a:solidFill>
              </a:endParaRPr>
            </a:p>
          </p:txBody>
        </p:sp>
      </p:grpSp>
      <p:sp>
        <p:nvSpPr>
          <p:cNvPr id="18" name="Text Placeholder 17"/>
          <p:cNvSpPr>
            <a:spLocks noGrp="1"/>
          </p:cNvSpPr>
          <p:nvPr>
            <p:ph type="body" sz="quarter" idx="16" hasCustomPrompt="1"/>
          </p:nvPr>
        </p:nvSpPr>
        <p:spPr>
          <a:xfrm>
            <a:off x="1752600" y="6529254"/>
            <a:ext cx="5867400" cy="187537"/>
          </a:xfrm>
        </p:spPr>
        <p:txBody>
          <a:bodyPr/>
          <a:lstStyle>
            <a:lvl1pPr marL="0" indent="0">
              <a:buNone/>
              <a:defRPr sz="1200" baseline="0"/>
            </a:lvl1pPr>
          </a:lstStyle>
          <a:p>
            <a:pPr lvl="0"/>
            <a:r>
              <a:rPr lang="en-US" dirty="0"/>
              <a:t>Click to add copyright line</a:t>
            </a:r>
            <a:endParaRPr lang="en-IN"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11/8/2017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11/8/2017</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11/8/2017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11/8/2017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11/8/2017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7620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819400"/>
            <a:ext cx="8229600" cy="128655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11/8/2017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724400"/>
            <a:ext cx="8229600" cy="129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135834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11/8/2017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11/8/2017</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8" name="TextBox 7"/>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1" r:id="rId8"/>
    <p:sldLayoutId id="2147483651" r:id="rId9"/>
    <p:sldLayoutId id="2147483654" r:id="rId10"/>
    <p:sldLayoutId id="2147483655" r:id="rId11"/>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99"/>
            <a:ext cx="8382000" cy="806267"/>
          </a:xfrm>
        </p:spPr>
        <p:txBody>
          <a:bodyPr anchor="b"/>
          <a:lstStyle/>
          <a:p>
            <a:r>
              <a:rPr lang="en-US" altLang="en-US" sz="3600" b="0" dirty="0">
                <a:latin typeface="+mj-lt"/>
              </a:rPr>
              <a:t>Elementary Statistics</a:t>
            </a:r>
            <a:endParaRPr lang="en-IN" sz="3600" dirty="0">
              <a:latin typeface="+mj-lt"/>
            </a:endParaRPr>
          </a:p>
        </p:txBody>
      </p:sp>
      <p:sp>
        <p:nvSpPr>
          <p:cNvPr id="3" name="Text Placeholder 2"/>
          <p:cNvSpPr>
            <a:spLocks noGrp="1"/>
          </p:cNvSpPr>
          <p:nvPr>
            <p:ph type="body" sz="quarter" idx="13"/>
          </p:nvPr>
        </p:nvSpPr>
        <p:spPr>
          <a:xfrm>
            <a:off x="457200" y="1174932"/>
            <a:ext cx="8229600" cy="349068"/>
          </a:xfrm>
        </p:spPr>
        <p:txBody>
          <a:bodyPr/>
          <a:lstStyle/>
          <a:p>
            <a:r>
              <a:rPr lang="en-US" altLang="en-US" sz="2400" dirty="0"/>
              <a:t>Thirteenth Edition</a:t>
            </a:r>
            <a:endParaRPr lang="en-IN" sz="2400" dirty="0">
              <a:latin typeface="+mj-lt"/>
            </a:endParaRPr>
          </a:p>
        </p:txBody>
      </p:sp>
      <p:sp>
        <p:nvSpPr>
          <p:cNvPr id="4" name="Text Placeholder 3"/>
          <p:cNvSpPr>
            <a:spLocks noGrp="1"/>
          </p:cNvSpPr>
          <p:nvPr>
            <p:ph type="body" sz="quarter" idx="14"/>
          </p:nvPr>
        </p:nvSpPr>
        <p:spPr/>
        <p:txBody>
          <a:bodyPr/>
          <a:lstStyle/>
          <a:p>
            <a:pPr algn="ctr"/>
            <a:r>
              <a:rPr lang="en-IN" sz="4000" b="1" dirty="0"/>
              <a:t>Chapter 7</a:t>
            </a:r>
            <a:endParaRPr lang="en-IN" sz="4000" dirty="0"/>
          </a:p>
        </p:txBody>
      </p:sp>
      <p:sp>
        <p:nvSpPr>
          <p:cNvPr id="5" name="Text Placeholder 4"/>
          <p:cNvSpPr>
            <a:spLocks noGrp="1"/>
          </p:cNvSpPr>
          <p:nvPr>
            <p:ph type="body" sz="quarter" idx="15"/>
          </p:nvPr>
        </p:nvSpPr>
        <p:spPr>
          <a:xfrm>
            <a:off x="5029200" y="3322637"/>
            <a:ext cx="3657600" cy="2163763"/>
          </a:xfrm>
        </p:spPr>
        <p:txBody>
          <a:bodyPr/>
          <a:lstStyle/>
          <a:p>
            <a:pPr algn="ctr"/>
            <a:r>
              <a:rPr lang="en-US" sz="3600" dirty="0"/>
              <a:t>Estimating Parameters and Determining Sample Sizes</a:t>
            </a:r>
            <a:endParaRPr lang="en-US" sz="3600" dirty="0">
              <a:cs typeface="Arial" panose="020B0604020202020204" pitchFamily="34" charset="0"/>
            </a:endParaRPr>
          </a:p>
        </p:txBody>
      </p:sp>
      <p:pic>
        <p:nvPicPr>
          <p:cNvPr id="8" name="Picture 2" descr="Front Cover: Elementary Statistics Thirteenth Edition by Maro F. Triola."/>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112" y="1702940"/>
            <a:ext cx="3368274"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6"/>
          </p:nvPr>
        </p:nvSpPr>
        <p:spPr>
          <a:xfrm>
            <a:off x="1828800" y="6508934"/>
            <a:ext cx="5867400" cy="187537"/>
          </a:xfrm>
        </p:spPr>
        <p:txBody>
          <a:bodyPr/>
          <a:lstStyle/>
          <a:p>
            <a:pPr>
              <a:spcBef>
                <a:spcPts val="0"/>
              </a:spcBef>
              <a:buClrTx/>
              <a:defRPr/>
            </a:pPr>
            <a:r>
              <a:rPr lang="en-US" altLang="en-US" dirty="0">
                <a:latin typeface="Verdana" panose="020B0604030504040204" pitchFamily="34" charset="0"/>
                <a:ea typeface="Verdana" panose="020B0604030504040204" pitchFamily="34" charset="0"/>
                <a:cs typeface="Verdana" panose="020B0604030504040204" pitchFamily="34" charset="0"/>
              </a:rPr>
              <a:t>Copyright © 2018, 2014, 2012 Pearson Education, Inc. All Rights Reserved</a:t>
            </a:r>
          </a:p>
        </p:txBody>
      </p:sp>
    </p:spTree>
    <p:extLst>
      <p:ext uri="{BB962C8B-B14F-4D97-AF65-F5344CB8AC3E}">
        <p14:creationId xmlns:p14="http://schemas.microsoft.com/office/powerpoint/2010/main" val="2645556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Eye Color Survey: Bootstrap CI for Proportion </a:t>
            </a:r>
            <a:r>
              <a:rPr lang="en-US" sz="2000" b="0" dirty="0">
                <a:latin typeface="+mj-lt"/>
              </a:rPr>
              <a:t>(1 of 11)</a:t>
            </a:r>
            <a:endParaRPr lang="en-IN" sz="2000" b="0" dirty="0">
              <a:latin typeface="+mj-lt"/>
            </a:endParaRPr>
          </a:p>
        </p:txBody>
      </p:sp>
      <p:sp>
        <p:nvSpPr>
          <p:cNvPr id="3" name="Content Placeholder 2"/>
          <p:cNvSpPr>
            <a:spLocks noGrp="1"/>
          </p:cNvSpPr>
          <p:nvPr>
            <p:ph idx="1"/>
          </p:nvPr>
        </p:nvSpPr>
        <p:spPr>
          <a:xfrm>
            <a:off x="457200" y="1600201"/>
            <a:ext cx="8229600" cy="2514600"/>
          </a:xfrm>
        </p:spPr>
        <p:txBody>
          <a:bodyPr/>
          <a:lstStyle/>
          <a:p>
            <a:pPr marL="0" indent="0">
              <a:buNone/>
            </a:pPr>
            <a:r>
              <a:rPr lang="en-US" sz="2600" dirty="0"/>
              <a:t>In a survey, four randomly selected subjects were asked if they have brown eyes, and here are the results: 0, 0, 1, 0 (where 0 = no and 1 = yes). Use the bootstrap resampling procedure to construct a 90% confidence interval estimate of the population proportion </a:t>
            </a:r>
            <a:r>
              <a:rPr lang="en-US" sz="2600" i="1" dirty="0"/>
              <a:t>p, </a:t>
            </a:r>
            <a:r>
              <a:rPr lang="en-US" sz="2600" dirty="0"/>
              <a:t>the proportion of people with brown eyes in the population.</a:t>
            </a:r>
            <a:endParaRPr lang="en-IN" sz="2600" dirty="0"/>
          </a:p>
        </p:txBody>
      </p:sp>
    </p:spTree>
    <p:extLst>
      <p:ext uri="{BB962C8B-B14F-4D97-AF65-F5344CB8AC3E}">
        <p14:creationId xmlns:p14="http://schemas.microsoft.com/office/powerpoint/2010/main" val="801577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Eye Color Survey: Bootstrap CI for Proportion </a:t>
            </a:r>
            <a:r>
              <a:rPr lang="en-US" sz="2000" b="0" dirty="0">
                <a:latin typeface="+mj-lt"/>
              </a:rPr>
              <a:t>(2 of 11)</a:t>
            </a:r>
            <a:endParaRPr lang="en-IN" sz="2000" b="0" dirty="0">
              <a:latin typeface="+mj-lt"/>
            </a:endParaRPr>
          </a:p>
        </p:txBody>
      </p:sp>
      <p:sp>
        <p:nvSpPr>
          <p:cNvPr id="3" name="Content Placeholder 2"/>
          <p:cNvSpPr>
            <a:spLocks noGrp="1"/>
          </p:cNvSpPr>
          <p:nvPr>
            <p:ph idx="1"/>
          </p:nvPr>
        </p:nvSpPr>
        <p:spPr>
          <a:xfrm>
            <a:off x="457200" y="1600201"/>
            <a:ext cx="8458200" cy="2743199"/>
          </a:xfrm>
        </p:spPr>
        <p:txBody>
          <a:bodyPr/>
          <a:lstStyle/>
          <a:p>
            <a:pPr marL="0" indent="0">
              <a:spcBef>
                <a:spcPts val="1200"/>
              </a:spcBef>
              <a:buNone/>
            </a:pPr>
            <a:r>
              <a:rPr lang="en-US" sz="2600" dirty="0"/>
              <a:t>Solution</a:t>
            </a:r>
          </a:p>
          <a:p>
            <a:pPr marL="0" indent="0">
              <a:spcBef>
                <a:spcPts val="1200"/>
              </a:spcBef>
              <a:buNone/>
            </a:pPr>
            <a:r>
              <a:rPr lang="en-US" sz="2600" b="1" dirty="0"/>
              <a:t>Requirement Check</a:t>
            </a:r>
          </a:p>
          <a:p>
            <a:pPr marL="0" indent="0">
              <a:spcBef>
                <a:spcPts val="1200"/>
              </a:spcBef>
              <a:buNone/>
            </a:pPr>
            <a:r>
              <a:rPr lang="en-US" sz="2600" dirty="0"/>
              <a:t>The sample is a simple random sample. (There is no requirement of at least 5 successes and at least 5 failures or </a:t>
            </a:r>
            <a:r>
              <a:rPr lang="en-US" sz="2600" i="1" dirty="0"/>
              <a:t>np ≥ </a:t>
            </a:r>
            <a:r>
              <a:rPr lang="en-US" sz="2600" dirty="0"/>
              <a:t>5 and </a:t>
            </a:r>
            <a:r>
              <a:rPr lang="en-US" sz="2600" i="1" dirty="0"/>
              <a:t>nq ≥</a:t>
            </a:r>
            <a:r>
              <a:rPr lang="en-US" sz="2600" dirty="0"/>
              <a:t> 5. There is no requirement that the sample must be from a normally distributed population.)</a:t>
            </a:r>
            <a:endParaRPr lang="en-IN" sz="2600" dirty="0"/>
          </a:p>
        </p:txBody>
      </p:sp>
    </p:spTree>
    <p:extLst>
      <p:ext uri="{BB962C8B-B14F-4D97-AF65-F5344CB8AC3E}">
        <p14:creationId xmlns:p14="http://schemas.microsoft.com/office/powerpoint/2010/main" val="2391773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Eye Color Survey: Bootstrap CI for Proportion </a:t>
            </a:r>
            <a:r>
              <a:rPr lang="en-US" sz="2000" b="0" dirty="0">
                <a:latin typeface="+mj-lt"/>
              </a:rPr>
              <a:t>(3 of 11)</a:t>
            </a:r>
            <a:endParaRPr lang="en-IN" sz="2000" b="0" dirty="0">
              <a:latin typeface="+mj-lt"/>
            </a:endParaRPr>
          </a:p>
        </p:txBody>
      </p:sp>
      <p:sp>
        <p:nvSpPr>
          <p:cNvPr id="3" name="Content Placeholder 2"/>
          <p:cNvSpPr>
            <a:spLocks noGrp="1"/>
          </p:cNvSpPr>
          <p:nvPr>
            <p:ph idx="1"/>
          </p:nvPr>
        </p:nvSpPr>
        <p:spPr>
          <a:xfrm>
            <a:off x="457200" y="1600201"/>
            <a:ext cx="8229600" cy="1828800"/>
          </a:xfrm>
        </p:spPr>
        <p:txBody>
          <a:bodyPr/>
          <a:lstStyle/>
          <a:p>
            <a:pPr marL="0" indent="0">
              <a:spcBef>
                <a:spcPts val="1200"/>
              </a:spcBef>
              <a:buNone/>
            </a:pPr>
            <a:r>
              <a:rPr lang="en-US" sz="2600" dirty="0"/>
              <a:t>Solution</a:t>
            </a:r>
          </a:p>
          <a:p>
            <a:pPr marL="0" indent="0">
              <a:spcBef>
                <a:spcPts val="1200"/>
              </a:spcBef>
              <a:buNone/>
            </a:pPr>
            <a:r>
              <a:rPr lang="en-US" sz="2600" b="1" dirty="0"/>
              <a:t>Step 1:</a:t>
            </a:r>
          </a:p>
          <a:p>
            <a:pPr marL="0" indent="0">
              <a:spcBef>
                <a:spcPts val="1200"/>
              </a:spcBef>
              <a:buNone/>
            </a:pPr>
            <a:r>
              <a:rPr lang="en-US" sz="2600" dirty="0"/>
              <a:t>In the table on the next slide, we created 20 bootstrap samples from the original sample of 0, 0, 1, 0.</a:t>
            </a:r>
            <a:endParaRPr lang="en-IN" sz="2600" dirty="0"/>
          </a:p>
        </p:txBody>
      </p:sp>
    </p:spTree>
    <p:extLst>
      <p:ext uri="{BB962C8B-B14F-4D97-AF65-F5344CB8AC3E}">
        <p14:creationId xmlns:p14="http://schemas.microsoft.com/office/powerpoint/2010/main" val="2646721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Eye Color Survey: Bootstrap CI for Proportion </a:t>
            </a:r>
            <a:r>
              <a:rPr lang="en-US" sz="2000" b="0" dirty="0">
                <a:latin typeface="+mj-lt"/>
              </a:rPr>
              <a:t>(4 of 11)</a:t>
            </a:r>
            <a:endParaRPr lang="en-IN" sz="2000" b="0" dirty="0">
              <a:latin typeface="+mj-lt"/>
            </a:endParaRPr>
          </a:p>
        </p:txBody>
      </p:sp>
      <p:sp>
        <p:nvSpPr>
          <p:cNvPr id="3" name="Content Placeholder 2"/>
          <p:cNvSpPr>
            <a:spLocks noGrp="1"/>
          </p:cNvSpPr>
          <p:nvPr>
            <p:ph idx="1"/>
          </p:nvPr>
        </p:nvSpPr>
        <p:spPr>
          <a:xfrm>
            <a:off x="457200" y="1600200"/>
            <a:ext cx="3733800" cy="1371599"/>
          </a:xfrm>
        </p:spPr>
        <p:txBody>
          <a:bodyPr/>
          <a:lstStyle/>
          <a:p>
            <a:pPr marL="0" indent="0">
              <a:spcBef>
                <a:spcPts val="1200"/>
              </a:spcBef>
              <a:buNone/>
            </a:pPr>
            <a:r>
              <a:rPr lang="en-US" sz="2600" dirty="0"/>
              <a:t>Solution</a:t>
            </a:r>
          </a:p>
          <a:p>
            <a:pPr marL="0" indent="0">
              <a:spcBef>
                <a:spcPts val="1200"/>
              </a:spcBef>
              <a:buNone/>
            </a:pPr>
            <a:r>
              <a:rPr lang="en-US" sz="2600" dirty="0"/>
              <a:t>Bootstrap Samples for </a:t>
            </a:r>
            <a:r>
              <a:rPr lang="en-US" sz="2600" i="1" dirty="0"/>
              <a:t>p</a:t>
            </a:r>
            <a:r>
              <a:rPr lang="en-US" sz="2600" dirty="0"/>
              <a:t>.</a:t>
            </a:r>
            <a:endParaRPr lang="en-IN" sz="2600" dirty="0"/>
          </a:p>
        </p:txBody>
      </p:sp>
      <p:pic>
        <p:nvPicPr>
          <p:cNvPr id="6" name="Picture 5" descr="The bootstrap sample lists 20 different 4-digit sequences of ones and zero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9567" y="1501536"/>
            <a:ext cx="3697633" cy="4793228"/>
          </a:xfrm>
          <a:prstGeom prst="rect">
            <a:avLst/>
          </a:prstGeom>
        </p:spPr>
      </p:pic>
    </p:spTree>
    <p:extLst>
      <p:ext uri="{BB962C8B-B14F-4D97-AF65-F5344CB8AC3E}">
        <p14:creationId xmlns:p14="http://schemas.microsoft.com/office/powerpoint/2010/main" val="1865498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Eye Color Survey: Bootstrap CI for Proportion </a:t>
            </a:r>
            <a:r>
              <a:rPr lang="en-US" sz="2000" b="0" dirty="0">
                <a:latin typeface="+mj-lt"/>
              </a:rPr>
              <a:t>(5 of 11)</a:t>
            </a:r>
            <a:endParaRPr lang="en-IN" sz="2000" b="0" dirty="0">
              <a:latin typeface="+mj-lt"/>
            </a:endParaRPr>
          </a:p>
        </p:txBody>
      </p:sp>
      <p:sp>
        <p:nvSpPr>
          <p:cNvPr id="3" name="Content Placeholder 2"/>
          <p:cNvSpPr>
            <a:spLocks noGrp="1"/>
          </p:cNvSpPr>
          <p:nvPr>
            <p:ph idx="1"/>
          </p:nvPr>
        </p:nvSpPr>
        <p:spPr>
          <a:xfrm>
            <a:off x="457200" y="1600201"/>
            <a:ext cx="8229600" cy="914399"/>
          </a:xfrm>
        </p:spPr>
        <p:txBody>
          <a:bodyPr/>
          <a:lstStyle/>
          <a:p>
            <a:pPr marL="0" indent="0">
              <a:spcBef>
                <a:spcPts val="1200"/>
              </a:spcBef>
              <a:buNone/>
            </a:pPr>
            <a:r>
              <a:rPr lang="en-US" sz="2600" dirty="0"/>
              <a:t>Solution</a:t>
            </a:r>
          </a:p>
          <a:p>
            <a:pPr marL="0" indent="0">
              <a:spcBef>
                <a:spcPts val="1200"/>
              </a:spcBef>
              <a:buNone/>
            </a:pPr>
            <a:r>
              <a:rPr lang="en-US" sz="2600" b="1" dirty="0"/>
              <a:t>Step 2:</a:t>
            </a:r>
            <a:endParaRPr lang="en-IN" sz="2600" dirty="0"/>
          </a:p>
        </p:txBody>
      </p:sp>
      <p:pic>
        <p:nvPicPr>
          <p:cNvPr id="4" name="Picture 3" descr="Because we want a confidence interval estimate of the population proportion p, we want the sample proportion p-hat for each of the 20 bootstrap samples, and those sample proportions are shown in the column to the right of the bootstrap samples on the next slid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316" y="2713929"/>
            <a:ext cx="8277944" cy="1934271"/>
          </a:xfrm>
          <a:prstGeom prst="rect">
            <a:avLst/>
          </a:prstGeom>
        </p:spPr>
      </p:pic>
    </p:spTree>
    <p:extLst>
      <p:ext uri="{BB962C8B-B14F-4D97-AF65-F5344CB8AC3E}">
        <p14:creationId xmlns:p14="http://schemas.microsoft.com/office/powerpoint/2010/main" val="2663500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Eye Color Survey: Bootstrap CI for Proportion </a:t>
            </a:r>
            <a:r>
              <a:rPr lang="en-US" sz="2000" b="0" dirty="0">
                <a:latin typeface="+mj-lt"/>
              </a:rPr>
              <a:t>(6 of 11)</a:t>
            </a:r>
            <a:endParaRPr lang="en-IN" sz="2000" b="0" dirty="0">
              <a:latin typeface="+mj-lt"/>
            </a:endParaRPr>
          </a:p>
        </p:txBody>
      </p:sp>
      <p:sp>
        <p:nvSpPr>
          <p:cNvPr id="3" name="Content Placeholder 2"/>
          <p:cNvSpPr>
            <a:spLocks noGrp="1"/>
          </p:cNvSpPr>
          <p:nvPr>
            <p:ph idx="1"/>
          </p:nvPr>
        </p:nvSpPr>
        <p:spPr>
          <a:xfrm>
            <a:off x="457200" y="1600201"/>
            <a:ext cx="3733800" cy="1447800"/>
          </a:xfrm>
        </p:spPr>
        <p:txBody>
          <a:bodyPr/>
          <a:lstStyle/>
          <a:p>
            <a:pPr marL="0" indent="0">
              <a:spcBef>
                <a:spcPts val="1200"/>
              </a:spcBef>
              <a:buNone/>
            </a:pPr>
            <a:r>
              <a:rPr lang="en-US" sz="2600" dirty="0"/>
              <a:t>Solution</a:t>
            </a:r>
          </a:p>
          <a:p>
            <a:pPr marL="0" indent="0">
              <a:spcBef>
                <a:spcPts val="1200"/>
              </a:spcBef>
              <a:buNone/>
            </a:pPr>
            <a:r>
              <a:rPr lang="en-US" sz="2600" dirty="0"/>
              <a:t>Bootstrap Samples for </a:t>
            </a:r>
            <a:r>
              <a:rPr lang="en-US" sz="2600" i="1" dirty="0"/>
              <a:t>p</a:t>
            </a:r>
            <a:r>
              <a:rPr lang="en-US" sz="2600" dirty="0"/>
              <a:t>.</a:t>
            </a:r>
            <a:endParaRPr lang="en-IN" sz="2600" dirty="0"/>
          </a:p>
        </p:txBody>
      </p:sp>
      <p:pic>
        <p:nvPicPr>
          <p:cNvPr id="4" name="Picture 3" descr="The bootstrap sample lists 20 different 4-digit sequences of ones and zeros. Each sequence can have 0 to 3 ones. The p-hat value for the sequence = the number of ones times 0.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663" y="1491997"/>
            <a:ext cx="3727537" cy="4841160"/>
          </a:xfrm>
          <a:prstGeom prst="rect">
            <a:avLst/>
          </a:prstGeom>
        </p:spPr>
      </p:pic>
    </p:spTree>
    <p:extLst>
      <p:ext uri="{BB962C8B-B14F-4D97-AF65-F5344CB8AC3E}">
        <p14:creationId xmlns:p14="http://schemas.microsoft.com/office/powerpoint/2010/main" val="1046409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Eye Color Survey: Bootstrap CI for Proportion </a:t>
            </a:r>
            <a:r>
              <a:rPr lang="en-US" sz="2000" b="0" dirty="0">
                <a:latin typeface="+mj-lt"/>
              </a:rPr>
              <a:t>(7 of 11)</a:t>
            </a:r>
            <a:endParaRPr lang="en-IN" sz="2000" b="0" dirty="0">
              <a:latin typeface="+mj-lt"/>
            </a:endParaRPr>
          </a:p>
        </p:txBody>
      </p:sp>
      <p:sp>
        <p:nvSpPr>
          <p:cNvPr id="3" name="Content Placeholder 2"/>
          <p:cNvSpPr>
            <a:spLocks noGrp="1"/>
          </p:cNvSpPr>
          <p:nvPr>
            <p:ph idx="1"/>
          </p:nvPr>
        </p:nvSpPr>
        <p:spPr>
          <a:xfrm>
            <a:off x="457200" y="1600200"/>
            <a:ext cx="8229600" cy="2285999"/>
          </a:xfrm>
        </p:spPr>
        <p:txBody>
          <a:bodyPr/>
          <a:lstStyle/>
          <a:p>
            <a:pPr marL="0" indent="0">
              <a:spcBef>
                <a:spcPts val="1200"/>
              </a:spcBef>
              <a:buNone/>
            </a:pPr>
            <a:r>
              <a:rPr lang="en-US" sz="2600" dirty="0"/>
              <a:t>Solution</a:t>
            </a:r>
          </a:p>
          <a:p>
            <a:pPr marL="0" indent="0">
              <a:spcBef>
                <a:spcPts val="1200"/>
              </a:spcBef>
              <a:buNone/>
            </a:pPr>
            <a:r>
              <a:rPr lang="en-US" sz="2600" b="1" dirty="0"/>
              <a:t>Step 3:</a:t>
            </a:r>
          </a:p>
          <a:p>
            <a:pPr marL="0" indent="0">
              <a:spcBef>
                <a:spcPts val="1200"/>
              </a:spcBef>
              <a:buNone/>
            </a:pPr>
            <a:r>
              <a:rPr lang="en-US" sz="2600" dirty="0"/>
              <a:t>The column of data shown farthest to the right is a list of the 20 sample proportions arranged in order (“sorted”) from lowest to highest.</a:t>
            </a:r>
            <a:endParaRPr lang="en-IN" sz="2600" dirty="0"/>
          </a:p>
        </p:txBody>
      </p:sp>
    </p:spTree>
    <p:extLst>
      <p:ext uri="{BB962C8B-B14F-4D97-AF65-F5344CB8AC3E}">
        <p14:creationId xmlns:p14="http://schemas.microsoft.com/office/powerpoint/2010/main" val="1269496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Eye Color Survey: Bootstrap CI for Proportion </a:t>
            </a:r>
            <a:r>
              <a:rPr lang="en-US" sz="2000" b="0" dirty="0">
                <a:latin typeface="+mj-lt"/>
              </a:rPr>
              <a:t>(8 of 11)</a:t>
            </a:r>
            <a:endParaRPr lang="en-IN" sz="2000" b="0" dirty="0">
              <a:latin typeface="+mj-lt"/>
            </a:endParaRPr>
          </a:p>
        </p:txBody>
      </p:sp>
      <p:sp>
        <p:nvSpPr>
          <p:cNvPr id="3" name="Content Placeholder 2"/>
          <p:cNvSpPr>
            <a:spLocks noGrp="1"/>
          </p:cNvSpPr>
          <p:nvPr>
            <p:ph idx="1"/>
          </p:nvPr>
        </p:nvSpPr>
        <p:spPr>
          <a:xfrm>
            <a:off x="457200" y="1600201"/>
            <a:ext cx="3657600" cy="1371600"/>
          </a:xfrm>
        </p:spPr>
        <p:txBody>
          <a:bodyPr/>
          <a:lstStyle/>
          <a:p>
            <a:pPr marL="0" indent="0">
              <a:spcBef>
                <a:spcPts val="1200"/>
              </a:spcBef>
              <a:buNone/>
            </a:pPr>
            <a:r>
              <a:rPr lang="en-US" sz="2600" dirty="0"/>
              <a:t>Solution</a:t>
            </a:r>
          </a:p>
          <a:p>
            <a:pPr marL="0" indent="0">
              <a:spcBef>
                <a:spcPts val="1200"/>
              </a:spcBef>
              <a:buNone/>
            </a:pPr>
            <a:r>
              <a:rPr lang="en-US" sz="2600" dirty="0"/>
              <a:t>Bootstrap Samples for </a:t>
            </a:r>
            <a:r>
              <a:rPr lang="en-US" sz="2600" i="1" dirty="0"/>
              <a:t>p</a:t>
            </a:r>
            <a:r>
              <a:rPr lang="en-US" sz="2600" dirty="0"/>
              <a:t>.</a:t>
            </a:r>
            <a:endParaRPr lang="en-IN" sz="2600" dirty="0"/>
          </a:p>
        </p:txBody>
      </p:sp>
      <p:pic>
        <p:nvPicPr>
          <p:cNvPr id="4" name="Picture 3" descr="The p-hat values for the bootstrap sample are sorted in ascending order: 4 0 values, 8 0.25 values, 5 0.50 values, and 3 0.75 valu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1535" y="1500435"/>
            <a:ext cx="3715665" cy="4841160"/>
          </a:xfrm>
          <a:prstGeom prst="rect">
            <a:avLst/>
          </a:prstGeom>
        </p:spPr>
      </p:pic>
    </p:spTree>
    <p:extLst>
      <p:ext uri="{BB962C8B-B14F-4D97-AF65-F5344CB8AC3E}">
        <p14:creationId xmlns:p14="http://schemas.microsoft.com/office/powerpoint/2010/main" val="2070058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Eye Color Survey: Bootstrap CI for Proportion </a:t>
            </a:r>
            <a:r>
              <a:rPr lang="en-US" sz="2000" b="0" dirty="0">
                <a:latin typeface="+mj-lt"/>
              </a:rPr>
              <a:t>(9 of 11)</a:t>
            </a:r>
            <a:endParaRPr lang="en-IN" sz="2000" b="0" dirty="0">
              <a:latin typeface="+mj-lt"/>
            </a:endParaRPr>
          </a:p>
        </p:txBody>
      </p:sp>
      <p:sp>
        <p:nvSpPr>
          <p:cNvPr id="3" name="Content Placeholder 2"/>
          <p:cNvSpPr>
            <a:spLocks noGrp="1"/>
          </p:cNvSpPr>
          <p:nvPr>
            <p:ph idx="1"/>
          </p:nvPr>
        </p:nvSpPr>
        <p:spPr>
          <a:xfrm>
            <a:off x="457200" y="1600200"/>
            <a:ext cx="8229600" cy="4724400"/>
          </a:xfrm>
        </p:spPr>
        <p:txBody>
          <a:bodyPr/>
          <a:lstStyle/>
          <a:p>
            <a:pPr marL="0" indent="0">
              <a:spcBef>
                <a:spcPts val="1200"/>
              </a:spcBef>
              <a:buNone/>
            </a:pPr>
            <a:r>
              <a:rPr lang="en-US" sz="2600" dirty="0"/>
              <a:t>Solution</a:t>
            </a:r>
          </a:p>
          <a:p>
            <a:pPr marL="0" indent="0">
              <a:spcBef>
                <a:spcPts val="1200"/>
              </a:spcBef>
              <a:buNone/>
            </a:pPr>
            <a:r>
              <a:rPr lang="en-US" sz="2600" b="1" dirty="0"/>
              <a:t>Step 4:</a:t>
            </a:r>
          </a:p>
          <a:p>
            <a:pPr marL="0" indent="0">
              <a:spcBef>
                <a:spcPts val="1200"/>
              </a:spcBef>
              <a:buNone/>
            </a:pPr>
            <a:r>
              <a:rPr lang="en-US" sz="2600" dirty="0"/>
              <a:t>Because we want a confidence level of 90%, we want to find the percentiles </a:t>
            </a:r>
            <a:r>
              <a:rPr lang="en-US" sz="2600" i="1" dirty="0"/>
              <a:t>P</a:t>
            </a:r>
            <a:r>
              <a:rPr lang="en-US" sz="2600" baseline="-25000" dirty="0"/>
              <a:t>5</a:t>
            </a:r>
            <a:r>
              <a:rPr lang="en-US" sz="2600" dirty="0"/>
              <a:t> and </a:t>
            </a:r>
            <a:r>
              <a:rPr lang="en-US" sz="2600" i="1" dirty="0"/>
              <a:t>P</a:t>
            </a:r>
            <a:r>
              <a:rPr lang="en-US" sz="2600" baseline="-25000" dirty="0"/>
              <a:t>95</a:t>
            </a:r>
            <a:r>
              <a:rPr lang="en-US" sz="2600" dirty="0"/>
              <a:t>. Recall that </a:t>
            </a:r>
            <a:r>
              <a:rPr lang="en-US" sz="2600" i="1" dirty="0"/>
              <a:t>P</a:t>
            </a:r>
            <a:r>
              <a:rPr lang="en-US" sz="2600" baseline="-25000" dirty="0"/>
              <a:t>5</a:t>
            </a:r>
            <a:r>
              <a:rPr lang="en-US" sz="2600" dirty="0"/>
              <a:t> separates the lowest 5% of values, and </a:t>
            </a:r>
            <a:r>
              <a:rPr lang="en-US" sz="2600" i="1" dirty="0"/>
              <a:t>P</a:t>
            </a:r>
            <a:r>
              <a:rPr lang="en-US" sz="2600" baseline="-25000" dirty="0"/>
              <a:t>95</a:t>
            </a:r>
            <a:r>
              <a:rPr lang="en-US" sz="2600" dirty="0"/>
              <a:t> separates the top 5% of values.</a:t>
            </a:r>
          </a:p>
          <a:p>
            <a:pPr marL="0" indent="0">
              <a:spcBef>
                <a:spcPts val="1200"/>
              </a:spcBef>
              <a:buNone/>
            </a:pPr>
            <a:r>
              <a:rPr lang="en-US" sz="2600" dirty="0"/>
              <a:t>Using the methods from Section 3-3 for finding percentiles, we use the </a:t>
            </a:r>
            <a:r>
              <a:rPr lang="en-US" sz="2600" i="1" dirty="0"/>
              <a:t>sorted </a:t>
            </a:r>
            <a:r>
              <a:rPr lang="en-US" sz="2600" dirty="0"/>
              <a:t>list of bootstrap sample proportions to find that </a:t>
            </a:r>
            <a:r>
              <a:rPr lang="en-US" sz="2600" i="1" dirty="0"/>
              <a:t>P</a:t>
            </a:r>
            <a:r>
              <a:rPr lang="en-US" sz="2600" baseline="-25000" dirty="0"/>
              <a:t>5</a:t>
            </a:r>
            <a:r>
              <a:rPr lang="en-US" sz="2600" dirty="0"/>
              <a:t> = 0.00 and </a:t>
            </a:r>
            <a:r>
              <a:rPr lang="en-US" sz="2600" i="1" dirty="0"/>
              <a:t>P</a:t>
            </a:r>
            <a:r>
              <a:rPr lang="en-US" sz="2600" baseline="-25000" dirty="0"/>
              <a:t>95</a:t>
            </a:r>
            <a:r>
              <a:rPr lang="en-US" sz="2600" dirty="0"/>
              <a:t> = 0.75. The 90% confidence interval estimate of the population proportion is 0.00 &lt; </a:t>
            </a:r>
            <a:r>
              <a:rPr lang="en-US" sz="2600" i="1" dirty="0"/>
              <a:t>p </a:t>
            </a:r>
            <a:r>
              <a:rPr lang="en-US" sz="2600" dirty="0"/>
              <a:t>&lt; 0.75.</a:t>
            </a:r>
            <a:endParaRPr lang="en-US" sz="2600" b="1" dirty="0"/>
          </a:p>
        </p:txBody>
      </p:sp>
    </p:spTree>
    <p:extLst>
      <p:ext uri="{BB962C8B-B14F-4D97-AF65-F5344CB8AC3E}">
        <p14:creationId xmlns:p14="http://schemas.microsoft.com/office/powerpoint/2010/main" val="3785945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Eye Color Survey: Bootstrap CI for Proportion </a:t>
            </a:r>
            <a:r>
              <a:rPr lang="en-US" sz="2000" b="0" dirty="0">
                <a:latin typeface="+mj-lt"/>
              </a:rPr>
              <a:t>(10 of 11)</a:t>
            </a:r>
            <a:endParaRPr lang="en-IN" sz="2000" b="0" dirty="0">
              <a:latin typeface="+mj-lt"/>
            </a:endParaRPr>
          </a:p>
        </p:txBody>
      </p:sp>
      <p:sp>
        <p:nvSpPr>
          <p:cNvPr id="3" name="Content Placeholder 2"/>
          <p:cNvSpPr>
            <a:spLocks noGrp="1"/>
          </p:cNvSpPr>
          <p:nvPr>
            <p:ph idx="1"/>
          </p:nvPr>
        </p:nvSpPr>
        <p:spPr>
          <a:xfrm>
            <a:off x="457199" y="1600201"/>
            <a:ext cx="3677163" cy="1066799"/>
          </a:xfrm>
        </p:spPr>
        <p:txBody>
          <a:bodyPr/>
          <a:lstStyle/>
          <a:p>
            <a:pPr marL="0" indent="0">
              <a:spcBef>
                <a:spcPts val="1200"/>
              </a:spcBef>
              <a:buNone/>
            </a:pPr>
            <a:r>
              <a:rPr lang="en-US" sz="2600" dirty="0"/>
              <a:t>Solution</a:t>
            </a:r>
          </a:p>
          <a:p>
            <a:pPr marL="0" indent="0">
              <a:spcBef>
                <a:spcPts val="1200"/>
              </a:spcBef>
              <a:buNone/>
            </a:pPr>
            <a:r>
              <a:rPr lang="en-US" sz="2600" dirty="0"/>
              <a:t>Bootstrap Samples for </a:t>
            </a:r>
            <a:r>
              <a:rPr lang="en-US" sz="2600" i="1" dirty="0"/>
              <a:t>p</a:t>
            </a:r>
            <a:r>
              <a:rPr lang="en-US" sz="2600" dirty="0"/>
              <a:t>.</a:t>
            </a:r>
            <a:endParaRPr lang="en-IN" sz="2600" dirty="0"/>
          </a:p>
        </p:txBody>
      </p:sp>
      <p:pic>
        <p:nvPicPr>
          <p:cNvPr id="4" name="Picture 3" descr="The 20 p-hat values from the bootstrap sample are sorted. The 90% confidence interval includes the second to nineteenth values. So, p is between p sub 5 = 0.00 and p sub 95 = 0.7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4736" y="1496888"/>
            <a:ext cx="3721592" cy="4841160"/>
          </a:xfrm>
          <a:prstGeom prst="rect">
            <a:avLst/>
          </a:prstGeom>
        </p:spPr>
      </p:pic>
    </p:spTree>
    <p:extLst>
      <p:ext uri="{BB962C8B-B14F-4D97-AF65-F5344CB8AC3E}">
        <p14:creationId xmlns:p14="http://schemas.microsoft.com/office/powerpoint/2010/main" val="2726847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sz="3600" dirty="0">
                <a:solidFill>
                  <a:schemeClr val="bg2"/>
                </a:solidFill>
                <a:latin typeface="+mj-lt"/>
              </a:rPr>
              <a:t>Estimating Parameters and Determining Sample Sizes</a:t>
            </a:r>
            <a:endParaRPr lang="en-IN" sz="3600" dirty="0">
              <a:solidFill>
                <a:schemeClr val="bg2"/>
              </a:solidFill>
              <a:latin typeface="+mj-lt"/>
            </a:endParaRPr>
          </a:p>
        </p:txBody>
      </p:sp>
      <p:sp>
        <p:nvSpPr>
          <p:cNvPr id="3" name="Content Placeholder 2"/>
          <p:cNvSpPr>
            <a:spLocks noGrp="1"/>
          </p:cNvSpPr>
          <p:nvPr>
            <p:ph idx="1"/>
          </p:nvPr>
        </p:nvSpPr>
        <p:spPr>
          <a:xfrm>
            <a:off x="457200" y="1600201"/>
            <a:ext cx="8229600" cy="2743199"/>
          </a:xfrm>
        </p:spPr>
        <p:txBody>
          <a:bodyPr/>
          <a:lstStyle/>
          <a:p>
            <a:pPr marL="255600" indent="-255600">
              <a:buNone/>
              <a:defRPr/>
            </a:pPr>
            <a:r>
              <a:rPr lang="en-US" sz="2600" dirty="0"/>
              <a:t>7-1 Estimating a Population Proportion</a:t>
            </a:r>
          </a:p>
          <a:p>
            <a:pPr marL="255600" indent="-255600">
              <a:buNone/>
              <a:defRPr/>
            </a:pPr>
            <a:r>
              <a:rPr lang="en-US" sz="2600" dirty="0"/>
              <a:t>7-2 Estimating a Population Mean</a:t>
            </a:r>
            <a:endParaRPr lang="en-US" sz="2600" dirty="0">
              <a:cs typeface="Arial" charset="0"/>
            </a:endParaRPr>
          </a:p>
          <a:p>
            <a:pPr marL="576263" indent="-576263">
              <a:buNone/>
              <a:defRPr/>
            </a:pPr>
            <a:r>
              <a:rPr lang="en-US" sz="2600" dirty="0">
                <a:cs typeface="Arial" charset="0"/>
              </a:rPr>
              <a:t>7-3 Estimating a Population Standard Deviation or     </a:t>
            </a:r>
            <a:br>
              <a:rPr lang="en-US" sz="2600" dirty="0">
                <a:cs typeface="Arial" charset="0"/>
              </a:rPr>
            </a:br>
            <a:r>
              <a:rPr lang="en-US" sz="2600" dirty="0">
                <a:cs typeface="Arial" charset="0"/>
              </a:rPr>
              <a:t>Variance</a:t>
            </a:r>
          </a:p>
          <a:p>
            <a:pPr marL="255600" indent="-255600">
              <a:buNone/>
              <a:defRPr/>
            </a:pPr>
            <a:r>
              <a:rPr lang="en-US" sz="2600" b="1" dirty="0">
                <a:cs typeface="Arial" charset="0"/>
              </a:rPr>
              <a:t>7-4 Bootstrapping: Using Technology for Estimates</a:t>
            </a:r>
            <a:endParaRPr lang="el-GR" sz="2600" b="1" dirty="0">
              <a:cs typeface="Arial" charset="0"/>
            </a:endParaRPr>
          </a:p>
        </p:txBody>
      </p:sp>
    </p:spTree>
    <p:extLst>
      <p:ext uri="{BB962C8B-B14F-4D97-AF65-F5344CB8AC3E}">
        <p14:creationId xmlns:p14="http://schemas.microsoft.com/office/powerpoint/2010/main" val="780033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Eye Color Survey: Bootstrap CI for Proportion </a:t>
            </a:r>
            <a:r>
              <a:rPr lang="en-US" sz="2000" b="0" dirty="0">
                <a:latin typeface="+mj-lt"/>
              </a:rPr>
              <a:t>(11 of 11)</a:t>
            </a:r>
            <a:endParaRPr lang="en-IN" sz="2000" b="0" dirty="0">
              <a:latin typeface="+mj-lt"/>
            </a:endParaRPr>
          </a:p>
        </p:txBody>
      </p:sp>
      <p:sp>
        <p:nvSpPr>
          <p:cNvPr id="3" name="Content Placeholder 2"/>
          <p:cNvSpPr>
            <a:spLocks noGrp="1"/>
          </p:cNvSpPr>
          <p:nvPr>
            <p:ph idx="1"/>
          </p:nvPr>
        </p:nvSpPr>
        <p:spPr>
          <a:xfrm>
            <a:off x="457200" y="1600201"/>
            <a:ext cx="8229600" cy="2667000"/>
          </a:xfrm>
        </p:spPr>
        <p:txBody>
          <a:bodyPr/>
          <a:lstStyle/>
          <a:p>
            <a:pPr marL="0" indent="0">
              <a:spcBef>
                <a:spcPts val="1200"/>
              </a:spcBef>
              <a:buNone/>
            </a:pPr>
            <a:r>
              <a:rPr lang="en-US" sz="2800" dirty="0"/>
              <a:t>Interpretation</a:t>
            </a:r>
          </a:p>
          <a:p>
            <a:pPr marL="0" indent="0">
              <a:spcBef>
                <a:spcPts val="1200"/>
              </a:spcBef>
              <a:buNone/>
            </a:pPr>
            <a:r>
              <a:rPr lang="en-US" sz="2600" dirty="0"/>
              <a:t>The confidence interval of 0.00 &lt; </a:t>
            </a:r>
            <a:r>
              <a:rPr lang="en-US" sz="2600" i="1" dirty="0"/>
              <a:t>p </a:t>
            </a:r>
            <a:r>
              <a:rPr lang="en-US" sz="2600" dirty="0"/>
              <a:t>&lt; 0.75 is quite wide. After all, every confidence interval for every proportion must fall between 0 and 1, so the 90% confidence interval of 0.00 &lt; </a:t>
            </a:r>
            <a:r>
              <a:rPr lang="en-US" sz="2600" i="1" dirty="0"/>
              <a:t>p </a:t>
            </a:r>
            <a:r>
              <a:rPr lang="en-US" sz="2600" dirty="0"/>
              <a:t>&lt; 0.75 doesn’t seem to be helpful, but it is based on only four sample values.</a:t>
            </a:r>
            <a:endParaRPr lang="en-IN" sz="2600" dirty="0"/>
          </a:p>
        </p:txBody>
      </p:sp>
    </p:spTree>
    <p:extLst>
      <p:ext uri="{BB962C8B-B14F-4D97-AF65-F5344CB8AC3E}">
        <p14:creationId xmlns:p14="http://schemas.microsoft.com/office/powerpoint/2010/main" val="3116021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Means</a:t>
            </a:r>
            <a:endParaRPr lang="en-IN" sz="3600" dirty="0">
              <a:latin typeface="+mj-lt"/>
            </a:endParaRPr>
          </a:p>
        </p:txBody>
      </p:sp>
      <p:sp>
        <p:nvSpPr>
          <p:cNvPr id="3" name="Content Placeholder 2"/>
          <p:cNvSpPr>
            <a:spLocks noGrp="1"/>
          </p:cNvSpPr>
          <p:nvPr>
            <p:ph idx="1"/>
          </p:nvPr>
        </p:nvSpPr>
        <p:spPr>
          <a:xfrm>
            <a:off x="457200" y="1600201"/>
            <a:ext cx="8153400" cy="2514600"/>
          </a:xfrm>
        </p:spPr>
        <p:txBody>
          <a:bodyPr/>
          <a:lstStyle/>
          <a:p>
            <a:pPr marL="0" indent="0">
              <a:buNone/>
            </a:pPr>
            <a:r>
              <a:rPr lang="en-US" sz="2600" dirty="0"/>
              <a:t>Earlier in this chapter we noted that when constructing a confidence interval estimate of a population mean, there is a requirement that the sample is from a normally distributed population or the sample size is greater than 30. The bootstrap method can be used when this requirement is not satisfied.</a:t>
            </a:r>
          </a:p>
        </p:txBody>
      </p:sp>
    </p:spTree>
    <p:extLst>
      <p:ext uri="{BB962C8B-B14F-4D97-AF65-F5344CB8AC3E}">
        <p14:creationId xmlns:p14="http://schemas.microsoft.com/office/powerpoint/2010/main" val="1517786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Incomes: Bootstrap CI for Mean </a:t>
            </a:r>
            <a:r>
              <a:rPr lang="en-US" sz="2000" b="0" dirty="0">
                <a:latin typeface="+mj-lt"/>
              </a:rPr>
              <a:t>(1 of 10)</a:t>
            </a:r>
            <a:endParaRPr lang="en-IN" sz="2000" b="0" dirty="0">
              <a:latin typeface="+mj-lt"/>
            </a:endParaRPr>
          </a:p>
        </p:txBody>
      </p:sp>
      <p:sp>
        <p:nvSpPr>
          <p:cNvPr id="3" name="Content Placeholder 2"/>
          <p:cNvSpPr>
            <a:spLocks noGrp="1"/>
          </p:cNvSpPr>
          <p:nvPr>
            <p:ph idx="1"/>
          </p:nvPr>
        </p:nvSpPr>
        <p:spPr>
          <a:xfrm>
            <a:off x="457200" y="1600201"/>
            <a:ext cx="8229600" cy="2514600"/>
          </a:xfrm>
        </p:spPr>
        <p:txBody>
          <a:bodyPr/>
          <a:lstStyle/>
          <a:p>
            <a:pPr marL="0" indent="0">
              <a:buNone/>
            </a:pPr>
            <a:r>
              <a:rPr lang="en-US" sz="2600" dirty="0"/>
              <a:t>When the author collected a simple random sample of annual incomes of his statistics students, he obtained these results (in thousands of dollars): 0, 2, 3, 7. Use the bootstrap resampling procedure to construct a 90% confidence interval estimate of the mean annual income of the population of all of the author’s statistics students.</a:t>
            </a:r>
            <a:endParaRPr lang="en-IN" sz="2600" dirty="0"/>
          </a:p>
        </p:txBody>
      </p:sp>
    </p:spTree>
    <p:extLst>
      <p:ext uri="{BB962C8B-B14F-4D97-AF65-F5344CB8AC3E}">
        <p14:creationId xmlns:p14="http://schemas.microsoft.com/office/powerpoint/2010/main" val="189544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kern="0" dirty="0">
                <a:latin typeface="+mj-lt"/>
              </a:rPr>
              <a:t>Example: Incomes: Bootstrap CI for Mean </a:t>
            </a:r>
            <a:r>
              <a:rPr lang="en-US" sz="2000" b="0" kern="0" dirty="0">
                <a:latin typeface="+mj-lt"/>
              </a:rPr>
              <a:t>(2 of 10)</a:t>
            </a:r>
            <a:endParaRPr lang="en-IN" sz="2000" b="0" dirty="0">
              <a:latin typeface="+mj-lt"/>
            </a:endParaRPr>
          </a:p>
        </p:txBody>
      </p:sp>
      <p:sp>
        <p:nvSpPr>
          <p:cNvPr id="3" name="Content Placeholder 2"/>
          <p:cNvSpPr>
            <a:spLocks noGrp="1"/>
          </p:cNvSpPr>
          <p:nvPr>
            <p:ph idx="1"/>
          </p:nvPr>
        </p:nvSpPr>
        <p:spPr>
          <a:xfrm>
            <a:off x="457200" y="1600201"/>
            <a:ext cx="8382000" cy="3581399"/>
          </a:xfrm>
        </p:spPr>
        <p:txBody>
          <a:bodyPr/>
          <a:lstStyle/>
          <a:p>
            <a:pPr marL="0" indent="0">
              <a:spcBef>
                <a:spcPts val="1200"/>
              </a:spcBef>
              <a:buNone/>
            </a:pPr>
            <a:r>
              <a:rPr lang="en-US" sz="2600" dirty="0"/>
              <a:t>Solution</a:t>
            </a:r>
          </a:p>
          <a:p>
            <a:pPr marL="0" indent="0">
              <a:spcBef>
                <a:spcPts val="1200"/>
              </a:spcBef>
              <a:buNone/>
            </a:pPr>
            <a:r>
              <a:rPr lang="en-US" sz="2600" b="1" dirty="0"/>
              <a:t>Requirement Check</a:t>
            </a:r>
          </a:p>
          <a:p>
            <a:pPr marL="0" indent="0">
              <a:spcBef>
                <a:spcPts val="1200"/>
              </a:spcBef>
              <a:buNone/>
            </a:pPr>
            <a:r>
              <a:rPr lang="en-US" sz="2600" dirty="0"/>
              <a:t>The sample is a simple random sample and there is no requirement that the sample must be from a normally distributed population. Because distributions of incomes are typically skewed instead of normal, we should not use the methods of Section 7-2 for finding the confidence interval, but the bootstrap method can be used.</a:t>
            </a:r>
            <a:endParaRPr lang="en-IN" sz="2600" dirty="0"/>
          </a:p>
        </p:txBody>
      </p:sp>
    </p:spTree>
    <p:extLst>
      <p:ext uri="{BB962C8B-B14F-4D97-AF65-F5344CB8AC3E}">
        <p14:creationId xmlns:p14="http://schemas.microsoft.com/office/powerpoint/2010/main" val="1685268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kern="0" dirty="0">
                <a:latin typeface="+mj-lt"/>
              </a:rPr>
              <a:t>Example: Incomes: Bootstrap CI for Mean </a:t>
            </a:r>
            <a:r>
              <a:rPr lang="en-US" sz="2000" b="0" kern="0" dirty="0">
                <a:latin typeface="+mj-lt"/>
              </a:rPr>
              <a:t>(3 of 10)</a:t>
            </a:r>
            <a:endParaRPr lang="en-IN" sz="2000" b="0" dirty="0">
              <a:latin typeface="+mj-lt"/>
            </a:endParaRPr>
          </a:p>
        </p:txBody>
      </p:sp>
      <p:sp>
        <p:nvSpPr>
          <p:cNvPr id="3" name="Content Placeholder 2"/>
          <p:cNvSpPr>
            <a:spLocks noGrp="1"/>
          </p:cNvSpPr>
          <p:nvPr>
            <p:ph idx="1"/>
          </p:nvPr>
        </p:nvSpPr>
        <p:spPr>
          <a:xfrm>
            <a:off x="457200" y="1600201"/>
            <a:ext cx="8153400" cy="3429000"/>
          </a:xfrm>
        </p:spPr>
        <p:txBody>
          <a:bodyPr/>
          <a:lstStyle/>
          <a:p>
            <a:pPr marL="0" indent="0">
              <a:spcBef>
                <a:spcPts val="1200"/>
              </a:spcBef>
              <a:buNone/>
            </a:pPr>
            <a:r>
              <a:rPr lang="en-US" sz="2600" dirty="0"/>
              <a:t>Solution</a:t>
            </a:r>
          </a:p>
          <a:p>
            <a:pPr marL="0" indent="0">
              <a:spcBef>
                <a:spcPts val="1200"/>
              </a:spcBef>
              <a:buNone/>
            </a:pPr>
            <a:r>
              <a:rPr lang="en-US" sz="2600" b="1" dirty="0"/>
              <a:t>Step 1:</a:t>
            </a:r>
          </a:p>
          <a:p>
            <a:pPr marL="0" indent="0">
              <a:spcBef>
                <a:spcPts val="1200"/>
              </a:spcBef>
              <a:buNone/>
            </a:pPr>
            <a:r>
              <a:rPr lang="en-US" sz="2600" dirty="0"/>
              <a:t>In the table on the next slide, we created 20 bootstrap samples (with replacement!) from the original sample of 0, 2, 3, 7. (Here we use only 20 bootstrap samples so we have a manageable example that doesn’t occupy many pages of text, but we usually want at least 1000 bootstrap samples.)</a:t>
            </a:r>
            <a:endParaRPr lang="en-IN" sz="2600" dirty="0"/>
          </a:p>
        </p:txBody>
      </p:sp>
    </p:spTree>
    <p:extLst>
      <p:ext uri="{BB962C8B-B14F-4D97-AF65-F5344CB8AC3E}">
        <p14:creationId xmlns:p14="http://schemas.microsoft.com/office/powerpoint/2010/main" val="2977622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Incomes: Bootstrap CI for Mean </a:t>
            </a:r>
            <a:r>
              <a:rPr lang="en-US" sz="2000" b="0" dirty="0">
                <a:latin typeface="+mj-lt"/>
              </a:rPr>
              <a:t>(4 of 10)</a:t>
            </a:r>
            <a:endParaRPr lang="en-IN" sz="2000" b="0" dirty="0">
              <a:latin typeface="+mj-lt"/>
            </a:endParaRPr>
          </a:p>
        </p:txBody>
      </p:sp>
      <p:sp>
        <p:nvSpPr>
          <p:cNvPr id="3" name="Content Placeholder 2"/>
          <p:cNvSpPr>
            <a:spLocks noGrp="1"/>
          </p:cNvSpPr>
          <p:nvPr>
            <p:ph idx="1"/>
          </p:nvPr>
        </p:nvSpPr>
        <p:spPr>
          <a:xfrm>
            <a:off x="457200" y="1600201"/>
            <a:ext cx="3733800" cy="1447800"/>
          </a:xfrm>
        </p:spPr>
        <p:txBody>
          <a:bodyPr/>
          <a:lstStyle/>
          <a:p>
            <a:pPr marL="0" indent="0">
              <a:spcBef>
                <a:spcPts val="1200"/>
              </a:spcBef>
              <a:buNone/>
            </a:pPr>
            <a:r>
              <a:rPr lang="en-US" sz="2600" dirty="0"/>
              <a:t>Solution</a:t>
            </a:r>
          </a:p>
          <a:p>
            <a:pPr marL="0" indent="0">
              <a:spcBef>
                <a:spcPts val="1200"/>
              </a:spcBef>
              <a:buNone/>
            </a:pPr>
            <a:r>
              <a:rPr lang="en-US" sz="2600" dirty="0"/>
              <a:t>Bootstrap Samples for </a:t>
            </a:r>
            <a:r>
              <a:rPr lang="en-US" sz="2600" i="1" dirty="0">
                <a:latin typeface="Symbol" panose="05050102010706020507" pitchFamily="18" charset="2"/>
              </a:rPr>
              <a:t>m</a:t>
            </a:r>
            <a:r>
              <a:rPr lang="en-US" sz="2600" dirty="0" smtClean="0"/>
              <a:t>.</a:t>
            </a:r>
            <a:endParaRPr lang="en-IN" sz="2600" dirty="0"/>
          </a:p>
        </p:txBody>
      </p:sp>
      <p:pic>
        <p:nvPicPr>
          <p:cNvPr id="4" name="Picture 3" descr="The bootstrap sample lists 20 4-digit sequences of zeros, twos, threes, and seven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4875" y="1423352"/>
            <a:ext cx="3396080" cy="4938468"/>
          </a:xfrm>
          <a:prstGeom prst="rect">
            <a:avLst/>
          </a:prstGeom>
        </p:spPr>
      </p:pic>
    </p:spTree>
    <p:extLst>
      <p:ext uri="{BB962C8B-B14F-4D97-AF65-F5344CB8AC3E}">
        <p14:creationId xmlns:p14="http://schemas.microsoft.com/office/powerpoint/2010/main" val="3767345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Incomes: Bootstrap CI for </a:t>
            </a:r>
            <a:r>
              <a:rPr lang="en-US" sz="3600" dirty="0" smtClean="0">
                <a:latin typeface="+mj-lt"/>
              </a:rPr>
              <a:t>Mean </a:t>
            </a:r>
            <a:r>
              <a:rPr lang="en-US" sz="2000" b="0" dirty="0" smtClean="0">
                <a:latin typeface="+mj-lt"/>
              </a:rPr>
              <a:t>(5 of 10)</a:t>
            </a:r>
            <a:endParaRPr lang="en-IN" sz="2000" b="0" dirty="0">
              <a:latin typeface="+mj-lt"/>
            </a:endParaRPr>
          </a:p>
        </p:txBody>
      </p:sp>
      <p:sp>
        <p:nvSpPr>
          <p:cNvPr id="3" name="Content Placeholder 2"/>
          <p:cNvSpPr>
            <a:spLocks noGrp="1"/>
          </p:cNvSpPr>
          <p:nvPr>
            <p:ph idx="1"/>
          </p:nvPr>
        </p:nvSpPr>
        <p:spPr>
          <a:xfrm>
            <a:off x="457200" y="1600201"/>
            <a:ext cx="8458200" cy="990599"/>
          </a:xfrm>
        </p:spPr>
        <p:txBody>
          <a:bodyPr/>
          <a:lstStyle/>
          <a:p>
            <a:pPr marL="0" indent="0">
              <a:spcBef>
                <a:spcPts val="1200"/>
              </a:spcBef>
              <a:buNone/>
            </a:pPr>
            <a:r>
              <a:rPr lang="en-US" sz="2600" dirty="0"/>
              <a:t>Solution</a:t>
            </a:r>
          </a:p>
          <a:p>
            <a:pPr marL="0" indent="0">
              <a:spcBef>
                <a:spcPts val="1200"/>
              </a:spcBef>
              <a:buNone/>
            </a:pPr>
            <a:r>
              <a:rPr lang="en-US" sz="2600" b="1" dirty="0"/>
              <a:t>Step 2</a:t>
            </a:r>
            <a:r>
              <a:rPr lang="en-US" sz="2600" b="1" dirty="0" smtClean="0"/>
              <a:t>:</a:t>
            </a:r>
          </a:p>
        </p:txBody>
      </p:sp>
      <p:pic>
        <p:nvPicPr>
          <p:cNvPr id="4" name="Picture 3" descr="Because we want a confidence interval estimate of the population mean mu, we want the sample mean x-bar for each of the 20 bootstrap samples, and those sample means are shown in the column to the right of the bootstrap sampl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510" y="2788720"/>
            <a:ext cx="7876180" cy="1800512"/>
          </a:xfrm>
          <a:prstGeom prst="rect">
            <a:avLst/>
          </a:prstGeom>
        </p:spPr>
      </p:pic>
    </p:spTree>
    <p:extLst>
      <p:ext uri="{BB962C8B-B14F-4D97-AF65-F5344CB8AC3E}">
        <p14:creationId xmlns:p14="http://schemas.microsoft.com/office/powerpoint/2010/main" val="1070263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Incomes: Bootstrap CI for Mean </a:t>
            </a:r>
            <a:r>
              <a:rPr lang="en-US" sz="2000" b="0" dirty="0">
                <a:latin typeface="+mj-lt"/>
              </a:rPr>
              <a:t>(6 of 10)</a:t>
            </a:r>
            <a:endParaRPr lang="en-IN" sz="2000" b="0" dirty="0">
              <a:latin typeface="+mj-lt"/>
            </a:endParaRPr>
          </a:p>
        </p:txBody>
      </p:sp>
      <p:sp>
        <p:nvSpPr>
          <p:cNvPr id="3" name="Content Placeholder 2"/>
          <p:cNvSpPr>
            <a:spLocks noGrp="1"/>
          </p:cNvSpPr>
          <p:nvPr>
            <p:ph idx="1"/>
          </p:nvPr>
        </p:nvSpPr>
        <p:spPr>
          <a:xfrm>
            <a:off x="457200" y="1600201"/>
            <a:ext cx="3733800" cy="1371600"/>
          </a:xfrm>
        </p:spPr>
        <p:txBody>
          <a:bodyPr/>
          <a:lstStyle/>
          <a:p>
            <a:pPr marL="0" indent="0">
              <a:spcBef>
                <a:spcPts val="1200"/>
              </a:spcBef>
              <a:buNone/>
            </a:pPr>
            <a:r>
              <a:rPr lang="en-US" sz="2600" dirty="0"/>
              <a:t>Solution</a:t>
            </a:r>
          </a:p>
          <a:p>
            <a:pPr marL="0" indent="0">
              <a:spcBef>
                <a:spcPts val="1200"/>
              </a:spcBef>
              <a:buNone/>
            </a:pPr>
            <a:r>
              <a:rPr lang="en-US" sz="2600" dirty="0"/>
              <a:t>Bootstrap Samples for </a:t>
            </a:r>
            <a:r>
              <a:rPr lang="en-US" sz="2800" i="1" dirty="0">
                <a:latin typeface="Symbol" panose="05050102010706020507" pitchFamily="18" charset="2"/>
              </a:rPr>
              <a:t>m</a:t>
            </a:r>
            <a:r>
              <a:rPr lang="en-US" sz="2600" dirty="0"/>
              <a:t>.</a:t>
            </a:r>
            <a:endParaRPr lang="en-IN" sz="2600" dirty="0"/>
          </a:p>
        </p:txBody>
      </p:sp>
      <p:pic>
        <p:nvPicPr>
          <p:cNvPr id="4" name="Picture 3" descr="The bootstrap sample lists 20 4-digit sequences of zeros, twos, threes, and sevens. The digits in each sequence are averaged to find x-bar for the sequen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1527" y="1413028"/>
            <a:ext cx="3374855" cy="4938468"/>
          </a:xfrm>
          <a:prstGeom prst="rect">
            <a:avLst/>
          </a:prstGeom>
        </p:spPr>
      </p:pic>
    </p:spTree>
    <p:extLst>
      <p:ext uri="{BB962C8B-B14F-4D97-AF65-F5344CB8AC3E}">
        <p14:creationId xmlns:p14="http://schemas.microsoft.com/office/powerpoint/2010/main" val="2664592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Incomes: Bootstrap CI for Mean </a:t>
            </a:r>
            <a:r>
              <a:rPr lang="en-US" sz="2000" b="0" dirty="0">
                <a:latin typeface="+mj-lt"/>
              </a:rPr>
              <a:t>(7 of 10)</a:t>
            </a:r>
            <a:endParaRPr lang="en-IN" sz="2000" b="0" dirty="0">
              <a:latin typeface="+mj-lt"/>
            </a:endParaRPr>
          </a:p>
        </p:txBody>
      </p:sp>
      <p:sp>
        <p:nvSpPr>
          <p:cNvPr id="3" name="Content Placeholder 2"/>
          <p:cNvSpPr>
            <a:spLocks noGrp="1"/>
          </p:cNvSpPr>
          <p:nvPr>
            <p:ph idx="1"/>
          </p:nvPr>
        </p:nvSpPr>
        <p:spPr>
          <a:xfrm>
            <a:off x="457200" y="1600200"/>
            <a:ext cx="8305800" cy="2438399"/>
          </a:xfrm>
        </p:spPr>
        <p:txBody>
          <a:bodyPr/>
          <a:lstStyle/>
          <a:p>
            <a:pPr marL="0" indent="0">
              <a:spcBef>
                <a:spcPts val="1200"/>
              </a:spcBef>
              <a:buNone/>
            </a:pPr>
            <a:r>
              <a:rPr lang="en-US" sz="2600" dirty="0"/>
              <a:t>Solution</a:t>
            </a:r>
          </a:p>
          <a:p>
            <a:pPr marL="0" indent="0">
              <a:spcBef>
                <a:spcPts val="1200"/>
              </a:spcBef>
              <a:buNone/>
            </a:pPr>
            <a:r>
              <a:rPr lang="en-US" sz="2600" b="1" dirty="0"/>
              <a:t>Step 3:</a:t>
            </a:r>
          </a:p>
          <a:p>
            <a:pPr marL="0" indent="0">
              <a:spcBef>
                <a:spcPts val="1200"/>
              </a:spcBef>
              <a:buNone/>
            </a:pPr>
            <a:r>
              <a:rPr lang="en-US" sz="2600" dirty="0"/>
              <a:t>The column of data shown farthest to the right is a list of the 20 sample means arranged in order (“sorted”) from lowest to highest.</a:t>
            </a:r>
            <a:endParaRPr lang="en-IN" sz="2600" dirty="0"/>
          </a:p>
        </p:txBody>
      </p:sp>
    </p:spTree>
    <p:extLst>
      <p:ext uri="{BB962C8B-B14F-4D97-AF65-F5344CB8AC3E}">
        <p14:creationId xmlns:p14="http://schemas.microsoft.com/office/powerpoint/2010/main" val="2303866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Incomes: Bootstrap CI for Mean </a:t>
            </a:r>
            <a:r>
              <a:rPr lang="en-US" sz="2000" b="0" dirty="0">
                <a:latin typeface="+mj-lt"/>
              </a:rPr>
              <a:t>(8 of 10)</a:t>
            </a:r>
            <a:endParaRPr lang="en-IN" sz="2000" b="0" dirty="0">
              <a:latin typeface="+mj-lt"/>
            </a:endParaRPr>
          </a:p>
        </p:txBody>
      </p:sp>
      <p:sp>
        <p:nvSpPr>
          <p:cNvPr id="3" name="Content Placeholder 2"/>
          <p:cNvSpPr>
            <a:spLocks noGrp="1"/>
          </p:cNvSpPr>
          <p:nvPr>
            <p:ph idx="1"/>
          </p:nvPr>
        </p:nvSpPr>
        <p:spPr>
          <a:xfrm>
            <a:off x="457199" y="1600201"/>
            <a:ext cx="3798711" cy="990599"/>
          </a:xfrm>
        </p:spPr>
        <p:txBody>
          <a:bodyPr/>
          <a:lstStyle/>
          <a:p>
            <a:pPr marL="0" indent="0">
              <a:spcBef>
                <a:spcPts val="1200"/>
              </a:spcBef>
              <a:buNone/>
            </a:pPr>
            <a:r>
              <a:rPr lang="en-US" sz="2600" dirty="0"/>
              <a:t>Solution</a:t>
            </a:r>
          </a:p>
          <a:p>
            <a:pPr marL="0" indent="0">
              <a:spcBef>
                <a:spcPts val="1200"/>
              </a:spcBef>
              <a:buNone/>
            </a:pPr>
            <a:r>
              <a:rPr lang="en-US" sz="2600" dirty="0"/>
              <a:t>Bootstrap Samples for </a:t>
            </a:r>
            <a:r>
              <a:rPr lang="en-US" sz="2800" i="1" dirty="0">
                <a:latin typeface="Symbol" panose="05050102010706020507" pitchFamily="18" charset="2"/>
              </a:rPr>
              <a:t>m</a:t>
            </a:r>
            <a:r>
              <a:rPr lang="en-US" sz="2600" dirty="0"/>
              <a:t>.</a:t>
            </a:r>
            <a:endParaRPr lang="en-IN" sz="2600" dirty="0"/>
          </a:p>
        </p:txBody>
      </p:sp>
      <p:pic>
        <p:nvPicPr>
          <p:cNvPr id="4" name="Picture 3" descr="A bootstrap sample of 0, 2, 3, and 7, with x-bar values. The x-bar values are sorted in ascending order: 1.75, 1.75, 1.75, 2.00, 2.00, 2.25, 2.50, 2.50, 2.50, 2.75, 3.00, 3.25, 3.25, 3.50, 3.75, 4.00, 4.50, 4.75, 4.75, 5.0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4628" y="1414208"/>
            <a:ext cx="3374855" cy="4938468"/>
          </a:xfrm>
          <a:prstGeom prst="rect">
            <a:avLst/>
          </a:prstGeom>
        </p:spPr>
      </p:pic>
    </p:spTree>
    <p:extLst>
      <p:ext uri="{BB962C8B-B14F-4D97-AF65-F5344CB8AC3E}">
        <p14:creationId xmlns:p14="http://schemas.microsoft.com/office/powerpoint/2010/main" val="3589017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Key Concept</a:t>
            </a:r>
            <a:endParaRPr lang="en-IN" sz="3600" dirty="0">
              <a:latin typeface="+mj-lt"/>
            </a:endParaRPr>
          </a:p>
        </p:txBody>
      </p:sp>
      <p:sp>
        <p:nvSpPr>
          <p:cNvPr id="3" name="Content Placeholder 2"/>
          <p:cNvSpPr>
            <a:spLocks noGrp="1"/>
          </p:cNvSpPr>
          <p:nvPr>
            <p:ph idx="1"/>
          </p:nvPr>
        </p:nvSpPr>
        <p:spPr>
          <a:xfrm>
            <a:off x="457200" y="1600201"/>
            <a:ext cx="8229600" cy="3429000"/>
          </a:xfrm>
        </p:spPr>
        <p:txBody>
          <a:bodyPr/>
          <a:lstStyle/>
          <a:p>
            <a:pPr marL="0" indent="0">
              <a:buNone/>
            </a:pPr>
            <a:r>
              <a:rPr lang="en-US" sz="2600" dirty="0"/>
              <a:t>The preceding sections presented methods for estimating population proportions, means, and standard deviations (or variances). All of those methods have certain requirements that limit the situations in which they can be used. When some of the requirements are not satisfied, we can often use the bootstrap method to estimate a parameter with a confidence interval. The bootstrap method typically requires the use of software.</a:t>
            </a:r>
            <a:endParaRPr lang="en-IN" sz="2600" dirty="0"/>
          </a:p>
        </p:txBody>
      </p:sp>
    </p:spTree>
    <p:extLst>
      <p:ext uri="{BB962C8B-B14F-4D97-AF65-F5344CB8AC3E}">
        <p14:creationId xmlns:p14="http://schemas.microsoft.com/office/powerpoint/2010/main" val="2453536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Incomes: Bootstrap CI for Mean </a:t>
            </a:r>
            <a:r>
              <a:rPr lang="en-US" sz="2000" b="0" dirty="0">
                <a:latin typeface="+mj-lt"/>
              </a:rPr>
              <a:t>(9 of 10)</a:t>
            </a:r>
            <a:endParaRPr lang="en-IN" sz="2000" b="0" dirty="0">
              <a:latin typeface="+mj-lt"/>
            </a:endParaRPr>
          </a:p>
        </p:txBody>
      </p:sp>
      <p:sp>
        <p:nvSpPr>
          <p:cNvPr id="3" name="Content Placeholder 2"/>
          <p:cNvSpPr>
            <a:spLocks noGrp="1"/>
          </p:cNvSpPr>
          <p:nvPr>
            <p:ph idx="1"/>
          </p:nvPr>
        </p:nvSpPr>
        <p:spPr>
          <a:xfrm>
            <a:off x="457200" y="1600200"/>
            <a:ext cx="8229600" cy="4648200"/>
          </a:xfrm>
        </p:spPr>
        <p:txBody>
          <a:bodyPr/>
          <a:lstStyle/>
          <a:p>
            <a:pPr marL="0" indent="0">
              <a:spcBef>
                <a:spcPts val="1200"/>
              </a:spcBef>
              <a:buNone/>
            </a:pPr>
            <a:r>
              <a:rPr lang="en-US" sz="2600" dirty="0"/>
              <a:t>Solution</a:t>
            </a:r>
          </a:p>
          <a:p>
            <a:pPr marL="0" indent="0">
              <a:spcBef>
                <a:spcPts val="1200"/>
              </a:spcBef>
              <a:buNone/>
            </a:pPr>
            <a:r>
              <a:rPr lang="en-US" sz="2600" b="1" dirty="0"/>
              <a:t>Step 4:</a:t>
            </a:r>
          </a:p>
          <a:p>
            <a:pPr marL="0" indent="0">
              <a:spcBef>
                <a:spcPts val="1200"/>
              </a:spcBef>
              <a:buNone/>
            </a:pPr>
            <a:r>
              <a:rPr lang="en-US" sz="2600" dirty="0"/>
              <a:t>Because we want a confidence level of 90%, we want to find the percentiles </a:t>
            </a:r>
            <a:r>
              <a:rPr lang="en-US" sz="2600" i="1" dirty="0"/>
              <a:t>P</a:t>
            </a:r>
            <a:r>
              <a:rPr lang="en-US" sz="2600" baseline="-25000" dirty="0"/>
              <a:t>5</a:t>
            </a:r>
            <a:r>
              <a:rPr lang="en-US" sz="2600" dirty="0"/>
              <a:t> and </a:t>
            </a:r>
            <a:r>
              <a:rPr lang="en-US" sz="2600" i="1" dirty="0"/>
              <a:t>P</a:t>
            </a:r>
            <a:r>
              <a:rPr lang="en-US" sz="2600" baseline="-25000" dirty="0"/>
              <a:t>95</a:t>
            </a:r>
            <a:r>
              <a:rPr lang="en-US" sz="2600" dirty="0"/>
              <a:t>. Recall that </a:t>
            </a:r>
            <a:r>
              <a:rPr lang="en-US" sz="2600" i="1" dirty="0"/>
              <a:t>P</a:t>
            </a:r>
            <a:r>
              <a:rPr lang="en-US" sz="2600" baseline="-25000" dirty="0"/>
              <a:t>5</a:t>
            </a:r>
            <a:r>
              <a:rPr lang="en-US" sz="2600" dirty="0"/>
              <a:t> separates the lowest 5% of values, and </a:t>
            </a:r>
            <a:r>
              <a:rPr lang="en-US" sz="2600" i="1" dirty="0"/>
              <a:t>P</a:t>
            </a:r>
            <a:r>
              <a:rPr lang="en-US" sz="2600" baseline="-25000" dirty="0"/>
              <a:t>95</a:t>
            </a:r>
            <a:r>
              <a:rPr lang="en-US" sz="2600" dirty="0"/>
              <a:t> separates the top 5% of values. Using the methods from Section 3-3 for finding percentiles, we use the </a:t>
            </a:r>
            <a:r>
              <a:rPr lang="en-US" sz="2600" b="1" dirty="0"/>
              <a:t>sorted</a:t>
            </a:r>
            <a:r>
              <a:rPr lang="en-US" sz="2600" i="1" dirty="0"/>
              <a:t> </a:t>
            </a:r>
            <a:r>
              <a:rPr lang="en-US" sz="2600" dirty="0"/>
              <a:t>list of bootstrap sample means to find that </a:t>
            </a:r>
            <a:r>
              <a:rPr lang="en-US" sz="2600" i="1" dirty="0"/>
              <a:t>P</a:t>
            </a:r>
            <a:r>
              <a:rPr lang="en-US" sz="2600" baseline="-25000" dirty="0"/>
              <a:t>5</a:t>
            </a:r>
            <a:r>
              <a:rPr lang="en-US" sz="2600" dirty="0"/>
              <a:t> = 1.75 and </a:t>
            </a:r>
            <a:r>
              <a:rPr lang="en-US" sz="2600" i="1" dirty="0"/>
              <a:t>P</a:t>
            </a:r>
            <a:r>
              <a:rPr lang="en-US" sz="2600" baseline="-25000" dirty="0"/>
              <a:t>95</a:t>
            </a:r>
            <a:r>
              <a:rPr lang="en-US" sz="2600" dirty="0"/>
              <a:t> = 4.875. The 90% confidence interval estimate of the population mean is 1.75 &lt; </a:t>
            </a:r>
            <a:r>
              <a:rPr lang="en-US" sz="2800" i="1" dirty="0">
                <a:latin typeface="Symbol" panose="05050102010706020507" pitchFamily="18" charset="2"/>
              </a:rPr>
              <a:t>m</a:t>
            </a:r>
            <a:r>
              <a:rPr lang="en-US" sz="2600" dirty="0"/>
              <a:t> &lt; 4.875, where the values are in thousands of dollars.</a:t>
            </a:r>
            <a:endParaRPr lang="en-IN" sz="2600" dirty="0"/>
          </a:p>
        </p:txBody>
      </p:sp>
    </p:spTree>
    <p:extLst>
      <p:ext uri="{BB962C8B-B14F-4D97-AF65-F5344CB8AC3E}">
        <p14:creationId xmlns:p14="http://schemas.microsoft.com/office/powerpoint/2010/main" val="2346208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Incomes: Bootstrap CI for Mean </a:t>
            </a:r>
            <a:r>
              <a:rPr lang="en-US" sz="2000" b="0" dirty="0">
                <a:latin typeface="+mj-lt"/>
              </a:rPr>
              <a:t>(10 of 10)</a:t>
            </a:r>
            <a:endParaRPr lang="en-IN" sz="2000" b="0" dirty="0">
              <a:latin typeface="+mj-lt"/>
            </a:endParaRPr>
          </a:p>
        </p:txBody>
      </p:sp>
      <p:sp>
        <p:nvSpPr>
          <p:cNvPr id="3" name="Content Placeholder 2"/>
          <p:cNvSpPr>
            <a:spLocks noGrp="1"/>
          </p:cNvSpPr>
          <p:nvPr>
            <p:ph idx="1"/>
          </p:nvPr>
        </p:nvSpPr>
        <p:spPr>
          <a:xfrm>
            <a:off x="457199" y="1600201"/>
            <a:ext cx="3750019" cy="990599"/>
          </a:xfrm>
        </p:spPr>
        <p:txBody>
          <a:bodyPr/>
          <a:lstStyle/>
          <a:p>
            <a:pPr marL="0" indent="0">
              <a:spcBef>
                <a:spcPts val="1200"/>
              </a:spcBef>
              <a:buNone/>
            </a:pPr>
            <a:r>
              <a:rPr lang="en-US" sz="2600" dirty="0"/>
              <a:t>Solution</a:t>
            </a:r>
          </a:p>
          <a:p>
            <a:pPr marL="0" indent="0">
              <a:spcBef>
                <a:spcPts val="1200"/>
              </a:spcBef>
              <a:buNone/>
            </a:pPr>
            <a:r>
              <a:rPr lang="en-US" sz="2600" dirty="0"/>
              <a:t>Bootstrap Samples for </a:t>
            </a:r>
            <a:r>
              <a:rPr lang="en-US" sz="2600" i="1" dirty="0">
                <a:latin typeface="Symbol" panose="05050102010706020507" pitchFamily="18" charset="2"/>
              </a:rPr>
              <a:t>m</a:t>
            </a:r>
            <a:r>
              <a:rPr lang="en-US" sz="2600" dirty="0" smtClean="0"/>
              <a:t>.</a:t>
            </a:r>
            <a:endParaRPr lang="en-IN" sz="2600" dirty="0"/>
          </a:p>
        </p:txBody>
      </p:sp>
      <p:pic>
        <p:nvPicPr>
          <p:cNvPr id="4" name="Picture 3" descr="A bootstrap sample of 0, 2, 3, and 7, with sorted x-bar values. The 90% confidence interval includes the second to nineteenth x-bar values, meaning mu is between 1.75 and 4.87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9257" y="1421466"/>
            <a:ext cx="3374855" cy="4938468"/>
          </a:xfrm>
          <a:prstGeom prst="rect">
            <a:avLst/>
          </a:prstGeom>
        </p:spPr>
      </p:pic>
    </p:spTree>
    <p:extLst>
      <p:ext uri="{BB962C8B-B14F-4D97-AF65-F5344CB8AC3E}">
        <p14:creationId xmlns:p14="http://schemas.microsoft.com/office/powerpoint/2010/main" val="23303751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Standard Deviations</a:t>
            </a:r>
            <a:endParaRPr lang="en-IN" sz="3600" dirty="0">
              <a:latin typeface="+mj-lt"/>
            </a:endParaRPr>
          </a:p>
        </p:txBody>
      </p:sp>
      <p:sp>
        <p:nvSpPr>
          <p:cNvPr id="3" name="Content Placeholder 2"/>
          <p:cNvSpPr>
            <a:spLocks noGrp="1"/>
          </p:cNvSpPr>
          <p:nvPr>
            <p:ph idx="1"/>
          </p:nvPr>
        </p:nvSpPr>
        <p:spPr>
          <a:xfrm>
            <a:off x="457200" y="1600201"/>
            <a:ext cx="8229600" cy="3593591"/>
          </a:xfrm>
        </p:spPr>
        <p:txBody>
          <a:bodyPr/>
          <a:lstStyle/>
          <a:p>
            <a:pPr marL="0" indent="0">
              <a:buNone/>
            </a:pPr>
            <a:r>
              <a:rPr lang="en-US" sz="2600" dirty="0"/>
              <a:t>In Section 7-3 we noted that when constructing confidence interval estimates of population standard deviations or variances, there is a requirement that the sample must be from a population with normally distributed values. Even if the sample is large, this normality requirement is much stricter than the normality requirement used for estimating population means. Consequently, the bootstrap method becomes more important for confidence interval estimates of </a:t>
            </a:r>
            <a:r>
              <a:rPr lang="el-GR" sz="2600" i="1" dirty="0">
                <a:latin typeface="Arial" panose="020B0604020202020204" pitchFamily="34" charset="0"/>
                <a:cs typeface="Arial" panose="020B0604020202020204" pitchFamily="34" charset="0"/>
              </a:rPr>
              <a:t>σ</a:t>
            </a:r>
            <a:r>
              <a:rPr lang="en-US" sz="2600" i="1" dirty="0">
                <a:latin typeface="Arial" panose="020B0604020202020204" pitchFamily="34" charset="0"/>
                <a:cs typeface="Arial" panose="020B0604020202020204" pitchFamily="34" charset="0"/>
              </a:rPr>
              <a:t> </a:t>
            </a:r>
            <a:r>
              <a:rPr lang="en-US" sz="2600" dirty="0"/>
              <a:t>or </a:t>
            </a:r>
            <a:r>
              <a:rPr lang="el-GR" sz="2600" i="1" dirty="0">
                <a:latin typeface="Arial" panose="020B0604020202020204" pitchFamily="34" charset="0"/>
                <a:cs typeface="Arial" panose="020B0604020202020204" pitchFamily="34" charset="0"/>
              </a:rPr>
              <a:t>σ</a:t>
            </a:r>
            <a:r>
              <a:rPr lang="en-US" sz="2600" baseline="30000" dirty="0"/>
              <a:t>²</a:t>
            </a:r>
            <a:r>
              <a:rPr lang="en-US" sz="2600" dirty="0"/>
              <a:t>.</a:t>
            </a:r>
            <a:endParaRPr lang="en-IN" sz="2600" dirty="0"/>
          </a:p>
        </p:txBody>
      </p:sp>
    </p:spTree>
    <p:extLst>
      <p:ext uri="{BB962C8B-B14F-4D97-AF65-F5344CB8AC3E}">
        <p14:creationId xmlns:p14="http://schemas.microsoft.com/office/powerpoint/2010/main" val="39841194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Incomes: Bootstrap CI for Standard Deviation </a:t>
            </a:r>
            <a:r>
              <a:rPr lang="en-US" sz="2000" b="0" dirty="0">
                <a:latin typeface="+mj-lt"/>
              </a:rPr>
              <a:t>(1 of 4)</a:t>
            </a:r>
            <a:endParaRPr lang="en-IN" sz="2000" b="0" dirty="0">
              <a:latin typeface="+mj-lt"/>
            </a:endParaRPr>
          </a:p>
        </p:txBody>
      </p:sp>
      <p:sp>
        <p:nvSpPr>
          <p:cNvPr id="3" name="Content Placeholder 2"/>
          <p:cNvSpPr>
            <a:spLocks noGrp="1"/>
          </p:cNvSpPr>
          <p:nvPr>
            <p:ph idx="1"/>
          </p:nvPr>
        </p:nvSpPr>
        <p:spPr>
          <a:xfrm>
            <a:off x="457200" y="1600201"/>
            <a:ext cx="8229600" cy="2438399"/>
          </a:xfrm>
        </p:spPr>
        <p:txBody>
          <a:bodyPr/>
          <a:lstStyle/>
          <a:p>
            <a:pPr marL="0" indent="0">
              <a:buNone/>
            </a:pPr>
            <a:r>
              <a:rPr lang="en-US" sz="2600" dirty="0"/>
              <a:t>Use these same incomes (thousands of dollars) from the previous example: 0, 2, 3, 7. Use the bootstrap resampling procedure to construct a 90% confidence interval estimate of the population standard deviation </a:t>
            </a:r>
            <a:r>
              <a:rPr lang="el-GR" sz="2600" i="1" dirty="0">
                <a:latin typeface="Arial" panose="020B0604020202020204" pitchFamily="34" charset="0"/>
                <a:cs typeface="Arial" panose="020B0604020202020204" pitchFamily="34" charset="0"/>
              </a:rPr>
              <a:t>σ</a:t>
            </a:r>
            <a:r>
              <a:rPr lang="en-US" sz="2600" dirty="0"/>
              <a:t>, the standard deviation of the annual incomes of the population of the author’s statistics students.</a:t>
            </a:r>
            <a:endParaRPr lang="en-IN" sz="2600" dirty="0"/>
          </a:p>
        </p:txBody>
      </p:sp>
    </p:spTree>
    <p:extLst>
      <p:ext uri="{BB962C8B-B14F-4D97-AF65-F5344CB8AC3E}">
        <p14:creationId xmlns:p14="http://schemas.microsoft.com/office/powerpoint/2010/main" val="24274922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Incomes: Bootstrap CI for Standard Deviation </a:t>
            </a:r>
            <a:r>
              <a:rPr lang="en-US" sz="2000" b="0" dirty="0">
                <a:latin typeface="+mj-lt"/>
              </a:rPr>
              <a:t>(2 of 4)</a:t>
            </a:r>
            <a:endParaRPr lang="en-IN" sz="2000" b="0" dirty="0">
              <a:latin typeface="+mj-lt"/>
            </a:endParaRPr>
          </a:p>
        </p:txBody>
      </p:sp>
      <p:sp>
        <p:nvSpPr>
          <p:cNvPr id="3" name="Content Placeholder 2"/>
          <p:cNvSpPr>
            <a:spLocks noGrp="1"/>
          </p:cNvSpPr>
          <p:nvPr>
            <p:ph idx="1"/>
          </p:nvPr>
        </p:nvSpPr>
        <p:spPr>
          <a:xfrm>
            <a:off x="457200" y="1600200"/>
            <a:ext cx="8229600" cy="2057399"/>
          </a:xfrm>
        </p:spPr>
        <p:txBody>
          <a:bodyPr/>
          <a:lstStyle/>
          <a:p>
            <a:pPr marL="0" indent="0">
              <a:spcBef>
                <a:spcPts val="1200"/>
              </a:spcBef>
              <a:buNone/>
            </a:pPr>
            <a:r>
              <a:rPr lang="en-US" sz="2600" dirty="0"/>
              <a:t>Solution</a:t>
            </a:r>
          </a:p>
          <a:p>
            <a:pPr marL="0" indent="0">
              <a:spcBef>
                <a:spcPts val="1200"/>
              </a:spcBef>
              <a:buNone/>
            </a:pPr>
            <a:r>
              <a:rPr lang="en-US" sz="2600" b="1" dirty="0"/>
              <a:t>Requirement Check</a:t>
            </a:r>
          </a:p>
          <a:p>
            <a:pPr marL="0" indent="0">
              <a:spcBef>
                <a:spcPts val="1200"/>
              </a:spcBef>
              <a:buNone/>
            </a:pPr>
            <a:r>
              <a:rPr lang="en-US" sz="2600" dirty="0"/>
              <a:t>The same requirement check used in the previous example applies here.</a:t>
            </a:r>
            <a:endParaRPr lang="en-IN" sz="2600" dirty="0"/>
          </a:p>
        </p:txBody>
      </p:sp>
    </p:spTree>
    <p:extLst>
      <p:ext uri="{BB962C8B-B14F-4D97-AF65-F5344CB8AC3E}">
        <p14:creationId xmlns:p14="http://schemas.microsoft.com/office/powerpoint/2010/main" val="30355299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Incomes: Bootstrap CI for Standard Deviation </a:t>
            </a:r>
            <a:r>
              <a:rPr lang="en-US" sz="2000" b="0" dirty="0">
                <a:latin typeface="+mj-lt"/>
              </a:rPr>
              <a:t>(3 of 4)</a:t>
            </a:r>
            <a:endParaRPr lang="en-IN" sz="2000" b="0" dirty="0">
              <a:latin typeface="+mj-lt"/>
            </a:endParaRPr>
          </a:p>
        </p:txBody>
      </p:sp>
      <p:sp>
        <p:nvSpPr>
          <p:cNvPr id="3" name="Content Placeholder 2"/>
          <p:cNvSpPr>
            <a:spLocks noGrp="1"/>
          </p:cNvSpPr>
          <p:nvPr>
            <p:ph idx="1"/>
          </p:nvPr>
        </p:nvSpPr>
        <p:spPr>
          <a:xfrm>
            <a:off x="457200" y="1600201"/>
            <a:ext cx="8229600" cy="4038600"/>
          </a:xfrm>
        </p:spPr>
        <p:txBody>
          <a:bodyPr/>
          <a:lstStyle/>
          <a:p>
            <a:pPr marL="0" indent="0">
              <a:spcBef>
                <a:spcPts val="1200"/>
              </a:spcBef>
              <a:buNone/>
            </a:pPr>
            <a:r>
              <a:rPr lang="en-US" sz="2600" dirty="0"/>
              <a:t>Solution</a:t>
            </a:r>
          </a:p>
          <a:p>
            <a:pPr marL="0" indent="0">
              <a:spcBef>
                <a:spcPts val="1200"/>
              </a:spcBef>
              <a:buNone/>
            </a:pPr>
            <a:r>
              <a:rPr lang="en-US" sz="2600" dirty="0"/>
              <a:t>The same basic procedure used in the previous example is used here. The previous example already includes 20 bootstrap samples, so here we find the </a:t>
            </a:r>
            <a:r>
              <a:rPr lang="en-US" sz="2600" b="1" dirty="0"/>
              <a:t>standard deviation </a:t>
            </a:r>
            <a:r>
              <a:rPr lang="en-US" sz="2600" dirty="0"/>
              <a:t>of each bootstrap sample, and then we sort them to get this sorted list of sample standard deviations:</a:t>
            </a:r>
          </a:p>
          <a:p>
            <a:pPr marL="0" indent="0">
              <a:spcBef>
                <a:spcPts val="1200"/>
              </a:spcBef>
              <a:buNone/>
            </a:pPr>
            <a:r>
              <a:rPr lang="en-US" sz="2600" dirty="0"/>
              <a:t>1.26  1.26  1.26  1.41  1.41  2.22  2.31  2.38  2.63  2.63</a:t>
            </a:r>
          </a:p>
          <a:p>
            <a:pPr marL="0" indent="0">
              <a:spcBef>
                <a:spcPts val="1200"/>
              </a:spcBef>
              <a:buNone/>
            </a:pPr>
            <a:r>
              <a:rPr lang="en-US" sz="2600" dirty="0"/>
              <a:t>2.87  2.87  2.89  2.94  2.99  3.30  3.32  3.32  3.32  3.56</a:t>
            </a:r>
            <a:endParaRPr lang="en-IN" sz="2600" dirty="0"/>
          </a:p>
        </p:txBody>
      </p:sp>
    </p:spTree>
    <p:extLst>
      <p:ext uri="{BB962C8B-B14F-4D97-AF65-F5344CB8AC3E}">
        <p14:creationId xmlns:p14="http://schemas.microsoft.com/office/powerpoint/2010/main" val="7561944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Incomes: Bootstrap CI for Standard Deviation </a:t>
            </a:r>
            <a:r>
              <a:rPr lang="en-US" sz="2000" b="0" dirty="0">
                <a:latin typeface="+mj-lt"/>
              </a:rPr>
              <a:t>(4 of 4)</a:t>
            </a:r>
            <a:endParaRPr lang="en-IN" sz="2000" b="0" dirty="0">
              <a:latin typeface="+mj-lt"/>
            </a:endParaRPr>
          </a:p>
        </p:txBody>
      </p:sp>
      <p:sp>
        <p:nvSpPr>
          <p:cNvPr id="3" name="Content Placeholder 2"/>
          <p:cNvSpPr>
            <a:spLocks noGrp="1"/>
          </p:cNvSpPr>
          <p:nvPr>
            <p:ph idx="1"/>
          </p:nvPr>
        </p:nvSpPr>
        <p:spPr>
          <a:xfrm>
            <a:off x="457200" y="1600201"/>
            <a:ext cx="8229600" cy="2971799"/>
          </a:xfrm>
        </p:spPr>
        <p:txBody>
          <a:bodyPr/>
          <a:lstStyle/>
          <a:p>
            <a:pPr marL="0" indent="0">
              <a:spcBef>
                <a:spcPts val="1200"/>
              </a:spcBef>
              <a:buNone/>
            </a:pPr>
            <a:r>
              <a:rPr lang="en-US" sz="2600" dirty="0"/>
              <a:t>Solution</a:t>
            </a:r>
          </a:p>
          <a:p>
            <a:pPr marL="0" indent="0">
              <a:spcBef>
                <a:spcPts val="1200"/>
              </a:spcBef>
              <a:buNone/>
            </a:pPr>
            <a:r>
              <a:rPr lang="en-US" sz="2600" dirty="0"/>
              <a:t>The 90% confidence interval limits are found from this sorted list of standard deviations by finding </a:t>
            </a:r>
            <a:r>
              <a:rPr lang="en-US" sz="2600" i="1" dirty="0"/>
              <a:t>P</a:t>
            </a:r>
            <a:r>
              <a:rPr lang="en-US" sz="2600" baseline="-25000" dirty="0"/>
              <a:t>5 </a:t>
            </a:r>
            <a:r>
              <a:rPr lang="en-US" sz="2600" dirty="0"/>
              <a:t>and </a:t>
            </a:r>
            <a:r>
              <a:rPr lang="en-US" sz="2600" i="1" dirty="0"/>
              <a:t>P</a:t>
            </a:r>
            <a:r>
              <a:rPr lang="en-US" sz="2600" baseline="-25000" dirty="0"/>
              <a:t>95</a:t>
            </a:r>
            <a:r>
              <a:rPr lang="en-US" sz="2600" dirty="0"/>
              <a:t>. Using the methods from Section 3-3, we get </a:t>
            </a:r>
            <a:r>
              <a:rPr lang="en-US" sz="2600" i="1" dirty="0"/>
              <a:t>P</a:t>
            </a:r>
            <a:r>
              <a:rPr lang="en-US" sz="2600" baseline="-25000" dirty="0"/>
              <a:t>5</a:t>
            </a:r>
            <a:r>
              <a:rPr lang="en-US" sz="2600" dirty="0"/>
              <a:t> = 1.26 and </a:t>
            </a:r>
            <a:r>
              <a:rPr lang="en-US" sz="2600" i="1" dirty="0"/>
              <a:t>P</a:t>
            </a:r>
            <a:r>
              <a:rPr lang="en-US" sz="2600" baseline="-25000" dirty="0"/>
              <a:t>95</a:t>
            </a:r>
            <a:r>
              <a:rPr lang="en-US" sz="2600" dirty="0"/>
              <a:t> = 3.44. The 90% confidence interval estimate of the population standard deviation s is 1.26 &lt; </a:t>
            </a:r>
            <a:r>
              <a:rPr lang="el-GR" sz="2600" i="1" dirty="0">
                <a:latin typeface="Arial" panose="020B0604020202020204" pitchFamily="34" charset="0"/>
                <a:cs typeface="Arial" panose="020B0604020202020204" pitchFamily="34" charset="0"/>
              </a:rPr>
              <a:t>σ</a:t>
            </a:r>
            <a:r>
              <a:rPr lang="en-US" sz="2600" dirty="0"/>
              <a:t> &lt; 3.44, where the values are in thousands of dollars.</a:t>
            </a:r>
            <a:endParaRPr lang="en-IN" sz="2600" dirty="0"/>
          </a:p>
        </p:txBody>
      </p:sp>
    </p:spTree>
    <p:extLst>
      <p:ext uri="{BB962C8B-B14F-4D97-AF65-F5344CB8AC3E}">
        <p14:creationId xmlns:p14="http://schemas.microsoft.com/office/powerpoint/2010/main" val="1110924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Bootstrap Sample</a:t>
            </a:r>
            <a:endParaRPr lang="en-IN" sz="3600" dirty="0">
              <a:latin typeface="+mj-lt"/>
            </a:endParaRPr>
          </a:p>
        </p:txBody>
      </p:sp>
      <p:sp>
        <p:nvSpPr>
          <p:cNvPr id="3" name="Content Placeholder 2"/>
          <p:cNvSpPr>
            <a:spLocks noGrp="1"/>
          </p:cNvSpPr>
          <p:nvPr>
            <p:ph idx="1"/>
          </p:nvPr>
        </p:nvSpPr>
        <p:spPr>
          <a:xfrm>
            <a:off x="457200" y="1600201"/>
            <a:ext cx="7772400" cy="2209800"/>
          </a:xfrm>
        </p:spPr>
        <p:txBody>
          <a:bodyPr/>
          <a:lstStyle/>
          <a:p>
            <a:pPr>
              <a:buClr>
                <a:schemeClr val="bg2"/>
              </a:buClr>
            </a:pPr>
            <a:r>
              <a:rPr lang="en-US" sz="2800" dirty="0"/>
              <a:t>Bootstrap Sample</a:t>
            </a:r>
          </a:p>
          <a:p>
            <a:pPr marL="741600" lvl="1" indent="-284400"/>
            <a:r>
              <a:rPr lang="en-US" sz="2600" dirty="0"/>
              <a:t>Given a simple random sample of size </a:t>
            </a:r>
            <a:r>
              <a:rPr lang="en-US" sz="2600" i="1" dirty="0"/>
              <a:t>n, </a:t>
            </a:r>
            <a:r>
              <a:rPr lang="en-US" sz="2600" dirty="0"/>
              <a:t>a </a:t>
            </a:r>
            <a:r>
              <a:rPr lang="en-US" sz="2600" b="1" dirty="0"/>
              <a:t>bootstrap sample </a:t>
            </a:r>
            <a:r>
              <a:rPr lang="en-US" sz="2600" dirty="0"/>
              <a:t>is another random sample of </a:t>
            </a:r>
            <a:r>
              <a:rPr lang="en-US" sz="2600" i="1" dirty="0"/>
              <a:t>n </a:t>
            </a:r>
            <a:r>
              <a:rPr lang="en-US" sz="2600" dirty="0"/>
              <a:t>values obtained </a:t>
            </a:r>
            <a:r>
              <a:rPr lang="en-US" sz="2600" b="1" dirty="0"/>
              <a:t>with replacement</a:t>
            </a:r>
            <a:r>
              <a:rPr lang="en-US" sz="2600" i="1" dirty="0"/>
              <a:t> </a:t>
            </a:r>
            <a:r>
              <a:rPr lang="en-US" sz="2600" dirty="0"/>
              <a:t>from the original sample.</a:t>
            </a:r>
            <a:endParaRPr lang="en-IN" sz="2600" dirty="0"/>
          </a:p>
        </p:txBody>
      </p:sp>
    </p:spTree>
    <p:extLst>
      <p:ext uri="{BB962C8B-B14F-4D97-AF65-F5344CB8AC3E}">
        <p14:creationId xmlns:p14="http://schemas.microsoft.com/office/powerpoint/2010/main" val="2969392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Bootstrap Sample of Incomes </a:t>
            </a:r>
            <a:r>
              <a:rPr lang="en-US" sz="2000" b="0" dirty="0">
                <a:latin typeface="+mj-lt"/>
              </a:rPr>
              <a:t>(1 of 2)</a:t>
            </a:r>
            <a:endParaRPr lang="en-IN" sz="2000" b="0" dirty="0">
              <a:latin typeface="+mj-lt"/>
            </a:endParaRPr>
          </a:p>
        </p:txBody>
      </p:sp>
      <p:sp>
        <p:nvSpPr>
          <p:cNvPr id="3" name="Content Placeholder 2"/>
          <p:cNvSpPr>
            <a:spLocks noGrp="1"/>
          </p:cNvSpPr>
          <p:nvPr>
            <p:ph idx="1"/>
          </p:nvPr>
        </p:nvSpPr>
        <p:spPr>
          <a:xfrm>
            <a:off x="457200" y="1600201"/>
            <a:ext cx="8229600" cy="1219199"/>
          </a:xfrm>
        </p:spPr>
        <p:txBody>
          <a:bodyPr/>
          <a:lstStyle/>
          <a:p>
            <a:pPr marL="0" indent="0">
              <a:buNone/>
            </a:pPr>
            <a:r>
              <a:rPr lang="en-US" sz="2600" dirty="0"/>
              <a:t>When the author collected annual incomes of current statistics students, he obtained these results (in thousands of dollars): 0, 2, 3, 7.</a:t>
            </a:r>
            <a:endParaRPr lang="en-IN" sz="2600" dirty="0"/>
          </a:p>
        </p:txBody>
      </p:sp>
      <p:pic>
        <p:nvPicPr>
          <p:cNvPr id="4" name="Picture 3" descr="A relation shows the values from the original sample mapped to the bootstrap sample. The original sample is 0, 2, 3, 7. The values map as follows: 0 to none, 2 to 2 twos, 3 to 3, 7 to 7. The bootstrap sample is 7, 2, 2,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6487" y="3131333"/>
            <a:ext cx="4391025" cy="2038350"/>
          </a:xfrm>
          <a:prstGeom prst="rect">
            <a:avLst/>
          </a:prstGeom>
        </p:spPr>
      </p:pic>
    </p:spTree>
    <p:extLst>
      <p:ext uri="{BB962C8B-B14F-4D97-AF65-F5344CB8AC3E}">
        <p14:creationId xmlns:p14="http://schemas.microsoft.com/office/powerpoint/2010/main" val="2142176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Bootstrap Sample of Incomes </a:t>
            </a:r>
            <a:r>
              <a:rPr lang="en-US" sz="2000" b="0" dirty="0">
                <a:latin typeface="+mj-lt"/>
              </a:rPr>
              <a:t>(2 of 2)</a:t>
            </a:r>
            <a:endParaRPr lang="en-IN" sz="2000" b="0" dirty="0">
              <a:latin typeface="+mj-lt"/>
            </a:endParaRPr>
          </a:p>
        </p:txBody>
      </p:sp>
      <p:sp>
        <p:nvSpPr>
          <p:cNvPr id="3" name="Content Placeholder 2"/>
          <p:cNvSpPr>
            <a:spLocks noGrp="1"/>
          </p:cNvSpPr>
          <p:nvPr>
            <p:ph idx="1"/>
          </p:nvPr>
        </p:nvSpPr>
        <p:spPr>
          <a:xfrm>
            <a:off x="457200" y="1600200"/>
            <a:ext cx="8229600" cy="3505199"/>
          </a:xfrm>
        </p:spPr>
        <p:txBody>
          <a:bodyPr/>
          <a:lstStyle/>
          <a:p>
            <a:pPr marL="0" indent="0">
              <a:buNone/>
            </a:pPr>
            <a:r>
              <a:rPr lang="en-US" sz="2600" dirty="0"/>
              <a:t>The sample of {7, 2, 2, 3} is one bootstrap sample obtained from the original sample. Other bootstrap samples may be different.</a:t>
            </a:r>
          </a:p>
          <a:p>
            <a:pPr marL="0" indent="0">
              <a:buNone/>
            </a:pPr>
            <a:r>
              <a:rPr lang="en-US" sz="2600" dirty="0"/>
              <a:t>Incomes tend to have distributions that are skewed instead of being normal, so we should not use the methods of Section 7-2 with a small sample of incomes. This is a situation in which the bootstrap method comes to the rescue.</a:t>
            </a:r>
            <a:endParaRPr lang="en-IN" sz="2600" dirty="0"/>
          </a:p>
        </p:txBody>
      </p:sp>
    </p:spTree>
    <p:extLst>
      <p:ext uri="{BB962C8B-B14F-4D97-AF65-F5344CB8AC3E}">
        <p14:creationId xmlns:p14="http://schemas.microsoft.com/office/powerpoint/2010/main" val="1018088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Bootstrap Procedure for a Confidence Interval Estimate of a Parameter </a:t>
            </a:r>
            <a:r>
              <a:rPr lang="en-US" sz="2000" b="0" dirty="0">
                <a:latin typeface="+mj-lt"/>
              </a:rPr>
              <a:t>(1 of 2)</a:t>
            </a:r>
            <a:endParaRPr lang="en-IN" sz="2000" b="0" dirty="0">
              <a:latin typeface="+mj-lt"/>
            </a:endParaRPr>
          </a:p>
        </p:txBody>
      </p:sp>
      <p:sp>
        <p:nvSpPr>
          <p:cNvPr id="3" name="Content Placeholder 2"/>
          <p:cNvSpPr>
            <a:spLocks noGrp="1"/>
          </p:cNvSpPr>
          <p:nvPr>
            <p:ph idx="1"/>
          </p:nvPr>
        </p:nvSpPr>
        <p:spPr>
          <a:xfrm>
            <a:off x="457200" y="1600201"/>
            <a:ext cx="8229600" cy="1219200"/>
          </a:xfrm>
        </p:spPr>
        <p:txBody>
          <a:bodyPr/>
          <a:lstStyle/>
          <a:p>
            <a:pPr marL="457200" indent="-457200">
              <a:buFont typeface="+mj-lt"/>
              <a:buAutoNum type="arabicPeriod"/>
            </a:pPr>
            <a:r>
              <a:rPr lang="en-US" sz="2600" dirty="0"/>
              <a:t>Given a simple random sample of size </a:t>
            </a:r>
            <a:r>
              <a:rPr lang="en-US" sz="2600" i="1" dirty="0"/>
              <a:t>n, </a:t>
            </a:r>
            <a:r>
              <a:rPr lang="en-US" sz="2600" dirty="0"/>
              <a:t>obtain many (such as 1000 or more) bootstrap samples of the same size </a:t>
            </a:r>
            <a:r>
              <a:rPr lang="en-US" sz="2600" i="1" dirty="0"/>
              <a:t>n</a:t>
            </a:r>
            <a:r>
              <a:rPr lang="en-US" sz="2600" dirty="0"/>
              <a:t>.</a:t>
            </a:r>
            <a:endParaRPr lang="en-IN" sz="2600" dirty="0"/>
          </a:p>
        </p:txBody>
      </p:sp>
      <p:pic>
        <p:nvPicPr>
          <p:cNvPr id="6" name="Picture 5" descr="For the parameter to be estimated, find the corresponding statistic for each of the bootstrap samples. (Example: For a confidence estimate of mu, find the sample mean x-bar from each bootstrap samp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963801"/>
            <a:ext cx="8034491" cy="1919095"/>
          </a:xfrm>
          <a:prstGeom prst="rect">
            <a:avLst/>
          </a:prstGeom>
        </p:spPr>
      </p:pic>
      <p:sp>
        <p:nvSpPr>
          <p:cNvPr id="5" name="Content Placeholder 4"/>
          <p:cNvSpPr>
            <a:spLocks noGrp="1"/>
          </p:cNvSpPr>
          <p:nvPr>
            <p:ph idx="13"/>
          </p:nvPr>
        </p:nvSpPr>
        <p:spPr>
          <a:xfrm>
            <a:off x="457200" y="5105400"/>
            <a:ext cx="8229600" cy="487363"/>
          </a:xfrm>
        </p:spPr>
        <p:txBody>
          <a:bodyPr/>
          <a:lstStyle/>
          <a:p>
            <a:pPr marL="457200" indent="-457200">
              <a:buFont typeface="+mj-lt"/>
              <a:buAutoNum type="arabicPeriod" startAt="3"/>
            </a:pPr>
            <a:r>
              <a:rPr lang="en-US" sz="2600" dirty="0"/>
              <a:t>Sort the list of sample statistics from low to high.</a:t>
            </a:r>
            <a:endParaRPr lang="en-IN" sz="2600" dirty="0"/>
          </a:p>
        </p:txBody>
      </p:sp>
    </p:spTree>
    <p:extLst>
      <p:ext uri="{BB962C8B-B14F-4D97-AF65-F5344CB8AC3E}">
        <p14:creationId xmlns:p14="http://schemas.microsoft.com/office/powerpoint/2010/main" val="595520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Bootstrap Procedure for a Confidence Interval Estimate of a Parameter </a:t>
            </a:r>
            <a:r>
              <a:rPr lang="en-US" sz="2000" b="0" dirty="0">
                <a:latin typeface="+mj-lt"/>
              </a:rPr>
              <a:t>(2 of 2)</a:t>
            </a:r>
            <a:endParaRPr lang="en-IN" sz="2000" b="0" dirty="0">
              <a:latin typeface="+mj-lt"/>
            </a:endParaRPr>
          </a:p>
        </p:txBody>
      </p:sp>
      <p:sp>
        <p:nvSpPr>
          <p:cNvPr id="3" name="Content Placeholder 2"/>
          <p:cNvSpPr>
            <a:spLocks noGrp="1"/>
          </p:cNvSpPr>
          <p:nvPr>
            <p:ph idx="1"/>
          </p:nvPr>
        </p:nvSpPr>
        <p:spPr>
          <a:xfrm>
            <a:off x="457200" y="1600201"/>
            <a:ext cx="8382000" cy="2819399"/>
          </a:xfrm>
        </p:spPr>
        <p:txBody>
          <a:bodyPr/>
          <a:lstStyle/>
          <a:p>
            <a:pPr marL="457200" indent="-457200">
              <a:buFont typeface="+mj-lt"/>
              <a:buAutoNum type="arabicPeriod" startAt="4"/>
            </a:pPr>
            <a:r>
              <a:rPr lang="en-US" sz="2600" dirty="0"/>
              <a:t>Using the sorted list of the statistics, create the confidence interval by finding corresponding percentile values. Procedures for finding percentiles are given in Section 3-3. (Example: Using a list of sorted sample means, the 90% confidence interval limits are </a:t>
            </a:r>
            <a:r>
              <a:rPr lang="en-US" sz="2600" i="1" dirty="0"/>
              <a:t>P</a:t>
            </a:r>
            <a:r>
              <a:rPr lang="en-US" sz="2600" baseline="-25000" dirty="0"/>
              <a:t>5</a:t>
            </a:r>
            <a:r>
              <a:rPr lang="en-US" sz="2600" dirty="0"/>
              <a:t> and </a:t>
            </a:r>
            <a:r>
              <a:rPr lang="en-US" sz="2600" i="1" dirty="0"/>
              <a:t>P</a:t>
            </a:r>
            <a:r>
              <a:rPr lang="en-US" sz="2600" baseline="-25000" dirty="0"/>
              <a:t>95</a:t>
            </a:r>
            <a:r>
              <a:rPr lang="en-US" sz="2600" dirty="0"/>
              <a:t>. The 90% confidence interval estimate of </a:t>
            </a:r>
            <a:r>
              <a:rPr lang="en-US" sz="2600" i="1" dirty="0"/>
              <a:t>µ</a:t>
            </a:r>
            <a:r>
              <a:rPr lang="en-US" sz="2600" dirty="0"/>
              <a:t> is </a:t>
            </a:r>
            <a:r>
              <a:rPr lang="en-US" sz="2600" i="1" dirty="0"/>
              <a:t>P</a:t>
            </a:r>
            <a:r>
              <a:rPr lang="en-US" sz="2600" baseline="-25000" dirty="0"/>
              <a:t>5</a:t>
            </a:r>
            <a:r>
              <a:rPr lang="en-US" sz="2600" dirty="0"/>
              <a:t> &lt; </a:t>
            </a:r>
            <a:r>
              <a:rPr lang="en-US" sz="2600" i="1" dirty="0">
                <a:latin typeface="Arial" panose="020B0604020202020204" pitchFamily="34" charset="0"/>
                <a:cs typeface="Arial" panose="020B0604020202020204" pitchFamily="34" charset="0"/>
              </a:rPr>
              <a:t>µ</a:t>
            </a:r>
            <a:r>
              <a:rPr lang="en-US" sz="2600" dirty="0"/>
              <a:t> &lt; </a:t>
            </a:r>
            <a:r>
              <a:rPr lang="en-US" sz="2600" i="1" dirty="0"/>
              <a:t>P</a:t>
            </a:r>
            <a:r>
              <a:rPr lang="en-US" sz="2600" baseline="-25000" dirty="0"/>
              <a:t>95</a:t>
            </a:r>
            <a:r>
              <a:rPr lang="en-US" sz="2600" dirty="0"/>
              <a:t>.)</a:t>
            </a:r>
            <a:endParaRPr lang="en-IN" sz="2600" dirty="0"/>
          </a:p>
        </p:txBody>
      </p:sp>
    </p:spTree>
    <p:extLst>
      <p:ext uri="{BB962C8B-B14F-4D97-AF65-F5344CB8AC3E}">
        <p14:creationId xmlns:p14="http://schemas.microsoft.com/office/powerpoint/2010/main" val="177404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Proportions</a:t>
            </a:r>
            <a:endParaRPr lang="en-IN" sz="3600" dirty="0">
              <a:latin typeface="+mj-lt"/>
            </a:endParaRPr>
          </a:p>
        </p:txBody>
      </p:sp>
      <p:sp>
        <p:nvSpPr>
          <p:cNvPr id="3" name="Content Placeholder 2"/>
          <p:cNvSpPr>
            <a:spLocks noGrp="1"/>
          </p:cNvSpPr>
          <p:nvPr>
            <p:ph idx="1"/>
          </p:nvPr>
        </p:nvSpPr>
        <p:spPr>
          <a:xfrm>
            <a:off x="457200" y="1600201"/>
            <a:ext cx="8001000" cy="1295400"/>
          </a:xfrm>
        </p:spPr>
        <p:txBody>
          <a:bodyPr/>
          <a:lstStyle/>
          <a:p>
            <a:pPr marL="0" indent="0">
              <a:buNone/>
            </a:pPr>
            <a:r>
              <a:rPr lang="en-US" sz="2600" dirty="0"/>
              <a:t>When working with proportions, it is very helpful to represent the data from the two categories by using 0’s and 1’s.</a:t>
            </a:r>
            <a:endParaRPr lang="en-IN" sz="2600" dirty="0"/>
          </a:p>
        </p:txBody>
      </p:sp>
    </p:spTree>
    <p:extLst>
      <p:ext uri="{BB962C8B-B14F-4D97-AF65-F5344CB8AC3E}">
        <p14:creationId xmlns:p14="http://schemas.microsoft.com/office/powerpoint/2010/main" val="1592576355"/>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5278</TotalTime>
  <Words>1837</Words>
  <Application>Microsoft Office PowerPoint</Application>
  <PresentationFormat>On-screen Show (4:3)</PresentationFormat>
  <Paragraphs>117</Paragraphs>
  <Slides>36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Symbol</vt:lpstr>
      <vt:lpstr>Times New Roman</vt:lpstr>
      <vt:lpstr>Verdana</vt:lpstr>
      <vt:lpstr>Wingdings</vt:lpstr>
      <vt:lpstr>508 Lecture</vt:lpstr>
      <vt:lpstr>Elementary Statistics</vt:lpstr>
      <vt:lpstr>Estimating Parameters and Determining Sample Sizes</vt:lpstr>
      <vt:lpstr>Key Concept</vt:lpstr>
      <vt:lpstr>Bootstrap Sample</vt:lpstr>
      <vt:lpstr>Example: Bootstrap Sample of Incomes (1 of 2)</vt:lpstr>
      <vt:lpstr>Example: Bootstrap Sample of Incomes (2 of 2)</vt:lpstr>
      <vt:lpstr>Bootstrap Procedure for a Confidence Interval Estimate of a Parameter (1 of 2)</vt:lpstr>
      <vt:lpstr>Bootstrap Procedure for a Confidence Interval Estimate of a Parameter (2 of 2)</vt:lpstr>
      <vt:lpstr>Proportions</vt:lpstr>
      <vt:lpstr>Example: Eye Color Survey: Bootstrap CI for Proportion (1 of 11)</vt:lpstr>
      <vt:lpstr>Example: Eye Color Survey: Bootstrap CI for Proportion (2 of 11)</vt:lpstr>
      <vt:lpstr>Example: Eye Color Survey: Bootstrap CI for Proportion (3 of 11)</vt:lpstr>
      <vt:lpstr>Example: Eye Color Survey: Bootstrap CI for Proportion (4 of 11)</vt:lpstr>
      <vt:lpstr>Example: Eye Color Survey: Bootstrap CI for Proportion (5 of 11)</vt:lpstr>
      <vt:lpstr>Example: Eye Color Survey: Bootstrap CI for Proportion (6 of 11)</vt:lpstr>
      <vt:lpstr>Example: Eye Color Survey: Bootstrap CI for Proportion (7 of 11)</vt:lpstr>
      <vt:lpstr>Example: Eye Color Survey: Bootstrap CI for Proportion (8 of 11)</vt:lpstr>
      <vt:lpstr>Example: Eye Color Survey: Bootstrap CI for Proportion (9 of 11)</vt:lpstr>
      <vt:lpstr>Example: Eye Color Survey: Bootstrap CI for Proportion (10 of 11)</vt:lpstr>
      <vt:lpstr>Example: Eye Color Survey: Bootstrap CI for Proportion (11 of 11)</vt:lpstr>
      <vt:lpstr>Means</vt:lpstr>
      <vt:lpstr>Example: Incomes: Bootstrap CI for Mean (1 of 10)</vt:lpstr>
      <vt:lpstr>Example: Incomes: Bootstrap CI for Mean (2 of 10)</vt:lpstr>
      <vt:lpstr>Example: Incomes: Bootstrap CI for Mean (3 of 10)</vt:lpstr>
      <vt:lpstr>Example: Incomes: Bootstrap CI for Mean (4 of 10)</vt:lpstr>
      <vt:lpstr>Example: Incomes: Bootstrap CI for Mean (5 of 10)</vt:lpstr>
      <vt:lpstr>Example: Incomes: Bootstrap CI for Mean (6 of 10)</vt:lpstr>
      <vt:lpstr>Example: Incomes: Bootstrap CI for Mean (7 of 10)</vt:lpstr>
      <vt:lpstr>Example: Incomes: Bootstrap CI for Mean (8 of 10)</vt:lpstr>
      <vt:lpstr>Example: Incomes: Bootstrap CI for Mean (9 of 10)</vt:lpstr>
      <vt:lpstr>Example: Incomes: Bootstrap CI for Mean (10 of 10)</vt:lpstr>
      <vt:lpstr>Standard Deviations</vt:lpstr>
      <vt:lpstr>Example: Incomes: Bootstrap CI for Standard Deviation (1 of 4)</vt:lpstr>
      <vt:lpstr>Example: Incomes: Bootstrap CI for Standard Deviation (2 of 4)</vt:lpstr>
      <vt:lpstr>Example: Incomes: Bootstrap CI for Standard Deviation (3 of 4)</vt:lpstr>
      <vt:lpstr>Example: Incomes: Bootstrap CI for Standard Deviation (4 of 4)</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Statistics, 13e</dc:title>
  <dc:subject>Statistics</dc:subject>
  <dc:creator>Mario F. Triola</dc:creator>
  <cp:lastModifiedBy>D, Mohanapriya</cp:lastModifiedBy>
  <cp:revision>1655</cp:revision>
  <dcterms:created xsi:type="dcterms:W3CDTF">2014-07-14T20:04:21Z</dcterms:created>
  <dcterms:modified xsi:type="dcterms:W3CDTF">2017-11-08T05:39:07Z</dcterms:modified>
</cp:coreProperties>
</file>