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377" r:id="rId2"/>
    <p:sldId id="378" r:id="rId3"/>
    <p:sldId id="379" r:id="rId4"/>
    <p:sldId id="380" r:id="rId5"/>
    <p:sldId id="381" r:id="rId6"/>
    <p:sldId id="382" r:id="rId7"/>
    <p:sldId id="383" r:id="rId8"/>
    <p:sldId id="384" r:id="rId9"/>
    <p:sldId id="385" r:id="rId10"/>
    <p:sldId id="386" r:id="rId11"/>
    <p:sldId id="387" r:id="rId12"/>
    <p:sldId id="388" r:id="rId13"/>
    <p:sldId id="389" r:id="rId14"/>
    <p:sldId id="434" r:id="rId15"/>
    <p:sldId id="391" r:id="rId16"/>
    <p:sldId id="392" r:id="rId17"/>
    <p:sldId id="393" r:id="rId18"/>
    <p:sldId id="394" r:id="rId19"/>
    <p:sldId id="435" r:id="rId20"/>
    <p:sldId id="436" r:id="rId21"/>
    <p:sldId id="437" r:id="rId22"/>
    <p:sldId id="398" r:id="rId23"/>
    <p:sldId id="399" r:id="rId24"/>
    <p:sldId id="400" r:id="rId25"/>
    <p:sldId id="401" r:id="rId26"/>
    <p:sldId id="402" r:id="rId27"/>
    <p:sldId id="403" r:id="rId28"/>
    <p:sldId id="404" r:id="rId29"/>
    <p:sldId id="405" r:id="rId30"/>
    <p:sldId id="406" r:id="rId31"/>
    <p:sldId id="407" r:id="rId32"/>
    <p:sldId id="408" r:id="rId33"/>
    <p:sldId id="409" r:id="rId34"/>
    <p:sldId id="438" r:id="rId35"/>
    <p:sldId id="439" r:id="rId36"/>
    <p:sldId id="412" r:id="rId37"/>
    <p:sldId id="413" r:id="rId38"/>
    <p:sldId id="414" r:id="rId39"/>
    <p:sldId id="415" r:id="rId40"/>
    <p:sldId id="416" r:id="rId41"/>
    <p:sldId id="417" r:id="rId4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 Mohanapriya" initials="DM" lastIdx="1" clrIdx="0">
    <p:extLst>
      <p:ext uri="{19B8F6BF-5375-455C-9EA6-DF929625EA0E}">
        <p15:presenceInfo xmlns:p15="http://schemas.microsoft.com/office/powerpoint/2012/main" userId="S-1-5-21-617317731-1927854996-104450171-11949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FA3"/>
    <a:srgbClr val="99008C"/>
    <a:srgbClr val="001581"/>
    <a:srgbClr val="82007C"/>
    <a:srgbClr val="96008F"/>
    <a:srgbClr val="595375"/>
    <a:srgbClr val="6B638B"/>
    <a:srgbClr val="000000"/>
    <a:srgbClr val="FDB940"/>
    <a:srgbClr val="D4EAE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3B4B98B0-60AC-42C2-AFA5-B58CD77FA1E5}">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79" autoAdjust="0"/>
    <p:restoredTop sz="96388" autoAdjust="0"/>
  </p:normalViewPr>
  <p:slideViewPr>
    <p:cSldViewPr>
      <p:cViewPr>
        <p:scale>
          <a:sx n="130" d="100"/>
          <a:sy n="130" d="100"/>
        </p:scale>
        <p:origin x="1728" y="152"/>
      </p:cViewPr>
      <p:guideLst>
        <p:guide orient="horz" pos="2160"/>
        <p:guide pos="2880"/>
      </p:guideLst>
    </p:cSldViewPr>
  </p:slideViewPr>
  <p:outlineViewPr>
    <p:cViewPr>
      <p:scale>
        <a:sx n="50" d="100"/>
        <a:sy n="50" d="100"/>
      </p:scale>
      <p:origin x="0" y="-1374"/>
    </p:cViewPr>
  </p:outlineViewPr>
  <p:notesTextViewPr>
    <p:cViewPr>
      <p:scale>
        <a:sx n="1" d="1"/>
        <a:sy n="1" d="1"/>
      </p:scale>
      <p:origin x="0" y="0"/>
    </p:cViewPr>
  </p:notesTextViewPr>
  <p:notesViewPr>
    <p:cSldViewPr>
      <p:cViewPr varScale="1">
        <p:scale>
          <a:sx n="54" d="100"/>
          <a:sy n="54" d="100"/>
        </p:scale>
        <p:origin x="1794" y="78"/>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viewProps" Target="viewProps.xml"/><Relationship Id="rId50"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commentAuthors" Target="commentAuthor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enise Heban" userId="8aa386d69650aff5" providerId="LiveId" clId="{115E961E-B80E-4CAD-B134-D367B73467D7}"/>
    <pc:docChg chg="modSld">
      <pc:chgData name="Denise Heban" userId="8aa386d69650aff5" providerId="LiveId" clId="{115E961E-B80E-4CAD-B134-D367B73467D7}" dt="2017-11-02T14:12:02.483" v="1" actId="114"/>
      <pc:docMkLst>
        <pc:docMk/>
      </pc:docMkLst>
      <pc:sldChg chg="modSp">
        <pc:chgData name="Denise Heban" userId="8aa386d69650aff5" providerId="LiveId" clId="{115E961E-B80E-4CAD-B134-D367B73467D7}" dt="2017-11-02T14:12:02.483" v="1" actId="114"/>
        <pc:sldMkLst>
          <pc:docMk/>
          <pc:sldMk cId="2176121481" sldId="440"/>
        </pc:sldMkLst>
        <pc:spChg chg="mod">
          <ac:chgData name="Denise Heban" userId="8aa386d69650aff5" providerId="LiveId" clId="{115E961E-B80E-4CAD-B134-D367B73467D7}" dt="2017-11-02T14:12:02.483" v="1" actId="114"/>
          <ac:spMkLst>
            <pc:docMk/>
            <pc:sldMk cId="2176121481" sldId="440"/>
            <ac:spMk id="3" creationId="{00000000-0000-0000-0000-000000000000}"/>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D8D874E-E9D5-433B-A149-BDF6BFDD40A8}" type="datetimeFigureOut">
              <a:rPr lang="en-US" smtClean="0"/>
              <a:t>7/3/24</a:t>
            </a:fld>
            <a:endParaRPr lang="en-US" dirty="0"/>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20DCAA22-461C-45B4-A301-BFCA580174EF}" type="slidenum">
              <a:rPr lang="en-US" smtClean="0"/>
              <a:t>‹#›</a:t>
            </a:fld>
            <a:endParaRPr lang="en-US" dirty="0"/>
          </a:p>
        </p:txBody>
      </p:sp>
    </p:spTree>
    <p:extLst>
      <p:ext uri="{BB962C8B-B14F-4D97-AF65-F5344CB8AC3E}">
        <p14:creationId xmlns:p14="http://schemas.microsoft.com/office/powerpoint/2010/main" val="490192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EA051F04-9E25-42C3-8BC5-EC2E8469D95E}" type="datetimeFigureOut">
              <a:rPr lang="en-US" smtClean="0"/>
              <a:t>7/3/24</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73D6722-9B4D-4E29-B226-C325925A8118}" type="slidenum">
              <a:rPr lang="en-US" smtClean="0"/>
              <a:t>‹#›</a:t>
            </a:fld>
            <a:endParaRPr lang="en-US" dirty="0"/>
          </a:p>
        </p:txBody>
      </p:sp>
    </p:spTree>
    <p:extLst>
      <p:ext uri="{BB962C8B-B14F-4D97-AF65-F5344CB8AC3E}">
        <p14:creationId xmlns:p14="http://schemas.microsoft.com/office/powerpoint/2010/main" val="3529598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10"/>
          </p:nvPr>
        </p:nvSpPr>
        <p:spPr/>
        <p:txBody>
          <a:bodyPr/>
          <a:lstStyle/>
          <a:p>
            <a:fld id="{A73D6722-9B4D-4E29-B226-C325925A8118}" type="slidenum">
              <a:rPr lang="en-US" smtClean="0"/>
              <a:t>1</a:t>
            </a:fld>
            <a:endParaRPr lang="en-US" dirty="0"/>
          </a:p>
        </p:txBody>
      </p:sp>
    </p:spTree>
    <p:extLst>
      <p:ext uri="{BB962C8B-B14F-4D97-AF65-F5344CB8AC3E}">
        <p14:creationId xmlns:p14="http://schemas.microsoft.com/office/powerpoint/2010/main" val="127958166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3D6722-9B4D-4E29-B226-C325925A8118}" type="slidenum">
              <a:rPr lang="en-US" smtClean="0"/>
              <a:t>2</a:t>
            </a:fld>
            <a:endParaRPr lang="en-US" dirty="0"/>
          </a:p>
        </p:txBody>
      </p:sp>
    </p:spTree>
    <p:extLst>
      <p:ext uri="{BB962C8B-B14F-4D97-AF65-F5344CB8AC3E}">
        <p14:creationId xmlns:p14="http://schemas.microsoft.com/office/powerpoint/2010/main" val="3491278227"/>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10" name="Rectangle 9"/>
          <p:cNvSpPr/>
          <p:nvPr/>
        </p:nvSpPr>
        <p:spPr bwMode="white">
          <a:xfrm>
            <a:off x="0" y="0"/>
            <a:ext cx="9144000" cy="3886200"/>
          </a:xfrm>
          <a:prstGeom prst="rect">
            <a:avLst/>
          </a:prstGeom>
          <a:solidFill>
            <a:srgbClr val="007FA3"/>
          </a:solidFill>
          <a:ln>
            <a:solidFill>
              <a:srgbClr val="007FA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p:cNvSpPr>
            <a:spLocks noGrp="1"/>
          </p:cNvSpPr>
          <p:nvPr>
            <p:ph type="ctrTitle"/>
          </p:nvPr>
        </p:nvSpPr>
        <p:spPr>
          <a:xfrm>
            <a:off x="685800" y="762000"/>
            <a:ext cx="7772400" cy="2838451"/>
          </a:xfrm>
        </p:spPr>
        <p:txBody>
          <a:bodyPr anchor="b">
            <a:noAutofit/>
          </a:bodyPr>
          <a:lstStyle>
            <a:lvl1pPr algn="l">
              <a:defRPr sz="3600">
                <a:solidFill>
                  <a:schemeClr val="bg1"/>
                </a:solidFill>
              </a:defRPr>
            </a:lvl1pPr>
          </a:lstStyle>
          <a:p>
            <a:r>
              <a:rPr lang="en-US" dirty="0"/>
              <a:t>Click to edit Master title style</a:t>
            </a:r>
          </a:p>
        </p:txBody>
      </p:sp>
      <p:sp>
        <p:nvSpPr>
          <p:cNvPr id="3" name="Subtitle 2"/>
          <p:cNvSpPr>
            <a:spLocks noGrp="1"/>
          </p:cNvSpPr>
          <p:nvPr>
            <p:ph type="subTitle" idx="1"/>
          </p:nvPr>
        </p:nvSpPr>
        <p:spPr>
          <a:xfrm>
            <a:off x="674687" y="3962400"/>
            <a:ext cx="7794626" cy="1752600"/>
          </a:xfrm>
        </p:spPr>
        <p:txBody>
          <a:bodyPr>
            <a:noAutofit/>
          </a:bodyPr>
          <a:lstStyle>
            <a:lvl1pPr marL="0" indent="0" algn="l">
              <a:spcBef>
                <a:spcPts val="0"/>
              </a:spcBef>
              <a:buNone/>
              <a:defRPr sz="18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12"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7/3/24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pic>
        <p:nvPicPr>
          <p:cNvPr id="8" name="Picture 7"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9" name="TextBox 8"/>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8879806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a:t>Click to edit Master title style</a:t>
            </a:r>
          </a:p>
        </p:txBody>
      </p:sp>
      <p:sp>
        <p:nvSpPr>
          <p:cNvPr id="9" name="Footer Placeholder 3"/>
          <p:cNvSpPr>
            <a:spLocks noGrp="1"/>
          </p:cNvSpPr>
          <p:nvPr>
            <p:ph type="ftr" sz="quarter" idx="11"/>
          </p:nvPr>
        </p:nvSpPr>
        <p:spPr>
          <a:xfrm>
            <a:off x="93969" y="6172200"/>
            <a:ext cx="8595360" cy="235463"/>
          </a:xfrm>
        </p:spPr>
        <p:txBody>
          <a:bodyPr/>
          <a:lstStyle/>
          <a:p>
            <a:endParaRPr lang="en-US" dirty="0"/>
          </a:p>
        </p:txBody>
      </p:sp>
      <p:sp>
        <p:nvSpPr>
          <p:cNvPr id="3" name="Date Placeholder 2"/>
          <p:cNvSpPr>
            <a:spLocks noGrp="1"/>
          </p:cNvSpPr>
          <p:nvPr>
            <p:ph type="dt" sz="half" idx="10"/>
          </p:nvPr>
        </p:nvSpPr>
        <p:spPr/>
        <p:txBody>
          <a:bodyPr/>
          <a:lstStyle/>
          <a:p>
            <a:fld id="{A9DF6EFB-3F44-496C-A842-1E0B3D3B975A}" type="datetimeFigureOut">
              <a:rPr lang="en-US" smtClean="0"/>
              <a:t>7/3/24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185512659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Blank">
    <p:spTree>
      <p:nvGrpSpPr>
        <p:cNvPr id="1" name=""/>
        <p:cNvGrpSpPr/>
        <p:nvPr/>
      </p:nvGrpSpPr>
      <p:grpSpPr>
        <a:xfrm>
          <a:off x="0" y="0"/>
          <a:ext cx="0" cy="0"/>
          <a:chOff x="0" y="0"/>
          <a:chExt cx="0" cy="0"/>
        </a:xfrm>
      </p:grpSpPr>
      <p:sp>
        <p:nvSpPr>
          <p:cNvPr id="8"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7/3/24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1" name="TextBox 10"/>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7111366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hapter Opener">
    <p:spTree>
      <p:nvGrpSpPr>
        <p:cNvPr id="1" name=""/>
        <p:cNvGrpSpPr/>
        <p:nvPr/>
      </p:nvGrpSpPr>
      <p:grpSpPr>
        <a:xfrm>
          <a:off x="0" y="0"/>
          <a:ext cx="0" cy="0"/>
          <a:chOff x="0" y="0"/>
          <a:chExt cx="0" cy="0"/>
        </a:xfrm>
      </p:grpSpPr>
      <p:sp>
        <p:nvSpPr>
          <p:cNvPr id="11" name="Title 10"/>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Text Placeholder 6"/>
          <p:cNvSpPr>
            <a:spLocks noGrp="1"/>
          </p:cNvSpPr>
          <p:nvPr>
            <p:ph type="body" sz="quarter" idx="13" hasCustomPrompt="1"/>
          </p:nvPr>
        </p:nvSpPr>
        <p:spPr>
          <a:xfrm>
            <a:off x="457200" y="816430"/>
            <a:ext cx="8229600" cy="478970"/>
          </a:xfrm>
        </p:spPr>
        <p:txBody>
          <a:bodyPr>
            <a:noAutofit/>
          </a:bodyPr>
          <a:lstStyle>
            <a:lvl1pPr marL="0" indent="0">
              <a:spcBef>
                <a:spcPts val="0"/>
              </a:spcBef>
              <a:buNone/>
              <a:defRPr sz="20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Add edition here</a:t>
            </a:r>
          </a:p>
        </p:txBody>
      </p:sp>
      <p:sp>
        <p:nvSpPr>
          <p:cNvPr id="9" name="Text Placeholder 8"/>
          <p:cNvSpPr>
            <a:spLocks noGrp="1"/>
          </p:cNvSpPr>
          <p:nvPr>
            <p:ph type="body" sz="quarter" idx="14" hasCustomPrompt="1"/>
          </p:nvPr>
        </p:nvSpPr>
        <p:spPr>
          <a:xfrm>
            <a:off x="5029200" y="1600201"/>
            <a:ext cx="3657600" cy="1600199"/>
          </a:xfrm>
        </p:spPr>
        <p:txBody>
          <a:bodyPr anchor="b">
            <a:noAutofit/>
          </a:bodyPr>
          <a:lstStyle>
            <a:lvl1pPr marL="0" indent="0">
              <a:spcBef>
                <a:spcPts val="0"/>
              </a:spcBef>
              <a:buNone/>
              <a:defRPr sz="3000" baseline="0"/>
            </a:lvl1pPr>
            <a:lvl2pPr marL="0" indent="0">
              <a:spcBef>
                <a:spcPts val="0"/>
              </a:spcBef>
              <a:buNone/>
              <a:defRPr sz="4400"/>
            </a:lvl2pPr>
            <a:lvl3pPr marL="0" indent="0">
              <a:spcBef>
                <a:spcPts val="0"/>
              </a:spcBef>
              <a:buNone/>
              <a:defRPr sz="4400"/>
            </a:lvl3pPr>
            <a:lvl4pPr marL="0" indent="0">
              <a:spcBef>
                <a:spcPts val="0"/>
              </a:spcBef>
              <a:buNone/>
              <a:defRPr sz="4400"/>
            </a:lvl4pPr>
            <a:lvl5pPr marL="0" indent="0">
              <a:spcBef>
                <a:spcPts val="0"/>
              </a:spcBef>
              <a:buNone/>
              <a:defRPr sz="4400"/>
            </a:lvl5pPr>
            <a:lvl6pPr marL="0" indent="0">
              <a:spcBef>
                <a:spcPts val="0"/>
              </a:spcBef>
              <a:buNone/>
              <a:defRPr sz="4400"/>
            </a:lvl6pPr>
            <a:lvl7pPr marL="0" indent="0">
              <a:spcBef>
                <a:spcPts val="0"/>
              </a:spcBef>
              <a:buNone/>
              <a:defRPr sz="4400"/>
            </a:lvl7pPr>
            <a:lvl8pPr marL="0" indent="0">
              <a:spcBef>
                <a:spcPts val="0"/>
              </a:spcBef>
              <a:buNone/>
              <a:defRPr sz="4400"/>
            </a:lvl8pPr>
            <a:lvl9pPr marL="0" indent="0">
              <a:spcBef>
                <a:spcPts val="0"/>
              </a:spcBef>
              <a:buNone/>
              <a:defRPr sz="4400"/>
            </a:lvl9pPr>
          </a:lstStyle>
          <a:p>
            <a:pPr lvl="0"/>
            <a:r>
              <a:rPr lang="en-US" dirty="0"/>
              <a:t>Chapter ##</a:t>
            </a:r>
          </a:p>
        </p:txBody>
      </p:sp>
      <p:sp>
        <p:nvSpPr>
          <p:cNvPr id="10" name="Text Placeholder 8"/>
          <p:cNvSpPr>
            <a:spLocks noGrp="1"/>
          </p:cNvSpPr>
          <p:nvPr>
            <p:ph type="body" sz="quarter" idx="15" hasCustomPrompt="1"/>
          </p:nvPr>
        </p:nvSpPr>
        <p:spPr>
          <a:xfrm>
            <a:off x="5029200" y="3200400"/>
            <a:ext cx="3657600" cy="2925763"/>
          </a:xfrm>
        </p:spPr>
        <p:txBody>
          <a:bodyPr>
            <a:noAutofit/>
          </a:bodyPr>
          <a:lstStyle>
            <a:lvl1pPr marL="0" indent="0">
              <a:spcBef>
                <a:spcPts val="0"/>
              </a:spcBef>
              <a:buNone/>
              <a:defRPr sz="2200"/>
            </a:lvl1pPr>
            <a:lvl2pPr marL="0" indent="0">
              <a:spcBef>
                <a:spcPts val="0"/>
              </a:spcBef>
              <a:buNone/>
              <a:defRPr/>
            </a:lvl2pPr>
            <a:lvl3pPr marL="0" indent="0">
              <a:spcBef>
                <a:spcPts val="0"/>
              </a:spcBef>
              <a:buNone/>
              <a:defRPr/>
            </a:lvl3pPr>
            <a:lvl4pPr marL="0" indent="0">
              <a:spcBef>
                <a:spcPts val="0"/>
              </a:spcBef>
              <a:buNone/>
              <a:defRPr/>
            </a:lvl4pPr>
            <a:lvl5pPr marL="0" indent="0">
              <a:spcBef>
                <a:spcPts val="0"/>
              </a:spcBef>
              <a:buNone/>
              <a:defRPr/>
            </a:lvl5pPr>
            <a:lvl6pPr marL="0" indent="0">
              <a:spcBef>
                <a:spcPts val="0"/>
              </a:spcBef>
              <a:buNone/>
              <a:defRPr/>
            </a:lvl6pPr>
            <a:lvl7pPr marL="0" indent="0">
              <a:spcBef>
                <a:spcPts val="0"/>
              </a:spcBef>
              <a:buNone/>
              <a:defRPr/>
            </a:lvl7pPr>
            <a:lvl8pPr marL="0" indent="0">
              <a:spcBef>
                <a:spcPts val="0"/>
              </a:spcBef>
              <a:buNone/>
              <a:defRPr/>
            </a:lvl8pPr>
            <a:lvl9pPr marL="0" indent="0">
              <a:spcBef>
                <a:spcPts val="0"/>
              </a:spcBef>
              <a:buNone/>
              <a:defRPr/>
            </a:lvl9pPr>
          </a:lstStyle>
          <a:p>
            <a:pPr lvl="0"/>
            <a:r>
              <a:rPr lang="en-US" dirty="0"/>
              <a:t>Chapter title</a:t>
            </a:r>
          </a:p>
        </p:txBody>
      </p:sp>
      <p:sp>
        <p:nvSpPr>
          <p:cNvPr id="16" name="Footer Placeholder 2"/>
          <p:cNvSpPr>
            <a:spLocks noGrp="1"/>
          </p:cNvSpPr>
          <p:nvPr>
            <p:ph type="ftr" sz="quarter" idx="10"/>
          </p:nvPr>
        </p:nvSpPr>
        <p:spPr>
          <a:xfrm>
            <a:off x="93969" y="6165337"/>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7/3/24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grpSp>
        <p:nvGrpSpPr>
          <p:cNvPr id="2" name="Group 4"/>
          <p:cNvGrpSpPr>
            <a:grpSpLocks noChangeAspect="1"/>
          </p:cNvGrpSpPr>
          <p:nvPr userDrawn="1"/>
        </p:nvGrpSpPr>
        <p:grpSpPr bwMode="auto">
          <a:xfrm>
            <a:off x="57755" y="6407126"/>
            <a:ext cx="1611690" cy="417560"/>
            <a:chOff x="21" y="4059"/>
            <a:chExt cx="1046" cy="271"/>
          </a:xfrm>
        </p:grpSpPr>
        <p:sp>
          <p:nvSpPr>
            <p:cNvPr id="3" name="AutoShape 3"/>
            <p:cNvSpPr>
              <a:spLocks noChangeAspect="1" noChangeArrowheads="1" noTextEdit="1"/>
            </p:cNvSpPr>
            <p:nvPr userDrawn="1"/>
          </p:nvSpPr>
          <p:spPr bwMode="auto">
            <a:xfrm>
              <a:off x="21" y="4059"/>
              <a:ext cx="1046" cy="271"/>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IN">
                <a:solidFill>
                  <a:schemeClr val="tx1">
                    <a:alpha val="0"/>
                  </a:schemeClr>
                </a:solidFill>
              </a:endParaRPr>
            </a:p>
          </p:txBody>
        </p:sp>
        <p:sp>
          <p:nvSpPr>
            <p:cNvPr id="6" name="Freeform 5"/>
            <p:cNvSpPr>
              <a:spLocks noEditPoints="1"/>
            </p:cNvSpPr>
            <p:nvPr userDrawn="1"/>
          </p:nvSpPr>
          <p:spPr bwMode="auto">
            <a:xfrm>
              <a:off x="125" y="4168"/>
              <a:ext cx="838" cy="51"/>
            </a:xfrm>
            <a:custGeom>
              <a:avLst/>
              <a:gdLst>
                <a:gd name="T0" fmla="*/ 1055 w 21137"/>
                <a:gd name="T1" fmla="*/ 1285 h 1300"/>
                <a:gd name="T2" fmla="*/ 0 w 21137"/>
                <a:gd name="T3" fmla="*/ 1285 h 1300"/>
                <a:gd name="T4" fmla="*/ 417 w 21137"/>
                <a:gd name="T5" fmla="*/ 748 h 1300"/>
                <a:gd name="T6" fmla="*/ 1860 w 21137"/>
                <a:gd name="T7" fmla="*/ 1119 h 1300"/>
                <a:gd name="T8" fmla="*/ 1678 w 21137"/>
                <a:gd name="T9" fmla="*/ 16 h 1300"/>
                <a:gd name="T10" fmla="*/ 4021 w 21137"/>
                <a:gd name="T11" fmla="*/ 1290 h 1300"/>
                <a:gd name="T12" fmla="*/ 2636 w 21137"/>
                <a:gd name="T13" fmla="*/ 16 h 1300"/>
                <a:gd name="T14" fmla="*/ 3693 w 21137"/>
                <a:gd name="T15" fmla="*/ 16 h 1300"/>
                <a:gd name="T16" fmla="*/ 5470 w 21137"/>
                <a:gd name="T17" fmla="*/ 9 h 1300"/>
                <a:gd name="T18" fmla="*/ 5143 w 21137"/>
                <a:gd name="T19" fmla="*/ 909 h 1300"/>
                <a:gd name="T20" fmla="*/ 5610 w 21137"/>
                <a:gd name="T21" fmla="*/ 748 h 1300"/>
                <a:gd name="T22" fmla="*/ 7109 w 21137"/>
                <a:gd name="T23" fmla="*/ 16 h 1300"/>
                <a:gd name="T24" fmla="*/ 6675 w 21137"/>
                <a:gd name="T25" fmla="*/ 1285 h 1300"/>
                <a:gd name="T26" fmla="*/ 6765 w 21137"/>
                <a:gd name="T27" fmla="*/ 453 h 1300"/>
                <a:gd name="T28" fmla="*/ 7796 w 21137"/>
                <a:gd name="T29" fmla="*/ 514 h 1300"/>
                <a:gd name="T30" fmla="*/ 8407 w 21137"/>
                <a:gd name="T31" fmla="*/ 89 h 1300"/>
                <a:gd name="T32" fmla="*/ 7908 w 21137"/>
                <a:gd name="T33" fmla="*/ 309 h 1300"/>
                <a:gd name="T34" fmla="*/ 8457 w 21137"/>
                <a:gd name="T35" fmla="*/ 956 h 1300"/>
                <a:gd name="T36" fmla="*/ 7746 w 21137"/>
                <a:gd name="T37" fmla="*/ 953 h 1300"/>
                <a:gd name="T38" fmla="*/ 8119 w 21137"/>
                <a:gd name="T39" fmla="*/ 754 h 1300"/>
                <a:gd name="T40" fmla="*/ 10671 w 21137"/>
                <a:gd name="T41" fmla="*/ 1119 h 1300"/>
                <a:gd name="T42" fmla="*/ 11202 w 21137"/>
                <a:gd name="T43" fmla="*/ 16 h 1300"/>
                <a:gd name="T44" fmla="*/ 11383 w 21137"/>
                <a:gd name="T45" fmla="*/ 565 h 1300"/>
                <a:gd name="T46" fmla="*/ 11383 w 21137"/>
                <a:gd name="T47" fmla="*/ 1122 h 1300"/>
                <a:gd name="T48" fmla="*/ 11202 w 21137"/>
                <a:gd name="T49" fmla="*/ 16 h 1300"/>
                <a:gd name="T50" fmla="*/ 13458 w 21137"/>
                <a:gd name="T51" fmla="*/ 1285 h 1300"/>
                <a:gd name="T52" fmla="*/ 12402 w 21137"/>
                <a:gd name="T53" fmla="*/ 1285 h 1300"/>
                <a:gd name="T54" fmla="*/ 12819 w 21137"/>
                <a:gd name="T55" fmla="*/ 748 h 1300"/>
                <a:gd name="T56" fmla="*/ 14478 w 21137"/>
                <a:gd name="T57" fmla="*/ 16 h 1300"/>
                <a:gd name="T58" fmla="*/ 14682 w 21137"/>
                <a:gd name="T59" fmla="*/ 682 h 1300"/>
                <a:gd name="T60" fmla="*/ 15138 w 21137"/>
                <a:gd name="T61" fmla="*/ 1285 h 1300"/>
                <a:gd name="T62" fmla="*/ 14820 w 21137"/>
                <a:gd name="T63" fmla="*/ 1136 h 1300"/>
                <a:gd name="T64" fmla="*/ 14516 w 21137"/>
                <a:gd name="T65" fmla="*/ 754 h 1300"/>
                <a:gd name="T66" fmla="*/ 14160 w 21137"/>
                <a:gd name="T67" fmla="*/ 1285 h 1300"/>
                <a:gd name="T68" fmla="*/ 14411 w 21137"/>
                <a:gd name="T69" fmla="*/ 572 h 1300"/>
                <a:gd name="T70" fmla="*/ 14677 w 21137"/>
                <a:gd name="T71" fmla="*/ 260 h 1300"/>
                <a:gd name="T72" fmla="*/ 16830 w 21137"/>
                <a:gd name="T73" fmla="*/ 16 h 1300"/>
                <a:gd name="T74" fmla="*/ 15827 w 21137"/>
                <a:gd name="T75" fmla="*/ 1285 h 1300"/>
                <a:gd name="T76" fmla="*/ 16658 w 21137"/>
                <a:gd name="T77" fmla="*/ 1002 h 1300"/>
                <a:gd name="T78" fmla="*/ 17658 w 21137"/>
                <a:gd name="T79" fmla="*/ 1285 h 1300"/>
                <a:gd name="T80" fmla="*/ 19493 w 21137"/>
                <a:gd name="T81" fmla="*/ 16 h 1300"/>
                <a:gd name="T82" fmla="*/ 18488 w 21137"/>
                <a:gd name="T83" fmla="*/ 1285 h 1300"/>
                <a:gd name="T84" fmla="*/ 19320 w 21137"/>
                <a:gd name="T85" fmla="*/ 1002 h 1300"/>
                <a:gd name="T86" fmla="*/ 21137 w 21137"/>
                <a:gd name="T87" fmla="*/ 1198 h 1300"/>
                <a:gd name="T88" fmla="*/ 20176 w 21137"/>
                <a:gd name="T89" fmla="*/ 189 h 1300"/>
                <a:gd name="T90" fmla="*/ 21112 w 21137"/>
                <a:gd name="T91" fmla="*/ 293 h 1300"/>
                <a:gd name="T92" fmla="*/ 20311 w 21137"/>
                <a:gd name="T93" fmla="*/ 1004 h 1300"/>
                <a:gd name="T94" fmla="*/ 20956 w 21137"/>
                <a:gd name="T95" fmla="*/ 821 h 1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1137" h="1300">
                  <a:moveTo>
                    <a:pt x="545" y="9"/>
                  </a:moveTo>
                  <a:cubicBezTo>
                    <a:pt x="672" y="9"/>
                    <a:pt x="672" y="9"/>
                    <a:pt x="672" y="9"/>
                  </a:cubicBezTo>
                  <a:cubicBezTo>
                    <a:pt x="1241" y="1285"/>
                    <a:pt x="1241" y="1285"/>
                    <a:pt x="1241" y="1285"/>
                  </a:cubicBezTo>
                  <a:cubicBezTo>
                    <a:pt x="1055" y="1285"/>
                    <a:pt x="1055" y="1285"/>
                    <a:pt x="1055" y="1285"/>
                  </a:cubicBezTo>
                  <a:cubicBezTo>
                    <a:pt x="886" y="909"/>
                    <a:pt x="886" y="909"/>
                    <a:pt x="886" y="909"/>
                  </a:cubicBezTo>
                  <a:cubicBezTo>
                    <a:pt x="345" y="909"/>
                    <a:pt x="345" y="909"/>
                    <a:pt x="345" y="909"/>
                  </a:cubicBezTo>
                  <a:cubicBezTo>
                    <a:pt x="186" y="1285"/>
                    <a:pt x="186" y="1285"/>
                    <a:pt x="186" y="1285"/>
                  </a:cubicBezTo>
                  <a:cubicBezTo>
                    <a:pt x="0" y="1285"/>
                    <a:pt x="0" y="1285"/>
                    <a:pt x="0" y="1285"/>
                  </a:cubicBezTo>
                  <a:lnTo>
                    <a:pt x="545" y="9"/>
                  </a:lnTo>
                  <a:close/>
                  <a:moveTo>
                    <a:pt x="812" y="748"/>
                  </a:moveTo>
                  <a:cubicBezTo>
                    <a:pt x="607" y="287"/>
                    <a:pt x="607" y="287"/>
                    <a:pt x="607" y="287"/>
                  </a:cubicBezTo>
                  <a:cubicBezTo>
                    <a:pt x="417" y="748"/>
                    <a:pt x="417" y="748"/>
                    <a:pt x="417" y="748"/>
                  </a:cubicBezTo>
                  <a:lnTo>
                    <a:pt x="812" y="748"/>
                  </a:lnTo>
                  <a:close/>
                  <a:moveTo>
                    <a:pt x="1678" y="16"/>
                  </a:moveTo>
                  <a:cubicBezTo>
                    <a:pt x="1860" y="16"/>
                    <a:pt x="1860" y="16"/>
                    <a:pt x="1860" y="16"/>
                  </a:cubicBezTo>
                  <a:cubicBezTo>
                    <a:pt x="1860" y="1119"/>
                    <a:pt x="1860" y="1119"/>
                    <a:pt x="1860" y="1119"/>
                  </a:cubicBezTo>
                  <a:cubicBezTo>
                    <a:pt x="2431" y="1119"/>
                    <a:pt x="2431" y="1119"/>
                    <a:pt x="2431" y="1119"/>
                  </a:cubicBezTo>
                  <a:cubicBezTo>
                    <a:pt x="2431" y="1285"/>
                    <a:pt x="2431" y="1285"/>
                    <a:pt x="2431" y="1285"/>
                  </a:cubicBezTo>
                  <a:cubicBezTo>
                    <a:pt x="1678" y="1285"/>
                    <a:pt x="1678" y="1285"/>
                    <a:pt x="1678" y="1285"/>
                  </a:cubicBezTo>
                  <a:lnTo>
                    <a:pt x="1678" y="16"/>
                  </a:lnTo>
                  <a:close/>
                  <a:moveTo>
                    <a:pt x="4392" y="16"/>
                  </a:moveTo>
                  <a:cubicBezTo>
                    <a:pt x="4573" y="16"/>
                    <a:pt x="4573" y="16"/>
                    <a:pt x="4573" y="16"/>
                  </a:cubicBezTo>
                  <a:cubicBezTo>
                    <a:pt x="4061" y="1290"/>
                    <a:pt x="4061" y="1290"/>
                    <a:pt x="4061" y="1290"/>
                  </a:cubicBezTo>
                  <a:cubicBezTo>
                    <a:pt x="4021" y="1290"/>
                    <a:pt x="4021" y="1290"/>
                    <a:pt x="4021" y="1290"/>
                  </a:cubicBezTo>
                  <a:cubicBezTo>
                    <a:pt x="3606" y="258"/>
                    <a:pt x="3606" y="258"/>
                    <a:pt x="3606" y="258"/>
                  </a:cubicBezTo>
                  <a:cubicBezTo>
                    <a:pt x="3187" y="1290"/>
                    <a:pt x="3187" y="1290"/>
                    <a:pt x="3187" y="1290"/>
                  </a:cubicBezTo>
                  <a:cubicBezTo>
                    <a:pt x="3147" y="1290"/>
                    <a:pt x="3147" y="1290"/>
                    <a:pt x="3147" y="1290"/>
                  </a:cubicBezTo>
                  <a:cubicBezTo>
                    <a:pt x="2636" y="16"/>
                    <a:pt x="2636" y="16"/>
                    <a:pt x="2636" y="16"/>
                  </a:cubicBezTo>
                  <a:cubicBezTo>
                    <a:pt x="2819" y="16"/>
                    <a:pt x="2819" y="16"/>
                    <a:pt x="2819" y="16"/>
                  </a:cubicBezTo>
                  <a:cubicBezTo>
                    <a:pt x="3168" y="891"/>
                    <a:pt x="3168" y="891"/>
                    <a:pt x="3168" y="891"/>
                  </a:cubicBezTo>
                  <a:cubicBezTo>
                    <a:pt x="3521" y="16"/>
                    <a:pt x="3521" y="16"/>
                    <a:pt x="3521" y="16"/>
                  </a:cubicBezTo>
                  <a:cubicBezTo>
                    <a:pt x="3693" y="16"/>
                    <a:pt x="3693" y="16"/>
                    <a:pt x="3693" y="16"/>
                  </a:cubicBezTo>
                  <a:cubicBezTo>
                    <a:pt x="4047" y="891"/>
                    <a:pt x="4047" y="891"/>
                    <a:pt x="4047" y="891"/>
                  </a:cubicBezTo>
                  <a:lnTo>
                    <a:pt x="4392" y="16"/>
                  </a:lnTo>
                  <a:close/>
                  <a:moveTo>
                    <a:pt x="5343" y="9"/>
                  </a:moveTo>
                  <a:cubicBezTo>
                    <a:pt x="5470" y="9"/>
                    <a:pt x="5470" y="9"/>
                    <a:pt x="5470" y="9"/>
                  </a:cubicBezTo>
                  <a:cubicBezTo>
                    <a:pt x="6039" y="1285"/>
                    <a:pt x="6039" y="1285"/>
                    <a:pt x="6039" y="1285"/>
                  </a:cubicBezTo>
                  <a:cubicBezTo>
                    <a:pt x="5853" y="1285"/>
                    <a:pt x="5853" y="1285"/>
                    <a:pt x="5853" y="1285"/>
                  </a:cubicBezTo>
                  <a:cubicBezTo>
                    <a:pt x="5685" y="909"/>
                    <a:pt x="5685" y="909"/>
                    <a:pt x="5685" y="909"/>
                  </a:cubicBezTo>
                  <a:cubicBezTo>
                    <a:pt x="5143" y="909"/>
                    <a:pt x="5143" y="909"/>
                    <a:pt x="5143" y="909"/>
                  </a:cubicBezTo>
                  <a:cubicBezTo>
                    <a:pt x="4984" y="1285"/>
                    <a:pt x="4984" y="1285"/>
                    <a:pt x="4984" y="1285"/>
                  </a:cubicBezTo>
                  <a:cubicBezTo>
                    <a:pt x="4798" y="1285"/>
                    <a:pt x="4798" y="1285"/>
                    <a:pt x="4798" y="1285"/>
                  </a:cubicBezTo>
                  <a:lnTo>
                    <a:pt x="5343" y="9"/>
                  </a:lnTo>
                  <a:close/>
                  <a:moveTo>
                    <a:pt x="5610" y="748"/>
                  </a:moveTo>
                  <a:cubicBezTo>
                    <a:pt x="5405" y="287"/>
                    <a:pt x="5405" y="287"/>
                    <a:pt x="5405" y="287"/>
                  </a:cubicBezTo>
                  <a:cubicBezTo>
                    <a:pt x="5215" y="748"/>
                    <a:pt x="5215" y="748"/>
                    <a:pt x="5215" y="748"/>
                  </a:cubicBezTo>
                  <a:lnTo>
                    <a:pt x="5610" y="748"/>
                  </a:lnTo>
                  <a:close/>
                  <a:moveTo>
                    <a:pt x="7109" y="16"/>
                  </a:moveTo>
                  <a:cubicBezTo>
                    <a:pt x="7330" y="16"/>
                    <a:pt x="7330" y="16"/>
                    <a:pt x="7330" y="16"/>
                  </a:cubicBezTo>
                  <a:cubicBezTo>
                    <a:pt x="6861" y="614"/>
                    <a:pt x="6861" y="614"/>
                    <a:pt x="6861" y="614"/>
                  </a:cubicBezTo>
                  <a:cubicBezTo>
                    <a:pt x="6861" y="1285"/>
                    <a:pt x="6861" y="1285"/>
                    <a:pt x="6861" y="1285"/>
                  </a:cubicBezTo>
                  <a:cubicBezTo>
                    <a:pt x="6675" y="1285"/>
                    <a:pt x="6675" y="1285"/>
                    <a:pt x="6675" y="1285"/>
                  </a:cubicBezTo>
                  <a:cubicBezTo>
                    <a:pt x="6675" y="614"/>
                    <a:pt x="6675" y="614"/>
                    <a:pt x="6675" y="614"/>
                  </a:cubicBezTo>
                  <a:cubicBezTo>
                    <a:pt x="6206" y="16"/>
                    <a:pt x="6206" y="16"/>
                    <a:pt x="6206" y="16"/>
                  </a:cubicBezTo>
                  <a:cubicBezTo>
                    <a:pt x="6426" y="16"/>
                    <a:pt x="6426" y="16"/>
                    <a:pt x="6426" y="16"/>
                  </a:cubicBezTo>
                  <a:cubicBezTo>
                    <a:pt x="6765" y="453"/>
                    <a:pt x="6765" y="453"/>
                    <a:pt x="6765" y="453"/>
                  </a:cubicBezTo>
                  <a:lnTo>
                    <a:pt x="7109" y="16"/>
                  </a:lnTo>
                  <a:close/>
                  <a:moveTo>
                    <a:pt x="8119" y="754"/>
                  </a:moveTo>
                  <a:cubicBezTo>
                    <a:pt x="7981" y="670"/>
                    <a:pt x="7981" y="670"/>
                    <a:pt x="7981" y="670"/>
                  </a:cubicBezTo>
                  <a:cubicBezTo>
                    <a:pt x="7894" y="617"/>
                    <a:pt x="7833" y="565"/>
                    <a:pt x="7796" y="514"/>
                  </a:cubicBezTo>
                  <a:cubicBezTo>
                    <a:pt x="7759" y="463"/>
                    <a:pt x="7741" y="404"/>
                    <a:pt x="7741" y="337"/>
                  </a:cubicBezTo>
                  <a:cubicBezTo>
                    <a:pt x="7741" y="236"/>
                    <a:pt x="7776" y="157"/>
                    <a:pt x="7845" y="93"/>
                  </a:cubicBezTo>
                  <a:cubicBezTo>
                    <a:pt x="7914" y="31"/>
                    <a:pt x="8005" y="0"/>
                    <a:pt x="8115" y="0"/>
                  </a:cubicBezTo>
                  <a:cubicBezTo>
                    <a:pt x="8221" y="0"/>
                    <a:pt x="8318" y="30"/>
                    <a:pt x="8407" y="89"/>
                  </a:cubicBezTo>
                  <a:cubicBezTo>
                    <a:pt x="8407" y="295"/>
                    <a:pt x="8407" y="295"/>
                    <a:pt x="8407" y="295"/>
                  </a:cubicBezTo>
                  <a:cubicBezTo>
                    <a:pt x="8315" y="208"/>
                    <a:pt x="8217" y="164"/>
                    <a:pt x="8112" y="164"/>
                  </a:cubicBezTo>
                  <a:cubicBezTo>
                    <a:pt x="8052" y="164"/>
                    <a:pt x="8004" y="177"/>
                    <a:pt x="7965" y="204"/>
                  </a:cubicBezTo>
                  <a:cubicBezTo>
                    <a:pt x="7927" y="232"/>
                    <a:pt x="7908" y="267"/>
                    <a:pt x="7908" y="309"/>
                  </a:cubicBezTo>
                  <a:cubicBezTo>
                    <a:pt x="7908" y="348"/>
                    <a:pt x="7922" y="384"/>
                    <a:pt x="7950" y="416"/>
                  </a:cubicBezTo>
                  <a:cubicBezTo>
                    <a:pt x="7979" y="450"/>
                    <a:pt x="8023" y="485"/>
                    <a:pt x="8086" y="521"/>
                  </a:cubicBezTo>
                  <a:cubicBezTo>
                    <a:pt x="8224" y="603"/>
                    <a:pt x="8224" y="603"/>
                    <a:pt x="8224" y="603"/>
                  </a:cubicBezTo>
                  <a:cubicBezTo>
                    <a:pt x="8379" y="696"/>
                    <a:pt x="8457" y="813"/>
                    <a:pt x="8457" y="956"/>
                  </a:cubicBezTo>
                  <a:cubicBezTo>
                    <a:pt x="8457" y="1057"/>
                    <a:pt x="8423" y="1141"/>
                    <a:pt x="8355" y="1204"/>
                  </a:cubicBezTo>
                  <a:cubicBezTo>
                    <a:pt x="8287" y="1268"/>
                    <a:pt x="8198" y="1300"/>
                    <a:pt x="8089" y="1300"/>
                  </a:cubicBezTo>
                  <a:cubicBezTo>
                    <a:pt x="7964" y="1300"/>
                    <a:pt x="7849" y="1261"/>
                    <a:pt x="7746" y="1185"/>
                  </a:cubicBezTo>
                  <a:cubicBezTo>
                    <a:pt x="7746" y="953"/>
                    <a:pt x="7746" y="953"/>
                    <a:pt x="7746" y="953"/>
                  </a:cubicBezTo>
                  <a:cubicBezTo>
                    <a:pt x="7845" y="1077"/>
                    <a:pt x="7958" y="1140"/>
                    <a:pt x="8087" y="1140"/>
                  </a:cubicBezTo>
                  <a:cubicBezTo>
                    <a:pt x="8144" y="1140"/>
                    <a:pt x="8192" y="1124"/>
                    <a:pt x="8229" y="1092"/>
                  </a:cubicBezTo>
                  <a:cubicBezTo>
                    <a:pt x="8267" y="1061"/>
                    <a:pt x="8286" y="1021"/>
                    <a:pt x="8286" y="973"/>
                  </a:cubicBezTo>
                  <a:cubicBezTo>
                    <a:pt x="8286" y="896"/>
                    <a:pt x="8230" y="823"/>
                    <a:pt x="8119" y="754"/>
                  </a:cubicBezTo>
                  <a:moveTo>
                    <a:pt x="9917" y="16"/>
                  </a:moveTo>
                  <a:cubicBezTo>
                    <a:pt x="10099" y="16"/>
                    <a:pt x="10099" y="16"/>
                    <a:pt x="10099" y="16"/>
                  </a:cubicBezTo>
                  <a:cubicBezTo>
                    <a:pt x="10099" y="1119"/>
                    <a:pt x="10099" y="1119"/>
                    <a:pt x="10099" y="1119"/>
                  </a:cubicBezTo>
                  <a:cubicBezTo>
                    <a:pt x="10671" y="1119"/>
                    <a:pt x="10671" y="1119"/>
                    <a:pt x="10671" y="1119"/>
                  </a:cubicBezTo>
                  <a:cubicBezTo>
                    <a:pt x="10671" y="1285"/>
                    <a:pt x="10671" y="1285"/>
                    <a:pt x="10671" y="1285"/>
                  </a:cubicBezTo>
                  <a:cubicBezTo>
                    <a:pt x="9917" y="1285"/>
                    <a:pt x="9917" y="1285"/>
                    <a:pt x="9917" y="1285"/>
                  </a:cubicBezTo>
                  <a:lnTo>
                    <a:pt x="9917" y="16"/>
                  </a:lnTo>
                  <a:close/>
                  <a:moveTo>
                    <a:pt x="11202" y="16"/>
                  </a:moveTo>
                  <a:cubicBezTo>
                    <a:pt x="11921" y="16"/>
                    <a:pt x="11921" y="16"/>
                    <a:pt x="11921" y="16"/>
                  </a:cubicBezTo>
                  <a:cubicBezTo>
                    <a:pt x="11921" y="177"/>
                    <a:pt x="11921" y="177"/>
                    <a:pt x="11921" y="177"/>
                  </a:cubicBezTo>
                  <a:cubicBezTo>
                    <a:pt x="11383" y="177"/>
                    <a:pt x="11383" y="177"/>
                    <a:pt x="11383" y="177"/>
                  </a:cubicBezTo>
                  <a:cubicBezTo>
                    <a:pt x="11383" y="565"/>
                    <a:pt x="11383" y="565"/>
                    <a:pt x="11383" y="565"/>
                  </a:cubicBezTo>
                  <a:cubicBezTo>
                    <a:pt x="11903" y="565"/>
                    <a:pt x="11903" y="565"/>
                    <a:pt x="11903" y="565"/>
                  </a:cubicBezTo>
                  <a:cubicBezTo>
                    <a:pt x="11903" y="727"/>
                    <a:pt x="11903" y="727"/>
                    <a:pt x="11903" y="727"/>
                  </a:cubicBezTo>
                  <a:cubicBezTo>
                    <a:pt x="11383" y="727"/>
                    <a:pt x="11383" y="727"/>
                    <a:pt x="11383" y="727"/>
                  </a:cubicBezTo>
                  <a:cubicBezTo>
                    <a:pt x="11383" y="1122"/>
                    <a:pt x="11383" y="1122"/>
                    <a:pt x="11383" y="1122"/>
                  </a:cubicBezTo>
                  <a:cubicBezTo>
                    <a:pt x="11939" y="1122"/>
                    <a:pt x="11939" y="1122"/>
                    <a:pt x="11939" y="1122"/>
                  </a:cubicBezTo>
                  <a:cubicBezTo>
                    <a:pt x="11939" y="1283"/>
                    <a:pt x="11939" y="1283"/>
                    <a:pt x="11939" y="1283"/>
                  </a:cubicBezTo>
                  <a:cubicBezTo>
                    <a:pt x="11202" y="1283"/>
                    <a:pt x="11202" y="1283"/>
                    <a:pt x="11202" y="1283"/>
                  </a:cubicBezTo>
                  <a:lnTo>
                    <a:pt x="11202" y="16"/>
                  </a:lnTo>
                  <a:close/>
                  <a:moveTo>
                    <a:pt x="12946" y="9"/>
                  </a:moveTo>
                  <a:cubicBezTo>
                    <a:pt x="13075" y="9"/>
                    <a:pt x="13075" y="9"/>
                    <a:pt x="13075" y="9"/>
                  </a:cubicBezTo>
                  <a:cubicBezTo>
                    <a:pt x="13643" y="1285"/>
                    <a:pt x="13643" y="1285"/>
                    <a:pt x="13643" y="1285"/>
                  </a:cubicBezTo>
                  <a:cubicBezTo>
                    <a:pt x="13458" y="1285"/>
                    <a:pt x="13458" y="1285"/>
                    <a:pt x="13458" y="1285"/>
                  </a:cubicBezTo>
                  <a:cubicBezTo>
                    <a:pt x="13288" y="909"/>
                    <a:pt x="13288" y="909"/>
                    <a:pt x="13288" y="909"/>
                  </a:cubicBezTo>
                  <a:cubicBezTo>
                    <a:pt x="12746" y="909"/>
                    <a:pt x="12746" y="909"/>
                    <a:pt x="12746" y="909"/>
                  </a:cubicBezTo>
                  <a:cubicBezTo>
                    <a:pt x="12588" y="1285"/>
                    <a:pt x="12588" y="1285"/>
                    <a:pt x="12588" y="1285"/>
                  </a:cubicBezTo>
                  <a:cubicBezTo>
                    <a:pt x="12402" y="1285"/>
                    <a:pt x="12402" y="1285"/>
                    <a:pt x="12402" y="1285"/>
                  </a:cubicBezTo>
                  <a:lnTo>
                    <a:pt x="12946" y="9"/>
                  </a:lnTo>
                  <a:close/>
                  <a:moveTo>
                    <a:pt x="13214" y="748"/>
                  </a:moveTo>
                  <a:cubicBezTo>
                    <a:pt x="13009" y="287"/>
                    <a:pt x="13009" y="287"/>
                    <a:pt x="13009" y="287"/>
                  </a:cubicBezTo>
                  <a:cubicBezTo>
                    <a:pt x="12819" y="748"/>
                    <a:pt x="12819" y="748"/>
                    <a:pt x="12819" y="748"/>
                  </a:cubicBezTo>
                  <a:lnTo>
                    <a:pt x="13214" y="748"/>
                  </a:lnTo>
                  <a:close/>
                  <a:moveTo>
                    <a:pt x="14160" y="1285"/>
                  </a:moveTo>
                  <a:cubicBezTo>
                    <a:pt x="14160" y="16"/>
                    <a:pt x="14160" y="16"/>
                    <a:pt x="14160" y="16"/>
                  </a:cubicBezTo>
                  <a:cubicBezTo>
                    <a:pt x="14478" y="16"/>
                    <a:pt x="14478" y="16"/>
                    <a:pt x="14478" y="16"/>
                  </a:cubicBezTo>
                  <a:cubicBezTo>
                    <a:pt x="14606" y="16"/>
                    <a:pt x="14708" y="48"/>
                    <a:pt x="14784" y="112"/>
                  </a:cubicBezTo>
                  <a:cubicBezTo>
                    <a:pt x="14859" y="175"/>
                    <a:pt x="14896" y="261"/>
                    <a:pt x="14896" y="369"/>
                  </a:cubicBezTo>
                  <a:cubicBezTo>
                    <a:pt x="14896" y="444"/>
                    <a:pt x="14878" y="507"/>
                    <a:pt x="14841" y="560"/>
                  </a:cubicBezTo>
                  <a:cubicBezTo>
                    <a:pt x="14804" y="616"/>
                    <a:pt x="14751" y="655"/>
                    <a:pt x="14682" y="682"/>
                  </a:cubicBezTo>
                  <a:cubicBezTo>
                    <a:pt x="14723" y="708"/>
                    <a:pt x="14762" y="745"/>
                    <a:pt x="14801" y="791"/>
                  </a:cubicBezTo>
                  <a:cubicBezTo>
                    <a:pt x="14840" y="837"/>
                    <a:pt x="14895" y="917"/>
                    <a:pt x="14964" y="1031"/>
                  </a:cubicBezTo>
                  <a:cubicBezTo>
                    <a:pt x="15008" y="1103"/>
                    <a:pt x="15045" y="1158"/>
                    <a:pt x="15071" y="1195"/>
                  </a:cubicBezTo>
                  <a:cubicBezTo>
                    <a:pt x="15138" y="1285"/>
                    <a:pt x="15138" y="1285"/>
                    <a:pt x="15138" y="1285"/>
                  </a:cubicBezTo>
                  <a:cubicBezTo>
                    <a:pt x="14922" y="1285"/>
                    <a:pt x="14922" y="1285"/>
                    <a:pt x="14922" y="1285"/>
                  </a:cubicBezTo>
                  <a:cubicBezTo>
                    <a:pt x="14867" y="1201"/>
                    <a:pt x="14867" y="1201"/>
                    <a:pt x="14867" y="1201"/>
                  </a:cubicBezTo>
                  <a:cubicBezTo>
                    <a:pt x="14865" y="1199"/>
                    <a:pt x="14861" y="1193"/>
                    <a:pt x="14856" y="1186"/>
                  </a:cubicBezTo>
                  <a:cubicBezTo>
                    <a:pt x="14820" y="1136"/>
                    <a:pt x="14820" y="1136"/>
                    <a:pt x="14820" y="1136"/>
                  </a:cubicBezTo>
                  <a:cubicBezTo>
                    <a:pt x="14764" y="1043"/>
                    <a:pt x="14764" y="1043"/>
                    <a:pt x="14764" y="1043"/>
                  </a:cubicBezTo>
                  <a:cubicBezTo>
                    <a:pt x="14704" y="944"/>
                    <a:pt x="14704" y="944"/>
                    <a:pt x="14704" y="944"/>
                  </a:cubicBezTo>
                  <a:cubicBezTo>
                    <a:pt x="14666" y="893"/>
                    <a:pt x="14631" y="851"/>
                    <a:pt x="14600" y="820"/>
                  </a:cubicBezTo>
                  <a:cubicBezTo>
                    <a:pt x="14569" y="788"/>
                    <a:pt x="14541" y="767"/>
                    <a:pt x="14516" y="754"/>
                  </a:cubicBezTo>
                  <a:cubicBezTo>
                    <a:pt x="14490" y="740"/>
                    <a:pt x="14449" y="733"/>
                    <a:pt x="14389" y="733"/>
                  </a:cubicBezTo>
                  <a:cubicBezTo>
                    <a:pt x="14342" y="733"/>
                    <a:pt x="14342" y="733"/>
                    <a:pt x="14342" y="733"/>
                  </a:cubicBezTo>
                  <a:cubicBezTo>
                    <a:pt x="14342" y="1285"/>
                    <a:pt x="14342" y="1285"/>
                    <a:pt x="14342" y="1285"/>
                  </a:cubicBezTo>
                  <a:lnTo>
                    <a:pt x="14160" y="1285"/>
                  </a:lnTo>
                  <a:close/>
                  <a:moveTo>
                    <a:pt x="14396" y="170"/>
                  </a:moveTo>
                  <a:cubicBezTo>
                    <a:pt x="14342" y="170"/>
                    <a:pt x="14342" y="170"/>
                    <a:pt x="14342" y="170"/>
                  </a:cubicBezTo>
                  <a:cubicBezTo>
                    <a:pt x="14342" y="572"/>
                    <a:pt x="14342" y="572"/>
                    <a:pt x="14342" y="572"/>
                  </a:cubicBezTo>
                  <a:cubicBezTo>
                    <a:pt x="14411" y="572"/>
                    <a:pt x="14411" y="572"/>
                    <a:pt x="14411" y="572"/>
                  </a:cubicBezTo>
                  <a:cubicBezTo>
                    <a:pt x="14503" y="572"/>
                    <a:pt x="14566" y="564"/>
                    <a:pt x="14600" y="548"/>
                  </a:cubicBezTo>
                  <a:cubicBezTo>
                    <a:pt x="14634" y="531"/>
                    <a:pt x="14661" y="508"/>
                    <a:pt x="14680" y="476"/>
                  </a:cubicBezTo>
                  <a:cubicBezTo>
                    <a:pt x="14699" y="445"/>
                    <a:pt x="14709" y="408"/>
                    <a:pt x="14709" y="368"/>
                  </a:cubicBezTo>
                  <a:cubicBezTo>
                    <a:pt x="14709" y="327"/>
                    <a:pt x="14698" y="292"/>
                    <a:pt x="14677" y="260"/>
                  </a:cubicBezTo>
                  <a:cubicBezTo>
                    <a:pt x="14655" y="227"/>
                    <a:pt x="14626" y="204"/>
                    <a:pt x="14587" y="191"/>
                  </a:cubicBezTo>
                  <a:cubicBezTo>
                    <a:pt x="14548" y="177"/>
                    <a:pt x="14485" y="170"/>
                    <a:pt x="14396" y="170"/>
                  </a:cubicBezTo>
                  <a:moveTo>
                    <a:pt x="16658" y="16"/>
                  </a:moveTo>
                  <a:cubicBezTo>
                    <a:pt x="16830" y="16"/>
                    <a:pt x="16830" y="16"/>
                    <a:pt x="16830" y="16"/>
                  </a:cubicBezTo>
                  <a:cubicBezTo>
                    <a:pt x="16830" y="1285"/>
                    <a:pt x="16830" y="1285"/>
                    <a:pt x="16830" y="1285"/>
                  </a:cubicBezTo>
                  <a:cubicBezTo>
                    <a:pt x="16675" y="1285"/>
                    <a:pt x="16675" y="1285"/>
                    <a:pt x="16675" y="1285"/>
                  </a:cubicBezTo>
                  <a:cubicBezTo>
                    <a:pt x="15827" y="308"/>
                    <a:pt x="15827" y="308"/>
                    <a:pt x="15827" y="308"/>
                  </a:cubicBezTo>
                  <a:cubicBezTo>
                    <a:pt x="15827" y="1285"/>
                    <a:pt x="15827" y="1285"/>
                    <a:pt x="15827" y="1285"/>
                  </a:cubicBezTo>
                  <a:cubicBezTo>
                    <a:pt x="15656" y="1285"/>
                    <a:pt x="15656" y="1285"/>
                    <a:pt x="15656" y="1285"/>
                  </a:cubicBezTo>
                  <a:cubicBezTo>
                    <a:pt x="15656" y="16"/>
                    <a:pt x="15656" y="16"/>
                    <a:pt x="15656" y="16"/>
                  </a:cubicBezTo>
                  <a:cubicBezTo>
                    <a:pt x="15803" y="16"/>
                    <a:pt x="15803" y="16"/>
                    <a:pt x="15803" y="16"/>
                  </a:cubicBezTo>
                  <a:cubicBezTo>
                    <a:pt x="16658" y="1002"/>
                    <a:pt x="16658" y="1002"/>
                    <a:pt x="16658" y="1002"/>
                  </a:cubicBezTo>
                  <a:lnTo>
                    <a:pt x="16658" y="16"/>
                  </a:lnTo>
                  <a:close/>
                  <a:moveTo>
                    <a:pt x="17477" y="16"/>
                  </a:moveTo>
                  <a:cubicBezTo>
                    <a:pt x="17658" y="16"/>
                    <a:pt x="17658" y="16"/>
                    <a:pt x="17658" y="16"/>
                  </a:cubicBezTo>
                  <a:cubicBezTo>
                    <a:pt x="17658" y="1285"/>
                    <a:pt x="17658" y="1285"/>
                    <a:pt x="17658" y="1285"/>
                  </a:cubicBezTo>
                  <a:cubicBezTo>
                    <a:pt x="17477" y="1285"/>
                    <a:pt x="17477" y="1285"/>
                    <a:pt x="17477" y="1285"/>
                  </a:cubicBezTo>
                  <a:lnTo>
                    <a:pt x="17477" y="16"/>
                  </a:lnTo>
                  <a:close/>
                  <a:moveTo>
                    <a:pt x="19320" y="16"/>
                  </a:moveTo>
                  <a:cubicBezTo>
                    <a:pt x="19493" y="16"/>
                    <a:pt x="19493" y="16"/>
                    <a:pt x="19493" y="16"/>
                  </a:cubicBezTo>
                  <a:cubicBezTo>
                    <a:pt x="19493" y="1285"/>
                    <a:pt x="19493" y="1285"/>
                    <a:pt x="19493" y="1285"/>
                  </a:cubicBezTo>
                  <a:cubicBezTo>
                    <a:pt x="19337" y="1285"/>
                    <a:pt x="19337" y="1285"/>
                    <a:pt x="19337" y="1285"/>
                  </a:cubicBezTo>
                  <a:cubicBezTo>
                    <a:pt x="18488" y="308"/>
                    <a:pt x="18488" y="308"/>
                    <a:pt x="18488" y="308"/>
                  </a:cubicBezTo>
                  <a:cubicBezTo>
                    <a:pt x="18488" y="1285"/>
                    <a:pt x="18488" y="1285"/>
                    <a:pt x="18488" y="1285"/>
                  </a:cubicBezTo>
                  <a:cubicBezTo>
                    <a:pt x="18317" y="1285"/>
                    <a:pt x="18317" y="1285"/>
                    <a:pt x="18317" y="1285"/>
                  </a:cubicBezTo>
                  <a:cubicBezTo>
                    <a:pt x="18317" y="16"/>
                    <a:pt x="18317" y="16"/>
                    <a:pt x="18317" y="16"/>
                  </a:cubicBezTo>
                  <a:cubicBezTo>
                    <a:pt x="18464" y="16"/>
                    <a:pt x="18464" y="16"/>
                    <a:pt x="18464" y="16"/>
                  </a:cubicBezTo>
                  <a:cubicBezTo>
                    <a:pt x="19320" y="1002"/>
                    <a:pt x="19320" y="1002"/>
                    <a:pt x="19320" y="1002"/>
                  </a:cubicBezTo>
                  <a:lnTo>
                    <a:pt x="19320" y="16"/>
                  </a:lnTo>
                  <a:close/>
                  <a:moveTo>
                    <a:pt x="20712" y="659"/>
                  </a:moveTo>
                  <a:cubicBezTo>
                    <a:pt x="21137" y="659"/>
                    <a:pt x="21137" y="659"/>
                    <a:pt x="21137" y="659"/>
                  </a:cubicBezTo>
                  <a:cubicBezTo>
                    <a:pt x="21137" y="1198"/>
                    <a:pt x="21137" y="1198"/>
                    <a:pt x="21137" y="1198"/>
                  </a:cubicBezTo>
                  <a:cubicBezTo>
                    <a:pt x="20981" y="1266"/>
                    <a:pt x="20826" y="1300"/>
                    <a:pt x="20673" y="1300"/>
                  </a:cubicBezTo>
                  <a:cubicBezTo>
                    <a:pt x="20463" y="1300"/>
                    <a:pt x="20294" y="1239"/>
                    <a:pt x="20169" y="1115"/>
                  </a:cubicBezTo>
                  <a:cubicBezTo>
                    <a:pt x="20043" y="994"/>
                    <a:pt x="19980" y="842"/>
                    <a:pt x="19980" y="662"/>
                  </a:cubicBezTo>
                  <a:cubicBezTo>
                    <a:pt x="19980" y="473"/>
                    <a:pt x="20045" y="314"/>
                    <a:pt x="20176" y="189"/>
                  </a:cubicBezTo>
                  <a:cubicBezTo>
                    <a:pt x="20306" y="63"/>
                    <a:pt x="20469" y="0"/>
                    <a:pt x="20666" y="0"/>
                  </a:cubicBezTo>
                  <a:cubicBezTo>
                    <a:pt x="20736" y="0"/>
                    <a:pt x="20804" y="8"/>
                    <a:pt x="20869" y="22"/>
                  </a:cubicBezTo>
                  <a:cubicBezTo>
                    <a:pt x="20933" y="39"/>
                    <a:pt x="21014" y="66"/>
                    <a:pt x="21112" y="109"/>
                  </a:cubicBezTo>
                  <a:cubicBezTo>
                    <a:pt x="21112" y="293"/>
                    <a:pt x="21112" y="293"/>
                    <a:pt x="21112" y="293"/>
                  </a:cubicBezTo>
                  <a:cubicBezTo>
                    <a:pt x="20961" y="205"/>
                    <a:pt x="20811" y="161"/>
                    <a:pt x="20661" y="161"/>
                  </a:cubicBezTo>
                  <a:cubicBezTo>
                    <a:pt x="20523" y="161"/>
                    <a:pt x="20407" y="209"/>
                    <a:pt x="20311" y="303"/>
                  </a:cubicBezTo>
                  <a:cubicBezTo>
                    <a:pt x="20215" y="397"/>
                    <a:pt x="20169" y="514"/>
                    <a:pt x="20169" y="651"/>
                  </a:cubicBezTo>
                  <a:cubicBezTo>
                    <a:pt x="20169" y="795"/>
                    <a:pt x="20215" y="913"/>
                    <a:pt x="20311" y="1004"/>
                  </a:cubicBezTo>
                  <a:cubicBezTo>
                    <a:pt x="20407" y="1096"/>
                    <a:pt x="20528" y="1142"/>
                    <a:pt x="20678" y="1142"/>
                  </a:cubicBezTo>
                  <a:cubicBezTo>
                    <a:pt x="20750" y="1142"/>
                    <a:pt x="20838" y="1125"/>
                    <a:pt x="20939" y="1092"/>
                  </a:cubicBezTo>
                  <a:cubicBezTo>
                    <a:pt x="20956" y="1087"/>
                    <a:pt x="20956" y="1087"/>
                    <a:pt x="20956" y="1087"/>
                  </a:cubicBezTo>
                  <a:cubicBezTo>
                    <a:pt x="20956" y="821"/>
                    <a:pt x="20956" y="821"/>
                    <a:pt x="20956" y="821"/>
                  </a:cubicBezTo>
                  <a:cubicBezTo>
                    <a:pt x="20712" y="821"/>
                    <a:pt x="20712" y="821"/>
                    <a:pt x="20712" y="821"/>
                  </a:cubicBezTo>
                  <a:lnTo>
                    <a:pt x="20712" y="659"/>
                  </a:lnTo>
                  <a:close/>
                </a:path>
              </a:pathLst>
            </a:custGeom>
            <a:solidFill>
              <a:schemeClr val="tx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IN" dirty="0">
                <a:solidFill>
                  <a:schemeClr val="tx1">
                    <a:alpha val="0"/>
                  </a:schemeClr>
                </a:solidFill>
              </a:endParaRPr>
            </a:p>
          </p:txBody>
        </p:sp>
      </p:grpSp>
      <p:sp>
        <p:nvSpPr>
          <p:cNvPr id="18" name="Text Placeholder 17"/>
          <p:cNvSpPr>
            <a:spLocks noGrp="1"/>
          </p:cNvSpPr>
          <p:nvPr>
            <p:ph type="body" sz="quarter" idx="16" hasCustomPrompt="1"/>
          </p:nvPr>
        </p:nvSpPr>
        <p:spPr>
          <a:xfrm>
            <a:off x="1752600" y="6529254"/>
            <a:ext cx="5867400" cy="187537"/>
          </a:xfrm>
        </p:spPr>
        <p:txBody>
          <a:bodyPr/>
          <a:lstStyle>
            <a:lvl1pPr marL="0" indent="0">
              <a:buNone/>
              <a:defRPr sz="1200" baseline="0"/>
            </a:lvl1pPr>
          </a:lstStyle>
          <a:p>
            <a:pPr lvl="0"/>
            <a:r>
              <a:rPr lang="en-US" dirty="0"/>
              <a:t>Click to add copyright line</a:t>
            </a:r>
            <a:endParaRPr lang="en-IN" dirty="0"/>
          </a:p>
        </p:txBody>
      </p:sp>
      <p:pic>
        <p:nvPicPr>
          <p:cNvPr id="15" name="Picture 14"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Tree>
    <p:extLst>
      <p:ext uri="{BB962C8B-B14F-4D97-AF65-F5344CB8AC3E}">
        <p14:creationId xmlns:p14="http://schemas.microsoft.com/office/powerpoint/2010/main" val="29810628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 Learning Objectives and Content">
    <p:spTree>
      <p:nvGrpSpPr>
        <p:cNvPr id="1" name=""/>
        <p:cNvGrpSpPr/>
        <p:nvPr/>
      </p:nvGrpSpPr>
      <p:grpSpPr>
        <a:xfrm>
          <a:off x="0" y="0"/>
          <a:ext cx="0" cy="0"/>
          <a:chOff x="0" y="0"/>
          <a:chExt cx="0" cy="0"/>
        </a:xfrm>
      </p:grpSpPr>
      <p:sp>
        <p:nvSpPr>
          <p:cNvPr id="8" name="Title 7"/>
          <p:cNvSpPr>
            <a:spLocks noGrp="1"/>
          </p:cNvSpPr>
          <p:nvPr>
            <p:ph type="title"/>
          </p:nvPr>
        </p:nvSpPr>
        <p:spPr>
          <a:xfrm>
            <a:off x="457200" y="215372"/>
            <a:ext cx="8229600" cy="622828"/>
          </a:xfrm>
        </p:spPr>
        <p:txBody>
          <a:bodyPr anchor="t"/>
          <a:lstStyle/>
          <a:p>
            <a:r>
              <a:rPr lang="en-US" dirty="0"/>
              <a:t>Click to edit Master title style</a:t>
            </a:r>
          </a:p>
        </p:txBody>
      </p:sp>
      <p:sp>
        <p:nvSpPr>
          <p:cNvPr id="7" name="Learning Objectives Placeholder 6"/>
          <p:cNvSpPr>
            <a:spLocks noGrp="1"/>
          </p:cNvSpPr>
          <p:nvPr>
            <p:ph type="body" sz="quarter" idx="13" hasCustomPrompt="1"/>
          </p:nvPr>
        </p:nvSpPr>
        <p:spPr>
          <a:xfrm>
            <a:off x="457200" y="816430"/>
            <a:ext cx="8229600" cy="402770"/>
          </a:xfrm>
        </p:spPr>
        <p:txBody>
          <a:bodyPr>
            <a:noAutofit/>
          </a:bodyPr>
          <a:lstStyle>
            <a:lvl1pPr marL="0" indent="0">
              <a:spcBef>
                <a:spcPts val="0"/>
              </a:spcBef>
              <a:buNone/>
              <a:defRPr sz="1600">
                <a:solidFill>
                  <a:srgbClr val="007FA3"/>
                </a:solidFill>
              </a:defRPr>
            </a:lvl1pPr>
            <a:lvl2pPr marL="0" indent="0">
              <a:spcBef>
                <a:spcPts val="0"/>
              </a:spcBef>
              <a:buNone/>
              <a:defRPr sz="2400">
                <a:solidFill>
                  <a:schemeClr val="bg1"/>
                </a:solidFill>
              </a:defRPr>
            </a:lvl2pPr>
            <a:lvl3pPr marL="0" indent="0">
              <a:spcBef>
                <a:spcPts val="0"/>
              </a:spcBef>
              <a:buNone/>
              <a:defRPr sz="2400">
                <a:solidFill>
                  <a:schemeClr val="bg1"/>
                </a:solidFill>
              </a:defRPr>
            </a:lvl3pPr>
            <a:lvl4pPr marL="0" indent="0">
              <a:spcBef>
                <a:spcPts val="0"/>
              </a:spcBef>
              <a:buNone/>
              <a:defRPr sz="2400">
                <a:solidFill>
                  <a:schemeClr val="bg1"/>
                </a:solidFill>
              </a:defRPr>
            </a:lvl4pPr>
            <a:lvl5pPr marL="0" indent="0">
              <a:spcBef>
                <a:spcPts val="0"/>
              </a:spcBef>
              <a:buNone/>
              <a:defRPr sz="2400">
                <a:solidFill>
                  <a:schemeClr val="bg1"/>
                </a:solidFill>
              </a:defRPr>
            </a:lvl5pPr>
            <a:lvl6pPr marL="0" indent="0">
              <a:spcBef>
                <a:spcPts val="0"/>
              </a:spcBef>
              <a:buNone/>
              <a:defRPr sz="2400">
                <a:solidFill>
                  <a:schemeClr val="bg1"/>
                </a:solidFill>
              </a:defRPr>
            </a:lvl6pPr>
            <a:lvl7pPr marL="0" indent="0">
              <a:spcBef>
                <a:spcPts val="0"/>
              </a:spcBef>
              <a:buNone/>
              <a:defRPr sz="2400">
                <a:solidFill>
                  <a:schemeClr val="bg1"/>
                </a:solidFill>
              </a:defRPr>
            </a:lvl7pPr>
            <a:lvl8pPr marL="0" indent="0">
              <a:spcBef>
                <a:spcPts val="0"/>
              </a:spcBef>
              <a:buNone/>
              <a:defRPr sz="2400">
                <a:solidFill>
                  <a:schemeClr val="bg1"/>
                </a:solidFill>
              </a:defRPr>
            </a:lvl8pPr>
            <a:lvl9pPr marL="0" indent="0">
              <a:spcBef>
                <a:spcPts val="0"/>
              </a:spcBef>
              <a:buNone/>
              <a:defRPr sz="2400">
                <a:solidFill>
                  <a:schemeClr val="bg1"/>
                </a:solidFill>
              </a:defRPr>
            </a:lvl9pPr>
          </a:lstStyle>
          <a:p>
            <a:pPr lvl="0"/>
            <a:r>
              <a:rPr lang="en-US" dirty="0"/>
              <a:t>Click to add Learning Objective(s)</a:t>
            </a:r>
          </a:p>
        </p:txBody>
      </p:sp>
      <p:sp>
        <p:nvSpPr>
          <p:cNvPr id="9" name="Content Placeholder 8"/>
          <p:cNvSpPr>
            <a:spLocks noGrp="1"/>
          </p:cNvSpPr>
          <p:nvPr>
            <p:ph sz="quarter" idx="14"/>
          </p:nvPr>
        </p:nvSpPr>
        <p:spPr>
          <a:xfrm>
            <a:off x="457200" y="1600200"/>
            <a:ext cx="8229600" cy="4525963"/>
          </a:xfrm>
        </p:spPr>
        <p:txBody>
          <a:bodyPr/>
          <a:lstStyle>
            <a:lvl5pPr>
              <a:defRPr/>
            </a:lvl5pPr>
            <a:lvl6pPr>
              <a:defRPr/>
            </a:lvl6pPr>
            <a:lvl7pPr>
              <a:defRPr/>
            </a:lvl7pPr>
            <a:lvl8pPr>
              <a:defRPr/>
            </a:lvl8pPr>
            <a:lvl9pP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2" name="Footer Placeholder 2"/>
          <p:cNvSpPr>
            <a:spLocks noGrp="1"/>
          </p:cNvSpPr>
          <p:nvPr>
            <p:ph type="ftr" sz="quarter" idx="10"/>
          </p:nvPr>
        </p:nvSpPr>
        <p:spPr>
          <a:xfrm>
            <a:off x="93969" y="6172200"/>
            <a:ext cx="8595360" cy="235463"/>
          </a:xfrm>
        </p:spPr>
        <p:txBody>
          <a:bodyPr/>
          <a:lstStyle/>
          <a:p>
            <a:endParaRPr lang="en-US" dirty="0"/>
          </a:p>
        </p:txBody>
      </p:sp>
      <p:sp>
        <p:nvSpPr>
          <p:cNvPr id="4" name="Date Placeholder 3"/>
          <p:cNvSpPr>
            <a:spLocks noGrp="1"/>
          </p:cNvSpPr>
          <p:nvPr>
            <p:ph type="dt" sz="half" idx="11"/>
          </p:nvPr>
        </p:nvSpPr>
        <p:spPr/>
        <p:txBody>
          <a:bodyPr/>
          <a:lstStyle/>
          <a:p>
            <a:fld id="{A9DF6EFB-3F44-496C-A842-1E0B3D3B975A}" type="datetimeFigureOut">
              <a:rPr lang="en-US" smtClean="0"/>
              <a:pPr/>
              <a:t>7/3/24</a:t>
            </a:fld>
            <a:endParaRPr lang="en-US" dirty="0"/>
          </a:p>
        </p:txBody>
      </p:sp>
      <p:sp>
        <p:nvSpPr>
          <p:cNvPr id="5" name="Slide Number Placeholder 4"/>
          <p:cNvSpPr>
            <a:spLocks noGrp="1"/>
          </p:cNvSpPr>
          <p:nvPr>
            <p:ph type="sldNum" sz="quarter" idx="12"/>
          </p:nvPr>
        </p:nvSpPr>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152463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1pPr>
              <a:buClr>
                <a:srgbClr val="007FA3"/>
              </a:buClr>
              <a:buSzPct val="100000"/>
              <a:defRPr/>
            </a:lvl1pPr>
            <a:lvl2pPr>
              <a:buClr>
                <a:srgbClr val="007FA3"/>
              </a:buClr>
              <a:defRPr/>
            </a:lvl2pPr>
            <a:lvl3pPr>
              <a:buClr>
                <a:srgbClr val="007FA3"/>
              </a:buClr>
              <a:defRPr/>
            </a:lvl3pPr>
            <a:lvl4pPr>
              <a:buClr>
                <a:srgbClr val="007FA3"/>
              </a:buClr>
              <a:defRPr/>
            </a:lvl4pPr>
            <a:lvl5pPr>
              <a:buClr>
                <a:srgbClr val="007FA3"/>
              </a:buClr>
              <a:defRPr/>
            </a:lvl5pPr>
            <a:lvl6pPr>
              <a:buClr>
                <a:srgbClr val="007FA3"/>
              </a:buClr>
              <a:defRPr/>
            </a:lvl6pPr>
            <a:lvl7pPr>
              <a:buClr>
                <a:srgbClr val="007FA3"/>
              </a:buClr>
              <a:defRPr/>
            </a:lvl7pPr>
            <a:lvl8pPr>
              <a:buClr>
                <a:srgbClr val="007FA3"/>
              </a:buClr>
              <a:defRPr/>
            </a:lvl8pPr>
            <a:lvl9pPr>
              <a:buClr>
                <a:srgbClr val="007FA3"/>
              </a:buClr>
              <a:defRPr/>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6" name="Footer Placeholder 4"/>
          <p:cNvSpPr>
            <a:spLocks noGrp="1"/>
          </p:cNvSpPr>
          <p:nvPr>
            <p:ph type="ftr" sz="quarter" idx="11"/>
          </p:nvPr>
        </p:nvSpPr>
        <p:spPr>
          <a:xfrm>
            <a:off x="93969" y="6172200"/>
            <a:ext cx="8595360" cy="235463"/>
          </a:xfrm>
        </p:spPr>
        <p:txBody>
          <a:bodyPr/>
          <a:lstStyle/>
          <a:p>
            <a:endParaRPr lang="en-US" dirty="0"/>
          </a:p>
        </p:txBody>
      </p:sp>
      <p:sp>
        <p:nvSpPr>
          <p:cNvPr id="9" name="Date Placeholder 3"/>
          <p:cNvSpPr>
            <a:spLocks noGrp="1"/>
          </p:cNvSpPr>
          <p:nvPr>
            <p:ph type="dt" sz="half" idx="10"/>
          </p:nvPr>
        </p:nvSpPr>
        <p:spPr>
          <a:xfrm>
            <a:off x="6335713" y="113072"/>
            <a:ext cx="2133600" cy="182880"/>
          </a:xfrm>
        </p:spPr>
        <p:txBody>
          <a:bodyPr/>
          <a:lstStyle/>
          <a:p>
            <a:fld id="{A9DF6EFB-3F44-496C-A842-1E0B3D3B975A}" type="datetimeFigureOut">
              <a:rPr lang="en-US" smtClean="0"/>
              <a:pPr/>
              <a:t>7/3/24</a:t>
            </a:fld>
            <a:endParaRPr lang="en-US" dirty="0"/>
          </a:p>
        </p:txBody>
      </p:sp>
      <p:sp>
        <p:nvSpPr>
          <p:cNvPr id="10" name="Slide Number Placeholder 5"/>
          <p:cNvSpPr>
            <a:spLocks noGrp="1"/>
          </p:cNvSpPr>
          <p:nvPr>
            <p:ph type="sldNum" sz="quarter" idx="12"/>
          </p:nvPr>
        </p:nvSpPr>
        <p:spPr>
          <a:xfrm>
            <a:off x="8469312" y="113072"/>
            <a:ext cx="551783" cy="182880"/>
          </a:xfrm>
        </p:spPr>
        <p:txBody>
          <a:bodyPr/>
          <a:lstStyle/>
          <a:p>
            <a:fld id="{200B2350-5261-4F5C-9DF5-EF0D264FC8D2}" type="slidenum">
              <a:rPr lang="en-US" smtClean="0"/>
              <a:pPr/>
              <a:t>‹#›</a:t>
            </a:fld>
            <a:endParaRPr lang="en-US" dirty="0"/>
          </a:p>
        </p:txBody>
      </p:sp>
    </p:spTree>
    <p:extLst>
      <p:ext uri="{BB962C8B-B14F-4D97-AF65-F5344CB8AC3E}">
        <p14:creationId xmlns:p14="http://schemas.microsoft.com/office/powerpoint/2010/main" val="12109093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arning Objective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118872" indent="-118872">
              <a:buClr>
                <a:srgbClr val="007FA3"/>
              </a:buClr>
              <a:buSzPct val="25000"/>
              <a:defRPr sz="1600"/>
            </a:lvl1pPr>
            <a:lvl2pPr marL="569913" indent="-285750">
              <a:buClr>
                <a:srgbClr val="007FA3"/>
              </a:buClr>
              <a:defRPr sz="1600"/>
            </a:lvl2pPr>
            <a:lvl3pPr>
              <a:buClr>
                <a:srgbClr val="007FA3"/>
              </a:buClr>
              <a:defRPr sz="1600"/>
            </a:lvl3pPr>
            <a:lvl4pPr>
              <a:buClr>
                <a:srgbClr val="007FA3"/>
              </a:buClr>
              <a:defRPr sz="1600"/>
            </a:lvl4pPr>
            <a:lvl5pPr>
              <a:buClr>
                <a:srgbClr val="007FA3"/>
              </a:buClr>
              <a:defRPr sz="1600"/>
            </a:lvl5pPr>
            <a:lvl6pPr>
              <a:buClr>
                <a:srgbClr val="007FA3"/>
              </a:buClr>
              <a:defRPr sz="1600"/>
            </a:lvl6pPr>
            <a:lvl7pPr>
              <a:buClr>
                <a:srgbClr val="007FA3"/>
              </a:buClr>
              <a:defRPr sz="1600"/>
            </a:lvl7pPr>
            <a:lvl8pPr>
              <a:buClr>
                <a:srgbClr val="007FA3"/>
              </a:buClr>
              <a:defRPr sz="1600"/>
            </a:lvl8pPr>
            <a:lvl9pPr>
              <a:buClr>
                <a:srgbClr val="007FA3"/>
              </a:buClr>
              <a:defRPr sz="16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0"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7/3/24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275200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Figure + Caption">
    <p:spTree>
      <p:nvGrpSpPr>
        <p:cNvPr id="1" name=""/>
        <p:cNvGrpSpPr/>
        <p:nvPr/>
      </p:nvGrpSpPr>
      <p:grpSpPr>
        <a:xfrm>
          <a:off x="0" y="0"/>
          <a:ext cx="0" cy="0"/>
          <a:chOff x="0" y="0"/>
          <a:chExt cx="0" cy="0"/>
        </a:xfrm>
      </p:grpSpPr>
      <p:sp>
        <p:nvSpPr>
          <p:cNvPr id="8" name="Title 7"/>
          <p:cNvSpPr>
            <a:spLocks noGrp="1"/>
          </p:cNvSpPr>
          <p:nvPr>
            <p:ph type="title" hasCustomPrompt="1"/>
          </p:nvPr>
        </p:nvSpPr>
        <p:spPr>
          <a:xfrm>
            <a:off x="457200" y="228600"/>
            <a:ext cx="8229600" cy="1066800"/>
          </a:xfrm>
        </p:spPr>
        <p:txBody>
          <a:bodyPr anchor="t"/>
          <a:lstStyle>
            <a:lvl1pPr>
              <a:defRPr sz="3400">
                <a:solidFill>
                  <a:srgbClr val="007FA3"/>
                </a:solidFill>
              </a:defRPr>
            </a:lvl1pPr>
          </a:lstStyle>
          <a:p>
            <a:r>
              <a:rPr lang="en-US" dirty="0"/>
              <a:t>Click to add figure number and title</a:t>
            </a:r>
          </a:p>
        </p:txBody>
      </p:sp>
      <p:sp>
        <p:nvSpPr>
          <p:cNvPr id="10" name="Text Placeholder 9"/>
          <p:cNvSpPr>
            <a:spLocks noGrp="1"/>
          </p:cNvSpPr>
          <p:nvPr>
            <p:ph type="body" sz="quarter" idx="13" hasCustomPrompt="1"/>
          </p:nvPr>
        </p:nvSpPr>
        <p:spPr>
          <a:xfrm>
            <a:off x="457200" y="5368160"/>
            <a:ext cx="8229600" cy="916856"/>
          </a:xfrm>
        </p:spPr>
        <p:txBody>
          <a:bodyPr anchor="b"/>
          <a:lstStyle>
            <a:lvl1pPr marL="0" indent="0">
              <a:spcBef>
                <a:spcPts val="0"/>
              </a:spcBef>
              <a:buNone/>
              <a:defRPr sz="800"/>
            </a:lvl1pPr>
            <a:lvl2pPr marL="0" indent="0">
              <a:spcBef>
                <a:spcPts val="0"/>
              </a:spcBef>
              <a:buNone/>
              <a:defRPr sz="1600"/>
            </a:lvl2pPr>
            <a:lvl3pPr marL="0" indent="0">
              <a:spcBef>
                <a:spcPts val="0"/>
              </a:spcBef>
              <a:buNone/>
              <a:defRPr sz="1600"/>
            </a:lvl3pPr>
            <a:lvl4pPr marL="0" indent="0">
              <a:spcBef>
                <a:spcPts val="0"/>
              </a:spcBef>
              <a:buNone/>
              <a:defRPr sz="1600"/>
            </a:lvl4pPr>
            <a:lvl5pPr marL="0" indent="0">
              <a:spcBef>
                <a:spcPts val="0"/>
              </a:spcBef>
              <a:buNone/>
              <a:defRPr sz="1600"/>
            </a:lvl5pPr>
            <a:lvl6pPr marL="0" indent="0">
              <a:spcBef>
                <a:spcPts val="0"/>
              </a:spcBef>
              <a:buNone/>
              <a:defRPr sz="1600"/>
            </a:lvl6pPr>
            <a:lvl7pPr marL="0" indent="0">
              <a:spcBef>
                <a:spcPts val="0"/>
              </a:spcBef>
              <a:buNone/>
              <a:defRPr sz="1600"/>
            </a:lvl7pPr>
            <a:lvl8pPr marL="0" indent="0">
              <a:spcBef>
                <a:spcPts val="0"/>
              </a:spcBef>
              <a:buNone/>
              <a:defRPr sz="1600"/>
            </a:lvl8pPr>
            <a:lvl9pPr marL="0" indent="0">
              <a:spcBef>
                <a:spcPts val="0"/>
              </a:spcBef>
              <a:buNone/>
              <a:defRPr sz="1600"/>
            </a:lvl9pPr>
          </a:lstStyle>
          <a:p>
            <a:pPr lvl="0"/>
            <a:r>
              <a:rPr lang="en-US" dirty="0"/>
              <a:t>Click to add caption</a:t>
            </a:r>
          </a:p>
        </p:txBody>
      </p:sp>
      <p:sp>
        <p:nvSpPr>
          <p:cNvPr id="11" name="Footer Placeholder 2"/>
          <p:cNvSpPr>
            <a:spLocks noGrp="1"/>
          </p:cNvSpPr>
          <p:nvPr>
            <p:ph type="ftr" sz="quarter" idx="11"/>
          </p:nvPr>
        </p:nvSpPr>
        <p:spPr>
          <a:xfrm>
            <a:off x="93969" y="6172200"/>
            <a:ext cx="8595360" cy="235463"/>
          </a:xfrm>
        </p:spPr>
        <p:txBody>
          <a:bodyPr/>
          <a:lstStyle/>
          <a:p>
            <a:endParaRPr lang="en-US" dirty="0"/>
          </a:p>
        </p:txBody>
      </p:sp>
      <p:sp>
        <p:nvSpPr>
          <p:cNvPr id="2" name="Date Placeholder 1"/>
          <p:cNvSpPr>
            <a:spLocks noGrp="1"/>
          </p:cNvSpPr>
          <p:nvPr>
            <p:ph type="dt" sz="half" idx="10"/>
          </p:nvPr>
        </p:nvSpPr>
        <p:spPr/>
        <p:txBody>
          <a:bodyPr/>
          <a:lstStyle>
            <a:lvl1pPr>
              <a:defRPr>
                <a:solidFill>
                  <a:schemeClr val="tx1"/>
                </a:solidFill>
              </a:defRPr>
            </a:lvl1pPr>
          </a:lstStyle>
          <a:p>
            <a:fld id="{A9DF6EFB-3F44-496C-A842-1E0B3D3B975A}" type="datetimeFigureOut">
              <a:rPr lang="en-US" smtClean="0"/>
              <a:pPr/>
              <a:t>7/3/24</a:t>
            </a:fld>
            <a:endParaRPr lang="en-US" dirty="0"/>
          </a:p>
        </p:txBody>
      </p:sp>
      <p:sp>
        <p:nvSpPr>
          <p:cNvPr id="4" name="Slide Number Placeholder 3"/>
          <p:cNvSpPr>
            <a:spLocks noGrp="1"/>
          </p:cNvSpPr>
          <p:nvPr>
            <p:ph type="sldNum" sz="quarter" idx="12"/>
          </p:nvPr>
        </p:nvSpPr>
        <p:spPr/>
        <p:txBody>
          <a:bodyPr/>
          <a:lstStyle>
            <a:lvl1pPr>
              <a:defRPr>
                <a:solidFill>
                  <a:schemeClr val="tx1"/>
                </a:solidFill>
              </a:defRPr>
            </a:lvl1pPr>
          </a:lstStyle>
          <a:p>
            <a:fld id="{200B2350-5261-4F5C-9DF5-EF0D264FC8D2}" type="slidenum">
              <a:rPr lang="en-US" smtClean="0"/>
              <a:pPr/>
              <a:t>‹#›</a:t>
            </a:fld>
            <a:endParaRPr lang="en-US" dirty="0"/>
          </a:p>
        </p:txBody>
      </p:sp>
      <p:pic>
        <p:nvPicPr>
          <p:cNvPr id="12" name="Picture 11" descr="Pearson Logo"/>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13" name="TextBox 12"/>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220379609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3962400"/>
            <a:ext cx="8229600" cy="2163763"/>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7/3/24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1547999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nd 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a:xfrm>
            <a:off x="457200" y="1600201"/>
            <a:ext cx="8229600" cy="762000"/>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2"/>
          <p:cNvSpPr>
            <a:spLocks noGrp="1"/>
          </p:cNvSpPr>
          <p:nvPr>
            <p:ph idx="13"/>
          </p:nvPr>
        </p:nvSpPr>
        <p:spPr>
          <a:xfrm>
            <a:off x="457200" y="2819400"/>
            <a:ext cx="8229600" cy="1286551"/>
          </a:xfrm>
        </p:spPr>
        <p:txBody>
          <a:bodyPr/>
          <a:lstStyle>
            <a:lvl1pPr>
              <a:defRPr sz="1600"/>
            </a:lvl1pPr>
            <a:lvl2pPr>
              <a:defRPr sz="1600"/>
            </a:lvl2pPr>
            <a:lvl3pPr>
              <a:defRPr sz="1600"/>
            </a:lvl3pPr>
            <a:lvl4pPr>
              <a:defRPr sz="1600"/>
            </a:lvl4pPr>
            <a:lvl5pPr>
              <a:defRPr sz="16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1"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7/3/24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
        <p:nvSpPr>
          <p:cNvPr id="5" name="Content Placeholder 4"/>
          <p:cNvSpPr>
            <a:spLocks noGrp="1"/>
          </p:cNvSpPr>
          <p:nvPr>
            <p:ph sz="quarter" idx="14"/>
          </p:nvPr>
        </p:nvSpPr>
        <p:spPr>
          <a:xfrm>
            <a:off x="457200" y="4724400"/>
            <a:ext cx="8229600" cy="1295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Tree>
    <p:extLst>
      <p:ext uri="{BB962C8B-B14F-4D97-AF65-F5344CB8AC3E}">
        <p14:creationId xmlns:p14="http://schemas.microsoft.com/office/powerpoint/2010/main" val="21358340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0" y="1447800"/>
            <a:ext cx="7772400" cy="2152651"/>
          </a:xfrm>
        </p:spPr>
        <p:txBody>
          <a:bodyPr anchor="b">
            <a:noAutofit/>
          </a:bodyPr>
          <a:lstStyle>
            <a:lvl1pPr algn="l">
              <a:defRPr sz="3400" b="1" cap="none" baseline="0">
                <a:solidFill>
                  <a:srgbClr val="007FA3"/>
                </a:solidFill>
              </a:defRPr>
            </a:lvl1pPr>
          </a:lstStyle>
          <a:p>
            <a:r>
              <a:rPr lang="en-US" dirty="0"/>
              <a:t>Click to edit Master title style</a:t>
            </a:r>
          </a:p>
        </p:txBody>
      </p:sp>
      <p:sp>
        <p:nvSpPr>
          <p:cNvPr id="3" name="Text Placeholder 2"/>
          <p:cNvSpPr>
            <a:spLocks noGrp="1"/>
          </p:cNvSpPr>
          <p:nvPr>
            <p:ph type="body" idx="1"/>
          </p:nvPr>
        </p:nvSpPr>
        <p:spPr>
          <a:xfrm>
            <a:off x="674687" y="3962400"/>
            <a:ext cx="7794627" cy="1752600"/>
          </a:xfrm>
        </p:spPr>
        <p:txBody>
          <a:bodyPr anchor="t">
            <a:noAutofit/>
          </a:bodyPr>
          <a:lstStyle>
            <a:lvl1pPr marL="0" indent="0">
              <a:spcBef>
                <a:spcPts val="0"/>
              </a:spcBef>
              <a:buNone/>
              <a:defRPr sz="1600">
                <a:solidFill>
                  <a:srgbClr val="007FA3"/>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9" name="Footer Placeholder 4"/>
          <p:cNvSpPr>
            <a:spLocks noGrp="1"/>
          </p:cNvSpPr>
          <p:nvPr>
            <p:ph type="ftr" sz="quarter" idx="11"/>
          </p:nvPr>
        </p:nvSpPr>
        <p:spPr>
          <a:xfrm>
            <a:off x="93969" y="6172200"/>
            <a:ext cx="8595360" cy="235463"/>
          </a:xfrm>
        </p:spPr>
        <p:txBody>
          <a:bodyPr/>
          <a:lstStyle/>
          <a:p>
            <a:endParaRPr lang="en-US" dirty="0"/>
          </a:p>
        </p:txBody>
      </p:sp>
      <p:sp>
        <p:nvSpPr>
          <p:cNvPr id="4" name="Date Placeholder 3"/>
          <p:cNvSpPr>
            <a:spLocks noGrp="1"/>
          </p:cNvSpPr>
          <p:nvPr>
            <p:ph type="dt" sz="half" idx="10"/>
          </p:nvPr>
        </p:nvSpPr>
        <p:spPr/>
        <p:txBody>
          <a:bodyPr/>
          <a:lstStyle/>
          <a:p>
            <a:fld id="{A9DF6EFB-3F44-496C-A842-1E0B3D3B975A}" type="datetimeFigureOut">
              <a:rPr lang="en-US" smtClean="0"/>
              <a:t>7/3/24</a:t>
            </a:fld>
            <a:endParaRPr lang="en-US" dirty="0"/>
          </a:p>
        </p:txBody>
      </p:sp>
      <p:sp>
        <p:nvSpPr>
          <p:cNvPr id="6" name="Slide Number Placeholder 5"/>
          <p:cNvSpPr>
            <a:spLocks noGrp="1"/>
          </p:cNvSpPr>
          <p:nvPr>
            <p:ph type="sldNum" sz="quarter" idx="12"/>
          </p:nvPr>
        </p:nvSpPr>
        <p:spPr/>
        <p:txBody>
          <a:bodyPr/>
          <a:lstStyle/>
          <a:p>
            <a:fld id="{200B2350-5261-4F5C-9DF5-EF0D264FC8D2}" type="slidenum">
              <a:rPr lang="en-US" smtClean="0"/>
              <a:t>‹#›</a:t>
            </a:fld>
            <a:endParaRPr lang="en-US" dirty="0"/>
          </a:p>
        </p:txBody>
      </p:sp>
    </p:spTree>
    <p:extLst>
      <p:ext uri="{BB962C8B-B14F-4D97-AF65-F5344CB8AC3E}">
        <p14:creationId xmlns:p14="http://schemas.microsoft.com/office/powerpoint/2010/main" val="37547041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emf"/><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15372"/>
            <a:ext cx="8229600" cy="1097280"/>
          </a:xfrm>
          <a:prstGeom prst="rect">
            <a:avLst/>
          </a:prstGeom>
        </p:spPr>
        <p:txBody>
          <a:bodyPr vert="horz" lIns="0" tIns="0" rIns="0" bIns="0" rtlCol="0" anchor="b">
            <a:noAutofit/>
          </a:bodyPr>
          <a:lstStyle/>
          <a:p>
            <a:r>
              <a:rPr lang="en-US" dirty="0"/>
              <a:t>Click to edit </a:t>
            </a:r>
            <a:br>
              <a:rPr lang="en-US" dirty="0"/>
            </a:br>
            <a:r>
              <a:rPr lang="en-US" dirty="0"/>
              <a:t>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0" tIns="0" rIns="0" bIns="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a:t>
            </a:r>
          </a:p>
          <a:p>
            <a:pPr lvl="6"/>
            <a:r>
              <a:rPr lang="en-US" dirty="0"/>
              <a:t>Seventh</a:t>
            </a:r>
          </a:p>
          <a:p>
            <a:pPr lvl="7"/>
            <a:r>
              <a:rPr lang="en-US" dirty="0"/>
              <a:t>Eighth</a:t>
            </a:r>
          </a:p>
          <a:p>
            <a:pPr lvl="8"/>
            <a:r>
              <a:rPr lang="en-US" dirty="0"/>
              <a:t>Ninth</a:t>
            </a:r>
          </a:p>
        </p:txBody>
      </p:sp>
      <p:sp>
        <p:nvSpPr>
          <p:cNvPr id="11" name="Footer Placeholder 4"/>
          <p:cNvSpPr>
            <a:spLocks noGrp="1"/>
          </p:cNvSpPr>
          <p:nvPr>
            <p:ph type="ftr" sz="quarter" idx="3"/>
          </p:nvPr>
        </p:nvSpPr>
        <p:spPr>
          <a:xfrm>
            <a:off x="93969" y="6172200"/>
            <a:ext cx="8595360" cy="235463"/>
          </a:xfrm>
          <a:prstGeom prst="rect">
            <a:avLst/>
          </a:prstGeom>
        </p:spPr>
        <p:txBody>
          <a:bodyPr vert="horz" lIns="0" tIns="0" rIns="0" bIns="0" rtlCol="0" anchor="b"/>
          <a:lstStyle>
            <a:lvl1pPr algn="l">
              <a:defRPr sz="1100">
                <a:solidFill>
                  <a:schemeClr val="tx1"/>
                </a:solidFill>
              </a:defRPr>
            </a:lvl1pPr>
          </a:lstStyle>
          <a:p>
            <a:endParaRPr lang="en-US" dirty="0"/>
          </a:p>
        </p:txBody>
      </p:sp>
      <p:sp>
        <p:nvSpPr>
          <p:cNvPr id="4" name="Date Placeholder 3"/>
          <p:cNvSpPr>
            <a:spLocks noGrp="1"/>
          </p:cNvSpPr>
          <p:nvPr>
            <p:ph type="dt" sz="half" idx="2"/>
          </p:nvPr>
        </p:nvSpPr>
        <p:spPr>
          <a:xfrm>
            <a:off x="6335713" y="113072"/>
            <a:ext cx="2133600" cy="182880"/>
          </a:xfrm>
          <a:prstGeom prst="rect">
            <a:avLst/>
          </a:prstGeom>
        </p:spPr>
        <p:txBody>
          <a:bodyPr vert="horz" lIns="91440" tIns="45720" rIns="91440" bIns="45720" rtlCol="0" anchor="ctr"/>
          <a:lstStyle>
            <a:lvl1pPr algn="r">
              <a:defRPr sz="900">
                <a:solidFill>
                  <a:schemeClr val="bg1"/>
                </a:solidFill>
              </a:defRPr>
            </a:lvl1pPr>
          </a:lstStyle>
          <a:p>
            <a:fld id="{A9DF6EFB-3F44-496C-A842-1E0B3D3B975A}" type="datetimeFigureOut">
              <a:rPr lang="en-US" smtClean="0"/>
              <a:pPr/>
              <a:t>7/3/24</a:t>
            </a:fld>
            <a:endParaRPr lang="en-US" dirty="0"/>
          </a:p>
        </p:txBody>
      </p:sp>
      <p:sp>
        <p:nvSpPr>
          <p:cNvPr id="6" name="Slide Number Placeholder 5"/>
          <p:cNvSpPr>
            <a:spLocks noGrp="1"/>
          </p:cNvSpPr>
          <p:nvPr>
            <p:ph type="sldNum" sz="quarter" idx="4"/>
          </p:nvPr>
        </p:nvSpPr>
        <p:spPr>
          <a:xfrm>
            <a:off x="8469312" y="113072"/>
            <a:ext cx="551783" cy="182880"/>
          </a:xfrm>
          <a:prstGeom prst="rect">
            <a:avLst/>
          </a:prstGeom>
        </p:spPr>
        <p:txBody>
          <a:bodyPr vert="horz" lIns="91440" tIns="45720" rIns="91440" bIns="45720" rtlCol="0" anchor="ctr"/>
          <a:lstStyle>
            <a:lvl1pPr algn="r">
              <a:defRPr sz="900">
                <a:solidFill>
                  <a:schemeClr val="bg1"/>
                </a:solidFill>
              </a:defRPr>
            </a:lvl1pPr>
          </a:lstStyle>
          <a:p>
            <a:fld id="{200B2350-5261-4F5C-9DF5-EF0D264FC8D2}" type="slidenum">
              <a:rPr lang="en-US" smtClean="0"/>
              <a:pPr/>
              <a:t>‹#›</a:t>
            </a:fld>
            <a:endParaRPr lang="en-US" dirty="0"/>
          </a:p>
        </p:txBody>
      </p:sp>
      <p:pic>
        <p:nvPicPr>
          <p:cNvPr id="7" name="Picture 6" descr="Pearson Logo"/>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997400" y="6434394"/>
            <a:ext cx="918000" cy="279915"/>
          </a:xfrm>
          <a:prstGeom prst="rect">
            <a:avLst/>
          </a:prstGeom>
        </p:spPr>
      </p:pic>
      <p:sp>
        <p:nvSpPr>
          <p:cNvPr id="8" name="TextBox 7"/>
          <p:cNvSpPr txBox="1"/>
          <p:nvPr userDrawn="1"/>
        </p:nvSpPr>
        <p:spPr>
          <a:xfrm>
            <a:off x="95799" y="6438054"/>
            <a:ext cx="7162800" cy="276999"/>
          </a:xfrm>
          <a:prstGeom prst="rect">
            <a:avLst/>
          </a:prstGeom>
          <a:noFill/>
        </p:spPr>
        <p:txBody>
          <a:bodyPr wrap="square" rtlCol="0">
            <a:spAutoFit/>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en-US" sz="1200" b="0" dirty="0">
                <a:latin typeface="Verdana" panose="020B0604030504040204" pitchFamily="34" charset="0"/>
                <a:ea typeface="Verdana" panose="020B0604030504040204" pitchFamily="34" charset="0"/>
                <a:cs typeface="Verdana" panose="020B0604030504040204" pitchFamily="34" charset="0"/>
              </a:rPr>
              <a:t>Copyright © </a:t>
            </a:r>
            <a:r>
              <a:rPr lang="en-US" altLang="en-US" sz="1200" dirty="0">
                <a:latin typeface="Verdana" panose="020B0604030504040204" pitchFamily="34" charset="0"/>
                <a:ea typeface="Verdana" panose="020B0604030504040204" pitchFamily="34" charset="0"/>
                <a:cs typeface="Verdana" panose="020B0604030504040204" pitchFamily="34" charset="0"/>
              </a:rPr>
              <a:t>2018, 2014, 2012</a:t>
            </a:r>
            <a:r>
              <a:rPr lang="en-US" altLang="en-US" sz="1200" b="0" dirty="0">
                <a:latin typeface="Verdana" panose="020B0604030504040204" pitchFamily="34" charset="0"/>
                <a:ea typeface="Verdana" panose="020B0604030504040204" pitchFamily="34" charset="0"/>
                <a:cs typeface="Verdana" panose="020B0604030504040204" pitchFamily="34" charset="0"/>
              </a:rPr>
              <a:t> Pearson Education, Inc. All Rights Reserved</a:t>
            </a:r>
          </a:p>
        </p:txBody>
      </p:sp>
    </p:spTree>
    <p:extLst>
      <p:ext uri="{BB962C8B-B14F-4D97-AF65-F5344CB8AC3E}">
        <p14:creationId xmlns:p14="http://schemas.microsoft.com/office/powerpoint/2010/main" val="3691570016"/>
      </p:ext>
    </p:extLst>
  </p:cSld>
  <p:clrMap bg1="lt1" tx1="dk1" bg2="lt2" tx2="dk2" accent1="accent1" accent2="accent2" accent3="accent3" accent4="accent4" accent5="accent5" accent6="accent6" hlink="hlink" folHlink="folHlink"/>
  <p:sldLayoutIdLst>
    <p:sldLayoutId id="2147483649" r:id="rId1"/>
    <p:sldLayoutId id="2147483657" r:id="rId2"/>
    <p:sldLayoutId id="2147483656" r:id="rId3"/>
    <p:sldLayoutId id="2147483650" r:id="rId4"/>
    <p:sldLayoutId id="2147483659" r:id="rId5"/>
    <p:sldLayoutId id="2147483658" r:id="rId6"/>
    <p:sldLayoutId id="2147483660" r:id="rId7"/>
    <p:sldLayoutId id="2147483661" r:id="rId8"/>
    <p:sldLayoutId id="2147483651" r:id="rId9"/>
    <p:sldLayoutId id="2147483654" r:id="rId10"/>
    <p:sldLayoutId id="2147483655" r:id="rId11"/>
  </p:sldLayoutIdLst>
  <p:txStyles>
    <p:titleStyle>
      <a:lvl1pPr algn="l" defTabSz="914400" rtl="0" eaLnBrk="1" latinLnBrk="0" hangingPunct="1">
        <a:lnSpc>
          <a:spcPct val="100000"/>
        </a:lnSpc>
        <a:spcBef>
          <a:spcPct val="0"/>
        </a:spcBef>
        <a:buNone/>
        <a:defRPr sz="3400" b="1" kern="1200">
          <a:solidFill>
            <a:srgbClr val="007FA3"/>
          </a:solidFill>
          <a:latin typeface="Times New Roman" panose="02020603050405020304" pitchFamily="18" charset="0"/>
          <a:ea typeface="+mj-ea"/>
          <a:cs typeface="Times New Roman" panose="02020603050405020304" pitchFamily="18" charset="0"/>
        </a:defRPr>
      </a:lvl1pPr>
    </p:titleStyle>
    <p:bodyStyle>
      <a:lvl1pPr marL="256032" indent="-256032" algn="l" defTabSz="914400" rtl="0" eaLnBrk="1" latinLnBrk="0" hangingPunct="1">
        <a:spcBef>
          <a:spcPts val="1500"/>
        </a:spcBef>
        <a:buClr>
          <a:srgbClr val="007FA3"/>
        </a:buClr>
        <a:buFont typeface="Arial" panose="020B0604020202020204" pitchFamily="34" charset="0"/>
        <a:buChar char="•"/>
        <a:defRPr sz="1600" kern="1200">
          <a:solidFill>
            <a:schemeClr val="tx1"/>
          </a:solidFill>
          <a:latin typeface="+mn-lt"/>
          <a:ea typeface="+mn-ea"/>
          <a:cs typeface="+mn-cs"/>
        </a:defRPr>
      </a:lvl1pPr>
      <a:lvl2pPr marL="742950" indent="-28575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spcBef>
          <a:spcPts val="600"/>
        </a:spcBef>
        <a:buClr>
          <a:srgbClr val="007FA3"/>
        </a:buClr>
        <a:buFont typeface="Wingdings" panose="05000000000000000000" pitchFamily="2" charset="2"/>
        <a:buChar char="§"/>
        <a:defRPr sz="1600" kern="1200">
          <a:solidFill>
            <a:schemeClr val="tx1"/>
          </a:solidFill>
          <a:latin typeface="+mn-lt"/>
          <a:ea typeface="+mn-ea"/>
          <a:cs typeface="+mn-cs"/>
        </a:defRPr>
      </a:lvl3pPr>
      <a:lvl4pPr marL="16002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ts val="600"/>
        </a:spcBef>
        <a:buClr>
          <a:srgbClr val="007FA3"/>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ts val="300"/>
        </a:spcBef>
        <a:buClr>
          <a:srgbClr val="007FA3"/>
        </a:buClr>
        <a:buFont typeface="Arial" panose="020B0604020202020204" pitchFamily="34" charset="0"/>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jpg"/><Relationship Id="rId1" Type="http://schemas.openxmlformats.org/officeDocument/2006/relationships/slideLayout" Target="../slideLayouts/slideLayout4.xml"/><Relationship Id="rId4" Type="http://schemas.openxmlformats.org/officeDocument/2006/relationships/image" Target="../media/image9.jp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12.jpg"/><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599"/>
            <a:ext cx="8382000" cy="806267"/>
          </a:xfrm>
        </p:spPr>
        <p:txBody>
          <a:bodyPr anchor="b"/>
          <a:lstStyle/>
          <a:p>
            <a:r>
              <a:rPr lang="en-US" altLang="en-US" sz="3600" b="0" dirty="0">
                <a:latin typeface="+mj-lt"/>
              </a:rPr>
              <a:t>Elementary Statistics</a:t>
            </a:r>
            <a:endParaRPr lang="en-IN" sz="3600" dirty="0">
              <a:latin typeface="+mj-lt"/>
            </a:endParaRPr>
          </a:p>
        </p:txBody>
      </p:sp>
      <p:sp>
        <p:nvSpPr>
          <p:cNvPr id="3" name="Text Placeholder 2"/>
          <p:cNvSpPr>
            <a:spLocks noGrp="1"/>
          </p:cNvSpPr>
          <p:nvPr>
            <p:ph type="body" sz="quarter" idx="13"/>
          </p:nvPr>
        </p:nvSpPr>
        <p:spPr>
          <a:xfrm>
            <a:off x="457200" y="1174932"/>
            <a:ext cx="8229600" cy="349068"/>
          </a:xfrm>
        </p:spPr>
        <p:txBody>
          <a:bodyPr/>
          <a:lstStyle/>
          <a:p>
            <a:r>
              <a:rPr lang="en-US" altLang="en-US" sz="2400" dirty="0"/>
              <a:t>Thirteenth Edition</a:t>
            </a:r>
            <a:endParaRPr lang="en-IN" sz="2400" dirty="0">
              <a:latin typeface="+mj-lt"/>
            </a:endParaRPr>
          </a:p>
        </p:txBody>
      </p:sp>
      <p:sp>
        <p:nvSpPr>
          <p:cNvPr id="4" name="Text Placeholder 3"/>
          <p:cNvSpPr>
            <a:spLocks noGrp="1"/>
          </p:cNvSpPr>
          <p:nvPr>
            <p:ph type="body" sz="quarter" idx="14"/>
          </p:nvPr>
        </p:nvSpPr>
        <p:spPr/>
        <p:txBody>
          <a:bodyPr/>
          <a:lstStyle/>
          <a:p>
            <a:pPr algn="ctr"/>
            <a:r>
              <a:rPr lang="en-IN" sz="4000" b="1" dirty="0"/>
              <a:t>Chapter 8</a:t>
            </a:r>
            <a:endParaRPr lang="en-IN" sz="4000" dirty="0"/>
          </a:p>
        </p:txBody>
      </p:sp>
      <p:sp>
        <p:nvSpPr>
          <p:cNvPr id="5" name="Text Placeholder 4"/>
          <p:cNvSpPr>
            <a:spLocks noGrp="1"/>
          </p:cNvSpPr>
          <p:nvPr>
            <p:ph type="body" sz="quarter" idx="15"/>
          </p:nvPr>
        </p:nvSpPr>
        <p:spPr>
          <a:xfrm>
            <a:off x="5029200" y="3322637"/>
            <a:ext cx="3657600" cy="1782763"/>
          </a:xfrm>
        </p:spPr>
        <p:txBody>
          <a:bodyPr/>
          <a:lstStyle/>
          <a:p>
            <a:pPr algn="ctr"/>
            <a:r>
              <a:rPr lang="en-US" sz="3600" dirty="0"/>
              <a:t>Hypothesis Testing</a:t>
            </a:r>
            <a:endParaRPr lang="en-US" sz="3600" dirty="0">
              <a:cs typeface="Arial" panose="020B0604020202020204" pitchFamily="34" charset="0"/>
            </a:endParaRPr>
          </a:p>
        </p:txBody>
      </p:sp>
      <p:pic>
        <p:nvPicPr>
          <p:cNvPr id="8" name="Picture 2" descr="Front Cover: Elementary Statistics Thirteenth Edition by Maro F. Triola."/>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84112" y="1702940"/>
            <a:ext cx="3368274"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 Placeholder 5"/>
          <p:cNvSpPr>
            <a:spLocks noGrp="1"/>
          </p:cNvSpPr>
          <p:nvPr>
            <p:ph type="body" sz="quarter" idx="16"/>
          </p:nvPr>
        </p:nvSpPr>
        <p:spPr>
          <a:xfrm>
            <a:off x="1828800" y="6508934"/>
            <a:ext cx="5867400" cy="187537"/>
          </a:xfrm>
        </p:spPr>
        <p:txBody>
          <a:bodyPr/>
          <a:lstStyle/>
          <a:p>
            <a:pPr>
              <a:spcBef>
                <a:spcPts val="0"/>
              </a:spcBef>
              <a:buClrTx/>
              <a:defRPr/>
            </a:pPr>
            <a:r>
              <a:rPr lang="en-US" altLang="en-US" dirty="0">
                <a:latin typeface="Verdana" panose="020B0604030504040204" pitchFamily="34" charset="0"/>
                <a:ea typeface="Verdana" panose="020B0604030504040204" pitchFamily="34" charset="0"/>
                <a:cs typeface="Verdana" panose="020B0604030504040204" pitchFamily="34" charset="0"/>
              </a:rPr>
              <a:t>Copyright © 2018, 2014, 2012 Pearson Education, Inc. All Rights Reserved</a:t>
            </a:r>
          </a:p>
        </p:txBody>
      </p:sp>
    </p:spTree>
    <p:extLst>
      <p:ext uri="{BB962C8B-B14F-4D97-AF65-F5344CB8AC3E}">
        <p14:creationId xmlns:p14="http://schemas.microsoft.com/office/powerpoint/2010/main" val="26455564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Majority of Consumers are not Comfortable with Drone Deliveries </a:t>
            </a:r>
            <a:r>
              <a:rPr lang="en-US" sz="2000" b="0" dirty="0">
                <a:latin typeface="+mj-lt"/>
              </a:rPr>
              <a:t>(6 of 6)</a:t>
            </a:r>
            <a:endParaRPr lang="en-IN" sz="2000" b="0" dirty="0">
              <a:latin typeface="+mj-lt"/>
            </a:endParaRPr>
          </a:p>
        </p:txBody>
      </p:sp>
      <p:sp>
        <p:nvSpPr>
          <p:cNvPr id="3" name="Content Placeholder 2"/>
          <p:cNvSpPr>
            <a:spLocks noGrp="1"/>
          </p:cNvSpPr>
          <p:nvPr>
            <p:ph idx="1"/>
          </p:nvPr>
        </p:nvSpPr>
        <p:spPr>
          <a:xfrm>
            <a:off x="457200" y="1600201"/>
            <a:ext cx="8229600" cy="2971800"/>
          </a:xfrm>
        </p:spPr>
        <p:txBody>
          <a:bodyPr/>
          <a:lstStyle/>
          <a:p>
            <a:pPr marL="0" indent="0">
              <a:spcBef>
                <a:spcPts val="1200"/>
              </a:spcBef>
              <a:buNone/>
            </a:pPr>
            <a:r>
              <a:rPr lang="en-US" sz="2600" b="1" dirty="0"/>
              <a:t>Significance</a:t>
            </a:r>
          </a:p>
          <a:p>
            <a:pPr marL="0" indent="0">
              <a:spcBef>
                <a:spcPts val="1200"/>
              </a:spcBef>
              <a:buNone/>
            </a:pPr>
            <a:r>
              <a:rPr lang="en-US" sz="2600" dirty="0"/>
              <a:t>Hypothesis tests are also called </a:t>
            </a:r>
            <a:r>
              <a:rPr lang="en-US" sz="2600" b="1" dirty="0"/>
              <a:t>tests of significance</a:t>
            </a:r>
            <a:r>
              <a:rPr lang="en-US" sz="2600" dirty="0"/>
              <a:t>. In Section 4-1 we used probabilities to determine when sample results are </a:t>
            </a:r>
            <a:r>
              <a:rPr lang="en-US" sz="2600" b="1" dirty="0"/>
              <a:t>significantly low</a:t>
            </a:r>
            <a:r>
              <a:rPr lang="en-US" sz="2600" i="1" dirty="0"/>
              <a:t> </a:t>
            </a:r>
            <a:r>
              <a:rPr lang="en-US" sz="2600" dirty="0"/>
              <a:t>or </a:t>
            </a:r>
            <a:r>
              <a:rPr lang="en-US" sz="2600" b="1" dirty="0"/>
              <a:t>significantly high</a:t>
            </a:r>
            <a:r>
              <a:rPr lang="en-US" sz="2600" i="1" dirty="0"/>
              <a:t>. </a:t>
            </a:r>
            <a:r>
              <a:rPr lang="en-US" sz="2600" dirty="0"/>
              <a:t>This chapter formalizes those concepts in a unified procedure that is used often throughout many different fields of application.</a:t>
            </a:r>
            <a:endParaRPr lang="en-IN" sz="2600" dirty="0"/>
          </a:p>
        </p:txBody>
      </p:sp>
    </p:spTree>
    <p:extLst>
      <p:ext uri="{BB962C8B-B14F-4D97-AF65-F5344CB8AC3E}">
        <p14:creationId xmlns:p14="http://schemas.microsoft.com/office/powerpoint/2010/main" val="23529155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Null Hypothesis</a:t>
            </a:r>
            <a:endParaRPr lang="en-IN" sz="3600" dirty="0">
              <a:latin typeface="+mj-lt"/>
            </a:endParaRPr>
          </a:p>
        </p:txBody>
      </p:sp>
      <p:sp>
        <p:nvSpPr>
          <p:cNvPr id="3" name="Content Placeholder 2"/>
          <p:cNvSpPr>
            <a:spLocks noGrp="1"/>
          </p:cNvSpPr>
          <p:nvPr>
            <p:ph idx="1"/>
          </p:nvPr>
        </p:nvSpPr>
        <p:spPr>
          <a:xfrm>
            <a:off x="457200" y="1600201"/>
            <a:ext cx="8229600" cy="2438400"/>
          </a:xfrm>
        </p:spPr>
        <p:txBody>
          <a:bodyPr/>
          <a:lstStyle/>
          <a:p>
            <a:pPr>
              <a:buClr>
                <a:schemeClr val="bg2"/>
              </a:buClr>
            </a:pPr>
            <a:r>
              <a:rPr lang="en-US" sz="2800" dirty="0"/>
              <a:t>Null Hypothesis</a:t>
            </a:r>
          </a:p>
          <a:p>
            <a:pPr marL="741600" lvl="1" indent="-284400"/>
            <a:r>
              <a:rPr lang="en-US" sz="2600" dirty="0"/>
              <a:t>The </a:t>
            </a:r>
            <a:r>
              <a:rPr lang="en-US" sz="2600" b="1" dirty="0"/>
              <a:t>null hypothesis </a:t>
            </a:r>
            <a:r>
              <a:rPr lang="en-US" sz="2600" dirty="0"/>
              <a:t>(denoted by </a:t>
            </a:r>
            <a:r>
              <a:rPr lang="en-US" sz="2600" b="1" i="1" dirty="0"/>
              <a:t>H</a:t>
            </a:r>
            <a:r>
              <a:rPr lang="en-US" sz="2600" b="1" baseline="-25000" dirty="0"/>
              <a:t>0</a:t>
            </a:r>
            <a:r>
              <a:rPr lang="en-US" sz="2600" dirty="0"/>
              <a:t>) is a statement that the value of a population parameter (such as proportion, mean, or standard deviation) is </a:t>
            </a:r>
            <a:r>
              <a:rPr lang="en-US" sz="2600" b="1" dirty="0"/>
              <a:t>equal</a:t>
            </a:r>
            <a:r>
              <a:rPr lang="en-US" sz="2600" i="1" dirty="0"/>
              <a:t> </a:t>
            </a:r>
            <a:r>
              <a:rPr lang="en-US" sz="2600" b="1" dirty="0"/>
              <a:t>to</a:t>
            </a:r>
            <a:r>
              <a:rPr lang="en-US" sz="2600" i="1" dirty="0"/>
              <a:t> </a:t>
            </a:r>
            <a:r>
              <a:rPr lang="en-US" sz="2600" dirty="0"/>
              <a:t>some claimed value.</a:t>
            </a:r>
            <a:endParaRPr lang="en-IN" sz="2600" dirty="0"/>
          </a:p>
        </p:txBody>
      </p:sp>
    </p:spTree>
    <p:extLst>
      <p:ext uri="{BB962C8B-B14F-4D97-AF65-F5344CB8AC3E}">
        <p14:creationId xmlns:p14="http://schemas.microsoft.com/office/powerpoint/2010/main" val="220427612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Alternative Hypothesis</a:t>
            </a:r>
            <a:endParaRPr lang="en-IN" sz="3600" dirty="0">
              <a:latin typeface="+mj-lt"/>
            </a:endParaRPr>
          </a:p>
        </p:txBody>
      </p:sp>
      <p:sp>
        <p:nvSpPr>
          <p:cNvPr id="3" name="Content Placeholder 2"/>
          <p:cNvSpPr>
            <a:spLocks noGrp="1"/>
          </p:cNvSpPr>
          <p:nvPr>
            <p:ph idx="1"/>
          </p:nvPr>
        </p:nvSpPr>
        <p:spPr>
          <a:xfrm>
            <a:off x="457200" y="1600201"/>
            <a:ext cx="8229600" cy="3048000"/>
          </a:xfrm>
        </p:spPr>
        <p:txBody>
          <a:bodyPr/>
          <a:lstStyle/>
          <a:p>
            <a:pPr>
              <a:buClr>
                <a:schemeClr val="bg2"/>
              </a:buClr>
            </a:pPr>
            <a:r>
              <a:rPr lang="en-US" sz="2800" dirty="0"/>
              <a:t>Alternative Hypothesis</a:t>
            </a:r>
          </a:p>
          <a:p>
            <a:pPr marL="741600" lvl="1" indent="-284400"/>
            <a:r>
              <a:rPr lang="en-US" sz="2600" dirty="0"/>
              <a:t>The </a:t>
            </a:r>
            <a:r>
              <a:rPr lang="en-US" sz="2600" b="1" dirty="0"/>
              <a:t>alternative hypothesis </a:t>
            </a:r>
            <a:r>
              <a:rPr lang="en-US" sz="2600" dirty="0"/>
              <a:t>(denoted by </a:t>
            </a:r>
            <a:r>
              <a:rPr lang="en-US" sz="2600" b="1" i="1" dirty="0"/>
              <a:t>H</a:t>
            </a:r>
            <a:r>
              <a:rPr lang="en-US" sz="2600" b="1" baseline="-25000" dirty="0"/>
              <a:t>1</a:t>
            </a:r>
            <a:r>
              <a:rPr lang="en-US" sz="2600" b="1" dirty="0"/>
              <a:t> </a:t>
            </a:r>
            <a:r>
              <a:rPr lang="en-US" sz="2600" dirty="0"/>
              <a:t>or </a:t>
            </a:r>
            <a:r>
              <a:rPr lang="en-US" sz="2600" b="1" i="1" dirty="0"/>
              <a:t>H</a:t>
            </a:r>
            <a:r>
              <a:rPr lang="en-US" sz="2600" b="1" baseline="-25000" dirty="0"/>
              <a:t>a</a:t>
            </a:r>
            <a:r>
              <a:rPr lang="en-US" sz="2600" b="1" dirty="0"/>
              <a:t> </a:t>
            </a:r>
            <a:r>
              <a:rPr lang="en-US" sz="2600" dirty="0"/>
              <a:t>or </a:t>
            </a:r>
            <a:r>
              <a:rPr lang="en-US" sz="2600" b="1" i="1" dirty="0"/>
              <a:t>H</a:t>
            </a:r>
            <a:r>
              <a:rPr lang="en-US" sz="2600" b="1" baseline="-25000" dirty="0"/>
              <a:t>A</a:t>
            </a:r>
            <a:r>
              <a:rPr lang="en-US" sz="2600" dirty="0"/>
              <a:t>) is a statement that the parameter has a value that somehow differs from the null hypothesis. For the methods of this chapter, the symbolic form of the alternative hypothesis must use one of these symbols: &lt;, &gt;, ≠.</a:t>
            </a:r>
            <a:endParaRPr lang="en-IN" sz="2600" dirty="0"/>
          </a:p>
        </p:txBody>
      </p:sp>
    </p:spTree>
    <p:extLst>
      <p:ext uri="{BB962C8B-B14F-4D97-AF65-F5344CB8AC3E}">
        <p14:creationId xmlns:p14="http://schemas.microsoft.com/office/powerpoint/2010/main" val="152758373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Procedure for Hypothesis Tests</a:t>
            </a:r>
            <a:endParaRPr lang="en-IN" sz="3600" dirty="0">
              <a:latin typeface="+mj-lt"/>
            </a:endParaRPr>
          </a:p>
        </p:txBody>
      </p:sp>
      <p:pic>
        <p:nvPicPr>
          <p:cNvPr id="4" name="Picture 3" descr="The procedure for hypothesis testing has eight steps. Step 1: identify the claim to be tested and express it in symbolic form. Step 2: Give the symbolic form that must be true when the original claim is false. Step 3: Identify the null and alternative hypothesis. Consider the two symbolic expressions obtained so far. Alternative hypothesis H sub 1 is not containing equality. So, He sub 1 uses the symbol less than, greater than, or does not equal. Null hypothesis H sub 0 is the symbolic expression that the parameter equals the fixed value being considered. Step 4: Select the significance level alpha base on the seriousness of a type 1 error. Make alpha small if the consequences of rejecting a true H sub 0 are severe. The values of 0.05 and 0.01 are very common. Step 5: Identify the test statistic that is relevant to the test and determine its sampling distribution, such as normal, t, and chi-square. Steps 6 and 7 can involve the p-value method or the critical value method. Step 6, p-value: Find the values of the test statistic and the p-value, see figure 8.3. Draw a graph and show the test statistic and p-value. Step 7, p-value: Make a decision. Reject H sub 0 if the p-value is less than or equal to alpha. Fail to reject H sub 0 if the p-value is greater than alpha. Step 6, critical value: Find the value of the test statistic and the critical values. Draw a graph showing the test statistic, critical values, and critical region. Step 7, critical value: Make a decision. Reject H sub 0 if the test statistic is in the critical region. Fail to reject H sub 0 if the test statistic is not in the critical region. Step 8: Restate the previous decision in nontechnical terms and address the original claim."/>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777343" y="1600200"/>
            <a:ext cx="3445880" cy="4772965"/>
          </a:xfrm>
          <a:prstGeom prst="rect">
            <a:avLst/>
          </a:prstGeom>
        </p:spPr>
      </p:pic>
    </p:spTree>
    <p:extLst>
      <p:ext uri="{BB962C8B-B14F-4D97-AF65-F5344CB8AC3E}">
        <p14:creationId xmlns:p14="http://schemas.microsoft.com/office/powerpoint/2010/main" val="28805586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Confidence Interval Method</a:t>
            </a:r>
            <a:endParaRPr lang="en-IN" sz="3600" dirty="0">
              <a:latin typeface="+mj-lt"/>
            </a:endParaRPr>
          </a:p>
        </p:txBody>
      </p:sp>
      <p:sp>
        <p:nvSpPr>
          <p:cNvPr id="3" name="Content Placeholder 2"/>
          <p:cNvSpPr>
            <a:spLocks noGrp="1"/>
          </p:cNvSpPr>
          <p:nvPr>
            <p:ph idx="1"/>
          </p:nvPr>
        </p:nvSpPr>
        <p:spPr>
          <a:xfrm>
            <a:off x="457200" y="1600200"/>
            <a:ext cx="8305800" cy="1142999"/>
          </a:xfrm>
        </p:spPr>
        <p:txBody>
          <a:bodyPr/>
          <a:lstStyle/>
          <a:p>
            <a:pPr marL="0" indent="0">
              <a:buNone/>
            </a:pPr>
            <a:r>
              <a:rPr lang="en-IN" sz="2400" dirty="0"/>
              <a:t>Confidence Interval Method</a:t>
            </a:r>
          </a:p>
          <a:p>
            <a:pPr marL="0" indent="0">
              <a:buNone/>
            </a:pPr>
            <a:r>
              <a:rPr lang="en-IN" sz="2000" dirty="0"/>
              <a:t>Construct a confidence interval with a confidence level selected as in Table 8-1.</a:t>
            </a:r>
          </a:p>
        </p:txBody>
      </p:sp>
      <p:sp>
        <p:nvSpPr>
          <p:cNvPr id="6" name="Content Placeholder 5"/>
          <p:cNvSpPr>
            <a:spLocks noGrp="1"/>
          </p:cNvSpPr>
          <p:nvPr>
            <p:ph sz="quarter" idx="14"/>
          </p:nvPr>
        </p:nvSpPr>
        <p:spPr>
          <a:xfrm>
            <a:off x="609600" y="2971800"/>
            <a:ext cx="5334000" cy="304800"/>
          </a:xfrm>
        </p:spPr>
        <p:txBody>
          <a:bodyPr/>
          <a:lstStyle/>
          <a:p>
            <a:pPr marL="0" indent="0">
              <a:buNone/>
            </a:pPr>
            <a:r>
              <a:rPr lang="en-IN" sz="1800" b="1" dirty="0"/>
              <a:t>Table 8-1</a:t>
            </a:r>
            <a:r>
              <a:rPr lang="en-IN" sz="1800" dirty="0"/>
              <a:t> Confidence Level for Confidence Interval</a:t>
            </a:r>
          </a:p>
        </p:txBody>
      </p:sp>
      <p:graphicFrame>
        <p:nvGraphicFramePr>
          <p:cNvPr id="7" name="Table 6" descr="A table. For each significance level for the hypothesis test, the table provides the percentage for the two-tailed test, and the percentage of the one-tailed test, as follows: 0.01, 99%, 98%; 0.05, 95%, 90%; 0.10, 90%, 80%."/>
          <p:cNvGraphicFramePr>
            <a:graphicFrameLocks noGrp="1"/>
          </p:cNvGraphicFramePr>
          <p:nvPr>
            <p:extLst>
              <p:ext uri="{D42A27DB-BD31-4B8C-83A1-F6EECF244321}">
                <p14:modId xmlns:p14="http://schemas.microsoft.com/office/powerpoint/2010/main" val="186196824"/>
              </p:ext>
            </p:extLst>
          </p:nvPr>
        </p:nvGraphicFramePr>
        <p:xfrm>
          <a:off x="609600" y="3352800"/>
          <a:ext cx="7391400" cy="1513840"/>
        </p:xfrm>
        <a:graphic>
          <a:graphicData uri="http://schemas.openxmlformats.org/drawingml/2006/table">
            <a:tbl>
              <a:tblPr firstRow="1" bandRow="1">
                <a:tableStyleId>{3B4B98B0-60AC-42C2-AFA5-B58CD77FA1E5}</a:tableStyleId>
              </a:tblPr>
              <a:tblGrid>
                <a:gridCol w="38100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tblGrid>
              <a:tr h="370840">
                <a:tc>
                  <a:txBody>
                    <a:bodyPr/>
                    <a:lstStyle/>
                    <a:p>
                      <a:r>
                        <a:rPr lang="en-IN" sz="1600" b="0" dirty="0"/>
                        <a:t>Significance</a:t>
                      </a:r>
                      <a:r>
                        <a:rPr lang="en-IN" sz="1600" b="0" baseline="0" dirty="0"/>
                        <a:t> Level for Hypothesis Test</a:t>
                      </a:r>
                      <a:endParaRPr lang="en-IN" sz="1600" b="0" dirty="0">
                        <a:solidFill>
                          <a:schemeClr val="bg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t>Two-Tailed Test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sz="1600" b="0" dirty="0"/>
                        <a:t>One-Tailed</a:t>
                      </a:r>
                      <a:r>
                        <a:rPr lang="en-IN" sz="1600" b="0" baseline="0" dirty="0"/>
                        <a:t> Test</a:t>
                      </a:r>
                      <a:endParaRPr lang="en-IN" sz="1600" b="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70840">
                <a:tc>
                  <a:txBody>
                    <a:bodyPr/>
                    <a:lstStyle/>
                    <a:p>
                      <a:pPr algn="ctr"/>
                      <a:r>
                        <a:rPr lang="en-IN" sz="1600" baseline="0" dirty="0"/>
                        <a:t>0.01</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dirty="0"/>
                        <a:t>99%</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dirty="0"/>
                        <a:t>98%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1"/>
                  </a:ext>
                </a:extLst>
              </a:tr>
              <a:tr h="40132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aseline="0" dirty="0"/>
                        <a:t>0.05</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t>95%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sz="160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600" baseline="0" dirty="0"/>
                        <a:t>0.10</a:t>
                      </a:r>
                      <a:endParaRPr lang="en-IN" sz="1600"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dirty="0"/>
                        <a:t>90%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lang="en-IN" sz="1600" dirty="0"/>
                        <a:t>80%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5" name="Content Placeholder 4"/>
          <p:cNvSpPr>
            <a:spLocks noGrp="1"/>
          </p:cNvSpPr>
          <p:nvPr>
            <p:ph idx="13"/>
          </p:nvPr>
        </p:nvSpPr>
        <p:spPr>
          <a:xfrm>
            <a:off x="533400" y="5029200"/>
            <a:ext cx="8229600" cy="1219200"/>
          </a:xfrm>
        </p:spPr>
        <p:txBody>
          <a:bodyPr/>
          <a:lstStyle/>
          <a:p>
            <a:pPr marL="0" indent="0">
              <a:buNone/>
            </a:pPr>
            <a:r>
              <a:rPr lang="en-IN" sz="2000" dirty="0"/>
              <a:t>Because a confidence interval estimate of a population parameter contains the likely values of that parameter, reject a claim that the population parameter has a value that is not included in the confidence interval.</a:t>
            </a:r>
          </a:p>
        </p:txBody>
      </p:sp>
    </p:spTree>
    <p:extLst>
      <p:ext uri="{BB962C8B-B14F-4D97-AF65-F5344CB8AC3E}">
        <p14:creationId xmlns:p14="http://schemas.microsoft.com/office/powerpoint/2010/main" val="206368853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15372"/>
            <a:ext cx="8229600" cy="1097280"/>
          </a:xfrm>
        </p:spPr>
        <p:txBody>
          <a:bodyPr/>
          <a:lstStyle/>
          <a:p>
            <a:r>
              <a:rPr lang="en-US" sz="2800" dirty="0">
                <a:latin typeface="+mj-lt"/>
              </a:rPr>
              <a:t>Use the Original Claim to Create a Null Hypothesis </a:t>
            </a:r>
            <a:r>
              <a:rPr lang="en-US" sz="2800" i="1" dirty="0">
                <a:latin typeface="+mj-lt"/>
              </a:rPr>
              <a:t>H</a:t>
            </a:r>
            <a:r>
              <a:rPr lang="en-US" sz="2800" baseline="-25000" dirty="0">
                <a:latin typeface="+mj-lt"/>
              </a:rPr>
              <a:t>0</a:t>
            </a:r>
            <a:r>
              <a:rPr lang="en-US" sz="2800" dirty="0">
                <a:latin typeface="+mj-lt"/>
              </a:rPr>
              <a:t> and an Alternative Hypothesis </a:t>
            </a:r>
            <a:r>
              <a:rPr lang="en-US" sz="2800" i="1" dirty="0">
                <a:latin typeface="+mj-lt"/>
              </a:rPr>
              <a:t>H</a:t>
            </a:r>
            <a:r>
              <a:rPr lang="en-US" sz="2800" baseline="-25000" dirty="0">
                <a:latin typeface="+mj-lt"/>
              </a:rPr>
              <a:t>1</a:t>
            </a:r>
            <a:endParaRPr lang="en-IN" sz="2800" dirty="0">
              <a:latin typeface="+mj-lt"/>
            </a:endParaRPr>
          </a:p>
        </p:txBody>
      </p:sp>
      <p:sp>
        <p:nvSpPr>
          <p:cNvPr id="3" name="Content Placeholder 2"/>
          <p:cNvSpPr>
            <a:spLocks noGrp="1"/>
          </p:cNvSpPr>
          <p:nvPr>
            <p:ph idx="1"/>
          </p:nvPr>
        </p:nvSpPr>
        <p:spPr/>
        <p:txBody>
          <a:bodyPr/>
          <a:lstStyle/>
          <a:p>
            <a:pPr marL="0" indent="0">
              <a:spcBef>
                <a:spcPts val="600"/>
              </a:spcBef>
              <a:buNone/>
            </a:pPr>
            <a:r>
              <a:rPr lang="en-US" sz="2600" b="1" dirty="0"/>
              <a:t>Step 1. </a:t>
            </a:r>
            <a:r>
              <a:rPr lang="en-US" sz="2600" dirty="0"/>
              <a:t>Identify the claim to be tested and express it in symbolic form.</a:t>
            </a:r>
          </a:p>
          <a:p>
            <a:pPr marL="0" indent="0">
              <a:spcBef>
                <a:spcPts val="600"/>
              </a:spcBef>
              <a:buNone/>
            </a:pPr>
            <a:r>
              <a:rPr lang="en-US" sz="2600" b="1" dirty="0"/>
              <a:t>Step 2. </a:t>
            </a:r>
            <a:r>
              <a:rPr lang="en-US" sz="2600" dirty="0"/>
              <a:t>Give the symbolic form that must be true when the original claim is false.</a:t>
            </a:r>
          </a:p>
          <a:p>
            <a:pPr marL="0" indent="0">
              <a:spcBef>
                <a:spcPts val="600"/>
              </a:spcBef>
              <a:buNone/>
            </a:pPr>
            <a:r>
              <a:rPr lang="en-US" sz="2600" b="1" dirty="0"/>
              <a:t>Step 3. </a:t>
            </a:r>
            <a:r>
              <a:rPr lang="en-US" sz="2600" dirty="0"/>
              <a:t>Consider the two symbolic expressions obtained so far:</a:t>
            </a:r>
          </a:p>
          <a:p>
            <a:pPr lvl="1"/>
            <a:r>
              <a:rPr lang="en-US" sz="2400" b="1" dirty="0"/>
              <a:t>Alternative hypothesis </a:t>
            </a:r>
            <a:r>
              <a:rPr lang="en-US" sz="2400" b="1" i="1" dirty="0"/>
              <a:t>H</a:t>
            </a:r>
            <a:r>
              <a:rPr lang="en-US" sz="2400" b="1" baseline="-25000" dirty="0"/>
              <a:t>1</a:t>
            </a:r>
            <a:r>
              <a:rPr lang="en-US" sz="2400" b="1" dirty="0"/>
              <a:t> </a:t>
            </a:r>
            <a:r>
              <a:rPr lang="en-US" sz="2400" dirty="0"/>
              <a:t>is the one </a:t>
            </a:r>
            <a:r>
              <a:rPr lang="en-US" sz="2400" b="1" dirty="0"/>
              <a:t>NOT</a:t>
            </a:r>
            <a:r>
              <a:rPr lang="en-US" sz="2400" i="1" dirty="0"/>
              <a:t> </a:t>
            </a:r>
            <a:r>
              <a:rPr lang="en-US" sz="2400" dirty="0"/>
              <a:t>containing equality, so </a:t>
            </a:r>
            <a:r>
              <a:rPr lang="en-US" sz="2400" i="1" dirty="0"/>
              <a:t>H</a:t>
            </a:r>
            <a:r>
              <a:rPr lang="en-US" sz="2400" baseline="-25000" dirty="0"/>
              <a:t>1</a:t>
            </a:r>
            <a:r>
              <a:rPr lang="en-US" sz="2400" dirty="0"/>
              <a:t> uses the symbol &lt; or &gt; or ≠.</a:t>
            </a:r>
          </a:p>
          <a:p>
            <a:pPr lvl="1"/>
            <a:r>
              <a:rPr lang="en-US" sz="2400" b="1" dirty="0"/>
              <a:t>Null hypothesis </a:t>
            </a:r>
            <a:r>
              <a:rPr lang="en-US" sz="2400" b="1" i="1" dirty="0"/>
              <a:t>H</a:t>
            </a:r>
            <a:r>
              <a:rPr lang="en-US" sz="2400" b="1" baseline="-25000" dirty="0"/>
              <a:t>0</a:t>
            </a:r>
            <a:r>
              <a:rPr lang="en-US" sz="2400" b="1" dirty="0"/>
              <a:t> </a:t>
            </a:r>
            <a:r>
              <a:rPr lang="en-US" sz="2400" dirty="0"/>
              <a:t>is the symbolic expression that the parameter </a:t>
            </a:r>
            <a:r>
              <a:rPr lang="en-US" sz="2400" b="1" dirty="0"/>
              <a:t>equals</a:t>
            </a:r>
            <a:r>
              <a:rPr lang="en-US" sz="2400" dirty="0"/>
              <a:t> the fixed value being considered.</a:t>
            </a:r>
            <a:endParaRPr lang="en-IN" sz="2400" dirty="0"/>
          </a:p>
        </p:txBody>
      </p:sp>
    </p:spTree>
    <p:extLst>
      <p:ext uri="{BB962C8B-B14F-4D97-AF65-F5344CB8AC3E}">
        <p14:creationId xmlns:p14="http://schemas.microsoft.com/office/powerpoint/2010/main" val="132390234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Drone Delivery </a:t>
            </a:r>
            <a:r>
              <a:rPr lang="en-US" sz="2000" b="0" dirty="0">
                <a:latin typeface="+mj-lt"/>
              </a:rPr>
              <a:t>(1 of 8)</a:t>
            </a:r>
            <a:endParaRPr lang="en-IN" sz="2000" b="0" dirty="0">
              <a:latin typeface="+mj-lt"/>
            </a:endParaRPr>
          </a:p>
        </p:txBody>
      </p:sp>
      <p:sp>
        <p:nvSpPr>
          <p:cNvPr id="3" name="Content Placeholder 2"/>
          <p:cNvSpPr>
            <a:spLocks noGrp="1"/>
          </p:cNvSpPr>
          <p:nvPr>
            <p:ph idx="1"/>
          </p:nvPr>
        </p:nvSpPr>
        <p:spPr>
          <a:xfrm>
            <a:off x="457200" y="1600201"/>
            <a:ext cx="8229600" cy="1219199"/>
          </a:xfrm>
        </p:spPr>
        <p:txBody>
          <a:bodyPr/>
          <a:lstStyle/>
          <a:p>
            <a:pPr marL="0" indent="0">
              <a:buNone/>
            </a:pPr>
            <a:r>
              <a:rPr lang="en-US" sz="2600" dirty="0"/>
              <a:t>Given the claim that “the majority of consumers are uncomfortable with drone delivery,” we can apply Steps 1, 2, and 3 as follows.</a:t>
            </a:r>
            <a:endParaRPr lang="en-IN" sz="2600" dirty="0"/>
          </a:p>
        </p:txBody>
      </p:sp>
    </p:spTree>
    <p:extLst>
      <p:ext uri="{BB962C8B-B14F-4D97-AF65-F5344CB8AC3E}">
        <p14:creationId xmlns:p14="http://schemas.microsoft.com/office/powerpoint/2010/main" val="147565467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Drone Delivery </a:t>
            </a:r>
            <a:r>
              <a:rPr lang="en-US" sz="2000" b="0" dirty="0">
                <a:latin typeface="+mj-lt"/>
              </a:rPr>
              <a:t>(2 of 8)</a:t>
            </a:r>
            <a:endParaRPr lang="en-IN" sz="2000" b="0" dirty="0">
              <a:latin typeface="+mj-lt"/>
            </a:endParaRPr>
          </a:p>
        </p:txBody>
      </p:sp>
      <p:sp>
        <p:nvSpPr>
          <p:cNvPr id="3" name="Content Placeholder 2"/>
          <p:cNvSpPr>
            <a:spLocks noGrp="1"/>
          </p:cNvSpPr>
          <p:nvPr>
            <p:ph idx="1"/>
          </p:nvPr>
        </p:nvSpPr>
        <p:spPr>
          <a:xfrm>
            <a:off x="457200" y="1600201"/>
            <a:ext cx="8229600" cy="3505200"/>
          </a:xfrm>
        </p:spPr>
        <p:txBody>
          <a:bodyPr/>
          <a:lstStyle/>
          <a:p>
            <a:pPr marL="0" indent="0">
              <a:buNone/>
            </a:pPr>
            <a:r>
              <a:rPr lang="en-US" sz="2600" b="1" dirty="0"/>
              <a:t>Step 1: </a:t>
            </a:r>
            <a:r>
              <a:rPr lang="en-US" sz="2600" dirty="0"/>
              <a:t>Identify the claim to be tested and express it in symbolic form. Using </a:t>
            </a:r>
            <a:r>
              <a:rPr lang="en-US" sz="2600" i="1" dirty="0"/>
              <a:t>p </a:t>
            </a:r>
            <a:r>
              <a:rPr lang="en-US" sz="2600" dirty="0"/>
              <a:t>to denote the probability of selecting a consumer uncomfortable with drone delivery, the claim that “the majority is uncomfortable with drone delivery” can be expressed in symbolic form as </a:t>
            </a:r>
            <a:r>
              <a:rPr lang="en-US" sz="2600" i="1" dirty="0"/>
              <a:t>p </a:t>
            </a:r>
            <a:r>
              <a:rPr lang="en-US" sz="2600" dirty="0"/>
              <a:t>&gt; 0.5.</a:t>
            </a:r>
          </a:p>
          <a:p>
            <a:pPr marL="0" indent="0">
              <a:buNone/>
            </a:pPr>
            <a:r>
              <a:rPr lang="en-US" sz="2600" b="1" kern="0" dirty="0"/>
              <a:t>Step 2: </a:t>
            </a:r>
            <a:r>
              <a:rPr lang="en-US" sz="2600" kern="0" dirty="0"/>
              <a:t>Give the symbolic form that must be true when the original claim is false. If the original claim of </a:t>
            </a:r>
            <a:r>
              <a:rPr lang="en-US" sz="2600" i="1" kern="0" dirty="0"/>
              <a:t>p </a:t>
            </a:r>
            <a:r>
              <a:rPr lang="en-US" sz="2600" kern="0" dirty="0"/>
              <a:t>&gt; 0.5 is false, then </a:t>
            </a:r>
            <a:r>
              <a:rPr lang="en-US" sz="2600" i="1" kern="0" dirty="0"/>
              <a:t>p </a:t>
            </a:r>
            <a:r>
              <a:rPr lang="en-US" sz="2600" kern="0" dirty="0"/>
              <a:t>≤ 0.5 must be true.</a:t>
            </a:r>
            <a:endParaRPr lang="en-IN" sz="2600" dirty="0"/>
          </a:p>
        </p:txBody>
      </p:sp>
    </p:spTree>
    <p:extLst>
      <p:ext uri="{BB962C8B-B14F-4D97-AF65-F5344CB8AC3E}">
        <p14:creationId xmlns:p14="http://schemas.microsoft.com/office/powerpoint/2010/main" val="360904889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Drone Delivery </a:t>
            </a:r>
            <a:r>
              <a:rPr lang="en-US" sz="2000" b="0" dirty="0">
                <a:latin typeface="+mj-lt"/>
              </a:rPr>
              <a:t>(3 of 8)</a:t>
            </a:r>
            <a:endParaRPr lang="en-IN" sz="2000" b="0" dirty="0">
              <a:latin typeface="+mj-lt"/>
            </a:endParaRPr>
          </a:p>
        </p:txBody>
      </p:sp>
      <p:sp>
        <p:nvSpPr>
          <p:cNvPr id="3" name="Content Placeholder 2"/>
          <p:cNvSpPr>
            <a:spLocks noGrp="1"/>
          </p:cNvSpPr>
          <p:nvPr>
            <p:ph idx="1"/>
          </p:nvPr>
        </p:nvSpPr>
        <p:spPr>
          <a:xfrm>
            <a:off x="457200" y="1600200"/>
            <a:ext cx="8458200" cy="4525963"/>
          </a:xfrm>
        </p:spPr>
        <p:txBody>
          <a:bodyPr/>
          <a:lstStyle/>
          <a:p>
            <a:pPr marL="0" indent="0">
              <a:spcBef>
                <a:spcPts val="600"/>
              </a:spcBef>
              <a:buNone/>
            </a:pPr>
            <a:r>
              <a:rPr lang="en-US" sz="2600" b="1" dirty="0"/>
              <a:t>Step 3: </a:t>
            </a:r>
            <a:r>
              <a:rPr lang="en-US" sz="2600" dirty="0"/>
              <a:t>This step is in two parts: Identify the alternative hypothesis </a:t>
            </a:r>
            <a:r>
              <a:rPr lang="en-US" sz="2600" i="1" dirty="0"/>
              <a:t>H</a:t>
            </a:r>
            <a:r>
              <a:rPr lang="en-US" sz="2600" baseline="-25000" dirty="0"/>
              <a:t>1</a:t>
            </a:r>
            <a:r>
              <a:rPr lang="en-US" sz="2600" dirty="0"/>
              <a:t> and identify the null hypothesis </a:t>
            </a:r>
            <a:r>
              <a:rPr lang="en-US" sz="2600" i="1" dirty="0"/>
              <a:t>H</a:t>
            </a:r>
            <a:r>
              <a:rPr lang="en-US" sz="2600" baseline="-25000" dirty="0"/>
              <a:t>0</a:t>
            </a:r>
            <a:r>
              <a:rPr lang="en-US" sz="2600" dirty="0"/>
              <a:t>.</a:t>
            </a:r>
          </a:p>
          <a:p>
            <a:r>
              <a:rPr lang="en-US" sz="2600" dirty="0"/>
              <a:t>Identify </a:t>
            </a:r>
            <a:r>
              <a:rPr lang="en-US" sz="2600" i="1" dirty="0"/>
              <a:t>H</a:t>
            </a:r>
            <a:r>
              <a:rPr lang="en-US" sz="2600" baseline="-25000" dirty="0"/>
              <a:t>1</a:t>
            </a:r>
            <a:r>
              <a:rPr lang="en-US" sz="2600" dirty="0"/>
              <a:t>: Using the two symbolic expressions </a:t>
            </a:r>
            <a:r>
              <a:rPr lang="en-US" sz="2600" i="1" dirty="0"/>
              <a:t>p </a:t>
            </a:r>
            <a:r>
              <a:rPr lang="en-US" sz="2600" dirty="0"/>
              <a:t>&gt; 0.5 and </a:t>
            </a:r>
            <a:r>
              <a:rPr lang="en-US" sz="2600" i="1" dirty="0"/>
              <a:t>p </a:t>
            </a:r>
            <a:r>
              <a:rPr lang="en-US" sz="2600" dirty="0"/>
              <a:t>≤ 0.5, the alternative hypothesis </a:t>
            </a:r>
            <a:r>
              <a:rPr lang="en-US" sz="2600" i="1" dirty="0"/>
              <a:t>H</a:t>
            </a:r>
            <a:r>
              <a:rPr lang="en-US" sz="2600" baseline="-25000" dirty="0"/>
              <a:t>1</a:t>
            </a:r>
            <a:r>
              <a:rPr lang="en-US" sz="2600" dirty="0"/>
              <a:t> is the one that does not contain equality. Of those two expressions, </a:t>
            </a:r>
            <a:r>
              <a:rPr lang="en-US" sz="2600" i="1" dirty="0"/>
              <a:t>p </a:t>
            </a:r>
            <a:r>
              <a:rPr lang="en-US" sz="2600" dirty="0"/>
              <a:t>&gt; 0.5 does not contain equality, so we get </a:t>
            </a:r>
            <a:r>
              <a:rPr lang="en-US" sz="2600" i="1" dirty="0"/>
              <a:t>H</a:t>
            </a:r>
            <a:r>
              <a:rPr lang="en-US" sz="2600" baseline="-25000" dirty="0"/>
              <a:t>1</a:t>
            </a:r>
            <a:r>
              <a:rPr lang="en-US" sz="2600" dirty="0"/>
              <a:t>: </a:t>
            </a:r>
            <a:r>
              <a:rPr lang="en-US" sz="2600" i="1" dirty="0"/>
              <a:t>p </a:t>
            </a:r>
            <a:r>
              <a:rPr lang="en-US" sz="2600" dirty="0"/>
              <a:t>&gt; 0.5</a:t>
            </a:r>
          </a:p>
          <a:p>
            <a:r>
              <a:rPr lang="en-US" sz="2600" dirty="0"/>
              <a:t>Identify </a:t>
            </a:r>
            <a:r>
              <a:rPr lang="en-US" sz="2600" i="1" dirty="0"/>
              <a:t>H</a:t>
            </a:r>
            <a:r>
              <a:rPr lang="en-US" sz="2600" baseline="-25000" dirty="0"/>
              <a:t>0</a:t>
            </a:r>
            <a:r>
              <a:rPr lang="en-US" sz="2600" dirty="0"/>
              <a:t>: The null hypothesis </a:t>
            </a:r>
            <a:r>
              <a:rPr lang="en-US" sz="2600" i="1" dirty="0"/>
              <a:t>H</a:t>
            </a:r>
            <a:r>
              <a:rPr lang="en-US" sz="2600" baseline="-25000" dirty="0"/>
              <a:t>0</a:t>
            </a:r>
            <a:r>
              <a:rPr lang="en-US" sz="2600" dirty="0"/>
              <a:t> is the symbolic expression that the parameter </a:t>
            </a:r>
            <a:r>
              <a:rPr lang="en-US" sz="2600" b="1" dirty="0"/>
              <a:t>equals</a:t>
            </a:r>
            <a:r>
              <a:rPr lang="en-US" sz="2600" i="1" dirty="0"/>
              <a:t> </a:t>
            </a:r>
            <a:r>
              <a:rPr lang="en-US" sz="2600" dirty="0"/>
              <a:t>the fixed value being considered, so we get</a:t>
            </a:r>
            <a:r>
              <a:rPr lang="en-US" sz="2600" baseline="0" dirty="0"/>
              <a:t> </a:t>
            </a:r>
            <a:r>
              <a:rPr lang="en-US" sz="2600" i="1" dirty="0"/>
              <a:t>H</a:t>
            </a:r>
            <a:r>
              <a:rPr lang="en-US" sz="2600" baseline="-25000" dirty="0"/>
              <a:t>0</a:t>
            </a:r>
            <a:r>
              <a:rPr lang="en-US" sz="2600" dirty="0"/>
              <a:t>: </a:t>
            </a:r>
            <a:r>
              <a:rPr lang="en-US" sz="2600" i="1" dirty="0"/>
              <a:t>p </a:t>
            </a:r>
            <a:r>
              <a:rPr lang="en-US" sz="2600" dirty="0"/>
              <a:t>= 0.5</a:t>
            </a:r>
            <a:endParaRPr lang="en-IN" sz="2600" dirty="0"/>
          </a:p>
        </p:txBody>
      </p:sp>
    </p:spTree>
    <p:extLst>
      <p:ext uri="{BB962C8B-B14F-4D97-AF65-F5344CB8AC3E}">
        <p14:creationId xmlns:p14="http://schemas.microsoft.com/office/powerpoint/2010/main" val="26084463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Step 4: Significance Level </a:t>
            </a:r>
            <a:r>
              <a:rPr lang="el-GR" sz="3600" i="1" dirty="0">
                <a:latin typeface="+mj-lt"/>
              </a:rPr>
              <a:t>α</a:t>
            </a:r>
            <a:endParaRPr lang="en-IN" sz="3600" i="1" dirty="0">
              <a:latin typeface="+mj-lt"/>
            </a:endParaRPr>
          </a:p>
        </p:txBody>
      </p:sp>
      <p:sp>
        <p:nvSpPr>
          <p:cNvPr id="3" name="Content Placeholder 2"/>
          <p:cNvSpPr>
            <a:spLocks noGrp="1"/>
          </p:cNvSpPr>
          <p:nvPr>
            <p:ph idx="1"/>
          </p:nvPr>
        </p:nvSpPr>
        <p:spPr>
          <a:xfrm>
            <a:off x="457200" y="1600201"/>
            <a:ext cx="8077200" cy="3276599"/>
          </a:xfrm>
        </p:spPr>
        <p:txBody>
          <a:bodyPr/>
          <a:lstStyle/>
          <a:p>
            <a:pPr>
              <a:buClr>
                <a:schemeClr val="bg2"/>
              </a:buClr>
            </a:pPr>
            <a:r>
              <a:rPr lang="en-US" sz="2600" dirty="0"/>
              <a:t>Significance Level</a:t>
            </a:r>
          </a:p>
          <a:p>
            <a:pPr marL="741600" lvl="1" indent="-284400"/>
            <a:r>
              <a:rPr lang="en-US" sz="2400" dirty="0"/>
              <a:t>The </a:t>
            </a:r>
            <a:r>
              <a:rPr lang="en-US" sz="2400" b="1" dirty="0"/>
              <a:t>significance level </a:t>
            </a:r>
            <a:r>
              <a:rPr lang="el-GR" sz="2400" i="1" dirty="0"/>
              <a:t>α</a:t>
            </a:r>
            <a:r>
              <a:rPr lang="en-US" sz="2400" dirty="0"/>
              <a:t> for a hypothesis test is the probability value used as the cutoff for determining when the sample evidence constitutes </a:t>
            </a:r>
            <a:r>
              <a:rPr lang="en-US" sz="2400" b="1" dirty="0"/>
              <a:t>significant </a:t>
            </a:r>
            <a:r>
              <a:rPr lang="en-US" sz="2400" dirty="0"/>
              <a:t>evidence against the null hypothesis. By its nature, the significance level </a:t>
            </a:r>
            <a:r>
              <a:rPr lang="el-GR" sz="2400" i="1" dirty="0"/>
              <a:t>α</a:t>
            </a:r>
            <a:r>
              <a:rPr lang="en-US" sz="2400" dirty="0"/>
              <a:t> is the probability of mistakenly rejecting the null hypothesis when it is true:</a:t>
            </a:r>
          </a:p>
          <a:p>
            <a:pPr marL="0" indent="0" algn="ctr">
              <a:buNone/>
            </a:pPr>
            <a:r>
              <a:rPr lang="en-US" sz="2400" b="1" dirty="0"/>
              <a:t>Significance level </a:t>
            </a:r>
            <a:r>
              <a:rPr lang="el-GR" sz="2400" i="1" dirty="0"/>
              <a:t>α</a:t>
            </a:r>
            <a:r>
              <a:rPr lang="en-US" sz="2400" b="1" dirty="0">
                <a:sym typeface="Symbol" panose="05050102010706020507" pitchFamily="18" charset="2"/>
              </a:rPr>
              <a:t> </a:t>
            </a:r>
            <a:r>
              <a:rPr lang="en-US" sz="2400" dirty="0">
                <a:sym typeface="Symbol" panose="05050102010706020507" pitchFamily="18" charset="2"/>
              </a:rPr>
              <a:t>=</a:t>
            </a:r>
            <a:r>
              <a:rPr lang="en-US" sz="2400" dirty="0"/>
              <a:t> </a:t>
            </a:r>
            <a:r>
              <a:rPr lang="en-US" sz="2400" i="1" dirty="0"/>
              <a:t>P </a:t>
            </a:r>
            <a:r>
              <a:rPr lang="en-US" sz="2400" dirty="0"/>
              <a:t>(rejecting </a:t>
            </a:r>
            <a:r>
              <a:rPr lang="en-US" sz="2400" i="1" dirty="0"/>
              <a:t>H</a:t>
            </a:r>
            <a:r>
              <a:rPr lang="en-US" sz="2400" baseline="-25000" dirty="0"/>
              <a:t>0</a:t>
            </a:r>
            <a:r>
              <a:rPr lang="en-US" sz="2400" dirty="0"/>
              <a:t> when </a:t>
            </a:r>
            <a:r>
              <a:rPr lang="en-US" sz="2400" i="1" dirty="0"/>
              <a:t>H</a:t>
            </a:r>
            <a:r>
              <a:rPr lang="en-US" sz="2400" baseline="-25000" dirty="0"/>
              <a:t>0</a:t>
            </a:r>
            <a:r>
              <a:rPr lang="en-US" sz="2400" dirty="0"/>
              <a:t> is true)</a:t>
            </a:r>
            <a:endParaRPr lang="en-IN" sz="2400" dirty="0"/>
          </a:p>
        </p:txBody>
      </p:sp>
    </p:spTree>
    <p:extLst>
      <p:ext uri="{BB962C8B-B14F-4D97-AF65-F5344CB8AC3E}">
        <p14:creationId xmlns:p14="http://schemas.microsoft.com/office/powerpoint/2010/main" val="20411431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4700"/>
            <a:ext cx="8229600" cy="1097280"/>
          </a:xfrm>
        </p:spPr>
        <p:txBody>
          <a:bodyPr/>
          <a:lstStyle/>
          <a:p>
            <a:r>
              <a:rPr lang="en-US" sz="3600" dirty="0">
                <a:latin typeface="+mj-lt"/>
              </a:rPr>
              <a:t>Hypothesis Testing</a:t>
            </a:r>
            <a:endParaRPr lang="en-IN" sz="3600" dirty="0">
              <a:latin typeface="+mj-lt"/>
            </a:endParaRPr>
          </a:p>
        </p:txBody>
      </p:sp>
      <p:sp>
        <p:nvSpPr>
          <p:cNvPr id="3" name="Content Placeholder 2"/>
          <p:cNvSpPr>
            <a:spLocks noGrp="1"/>
          </p:cNvSpPr>
          <p:nvPr>
            <p:ph idx="1"/>
          </p:nvPr>
        </p:nvSpPr>
        <p:spPr>
          <a:xfrm>
            <a:off x="457200" y="1600201"/>
            <a:ext cx="8229600" cy="2590799"/>
          </a:xfrm>
        </p:spPr>
        <p:txBody>
          <a:bodyPr/>
          <a:lstStyle/>
          <a:p>
            <a:pPr marL="255600" indent="-255600">
              <a:buNone/>
              <a:defRPr/>
            </a:pPr>
            <a:r>
              <a:rPr lang="en-US" sz="2600" b="1" dirty="0"/>
              <a:t>8-1 Basics of Hypothesis Testing</a:t>
            </a:r>
          </a:p>
          <a:p>
            <a:pPr marL="255600" indent="-255600">
              <a:buNone/>
              <a:defRPr/>
            </a:pPr>
            <a:r>
              <a:rPr lang="en-US" sz="2600" dirty="0"/>
              <a:t>8-2 Testing a Claim about a Proportion</a:t>
            </a:r>
          </a:p>
          <a:p>
            <a:pPr marL="255600" indent="-255600">
              <a:buNone/>
              <a:defRPr/>
            </a:pPr>
            <a:r>
              <a:rPr lang="en-US" sz="2600" dirty="0"/>
              <a:t>8-3 Testing a Claim About a Mean</a:t>
            </a:r>
          </a:p>
          <a:p>
            <a:pPr marL="615600" indent="-615600">
              <a:buNone/>
              <a:defRPr/>
            </a:pPr>
            <a:r>
              <a:rPr lang="en-US" sz="2600" dirty="0"/>
              <a:t>8-4 Testing a Claim About a Standard Deviation or Variance</a:t>
            </a:r>
          </a:p>
        </p:txBody>
      </p:sp>
    </p:spTree>
    <p:extLst>
      <p:ext uri="{BB962C8B-B14F-4D97-AF65-F5344CB8AC3E}">
        <p14:creationId xmlns:p14="http://schemas.microsoft.com/office/powerpoint/2010/main" val="78003384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Select the Significance Level </a:t>
            </a:r>
            <a:r>
              <a:rPr lang="el-GR" sz="3600" i="1" dirty="0">
                <a:latin typeface="+mj-lt"/>
              </a:rPr>
              <a:t>α</a:t>
            </a:r>
            <a:endParaRPr lang="en-IN" sz="3600" i="1" dirty="0">
              <a:latin typeface="+mj-lt"/>
            </a:endParaRPr>
          </a:p>
        </p:txBody>
      </p:sp>
      <p:sp>
        <p:nvSpPr>
          <p:cNvPr id="3" name="Content Placeholder 2"/>
          <p:cNvSpPr>
            <a:spLocks noGrp="1"/>
          </p:cNvSpPr>
          <p:nvPr>
            <p:ph idx="1"/>
          </p:nvPr>
        </p:nvSpPr>
        <p:spPr>
          <a:xfrm>
            <a:off x="457200" y="1600201"/>
            <a:ext cx="8229600" cy="1600199"/>
          </a:xfrm>
        </p:spPr>
        <p:txBody>
          <a:bodyPr/>
          <a:lstStyle/>
          <a:p>
            <a:pPr marL="0" indent="0">
              <a:buNone/>
            </a:pPr>
            <a:r>
              <a:rPr lang="en-US" sz="2600" b="1" dirty="0"/>
              <a:t>Step 4. </a:t>
            </a:r>
            <a:r>
              <a:rPr lang="en-US" sz="2600" dirty="0"/>
              <a:t>The </a:t>
            </a:r>
            <a:r>
              <a:rPr lang="en-US" sz="2600" b="1" dirty="0"/>
              <a:t>significance level </a:t>
            </a:r>
            <a:r>
              <a:rPr lang="el-GR" sz="2600" b="1" i="1" dirty="0"/>
              <a:t>α</a:t>
            </a:r>
            <a:r>
              <a:rPr lang="en-US" sz="2600" b="1" dirty="0"/>
              <a:t> </a:t>
            </a:r>
            <a:r>
              <a:rPr lang="en-US" sz="2600" dirty="0"/>
              <a:t>is the same </a:t>
            </a:r>
            <a:r>
              <a:rPr lang="el-GR" sz="2600" i="1" dirty="0"/>
              <a:t>α</a:t>
            </a:r>
            <a:r>
              <a:rPr lang="en-US" sz="2600" dirty="0"/>
              <a:t> introduced in sections 7-1, where we defined “critical value”. Common choices for </a:t>
            </a:r>
            <a:r>
              <a:rPr lang="el-GR" sz="2600" i="1" dirty="0"/>
              <a:t>α</a:t>
            </a:r>
            <a:r>
              <a:rPr lang="en-US" sz="2600" dirty="0"/>
              <a:t> are 0.05, 0.01, and 0.10; 0.05 is most common.</a:t>
            </a:r>
            <a:endParaRPr lang="en-IN" sz="2600" dirty="0"/>
          </a:p>
        </p:txBody>
      </p:sp>
    </p:spTree>
    <p:extLst>
      <p:ext uri="{BB962C8B-B14F-4D97-AF65-F5344CB8AC3E}">
        <p14:creationId xmlns:p14="http://schemas.microsoft.com/office/powerpoint/2010/main" val="2550527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lstStyle/>
          <a:p>
            <a:r>
              <a:rPr lang="en-US" sz="2800" dirty="0">
                <a:latin typeface="+mj-lt"/>
              </a:rPr>
              <a:t>Identify the test statistic that is relevant to the test and determine its sampling distribution (such as normal, </a:t>
            </a:r>
            <a:r>
              <a:rPr lang="en-US" sz="2800" i="1" dirty="0">
                <a:latin typeface="+mj-lt"/>
              </a:rPr>
              <a:t>t</a:t>
            </a:r>
            <a:r>
              <a:rPr lang="en-US" sz="2800" dirty="0">
                <a:latin typeface="+mj-lt"/>
              </a:rPr>
              <a:t>, </a:t>
            </a:r>
            <a:r>
              <a:rPr lang="el-GR" sz="2800" i="1" dirty="0">
                <a:latin typeface="+mj-lt"/>
                <a:cs typeface="Arial" panose="020B0604020202020204" pitchFamily="34" charset="0"/>
                <a:sym typeface="Symbol" panose="05050102010706020507" pitchFamily="18" charset="2"/>
              </a:rPr>
              <a:t>χ</a:t>
            </a:r>
            <a:r>
              <a:rPr lang="el-GR" sz="2800" dirty="0">
                <a:latin typeface="+mj-lt"/>
                <a:cs typeface="Arial" panose="020B0604020202020204" pitchFamily="34" charset="0"/>
                <a:sym typeface="Symbol" panose="05050102010706020507" pitchFamily="18" charset="2"/>
              </a:rPr>
              <a:t>²</a:t>
            </a:r>
            <a:r>
              <a:rPr lang="en-US" sz="2800" dirty="0">
                <a:latin typeface="+mj-lt"/>
              </a:rPr>
              <a:t>) </a:t>
            </a:r>
            <a:r>
              <a:rPr lang="en-US" sz="2000" b="0" dirty="0">
                <a:latin typeface="+mj-lt"/>
              </a:rPr>
              <a:t>(1 of 2)</a:t>
            </a:r>
            <a:endParaRPr lang="en-IN" sz="2000" b="0" dirty="0">
              <a:latin typeface="+mj-lt"/>
            </a:endParaRPr>
          </a:p>
        </p:txBody>
      </p:sp>
      <p:sp>
        <p:nvSpPr>
          <p:cNvPr id="3" name="Content Placeholder 2"/>
          <p:cNvSpPr>
            <a:spLocks noGrp="1"/>
          </p:cNvSpPr>
          <p:nvPr>
            <p:ph idx="1"/>
          </p:nvPr>
        </p:nvSpPr>
        <p:spPr>
          <a:xfrm>
            <a:off x="457200" y="1600201"/>
            <a:ext cx="8229600" cy="1981199"/>
          </a:xfrm>
        </p:spPr>
        <p:txBody>
          <a:bodyPr/>
          <a:lstStyle/>
          <a:p>
            <a:pPr marL="0" indent="0">
              <a:buNone/>
            </a:pPr>
            <a:r>
              <a:rPr lang="en-US" sz="2600" b="1" kern="0" dirty="0"/>
              <a:t>Step 5. </a:t>
            </a:r>
            <a:r>
              <a:rPr lang="en-US" sz="2600" kern="0" dirty="0"/>
              <a:t>Identify the test statistic that is relevant to the test and determine its sampling distribution (such as normal, </a:t>
            </a:r>
            <a:r>
              <a:rPr lang="en-US" sz="2600" i="1" kern="0" dirty="0"/>
              <a:t>t</a:t>
            </a:r>
            <a:r>
              <a:rPr lang="en-US" sz="2600" kern="0" dirty="0"/>
              <a:t>, </a:t>
            </a:r>
            <a:r>
              <a:rPr lang="el-GR" sz="2400" i="1" dirty="0">
                <a:cs typeface="Arial" panose="020B0604020202020204" pitchFamily="34" charset="0"/>
                <a:sym typeface="Symbol" panose="05050102010706020507" pitchFamily="18" charset="2"/>
              </a:rPr>
              <a:t>χ</a:t>
            </a:r>
            <a:r>
              <a:rPr lang="el-GR" sz="2400" dirty="0">
                <a:cs typeface="Arial" panose="020B0604020202020204" pitchFamily="34" charset="0"/>
                <a:sym typeface="Symbol" panose="05050102010706020507" pitchFamily="18" charset="2"/>
              </a:rPr>
              <a:t>²</a:t>
            </a:r>
            <a:r>
              <a:rPr lang="en-US" sz="2600" kern="0" dirty="0"/>
              <a:t>). </a:t>
            </a:r>
            <a:r>
              <a:rPr lang="en-US" sz="2600" dirty="0"/>
              <a:t>The table on the following slide lists parameters along with the corresponding sampling distributions.</a:t>
            </a:r>
            <a:endParaRPr lang="en-IN" sz="2600" dirty="0"/>
          </a:p>
        </p:txBody>
      </p:sp>
    </p:spTree>
    <p:extLst>
      <p:ext uri="{BB962C8B-B14F-4D97-AF65-F5344CB8AC3E}">
        <p14:creationId xmlns:p14="http://schemas.microsoft.com/office/powerpoint/2010/main" val="39753331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1219200"/>
          </a:xfrm>
        </p:spPr>
        <p:txBody>
          <a:bodyPr/>
          <a:lstStyle/>
          <a:p>
            <a:r>
              <a:rPr lang="en-US" sz="2800" dirty="0">
                <a:latin typeface="+mj-lt"/>
              </a:rPr>
              <a:t>Identify the test statistic that is relevant to the test and determine its sampling distribution (such as normal, </a:t>
            </a:r>
            <a:r>
              <a:rPr lang="en-US" sz="2800" i="1" dirty="0">
                <a:latin typeface="+mj-lt"/>
              </a:rPr>
              <a:t>t</a:t>
            </a:r>
            <a:r>
              <a:rPr lang="en-US" sz="2800" dirty="0">
                <a:latin typeface="+mj-lt"/>
              </a:rPr>
              <a:t>, </a:t>
            </a:r>
            <a:r>
              <a:rPr lang="el-GR" sz="2800" i="1" dirty="0">
                <a:latin typeface="+mj-lt"/>
                <a:cs typeface="Arial" panose="020B0604020202020204" pitchFamily="34" charset="0"/>
                <a:sym typeface="Symbol" panose="05050102010706020507" pitchFamily="18" charset="2"/>
              </a:rPr>
              <a:t>χ</a:t>
            </a:r>
            <a:r>
              <a:rPr lang="el-GR" sz="2800" dirty="0">
                <a:latin typeface="+mj-lt"/>
                <a:cs typeface="Arial" panose="020B0604020202020204" pitchFamily="34" charset="0"/>
                <a:sym typeface="Symbol" panose="05050102010706020507" pitchFamily="18" charset="2"/>
              </a:rPr>
              <a:t>²</a:t>
            </a:r>
            <a:r>
              <a:rPr lang="en-US" sz="2800" dirty="0">
                <a:latin typeface="+mj-lt"/>
              </a:rPr>
              <a:t>) </a:t>
            </a:r>
            <a:r>
              <a:rPr lang="en-US" sz="2000" b="0" dirty="0">
                <a:latin typeface="+mj-lt"/>
              </a:rPr>
              <a:t>(2 of 2)</a:t>
            </a:r>
            <a:endParaRPr lang="en-IN" sz="2000" b="0" dirty="0">
              <a:latin typeface="+mj-lt"/>
            </a:endParaRPr>
          </a:p>
        </p:txBody>
      </p:sp>
      <p:pic>
        <p:nvPicPr>
          <p:cNvPr id="5" name="Picture 4" descr="For each parameter, the following list provides the sampling distribution, requirements, and test statistic. Parameter: proportion p. Sampling distribution: normal z. Requirements: n p greater than or equal to 5 and n q greater than or equal to 5. Test statistic: z = p-hat minus p, divided by the square root of p q over n. Parameter: mean mu. Sampling distribution: t. Requirements: sigma not known and normally distributed population or sigma not known and n &gt; 30. Test statistic: t = x-bar minus mu, divided by s over radical n. Parameter: mean mu. Sampling distribution: normal, z.  Requirements: sigma known and normally distributed population or sigma known and n &gt; 30. Test statistic: z = x-bar minus mu, divided by sigma over radical n. Parameter: standard deviation sigma or variance sigma squared. Sampling distribution: chi-square. Requirements: strict requirement for normally distributed population. Test statistic: chi-square = n minus 1, times s squared, over sigma squared."/>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1330" y="1698822"/>
            <a:ext cx="7767873" cy="4472412"/>
          </a:xfrm>
          <a:prstGeom prst="rect">
            <a:avLst/>
          </a:prstGeom>
        </p:spPr>
      </p:pic>
    </p:spTree>
    <p:extLst>
      <p:ext uri="{BB962C8B-B14F-4D97-AF65-F5344CB8AC3E}">
        <p14:creationId xmlns:p14="http://schemas.microsoft.com/office/powerpoint/2010/main" val="3046473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Drone Delivery </a:t>
            </a:r>
            <a:r>
              <a:rPr lang="en-US" sz="2000" b="0" dirty="0">
                <a:latin typeface="+mj-lt"/>
              </a:rPr>
              <a:t>(4 of 8)</a:t>
            </a:r>
            <a:endParaRPr lang="en-IN" sz="2000" b="0" dirty="0">
              <a:latin typeface="+mj-lt"/>
            </a:endParaRPr>
          </a:p>
        </p:txBody>
      </p:sp>
      <p:sp>
        <p:nvSpPr>
          <p:cNvPr id="3" name="Content Placeholder 2"/>
          <p:cNvSpPr>
            <a:spLocks noGrp="1"/>
          </p:cNvSpPr>
          <p:nvPr>
            <p:ph idx="1"/>
          </p:nvPr>
        </p:nvSpPr>
        <p:spPr>
          <a:xfrm>
            <a:off x="457200" y="1600201"/>
            <a:ext cx="8382000" cy="2133600"/>
          </a:xfrm>
        </p:spPr>
        <p:txBody>
          <a:bodyPr/>
          <a:lstStyle/>
          <a:p>
            <a:pPr marL="0" indent="0">
              <a:buNone/>
            </a:pPr>
            <a:r>
              <a:rPr lang="en-US" sz="2600" dirty="0"/>
              <a:t>The claim </a:t>
            </a:r>
            <a:r>
              <a:rPr lang="en-US" sz="2600" i="1" dirty="0"/>
              <a:t>p </a:t>
            </a:r>
            <a:r>
              <a:rPr lang="en-US" sz="2600" dirty="0"/>
              <a:t>&gt; 0.5 is a claim about the population proportion </a:t>
            </a:r>
            <a:r>
              <a:rPr lang="en-US" sz="2600" i="1" dirty="0"/>
              <a:t>p</a:t>
            </a:r>
            <a:r>
              <a:rPr lang="en-US" sz="2600" dirty="0"/>
              <a:t>, so use the normal distribution, provided that the requirements are satisfied. (With </a:t>
            </a:r>
            <a:r>
              <a:rPr lang="en-US" sz="2600" i="1" dirty="0"/>
              <a:t>n </a:t>
            </a:r>
            <a:r>
              <a:rPr lang="en-US" sz="2600" dirty="0"/>
              <a:t>= 1009, </a:t>
            </a:r>
            <a:r>
              <a:rPr lang="en-US" sz="2600" i="1" dirty="0"/>
              <a:t>p </a:t>
            </a:r>
            <a:r>
              <a:rPr lang="en-US" sz="2600" dirty="0"/>
              <a:t>= 0.5, and </a:t>
            </a:r>
            <a:r>
              <a:rPr lang="en-US" sz="2600" i="1" dirty="0"/>
              <a:t>q </a:t>
            </a:r>
            <a:r>
              <a:rPr lang="en-US" sz="2600" dirty="0"/>
              <a:t>= 0.5 from the ongoing example, </a:t>
            </a:r>
            <a:r>
              <a:rPr lang="en-US" sz="2600" i="1" dirty="0"/>
              <a:t>np </a:t>
            </a:r>
            <a:r>
              <a:rPr lang="en-US" sz="2600" dirty="0"/>
              <a:t>≥ 5 and </a:t>
            </a:r>
            <a:r>
              <a:rPr lang="en-US" sz="2600" i="1" dirty="0"/>
              <a:t>nq </a:t>
            </a:r>
            <a:r>
              <a:rPr lang="en-US" sz="2600" dirty="0"/>
              <a:t>≥ 5 are both true.)</a:t>
            </a:r>
            <a:endParaRPr lang="en-IN" sz="2600" dirty="0"/>
          </a:p>
        </p:txBody>
      </p:sp>
    </p:spTree>
    <p:extLst>
      <p:ext uri="{BB962C8B-B14F-4D97-AF65-F5344CB8AC3E}">
        <p14:creationId xmlns:p14="http://schemas.microsoft.com/office/powerpoint/2010/main" val="15453793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000" dirty="0">
                <a:latin typeface="+mj-lt"/>
              </a:rPr>
              <a:t>Find the Value of the Test Statistic, Then Find Either the </a:t>
            </a:r>
            <a:r>
              <a:rPr lang="en-US" sz="3000" i="1" dirty="0">
                <a:latin typeface="+mj-lt"/>
              </a:rPr>
              <a:t>P</a:t>
            </a:r>
            <a:r>
              <a:rPr lang="en-US" sz="3000" dirty="0">
                <a:latin typeface="+mj-lt"/>
              </a:rPr>
              <a:t>-Value or the Critical Values(s)</a:t>
            </a:r>
            <a:endParaRPr lang="en-IN" sz="3000" dirty="0">
              <a:latin typeface="+mj-lt"/>
            </a:endParaRPr>
          </a:p>
        </p:txBody>
      </p:sp>
      <p:sp>
        <p:nvSpPr>
          <p:cNvPr id="3" name="Content Placeholder 2"/>
          <p:cNvSpPr>
            <a:spLocks noGrp="1"/>
          </p:cNvSpPr>
          <p:nvPr>
            <p:ph idx="1"/>
          </p:nvPr>
        </p:nvSpPr>
        <p:spPr>
          <a:xfrm>
            <a:off x="457200" y="1600201"/>
            <a:ext cx="7696200" cy="990600"/>
          </a:xfrm>
        </p:spPr>
        <p:txBody>
          <a:bodyPr/>
          <a:lstStyle/>
          <a:p>
            <a:pPr marL="0" indent="0">
              <a:buNone/>
            </a:pPr>
            <a:r>
              <a:rPr lang="en-US" sz="2600" b="1" dirty="0"/>
              <a:t>Step 6. </a:t>
            </a:r>
            <a:r>
              <a:rPr lang="en-US" sz="2600" dirty="0"/>
              <a:t>Find the value of the </a:t>
            </a:r>
            <a:r>
              <a:rPr lang="en-US" sz="2600" b="1" dirty="0"/>
              <a:t>test statistic </a:t>
            </a:r>
            <a:r>
              <a:rPr lang="en-US" sz="2600" dirty="0"/>
              <a:t>and the </a:t>
            </a:r>
            <a:r>
              <a:rPr lang="en-US" sz="2600" b="1" i="1" dirty="0"/>
              <a:t>P</a:t>
            </a:r>
            <a:r>
              <a:rPr lang="en-US" sz="2600" b="1" dirty="0"/>
              <a:t>-value</a:t>
            </a:r>
            <a:r>
              <a:rPr lang="en-US" sz="2600" dirty="0"/>
              <a:t> or </a:t>
            </a:r>
            <a:r>
              <a:rPr lang="en-US" sz="2600" b="1" dirty="0"/>
              <a:t>critical value(s)</a:t>
            </a:r>
            <a:r>
              <a:rPr lang="en-US" sz="2600" dirty="0"/>
              <a:t>.</a:t>
            </a:r>
            <a:endParaRPr lang="en-IN" sz="2600" dirty="0"/>
          </a:p>
        </p:txBody>
      </p:sp>
    </p:spTree>
    <p:extLst>
      <p:ext uri="{BB962C8B-B14F-4D97-AF65-F5344CB8AC3E}">
        <p14:creationId xmlns:p14="http://schemas.microsoft.com/office/powerpoint/2010/main" val="37562765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Test Statistic</a:t>
            </a:r>
            <a:endParaRPr lang="en-IN" sz="3600" dirty="0">
              <a:latin typeface="+mj-lt"/>
            </a:endParaRPr>
          </a:p>
        </p:txBody>
      </p:sp>
      <p:sp>
        <p:nvSpPr>
          <p:cNvPr id="3" name="Content Placeholder 2"/>
          <p:cNvSpPr>
            <a:spLocks noGrp="1"/>
          </p:cNvSpPr>
          <p:nvPr>
            <p:ph idx="1"/>
          </p:nvPr>
        </p:nvSpPr>
        <p:spPr>
          <a:xfrm>
            <a:off x="457200" y="1600201"/>
            <a:ext cx="8229600" cy="457199"/>
          </a:xfrm>
        </p:spPr>
        <p:txBody>
          <a:bodyPr/>
          <a:lstStyle/>
          <a:p>
            <a:pPr>
              <a:buClr>
                <a:schemeClr val="bg2"/>
              </a:buClr>
            </a:pPr>
            <a:r>
              <a:rPr lang="en-US" sz="2600" dirty="0">
                <a:solidFill>
                  <a:schemeClr val="tx1"/>
                </a:solidFill>
              </a:rPr>
              <a:t>Test Statistic</a:t>
            </a:r>
          </a:p>
        </p:txBody>
      </p:sp>
      <p:pic>
        <p:nvPicPr>
          <p:cNvPr id="4" name="Picture 3" descr="The test statistic is a value used in making a decision about the null hypothesis. It is found by converting the sample statistic (such as p-hat, x-bar, or s) to a score (such as z, t, or chi-square) with the assumption that the null hypothesis is true."/>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2209800"/>
            <a:ext cx="7557025" cy="1674256"/>
          </a:xfrm>
          <a:prstGeom prst="rect">
            <a:avLst/>
          </a:prstGeom>
        </p:spPr>
      </p:pic>
    </p:spTree>
    <p:extLst>
      <p:ext uri="{BB962C8B-B14F-4D97-AF65-F5344CB8AC3E}">
        <p14:creationId xmlns:p14="http://schemas.microsoft.com/office/powerpoint/2010/main" val="343440427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Drone Delivery </a:t>
            </a:r>
            <a:r>
              <a:rPr lang="en-US" sz="2000" b="0" dirty="0">
                <a:latin typeface="+mj-lt"/>
              </a:rPr>
              <a:t>(5 of 8)</a:t>
            </a:r>
            <a:endParaRPr lang="en-IN" sz="2000" b="0" dirty="0">
              <a:latin typeface="+mj-lt"/>
            </a:endParaRPr>
          </a:p>
        </p:txBody>
      </p:sp>
      <p:pic>
        <p:nvPicPr>
          <p:cNvPr id="7" name="Picture 3" descr="We have a claim made about the population proportion p, we &#10;have n = 1009 and x = 545, so p-hat = x over n = 0.540.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61853"/>
            <a:ext cx="7557025" cy="876547"/>
          </a:xfrm>
          <a:prstGeom prst="rect">
            <a:avLst/>
          </a:prstGeom>
        </p:spPr>
      </p:pic>
      <p:sp>
        <p:nvSpPr>
          <p:cNvPr id="3" name="Content Placeholder 2"/>
          <p:cNvSpPr>
            <a:spLocks noGrp="1"/>
          </p:cNvSpPr>
          <p:nvPr>
            <p:ph idx="1"/>
          </p:nvPr>
        </p:nvSpPr>
        <p:spPr>
          <a:xfrm>
            <a:off x="457200" y="2438401"/>
            <a:ext cx="8382000" cy="2209799"/>
          </a:xfrm>
        </p:spPr>
        <p:txBody>
          <a:bodyPr/>
          <a:lstStyle/>
          <a:p>
            <a:pPr marL="0" indent="0">
              <a:buNone/>
            </a:pPr>
            <a:r>
              <a:rPr lang="en-US" sz="2400" dirty="0"/>
              <a:t>With the null hypothesis of </a:t>
            </a:r>
            <a:r>
              <a:rPr lang="en-US" sz="2400" i="1" dirty="0"/>
              <a:t>H</a:t>
            </a:r>
            <a:r>
              <a:rPr lang="en-US" sz="2400" baseline="-25000" dirty="0"/>
              <a:t>0</a:t>
            </a:r>
            <a:r>
              <a:rPr lang="en-US" sz="2400" dirty="0"/>
              <a:t>: </a:t>
            </a:r>
            <a:r>
              <a:rPr lang="en-US" sz="2400" i="1" dirty="0"/>
              <a:t>p </a:t>
            </a:r>
            <a:r>
              <a:rPr lang="en-US" sz="2400" dirty="0"/>
              <a:t>= 0.5, we are working with the assumption that </a:t>
            </a:r>
            <a:r>
              <a:rPr lang="en-US" sz="2400" i="1" dirty="0"/>
              <a:t>p </a:t>
            </a:r>
            <a:r>
              <a:rPr lang="en-US" sz="2400" dirty="0"/>
              <a:t>= 0.5, and it follows that </a:t>
            </a:r>
            <a:r>
              <a:rPr lang="en-US" sz="2400" i="1" dirty="0"/>
              <a:t>q </a:t>
            </a:r>
            <a:r>
              <a:rPr lang="en-US" sz="2400" dirty="0"/>
              <a:t>= 1 </a:t>
            </a:r>
            <a:r>
              <a:rPr lang="en-US" sz="2400" dirty="0">
                <a:cs typeface="Arial" panose="020B0604020202020204" pitchFamily="34" charset="0"/>
              </a:rPr>
              <a:t>− </a:t>
            </a:r>
            <a:r>
              <a:rPr lang="en-US" sz="2400" i="1" dirty="0"/>
              <a:t>p </a:t>
            </a:r>
            <a:r>
              <a:rPr lang="en-US" sz="2400" dirty="0"/>
              <a:t>= 0.5. We can evaluate the test statistic as shown below. The test statistic of </a:t>
            </a:r>
            <a:r>
              <a:rPr lang="en-US" sz="2400" i="1" dirty="0"/>
              <a:t>z </a:t>
            </a:r>
            <a:r>
              <a:rPr lang="en-US" sz="2400" dirty="0"/>
              <a:t>= 2.55 from each of the previous technology displays is more accurate than the result of </a:t>
            </a:r>
            <a:r>
              <a:rPr lang="en-US" sz="2400" i="1" dirty="0"/>
              <a:t>z </a:t>
            </a:r>
            <a:r>
              <a:rPr lang="en-US" sz="2400" dirty="0"/>
              <a:t>= 2.54 shown below.</a:t>
            </a:r>
            <a:endParaRPr lang="en-IN" sz="2400" dirty="0"/>
          </a:p>
        </p:txBody>
      </p:sp>
      <p:pic>
        <p:nvPicPr>
          <p:cNvPr id="8" name="Picture 5" descr="(If we replace 0.540 with 545 over 1009 equals 0.54013875, we get z = 2.5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7200" y="4656299"/>
            <a:ext cx="8174182" cy="573952"/>
          </a:xfrm>
          <a:prstGeom prst="rect">
            <a:avLst/>
          </a:prstGeom>
        </p:spPr>
      </p:pic>
      <p:pic>
        <p:nvPicPr>
          <p:cNvPr id="5" name="Picture 7" descr="z = p-hat minus p, divided by the square root of p q over n = 0.540 minus 0.5, divided by the square root of 0.5 times 0.5 over 1009, = 2.5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38400" y="5390750"/>
            <a:ext cx="3485513" cy="1010050"/>
          </a:xfrm>
          <a:prstGeom prst="rect">
            <a:avLst/>
          </a:prstGeom>
        </p:spPr>
      </p:pic>
    </p:spTree>
    <p:extLst>
      <p:ext uri="{BB962C8B-B14F-4D97-AF65-F5344CB8AC3E}">
        <p14:creationId xmlns:p14="http://schemas.microsoft.com/office/powerpoint/2010/main" val="427424081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Critical Region</a:t>
            </a:r>
            <a:endParaRPr lang="en-IN" sz="3600" dirty="0">
              <a:latin typeface="+mj-lt"/>
            </a:endParaRPr>
          </a:p>
        </p:txBody>
      </p:sp>
      <p:sp>
        <p:nvSpPr>
          <p:cNvPr id="3" name="Content Placeholder 2"/>
          <p:cNvSpPr>
            <a:spLocks noGrp="1"/>
          </p:cNvSpPr>
          <p:nvPr>
            <p:ph idx="1"/>
          </p:nvPr>
        </p:nvSpPr>
        <p:spPr>
          <a:xfrm>
            <a:off x="457200" y="1600201"/>
            <a:ext cx="8229600" cy="1676400"/>
          </a:xfrm>
        </p:spPr>
        <p:txBody>
          <a:bodyPr/>
          <a:lstStyle/>
          <a:p>
            <a:pPr>
              <a:buClr>
                <a:schemeClr val="bg2"/>
              </a:buClr>
            </a:pPr>
            <a:r>
              <a:rPr lang="en-US" sz="2800" dirty="0"/>
              <a:t>Critical Region</a:t>
            </a:r>
          </a:p>
          <a:p>
            <a:pPr marL="741600" lvl="1" indent="-284400"/>
            <a:r>
              <a:rPr lang="en-US" sz="2600" dirty="0"/>
              <a:t>The </a:t>
            </a:r>
            <a:r>
              <a:rPr lang="en-US" sz="2600" b="1" dirty="0"/>
              <a:t>critical region </a:t>
            </a:r>
            <a:r>
              <a:rPr lang="en-US" sz="2600" dirty="0"/>
              <a:t>(or </a:t>
            </a:r>
            <a:r>
              <a:rPr lang="en-US" sz="2600" b="1" dirty="0"/>
              <a:t>rejection region</a:t>
            </a:r>
            <a:r>
              <a:rPr lang="en-US" sz="2600" dirty="0"/>
              <a:t>) is the area corresponding to all values of the test statistic that cause us to reject the null hypothesis.</a:t>
            </a:r>
            <a:endParaRPr lang="en-IN" sz="2600" dirty="0"/>
          </a:p>
        </p:txBody>
      </p:sp>
    </p:spTree>
    <p:extLst>
      <p:ext uri="{BB962C8B-B14F-4D97-AF65-F5344CB8AC3E}">
        <p14:creationId xmlns:p14="http://schemas.microsoft.com/office/powerpoint/2010/main" val="25598878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Two-Tailed, Left-Tailed, Right-Tailed</a:t>
            </a:r>
            <a:endParaRPr lang="en-IN" sz="3600" dirty="0">
              <a:latin typeface="+mj-lt"/>
            </a:endParaRPr>
          </a:p>
        </p:txBody>
      </p:sp>
      <p:sp>
        <p:nvSpPr>
          <p:cNvPr id="3" name="Content Placeholder 2"/>
          <p:cNvSpPr>
            <a:spLocks noGrp="1"/>
          </p:cNvSpPr>
          <p:nvPr>
            <p:ph idx="1"/>
          </p:nvPr>
        </p:nvSpPr>
        <p:spPr>
          <a:xfrm>
            <a:off x="457200" y="1600200"/>
            <a:ext cx="4648200" cy="4525963"/>
          </a:xfrm>
        </p:spPr>
        <p:txBody>
          <a:bodyPr/>
          <a:lstStyle/>
          <a:p>
            <a:r>
              <a:rPr lang="en-US" sz="2600" b="1" dirty="0"/>
              <a:t>Two-tailed test: </a:t>
            </a:r>
            <a:r>
              <a:rPr lang="en-US" sz="2600" dirty="0"/>
              <a:t>The critical region is in the two extreme regions (tails) under the curve.</a:t>
            </a:r>
          </a:p>
          <a:p>
            <a:r>
              <a:rPr lang="en-US" sz="2600" dirty="0"/>
              <a:t> </a:t>
            </a:r>
            <a:r>
              <a:rPr lang="en-US" sz="2600" b="1" dirty="0"/>
              <a:t>Left-tailed test: </a:t>
            </a:r>
            <a:r>
              <a:rPr lang="en-US" sz="2600" dirty="0"/>
              <a:t>The critical region is in the extreme left region (tail) under the curve.</a:t>
            </a:r>
          </a:p>
          <a:p>
            <a:r>
              <a:rPr lang="en-US" sz="2600" dirty="0"/>
              <a:t> </a:t>
            </a:r>
            <a:r>
              <a:rPr lang="en-US" sz="2600" b="1" dirty="0"/>
              <a:t>Right-tailed test: </a:t>
            </a:r>
            <a:r>
              <a:rPr lang="en-US" sz="2600" dirty="0"/>
              <a:t>The critical region is in the extreme right region (tail) under the curve.</a:t>
            </a:r>
            <a:endParaRPr lang="en-IN" sz="2600" dirty="0"/>
          </a:p>
        </p:txBody>
      </p:sp>
      <p:pic>
        <p:nvPicPr>
          <p:cNvPr id="4" name="Picture 3" descr="For the two-tailed test, the sign used for H sub 1 is does not equal. For the left-tailed test, the sign used for H sub 1 is less than. For the right-tailed test, the sign used for H sub 1 is greater tha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0" y="1573213"/>
            <a:ext cx="2527361" cy="4675187"/>
          </a:xfrm>
          <a:prstGeom prst="rect">
            <a:avLst/>
          </a:prstGeom>
        </p:spPr>
      </p:pic>
    </p:spTree>
    <p:extLst>
      <p:ext uri="{BB962C8B-B14F-4D97-AF65-F5344CB8AC3E}">
        <p14:creationId xmlns:p14="http://schemas.microsoft.com/office/powerpoint/2010/main" val="30334350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i="1" dirty="0">
                <a:latin typeface="+mj-lt"/>
              </a:rPr>
              <a:t>P</a:t>
            </a:r>
            <a:r>
              <a:rPr lang="en-US" sz="3600" dirty="0">
                <a:latin typeface="+mj-lt"/>
              </a:rPr>
              <a:t>-Value Method</a:t>
            </a:r>
            <a:endParaRPr lang="en-IN" sz="3600" dirty="0">
              <a:latin typeface="+mj-lt"/>
            </a:endParaRPr>
          </a:p>
        </p:txBody>
      </p:sp>
      <p:sp>
        <p:nvSpPr>
          <p:cNvPr id="3" name="Content Placeholder 2"/>
          <p:cNvSpPr>
            <a:spLocks noGrp="1"/>
          </p:cNvSpPr>
          <p:nvPr>
            <p:ph idx="1"/>
          </p:nvPr>
        </p:nvSpPr>
        <p:spPr>
          <a:xfrm>
            <a:off x="457200" y="1600201"/>
            <a:ext cx="8229600" cy="1981199"/>
          </a:xfrm>
        </p:spPr>
        <p:txBody>
          <a:bodyPr/>
          <a:lstStyle/>
          <a:p>
            <a:pPr>
              <a:buClr>
                <a:schemeClr val="bg2"/>
              </a:buClr>
            </a:pPr>
            <a:r>
              <a:rPr lang="en-US" sz="2600" i="1" dirty="0"/>
              <a:t>P</a:t>
            </a:r>
            <a:r>
              <a:rPr lang="en-US" sz="2600" dirty="0"/>
              <a:t>-Value Method</a:t>
            </a:r>
          </a:p>
          <a:p>
            <a:pPr marL="741600" lvl="1" indent="-284400"/>
            <a:r>
              <a:rPr lang="en-US" sz="2400" dirty="0"/>
              <a:t>In a hypothesis test, the </a:t>
            </a:r>
            <a:r>
              <a:rPr lang="en-US" sz="2400" b="1" i="1" dirty="0"/>
              <a:t>P</a:t>
            </a:r>
            <a:r>
              <a:rPr lang="en-US" sz="2400" b="1" dirty="0"/>
              <a:t>-value </a:t>
            </a:r>
            <a:r>
              <a:rPr lang="en-US" sz="2400" dirty="0"/>
              <a:t>is the probability of getting a value of the test statistic that is </a:t>
            </a:r>
            <a:r>
              <a:rPr lang="en-US" sz="2400" b="1" dirty="0"/>
              <a:t>at least as extreme</a:t>
            </a:r>
            <a:r>
              <a:rPr lang="en-US" sz="2400" i="1" dirty="0"/>
              <a:t> </a:t>
            </a:r>
            <a:r>
              <a:rPr lang="en-US" sz="2400" dirty="0"/>
              <a:t>as the test statistic obtained from the sample data, assuming that the null hypothesis is true.</a:t>
            </a:r>
            <a:endParaRPr lang="en-IN" sz="2400" dirty="0"/>
          </a:p>
        </p:txBody>
      </p:sp>
    </p:spTree>
    <p:extLst>
      <p:ext uri="{BB962C8B-B14F-4D97-AF65-F5344CB8AC3E}">
        <p14:creationId xmlns:p14="http://schemas.microsoft.com/office/powerpoint/2010/main" val="15497079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Key Concept</a:t>
            </a:r>
            <a:endParaRPr lang="en-IN" sz="3600" dirty="0">
              <a:latin typeface="+mj-lt"/>
            </a:endParaRPr>
          </a:p>
        </p:txBody>
      </p:sp>
      <p:sp>
        <p:nvSpPr>
          <p:cNvPr id="3" name="Content Placeholder 2"/>
          <p:cNvSpPr>
            <a:spLocks noGrp="1"/>
          </p:cNvSpPr>
          <p:nvPr>
            <p:ph idx="1"/>
          </p:nvPr>
        </p:nvSpPr>
        <p:spPr>
          <a:xfrm>
            <a:off x="457200" y="1600201"/>
            <a:ext cx="7696200" cy="2057400"/>
          </a:xfrm>
        </p:spPr>
        <p:txBody>
          <a:bodyPr/>
          <a:lstStyle/>
          <a:p>
            <a:pPr marL="0" indent="0">
              <a:buNone/>
            </a:pPr>
            <a:r>
              <a:rPr lang="en-US" sz="2600" dirty="0"/>
              <a:t>In this section we present key components of a formal hypothesis test. The concepts in this section are general and apply to hypothesis tests involving proportions, means, or standard deviations or variances.</a:t>
            </a:r>
            <a:endParaRPr lang="en-IN" sz="2600" dirty="0"/>
          </a:p>
        </p:txBody>
      </p:sp>
    </p:spTree>
    <p:extLst>
      <p:ext uri="{BB962C8B-B14F-4D97-AF65-F5344CB8AC3E}">
        <p14:creationId xmlns:p14="http://schemas.microsoft.com/office/powerpoint/2010/main" val="29502102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Drone Delivery </a:t>
            </a:r>
            <a:r>
              <a:rPr lang="en-US" sz="2000" b="0" dirty="0">
                <a:latin typeface="+mj-lt"/>
              </a:rPr>
              <a:t>(6 of 8)</a:t>
            </a:r>
            <a:endParaRPr lang="en-IN" sz="2000" b="0" dirty="0">
              <a:latin typeface="+mj-lt"/>
            </a:endParaRPr>
          </a:p>
        </p:txBody>
      </p:sp>
      <p:sp>
        <p:nvSpPr>
          <p:cNvPr id="3" name="Content Placeholder 2"/>
          <p:cNvSpPr>
            <a:spLocks noGrp="1"/>
          </p:cNvSpPr>
          <p:nvPr>
            <p:ph idx="1"/>
          </p:nvPr>
        </p:nvSpPr>
        <p:spPr>
          <a:xfrm>
            <a:off x="457200" y="1600201"/>
            <a:ext cx="8001000" cy="2819399"/>
          </a:xfrm>
        </p:spPr>
        <p:txBody>
          <a:bodyPr/>
          <a:lstStyle/>
          <a:p>
            <a:pPr marL="0" indent="0">
              <a:buNone/>
            </a:pPr>
            <a:r>
              <a:rPr lang="en-US" sz="2600" dirty="0"/>
              <a:t>Using the data from the previous problem, the test statistic is </a:t>
            </a:r>
            <a:r>
              <a:rPr lang="en-US" sz="2600" i="1" dirty="0"/>
              <a:t>z </a:t>
            </a:r>
            <a:r>
              <a:rPr lang="en-US" sz="2600" dirty="0"/>
              <a:t>= 2.55, and it has a normal distribution area of 0.0054 to its right, so a right-tailed test with test statistic </a:t>
            </a:r>
            <a:r>
              <a:rPr lang="en-US" sz="2600" i="1" dirty="0"/>
              <a:t>z </a:t>
            </a:r>
            <a:r>
              <a:rPr lang="en-US" sz="2600" dirty="0"/>
              <a:t>= 2.55 has a </a:t>
            </a:r>
            <a:r>
              <a:rPr lang="en-US" sz="2600" i="1" dirty="0"/>
              <a:t>P</a:t>
            </a:r>
            <a:r>
              <a:rPr lang="en-US" sz="2600" dirty="0"/>
              <a:t>-value of 0.0054. See the different technology displays given earlier, and note that each of them provides the same </a:t>
            </a:r>
            <a:r>
              <a:rPr lang="en-US" sz="2600" i="1" dirty="0"/>
              <a:t>P</a:t>
            </a:r>
            <a:r>
              <a:rPr lang="en-US" sz="2600" dirty="0"/>
              <a:t>-value of 0.005 after rounding.</a:t>
            </a:r>
            <a:endParaRPr lang="en-IN" sz="2600" dirty="0"/>
          </a:p>
        </p:txBody>
      </p:sp>
    </p:spTree>
    <p:extLst>
      <p:ext uri="{BB962C8B-B14F-4D97-AF65-F5344CB8AC3E}">
        <p14:creationId xmlns:p14="http://schemas.microsoft.com/office/powerpoint/2010/main" val="51765822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Finding </a:t>
            </a:r>
            <a:r>
              <a:rPr lang="en-US" sz="3600" i="1" dirty="0">
                <a:latin typeface="+mj-lt"/>
              </a:rPr>
              <a:t>P</a:t>
            </a:r>
            <a:r>
              <a:rPr lang="en-US" sz="3600" dirty="0">
                <a:latin typeface="+mj-lt"/>
              </a:rPr>
              <a:t>-Values</a:t>
            </a:r>
            <a:endParaRPr lang="en-IN" sz="3600" dirty="0">
              <a:latin typeface="+mj-lt"/>
            </a:endParaRPr>
          </a:p>
        </p:txBody>
      </p:sp>
      <p:pic>
        <p:nvPicPr>
          <p:cNvPr id="4" name="Picture 3" descr="The process for finding P-values is as follows. Ask yourself, what type of test is being used? If left-tailed, then the P-value = the area to the left of the test statistic. If right-tailed, then the P-value = the area to the right of the test statistic. Ask yourself, is the test statistic to the right or left of center? If left, then the P-value = twice the area to the left of the test statistic. If right, then the P-value = twice the area to the right of the test statistic."/>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6848" y="1513171"/>
            <a:ext cx="5449647" cy="4889499"/>
          </a:xfrm>
          <a:prstGeom prst="rect">
            <a:avLst/>
          </a:prstGeom>
        </p:spPr>
      </p:pic>
    </p:spTree>
    <p:extLst>
      <p:ext uri="{BB962C8B-B14F-4D97-AF65-F5344CB8AC3E}">
        <p14:creationId xmlns:p14="http://schemas.microsoft.com/office/powerpoint/2010/main" val="3851744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solidFill>
                  <a:schemeClr val="bg2"/>
                </a:solidFill>
                <a:latin typeface="+mj-lt"/>
              </a:rPr>
              <a:t>Caution</a:t>
            </a:r>
            <a:endParaRPr lang="en-IN" sz="3600" dirty="0">
              <a:solidFill>
                <a:schemeClr val="bg2"/>
              </a:solidFill>
              <a:latin typeface="+mj-lt"/>
            </a:endParaRPr>
          </a:p>
        </p:txBody>
      </p:sp>
      <p:pic>
        <p:nvPicPr>
          <p:cNvPr id="5" name="Picture 4" descr="Don’t confuse a P-value with the parameter p or the statistic p-hat. Know the following notation:"/>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1561216"/>
            <a:ext cx="7576794" cy="704818"/>
          </a:xfrm>
          <a:prstGeom prst="rect">
            <a:avLst/>
          </a:prstGeom>
        </p:spPr>
      </p:pic>
      <p:sp>
        <p:nvSpPr>
          <p:cNvPr id="3" name="Content Placeholder 2"/>
          <p:cNvSpPr>
            <a:spLocks noGrp="1"/>
          </p:cNvSpPr>
          <p:nvPr>
            <p:ph idx="1"/>
          </p:nvPr>
        </p:nvSpPr>
        <p:spPr>
          <a:xfrm>
            <a:off x="457200" y="2514599"/>
            <a:ext cx="8229600" cy="1371601"/>
          </a:xfrm>
        </p:spPr>
        <p:txBody>
          <a:bodyPr/>
          <a:lstStyle/>
          <a:p>
            <a:r>
              <a:rPr lang="en-US" sz="2600" b="1" i="1" dirty="0"/>
              <a:t>P</a:t>
            </a:r>
            <a:r>
              <a:rPr lang="en-US" sz="2600" b="1" dirty="0"/>
              <a:t>-value </a:t>
            </a:r>
            <a:r>
              <a:rPr lang="en-US" sz="2600" dirty="0"/>
              <a:t>= probability of a test statistic at least as extreme as the one obtained</a:t>
            </a:r>
          </a:p>
          <a:p>
            <a:r>
              <a:rPr lang="en-US" sz="2600" b="1" i="1" dirty="0"/>
              <a:t>p </a:t>
            </a:r>
            <a:r>
              <a:rPr lang="en-US" sz="2600" dirty="0"/>
              <a:t>= population proportion</a:t>
            </a:r>
          </a:p>
        </p:txBody>
      </p:sp>
      <p:pic>
        <p:nvPicPr>
          <p:cNvPr id="4" name="Picture 3" descr="p-hat = sample proportion"/>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6344" y="4139702"/>
            <a:ext cx="3235504" cy="294925"/>
          </a:xfrm>
          <a:prstGeom prst="rect">
            <a:avLst/>
          </a:prstGeom>
        </p:spPr>
      </p:pic>
    </p:spTree>
    <p:extLst>
      <p:ext uri="{BB962C8B-B14F-4D97-AF65-F5344CB8AC3E}">
        <p14:creationId xmlns:p14="http://schemas.microsoft.com/office/powerpoint/2010/main" val="1934819554"/>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Critical Value Method</a:t>
            </a:r>
            <a:endParaRPr lang="en-IN" sz="3600" dirty="0">
              <a:latin typeface="+mj-lt"/>
            </a:endParaRPr>
          </a:p>
        </p:txBody>
      </p:sp>
      <p:sp>
        <p:nvSpPr>
          <p:cNvPr id="3" name="Content Placeholder 2"/>
          <p:cNvSpPr>
            <a:spLocks noGrp="1"/>
          </p:cNvSpPr>
          <p:nvPr>
            <p:ph idx="1"/>
          </p:nvPr>
        </p:nvSpPr>
        <p:spPr>
          <a:xfrm>
            <a:off x="457200" y="1600201"/>
            <a:ext cx="8229600" cy="2209799"/>
          </a:xfrm>
        </p:spPr>
        <p:txBody>
          <a:bodyPr/>
          <a:lstStyle/>
          <a:p>
            <a:pPr>
              <a:buClr>
                <a:schemeClr val="bg2"/>
              </a:buClr>
            </a:pPr>
            <a:r>
              <a:rPr lang="en-US" sz="2800" dirty="0"/>
              <a:t>Critical Values</a:t>
            </a:r>
          </a:p>
          <a:p>
            <a:pPr marL="741600" lvl="1" indent="-284400"/>
            <a:r>
              <a:rPr lang="en-US" sz="2600" dirty="0"/>
              <a:t>In a hypothesis test, the </a:t>
            </a:r>
            <a:r>
              <a:rPr lang="en-US" sz="2600" b="1" dirty="0"/>
              <a:t>critical value(s) </a:t>
            </a:r>
            <a:r>
              <a:rPr lang="en-US" sz="2600" dirty="0"/>
              <a:t>separates the critical region (where we reject the null hypothesis) from the values of the test statistic that do not lead to rejection of the null hypothesis.</a:t>
            </a:r>
            <a:endParaRPr lang="en-IN" sz="2600" dirty="0"/>
          </a:p>
        </p:txBody>
      </p:sp>
    </p:spTree>
    <p:extLst>
      <p:ext uri="{BB962C8B-B14F-4D97-AF65-F5344CB8AC3E}">
        <p14:creationId xmlns:p14="http://schemas.microsoft.com/office/powerpoint/2010/main" val="136020956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Drone Delivery </a:t>
            </a:r>
            <a:r>
              <a:rPr lang="en-US" sz="2000" b="0" dirty="0">
                <a:latin typeface="+mj-lt"/>
              </a:rPr>
              <a:t>(7 of 8)</a:t>
            </a:r>
            <a:endParaRPr lang="en-IN" sz="2000" b="0" dirty="0">
              <a:latin typeface="+mj-lt"/>
            </a:endParaRPr>
          </a:p>
        </p:txBody>
      </p:sp>
      <p:sp>
        <p:nvSpPr>
          <p:cNvPr id="3" name="Content Placeholder 2"/>
          <p:cNvSpPr>
            <a:spLocks noGrp="1"/>
          </p:cNvSpPr>
          <p:nvPr>
            <p:ph idx="1"/>
          </p:nvPr>
        </p:nvSpPr>
        <p:spPr>
          <a:xfrm>
            <a:off x="457200" y="1600201"/>
            <a:ext cx="8229600" cy="1142999"/>
          </a:xfrm>
        </p:spPr>
        <p:txBody>
          <a:bodyPr/>
          <a:lstStyle/>
          <a:p>
            <a:pPr marL="0" indent="0">
              <a:buNone/>
            </a:pPr>
            <a:r>
              <a:rPr lang="en-US" sz="2600" dirty="0"/>
              <a:t>The critical region is shaded in green. The figure shows that with a significance level of </a:t>
            </a:r>
            <a:r>
              <a:rPr lang="el-GR" sz="2600" i="1" dirty="0">
                <a:cs typeface="Arial" panose="020B0604020202020204" pitchFamily="34" charset="0"/>
                <a:sym typeface="Symbol" panose="05050102010706020507" pitchFamily="18" charset="2"/>
              </a:rPr>
              <a:t>α</a:t>
            </a:r>
            <a:r>
              <a:rPr lang="en-US" sz="2600" dirty="0"/>
              <a:t> = 0.05, the critical value is </a:t>
            </a:r>
            <a:r>
              <a:rPr lang="en-US" sz="2600" i="1" dirty="0"/>
              <a:t>z </a:t>
            </a:r>
            <a:r>
              <a:rPr lang="en-US" sz="2600" dirty="0"/>
              <a:t>= 1.645.</a:t>
            </a:r>
            <a:endParaRPr lang="en-IN" sz="2600" dirty="0"/>
          </a:p>
        </p:txBody>
      </p:sp>
      <p:pic>
        <p:nvPicPr>
          <p:cNvPr id="4" name="Picture 3" descr="The normal curve has a peak at p = 0.5 or z = 0. The critical value is z = 1.645. The tail to the right of z = 1.645 is the critical region. An area of alpha = 0.05 is used to identify significantly high sample proportions. Sample proportion p-hat = 0.540, or z = 2.5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35420" y="3133807"/>
            <a:ext cx="5673158" cy="3033731"/>
          </a:xfrm>
          <a:prstGeom prst="rect">
            <a:avLst/>
          </a:prstGeom>
        </p:spPr>
      </p:pic>
    </p:spTree>
    <p:extLst>
      <p:ext uri="{BB962C8B-B14F-4D97-AF65-F5344CB8AC3E}">
        <p14:creationId xmlns:p14="http://schemas.microsoft.com/office/powerpoint/2010/main" val="190977545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Make a decision to Either Reject </a:t>
            </a:r>
            <a:r>
              <a:rPr lang="en-US" sz="3600" i="1" dirty="0">
                <a:latin typeface="+mj-lt"/>
              </a:rPr>
              <a:t>H</a:t>
            </a:r>
            <a:r>
              <a:rPr lang="en-US" sz="3600" baseline="-25000" dirty="0">
                <a:latin typeface="+mj-lt"/>
              </a:rPr>
              <a:t>0</a:t>
            </a:r>
            <a:r>
              <a:rPr lang="en-US" sz="3600" dirty="0">
                <a:latin typeface="+mj-lt"/>
              </a:rPr>
              <a:t> or Fail to Reject </a:t>
            </a:r>
            <a:r>
              <a:rPr lang="en-US" sz="3600" i="1" dirty="0">
                <a:latin typeface="+mj-lt"/>
              </a:rPr>
              <a:t>H</a:t>
            </a:r>
            <a:r>
              <a:rPr lang="en-US" sz="3600" baseline="-25000" dirty="0">
                <a:latin typeface="+mj-lt"/>
              </a:rPr>
              <a:t>0</a:t>
            </a:r>
            <a:endParaRPr lang="en-IN" sz="3600" dirty="0">
              <a:latin typeface="+mj-lt"/>
            </a:endParaRPr>
          </a:p>
        </p:txBody>
      </p:sp>
      <p:sp>
        <p:nvSpPr>
          <p:cNvPr id="3" name="Content Placeholder 2"/>
          <p:cNvSpPr>
            <a:spLocks noGrp="1"/>
          </p:cNvSpPr>
          <p:nvPr>
            <p:ph idx="1"/>
          </p:nvPr>
        </p:nvSpPr>
        <p:spPr>
          <a:xfrm>
            <a:off x="457200" y="1600201"/>
            <a:ext cx="8229600" cy="2971799"/>
          </a:xfrm>
        </p:spPr>
        <p:txBody>
          <a:bodyPr/>
          <a:lstStyle/>
          <a:p>
            <a:pPr marL="0" indent="0">
              <a:buNone/>
            </a:pPr>
            <a:r>
              <a:rPr lang="en-US" sz="2600" b="1" dirty="0"/>
              <a:t>Step 7. </a:t>
            </a:r>
            <a:r>
              <a:rPr lang="en-US" sz="2600" dirty="0"/>
              <a:t>Make a decision to either reject </a:t>
            </a:r>
            <a:r>
              <a:rPr lang="en-US" sz="2600" i="1" dirty="0"/>
              <a:t>H</a:t>
            </a:r>
            <a:r>
              <a:rPr lang="en-US" sz="2600" baseline="-25000" dirty="0"/>
              <a:t>0</a:t>
            </a:r>
            <a:r>
              <a:rPr lang="en-US" sz="2600" dirty="0"/>
              <a:t> or fail to reject </a:t>
            </a:r>
            <a:r>
              <a:rPr lang="en-US" sz="2600" i="1" dirty="0"/>
              <a:t>H</a:t>
            </a:r>
            <a:r>
              <a:rPr lang="en-US" sz="2600" baseline="-25000" dirty="0"/>
              <a:t>0</a:t>
            </a:r>
            <a:r>
              <a:rPr lang="en-US" sz="2600" dirty="0"/>
              <a:t>.</a:t>
            </a:r>
          </a:p>
          <a:p>
            <a:pPr marL="0" indent="0">
              <a:buNone/>
            </a:pPr>
            <a:r>
              <a:rPr lang="en-US" sz="2600" dirty="0"/>
              <a:t>Decision Criteria for the </a:t>
            </a:r>
            <a:r>
              <a:rPr lang="en-US" sz="2600" i="1" dirty="0"/>
              <a:t>P</a:t>
            </a:r>
            <a:r>
              <a:rPr lang="en-US" sz="2600" dirty="0"/>
              <a:t>-Value Method:</a:t>
            </a:r>
          </a:p>
          <a:p>
            <a:r>
              <a:rPr lang="en-US" sz="2600" dirty="0"/>
              <a:t>If </a:t>
            </a:r>
            <a:r>
              <a:rPr lang="en-US" sz="2600" i="1" dirty="0"/>
              <a:t>P</a:t>
            </a:r>
            <a:r>
              <a:rPr lang="en-US" sz="2600" dirty="0"/>
              <a:t>-value ≤ </a:t>
            </a:r>
            <a:r>
              <a:rPr lang="el-GR" sz="2600" i="1" dirty="0">
                <a:cs typeface="Arial" panose="020B0604020202020204" pitchFamily="34" charset="0"/>
                <a:sym typeface="Symbol" panose="05050102010706020507" pitchFamily="18" charset="2"/>
              </a:rPr>
              <a:t>α</a:t>
            </a:r>
            <a:r>
              <a:rPr lang="en-US" sz="2600" dirty="0"/>
              <a:t>, reject </a:t>
            </a:r>
            <a:r>
              <a:rPr lang="en-US" sz="2600" i="1" dirty="0"/>
              <a:t>H</a:t>
            </a:r>
            <a:r>
              <a:rPr lang="en-US" sz="2600" baseline="-25000" dirty="0"/>
              <a:t>0</a:t>
            </a:r>
            <a:r>
              <a:rPr lang="en-US" sz="2600" dirty="0"/>
              <a:t> (“If the </a:t>
            </a:r>
            <a:r>
              <a:rPr lang="en-US" sz="2600" i="1" dirty="0"/>
              <a:t>P</a:t>
            </a:r>
            <a:r>
              <a:rPr lang="en-US" sz="2600" dirty="0"/>
              <a:t> is low, the null must go.”)</a:t>
            </a:r>
          </a:p>
          <a:p>
            <a:r>
              <a:rPr lang="en-US" sz="2600" dirty="0"/>
              <a:t>If </a:t>
            </a:r>
            <a:r>
              <a:rPr lang="en-US" sz="2600" i="1" dirty="0"/>
              <a:t>P</a:t>
            </a:r>
            <a:r>
              <a:rPr lang="en-US" sz="2600" dirty="0"/>
              <a:t>-value &gt; </a:t>
            </a:r>
            <a:r>
              <a:rPr lang="el-GR" sz="2600" i="1" dirty="0">
                <a:cs typeface="Arial" panose="020B0604020202020204" pitchFamily="34" charset="0"/>
                <a:sym typeface="Symbol" panose="05050102010706020507" pitchFamily="18" charset="2"/>
              </a:rPr>
              <a:t>α</a:t>
            </a:r>
            <a:r>
              <a:rPr lang="en-US" sz="2600" dirty="0"/>
              <a:t>, fail to reject </a:t>
            </a:r>
            <a:r>
              <a:rPr lang="en-US" sz="2600" i="1" dirty="0"/>
              <a:t>H</a:t>
            </a:r>
            <a:r>
              <a:rPr lang="en-US" sz="2600" baseline="-25000" dirty="0"/>
              <a:t>0</a:t>
            </a:r>
            <a:r>
              <a:rPr lang="en-US" sz="2600" dirty="0"/>
              <a:t>.</a:t>
            </a:r>
            <a:endParaRPr lang="en-IN" sz="2600" dirty="0"/>
          </a:p>
        </p:txBody>
      </p:sp>
    </p:spTree>
    <p:extLst>
      <p:ext uri="{BB962C8B-B14F-4D97-AF65-F5344CB8AC3E}">
        <p14:creationId xmlns:p14="http://schemas.microsoft.com/office/powerpoint/2010/main" val="302550424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Restate the Decision Using Simple and Nontechnical Terms</a:t>
            </a:r>
            <a:endParaRPr lang="en-IN" sz="3600" dirty="0">
              <a:latin typeface="+mj-lt"/>
            </a:endParaRPr>
          </a:p>
        </p:txBody>
      </p:sp>
      <p:sp>
        <p:nvSpPr>
          <p:cNvPr id="3" name="Content Placeholder 2"/>
          <p:cNvSpPr>
            <a:spLocks noGrp="1"/>
          </p:cNvSpPr>
          <p:nvPr>
            <p:ph idx="1"/>
          </p:nvPr>
        </p:nvSpPr>
        <p:spPr>
          <a:xfrm>
            <a:off x="457200" y="1600201"/>
            <a:ext cx="8229600" cy="2590799"/>
          </a:xfrm>
        </p:spPr>
        <p:txBody>
          <a:bodyPr/>
          <a:lstStyle/>
          <a:p>
            <a:pPr marL="0" indent="0">
              <a:buNone/>
            </a:pPr>
            <a:r>
              <a:rPr lang="en-US" sz="2600" b="1" dirty="0"/>
              <a:t>Step 8. </a:t>
            </a:r>
            <a:r>
              <a:rPr lang="en-US" sz="2600" dirty="0"/>
              <a:t>Restate the decision using simple and nontechnical terms.</a:t>
            </a:r>
          </a:p>
          <a:p>
            <a:pPr marL="0" indent="0">
              <a:buNone/>
            </a:pPr>
            <a:r>
              <a:rPr lang="en-US" sz="2600" dirty="0"/>
              <a:t>Without using technical terms not understood by most people, state a final conclusion that addresses the original claim with wording that can be understood by those without knowledge of statistical procedures.</a:t>
            </a:r>
            <a:endParaRPr lang="en-IN" sz="2600" dirty="0"/>
          </a:p>
        </p:txBody>
      </p:sp>
    </p:spTree>
    <p:extLst>
      <p:ext uri="{BB962C8B-B14F-4D97-AF65-F5344CB8AC3E}">
        <p14:creationId xmlns:p14="http://schemas.microsoft.com/office/powerpoint/2010/main" val="186275858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Example: Drone Delivery </a:t>
            </a:r>
            <a:r>
              <a:rPr lang="en-US" sz="2000" b="0" dirty="0">
                <a:latin typeface="+mj-lt"/>
              </a:rPr>
              <a:t>(8 of 8)</a:t>
            </a:r>
            <a:endParaRPr lang="en-IN" sz="2000" b="0" dirty="0">
              <a:latin typeface="+mj-lt"/>
            </a:endParaRPr>
          </a:p>
        </p:txBody>
      </p:sp>
      <p:sp>
        <p:nvSpPr>
          <p:cNvPr id="3" name="Content Placeholder 2"/>
          <p:cNvSpPr>
            <a:spLocks noGrp="1"/>
          </p:cNvSpPr>
          <p:nvPr>
            <p:ph idx="1"/>
          </p:nvPr>
        </p:nvSpPr>
        <p:spPr>
          <a:xfrm>
            <a:off x="457200" y="1600201"/>
            <a:ext cx="8153400" cy="1295400"/>
          </a:xfrm>
        </p:spPr>
        <p:txBody>
          <a:bodyPr/>
          <a:lstStyle/>
          <a:p>
            <a:pPr marL="0" indent="0">
              <a:buNone/>
            </a:pPr>
            <a:r>
              <a:rPr lang="en-US" sz="2600" dirty="0"/>
              <a:t>There is sufficient evidence to support the claim that the majority of consumers are uncomfortable with drone deliveries.</a:t>
            </a:r>
            <a:endParaRPr lang="en-IN" sz="2600" dirty="0"/>
          </a:p>
        </p:txBody>
      </p:sp>
    </p:spTree>
    <p:extLst>
      <p:ext uri="{BB962C8B-B14F-4D97-AF65-F5344CB8AC3E}">
        <p14:creationId xmlns:p14="http://schemas.microsoft.com/office/powerpoint/2010/main" val="302949587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Restate the Decision Using Simple and Nontechnical Terms </a:t>
            </a:r>
            <a:r>
              <a:rPr lang="en-US" sz="2000" b="0" dirty="0">
                <a:latin typeface="+mj-lt"/>
              </a:rPr>
              <a:t>(1 of 4)</a:t>
            </a:r>
            <a:endParaRPr lang="en-IN" sz="2000" b="0" dirty="0">
              <a:latin typeface="+mj-lt"/>
            </a:endParaRPr>
          </a:p>
        </p:txBody>
      </p:sp>
      <p:sp>
        <p:nvSpPr>
          <p:cNvPr id="3" name="Content Placeholder 2"/>
          <p:cNvSpPr>
            <a:spLocks noGrp="1"/>
          </p:cNvSpPr>
          <p:nvPr>
            <p:ph idx="1"/>
          </p:nvPr>
        </p:nvSpPr>
        <p:spPr>
          <a:xfrm>
            <a:off x="457200" y="1600200"/>
            <a:ext cx="7924800" cy="4038599"/>
          </a:xfrm>
        </p:spPr>
        <p:txBody>
          <a:bodyPr/>
          <a:lstStyle/>
          <a:p>
            <a:pPr marL="0" indent="0">
              <a:buNone/>
            </a:pPr>
            <a:r>
              <a:rPr lang="en-US" sz="2600" b="1" dirty="0"/>
              <a:t>Wording the Final Conclusion</a:t>
            </a:r>
          </a:p>
          <a:p>
            <a:pPr marL="0" indent="0">
              <a:buNone/>
            </a:pPr>
            <a:r>
              <a:rPr lang="en-US" sz="2600" dirty="0"/>
              <a:t>For help in wording the final conclusion, refer to the table on the next slide, which lists the four possible circumstances and their corresponding conclusions.</a:t>
            </a:r>
          </a:p>
          <a:p>
            <a:pPr marL="0" indent="0">
              <a:buNone/>
            </a:pPr>
            <a:r>
              <a:rPr lang="en-US" sz="2600" dirty="0"/>
              <a:t>Note that only the first case leads to wording indicating </a:t>
            </a:r>
            <a:r>
              <a:rPr lang="en-US" sz="2600" b="1" dirty="0"/>
              <a:t>support</a:t>
            </a:r>
            <a:r>
              <a:rPr lang="en-US" sz="2600" i="1" dirty="0"/>
              <a:t> </a:t>
            </a:r>
            <a:r>
              <a:rPr lang="en-US" sz="2600" dirty="0"/>
              <a:t>for the original conclusion. If you want to support some claim, state it in such a way that it becomes the alternative hypothesis, and then hope that the null hypothesis gets rejected.</a:t>
            </a:r>
            <a:endParaRPr lang="en-IN" sz="2600" dirty="0"/>
          </a:p>
        </p:txBody>
      </p:sp>
    </p:spTree>
    <p:extLst>
      <p:ext uri="{BB962C8B-B14F-4D97-AF65-F5344CB8AC3E}">
        <p14:creationId xmlns:p14="http://schemas.microsoft.com/office/powerpoint/2010/main" val="7956967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Restate the Decision Using Simple and Nontechnical Terms </a:t>
            </a:r>
            <a:r>
              <a:rPr lang="en-US" sz="2000" b="0" dirty="0">
                <a:latin typeface="+mj-lt"/>
              </a:rPr>
              <a:t>(2 of 4)</a:t>
            </a:r>
            <a:endParaRPr lang="en-IN" sz="2000" b="0" dirty="0">
              <a:latin typeface="+mj-lt"/>
            </a:endParaRPr>
          </a:p>
        </p:txBody>
      </p:sp>
      <p:sp>
        <p:nvSpPr>
          <p:cNvPr id="3" name="Content Placeholder 2"/>
          <p:cNvSpPr>
            <a:spLocks noGrp="1"/>
          </p:cNvSpPr>
          <p:nvPr>
            <p:ph idx="1"/>
          </p:nvPr>
        </p:nvSpPr>
        <p:spPr>
          <a:xfrm>
            <a:off x="457200" y="1600201"/>
            <a:ext cx="8229600" cy="457200"/>
          </a:xfrm>
        </p:spPr>
        <p:txBody>
          <a:bodyPr/>
          <a:lstStyle/>
          <a:p>
            <a:pPr marL="0" indent="0">
              <a:buNone/>
            </a:pPr>
            <a:r>
              <a:rPr lang="en-US" sz="2600" b="1" dirty="0"/>
              <a:t>Wording the Final Conclusion</a:t>
            </a:r>
            <a:endParaRPr lang="en-IN" sz="2600" dirty="0"/>
          </a:p>
        </p:txBody>
      </p:sp>
      <p:graphicFrame>
        <p:nvGraphicFramePr>
          <p:cNvPr id="4" name="Table 3" descr="A table. For each condition, the table provides the associated conclusion. Condition: Original claim does not include equality, and you reject H sub 0. Conclusion: There is sufficient evidence to support the original claim. Condition: Original claim does not include equality, and you fail to reject H sub 0. Conclusion: There is not sufficient evidence to support the original claim. Condition: Original claim includes equality, and you reject H sub 0. Conclusion: There is sufficient evidence to warrant rejection of the original claim. Condition: Original claim includes equality, and you fail to reject H sub 0. Conclusion: There is not sufficient evidence to warrant rejection of the original claim."/>
          <p:cNvGraphicFramePr>
            <a:graphicFrameLocks noGrp="1"/>
          </p:cNvGraphicFramePr>
          <p:nvPr>
            <p:extLst>
              <p:ext uri="{D42A27DB-BD31-4B8C-83A1-F6EECF244321}">
                <p14:modId xmlns:p14="http://schemas.microsoft.com/office/powerpoint/2010/main" val="2646365339"/>
              </p:ext>
            </p:extLst>
          </p:nvPr>
        </p:nvGraphicFramePr>
        <p:xfrm>
          <a:off x="914400" y="2194856"/>
          <a:ext cx="7239000" cy="4028440"/>
        </p:xfrm>
        <a:graphic>
          <a:graphicData uri="http://schemas.openxmlformats.org/drawingml/2006/table">
            <a:tbl>
              <a:tblPr firstRow="1" bandRow="1">
                <a:tableStyleId>{3B4B98B0-60AC-42C2-AFA5-B58CD77FA1E5}</a:tableStyleId>
              </a:tblPr>
              <a:tblGrid>
                <a:gridCol w="3657600">
                  <a:extLst>
                    <a:ext uri="{9D8B030D-6E8A-4147-A177-3AD203B41FA5}">
                      <a16:colId xmlns:a16="http://schemas.microsoft.com/office/drawing/2014/main" val="20000"/>
                    </a:ext>
                  </a:extLst>
                </a:gridCol>
                <a:gridCol w="3581400">
                  <a:extLst>
                    <a:ext uri="{9D8B030D-6E8A-4147-A177-3AD203B41FA5}">
                      <a16:colId xmlns:a16="http://schemas.microsoft.com/office/drawing/2014/main" val="20001"/>
                    </a:ext>
                  </a:extLst>
                </a:gridCol>
              </a:tblGrid>
              <a:tr h="370840">
                <a:tc>
                  <a:txBody>
                    <a:bodyPr/>
                    <a:lstStyle/>
                    <a:p>
                      <a:pPr algn="ctr"/>
                      <a:r>
                        <a:rPr lang="en-IN" dirty="0">
                          <a:solidFill>
                            <a:schemeClr val="tx1"/>
                          </a:solidFill>
                        </a:rPr>
                        <a:t>Condition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lang="en-IN" dirty="0">
                          <a:solidFill>
                            <a:schemeClr val="tx1"/>
                          </a:solidFill>
                        </a:rPr>
                        <a:t>Conclusion</a:t>
                      </a: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0"/>
                  </a:ext>
                </a:extLst>
              </a:tr>
              <a:tr h="370840">
                <a:tc>
                  <a:txBody>
                    <a:bodyPr/>
                    <a:lstStyle/>
                    <a:p>
                      <a:r>
                        <a:rPr lang="en-IN" dirty="0">
                          <a:solidFill>
                            <a:schemeClr val="tx1"/>
                          </a:solidFill>
                        </a:rPr>
                        <a:t>Original claim does not include equality, and you reject </a:t>
                      </a:r>
                      <a:r>
                        <a:rPr lang="en-IN" i="1" dirty="0">
                          <a:solidFill>
                            <a:schemeClr val="tx1"/>
                          </a:solidFill>
                        </a:rPr>
                        <a:t>H</a:t>
                      </a:r>
                      <a:r>
                        <a:rPr lang="en-IN" baseline="-25000" dirty="0">
                          <a:solidFill>
                            <a:schemeClr val="tx1"/>
                          </a:solidFill>
                        </a:rPr>
                        <a:t>0</a:t>
                      </a:r>
                      <a:r>
                        <a:rPr lang="en-IN" dirty="0">
                          <a:solidFill>
                            <a:schemeClr val="tx1"/>
                          </a:solidFill>
                        </a:rPr>
                        <a:t>. </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“There is sufficient evidence to </a:t>
                      </a:r>
                      <a:r>
                        <a:rPr lang="en-IN" b="1" dirty="0">
                          <a:solidFill>
                            <a:schemeClr val="tx1"/>
                          </a:solidFill>
                        </a:rPr>
                        <a:t>support </a:t>
                      </a:r>
                      <a:r>
                        <a:rPr lang="en-IN" b="0" dirty="0">
                          <a:solidFill>
                            <a:schemeClr val="tx1"/>
                          </a:solidFill>
                        </a:rPr>
                        <a:t>the</a:t>
                      </a:r>
                      <a:r>
                        <a:rPr lang="en-IN" b="1" baseline="0" dirty="0">
                          <a:solidFill>
                            <a:schemeClr val="tx1"/>
                          </a:solidFill>
                        </a:rPr>
                        <a:t> </a:t>
                      </a:r>
                      <a:r>
                        <a:rPr lang="en-IN" b="0" baseline="0" dirty="0">
                          <a:solidFill>
                            <a:schemeClr val="tx1"/>
                          </a:solidFill>
                        </a:rPr>
                        <a:t>claim that … (original claim)</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1"/>
                  </a:ext>
                </a:extLst>
              </a:tr>
              <a:tr h="370840">
                <a:tc>
                  <a:txBody>
                    <a:bodyPr/>
                    <a:lstStyle/>
                    <a:p>
                      <a:r>
                        <a:rPr lang="en-IN" dirty="0">
                          <a:solidFill>
                            <a:schemeClr val="tx1"/>
                          </a:solidFill>
                        </a:rPr>
                        <a:t>Original claim does not include equality,</a:t>
                      </a:r>
                      <a:r>
                        <a:rPr lang="en-IN" baseline="0" dirty="0">
                          <a:solidFill>
                            <a:schemeClr val="tx1"/>
                          </a:solidFill>
                        </a:rPr>
                        <a:t> and you fail to reject </a:t>
                      </a:r>
                      <a:r>
                        <a:rPr lang="en-IN" i="1" baseline="0" dirty="0">
                          <a:solidFill>
                            <a:schemeClr val="tx1"/>
                          </a:solidFill>
                        </a:rPr>
                        <a:t>H</a:t>
                      </a:r>
                      <a:r>
                        <a:rPr lang="en-IN" baseline="-25000" dirty="0">
                          <a:solidFill>
                            <a:schemeClr val="tx1"/>
                          </a:solidFill>
                        </a:rPr>
                        <a:t>0</a:t>
                      </a:r>
                      <a:r>
                        <a:rPr lang="en-IN" baseline="0" dirty="0">
                          <a:solidFill>
                            <a:schemeClr val="tx1"/>
                          </a:solidFill>
                        </a:rPr>
                        <a: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“There is not sufficient evidence to </a:t>
                      </a:r>
                      <a:r>
                        <a:rPr lang="en-IN" b="1" dirty="0">
                          <a:solidFill>
                            <a:schemeClr val="tx1"/>
                          </a:solidFill>
                        </a:rPr>
                        <a:t>support </a:t>
                      </a:r>
                      <a:r>
                        <a:rPr lang="en-IN" b="0" dirty="0">
                          <a:solidFill>
                            <a:schemeClr val="tx1"/>
                          </a:solidFill>
                        </a:rPr>
                        <a:t>the</a:t>
                      </a:r>
                      <a:r>
                        <a:rPr lang="en-IN" b="1" baseline="0" dirty="0">
                          <a:solidFill>
                            <a:schemeClr val="tx1"/>
                          </a:solidFill>
                        </a:rPr>
                        <a:t> </a:t>
                      </a:r>
                      <a:r>
                        <a:rPr lang="en-IN" b="0" baseline="0" dirty="0">
                          <a:solidFill>
                            <a:schemeClr val="tx1"/>
                          </a:solidFill>
                        </a:rPr>
                        <a:t>claim that … (original claim)</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2"/>
                  </a:ext>
                </a:extLst>
              </a:tr>
              <a:tr h="370840">
                <a:tc>
                  <a:txBody>
                    <a:bodyPr/>
                    <a:lstStyle/>
                    <a:p>
                      <a:r>
                        <a:rPr lang="en-IN" dirty="0">
                          <a:solidFill>
                            <a:schemeClr val="tx1"/>
                          </a:solidFill>
                        </a:rPr>
                        <a:t>Original</a:t>
                      </a:r>
                      <a:r>
                        <a:rPr lang="en-IN" baseline="0" dirty="0">
                          <a:solidFill>
                            <a:schemeClr val="tx1"/>
                          </a:solidFill>
                        </a:rPr>
                        <a:t> claim includes equality, and you reject </a:t>
                      </a:r>
                      <a:r>
                        <a:rPr lang="en-IN" i="1" baseline="0" dirty="0">
                          <a:solidFill>
                            <a:schemeClr val="tx1"/>
                          </a:solidFill>
                        </a:rPr>
                        <a:t>H</a:t>
                      </a:r>
                      <a:r>
                        <a:rPr lang="en-IN" baseline="-25000" dirty="0">
                          <a:solidFill>
                            <a:schemeClr val="tx1"/>
                          </a:solidFill>
                        </a:rPr>
                        <a:t>0</a:t>
                      </a:r>
                      <a:r>
                        <a:rPr lang="en-IN" baseline="0" dirty="0">
                          <a:solidFill>
                            <a:schemeClr val="tx1"/>
                          </a:solidFill>
                        </a:rPr>
                        <a: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“There is sufficient evidence to </a:t>
                      </a:r>
                      <a:r>
                        <a:rPr lang="en-IN" b="0" dirty="0">
                          <a:solidFill>
                            <a:schemeClr val="tx1"/>
                          </a:solidFill>
                        </a:rPr>
                        <a:t>warrant </a:t>
                      </a:r>
                      <a:r>
                        <a:rPr lang="en-IN" b="1" dirty="0">
                          <a:solidFill>
                            <a:schemeClr val="tx1"/>
                          </a:solidFill>
                        </a:rPr>
                        <a:t>rejection </a:t>
                      </a:r>
                      <a:r>
                        <a:rPr lang="en-IN" b="0" dirty="0">
                          <a:solidFill>
                            <a:schemeClr val="tx1"/>
                          </a:solidFill>
                        </a:rPr>
                        <a:t>of the</a:t>
                      </a:r>
                      <a:r>
                        <a:rPr lang="en-IN" b="1" dirty="0">
                          <a:solidFill>
                            <a:schemeClr val="tx1"/>
                          </a:solidFill>
                        </a:rPr>
                        <a:t> </a:t>
                      </a:r>
                      <a:r>
                        <a:rPr lang="en-IN" b="0" baseline="0" dirty="0">
                          <a:solidFill>
                            <a:schemeClr val="tx1"/>
                          </a:solidFill>
                        </a:rPr>
                        <a:t>claim that … (original claim).</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3"/>
                  </a:ext>
                </a:extLst>
              </a:tr>
              <a:tr h="640977">
                <a:tc>
                  <a:txBody>
                    <a:bodyPr/>
                    <a:lstStyle/>
                    <a:p>
                      <a:r>
                        <a:rPr lang="en-IN" dirty="0">
                          <a:solidFill>
                            <a:schemeClr val="tx1"/>
                          </a:solidFill>
                        </a:rPr>
                        <a:t>Original claim includes equality,</a:t>
                      </a:r>
                      <a:r>
                        <a:rPr lang="en-IN" baseline="0" dirty="0">
                          <a:solidFill>
                            <a:schemeClr val="tx1"/>
                          </a:solidFill>
                        </a:rPr>
                        <a:t> and you fail to reject </a:t>
                      </a:r>
                      <a:r>
                        <a:rPr lang="en-IN" i="1" baseline="0" dirty="0">
                          <a:solidFill>
                            <a:schemeClr val="tx1"/>
                          </a:solidFill>
                        </a:rPr>
                        <a:t>H</a:t>
                      </a:r>
                      <a:r>
                        <a:rPr lang="en-IN" baseline="-25000" dirty="0">
                          <a:solidFill>
                            <a:schemeClr val="tx1"/>
                          </a:solidFill>
                        </a:rPr>
                        <a:t>0</a:t>
                      </a:r>
                      <a:r>
                        <a:rPr lang="en-IN" baseline="0" dirty="0">
                          <a:solidFill>
                            <a:schemeClr val="tx1"/>
                          </a:solidFill>
                        </a:rPr>
                        <a:t>.</a:t>
                      </a:r>
                      <a:endParaRPr lang="en-IN" dirty="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r>
                        <a:rPr lang="en-IN" dirty="0">
                          <a:solidFill>
                            <a:schemeClr val="tx1"/>
                          </a:solidFill>
                        </a:rPr>
                        <a:t>“There is not sufficient evidence to </a:t>
                      </a:r>
                      <a:r>
                        <a:rPr lang="en-IN" b="0" dirty="0">
                          <a:solidFill>
                            <a:schemeClr val="tx1"/>
                          </a:solidFill>
                        </a:rPr>
                        <a:t>warrant </a:t>
                      </a:r>
                      <a:r>
                        <a:rPr lang="en-IN" b="1" dirty="0">
                          <a:solidFill>
                            <a:schemeClr val="tx1"/>
                          </a:solidFill>
                        </a:rPr>
                        <a:t>rejection </a:t>
                      </a:r>
                      <a:r>
                        <a:rPr lang="en-IN" b="0" dirty="0">
                          <a:solidFill>
                            <a:schemeClr val="tx1"/>
                          </a:solidFill>
                        </a:rPr>
                        <a:t>of the</a:t>
                      </a:r>
                      <a:r>
                        <a:rPr lang="en-IN" b="1" dirty="0">
                          <a:solidFill>
                            <a:schemeClr val="tx1"/>
                          </a:solidFill>
                        </a:rPr>
                        <a:t> </a:t>
                      </a:r>
                      <a:r>
                        <a:rPr lang="en-IN" b="0" baseline="0" dirty="0">
                          <a:solidFill>
                            <a:schemeClr val="tx1"/>
                          </a:solidFill>
                        </a:rPr>
                        <a:t>claim that … (original claim).</a:t>
                      </a:r>
                      <a:r>
                        <a:rPr lang="en-IN" dirty="0">
                          <a:solidFill>
                            <a:schemeClr val="tx1"/>
                          </a:solidFill>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bg1"/>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7937292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Hypothesis and Hypothesis Test</a:t>
            </a:r>
            <a:endParaRPr lang="en-IN" sz="3600" dirty="0">
              <a:latin typeface="+mj-lt"/>
            </a:endParaRPr>
          </a:p>
        </p:txBody>
      </p:sp>
      <p:sp>
        <p:nvSpPr>
          <p:cNvPr id="3" name="Content Placeholder 2"/>
          <p:cNvSpPr>
            <a:spLocks noGrp="1"/>
          </p:cNvSpPr>
          <p:nvPr>
            <p:ph idx="1"/>
          </p:nvPr>
        </p:nvSpPr>
        <p:spPr>
          <a:xfrm>
            <a:off x="457200" y="1600201"/>
            <a:ext cx="8229600" cy="3429000"/>
          </a:xfrm>
        </p:spPr>
        <p:txBody>
          <a:bodyPr/>
          <a:lstStyle/>
          <a:p>
            <a:pPr>
              <a:buClr>
                <a:schemeClr val="bg2"/>
              </a:buClr>
            </a:pPr>
            <a:r>
              <a:rPr lang="en-US" sz="2800" dirty="0"/>
              <a:t>Hypothesis</a:t>
            </a:r>
          </a:p>
          <a:p>
            <a:pPr marL="741600" lvl="1" indent="-284400"/>
            <a:r>
              <a:rPr lang="en-US" sz="2600" dirty="0"/>
              <a:t>In statistics, a </a:t>
            </a:r>
            <a:r>
              <a:rPr lang="en-US" sz="2600" b="1" dirty="0"/>
              <a:t>hypothesis </a:t>
            </a:r>
            <a:r>
              <a:rPr lang="en-US" sz="2600" dirty="0"/>
              <a:t>is a claim or statement about a property of a population.</a:t>
            </a:r>
          </a:p>
          <a:p>
            <a:pPr>
              <a:buClr>
                <a:schemeClr val="bg2"/>
              </a:buClr>
            </a:pPr>
            <a:r>
              <a:rPr lang="en-US" sz="2800" kern="0" dirty="0"/>
              <a:t>Hypothesis Test</a:t>
            </a:r>
          </a:p>
          <a:p>
            <a:pPr marL="741600" lvl="1" indent="-284400"/>
            <a:r>
              <a:rPr lang="en-US" sz="2600" kern="0" dirty="0"/>
              <a:t>A </a:t>
            </a:r>
            <a:r>
              <a:rPr lang="en-US" sz="2600" b="1" kern="0" dirty="0"/>
              <a:t>hypothesis test </a:t>
            </a:r>
            <a:r>
              <a:rPr lang="en-US" sz="2600" kern="0" dirty="0"/>
              <a:t>(or </a:t>
            </a:r>
            <a:r>
              <a:rPr lang="en-US" sz="2600" b="1" kern="0" dirty="0"/>
              <a:t>test of significance</a:t>
            </a:r>
            <a:r>
              <a:rPr lang="en-US" sz="2600" kern="0" dirty="0"/>
              <a:t>) is a procedure for testing a claim about a property of a population.</a:t>
            </a:r>
            <a:endParaRPr lang="en-IN" sz="2600" dirty="0"/>
          </a:p>
        </p:txBody>
      </p:sp>
    </p:spTree>
    <p:extLst>
      <p:ext uri="{BB962C8B-B14F-4D97-AF65-F5344CB8AC3E}">
        <p14:creationId xmlns:p14="http://schemas.microsoft.com/office/powerpoint/2010/main" val="245811611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Restate the Decision Using Simple and Nontechnical Terms </a:t>
            </a:r>
            <a:r>
              <a:rPr lang="en-US" sz="2000" b="0" dirty="0">
                <a:latin typeface="+mj-lt"/>
              </a:rPr>
              <a:t>(3 of 4)</a:t>
            </a:r>
            <a:endParaRPr lang="en-IN" sz="2000" b="0" dirty="0">
              <a:latin typeface="+mj-lt"/>
            </a:endParaRPr>
          </a:p>
        </p:txBody>
      </p:sp>
      <p:sp>
        <p:nvSpPr>
          <p:cNvPr id="3" name="Content Placeholder 2"/>
          <p:cNvSpPr>
            <a:spLocks noGrp="1"/>
          </p:cNvSpPr>
          <p:nvPr>
            <p:ph idx="1"/>
          </p:nvPr>
        </p:nvSpPr>
        <p:spPr>
          <a:xfrm>
            <a:off x="457200" y="1600201"/>
            <a:ext cx="8229600" cy="3810000"/>
          </a:xfrm>
        </p:spPr>
        <p:txBody>
          <a:bodyPr/>
          <a:lstStyle/>
          <a:p>
            <a:pPr marL="0" indent="0">
              <a:spcBef>
                <a:spcPts val="1200"/>
              </a:spcBef>
              <a:buNone/>
            </a:pPr>
            <a:r>
              <a:rPr lang="en-US" sz="2600" b="1" dirty="0"/>
              <a:t>Accept or Fail to Reject?</a:t>
            </a:r>
          </a:p>
          <a:p>
            <a:pPr marL="0" indent="0">
              <a:spcBef>
                <a:spcPts val="1200"/>
              </a:spcBef>
              <a:buNone/>
            </a:pPr>
            <a:r>
              <a:rPr lang="en-US" sz="2600" dirty="0"/>
              <a:t>We should say that we “fail to reject the null hypothesis” instead of saying that we “accept the null hypothesis.” The term </a:t>
            </a:r>
            <a:r>
              <a:rPr lang="en-US" sz="2600" b="1" dirty="0"/>
              <a:t>accept </a:t>
            </a:r>
            <a:r>
              <a:rPr lang="en-US" sz="2600" dirty="0"/>
              <a:t>is misleading, because it implies incorrectly that the null hypothesis has been proved, but we can never prove a null hypothesis. The phrase </a:t>
            </a:r>
            <a:r>
              <a:rPr lang="en-US" sz="2600" b="1" dirty="0"/>
              <a:t>fail to reject</a:t>
            </a:r>
            <a:r>
              <a:rPr lang="en-US" sz="2600" i="1" dirty="0"/>
              <a:t> </a:t>
            </a:r>
            <a:r>
              <a:rPr lang="en-US" sz="2600" dirty="0"/>
              <a:t>says more correctly that the available evidence isn’t strong enough to warrant rejection of the null hypothesis.</a:t>
            </a:r>
            <a:endParaRPr lang="en-IN" sz="2600" dirty="0"/>
          </a:p>
        </p:txBody>
      </p:sp>
    </p:spTree>
    <p:extLst>
      <p:ext uri="{BB962C8B-B14F-4D97-AF65-F5344CB8AC3E}">
        <p14:creationId xmlns:p14="http://schemas.microsoft.com/office/powerpoint/2010/main" val="55114628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600" dirty="0">
                <a:latin typeface="+mj-lt"/>
              </a:rPr>
              <a:t>Restate the Decision Using Simple and Nontechnical Terms </a:t>
            </a:r>
            <a:r>
              <a:rPr lang="en-US" sz="2000" b="0" dirty="0">
                <a:latin typeface="+mj-lt"/>
              </a:rPr>
              <a:t>(4 of 4)</a:t>
            </a:r>
            <a:endParaRPr lang="en-IN" sz="2000" b="0" dirty="0">
              <a:latin typeface="+mj-lt"/>
            </a:endParaRPr>
          </a:p>
        </p:txBody>
      </p:sp>
      <p:sp>
        <p:nvSpPr>
          <p:cNvPr id="3" name="Content Placeholder 2"/>
          <p:cNvSpPr>
            <a:spLocks noGrp="1"/>
          </p:cNvSpPr>
          <p:nvPr>
            <p:ph idx="1"/>
          </p:nvPr>
        </p:nvSpPr>
        <p:spPr>
          <a:xfrm>
            <a:off x="457200" y="1600200"/>
            <a:ext cx="8229600" cy="3809999"/>
          </a:xfrm>
        </p:spPr>
        <p:txBody>
          <a:bodyPr/>
          <a:lstStyle/>
          <a:p>
            <a:pPr marL="0" indent="0">
              <a:spcBef>
                <a:spcPts val="1200"/>
              </a:spcBef>
              <a:buNone/>
            </a:pPr>
            <a:r>
              <a:rPr lang="en-US" sz="2600" b="1" dirty="0"/>
              <a:t>Multiple Negatives </a:t>
            </a:r>
          </a:p>
          <a:p>
            <a:pPr marL="0" indent="0">
              <a:spcBef>
                <a:spcPts val="1200"/>
              </a:spcBef>
              <a:buNone/>
            </a:pPr>
            <a:r>
              <a:rPr lang="en-US" sz="2600" dirty="0"/>
              <a:t>Final conclusions can include as many as three negative terms. For such confusing conclusions, it is better to restate them to be understandable. Instead of saying that “there is not sufficient evidence to warrant rejection of the claim of no difference between 0.5 and the population proportion,” a better statement would be this: “Until stronger evidence is obtained, continue to assume that the population proportion is equal to 0.5.”</a:t>
            </a:r>
            <a:endParaRPr lang="en-IN" sz="2600" dirty="0"/>
          </a:p>
        </p:txBody>
      </p:sp>
    </p:spTree>
    <p:extLst>
      <p:ext uri="{BB962C8B-B14F-4D97-AF65-F5344CB8AC3E}">
        <p14:creationId xmlns:p14="http://schemas.microsoft.com/office/powerpoint/2010/main" val="224021091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457200" y="215372"/>
            <a:ext cx="8229600" cy="1097280"/>
          </a:xfrm>
        </p:spPr>
        <p:txBody>
          <a:bodyPr/>
          <a:lstStyle/>
          <a:p>
            <a:r>
              <a:rPr lang="en-US" sz="3200" dirty="0">
                <a:latin typeface="+mj-lt"/>
              </a:rPr>
              <a:t>Example: Majority of Consumers are not Comfortable with Drone Deliveries </a:t>
            </a:r>
            <a:r>
              <a:rPr lang="en-US" sz="2000" b="0" dirty="0">
                <a:latin typeface="+mj-lt"/>
              </a:rPr>
              <a:t>(1 of 6)</a:t>
            </a:r>
            <a:endParaRPr lang="en-IN" sz="2000" b="0" dirty="0">
              <a:latin typeface="+mj-lt"/>
            </a:endParaRPr>
          </a:p>
        </p:txBody>
      </p:sp>
      <p:sp>
        <p:nvSpPr>
          <p:cNvPr id="3" name="Content Placeholder 2"/>
          <p:cNvSpPr>
            <a:spLocks noGrp="1"/>
          </p:cNvSpPr>
          <p:nvPr>
            <p:ph idx="1"/>
          </p:nvPr>
        </p:nvSpPr>
        <p:spPr>
          <a:xfrm>
            <a:off x="457200" y="1600201"/>
            <a:ext cx="8229600" cy="3276599"/>
          </a:xfrm>
        </p:spPr>
        <p:txBody>
          <a:bodyPr/>
          <a:lstStyle/>
          <a:p>
            <a:pPr marL="0" indent="0">
              <a:buNone/>
            </a:pPr>
            <a:r>
              <a:rPr lang="en-US" sz="2600" dirty="0"/>
              <a:t>1009 consumers were asked if they are comfortable with having drones deliver their purchases, and 54% (or 545) of them responded with “no.” Using </a:t>
            </a:r>
            <a:r>
              <a:rPr lang="en-US" sz="2600" i="1" dirty="0"/>
              <a:t>p </a:t>
            </a:r>
            <a:r>
              <a:rPr lang="en-US" sz="2600" dirty="0"/>
              <a:t>to denote the proportion of consumers not comfortable with drone deliveries, the “majority” claim is equivalent to the claim that the proportion is greater than half, or </a:t>
            </a:r>
            <a:r>
              <a:rPr lang="en-US" sz="2600" i="1" dirty="0"/>
              <a:t>p </a:t>
            </a:r>
            <a:r>
              <a:rPr lang="en-US" sz="2600" dirty="0"/>
              <a:t>&gt; 0.5. The expression </a:t>
            </a:r>
            <a:r>
              <a:rPr lang="en-US" sz="2600" i="1" dirty="0"/>
              <a:t>p </a:t>
            </a:r>
            <a:r>
              <a:rPr lang="en-US" sz="2600" dirty="0"/>
              <a:t>&gt; 0.5 is the symbolic form of the original claim. </a:t>
            </a:r>
            <a:endParaRPr lang="en-IN" sz="2600" dirty="0"/>
          </a:p>
        </p:txBody>
      </p:sp>
    </p:spTree>
    <p:extLst>
      <p:ext uri="{BB962C8B-B14F-4D97-AF65-F5344CB8AC3E}">
        <p14:creationId xmlns:p14="http://schemas.microsoft.com/office/powerpoint/2010/main" val="31121031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Majority of Consumers are not Comfortable with Drone Deliveries </a:t>
            </a:r>
            <a:r>
              <a:rPr lang="en-US" sz="2000" b="0" dirty="0">
                <a:latin typeface="+mj-lt"/>
              </a:rPr>
              <a:t>(2 of 6)</a:t>
            </a:r>
            <a:endParaRPr lang="en-IN" sz="2000" b="0" dirty="0">
              <a:latin typeface="+mj-lt"/>
            </a:endParaRPr>
          </a:p>
        </p:txBody>
      </p:sp>
      <p:sp>
        <p:nvSpPr>
          <p:cNvPr id="3" name="Content Placeholder 2"/>
          <p:cNvSpPr>
            <a:spLocks noGrp="1"/>
          </p:cNvSpPr>
          <p:nvPr>
            <p:ph idx="1"/>
          </p:nvPr>
        </p:nvSpPr>
        <p:spPr>
          <a:xfrm>
            <a:off x="457200" y="1600200"/>
            <a:ext cx="8229600" cy="4800600"/>
          </a:xfrm>
        </p:spPr>
        <p:txBody>
          <a:bodyPr/>
          <a:lstStyle/>
          <a:p>
            <a:pPr marL="0" indent="0">
              <a:spcBef>
                <a:spcPts val="600"/>
              </a:spcBef>
              <a:buNone/>
            </a:pPr>
            <a:r>
              <a:rPr lang="en-US" sz="2600" b="1" dirty="0"/>
              <a:t>The Big Picture </a:t>
            </a:r>
            <a:r>
              <a:rPr lang="en-US" sz="2600" dirty="0"/>
              <a:t>We have the claim that the population proportion </a:t>
            </a:r>
            <a:r>
              <a:rPr lang="en-US" sz="2600" i="1" dirty="0"/>
              <a:t>p </a:t>
            </a:r>
            <a:r>
              <a:rPr lang="en-US" sz="2600" dirty="0"/>
              <a:t>is such that </a:t>
            </a:r>
            <a:r>
              <a:rPr lang="en-US" sz="2600" i="1" dirty="0"/>
              <a:t>p </a:t>
            </a:r>
            <a:r>
              <a:rPr lang="en-US" sz="2600" dirty="0"/>
              <a:t>&gt; 0.5. Among 1009 consumers, how many do we need to get a </a:t>
            </a:r>
            <a:r>
              <a:rPr lang="en-US" sz="2600" b="1" dirty="0"/>
              <a:t>significantly high</a:t>
            </a:r>
            <a:r>
              <a:rPr lang="en-US" sz="2600" i="1" dirty="0"/>
              <a:t> </a:t>
            </a:r>
            <a:r>
              <a:rPr lang="en-US" sz="2600" dirty="0"/>
              <a:t>number who are not comfortable with drone delivery? </a:t>
            </a:r>
          </a:p>
          <a:p>
            <a:pPr>
              <a:spcBef>
                <a:spcPts val="600"/>
              </a:spcBef>
            </a:pPr>
            <a:r>
              <a:rPr lang="en-US" sz="2400" dirty="0"/>
              <a:t>A result of 506 (or 50.1%) is just barely more than half, so 506 is clearly </a:t>
            </a:r>
            <a:r>
              <a:rPr lang="en-US" sz="2400" b="1" dirty="0"/>
              <a:t>not significantly high.</a:t>
            </a:r>
            <a:r>
              <a:rPr lang="en-US" sz="2400" i="1" dirty="0"/>
              <a:t> </a:t>
            </a:r>
          </a:p>
          <a:p>
            <a:pPr>
              <a:spcBef>
                <a:spcPts val="600"/>
              </a:spcBef>
            </a:pPr>
            <a:r>
              <a:rPr lang="en-US" sz="2400" dirty="0"/>
              <a:t>A result of 1006 (or 99.7%) is clearly </a:t>
            </a:r>
            <a:r>
              <a:rPr lang="en-US" sz="2400" b="1" dirty="0"/>
              <a:t>significantly high.</a:t>
            </a:r>
            <a:r>
              <a:rPr lang="en-US" sz="2400" i="1" dirty="0"/>
              <a:t> </a:t>
            </a:r>
            <a:r>
              <a:rPr lang="en-US" sz="2400" dirty="0"/>
              <a:t>But what about the result of 545 (or 54.0%) that was actually obtained in the Pitney Bowes survey? </a:t>
            </a:r>
          </a:p>
          <a:p>
            <a:pPr>
              <a:spcBef>
                <a:spcPts val="600"/>
              </a:spcBef>
            </a:pPr>
            <a:r>
              <a:rPr lang="en-US" sz="2400" dirty="0"/>
              <a:t>Is 545 (or 54.0%) </a:t>
            </a:r>
            <a:r>
              <a:rPr lang="en-US" sz="2400" b="1" dirty="0"/>
              <a:t>significantly high?</a:t>
            </a:r>
            <a:r>
              <a:rPr lang="en-US" sz="2400" i="1" dirty="0"/>
              <a:t> </a:t>
            </a:r>
            <a:r>
              <a:rPr lang="en-US" sz="2400" dirty="0"/>
              <a:t>The method of hypothesis testing allows us to answer that key question.</a:t>
            </a:r>
            <a:endParaRPr lang="en-IN" sz="2400" dirty="0"/>
          </a:p>
        </p:txBody>
      </p:sp>
    </p:spTree>
    <p:extLst>
      <p:ext uri="{BB962C8B-B14F-4D97-AF65-F5344CB8AC3E}">
        <p14:creationId xmlns:p14="http://schemas.microsoft.com/office/powerpoint/2010/main" val="23116468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Majority of Consumers are not Comfortable with Drone Deliveries </a:t>
            </a:r>
            <a:r>
              <a:rPr lang="en-US" sz="2000" b="0" dirty="0">
                <a:latin typeface="+mj-lt"/>
              </a:rPr>
              <a:t>(3 of 6)</a:t>
            </a:r>
            <a:endParaRPr lang="en-IN" sz="2000" b="0" dirty="0">
              <a:latin typeface="+mj-lt"/>
            </a:endParaRPr>
          </a:p>
        </p:txBody>
      </p:sp>
      <p:sp>
        <p:nvSpPr>
          <p:cNvPr id="3" name="Content Placeholder 2"/>
          <p:cNvSpPr>
            <a:spLocks noGrp="1"/>
          </p:cNvSpPr>
          <p:nvPr>
            <p:ph idx="1"/>
          </p:nvPr>
        </p:nvSpPr>
        <p:spPr>
          <a:xfrm>
            <a:off x="457200" y="1600200"/>
            <a:ext cx="8001000" cy="2590800"/>
          </a:xfrm>
        </p:spPr>
        <p:txBody>
          <a:bodyPr/>
          <a:lstStyle/>
          <a:p>
            <a:pPr marL="0" indent="0">
              <a:buNone/>
            </a:pPr>
            <a:r>
              <a:rPr lang="en-US" sz="2600" b="1" dirty="0"/>
              <a:t>Using Technology </a:t>
            </a:r>
            <a:r>
              <a:rPr lang="en-US" sz="2600" dirty="0"/>
              <a:t>It is easy to obtain hypothesis-testing results using technology. The accompanying screen displays show results from four different technologies, </a:t>
            </a:r>
            <a:r>
              <a:rPr lang="en-US" sz="2600" b="1" dirty="0"/>
              <a:t>so we can use computers or calculators to do all of the computational heavy lifting.</a:t>
            </a:r>
            <a:endParaRPr lang="en-IN" sz="2600" dirty="0"/>
          </a:p>
        </p:txBody>
      </p:sp>
    </p:spTree>
    <p:extLst>
      <p:ext uri="{BB962C8B-B14F-4D97-AF65-F5344CB8AC3E}">
        <p14:creationId xmlns:p14="http://schemas.microsoft.com/office/powerpoint/2010/main" val="23178147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Majority of Consumers are not Comfortable with Drone Deliveries </a:t>
            </a:r>
            <a:r>
              <a:rPr lang="en-US" sz="2000" b="0" dirty="0">
                <a:latin typeface="+mj-lt"/>
              </a:rPr>
              <a:t>(4 of 6)</a:t>
            </a:r>
            <a:endParaRPr lang="en-IN" sz="2000" b="0" dirty="0">
              <a:latin typeface="+mj-lt"/>
            </a:endParaRPr>
          </a:p>
        </p:txBody>
      </p:sp>
      <p:sp>
        <p:nvSpPr>
          <p:cNvPr id="3" name="Content Placeholder 2"/>
          <p:cNvSpPr>
            <a:spLocks noGrp="1"/>
          </p:cNvSpPr>
          <p:nvPr>
            <p:ph idx="1"/>
          </p:nvPr>
        </p:nvSpPr>
        <p:spPr>
          <a:xfrm>
            <a:off x="457200" y="1600201"/>
            <a:ext cx="8229600" cy="533400"/>
          </a:xfrm>
        </p:spPr>
        <p:txBody>
          <a:bodyPr/>
          <a:lstStyle/>
          <a:p>
            <a:pPr marL="0" indent="0">
              <a:buNone/>
            </a:pPr>
            <a:r>
              <a:rPr lang="en-US" sz="2600" b="1" dirty="0"/>
              <a:t>Using Technology</a:t>
            </a:r>
            <a:endParaRPr lang="en-IN" sz="2600" b="1" dirty="0"/>
          </a:p>
        </p:txBody>
      </p:sp>
      <p:pic>
        <p:nvPicPr>
          <p:cNvPr id="4" name="Picture 3" descr="Different technology produces similar z- and p-values. Stat disk: test statistic z = 2.5500, p-value = 0.0054. Mini tab: z-value = 2.55, p-value = 0.005. T I 83 or 84 plus: z = 2.549995628, p = 0.005386238. Stat crunch: z stat = 2.5499956, p = 0.005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97383" y="2286000"/>
            <a:ext cx="6549233" cy="3902903"/>
          </a:xfrm>
          <a:prstGeom prst="rect">
            <a:avLst/>
          </a:prstGeom>
        </p:spPr>
      </p:pic>
    </p:spTree>
    <p:extLst>
      <p:ext uri="{BB962C8B-B14F-4D97-AF65-F5344CB8AC3E}">
        <p14:creationId xmlns:p14="http://schemas.microsoft.com/office/powerpoint/2010/main" val="28457318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3200" dirty="0">
                <a:latin typeface="+mj-lt"/>
              </a:rPr>
              <a:t>Example: Majority of Consumers are not Comfortable with Drone Deliveries </a:t>
            </a:r>
            <a:r>
              <a:rPr lang="en-US" sz="2000" b="0" dirty="0">
                <a:latin typeface="+mj-lt"/>
              </a:rPr>
              <a:t>(5 of 6)</a:t>
            </a:r>
            <a:endParaRPr lang="en-IN" sz="2000" b="0" dirty="0">
              <a:latin typeface="+mj-lt"/>
            </a:endParaRPr>
          </a:p>
        </p:txBody>
      </p:sp>
      <p:sp>
        <p:nvSpPr>
          <p:cNvPr id="3" name="Content Placeholder 2"/>
          <p:cNvSpPr>
            <a:spLocks noGrp="1"/>
          </p:cNvSpPr>
          <p:nvPr>
            <p:ph idx="1"/>
          </p:nvPr>
        </p:nvSpPr>
        <p:spPr>
          <a:xfrm>
            <a:off x="457200" y="1600201"/>
            <a:ext cx="8077200" cy="3581400"/>
          </a:xfrm>
        </p:spPr>
        <p:txBody>
          <a:bodyPr/>
          <a:lstStyle/>
          <a:p>
            <a:pPr marL="0" indent="0">
              <a:buNone/>
            </a:pPr>
            <a:r>
              <a:rPr lang="en-US" sz="2600" b="1" dirty="0"/>
              <a:t>Using Technology</a:t>
            </a:r>
          </a:p>
          <a:p>
            <a:pPr marL="0" indent="0">
              <a:buNone/>
            </a:pPr>
            <a:r>
              <a:rPr lang="en-US" sz="2600" dirty="0"/>
              <a:t>Examining the four screen displays, we see some common elements. They all display a “test statistic” of </a:t>
            </a:r>
            <a:r>
              <a:rPr lang="en-US" sz="2600" i="1" dirty="0"/>
              <a:t>z </a:t>
            </a:r>
            <a:r>
              <a:rPr lang="en-US" sz="2600" dirty="0"/>
              <a:t>= 2.55 (rounded), and they all include a “</a:t>
            </a:r>
            <a:r>
              <a:rPr lang="en-US" sz="2600" i="1" dirty="0"/>
              <a:t>P</a:t>
            </a:r>
            <a:r>
              <a:rPr lang="en-US" sz="2600" dirty="0"/>
              <a:t>-value” of 0.005 (rounded).</a:t>
            </a:r>
          </a:p>
          <a:p>
            <a:pPr marL="0" indent="0">
              <a:buNone/>
            </a:pPr>
            <a:r>
              <a:rPr lang="en-US" sz="2600" dirty="0"/>
              <a:t>Focus on </a:t>
            </a:r>
            <a:r>
              <a:rPr lang="en-US" sz="2600" b="1" dirty="0"/>
              <a:t>understanding</a:t>
            </a:r>
            <a:r>
              <a:rPr lang="en-US" sz="2600" i="1" dirty="0"/>
              <a:t> </a:t>
            </a:r>
            <a:r>
              <a:rPr lang="en-US" sz="2600" dirty="0"/>
              <a:t>how the hypothesis-testing procedure works and learn the associated terminology. Only then will results from technology make sense.</a:t>
            </a:r>
            <a:endParaRPr lang="en-IN" sz="2600" dirty="0"/>
          </a:p>
        </p:txBody>
      </p:sp>
    </p:spTree>
    <p:extLst>
      <p:ext uri="{BB962C8B-B14F-4D97-AF65-F5344CB8AC3E}">
        <p14:creationId xmlns:p14="http://schemas.microsoft.com/office/powerpoint/2010/main" val="3074203372"/>
      </p:ext>
    </p:extLst>
  </p:cSld>
  <p:clrMapOvr>
    <a:masterClrMapping/>
  </p:clrMapOvr>
</p:sld>
</file>

<file path=ppt/theme/theme1.xml><?xml version="1.0" encoding="utf-8"?>
<a:theme xmlns:a="http://schemas.openxmlformats.org/drawingml/2006/main" name="508 Lecture">
  <a:themeElements>
    <a:clrScheme name="Custom 7">
      <a:dk1>
        <a:sysClr val="windowText" lastClr="000000"/>
      </a:dk1>
      <a:lt1>
        <a:sysClr val="window" lastClr="FFFFFF"/>
      </a:lt1>
      <a:dk2>
        <a:srgbClr val="000000"/>
      </a:dk2>
      <a:lt2>
        <a:srgbClr val="007FA3"/>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ln>
          <a:noFill/>
        </a:ln>
      </a:spPr>
      <a:bodyPr rtlCol="0" anchor="ctr"/>
      <a:lstStyle>
        <a:defPPr algn="ctr">
          <a:defRPr sz="2000" dirty="0" err="1" smtClean="0"/>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ln>
      </a:spPr>
      <a:bodyPr/>
      <a:lstStyle/>
      <a:style>
        <a:lnRef idx="1">
          <a:schemeClr val="accent1"/>
        </a:lnRef>
        <a:fillRef idx="0">
          <a:schemeClr val="accent1"/>
        </a:fillRef>
        <a:effectRef idx="0">
          <a:schemeClr val="accent1"/>
        </a:effectRef>
        <a:fontRef idx="minor">
          <a:schemeClr val="tx1"/>
        </a:fontRef>
      </a:style>
    </a:lnDef>
    <a:txDef>
      <a:spPr>
        <a:noFill/>
      </a:spPr>
      <a:bodyPr wrap="none" rtlCol="0">
        <a:spAutoFit/>
      </a:bodyPr>
      <a:lstStyle>
        <a:defPPr>
          <a:defRPr sz="2000" dirty="0" err="1" smtClean="0"/>
        </a:defPPr>
      </a:lstStyle>
    </a:txDef>
  </a:objectDefaults>
  <a:extraClrSchemeLst/>
</a:theme>
</file>

<file path=ppt/theme/theme2.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Pearson 508">
      <a:dk1>
        <a:sysClr val="windowText" lastClr="000000"/>
      </a:dk1>
      <a:lt1>
        <a:sysClr val="window" lastClr="FFFFFF"/>
      </a:lt1>
      <a:dk2>
        <a:srgbClr val="000000"/>
      </a:dk2>
      <a:lt2>
        <a:srgbClr val="EEEEEE"/>
      </a:lt2>
      <a:accent1>
        <a:srgbClr val="3C1581"/>
      </a:accent1>
      <a:accent2>
        <a:srgbClr val="1A6C7C"/>
      </a:accent2>
      <a:accent3>
        <a:srgbClr val="CC730D"/>
      </a:accent3>
      <a:accent4>
        <a:srgbClr val="B2AA00"/>
      </a:accent4>
      <a:accent5>
        <a:srgbClr val="1B9332"/>
      </a:accent5>
      <a:accent6>
        <a:srgbClr val="7F7F7F"/>
      </a:accent6>
      <a:hlink>
        <a:srgbClr val="3C1581"/>
      </a:hlink>
      <a:folHlink>
        <a:srgbClr val="7F7F7F"/>
      </a:folHlink>
    </a:clrScheme>
    <a:fontScheme name="Office Classic 2">
      <a:maj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Arial"/>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Horizon</Template>
  <TotalTime>5797</TotalTime>
  <Words>2415</Words>
  <Application>Microsoft Macintosh PowerPoint</Application>
  <PresentationFormat>On-screen Show (4:3)</PresentationFormat>
  <Paragraphs>146</Paragraphs>
  <Slides>41</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41</vt:i4>
      </vt:variant>
    </vt:vector>
  </HeadingPairs>
  <TitlesOfParts>
    <vt:vector size="46" baseType="lpstr">
      <vt:lpstr>Arial</vt:lpstr>
      <vt:lpstr>Times New Roman</vt:lpstr>
      <vt:lpstr>Verdana</vt:lpstr>
      <vt:lpstr>Wingdings</vt:lpstr>
      <vt:lpstr>508 Lecture</vt:lpstr>
      <vt:lpstr>Elementary Statistics</vt:lpstr>
      <vt:lpstr>Hypothesis Testing</vt:lpstr>
      <vt:lpstr>Key Concept</vt:lpstr>
      <vt:lpstr>Hypothesis and Hypothesis Test</vt:lpstr>
      <vt:lpstr>Example: Majority of Consumers are not Comfortable with Drone Deliveries (1 of 6)</vt:lpstr>
      <vt:lpstr>Example: Majority of Consumers are not Comfortable with Drone Deliveries (2 of 6)</vt:lpstr>
      <vt:lpstr>Example: Majority of Consumers are not Comfortable with Drone Deliveries (3 of 6)</vt:lpstr>
      <vt:lpstr>Example: Majority of Consumers are not Comfortable with Drone Deliveries (4 of 6)</vt:lpstr>
      <vt:lpstr>Example: Majority of Consumers are not Comfortable with Drone Deliveries (5 of 6)</vt:lpstr>
      <vt:lpstr>Example: Majority of Consumers are not Comfortable with Drone Deliveries (6 of 6)</vt:lpstr>
      <vt:lpstr>Null Hypothesis</vt:lpstr>
      <vt:lpstr>Alternative Hypothesis</vt:lpstr>
      <vt:lpstr>Procedure for Hypothesis Tests</vt:lpstr>
      <vt:lpstr>Confidence Interval Method</vt:lpstr>
      <vt:lpstr>Use the Original Claim to Create a Null Hypothesis H0 and an Alternative Hypothesis H1</vt:lpstr>
      <vt:lpstr>Example: Drone Delivery (1 of 8)</vt:lpstr>
      <vt:lpstr>Example: Drone Delivery (2 of 8)</vt:lpstr>
      <vt:lpstr>Example: Drone Delivery (3 of 8)</vt:lpstr>
      <vt:lpstr>Step 4: Significance Level α</vt:lpstr>
      <vt:lpstr>Select the Significance Level α</vt:lpstr>
      <vt:lpstr>Identify the test statistic that is relevant to the test and determine its sampling distribution (such as normal, t, χ²) (1 of 2)</vt:lpstr>
      <vt:lpstr>Identify the test statistic that is relevant to the test and determine its sampling distribution (such as normal, t, χ²) (2 of 2)</vt:lpstr>
      <vt:lpstr>Example: Drone Delivery (4 of 8)</vt:lpstr>
      <vt:lpstr>Find the Value of the Test Statistic, Then Find Either the P-Value or the Critical Values(s)</vt:lpstr>
      <vt:lpstr>Test Statistic</vt:lpstr>
      <vt:lpstr>Example: Drone Delivery (5 of 8)</vt:lpstr>
      <vt:lpstr>Critical Region</vt:lpstr>
      <vt:lpstr>Two-Tailed, Left-Tailed, Right-Tailed</vt:lpstr>
      <vt:lpstr>P-Value Method</vt:lpstr>
      <vt:lpstr>Example: Drone Delivery (6 of 8)</vt:lpstr>
      <vt:lpstr>Finding P-Values</vt:lpstr>
      <vt:lpstr>Caution</vt:lpstr>
      <vt:lpstr>Critical Value Method</vt:lpstr>
      <vt:lpstr>Example: Drone Delivery (7 of 8)</vt:lpstr>
      <vt:lpstr>Make a decision to Either Reject H0 or Fail to Reject H0</vt:lpstr>
      <vt:lpstr>Restate the Decision Using Simple and Nontechnical Terms</vt:lpstr>
      <vt:lpstr>Example: Drone Delivery (8 of 8)</vt:lpstr>
      <vt:lpstr>Restate the Decision Using Simple and Nontechnical Terms (1 of 4)</vt:lpstr>
      <vt:lpstr>Restate the Decision Using Simple and Nontechnical Terms (2 of 4)</vt:lpstr>
      <vt:lpstr>Restate the Decision Using Simple and Nontechnical Terms (3 of 4)</vt:lpstr>
      <vt:lpstr>Restate the Decision Using Simple and Nontechnical Terms (4 of 4)</vt:lpstr>
    </vt:vector>
  </TitlesOfParts>
  <Company>SPi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Elementary Statistics, 13e</dc:title>
  <dc:subject>Statistics</dc:subject>
  <dc:creator>Mario F. Triola</dc:creator>
  <cp:lastModifiedBy>Amir Mirzaeinia</cp:lastModifiedBy>
  <cp:revision>1828</cp:revision>
  <dcterms:created xsi:type="dcterms:W3CDTF">2014-07-14T20:04:21Z</dcterms:created>
  <dcterms:modified xsi:type="dcterms:W3CDTF">2024-07-03T18:28:59Z</dcterms:modified>
</cp:coreProperties>
</file>