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377" r:id="rId2"/>
    <p:sldId id="378" r:id="rId3"/>
    <p:sldId id="379" r:id="rId4"/>
    <p:sldId id="432" r:id="rId5"/>
    <p:sldId id="380" r:id="rId6"/>
    <p:sldId id="401" r:id="rId7"/>
    <p:sldId id="402" r:id="rId8"/>
    <p:sldId id="433"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0" r:id="rId36"/>
    <p:sldId id="461" r:id="rId37"/>
    <p:sldId id="462" r:id="rId38"/>
    <p:sldId id="46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23" autoAdjust="0"/>
    <p:restoredTop sz="96329" autoAdjust="0"/>
  </p:normalViewPr>
  <p:slideViewPr>
    <p:cSldViewPr>
      <p:cViewPr varScale="1">
        <p:scale>
          <a:sx n="129" d="100"/>
          <a:sy n="129" d="100"/>
        </p:scale>
        <p:origin x="1296" y="184"/>
      </p:cViewPr>
      <p:guideLst>
        <p:guide orient="horz" pos="2160"/>
        <p:guide pos="2880"/>
      </p:guideLst>
    </p:cSldViewPr>
  </p:slideViewPr>
  <p:outlineViewPr>
    <p:cViewPr>
      <p:scale>
        <a:sx n="33" d="100"/>
        <a:sy n="33" d="100"/>
      </p:scale>
      <p:origin x="0" y="-31344"/>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0D78456F-F63E-40FD-BDBA-8911D4049FAD}"/>
    <pc:docChg chg="modSld">
      <pc:chgData name="Denise Heban" userId="8aa386d69650aff5" providerId="LiveId" clId="{0D78456F-F63E-40FD-BDBA-8911D4049FAD}" dt="2017-11-02T15:38:30.972" v="1" actId="20577"/>
      <pc:docMkLst>
        <pc:docMk/>
      </pc:docMkLst>
      <pc:sldChg chg="modSp">
        <pc:chgData name="Denise Heban" userId="8aa386d69650aff5" providerId="LiveId" clId="{0D78456F-F63E-40FD-BDBA-8911D4049FAD}" dt="2017-11-02T15:38:03.363" v="0" actId="20577"/>
        <pc:sldMkLst>
          <pc:docMk/>
          <pc:sldMk cId="2925000676" sldId="466"/>
        </pc:sldMkLst>
        <pc:spChg chg="mod">
          <ac:chgData name="Denise Heban" userId="8aa386d69650aff5" providerId="LiveId" clId="{0D78456F-F63E-40FD-BDBA-8911D4049FAD}" dt="2017-11-02T15:38:03.363" v="0" actId="20577"/>
          <ac:spMkLst>
            <pc:docMk/>
            <pc:sldMk cId="2925000676" sldId="466"/>
            <ac:spMk id="3" creationId="{00000000-0000-0000-0000-000000000000}"/>
          </ac:spMkLst>
        </pc:spChg>
      </pc:sldChg>
      <pc:sldChg chg="modSp">
        <pc:chgData name="Denise Heban" userId="8aa386d69650aff5" providerId="LiveId" clId="{0D78456F-F63E-40FD-BDBA-8911D4049FAD}" dt="2017-11-02T15:38:30.972" v="1" actId="20577"/>
        <pc:sldMkLst>
          <pc:docMk/>
          <pc:sldMk cId="2947866126" sldId="469"/>
        </pc:sldMkLst>
        <pc:spChg chg="mod">
          <ac:chgData name="Denise Heban" userId="8aa386d69650aff5" providerId="LiveId" clId="{0D78456F-F63E-40FD-BDBA-8911D4049FAD}" dt="2017-11-02T15:38:30.972" v="1" actId="20577"/>
          <ac:spMkLst>
            <pc:docMk/>
            <pc:sldMk cId="2947866126" sldId="46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7/3/24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988126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7/3/24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7/3/24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7/3/24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7/3/24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7/3/24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7/3/24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7/3/24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8</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Hypothesis Testing</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28600"/>
            <a:ext cx="8229600" cy="1219200"/>
          </a:xfrm>
        </p:spPr>
        <p:txBody>
          <a:bodyPr/>
          <a:lstStyle/>
          <a:p>
            <a:r>
              <a:rPr lang="en-US" sz="2800" dirty="0">
                <a:latin typeface="+mj-lt"/>
              </a:rPr>
              <a:t>Testing a Claim About a Population Proportion (Normal Approximation Method): Test Statistic for Testing a Claim about a Proportion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4419600"/>
          </a:xfrm>
        </p:spPr>
        <p:txBody>
          <a:bodyPr/>
          <a:lstStyle/>
          <a:p>
            <a:r>
              <a:rPr lang="en-US" sz="2600" b="1" i="1" dirty="0"/>
              <a:t>P</a:t>
            </a:r>
            <a:r>
              <a:rPr lang="en-US" sz="2600" b="1" dirty="0"/>
              <a:t>-values: </a:t>
            </a:r>
            <a:r>
              <a:rPr lang="en-US" sz="2600" i="1" dirty="0"/>
              <a:t>P-</a:t>
            </a:r>
            <a:r>
              <a:rPr lang="en-US" sz="2600" dirty="0"/>
              <a:t>values are automatically provided by technology. If technology is not available, use the standard normal distribution (Table A-2) and refer to Figure 8-3 on page 364.</a:t>
            </a:r>
          </a:p>
          <a:p>
            <a:r>
              <a:rPr lang="en-US" sz="2600" b="1" dirty="0"/>
              <a:t>Critical values: </a:t>
            </a:r>
            <a:r>
              <a:rPr lang="en-US" sz="2600" dirty="0"/>
              <a:t>Use the standard normal distribution (Table A-2).</a:t>
            </a:r>
          </a:p>
        </p:txBody>
      </p:sp>
    </p:spTree>
    <p:extLst>
      <p:ext uri="{BB962C8B-B14F-4D97-AF65-F5344CB8AC3E}">
        <p14:creationId xmlns:p14="http://schemas.microsoft.com/office/powerpoint/2010/main" val="250899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600" dirty="0">
                <a:latin typeface="+mj-lt"/>
              </a:rPr>
              <a:t>Equivalent Methods</a:t>
            </a:r>
            <a:endParaRPr lang="en-IN" sz="3600" b="0" dirty="0">
              <a:latin typeface="+mj-lt"/>
            </a:endParaRPr>
          </a:p>
        </p:txBody>
      </p:sp>
      <p:sp>
        <p:nvSpPr>
          <p:cNvPr id="3" name="Content Placeholder 2"/>
          <p:cNvSpPr>
            <a:spLocks noGrp="1"/>
          </p:cNvSpPr>
          <p:nvPr>
            <p:ph idx="1"/>
          </p:nvPr>
        </p:nvSpPr>
        <p:spPr>
          <a:xfrm>
            <a:off x="457200" y="1600200"/>
            <a:ext cx="8229600" cy="4648200"/>
          </a:xfrm>
        </p:spPr>
        <p:txBody>
          <a:bodyPr/>
          <a:lstStyle/>
          <a:p>
            <a:pPr marL="0" indent="0">
              <a:buNone/>
            </a:pPr>
            <a:r>
              <a:rPr lang="en-US" sz="2400" dirty="0"/>
              <a:t>When testing claims about proportions, the confidence interval method is not equivalent to the </a:t>
            </a:r>
            <a:r>
              <a:rPr lang="en-US" sz="2400" i="1" dirty="0"/>
              <a:t>P</a:t>
            </a:r>
            <a:r>
              <a:rPr lang="en-US" sz="2400" dirty="0"/>
              <a:t>-value and critical value methods, so the confidence interval method could result in a different conclusion. (Both the </a:t>
            </a:r>
            <a:r>
              <a:rPr lang="en-US" sz="2400" i="1" dirty="0"/>
              <a:t>P</a:t>
            </a:r>
            <a:r>
              <a:rPr lang="en-US" sz="2400" dirty="0"/>
              <a:t>-value method and the critical value method use the same standard deviation based on the </a:t>
            </a:r>
            <a:r>
              <a:rPr lang="en-US" sz="2400" b="1" dirty="0"/>
              <a:t>claimed proportion</a:t>
            </a:r>
            <a:r>
              <a:rPr lang="en-US" sz="2400" i="1" dirty="0"/>
              <a:t> p</a:t>
            </a:r>
            <a:r>
              <a:rPr lang="en-US" sz="2400" dirty="0"/>
              <a:t>, so they are equivalent to each other, but the confidence interval method uses an estimated standard deviation based on the </a:t>
            </a:r>
            <a:r>
              <a:rPr lang="en-US" sz="2400" b="1" dirty="0"/>
              <a:t>sample proportion</a:t>
            </a:r>
            <a:r>
              <a:rPr lang="en-US" sz="2400" i="1" dirty="0"/>
              <a:t>.</a:t>
            </a:r>
            <a:r>
              <a:rPr lang="en-US" sz="2400" dirty="0"/>
              <a:t>) </a:t>
            </a:r>
            <a:endParaRPr lang="en-US" sz="2400" i="1" dirty="0"/>
          </a:p>
          <a:p>
            <a:pPr marL="0" indent="0">
              <a:buNone/>
            </a:pPr>
            <a:r>
              <a:rPr lang="en-US" sz="2400" b="1" dirty="0"/>
              <a:t>Recommendation:</a:t>
            </a:r>
            <a:r>
              <a:rPr lang="en-US" sz="2400" i="1" dirty="0"/>
              <a:t> </a:t>
            </a:r>
            <a:r>
              <a:rPr lang="en-US" sz="2400" dirty="0"/>
              <a:t>Use a confidence interval to </a:t>
            </a:r>
            <a:r>
              <a:rPr lang="en-US" sz="2400" b="1" dirty="0"/>
              <a:t>estimate</a:t>
            </a:r>
            <a:r>
              <a:rPr lang="en-US" sz="2400" i="1" dirty="0"/>
              <a:t> </a:t>
            </a:r>
            <a:r>
              <a:rPr lang="en-US" sz="2400" dirty="0"/>
              <a:t>a population proportion, but use the </a:t>
            </a:r>
            <a:r>
              <a:rPr lang="en-US" sz="2400" i="1" dirty="0"/>
              <a:t>P-</a:t>
            </a:r>
            <a:r>
              <a:rPr lang="en-US" sz="2400" dirty="0"/>
              <a:t>value method or critical value method for </a:t>
            </a:r>
            <a:r>
              <a:rPr lang="en-US" sz="2400" b="1" dirty="0"/>
              <a:t>testing a claim</a:t>
            </a:r>
            <a:r>
              <a:rPr lang="en-US" sz="2400" i="1" dirty="0"/>
              <a:t> </a:t>
            </a:r>
            <a:r>
              <a:rPr lang="en-US" sz="2400" dirty="0"/>
              <a:t>about a proportion.</a:t>
            </a:r>
          </a:p>
        </p:txBody>
      </p:sp>
    </p:spTree>
    <p:extLst>
      <p:ext uri="{BB962C8B-B14F-4D97-AF65-F5344CB8AC3E}">
        <p14:creationId xmlns:p14="http://schemas.microsoft.com/office/powerpoint/2010/main" val="18932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(1 of 16)</a:t>
            </a:r>
            <a:endParaRPr lang="en-IN" sz="2000" b="0" dirty="0">
              <a:latin typeface="+mj-lt"/>
            </a:endParaRPr>
          </a:p>
        </p:txBody>
      </p:sp>
      <p:sp>
        <p:nvSpPr>
          <p:cNvPr id="3" name="Content Placeholder 2"/>
          <p:cNvSpPr>
            <a:spLocks noGrp="1"/>
          </p:cNvSpPr>
          <p:nvPr>
            <p:ph idx="1"/>
          </p:nvPr>
        </p:nvSpPr>
        <p:spPr>
          <a:xfrm>
            <a:off x="457200" y="1600200"/>
            <a:ext cx="8229600" cy="2514600"/>
          </a:xfrm>
        </p:spPr>
        <p:txBody>
          <a:bodyPr/>
          <a:lstStyle/>
          <a:p>
            <a:pPr marL="0" indent="0">
              <a:buNone/>
            </a:pPr>
            <a:r>
              <a:rPr lang="en-US" sz="2600" dirty="0"/>
              <a:t>1009 consumers were asked if they are comfortable with having drones deliver their purchases, and 54% (or 545) of them responded with “no.” Use these results to test the claim that most consumers are uncomfortable with drone deliveries. We interpret “most” to mean “more than half” or “greater than 0.5.”</a:t>
            </a:r>
          </a:p>
        </p:txBody>
      </p:sp>
    </p:spTree>
    <p:extLst>
      <p:ext uri="{BB962C8B-B14F-4D97-AF65-F5344CB8AC3E}">
        <p14:creationId xmlns:p14="http://schemas.microsoft.com/office/powerpoint/2010/main" val="37178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(2 of 16)</a:t>
            </a:r>
            <a:endParaRPr lang="en-IN" sz="2000" b="0" dirty="0">
              <a:latin typeface="+mj-lt"/>
            </a:endParaRPr>
          </a:p>
        </p:txBody>
      </p:sp>
      <p:sp>
        <p:nvSpPr>
          <p:cNvPr id="3" name="Content Placeholder 2"/>
          <p:cNvSpPr>
            <a:spLocks noGrp="1"/>
          </p:cNvSpPr>
          <p:nvPr>
            <p:ph idx="1"/>
          </p:nvPr>
        </p:nvSpPr>
        <p:spPr>
          <a:xfrm>
            <a:off x="457200" y="1600200"/>
            <a:ext cx="8229600" cy="4648200"/>
          </a:xfrm>
        </p:spPr>
        <p:txBody>
          <a:bodyPr/>
          <a:lstStyle/>
          <a:p>
            <a:pPr marL="0" indent="0">
              <a:buNone/>
            </a:pPr>
            <a:r>
              <a:rPr lang="en-US" sz="2600" b="1" dirty="0"/>
              <a:t>Requirement Check</a:t>
            </a:r>
          </a:p>
          <a:p>
            <a:pPr marL="0" indent="0">
              <a:buNone/>
            </a:pPr>
            <a:r>
              <a:rPr lang="en-US" sz="2600" dirty="0"/>
              <a:t>We first check the three requirements.</a:t>
            </a:r>
          </a:p>
          <a:p>
            <a:pPr marL="442800" indent="-442800">
              <a:buFont typeface="+mj-lt"/>
              <a:buAutoNum type="arabicPeriod"/>
            </a:pPr>
            <a:r>
              <a:rPr lang="en-US" sz="2400" dirty="0"/>
              <a:t>The 1009 consumers are randomly selected.</a:t>
            </a:r>
          </a:p>
          <a:p>
            <a:pPr marL="442800" indent="-442800">
              <a:buFont typeface="+mj-lt"/>
              <a:buAutoNum type="arabicPeriod"/>
            </a:pPr>
            <a:r>
              <a:rPr lang="en-US" sz="2400" kern="0" dirty="0"/>
              <a:t>There is a fixed number (1009) of independent trials with two categories (the subject is uncomfortable with drone deliveries or is not).</a:t>
            </a:r>
          </a:p>
        </p:txBody>
      </p:sp>
    </p:spTree>
    <p:extLst>
      <p:ext uri="{BB962C8B-B14F-4D97-AF65-F5344CB8AC3E}">
        <p14:creationId xmlns:p14="http://schemas.microsoft.com/office/powerpoint/2010/main" val="64398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(3 of 16)</a:t>
            </a:r>
            <a:endParaRPr lang="en-IN" sz="2000" b="0" dirty="0">
              <a:latin typeface="+mj-lt"/>
            </a:endParaRPr>
          </a:p>
        </p:txBody>
      </p:sp>
      <p:sp>
        <p:nvSpPr>
          <p:cNvPr id="3" name="Content Placeholder 2"/>
          <p:cNvSpPr>
            <a:spLocks noGrp="1"/>
          </p:cNvSpPr>
          <p:nvPr>
            <p:ph idx="1"/>
          </p:nvPr>
        </p:nvSpPr>
        <p:spPr>
          <a:xfrm>
            <a:off x="457200" y="1600200"/>
            <a:ext cx="8153400" cy="4648200"/>
          </a:xfrm>
        </p:spPr>
        <p:txBody>
          <a:bodyPr/>
          <a:lstStyle/>
          <a:p>
            <a:pPr marL="0" indent="0">
              <a:buNone/>
            </a:pPr>
            <a:r>
              <a:rPr lang="en-US" sz="2600" b="1" dirty="0"/>
              <a:t>Requirement Check</a:t>
            </a:r>
          </a:p>
          <a:p>
            <a:pPr marL="442800" indent="-442800">
              <a:buFont typeface="+mj-lt"/>
              <a:buAutoNum type="arabicPeriod" startAt="3"/>
            </a:pPr>
            <a:r>
              <a:rPr lang="en-US" sz="2400" dirty="0"/>
              <a:t>The requirements </a:t>
            </a:r>
            <a:r>
              <a:rPr lang="en-US" sz="2400" i="1" dirty="0"/>
              <a:t>np </a:t>
            </a:r>
            <a:r>
              <a:rPr lang="en-US" sz="2400" dirty="0"/>
              <a:t>≥ 5 and </a:t>
            </a:r>
            <a:r>
              <a:rPr lang="en-US" sz="2400" i="1" dirty="0"/>
              <a:t>nq </a:t>
            </a:r>
            <a:r>
              <a:rPr lang="en-US" sz="2400" dirty="0"/>
              <a:t>≥ 5 are both satisfied with </a:t>
            </a:r>
            <a:r>
              <a:rPr lang="en-US" sz="2400" i="1" dirty="0"/>
              <a:t>n </a:t>
            </a:r>
            <a:r>
              <a:rPr lang="en-US" sz="2400" dirty="0"/>
              <a:t>= 1009, </a:t>
            </a:r>
            <a:r>
              <a:rPr lang="en-US" sz="2400" i="1" dirty="0"/>
              <a:t>p </a:t>
            </a:r>
            <a:r>
              <a:rPr lang="en-US" sz="2400" dirty="0"/>
              <a:t>= 0.5, and </a:t>
            </a:r>
            <a:r>
              <a:rPr lang="en-US" sz="2400" i="1" dirty="0"/>
              <a:t>q </a:t>
            </a:r>
            <a:r>
              <a:rPr lang="en-US" sz="2400" dirty="0"/>
              <a:t>= 0.5. [The value of </a:t>
            </a:r>
            <a:r>
              <a:rPr lang="en-US" sz="2400" i="1" dirty="0"/>
              <a:t>p </a:t>
            </a:r>
            <a:r>
              <a:rPr lang="en-US" sz="2400" dirty="0"/>
              <a:t>= 0.5 comes from the claim. We get </a:t>
            </a:r>
            <a:r>
              <a:rPr lang="en-US" sz="2400" i="1" dirty="0"/>
              <a:t>np </a:t>
            </a:r>
            <a:r>
              <a:rPr lang="en-US" sz="2400" dirty="0"/>
              <a:t>= (1009)(0.5) = 504.5, which is greater than or equal to 5, and we get </a:t>
            </a:r>
            <a:r>
              <a:rPr lang="en-US" sz="2400" i="1" dirty="0"/>
              <a:t>nq </a:t>
            </a:r>
            <a:r>
              <a:rPr lang="en-US" sz="2400" dirty="0"/>
              <a:t>= (1009)(0.5) = 504.5, which is also greater than or equal to 5.]</a:t>
            </a:r>
          </a:p>
          <a:p>
            <a:pPr marL="0" indent="0">
              <a:buNone/>
            </a:pPr>
            <a:r>
              <a:rPr lang="en-US" sz="2600" dirty="0"/>
              <a:t>The three requirements are satisfied.</a:t>
            </a:r>
          </a:p>
        </p:txBody>
      </p:sp>
    </p:spTree>
    <p:extLst>
      <p:ext uri="{BB962C8B-B14F-4D97-AF65-F5344CB8AC3E}">
        <p14:creationId xmlns:p14="http://schemas.microsoft.com/office/powerpoint/2010/main" val="46076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(4 of 16)</a:t>
            </a:r>
            <a:endParaRPr lang="en-IN" sz="2000" b="0" dirty="0">
              <a:latin typeface="+mj-lt"/>
            </a:endParaRPr>
          </a:p>
        </p:txBody>
      </p:sp>
      <p:sp>
        <p:nvSpPr>
          <p:cNvPr id="3" name="Content Placeholder 2"/>
          <p:cNvSpPr>
            <a:spLocks noGrp="1"/>
          </p:cNvSpPr>
          <p:nvPr>
            <p:ph idx="1"/>
          </p:nvPr>
        </p:nvSpPr>
        <p:spPr>
          <a:xfrm>
            <a:off x="457200" y="1600200"/>
            <a:ext cx="8229600" cy="2286000"/>
          </a:xfrm>
        </p:spPr>
        <p:txBody>
          <a:bodyPr/>
          <a:lstStyle/>
          <a:p>
            <a:pPr marL="0" indent="0">
              <a:buNone/>
            </a:pPr>
            <a:r>
              <a:rPr lang="en-US" sz="2600" dirty="0"/>
              <a:t>Solution: </a:t>
            </a:r>
            <a:r>
              <a:rPr lang="en-US" sz="2600" i="1" dirty="0"/>
              <a:t>P</a:t>
            </a:r>
            <a:r>
              <a:rPr lang="en-US" sz="2600" dirty="0"/>
              <a:t>-Value Method</a:t>
            </a:r>
          </a:p>
          <a:p>
            <a:pPr marL="0" indent="0">
              <a:buNone/>
            </a:pPr>
            <a:r>
              <a:rPr lang="en-US" sz="2200" b="1" dirty="0"/>
              <a:t>Technology: </a:t>
            </a:r>
            <a:r>
              <a:rPr lang="en-US" sz="2200" dirty="0"/>
              <a:t>Computer programs and calculators usually provide a </a:t>
            </a:r>
            <a:r>
              <a:rPr lang="en-US" sz="2200" i="1" dirty="0"/>
              <a:t>P</a:t>
            </a:r>
            <a:r>
              <a:rPr lang="en-US" sz="2200" dirty="0"/>
              <a:t>-value, so the </a:t>
            </a:r>
            <a:r>
              <a:rPr lang="en-US" sz="2200" i="1" dirty="0"/>
              <a:t>P</a:t>
            </a:r>
            <a:r>
              <a:rPr lang="en-US" sz="2200" dirty="0"/>
              <a:t>-value method is used. See the accompanying TI-83/84 Plus calculator results showing the alternative hypothesis of “prop &gt; 0.5,” the test statistic of </a:t>
            </a:r>
            <a:r>
              <a:rPr lang="en-US" sz="2200" i="1" dirty="0"/>
              <a:t>z </a:t>
            </a:r>
            <a:r>
              <a:rPr lang="en-US" sz="2200" dirty="0"/>
              <a:t>= 2.55 (rounded), and the </a:t>
            </a:r>
            <a:r>
              <a:rPr lang="en-US" sz="2200" i="1" dirty="0"/>
              <a:t>P</a:t>
            </a:r>
            <a:r>
              <a:rPr lang="en-US" sz="2200" dirty="0"/>
              <a:t>-value of 0.0054 (rounded).</a:t>
            </a:r>
          </a:p>
        </p:txBody>
      </p:sp>
      <p:pic>
        <p:nvPicPr>
          <p:cNvPr id="4" name="Picture 3" descr="A T I 83 or 84 plus screen shows z = 2.549995628, p = 0.0053862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191000"/>
            <a:ext cx="2664294" cy="2185916"/>
          </a:xfrm>
          <a:prstGeom prst="rect">
            <a:avLst/>
          </a:prstGeom>
        </p:spPr>
      </p:pic>
    </p:spTree>
    <p:extLst>
      <p:ext uri="{BB962C8B-B14F-4D97-AF65-F5344CB8AC3E}">
        <p14:creationId xmlns:p14="http://schemas.microsoft.com/office/powerpoint/2010/main" val="411209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(5 of 16)</a:t>
            </a:r>
            <a:endParaRPr lang="en-IN" sz="2000" b="0" dirty="0">
              <a:latin typeface="+mj-lt"/>
            </a:endParaRPr>
          </a:p>
        </p:txBody>
      </p:sp>
      <p:sp>
        <p:nvSpPr>
          <p:cNvPr id="3" name="Content Placeholder 2"/>
          <p:cNvSpPr>
            <a:spLocks noGrp="1"/>
          </p:cNvSpPr>
          <p:nvPr>
            <p:ph idx="1"/>
          </p:nvPr>
        </p:nvSpPr>
        <p:spPr>
          <a:xfrm>
            <a:off x="457200" y="1600200"/>
            <a:ext cx="7848600" cy="4724400"/>
          </a:xfrm>
        </p:spPr>
        <p:txBody>
          <a:bodyPr/>
          <a:lstStyle/>
          <a:p>
            <a:pPr marL="0" indent="0">
              <a:buNone/>
            </a:pPr>
            <a:r>
              <a:rPr lang="en-US" sz="2600" dirty="0"/>
              <a:t>Solution: </a:t>
            </a:r>
            <a:r>
              <a:rPr lang="en-US" sz="2600" i="1" dirty="0"/>
              <a:t>P</a:t>
            </a:r>
            <a:r>
              <a:rPr lang="en-US" sz="2600" dirty="0"/>
              <a:t>-Value Method</a:t>
            </a:r>
          </a:p>
          <a:p>
            <a:pPr marL="0" indent="0">
              <a:buNone/>
            </a:pPr>
            <a:r>
              <a:rPr lang="en-US" sz="2400" b="1" dirty="0"/>
              <a:t>Table A-2: </a:t>
            </a:r>
            <a:r>
              <a:rPr lang="en-US" sz="2400" dirty="0"/>
              <a:t>If technology is not available, Figure 8-1 on page 360 lists the steps for using the </a:t>
            </a:r>
            <a:r>
              <a:rPr lang="en-US" sz="2400" i="1" dirty="0"/>
              <a:t>P</a:t>
            </a:r>
            <a:r>
              <a:rPr lang="en-US" sz="2400" dirty="0"/>
              <a:t>-value method. Using those steps from Figure 8-1, we can test the claim as follows.</a:t>
            </a:r>
          </a:p>
          <a:p>
            <a:pPr marL="0" indent="0">
              <a:buNone/>
            </a:pPr>
            <a:r>
              <a:rPr lang="en-US" sz="2400" b="1" kern="0" dirty="0"/>
              <a:t>Step 1: </a:t>
            </a:r>
            <a:r>
              <a:rPr lang="en-US" sz="2400" kern="0" dirty="0"/>
              <a:t>The original claim is that most consumers are uncomfortable with drone deliveries, and that claim can be expressed in symbolic form as </a:t>
            </a:r>
            <a:r>
              <a:rPr lang="en-US" sz="2400" i="1" kern="0" dirty="0"/>
              <a:t>p </a:t>
            </a:r>
            <a:r>
              <a:rPr lang="en-US" sz="2400" kern="0" dirty="0"/>
              <a:t>&gt; 0.5.</a:t>
            </a:r>
          </a:p>
          <a:p>
            <a:pPr marL="0" indent="0">
              <a:buNone/>
            </a:pPr>
            <a:r>
              <a:rPr lang="en-US" sz="2400" b="1" kern="0" dirty="0"/>
              <a:t>Step 2: </a:t>
            </a:r>
            <a:r>
              <a:rPr lang="en-US" sz="2400" kern="0" dirty="0"/>
              <a:t>The opposite of the original claim is </a:t>
            </a:r>
            <a:r>
              <a:rPr lang="en-US" sz="2400" i="1" kern="0" dirty="0"/>
              <a:t>p </a:t>
            </a:r>
            <a:r>
              <a:rPr lang="en-US" sz="2400" kern="0" dirty="0"/>
              <a:t>≤ 0.5.</a:t>
            </a:r>
          </a:p>
        </p:txBody>
      </p:sp>
    </p:spTree>
    <p:extLst>
      <p:ext uri="{BB962C8B-B14F-4D97-AF65-F5344CB8AC3E}">
        <p14:creationId xmlns:p14="http://schemas.microsoft.com/office/powerpoint/2010/main" val="28549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(6 of 16)</a:t>
            </a:r>
            <a:endParaRPr lang="en-IN" sz="2000" b="0" dirty="0">
              <a:latin typeface="+mj-lt"/>
            </a:endParaRPr>
          </a:p>
        </p:txBody>
      </p:sp>
      <p:sp>
        <p:nvSpPr>
          <p:cNvPr id="3" name="Content Placeholder 2"/>
          <p:cNvSpPr>
            <a:spLocks noGrp="1"/>
          </p:cNvSpPr>
          <p:nvPr>
            <p:ph idx="1"/>
          </p:nvPr>
        </p:nvSpPr>
        <p:spPr>
          <a:xfrm>
            <a:off x="457200" y="1600200"/>
            <a:ext cx="8001000" cy="4724400"/>
          </a:xfrm>
        </p:spPr>
        <p:txBody>
          <a:bodyPr/>
          <a:lstStyle/>
          <a:p>
            <a:pPr marL="0" indent="0">
              <a:buNone/>
            </a:pPr>
            <a:r>
              <a:rPr lang="en-US" sz="2600" dirty="0"/>
              <a:t>Solution: </a:t>
            </a:r>
            <a:r>
              <a:rPr lang="en-US" sz="2600" i="1" dirty="0"/>
              <a:t>P</a:t>
            </a:r>
            <a:r>
              <a:rPr lang="en-US" sz="2600" dirty="0"/>
              <a:t>-Value Method</a:t>
            </a:r>
          </a:p>
          <a:p>
            <a:pPr marL="0" indent="0">
              <a:buNone/>
            </a:pPr>
            <a:r>
              <a:rPr lang="en-US" sz="2400" b="1" dirty="0"/>
              <a:t>Step 3: </a:t>
            </a:r>
            <a:r>
              <a:rPr lang="en-US" sz="2400" dirty="0"/>
              <a:t>Of the preceding two symbolic expressions, the expression </a:t>
            </a:r>
            <a:r>
              <a:rPr lang="en-US" sz="2400" i="1" dirty="0"/>
              <a:t>p </a:t>
            </a:r>
            <a:r>
              <a:rPr lang="en-US" sz="2400" dirty="0"/>
              <a:t>&gt; 0.5 does not contain equality, so it becomes the alternative hypothesis. The null hypothesis is the statement that </a:t>
            </a:r>
            <a:r>
              <a:rPr lang="en-US" sz="2400" i="1" dirty="0"/>
              <a:t>p </a:t>
            </a:r>
            <a:r>
              <a:rPr lang="en-US" sz="2400" dirty="0"/>
              <a:t>equals the fixed value of 0.5. We can therefore express </a:t>
            </a:r>
            <a:r>
              <a:rPr lang="en-US" sz="2400" i="1" dirty="0"/>
              <a:t>H</a:t>
            </a:r>
            <a:r>
              <a:rPr lang="en-US" sz="2400" baseline="-25000" dirty="0"/>
              <a:t>0</a:t>
            </a:r>
            <a:r>
              <a:rPr lang="en-US" sz="2400" dirty="0"/>
              <a:t> and </a:t>
            </a:r>
            <a:r>
              <a:rPr lang="en-US" sz="2400" i="1" dirty="0"/>
              <a:t>H</a:t>
            </a:r>
            <a:r>
              <a:rPr lang="en-US" sz="2400" baseline="-25000" dirty="0"/>
              <a:t>1</a:t>
            </a:r>
            <a:r>
              <a:rPr lang="en-US" sz="2400" dirty="0"/>
              <a:t> as follows:</a:t>
            </a:r>
          </a:p>
          <a:p>
            <a:pPr marL="914400" lvl="2" indent="0">
              <a:buNone/>
            </a:pPr>
            <a:r>
              <a:rPr lang="en-US" sz="2400" i="1" dirty="0"/>
              <a:t>H</a:t>
            </a:r>
            <a:r>
              <a:rPr lang="en-US" sz="2400" baseline="-25000" dirty="0"/>
              <a:t>0</a:t>
            </a:r>
            <a:r>
              <a:rPr lang="en-US" sz="2400" dirty="0"/>
              <a:t>: </a:t>
            </a:r>
            <a:r>
              <a:rPr lang="en-US" sz="2400" i="1" dirty="0"/>
              <a:t>p </a:t>
            </a:r>
            <a:r>
              <a:rPr lang="en-US" sz="2400" dirty="0"/>
              <a:t>= 0.5</a:t>
            </a:r>
          </a:p>
          <a:p>
            <a:pPr marL="914400" lvl="2" indent="0">
              <a:buNone/>
            </a:pPr>
            <a:r>
              <a:rPr lang="pt-BR" sz="2400" i="1" dirty="0"/>
              <a:t>H</a:t>
            </a:r>
            <a:r>
              <a:rPr lang="pt-BR" sz="2400" baseline="-25000" dirty="0"/>
              <a:t>1</a:t>
            </a:r>
            <a:r>
              <a:rPr lang="pt-BR" sz="2400" dirty="0"/>
              <a:t>: </a:t>
            </a:r>
            <a:r>
              <a:rPr lang="pt-BR" sz="2400" i="1" dirty="0"/>
              <a:t>p </a:t>
            </a:r>
            <a:r>
              <a:rPr lang="pt-BR" sz="2400" dirty="0"/>
              <a:t>&gt; 0.5 (original claim)</a:t>
            </a:r>
            <a:endParaRPr lang="en-US" sz="2400" dirty="0"/>
          </a:p>
        </p:txBody>
      </p:sp>
    </p:spTree>
    <p:extLst>
      <p:ext uri="{BB962C8B-B14F-4D97-AF65-F5344CB8AC3E}">
        <p14:creationId xmlns:p14="http://schemas.microsoft.com/office/powerpoint/2010/main" val="72513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(7 of 16)</a:t>
            </a:r>
            <a:endParaRPr lang="en-IN" sz="2000" b="0" dirty="0">
              <a:latin typeface="+mj-lt"/>
            </a:endParaRPr>
          </a:p>
        </p:txBody>
      </p:sp>
      <p:sp>
        <p:nvSpPr>
          <p:cNvPr id="3" name="Content Placeholder 2"/>
          <p:cNvSpPr>
            <a:spLocks noGrp="1"/>
          </p:cNvSpPr>
          <p:nvPr>
            <p:ph idx="1"/>
          </p:nvPr>
        </p:nvSpPr>
        <p:spPr>
          <a:xfrm>
            <a:off x="457200" y="1600200"/>
            <a:ext cx="8077200" cy="1295400"/>
          </a:xfrm>
        </p:spPr>
        <p:txBody>
          <a:bodyPr/>
          <a:lstStyle/>
          <a:p>
            <a:pPr marL="0" indent="0">
              <a:buNone/>
            </a:pPr>
            <a:r>
              <a:rPr lang="en-US" sz="2600" dirty="0"/>
              <a:t>Solution: </a:t>
            </a:r>
            <a:r>
              <a:rPr lang="en-US" sz="2600" i="1" dirty="0"/>
              <a:t>P</a:t>
            </a:r>
            <a:r>
              <a:rPr lang="en-US" sz="2600" dirty="0"/>
              <a:t>-Value Method</a:t>
            </a:r>
          </a:p>
          <a:p>
            <a:pPr marL="0" indent="0">
              <a:buNone/>
            </a:pPr>
            <a:r>
              <a:rPr lang="en-US" sz="2400" b="1" dirty="0"/>
              <a:t>Step 4: </a:t>
            </a:r>
            <a:r>
              <a:rPr lang="en-US" sz="2400" dirty="0"/>
              <a:t>For the significance level, we select </a:t>
            </a:r>
            <a:r>
              <a:rPr lang="el-GR" sz="2400" i="1" dirty="0"/>
              <a:t>α</a:t>
            </a:r>
            <a:r>
              <a:rPr lang="en-US" sz="2400" dirty="0"/>
              <a:t> = 0.05, which is a very common choice.</a:t>
            </a:r>
            <a:endParaRPr lang="en-US" sz="2400" kern="0" dirty="0"/>
          </a:p>
        </p:txBody>
      </p:sp>
      <p:pic>
        <p:nvPicPr>
          <p:cNvPr id="2" name="Picture 1" descr="Step 5: Because we are testing a claim about a population proportion p, the sample statistic p-hat is relevant to this test. The sampling distribution of sample proportions p-hat can be approximated by a normal distribution in this case (as described in Section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39" y="3160776"/>
            <a:ext cx="7954942" cy="1789175"/>
          </a:xfrm>
          <a:prstGeom prst="rect">
            <a:avLst/>
          </a:prstGeom>
        </p:spPr>
      </p:pic>
    </p:spTree>
    <p:extLst>
      <p:ext uri="{BB962C8B-B14F-4D97-AF65-F5344CB8AC3E}">
        <p14:creationId xmlns:p14="http://schemas.microsoft.com/office/powerpoint/2010/main" val="87771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(8 of 16)</a:t>
            </a:r>
            <a:endParaRPr lang="en-IN" sz="2000" b="0" dirty="0">
              <a:latin typeface="+mj-lt"/>
            </a:endParaRPr>
          </a:p>
        </p:txBody>
      </p:sp>
      <p:sp>
        <p:nvSpPr>
          <p:cNvPr id="3" name="Content Placeholder 2"/>
          <p:cNvSpPr>
            <a:spLocks noGrp="1"/>
          </p:cNvSpPr>
          <p:nvPr>
            <p:ph idx="1"/>
          </p:nvPr>
        </p:nvSpPr>
        <p:spPr>
          <a:xfrm>
            <a:off x="457200" y="1600200"/>
            <a:ext cx="7696200" cy="1295400"/>
          </a:xfrm>
        </p:spPr>
        <p:txBody>
          <a:bodyPr/>
          <a:lstStyle/>
          <a:p>
            <a:pPr marL="0" indent="0">
              <a:buNone/>
            </a:pPr>
            <a:r>
              <a:rPr lang="en-US" sz="2600" dirty="0"/>
              <a:t>Solution: </a:t>
            </a:r>
            <a:r>
              <a:rPr lang="en-US" sz="2600" i="1" dirty="0"/>
              <a:t>P</a:t>
            </a:r>
            <a:r>
              <a:rPr lang="en-US" sz="2600" dirty="0"/>
              <a:t>-Value Method</a:t>
            </a:r>
          </a:p>
          <a:p>
            <a:pPr marL="0" indent="0">
              <a:buNone/>
            </a:pPr>
            <a:r>
              <a:rPr lang="en-US" sz="2400" b="1" dirty="0"/>
              <a:t>Step 6: </a:t>
            </a:r>
            <a:r>
              <a:rPr lang="en-US" sz="2400" dirty="0"/>
              <a:t>The test statistic </a:t>
            </a:r>
            <a:r>
              <a:rPr lang="en-US" sz="2400" i="1" dirty="0"/>
              <a:t>z </a:t>
            </a:r>
            <a:r>
              <a:rPr lang="en-US" sz="2400" dirty="0"/>
              <a:t>= 2.55 can be found by using technology or it can be calculated by using</a:t>
            </a:r>
            <a:endParaRPr lang="en-US" sz="2600" dirty="0"/>
          </a:p>
        </p:txBody>
      </p:sp>
      <p:pic>
        <p:nvPicPr>
          <p:cNvPr id="4" name="Picture 3" descr="p-hat = 545 over 1009  (sample proportion), n = 1009 (sample size), p = 0.5 (assumed in the null hypothesis), and q = 1 minus  0.5 = 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2971800"/>
            <a:ext cx="7346255" cy="1632502"/>
          </a:xfrm>
          <a:prstGeom prst="rect">
            <a:avLst/>
          </a:prstGeom>
        </p:spPr>
      </p:pic>
      <p:pic>
        <p:nvPicPr>
          <p:cNvPr id="2" name="Picture 6" descr="z = p-hat minus p, divided by the square root of, p q over n, = 545 over 1009, minus 0.5, all divided by the square root of 0.5 times 0.5 over 1009, = 2.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4757285"/>
            <a:ext cx="3985864" cy="1491115"/>
          </a:xfrm>
          <a:prstGeom prst="rect">
            <a:avLst/>
          </a:prstGeom>
        </p:spPr>
      </p:pic>
    </p:spTree>
    <p:extLst>
      <p:ext uri="{BB962C8B-B14F-4D97-AF65-F5344CB8AC3E}">
        <p14:creationId xmlns:p14="http://schemas.microsoft.com/office/powerpoint/2010/main" val="42718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Hypothesis Testing</a:t>
            </a:r>
            <a:endParaRPr lang="en-IN" sz="3600" dirty="0">
              <a:latin typeface="+mj-lt"/>
            </a:endParaRPr>
          </a:p>
        </p:txBody>
      </p:sp>
      <p:sp>
        <p:nvSpPr>
          <p:cNvPr id="3" name="Content Placeholder 2"/>
          <p:cNvSpPr>
            <a:spLocks noGrp="1"/>
          </p:cNvSpPr>
          <p:nvPr>
            <p:ph idx="1"/>
          </p:nvPr>
        </p:nvSpPr>
        <p:spPr>
          <a:xfrm>
            <a:off x="457200" y="1600201"/>
            <a:ext cx="8229600" cy="3429000"/>
          </a:xfrm>
        </p:spPr>
        <p:txBody>
          <a:bodyPr/>
          <a:lstStyle/>
          <a:p>
            <a:pPr marL="255600" indent="-255600">
              <a:buNone/>
              <a:defRPr/>
            </a:pPr>
            <a:r>
              <a:rPr lang="en-US" sz="2600" dirty="0"/>
              <a:t>8-1 Basics of Hypothesis Testing</a:t>
            </a:r>
          </a:p>
          <a:p>
            <a:pPr marL="255600" indent="-255600">
              <a:buNone/>
              <a:defRPr/>
            </a:pPr>
            <a:r>
              <a:rPr lang="en-US" sz="2600" b="1" dirty="0"/>
              <a:t>8-2 Testing a Claim about a Proportion</a:t>
            </a:r>
          </a:p>
          <a:p>
            <a:pPr marL="255600" indent="-255600">
              <a:buNone/>
              <a:defRPr/>
            </a:pPr>
            <a:r>
              <a:rPr lang="en-US" sz="2600" dirty="0"/>
              <a:t>8-3 Testing a Claim About a Mean</a:t>
            </a:r>
          </a:p>
          <a:p>
            <a:pPr marL="615600" indent="-615600">
              <a:buNone/>
              <a:defRPr/>
            </a:pPr>
            <a:r>
              <a:rPr lang="en-US" sz="2600" dirty="0"/>
              <a:t>8-4 Testing a Claim About a Standard Deviation or Variance</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Claim − Most Consumers Uncomfortable with Drone Deliveries </a:t>
            </a:r>
            <a:r>
              <a:rPr lang="en-US" sz="2000" b="0" dirty="0">
                <a:latin typeface="+mj-lt"/>
              </a:rPr>
              <a:t>(9 of 16)</a:t>
            </a:r>
            <a:endParaRPr lang="en-IN" sz="2000" b="0" dirty="0">
              <a:latin typeface="+mj-lt"/>
            </a:endParaRPr>
          </a:p>
        </p:txBody>
      </p:sp>
      <p:sp>
        <p:nvSpPr>
          <p:cNvPr id="3" name="Content Placeholder 2"/>
          <p:cNvSpPr>
            <a:spLocks noGrp="1"/>
          </p:cNvSpPr>
          <p:nvPr>
            <p:ph idx="1"/>
          </p:nvPr>
        </p:nvSpPr>
        <p:spPr>
          <a:xfrm>
            <a:off x="457200" y="1600200"/>
            <a:ext cx="8001000" cy="3048000"/>
          </a:xfrm>
        </p:spPr>
        <p:txBody>
          <a:bodyPr/>
          <a:lstStyle/>
          <a:p>
            <a:pPr marL="0" indent="0">
              <a:buNone/>
            </a:pPr>
            <a:r>
              <a:rPr lang="en-US" sz="2600" dirty="0"/>
              <a:t>Solution: </a:t>
            </a:r>
            <a:r>
              <a:rPr lang="en-US" sz="2600" i="1" dirty="0"/>
              <a:t>P</a:t>
            </a:r>
            <a:r>
              <a:rPr lang="en-US" sz="2600" dirty="0"/>
              <a:t>-Value Method</a:t>
            </a:r>
          </a:p>
          <a:p>
            <a:pPr marL="0" indent="0">
              <a:buNone/>
            </a:pPr>
            <a:r>
              <a:rPr lang="en-US" sz="2600" dirty="0"/>
              <a:t>Because this hypothesis test is right-tailed with a test statistic of </a:t>
            </a:r>
            <a:r>
              <a:rPr lang="en-US" sz="2600" i="1" dirty="0"/>
              <a:t>z </a:t>
            </a:r>
            <a:r>
              <a:rPr lang="en-US" sz="2600" dirty="0"/>
              <a:t>= 2.55. The </a:t>
            </a:r>
            <a:r>
              <a:rPr lang="en-US" sz="2600" i="1" dirty="0"/>
              <a:t>P</a:t>
            </a:r>
            <a:r>
              <a:rPr lang="en-US" sz="2600" dirty="0"/>
              <a:t>-value is the area to the right of </a:t>
            </a:r>
            <a:r>
              <a:rPr lang="en-US" sz="2600" i="1" dirty="0"/>
              <a:t>z </a:t>
            </a:r>
            <a:r>
              <a:rPr lang="en-US" sz="2600" dirty="0"/>
              <a:t>= 2.55. Referring to Table A-2, the cumulative area to the </a:t>
            </a:r>
            <a:r>
              <a:rPr lang="en-US" sz="2600" b="1" dirty="0"/>
              <a:t>left</a:t>
            </a:r>
            <a:r>
              <a:rPr lang="en-US" sz="2600" i="1" dirty="0"/>
              <a:t> </a:t>
            </a:r>
            <a:r>
              <a:rPr lang="en-US" sz="2600" dirty="0"/>
              <a:t>of </a:t>
            </a:r>
            <a:r>
              <a:rPr lang="en-US" sz="2600" i="1" dirty="0"/>
              <a:t>z </a:t>
            </a:r>
            <a:r>
              <a:rPr lang="en-US" sz="2600" dirty="0"/>
              <a:t>= 2.55 is 0.9946, so the area to the right of that test statistic is 1 − 0.9946 = 0.0054. We get </a:t>
            </a:r>
            <a:r>
              <a:rPr lang="en-US" sz="2600" i="1" dirty="0"/>
              <a:t>P</a:t>
            </a:r>
            <a:r>
              <a:rPr lang="en-US" sz="2600" dirty="0"/>
              <a:t>-value = 0.0054.</a:t>
            </a:r>
          </a:p>
        </p:txBody>
      </p:sp>
    </p:spTree>
    <p:extLst>
      <p:ext uri="{BB962C8B-B14F-4D97-AF65-F5344CB8AC3E}">
        <p14:creationId xmlns:p14="http://schemas.microsoft.com/office/powerpoint/2010/main" val="390205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200" dirty="0">
                <a:latin typeface="+mj-lt"/>
              </a:rPr>
              <a:t>Example: Claim − Most Consumers Uncomfortable with Drone Deliveries </a:t>
            </a:r>
            <a:r>
              <a:rPr lang="en-US" sz="2000" b="0" dirty="0">
                <a:latin typeface="+mj-lt"/>
              </a:rPr>
              <a:t>(10 of 16)</a:t>
            </a:r>
            <a:endParaRPr lang="en-IN" sz="2000" b="0" dirty="0">
              <a:latin typeface="+mj-lt"/>
            </a:endParaRPr>
          </a:p>
        </p:txBody>
      </p:sp>
      <p:sp>
        <p:nvSpPr>
          <p:cNvPr id="3" name="Content Placeholder 2"/>
          <p:cNvSpPr>
            <a:spLocks noGrp="1"/>
          </p:cNvSpPr>
          <p:nvPr>
            <p:ph idx="1"/>
          </p:nvPr>
        </p:nvSpPr>
        <p:spPr>
          <a:xfrm>
            <a:off x="457200" y="1600200"/>
            <a:ext cx="3886200" cy="457200"/>
          </a:xfrm>
        </p:spPr>
        <p:txBody>
          <a:bodyPr/>
          <a:lstStyle/>
          <a:p>
            <a:pPr marL="0" indent="0">
              <a:buNone/>
            </a:pPr>
            <a:r>
              <a:rPr lang="en-US" sz="2600" dirty="0"/>
              <a:t>Solution: </a:t>
            </a:r>
            <a:r>
              <a:rPr lang="en-US" sz="2600" i="1" dirty="0"/>
              <a:t>P</a:t>
            </a:r>
            <a:r>
              <a:rPr lang="en-US" sz="2600" dirty="0"/>
              <a:t>-Value Method</a:t>
            </a:r>
          </a:p>
        </p:txBody>
      </p:sp>
      <p:pic>
        <p:nvPicPr>
          <p:cNvPr id="4" name="Picture 3" descr="A normal curve peaks at p = 0.5 or z = 0. The limit is p-hat = 545 over 1009, or z = 2.55. The area to the right of the limit is the P-value = 0.00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38400"/>
            <a:ext cx="4433455" cy="3535077"/>
          </a:xfrm>
          <a:prstGeom prst="rect">
            <a:avLst/>
          </a:prstGeom>
        </p:spPr>
      </p:pic>
    </p:spTree>
    <p:extLst>
      <p:ext uri="{BB962C8B-B14F-4D97-AF65-F5344CB8AC3E}">
        <p14:creationId xmlns:p14="http://schemas.microsoft.com/office/powerpoint/2010/main" val="82705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382000" cy="1097280"/>
          </a:xfrm>
        </p:spPr>
        <p:txBody>
          <a:bodyPr/>
          <a:lstStyle/>
          <a:p>
            <a:r>
              <a:rPr lang="en-US" sz="3200" dirty="0">
                <a:latin typeface="+mj-lt"/>
              </a:rPr>
              <a:t>Example: Claim − Most Consumers Uncomfortable with Drone Deliveries </a:t>
            </a:r>
            <a:r>
              <a:rPr lang="en-US" sz="2000" b="0" dirty="0">
                <a:latin typeface="+mj-lt"/>
              </a:rPr>
              <a:t>(11 of 16)</a:t>
            </a:r>
            <a:endParaRPr lang="en-IN" sz="2000" b="0" dirty="0">
              <a:latin typeface="+mj-lt"/>
            </a:endParaRPr>
          </a:p>
        </p:txBody>
      </p:sp>
      <p:sp>
        <p:nvSpPr>
          <p:cNvPr id="3" name="Content Placeholder 2"/>
          <p:cNvSpPr>
            <a:spLocks noGrp="1"/>
          </p:cNvSpPr>
          <p:nvPr>
            <p:ph idx="1"/>
          </p:nvPr>
        </p:nvSpPr>
        <p:spPr>
          <a:xfrm>
            <a:off x="457200" y="1600200"/>
            <a:ext cx="7848600" cy="3733799"/>
          </a:xfrm>
        </p:spPr>
        <p:txBody>
          <a:bodyPr/>
          <a:lstStyle/>
          <a:p>
            <a:pPr marL="0" indent="0">
              <a:buNone/>
            </a:pPr>
            <a:r>
              <a:rPr lang="en-US" sz="2600" dirty="0"/>
              <a:t>Solution: </a:t>
            </a:r>
            <a:r>
              <a:rPr lang="en-US" sz="2600" i="1" dirty="0"/>
              <a:t>P</a:t>
            </a:r>
            <a:r>
              <a:rPr lang="en-US" sz="2600" dirty="0"/>
              <a:t>-Value Method</a:t>
            </a:r>
          </a:p>
          <a:p>
            <a:pPr marL="0" indent="0">
              <a:buNone/>
            </a:pPr>
            <a:r>
              <a:rPr lang="en-US" sz="2400" b="1" dirty="0"/>
              <a:t>Step 7:</a:t>
            </a:r>
            <a:r>
              <a:rPr lang="en-US" sz="2400" dirty="0"/>
              <a:t> Because the </a:t>
            </a:r>
            <a:r>
              <a:rPr lang="en-US" sz="2400" i="1" dirty="0"/>
              <a:t>P</a:t>
            </a:r>
            <a:r>
              <a:rPr lang="en-US" sz="2400" dirty="0"/>
              <a:t>-value of 0.0054 is less than or equal to the significance level of </a:t>
            </a:r>
            <a:r>
              <a:rPr lang="el-GR" sz="2400" i="1" dirty="0">
                <a:cs typeface="Arial" panose="020B0604020202020204" pitchFamily="34" charset="0"/>
                <a:sym typeface="Symbol" panose="05050102010706020507" pitchFamily="18" charset="2"/>
              </a:rPr>
              <a:t>α</a:t>
            </a:r>
            <a:r>
              <a:rPr lang="en-US" sz="2400" dirty="0"/>
              <a:t> = 0.05, we reject the null hypothesis.</a:t>
            </a:r>
          </a:p>
          <a:p>
            <a:pPr marL="0" indent="0">
              <a:buNone/>
            </a:pPr>
            <a:r>
              <a:rPr lang="en-US" sz="2400" b="1" kern="0" dirty="0"/>
              <a:t>Step 8:</a:t>
            </a:r>
            <a:r>
              <a:rPr lang="en-US" sz="2400" kern="0" dirty="0"/>
              <a:t> Because we reject </a:t>
            </a:r>
            <a:r>
              <a:rPr lang="en-US" sz="2400" i="1" kern="0" dirty="0"/>
              <a:t>H</a:t>
            </a:r>
            <a:r>
              <a:rPr lang="en-US" sz="2400" kern="0" baseline="-25000" dirty="0"/>
              <a:t>0</a:t>
            </a:r>
            <a:r>
              <a:rPr lang="en-US" sz="2400" kern="0" dirty="0"/>
              <a:t>: </a:t>
            </a:r>
            <a:r>
              <a:rPr lang="en-US" sz="2400" i="1" kern="0" dirty="0"/>
              <a:t>p </a:t>
            </a:r>
            <a:r>
              <a:rPr lang="en-US" sz="2400" kern="0" dirty="0"/>
              <a:t>= 0.5, we support the alternative hypothesis of </a:t>
            </a:r>
            <a:r>
              <a:rPr lang="en-US" sz="2400" i="1" kern="0" dirty="0"/>
              <a:t>p </a:t>
            </a:r>
            <a:r>
              <a:rPr lang="en-US" sz="2400" kern="0" dirty="0"/>
              <a:t>&gt; 0.5. We conclude that there is sufficient sample evidence to support the claim that more than half of consumers are uncomfortable with drone deliveries.</a:t>
            </a:r>
            <a:endParaRPr lang="en-US" sz="2600" dirty="0"/>
          </a:p>
        </p:txBody>
      </p:sp>
    </p:spTree>
    <p:extLst>
      <p:ext uri="{BB962C8B-B14F-4D97-AF65-F5344CB8AC3E}">
        <p14:creationId xmlns:p14="http://schemas.microsoft.com/office/powerpoint/2010/main" val="131447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382000" cy="1097280"/>
          </a:xfrm>
        </p:spPr>
        <p:txBody>
          <a:bodyPr/>
          <a:lstStyle/>
          <a:p>
            <a:r>
              <a:rPr lang="en-US" sz="3200" dirty="0">
                <a:latin typeface="+mj-lt"/>
              </a:rPr>
              <a:t>Example: Claim − Most Consumers Uncomfortable with Drone Deliveries </a:t>
            </a:r>
            <a:r>
              <a:rPr lang="en-US" sz="2000" b="0" dirty="0">
                <a:latin typeface="+mj-lt"/>
              </a:rPr>
              <a:t>(12 of 16)</a:t>
            </a:r>
            <a:endParaRPr lang="en-IN" sz="2000" b="0" dirty="0">
              <a:latin typeface="+mj-lt"/>
            </a:endParaRPr>
          </a:p>
        </p:txBody>
      </p:sp>
      <p:sp>
        <p:nvSpPr>
          <p:cNvPr id="3" name="Content Placeholder 2"/>
          <p:cNvSpPr>
            <a:spLocks noGrp="1"/>
          </p:cNvSpPr>
          <p:nvPr>
            <p:ph idx="1"/>
          </p:nvPr>
        </p:nvSpPr>
        <p:spPr>
          <a:xfrm>
            <a:off x="457200" y="1600200"/>
            <a:ext cx="8229600" cy="3657600"/>
          </a:xfrm>
        </p:spPr>
        <p:txBody>
          <a:bodyPr/>
          <a:lstStyle/>
          <a:p>
            <a:pPr marL="0" indent="0">
              <a:buNone/>
            </a:pPr>
            <a:r>
              <a:rPr lang="en-US" sz="2600" dirty="0"/>
              <a:t>Solution: Critical Value Method (steps 1 to 5 are the same as the previous method)</a:t>
            </a:r>
          </a:p>
          <a:p>
            <a:pPr marL="0" indent="0">
              <a:buNone/>
            </a:pPr>
            <a:r>
              <a:rPr lang="en-US" sz="2400" b="1" dirty="0"/>
              <a:t>Step 6: </a:t>
            </a:r>
            <a:r>
              <a:rPr lang="en-US" sz="2400" dirty="0"/>
              <a:t>The test statistic is computed to be </a:t>
            </a:r>
            <a:r>
              <a:rPr lang="en-US" sz="2400" i="1" dirty="0"/>
              <a:t>z </a:t>
            </a:r>
            <a:r>
              <a:rPr lang="en-US" sz="2400" dirty="0"/>
              <a:t>= 2.55. With the critical value method, we now find the critical values. This is a right-tailed test, so the area of the critical region is an area of </a:t>
            </a:r>
            <a:r>
              <a:rPr lang="el-GR" sz="2400" i="1" dirty="0">
                <a:cs typeface="Arial" panose="020B0604020202020204" pitchFamily="34" charset="0"/>
                <a:sym typeface="Symbol" panose="05050102010706020507" pitchFamily="18" charset="2"/>
              </a:rPr>
              <a:t>α</a:t>
            </a:r>
            <a:r>
              <a:rPr lang="en-US" sz="2400" dirty="0"/>
              <a:t> = 0.05 in the right tail. Referring to Table A-2 and applying the methods of Section 6-1, we find that the critical value is </a:t>
            </a:r>
            <a:r>
              <a:rPr lang="en-US" sz="2400" i="1" dirty="0"/>
              <a:t>z </a:t>
            </a:r>
            <a:r>
              <a:rPr lang="en-US" sz="2400" dirty="0"/>
              <a:t>= 1.645, which is at the boundary of the critical region.</a:t>
            </a:r>
          </a:p>
        </p:txBody>
      </p:sp>
    </p:spTree>
    <p:extLst>
      <p:ext uri="{BB962C8B-B14F-4D97-AF65-F5344CB8AC3E}">
        <p14:creationId xmlns:p14="http://schemas.microsoft.com/office/powerpoint/2010/main" val="1451224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200" dirty="0">
                <a:latin typeface="+mj-lt"/>
              </a:rPr>
              <a:t>Example: Claim − Most Consumers Uncomfortable with Drone Deliveries </a:t>
            </a:r>
            <a:r>
              <a:rPr lang="en-US" sz="2000" b="0" dirty="0">
                <a:latin typeface="+mj-lt"/>
              </a:rPr>
              <a:t>(13 of 16)</a:t>
            </a:r>
            <a:endParaRPr lang="en-IN" sz="2000" b="0" dirty="0">
              <a:latin typeface="+mj-lt"/>
            </a:endParaRPr>
          </a:p>
        </p:txBody>
      </p:sp>
      <p:sp>
        <p:nvSpPr>
          <p:cNvPr id="3" name="Content Placeholder 2"/>
          <p:cNvSpPr>
            <a:spLocks noGrp="1"/>
          </p:cNvSpPr>
          <p:nvPr>
            <p:ph idx="1"/>
          </p:nvPr>
        </p:nvSpPr>
        <p:spPr>
          <a:xfrm>
            <a:off x="457200" y="1600200"/>
            <a:ext cx="8001000" cy="457200"/>
          </a:xfrm>
        </p:spPr>
        <p:txBody>
          <a:bodyPr/>
          <a:lstStyle/>
          <a:p>
            <a:pPr marL="0" indent="0">
              <a:buNone/>
            </a:pPr>
            <a:r>
              <a:rPr lang="en-US" sz="2600" dirty="0"/>
              <a:t>Solution: Critical Value Method</a:t>
            </a:r>
          </a:p>
        </p:txBody>
      </p:sp>
      <p:pic>
        <p:nvPicPr>
          <p:cNvPr id="4" name="Picture 3" descr="A normal curve peaks at p = 0.5, or z = 0. The critical value is z = 1.645. The critical region has area alpha = 0.05, and the test statistic is z = 2.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353415"/>
            <a:ext cx="4710545" cy="3835405"/>
          </a:xfrm>
          <a:prstGeom prst="rect">
            <a:avLst/>
          </a:prstGeom>
        </p:spPr>
      </p:pic>
    </p:spTree>
    <p:extLst>
      <p:ext uri="{BB962C8B-B14F-4D97-AF65-F5344CB8AC3E}">
        <p14:creationId xmlns:p14="http://schemas.microsoft.com/office/powerpoint/2010/main" val="135224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200" dirty="0">
                <a:latin typeface="+mj-lt"/>
              </a:rPr>
              <a:t>Example: Claim − Most Consumers Uncomfortable with Drone Deliveries </a:t>
            </a:r>
            <a:r>
              <a:rPr lang="en-US" sz="2000" b="0" dirty="0">
                <a:latin typeface="+mj-lt"/>
              </a:rPr>
              <a:t>(14 of 16)</a:t>
            </a:r>
            <a:endParaRPr lang="en-IN" sz="2000" b="0" dirty="0">
              <a:latin typeface="+mj-lt"/>
            </a:endParaRPr>
          </a:p>
        </p:txBody>
      </p:sp>
      <p:sp>
        <p:nvSpPr>
          <p:cNvPr id="3" name="Content Placeholder 2"/>
          <p:cNvSpPr>
            <a:spLocks noGrp="1"/>
          </p:cNvSpPr>
          <p:nvPr>
            <p:ph idx="1"/>
          </p:nvPr>
        </p:nvSpPr>
        <p:spPr>
          <a:xfrm>
            <a:off x="457200" y="1600200"/>
            <a:ext cx="7924800" cy="3048000"/>
          </a:xfrm>
        </p:spPr>
        <p:txBody>
          <a:bodyPr/>
          <a:lstStyle/>
          <a:p>
            <a:pPr marL="0" indent="0">
              <a:buNone/>
            </a:pPr>
            <a:r>
              <a:rPr lang="en-US" sz="2600" dirty="0"/>
              <a:t>Solution: Critical Value Method</a:t>
            </a:r>
          </a:p>
          <a:p>
            <a:pPr marL="0" indent="0">
              <a:buNone/>
            </a:pPr>
            <a:r>
              <a:rPr lang="en-US" sz="2400" b="1" dirty="0"/>
              <a:t>Step 7: </a:t>
            </a:r>
            <a:r>
              <a:rPr lang="en-US" sz="2400" dirty="0"/>
              <a:t>Because the test statistic does fall within the critical region, we reject the null hypothesis.</a:t>
            </a:r>
          </a:p>
          <a:p>
            <a:pPr marL="0" indent="0">
              <a:buNone/>
            </a:pPr>
            <a:r>
              <a:rPr lang="en-US" sz="2400" b="1" kern="0" dirty="0"/>
              <a:t>Step 8: </a:t>
            </a:r>
            <a:r>
              <a:rPr lang="en-US" sz="2400" kern="0" dirty="0"/>
              <a:t>Because we reject </a:t>
            </a:r>
            <a:r>
              <a:rPr lang="en-US" sz="2400" i="1" kern="0" dirty="0"/>
              <a:t>H</a:t>
            </a:r>
            <a:r>
              <a:rPr lang="en-US" sz="2400" kern="0" baseline="-25000" dirty="0"/>
              <a:t>0</a:t>
            </a:r>
            <a:r>
              <a:rPr lang="en-US" sz="2400" kern="0" dirty="0"/>
              <a:t>: </a:t>
            </a:r>
            <a:r>
              <a:rPr lang="en-US" sz="2400" i="1" kern="0" dirty="0"/>
              <a:t>p </a:t>
            </a:r>
            <a:r>
              <a:rPr lang="en-US" sz="2400" kern="0" dirty="0"/>
              <a:t>= 0.5, we conclude that there is sufficient sample evidence to support the claim that most (more than half) consumers are uncomfortable with drone deliveries.</a:t>
            </a:r>
          </a:p>
        </p:txBody>
      </p:sp>
    </p:spTree>
    <p:extLst>
      <p:ext uri="{BB962C8B-B14F-4D97-AF65-F5344CB8AC3E}">
        <p14:creationId xmlns:p14="http://schemas.microsoft.com/office/powerpoint/2010/main" val="84767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200" dirty="0">
                <a:latin typeface="+mj-lt"/>
              </a:rPr>
              <a:t>Example: Claim − Most Consumers Uncomfortable with Drone Deliveries </a:t>
            </a:r>
            <a:r>
              <a:rPr lang="en-US" sz="2000" b="0" dirty="0">
                <a:latin typeface="+mj-lt"/>
              </a:rPr>
              <a:t>(15 of 16)</a:t>
            </a:r>
            <a:endParaRPr lang="en-IN" sz="2000" b="0" dirty="0">
              <a:latin typeface="+mj-lt"/>
            </a:endParaRPr>
          </a:p>
        </p:txBody>
      </p:sp>
      <p:sp>
        <p:nvSpPr>
          <p:cNvPr id="3" name="Content Placeholder 2"/>
          <p:cNvSpPr>
            <a:spLocks noGrp="1"/>
          </p:cNvSpPr>
          <p:nvPr>
            <p:ph idx="1"/>
          </p:nvPr>
        </p:nvSpPr>
        <p:spPr>
          <a:xfrm>
            <a:off x="457200" y="1600200"/>
            <a:ext cx="8229600" cy="1828800"/>
          </a:xfrm>
        </p:spPr>
        <p:txBody>
          <a:bodyPr/>
          <a:lstStyle/>
          <a:p>
            <a:pPr marL="0" indent="0">
              <a:buNone/>
            </a:pPr>
            <a:r>
              <a:rPr lang="en-US" sz="2600" dirty="0"/>
              <a:t>Solution: Confidence Interval Method</a:t>
            </a:r>
          </a:p>
          <a:p>
            <a:pPr marL="0" indent="0">
              <a:buNone/>
            </a:pPr>
            <a:r>
              <a:rPr lang="en-US" sz="2400" dirty="0"/>
              <a:t>The claim “The Majority of Consumers Are Not Comfortable with Drone Deliveries,” can be tested with a 0.05 significance level by constructing a 90% confidence interval.</a:t>
            </a:r>
          </a:p>
        </p:txBody>
      </p:sp>
    </p:spTree>
    <p:extLst>
      <p:ext uri="{BB962C8B-B14F-4D97-AF65-F5344CB8AC3E}">
        <p14:creationId xmlns:p14="http://schemas.microsoft.com/office/powerpoint/2010/main" val="3652347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2"/>
            <a:ext cx="8382000" cy="1097280"/>
          </a:xfrm>
        </p:spPr>
        <p:txBody>
          <a:bodyPr/>
          <a:lstStyle/>
          <a:p>
            <a:r>
              <a:rPr lang="en-US" sz="3200" dirty="0">
                <a:latin typeface="+mj-lt"/>
              </a:rPr>
              <a:t>Example: Claim − Most Consumers Uncomfortable with Drone Deliveries </a:t>
            </a:r>
            <a:r>
              <a:rPr lang="en-US" sz="2000" b="0" dirty="0">
                <a:latin typeface="+mj-lt"/>
              </a:rPr>
              <a:t>(16 of 16)</a:t>
            </a:r>
            <a:endParaRPr lang="en-IN" sz="2000" b="0" dirty="0">
              <a:latin typeface="+mj-lt"/>
            </a:endParaRPr>
          </a:p>
        </p:txBody>
      </p:sp>
      <p:sp>
        <p:nvSpPr>
          <p:cNvPr id="3" name="Content Placeholder 2"/>
          <p:cNvSpPr>
            <a:spLocks noGrp="1"/>
          </p:cNvSpPr>
          <p:nvPr>
            <p:ph idx="1"/>
          </p:nvPr>
        </p:nvSpPr>
        <p:spPr>
          <a:xfrm>
            <a:off x="457200" y="1600201"/>
            <a:ext cx="8229600" cy="381000"/>
          </a:xfrm>
        </p:spPr>
        <p:txBody>
          <a:bodyPr/>
          <a:lstStyle/>
          <a:p>
            <a:pPr marL="0" indent="0">
              <a:buNone/>
            </a:pPr>
            <a:r>
              <a:rPr lang="en-US" sz="2600" dirty="0"/>
              <a:t>Solution: Confidence Interval Method</a:t>
            </a:r>
          </a:p>
        </p:txBody>
      </p:sp>
      <p:pic>
        <p:nvPicPr>
          <p:cNvPr id="6" name="Picture 5" descr="The 90% confidence interval estimate of the population proportion p is found using the sample data of n = 1009 and p-hat = 545 over 10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58702"/>
            <a:ext cx="7557025" cy="1361204"/>
          </a:xfrm>
          <a:prstGeom prst="rect">
            <a:avLst/>
          </a:prstGeom>
        </p:spPr>
      </p:pic>
      <p:sp>
        <p:nvSpPr>
          <p:cNvPr id="2" name="Content Placeholder 5"/>
          <p:cNvSpPr>
            <a:spLocks noGrp="1"/>
          </p:cNvSpPr>
          <p:nvPr>
            <p:ph idx="13"/>
          </p:nvPr>
        </p:nvSpPr>
        <p:spPr>
          <a:xfrm>
            <a:off x="457200" y="3706368"/>
            <a:ext cx="8382000" cy="2209800"/>
          </a:xfrm>
        </p:spPr>
        <p:txBody>
          <a:bodyPr/>
          <a:lstStyle/>
          <a:p>
            <a:pPr marL="0" indent="0">
              <a:buNone/>
            </a:pPr>
            <a:r>
              <a:rPr lang="en-US" sz="2400" dirty="0"/>
              <a:t>Using the methods of Section 7-1 we get: 0.514 &lt; </a:t>
            </a:r>
            <a:r>
              <a:rPr lang="en-US" sz="2400" i="1" dirty="0"/>
              <a:t>p </a:t>
            </a:r>
            <a:r>
              <a:rPr lang="en-US" sz="2400" dirty="0"/>
              <a:t>&lt; 0.566. The entire range of values in this confidence interval is greater than 0.5. We are 90% confident that the limits of 0.514 and 0.566 contain the true value of </a:t>
            </a:r>
            <a:r>
              <a:rPr lang="en-US" sz="2400" i="1" dirty="0"/>
              <a:t>p</a:t>
            </a:r>
            <a:r>
              <a:rPr lang="en-US" sz="2400" dirty="0"/>
              <a:t>, the sample data appear to support the claim that most (more than 0.5) consumers are uncomfortable with drone deliveries.</a:t>
            </a:r>
          </a:p>
        </p:txBody>
      </p:sp>
    </p:spTree>
    <p:extLst>
      <p:ext uri="{BB962C8B-B14F-4D97-AF65-F5344CB8AC3E}">
        <p14:creationId xmlns:p14="http://schemas.microsoft.com/office/powerpoint/2010/main" val="638161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Finding the Number of Successes </a:t>
            </a:r>
            <a:r>
              <a:rPr lang="en-US" sz="3600" i="1" dirty="0">
                <a:latin typeface="+mj-lt"/>
              </a:rPr>
              <a:t>x</a:t>
            </a:r>
            <a:endParaRPr lang="en-IN" sz="3600" b="0" dirty="0">
              <a:latin typeface="+mj-lt"/>
            </a:endParaRPr>
          </a:p>
        </p:txBody>
      </p:sp>
      <p:pic>
        <p:nvPicPr>
          <p:cNvPr id="2" name="Picture 1" descr="When using technology for hypothesis tests of proportions, we must usually enter the sample size n and the number of successes x, but in real applications the sample proportion p-hat is often given instead of x. The number of successes x can be found by evaluating x = n times p-ha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7923262" cy="2298352"/>
          </a:xfrm>
          <a:prstGeom prst="rect">
            <a:avLst/>
          </a:prstGeom>
        </p:spPr>
      </p:pic>
      <p:sp>
        <p:nvSpPr>
          <p:cNvPr id="3" name="Content Placeholder 2"/>
          <p:cNvSpPr>
            <a:spLocks noGrp="1"/>
          </p:cNvSpPr>
          <p:nvPr>
            <p:ph idx="1"/>
          </p:nvPr>
        </p:nvSpPr>
        <p:spPr>
          <a:xfrm>
            <a:off x="457200" y="3962400"/>
            <a:ext cx="8001000" cy="1219200"/>
          </a:xfrm>
        </p:spPr>
        <p:txBody>
          <a:bodyPr/>
          <a:lstStyle/>
          <a:p>
            <a:pPr marL="0" indent="0">
              <a:buNone/>
            </a:pPr>
            <a:r>
              <a:rPr lang="en-US" sz="2600" dirty="0"/>
              <a:t>Note that in the next example, the result of 5587.712 adults must be rounded to the nearest whole number of 5588.</a:t>
            </a:r>
          </a:p>
        </p:txBody>
      </p:sp>
    </p:spTree>
    <p:extLst>
      <p:ext uri="{BB962C8B-B14F-4D97-AF65-F5344CB8AC3E}">
        <p14:creationId xmlns:p14="http://schemas.microsoft.com/office/powerpoint/2010/main" val="3853980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Finding the number of Successes </a:t>
            </a:r>
            <a:r>
              <a:rPr lang="en-US" sz="3600" i="1" dirty="0">
                <a:latin typeface="+mj-lt"/>
              </a:rPr>
              <a:t>x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077200" cy="1981200"/>
          </a:xfrm>
        </p:spPr>
        <p:txBody>
          <a:bodyPr/>
          <a:lstStyle/>
          <a:p>
            <a:pPr marL="0" indent="0">
              <a:buNone/>
            </a:pPr>
            <a:r>
              <a:rPr lang="en-US" sz="2600" dirty="0"/>
              <a:t>A study of sleepwalking or “nocturnal wandering” was described in </a:t>
            </a:r>
            <a:r>
              <a:rPr lang="en-US" sz="2600" b="1" dirty="0"/>
              <a:t>Neurology</a:t>
            </a:r>
            <a:r>
              <a:rPr lang="en-US" sz="2600" i="1" dirty="0"/>
              <a:t> </a:t>
            </a:r>
            <a:r>
              <a:rPr lang="en-US" sz="2600" dirty="0"/>
              <a:t>magazine, and it included information that 29.2% of 19,136 American adults have sleepwalked. What is the actual number of adults who have sleepwalked?</a:t>
            </a:r>
          </a:p>
        </p:txBody>
      </p:sp>
    </p:spTree>
    <p:extLst>
      <p:ext uri="{BB962C8B-B14F-4D97-AF65-F5344CB8AC3E}">
        <p14:creationId xmlns:p14="http://schemas.microsoft.com/office/powerpoint/2010/main" val="227745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3797299"/>
          </a:xfrm>
        </p:spPr>
        <p:txBody>
          <a:bodyPr/>
          <a:lstStyle/>
          <a:p>
            <a:pPr marL="0" indent="0">
              <a:buNone/>
            </a:pPr>
            <a:r>
              <a:rPr lang="en-US" sz="2600" dirty="0"/>
              <a:t>This section describes a complete procedure for testing a claim made about a population proportion </a:t>
            </a:r>
            <a:r>
              <a:rPr lang="en-US" sz="2600" i="1" dirty="0"/>
              <a:t>p</a:t>
            </a:r>
            <a:r>
              <a:rPr lang="en-US" sz="2600" dirty="0"/>
              <a:t>. We illustrate hypothesis testing with the </a:t>
            </a:r>
            <a:r>
              <a:rPr lang="en-US" sz="2600" i="1" dirty="0"/>
              <a:t>P</a:t>
            </a:r>
            <a:r>
              <a:rPr lang="en-US" sz="2600" dirty="0"/>
              <a:t>-value method, the critical value method, and the use of confidence intervals. The methods of this section can be used with claims about population proportions, probabilities, or the decimal equivalents of percentages.</a:t>
            </a:r>
          </a:p>
        </p:txBody>
      </p:sp>
    </p:spTree>
    <p:extLst>
      <p:ext uri="{BB962C8B-B14F-4D97-AF65-F5344CB8AC3E}">
        <p14:creationId xmlns:p14="http://schemas.microsoft.com/office/powerpoint/2010/main" val="2869607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Finding the number of Successes </a:t>
            </a:r>
            <a:r>
              <a:rPr lang="en-US" sz="3600" i="1" dirty="0">
                <a:latin typeface="+mj-lt"/>
              </a:rPr>
              <a:t>x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001000" cy="2133600"/>
          </a:xfrm>
        </p:spPr>
        <p:txBody>
          <a:bodyPr/>
          <a:lstStyle/>
          <a:p>
            <a:pPr marL="0" indent="0">
              <a:spcBef>
                <a:spcPts val="1200"/>
              </a:spcBef>
              <a:buNone/>
            </a:pPr>
            <a:r>
              <a:rPr lang="en-US" sz="2600" dirty="0"/>
              <a:t>Solution</a:t>
            </a:r>
          </a:p>
          <a:p>
            <a:pPr marL="0" indent="0">
              <a:spcBef>
                <a:spcPts val="1200"/>
              </a:spcBef>
              <a:buNone/>
            </a:pPr>
            <a:r>
              <a:rPr lang="en-US" sz="2400" dirty="0"/>
              <a:t>The number of adults who have sleepwalked is 29.2% of 19,136, or 0.292×19,136 = 5587.712, but the result must be a whole number, so we round the product to the nearest whole number of 5588.</a:t>
            </a:r>
          </a:p>
        </p:txBody>
      </p:sp>
    </p:spTree>
    <p:extLst>
      <p:ext uri="{BB962C8B-B14F-4D97-AF65-F5344CB8AC3E}">
        <p14:creationId xmlns:p14="http://schemas.microsoft.com/office/powerpoint/2010/main" val="602197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(1 of 8)</a:t>
            </a:r>
            <a:endParaRPr lang="en-IN" sz="2000" b="0" dirty="0">
              <a:latin typeface="+mj-lt"/>
            </a:endParaRPr>
          </a:p>
        </p:txBody>
      </p:sp>
      <p:pic>
        <p:nvPicPr>
          <p:cNvPr id="2" name="Picture 1" descr="Using the same sleepwalking data from the previous example (n = 19,136 and p-hat = 29.2%), would a reporter be justified in stating that “fewer than 30% of adults have sleepwalked”?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18374"/>
            <a:ext cx="7584592" cy="1428704"/>
          </a:xfrm>
          <a:prstGeom prst="rect">
            <a:avLst/>
          </a:prstGeom>
        </p:spPr>
      </p:pic>
      <p:sp>
        <p:nvSpPr>
          <p:cNvPr id="3" name="Content Placeholder 2"/>
          <p:cNvSpPr>
            <a:spLocks noGrp="1"/>
          </p:cNvSpPr>
          <p:nvPr>
            <p:ph idx="1"/>
          </p:nvPr>
        </p:nvSpPr>
        <p:spPr>
          <a:xfrm>
            <a:off x="457200" y="3200400"/>
            <a:ext cx="7924800" cy="1219200"/>
          </a:xfrm>
        </p:spPr>
        <p:txBody>
          <a:bodyPr/>
          <a:lstStyle/>
          <a:p>
            <a:pPr marL="0" indent="0">
              <a:buNone/>
            </a:pPr>
            <a:r>
              <a:rPr lang="en-US" sz="2600" dirty="0">
                <a:latin typeface="+mj-lt"/>
              </a:rPr>
              <a:t>Let’s use a 0.05 significance level to test the claim that for the adult population, the proportion of those who have sleepwalked is less than 0.30.</a:t>
            </a:r>
          </a:p>
        </p:txBody>
      </p:sp>
    </p:spTree>
    <p:extLst>
      <p:ext uri="{BB962C8B-B14F-4D97-AF65-F5344CB8AC3E}">
        <p14:creationId xmlns:p14="http://schemas.microsoft.com/office/powerpoint/2010/main" val="316340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(2 of 8)</a:t>
            </a:r>
            <a:endParaRPr lang="en-IN" sz="2000" b="0" dirty="0">
              <a:latin typeface="+mj-lt"/>
            </a:endParaRPr>
          </a:p>
        </p:txBody>
      </p:sp>
      <p:sp>
        <p:nvSpPr>
          <p:cNvPr id="3" name="Content Placeholder 2"/>
          <p:cNvSpPr>
            <a:spLocks noGrp="1"/>
          </p:cNvSpPr>
          <p:nvPr>
            <p:ph idx="1"/>
          </p:nvPr>
        </p:nvSpPr>
        <p:spPr>
          <a:xfrm>
            <a:off x="457200" y="1600200"/>
            <a:ext cx="7848600" cy="4572000"/>
          </a:xfrm>
        </p:spPr>
        <p:txBody>
          <a:bodyPr/>
          <a:lstStyle/>
          <a:p>
            <a:pPr marL="0" indent="0">
              <a:buNone/>
            </a:pPr>
            <a:r>
              <a:rPr lang="en-US" sz="2600" dirty="0"/>
              <a:t>Solution</a:t>
            </a:r>
          </a:p>
          <a:p>
            <a:pPr marL="0" indent="0">
              <a:buNone/>
            </a:pPr>
            <a:r>
              <a:rPr lang="en-US" sz="2400" b="1" dirty="0"/>
              <a:t>Requirement Check</a:t>
            </a:r>
          </a:p>
          <a:p>
            <a:pPr marL="0" indent="0">
              <a:buNone/>
            </a:pPr>
            <a:r>
              <a:rPr lang="en-US" sz="2200" dirty="0"/>
              <a:t>(1) The sample is a simple random sample. </a:t>
            </a:r>
          </a:p>
          <a:p>
            <a:pPr marL="0" indent="0">
              <a:buNone/>
            </a:pPr>
            <a:r>
              <a:rPr lang="en-US" sz="2200" dirty="0"/>
              <a:t>(2) There is a fixed number (19,136) of independent trials with two categories (a subject has sleepwalked or has not).</a:t>
            </a:r>
          </a:p>
          <a:p>
            <a:pPr marL="0" indent="0">
              <a:buNone/>
            </a:pPr>
            <a:r>
              <a:rPr lang="en-US" sz="2200" dirty="0"/>
              <a:t>(3) The requirements </a:t>
            </a:r>
            <a:r>
              <a:rPr lang="en-US" sz="2200" i="1" dirty="0"/>
              <a:t>np </a:t>
            </a:r>
            <a:r>
              <a:rPr lang="en-US" sz="2200" dirty="0"/>
              <a:t>≥ 5 and </a:t>
            </a:r>
            <a:r>
              <a:rPr lang="en-US" sz="2200" i="1" dirty="0"/>
              <a:t>nq </a:t>
            </a:r>
            <a:r>
              <a:rPr lang="en-US" sz="2200" dirty="0"/>
              <a:t>≥ 5 are both satisfied with </a:t>
            </a:r>
            <a:r>
              <a:rPr lang="en-US" sz="2200" i="1" dirty="0"/>
              <a:t>n </a:t>
            </a:r>
            <a:r>
              <a:rPr lang="en-US" sz="2200" dirty="0"/>
              <a:t>= 19,136 and </a:t>
            </a:r>
            <a:r>
              <a:rPr lang="en-US" sz="2200" i="1" dirty="0"/>
              <a:t>p </a:t>
            </a:r>
            <a:r>
              <a:rPr lang="en-US" sz="2200" dirty="0"/>
              <a:t>= 0.30. [We get </a:t>
            </a:r>
            <a:r>
              <a:rPr lang="en-US" sz="2200" i="1" dirty="0"/>
              <a:t>np </a:t>
            </a:r>
            <a:r>
              <a:rPr lang="en-US" sz="2200" dirty="0"/>
              <a:t>= (19,136)(0.30) = 5740.8, which is greater than or equal to 5, and we also get </a:t>
            </a:r>
            <a:r>
              <a:rPr lang="en-US" sz="2200" i="1" dirty="0"/>
              <a:t>nq </a:t>
            </a:r>
            <a:r>
              <a:rPr lang="en-US" sz="2200" dirty="0"/>
              <a:t>= (19,136)(0.70) = 13,395.2, which is greater than or equal to 5.]</a:t>
            </a:r>
          </a:p>
          <a:p>
            <a:pPr marL="0" indent="0">
              <a:buNone/>
            </a:pPr>
            <a:r>
              <a:rPr lang="en-US" sz="2200" dirty="0"/>
              <a:t>The three requirements are all satisfied</a:t>
            </a:r>
            <a:r>
              <a:rPr lang="en-US" sz="2400" dirty="0"/>
              <a:t>.</a:t>
            </a:r>
          </a:p>
        </p:txBody>
      </p:sp>
    </p:spTree>
    <p:extLst>
      <p:ext uri="{BB962C8B-B14F-4D97-AF65-F5344CB8AC3E}">
        <p14:creationId xmlns:p14="http://schemas.microsoft.com/office/powerpoint/2010/main" val="4004107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(3 of 8)</a:t>
            </a:r>
            <a:endParaRPr lang="en-IN" sz="2000" b="0" dirty="0">
              <a:latin typeface="+mj-lt"/>
            </a:endParaRPr>
          </a:p>
        </p:txBody>
      </p:sp>
      <p:sp>
        <p:nvSpPr>
          <p:cNvPr id="3" name="Content Placeholder 2"/>
          <p:cNvSpPr>
            <a:spLocks noGrp="1"/>
          </p:cNvSpPr>
          <p:nvPr>
            <p:ph idx="1"/>
          </p:nvPr>
        </p:nvSpPr>
        <p:spPr>
          <a:xfrm>
            <a:off x="457200" y="1600200"/>
            <a:ext cx="8229600" cy="3962400"/>
          </a:xfrm>
        </p:spPr>
        <p:txBody>
          <a:bodyPr/>
          <a:lstStyle/>
          <a:p>
            <a:pPr marL="0" indent="0">
              <a:buNone/>
            </a:pPr>
            <a:r>
              <a:rPr lang="en-US" sz="2600" dirty="0"/>
              <a:t>Solution</a:t>
            </a:r>
          </a:p>
          <a:p>
            <a:pPr marL="0" indent="0">
              <a:buNone/>
            </a:pPr>
            <a:r>
              <a:rPr lang="en-US" sz="2400" b="1" dirty="0"/>
              <a:t>Step 1: </a:t>
            </a:r>
            <a:r>
              <a:rPr lang="en-US" sz="2400" dirty="0"/>
              <a:t>The original claim is expressed in symbolic form as </a:t>
            </a:r>
            <a:r>
              <a:rPr lang="en-US" sz="2400" i="1" dirty="0"/>
              <a:t>p </a:t>
            </a:r>
            <a:r>
              <a:rPr lang="en-US" sz="2400" dirty="0"/>
              <a:t>&lt; 0.30.</a:t>
            </a:r>
          </a:p>
          <a:p>
            <a:pPr marL="0" indent="0">
              <a:buNone/>
            </a:pPr>
            <a:r>
              <a:rPr lang="en-US" sz="2400" b="1" kern="0" dirty="0"/>
              <a:t>Step 2: </a:t>
            </a:r>
            <a:r>
              <a:rPr lang="en-US" sz="2400" kern="0" dirty="0"/>
              <a:t>The opposite of the original claim is </a:t>
            </a:r>
            <a:r>
              <a:rPr lang="en-US" sz="2400" i="1" kern="0" dirty="0"/>
              <a:t>p </a:t>
            </a:r>
            <a:r>
              <a:rPr lang="en-US" sz="2400" kern="0" dirty="0"/>
              <a:t>≥ 0.30.</a:t>
            </a:r>
          </a:p>
          <a:p>
            <a:pPr marL="0" indent="0">
              <a:buFontTx/>
              <a:buNone/>
            </a:pPr>
            <a:r>
              <a:rPr lang="en-US" sz="2400" b="1" kern="0" dirty="0"/>
              <a:t>Step 3: </a:t>
            </a:r>
            <a:r>
              <a:rPr lang="en-US" sz="2400" kern="0" dirty="0"/>
              <a:t>Because </a:t>
            </a:r>
            <a:r>
              <a:rPr lang="en-US" sz="2400" i="1" kern="0" dirty="0"/>
              <a:t>p </a:t>
            </a:r>
            <a:r>
              <a:rPr lang="en-US" sz="2400" kern="0" dirty="0"/>
              <a:t>&lt; 0.30 does not contain equality, it becomes </a:t>
            </a:r>
            <a:r>
              <a:rPr lang="en-US" sz="2400" i="1" kern="0" dirty="0"/>
              <a:t>H</a:t>
            </a:r>
            <a:r>
              <a:rPr lang="en-US" sz="2400" kern="0" baseline="-25000" dirty="0"/>
              <a:t>1</a:t>
            </a:r>
            <a:r>
              <a:rPr lang="en-US" sz="2400" kern="0" dirty="0"/>
              <a:t>. We get</a:t>
            </a:r>
          </a:p>
          <a:p>
            <a:pPr marL="720000" indent="0">
              <a:buFontTx/>
              <a:buNone/>
            </a:pPr>
            <a:r>
              <a:rPr lang="en-US" sz="2400" i="1" kern="0" dirty="0"/>
              <a:t>H</a:t>
            </a:r>
            <a:r>
              <a:rPr lang="en-US" sz="2400" kern="0" baseline="-25000" dirty="0"/>
              <a:t>0</a:t>
            </a:r>
            <a:r>
              <a:rPr lang="en-US" sz="2400" kern="0" dirty="0"/>
              <a:t>: </a:t>
            </a:r>
            <a:r>
              <a:rPr lang="en-US" sz="2400" i="1" kern="0" dirty="0"/>
              <a:t>p </a:t>
            </a:r>
            <a:r>
              <a:rPr lang="en-US" sz="2400" kern="0" dirty="0"/>
              <a:t>= 0.30 (null hypothesis)</a:t>
            </a:r>
          </a:p>
          <a:p>
            <a:pPr marL="720000" indent="0">
              <a:buFontTx/>
              <a:buNone/>
            </a:pPr>
            <a:r>
              <a:rPr lang="en-US" sz="2400" i="1" kern="0" dirty="0"/>
              <a:t>H</a:t>
            </a:r>
            <a:r>
              <a:rPr lang="en-US" sz="2400" kern="0" baseline="-25000" dirty="0"/>
              <a:t>1</a:t>
            </a:r>
            <a:r>
              <a:rPr lang="en-US" sz="2400" kern="0" dirty="0"/>
              <a:t>: </a:t>
            </a:r>
            <a:r>
              <a:rPr lang="en-US" sz="2400" i="1" kern="0" dirty="0"/>
              <a:t>p </a:t>
            </a:r>
            <a:r>
              <a:rPr lang="en-US" sz="2400" kern="0" dirty="0"/>
              <a:t>&lt; 0.30 (alternative hypothesis and original claim)</a:t>
            </a:r>
          </a:p>
        </p:txBody>
      </p:sp>
    </p:spTree>
    <p:extLst>
      <p:ext uri="{BB962C8B-B14F-4D97-AF65-F5344CB8AC3E}">
        <p14:creationId xmlns:p14="http://schemas.microsoft.com/office/powerpoint/2010/main" val="871395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(4 of 8)</a:t>
            </a:r>
            <a:endParaRPr lang="en-IN" sz="2000" b="0" dirty="0">
              <a:latin typeface="+mj-lt"/>
            </a:endParaRPr>
          </a:p>
        </p:txBody>
      </p:sp>
      <p:sp>
        <p:nvSpPr>
          <p:cNvPr id="3" name="Content Placeholder 2"/>
          <p:cNvSpPr>
            <a:spLocks noGrp="1"/>
          </p:cNvSpPr>
          <p:nvPr>
            <p:ph idx="1"/>
          </p:nvPr>
        </p:nvSpPr>
        <p:spPr>
          <a:xfrm>
            <a:off x="457200" y="1600200"/>
            <a:ext cx="8229600" cy="990600"/>
          </a:xfrm>
        </p:spPr>
        <p:txBody>
          <a:bodyPr/>
          <a:lstStyle/>
          <a:p>
            <a:pPr marL="0" indent="0">
              <a:buNone/>
            </a:pPr>
            <a:r>
              <a:rPr lang="en-US" sz="2600" dirty="0"/>
              <a:t>Solution</a:t>
            </a:r>
          </a:p>
          <a:p>
            <a:pPr marL="0" indent="0">
              <a:buNone/>
            </a:pPr>
            <a:r>
              <a:rPr lang="en-US" sz="2400" b="1" dirty="0"/>
              <a:t>Step 4: </a:t>
            </a:r>
            <a:r>
              <a:rPr lang="en-US" sz="2400" dirty="0"/>
              <a:t>The significance level is </a:t>
            </a:r>
            <a:r>
              <a:rPr lang="el-GR" sz="2400" i="1" dirty="0">
                <a:latin typeface="Arial" panose="020B0604020202020204" pitchFamily="34" charset="0"/>
                <a:cs typeface="Arial" panose="020B0604020202020204" pitchFamily="34" charset="0"/>
                <a:sym typeface="Symbol" panose="05050102010706020507" pitchFamily="18" charset="2"/>
              </a:rPr>
              <a:t>α</a:t>
            </a:r>
            <a:r>
              <a:rPr lang="en-US" sz="2400" dirty="0"/>
              <a:t> = 0.05.</a:t>
            </a:r>
            <a:endParaRPr lang="en-US" sz="2600" dirty="0"/>
          </a:p>
        </p:txBody>
      </p:sp>
      <p:pic>
        <p:nvPicPr>
          <p:cNvPr id="4" name="Picture 3" descr="Step 5: Because the claim involves the proportion p, the statistic relevant to this test is the sample proportion p-hat and the sampling distribution of sample proportions can be approximated by the normal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4" y="2778948"/>
            <a:ext cx="7876180" cy="1421196"/>
          </a:xfrm>
          <a:prstGeom prst="rect">
            <a:avLst/>
          </a:prstGeom>
        </p:spPr>
      </p:pic>
    </p:spTree>
    <p:extLst>
      <p:ext uri="{BB962C8B-B14F-4D97-AF65-F5344CB8AC3E}">
        <p14:creationId xmlns:p14="http://schemas.microsoft.com/office/powerpoint/2010/main" val="2538513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(5 of 8)</a:t>
            </a:r>
            <a:endParaRPr lang="en-IN" sz="2000" b="0" dirty="0">
              <a:latin typeface="+mj-lt"/>
            </a:endParaRPr>
          </a:p>
        </p:txBody>
      </p:sp>
      <p:sp>
        <p:nvSpPr>
          <p:cNvPr id="3" name="Content Placeholder 2"/>
          <p:cNvSpPr>
            <a:spLocks noGrp="1"/>
          </p:cNvSpPr>
          <p:nvPr>
            <p:ph idx="1"/>
          </p:nvPr>
        </p:nvSpPr>
        <p:spPr>
          <a:xfrm>
            <a:off x="457200" y="1600200"/>
            <a:ext cx="7696200" cy="2133600"/>
          </a:xfrm>
        </p:spPr>
        <p:txBody>
          <a:bodyPr/>
          <a:lstStyle/>
          <a:p>
            <a:pPr marL="0" indent="0">
              <a:buNone/>
            </a:pPr>
            <a:r>
              <a:rPr lang="en-US" sz="2600" dirty="0"/>
              <a:t>Solution</a:t>
            </a:r>
          </a:p>
          <a:p>
            <a:pPr marL="0" indent="0">
              <a:buNone/>
            </a:pPr>
            <a:r>
              <a:rPr lang="en-US" sz="2400" b="1" dirty="0"/>
              <a:t>Step 6: Technology </a:t>
            </a:r>
            <a:r>
              <a:rPr lang="en-US" sz="2400" dirty="0"/>
              <a:t>If using technology, the test statistic and the </a:t>
            </a:r>
            <a:r>
              <a:rPr lang="en-US" sz="2400" i="1" dirty="0"/>
              <a:t>P</a:t>
            </a:r>
            <a:r>
              <a:rPr lang="en-US" sz="2400" dirty="0"/>
              <a:t>-value will be provided. See the accompanying results from StatCrunch showing that the test statistic is </a:t>
            </a:r>
            <a:r>
              <a:rPr lang="en-US" sz="2400" i="1" dirty="0"/>
              <a:t>z </a:t>
            </a:r>
            <a:r>
              <a:rPr lang="en-US" sz="2400" dirty="0"/>
              <a:t>= −2.41 (rounded) and the </a:t>
            </a:r>
            <a:r>
              <a:rPr lang="en-US" sz="2400" i="1" dirty="0"/>
              <a:t>P</a:t>
            </a:r>
            <a:r>
              <a:rPr lang="en-US" sz="2400" dirty="0"/>
              <a:t>-value = 0.008.</a:t>
            </a:r>
          </a:p>
        </p:txBody>
      </p:sp>
      <p:pic>
        <p:nvPicPr>
          <p:cNvPr id="4" name="Picture 3" descr="The stat crunch display of hypothesis test results shows the following values: p, proportion of successes; H sub 0, p = 0.3; H sub A, p &lt; 0.3; proportion p; count, 5588; total, 19,136; sample proportion, 0.29201505; standard error, 0.0033127149; z-statistic, negative 2.4103945; p-value, 0.00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86200"/>
            <a:ext cx="6451023" cy="1913659"/>
          </a:xfrm>
          <a:prstGeom prst="rect">
            <a:avLst/>
          </a:prstGeom>
        </p:spPr>
      </p:pic>
    </p:spTree>
    <p:extLst>
      <p:ext uri="{BB962C8B-B14F-4D97-AF65-F5344CB8AC3E}">
        <p14:creationId xmlns:p14="http://schemas.microsoft.com/office/powerpoint/2010/main" val="3814266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(6 of 8)</a:t>
            </a:r>
            <a:endParaRPr lang="en-IN" sz="2000" b="0" dirty="0">
              <a:latin typeface="+mj-lt"/>
            </a:endParaRPr>
          </a:p>
        </p:txBody>
      </p:sp>
      <p:sp>
        <p:nvSpPr>
          <p:cNvPr id="3" name="Content Placeholder 2"/>
          <p:cNvSpPr>
            <a:spLocks noGrp="1"/>
          </p:cNvSpPr>
          <p:nvPr>
            <p:ph idx="1"/>
          </p:nvPr>
        </p:nvSpPr>
        <p:spPr>
          <a:xfrm>
            <a:off x="457200" y="1600200"/>
            <a:ext cx="8229600" cy="1981200"/>
          </a:xfrm>
        </p:spPr>
        <p:txBody>
          <a:bodyPr/>
          <a:lstStyle/>
          <a:p>
            <a:pPr marL="0" indent="0">
              <a:buNone/>
            </a:pPr>
            <a:r>
              <a:rPr lang="en-US" sz="2600" dirty="0"/>
              <a:t>Solution</a:t>
            </a:r>
          </a:p>
          <a:p>
            <a:pPr marL="0" indent="0">
              <a:buNone/>
            </a:pPr>
            <a:r>
              <a:rPr lang="en-US" sz="2400" b="1" dirty="0"/>
              <a:t>Table A-2 </a:t>
            </a:r>
            <a:r>
              <a:rPr lang="en-US" sz="2400" dirty="0"/>
              <a:t>If technology is not available, proceed as follows to conduct the hypothesis test using the </a:t>
            </a:r>
            <a:r>
              <a:rPr lang="en-US" sz="2400" i="1" dirty="0"/>
              <a:t>P</a:t>
            </a:r>
            <a:r>
              <a:rPr lang="en-US" sz="2400" dirty="0"/>
              <a:t>-value method.</a:t>
            </a:r>
          </a:p>
          <a:p>
            <a:pPr marL="0" indent="0">
              <a:buNone/>
            </a:pPr>
            <a:r>
              <a:rPr lang="en-US" sz="2400" dirty="0"/>
              <a:t>The test statistic </a:t>
            </a:r>
            <a:r>
              <a:rPr lang="en-US" sz="2400" i="1" dirty="0"/>
              <a:t>z </a:t>
            </a:r>
            <a:r>
              <a:rPr lang="en-US" sz="2400" dirty="0"/>
              <a:t>= −2.41 is calculated as follows:</a:t>
            </a:r>
          </a:p>
        </p:txBody>
      </p:sp>
      <p:pic>
        <p:nvPicPr>
          <p:cNvPr id="2" name="Picture 1" descr="z = p-hat minus p, divided by the square root of p q over n = 5588 over 19,136, minus 0.30, all divided by the square root of 0.30 times 0.70 over 19,136, = negative 2.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378" y="3810000"/>
            <a:ext cx="4726222" cy="1434615"/>
          </a:xfrm>
          <a:prstGeom prst="rect">
            <a:avLst/>
          </a:prstGeom>
        </p:spPr>
      </p:pic>
    </p:spTree>
    <p:extLst>
      <p:ext uri="{BB962C8B-B14F-4D97-AF65-F5344CB8AC3E}">
        <p14:creationId xmlns:p14="http://schemas.microsoft.com/office/powerpoint/2010/main" val="106273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(7 of 8)</a:t>
            </a:r>
            <a:endParaRPr lang="en-IN" sz="2000" b="0" dirty="0">
              <a:latin typeface="+mj-lt"/>
            </a:endParaRPr>
          </a:p>
        </p:txBody>
      </p:sp>
      <p:sp>
        <p:nvSpPr>
          <p:cNvPr id="3" name="Content Placeholder 2"/>
          <p:cNvSpPr>
            <a:spLocks noGrp="1"/>
          </p:cNvSpPr>
          <p:nvPr>
            <p:ph idx="1"/>
          </p:nvPr>
        </p:nvSpPr>
        <p:spPr>
          <a:xfrm>
            <a:off x="457200" y="1600200"/>
            <a:ext cx="8305800" cy="2667000"/>
          </a:xfrm>
        </p:spPr>
        <p:txBody>
          <a:bodyPr/>
          <a:lstStyle/>
          <a:p>
            <a:pPr marL="0" indent="0">
              <a:buNone/>
            </a:pPr>
            <a:r>
              <a:rPr lang="en-US" sz="2600" dirty="0"/>
              <a:t>Solution</a:t>
            </a:r>
          </a:p>
          <a:p>
            <a:pPr marL="0" indent="0">
              <a:buNone/>
            </a:pPr>
            <a:r>
              <a:rPr lang="en-US" sz="2400" dirty="0"/>
              <a:t>For this left-tailed test, the </a:t>
            </a:r>
            <a:r>
              <a:rPr lang="en-US" sz="2400" i="1" dirty="0"/>
              <a:t>P</a:t>
            </a:r>
            <a:r>
              <a:rPr lang="en-US" sz="2400" dirty="0"/>
              <a:t>-value is the area to the left of the test statistic. Using Table A-2, we see that the area to the left of </a:t>
            </a:r>
            <a:r>
              <a:rPr lang="en-US" sz="2400" i="1" dirty="0"/>
              <a:t>z </a:t>
            </a:r>
            <a:r>
              <a:rPr lang="en-US" sz="2400" dirty="0"/>
              <a:t>= −2.41 is 0.0080, so the </a:t>
            </a:r>
            <a:r>
              <a:rPr lang="en-US" sz="2400" i="1" dirty="0"/>
              <a:t>P</a:t>
            </a:r>
            <a:r>
              <a:rPr lang="en-US" sz="2400" dirty="0"/>
              <a:t>-value is 0.0080.</a:t>
            </a:r>
          </a:p>
          <a:p>
            <a:pPr marL="0" indent="0">
              <a:buNone/>
            </a:pPr>
            <a:r>
              <a:rPr lang="en-US" sz="2400" b="1" kern="0" dirty="0"/>
              <a:t>Step 7: </a:t>
            </a:r>
            <a:r>
              <a:rPr lang="en-US" sz="2400" kern="0" dirty="0"/>
              <a:t>Because the </a:t>
            </a:r>
            <a:r>
              <a:rPr lang="en-US" sz="2400" i="1" kern="0" dirty="0"/>
              <a:t>P</a:t>
            </a:r>
            <a:r>
              <a:rPr lang="en-US" sz="2400" kern="0" dirty="0"/>
              <a:t>-value of 0.0080 is less than or equal to the significance level of 0.05, we reject the null hypothesis.</a:t>
            </a:r>
          </a:p>
        </p:txBody>
      </p:sp>
    </p:spTree>
    <p:extLst>
      <p:ext uri="{BB962C8B-B14F-4D97-AF65-F5344CB8AC3E}">
        <p14:creationId xmlns:p14="http://schemas.microsoft.com/office/powerpoint/2010/main" val="33197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382000" cy="1097280"/>
          </a:xfrm>
        </p:spPr>
        <p:txBody>
          <a:bodyPr/>
          <a:lstStyle/>
          <a:p>
            <a:r>
              <a:rPr lang="en-US" sz="3600" dirty="0">
                <a:latin typeface="+mj-lt"/>
              </a:rPr>
              <a:t>Example: Fewer Than 30% of Adults have Sleepwalked? </a:t>
            </a:r>
            <a:r>
              <a:rPr lang="en-US" sz="2000" b="0" dirty="0">
                <a:latin typeface="+mj-lt"/>
              </a:rPr>
              <a:t>(8 of 8)</a:t>
            </a:r>
            <a:endParaRPr lang="en-IN" sz="2000" b="0" dirty="0">
              <a:latin typeface="+mj-lt"/>
            </a:endParaRPr>
          </a:p>
        </p:txBody>
      </p:sp>
      <p:sp>
        <p:nvSpPr>
          <p:cNvPr id="3" name="Content Placeholder 2"/>
          <p:cNvSpPr>
            <a:spLocks noGrp="1"/>
          </p:cNvSpPr>
          <p:nvPr>
            <p:ph idx="1"/>
          </p:nvPr>
        </p:nvSpPr>
        <p:spPr>
          <a:xfrm>
            <a:off x="457200" y="1600200"/>
            <a:ext cx="8229600" cy="2133600"/>
          </a:xfrm>
        </p:spPr>
        <p:txBody>
          <a:bodyPr/>
          <a:lstStyle/>
          <a:p>
            <a:pPr marL="0" indent="0">
              <a:buNone/>
            </a:pPr>
            <a:r>
              <a:rPr lang="en-US" sz="2600" dirty="0"/>
              <a:t>Interpretation</a:t>
            </a:r>
          </a:p>
          <a:p>
            <a:pPr marL="0" indent="0">
              <a:buNone/>
            </a:pPr>
            <a:r>
              <a:rPr lang="en-US" sz="2400" dirty="0"/>
              <a:t>Because we reject the null hypothesis, we support the alternative hypothesis. We therefore conclude that there is sufficient evidence to support the claim that fewer than 30% of adults have sleepwalked.</a:t>
            </a:r>
          </a:p>
        </p:txBody>
      </p:sp>
    </p:spTree>
    <p:extLst>
      <p:ext uri="{BB962C8B-B14F-4D97-AF65-F5344CB8AC3E}">
        <p14:creationId xmlns:p14="http://schemas.microsoft.com/office/powerpoint/2010/main" val="142522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797299"/>
          </a:xfrm>
        </p:spPr>
        <p:txBody>
          <a:bodyPr/>
          <a:lstStyle/>
          <a:p>
            <a:pPr marL="0" indent="0">
              <a:buNone/>
            </a:pPr>
            <a:r>
              <a:rPr lang="en-US" sz="2600" dirty="0"/>
              <a:t>There are different methods for testing a claim about a population proportion. Part 1 of this section is based on the use of a normal approximation to a binomial distribution, and this method serves well as an introduction to basic concepts, but it is not a method used by professional statisticians. Part 2 discusses other methods that might require the use of technology.</a:t>
            </a:r>
          </a:p>
        </p:txBody>
      </p:sp>
    </p:spTree>
    <p:extLst>
      <p:ext uri="{BB962C8B-B14F-4D97-AF65-F5344CB8AC3E}">
        <p14:creationId xmlns:p14="http://schemas.microsoft.com/office/powerpoint/2010/main" val="25154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000" dirty="0">
                <a:latin typeface="+mj-lt"/>
              </a:rPr>
              <a:t>Testing a Claim About a Population Proportion (Normal Approximation Method): Objective</a:t>
            </a:r>
            <a:endParaRPr lang="en-IN" sz="3000" b="0" dirty="0">
              <a:latin typeface="+mj-lt"/>
            </a:endParaRPr>
          </a:p>
        </p:txBody>
      </p:sp>
      <p:sp>
        <p:nvSpPr>
          <p:cNvPr id="3" name="Content Placeholder 2"/>
          <p:cNvSpPr>
            <a:spLocks noGrp="1"/>
          </p:cNvSpPr>
          <p:nvPr>
            <p:ph idx="1"/>
          </p:nvPr>
        </p:nvSpPr>
        <p:spPr>
          <a:xfrm>
            <a:off x="457200" y="1600201"/>
            <a:ext cx="7924800" cy="1447799"/>
          </a:xfrm>
        </p:spPr>
        <p:txBody>
          <a:bodyPr/>
          <a:lstStyle/>
          <a:p>
            <a:pPr marL="0" indent="0">
              <a:buNone/>
            </a:pPr>
            <a:r>
              <a:rPr lang="en-US" sz="2600" b="1" dirty="0"/>
              <a:t>Objective</a:t>
            </a:r>
          </a:p>
          <a:p>
            <a:pPr marL="0" indent="0">
              <a:buNone/>
            </a:pPr>
            <a:r>
              <a:rPr lang="en-US" sz="2600" dirty="0"/>
              <a:t>Conduct a formal hypothesis test of a claim about a population proportion </a:t>
            </a:r>
            <a:r>
              <a:rPr lang="en-US" sz="2600" i="1" dirty="0"/>
              <a:t>p</a:t>
            </a:r>
            <a:r>
              <a:rPr lang="en-US" sz="2600" dirty="0"/>
              <a:t>.</a:t>
            </a:r>
          </a:p>
        </p:txBody>
      </p:sp>
    </p:spTree>
    <p:extLst>
      <p:ext uri="{BB962C8B-B14F-4D97-AF65-F5344CB8AC3E}">
        <p14:creationId xmlns:p14="http://schemas.microsoft.com/office/powerpoint/2010/main" val="377077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000" dirty="0">
                <a:latin typeface="+mj-lt"/>
              </a:rPr>
              <a:t>Testing a Claim About a Population Proportion (Normal Approximation Method): Notation</a:t>
            </a:r>
            <a:endParaRPr lang="en-IN" sz="3000" b="0" dirty="0">
              <a:latin typeface="+mj-lt"/>
            </a:endParaRPr>
          </a:p>
        </p:txBody>
      </p:sp>
      <p:sp>
        <p:nvSpPr>
          <p:cNvPr id="3" name="Content Placeholder 2"/>
          <p:cNvSpPr>
            <a:spLocks noGrp="1"/>
          </p:cNvSpPr>
          <p:nvPr>
            <p:ph idx="1"/>
          </p:nvPr>
        </p:nvSpPr>
        <p:spPr>
          <a:xfrm>
            <a:off x="457200" y="1600201"/>
            <a:ext cx="7924800" cy="2057400"/>
          </a:xfrm>
        </p:spPr>
        <p:txBody>
          <a:bodyPr/>
          <a:lstStyle/>
          <a:p>
            <a:pPr marL="0" indent="0">
              <a:buFontTx/>
              <a:buNone/>
            </a:pPr>
            <a:r>
              <a:rPr lang="en-US" sz="2600" b="1" kern="0" dirty="0"/>
              <a:t>Notation</a:t>
            </a:r>
          </a:p>
          <a:p>
            <a:pPr marL="0" indent="0">
              <a:buNone/>
            </a:pPr>
            <a:r>
              <a:rPr lang="en-US" sz="2600" i="1" kern="0" dirty="0"/>
              <a:t>n </a:t>
            </a:r>
            <a:r>
              <a:rPr lang="en-US" sz="2600" kern="0" dirty="0"/>
              <a:t>= sample size or number of trials </a:t>
            </a:r>
          </a:p>
          <a:p>
            <a:pPr marL="0" indent="0">
              <a:buNone/>
            </a:pPr>
            <a:r>
              <a:rPr lang="en-US" sz="2600" i="1" kern="0" dirty="0"/>
              <a:t>p </a:t>
            </a:r>
            <a:r>
              <a:rPr lang="en-US" sz="2600" kern="0" dirty="0"/>
              <a:t>= population proportion (</a:t>
            </a:r>
            <a:r>
              <a:rPr lang="en-US" sz="2600" i="1" kern="0" dirty="0"/>
              <a:t>p </a:t>
            </a:r>
            <a:r>
              <a:rPr lang="en-US" sz="2600" kern="0" dirty="0"/>
              <a:t>is the value used in the statement of the null hypothesis)</a:t>
            </a:r>
          </a:p>
        </p:txBody>
      </p:sp>
      <p:pic>
        <p:nvPicPr>
          <p:cNvPr id="4" name="Picture 3" descr="p-hat = x over n (sample proportion) &#10;q = 1 minus 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33800"/>
            <a:ext cx="3946795" cy="1153677"/>
          </a:xfrm>
          <a:prstGeom prst="rect">
            <a:avLst/>
          </a:prstGeom>
        </p:spPr>
      </p:pic>
    </p:spTree>
    <p:extLst>
      <p:ext uri="{BB962C8B-B14F-4D97-AF65-F5344CB8AC3E}">
        <p14:creationId xmlns:p14="http://schemas.microsoft.com/office/powerpoint/2010/main" val="83346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95400"/>
          </a:xfrm>
        </p:spPr>
        <p:txBody>
          <a:bodyPr/>
          <a:lstStyle/>
          <a:p>
            <a:r>
              <a:rPr lang="en-US" sz="3000" dirty="0">
                <a:latin typeface="+mj-lt"/>
              </a:rPr>
              <a:t>Testing a Claim About a Population Proportion (Normal Approximation Method): Requirements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229600" cy="4419600"/>
          </a:xfrm>
        </p:spPr>
        <p:txBody>
          <a:bodyPr/>
          <a:lstStyle/>
          <a:p>
            <a:pPr marL="0" indent="0">
              <a:buNone/>
            </a:pPr>
            <a:r>
              <a:rPr lang="en-US" sz="2600" b="1" dirty="0"/>
              <a:t>Requirements</a:t>
            </a:r>
          </a:p>
          <a:p>
            <a:pPr marL="442800" indent="-442800">
              <a:buFont typeface="+mj-lt"/>
              <a:buAutoNum type="arabicPeriod"/>
            </a:pPr>
            <a:r>
              <a:rPr lang="en-US" sz="2400" dirty="0"/>
              <a:t>The sample observations are a simple random sample.</a:t>
            </a:r>
          </a:p>
          <a:p>
            <a:pPr marL="442800" indent="-442800">
              <a:buFont typeface="+mj-lt"/>
              <a:buAutoNum type="arabicPeriod" startAt="2"/>
            </a:pPr>
            <a:r>
              <a:rPr lang="en-US" sz="2400" dirty="0"/>
              <a:t>The conditions for a </a:t>
            </a:r>
            <a:r>
              <a:rPr lang="en-US" sz="2400" b="1" dirty="0"/>
              <a:t>binomial distribution</a:t>
            </a:r>
            <a:r>
              <a:rPr lang="en-US" sz="2400" i="1" dirty="0"/>
              <a:t> </a:t>
            </a:r>
            <a:r>
              <a:rPr lang="en-US" sz="2400" dirty="0"/>
              <a:t>are satisfied:</a:t>
            </a:r>
          </a:p>
          <a:p>
            <a:pPr lvl="1" indent="-255600">
              <a:buFont typeface="Arial" panose="020B0604020202020204" pitchFamily="34" charset="0"/>
              <a:buChar char="•"/>
            </a:pPr>
            <a:r>
              <a:rPr lang="en-US" sz="2400" dirty="0"/>
              <a:t>There is a fixed number of trials.</a:t>
            </a:r>
          </a:p>
          <a:p>
            <a:pPr lvl="1" indent="-255600">
              <a:buFont typeface="Arial" panose="020B0604020202020204" pitchFamily="34" charset="0"/>
              <a:buChar char="•"/>
            </a:pPr>
            <a:r>
              <a:rPr lang="en-US" sz="2400" dirty="0"/>
              <a:t>The trials are independent.</a:t>
            </a:r>
          </a:p>
          <a:p>
            <a:pPr lvl="1" indent="-255600">
              <a:buFont typeface="Arial" panose="020B0604020202020204" pitchFamily="34" charset="0"/>
              <a:buChar char="•"/>
            </a:pPr>
            <a:r>
              <a:rPr lang="en-US" sz="2400" dirty="0"/>
              <a:t>Each trial has two categories of “success” and “failure.”</a:t>
            </a:r>
          </a:p>
          <a:p>
            <a:pPr lvl="1" indent="-255600">
              <a:buFont typeface="Arial" panose="020B0604020202020204" pitchFamily="34" charset="0"/>
              <a:buChar char="•"/>
            </a:pPr>
            <a:r>
              <a:rPr lang="en-US" sz="2400" dirty="0"/>
              <a:t>The probability of a success remains the same in all trials.</a:t>
            </a:r>
          </a:p>
        </p:txBody>
      </p:sp>
    </p:spTree>
    <p:extLst>
      <p:ext uri="{BB962C8B-B14F-4D97-AF65-F5344CB8AC3E}">
        <p14:creationId xmlns:p14="http://schemas.microsoft.com/office/powerpoint/2010/main" val="425935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sz="3000" dirty="0">
                <a:latin typeface="+mj-lt"/>
              </a:rPr>
              <a:t>Testing a Claim About a Population Proportion (Normal Approximation Method): Requirements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1676400"/>
          </a:xfrm>
        </p:spPr>
        <p:txBody>
          <a:bodyPr/>
          <a:lstStyle/>
          <a:p>
            <a:pPr marL="0" indent="0">
              <a:buNone/>
            </a:pPr>
            <a:r>
              <a:rPr lang="en-US" sz="2600" b="1" dirty="0"/>
              <a:t>Requirements</a:t>
            </a:r>
          </a:p>
          <a:p>
            <a:pPr marL="442800" indent="-442800">
              <a:buFont typeface="+mj-lt"/>
              <a:buAutoNum type="arabicPeriod" startAt="3"/>
            </a:pPr>
            <a:r>
              <a:rPr lang="en-US" sz="2400" dirty="0"/>
              <a:t>The conditions </a:t>
            </a:r>
            <a:r>
              <a:rPr lang="en-US" sz="2400" i="1" dirty="0"/>
              <a:t>np </a:t>
            </a:r>
            <a:r>
              <a:rPr lang="en-US" sz="2400" dirty="0"/>
              <a:t>≥ 5 and </a:t>
            </a:r>
            <a:r>
              <a:rPr lang="en-US" sz="2400" i="1" dirty="0"/>
              <a:t>nq </a:t>
            </a:r>
            <a:r>
              <a:rPr lang="en-US" sz="2400" dirty="0"/>
              <a:t>≥ 5 are both satisfied, so </a:t>
            </a:r>
            <a:r>
              <a:rPr lang="en-US" sz="2400" b="1" dirty="0"/>
              <a:t>the binomial distribution of sample proportions can be approximated by a normal distribution with</a:t>
            </a:r>
            <a:r>
              <a:rPr lang="en-US" sz="2400" dirty="0"/>
              <a:t> </a:t>
            </a:r>
          </a:p>
        </p:txBody>
      </p:sp>
      <p:pic>
        <p:nvPicPr>
          <p:cNvPr id="5" name="Picture 4" descr="mu = n p, and sigma = radical n p q, as described in section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933" y="3344337"/>
            <a:ext cx="6870023" cy="298696"/>
          </a:xfrm>
          <a:prstGeom prst="rect">
            <a:avLst/>
          </a:prstGeom>
        </p:spPr>
      </p:pic>
      <p:pic>
        <p:nvPicPr>
          <p:cNvPr id="6" name="Picture 5" descr="Note that p used here is the assumed proportion used in the claim, not the sample proportion p-ha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33" y="3886200"/>
            <a:ext cx="6870023" cy="676408"/>
          </a:xfrm>
          <a:prstGeom prst="rect">
            <a:avLst/>
          </a:prstGeom>
        </p:spPr>
      </p:pic>
    </p:spTree>
    <p:extLst>
      <p:ext uri="{BB962C8B-B14F-4D97-AF65-F5344CB8AC3E}">
        <p14:creationId xmlns:p14="http://schemas.microsoft.com/office/powerpoint/2010/main" val="23785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sz="2800" dirty="0">
                <a:latin typeface="+mj-lt"/>
              </a:rPr>
              <a:t>Testing a Claim About a Population Proportion (Normal Approximation Method): Test Statistic for Testing a Claim about a Proportion </a:t>
            </a:r>
            <a:r>
              <a:rPr lang="en-US" sz="2000" b="0" dirty="0">
                <a:latin typeface="+mj-lt"/>
              </a:rPr>
              <a:t>(1 of 2)</a:t>
            </a:r>
            <a:endParaRPr lang="en-IN" sz="2000" b="0" dirty="0">
              <a:latin typeface="+mj-lt"/>
            </a:endParaRPr>
          </a:p>
        </p:txBody>
      </p:sp>
      <p:pic>
        <p:nvPicPr>
          <p:cNvPr id="8" name="Picture 7" descr="z = p-hat minus p, divided by the square root of p q over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142" y="1828800"/>
            <a:ext cx="1405232" cy="1413905"/>
          </a:xfrm>
          <a:prstGeom prst="rect">
            <a:avLst/>
          </a:prstGeom>
        </p:spPr>
      </p:pic>
    </p:spTree>
    <p:extLst>
      <p:ext uri="{BB962C8B-B14F-4D97-AF65-F5344CB8AC3E}">
        <p14:creationId xmlns:p14="http://schemas.microsoft.com/office/powerpoint/2010/main" val="198891450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5528</TotalTime>
  <Words>2407</Words>
  <Application>Microsoft Macintosh PowerPoint</Application>
  <PresentationFormat>On-screen Show (4:3)</PresentationFormat>
  <Paragraphs>136</Paragraphs>
  <Slides>38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Times New Roman</vt:lpstr>
      <vt:lpstr>Verdana</vt:lpstr>
      <vt:lpstr>Wingdings</vt:lpstr>
      <vt:lpstr>508 Lecture</vt:lpstr>
      <vt:lpstr>Elementary Statistics</vt:lpstr>
      <vt:lpstr>Hypothesis Testing</vt:lpstr>
      <vt:lpstr>Key Concept (1 of 2)</vt:lpstr>
      <vt:lpstr>Key Concept (2 of 2)</vt:lpstr>
      <vt:lpstr>Testing a Claim About a Population Proportion (Normal Approximation Method): Objective</vt:lpstr>
      <vt:lpstr>Testing a Claim About a Population Proportion (Normal Approximation Method): Notation</vt:lpstr>
      <vt:lpstr>Testing a Claim About a Population Proportion (Normal Approximation Method): Requirements (1 of 2)</vt:lpstr>
      <vt:lpstr>Testing a Claim About a Population Proportion (Normal Approximation Method): Requirements (2 of 2)</vt:lpstr>
      <vt:lpstr>Testing a Claim About a Population Proportion (Normal Approximation Method): Test Statistic for Testing a Claim about a Proportion (1 of 2)</vt:lpstr>
      <vt:lpstr>Testing a Claim About a Population Proportion (Normal Approximation Method): Test Statistic for Testing a Claim about a Proportion (2 of 2)</vt:lpstr>
      <vt:lpstr>Equivalent Methods</vt:lpstr>
      <vt:lpstr>Example: Claim − Most Consumers Uncomfortable with Drone Deliveries (1 of 16)</vt:lpstr>
      <vt:lpstr>Example: Claim − Most Consumers Uncomfortable with Drone Deliveries (2 of 16)</vt:lpstr>
      <vt:lpstr>Example: Claim − Most Consumers Uncomfortable with Drone Deliveries (3 of 16)</vt:lpstr>
      <vt:lpstr>Example: Claim − Most Consumers Uncomfortable with Drone Deliveries (4 of 16)</vt:lpstr>
      <vt:lpstr>Example: Claim − Most Consumers Uncomfortable with Drone Deliveries (5 of 16)</vt:lpstr>
      <vt:lpstr>Example: Claim − Most Consumers Uncomfortable with Drone Deliveries (6 of 16)</vt:lpstr>
      <vt:lpstr>Example: Claim − Most Consumers Uncomfortable with Drone Deliveries (7 of 16)</vt:lpstr>
      <vt:lpstr>Example: Claim − Most Consumers Uncomfortable with Drone Deliveries (8 of 16)</vt:lpstr>
      <vt:lpstr>Example: Claim − Most Consumers Uncomfortable with Drone Deliveries (9 of 16)</vt:lpstr>
      <vt:lpstr>Example: Claim − Most Consumers Uncomfortable with Drone Deliveries (10 of 16)</vt:lpstr>
      <vt:lpstr>Example: Claim − Most Consumers Uncomfortable with Drone Deliveries (11 of 16)</vt:lpstr>
      <vt:lpstr>Example: Claim − Most Consumers Uncomfortable with Drone Deliveries (12 of 16)</vt:lpstr>
      <vt:lpstr>Example: Claim − Most Consumers Uncomfortable with Drone Deliveries (13 of 16)</vt:lpstr>
      <vt:lpstr>Example: Claim − Most Consumers Uncomfortable with Drone Deliveries (14 of 16)</vt:lpstr>
      <vt:lpstr>Example: Claim − Most Consumers Uncomfortable with Drone Deliveries (15 of 16)</vt:lpstr>
      <vt:lpstr>Example: Claim − Most Consumers Uncomfortable with Drone Deliveries (16 of 16)</vt:lpstr>
      <vt:lpstr>Finding the Number of Successes x</vt:lpstr>
      <vt:lpstr>Example: Finding the number of Successes x (1 of 2)</vt:lpstr>
      <vt:lpstr>Example: Finding the number of Successes x (2 of 2)</vt:lpstr>
      <vt:lpstr>Example: Fewer Than 30% of Adults have Sleepwalked? (1 of 8)</vt:lpstr>
      <vt:lpstr>Example: Fewer Than 30% of Adults have Sleepwalked? (2 of 8)</vt:lpstr>
      <vt:lpstr>Example: Fewer Than 30% of Adults have Sleepwalked? (3 of 8)</vt:lpstr>
      <vt:lpstr>Example: Fewer Than 30% of Adults have Sleepwalked? (4 of 8)</vt:lpstr>
      <vt:lpstr>Example: Fewer Than 30% of Adults have Sleepwalked? (5 of 8)</vt:lpstr>
      <vt:lpstr>Example: Fewer Than 30% of Adults have Sleepwalked? (6 of 8)</vt:lpstr>
      <vt:lpstr>Example: Fewer Than 30% of Adults have Sleepwalked? (7 of 8)</vt:lpstr>
      <vt:lpstr>Example: Fewer Than 30% of Adults have Sleepwalked? (8 of 8)</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Amir Mirzaeinia</cp:lastModifiedBy>
  <cp:revision>1691</cp:revision>
  <dcterms:created xsi:type="dcterms:W3CDTF">2014-07-14T20:04:21Z</dcterms:created>
  <dcterms:modified xsi:type="dcterms:W3CDTF">2024-07-03T18:44:53Z</dcterms:modified>
</cp:coreProperties>
</file>