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77" r:id="rId2"/>
    <p:sldId id="378" r:id="rId3"/>
    <p:sldId id="379" r:id="rId4"/>
    <p:sldId id="380" r:id="rId5"/>
    <p:sldId id="401" r:id="rId6"/>
    <p:sldId id="402" r:id="rId7"/>
    <p:sldId id="403" r:id="rId8"/>
    <p:sldId id="404" r:id="rId9"/>
    <p:sldId id="405" r:id="rId10"/>
    <p:sldId id="406" r:id="rId11"/>
    <p:sldId id="407" r:id="rId12"/>
    <p:sldId id="408" r:id="rId13"/>
    <p:sldId id="409" r:id="rId14"/>
    <p:sldId id="410" r:id="rId15"/>
    <p:sldId id="411" r:id="rId16"/>
    <p:sldId id="412" r:id="rId17"/>
    <p:sldId id="432"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 id="43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04" autoAdjust="0"/>
    <p:restoredTop sz="95501" autoAdjust="0"/>
  </p:normalViewPr>
  <p:slideViewPr>
    <p:cSldViewPr>
      <p:cViewPr varScale="1">
        <p:scale>
          <a:sx n="72" d="100"/>
          <a:sy n="72" d="100"/>
        </p:scale>
        <p:origin x="78" y="9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e Heban" userId="8aa386d69650aff5" providerId="LiveId" clId="{0EF08D93-6163-4705-8BB1-AEED9F57B834}"/>
    <pc:docChg chg="modSld">
      <pc:chgData name="Denise Heban" userId="8aa386d69650aff5" providerId="LiveId" clId="{0EF08D93-6163-4705-8BB1-AEED9F57B834}" dt="2017-11-02T15:42:36.338" v="3" actId="20577"/>
      <pc:docMkLst>
        <pc:docMk/>
      </pc:docMkLst>
      <pc:sldChg chg="modSp">
        <pc:chgData name="Denise Heban" userId="8aa386d69650aff5" providerId="LiveId" clId="{0EF08D93-6163-4705-8BB1-AEED9F57B834}" dt="2017-11-02T15:39:38.640" v="0"/>
        <pc:sldMkLst>
          <pc:docMk/>
          <pc:sldMk cId="2869607554" sldId="379"/>
        </pc:sldMkLst>
        <pc:spChg chg="mod">
          <ac:chgData name="Denise Heban" userId="8aa386d69650aff5" providerId="LiveId" clId="{0EF08D93-6163-4705-8BB1-AEED9F57B834}" dt="2017-11-02T15:39:38.640" v="0"/>
          <ac:spMkLst>
            <pc:docMk/>
            <pc:sldMk cId="2869607554" sldId="379"/>
            <ac:spMk id="3" creationId="{00000000-0000-0000-0000-000000000000}"/>
          </ac:spMkLst>
        </pc:spChg>
      </pc:sldChg>
      <pc:sldChg chg="modSp">
        <pc:chgData name="Denise Heban" userId="8aa386d69650aff5" providerId="LiveId" clId="{0EF08D93-6163-4705-8BB1-AEED9F57B834}" dt="2017-11-02T15:40:42.095" v="1" actId="20577"/>
        <pc:sldMkLst>
          <pc:docMk/>
          <pc:sldMk cId="1420859494" sldId="407"/>
        </pc:sldMkLst>
        <pc:spChg chg="mod">
          <ac:chgData name="Denise Heban" userId="8aa386d69650aff5" providerId="LiveId" clId="{0EF08D93-6163-4705-8BB1-AEED9F57B834}" dt="2017-11-02T15:40:42.095" v="1" actId="20577"/>
          <ac:spMkLst>
            <pc:docMk/>
            <pc:sldMk cId="1420859494" sldId="407"/>
            <ac:spMk id="3" creationId="{00000000-0000-0000-0000-000000000000}"/>
          </ac:spMkLst>
        </pc:spChg>
      </pc:sldChg>
      <pc:sldChg chg="modSp">
        <pc:chgData name="Denise Heban" userId="8aa386d69650aff5" providerId="LiveId" clId="{0EF08D93-6163-4705-8BB1-AEED9F57B834}" dt="2017-11-02T15:41:28.568" v="2" actId="20577"/>
        <pc:sldMkLst>
          <pc:docMk/>
          <pc:sldMk cId="787072341" sldId="412"/>
        </pc:sldMkLst>
        <pc:spChg chg="mod">
          <ac:chgData name="Denise Heban" userId="8aa386d69650aff5" providerId="LiveId" clId="{0EF08D93-6163-4705-8BB1-AEED9F57B834}" dt="2017-11-02T15:41:28.568" v="2" actId="20577"/>
          <ac:spMkLst>
            <pc:docMk/>
            <pc:sldMk cId="787072341" sldId="412"/>
            <ac:spMk id="3" creationId="{00000000-0000-0000-0000-000000000000}"/>
          </ac:spMkLst>
        </pc:spChg>
      </pc:sldChg>
      <pc:sldChg chg="modSp">
        <pc:chgData name="Denise Heban" userId="8aa386d69650aff5" providerId="LiveId" clId="{0EF08D93-6163-4705-8BB1-AEED9F57B834}" dt="2017-11-02T15:42:36.338" v="3" actId="20577"/>
        <pc:sldMkLst>
          <pc:docMk/>
          <pc:sldMk cId="3038589525" sldId="418"/>
        </pc:sldMkLst>
        <pc:spChg chg="mod">
          <ac:chgData name="Denise Heban" userId="8aa386d69650aff5" providerId="LiveId" clId="{0EF08D93-6163-4705-8BB1-AEED9F57B834}" dt="2017-11-02T15:42:36.338" v="3" actId="20577"/>
          <ac:spMkLst>
            <pc:docMk/>
            <pc:sldMk cId="3038589525" sldId="41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11/2/2017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11/2/2017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819400"/>
            <a:ext cx="8229600" cy="128655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724400"/>
            <a:ext cx="8229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3583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11/2/2017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1" r:id="rId8"/>
    <p:sldLayoutId id="2147483651" r:id="rId9"/>
    <p:sldLayoutId id="2147483654" r:id="rId10"/>
    <p:sldLayoutId id="2147483655" r:id="rId11"/>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a:latin typeface="+mj-lt"/>
            </a:endParaRPr>
          </a:p>
        </p:txBody>
      </p:sp>
      <p:sp>
        <p:nvSpPr>
          <p:cNvPr id="4" name="Text Placeholder 3"/>
          <p:cNvSpPr>
            <a:spLocks noGrp="1"/>
          </p:cNvSpPr>
          <p:nvPr>
            <p:ph type="body" sz="quarter" idx="14"/>
          </p:nvPr>
        </p:nvSpPr>
        <p:spPr/>
        <p:txBody>
          <a:bodyPr/>
          <a:lstStyle/>
          <a:p>
            <a:pPr algn="ctr"/>
            <a:r>
              <a:rPr lang="en-IN" sz="4000" b="1" dirty="0"/>
              <a:t>Chapter 8</a:t>
            </a:r>
            <a:endParaRPr lang="en-IN" sz="4000" dirty="0"/>
          </a:p>
        </p:txBody>
      </p:sp>
      <p:sp>
        <p:nvSpPr>
          <p:cNvPr id="5" name="Text Placeholder 4"/>
          <p:cNvSpPr>
            <a:spLocks noGrp="1"/>
          </p:cNvSpPr>
          <p:nvPr>
            <p:ph type="body" sz="quarter" idx="15"/>
          </p:nvPr>
        </p:nvSpPr>
        <p:spPr>
          <a:xfrm>
            <a:off x="5029200" y="3322637"/>
            <a:ext cx="3657600" cy="1782763"/>
          </a:xfrm>
        </p:spPr>
        <p:txBody>
          <a:bodyPr/>
          <a:lstStyle/>
          <a:p>
            <a:pPr algn="ctr"/>
            <a:r>
              <a:rPr lang="en-US" sz="3600" dirty="0"/>
              <a:t>Hypothesis Testing</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2018, 2014, 2012 Pearson Education, Inc. All Rights Reserved</a:t>
            </a:r>
          </a:p>
        </p:txBody>
      </p:sp>
    </p:spTree>
    <p:extLst>
      <p:ext uri="{BB962C8B-B14F-4D97-AF65-F5344CB8AC3E}">
        <p14:creationId xmlns:p14="http://schemas.microsoft.com/office/powerpoint/2010/main" val="264555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Adult Sleep </a:t>
            </a:r>
            <a:r>
              <a:rPr lang="en-US" sz="2000" b="0" dirty="0">
                <a:latin typeface="+mj-lt"/>
              </a:rPr>
              <a:t>(1 of 8)</a:t>
            </a:r>
            <a:endParaRPr lang="en-IN" sz="2000" b="0" dirty="0">
              <a:latin typeface="+mj-lt"/>
            </a:endParaRPr>
          </a:p>
        </p:txBody>
      </p:sp>
      <p:sp>
        <p:nvSpPr>
          <p:cNvPr id="3" name="Content Placeholder 2"/>
          <p:cNvSpPr>
            <a:spLocks noGrp="1"/>
          </p:cNvSpPr>
          <p:nvPr>
            <p:ph idx="1"/>
          </p:nvPr>
        </p:nvSpPr>
        <p:spPr>
          <a:xfrm>
            <a:off x="457200" y="1600201"/>
            <a:ext cx="8382000" cy="1143000"/>
          </a:xfrm>
        </p:spPr>
        <p:txBody>
          <a:bodyPr/>
          <a:lstStyle/>
          <a:p>
            <a:pPr marL="0" indent="0">
              <a:buNone/>
            </a:pPr>
            <a:r>
              <a:rPr lang="en-US" sz="2400" dirty="0"/>
              <a:t>The author obtained times of sleep for randomly selected adult subjects included in the National Health and Nutrition Examination Study, and those times (hours) are listed below.</a:t>
            </a:r>
          </a:p>
        </p:txBody>
      </p:sp>
      <p:pic>
        <p:nvPicPr>
          <p:cNvPr id="5" name="Picture 4" descr="Here are the unrounded statistics for this sample: n = 12, x-bar = 6.83333333 hours, s = 1.99240984 hou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02" y="2780776"/>
            <a:ext cx="7598214" cy="646830"/>
          </a:xfrm>
          <a:prstGeom prst="rect">
            <a:avLst/>
          </a:prstGeom>
        </p:spPr>
      </p:pic>
      <p:sp>
        <p:nvSpPr>
          <p:cNvPr id="4" name="Content Placeholder 3"/>
          <p:cNvSpPr>
            <a:spLocks noGrp="1"/>
          </p:cNvSpPr>
          <p:nvPr>
            <p:ph idx="13"/>
          </p:nvPr>
        </p:nvSpPr>
        <p:spPr>
          <a:xfrm>
            <a:off x="457200" y="3581400"/>
            <a:ext cx="8229600" cy="2163763"/>
          </a:xfrm>
        </p:spPr>
        <p:txBody>
          <a:bodyPr/>
          <a:lstStyle/>
          <a:p>
            <a:pPr marL="0" indent="0">
              <a:buNone/>
            </a:pPr>
            <a:r>
              <a:rPr lang="en-US" sz="2400" dirty="0"/>
              <a:t>A common recommendation is that adults should sleep between 7 hours and 9 hours each night. Use the </a:t>
            </a:r>
            <a:r>
              <a:rPr lang="en-US" sz="2400" i="1" dirty="0"/>
              <a:t>P-</a:t>
            </a:r>
            <a:r>
              <a:rPr lang="en-US" sz="2400" dirty="0"/>
              <a:t>value method with a 0.05 significance level to test the claim that the mean amount of sleep for adults is less than 7 hours.</a:t>
            </a:r>
          </a:p>
          <a:p>
            <a:pPr marL="0" indent="0" algn="ctr">
              <a:buNone/>
            </a:pPr>
            <a:r>
              <a:rPr lang="en-US" sz="2400" dirty="0"/>
              <a:t>4   8   4   4   8   6   9   7   7   10   7   8</a:t>
            </a:r>
          </a:p>
        </p:txBody>
      </p:sp>
    </p:spTree>
    <p:extLst>
      <p:ext uri="{BB962C8B-B14F-4D97-AF65-F5344CB8AC3E}">
        <p14:creationId xmlns:p14="http://schemas.microsoft.com/office/powerpoint/2010/main" val="1239355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Adult Sleep </a:t>
            </a:r>
            <a:r>
              <a:rPr lang="en-US" sz="2000" b="0" dirty="0">
                <a:latin typeface="+mj-lt"/>
              </a:rPr>
              <a:t>(2 of 8)</a:t>
            </a:r>
            <a:endParaRPr lang="en-IN" sz="2000" b="0" dirty="0">
              <a:latin typeface="+mj-lt"/>
            </a:endParaRPr>
          </a:p>
        </p:txBody>
      </p:sp>
      <p:sp>
        <p:nvSpPr>
          <p:cNvPr id="3" name="Content Placeholder 2"/>
          <p:cNvSpPr>
            <a:spLocks noGrp="1"/>
          </p:cNvSpPr>
          <p:nvPr>
            <p:ph idx="1"/>
          </p:nvPr>
        </p:nvSpPr>
        <p:spPr>
          <a:xfrm>
            <a:off x="457200" y="1600200"/>
            <a:ext cx="8077200" cy="4572000"/>
          </a:xfrm>
        </p:spPr>
        <p:txBody>
          <a:bodyPr/>
          <a:lstStyle/>
          <a:p>
            <a:pPr marL="0" indent="0">
              <a:spcBef>
                <a:spcPts val="1200"/>
              </a:spcBef>
              <a:buNone/>
            </a:pPr>
            <a:r>
              <a:rPr lang="en-US" sz="2600" dirty="0"/>
              <a:t>Solution</a:t>
            </a:r>
          </a:p>
          <a:p>
            <a:pPr marL="0" indent="0">
              <a:spcBef>
                <a:spcPts val="1200"/>
              </a:spcBef>
              <a:buNone/>
            </a:pPr>
            <a:r>
              <a:rPr lang="en-US" sz="2600" b="1" dirty="0"/>
              <a:t>Requirement Check </a:t>
            </a:r>
          </a:p>
          <a:p>
            <a:pPr marL="0" indent="0">
              <a:spcBef>
                <a:spcPts val="1200"/>
              </a:spcBef>
              <a:buNone/>
            </a:pPr>
            <a:r>
              <a:rPr lang="en-US" sz="2600" dirty="0"/>
              <a:t>(1) The sample is a simple random sample. </a:t>
            </a:r>
          </a:p>
          <a:p>
            <a:pPr marL="0" indent="0">
              <a:spcBef>
                <a:spcPts val="1200"/>
              </a:spcBef>
              <a:buNone/>
            </a:pPr>
            <a:r>
              <a:rPr lang="en-US" sz="2600" dirty="0"/>
              <a:t>(2) The second requirement is that “the population is normally distributed or </a:t>
            </a:r>
            <a:r>
              <a:rPr lang="en-US" sz="2600" i="1" dirty="0"/>
              <a:t>n </a:t>
            </a:r>
            <a:r>
              <a:rPr lang="en-US" sz="2600" dirty="0"/>
              <a:t>&gt; 30.” The sample size is </a:t>
            </a:r>
            <a:br>
              <a:rPr lang="en-US" sz="2600" dirty="0"/>
            </a:br>
            <a:r>
              <a:rPr lang="en-US" sz="2600" i="1" dirty="0"/>
              <a:t>n </a:t>
            </a:r>
            <a:r>
              <a:rPr lang="en-US" sz="2600" dirty="0"/>
              <a:t>= 12, which does not exceed 30, so we must determine whether the sample data appear to be from a normally distributed population. </a:t>
            </a:r>
          </a:p>
        </p:txBody>
      </p:sp>
    </p:spTree>
    <p:extLst>
      <p:ext uri="{BB962C8B-B14F-4D97-AF65-F5344CB8AC3E}">
        <p14:creationId xmlns:p14="http://schemas.microsoft.com/office/powerpoint/2010/main" val="142085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Adult Sleep </a:t>
            </a:r>
            <a:r>
              <a:rPr lang="en-US" sz="2000" b="0" dirty="0">
                <a:latin typeface="+mj-lt"/>
              </a:rPr>
              <a:t>(3 of 8)</a:t>
            </a:r>
            <a:endParaRPr lang="en-IN" sz="2000" b="0" dirty="0">
              <a:latin typeface="+mj-lt"/>
            </a:endParaRPr>
          </a:p>
        </p:txBody>
      </p:sp>
      <p:sp>
        <p:nvSpPr>
          <p:cNvPr id="3" name="Content Placeholder 2"/>
          <p:cNvSpPr>
            <a:spLocks noGrp="1"/>
          </p:cNvSpPr>
          <p:nvPr>
            <p:ph idx="1"/>
          </p:nvPr>
        </p:nvSpPr>
        <p:spPr>
          <a:xfrm>
            <a:off x="457200" y="1600200"/>
            <a:ext cx="8305800" cy="2590800"/>
          </a:xfrm>
        </p:spPr>
        <p:txBody>
          <a:bodyPr/>
          <a:lstStyle/>
          <a:p>
            <a:pPr marL="0" indent="0">
              <a:spcBef>
                <a:spcPts val="1200"/>
              </a:spcBef>
              <a:buNone/>
            </a:pPr>
            <a:r>
              <a:rPr lang="en-US" sz="2600" dirty="0"/>
              <a:t>Solution</a:t>
            </a:r>
          </a:p>
          <a:p>
            <a:pPr marL="0" indent="0">
              <a:spcBef>
                <a:spcPts val="1200"/>
              </a:spcBef>
              <a:buNone/>
            </a:pPr>
            <a:r>
              <a:rPr lang="en-US" sz="2600" b="1" dirty="0"/>
              <a:t>Requirement Check</a:t>
            </a:r>
          </a:p>
          <a:p>
            <a:pPr marL="0" indent="0">
              <a:spcBef>
                <a:spcPts val="1200"/>
              </a:spcBef>
              <a:buNone/>
            </a:pPr>
            <a:r>
              <a:rPr lang="en-US" sz="2400" dirty="0"/>
              <a:t>The accompanying histogram and normal quantile plot, along with the apparent absence of outliers, indicate that the sample appears to be from a population with a distribution that is approximately normal. Both requirements are satisfied.</a:t>
            </a:r>
          </a:p>
        </p:txBody>
      </p:sp>
      <p:pic>
        <p:nvPicPr>
          <p:cNvPr id="4" name="Picture 3" descr="A stat disk frequency histogram, for n = 12, and a normal quantile plot. The histogram has classes of width 2. The following list provides the frequency for each class. 3.5 to 5.45, 3; 5.5 to 7.45, 4; 7.5 to 9.45, 4; 9.5 to 11.45, 1. The quantile plot shows points in relation to a line through (4.8, negative 1) and (9.4, 1.2). Across x-values, the points are within 0.4 vertical units of the line.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343400"/>
            <a:ext cx="5221344" cy="2015074"/>
          </a:xfrm>
          <a:prstGeom prst="rect">
            <a:avLst/>
          </a:prstGeom>
        </p:spPr>
      </p:pic>
    </p:spTree>
    <p:extLst>
      <p:ext uri="{BB962C8B-B14F-4D97-AF65-F5344CB8AC3E}">
        <p14:creationId xmlns:p14="http://schemas.microsoft.com/office/powerpoint/2010/main" val="152006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Adult Sleep </a:t>
            </a:r>
            <a:r>
              <a:rPr lang="en-US" sz="2000" b="0" dirty="0">
                <a:latin typeface="+mj-lt"/>
              </a:rPr>
              <a:t>(4 of 8)</a:t>
            </a:r>
            <a:endParaRPr lang="en-IN" sz="2000" b="0" dirty="0">
              <a:latin typeface="+mj-lt"/>
            </a:endParaRPr>
          </a:p>
        </p:txBody>
      </p:sp>
      <p:sp>
        <p:nvSpPr>
          <p:cNvPr id="3" name="Content Placeholder 2"/>
          <p:cNvSpPr>
            <a:spLocks noGrp="1"/>
          </p:cNvSpPr>
          <p:nvPr>
            <p:ph idx="1"/>
          </p:nvPr>
        </p:nvSpPr>
        <p:spPr>
          <a:xfrm>
            <a:off x="457200" y="1600200"/>
            <a:ext cx="8153400" cy="4724400"/>
          </a:xfrm>
        </p:spPr>
        <p:txBody>
          <a:bodyPr/>
          <a:lstStyle/>
          <a:p>
            <a:pPr marL="0" indent="0">
              <a:spcBef>
                <a:spcPts val="1200"/>
              </a:spcBef>
              <a:buNone/>
            </a:pPr>
            <a:r>
              <a:rPr lang="en-US" sz="2600" dirty="0"/>
              <a:t>Solution</a:t>
            </a:r>
          </a:p>
          <a:p>
            <a:pPr marL="0" indent="0">
              <a:spcBef>
                <a:spcPts val="1200"/>
              </a:spcBef>
              <a:buNone/>
            </a:pPr>
            <a:r>
              <a:rPr lang="en-US" sz="2400" b="1" dirty="0"/>
              <a:t>Step 1: </a:t>
            </a:r>
            <a:r>
              <a:rPr lang="en-US" sz="2400" dirty="0"/>
              <a:t>The claim that “the mean amount of adult sleep is less than 7 hours” becomes </a:t>
            </a:r>
            <a:r>
              <a:rPr lang="en-US" sz="2400" i="1" dirty="0"/>
              <a:t>µ</a:t>
            </a:r>
            <a:r>
              <a:rPr lang="en-US" sz="2400" dirty="0"/>
              <a:t> &lt; 7 hours.</a:t>
            </a:r>
          </a:p>
          <a:p>
            <a:pPr marL="0" indent="0">
              <a:spcBef>
                <a:spcPts val="1200"/>
              </a:spcBef>
              <a:buNone/>
            </a:pPr>
            <a:r>
              <a:rPr lang="en-US" sz="2400" b="1" kern="0" dirty="0"/>
              <a:t>Step 2: </a:t>
            </a:r>
            <a:r>
              <a:rPr lang="en-US" sz="2400" kern="0" dirty="0"/>
              <a:t>The alternative to the original claim is </a:t>
            </a:r>
            <a:r>
              <a:rPr lang="en-US" sz="2400" i="1" kern="0" dirty="0"/>
              <a:t>µ</a:t>
            </a:r>
            <a:r>
              <a:rPr lang="en-US" sz="2400" kern="0" dirty="0"/>
              <a:t> ≥ 7 hours.</a:t>
            </a:r>
          </a:p>
          <a:p>
            <a:pPr marL="0" indent="0">
              <a:spcBef>
                <a:spcPts val="1200"/>
              </a:spcBef>
              <a:buFontTx/>
              <a:buNone/>
            </a:pPr>
            <a:r>
              <a:rPr lang="en-US" sz="2400" b="1" kern="0" dirty="0"/>
              <a:t>Step 3: </a:t>
            </a:r>
            <a:r>
              <a:rPr lang="en-US" sz="2400" kern="0" dirty="0"/>
              <a:t>Because the statement </a:t>
            </a:r>
            <a:r>
              <a:rPr lang="en-US" sz="2400" i="1" kern="0" dirty="0"/>
              <a:t>µ</a:t>
            </a:r>
            <a:r>
              <a:rPr lang="en-US" sz="2400" kern="0" dirty="0"/>
              <a:t> &lt; 7 hours does not contain the condition of equality, it becomes the alternative hypothesis </a:t>
            </a:r>
            <a:r>
              <a:rPr lang="en-US" sz="2400" i="1" kern="0" dirty="0"/>
              <a:t>H</a:t>
            </a:r>
            <a:r>
              <a:rPr lang="en-US" sz="2400" kern="0" baseline="-25000" dirty="0"/>
              <a:t>1</a:t>
            </a:r>
            <a:r>
              <a:rPr lang="en-US" sz="2400" kern="0" dirty="0"/>
              <a:t>. The null hypothesis </a:t>
            </a:r>
            <a:r>
              <a:rPr lang="en-US" sz="2400" i="1" kern="0" dirty="0"/>
              <a:t>H</a:t>
            </a:r>
            <a:r>
              <a:rPr lang="en-US" sz="2400" kern="0" baseline="-25000" dirty="0"/>
              <a:t>0</a:t>
            </a:r>
            <a:r>
              <a:rPr lang="en-US" sz="2400" kern="0" dirty="0"/>
              <a:t> is the statement that </a:t>
            </a:r>
            <a:r>
              <a:rPr lang="en-US" sz="2400" i="1" kern="0" dirty="0"/>
              <a:t>µ</a:t>
            </a:r>
            <a:r>
              <a:rPr lang="en-US" sz="2400" kern="0" dirty="0"/>
              <a:t> = 7 hours.</a:t>
            </a:r>
          </a:p>
          <a:p>
            <a:pPr>
              <a:spcBef>
                <a:spcPts val="1200"/>
              </a:spcBef>
            </a:pPr>
            <a:r>
              <a:rPr lang="en-US" sz="2400" i="1" kern="0" dirty="0"/>
              <a:t>H</a:t>
            </a:r>
            <a:r>
              <a:rPr lang="en-US" sz="2400" kern="0" baseline="-25000" dirty="0"/>
              <a:t>0</a:t>
            </a:r>
            <a:r>
              <a:rPr lang="en-US" sz="2400" kern="0" dirty="0"/>
              <a:t>: </a:t>
            </a:r>
            <a:r>
              <a:rPr lang="en-US" sz="2400" i="1" kern="0" dirty="0"/>
              <a:t>µ</a:t>
            </a:r>
            <a:r>
              <a:rPr lang="en-US" sz="2400" kern="0" dirty="0"/>
              <a:t> = 7 hours (null hypothesis)</a:t>
            </a:r>
          </a:p>
          <a:p>
            <a:pPr>
              <a:spcBef>
                <a:spcPts val="1200"/>
              </a:spcBef>
            </a:pPr>
            <a:r>
              <a:rPr lang="en-US" sz="2400" i="1" kern="0" dirty="0"/>
              <a:t>H</a:t>
            </a:r>
            <a:r>
              <a:rPr lang="en-US" sz="2400" kern="0" baseline="-25000" dirty="0"/>
              <a:t>1</a:t>
            </a:r>
            <a:r>
              <a:rPr lang="en-US" sz="2400" kern="0" dirty="0"/>
              <a:t>: </a:t>
            </a:r>
            <a:r>
              <a:rPr lang="en-US" sz="2400" i="1" kern="0" dirty="0"/>
              <a:t>µ</a:t>
            </a:r>
            <a:r>
              <a:rPr lang="en-US" sz="2400" kern="0" dirty="0"/>
              <a:t> &lt; 7 hours (alternative hypothesis and original claim)</a:t>
            </a:r>
          </a:p>
        </p:txBody>
      </p:sp>
    </p:spTree>
    <p:extLst>
      <p:ext uri="{BB962C8B-B14F-4D97-AF65-F5344CB8AC3E}">
        <p14:creationId xmlns:p14="http://schemas.microsoft.com/office/powerpoint/2010/main" val="1556466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Adult Sleep </a:t>
            </a:r>
            <a:r>
              <a:rPr lang="en-US" sz="2000" b="0" dirty="0">
                <a:latin typeface="+mj-lt"/>
              </a:rPr>
              <a:t>(5 of 8)</a:t>
            </a:r>
            <a:endParaRPr lang="en-IN" sz="2000" b="0" dirty="0">
              <a:latin typeface="+mj-lt"/>
            </a:endParaRPr>
          </a:p>
        </p:txBody>
      </p:sp>
      <p:sp>
        <p:nvSpPr>
          <p:cNvPr id="3" name="Content Placeholder 2"/>
          <p:cNvSpPr>
            <a:spLocks noGrp="1"/>
          </p:cNvSpPr>
          <p:nvPr>
            <p:ph idx="1"/>
          </p:nvPr>
        </p:nvSpPr>
        <p:spPr>
          <a:xfrm>
            <a:off x="457200" y="1600200"/>
            <a:ext cx="8153400" cy="1295400"/>
          </a:xfrm>
        </p:spPr>
        <p:txBody>
          <a:bodyPr/>
          <a:lstStyle/>
          <a:p>
            <a:pPr marL="0" indent="0">
              <a:spcBef>
                <a:spcPts val="1200"/>
              </a:spcBef>
              <a:buNone/>
            </a:pPr>
            <a:r>
              <a:rPr lang="en-US" sz="2600" dirty="0"/>
              <a:t>Solution</a:t>
            </a:r>
          </a:p>
          <a:p>
            <a:pPr marL="0" indent="0">
              <a:spcBef>
                <a:spcPts val="1200"/>
              </a:spcBef>
              <a:buNone/>
            </a:pPr>
            <a:r>
              <a:rPr lang="en-US" sz="2400" b="1" dirty="0"/>
              <a:t>Step 4: </a:t>
            </a:r>
            <a:r>
              <a:rPr lang="en-US" sz="2400" dirty="0"/>
              <a:t>As specified in the statement of the problem, the significance level is </a:t>
            </a:r>
            <a:r>
              <a:rPr lang="el-GR" sz="2400" i="1" dirty="0">
                <a:latin typeface="Arial" panose="020B0604020202020204" pitchFamily="34" charset="0"/>
                <a:cs typeface="Arial" panose="020B0604020202020204" pitchFamily="34" charset="0"/>
              </a:rPr>
              <a:t>α</a:t>
            </a:r>
            <a:r>
              <a:rPr lang="en-US" sz="2400" dirty="0"/>
              <a:t> = 0.05.</a:t>
            </a:r>
          </a:p>
        </p:txBody>
      </p:sp>
      <p:pic>
        <p:nvPicPr>
          <p:cNvPr id="5" name="Picture 4" descr="Step 5: Because the claim is made about the population mean µ, the sample statistic most relevant to this test is the sample mean x-bar, and we use the t distribu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64" y="3065930"/>
            <a:ext cx="8034491" cy="1046810"/>
          </a:xfrm>
          <a:prstGeom prst="rect">
            <a:avLst/>
          </a:prstGeom>
        </p:spPr>
      </p:pic>
    </p:spTree>
    <p:extLst>
      <p:ext uri="{BB962C8B-B14F-4D97-AF65-F5344CB8AC3E}">
        <p14:creationId xmlns:p14="http://schemas.microsoft.com/office/powerpoint/2010/main" val="202173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Adult Sleep </a:t>
            </a:r>
            <a:r>
              <a:rPr lang="en-US" sz="2000" b="0" dirty="0">
                <a:latin typeface="+mj-lt"/>
              </a:rPr>
              <a:t>(6 of 8)</a:t>
            </a:r>
            <a:endParaRPr lang="en-IN" sz="2000" b="0" dirty="0">
              <a:latin typeface="+mj-lt"/>
            </a:endParaRPr>
          </a:p>
        </p:txBody>
      </p:sp>
      <p:sp>
        <p:nvSpPr>
          <p:cNvPr id="3" name="Content Placeholder 2"/>
          <p:cNvSpPr>
            <a:spLocks noGrp="1"/>
          </p:cNvSpPr>
          <p:nvPr>
            <p:ph idx="1"/>
          </p:nvPr>
        </p:nvSpPr>
        <p:spPr>
          <a:xfrm>
            <a:off x="457200" y="1600200"/>
            <a:ext cx="8153400" cy="381000"/>
          </a:xfrm>
        </p:spPr>
        <p:txBody>
          <a:bodyPr/>
          <a:lstStyle/>
          <a:p>
            <a:pPr marL="0" indent="0">
              <a:buNone/>
            </a:pPr>
            <a:r>
              <a:rPr lang="en-US" sz="2600" dirty="0"/>
              <a:t>Solution</a:t>
            </a:r>
          </a:p>
        </p:txBody>
      </p:sp>
      <p:pic>
        <p:nvPicPr>
          <p:cNvPr id="6" name="Picture 5" descr="Step 6: The sample statistics of n = 12, x-bar = 6.83333333 hours, s = 1.99240984 hours are used to calculate the test statistic as follows, but technologies provide the test statistic of t = −0.290. In calculations such as the following, it is good to carry extra decimal places and not roun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83" y="2222396"/>
            <a:ext cx="7525403" cy="2065619"/>
          </a:xfrm>
          <a:prstGeom prst="rect">
            <a:avLst/>
          </a:prstGeom>
        </p:spPr>
      </p:pic>
      <p:pic>
        <p:nvPicPr>
          <p:cNvPr id="7" name="Picture 6" descr="t = x-bar minus mu sub x-bar, divided by s over radical n, = 6.83333333 minus 7, divided by 1.99240984 over radical 12 = negative 0.29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529211"/>
            <a:ext cx="5023192" cy="1103999"/>
          </a:xfrm>
          <a:prstGeom prst="rect">
            <a:avLst/>
          </a:prstGeom>
        </p:spPr>
      </p:pic>
    </p:spTree>
    <p:extLst>
      <p:ext uri="{BB962C8B-B14F-4D97-AF65-F5344CB8AC3E}">
        <p14:creationId xmlns:p14="http://schemas.microsoft.com/office/powerpoint/2010/main" val="2519533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Adult Sleep </a:t>
            </a:r>
            <a:r>
              <a:rPr lang="en-US" sz="2000" b="0" dirty="0">
                <a:latin typeface="+mj-lt"/>
              </a:rPr>
              <a:t>(7 of 8)</a:t>
            </a:r>
            <a:endParaRPr lang="en-IN" sz="2000" b="0" dirty="0">
              <a:latin typeface="+mj-lt"/>
            </a:endParaRPr>
          </a:p>
        </p:txBody>
      </p:sp>
      <p:sp>
        <p:nvSpPr>
          <p:cNvPr id="3" name="Content Placeholder 2"/>
          <p:cNvSpPr>
            <a:spLocks noGrp="1"/>
          </p:cNvSpPr>
          <p:nvPr>
            <p:ph idx="1"/>
          </p:nvPr>
        </p:nvSpPr>
        <p:spPr>
          <a:xfrm>
            <a:off x="457200" y="1600200"/>
            <a:ext cx="3505200" cy="1981200"/>
          </a:xfrm>
        </p:spPr>
        <p:txBody>
          <a:bodyPr/>
          <a:lstStyle/>
          <a:p>
            <a:pPr marL="0" indent="0">
              <a:spcBef>
                <a:spcPts val="1200"/>
              </a:spcBef>
              <a:buNone/>
            </a:pPr>
            <a:r>
              <a:rPr lang="en-US" sz="2600" dirty="0"/>
              <a:t>Solution</a:t>
            </a:r>
          </a:p>
          <a:p>
            <a:pPr marL="0" indent="0">
              <a:spcBef>
                <a:spcPts val="1200"/>
              </a:spcBef>
              <a:buNone/>
            </a:pPr>
            <a:r>
              <a:rPr lang="en-US" sz="2200" b="1" i="1" dirty="0"/>
              <a:t>P-</a:t>
            </a:r>
            <a:r>
              <a:rPr lang="en-US" sz="2200" b="1" dirty="0"/>
              <a:t>Value with Technology </a:t>
            </a:r>
            <a:r>
              <a:rPr lang="en-US" sz="2200" dirty="0"/>
              <a:t>We could use technology to obtain the </a:t>
            </a:r>
            <a:r>
              <a:rPr lang="en-US" sz="2200" i="1" dirty="0"/>
              <a:t>P</a:t>
            </a:r>
            <a:r>
              <a:rPr lang="en-US" sz="2200" dirty="0"/>
              <a:t>-value. The </a:t>
            </a:r>
            <a:br>
              <a:rPr lang="en-US" sz="2200" dirty="0"/>
            </a:br>
            <a:r>
              <a:rPr lang="en-US" sz="2200" i="1" dirty="0"/>
              <a:t>P</a:t>
            </a:r>
            <a:r>
              <a:rPr lang="en-US" sz="2200" dirty="0"/>
              <a:t>-value is 0.3887 (rounded).</a:t>
            </a:r>
          </a:p>
        </p:txBody>
      </p:sp>
      <p:pic>
        <p:nvPicPr>
          <p:cNvPr id="5" name="Picture 4" descr="The following technologies all generate p = 0.3887, when provided with the same input: T I 83 or 84 plus, stat disk, Excel or X L stat, mini tab, stat crunch, J M P, and S P S 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600200"/>
            <a:ext cx="4879210" cy="4394036"/>
          </a:xfrm>
          <a:prstGeom prst="rect">
            <a:avLst/>
          </a:prstGeom>
        </p:spPr>
      </p:pic>
    </p:spTree>
    <p:extLst>
      <p:ext uri="{BB962C8B-B14F-4D97-AF65-F5344CB8AC3E}">
        <p14:creationId xmlns:p14="http://schemas.microsoft.com/office/powerpoint/2010/main" val="78707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Adult Sleep </a:t>
            </a:r>
            <a:r>
              <a:rPr lang="en-US" sz="2000" b="0" dirty="0">
                <a:latin typeface="+mj-lt"/>
              </a:rPr>
              <a:t>(8 of 8)</a:t>
            </a:r>
            <a:endParaRPr lang="en-IN" sz="2000" b="0" dirty="0">
              <a:latin typeface="+mj-lt"/>
            </a:endParaRPr>
          </a:p>
        </p:txBody>
      </p:sp>
      <p:sp>
        <p:nvSpPr>
          <p:cNvPr id="3" name="Content Placeholder 2"/>
          <p:cNvSpPr>
            <a:spLocks noGrp="1"/>
          </p:cNvSpPr>
          <p:nvPr>
            <p:ph idx="1"/>
          </p:nvPr>
        </p:nvSpPr>
        <p:spPr>
          <a:xfrm>
            <a:off x="457200" y="1600200"/>
            <a:ext cx="7924800" cy="3810000"/>
          </a:xfrm>
        </p:spPr>
        <p:txBody>
          <a:bodyPr/>
          <a:lstStyle/>
          <a:p>
            <a:pPr marL="0" indent="0">
              <a:spcBef>
                <a:spcPts val="1200"/>
              </a:spcBef>
              <a:buNone/>
            </a:pPr>
            <a:r>
              <a:rPr lang="en-US" sz="2600" dirty="0"/>
              <a:t>Solution</a:t>
            </a:r>
          </a:p>
          <a:p>
            <a:pPr marL="0" indent="0">
              <a:spcBef>
                <a:spcPts val="1200"/>
              </a:spcBef>
              <a:buNone/>
            </a:pPr>
            <a:r>
              <a:rPr lang="en-US" sz="2400" b="1" dirty="0"/>
              <a:t>Step 7: </a:t>
            </a:r>
            <a:r>
              <a:rPr lang="en-US" sz="2400" dirty="0"/>
              <a:t>Because the </a:t>
            </a:r>
            <a:r>
              <a:rPr lang="en-US" sz="2400" i="1" dirty="0"/>
              <a:t>P-</a:t>
            </a:r>
            <a:r>
              <a:rPr lang="en-US" sz="2400" dirty="0"/>
              <a:t>value of 0.3887 is greater than the significance level of </a:t>
            </a:r>
            <a:r>
              <a:rPr lang="el-GR" sz="2400" i="1" dirty="0">
                <a:cs typeface="Arial" panose="020B0604020202020204" pitchFamily="34" charset="0"/>
                <a:sym typeface="Symbol" panose="05050102010706020507" pitchFamily="18" charset="2"/>
              </a:rPr>
              <a:t>α</a:t>
            </a:r>
            <a:r>
              <a:rPr lang="en-US" sz="2400" dirty="0"/>
              <a:t> = 0.05, we fail to reject the null hypothesis.</a:t>
            </a:r>
          </a:p>
          <a:p>
            <a:pPr marL="0" indent="0">
              <a:spcBef>
                <a:spcPts val="1200"/>
              </a:spcBef>
              <a:buNone/>
            </a:pPr>
            <a:r>
              <a:rPr lang="en-US" sz="2600" dirty="0"/>
              <a:t>Interpretation</a:t>
            </a:r>
          </a:p>
          <a:p>
            <a:pPr marL="0" indent="0">
              <a:spcBef>
                <a:spcPts val="1200"/>
              </a:spcBef>
              <a:buNone/>
            </a:pPr>
            <a:r>
              <a:rPr lang="en-US" sz="2400" b="1" dirty="0"/>
              <a:t>Step 8: </a:t>
            </a:r>
            <a:r>
              <a:rPr lang="en-US" sz="2400" dirty="0"/>
              <a:t>Because we fail to reject the null hypothesis, we conclude that there is not sufficient evidence to support the claim that the mean amount of adult sleep is less than 7 hours.</a:t>
            </a:r>
          </a:p>
        </p:txBody>
      </p:sp>
    </p:spTree>
    <p:extLst>
      <p:ext uri="{BB962C8B-B14F-4D97-AF65-F5344CB8AC3E}">
        <p14:creationId xmlns:p14="http://schemas.microsoft.com/office/powerpoint/2010/main" val="328707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i="1" dirty="0">
                <a:latin typeface="+mj-lt"/>
              </a:rPr>
              <a:t>P</a:t>
            </a:r>
            <a:r>
              <a:rPr lang="en-US" sz="3600" dirty="0">
                <a:latin typeface="+mj-lt"/>
              </a:rPr>
              <a:t>-Value Method without Technology</a:t>
            </a:r>
            <a:endParaRPr lang="en-IN" sz="2000" b="0" dirty="0">
              <a:latin typeface="+mj-lt"/>
            </a:endParaRPr>
          </a:p>
        </p:txBody>
      </p:sp>
      <p:sp>
        <p:nvSpPr>
          <p:cNvPr id="3" name="Content Placeholder 2"/>
          <p:cNvSpPr>
            <a:spLocks noGrp="1"/>
          </p:cNvSpPr>
          <p:nvPr>
            <p:ph idx="1"/>
          </p:nvPr>
        </p:nvSpPr>
        <p:spPr>
          <a:xfrm>
            <a:off x="457200" y="1600200"/>
            <a:ext cx="7772400" cy="3048000"/>
          </a:xfrm>
        </p:spPr>
        <p:txBody>
          <a:bodyPr/>
          <a:lstStyle/>
          <a:p>
            <a:pPr marL="0" indent="0">
              <a:spcBef>
                <a:spcPts val="1200"/>
              </a:spcBef>
              <a:buNone/>
            </a:pPr>
            <a:r>
              <a:rPr lang="en-US" sz="2600" dirty="0"/>
              <a:t>If suitable technology is not available, we can use Table A-3 to identify a </a:t>
            </a:r>
            <a:r>
              <a:rPr lang="en-US" sz="2600" b="1" dirty="0"/>
              <a:t>range of values </a:t>
            </a:r>
            <a:r>
              <a:rPr lang="en-US" sz="2600" dirty="0"/>
              <a:t>containing the </a:t>
            </a:r>
            <a:r>
              <a:rPr lang="en-US" sz="2600" i="1" dirty="0"/>
              <a:t>P</a:t>
            </a:r>
            <a:r>
              <a:rPr lang="en-US" sz="2600" dirty="0"/>
              <a:t>-value. </a:t>
            </a:r>
          </a:p>
          <a:p>
            <a:pPr marL="0" indent="0">
              <a:spcBef>
                <a:spcPts val="1200"/>
              </a:spcBef>
              <a:buNone/>
            </a:pPr>
            <a:r>
              <a:rPr lang="en-US" sz="2600" dirty="0"/>
              <a:t>In using Table A-3, keep in mind that it is designed for positive values of </a:t>
            </a:r>
            <a:r>
              <a:rPr lang="en-US" sz="2600" i="1" dirty="0"/>
              <a:t>t </a:t>
            </a:r>
            <a:r>
              <a:rPr lang="en-US" sz="2600" dirty="0"/>
              <a:t>and right-tail areas only, but left-tail areas correspond to the same </a:t>
            </a:r>
            <a:r>
              <a:rPr lang="en-US" sz="2600" i="1" dirty="0"/>
              <a:t>t </a:t>
            </a:r>
            <a:r>
              <a:rPr lang="en-US" sz="2600" dirty="0"/>
              <a:t>values with negative signs.</a:t>
            </a:r>
          </a:p>
        </p:txBody>
      </p:sp>
    </p:spTree>
    <p:extLst>
      <p:ext uri="{BB962C8B-B14F-4D97-AF65-F5344CB8AC3E}">
        <p14:creationId xmlns:p14="http://schemas.microsoft.com/office/powerpoint/2010/main" val="139722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Adult Sleep: </a:t>
            </a:r>
            <a:r>
              <a:rPr lang="en-US" sz="3600" i="1" dirty="0">
                <a:latin typeface="+mj-lt"/>
              </a:rPr>
              <a:t>P</a:t>
            </a:r>
            <a:r>
              <a:rPr lang="en-US" sz="3600" dirty="0">
                <a:latin typeface="+mj-lt"/>
              </a:rPr>
              <a:t>-Value Method without Technology</a:t>
            </a:r>
            <a:endParaRPr lang="en-IN" sz="2000" b="0" dirty="0">
              <a:latin typeface="+mj-lt"/>
            </a:endParaRPr>
          </a:p>
        </p:txBody>
      </p:sp>
      <p:sp>
        <p:nvSpPr>
          <p:cNvPr id="3" name="Content Placeholder 2"/>
          <p:cNvSpPr>
            <a:spLocks noGrp="1"/>
          </p:cNvSpPr>
          <p:nvPr>
            <p:ph idx="1"/>
          </p:nvPr>
        </p:nvSpPr>
        <p:spPr>
          <a:xfrm>
            <a:off x="457200" y="1600200"/>
            <a:ext cx="8305800" cy="4800600"/>
          </a:xfrm>
        </p:spPr>
        <p:txBody>
          <a:bodyPr/>
          <a:lstStyle/>
          <a:p>
            <a:pPr marL="0" indent="0">
              <a:spcBef>
                <a:spcPts val="1200"/>
              </a:spcBef>
              <a:buNone/>
            </a:pPr>
            <a:r>
              <a:rPr lang="en-US" sz="2400" dirty="0"/>
              <a:t>The previous example is a left-tailed test with a test statistic of </a:t>
            </a:r>
            <a:r>
              <a:rPr lang="en-US" sz="2400" i="1" dirty="0"/>
              <a:t>t </a:t>
            </a:r>
            <a:r>
              <a:rPr lang="en-US" sz="2400" dirty="0"/>
              <a:t>= −0.290 and a sample size of </a:t>
            </a:r>
            <a:r>
              <a:rPr lang="en-US" sz="2400" i="1" dirty="0"/>
              <a:t>n </a:t>
            </a:r>
            <a:r>
              <a:rPr lang="en-US" sz="2400" dirty="0"/>
              <a:t>= 12, so the number of degrees of freedom is df = </a:t>
            </a:r>
            <a:r>
              <a:rPr lang="en-US" sz="2400" i="1" dirty="0"/>
              <a:t>n </a:t>
            </a:r>
            <a:r>
              <a:rPr lang="en-US" sz="2400" dirty="0"/>
              <a:t>− 1 = 11. </a:t>
            </a:r>
          </a:p>
          <a:p>
            <a:pPr marL="0" indent="0">
              <a:spcBef>
                <a:spcPts val="1200"/>
              </a:spcBef>
              <a:buNone/>
            </a:pPr>
            <a:r>
              <a:rPr lang="en-US" sz="2400" dirty="0"/>
              <a:t>Using the test statistic of </a:t>
            </a:r>
            <a:r>
              <a:rPr lang="en-US" sz="2400" i="1" dirty="0"/>
              <a:t>t </a:t>
            </a:r>
            <a:r>
              <a:rPr lang="en-US" sz="2400" dirty="0"/>
              <a:t>= −0.290 with Table A-3, examine the values of </a:t>
            </a:r>
            <a:r>
              <a:rPr lang="en-US" sz="2400" i="1" dirty="0"/>
              <a:t>t </a:t>
            </a:r>
            <a:r>
              <a:rPr lang="en-US" sz="2400" dirty="0"/>
              <a:t>in the row for df = 11 to see that 0.290 is less than all of the listed </a:t>
            </a:r>
            <a:r>
              <a:rPr lang="en-US" sz="2400" i="1" dirty="0"/>
              <a:t>t </a:t>
            </a:r>
            <a:r>
              <a:rPr lang="en-US" sz="2400" dirty="0"/>
              <a:t>values in the row, which indicates that the area in the left tail below the test statistic of </a:t>
            </a:r>
            <a:r>
              <a:rPr lang="en-US" sz="2400" i="1" dirty="0"/>
              <a:t>t </a:t>
            </a:r>
            <a:r>
              <a:rPr lang="en-US" sz="2400" dirty="0"/>
              <a:t>= −0.290 is greater than 0.10. </a:t>
            </a:r>
          </a:p>
          <a:p>
            <a:pPr marL="0" indent="0">
              <a:spcBef>
                <a:spcPts val="1200"/>
              </a:spcBef>
              <a:buNone/>
            </a:pPr>
            <a:r>
              <a:rPr lang="en-US" sz="2400" dirty="0"/>
              <a:t>In this case, Table A-3 allows us to conclude that the </a:t>
            </a:r>
            <a:br>
              <a:rPr lang="en-US" sz="2400" dirty="0"/>
            </a:br>
            <a:r>
              <a:rPr lang="en-US" sz="2400" i="1" dirty="0"/>
              <a:t>P</a:t>
            </a:r>
            <a:r>
              <a:rPr lang="en-US" sz="2400" dirty="0"/>
              <a:t>-value &gt; 0.10, but technology provided the </a:t>
            </a:r>
            <a:r>
              <a:rPr lang="en-US" sz="2400" i="1" dirty="0"/>
              <a:t>P</a:t>
            </a:r>
            <a:r>
              <a:rPr lang="en-US" sz="2400" dirty="0"/>
              <a:t>-value of 0.3887. With the </a:t>
            </a:r>
            <a:r>
              <a:rPr lang="en-US" sz="2400" i="1" dirty="0"/>
              <a:t>P</a:t>
            </a:r>
            <a:r>
              <a:rPr lang="en-US" sz="2400" dirty="0"/>
              <a:t>-value &gt; 0.10, the conclusions are the same as in the previous example.</a:t>
            </a:r>
          </a:p>
        </p:txBody>
      </p:sp>
    </p:spTree>
    <p:extLst>
      <p:ext uri="{BB962C8B-B14F-4D97-AF65-F5344CB8AC3E}">
        <p14:creationId xmlns:p14="http://schemas.microsoft.com/office/powerpoint/2010/main" val="1958340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latin typeface="+mj-lt"/>
              </a:rPr>
              <a:t>Hypothesis Testing</a:t>
            </a:r>
            <a:endParaRPr lang="en-IN" sz="3600" dirty="0">
              <a:latin typeface="+mj-lt"/>
            </a:endParaRPr>
          </a:p>
        </p:txBody>
      </p:sp>
      <p:sp>
        <p:nvSpPr>
          <p:cNvPr id="3" name="Content Placeholder 2"/>
          <p:cNvSpPr>
            <a:spLocks noGrp="1"/>
          </p:cNvSpPr>
          <p:nvPr>
            <p:ph idx="1"/>
          </p:nvPr>
        </p:nvSpPr>
        <p:spPr>
          <a:xfrm>
            <a:off x="457200" y="1600201"/>
            <a:ext cx="8229600" cy="3429000"/>
          </a:xfrm>
        </p:spPr>
        <p:txBody>
          <a:bodyPr/>
          <a:lstStyle/>
          <a:p>
            <a:pPr marL="255600" indent="-255600">
              <a:buNone/>
              <a:defRPr/>
            </a:pPr>
            <a:r>
              <a:rPr lang="en-US" sz="2600" dirty="0"/>
              <a:t>8-1 Basics of Hypothesis Testing</a:t>
            </a:r>
          </a:p>
          <a:p>
            <a:pPr marL="255600" indent="-255600">
              <a:buNone/>
              <a:defRPr/>
            </a:pPr>
            <a:r>
              <a:rPr lang="en-US" sz="2600" dirty="0"/>
              <a:t>8-2 Testing a Claim about a Proportion</a:t>
            </a:r>
          </a:p>
          <a:p>
            <a:pPr marL="255600" indent="-255600">
              <a:buNone/>
              <a:defRPr/>
            </a:pPr>
            <a:r>
              <a:rPr lang="en-US" sz="2600" b="1" dirty="0"/>
              <a:t>8-3 Testing a Claim About a Mean</a:t>
            </a:r>
          </a:p>
          <a:p>
            <a:pPr marL="615600" indent="-615600">
              <a:buNone/>
              <a:defRPr/>
            </a:pPr>
            <a:r>
              <a:rPr lang="en-US" sz="2600" dirty="0"/>
              <a:t>8-4 Testing a Claim About a Standard Deviation or Variance</a:t>
            </a: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Adult Sleep: Critical Value Method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0"/>
            <a:ext cx="8153400" cy="3810000"/>
          </a:xfrm>
        </p:spPr>
        <p:txBody>
          <a:bodyPr/>
          <a:lstStyle/>
          <a:p>
            <a:pPr marL="0" indent="0">
              <a:buNone/>
            </a:pPr>
            <a:r>
              <a:rPr lang="en-US" sz="2600" dirty="0"/>
              <a:t>Example 1 is a left-tailed test with test statistic </a:t>
            </a:r>
            <a:br>
              <a:rPr lang="en-US" sz="2600" dirty="0"/>
            </a:br>
            <a:r>
              <a:rPr lang="en-US" sz="2600" i="1" dirty="0"/>
              <a:t>t </a:t>
            </a:r>
            <a:r>
              <a:rPr lang="en-US" sz="2600" dirty="0"/>
              <a:t>= −0.290. The sample size is </a:t>
            </a:r>
            <a:r>
              <a:rPr lang="en-US" sz="2600" i="1" dirty="0"/>
              <a:t>n </a:t>
            </a:r>
            <a:r>
              <a:rPr lang="en-US" sz="2600" dirty="0"/>
              <a:t>= 12, so the number of degrees of freedom is df = </a:t>
            </a:r>
            <a:r>
              <a:rPr lang="en-US" sz="2600" i="1" dirty="0"/>
              <a:t>n </a:t>
            </a:r>
            <a:r>
              <a:rPr lang="en-US" sz="2600" dirty="0"/>
              <a:t>− 1 = 11. </a:t>
            </a:r>
          </a:p>
          <a:p>
            <a:pPr marL="0" indent="0">
              <a:buNone/>
            </a:pPr>
            <a:r>
              <a:rPr lang="en-US" sz="2600" dirty="0"/>
              <a:t>Given the significance level of </a:t>
            </a:r>
            <a:r>
              <a:rPr lang="en-US" sz="2600" i="1" dirty="0"/>
              <a:t>a</a:t>
            </a:r>
            <a:r>
              <a:rPr lang="en-US" sz="2600" dirty="0"/>
              <a:t> = 0.05, refer to the row of Table A-3 corresponding to 11 degrees of freedom, and refer to the column identifying an “area in one tail” of 0.05. The intersection of the row and column yields the critical value of </a:t>
            </a:r>
            <a:r>
              <a:rPr lang="en-US" sz="2600" i="1" dirty="0"/>
              <a:t>t </a:t>
            </a:r>
            <a:r>
              <a:rPr lang="en-US" sz="2600" dirty="0"/>
              <a:t>= 1.796, but this test is left-tailed, so the actual critical value is </a:t>
            </a:r>
            <a:r>
              <a:rPr lang="en-US" sz="2600" i="1" dirty="0"/>
              <a:t>t </a:t>
            </a:r>
            <a:r>
              <a:rPr lang="en-US" sz="2600" dirty="0"/>
              <a:t>= −1.796.</a:t>
            </a:r>
          </a:p>
        </p:txBody>
      </p:sp>
    </p:spTree>
    <p:extLst>
      <p:ext uri="{BB962C8B-B14F-4D97-AF65-F5344CB8AC3E}">
        <p14:creationId xmlns:p14="http://schemas.microsoft.com/office/powerpoint/2010/main" val="4114682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Adult Sleep: Critical Value Method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1600200"/>
          </a:xfrm>
        </p:spPr>
        <p:txBody>
          <a:bodyPr/>
          <a:lstStyle/>
          <a:p>
            <a:pPr marL="0" indent="0">
              <a:buNone/>
            </a:pPr>
            <a:r>
              <a:rPr lang="en-US" sz="2600" dirty="0"/>
              <a:t>The figure shows that the test statistic of </a:t>
            </a:r>
            <a:r>
              <a:rPr lang="en-US" sz="2600" i="1" dirty="0"/>
              <a:t>t </a:t>
            </a:r>
            <a:r>
              <a:rPr lang="en-US" sz="2600" dirty="0"/>
              <a:t>= −0.290 does not fall within the critical region bounded by the critical value </a:t>
            </a:r>
            <a:r>
              <a:rPr lang="en-US" sz="2600" i="1" dirty="0"/>
              <a:t>t </a:t>
            </a:r>
            <a:r>
              <a:rPr lang="en-US" sz="2600" dirty="0"/>
              <a:t>= −1.796, so we fail to reject the null hypothesis.</a:t>
            </a:r>
          </a:p>
        </p:txBody>
      </p:sp>
      <p:sp>
        <p:nvSpPr>
          <p:cNvPr id="4" name="Content Placeholder 3"/>
          <p:cNvSpPr>
            <a:spLocks noGrp="1"/>
          </p:cNvSpPr>
          <p:nvPr>
            <p:ph idx="13"/>
          </p:nvPr>
        </p:nvSpPr>
        <p:spPr>
          <a:xfrm>
            <a:off x="457200" y="3581401"/>
            <a:ext cx="3505200" cy="1219200"/>
          </a:xfrm>
        </p:spPr>
        <p:txBody>
          <a:bodyPr/>
          <a:lstStyle/>
          <a:p>
            <a:pPr marL="0" indent="0">
              <a:buNone/>
            </a:pPr>
            <a:r>
              <a:rPr lang="en-US" sz="2600" dirty="0"/>
              <a:t>The conclusions are the same as those given in first example.</a:t>
            </a:r>
          </a:p>
        </p:txBody>
      </p:sp>
      <p:pic>
        <p:nvPicPr>
          <p:cNvPr id="5" name="Picture 4" descr="A normal curve with mu = 7 or t = 0. The region to the left of critical value t = negative 1.796 has area alpha = 0.05. The sample mean x-bar = 6.833 hours or t = negative 0.290 is between the critical value and mu."/>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3183468"/>
            <a:ext cx="3408533" cy="3133853"/>
          </a:xfrm>
          <a:prstGeom prst="rect">
            <a:avLst/>
          </a:prstGeom>
        </p:spPr>
      </p:pic>
    </p:spTree>
    <p:extLst>
      <p:ext uri="{BB962C8B-B14F-4D97-AF65-F5344CB8AC3E}">
        <p14:creationId xmlns:p14="http://schemas.microsoft.com/office/powerpoint/2010/main" val="1491276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Adult Sleep: Confidence Interval Method</a:t>
            </a:r>
            <a:endParaRPr lang="en-IN" sz="2000" b="0" dirty="0">
              <a:latin typeface="+mj-lt"/>
            </a:endParaRPr>
          </a:p>
        </p:txBody>
      </p:sp>
      <p:sp>
        <p:nvSpPr>
          <p:cNvPr id="3" name="Content Placeholder 2"/>
          <p:cNvSpPr>
            <a:spLocks noGrp="1"/>
          </p:cNvSpPr>
          <p:nvPr>
            <p:ph idx="1"/>
          </p:nvPr>
        </p:nvSpPr>
        <p:spPr>
          <a:xfrm>
            <a:off x="457199" y="1600200"/>
            <a:ext cx="7924801" cy="4724400"/>
          </a:xfrm>
        </p:spPr>
        <p:txBody>
          <a:bodyPr/>
          <a:lstStyle/>
          <a:p>
            <a:pPr marL="0" indent="0">
              <a:spcBef>
                <a:spcPts val="1200"/>
              </a:spcBef>
              <a:buNone/>
            </a:pPr>
            <a:r>
              <a:rPr lang="en-US" sz="2400" dirty="0"/>
              <a:t>The first example is a left-tailed test with significance level </a:t>
            </a:r>
            <a:r>
              <a:rPr lang="el-GR" sz="2400" i="1" dirty="0">
                <a:latin typeface="Arial" panose="020B0604020202020204" pitchFamily="34" charset="0"/>
                <a:cs typeface="Arial" panose="020B0604020202020204" pitchFamily="34" charset="0"/>
                <a:sym typeface="Symbol" panose="05050102010706020507" pitchFamily="18" charset="2"/>
              </a:rPr>
              <a:t>α</a:t>
            </a:r>
            <a:r>
              <a:rPr lang="en-US" sz="2400" dirty="0"/>
              <a:t> = 0.05, so we should use 90% as the confidence level.</a:t>
            </a:r>
          </a:p>
          <a:p>
            <a:pPr marL="0" indent="0">
              <a:spcBef>
                <a:spcPts val="1200"/>
              </a:spcBef>
              <a:buNone/>
            </a:pPr>
            <a:r>
              <a:rPr lang="en-US" sz="2400" dirty="0"/>
              <a:t>For the sample data given in the first example, here is the 90% confidence interval estimate </a:t>
            </a:r>
            <a:r>
              <a:rPr lang="en-US" sz="2400"/>
              <a:t>of </a:t>
            </a:r>
            <a:br>
              <a:rPr lang="en-US" sz="2400"/>
            </a:br>
            <a:r>
              <a:rPr lang="en-US" sz="2400" i="1"/>
              <a:t>µ</a:t>
            </a:r>
            <a:r>
              <a:rPr lang="en-US" sz="2400" dirty="0"/>
              <a:t>: 5.80 hours &lt; </a:t>
            </a:r>
            <a:r>
              <a:rPr lang="en-US" sz="2400" i="1" dirty="0"/>
              <a:t>µ</a:t>
            </a:r>
            <a:r>
              <a:rPr lang="en-US" sz="2400" dirty="0"/>
              <a:t> &lt; 7.87 hours. </a:t>
            </a:r>
          </a:p>
          <a:p>
            <a:pPr marL="0" indent="0">
              <a:spcBef>
                <a:spcPts val="1200"/>
              </a:spcBef>
              <a:buNone/>
            </a:pPr>
            <a:r>
              <a:rPr lang="en-US" sz="2400" dirty="0"/>
              <a:t>In testing the claim that </a:t>
            </a:r>
            <a:r>
              <a:rPr lang="en-US" sz="2400" i="1" dirty="0"/>
              <a:t>µ</a:t>
            </a:r>
            <a:r>
              <a:rPr lang="en-US" sz="2400" dirty="0"/>
              <a:t> &lt; 7 hours, we use </a:t>
            </a:r>
            <a:r>
              <a:rPr lang="en-US" sz="2400" i="1" dirty="0"/>
              <a:t>H</a:t>
            </a:r>
            <a:r>
              <a:rPr lang="en-US" sz="2400" baseline="-25000" dirty="0"/>
              <a:t>0</a:t>
            </a:r>
            <a:r>
              <a:rPr lang="en-US" sz="2400" dirty="0"/>
              <a:t>: </a:t>
            </a:r>
            <a:r>
              <a:rPr lang="en-US" sz="2400" i="1" dirty="0"/>
              <a:t>µ </a:t>
            </a:r>
            <a:r>
              <a:rPr lang="en-US" sz="2400" dirty="0"/>
              <a:t>= 7 hours, but the assumed value of </a:t>
            </a:r>
            <a:r>
              <a:rPr lang="en-US" sz="2400" i="1" dirty="0"/>
              <a:t>µ</a:t>
            </a:r>
            <a:r>
              <a:rPr lang="en-US" sz="2400" dirty="0"/>
              <a:t> = 7 hours is contained within the confidence interval limits, so the confidence interval is telling us that 7 hours could be the value of </a:t>
            </a:r>
            <a:r>
              <a:rPr lang="en-US" sz="2400" i="1" dirty="0"/>
              <a:t>µ</a:t>
            </a:r>
            <a:r>
              <a:rPr lang="en-US" sz="2400" dirty="0"/>
              <a:t>. We don’t have sufficient evidence to reject </a:t>
            </a:r>
            <a:r>
              <a:rPr lang="en-US" sz="2400" i="1" dirty="0"/>
              <a:t>H</a:t>
            </a:r>
            <a:r>
              <a:rPr lang="en-US" sz="2400" baseline="-25000" dirty="0"/>
              <a:t>0</a:t>
            </a:r>
            <a:r>
              <a:rPr lang="en-US" sz="2400" dirty="0"/>
              <a:t>: </a:t>
            </a:r>
            <a:r>
              <a:rPr lang="en-US" sz="2400" i="1" dirty="0"/>
              <a:t>µ</a:t>
            </a:r>
            <a:r>
              <a:rPr lang="en-US" sz="2400" dirty="0"/>
              <a:t> = 7 hours, so we fail to reject this null hypothesis and we get the same conclusions.</a:t>
            </a:r>
          </a:p>
        </p:txBody>
      </p:sp>
    </p:spTree>
    <p:extLst>
      <p:ext uri="{BB962C8B-B14F-4D97-AF65-F5344CB8AC3E}">
        <p14:creationId xmlns:p14="http://schemas.microsoft.com/office/powerpoint/2010/main" val="3038589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Is the Mean Body Temperature Really 98.6</a:t>
            </a:r>
            <a:r>
              <a:rPr lang="en-US" sz="3600" dirty="0">
                <a:latin typeface="Arial" panose="020B0604020202020204" pitchFamily="34" charset="0"/>
                <a:cs typeface="Arial" panose="020B0604020202020204" pitchFamily="34" charset="0"/>
                <a:sym typeface="Symbol" panose="05050102010706020507" pitchFamily="18" charset="2"/>
              </a:rPr>
              <a:t>°</a:t>
            </a:r>
            <a:r>
              <a:rPr lang="en-US" sz="3600" dirty="0">
                <a:latin typeface="+mj-lt"/>
              </a:rPr>
              <a:t>F? </a:t>
            </a:r>
            <a:r>
              <a:rPr lang="en-US" sz="2000" b="0" dirty="0">
                <a:latin typeface="+mj-lt"/>
              </a:rPr>
              <a:t>(1 of 8)</a:t>
            </a:r>
            <a:endParaRPr lang="en-IN" sz="2000" b="0" dirty="0">
              <a:latin typeface="+mj-lt"/>
            </a:endParaRPr>
          </a:p>
        </p:txBody>
      </p:sp>
      <p:pic>
        <p:nvPicPr>
          <p:cNvPr id="5" name="Picture 4" descr="Data Set 3 &quot;Body Temperatures&quot; in Appendix B includes measured body temperatures with these statistics for 12 AM on day 2: n = 106, x-bar = 98.20°F, s = 0.62°F. Use a 0.05 significance level to test the common belief that the population mean is 98.6°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76400"/>
            <a:ext cx="7557025" cy="1744624"/>
          </a:xfrm>
          <a:prstGeom prst="rect">
            <a:avLst/>
          </a:prstGeom>
        </p:spPr>
      </p:pic>
    </p:spTree>
    <p:extLst>
      <p:ext uri="{BB962C8B-B14F-4D97-AF65-F5344CB8AC3E}">
        <p14:creationId xmlns:p14="http://schemas.microsoft.com/office/powerpoint/2010/main" val="2243682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Is the Mean Body Temperature Really 98.6</a:t>
            </a:r>
            <a:r>
              <a:rPr lang="en-US" sz="3600" dirty="0">
                <a:latin typeface="+mj-lt"/>
                <a:cs typeface="Arial" panose="020B0604020202020204" pitchFamily="34" charset="0"/>
                <a:sym typeface="Symbol" panose="05050102010706020507" pitchFamily="18" charset="2"/>
              </a:rPr>
              <a:t>°</a:t>
            </a:r>
            <a:r>
              <a:rPr lang="en-US" sz="3600" dirty="0">
                <a:latin typeface="+mj-lt"/>
              </a:rPr>
              <a:t>F? </a:t>
            </a:r>
            <a:r>
              <a:rPr lang="en-US" sz="2000" b="0" dirty="0">
                <a:latin typeface="+mj-lt"/>
              </a:rPr>
              <a:t>(2 of 8)</a:t>
            </a:r>
            <a:endParaRPr lang="en-IN" sz="2000" b="0" dirty="0">
              <a:latin typeface="+mj-lt"/>
            </a:endParaRPr>
          </a:p>
        </p:txBody>
      </p:sp>
      <p:sp>
        <p:nvSpPr>
          <p:cNvPr id="3" name="Content Placeholder 2"/>
          <p:cNvSpPr>
            <a:spLocks noGrp="1"/>
          </p:cNvSpPr>
          <p:nvPr>
            <p:ph idx="1"/>
          </p:nvPr>
        </p:nvSpPr>
        <p:spPr>
          <a:xfrm>
            <a:off x="457200" y="1600200"/>
            <a:ext cx="8077200" cy="4267200"/>
          </a:xfrm>
        </p:spPr>
        <p:txBody>
          <a:bodyPr/>
          <a:lstStyle/>
          <a:p>
            <a:pPr marL="0" indent="0">
              <a:buNone/>
            </a:pPr>
            <a:r>
              <a:rPr lang="en-US" sz="2600" dirty="0"/>
              <a:t>Solution</a:t>
            </a:r>
          </a:p>
          <a:p>
            <a:pPr marL="0" indent="0">
              <a:buNone/>
            </a:pPr>
            <a:r>
              <a:rPr lang="en-US" sz="2600" b="1" dirty="0"/>
              <a:t>Requirement Check</a:t>
            </a:r>
          </a:p>
          <a:p>
            <a:pPr marL="0" indent="0">
              <a:buNone/>
            </a:pPr>
            <a:r>
              <a:rPr lang="en-US" sz="2400" dirty="0"/>
              <a:t>(1) With the study design used, we can treat the sample as a simple random sample.</a:t>
            </a:r>
          </a:p>
          <a:p>
            <a:pPr marL="0" indent="0">
              <a:buNone/>
            </a:pPr>
            <a:r>
              <a:rPr lang="en-US" sz="2400" dirty="0"/>
              <a:t>(2) The second requirement is that “the population is normally distributed or </a:t>
            </a:r>
            <a:r>
              <a:rPr lang="en-US" sz="2400" i="1" dirty="0"/>
              <a:t>n </a:t>
            </a:r>
            <a:r>
              <a:rPr lang="en-US" sz="2400" dirty="0"/>
              <a:t>&gt; 30.” The sample size is </a:t>
            </a:r>
            <a:r>
              <a:rPr lang="en-US" sz="2400" i="1" dirty="0"/>
              <a:t>n </a:t>
            </a:r>
            <a:r>
              <a:rPr lang="en-US" sz="2400" dirty="0"/>
              <a:t>= 106, so the second requirement is satisfied and there is no need to investigate the normality of the data. Both requirements are satisfied.</a:t>
            </a:r>
            <a:endParaRPr lang="en-US" sz="2400" b="1" dirty="0"/>
          </a:p>
        </p:txBody>
      </p:sp>
    </p:spTree>
    <p:extLst>
      <p:ext uri="{BB962C8B-B14F-4D97-AF65-F5344CB8AC3E}">
        <p14:creationId xmlns:p14="http://schemas.microsoft.com/office/powerpoint/2010/main" val="541886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Is the Mean Body Temperature Really 98.6</a:t>
            </a:r>
            <a:r>
              <a:rPr lang="en-US" sz="3600" dirty="0">
                <a:latin typeface="Arial" panose="020B0604020202020204" pitchFamily="34" charset="0"/>
                <a:cs typeface="Arial" panose="020B0604020202020204" pitchFamily="34" charset="0"/>
                <a:sym typeface="Symbol" panose="05050102010706020507" pitchFamily="18" charset="2"/>
              </a:rPr>
              <a:t>°</a:t>
            </a:r>
            <a:r>
              <a:rPr lang="en-US" sz="3600" dirty="0">
                <a:latin typeface="+mj-lt"/>
              </a:rPr>
              <a:t>F? </a:t>
            </a:r>
            <a:r>
              <a:rPr lang="en-US" sz="2000" b="0" dirty="0">
                <a:latin typeface="+mj-lt"/>
              </a:rPr>
              <a:t>(3 of 8)</a:t>
            </a:r>
            <a:endParaRPr lang="en-IN" sz="2000" b="0" dirty="0">
              <a:latin typeface="+mj-lt"/>
            </a:endParaRPr>
          </a:p>
        </p:txBody>
      </p:sp>
      <p:sp>
        <p:nvSpPr>
          <p:cNvPr id="3" name="Content Placeholder 2" descr=" "/>
          <p:cNvSpPr>
            <a:spLocks noGrp="1"/>
          </p:cNvSpPr>
          <p:nvPr>
            <p:ph idx="1"/>
          </p:nvPr>
        </p:nvSpPr>
        <p:spPr>
          <a:xfrm>
            <a:off x="457200" y="1600200"/>
            <a:ext cx="8153400" cy="4800600"/>
          </a:xfrm>
        </p:spPr>
        <p:txBody>
          <a:bodyPr/>
          <a:lstStyle/>
          <a:p>
            <a:pPr marL="0" indent="0">
              <a:buNone/>
            </a:pPr>
            <a:r>
              <a:rPr lang="en-US" sz="2600" dirty="0"/>
              <a:t>Solution</a:t>
            </a:r>
          </a:p>
          <a:p>
            <a:pPr marL="0" indent="0">
              <a:buNone/>
            </a:pPr>
            <a:r>
              <a:rPr lang="en-US" sz="2400" b="1" dirty="0"/>
              <a:t>Step 1: </a:t>
            </a:r>
            <a:r>
              <a:rPr lang="en-US" sz="2400" dirty="0"/>
              <a:t>The claim that “the population mean is 98.6</a:t>
            </a:r>
            <a:r>
              <a:rPr lang="en-US" sz="2400" dirty="0">
                <a:cs typeface="Arial" panose="020B0604020202020204" pitchFamily="34" charset="0"/>
                <a:sym typeface="Symbol" panose="05050102010706020507" pitchFamily="18" charset="2"/>
              </a:rPr>
              <a:t>°</a:t>
            </a:r>
            <a:r>
              <a:rPr lang="en-US" sz="2400" dirty="0"/>
              <a:t>F” becomes </a:t>
            </a:r>
            <a:r>
              <a:rPr lang="en-US" sz="2400" i="1" dirty="0"/>
              <a:t>µ </a:t>
            </a:r>
            <a:r>
              <a:rPr lang="en-US" sz="2400" dirty="0"/>
              <a:t>= 98.6</a:t>
            </a:r>
            <a:r>
              <a:rPr lang="en-US" sz="2400" dirty="0">
                <a:cs typeface="Arial" panose="020B0604020202020204" pitchFamily="34" charset="0"/>
                <a:sym typeface="Symbol" panose="05050102010706020507" pitchFamily="18" charset="2"/>
              </a:rPr>
              <a:t>°</a:t>
            </a:r>
            <a:r>
              <a:rPr lang="en-US" sz="2400" dirty="0">
                <a:solidFill>
                  <a:srgbClr val="000000"/>
                </a:solidFill>
              </a:rPr>
              <a:t>F</a:t>
            </a:r>
            <a:r>
              <a:rPr lang="en-US" sz="2400" dirty="0"/>
              <a:t> when expressed in symbolic form.</a:t>
            </a:r>
          </a:p>
          <a:p>
            <a:pPr marL="0" indent="0">
              <a:buNone/>
            </a:pPr>
            <a:r>
              <a:rPr lang="en-US" sz="2400" b="1" kern="0" dirty="0"/>
              <a:t>Step 2: </a:t>
            </a:r>
            <a:r>
              <a:rPr lang="en-US" sz="2400" kern="0" dirty="0"/>
              <a:t>The alternative to the original claim is </a:t>
            </a:r>
            <a:r>
              <a:rPr lang="en-US" sz="2400" i="1" dirty="0"/>
              <a:t>µ </a:t>
            </a:r>
            <a:r>
              <a:rPr lang="en-US" sz="2400" kern="0" dirty="0"/>
              <a:t>≠ 98.6°F.</a:t>
            </a:r>
          </a:p>
          <a:p>
            <a:pPr marL="0" indent="0">
              <a:buFontTx/>
              <a:buNone/>
            </a:pPr>
            <a:r>
              <a:rPr lang="en-US" sz="2400" b="1" kern="0" dirty="0"/>
              <a:t>Step 3: </a:t>
            </a:r>
            <a:r>
              <a:rPr lang="en-US" sz="2400" kern="0" dirty="0"/>
              <a:t>Because the statement </a:t>
            </a:r>
            <a:r>
              <a:rPr lang="en-US" sz="2400" i="1" dirty="0"/>
              <a:t>µ </a:t>
            </a:r>
            <a:r>
              <a:rPr lang="en-US" sz="2400" kern="0" dirty="0"/>
              <a:t>≠ 98.6°F does not contain the condition of equality, it becomes the alternative hypothesis </a:t>
            </a:r>
            <a:r>
              <a:rPr lang="en-US" sz="2400" i="1" kern="0" dirty="0"/>
              <a:t>H</a:t>
            </a:r>
            <a:r>
              <a:rPr lang="en-US" sz="2400" kern="0" baseline="-25000" dirty="0"/>
              <a:t>1</a:t>
            </a:r>
            <a:r>
              <a:rPr lang="en-US" sz="2400" kern="0" dirty="0"/>
              <a:t>. The null hypothesis </a:t>
            </a:r>
            <a:r>
              <a:rPr lang="en-US" sz="2400" i="1" kern="0" dirty="0"/>
              <a:t>H</a:t>
            </a:r>
            <a:r>
              <a:rPr lang="en-US" sz="2400" kern="0" baseline="-25000" dirty="0"/>
              <a:t>0</a:t>
            </a:r>
            <a:r>
              <a:rPr lang="en-US" sz="2400" kern="0" dirty="0"/>
              <a:t> is the statement that </a:t>
            </a:r>
            <a:r>
              <a:rPr lang="en-US" sz="2400" i="1" dirty="0"/>
              <a:t>µ </a:t>
            </a:r>
            <a:r>
              <a:rPr lang="en-US" sz="2400" kern="0" dirty="0"/>
              <a:t>= 98.6°F.</a:t>
            </a:r>
          </a:p>
          <a:p>
            <a:pPr marL="1080000" indent="0">
              <a:buFontTx/>
              <a:buNone/>
            </a:pPr>
            <a:r>
              <a:rPr lang="en-US" sz="2400" i="1" kern="0" dirty="0"/>
              <a:t>H</a:t>
            </a:r>
            <a:r>
              <a:rPr lang="en-US" sz="2400" kern="0" baseline="-25000" dirty="0"/>
              <a:t>0</a:t>
            </a:r>
            <a:r>
              <a:rPr lang="en-US" sz="2400" kern="0" dirty="0"/>
              <a:t>: </a:t>
            </a:r>
            <a:r>
              <a:rPr lang="en-US" sz="2400" i="1" dirty="0"/>
              <a:t>µ </a:t>
            </a:r>
            <a:r>
              <a:rPr lang="en-US" sz="2400" kern="0" dirty="0"/>
              <a:t>= 98.6°F (null hypothesis and original claim)</a:t>
            </a:r>
          </a:p>
          <a:p>
            <a:pPr marL="1080000" indent="0">
              <a:buFontTx/>
              <a:buNone/>
            </a:pPr>
            <a:r>
              <a:rPr lang="en-US" sz="2400" i="1" kern="0" dirty="0"/>
              <a:t>H</a:t>
            </a:r>
            <a:r>
              <a:rPr lang="en-US" sz="2400" kern="0" baseline="-25000" dirty="0"/>
              <a:t>1</a:t>
            </a:r>
            <a:r>
              <a:rPr lang="en-US" sz="2400" kern="0" dirty="0"/>
              <a:t>: </a:t>
            </a:r>
            <a:r>
              <a:rPr lang="en-US" sz="2400" i="1" dirty="0"/>
              <a:t>µ </a:t>
            </a:r>
            <a:r>
              <a:rPr lang="en-US" sz="2400" kern="0" dirty="0"/>
              <a:t>≠ 98.6°F (alternative hypothesis)</a:t>
            </a:r>
            <a:endParaRPr lang="en-US" sz="2400" b="1" kern="0" dirty="0"/>
          </a:p>
        </p:txBody>
      </p:sp>
    </p:spTree>
    <p:extLst>
      <p:ext uri="{BB962C8B-B14F-4D97-AF65-F5344CB8AC3E}">
        <p14:creationId xmlns:p14="http://schemas.microsoft.com/office/powerpoint/2010/main" val="3872788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Is the Mean Body Temperature Really 98.6</a:t>
            </a:r>
            <a:r>
              <a:rPr lang="en-US" sz="3600" dirty="0">
                <a:latin typeface="+mj-lt"/>
                <a:cs typeface="Arial" panose="020B0604020202020204" pitchFamily="34" charset="0"/>
                <a:sym typeface="Symbol" panose="05050102010706020507" pitchFamily="18" charset="2"/>
              </a:rPr>
              <a:t>°</a:t>
            </a:r>
            <a:r>
              <a:rPr lang="en-US" sz="3600" dirty="0">
                <a:latin typeface="+mj-lt"/>
              </a:rPr>
              <a:t>F? </a:t>
            </a:r>
            <a:r>
              <a:rPr lang="en-US" sz="2000" b="0" dirty="0">
                <a:latin typeface="+mj-lt"/>
              </a:rPr>
              <a:t>(4 of 8)</a:t>
            </a:r>
            <a:endParaRPr lang="en-IN" sz="2000" b="0" dirty="0">
              <a:latin typeface="+mj-lt"/>
            </a:endParaRPr>
          </a:p>
        </p:txBody>
      </p:sp>
      <p:sp>
        <p:nvSpPr>
          <p:cNvPr id="3" name="Content Placeholder 2"/>
          <p:cNvSpPr>
            <a:spLocks noGrp="1"/>
          </p:cNvSpPr>
          <p:nvPr>
            <p:ph idx="1"/>
          </p:nvPr>
        </p:nvSpPr>
        <p:spPr>
          <a:xfrm>
            <a:off x="457200" y="1600200"/>
            <a:ext cx="8153400" cy="1295400"/>
          </a:xfrm>
        </p:spPr>
        <p:txBody>
          <a:bodyPr/>
          <a:lstStyle/>
          <a:p>
            <a:pPr marL="0" indent="0">
              <a:buNone/>
            </a:pPr>
            <a:r>
              <a:rPr lang="en-US" sz="2600" dirty="0"/>
              <a:t>Solution</a:t>
            </a:r>
          </a:p>
          <a:p>
            <a:pPr marL="0" indent="0">
              <a:buNone/>
            </a:pPr>
            <a:r>
              <a:rPr lang="en-US" sz="2400" b="1" dirty="0"/>
              <a:t>Step 4: </a:t>
            </a:r>
            <a:r>
              <a:rPr lang="en-US" sz="2400" dirty="0"/>
              <a:t>As specified in the statement of the problem, the significance level is </a:t>
            </a:r>
            <a:r>
              <a:rPr lang="el-GR" sz="2400" i="1" dirty="0"/>
              <a:t>α</a:t>
            </a:r>
            <a:r>
              <a:rPr lang="en-US" sz="2400" dirty="0"/>
              <a:t> = 0.05.</a:t>
            </a:r>
          </a:p>
        </p:txBody>
      </p:sp>
      <p:pic>
        <p:nvPicPr>
          <p:cNvPr id="5" name="Picture 4" descr="Step 5: Because the claim is made about the population mean mu, the sample statistic most relevant to this test is the sample mean x-bar. We use the t distribution because the relevant sample statistic is x-bar and the requirements for using the t distribution are satisfi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564" y="3155575"/>
            <a:ext cx="8034491" cy="1712709"/>
          </a:xfrm>
          <a:prstGeom prst="rect">
            <a:avLst/>
          </a:prstGeom>
        </p:spPr>
      </p:pic>
    </p:spTree>
    <p:extLst>
      <p:ext uri="{BB962C8B-B14F-4D97-AF65-F5344CB8AC3E}">
        <p14:creationId xmlns:p14="http://schemas.microsoft.com/office/powerpoint/2010/main" val="544911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Is the Mean Body Temperature Really 98.6</a:t>
            </a:r>
            <a:r>
              <a:rPr lang="en-US" sz="3600" dirty="0">
                <a:latin typeface="+mj-lt"/>
                <a:cs typeface="Arial" panose="020B0604020202020204" pitchFamily="34" charset="0"/>
                <a:sym typeface="Symbol" panose="05050102010706020507" pitchFamily="18" charset="2"/>
              </a:rPr>
              <a:t>°</a:t>
            </a:r>
            <a:r>
              <a:rPr lang="en-US" sz="3600" dirty="0">
                <a:latin typeface="+mj-lt"/>
              </a:rPr>
              <a:t>F? </a:t>
            </a:r>
            <a:r>
              <a:rPr lang="en-US" sz="2000" b="0" dirty="0">
                <a:latin typeface="+mj-lt"/>
              </a:rPr>
              <a:t>(5 of 8)</a:t>
            </a:r>
            <a:endParaRPr lang="en-IN" sz="2000" b="0" dirty="0">
              <a:latin typeface="+mj-lt"/>
            </a:endParaRPr>
          </a:p>
        </p:txBody>
      </p:sp>
      <p:sp>
        <p:nvSpPr>
          <p:cNvPr id="3" name="Content Placeholder 2"/>
          <p:cNvSpPr>
            <a:spLocks noGrp="1"/>
          </p:cNvSpPr>
          <p:nvPr>
            <p:ph idx="1"/>
          </p:nvPr>
        </p:nvSpPr>
        <p:spPr>
          <a:xfrm>
            <a:off x="457200" y="1600200"/>
            <a:ext cx="8229600" cy="1676400"/>
          </a:xfrm>
        </p:spPr>
        <p:txBody>
          <a:bodyPr/>
          <a:lstStyle/>
          <a:p>
            <a:pPr marL="0" indent="0">
              <a:buNone/>
            </a:pPr>
            <a:r>
              <a:rPr lang="en-US" sz="2600" dirty="0"/>
              <a:t>Solution</a:t>
            </a:r>
          </a:p>
          <a:p>
            <a:pPr marL="0" indent="0">
              <a:buNone/>
            </a:pPr>
            <a:r>
              <a:rPr lang="en-US" sz="2400" b="1" dirty="0"/>
              <a:t>Step 6: </a:t>
            </a:r>
            <a:r>
              <a:rPr lang="en-US" sz="2400" dirty="0"/>
              <a:t>The sample statistics are used to calculate the test statistic as follows, but technologies use unrounded values to provide the test statistic of </a:t>
            </a:r>
            <a:r>
              <a:rPr lang="en-US" sz="2400" i="1" dirty="0"/>
              <a:t>t </a:t>
            </a:r>
            <a:r>
              <a:rPr lang="en-US" sz="2400" dirty="0"/>
              <a:t>= −6.61.</a:t>
            </a:r>
          </a:p>
        </p:txBody>
      </p:sp>
      <p:pic>
        <p:nvPicPr>
          <p:cNvPr id="4" name="Picture 3" descr="t = x-bar minus mu sub x-bar, divided by s over radical n, = 98.20 minus 98.6, divided by 0.62 over radical 106, = negative 6.6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538" y="3581400"/>
            <a:ext cx="4361820" cy="1099377"/>
          </a:xfrm>
          <a:prstGeom prst="rect">
            <a:avLst/>
          </a:prstGeom>
        </p:spPr>
      </p:pic>
    </p:spTree>
    <p:extLst>
      <p:ext uri="{BB962C8B-B14F-4D97-AF65-F5344CB8AC3E}">
        <p14:creationId xmlns:p14="http://schemas.microsoft.com/office/powerpoint/2010/main" val="351862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Is the Mean Body Temperature Really 98.6</a:t>
            </a:r>
            <a:r>
              <a:rPr lang="en-US" sz="3600" dirty="0">
                <a:latin typeface="+mj-lt"/>
                <a:cs typeface="Arial" panose="020B0604020202020204" pitchFamily="34" charset="0"/>
                <a:sym typeface="Symbol" panose="05050102010706020507" pitchFamily="18" charset="2"/>
              </a:rPr>
              <a:t>°</a:t>
            </a:r>
            <a:r>
              <a:rPr lang="en-US" sz="3600" dirty="0">
                <a:latin typeface="+mj-lt"/>
              </a:rPr>
              <a:t>F? </a:t>
            </a:r>
            <a:r>
              <a:rPr lang="en-US" sz="2000" b="0" dirty="0">
                <a:latin typeface="+mj-lt"/>
              </a:rPr>
              <a:t>(6 of 8)</a:t>
            </a:r>
            <a:endParaRPr lang="en-IN" sz="2000" b="0" dirty="0">
              <a:latin typeface="+mj-lt"/>
            </a:endParaRPr>
          </a:p>
        </p:txBody>
      </p:sp>
      <p:sp>
        <p:nvSpPr>
          <p:cNvPr id="3" name="Content Placeholder 2"/>
          <p:cNvSpPr>
            <a:spLocks noGrp="1"/>
          </p:cNvSpPr>
          <p:nvPr>
            <p:ph idx="1"/>
          </p:nvPr>
        </p:nvSpPr>
        <p:spPr>
          <a:xfrm>
            <a:off x="457200" y="1600200"/>
            <a:ext cx="7772400" cy="4038600"/>
          </a:xfrm>
        </p:spPr>
        <p:txBody>
          <a:bodyPr/>
          <a:lstStyle/>
          <a:p>
            <a:pPr marL="0" indent="0">
              <a:buNone/>
            </a:pPr>
            <a:r>
              <a:rPr lang="en-US" sz="2600" dirty="0"/>
              <a:t>Solution</a:t>
            </a:r>
          </a:p>
          <a:p>
            <a:pPr marL="0" indent="0">
              <a:buNone/>
            </a:pPr>
            <a:r>
              <a:rPr lang="en-US" sz="2400" b="1" i="1" dirty="0"/>
              <a:t>P-</a:t>
            </a:r>
            <a:r>
              <a:rPr lang="en-US" sz="2400" b="1" dirty="0"/>
              <a:t>Value </a:t>
            </a:r>
            <a:r>
              <a:rPr lang="en-US" sz="2400" dirty="0"/>
              <a:t>The </a:t>
            </a:r>
            <a:r>
              <a:rPr lang="en-US" sz="2400" i="1" dirty="0"/>
              <a:t>P-</a:t>
            </a:r>
            <a:r>
              <a:rPr lang="en-US" sz="2400" dirty="0"/>
              <a:t>value is 0.0000 or 0 + (or “less than 0.01” if using Table A-3).</a:t>
            </a:r>
          </a:p>
          <a:p>
            <a:pPr marL="0" indent="0">
              <a:buNone/>
            </a:pPr>
            <a:r>
              <a:rPr lang="en-US" sz="2400" b="1" dirty="0"/>
              <a:t>Critical Values: </a:t>
            </a:r>
            <a:r>
              <a:rPr lang="en-US" sz="2400" dirty="0"/>
              <a:t>The critical values are </a:t>
            </a:r>
            <a:r>
              <a:rPr lang="en-US" sz="2400" dirty="0">
                <a:sym typeface="Symbol" panose="05050102010706020507" pitchFamily="18" charset="2"/>
              </a:rPr>
              <a:t>±</a:t>
            </a:r>
            <a:r>
              <a:rPr lang="en-US" sz="2400" dirty="0"/>
              <a:t>1.983 (or </a:t>
            </a:r>
            <a:r>
              <a:rPr lang="en-US" sz="2400" dirty="0">
                <a:sym typeface="Symbol" panose="05050102010706020507" pitchFamily="18" charset="2"/>
              </a:rPr>
              <a:t>±</a:t>
            </a:r>
            <a:r>
              <a:rPr lang="en-US" sz="2400" dirty="0"/>
              <a:t>1.984 if using Table A-3).</a:t>
            </a:r>
          </a:p>
          <a:p>
            <a:pPr marL="0" indent="0">
              <a:buNone/>
            </a:pPr>
            <a:r>
              <a:rPr lang="en-US" sz="2400" b="1" dirty="0"/>
              <a:t>Confidence Interval: </a:t>
            </a:r>
            <a:r>
              <a:rPr lang="en-US" sz="2400" dirty="0"/>
              <a:t>The 95% confidence interval is 98.08</a:t>
            </a:r>
            <a:r>
              <a:rPr lang="en-US" sz="2400" dirty="0">
                <a:cs typeface="Arial" panose="020B0604020202020204" pitchFamily="34" charset="0"/>
                <a:sym typeface="Symbol" panose="05050102010706020507" pitchFamily="18" charset="2"/>
              </a:rPr>
              <a:t>°</a:t>
            </a:r>
            <a:r>
              <a:rPr lang="en-US" sz="2400" dirty="0"/>
              <a:t>F &lt; </a:t>
            </a:r>
            <a:r>
              <a:rPr lang="en-US" sz="2400" i="1" dirty="0"/>
              <a:t>µ</a:t>
            </a:r>
            <a:r>
              <a:rPr lang="en-US" sz="2400" dirty="0"/>
              <a:t> &lt; 98.32</a:t>
            </a:r>
            <a:r>
              <a:rPr lang="en-US" sz="2400" dirty="0">
                <a:sym typeface="Symbol" panose="05050102010706020507" pitchFamily="18" charset="2"/>
              </a:rPr>
              <a:t></a:t>
            </a:r>
            <a:r>
              <a:rPr lang="en-US" sz="2400" dirty="0"/>
              <a:t>F.</a:t>
            </a:r>
          </a:p>
        </p:txBody>
      </p:sp>
    </p:spTree>
    <p:extLst>
      <p:ext uri="{BB962C8B-B14F-4D97-AF65-F5344CB8AC3E}">
        <p14:creationId xmlns:p14="http://schemas.microsoft.com/office/powerpoint/2010/main" val="2369409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Is the Mean Body Temperature Really 98.6</a:t>
            </a:r>
            <a:r>
              <a:rPr lang="en-US" sz="3600" dirty="0">
                <a:latin typeface="+mj-lt"/>
                <a:cs typeface="Arial" panose="020B0604020202020204" pitchFamily="34" charset="0"/>
                <a:sym typeface="Symbol" panose="05050102010706020507" pitchFamily="18" charset="2"/>
              </a:rPr>
              <a:t>°</a:t>
            </a:r>
            <a:r>
              <a:rPr lang="en-US" sz="3600" dirty="0">
                <a:latin typeface="+mj-lt"/>
              </a:rPr>
              <a:t>F? </a:t>
            </a:r>
            <a:r>
              <a:rPr lang="en-US" sz="2000" b="0" dirty="0">
                <a:latin typeface="+mj-lt"/>
              </a:rPr>
              <a:t>(7 of 8)</a:t>
            </a:r>
            <a:endParaRPr lang="en-IN" sz="2000" b="0" dirty="0">
              <a:latin typeface="+mj-lt"/>
            </a:endParaRPr>
          </a:p>
        </p:txBody>
      </p:sp>
      <p:sp>
        <p:nvSpPr>
          <p:cNvPr id="3" name="Content Placeholder 2"/>
          <p:cNvSpPr>
            <a:spLocks noGrp="1"/>
          </p:cNvSpPr>
          <p:nvPr>
            <p:ph idx="1"/>
          </p:nvPr>
        </p:nvSpPr>
        <p:spPr>
          <a:xfrm>
            <a:off x="457200" y="1600200"/>
            <a:ext cx="8458200" cy="4495799"/>
          </a:xfrm>
        </p:spPr>
        <p:txBody>
          <a:bodyPr/>
          <a:lstStyle/>
          <a:p>
            <a:pPr marL="0" indent="0">
              <a:buNone/>
            </a:pPr>
            <a:r>
              <a:rPr lang="en-US" sz="2600" dirty="0"/>
              <a:t>Solution</a:t>
            </a:r>
          </a:p>
          <a:p>
            <a:pPr marL="0" indent="0">
              <a:buClr>
                <a:schemeClr val="accent2">
                  <a:lumMod val="75000"/>
                </a:schemeClr>
              </a:buClr>
              <a:buNone/>
            </a:pPr>
            <a:r>
              <a:rPr lang="en-US" sz="2400" b="1" dirty="0"/>
              <a:t>Step 7: </a:t>
            </a:r>
            <a:r>
              <a:rPr lang="en-US" sz="2400" dirty="0"/>
              <a:t>All three approaches lead to the same conclusion: Reject </a:t>
            </a:r>
            <a:r>
              <a:rPr lang="en-US" sz="2400" i="1" dirty="0"/>
              <a:t>H</a:t>
            </a:r>
            <a:r>
              <a:rPr lang="en-US" sz="2400" baseline="-25000" dirty="0"/>
              <a:t>0</a:t>
            </a:r>
            <a:r>
              <a:rPr lang="en-US" sz="2400" dirty="0"/>
              <a:t>.</a:t>
            </a:r>
          </a:p>
          <a:p>
            <a:r>
              <a:rPr lang="en-US" sz="2400" b="1" i="1" dirty="0"/>
              <a:t>P-</a:t>
            </a:r>
            <a:r>
              <a:rPr lang="en-US" sz="2400" b="1" dirty="0"/>
              <a:t>Value: </a:t>
            </a:r>
            <a:r>
              <a:rPr lang="en-US" sz="2400" dirty="0"/>
              <a:t>The </a:t>
            </a:r>
            <a:r>
              <a:rPr lang="en-US" sz="2400" i="1" dirty="0"/>
              <a:t>P-</a:t>
            </a:r>
            <a:r>
              <a:rPr lang="en-US" sz="2400" dirty="0"/>
              <a:t>value of 0.0000 is less than the significance level of </a:t>
            </a:r>
            <a:r>
              <a:rPr lang="el-GR" sz="2400" i="1" dirty="0">
                <a:cs typeface="Arial" panose="020B0604020202020204" pitchFamily="34" charset="0"/>
              </a:rPr>
              <a:t>α</a:t>
            </a:r>
            <a:r>
              <a:rPr lang="en-US" sz="2400" i="1" dirty="0">
                <a:cs typeface="Arial" panose="020B0604020202020204" pitchFamily="34" charset="0"/>
              </a:rPr>
              <a:t> </a:t>
            </a:r>
            <a:r>
              <a:rPr lang="en-US" sz="2400" dirty="0"/>
              <a:t>= 0.05.</a:t>
            </a:r>
          </a:p>
          <a:p>
            <a:r>
              <a:rPr lang="en-US" sz="2400" b="1" dirty="0"/>
              <a:t>Critical Values: </a:t>
            </a:r>
            <a:r>
              <a:rPr lang="en-US" sz="2400" dirty="0"/>
              <a:t>The test statistic </a:t>
            </a:r>
            <a:r>
              <a:rPr lang="en-US" sz="2400" i="1" dirty="0"/>
              <a:t>t </a:t>
            </a:r>
            <a:r>
              <a:rPr lang="en-US" sz="2400" dirty="0"/>
              <a:t>= −6.64 falls in the critical region bounded by </a:t>
            </a:r>
            <a:r>
              <a:rPr lang="en-US" sz="2400" dirty="0">
                <a:sym typeface="Symbol" panose="05050102010706020507" pitchFamily="18" charset="2"/>
              </a:rPr>
              <a:t>±</a:t>
            </a:r>
            <a:r>
              <a:rPr lang="en-US" sz="2400" dirty="0"/>
              <a:t>1.983.</a:t>
            </a:r>
          </a:p>
          <a:p>
            <a:r>
              <a:rPr lang="en-US" sz="2400" b="1" dirty="0"/>
              <a:t>Confidence Interval: </a:t>
            </a:r>
            <a:r>
              <a:rPr lang="en-US" sz="2400" dirty="0"/>
              <a:t>The claimed mean of 98.6°F does not fall within the confidence interval of 98.08°F &lt; </a:t>
            </a:r>
            <a:r>
              <a:rPr lang="en-US" sz="2400" i="1" dirty="0"/>
              <a:t>µ</a:t>
            </a:r>
            <a:r>
              <a:rPr lang="en-US" sz="2400" dirty="0"/>
              <a:t> &lt; 98.32</a:t>
            </a:r>
            <a:r>
              <a:rPr lang="en-US" sz="2400" dirty="0">
                <a:cs typeface="Arial" panose="020B0604020202020204" pitchFamily="34" charset="0"/>
                <a:sym typeface="Symbol" panose="05050102010706020507" pitchFamily="18" charset="2"/>
              </a:rPr>
              <a:t>°</a:t>
            </a:r>
            <a:r>
              <a:rPr lang="en-US" sz="2400" dirty="0"/>
              <a:t>F.</a:t>
            </a:r>
          </a:p>
        </p:txBody>
      </p:sp>
    </p:spTree>
    <p:extLst>
      <p:ext uri="{BB962C8B-B14F-4D97-AF65-F5344CB8AC3E}">
        <p14:creationId xmlns:p14="http://schemas.microsoft.com/office/powerpoint/2010/main" val="161659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a:t>
            </a:r>
            <a:endParaRPr lang="en-IN" sz="2000" b="0" dirty="0">
              <a:latin typeface="+mj-lt"/>
            </a:endParaRPr>
          </a:p>
        </p:txBody>
      </p:sp>
      <p:sp>
        <p:nvSpPr>
          <p:cNvPr id="3" name="Content Placeholder 2"/>
          <p:cNvSpPr>
            <a:spLocks noGrp="1"/>
          </p:cNvSpPr>
          <p:nvPr>
            <p:ph idx="1"/>
          </p:nvPr>
        </p:nvSpPr>
        <p:spPr>
          <a:xfrm>
            <a:off x="457200" y="1600200"/>
            <a:ext cx="7620000" cy="3200399"/>
          </a:xfrm>
        </p:spPr>
        <p:txBody>
          <a:bodyPr/>
          <a:lstStyle/>
          <a:p>
            <a:pPr marL="0" indent="0">
              <a:buNone/>
            </a:pPr>
            <a:r>
              <a:rPr lang="en-US" sz="2600" dirty="0"/>
              <a:t>Testing a claim about a population mean is one of the most important methods presented in this book. </a:t>
            </a:r>
          </a:p>
          <a:p>
            <a:pPr marL="0" indent="0">
              <a:buNone/>
            </a:pPr>
            <a:r>
              <a:rPr lang="en-US" sz="2600" dirty="0"/>
              <a:t>Part 1 of this section deals with the very realistic and commonly used case in which the population standard deviation </a:t>
            </a:r>
            <a:r>
              <a:rPr lang="el-GR" sz="2600" i="1" dirty="0">
                <a:cs typeface="Arial" panose="020B0604020202020204" pitchFamily="34" charset="0"/>
                <a:sym typeface="Symbol" panose="05050102010706020507" pitchFamily="18" charset="2"/>
              </a:rPr>
              <a:t>σ</a:t>
            </a:r>
            <a:r>
              <a:rPr lang="en-US" sz="2600" dirty="0"/>
              <a:t> is not known.</a:t>
            </a:r>
          </a:p>
          <a:p>
            <a:pPr marL="0" indent="0">
              <a:buNone/>
            </a:pPr>
            <a:r>
              <a:rPr lang="en-US" sz="2600" dirty="0"/>
              <a:t>Part 2 includes a brief discussion of the procedure used when </a:t>
            </a:r>
            <a:r>
              <a:rPr lang="en-US" sz="2400" i="1" dirty="0">
                <a:latin typeface="Symbol" panose="05050102010706020507" pitchFamily="18" charset="2"/>
              </a:rPr>
              <a:t>s</a:t>
            </a:r>
            <a:r>
              <a:rPr lang="en-US" sz="2600" dirty="0"/>
              <a:t> is known, which is very rare.</a:t>
            </a:r>
            <a:endParaRPr lang="en-IN" sz="2600" dirty="0"/>
          </a:p>
        </p:txBody>
      </p:sp>
    </p:spTree>
    <p:extLst>
      <p:ext uri="{BB962C8B-B14F-4D97-AF65-F5344CB8AC3E}">
        <p14:creationId xmlns:p14="http://schemas.microsoft.com/office/powerpoint/2010/main" val="2869607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Example: Is the Mean Body Temperature Really 98.6</a:t>
            </a:r>
            <a:r>
              <a:rPr lang="en-US" sz="3600" dirty="0">
                <a:latin typeface="+mj-lt"/>
                <a:cs typeface="Arial" panose="020B0604020202020204" pitchFamily="34" charset="0"/>
                <a:sym typeface="Symbol" panose="05050102010706020507" pitchFamily="18" charset="2"/>
              </a:rPr>
              <a:t>°</a:t>
            </a:r>
            <a:r>
              <a:rPr lang="en-US" sz="3600" dirty="0">
                <a:latin typeface="+mj-lt"/>
              </a:rPr>
              <a:t>F? </a:t>
            </a:r>
            <a:r>
              <a:rPr lang="en-US" sz="2000" b="0" dirty="0">
                <a:latin typeface="+mj-lt"/>
              </a:rPr>
              <a:t>(8 of 8)</a:t>
            </a:r>
            <a:endParaRPr lang="en-IN" sz="2000" b="0" dirty="0">
              <a:latin typeface="+mj-lt"/>
            </a:endParaRPr>
          </a:p>
        </p:txBody>
      </p:sp>
      <p:sp>
        <p:nvSpPr>
          <p:cNvPr id="3" name="Content Placeholder 2"/>
          <p:cNvSpPr>
            <a:spLocks noGrp="1"/>
          </p:cNvSpPr>
          <p:nvPr>
            <p:ph idx="1"/>
          </p:nvPr>
        </p:nvSpPr>
        <p:spPr>
          <a:xfrm>
            <a:off x="457200" y="1600200"/>
            <a:ext cx="8382000" cy="4495800"/>
          </a:xfrm>
        </p:spPr>
        <p:txBody>
          <a:bodyPr/>
          <a:lstStyle/>
          <a:p>
            <a:pPr marL="0" indent="0">
              <a:buNone/>
            </a:pPr>
            <a:r>
              <a:rPr lang="en-US" sz="2600" dirty="0"/>
              <a:t>Interpretation</a:t>
            </a:r>
          </a:p>
          <a:p>
            <a:pPr marL="0" indent="0">
              <a:buClr>
                <a:schemeClr val="accent2">
                  <a:lumMod val="75000"/>
                </a:schemeClr>
              </a:buClr>
              <a:buNone/>
            </a:pPr>
            <a:r>
              <a:rPr lang="en-US" sz="2400" b="1" dirty="0"/>
              <a:t>Step 8: </a:t>
            </a:r>
            <a:r>
              <a:rPr lang="en-US" sz="2400" dirty="0"/>
              <a:t>There is sufficient evidence to warrant </a:t>
            </a:r>
            <a:r>
              <a:rPr lang="en-US" sz="2400" b="1" dirty="0"/>
              <a:t>rejection</a:t>
            </a:r>
            <a:r>
              <a:rPr lang="en-US" sz="2400" dirty="0"/>
              <a:t> of the common belief that the population mean is 98.6</a:t>
            </a:r>
            <a:r>
              <a:rPr lang="en-US" sz="2400" dirty="0">
                <a:cs typeface="Arial" panose="020B0604020202020204" pitchFamily="34" charset="0"/>
                <a:sym typeface="Symbol" panose="05050102010706020507" pitchFamily="18" charset="2"/>
              </a:rPr>
              <a:t>°</a:t>
            </a:r>
            <a:r>
              <a:rPr lang="en-US" sz="2400" dirty="0"/>
              <a:t>F.</a:t>
            </a:r>
          </a:p>
        </p:txBody>
      </p:sp>
    </p:spTree>
    <p:extLst>
      <p:ext uri="{BB962C8B-B14F-4D97-AF65-F5344CB8AC3E}">
        <p14:creationId xmlns:p14="http://schemas.microsoft.com/office/powerpoint/2010/main" val="3624453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Alternative Methods Used When Population Is Not Normal and </a:t>
            </a:r>
            <a:r>
              <a:rPr lang="en-US" sz="3600" i="1" dirty="0">
                <a:latin typeface="+mj-lt"/>
              </a:rPr>
              <a:t>n ≤ </a:t>
            </a:r>
            <a:r>
              <a:rPr lang="en-US" sz="3600" dirty="0">
                <a:latin typeface="+mj-lt"/>
              </a:rPr>
              <a:t>30</a:t>
            </a:r>
            <a:endParaRPr lang="en-IN" sz="2000" b="0" dirty="0">
              <a:latin typeface="+mj-lt"/>
            </a:endParaRPr>
          </a:p>
        </p:txBody>
      </p:sp>
      <p:sp>
        <p:nvSpPr>
          <p:cNvPr id="3" name="Content Placeholder 2"/>
          <p:cNvSpPr>
            <a:spLocks noGrp="1"/>
          </p:cNvSpPr>
          <p:nvPr>
            <p:ph idx="1"/>
          </p:nvPr>
        </p:nvSpPr>
        <p:spPr>
          <a:xfrm>
            <a:off x="457200" y="1600200"/>
            <a:ext cx="7848600" cy="4495800"/>
          </a:xfrm>
        </p:spPr>
        <p:txBody>
          <a:bodyPr/>
          <a:lstStyle/>
          <a:p>
            <a:r>
              <a:rPr lang="en-US" sz="2600" b="1" dirty="0"/>
              <a:t>Bootstrap Resampling </a:t>
            </a:r>
            <a:r>
              <a:rPr lang="en-US" sz="2600" dirty="0"/>
              <a:t>Use the confidence interval method of testing hypotheses, but obtain the confidence interval using bootstrap resampling. Be careful to use the appropriate confidence level. Reject the null hypothesis if the confidence interval limits do not contain the value of the mean claimed in the null hypothesis.</a:t>
            </a:r>
          </a:p>
          <a:p>
            <a:r>
              <a:rPr lang="en-US" sz="2600" b="1" dirty="0"/>
              <a:t>Sign Test </a:t>
            </a:r>
            <a:r>
              <a:rPr lang="en-US" sz="2600" dirty="0"/>
              <a:t>See Section 13-2.</a:t>
            </a:r>
          </a:p>
          <a:p>
            <a:r>
              <a:rPr lang="en-US" sz="2600" b="1" dirty="0"/>
              <a:t>Wilcoxon Signed-Ranks Test </a:t>
            </a:r>
            <a:r>
              <a:rPr lang="en-US" sz="2600" dirty="0"/>
              <a:t>See Section 13-3.</a:t>
            </a:r>
          </a:p>
        </p:txBody>
      </p:sp>
    </p:spTree>
    <p:extLst>
      <p:ext uri="{BB962C8B-B14F-4D97-AF65-F5344CB8AC3E}">
        <p14:creationId xmlns:p14="http://schemas.microsoft.com/office/powerpoint/2010/main" val="1311954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600" dirty="0">
                <a:latin typeface="+mj-lt"/>
              </a:rPr>
              <a:t>Example: Bootstrap Resampling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600200"/>
            <a:ext cx="8382000" cy="3581400"/>
          </a:xfrm>
        </p:spPr>
        <p:txBody>
          <a:bodyPr/>
          <a:lstStyle/>
          <a:p>
            <a:pPr marL="0" indent="0">
              <a:buNone/>
            </a:pPr>
            <a:r>
              <a:rPr lang="en-US" sz="2600" dirty="0"/>
              <a:t>Listed below is a random sample of times (seconds) of tobacco use in animated children’s movies. Use a 0.05 significance level to test the claim that the sample is from a population with a mean greater than 1 minute, or 60 seconds.</a:t>
            </a:r>
          </a:p>
          <a:p>
            <a:pPr marL="0" indent="0" algn="ctr">
              <a:buNone/>
            </a:pPr>
            <a:r>
              <a:rPr lang="en-US" sz="2600" dirty="0"/>
              <a:t>0   223   0   176   0   548   0   37   158 </a:t>
            </a:r>
          </a:p>
          <a:p>
            <a:pPr marL="0" indent="0" algn="ctr">
              <a:buNone/>
            </a:pPr>
            <a:r>
              <a:rPr lang="en-US" sz="2600" dirty="0"/>
              <a:t>51   0   0   299   37   0   11   0   0   0   0</a:t>
            </a:r>
          </a:p>
        </p:txBody>
      </p:sp>
    </p:spTree>
    <p:extLst>
      <p:ext uri="{BB962C8B-B14F-4D97-AF65-F5344CB8AC3E}">
        <p14:creationId xmlns:p14="http://schemas.microsoft.com/office/powerpoint/2010/main" val="3453350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600" dirty="0">
                <a:latin typeface="+mj-lt"/>
              </a:rPr>
              <a:t>Example: Bootstrap Resampling </a:t>
            </a:r>
            <a:r>
              <a:rPr lang="en-US" sz="2000" b="0" dirty="0">
                <a:latin typeface="+mj-lt"/>
              </a:rPr>
              <a:t>(2 of 3)</a:t>
            </a:r>
            <a:endParaRPr lang="en-IN" sz="2000" b="0" dirty="0">
              <a:latin typeface="+mj-lt"/>
            </a:endParaRPr>
          </a:p>
        </p:txBody>
      </p:sp>
      <p:pic>
        <p:nvPicPr>
          <p:cNvPr id="4" name="Picture 3" descr="A quantile plot, with a line through (60, negative 0.1) and (360, 1.6). Eleven points are on the vertical z-axis from negative 1.5 to 0.1. From x = 0 to 300, eight points are at least 0.2 units above the line, and one point is below the line, at (550, 2).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600200"/>
            <a:ext cx="3599605" cy="2139725"/>
          </a:xfrm>
          <a:prstGeom prst="rect">
            <a:avLst/>
          </a:prstGeom>
        </p:spPr>
      </p:pic>
      <p:sp>
        <p:nvSpPr>
          <p:cNvPr id="3" name="Content Placeholder 2"/>
          <p:cNvSpPr>
            <a:spLocks noGrp="1"/>
          </p:cNvSpPr>
          <p:nvPr>
            <p:ph idx="1"/>
          </p:nvPr>
        </p:nvSpPr>
        <p:spPr>
          <a:xfrm>
            <a:off x="457200" y="3645582"/>
            <a:ext cx="8382000" cy="2755218"/>
          </a:xfrm>
        </p:spPr>
        <p:txBody>
          <a:bodyPr/>
          <a:lstStyle/>
          <a:p>
            <a:pPr marL="0" indent="0">
              <a:spcBef>
                <a:spcPts val="1200"/>
              </a:spcBef>
              <a:buNone/>
            </a:pPr>
            <a:r>
              <a:rPr lang="en-US" sz="2600" dirty="0"/>
              <a:t>Solution</a:t>
            </a:r>
          </a:p>
          <a:p>
            <a:pPr marL="0" indent="0">
              <a:spcBef>
                <a:spcPts val="1200"/>
              </a:spcBef>
              <a:buNone/>
            </a:pPr>
            <a:r>
              <a:rPr lang="en-US" sz="2400" b="1" dirty="0"/>
              <a:t>Requirement Check</a:t>
            </a:r>
          </a:p>
          <a:p>
            <a:pPr marL="0" indent="0">
              <a:spcBef>
                <a:spcPts val="1200"/>
              </a:spcBef>
              <a:buNone/>
            </a:pPr>
            <a:r>
              <a:rPr lang="en-US" sz="2200" dirty="0"/>
              <a:t>The </a:t>
            </a:r>
            <a:r>
              <a:rPr lang="en-US" sz="2200" i="1" dirty="0"/>
              <a:t>t </a:t>
            </a:r>
            <a:r>
              <a:rPr lang="en-US" sz="2200" dirty="0"/>
              <a:t>test described in Part 1 of this section requires that the population is normally distributed or </a:t>
            </a:r>
            <a:r>
              <a:rPr lang="en-US" sz="2200" i="1" dirty="0"/>
              <a:t>n </a:t>
            </a:r>
            <a:r>
              <a:rPr lang="en-US" sz="2200" dirty="0"/>
              <a:t>&gt; 30, but we have </a:t>
            </a:r>
            <a:r>
              <a:rPr lang="en-US" sz="2200" i="1" dirty="0"/>
              <a:t>n </a:t>
            </a:r>
            <a:r>
              <a:rPr lang="en-US" sz="2200" dirty="0"/>
              <a:t>= 20 and the accompanying normal quantile plot shows that the sample does not appear to be from a normally distributed population. The </a:t>
            </a:r>
            <a:r>
              <a:rPr lang="en-US" sz="2200" i="1" dirty="0"/>
              <a:t>t </a:t>
            </a:r>
            <a:r>
              <a:rPr lang="en-US" sz="2200" dirty="0"/>
              <a:t>test should </a:t>
            </a:r>
            <a:r>
              <a:rPr lang="en-US" sz="2200" b="1" dirty="0"/>
              <a:t>not</a:t>
            </a:r>
            <a:r>
              <a:rPr lang="en-US" sz="2200" i="1" dirty="0"/>
              <a:t> </a:t>
            </a:r>
            <a:r>
              <a:rPr lang="en-US" sz="2200" dirty="0"/>
              <a:t>be used.</a:t>
            </a:r>
            <a:endParaRPr lang="en-US" sz="2200" b="1" dirty="0"/>
          </a:p>
        </p:txBody>
      </p:sp>
    </p:spTree>
    <p:extLst>
      <p:ext uri="{BB962C8B-B14F-4D97-AF65-F5344CB8AC3E}">
        <p14:creationId xmlns:p14="http://schemas.microsoft.com/office/powerpoint/2010/main" val="547723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600" dirty="0">
                <a:latin typeface="+mj-lt"/>
              </a:rPr>
              <a:t>Example: Bootstrap Resampling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0"/>
            <a:ext cx="8305800" cy="4419600"/>
          </a:xfrm>
        </p:spPr>
        <p:txBody>
          <a:bodyPr/>
          <a:lstStyle/>
          <a:p>
            <a:pPr marL="0" indent="0">
              <a:spcBef>
                <a:spcPts val="1200"/>
              </a:spcBef>
              <a:buNone/>
            </a:pPr>
            <a:r>
              <a:rPr lang="en-US" sz="2600" dirty="0"/>
              <a:t>Solution</a:t>
            </a:r>
          </a:p>
          <a:p>
            <a:pPr marL="0" indent="0">
              <a:spcBef>
                <a:spcPts val="1200"/>
              </a:spcBef>
              <a:buNone/>
            </a:pPr>
            <a:r>
              <a:rPr lang="en-US" sz="2400" dirty="0"/>
              <a:t>We use the bootstrap resampling method. After obtaining 1000 bootstrap samples and finding the mean of each sample, we sort the means. Because the test is right-tailed with a 0.05 significance level, we use the 1000 sorted sample means to find the 90% confidence interval limits of </a:t>
            </a:r>
            <a:r>
              <a:rPr lang="en-US" sz="2400" i="1" dirty="0"/>
              <a:t>P</a:t>
            </a:r>
            <a:r>
              <a:rPr lang="en-US" sz="2400" baseline="-25000" dirty="0"/>
              <a:t>5</a:t>
            </a:r>
            <a:r>
              <a:rPr lang="en-US" sz="2400" dirty="0"/>
              <a:t> = 29.9 sec. and </a:t>
            </a:r>
            <a:r>
              <a:rPr lang="en-US" sz="2400" i="1" dirty="0"/>
              <a:t>P</a:t>
            </a:r>
            <a:r>
              <a:rPr lang="en-US" sz="2400" baseline="-25000" dirty="0"/>
              <a:t>95</a:t>
            </a:r>
            <a:r>
              <a:rPr lang="en-US" sz="2400" dirty="0"/>
              <a:t> = 132.9 sec. The 90% confidence interval is 29.9 seconds &lt; </a:t>
            </a:r>
            <a:r>
              <a:rPr lang="en-US" sz="2400" i="1" dirty="0"/>
              <a:t>µ</a:t>
            </a:r>
            <a:r>
              <a:rPr lang="en-US" sz="2400" dirty="0"/>
              <a:t> &lt; 132.9 seconds. Because the assumed mean of 60 seconds is contained within those confidence interval limits, we fail to reject </a:t>
            </a:r>
            <a:r>
              <a:rPr lang="en-US" sz="2400" i="1" dirty="0"/>
              <a:t>H</a:t>
            </a:r>
            <a:r>
              <a:rPr lang="en-US" sz="2400" baseline="-25000" dirty="0"/>
              <a:t>0</a:t>
            </a:r>
            <a:r>
              <a:rPr lang="en-US" sz="2400" dirty="0"/>
              <a:t>: </a:t>
            </a:r>
            <a:r>
              <a:rPr lang="en-US" sz="2400" i="1" dirty="0"/>
              <a:t>µ</a:t>
            </a:r>
            <a:r>
              <a:rPr lang="en-US" sz="2400" dirty="0"/>
              <a:t> = 60 seconds. There is not sufficient evidence to support </a:t>
            </a:r>
            <a:r>
              <a:rPr lang="en-US" sz="2400" i="1" dirty="0"/>
              <a:t>H</a:t>
            </a:r>
            <a:r>
              <a:rPr lang="en-US" sz="2400" baseline="-25000" dirty="0"/>
              <a:t>1</a:t>
            </a:r>
            <a:r>
              <a:rPr lang="en-US" sz="2400" dirty="0"/>
              <a:t>: </a:t>
            </a:r>
            <a:r>
              <a:rPr lang="en-US" sz="2400" i="1" dirty="0"/>
              <a:t>µ</a:t>
            </a:r>
            <a:r>
              <a:rPr lang="en-US" sz="2400" dirty="0"/>
              <a:t> &gt; 60 seconds.</a:t>
            </a:r>
          </a:p>
        </p:txBody>
      </p:sp>
    </p:spTree>
    <p:extLst>
      <p:ext uri="{BB962C8B-B14F-4D97-AF65-F5344CB8AC3E}">
        <p14:creationId xmlns:p14="http://schemas.microsoft.com/office/powerpoint/2010/main" val="3631558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600" dirty="0">
                <a:latin typeface="+mj-lt"/>
              </a:rPr>
              <a:t>Testing a Claim about a Mean (When </a:t>
            </a:r>
            <a:r>
              <a:rPr lang="en-US" sz="3600" dirty="0">
                <a:latin typeface="+mj-lt"/>
                <a:cs typeface="Arial" panose="020B0604020202020204" pitchFamily="34" charset="0"/>
                <a:sym typeface="Symbol" panose="05050102010706020507" pitchFamily="18" charset="2"/>
              </a:rPr>
              <a:t> </a:t>
            </a:r>
            <a:r>
              <a:rPr lang="el-GR" sz="3600" i="1" dirty="0">
                <a:latin typeface="+mj-lt"/>
                <a:cs typeface="Arial" panose="020B0604020202020204" pitchFamily="34" charset="0"/>
                <a:sym typeface="Symbol" panose="05050102010706020507" pitchFamily="18" charset="2"/>
              </a:rPr>
              <a:t>σ</a:t>
            </a:r>
            <a:r>
              <a:rPr lang="en-US" sz="3600" dirty="0">
                <a:latin typeface="+mj-lt"/>
                <a:sym typeface="Symbol" panose="05050102010706020507" pitchFamily="18" charset="2"/>
              </a:rPr>
              <a:t> is Known): Test Statistic</a:t>
            </a:r>
            <a:endParaRPr lang="en-IN" sz="2000" b="0" dirty="0">
              <a:latin typeface="+mj-lt"/>
            </a:endParaRPr>
          </a:p>
        </p:txBody>
      </p:sp>
      <p:pic>
        <p:nvPicPr>
          <p:cNvPr id="6" name="Picture 5" descr="z = x-bar minus mu sub x-bar, divided by sigma over radical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828800"/>
            <a:ext cx="1340104" cy="959805"/>
          </a:xfrm>
          <a:prstGeom prst="rect">
            <a:avLst/>
          </a:prstGeom>
        </p:spPr>
      </p:pic>
      <p:sp>
        <p:nvSpPr>
          <p:cNvPr id="3" name="Content Placeholder 2"/>
          <p:cNvSpPr>
            <a:spLocks noGrp="1"/>
          </p:cNvSpPr>
          <p:nvPr>
            <p:ph idx="1"/>
          </p:nvPr>
        </p:nvSpPr>
        <p:spPr>
          <a:xfrm>
            <a:off x="457200" y="3124200"/>
            <a:ext cx="8153400" cy="2057400"/>
          </a:xfrm>
        </p:spPr>
        <p:txBody>
          <a:bodyPr/>
          <a:lstStyle/>
          <a:p>
            <a:pPr>
              <a:spcBef>
                <a:spcPts val="1200"/>
              </a:spcBef>
            </a:pPr>
            <a:r>
              <a:rPr lang="en-US" sz="2400" b="1" i="1" dirty="0"/>
              <a:t>P</a:t>
            </a:r>
            <a:r>
              <a:rPr lang="en-US" sz="2400" b="1" dirty="0"/>
              <a:t>-value: </a:t>
            </a:r>
            <a:r>
              <a:rPr lang="en-US" sz="2400" dirty="0"/>
              <a:t>Provided by technology, or use the standard normal distribution (Table A-2) with the procedure in Figure 8-3.</a:t>
            </a:r>
          </a:p>
          <a:p>
            <a:pPr>
              <a:spcBef>
                <a:spcPts val="1200"/>
              </a:spcBef>
            </a:pPr>
            <a:r>
              <a:rPr lang="en-US" sz="2400" b="1" dirty="0"/>
              <a:t>Critical values: </a:t>
            </a:r>
            <a:r>
              <a:rPr lang="en-US" sz="2400" dirty="0"/>
              <a:t>Use the standard normal distribution (Table A-2).</a:t>
            </a:r>
          </a:p>
        </p:txBody>
      </p:sp>
    </p:spTree>
    <p:extLst>
      <p:ext uri="{BB962C8B-B14F-4D97-AF65-F5344CB8AC3E}">
        <p14:creationId xmlns:p14="http://schemas.microsoft.com/office/powerpoint/2010/main" val="2352324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Testing Claims About a Population Mean with </a:t>
            </a:r>
            <a:r>
              <a:rPr lang="el-GR" sz="3600" i="1" dirty="0">
                <a:latin typeface="+mj-lt"/>
                <a:cs typeface="Arial" panose="020B0604020202020204" pitchFamily="34" charset="0"/>
                <a:sym typeface="Symbol" panose="05050102010706020507" pitchFamily="18" charset="2"/>
              </a:rPr>
              <a:t>σ</a:t>
            </a:r>
            <a:r>
              <a:rPr lang="en-US" sz="3600" dirty="0">
                <a:latin typeface="+mj-lt"/>
              </a:rPr>
              <a:t> Not Known: Objective</a:t>
            </a:r>
            <a:endParaRPr lang="en-IN" sz="2000" b="0" dirty="0">
              <a:latin typeface="+mj-lt"/>
            </a:endParaRPr>
          </a:p>
        </p:txBody>
      </p:sp>
      <p:sp>
        <p:nvSpPr>
          <p:cNvPr id="3" name="Content Placeholder 2"/>
          <p:cNvSpPr>
            <a:spLocks noGrp="1"/>
          </p:cNvSpPr>
          <p:nvPr>
            <p:ph idx="1"/>
          </p:nvPr>
        </p:nvSpPr>
        <p:spPr>
          <a:xfrm>
            <a:off x="457200" y="1600201"/>
            <a:ext cx="7924800" cy="1447799"/>
          </a:xfrm>
        </p:spPr>
        <p:txBody>
          <a:bodyPr/>
          <a:lstStyle/>
          <a:p>
            <a:pPr marL="0" indent="0">
              <a:buNone/>
            </a:pPr>
            <a:r>
              <a:rPr lang="en-US" sz="2600" b="1" dirty="0"/>
              <a:t>Objective</a:t>
            </a:r>
          </a:p>
          <a:p>
            <a:pPr marL="0" indent="0">
              <a:buNone/>
            </a:pPr>
            <a:r>
              <a:rPr lang="en-US" sz="2600" dirty="0"/>
              <a:t>Use a formal hypothesis test to test a claim about a population mean </a:t>
            </a:r>
            <a:r>
              <a:rPr lang="en-US" sz="2600" i="1" dirty="0"/>
              <a:t>µ</a:t>
            </a:r>
            <a:r>
              <a:rPr lang="en-US" sz="2600" dirty="0"/>
              <a:t>.</a:t>
            </a:r>
          </a:p>
        </p:txBody>
      </p:sp>
    </p:spTree>
    <p:extLst>
      <p:ext uri="{BB962C8B-B14F-4D97-AF65-F5344CB8AC3E}">
        <p14:creationId xmlns:p14="http://schemas.microsoft.com/office/powerpoint/2010/main" val="377077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Testing Claims About a Population Mean with </a:t>
            </a:r>
            <a:r>
              <a:rPr lang="el-GR" sz="3600" i="1" dirty="0">
                <a:latin typeface="+mj-lt"/>
                <a:cs typeface="Arial" panose="020B0604020202020204" pitchFamily="34" charset="0"/>
                <a:sym typeface="Symbol" panose="05050102010706020507" pitchFamily="18" charset="2"/>
              </a:rPr>
              <a:t>σ</a:t>
            </a:r>
            <a:r>
              <a:rPr lang="en-US" sz="3600" dirty="0">
                <a:latin typeface="+mj-lt"/>
              </a:rPr>
              <a:t> Not Known: Notation</a:t>
            </a:r>
            <a:endParaRPr lang="en-IN" sz="2000" b="0" dirty="0">
              <a:latin typeface="+mj-lt"/>
            </a:endParaRPr>
          </a:p>
        </p:txBody>
      </p:sp>
      <p:sp>
        <p:nvSpPr>
          <p:cNvPr id="3" name="Content Placeholder 2"/>
          <p:cNvSpPr>
            <a:spLocks noGrp="1"/>
          </p:cNvSpPr>
          <p:nvPr>
            <p:ph idx="1"/>
          </p:nvPr>
        </p:nvSpPr>
        <p:spPr>
          <a:xfrm>
            <a:off x="457200" y="1600201"/>
            <a:ext cx="7924800" cy="990600"/>
          </a:xfrm>
        </p:spPr>
        <p:txBody>
          <a:bodyPr/>
          <a:lstStyle/>
          <a:p>
            <a:pPr marL="0" indent="0">
              <a:buNone/>
            </a:pPr>
            <a:r>
              <a:rPr lang="en-US" sz="2600" b="1" dirty="0"/>
              <a:t>Notation</a:t>
            </a:r>
          </a:p>
          <a:p>
            <a:pPr marL="0" indent="0">
              <a:buNone/>
            </a:pPr>
            <a:r>
              <a:rPr lang="en-US" sz="2600" i="1" dirty="0"/>
              <a:t>n </a:t>
            </a:r>
            <a:r>
              <a:rPr lang="en-US" sz="2600" dirty="0"/>
              <a:t>= sample size</a:t>
            </a:r>
          </a:p>
        </p:txBody>
      </p:sp>
      <p:pic>
        <p:nvPicPr>
          <p:cNvPr id="4" name="Picture 3" descr="x-bar = sample mean&#10;s = sample standard deviation &#10;mu sub x-bar = population me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43200"/>
            <a:ext cx="4274050" cy="1466741"/>
          </a:xfrm>
          <a:prstGeom prst="rect">
            <a:avLst/>
          </a:prstGeom>
        </p:spPr>
      </p:pic>
    </p:spTree>
    <p:extLst>
      <p:ext uri="{BB962C8B-B14F-4D97-AF65-F5344CB8AC3E}">
        <p14:creationId xmlns:p14="http://schemas.microsoft.com/office/powerpoint/2010/main" val="83346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Testing Claims About a Population Mean with </a:t>
            </a:r>
            <a:r>
              <a:rPr lang="el-GR" sz="3600" i="1" dirty="0">
                <a:latin typeface="+mj-lt"/>
                <a:cs typeface="Arial" panose="020B0604020202020204" pitchFamily="34" charset="0"/>
                <a:sym typeface="Symbol" panose="05050102010706020507" pitchFamily="18" charset="2"/>
              </a:rPr>
              <a:t>σ</a:t>
            </a:r>
            <a:r>
              <a:rPr lang="en-US" sz="3600" dirty="0">
                <a:latin typeface="+mj-lt"/>
              </a:rPr>
              <a:t> Not Known: Requirements</a:t>
            </a:r>
            <a:endParaRPr lang="en-IN" sz="2000" b="0" dirty="0">
              <a:latin typeface="+mj-lt"/>
            </a:endParaRPr>
          </a:p>
        </p:txBody>
      </p:sp>
      <p:sp>
        <p:nvSpPr>
          <p:cNvPr id="3" name="Content Placeholder 2"/>
          <p:cNvSpPr>
            <a:spLocks noGrp="1"/>
          </p:cNvSpPr>
          <p:nvPr>
            <p:ph idx="1"/>
          </p:nvPr>
        </p:nvSpPr>
        <p:spPr>
          <a:xfrm>
            <a:off x="457200" y="1600200"/>
            <a:ext cx="7924800" cy="3962399"/>
          </a:xfrm>
        </p:spPr>
        <p:txBody>
          <a:bodyPr/>
          <a:lstStyle/>
          <a:p>
            <a:pPr marL="0" indent="0">
              <a:buNone/>
            </a:pPr>
            <a:r>
              <a:rPr lang="en-US" sz="2600" b="1" dirty="0"/>
              <a:t>Requirements</a:t>
            </a:r>
          </a:p>
          <a:p>
            <a:pPr marL="442800" indent="-442800">
              <a:buFont typeface="+mj-lt"/>
              <a:buAutoNum type="arabicPeriod"/>
            </a:pPr>
            <a:r>
              <a:rPr lang="en-US" sz="2600" dirty="0"/>
              <a:t>The sample is a simple random sample. </a:t>
            </a:r>
          </a:p>
          <a:p>
            <a:pPr marL="442800" indent="-442800">
              <a:buFont typeface="+mj-lt"/>
              <a:buAutoNum type="arabicPeriod"/>
            </a:pPr>
            <a:r>
              <a:rPr lang="en-US" sz="2600" dirty="0"/>
              <a:t>Either or both of these conditions are satisfied: The population is normally distributed or </a:t>
            </a:r>
            <a:r>
              <a:rPr lang="en-US" sz="2600" i="1" dirty="0"/>
              <a:t>n </a:t>
            </a:r>
            <a:r>
              <a:rPr lang="en-US" sz="2600" dirty="0"/>
              <a:t>&gt; 30.</a:t>
            </a:r>
          </a:p>
        </p:txBody>
      </p:sp>
    </p:spTree>
    <p:extLst>
      <p:ext uri="{BB962C8B-B14F-4D97-AF65-F5344CB8AC3E}">
        <p14:creationId xmlns:p14="http://schemas.microsoft.com/office/powerpoint/2010/main" val="425935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600" dirty="0">
                <a:latin typeface="+mj-lt"/>
              </a:rPr>
              <a:t>Test Statistic for Testing a Claim About a Mean</a:t>
            </a:r>
            <a:endParaRPr lang="en-IN" sz="2000" b="0" dirty="0">
              <a:latin typeface="+mj-lt"/>
            </a:endParaRPr>
          </a:p>
        </p:txBody>
      </p:sp>
      <p:pic>
        <p:nvPicPr>
          <p:cNvPr id="4" name="Picture 3" descr="t = x-bar minus mu sub x-bar, divided by s over radical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1801727"/>
            <a:ext cx="1427312" cy="1214398"/>
          </a:xfrm>
          <a:prstGeom prst="rect">
            <a:avLst/>
          </a:prstGeom>
        </p:spPr>
      </p:pic>
      <p:sp>
        <p:nvSpPr>
          <p:cNvPr id="3" name="Content Placeholder 2"/>
          <p:cNvSpPr>
            <a:spLocks noGrp="1"/>
          </p:cNvSpPr>
          <p:nvPr>
            <p:ph idx="1"/>
          </p:nvPr>
        </p:nvSpPr>
        <p:spPr>
          <a:xfrm>
            <a:off x="457200" y="3276600"/>
            <a:ext cx="8229600" cy="1752600"/>
          </a:xfrm>
        </p:spPr>
        <p:txBody>
          <a:bodyPr/>
          <a:lstStyle/>
          <a:p>
            <a:r>
              <a:rPr lang="en-US" sz="2400" b="1" i="1" dirty="0"/>
              <a:t>P</a:t>
            </a:r>
            <a:r>
              <a:rPr lang="en-US" sz="2400" b="1" dirty="0"/>
              <a:t>-values: </a:t>
            </a:r>
            <a:r>
              <a:rPr lang="en-US" sz="2400" dirty="0"/>
              <a:t>Use technology or use the Student </a:t>
            </a:r>
            <a:r>
              <a:rPr lang="en-US" sz="2400" i="1" dirty="0"/>
              <a:t>t </a:t>
            </a:r>
            <a:r>
              <a:rPr lang="en-US" sz="2400" dirty="0"/>
              <a:t>distribution (Table A-3) with degrees of freedom given by df = </a:t>
            </a:r>
            <a:r>
              <a:rPr lang="en-US" sz="2400" i="1" dirty="0"/>
              <a:t>n </a:t>
            </a:r>
            <a:r>
              <a:rPr lang="en-US" sz="2400" dirty="0"/>
              <a:t>− 1.</a:t>
            </a:r>
          </a:p>
          <a:p>
            <a:r>
              <a:rPr lang="en-US" sz="2400" b="1" dirty="0"/>
              <a:t>Critical values: </a:t>
            </a:r>
            <a:r>
              <a:rPr lang="en-US" sz="2400" dirty="0"/>
              <a:t>Use the Student </a:t>
            </a:r>
            <a:r>
              <a:rPr lang="en-US" sz="2400" i="1" dirty="0"/>
              <a:t>t </a:t>
            </a:r>
            <a:r>
              <a:rPr lang="en-US" sz="2400" dirty="0"/>
              <a:t>distribution (Table A-3) with degrees of freedom given by df = </a:t>
            </a:r>
            <a:r>
              <a:rPr lang="en-US" sz="2400" i="1" dirty="0"/>
              <a:t>n </a:t>
            </a:r>
            <a:r>
              <a:rPr lang="en-US" sz="2400" dirty="0"/>
              <a:t>− 1.</a:t>
            </a:r>
          </a:p>
        </p:txBody>
      </p:sp>
    </p:spTree>
    <p:extLst>
      <p:ext uri="{BB962C8B-B14F-4D97-AF65-F5344CB8AC3E}">
        <p14:creationId xmlns:p14="http://schemas.microsoft.com/office/powerpoint/2010/main" val="44069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534400" cy="1097280"/>
          </a:xfrm>
        </p:spPr>
        <p:txBody>
          <a:bodyPr/>
          <a:lstStyle/>
          <a:p>
            <a:r>
              <a:rPr lang="en-US" sz="3600" dirty="0">
                <a:latin typeface="+mj-lt"/>
              </a:rPr>
              <a:t>Requirement of Normality or </a:t>
            </a:r>
            <a:r>
              <a:rPr lang="en-US" sz="3600" i="1" dirty="0">
                <a:latin typeface="+mj-lt"/>
              </a:rPr>
              <a:t>n </a:t>
            </a:r>
            <a:r>
              <a:rPr lang="en-US" sz="3600" dirty="0">
                <a:latin typeface="+mj-lt"/>
              </a:rPr>
              <a:t>&gt; 30</a:t>
            </a:r>
            <a:endParaRPr lang="en-IN" sz="2000" b="0" dirty="0">
              <a:latin typeface="+mj-lt"/>
            </a:endParaRPr>
          </a:p>
        </p:txBody>
      </p:sp>
      <p:sp>
        <p:nvSpPr>
          <p:cNvPr id="3" name="Content Placeholder 2"/>
          <p:cNvSpPr>
            <a:spLocks noGrp="1"/>
          </p:cNvSpPr>
          <p:nvPr>
            <p:ph idx="1"/>
          </p:nvPr>
        </p:nvSpPr>
        <p:spPr>
          <a:xfrm>
            <a:off x="457200" y="1600200"/>
            <a:ext cx="8305800" cy="4343400"/>
          </a:xfrm>
        </p:spPr>
        <p:txBody>
          <a:bodyPr/>
          <a:lstStyle/>
          <a:p>
            <a:r>
              <a:rPr lang="en-US" sz="2600" dirty="0"/>
              <a:t>If the original population is not itself normally distributed, we use the condition </a:t>
            </a:r>
            <a:r>
              <a:rPr lang="en-US" sz="2600" i="1" dirty="0"/>
              <a:t>n </a:t>
            </a:r>
            <a:r>
              <a:rPr lang="en-US" sz="2600" dirty="0"/>
              <a:t>&gt; 30 for justifying use of the normal distribution.</a:t>
            </a:r>
          </a:p>
          <a:p>
            <a:r>
              <a:rPr lang="en-US" sz="2600" dirty="0"/>
              <a:t>Sample sizes of 15 to 30 are sufficient if the population has a distribution that is not far from normal.</a:t>
            </a:r>
          </a:p>
          <a:p>
            <a:r>
              <a:rPr lang="en-US" sz="2600" dirty="0"/>
              <a:t>In this text we use the simplified criterion of </a:t>
            </a:r>
            <a:br>
              <a:rPr lang="en-US" sz="2600" dirty="0"/>
            </a:br>
            <a:r>
              <a:rPr lang="en-US" sz="2600" i="1" dirty="0"/>
              <a:t>n </a:t>
            </a:r>
            <a:r>
              <a:rPr lang="en-US" sz="2600" dirty="0"/>
              <a:t>&gt; 30 as justification for treating the distribution of sample means as a normal distribution, regardless of how far the distribution departs from a normal distribution.</a:t>
            </a:r>
          </a:p>
        </p:txBody>
      </p:sp>
    </p:spTree>
    <p:extLst>
      <p:ext uri="{BB962C8B-B14F-4D97-AF65-F5344CB8AC3E}">
        <p14:creationId xmlns:p14="http://schemas.microsoft.com/office/powerpoint/2010/main" val="198178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Important Properties of the Student </a:t>
            </a:r>
            <a:r>
              <a:rPr lang="en-US" sz="3600" i="1" dirty="0">
                <a:latin typeface="+mj-lt"/>
              </a:rPr>
              <a:t>t</a:t>
            </a:r>
            <a:r>
              <a:rPr lang="en-US" sz="3600" dirty="0">
                <a:latin typeface="+mj-lt"/>
              </a:rPr>
              <a:t> Distribution</a:t>
            </a:r>
            <a:endParaRPr lang="en-IN" sz="2000" b="0" dirty="0">
              <a:latin typeface="+mj-lt"/>
            </a:endParaRPr>
          </a:p>
        </p:txBody>
      </p:sp>
      <p:sp>
        <p:nvSpPr>
          <p:cNvPr id="3" name="Content Placeholder 2"/>
          <p:cNvSpPr>
            <a:spLocks noGrp="1"/>
          </p:cNvSpPr>
          <p:nvPr>
            <p:ph idx="1"/>
          </p:nvPr>
        </p:nvSpPr>
        <p:spPr>
          <a:xfrm>
            <a:off x="457200" y="1600201"/>
            <a:ext cx="8229600" cy="4571999"/>
          </a:xfrm>
        </p:spPr>
        <p:txBody>
          <a:bodyPr/>
          <a:lstStyle/>
          <a:p>
            <a:pPr marL="442800" indent="-442800">
              <a:spcBef>
                <a:spcPts val="1000"/>
              </a:spcBef>
              <a:buFont typeface="+mj-lt"/>
              <a:buAutoNum type="arabicPeriod"/>
            </a:pPr>
            <a:r>
              <a:rPr lang="en-US" sz="2400" dirty="0"/>
              <a:t>The Student </a:t>
            </a:r>
            <a:r>
              <a:rPr lang="en-US" sz="2400" i="1" dirty="0"/>
              <a:t>t </a:t>
            </a:r>
            <a:r>
              <a:rPr lang="en-US" sz="2400" dirty="0"/>
              <a:t>distribution is different for different sample sizes.</a:t>
            </a:r>
          </a:p>
          <a:p>
            <a:pPr marL="442800" indent="-442800">
              <a:spcBef>
                <a:spcPts val="1000"/>
              </a:spcBef>
              <a:buFont typeface="+mj-lt"/>
              <a:buAutoNum type="arabicPeriod"/>
            </a:pPr>
            <a:r>
              <a:rPr lang="en-US" sz="2400" dirty="0"/>
              <a:t>The Student </a:t>
            </a:r>
            <a:r>
              <a:rPr lang="en-US" sz="2400" i="1" dirty="0"/>
              <a:t>t </a:t>
            </a:r>
            <a:r>
              <a:rPr lang="en-US" sz="2400" dirty="0"/>
              <a:t>distribution has the same general bell shape as the standard normal distribution; its wider shape reflects the greater variability that is expected when </a:t>
            </a:r>
            <a:r>
              <a:rPr lang="en-US" sz="2400" i="1" dirty="0"/>
              <a:t>s </a:t>
            </a:r>
            <a:r>
              <a:rPr lang="en-US" sz="2400" dirty="0"/>
              <a:t>is used to estimate </a:t>
            </a:r>
            <a:r>
              <a:rPr lang="el-GR" sz="2400" i="1" dirty="0">
                <a:cs typeface="Arial" panose="020B0604020202020204" pitchFamily="34" charset="0"/>
                <a:sym typeface="Symbol" panose="05050102010706020507" pitchFamily="18" charset="2"/>
              </a:rPr>
              <a:t>σ</a:t>
            </a:r>
            <a:r>
              <a:rPr lang="en-US" sz="2400" dirty="0"/>
              <a:t>.</a:t>
            </a:r>
          </a:p>
          <a:p>
            <a:pPr marL="442800" indent="-442800">
              <a:spcBef>
                <a:spcPts val="1000"/>
              </a:spcBef>
              <a:buFont typeface="+mj-lt"/>
              <a:buAutoNum type="arabicPeriod" startAt="3"/>
            </a:pPr>
            <a:r>
              <a:rPr lang="en-US" sz="2400" dirty="0"/>
              <a:t>The Student </a:t>
            </a:r>
            <a:r>
              <a:rPr lang="en-US" sz="2400" i="1" dirty="0"/>
              <a:t>t </a:t>
            </a:r>
            <a:r>
              <a:rPr lang="en-US" sz="2400" dirty="0"/>
              <a:t>distribution has a mean of </a:t>
            </a:r>
            <a:r>
              <a:rPr lang="en-US" sz="2400" i="1" dirty="0"/>
              <a:t>t </a:t>
            </a:r>
            <a:r>
              <a:rPr lang="en-US" sz="2400" dirty="0"/>
              <a:t>= 0.</a:t>
            </a:r>
          </a:p>
          <a:p>
            <a:pPr marL="442800" indent="-442800">
              <a:spcBef>
                <a:spcPts val="1000"/>
              </a:spcBef>
              <a:buFont typeface="+mj-lt"/>
              <a:buAutoNum type="arabicPeriod" startAt="3"/>
            </a:pPr>
            <a:r>
              <a:rPr lang="en-US" sz="2400" dirty="0"/>
              <a:t>The standard deviation of the Student </a:t>
            </a:r>
            <a:r>
              <a:rPr lang="en-US" sz="2400" i="1" dirty="0"/>
              <a:t>t </a:t>
            </a:r>
            <a:r>
              <a:rPr lang="en-US" sz="2400" dirty="0"/>
              <a:t>distribution varies with the sample size and is greater than 1.</a:t>
            </a:r>
          </a:p>
          <a:p>
            <a:pPr marL="442800" indent="-442800">
              <a:spcBef>
                <a:spcPts val="1000"/>
              </a:spcBef>
              <a:buFont typeface="+mj-lt"/>
              <a:buAutoNum type="arabicPeriod" startAt="3"/>
            </a:pPr>
            <a:r>
              <a:rPr lang="en-US" sz="2400" dirty="0"/>
              <a:t>As the sample size </a:t>
            </a:r>
            <a:r>
              <a:rPr lang="en-US" sz="2400" i="1" dirty="0"/>
              <a:t>n </a:t>
            </a:r>
            <a:r>
              <a:rPr lang="en-US" sz="2400" dirty="0"/>
              <a:t>gets larger, the Student </a:t>
            </a:r>
            <a:r>
              <a:rPr lang="en-US" sz="2400" i="1" dirty="0"/>
              <a:t>t </a:t>
            </a:r>
            <a:r>
              <a:rPr lang="en-US" sz="2400" dirty="0"/>
              <a:t>distribution gets closer to the standard normal distribution.</a:t>
            </a:r>
          </a:p>
        </p:txBody>
      </p:sp>
    </p:spTree>
    <p:extLst>
      <p:ext uri="{BB962C8B-B14F-4D97-AF65-F5344CB8AC3E}">
        <p14:creationId xmlns:p14="http://schemas.microsoft.com/office/powerpoint/2010/main" val="4167114560"/>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5329</TotalTime>
  <Words>2132</Words>
  <Application>Microsoft Office PowerPoint</Application>
  <PresentationFormat>On-screen Show (4:3)</PresentationFormat>
  <Paragraphs>140</Paragraphs>
  <Slides>35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Symbol</vt:lpstr>
      <vt:lpstr>Times New Roman</vt:lpstr>
      <vt:lpstr>Verdana</vt:lpstr>
      <vt:lpstr>Wingdings</vt:lpstr>
      <vt:lpstr>508 Lecture</vt:lpstr>
      <vt:lpstr>Elementary Statistics</vt:lpstr>
      <vt:lpstr>Hypothesis Testing</vt:lpstr>
      <vt:lpstr>Key Concept</vt:lpstr>
      <vt:lpstr>Testing Claims About a Population Mean with σ Not Known: Objective</vt:lpstr>
      <vt:lpstr>Testing Claims About a Population Mean with σ Not Known: Notation</vt:lpstr>
      <vt:lpstr>Testing Claims About a Population Mean with σ Not Known: Requirements</vt:lpstr>
      <vt:lpstr>Test Statistic for Testing a Claim About a Mean</vt:lpstr>
      <vt:lpstr>Requirement of Normality or n &gt; 30</vt:lpstr>
      <vt:lpstr>Important Properties of the Student t Distribution</vt:lpstr>
      <vt:lpstr>Example: Adult Sleep (1 of 8)</vt:lpstr>
      <vt:lpstr>Example: Adult Sleep (2 of 8)</vt:lpstr>
      <vt:lpstr>Example: Adult Sleep (3 of 8)</vt:lpstr>
      <vt:lpstr>Example: Adult Sleep (4 of 8)</vt:lpstr>
      <vt:lpstr>Example: Adult Sleep (5 of 8)</vt:lpstr>
      <vt:lpstr>Example: Adult Sleep (6 of 8)</vt:lpstr>
      <vt:lpstr>Example: Adult Sleep (7 of 8)</vt:lpstr>
      <vt:lpstr>Example: Adult Sleep (8 of 8)</vt:lpstr>
      <vt:lpstr>P-Value Method without Technology</vt:lpstr>
      <vt:lpstr>Example: Adult Sleep: P-Value Method without Technology</vt:lpstr>
      <vt:lpstr>Example: Adult Sleep: Critical Value Method (1 of 2)</vt:lpstr>
      <vt:lpstr>Example: Adult Sleep: Critical Value Method (2 of 2)</vt:lpstr>
      <vt:lpstr>Example: Adult Sleep: Confidence Interval Method</vt:lpstr>
      <vt:lpstr>Example: Is the Mean Body Temperature Really 98.6°F? (1 of 8)</vt:lpstr>
      <vt:lpstr>Example: Is the Mean Body Temperature Really 98.6°F? (2 of 8)</vt:lpstr>
      <vt:lpstr>Example: Is the Mean Body Temperature Really 98.6°F? (3 of 8)</vt:lpstr>
      <vt:lpstr>Example: Is the Mean Body Temperature Really 98.6°F? (4 of 8)</vt:lpstr>
      <vt:lpstr>Example: Is the Mean Body Temperature Really 98.6°F? (5 of 8)</vt:lpstr>
      <vt:lpstr>Example: Is the Mean Body Temperature Really 98.6°F? (6 of 8)</vt:lpstr>
      <vt:lpstr>Example: Is the Mean Body Temperature Really 98.6°F? (7 of 8)</vt:lpstr>
      <vt:lpstr>Example: Is the Mean Body Temperature Really 98.6°F? (8 of 8)</vt:lpstr>
      <vt:lpstr>Alternative Methods Used When Population Is Not Normal and n ≤ 30</vt:lpstr>
      <vt:lpstr>Example: Bootstrap Resampling (1 of 3)</vt:lpstr>
      <vt:lpstr>Example: Bootstrap Resampling (2 of 3)</vt:lpstr>
      <vt:lpstr>Example: Bootstrap Resampling (3 of 3)</vt:lpstr>
      <vt:lpstr>Testing a Claim about a Mean (When  σ is Known): Test Statistic</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Denise Heban</cp:lastModifiedBy>
  <cp:revision>1646</cp:revision>
  <dcterms:created xsi:type="dcterms:W3CDTF">2014-07-14T20:04:21Z</dcterms:created>
  <dcterms:modified xsi:type="dcterms:W3CDTF">2017-11-02T15:42:47Z</dcterms:modified>
</cp:coreProperties>
</file>