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377" r:id="rId2"/>
    <p:sldId id="378" r:id="rId3"/>
    <p:sldId id="404" r:id="rId4"/>
    <p:sldId id="405" r:id="rId5"/>
    <p:sldId id="381" r:id="rId6"/>
    <p:sldId id="402" r:id="rId7"/>
    <p:sldId id="403" r:id="rId8"/>
    <p:sldId id="406" r:id="rId9"/>
    <p:sldId id="409" r:id="rId10"/>
    <p:sldId id="407" r:id="rId11"/>
    <p:sldId id="408" r:id="rId12"/>
    <p:sldId id="410" r:id="rId13"/>
    <p:sldId id="389" r:id="rId14"/>
    <p:sldId id="390" r:id="rId15"/>
    <p:sldId id="411" r:id="rId16"/>
    <p:sldId id="412" r:id="rId17"/>
    <p:sldId id="413" r:id="rId18"/>
    <p:sldId id="414" r:id="rId19"/>
    <p:sldId id="415" r:id="rId20"/>
    <p:sldId id="416" r:id="rId21"/>
    <p:sldId id="417" r:id="rId22"/>
    <p:sldId id="418" r:id="rId23"/>
    <p:sldId id="419" r:id="rId24"/>
    <p:sldId id="420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>
    <p:extLst>
      <p:ext uri="{19B8F6BF-5375-455C-9EA6-DF929625EA0E}">
        <p15:presenceInfo xmlns:p15="http://schemas.microsoft.com/office/powerpoint/2012/main" userId="S-1-5-21-617317731-1927854996-104450171-11949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99008C"/>
    <a:srgbClr val="001581"/>
    <a:srgbClr val="82007C"/>
    <a:srgbClr val="96008F"/>
    <a:srgbClr val="595375"/>
    <a:srgbClr val="6B638B"/>
    <a:srgbClr val="000000"/>
    <a:srgbClr val="FDB940"/>
    <a:srgbClr val="D4EA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203" autoAdjust="0"/>
    <p:restoredTop sz="96203" autoAdjust="0"/>
  </p:normalViewPr>
  <p:slideViewPr>
    <p:cSldViewPr>
      <p:cViewPr varScale="1">
        <p:scale>
          <a:sx n="61" d="100"/>
          <a:sy n="61" d="100"/>
        </p:scale>
        <p:origin x="66" y="14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892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1794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nise Heban" userId="8aa386d69650aff5" providerId="LiveId" clId="{6770B081-6C25-4EBC-B3DB-0A5031D45A3C}"/>
    <pc:docChg chg="modSld">
      <pc:chgData name="Denise Heban" userId="8aa386d69650aff5" providerId="LiveId" clId="{6770B081-6C25-4EBC-B3DB-0A5031D45A3C}" dt="2017-11-02T19:22:23.991" v="1" actId="20577"/>
      <pc:docMkLst>
        <pc:docMk/>
      </pc:docMkLst>
      <pc:sldChg chg="modSp">
        <pc:chgData name="Denise Heban" userId="8aa386d69650aff5" providerId="LiveId" clId="{6770B081-6C25-4EBC-B3DB-0A5031D45A3C}" dt="2017-11-02T19:21:33.434" v="0" actId="20577"/>
        <pc:sldMkLst>
          <pc:docMk/>
          <pc:sldMk cId="755890080" sldId="410"/>
        </pc:sldMkLst>
        <pc:spChg chg="mod">
          <ac:chgData name="Denise Heban" userId="8aa386d69650aff5" providerId="LiveId" clId="{6770B081-6C25-4EBC-B3DB-0A5031D45A3C}" dt="2017-11-02T19:21:33.434" v="0" actId="20577"/>
          <ac:spMkLst>
            <pc:docMk/>
            <pc:sldMk cId="755890080" sldId="410"/>
            <ac:spMk id="3" creationId="{00000000-0000-0000-0000-000000000000}"/>
          </ac:spMkLst>
        </pc:spChg>
      </pc:sldChg>
      <pc:sldChg chg="modSp">
        <pc:chgData name="Denise Heban" userId="8aa386d69650aff5" providerId="LiveId" clId="{6770B081-6C25-4EBC-B3DB-0A5031D45A3C}" dt="2017-11-02T19:22:23.991" v="1" actId="20577"/>
        <pc:sldMkLst>
          <pc:docMk/>
          <pc:sldMk cId="1448848437" sldId="413"/>
        </pc:sldMkLst>
        <pc:spChg chg="mod">
          <ac:chgData name="Denise Heban" userId="8aa386d69650aff5" providerId="LiveId" clId="{6770B081-6C25-4EBC-B3DB-0A5031D45A3C}" dt="2017-11-02T19:22:23.991" v="1" actId="20577"/>
          <ac:spMkLst>
            <pc:docMk/>
            <pc:sldMk cId="1448848437" sldId="413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581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278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white"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>
            <a:solidFill>
              <a:srgbClr val="007F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</p:spPr>
        <p:txBody>
          <a:bodyPr anchor="b">
            <a:no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4687" y="3962400"/>
            <a:ext cx="7794626" cy="1752600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95799" y="6438054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2018, 2014, 2012</a:t>
            </a: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87980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126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  <p:sp>
        <p:nvSpPr>
          <p:cNvPr id="11" name="TextBox 10"/>
          <p:cNvSpPr txBox="1"/>
          <p:nvPr userDrawn="1"/>
        </p:nvSpPr>
        <p:spPr>
          <a:xfrm>
            <a:off x="95799" y="6438054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2018, 2014, 2012</a:t>
            </a: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711136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5029200" y="1600201"/>
            <a:ext cx="36576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5029200" y="3200400"/>
            <a:ext cx="36576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1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65337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4"/>
          <p:cNvGrpSpPr>
            <a:grpSpLocks noChangeAspect="1"/>
          </p:cNvGrpSpPr>
          <p:nvPr userDrawn="1"/>
        </p:nvGrpSpPr>
        <p:grpSpPr bwMode="auto">
          <a:xfrm>
            <a:off x="57755" y="6407126"/>
            <a:ext cx="1611690" cy="417560"/>
            <a:chOff x="21" y="4059"/>
            <a:chExt cx="1046" cy="271"/>
          </a:xfrm>
        </p:grpSpPr>
        <p:sp>
          <p:nvSpPr>
            <p:cNvPr id="3" name="AutoShape 3"/>
            <p:cNvSpPr>
              <a:spLocks noChangeAspect="1" noChangeArrowheads="1" noTextEdit="1"/>
            </p:cNvSpPr>
            <p:nvPr userDrawn="1"/>
          </p:nvSpPr>
          <p:spPr bwMode="auto">
            <a:xfrm>
              <a:off x="21" y="4059"/>
              <a:ext cx="1046" cy="2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>
                <a:solidFill>
                  <a:schemeClr val="tx1">
                    <a:alpha val="0"/>
                  </a:schemeClr>
                </a:solidFill>
              </a:endParaRPr>
            </a:p>
          </p:txBody>
        </p:sp>
        <p:sp>
          <p:nvSpPr>
            <p:cNvPr id="6" name="Freeform 5"/>
            <p:cNvSpPr>
              <a:spLocks noEditPoints="1"/>
            </p:cNvSpPr>
            <p:nvPr userDrawn="1"/>
          </p:nvSpPr>
          <p:spPr bwMode="auto">
            <a:xfrm>
              <a:off x="125" y="4168"/>
              <a:ext cx="838" cy="51"/>
            </a:xfrm>
            <a:custGeom>
              <a:avLst/>
              <a:gdLst>
                <a:gd name="T0" fmla="*/ 1055 w 21137"/>
                <a:gd name="T1" fmla="*/ 1285 h 1300"/>
                <a:gd name="T2" fmla="*/ 0 w 21137"/>
                <a:gd name="T3" fmla="*/ 1285 h 1300"/>
                <a:gd name="T4" fmla="*/ 417 w 21137"/>
                <a:gd name="T5" fmla="*/ 748 h 1300"/>
                <a:gd name="T6" fmla="*/ 1860 w 21137"/>
                <a:gd name="T7" fmla="*/ 1119 h 1300"/>
                <a:gd name="T8" fmla="*/ 1678 w 21137"/>
                <a:gd name="T9" fmla="*/ 16 h 1300"/>
                <a:gd name="T10" fmla="*/ 4021 w 21137"/>
                <a:gd name="T11" fmla="*/ 1290 h 1300"/>
                <a:gd name="T12" fmla="*/ 2636 w 21137"/>
                <a:gd name="T13" fmla="*/ 16 h 1300"/>
                <a:gd name="T14" fmla="*/ 3693 w 21137"/>
                <a:gd name="T15" fmla="*/ 16 h 1300"/>
                <a:gd name="T16" fmla="*/ 5470 w 21137"/>
                <a:gd name="T17" fmla="*/ 9 h 1300"/>
                <a:gd name="T18" fmla="*/ 5143 w 21137"/>
                <a:gd name="T19" fmla="*/ 909 h 1300"/>
                <a:gd name="T20" fmla="*/ 5610 w 21137"/>
                <a:gd name="T21" fmla="*/ 748 h 1300"/>
                <a:gd name="T22" fmla="*/ 7109 w 21137"/>
                <a:gd name="T23" fmla="*/ 16 h 1300"/>
                <a:gd name="T24" fmla="*/ 6675 w 21137"/>
                <a:gd name="T25" fmla="*/ 1285 h 1300"/>
                <a:gd name="T26" fmla="*/ 6765 w 21137"/>
                <a:gd name="T27" fmla="*/ 453 h 1300"/>
                <a:gd name="T28" fmla="*/ 7796 w 21137"/>
                <a:gd name="T29" fmla="*/ 514 h 1300"/>
                <a:gd name="T30" fmla="*/ 8407 w 21137"/>
                <a:gd name="T31" fmla="*/ 89 h 1300"/>
                <a:gd name="T32" fmla="*/ 7908 w 21137"/>
                <a:gd name="T33" fmla="*/ 309 h 1300"/>
                <a:gd name="T34" fmla="*/ 8457 w 21137"/>
                <a:gd name="T35" fmla="*/ 956 h 1300"/>
                <a:gd name="T36" fmla="*/ 7746 w 21137"/>
                <a:gd name="T37" fmla="*/ 953 h 1300"/>
                <a:gd name="T38" fmla="*/ 8119 w 21137"/>
                <a:gd name="T39" fmla="*/ 754 h 1300"/>
                <a:gd name="T40" fmla="*/ 10671 w 21137"/>
                <a:gd name="T41" fmla="*/ 1119 h 1300"/>
                <a:gd name="T42" fmla="*/ 11202 w 21137"/>
                <a:gd name="T43" fmla="*/ 16 h 1300"/>
                <a:gd name="T44" fmla="*/ 11383 w 21137"/>
                <a:gd name="T45" fmla="*/ 565 h 1300"/>
                <a:gd name="T46" fmla="*/ 11383 w 21137"/>
                <a:gd name="T47" fmla="*/ 1122 h 1300"/>
                <a:gd name="T48" fmla="*/ 11202 w 21137"/>
                <a:gd name="T49" fmla="*/ 16 h 1300"/>
                <a:gd name="T50" fmla="*/ 13458 w 21137"/>
                <a:gd name="T51" fmla="*/ 1285 h 1300"/>
                <a:gd name="T52" fmla="*/ 12402 w 21137"/>
                <a:gd name="T53" fmla="*/ 1285 h 1300"/>
                <a:gd name="T54" fmla="*/ 12819 w 21137"/>
                <a:gd name="T55" fmla="*/ 748 h 1300"/>
                <a:gd name="T56" fmla="*/ 14478 w 21137"/>
                <a:gd name="T57" fmla="*/ 16 h 1300"/>
                <a:gd name="T58" fmla="*/ 14682 w 21137"/>
                <a:gd name="T59" fmla="*/ 682 h 1300"/>
                <a:gd name="T60" fmla="*/ 15138 w 21137"/>
                <a:gd name="T61" fmla="*/ 1285 h 1300"/>
                <a:gd name="T62" fmla="*/ 14820 w 21137"/>
                <a:gd name="T63" fmla="*/ 1136 h 1300"/>
                <a:gd name="T64" fmla="*/ 14516 w 21137"/>
                <a:gd name="T65" fmla="*/ 754 h 1300"/>
                <a:gd name="T66" fmla="*/ 14160 w 21137"/>
                <a:gd name="T67" fmla="*/ 1285 h 1300"/>
                <a:gd name="T68" fmla="*/ 14411 w 21137"/>
                <a:gd name="T69" fmla="*/ 572 h 1300"/>
                <a:gd name="T70" fmla="*/ 14677 w 21137"/>
                <a:gd name="T71" fmla="*/ 260 h 1300"/>
                <a:gd name="T72" fmla="*/ 16830 w 21137"/>
                <a:gd name="T73" fmla="*/ 16 h 1300"/>
                <a:gd name="T74" fmla="*/ 15827 w 21137"/>
                <a:gd name="T75" fmla="*/ 1285 h 1300"/>
                <a:gd name="T76" fmla="*/ 16658 w 21137"/>
                <a:gd name="T77" fmla="*/ 1002 h 1300"/>
                <a:gd name="T78" fmla="*/ 17658 w 21137"/>
                <a:gd name="T79" fmla="*/ 1285 h 1300"/>
                <a:gd name="T80" fmla="*/ 19493 w 21137"/>
                <a:gd name="T81" fmla="*/ 16 h 1300"/>
                <a:gd name="T82" fmla="*/ 18488 w 21137"/>
                <a:gd name="T83" fmla="*/ 1285 h 1300"/>
                <a:gd name="T84" fmla="*/ 19320 w 21137"/>
                <a:gd name="T85" fmla="*/ 1002 h 1300"/>
                <a:gd name="T86" fmla="*/ 21137 w 21137"/>
                <a:gd name="T87" fmla="*/ 1198 h 1300"/>
                <a:gd name="T88" fmla="*/ 20176 w 21137"/>
                <a:gd name="T89" fmla="*/ 189 h 1300"/>
                <a:gd name="T90" fmla="*/ 21112 w 21137"/>
                <a:gd name="T91" fmla="*/ 293 h 1300"/>
                <a:gd name="T92" fmla="*/ 20311 w 21137"/>
                <a:gd name="T93" fmla="*/ 1004 h 1300"/>
                <a:gd name="T94" fmla="*/ 20956 w 21137"/>
                <a:gd name="T95" fmla="*/ 821 h 1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1137" h="1300">
                  <a:moveTo>
                    <a:pt x="545" y="9"/>
                  </a:moveTo>
                  <a:cubicBezTo>
                    <a:pt x="672" y="9"/>
                    <a:pt x="672" y="9"/>
                    <a:pt x="672" y="9"/>
                  </a:cubicBezTo>
                  <a:cubicBezTo>
                    <a:pt x="1241" y="1285"/>
                    <a:pt x="1241" y="1285"/>
                    <a:pt x="1241" y="1285"/>
                  </a:cubicBezTo>
                  <a:cubicBezTo>
                    <a:pt x="1055" y="1285"/>
                    <a:pt x="1055" y="1285"/>
                    <a:pt x="1055" y="1285"/>
                  </a:cubicBezTo>
                  <a:cubicBezTo>
                    <a:pt x="886" y="909"/>
                    <a:pt x="886" y="909"/>
                    <a:pt x="886" y="909"/>
                  </a:cubicBezTo>
                  <a:cubicBezTo>
                    <a:pt x="345" y="909"/>
                    <a:pt x="345" y="909"/>
                    <a:pt x="345" y="909"/>
                  </a:cubicBezTo>
                  <a:cubicBezTo>
                    <a:pt x="186" y="1285"/>
                    <a:pt x="186" y="1285"/>
                    <a:pt x="186" y="1285"/>
                  </a:cubicBezTo>
                  <a:cubicBezTo>
                    <a:pt x="0" y="1285"/>
                    <a:pt x="0" y="1285"/>
                    <a:pt x="0" y="1285"/>
                  </a:cubicBezTo>
                  <a:lnTo>
                    <a:pt x="545" y="9"/>
                  </a:lnTo>
                  <a:close/>
                  <a:moveTo>
                    <a:pt x="812" y="748"/>
                  </a:moveTo>
                  <a:cubicBezTo>
                    <a:pt x="607" y="287"/>
                    <a:pt x="607" y="287"/>
                    <a:pt x="607" y="287"/>
                  </a:cubicBezTo>
                  <a:cubicBezTo>
                    <a:pt x="417" y="748"/>
                    <a:pt x="417" y="748"/>
                    <a:pt x="417" y="748"/>
                  </a:cubicBezTo>
                  <a:lnTo>
                    <a:pt x="812" y="748"/>
                  </a:lnTo>
                  <a:close/>
                  <a:moveTo>
                    <a:pt x="1678" y="16"/>
                  </a:moveTo>
                  <a:cubicBezTo>
                    <a:pt x="1860" y="16"/>
                    <a:pt x="1860" y="16"/>
                    <a:pt x="1860" y="16"/>
                  </a:cubicBezTo>
                  <a:cubicBezTo>
                    <a:pt x="1860" y="1119"/>
                    <a:pt x="1860" y="1119"/>
                    <a:pt x="1860" y="1119"/>
                  </a:cubicBezTo>
                  <a:cubicBezTo>
                    <a:pt x="2431" y="1119"/>
                    <a:pt x="2431" y="1119"/>
                    <a:pt x="2431" y="1119"/>
                  </a:cubicBezTo>
                  <a:cubicBezTo>
                    <a:pt x="2431" y="1285"/>
                    <a:pt x="2431" y="1285"/>
                    <a:pt x="2431" y="1285"/>
                  </a:cubicBezTo>
                  <a:cubicBezTo>
                    <a:pt x="1678" y="1285"/>
                    <a:pt x="1678" y="1285"/>
                    <a:pt x="1678" y="1285"/>
                  </a:cubicBezTo>
                  <a:lnTo>
                    <a:pt x="1678" y="16"/>
                  </a:lnTo>
                  <a:close/>
                  <a:moveTo>
                    <a:pt x="4392" y="16"/>
                  </a:moveTo>
                  <a:cubicBezTo>
                    <a:pt x="4573" y="16"/>
                    <a:pt x="4573" y="16"/>
                    <a:pt x="4573" y="16"/>
                  </a:cubicBezTo>
                  <a:cubicBezTo>
                    <a:pt x="4061" y="1290"/>
                    <a:pt x="4061" y="1290"/>
                    <a:pt x="4061" y="1290"/>
                  </a:cubicBezTo>
                  <a:cubicBezTo>
                    <a:pt x="4021" y="1290"/>
                    <a:pt x="4021" y="1290"/>
                    <a:pt x="4021" y="1290"/>
                  </a:cubicBezTo>
                  <a:cubicBezTo>
                    <a:pt x="3606" y="258"/>
                    <a:pt x="3606" y="258"/>
                    <a:pt x="3606" y="258"/>
                  </a:cubicBezTo>
                  <a:cubicBezTo>
                    <a:pt x="3187" y="1290"/>
                    <a:pt x="3187" y="1290"/>
                    <a:pt x="3187" y="1290"/>
                  </a:cubicBezTo>
                  <a:cubicBezTo>
                    <a:pt x="3147" y="1290"/>
                    <a:pt x="3147" y="1290"/>
                    <a:pt x="3147" y="1290"/>
                  </a:cubicBezTo>
                  <a:cubicBezTo>
                    <a:pt x="2636" y="16"/>
                    <a:pt x="2636" y="16"/>
                    <a:pt x="2636" y="16"/>
                  </a:cubicBezTo>
                  <a:cubicBezTo>
                    <a:pt x="2819" y="16"/>
                    <a:pt x="2819" y="16"/>
                    <a:pt x="2819" y="16"/>
                  </a:cubicBezTo>
                  <a:cubicBezTo>
                    <a:pt x="3168" y="891"/>
                    <a:pt x="3168" y="891"/>
                    <a:pt x="3168" y="891"/>
                  </a:cubicBezTo>
                  <a:cubicBezTo>
                    <a:pt x="3521" y="16"/>
                    <a:pt x="3521" y="16"/>
                    <a:pt x="3521" y="16"/>
                  </a:cubicBezTo>
                  <a:cubicBezTo>
                    <a:pt x="3693" y="16"/>
                    <a:pt x="3693" y="16"/>
                    <a:pt x="3693" y="16"/>
                  </a:cubicBezTo>
                  <a:cubicBezTo>
                    <a:pt x="4047" y="891"/>
                    <a:pt x="4047" y="891"/>
                    <a:pt x="4047" y="891"/>
                  </a:cubicBezTo>
                  <a:lnTo>
                    <a:pt x="4392" y="16"/>
                  </a:lnTo>
                  <a:close/>
                  <a:moveTo>
                    <a:pt x="5343" y="9"/>
                  </a:moveTo>
                  <a:cubicBezTo>
                    <a:pt x="5470" y="9"/>
                    <a:pt x="5470" y="9"/>
                    <a:pt x="5470" y="9"/>
                  </a:cubicBezTo>
                  <a:cubicBezTo>
                    <a:pt x="6039" y="1285"/>
                    <a:pt x="6039" y="1285"/>
                    <a:pt x="6039" y="1285"/>
                  </a:cubicBezTo>
                  <a:cubicBezTo>
                    <a:pt x="5853" y="1285"/>
                    <a:pt x="5853" y="1285"/>
                    <a:pt x="5853" y="1285"/>
                  </a:cubicBezTo>
                  <a:cubicBezTo>
                    <a:pt x="5685" y="909"/>
                    <a:pt x="5685" y="909"/>
                    <a:pt x="5685" y="909"/>
                  </a:cubicBezTo>
                  <a:cubicBezTo>
                    <a:pt x="5143" y="909"/>
                    <a:pt x="5143" y="909"/>
                    <a:pt x="5143" y="909"/>
                  </a:cubicBezTo>
                  <a:cubicBezTo>
                    <a:pt x="4984" y="1285"/>
                    <a:pt x="4984" y="1285"/>
                    <a:pt x="4984" y="1285"/>
                  </a:cubicBezTo>
                  <a:cubicBezTo>
                    <a:pt x="4798" y="1285"/>
                    <a:pt x="4798" y="1285"/>
                    <a:pt x="4798" y="1285"/>
                  </a:cubicBezTo>
                  <a:lnTo>
                    <a:pt x="5343" y="9"/>
                  </a:lnTo>
                  <a:close/>
                  <a:moveTo>
                    <a:pt x="5610" y="748"/>
                  </a:moveTo>
                  <a:cubicBezTo>
                    <a:pt x="5405" y="287"/>
                    <a:pt x="5405" y="287"/>
                    <a:pt x="5405" y="287"/>
                  </a:cubicBezTo>
                  <a:cubicBezTo>
                    <a:pt x="5215" y="748"/>
                    <a:pt x="5215" y="748"/>
                    <a:pt x="5215" y="748"/>
                  </a:cubicBezTo>
                  <a:lnTo>
                    <a:pt x="5610" y="748"/>
                  </a:lnTo>
                  <a:close/>
                  <a:moveTo>
                    <a:pt x="7109" y="16"/>
                  </a:moveTo>
                  <a:cubicBezTo>
                    <a:pt x="7330" y="16"/>
                    <a:pt x="7330" y="16"/>
                    <a:pt x="7330" y="16"/>
                  </a:cubicBezTo>
                  <a:cubicBezTo>
                    <a:pt x="6861" y="614"/>
                    <a:pt x="6861" y="614"/>
                    <a:pt x="6861" y="614"/>
                  </a:cubicBezTo>
                  <a:cubicBezTo>
                    <a:pt x="6861" y="1285"/>
                    <a:pt x="6861" y="1285"/>
                    <a:pt x="6861" y="1285"/>
                  </a:cubicBezTo>
                  <a:cubicBezTo>
                    <a:pt x="6675" y="1285"/>
                    <a:pt x="6675" y="1285"/>
                    <a:pt x="6675" y="1285"/>
                  </a:cubicBezTo>
                  <a:cubicBezTo>
                    <a:pt x="6675" y="614"/>
                    <a:pt x="6675" y="614"/>
                    <a:pt x="6675" y="614"/>
                  </a:cubicBezTo>
                  <a:cubicBezTo>
                    <a:pt x="6206" y="16"/>
                    <a:pt x="6206" y="16"/>
                    <a:pt x="6206" y="16"/>
                  </a:cubicBezTo>
                  <a:cubicBezTo>
                    <a:pt x="6426" y="16"/>
                    <a:pt x="6426" y="16"/>
                    <a:pt x="6426" y="16"/>
                  </a:cubicBezTo>
                  <a:cubicBezTo>
                    <a:pt x="6765" y="453"/>
                    <a:pt x="6765" y="453"/>
                    <a:pt x="6765" y="453"/>
                  </a:cubicBezTo>
                  <a:lnTo>
                    <a:pt x="7109" y="16"/>
                  </a:lnTo>
                  <a:close/>
                  <a:moveTo>
                    <a:pt x="8119" y="754"/>
                  </a:moveTo>
                  <a:cubicBezTo>
                    <a:pt x="7981" y="670"/>
                    <a:pt x="7981" y="670"/>
                    <a:pt x="7981" y="670"/>
                  </a:cubicBezTo>
                  <a:cubicBezTo>
                    <a:pt x="7894" y="617"/>
                    <a:pt x="7833" y="565"/>
                    <a:pt x="7796" y="514"/>
                  </a:cubicBezTo>
                  <a:cubicBezTo>
                    <a:pt x="7759" y="463"/>
                    <a:pt x="7741" y="404"/>
                    <a:pt x="7741" y="337"/>
                  </a:cubicBezTo>
                  <a:cubicBezTo>
                    <a:pt x="7741" y="236"/>
                    <a:pt x="7776" y="157"/>
                    <a:pt x="7845" y="93"/>
                  </a:cubicBezTo>
                  <a:cubicBezTo>
                    <a:pt x="7914" y="31"/>
                    <a:pt x="8005" y="0"/>
                    <a:pt x="8115" y="0"/>
                  </a:cubicBezTo>
                  <a:cubicBezTo>
                    <a:pt x="8221" y="0"/>
                    <a:pt x="8318" y="30"/>
                    <a:pt x="8407" y="89"/>
                  </a:cubicBezTo>
                  <a:cubicBezTo>
                    <a:pt x="8407" y="295"/>
                    <a:pt x="8407" y="295"/>
                    <a:pt x="8407" y="295"/>
                  </a:cubicBezTo>
                  <a:cubicBezTo>
                    <a:pt x="8315" y="208"/>
                    <a:pt x="8217" y="164"/>
                    <a:pt x="8112" y="164"/>
                  </a:cubicBezTo>
                  <a:cubicBezTo>
                    <a:pt x="8052" y="164"/>
                    <a:pt x="8004" y="177"/>
                    <a:pt x="7965" y="204"/>
                  </a:cubicBezTo>
                  <a:cubicBezTo>
                    <a:pt x="7927" y="232"/>
                    <a:pt x="7908" y="267"/>
                    <a:pt x="7908" y="309"/>
                  </a:cubicBezTo>
                  <a:cubicBezTo>
                    <a:pt x="7908" y="348"/>
                    <a:pt x="7922" y="384"/>
                    <a:pt x="7950" y="416"/>
                  </a:cubicBezTo>
                  <a:cubicBezTo>
                    <a:pt x="7979" y="450"/>
                    <a:pt x="8023" y="485"/>
                    <a:pt x="8086" y="521"/>
                  </a:cubicBezTo>
                  <a:cubicBezTo>
                    <a:pt x="8224" y="603"/>
                    <a:pt x="8224" y="603"/>
                    <a:pt x="8224" y="603"/>
                  </a:cubicBezTo>
                  <a:cubicBezTo>
                    <a:pt x="8379" y="696"/>
                    <a:pt x="8457" y="813"/>
                    <a:pt x="8457" y="956"/>
                  </a:cubicBezTo>
                  <a:cubicBezTo>
                    <a:pt x="8457" y="1057"/>
                    <a:pt x="8423" y="1141"/>
                    <a:pt x="8355" y="1204"/>
                  </a:cubicBezTo>
                  <a:cubicBezTo>
                    <a:pt x="8287" y="1268"/>
                    <a:pt x="8198" y="1300"/>
                    <a:pt x="8089" y="1300"/>
                  </a:cubicBezTo>
                  <a:cubicBezTo>
                    <a:pt x="7964" y="1300"/>
                    <a:pt x="7849" y="1261"/>
                    <a:pt x="7746" y="1185"/>
                  </a:cubicBezTo>
                  <a:cubicBezTo>
                    <a:pt x="7746" y="953"/>
                    <a:pt x="7746" y="953"/>
                    <a:pt x="7746" y="953"/>
                  </a:cubicBezTo>
                  <a:cubicBezTo>
                    <a:pt x="7845" y="1077"/>
                    <a:pt x="7958" y="1140"/>
                    <a:pt x="8087" y="1140"/>
                  </a:cubicBezTo>
                  <a:cubicBezTo>
                    <a:pt x="8144" y="1140"/>
                    <a:pt x="8192" y="1124"/>
                    <a:pt x="8229" y="1092"/>
                  </a:cubicBezTo>
                  <a:cubicBezTo>
                    <a:pt x="8267" y="1061"/>
                    <a:pt x="8286" y="1021"/>
                    <a:pt x="8286" y="973"/>
                  </a:cubicBezTo>
                  <a:cubicBezTo>
                    <a:pt x="8286" y="896"/>
                    <a:pt x="8230" y="823"/>
                    <a:pt x="8119" y="754"/>
                  </a:cubicBezTo>
                  <a:moveTo>
                    <a:pt x="9917" y="16"/>
                  </a:moveTo>
                  <a:cubicBezTo>
                    <a:pt x="10099" y="16"/>
                    <a:pt x="10099" y="16"/>
                    <a:pt x="10099" y="16"/>
                  </a:cubicBezTo>
                  <a:cubicBezTo>
                    <a:pt x="10099" y="1119"/>
                    <a:pt x="10099" y="1119"/>
                    <a:pt x="10099" y="1119"/>
                  </a:cubicBezTo>
                  <a:cubicBezTo>
                    <a:pt x="10671" y="1119"/>
                    <a:pt x="10671" y="1119"/>
                    <a:pt x="10671" y="1119"/>
                  </a:cubicBezTo>
                  <a:cubicBezTo>
                    <a:pt x="10671" y="1285"/>
                    <a:pt x="10671" y="1285"/>
                    <a:pt x="10671" y="1285"/>
                  </a:cubicBezTo>
                  <a:cubicBezTo>
                    <a:pt x="9917" y="1285"/>
                    <a:pt x="9917" y="1285"/>
                    <a:pt x="9917" y="1285"/>
                  </a:cubicBezTo>
                  <a:lnTo>
                    <a:pt x="9917" y="16"/>
                  </a:lnTo>
                  <a:close/>
                  <a:moveTo>
                    <a:pt x="11202" y="16"/>
                  </a:moveTo>
                  <a:cubicBezTo>
                    <a:pt x="11921" y="16"/>
                    <a:pt x="11921" y="16"/>
                    <a:pt x="11921" y="16"/>
                  </a:cubicBezTo>
                  <a:cubicBezTo>
                    <a:pt x="11921" y="177"/>
                    <a:pt x="11921" y="177"/>
                    <a:pt x="11921" y="177"/>
                  </a:cubicBezTo>
                  <a:cubicBezTo>
                    <a:pt x="11383" y="177"/>
                    <a:pt x="11383" y="177"/>
                    <a:pt x="11383" y="177"/>
                  </a:cubicBezTo>
                  <a:cubicBezTo>
                    <a:pt x="11383" y="565"/>
                    <a:pt x="11383" y="565"/>
                    <a:pt x="11383" y="565"/>
                  </a:cubicBezTo>
                  <a:cubicBezTo>
                    <a:pt x="11903" y="565"/>
                    <a:pt x="11903" y="565"/>
                    <a:pt x="11903" y="565"/>
                  </a:cubicBezTo>
                  <a:cubicBezTo>
                    <a:pt x="11903" y="727"/>
                    <a:pt x="11903" y="727"/>
                    <a:pt x="11903" y="727"/>
                  </a:cubicBezTo>
                  <a:cubicBezTo>
                    <a:pt x="11383" y="727"/>
                    <a:pt x="11383" y="727"/>
                    <a:pt x="11383" y="727"/>
                  </a:cubicBezTo>
                  <a:cubicBezTo>
                    <a:pt x="11383" y="1122"/>
                    <a:pt x="11383" y="1122"/>
                    <a:pt x="11383" y="1122"/>
                  </a:cubicBezTo>
                  <a:cubicBezTo>
                    <a:pt x="11939" y="1122"/>
                    <a:pt x="11939" y="1122"/>
                    <a:pt x="11939" y="1122"/>
                  </a:cubicBezTo>
                  <a:cubicBezTo>
                    <a:pt x="11939" y="1283"/>
                    <a:pt x="11939" y="1283"/>
                    <a:pt x="11939" y="1283"/>
                  </a:cubicBezTo>
                  <a:cubicBezTo>
                    <a:pt x="11202" y="1283"/>
                    <a:pt x="11202" y="1283"/>
                    <a:pt x="11202" y="1283"/>
                  </a:cubicBezTo>
                  <a:lnTo>
                    <a:pt x="11202" y="16"/>
                  </a:lnTo>
                  <a:close/>
                  <a:moveTo>
                    <a:pt x="12946" y="9"/>
                  </a:moveTo>
                  <a:cubicBezTo>
                    <a:pt x="13075" y="9"/>
                    <a:pt x="13075" y="9"/>
                    <a:pt x="13075" y="9"/>
                  </a:cubicBezTo>
                  <a:cubicBezTo>
                    <a:pt x="13643" y="1285"/>
                    <a:pt x="13643" y="1285"/>
                    <a:pt x="13643" y="1285"/>
                  </a:cubicBezTo>
                  <a:cubicBezTo>
                    <a:pt x="13458" y="1285"/>
                    <a:pt x="13458" y="1285"/>
                    <a:pt x="13458" y="1285"/>
                  </a:cubicBezTo>
                  <a:cubicBezTo>
                    <a:pt x="13288" y="909"/>
                    <a:pt x="13288" y="909"/>
                    <a:pt x="13288" y="909"/>
                  </a:cubicBezTo>
                  <a:cubicBezTo>
                    <a:pt x="12746" y="909"/>
                    <a:pt x="12746" y="909"/>
                    <a:pt x="12746" y="909"/>
                  </a:cubicBezTo>
                  <a:cubicBezTo>
                    <a:pt x="12588" y="1285"/>
                    <a:pt x="12588" y="1285"/>
                    <a:pt x="12588" y="1285"/>
                  </a:cubicBezTo>
                  <a:cubicBezTo>
                    <a:pt x="12402" y="1285"/>
                    <a:pt x="12402" y="1285"/>
                    <a:pt x="12402" y="1285"/>
                  </a:cubicBezTo>
                  <a:lnTo>
                    <a:pt x="12946" y="9"/>
                  </a:lnTo>
                  <a:close/>
                  <a:moveTo>
                    <a:pt x="13214" y="748"/>
                  </a:moveTo>
                  <a:cubicBezTo>
                    <a:pt x="13009" y="287"/>
                    <a:pt x="13009" y="287"/>
                    <a:pt x="13009" y="287"/>
                  </a:cubicBezTo>
                  <a:cubicBezTo>
                    <a:pt x="12819" y="748"/>
                    <a:pt x="12819" y="748"/>
                    <a:pt x="12819" y="748"/>
                  </a:cubicBezTo>
                  <a:lnTo>
                    <a:pt x="13214" y="748"/>
                  </a:lnTo>
                  <a:close/>
                  <a:moveTo>
                    <a:pt x="14160" y="1285"/>
                  </a:moveTo>
                  <a:cubicBezTo>
                    <a:pt x="14160" y="16"/>
                    <a:pt x="14160" y="16"/>
                    <a:pt x="14160" y="16"/>
                  </a:cubicBezTo>
                  <a:cubicBezTo>
                    <a:pt x="14478" y="16"/>
                    <a:pt x="14478" y="16"/>
                    <a:pt x="14478" y="16"/>
                  </a:cubicBezTo>
                  <a:cubicBezTo>
                    <a:pt x="14606" y="16"/>
                    <a:pt x="14708" y="48"/>
                    <a:pt x="14784" y="112"/>
                  </a:cubicBezTo>
                  <a:cubicBezTo>
                    <a:pt x="14859" y="175"/>
                    <a:pt x="14896" y="261"/>
                    <a:pt x="14896" y="369"/>
                  </a:cubicBezTo>
                  <a:cubicBezTo>
                    <a:pt x="14896" y="444"/>
                    <a:pt x="14878" y="507"/>
                    <a:pt x="14841" y="560"/>
                  </a:cubicBezTo>
                  <a:cubicBezTo>
                    <a:pt x="14804" y="616"/>
                    <a:pt x="14751" y="655"/>
                    <a:pt x="14682" y="682"/>
                  </a:cubicBezTo>
                  <a:cubicBezTo>
                    <a:pt x="14723" y="708"/>
                    <a:pt x="14762" y="745"/>
                    <a:pt x="14801" y="791"/>
                  </a:cubicBezTo>
                  <a:cubicBezTo>
                    <a:pt x="14840" y="837"/>
                    <a:pt x="14895" y="917"/>
                    <a:pt x="14964" y="1031"/>
                  </a:cubicBezTo>
                  <a:cubicBezTo>
                    <a:pt x="15008" y="1103"/>
                    <a:pt x="15045" y="1158"/>
                    <a:pt x="15071" y="1195"/>
                  </a:cubicBezTo>
                  <a:cubicBezTo>
                    <a:pt x="15138" y="1285"/>
                    <a:pt x="15138" y="1285"/>
                    <a:pt x="15138" y="1285"/>
                  </a:cubicBezTo>
                  <a:cubicBezTo>
                    <a:pt x="14922" y="1285"/>
                    <a:pt x="14922" y="1285"/>
                    <a:pt x="14922" y="1285"/>
                  </a:cubicBezTo>
                  <a:cubicBezTo>
                    <a:pt x="14867" y="1201"/>
                    <a:pt x="14867" y="1201"/>
                    <a:pt x="14867" y="1201"/>
                  </a:cubicBezTo>
                  <a:cubicBezTo>
                    <a:pt x="14865" y="1199"/>
                    <a:pt x="14861" y="1193"/>
                    <a:pt x="14856" y="1186"/>
                  </a:cubicBezTo>
                  <a:cubicBezTo>
                    <a:pt x="14820" y="1136"/>
                    <a:pt x="14820" y="1136"/>
                    <a:pt x="14820" y="1136"/>
                  </a:cubicBezTo>
                  <a:cubicBezTo>
                    <a:pt x="14764" y="1043"/>
                    <a:pt x="14764" y="1043"/>
                    <a:pt x="14764" y="1043"/>
                  </a:cubicBezTo>
                  <a:cubicBezTo>
                    <a:pt x="14704" y="944"/>
                    <a:pt x="14704" y="944"/>
                    <a:pt x="14704" y="944"/>
                  </a:cubicBezTo>
                  <a:cubicBezTo>
                    <a:pt x="14666" y="893"/>
                    <a:pt x="14631" y="851"/>
                    <a:pt x="14600" y="820"/>
                  </a:cubicBezTo>
                  <a:cubicBezTo>
                    <a:pt x="14569" y="788"/>
                    <a:pt x="14541" y="767"/>
                    <a:pt x="14516" y="754"/>
                  </a:cubicBezTo>
                  <a:cubicBezTo>
                    <a:pt x="14490" y="740"/>
                    <a:pt x="14449" y="733"/>
                    <a:pt x="14389" y="733"/>
                  </a:cubicBezTo>
                  <a:cubicBezTo>
                    <a:pt x="14342" y="733"/>
                    <a:pt x="14342" y="733"/>
                    <a:pt x="14342" y="733"/>
                  </a:cubicBezTo>
                  <a:cubicBezTo>
                    <a:pt x="14342" y="1285"/>
                    <a:pt x="14342" y="1285"/>
                    <a:pt x="14342" y="1285"/>
                  </a:cubicBezTo>
                  <a:lnTo>
                    <a:pt x="14160" y="1285"/>
                  </a:lnTo>
                  <a:close/>
                  <a:moveTo>
                    <a:pt x="14396" y="170"/>
                  </a:moveTo>
                  <a:cubicBezTo>
                    <a:pt x="14342" y="170"/>
                    <a:pt x="14342" y="170"/>
                    <a:pt x="14342" y="170"/>
                  </a:cubicBezTo>
                  <a:cubicBezTo>
                    <a:pt x="14342" y="572"/>
                    <a:pt x="14342" y="572"/>
                    <a:pt x="14342" y="572"/>
                  </a:cubicBezTo>
                  <a:cubicBezTo>
                    <a:pt x="14411" y="572"/>
                    <a:pt x="14411" y="572"/>
                    <a:pt x="14411" y="572"/>
                  </a:cubicBezTo>
                  <a:cubicBezTo>
                    <a:pt x="14503" y="572"/>
                    <a:pt x="14566" y="564"/>
                    <a:pt x="14600" y="548"/>
                  </a:cubicBezTo>
                  <a:cubicBezTo>
                    <a:pt x="14634" y="531"/>
                    <a:pt x="14661" y="508"/>
                    <a:pt x="14680" y="476"/>
                  </a:cubicBezTo>
                  <a:cubicBezTo>
                    <a:pt x="14699" y="445"/>
                    <a:pt x="14709" y="408"/>
                    <a:pt x="14709" y="368"/>
                  </a:cubicBezTo>
                  <a:cubicBezTo>
                    <a:pt x="14709" y="327"/>
                    <a:pt x="14698" y="292"/>
                    <a:pt x="14677" y="260"/>
                  </a:cubicBezTo>
                  <a:cubicBezTo>
                    <a:pt x="14655" y="227"/>
                    <a:pt x="14626" y="204"/>
                    <a:pt x="14587" y="191"/>
                  </a:cubicBezTo>
                  <a:cubicBezTo>
                    <a:pt x="14548" y="177"/>
                    <a:pt x="14485" y="170"/>
                    <a:pt x="14396" y="170"/>
                  </a:cubicBezTo>
                  <a:moveTo>
                    <a:pt x="16658" y="16"/>
                  </a:moveTo>
                  <a:cubicBezTo>
                    <a:pt x="16830" y="16"/>
                    <a:pt x="16830" y="16"/>
                    <a:pt x="16830" y="16"/>
                  </a:cubicBezTo>
                  <a:cubicBezTo>
                    <a:pt x="16830" y="1285"/>
                    <a:pt x="16830" y="1285"/>
                    <a:pt x="16830" y="1285"/>
                  </a:cubicBezTo>
                  <a:cubicBezTo>
                    <a:pt x="16675" y="1285"/>
                    <a:pt x="16675" y="1285"/>
                    <a:pt x="16675" y="1285"/>
                  </a:cubicBezTo>
                  <a:cubicBezTo>
                    <a:pt x="15827" y="308"/>
                    <a:pt x="15827" y="308"/>
                    <a:pt x="15827" y="308"/>
                  </a:cubicBezTo>
                  <a:cubicBezTo>
                    <a:pt x="15827" y="1285"/>
                    <a:pt x="15827" y="1285"/>
                    <a:pt x="15827" y="1285"/>
                  </a:cubicBezTo>
                  <a:cubicBezTo>
                    <a:pt x="15656" y="1285"/>
                    <a:pt x="15656" y="1285"/>
                    <a:pt x="15656" y="1285"/>
                  </a:cubicBezTo>
                  <a:cubicBezTo>
                    <a:pt x="15656" y="16"/>
                    <a:pt x="15656" y="16"/>
                    <a:pt x="15656" y="16"/>
                  </a:cubicBezTo>
                  <a:cubicBezTo>
                    <a:pt x="15803" y="16"/>
                    <a:pt x="15803" y="16"/>
                    <a:pt x="15803" y="16"/>
                  </a:cubicBezTo>
                  <a:cubicBezTo>
                    <a:pt x="16658" y="1002"/>
                    <a:pt x="16658" y="1002"/>
                    <a:pt x="16658" y="1002"/>
                  </a:cubicBezTo>
                  <a:lnTo>
                    <a:pt x="16658" y="16"/>
                  </a:lnTo>
                  <a:close/>
                  <a:moveTo>
                    <a:pt x="17477" y="16"/>
                  </a:moveTo>
                  <a:cubicBezTo>
                    <a:pt x="17658" y="16"/>
                    <a:pt x="17658" y="16"/>
                    <a:pt x="17658" y="16"/>
                  </a:cubicBezTo>
                  <a:cubicBezTo>
                    <a:pt x="17658" y="1285"/>
                    <a:pt x="17658" y="1285"/>
                    <a:pt x="17658" y="1285"/>
                  </a:cubicBezTo>
                  <a:cubicBezTo>
                    <a:pt x="17477" y="1285"/>
                    <a:pt x="17477" y="1285"/>
                    <a:pt x="17477" y="1285"/>
                  </a:cubicBezTo>
                  <a:lnTo>
                    <a:pt x="17477" y="16"/>
                  </a:lnTo>
                  <a:close/>
                  <a:moveTo>
                    <a:pt x="19320" y="16"/>
                  </a:moveTo>
                  <a:cubicBezTo>
                    <a:pt x="19493" y="16"/>
                    <a:pt x="19493" y="16"/>
                    <a:pt x="19493" y="16"/>
                  </a:cubicBezTo>
                  <a:cubicBezTo>
                    <a:pt x="19493" y="1285"/>
                    <a:pt x="19493" y="1285"/>
                    <a:pt x="19493" y="1285"/>
                  </a:cubicBezTo>
                  <a:cubicBezTo>
                    <a:pt x="19337" y="1285"/>
                    <a:pt x="19337" y="1285"/>
                    <a:pt x="19337" y="1285"/>
                  </a:cubicBezTo>
                  <a:cubicBezTo>
                    <a:pt x="18488" y="308"/>
                    <a:pt x="18488" y="308"/>
                    <a:pt x="18488" y="308"/>
                  </a:cubicBezTo>
                  <a:cubicBezTo>
                    <a:pt x="18488" y="1285"/>
                    <a:pt x="18488" y="1285"/>
                    <a:pt x="18488" y="1285"/>
                  </a:cubicBezTo>
                  <a:cubicBezTo>
                    <a:pt x="18317" y="1285"/>
                    <a:pt x="18317" y="1285"/>
                    <a:pt x="18317" y="1285"/>
                  </a:cubicBezTo>
                  <a:cubicBezTo>
                    <a:pt x="18317" y="16"/>
                    <a:pt x="18317" y="16"/>
                    <a:pt x="18317" y="16"/>
                  </a:cubicBezTo>
                  <a:cubicBezTo>
                    <a:pt x="18464" y="16"/>
                    <a:pt x="18464" y="16"/>
                    <a:pt x="18464" y="16"/>
                  </a:cubicBezTo>
                  <a:cubicBezTo>
                    <a:pt x="19320" y="1002"/>
                    <a:pt x="19320" y="1002"/>
                    <a:pt x="19320" y="1002"/>
                  </a:cubicBezTo>
                  <a:lnTo>
                    <a:pt x="19320" y="16"/>
                  </a:lnTo>
                  <a:close/>
                  <a:moveTo>
                    <a:pt x="20712" y="659"/>
                  </a:moveTo>
                  <a:cubicBezTo>
                    <a:pt x="21137" y="659"/>
                    <a:pt x="21137" y="659"/>
                    <a:pt x="21137" y="659"/>
                  </a:cubicBezTo>
                  <a:cubicBezTo>
                    <a:pt x="21137" y="1198"/>
                    <a:pt x="21137" y="1198"/>
                    <a:pt x="21137" y="1198"/>
                  </a:cubicBezTo>
                  <a:cubicBezTo>
                    <a:pt x="20981" y="1266"/>
                    <a:pt x="20826" y="1300"/>
                    <a:pt x="20673" y="1300"/>
                  </a:cubicBezTo>
                  <a:cubicBezTo>
                    <a:pt x="20463" y="1300"/>
                    <a:pt x="20294" y="1239"/>
                    <a:pt x="20169" y="1115"/>
                  </a:cubicBezTo>
                  <a:cubicBezTo>
                    <a:pt x="20043" y="994"/>
                    <a:pt x="19980" y="842"/>
                    <a:pt x="19980" y="662"/>
                  </a:cubicBezTo>
                  <a:cubicBezTo>
                    <a:pt x="19980" y="473"/>
                    <a:pt x="20045" y="314"/>
                    <a:pt x="20176" y="189"/>
                  </a:cubicBezTo>
                  <a:cubicBezTo>
                    <a:pt x="20306" y="63"/>
                    <a:pt x="20469" y="0"/>
                    <a:pt x="20666" y="0"/>
                  </a:cubicBezTo>
                  <a:cubicBezTo>
                    <a:pt x="20736" y="0"/>
                    <a:pt x="20804" y="8"/>
                    <a:pt x="20869" y="22"/>
                  </a:cubicBezTo>
                  <a:cubicBezTo>
                    <a:pt x="20933" y="39"/>
                    <a:pt x="21014" y="66"/>
                    <a:pt x="21112" y="109"/>
                  </a:cubicBezTo>
                  <a:cubicBezTo>
                    <a:pt x="21112" y="293"/>
                    <a:pt x="21112" y="293"/>
                    <a:pt x="21112" y="293"/>
                  </a:cubicBezTo>
                  <a:cubicBezTo>
                    <a:pt x="20961" y="205"/>
                    <a:pt x="20811" y="161"/>
                    <a:pt x="20661" y="161"/>
                  </a:cubicBezTo>
                  <a:cubicBezTo>
                    <a:pt x="20523" y="161"/>
                    <a:pt x="20407" y="209"/>
                    <a:pt x="20311" y="303"/>
                  </a:cubicBezTo>
                  <a:cubicBezTo>
                    <a:pt x="20215" y="397"/>
                    <a:pt x="20169" y="514"/>
                    <a:pt x="20169" y="651"/>
                  </a:cubicBezTo>
                  <a:cubicBezTo>
                    <a:pt x="20169" y="795"/>
                    <a:pt x="20215" y="913"/>
                    <a:pt x="20311" y="1004"/>
                  </a:cubicBezTo>
                  <a:cubicBezTo>
                    <a:pt x="20407" y="1096"/>
                    <a:pt x="20528" y="1142"/>
                    <a:pt x="20678" y="1142"/>
                  </a:cubicBezTo>
                  <a:cubicBezTo>
                    <a:pt x="20750" y="1142"/>
                    <a:pt x="20838" y="1125"/>
                    <a:pt x="20939" y="1092"/>
                  </a:cubicBezTo>
                  <a:cubicBezTo>
                    <a:pt x="20956" y="1087"/>
                    <a:pt x="20956" y="1087"/>
                    <a:pt x="20956" y="1087"/>
                  </a:cubicBezTo>
                  <a:cubicBezTo>
                    <a:pt x="20956" y="821"/>
                    <a:pt x="20956" y="821"/>
                    <a:pt x="20956" y="821"/>
                  </a:cubicBezTo>
                  <a:cubicBezTo>
                    <a:pt x="20712" y="821"/>
                    <a:pt x="20712" y="821"/>
                    <a:pt x="20712" y="821"/>
                  </a:cubicBezTo>
                  <a:lnTo>
                    <a:pt x="20712" y="659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solidFill>
                  <a:schemeClr val="tx1">
                    <a:alpha val="0"/>
                  </a:schemeClr>
                </a:solidFill>
              </a:endParaRPr>
            </a:p>
          </p:txBody>
        </p:sp>
      </p:grpSp>
      <p:sp>
        <p:nvSpPr>
          <p:cNvPr id="18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1752600" y="6529254"/>
            <a:ext cx="5867400" cy="187537"/>
          </a:xfrm>
        </p:spPr>
        <p:txBody>
          <a:bodyPr/>
          <a:lstStyle>
            <a:lvl1pPr marL="0" indent="0">
              <a:buNone/>
              <a:defRPr sz="1200" baseline="0"/>
            </a:lvl1pPr>
          </a:lstStyle>
          <a:p>
            <a:pPr lvl="0"/>
            <a:r>
              <a:rPr lang="en-US" dirty="0"/>
              <a:t>Click to add copyright line</a:t>
            </a:r>
            <a:endParaRPr lang="en-IN" dirty="0"/>
          </a:p>
        </p:txBody>
      </p:sp>
      <p:pic>
        <p:nvPicPr>
          <p:cNvPr id="15" name="Picture 14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6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Learning Objective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Learning Objectives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816430"/>
            <a:ext cx="8229600" cy="4027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add Learning Objective(s)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57200" y="1600200"/>
            <a:ext cx="8229600" cy="4525963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2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46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7FA3"/>
              </a:buClr>
              <a:buSzPct val="100000"/>
              <a:defRPr/>
            </a:lvl1pPr>
            <a:lvl2pPr>
              <a:buClr>
                <a:srgbClr val="007FA3"/>
              </a:buClr>
              <a:defRPr/>
            </a:lvl2pPr>
            <a:lvl3pPr>
              <a:buClr>
                <a:srgbClr val="007FA3"/>
              </a:buClr>
              <a:defRPr/>
            </a:lvl3pPr>
            <a:lvl4pPr>
              <a:buClr>
                <a:srgbClr val="007FA3"/>
              </a:buClr>
              <a:defRPr/>
            </a:lvl4pPr>
            <a:lvl5pPr>
              <a:buClr>
                <a:srgbClr val="007FA3"/>
              </a:buClr>
              <a:defRPr/>
            </a:lvl5pPr>
            <a:lvl6pPr>
              <a:buClr>
                <a:srgbClr val="007FA3"/>
              </a:buClr>
              <a:defRPr/>
            </a:lvl6pPr>
            <a:lvl7pPr>
              <a:buClr>
                <a:srgbClr val="007FA3"/>
              </a:buClr>
              <a:defRPr/>
            </a:lvl7pPr>
            <a:lvl8pPr>
              <a:buClr>
                <a:srgbClr val="007FA3"/>
              </a:buClr>
              <a:defRPr/>
            </a:lvl8pPr>
            <a:lvl9pPr>
              <a:buClr>
                <a:srgbClr val="007FA3"/>
              </a:buCl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335713" y="113072"/>
            <a:ext cx="2133600" cy="182880"/>
          </a:xfrm>
        </p:spPr>
        <p:txBody>
          <a:bodyPr/>
          <a:lstStyle/>
          <a:p>
            <a:fld id="{A9DF6EFB-3F44-496C-A842-1E0B3D3B975A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69312" y="113072"/>
            <a:ext cx="551783" cy="182880"/>
          </a:xfrm>
        </p:spPr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909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arning Objectiv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18872" indent="-118872">
              <a:buClr>
                <a:srgbClr val="007FA3"/>
              </a:buClr>
              <a:buSzPct val="25000"/>
              <a:defRPr sz="1600"/>
            </a:lvl1pPr>
            <a:lvl2pPr marL="569913" indent="-285750">
              <a:buClr>
                <a:srgbClr val="007FA3"/>
              </a:buClr>
              <a:defRPr sz="1600"/>
            </a:lvl2pPr>
            <a:lvl3pPr>
              <a:buClr>
                <a:srgbClr val="007FA3"/>
              </a:buClr>
              <a:defRPr sz="1600"/>
            </a:lvl3pPr>
            <a:lvl4pPr>
              <a:buClr>
                <a:srgbClr val="007FA3"/>
              </a:buClr>
              <a:defRPr sz="1600"/>
            </a:lvl4pPr>
            <a:lvl5pPr>
              <a:buClr>
                <a:srgbClr val="007FA3"/>
              </a:buClr>
              <a:defRPr sz="1600"/>
            </a:lvl5pPr>
            <a:lvl6pPr>
              <a:buClr>
                <a:srgbClr val="007FA3"/>
              </a:buClr>
              <a:defRPr sz="1600"/>
            </a:lvl6pPr>
            <a:lvl7pPr>
              <a:buClr>
                <a:srgbClr val="007FA3"/>
              </a:buClr>
              <a:defRPr sz="1600"/>
            </a:lvl7pPr>
            <a:lvl8pPr>
              <a:buClr>
                <a:srgbClr val="007FA3"/>
              </a:buClr>
              <a:defRPr sz="1600"/>
            </a:lvl8pPr>
            <a:lvl9pPr>
              <a:buClr>
                <a:srgbClr val="007FA3"/>
              </a:buCl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00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800"/>
          </a:xfrm>
        </p:spPr>
        <p:txBody>
          <a:bodyPr anchor="t"/>
          <a:lstStyle>
            <a:lvl1pPr>
              <a:defRPr sz="340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5368160"/>
            <a:ext cx="8229600" cy="916856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800"/>
            </a:lvl1pPr>
            <a:lvl2pPr marL="0" indent="0">
              <a:spcBef>
                <a:spcPts val="0"/>
              </a:spcBef>
              <a:buNone/>
              <a:defRPr sz="1600"/>
            </a:lvl2pPr>
            <a:lvl3pPr marL="0" indent="0">
              <a:spcBef>
                <a:spcPts val="0"/>
              </a:spcBef>
              <a:buNone/>
              <a:defRPr sz="1600"/>
            </a:lvl3pPr>
            <a:lvl4pPr marL="0" indent="0">
              <a:spcBef>
                <a:spcPts val="0"/>
              </a:spcBef>
              <a:buNone/>
              <a:defRPr sz="1600"/>
            </a:lvl4pPr>
            <a:lvl5pPr marL="0" indent="0">
              <a:spcBef>
                <a:spcPts val="0"/>
              </a:spcBef>
              <a:buNone/>
              <a:defRPr sz="1600"/>
            </a:lvl5pPr>
            <a:lvl6pPr marL="0" indent="0">
              <a:spcBef>
                <a:spcPts val="0"/>
              </a:spcBef>
              <a:buNone/>
              <a:defRPr sz="1600"/>
            </a:lvl6pPr>
            <a:lvl7pPr marL="0" indent="0">
              <a:spcBef>
                <a:spcPts val="0"/>
              </a:spcBef>
              <a:buNone/>
              <a:defRPr sz="1600"/>
            </a:lvl7pPr>
            <a:lvl8pPr marL="0" indent="0">
              <a:spcBef>
                <a:spcPts val="0"/>
              </a:spcBef>
              <a:buNone/>
              <a:defRPr sz="1600"/>
            </a:lvl8pPr>
            <a:lvl9pPr marL="0" indent="0">
              <a:spcBef>
                <a:spcPts val="0"/>
              </a:spcBef>
              <a:buNone/>
              <a:defRPr sz="1600"/>
            </a:lvl9pPr>
          </a:lstStyle>
          <a:p>
            <a:pPr lvl="0"/>
            <a:r>
              <a:rPr lang="en-US" dirty="0"/>
              <a:t>Click to add caption</a:t>
            </a: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Pearson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95799" y="6438054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2018, 2014, 2012</a:t>
            </a: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20379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3962400"/>
            <a:ext cx="82296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79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57200" y="2819400"/>
            <a:ext cx="8229600" cy="1286551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4"/>
          </p:nvPr>
        </p:nvSpPr>
        <p:spPr>
          <a:xfrm>
            <a:off x="457200" y="4724400"/>
            <a:ext cx="8229600" cy="129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5834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447800"/>
            <a:ext cx="7772400" cy="2152651"/>
          </a:xfrm>
        </p:spPr>
        <p:txBody>
          <a:bodyPr anchor="b">
            <a:noAutofit/>
          </a:bodyPr>
          <a:lstStyle>
            <a:lvl1pPr algn="l">
              <a:defRPr sz="3400" b="1" cap="none" baseline="0">
                <a:solidFill>
                  <a:srgbClr val="007FA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687" y="3962400"/>
            <a:ext cx="7794627" cy="175260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rgbClr val="007FA3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3969" y="6172200"/>
            <a:ext cx="859536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11/2/2017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704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</a:t>
            </a:r>
          </a:p>
          <a:p>
            <a:pPr lvl="6"/>
            <a:r>
              <a:rPr lang="en-US" dirty="0"/>
              <a:t>Seventh</a:t>
            </a:r>
          </a:p>
          <a:p>
            <a:pPr lvl="7"/>
            <a:r>
              <a:rPr lang="en-US" dirty="0"/>
              <a:t>Eighth</a:t>
            </a:r>
          </a:p>
          <a:p>
            <a:pPr lvl="8"/>
            <a:r>
              <a:rPr lang="en-US" dirty="0"/>
              <a:t>Ninth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3969" y="6172200"/>
            <a:ext cx="8595360" cy="235463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35713" y="113072"/>
            <a:ext cx="2133600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11/2/2017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312" y="113072"/>
            <a:ext cx="551783" cy="1828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Pearson Logo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400" y="6434394"/>
            <a:ext cx="918000" cy="279915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95799" y="6438054"/>
            <a:ext cx="716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</a:t>
            </a:r>
            <a:r>
              <a:rPr lang="en-US" altLang="en-US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2018, 2014, 2012</a:t>
            </a:r>
            <a:r>
              <a:rPr lang="en-US" altLang="en-US" sz="1200" b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91570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6" r:id="rId3"/>
    <p:sldLayoutId id="2147483650" r:id="rId4"/>
    <p:sldLayoutId id="2147483659" r:id="rId5"/>
    <p:sldLayoutId id="2147483658" r:id="rId6"/>
    <p:sldLayoutId id="2147483660" r:id="rId7"/>
    <p:sldLayoutId id="2147483661" r:id="rId8"/>
    <p:sldLayoutId id="2147483651" r:id="rId9"/>
    <p:sldLayoutId id="2147483654" r:id="rId10"/>
    <p:sldLayoutId id="214748365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400" b="1" kern="1200">
          <a:solidFill>
            <a:srgbClr val="007FA3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6032" indent="-256032" algn="l" defTabSz="914400" rtl="0" eaLnBrk="1" latinLnBrk="0" hangingPunct="1">
        <a:spcBef>
          <a:spcPts val="15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ts val="600"/>
        </a:spcBef>
        <a:buClr>
          <a:srgbClr val="007FA3"/>
        </a:buClr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ts val="6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300"/>
        </a:spcBef>
        <a:buClr>
          <a:srgbClr val="007FA3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599"/>
            <a:ext cx="8382000" cy="806267"/>
          </a:xfrm>
        </p:spPr>
        <p:txBody>
          <a:bodyPr anchor="b"/>
          <a:lstStyle/>
          <a:p>
            <a:r>
              <a:rPr lang="en-US" altLang="en-US" sz="3600" b="0" dirty="0">
                <a:latin typeface="+mj-lt"/>
              </a:rPr>
              <a:t>Elementary Statistics</a:t>
            </a:r>
            <a:endParaRPr lang="en-IN" sz="3600" dirty="0"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457200" y="1174932"/>
            <a:ext cx="8229600" cy="349068"/>
          </a:xfrm>
        </p:spPr>
        <p:txBody>
          <a:bodyPr/>
          <a:lstStyle/>
          <a:p>
            <a:r>
              <a:rPr lang="en-US" altLang="en-US" sz="2400" dirty="0"/>
              <a:t>Thirteenth Edition</a:t>
            </a:r>
            <a:endParaRPr lang="en-IN" sz="2400" dirty="0">
              <a:latin typeface="+mj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algn="ctr"/>
            <a:r>
              <a:rPr lang="en-IN" sz="4000" b="1" dirty="0"/>
              <a:t>Chapter 8</a:t>
            </a:r>
            <a:endParaRPr lang="en-IN" sz="4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029200" y="3322637"/>
            <a:ext cx="3657600" cy="1782763"/>
          </a:xfrm>
        </p:spPr>
        <p:txBody>
          <a:bodyPr/>
          <a:lstStyle/>
          <a:p>
            <a:pPr algn="ctr"/>
            <a:r>
              <a:rPr lang="en-US" sz="3600" dirty="0"/>
              <a:t>Hypothesis Testing</a:t>
            </a:r>
            <a:endParaRPr lang="en-US" sz="3600" dirty="0">
              <a:cs typeface="Arial" panose="020B0604020202020204" pitchFamily="34" charset="0"/>
            </a:endParaRPr>
          </a:p>
        </p:txBody>
      </p:sp>
      <p:pic>
        <p:nvPicPr>
          <p:cNvPr id="8" name="Picture 2" descr="Front Cover: Elementary Statistics Thirteenth Edition by Maro F. Triola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12" y="1702940"/>
            <a:ext cx="3368274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828800" y="6508934"/>
            <a:ext cx="5867400" cy="187537"/>
          </a:xfrm>
        </p:spPr>
        <p:txBody>
          <a:bodyPr/>
          <a:lstStyle/>
          <a:p>
            <a:pPr>
              <a:spcBef>
                <a:spcPts val="0"/>
              </a:spcBef>
              <a:buClrTx/>
              <a:defRPr/>
            </a:pPr>
            <a:r>
              <a:rPr lang="en-US" alt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Copyright © 2018, 2014, 2012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45556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534400" cy="109728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Properties of the Chi-Square Distribution </a:t>
            </a:r>
            <a:r>
              <a:rPr lang="en-US" sz="2000" b="0" dirty="0">
                <a:latin typeface="+mj-lt"/>
              </a:rPr>
              <a:t>(2 of 3)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199"/>
          </a:xfrm>
        </p:spPr>
        <p:txBody>
          <a:bodyPr/>
          <a:lstStyle/>
          <a:p>
            <a:pPr marL="442800" indent="-442800">
              <a:buFont typeface="+mj-lt"/>
              <a:buAutoNum type="arabicPeriod" startAt="2"/>
            </a:pPr>
            <a:r>
              <a:rPr lang="en-US" sz="2600" dirty="0"/>
              <a:t>There is a different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χ</a:t>
            </a:r>
            <a:r>
              <a:rPr lang="el-GR" sz="2600" dirty="0">
                <a:cs typeface="Arial" panose="020B0604020202020204" pitchFamily="34" charset="0"/>
                <a:sym typeface="Symbol" panose="05050102010706020507" pitchFamily="18" charset="2"/>
              </a:rPr>
              <a:t>²</a:t>
            </a:r>
            <a:r>
              <a:rPr lang="en-US" sz="2600" dirty="0"/>
              <a:t> distribution for each number of degrees of freedom.</a:t>
            </a:r>
          </a:p>
        </p:txBody>
      </p:sp>
      <p:pic>
        <p:nvPicPr>
          <p:cNvPr id="5" name="Picture 4" descr="As the degrees of freedom increase from 10 to 20, the chi-square curve becomes shorter and more symmetric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667000"/>
            <a:ext cx="4716137" cy="32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Properties of the Chi-Square Distribution </a:t>
            </a:r>
            <a:r>
              <a:rPr lang="en-US" sz="2000" b="0" dirty="0">
                <a:latin typeface="+mj-lt"/>
              </a:rPr>
              <a:t>(3 of 3)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200399"/>
          </a:xfrm>
        </p:spPr>
        <p:txBody>
          <a:bodyPr/>
          <a:lstStyle/>
          <a:p>
            <a:pPr marL="442800" indent="-442800">
              <a:spcBef>
                <a:spcPts val="1200"/>
              </a:spcBef>
              <a:buFont typeface="+mj-lt"/>
              <a:buAutoNum type="arabicPeriod" startAt="3"/>
            </a:pPr>
            <a:r>
              <a:rPr lang="en-US" sz="2600" dirty="0"/>
              <a:t>The critical values are found in Table A-4 using </a:t>
            </a:r>
            <a:r>
              <a:rPr lang="en-US" sz="2600" b="1" dirty="0"/>
              <a:t>degrees of freedom =</a:t>
            </a:r>
            <a:r>
              <a:rPr lang="en-US" sz="2600" dirty="0"/>
              <a:t> </a:t>
            </a:r>
            <a:r>
              <a:rPr lang="en-US" sz="2600" b="1" i="1" dirty="0"/>
              <a:t>n –</a:t>
            </a:r>
            <a:r>
              <a:rPr lang="en-US" sz="2600" dirty="0"/>
              <a:t> </a:t>
            </a:r>
            <a:r>
              <a:rPr lang="en-US" sz="2600" b="1" dirty="0"/>
              <a:t>1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dirty="0"/>
              <a:t>An important note if using Table A-4 for finding critical values: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b="1" dirty="0"/>
              <a:t>In Table A-4, each critical value of </a:t>
            </a:r>
            <a:r>
              <a:rPr lang="el-GR" sz="2200" b="1" i="1" dirty="0">
                <a:cs typeface="Arial" panose="020B0604020202020204" pitchFamily="34" charset="0"/>
                <a:sym typeface="Symbol" panose="05050102010706020507" pitchFamily="18" charset="2"/>
              </a:rPr>
              <a:t>χ</a:t>
            </a:r>
            <a:r>
              <a:rPr lang="el-GR" sz="2200" b="1" dirty="0">
                <a:cs typeface="Arial" panose="020B0604020202020204" pitchFamily="34" charset="0"/>
                <a:sym typeface="Symbol" panose="05050102010706020507" pitchFamily="18" charset="2"/>
              </a:rPr>
              <a:t>²</a:t>
            </a:r>
            <a:r>
              <a:rPr lang="en-US" sz="2200" b="1" dirty="0"/>
              <a:t> in the body of the table corresponds to an area given in the top row of the table, and each area in that top row is a cumulative area to the right</a:t>
            </a:r>
            <a:r>
              <a:rPr lang="en-US" sz="2200" b="1" i="1" dirty="0"/>
              <a:t> </a:t>
            </a:r>
            <a:r>
              <a:rPr lang="en-US" sz="2200" b="1" dirty="0"/>
              <a:t>of the critical value.</a:t>
            </a:r>
          </a:p>
        </p:txBody>
      </p:sp>
    </p:spTree>
    <p:extLst>
      <p:ext uri="{BB962C8B-B14F-4D97-AF65-F5344CB8AC3E}">
        <p14:creationId xmlns:p14="http://schemas.microsoft.com/office/powerpoint/2010/main" val="1109432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534400" cy="109728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Example: </a:t>
            </a:r>
            <a:r>
              <a:rPr lang="en-US" sz="3600" i="1" dirty="0">
                <a:latin typeface="+mj-lt"/>
              </a:rPr>
              <a:t>P</a:t>
            </a:r>
            <a:r>
              <a:rPr lang="en-US" sz="3600" dirty="0">
                <a:latin typeface="+mj-lt"/>
              </a:rPr>
              <a:t>-Value Method: Do Super Model Heights Vary Less? </a:t>
            </a:r>
            <a:r>
              <a:rPr lang="en-US" sz="2000" b="0" dirty="0">
                <a:latin typeface="+mj-lt"/>
              </a:rPr>
              <a:t>(1 of 7)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100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Listed below are the heights (cm) for the simple random sample of female supermodels. Use a 0.01 significance level to test the claim that supermodels have heights with a standard deviation that is less than </a:t>
            </a:r>
            <a:r>
              <a:rPr lang="el-GR" sz="26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600" i="1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600" dirty="0"/>
              <a:t>= 7.5 cm for the population of women. Does it appear that heights of supermodels vary less than heights of women from the population?</a:t>
            </a:r>
          </a:p>
          <a:p>
            <a:pPr marL="0" indent="0" algn="ctr">
              <a:buNone/>
            </a:pPr>
            <a:r>
              <a:rPr lang="en-US" sz="2600" dirty="0"/>
              <a:t>178   177   176   174   175   178   175   178   178 </a:t>
            </a:r>
          </a:p>
          <a:p>
            <a:pPr marL="0" indent="0" algn="ctr">
              <a:buNone/>
            </a:pPr>
            <a:r>
              <a:rPr lang="en-US" sz="2600" dirty="0"/>
              <a:t>177   180   176   180   178   180   176</a:t>
            </a:r>
          </a:p>
        </p:txBody>
      </p:sp>
    </p:spTree>
    <p:extLst>
      <p:ext uri="{BB962C8B-B14F-4D97-AF65-F5344CB8AC3E}">
        <p14:creationId xmlns:p14="http://schemas.microsoft.com/office/powerpoint/2010/main" val="755890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534400" cy="109728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Example: </a:t>
            </a:r>
            <a:r>
              <a:rPr lang="en-US" sz="3600" i="1" dirty="0">
                <a:latin typeface="+mj-lt"/>
              </a:rPr>
              <a:t>P</a:t>
            </a:r>
            <a:r>
              <a:rPr lang="en-US" sz="3600" dirty="0">
                <a:latin typeface="+mj-lt"/>
              </a:rPr>
              <a:t>-Value Method: Do Super Model Heights Vary Less? </a:t>
            </a:r>
            <a:r>
              <a:rPr lang="en-US" sz="2000" b="0" dirty="0">
                <a:latin typeface="+mj-lt"/>
              </a:rPr>
              <a:t>(2 of 7)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4958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600" dirty="0"/>
              <a:t>Solution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600" b="1" dirty="0"/>
              <a:t>Requirement Check </a:t>
            </a:r>
            <a:r>
              <a:rPr lang="en-US" sz="2600" dirty="0"/>
              <a:t>(1) The sample is a simple random sample. </a:t>
            </a:r>
          </a:p>
        </p:txBody>
      </p:sp>
    </p:spTree>
    <p:extLst>
      <p:ext uri="{BB962C8B-B14F-4D97-AF65-F5344CB8AC3E}">
        <p14:creationId xmlns:p14="http://schemas.microsoft.com/office/powerpoint/2010/main" val="709934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534400" cy="109728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Example: </a:t>
            </a:r>
            <a:r>
              <a:rPr lang="en-US" sz="3600" i="1" dirty="0">
                <a:latin typeface="+mj-lt"/>
              </a:rPr>
              <a:t>P</a:t>
            </a:r>
            <a:r>
              <a:rPr lang="en-US" sz="3600" dirty="0">
                <a:latin typeface="+mj-lt"/>
              </a:rPr>
              <a:t>-Value Method: Do Super Model Heights Vary Less? </a:t>
            </a:r>
            <a:r>
              <a:rPr lang="en-US" sz="2000" b="0" dirty="0">
                <a:latin typeface="+mj-lt"/>
              </a:rPr>
              <a:t>(3 of 7)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5146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600" dirty="0"/>
              <a:t>Solution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600" b="1" dirty="0"/>
              <a:t>Requirement Check </a:t>
            </a:r>
            <a:r>
              <a:rPr lang="en-US" sz="2600" dirty="0"/>
              <a:t>(2) In checking for normality, we see that the sample has no outliers, the normal quantile plot shows points that are reasonably close to a straight-line pattern, and there is no other pattern that is not a straight line.</a:t>
            </a:r>
          </a:p>
        </p:txBody>
      </p:sp>
      <p:pic>
        <p:nvPicPr>
          <p:cNvPr id="4" name="Picture 3" descr="A stat disk quantile plot with a line through (174.6, negative 1.4) and (178.8, 0.8). Across x-values, the points are within 0.4 vertical units of the line. In general, the points are equally distributed above and below the line. All values estimated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041"/>
          <a:stretch/>
        </p:blipFill>
        <p:spPr>
          <a:xfrm>
            <a:off x="2603865" y="4157133"/>
            <a:ext cx="352096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736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Example: </a:t>
            </a:r>
            <a:r>
              <a:rPr lang="en-US" sz="3600" i="1" dirty="0">
                <a:latin typeface="+mj-lt"/>
              </a:rPr>
              <a:t>P</a:t>
            </a:r>
            <a:r>
              <a:rPr lang="en-US" sz="3600" dirty="0">
                <a:latin typeface="+mj-lt"/>
              </a:rPr>
              <a:t>-Value Method: Do Super Model Heights Vary Less? </a:t>
            </a:r>
            <a:r>
              <a:rPr lang="en-US" sz="2000" b="0" dirty="0">
                <a:latin typeface="+mj-lt"/>
              </a:rPr>
              <a:t>(4 of 7)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2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600" dirty="0"/>
              <a:t>Solution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/>
              <a:t>Technology</a:t>
            </a:r>
            <a:r>
              <a:rPr lang="en-US" sz="2400" dirty="0"/>
              <a:t> capable of conducting this test will typically display the </a:t>
            </a:r>
            <a:r>
              <a:rPr lang="en-US" sz="2400" i="1" dirty="0"/>
              <a:t>P</a:t>
            </a:r>
            <a:r>
              <a:rPr lang="en-US" sz="2400" dirty="0"/>
              <a:t>-value. StatCrunch can be used as described at the end of this section, and the result will be as shown in the figure. (Instead of using the assumed value of </a:t>
            </a:r>
            <a:r>
              <a:rPr lang="el-GR" sz="24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400" dirty="0"/>
              <a:t> for </a:t>
            </a:r>
            <a:r>
              <a:rPr lang="en-US" sz="2400" i="1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 and </a:t>
            </a:r>
            <a:r>
              <a:rPr lang="en-US" sz="2400" i="1" dirty="0"/>
              <a:t>H</a:t>
            </a:r>
            <a:r>
              <a:rPr lang="en-US" sz="2400" baseline="-25000" dirty="0"/>
              <a:t>1</a:t>
            </a:r>
            <a:r>
              <a:rPr lang="en-US" sz="2400" dirty="0"/>
              <a:t>, StatCrunch uses </a:t>
            </a:r>
            <a:r>
              <a:rPr lang="el-GR" sz="24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l-GR" sz="2400" dirty="0">
                <a:cs typeface="Arial" panose="020B0604020202020204" pitchFamily="34" charset="0"/>
                <a:sym typeface="Symbol" panose="05050102010706020507" pitchFamily="18" charset="2"/>
              </a:rPr>
              <a:t>²</a:t>
            </a:r>
            <a:r>
              <a:rPr lang="en-US" sz="2400" dirty="0"/>
              <a:t>. For the null hypothesis, </a:t>
            </a:r>
            <a:r>
              <a:rPr lang="el-GR" sz="24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400" dirty="0"/>
              <a:t> = 7.5 is equivalent to </a:t>
            </a:r>
            <a:r>
              <a:rPr lang="el-GR" sz="24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l-GR" sz="2400" dirty="0">
                <a:cs typeface="Arial" panose="020B0604020202020204" pitchFamily="34" charset="0"/>
                <a:sym typeface="Symbol" panose="05050102010706020507" pitchFamily="18" charset="2"/>
              </a:rPr>
              <a:t>²</a:t>
            </a:r>
            <a:r>
              <a:rPr lang="en-US" sz="2400" dirty="0"/>
              <a:t> = 7.52</a:t>
            </a:r>
            <a:r>
              <a:rPr lang="en-US" sz="2400" baseline="30000" dirty="0">
                <a:cs typeface="Arial" panose="020B0604020202020204" pitchFamily="34" charset="0"/>
              </a:rPr>
              <a:t>²</a:t>
            </a:r>
            <a:r>
              <a:rPr lang="en-US" sz="2400" dirty="0"/>
              <a:t> = 56.25.)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3"/>
          </p:nvPr>
        </p:nvSpPr>
        <p:spPr>
          <a:xfrm>
            <a:off x="457200" y="4572000"/>
            <a:ext cx="3657600" cy="15240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The display shows that the test statistic is </a:t>
            </a:r>
            <a:r>
              <a:rPr lang="el-GR" sz="2400" i="1" dirty="0">
                <a:cs typeface="Arial" panose="020B0604020202020204" pitchFamily="34" charset="0"/>
                <a:sym typeface="Symbol" panose="05050102010706020507" pitchFamily="18" charset="2"/>
              </a:rPr>
              <a:t>χ</a:t>
            </a:r>
            <a:r>
              <a:rPr lang="el-GR" sz="2400" dirty="0">
                <a:cs typeface="Arial" panose="020B0604020202020204" pitchFamily="34" charset="0"/>
                <a:sym typeface="Symbol" panose="05050102010706020507" pitchFamily="18" charset="2"/>
              </a:rPr>
              <a:t>²</a:t>
            </a:r>
            <a:r>
              <a:rPr lang="en-US" sz="2400" dirty="0"/>
              <a:t> = 0.907 (rounded) and the </a:t>
            </a:r>
            <a:r>
              <a:rPr lang="en-US" sz="2400" i="1" dirty="0"/>
              <a:t>P</a:t>
            </a:r>
            <a:r>
              <a:rPr lang="en-US" sz="2400" dirty="0"/>
              <a:t>-value is less than 0.0001.</a:t>
            </a:r>
          </a:p>
        </p:txBody>
      </p:sp>
      <p:pic>
        <p:nvPicPr>
          <p:cNvPr id="6" name="Picture 5" descr="The stat crunch display for hypothesis test results shows the following outputs: variance, sigma squared; sample variance, 3.4000005; D F, 15; chi-square stat, 0.90666677; p-value &lt; 0.0001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7" b="28590"/>
          <a:stretch/>
        </p:blipFill>
        <p:spPr>
          <a:xfrm>
            <a:off x="4419600" y="4452249"/>
            <a:ext cx="4435286" cy="194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074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534400" cy="109728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Example: </a:t>
            </a:r>
            <a:r>
              <a:rPr lang="en-US" sz="3600" i="1" dirty="0">
                <a:latin typeface="+mj-lt"/>
              </a:rPr>
              <a:t>P</a:t>
            </a:r>
            <a:r>
              <a:rPr lang="en-US" sz="3600" dirty="0">
                <a:latin typeface="+mj-lt"/>
              </a:rPr>
              <a:t>-Value Method: Do Super Model Heights Vary Less? </a:t>
            </a:r>
            <a:r>
              <a:rPr lang="en-US" sz="2000" b="0" dirty="0">
                <a:latin typeface="+mj-lt"/>
              </a:rPr>
              <a:t>(5 of 7)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4114800"/>
          </a:xfrm>
        </p:spPr>
        <p:txBody>
          <a:bodyPr/>
          <a:lstStyle/>
          <a:p>
            <a:pPr marL="0" indent="0">
              <a:spcBef>
                <a:spcPts val="1200"/>
              </a:spcBef>
              <a:buFontTx/>
              <a:buNone/>
            </a:pPr>
            <a:r>
              <a:rPr lang="en-US" sz="2600" kern="0" dirty="0"/>
              <a:t>Solution</a:t>
            </a:r>
          </a:p>
          <a:p>
            <a:pPr marL="0" indent="0">
              <a:spcBef>
                <a:spcPts val="1200"/>
              </a:spcBef>
              <a:buFontTx/>
              <a:buNone/>
            </a:pPr>
            <a:r>
              <a:rPr lang="en-US" sz="2400" b="1" kern="0" dirty="0"/>
              <a:t>Step 1: </a:t>
            </a:r>
            <a:r>
              <a:rPr lang="en-US" sz="2400" kern="0" dirty="0"/>
              <a:t>The claim “the standard deviation is less than 7.5 cm” is expressed as </a:t>
            </a:r>
            <a:r>
              <a:rPr lang="el-GR" sz="24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400" kern="0" dirty="0"/>
              <a:t> &lt; 7.5 cm.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kern="0" dirty="0"/>
              <a:t>Step 2: </a:t>
            </a:r>
            <a:r>
              <a:rPr lang="en-US" sz="2400" kern="0" dirty="0"/>
              <a:t>If the original claim is false, then </a:t>
            </a:r>
            <a:r>
              <a:rPr lang="el-GR" sz="24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400" kern="0" dirty="0"/>
              <a:t> ≥ 7.5 cm.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/>
              <a:t>Step 3: </a:t>
            </a:r>
            <a:r>
              <a:rPr lang="en-US" sz="2400" dirty="0"/>
              <a:t>The expression </a:t>
            </a:r>
            <a:r>
              <a:rPr lang="el-GR" sz="24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400" i="1" dirty="0">
                <a:cs typeface="Arial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sz="2400" dirty="0"/>
              <a:t>&lt; 7.5 cm does not contain equality, so it becomes the alternative hypothesis. The null hypothesis is the statement that </a:t>
            </a:r>
            <a:r>
              <a:rPr lang="el-GR" sz="24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400" dirty="0"/>
              <a:t> = 7.5 cm.</a:t>
            </a:r>
          </a:p>
          <a:p>
            <a:pPr marL="720000" indent="0">
              <a:spcBef>
                <a:spcPts val="1200"/>
              </a:spcBef>
              <a:buNone/>
            </a:pPr>
            <a:r>
              <a:rPr lang="en-US" sz="2400" i="1" dirty="0"/>
              <a:t>H</a:t>
            </a:r>
            <a:r>
              <a:rPr lang="en-US" sz="2400" baseline="-25000" dirty="0"/>
              <a:t>0</a:t>
            </a:r>
            <a:r>
              <a:rPr lang="en-US" sz="2400" dirty="0"/>
              <a:t>: </a:t>
            </a:r>
            <a:r>
              <a:rPr lang="el-GR" sz="24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400" dirty="0"/>
              <a:t> = 7.5 cm</a:t>
            </a:r>
          </a:p>
          <a:p>
            <a:pPr marL="720000" indent="0">
              <a:spcBef>
                <a:spcPts val="1200"/>
              </a:spcBef>
              <a:buNone/>
            </a:pPr>
            <a:r>
              <a:rPr lang="pt-BR" sz="2400" i="1" dirty="0"/>
              <a:t>H</a:t>
            </a:r>
            <a:r>
              <a:rPr lang="pt-BR" sz="2400" baseline="-25000" dirty="0"/>
              <a:t>1</a:t>
            </a:r>
            <a:r>
              <a:rPr lang="pt-BR" sz="2400" dirty="0"/>
              <a:t>: </a:t>
            </a:r>
            <a:r>
              <a:rPr lang="el-GR" sz="24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pt-BR" sz="2400" dirty="0"/>
              <a:t> &lt; 7.5 cm (original claim)</a:t>
            </a:r>
          </a:p>
        </p:txBody>
      </p:sp>
    </p:spTree>
    <p:extLst>
      <p:ext uri="{BB962C8B-B14F-4D97-AF65-F5344CB8AC3E}">
        <p14:creationId xmlns:p14="http://schemas.microsoft.com/office/powerpoint/2010/main" val="7681840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534400" cy="109728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Example: </a:t>
            </a:r>
            <a:r>
              <a:rPr lang="en-US" sz="3600" i="1" dirty="0">
                <a:latin typeface="+mj-lt"/>
              </a:rPr>
              <a:t>P</a:t>
            </a:r>
            <a:r>
              <a:rPr lang="en-US" sz="3600" dirty="0">
                <a:latin typeface="+mj-lt"/>
              </a:rPr>
              <a:t>-Value Method: Do Super Model Heights Vary Less? </a:t>
            </a:r>
            <a:r>
              <a:rPr lang="en-US" sz="2000" b="0" dirty="0">
                <a:latin typeface="+mj-lt"/>
              </a:rPr>
              <a:t>(6 of 7)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6670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600" dirty="0"/>
              <a:t>Solution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/>
              <a:t>Step 4: </a:t>
            </a:r>
            <a:r>
              <a:rPr lang="en-US" sz="2400" dirty="0"/>
              <a:t>The significance level is </a:t>
            </a:r>
            <a:r>
              <a:rPr lang="el-GR" sz="2400" i="1" dirty="0">
                <a:cs typeface="Arial" panose="020B0604020202020204" pitchFamily="34" charset="0"/>
              </a:rPr>
              <a:t>α</a:t>
            </a:r>
            <a:r>
              <a:rPr lang="en-US" sz="2400" dirty="0">
                <a:cs typeface="Arial" panose="020B0604020202020204" pitchFamily="34" charset="0"/>
              </a:rPr>
              <a:t> </a:t>
            </a:r>
            <a:r>
              <a:rPr lang="en-US" sz="2400" dirty="0"/>
              <a:t>= 0.01.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kern="0" dirty="0"/>
              <a:t>Step 5: </a:t>
            </a:r>
            <a:r>
              <a:rPr lang="en-US" sz="2400" kern="0" dirty="0"/>
              <a:t>Because the claim is made about </a:t>
            </a:r>
            <a:r>
              <a:rPr lang="el-GR" sz="24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400" kern="0" dirty="0"/>
              <a:t>, we use the </a:t>
            </a:r>
            <a:r>
              <a:rPr lang="el-GR" sz="2400" i="1" dirty="0">
                <a:cs typeface="Arial" panose="020B0604020202020204" pitchFamily="34" charset="0"/>
                <a:sym typeface="Symbol" panose="05050102010706020507" pitchFamily="18" charset="2"/>
              </a:rPr>
              <a:t>χ</a:t>
            </a:r>
            <a:r>
              <a:rPr lang="el-GR" sz="2400" dirty="0">
                <a:cs typeface="Arial" panose="020B0604020202020204" pitchFamily="34" charset="0"/>
                <a:sym typeface="Symbol" panose="05050102010706020507" pitchFamily="18" charset="2"/>
              </a:rPr>
              <a:t>²</a:t>
            </a:r>
            <a:r>
              <a:rPr lang="en-US" sz="2400" kern="0" dirty="0"/>
              <a:t> (chi-square) distribution.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kern="0" dirty="0"/>
              <a:t>Step 6: </a:t>
            </a:r>
            <a:r>
              <a:rPr lang="en-US" sz="2400" kern="0" dirty="0"/>
              <a:t>The StatCrunch display shows the test statistic of </a:t>
            </a:r>
            <a:br>
              <a:rPr lang="en-US" sz="2400" kern="0" dirty="0"/>
            </a:br>
            <a:r>
              <a:rPr lang="el-GR" sz="2400" i="1" dirty="0">
                <a:cs typeface="Arial" panose="020B0604020202020204" pitchFamily="34" charset="0"/>
                <a:sym typeface="Symbol" panose="05050102010706020507" pitchFamily="18" charset="2"/>
              </a:rPr>
              <a:t>χ</a:t>
            </a:r>
            <a:r>
              <a:rPr lang="el-GR" sz="2400" dirty="0">
                <a:cs typeface="Arial" panose="020B0604020202020204" pitchFamily="34" charset="0"/>
                <a:sym typeface="Symbol" panose="05050102010706020507" pitchFamily="18" charset="2"/>
              </a:rPr>
              <a:t>²</a:t>
            </a:r>
            <a:r>
              <a:rPr lang="en-US" sz="2400" kern="0" dirty="0"/>
              <a:t> = 0.907 and it shows that the </a:t>
            </a:r>
            <a:r>
              <a:rPr lang="en-US" sz="2400" i="1" kern="0" dirty="0"/>
              <a:t>P</a:t>
            </a:r>
            <a:r>
              <a:rPr lang="en-US" sz="2400" kern="0" dirty="0"/>
              <a:t>-value is less than 0.0001.</a:t>
            </a:r>
          </a:p>
        </p:txBody>
      </p:sp>
      <p:pic>
        <p:nvPicPr>
          <p:cNvPr id="4" name="Picture 3" descr="The stat crunch display for hypothesis test results shows the following outputs: variance, sigma squared; sample variance, 3.4000005; D F, 15; chi-square stat, 0.90666677; p-value &lt; 0.0001.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67" b="28590"/>
          <a:stretch/>
        </p:blipFill>
        <p:spPr>
          <a:xfrm>
            <a:off x="4577762" y="4551018"/>
            <a:ext cx="3880438" cy="169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848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534400" cy="109728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Example: </a:t>
            </a:r>
            <a:r>
              <a:rPr lang="en-US" sz="3600" i="1" dirty="0">
                <a:latin typeface="+mj-lt"/>
              </a:rPr>
              <a:t>P</a:t>
            </a:r>
            <a:r>
              <a:rPr lang="en-US" sz="3600" dirty="0">
                <a:latin typeface="+mj-lt"/>
              </a:rPr>
              <a:t>-Value Method: Do Super Model Heights Vary Less? </a:t>
            </a:r>
            <a:r>
              <a:rPr lang="en-US" sz="2000" b="0" dirty="0">
                <a:latin typeface="+mj-lt"/>
              </a:rPr>
              <a:t>(7 of 7)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924800" cy="46482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600" dirty="0"/>
              <a:t>Solution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kern="0" dirty="0"/>
              <a:t>Step 7: </a:t>
            </a:r>
            <a:r>
              <a:rPr lang="en-US" sz="2400" kern="0" dirty="0"/>
              <a:t>Because the </a:t>
            </a:r>
            <a:r>
              <a:rPr lang="en-US" sz="2400" i="1" kern="0" dirty="0"/>
              <a:t>P</a:t>
            </a:r>
            <a:r>
              <a:rPr lang="en-US" sz="2400" kern="0" dirty="0"/>
              <a:t>-value is less than the significance level of </a:t>
            </a:r>
            <a:r>
              <a:rPr lang="el-GR" sz="2400" i="1" dirty="0">
                <a:cs typeface="Arial" panose="020B0604020202020204" pitchFamily="34" charset="0"/>
              </a:rPr>
              <a:t>α</a:t>
            </a:r>
            <a:r>
              <a:rPr lang="en-US" sz="2400" kern="0" dirty="0"/>
              <a:t> = 0.01, we reject </a:t>
            </a:r>
            <a:r>
              <a:rPr lang="en-US" sz="2400" i="1" kern="0" dirty="0"/>
              <a:t>H</a:t>
            </a:r>
            <a:r>
              <a:rPr lang="en-US" sz="2400" kern="0" baseline="-25000" dirty="0"/>
              <a:t>0</a:t>
            </a:r>
            <a:r>
              <a:rPr lang="en-US" sz="2400" kern="0" dirty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600" dirty="0"/>
              <a:t>Interpretation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400" b="1" dirty="0"/>
              <a:t>Step 8: </a:t>
            </a:r>
            <a:r>
              <a:rPr lang="en-US" sz="2400" dirty="0"/>
              <a:t>There is sufficient evidence to support the claim that female supermodels have heights with a standard deviation that is less than 7.5 cm for the population of women. It appears that heights of supermodels do vary less than heights of women in the general population.</a:t>
            </a:r>
          </a:p>
        </p:txBody>
      </p:sp>
    </p:spTree>
    <p:extLst>
      <p:ext uri="{BB962C8B-B14F-4D97-AF65-F5344CB8AC3E}">
        <p14:creationId xmlns:p14="http://schemas.microsoft.com/office/powerpoint/2010/main" val="2067506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534400" cy="109728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Critical Value Method </a:t>
            </a:r>
            <a:r>
              <a:rPr lang="en-US" sz="2000" b="0" dirty="0">
                <a:latin typeface="+mj-lt"/>
              </a:rPr>
              <a:t>(1 of 2)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4384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Steps 1 through 5 in the previous example would be the same. In Step 6, the test statistic is calculated by using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600" i="1" dirty="0"/>
              <a:t> </a:t>
            </a:r>
            <a:r>
              <a:rPr lang="en-US" sz="2600" dirty="0"/>
              <a:t>= 7.5 cm (as assumed in the null hypothesis), </a:t>
            </a:r>
            <a:r>
              <a:rPr lang="en-US" sz="2600" i="1" dirty="0"/>
              <a:t>n </a:t>
            </a:r>
            <a:r>
              <a:rPr lang="en-US" sz="2600" dirty="0"/>
              <a:t>= 16, and </a:t>
            </a:r>
            <a:r>
              <a:rPr lang="en-US" sz="2600" i="1" dirty="0"/>
              <a:t>s </a:t>
            </a:r>
            <a:r>
              <a:rPr lang="en-US" sz="2600" dirty="0"/>
              <a:t>= 1.843909 cm, which is the unrounded standard deviation computed from the original list of 16 heights. We get this test statistic:</a:t>
            </a:r>
          </a:p>
        </p:txBody>
      </p:sp>
      <p:pic>
        <p:nvPicPr>
          <p:cNvPr id="5" name="Picture 4" descr="Chi-square = n minus 1, times s squared, over sigma squared = 16 minus 1, times 1.843909 squared, over 7.5 squared = 0.907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086" y="4267200"/>
            <a:ext cx="6202104" cy="80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79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4700"/>
            <a:ext cx="8229600" cy="109728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Hypothesis Testing</a:t>
            </a:r>
            <a:endParaRPr lang="en-IN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9000"/>
          </a:xfrm>
        </p:spPr>
        <p:txBody>
          <a:bodyPr/>
          <a:lstStyle/>
          <a:p>
            <a:pPr marL="255600" indent="-255600">
              <a:buNone/>
              <a:defRPr/>
            </a:pPr>
            <a:r>
              <a:rPr lang="en-US" sz="2600" dirty="0"/>
              <a:t>8-1 Basics of Hypothesis Testing</a:t>
            </a:r>
          </a:p>
          <a:p>
            <a:pPr marL="255600" indent="-255600">
              <a:buNone/>
              <a:defRPr/>
            </a:pPr>
            <a:r>
              <a:rPr lang="en-US" sz="2600" dirty="0"/>
              <a:t>8-2 Testing a Claim about a Proportion</a:t>
            </a:r>
          </a:p>
          <a:p>
            <a:pPr marL="255600" indent="-255600">
              <a:buNone/>
              <a:defRPr/>
            </a:pPr>
            <a:r>
              <a:rPr lang="en-US" sz="2600" dirty="0"/>
              <a:t>8-3 Testing a Claim About a Mean</a:t>
            </a:r>
          </a:p>
          <a:p>
            <a:pPr marL="615600" indent="-615600">
              <a:buNone/>
              <a:defRPr/>
            </a:pPr>
            <a:r>
              <a:rPr lang="en-US" sz="2600" b="1" dirty="0"/>
              <a:t>8-4 Testing a Claim About a Standard Deviation or Variance</a:t>
            </a:r>
          </a:p>
        </p:txBody>
      </p:sp>
    </p:spTree>
    <p:extLst>
      <p:ext uri="{BB962C8B-B14F-4D97-AF65-F5344CB8AC3E}">
        <p14:creationId xmlns:p14="http://schemas.microsoft.com/office/powerpoint/2010/main" val="780033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534400" cy="109728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Critical Value Method </a:t>
            </a:r>
            <a:r>
              <a:rPr lang="en-US" sz="2000" b="0" dirty="0">
                <a:latin typeface="+mj-lt"/>
              </a:rPr>
              <a:t>(2 of 2)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The critical value of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χ</a:t>
            </a:r>
            <a:r>
              <a:rPr lang="el-GR" sz="2600" dirty="0">
                <a:cs typeface="Arial" panose="020B0604020202020204" pitchFamily="34" charset="0"/>
                <a:sym typeface="Symbol" panose="05050102010706020507" pitchFamily="18" charset="2"/>
              </a:rPr>
              <a:t>²</a:t>
            </a:r>
            <a:r>
              <a:rPr lang="en-US" sz="2600" dirty="0"/>
              <a:t> = 5.229 is found from Table A-4, and it corresponds to 15 degrees of freedom and an “area to the right” of 0.99 (based on the significance level of 0.01 for a left-tailed test).</a:t>
            </a:r>
          </a:p>
        </p:txBody>
      </p:sp>
      <p:pic>
        <p:nvPicPr>
          <p:cNvPr id="6" name="Picture 5" descr="A chi-square curve. To the left of the peak, the critical value chi-square = 5.229. To the left of the critical value, the area under the curve is alpha = 0.01, and the test statistic is chi-square = 0.907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3352800"/>
            <a:ext cx="4723535" cy="2993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5208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153400" cy="109728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Example: Super Model Heights: Critical Value Method </a:t>
            </a:r>
            <a:r>
              <a:rPr lang="en-US" sz="2000" b="0" dirty="0">
                <a:latin typeface="+mj-lt"/>
              </a:rPr>
              <a:t>(1 of 4)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01000" cy="26670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In Step 7 we reject the null hypothesis because the test statistic of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χ</a:t>
            </a:r>
            <a:r>
              <a:rPr lang="el-GR" sz="2600" dirty="0">
                <a:cs typeface="Arial" panose="020B0604020202020204" pitchFamily="34" charset="0"/>
                <a:sym typeface="Symbol" panose="05050102010706020507" pitchFamily="18" charset="2"/>
              </a:rPr>
              <a:t>² </a:t>
            </a:r>
            <a:r>
              <a:rPr lang="en-US" sz="2600" dirty="0"/>
              <a:t>= 0.907 falls in the critical region. </a:t>
            </a:r>
          </a:p>
          <a:p>
            <a:pPr marL="0" indent="0">
              <a:buNone/>
            </a:pPr>
            <a:r>
              <a:rPr lang="en-US" sz="2600" dirty="0"/>
              <a:t>We conclude that there is sufficient evidence to support the claim that supermodels have heights with a standard deviation that is less than 7.5 cm for the population of women.</a:t>
            </a:r>
          </a:p>
        </p:txBody>
      </p:sp>
    </p:spTree>
    <p:extLst>
      <p:ext uri="{BB962C8B-B14F-4D97-AF65-F5344CB8AC3E}">
        <p14:creationId xmlns:p14="http://schemas.microsoft.com/office/powerpoint/2010/main" val="2131092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229600" cy="109728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Example: Super Model Heights: Critical Value Method </a:t>
            </a:r>
            <a:r>
              <a:rPr lang="en-US" sz="2000" b="0" dirty="0">
                <a:latin typeface="+mj-lt"/>
              </a:rPr>
              <a:t>(2 of 4)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848600" cy="2209800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600" dirty="0"/>
              <a:t>Solution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600" dirty="0"/>
              <a:t>First, we should be careful to select the correct confidence level. Because the hypothesis test is left-tailed and the significance level is 0.01, we should use a confidence level of 98%, or 0.98.</a:t>
            </a:r>
          </a:p>
        </p:txBody>
      </p:sp>
    </p:spTree>
    <p:extLst>
      <p:ext uri="{BB962C8B-B14F-4D97-AF65-F5344CB8AC3E}">
        <p14:creationId xmlns:p14="http://schemas.microsoft.com/office/powerpoint/2010/main" val="1733880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Example: Super Model Heights: Critical Value Method </a:t>
            </a:r>
            <a:r>
              <a:rPr lang="en-US" sz="2000" b="0" dirty="0">
                <a:latin typeface="+mj-lt"/>
              </a:rPr>
              <a:t>(3 of 4)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7620001" cy="2209799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Solution</a:t>
            </a:r>
          </a:p>
          <a:p>
            <a:pPr marL="0" indent="0">
              <a:buNone/>
            </a:pPr>
            <a:r>
              <a:rPr lang="en-US" sz="2600" dirty="0"/>
              <a:t>We can use the sample data listed in the example to construct a 98% confidence interval estimate of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600" dirty="0"/>
              <a:t>. We use </a:t>
            </a:r>
            <a:r>
              <a:rPr lang="en-US" sz="2600" i="1" dirty="0"/>
              <a:t>n </a:t>
            </a:r>
            <a:r>
              <a:rPr lang="en-US" sz="2600" dirty="0"/>
              <a:t>= 16, </a:t>
            </a:r>
            <a:r>
              <a:rPr lang="en-US" sz="2600" i="1" dirty="0"/>
              <a:t>s </a:t>
            </a:r>
            <a:r>
              <a:rPr lang="en-US" sz="2600" dirty="0"/>
              <a:t>= 1.843909 cm,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χ</a:t>
            </a:r>
            <a:r>
              <a:rPr lang="el-GR" sz="2600" dirty="0">
                <a:cs typeface="Arial" panose="020B0604020202020204" pitchFamily="34" charset="0"/>
                <a:sym typeface="Symbol" panose="05050102010706020507" pitchFamily="18" charset="2"/>
              </a:rPr>
              <a:t>²</a:t>
            </a:r>
            <a:r>
              <a:rPr lang="en-US" sz="2600" i="1" baseline="-25000" dirty="0">
                <a:sym typeface="Symbol" panose="05050102010706020507" pitchFamily="18" charset="2"/>
              </a:rPr>
              <a:t>L</a:t>
            </a:r>
            <a:r>
              <a:rPr lang="en-US" sz="2600" i="1" dirty="0"/>
              <a:t> </a:t>
            </a:r>
            <a:r>
              <a:rPr lang="en-US" sz="2600" dirty="0"/>
              <a:t>= 5.229, and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χ</a:t>
            </a:r>
            <a:r>
              <a:rPr lang="el-GR" sz="2600" dirty="0">
                <a:cs typeface="Arial" panose="020B0604020202020204" pitchFamily="34" charset="0"/>
                <a:sym typeface="Symbol" panose="05050102010706020507" pitchFamily="18" charset="2"/>
              </a:rPr>
              <a:t>²</a:t>
            </a:r>
            <a:r>
              <a:rPr lang="en-US" sz="2600" i="1" baseline="-25000" dirty="0">
                <a:sym typeface="Symbol" panose="05050102010706020507" pitchFamily="18" charset="2"/>
              </a:rPr>
              <a:t>R</a:t>
            </a:r>
            <a:r>
              <a:rPr lang="en-US" sz="2600" i="1" dirty="0"/>
              <a:t> </a:t>
            </a:r>
            <a:r>
              <a:rPr lang="en-US" sz="2600" dirty="0"/>
              <a:t>= 30.578.</a:t>
            </a:r>
          </a:p>
        </p:txBody>
      </p:sp>
      <p:pic>
        <p:nvPicPr>
          <p:cNvPr id="7" name="Picture 6" descr="Sigma is between the square root of n minus 1, times s squared, over chi-square sub R, and the square root of n minus 1, times s squared, over chi-square sub L. Sigma is between 1.3 and 3.1 centimeters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4173750"/>
            <a:ext cx="3627423" cy="160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1546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Example: Super Model Heights: Critical Value Method </a:t>
            </a:r>
            <a:r>
              <a:rPr lang="en-US" sz="2000" b="0" dirty="0">
                <a:latin typeface="+mj-lt"/>
              </a:rPr>
              <a:t>(4 of 4)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22860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Solution</a:t>
            </a:r>
          </a:p>
          <a:p>
            <a:pPr marL="0" indent="0">
              <a:buNone/>
            </a:pPr>
            <a:r>
              <a:rPr lang="en-US" sz="2600" dirty="0"/>
              <a:t>With this confidence interval, we can support the claim that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600" dirty="0"/>
              <a:t> &lt; 7.5 cm because all values of the confidence interval are less than 7.5 cm.</a:t>
            </a:r>
          </a:p>
        </p:txBody>
      </p:sp>
    </p:spTree>
    <p:extLst>
      <p:ext uri="{BB962C8B-B14F-4D97-AF65-F5344CB8AC3E}">
        <p14:creationId xmlns:p14="http://schemas.microsoft.com/office/powerpoint/2010/main" val="1591757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Key Concept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399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This section presents methods for conducting a formal hypothesis test of a claim made about a population standard deviation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600" dirty="0"/>
              <a:t> or population variance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l-GR" sz="2600" dirty="0"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²</a:t>
            </a:r>
            <a:r>
              <a:rPr lang="en-US" sz="2600" dirty="0"/>
              <a:t>. The methods of this section use the chi-square distribution.</a:t>
            </a:r>
          </a:p>
        </p:txBody>
      </p:sp>
    </p:spTree>
    <p:extLst>
      <p:ext uri="{BB962C8B-B14F-4D97-AF65-F5344CB8AC3E}">
        <p14:creationId xmlns:p14="http://schemas.microsoft.com/office/powerpoint/2010/main" val="41784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534400" cy="109728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Testing Claims about </a:t>
            </a:r>
            <a:r>
              <a:rPr lang="el-GR" sz="3600" i="1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3600" dirty="0">
                <a:latin typeface="+mj-lt"/>
                <a:sym typeface="Symbol" panose="05050102010706020507" pitchFamily="18" charset="2"/>
              </a:rPr>
              <a:t> or </a:t>
            </a:r>
            <a:r>
              <a:rPr lang="el-GR" sz="3600" i="1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l-GR" sz="3600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²</a:t>
            </a:r>
            <a:r>
              <a:rPr lang="en-US" sz="3600" dirty="0">
                <a:latin typeface="+mj-lt"/>
                <a:sym typeface="Symbol" panose="05050102010706020507" pitchFamily="18" charset="2"/>
              </a:rPr>
              <a:t>: Objective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58200" cy="1447799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/>
              <a:t>Objective</a:t>
            </a:r>
          </a:p>
          <a:p>
            <a:pPr marL="0" indent="0">
              <a:buNone/>
            </a:pPr>
            <a:r>
              <a:rPr lang="en-US" sz="2600" dirty="0"/>
              <a:t>Conduct a hypothesis test of a claim made about a population standard deviation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600" dirty="0"/>
              <a:t> or population variance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l-GR" sz="2600" dirty="0">
                <a:cs typeface="Arial" panose="020B0604020202020204" pitchFamily="34" charset="0"/>
                <a:sym typeface="Symbol" panose="05050102010706020507" pitchFamily="18" charset="2"/>
              </a:rPr>
              <a:t>²</a:t>
            </a:r>
            <a:r>
              <a:rPr lang="en-US" sz="2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272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534400" cy="109728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Testing Claims about </a:t>
            </a:r>
            <a:r>
              <a:rPr lang="el-GR" sz="3600" i="1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3600" dirty="0">
                <a:latin typeface="+mj-lt"/>
                <a:sym typeface="Symbol" panose="05050102010706020507" pitchFamily="18" charset="2"/>
              </a:rPr>
              <a:t> or </a:t>
            </a:r>
            <a:r>
              <a:rPr lang="el-GR" sz="3600" i="1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l-GR" sz="3600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²</a:t>
            </a:r>
            <a:r>
              <a:rPr lang="en-US" sz="3600" dirty="0">
                <a:latin typeface="+mj-lt"/>
                <a:sym typeface="Symbol" panose="05050102010706020507" pitchFamily="18" charset="2"/>
              </a:rPr>
              <a:t>: Notation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733800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/>
              <a:t>Notation</a:t>
            </a:r>
          </a:p>
          <a:p>
            <a:pPr marL="0" indent="0">
              <a:buNone/>
            </a:pPr>
            <a:r>
              <a:rPr lang="en-US" sz="2600" i="1" dirty="0"/>
              <a:t>n </a:t>
            </a:r>
            <a:r>
              <a:rPr lang="en-US" sz="2600" dirty="0"/>
              <a:t>= sample size</a:t>
            </a:r>
          </a:p>
          <a:p>
            <a:pPr marL="0" indent="0">
              <a:buNone/>
            </a:pPr>
            <a:r>
              <a:rPr lang="en-US" sz="2600" i="1" dirty="0"/>
              <a:t>s </a:t>
            </a:r>
            <a:r>
              <a:rPr lang="en-US" sz="2600" dirty="0"/>
              <a:t>= </a:t>
            </a:r>
            <a:r>
              <a:rPr lang="en-US" sz="2600" b="1" dirty="0"/>
              <a:t>sample</a:t>
            </a:r>
            <a:r>
              <a:rPr lang="en-US" sz="2600" i="1" dirty="0"/>
              <a:t> </a:t>
            </a:r>
            <a:r>
              <a:rPr lang="en-US" sz="2600" dirty="0"/>
              <a:t>standard deviation</a:t>
            </a:r>
          </a:p>
          <a:p>
            <a:pPr marL="0" indent="0">
              <a:buNone/>
            </a:pP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600" dirty="0"/>
              <a:t> = </a:t>
            </a:r>
            <a:r>
              <a:rPr lang="en-US" sz="2600" b="1" dirty="0"/>
              <a:t>population</a:t>
            </a:r>
            <a:r>
              <a:rPr lang="en-US" sz="2600" i="1" dirty="0"/>
              <a:t> </a:t>
            </a:r>
            <a:r>
              <a:rPr lang="en-US" sz="2600" dirty="0"/>
              <a:t>standard deviation</a:t>
            </a:r>
          </a:p>
          <a:p>
            <a:pPr marL="0" indent="0">
              <a:buNone/>
            </a:pPr>
            <a:r>
              <a:rPr lang="en-US" sz="2600" i="1" dirty="0"/>
              <a:t>s</a:t>
            </a:r>
            <a:r>
              <a:rPr lang="el-GR" sz="2600" dirty="0">
                <a:cs typeface="Arial" panose="020B0604020202020204" pitchFamily="34" charset="0"/>
                <a:sym typeface="Symbol" panose="05050102010706020507" pitchFamily="18" charset="2"/>
              </a:rPr>
              <a:t>²</a:t>
            </a:r>
            <a:r>
              <a:rPr lang="en-US" sz="2600" dirty="0"/>
              <a:t> = </a:t>
            </a:r>
            <a:r>
              <a:rPr lang="en-US" sz="2600" b="1" dirty="0"/>
              <a:t>sample</a:t>
            </a:r>
            <a:r>
              <a:rPr lang="en-US" sz="2600" i="1" dirty="0"/>
              <a:t> </a:t>
            </a:r>
            <a:r>
              <a:rPr lang="en-US" sz="2600" dirty="0"/>
              <a:t>variance</a:t>
            </a:r>
          </a:p>
          <a:p>
            <a:pPr marL="0" indent="0">
              <a:buNone/>
            </a:pP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l-GR" sz="2600" dirty="0">
                <a:cs typeface="Arial" panose="020B0604020202020204" pitchFamily="34" charset="0"/>
                <a:sym typeface="Symbol" panose="05050102010706020507" pitchFamily="18" charset="2"/>
              </a:rPr>
              <a:t>²</a:t>
            </a:r>
            <a:r>
              <a:rPr lang="en-US" sz="2600" dirty="0"/>
              <a:t> = </a:t>
            </a:r>
            <a:r>
              <a:rPr lang="en-US" sz="2600" b="1" dirty="0"/>
              <a:t>population</a:t>
            </a:r>
            <a:r>
              <a:rPr lang="en-US" sz="2600" i="1" dirty="0"/>
              <a:t> </a:t>
            </a:r>
            <a:r>
              <a:rPr lang="en-US" sz="2600" dirty="0"/>
              <a:t>variance</a:t>
            </a:r>
          </a:p>
        </p:txBody>
      </p:sp>
    </p:spTree>
    <p:extLst>
      <p:ext uri="{BB962C8B-B14F-4D97-AF65-F5344CB8AC3E}">
        <p14:creationId xmlns:p14="http://schemas.microsoft.com/office/powerpoint/2010/main" val="3542412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534400" cy="109728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Testing Claims about </a:t>
            </a:r>
            <a:r>
              <a:rPr lang="el-GR" sz="3600" i="1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3600" dirty="0">
                <a:latin typeface="+mj-lt"/>
                <a:sym typeface="Symbol" panose="05050102010706020507" pitchFamily="18" charset="2"/>
              </a:rPr>
              <a:t> or </a:t>
            </a:r>
            <a:r>
              <a:rPr lang="el-GR" sz="3600" i="1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l-GR" sz="3600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²</a:t>
            </a:r>
            <a:r>
              <a:rPr lang="en-US" sz="3600" dirty="0">
                <a:latin typeface="+mj-lt"/>
                <a:sym typeface="Symbol" panose="05050102010706020507" pitchFamily="18" charset="2"/>
              </a:rPr>
              <a:t>: Requirements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772400" cy="3962399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/>
              <a:t>Requirements</a:t>
            </a:r>
          </a:p>
          <a:p>
            <a:pPr marL="442800" indent="-442800">
              <a:buFont typeface="+mj-lt"/>
              <a:buAutoNum type="arabicPeriod"/>
            </a:pPr>
            <a:r>
              <a:rPr lang="en-US" sz="2600" dirty="0"/>
              <a:t>The sample is a simple random sample.</a:t>
            </a:r>
          </a:p>
          <a:p>
            <a:pPr marL="442800" indent="-442800">
              <a:buFont typeface="+mj-lt"/>
              <a:buAutoNum type="arabicPeriod"/>
            </a:pPr>
            <a:r>
              <a:rPr lang="en-US" sz="2600" dirty="0"/>
              <a:t>The population has a normal distribution. (This is a fairly strict requirement.)</a:t>
            </a:r>
          </a:p>
        </p:txBody>
      </p:sp>
    </p:spTree>
    <p:extLst>
      <p:ext uri="{BB962C8B-B14F-4D97-AF65-F5344CB8AC3E}">
        <p14:creationId xmlns:p14="http://schemas.microsoft.com/office/powerpoint/2010/main" val="2543489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Testing Claims about </a:t>
            </a:r>
            <a:r>
              <a:rPr lang="el-GR" sz="3600" i="1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3600" dirty="0">
                <a:latin typeface="+mj-lt"/>
                <a:sym typeface="Symbol" panose="05050102010706020507" pitchFamily="18" charset="2"/>
              </a:rPr>
              <a:t> or </a:t>
            </a:r>
            <a:r>
              <a:rPr lang="el-GR" sz="3600" i="1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l-GR" sz="3600" dirty="0"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²</a:t>
            </a:r>
            <a:r>
              <a:rPr lang="en-US" sz="3600" dirty="0">
                <a:latin typeface="+mj-lt"/>
                <a:sym typeface="Symbol" panose="05050102010706020507" pitchFamily="18" charset="2"/>
              </a:rPr>
              <a:t>: Test Statistic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2209800" cy="381000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/>
              <a:t>Test Statistic</a:t>
            </a:r>
            <a:endParaRPr lang="en-US" sz="2600" dirty="0"/>
          </a:p>
        </p:txBody>
      </p:sp>
      <p:pic>
        <p:nvPicPr>
          <p:cNvPr id="6" name="Picture 5" descr="Chi-square = n minus 1, times s squared, over sigma squared, rounded to three decimal places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64986"/>
            <a:ext cx="6245475" cy="6516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3"/>
              </p:nvPr>
            </p:nvSpPr>
            <p:spPr>
              <a:xfrm>
                <a:off x="457200" y="3200400"/>
                <a:ext cx="8153400" cy="1981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600" b="1" i="1" dirty="0"/>
                  <a:t>P</a:t>
                </a:r>
                <a:r>
                  <a:rPr lang="en-US" sz="2600" b="1" dirty="0"/>
                  <a:t>-values: </a:t>
                </a:r>
                <a:r>
                  <a:rPr lang="en-US" sz="2600" dirty="0"/>
                  <a:t>Use technology or Table A-4 with degrees of freedom: df = </a:t>
                </a:r>
                <a:r>
                  <a:rPr lang="en-US" sz="2600" i="1" dirty="0"/>
                  <a:t>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600" dirty="0"/>
                      <m:t>–</m:t>
                    </m:r>
                  </m:oMath>
                </a14:m>
                <a:r>
                  <a:rPr lang="en-US" sz="2600" dirty="0"/>
                  <a:t> 1.</a:t>
                </a:r>
                <a:endParaRPr lang="en-US" sz="2600" b="1" dirty="0"/>
              </a:p>
              <a:p>
                <a:pPr marL="0" indent="0">
                  <a:buNone/>
                </a:pPr>
                <a:r>
                  <a:rPr lang="en-US" sz="2600" b="1" dirty="0"/>
                  <a:t>Critical values: </a:t>
                </a:r>
                <a:r>
                  <a:rPr lang="en-US" sz="2600" dirty="0"/>
                  <a:t>Use Table A-4 with degrees of freedom df = </a:t>
                </a:r>
                <a:r>
                  <a:rPr lang="en-US" sz="2600" i="1" dirty="0"/>
                  <a:t>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600" dirty="0"/>
                      <m:t>–</m:t>
                    </m:r>
                  </m:oMath>
                </a14:m>
                <a:r>
                  <a:rPr lang="en-US" sz="2600" dirty="0"/>
                  <a:t> 1.</a:t>
                </a:r>
                <a:endParaRPr lang="en-US" sz="2600" b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457200" y="3200400"/>
                <a:ext cx="8153400" cy="1981200"/>
              </a:xfrm>
              <a:blipFill rotWithShape="0">
                <a:blip r:embed="rId3"/>
                <a:stretch>
                  <a:fillRect l="-2466" t="-5231" r="-3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0595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534400" cy="109728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Equivalent Methods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153400" cy="16764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When testing claims about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n-US" sz="2600" dirty="0">
                <a:sym typeface="Symbol" panose="05050102010706020507" pitchFamily="18" charset="2"/>
              </a:rPr>
              <a:t> or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σ</a:t>
            </a:r>
            <a:r>
              <a:rPr lang="el-GR" sz="2600" dirty="0">
                <a:cs typeface="Arial" panose="020B0604020202020204" pitchFamily="34" charset="0"/>
                <a:sym typeface="Symbol" panose="05050102010706020507" pitchFamily="18" charset="2"/>
              </a:rPr>
              <a:t>²</a:t>
            </a:r>
            <a:r>
              <a:rPr lang="en-US" sz="2600" dirty="0"/>
              <a:t>, the </a:t>
            </a:r>
            <a:r>
              <a:rPr lang="en-US" sz="2600" i="1" dirty="0"/>
              <a:t>P</a:t>
            </a:r>
            <a:r>
              <a:rPr lang="en-US" sz="2600" dirty="0"/>
              <a:t>-value method, the critical value method, and the confidence interval method are all equivalent in the sense that they will always lead to the same conclusion.</a:t>
            </a:r>
          </a:p>
        </p:txBody>
      </p:sp>
    </p:spTree>
    <p:extLst>
      <p:ext uri="{BB962C8B-B14F-4D97-AF65-F5344CB8AC3E}">
        <p14:creationId xmlns:p14="http://schemas.microsoft.com/office/powerpoint/2010/main" val="3110618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5372"/>
            <a:ext cx="8534400" cy="109728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Properties of the Chi-Square Distribution </a:t>
            </a:r>
            <a:r>
              <a:rPr lang="en-US" sz="2000" b="0" dirty="0">
                <a:latin typeface="+mj-lt"/>
              </a:rPr>
              <a:t>(1 of 3)</a:t>
            </a:r>
            <a:endParaRPr lang="en-IN" sz="2000" b="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838199"/>
          </a:xfrm>
        </p:spPr>
        <p:txBody>
          <a:bodyPr/>
          <a:lstStyle/>
          <a:p>
            <a:pPr marL="442800" indent="-442800">
              <a:buAutoNum type="arabicPeriod"/>
            </a:pPr>
            <a:r>
              <a:rPr lang="en-US" sz="2600" dirty="0"/>
              <a:t>All values of </a:t>
            </a:r>
            <a:r>
              <a:rPr lang="el-GR" sz="2600" i="1" dirty="0">
                <a:cs typeface="Arial" panose="020B0604020202020204" pitchFamily="34" charset="0"/>
                <a:sym typeface="Symbol" panose="05050102010706020507" pitchFamily="18" charset="2"/>
              </a:rPr>
              <a:t>χ</a:t>
            </a:r>
            <a:r>
              <a:rPr lang="el-GR" sz="2600" dirty="0">
                <a:cs typeface="Arial" panose="020B0604020202020204" pitchFamily="34" charset="0"/>
                <a:sym typeface="Symbol" panose="05050102010706020507" pitchFamily="18" charset="2"/>
              </a:rPr>
              <a:t>²</a:t>
            </a:r>
            <a:r>
              <a:rPr lang="en-US" sz="2600" i="1" dirty="0">
                <a:sym typeface="Symbol" panose="05050102010706020507" pitchFamily="18" charset="2"/>
              </a:rPr>
              <a:t> </a:t>
            </a:r>
            <a:r>
              <a:rPr lang="en-US" sz="2600" dirty="0"/>
              <a:t>are nonnegative, and the distribution is not symmetric.</a:t>
            </a:r>
          </a:p>
        </p:txBody>
      </p:sp>
      <p:pic>
        <p:nvPicPr>
          <p:cNvPr id="4" name="Picture 3" descr="The chi-square curve is single-peaked and right-skewed in quadrant 1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679" y="2742767"/>
            <a:ext cx="5353050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389690"/>
      </p:ext>
    </p:extLst>
  </p:cSld>
  <p:clrMapOvr>
    <a:masterClrMapping/>
  </p:clrMapOvr>
</p:sld>
</file>

<file path=ppt/theme/theme1.xml><?xml version="1.0" encoding="utf-8"?>
<a:theme xmlns:a="http://schemas.openxmlformats.org/drawingml/2006/main" name="508 Lecture">
  <a:themeElements>
    <a:clrScheme name="Custom 7">
      <a:dk1>
        <a:sysClr val="windowText" lastClr="000000"/>
      </a:dk1>
      <a:lt1>
        <a:sysClr val="window" lastClr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5164</TotalTime>
  <Words>1312</Words>
  <Application>Microsoft Office PowerPoint</Application>
  <PresentationFormat>On-screen Show (4:3)</PresentationFormat>
  <Paragraphs>89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Symbol</vt:lpstr>
      <vt:lpstr>Times New Roman</vt:lpstr>
      <vt:lpstr>Verdana</vt:lpstr>
      <vt:lpstr>Wingdings</vt:lpstr>
      <vt:lpstr>508 Lecture</vt:lpstr>
      <vt:lpstr>Elementary Statistics</vt:lpstr>
      <vt:lpstr>Hypothesis Testing</vt:lpstr>
      <vt:lpstr>Key Concept</vt:lpstr>
      <vt:lpstr>Testing Claims about σ or σ²: Objective</vt:lpstr>
      <vt:lpstr>Testing Claims about σ or σ²: Notation</vt:lpstr>
      <vt:lpstr>Testing Claims about σ or σ²: Requirements</vt:lpstr>
      <vt:lpstr>Testing Claims about σ or σ²: Test Statistic</vt:lpstr>
      <vt:lpstr>Equivalent Methods</vt:lpstr>
      <vt:lpstr>Properties of the Chi-Square Distribution (1 of 3)</vt:lpstr>
      <vt:lpstr>Properties of the Chi-Square Distribution (2 of 3)</vt:lpstr>
      <vt:lpstr>Properties of the Chi-Square Distribution (3 of 3)</vt:lpstr>
      <vt:lpstr>Example: P-Value Method: Do Super Model Heights Vary Less? (1 of 7)</vt:lpstr>
      <vt:lpstr>Example: P-Value Method: Do Super Model Heights Vary Less? (2 of 7)</vt:lpstr>
      <vt:lpstr>Example: P-Value Method: Do Super Model Heights Vary Less? (3 of 7)</vt:lpstr>
      <vt:lpstr>Example: P-Value Method: Do Super Model Heights Vary Less? (4 of 7)</vt:lpstr>
      <vt:lpstr>Example: P-Value Method: Do Super Model Heights Vary Less? (5 of 7)</vt:lpstr>
      <vt:lpstr>Example: P-Value Method: Do Super Model Heights Vary Less? (6 of 7)</vt:lpstr>
      <vt:lpstr>Example: P-Value Method: Do Super Model Heights Vary Less? (7 of 7)</vt:lpstr>
      <vt:lpstr>Critical Value Method (1 of 2)</vt:lpstr>
      <vt:lpstr>Critical Value Method (2 of 2)</vt:lpstr>
      <vt:lpstr>Example: Super Model Heights: Critical Value Method (1 of 4)</vt:lpstr>
      <vt:lpstr>Example: Super Model Heights: Critical Value Method (2 of 4)</vt:lpstr>
      <vt:lpstr>Example: Super Model Heights: Critical Value Method (3 of 4)</vt:lpstr>
      <vt:lpstr>Example: Super Model Heights: Critical Value Method (4 of 4)</vt:lpstr>
    </vt:vector>
  </TitlesOfParts>
  <Company>SPi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Elementary Statistics, 13e</dc:title>
  <dc:subject>Statistics</dc:subject>
  <dc:creator>Mario F. Triola</dc:creator>
  <cp:lastModifiedBy>DH</cp:lastModifiedBy>
  <cp:revision>1606</cp:revision>
  <dcterms:created xsi:type="dcterms:W3CDTF">2014-07-14T20:04:21Z</dcterms:created>
  <dcterms:modified xsi:type="dcterms:W3CDTF">2017-11-02T19:22:34Z</dcterms:modified>
</cp:coreProperties>
</file>