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377" r:id="rId2"/>
    <p:sldId id="378" r:id="rId3"/>
    <p:sldId id="379" r:id="rId4"/>
    <p:sldId id="380" r:id="rId5"/>
    <p:sldId id="381" r:id="rId6"/>
    <p:sldId id="382" r:id="rId7"/>
    <p:sldId id="383" r:id="rId8"/>
    <p:sldId id="384" r:id="rId9"/>
    <p:sldId id="385" r:id="rId10"/>
    <p:sldId id="386" r:id="rId11"/>
    <p:sldId id="388" r:id="rId12"/>
    <p:sldId id="389" r:id="rId13"/>
    <p:sldId id="390" r:id="rId14"/>
    <p:sldId id="391" r:id="rId15"/>
    <p:sldId id="392" r:id="rId16"/>
    <p:sldId id="393" r:id="rId17"/>
    <p:sldId id="394" r:id="rId18"/>
    <p:sldId id="395" r:id="rId19"/>
    <p:sldId id="396" r:id="rId20"/>
    <p:sldId id="397" r:id="rId21"/>
    <p:sldId id="398" r:id="rId22"/>
    <p:sldId id="399" r:id="rId23"/>
    <p:sldId id="400" r:id="rId24"/>
    <p:sldId id="401" r:id="rId25"/>
    <p:sldId id="402" r:id="rId26"/>
    <p:sldId id="403" r:id="rId27"/>
    <p:sldId id="404" r:id="rId28"/>
    <p:sldId id="405" r:id="rId29"/>
    <p:sldId id="406" r:id="rId30"/>
    <p:sldId id="40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9" autoAdjust="0"/>
    <p:restoredTop sz="96305" autoAdjust="0"/>
  </p:normalViewPr>
  <p:slideViewPr>
    <p:cSldViewPr>
      <p:cViewPr varScale="1">
        <p:scale>
          <a:sx n="110" d="100"/>
          <a:sy n="110" d="100"/>
        </p:scale>
        <p:origin x="1530" y="108"/>
      </p:cViewPr>
      <p:guideLst>
        <p:guide orient="horz" pos="2160"/>
        <p:guide pos="2880"/>
      </p:guideLst>
    </p:cSldViewPr>
  </p:slideViewPr>
  <p:outlineViewPr>
    <p:cViewPr>
      <p:scale>
        <a:sx n="50" d="100"/>
        <a:sy n="50" d="100"/>
      </p:scale>
      <p:origin x="0" y="0"/>
    </p:cViewPr>
  </p:outlineViewPr>
  <p:notesTextViewPr>
    <p:cViewPr>
      <p:scale>
        <a:sx n="1" d="1"/>
        <a:sy n="1" d="1"/>
      </p:scale>
      <p:origin x="0" y="0"/>
    </p:cViewPr>
  </p:notesText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ise Heban" userId="8aa386d69650aff5" providerId="LiveId" clId="{8DA60B6C-D963-4406-9CE7-08A41195C9A1}"/>
    <pc:docChg chg="modSld">
      <pc:chgData name="Denise Heban" userId="8aa386d69650aff5" providerId="LiveId" clId="{8DA60B6C-D963-4406-9CE7-08A41195C9A1}" dt="2017-11-02T19:27:10.259" v="0"/>
      <pc:docMkLst>
        <pc:docMk/>
      </pc:docMkLst>
      <pc:sldChg chg="modSp">
        <pc:chgData name="Denise Heban" userId="8aa386d69650aff5" providerId="LiveId" clId="{8DA60B6C-D963-4406-9CE7-08A41195C9A1}" dt="2017-11-02T19:27:10.259" v="0"/>
        <pc:sldMkLst>
          <pc:docMk/>
          <pc:sldMk cId="1484082828" sldId="385"/>
        </pc:sldMkLst>
        <pc:spChg chg="mod">
          <ac:chgData name="Denise Heban" userId="8aa386d69650aff5" providerId="LiveId" clId="{8DA60B6C-D963-4406-9CE7-08A41195C9A1}" dt="2017-11-02T19:27:10.259" v="0"/>
          <ac:spMkLst>
            <pc:docMk/>
            <pc:sldMk cId="1484082828" sldId="385"/>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11/21/2022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11/21/2022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91278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11/21/2022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9" name="TextBox 8"/>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11/21/2022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11/21/2022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11/21/2022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11/21/2022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grpSp>
        <p:nvGrpSpPr>
          <p:cNvPr id="2" name="Group 4"/>
          <p:cNvGrpSpPr>
            <a:grpSpLocks noChangeAspect="1"/>
          </p:cNvGrpSpPr>
          <p:nvPr userDrawn="1"/>
        </p:nvGrpSpPr>
        <p:grpSpPr bwMode="auto">
          <a:xfrm>
            <a:off x="57755" y="6407126"/>
            <a:ext cx="1611690" cy="417560"/>
            <a:chOff x="21" y="4059"/>
            <a:chExt cx="1046" cy="271"/>
          </a:xfrm>
        </p:grpSpPr>
        <p:sp>
          <p:nvSpPr>
            <p:cNvPr id="3" name="AutoShape 3"/>
            <p:cNvSpPr>
              <a:spLocks noChangeAspect="1" noChangeArrowheads="1" noTextEdit="1"/>
            </p:cNvSpPr>
            <p:nvPr userDrawn="1"/>
          </p:nvSpPr>
          <p:spPr bwMode="auto">
            <a:xfrm>
              <a:off x="21" y="4059"/>
              <a:ext cx="1046" cy="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tx1">
                    <a:alpha val="0"/>
                  </a:schemeClr>
                </a:solidFill>
              </a:endParaRPr>
            </a:p>
          </p:txBody>
        </p:sp>
        <p:sp>
          <p:nvSpPr>
            <p:cNvPr id="6" name="Freeform 5"/>
            <p:cNvSpPr>
              <a:spLocks noEditPoints="1"/>
            </p:cNvSpPr>
            <p:nvPr userDrawn="1"/>
          </p:nvSpPr>
          <p:spPr bwMode="auto">
            <a:xfrm>
              <a:off x="125" y="4168"/>
              <a:ext cx="838" cy="51"/>
            </a:xfrm>
            <a:custGeom>
              <a:avLst/>
              <a:gdLst>
                <a:gd name="T0" fmla="*/ 1055 w 21137"/>
                <a:gd name="T1" fmla="*/ 1285 h 1300"/>
                <a:gd name="T2" fmla="*/ 0 w 21137"/>
                <a:gd name="T3" fmla="*/ 1285 h 1300"/>
                <a:gd name="T4" fmla="*/ 417 w 21137"/>
                <a:gd name="T5" fmla="*/ 748 h 1300"/>
                <a:gd name="T6" fmla="*/ 1860 w 21137"/>
                <a:gd name="T7" fmla="*/ 1119 h 1300"/>
                <a:gd name="T8" fmla="*/ 1678 w 21137"/>
                <a:gd name="T9" fmla="*/ 16 h 1300"/>
                <a:gd name="T10" fmla="*/ 4021 w 21137"/>
                <a:gd name="T11" fmla="*/ 1290 h 1300"/>
                <a:gd name="T12" fmla="*/ 2636 w 21137"/>
                <a:gd name="T13" fmla="*/ 16 h 1300"/>
                <a:gd name="T14" fmla="*/ 3693 w 21137"/>
                <a:gd name="T15" fmla="*/ 16 h 1300"/>
                <a:gd name="T16" fmla="*/ 5470 w 21137"/>
                <a:gd name="T17" fmla="*/ 9 h 1300"/>
                <a:gd name="T18" fmla="*/ 5143 w 21137"/>
                <a:gd name="T19" fmla="*/ 909 h 1300"/>
                <a:gd name="T20" fmla="*/ 5610 w 21137"/>
                <a:gd name="T21" fmla="*/ 748 h 1300"/>
                <a:gd name="T22" fmla="*/ 7109 w 21137"/>
                <a:gd name="T23" fmla="*/ 16 h 1300"/>
                <a:gd name="T24" fmla="*/ 6675 w 21137"/>
                <a:gd name="T25" fmla="*/ 1285 h 1300"/>
                <a:gd name="T26" fmla="*/ 6765 w 21137"/>
                <a:gd name="T27" fmla="*/ 453 h 1300"/>
                <a:gd name="T28" fmla="*/ 7796 w 21137"/>
                <a:gd name="T29" fmla="*/ 514 h 1300"/>
                <a:gd name="T30" fmla="*/ 8407 w 21137"/>
                <a:gd name="T31" fmla="*/ 89 h 1300"/>
                <a:gd name="T32" fmla="*/ 7908 w 21137"/>
                <a:gd name="T33" fmla="*/ 309 h 1300"/>
                <a:gd name="T34" fmla="*/ 8457 w 21137"/>
                <a:gd name="T35" fmla="*/ 956 h 1300"/>
                <a:gd name="T36" fmla="*/ 7746 w 21137"/>
                <a:gd name="T37" fmla="*/ 953 h 1300"/>
                <a:gd name="T38" fmla="*/ 8119 w 21137"/>
                <a:gd name="T39" fmla="*/ 754 h 1300"/>
                <a:gd name="T40" fmla="*/ 10671 w 21137"/>
                <a:gd name="T41" fmla="*/ 1119 h 1300"/>
                <a:gd name="T42" fmla="*/ 11202 w 21137"/>
                <a:gd name="T43" fmla="*/ 16 h 1300"/>
                <a:gd name="T44" fmla="*/ 11383 w 21137"/>
                <a:gd name="T45" fmla="*/ 565 h 1300"/>
                <a:gd name="T46" fmla="*/ 11383 w 21137"/>
                <a:gd name="T47" fmla="*/ 1122 h 1300"/>
                <a:gd name="T48" fmla="*/ 11202 w 21137"/>
                <a:gd name="T49" fmla="*/ 16 h 1300"/>
                <a:gd name="T50" fmla="*/ 13458 w 21137"/>
                <a:gd name="T51" fmla="*/ 1285 h 1300"/>
                <a:gd name="T52" fmla="*/ 12402 w 21137"/>
                <a:gd name="T53" fmla="*/ 1285 h 1300"/>
                <a:gd name="T54" fmla="*/ 12819 w 21137"/>
                <a:gd name="T55" fmla="*/ 748 h 1300"/>
                <a:gd name="T56" fmla="*/ 14478 w 21137"/>
                <a:gd name="T57" fmla="*/ 16 h 1300"/>
                <a:gd name="T58" fmla="*/ 14682 w 21137"/>
                <a:gd name="T59" fmla="*/ 682 h 1300"/>
                <a:gd name="T60" fmla="*/ 15138 w 21137"/>
                <a:gd name="T61" fmla="*/ 1285 h 1300"/>
                <a:gd name="T62" fmla="*/ 14820 w 21137"/>
                <a:gd name="T63" fmla="*/ 1136 h 1300"/>
                <a:gd name="T64" fmla="*/ 14516 w 21137"/>
                <a:gd name="T65" fmla="*/ 754 h 1300"/>
                <a:gd name="T66" fmla="*/ 14160 w 21137"/>
                <a:gd name="T67" fmla="*/ 1285 h 1300"/>
                <a:gd name="T68" fmla="*/ 14411 w 21137"/>
                <a:gd name="T69" fmla="*/ 572 h 1300"/>
                <a:gd name="T70" fmla="*/ 14677 w 21137"/>
                <a:gd name="T71" fmla="*/ 260 h 1300"/>
                <a:gd name="T72" fmla="*/ 16830 w 21137"/>
                <a:gd name="T73" fmla="*/ 16 h 1300"/>
                <a:gd name="T74" fmla="*/ 15827 w 21137"/>
                <a:gd name="T75" fmla="*/ 1285 h 1300"/>
                <a:gd name="T76" fmla="*/ 16658 w 21137"/>
                <a:gd name="T77" fmla="*/ 1002 h 1300"/>
                <a:gd name="T78" fmla="*/ 17658 w 21137"/>
                <a:gd name="T79" fmla="*/ 1285 h 1300"/>
                <a:gd name="T80" fmla="*/ 19493 w 21137"/>
                <a:gd name="T81" fmla="*/ 16 h 1300"/>
                <a:gd name="T82" fmla="*/ 18488 w 21137"/>
                <a:gd name="T83" fmla="*/ 1285 h 1300"/>
                <a:gd name="T84" fmla="*/ 19320 w 21137"/>
                <a:gd name="T85" fmla="*/ 1002 h 1300"/>
                <a:gd name="T86" fmla="*/ 21137 w 21137"/>
                <a:gd name="T87" fmla="*/ 1198 h 1300"/>
                <a:gd name="T88" fmla="*/ 20176 w 21137"/>
                <a:gd name="T89" fmla="*/ 189 h 1300"/>
                <a:gd name="T90" fmla="*/ 21112 w 21137"/>
                <a:gd name="T91" fmla="*/ 293 h 1300"/>
                <a:gd name="T92" fmla="*/ 20311 w 21137"/>
                <a:gd name="T93" fmla="*/ 1004 h 1300"/>
                <a:gd name="T94" fmla="*/ 20956 w 21137"/>
                <a:gd name="T95" fmla="*/ 821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137" h="1300">
                  <a:moveTo>
                    <a:pt x="545" y="9"/>
                  </a:moveTo>
                  <a:cubicBezTo>
                    <a:pt x="672" y="9"/>
                    <a:pt x="672" y="9"/>
                    <a:pt x="672" y="9"/>
                  </a:cubicBezTo>
                  <a:cubicBezTo>
                    <a:pt x="1241" y="1285"/>
                    <a:pt x="1241" y="1285"/>
                    <a:pt x="1241" y="1285"/>
                  </a:cubicBezTo>
                  <a:cubicBezTo>
                    <a:pt x="1055" y="1285"/>
                    <a:pt x="1055" y="1285"/>
                    <a:pt x="1055" y="1285"/>
                  </a:cubicBezTo>
                  <a:cubicBezTo>
                    <a:pt x="886" y="909"/>
                    <a:pt x="886" y="909"/>
                    <a:pt x="886" y="909"/>
                  </a:cubicBezTo>
                  <a:cubicBezTo>
                    <a:pt x="345" y="909"/>
                    <a:pt x="345" y="909"/>
                    <a:pt x="345" y="909"/>
                  </a:cubicBezTo>
                  <a:cubicBezTo>
                    <a:pt x="186" y="1285"/>
                    <a:pt x="186" y="1285"/>
                    <a:pt x="186" y="1285"/>
                  </a:cubicBezTo>
                  <a:cubicBezTo>
                    <a:pt x="0" y="1285"/>
                    <a:pt x="0" y="1285"/>
                    <a:pt x="0" y="1285"/>
                  </a:cubicBezTo>
                  <a:lnTo>
                    <a:pt x="545" y="9"/>
                  </a:lnTo>
                  <a:close/>
                  <a:moveTo>
                    <a:pt x="812" y="748"/>
                  </a:moveTo>
                  <a:cubicBezTo>
                    <a:pt x="607" y="287"/>
                    <a:pt x="607" y="287"/>
                    <a:pt x="607" y="287"/>
                  </a:cubicBezTo>
                  <a:cubicBezTo>
                    <a:pt x="417" y="748"/>
                    <a:pt x="417" y="748"/>
                    <a:pt x="417" y="748"/>
                  </a:cubicBezTo>
                  <a:lnTo>
                    <a:pt x="812" y="748"/>
                  </a:lnTo>
                  <a:close/>
                  <a:moveTo>
                    <a:pt x="1678" y="16"/>
                  </a:moveTo>
                  <a:cubicBezTo>
                    <a:pt x="1860" y="16"/>
                    <a:pt x="1860" y="16"/>
                    <a:pt x="1860" y="16"/>
                  </a:cubicBezTo>
                  <a:cubicBezTo>
                    <a:pt x="1860" y="1119"/>
                    <a:pt x="1860" y="1119"/>
                    <a:pt x="1860" y="1119"/>
                  </a:cubicBezTo>
                  <a:cubicBezTo>
                    <a:pt x="2431" y="1119"/>
                    <a:pt x="2431" y="1119"/>
                    <a:pt x="2431" y="1119"/>
                  </a:cubicBezTo>
                  <a:cubicBezTo>
                    <a:pt x="2431" y="1285"/>
                    <a:pt x="2431" y="1285"/>
                    <a:pt x="2431" y="1285"/>
                  </a:cubicBezTo>
                  <a:cubicBezTo>
                    <a:pt x="1678" y="1285"/>
                    <a:pt x="1678" y="1285"/>
                    <a:pt x="1678" y="1285"/>
                  </a:cubicBezTo>
                  <a:lnTo>
                    <a:pt x="1678" y="16"/>
                  </a:lnTo>
                  <a:close/>
                  <a:moveTo>
                    <a:pt x="4392" y="16"/>
                  </a:moveTo>
                  <a:cubicBezTo>
                    <a:pt x="4573" y="16"/>
                    <a:pt x="4573" y="16"/>
                    <a:pt x="4573" y="16"/>
                  </a:cubicBezTo>
                  <a:cubicBezTo>
                    <a:pt x="4061" y="1290"/>
                    <a:pt x="4061" y="1290"/>
                    <a:pt x="4061" y="1290"/>
                  </a:cubicBezTo>
                  <a:cubicBezTo>
                    <a:pt x="4021" y="1290"/>
                    <a:pt x="4021" y="1290"/>
                    <a:pt x="4021" y="1290"/>
                  </a:cubicBezTo>
                  <a:cubicBezTo>
                    <a:pt x="3606" y="258"/>
                    <a:pt x="3606" y="258"/>
                    <a:pt x="3606" y="258"/>
                  </a:cubicBezTo>
                  <a:cubicBezTo>
                    <a:pt x="3187" y="1290"/>
                    <a:pt x="3187" y="1290"/>
                    <a:pt x="3187" y="1290"/>
                  </a:cubicBezTo>
                  <a:cubicBezTo>
                    <a:pt x="3147" y="1290"/>
                    <a:pt x="3147" y="1290"/>
                    <a:pt x="3147" y="1290"/>
                  </a:cubicBezTo>
                  <a:cubicBezTo>
                    <a:pt x="2636" y="16"/>
                    <a:pt x="2636" y="16"/>
                    <a:pt x="2636" y="16"/>
                  </a:cubicBezTo>
                  <a:cubicBezTo>
                    <a:pt x="2819" y="16"/>
                    <a:pt x="2819" y="16"/>
                    <a:pt x="2819" y="16"/>
                  </a:cubicBezTo>
                  <a:cubicBezTo>
                    <a:pt x="3168" y="891"/>
                    <a:pt x="3168" y="891"/>
                    <a:pt x="3168" y="891"/>
                  </a:cubicBezTo>
                  <a:cubicBezTo>
                    <a:pt x="3521" y="16"/>
                    <a:pt x="3521" y="16"/>
                    <a:pt x="3521" y="16"/>
                  </a:cubicBezTo>
                  <a:cubicBezTo>
                    <a:pt x="3693" y="16"/>
                    <a:pt x="3693" y="16"/>
                    <a:pt x="3693" y="16"/>
                  </a:cubicBezTo>
                  <a:cubicBezTo>
                    <a:pt x="4047" y="891"/>
                    <a:pt x="4047" y="891"/>
                    <a:pt x="4047" y="891"/>
                  </a:cubicBezTo>
                  <a:lnTo>
                    <a:pt x="4392" y="16"/>
                  </a:lnTo>
                  <a:close/>
                  <a:moveTo>
                    <a:pt x="5343" y="9"/>
                  </a:moveTo>
                  <a:cubicBezTo>
                    <a:pt x="5470" y="9"/>
                    <a:pt x="5470" y="9"/>
                    <a:pt x="5470" y="9"/>
                  </a:cubicBezTo>
                  <a:cubicBezTo>
                    <a:pt x="6039" y="1285"/>
                    <a:pt x="6039" y="1285"/>
                    <a:pt x="6039" y="1285"/>
                  </a:cubicBezTo>
                  <a:cubicBezTo>
                    <a:pt x="5853" y="1285"/>
                    <a:pt x="5853" y="1285"/>
                    <a:pt x="5853" y="1285"/>
                  </a:cubicBezTo>
                  <a:cubicBezTo>
                    <a:pt x="5685" y="909"/>
                    <a:pt x="5685" y="909"/>
                    <a:pt x="5685" y="909"/>
                  </a:cubicBezTo>
                  <a:cubicBezTo>
                    <a:pt x="5143" y="909"/>
                    <a:pt x="5143" y="909"/>
                    <a:pt x="5143" y="909"/>
                  </a:cubicBezTo>
                  <a:cubicBezTo>
                    <a:pt x="4984" y="1285"/>
                    <a:pt x="4984" y="1285"/>
                    <a:pt x="4984" y="1285"/>
                  </a:cubicBezTo>
                  <a:cubicBezTo>
                    <a:pt x="4798" y="1285"/>
                    <a:pt x="4798" y="1285"/>
                    <a:pt x="4798" y="1285"/>
                  </a:cubicBezTo>
                  <a:lnTo>
                    <a:pt x="5343" y="9"/>
                  </a:lnTo>
                  <a:close/>
                  <a:moveTo>
                    <a:pt x="5610" y="748"/>
                  </a:moveTo>
                  <a:cubicBezTo>
                    <a:pt x="5405" y="287"/>
                    <a:pt x="5405" y="287"/>
                    <a:pt x="5405" y="287"/>
                  </a:cubicBezTo>
                  <a:cubicBezTo>
                    <a:pt x="5215" y="748"/>
                    <a:pt x="5215" y="748"/>
                    <a:pt x="5215" y="748"/>
                  </a:cubicBezTo>
                  <a:lnTo>
                    <a:pt x="5610" y="748"/>
                  </a:lnTo>
                  <a:close/>
                  <a:moveTo>
                    <a:pt x="7109" y="16"/>
                  </a:moveTo>
                  <a:cubicBezTo>
                    <a:pt x="7330" y="16"/>
                    <a:pt x="7330" y="16"/>
                    <a:pt x="7330" y="16"/>
                  </a:cubicBezTo>
                  <a:cubicBezTo>
                    <a:pt x="6861" y="614"/>
                    <a:pt x="6861" y="614"/>
                    <a:pt x="6861" y="614"/>
                  </a:cubicBezTo>
                  <a:cubicBezTo>
                    <a:pt x="6861" y="1285"/>
                    <a:pt x="6861" y="1285"/>
                    <a:pt x="6861" y="1285"/>
                  </a:cubicBezTo>
                  <a:cubicBezTo>
                    <a:pt x="6675" y="1285"/>
                    <a:pt x="6675" y="1285"/>
                    <a:pt x="6675" y="1285"/>
                  </a:cubicBezTo>
                  <a:cubicBezTo>
                    <a:pt x="6675" y="614"/>
                    <a:pt x="6675" y="614"/>
                    <a:pt x="6675" y="614"/>
                  </a:cubicBezTo>
                  <a:cubicBezTo>
                    <a:pt x="6206" y="16"/>
                    <a:pt x="6206" y="16"/>
                    <a:pt x="6206" y="16"/>
                  </a:cubicBezTo>
                  <a:cubicBezTo>
                    <a:pt x="6426" y="16"/>
                    <a:pt x="6426" y="16"/>
                    <a:pt x="6426" y="16"/>
                  </a:cubicBezTo>
                  <a:cubicBezTo>
                    <a:pt x="6765" y="453"/>
                    <a:pt x="6765" y="453"/>
                    <a:pt x="6765" y="453"/>
                  </a:cubicBezTo>
                  <a:lnTo>
                    <a:pt x="7109" y="16"/>
                  </a:lnTo>
                  <a:close/>
                  <a:moveTo>
                    <a:pt x="8119" y="754"/>
                  </a:moveTo>
                  <a:cubicBezTo>
                    <a:pt x="7981" y="670"/>
                    <a:pt x="7981" y="670"/>
                    <a:pt x="7981" y="670"/>
                  </a:cubicBezTo>
                  <a:cubicBezTo>
                    <a:pt x="7894" y="617"/>
                    <a:pt x="7833" y="565"/>
                    <a:pt x="7796" y="514"/>
                  </a:cubicBezTo>
                  <a:cubicBezTo>
                    <a:pt x="7759" y="463"/>
                    <a:pt x="7741" y="404"/>
                    <a:pt x="7741" y="337"/>
                  </a:cubicBezTo>
                  <a:cubicBezTo>
                    <a:pt x="7741" y="236"/>
                    <a:pt x="7776" y="157"/>
                    <a:pt x="7845" y="93"/>
                  </a:cubicBezTo>
                  <a:cubicBezTo>
                    <a:pt x="7914" y="31"/>
                    <a:pt x="8005" y="0"/>
                    <a:pt x="8115" y="0"/>
                  </a:cubicBezTo>
                  <a:cubicBezTo>
                    <a:pt x="8221" y="0"/>
                    <a:pt x="8318" y="30"/>
                    <a:pt x="8407" y="89"/>
                  </a:cubicBezTo>
                  <a:cubicBezTo>
                    <a:pt x="8407" y="295"/>
                    <a:pt x="8407" y="295"/>
                    <a:pt x="8407" y="295"/>
                  </a:cubicBezTo>
                  <a:cubicBezTo>
                    <a:pt x="8315" y="208"/>
                    <a:pt x="8217" y="164"/>
                    <a:pt x="8112" y="164"/>
                  </a:cubicBezTo>
                  <a:cubicBezTo>
                    <a:pt x="8052" y="164"/>
                    <a:pt x="8004" y="177"/>
                    <a:pt x="7965" y="204"/>
                  </a:cubicBezTo>
                  <a:cubicBezTo>
                    <a:pt x="7927" y="232"/>
                    <a:pt x="7908" y="267"/>
                    <a:pt x="7908" y="309"/>
                  </a:cubicBezTo>
                  <a:cubicBezTo>
                    <a:pt x="7908" y="348"/>
                    <a:pt x="7922" y="384"/>
                    <a:pt x="7950" y="416"/>
                  </a:cubicBezTo>
                  <a:cubicBezTo>
                    <a:pt x="7979" y="450"/>
                    <a:pt x="8023" y="485"/>
                    <a:pt x="8086" y="521"/>
                  </a:cubicBezTo>
                  <a:cubicBezTo>
                    <a:pt x="8224" y="603"/>
                    <a:pt x="8224" y="603"/>
                    <a:pt x="8224" y="603"/>
                  </a:cubicBezTo>
                  <a:cubicBezTo>
                    <a:pt x="8379" y="696"/>
                    <a:pt x="8457" y="813"/>
                    <a:pt x="8457" y="956"/>
                  </a:cubicBezTo>
                  <a:cubicBezTo>
                    <a:pt x="8457" y="1057"/>
                    <a:pt x="8423" y="1141"/>
                    <a:pt x="8355" y="1204"/>
                  </a:cubicBezTo>
                  <a:cubicBezTo>
                    <a:pt x="8287" y="1268"/>
                    <a:pt x="8198" y="1300"/>
                    <a:pt x="8089" y="1300"/>
                  </a:cubicBezTo>
                  <a:cubicBezTo>
                    <a:pt x="7964" y="1300"/>
                    <a:pt x="7849" y="1261"/>
                    <a:pt x="7746" y="1185"/>
                  </a:cubicBezTo>
                  <a:cubicBezTo>
                    <a:pt x="7746" y="953"/>
                    <a:pt x="7746" y="953"/>
                    <a:pt x="7746" y="953"/>
                  </a:cubicBezTo>
                  <a:cubicBezTo>
                    <a:pt x="7845" y="1077"/>
                    <a:pt x="7958" y="1140"/>
                    <a:pt x="8087" y="1140"/>
                  </a:cubicBezTo>
                  <a:cubicBezTo>
                    <a:pt x="8144" y="1140"/>
                    <a:pt x="8192" y="1124"/>
                    <a:pt x="8229" y="1092"/>
                  </a:cubicBezTo>
                  <a:cubicBezTo>
                    <a:pt x="8267" y="1061"/>
                    <a:pt x="8286" y="1021"/>
                    <a:pt x="8286" y="973"/>
                  </a:cubicBezTo>
                  <a:cubicBezTo>
                    <a:pt x="8286" y="896"/>
                    <a:pt x="8230" y="823"/>
                    <a:pt x="8119" y="754"/>
                  </a:cubicBezTo>
                  <a:moveTo>
                    <a:pt x="9917" y="16"/>
                  </a:moveTo>
                  <a:cubicBezTo>
                    <a:pt x="10099" y="16"/>
                    <a:pt x="10099" y="16"/>
                    <a:pt x="10099" y="16"/>
                  </a:cubicBezTo>
                  <a:cubicBezTo>
                    <a:pt x="10099" y="1119"/>
                    <a:pt x="10099" y="1119"/>
                    <a:pt x="10099" y="1119"/>
                  </a:cubicBezTo>
                  <a:cubicBezTo>
                    <a:pt x="10671" y="1119"/>
                    <a:pt x="10671" y="1119"/>
                    <a:pt x="10671" y="1119"/>
                  </a:cubicBezTo>
                  <a:cubicBezTo>
                    <a:pt x="10671" y="1285"/>
                    <a:pt x="10671" y="1285"/>
                    <a:pt x="10671" y="1285"/>
                  </a:cubicBezTo>
                  <a:cubicBezTo>
                    <a:pt x="9917" y="1285"/>
                    <a:pt x="9917" y="1285"/>
                    <a:pt x="9917" y="1285"/>
                  </a:cubicBezTo>
                  <a:lnTo>
                    <a:pt x="9917" y="16"/>
                  </a:lnTo>
                  <a:close/>
                  <a:moveTo>
                    <a:pt x="11202" y="16"/>
                  </a:moveTo>
                  <a:cubicBezTo>
                    <a:pt x="11921" y="16"/>
                    <a:pt x="11921" y="16"/>
                    <a:pt x="11921" y="16"/>
                  </a:cubicBezTo>
                  <a:cubicBezTo>
                    <a:pt x="11921" y="177"/>
                    <a:pt x="11921" y="177"/>
                    <a:pt x="11921" y="177"/>
                  </a:cubicBezTo>
                  <a:cubicBezTo>
                    <a:pt x="11383" y="177"/>
                    <a:pt x="11383" y="177"/>
                    <a:pt x="11383" y="177"/>
                  </a:cubicBezTo>
                  <a:cubicBezTo>
                    <a:pt x="11383" y="565"/>
                    <a:pt x="11383" y="565"/>
                    <a:pt x="11383" y="565"/>
                  </a:cubicBezTo>
                  <a:cubicBezTo>
                    <a:pt x="11903" y="565"/>
                    <a:pt x="11903" y="565"/>
                    <a:pt x="11903" y="565"/>
                  </a:cubicBezTo>
                  <a:cubicBezTo>
                    <a:pt x="11903" y="727"/>
                    <a:pt x="11903" y="727"/>
                    <a:pt x="11903" y="727"/>
                  </a:cubicBezTo>
                  <a:cubicBezTo>
                    <a:pt x="11383" y="727"/>
                    <a:pt x="11383" y="727"/>
                    <a:pt x="11383" y="727"/>
                  </a:cubicBezTo>
                  <a:cubicBezTo>
                    <a:pt x="11383" y="1122"/>
                    <a:pt x="11383" y="1122"/>
                    <a:pt x="11383" y="1122"/>
                  </a:cubicBezTo>
                  <a:cubicBezTo>
                    <a:pt x="11939" y="1122"/>
                    <a:pt x="11939" y="1122"/>
                    <a:pt x="11939" y="1122"/>
                  </a:cubicBezTo>
                  <a:cubicBezTo>
                    <a:pt x="11939" y="1283"/>
                    <a:pt x="11939" y="1283"/>
                    <a:pt x="11939" y="1283"/>
                  </a:cubicBezTo>
                  <a:cubicBezTo>
                    <a:pt x="11202" y="1283"/>
                    <a:pt x="11202" y="1283"/>
                    <a:pt x="11202" y="1283"/>
                  </a:cubicBezTo>
                  <a:lnTo>
                    <a:pt x="11202" y="16"/>
                  </a:lnTo>
                  <a:close/>
                  <a:moveTo>
                    <a:pt x="12946" y="9"/>
                  </a:moveTo>
                  <a:cubicBezTo>
                    <a:pt x="13075" y="9"/>
                    <a:pt x="13075" y="9"/>
                    <a:pt x="13075" y="9"/>
                  </a:cubicBezTo>
                  <a:cubicBezTo>
                    <a:pt x="13643" y="1285"/>
                    <a:pt x="13643" y="1285"/>
                    <a:pt x="13643" y="1285"/>
                  </a:cubicBezTo>
                  <a:cubicBezTo>
                    <a:pt x="13458" y="1285"/>
                    <a:pt x="13458" y="1285"/>
                    <a:pt x="13458" y="1285"/>
                  </a:cubicBezTo>
                  <a:cubicBezTo>
                    <a:pt x="13288" y="909"/>
                    <a:pt x="13288" y="909"/>
                    <a:pt x="13288" y="909"/>
                  </a:cubicBezTo>
                  <a:cubicBezTo>
                    <a:pt x="12746" y="909"/>
                    <a:pt x="12746" y="909"/>
                    <a:pt x="12746" y="909"/>
                  </a:cubicBezTo>
                  <a:cubicBezTo>
                    <a:pt x="12588" y="1285"/>
                    <a:pt x="12588" y="1285"/>
                    <a:pt x="12588" y="1285"/>
                  </a:cubicBezTo>
                  <a:cubicBezTo>
                    <a:pt x="12402" y="1285"/>
                    <a:pt x="12402" y="1285"/>
                    <a:pt x="12402" y="1285"/>
                  </a:cubicBezTo>
                  <a:lnTo>
                    <a:pt x="12946" y="9"/>
                  </a:lnTo>
                  <a:close/>
                  <a:moveTo>
                    <a:pt x="13214" y="748"/>
                  </a:moveTo>
                  <a:cubicBezTo>
                    <a:pt x="13009" y="287"/>
                    <a:pt x="13009" y="287"/>
                    <a:pt x="13009" y="287"/>
                  </a:cubicBezTo>
                  <a:cubicBezTo>
                    <a:pt x="12819" y="748"/>
                    <a:pt x="12819" y="748"/>
                    <a:pt x="12819" y="748"/>
                  </a:cubicBezTo>
                  <a:lnTo>
                    <a:pt x="13214" y="748"/>
                  </a:lnTo>
                  <a:close/>
                  <a:moveTo>
                    <a:pt x="14160" y="1285"/>
                  </a:moveTo>
                  <a:cubicBezTo>
                    <a:pt x="14160" y="16"/>
                    <a:pt x="14160" y="16"/>
                    <a:pt x="14160" y="16"/>
                  </a:cubicBezTo>
                  <a:cubicBezTo>
                    <a:pt x="14478" y="16"/>
                    <a:pt x="14478" y="16"/>
                    <a:pt x="14478" y="16"/>
                  </a:cubicBezTo>
                  <a:cubicBezTo>
                    <a:pt x="14606" y="16"/>
                    <a:pt x="14708" y="48"/>
                    <a:pt x="14784" y="112"/>
                  </a:cubicBezTo>
                  <a:cubicBezTo>
                    <a:pt x="14859" y="175"/>
                    <a:pt x="14896" y="261"/>
                    <a:pt x="14896" y="369"/>
                  </a:cubicBezTo>
                  <a:cubicBezTo>
                    <a:pt x="14896" y="444"/>
                    <a:pt x="14878" y="507"/>
                    <a:pt x="14841" y="560"/>
                  </a:cubicBezTo>
                  <a:cubicBezTo>
                    <a:pt x="14804" y="616"/>
                    <a:pt x="14751" y="655"/>
                    <a:pt x="14682" y="682"/>
                  </a:cubicBezTo>
                  <a:cubicBezTo>
                    <a:pt x="14723" y="708"/>
                    <a:pt x="14762" y="745"/>
                    <a:pt x="14801" y="791"/>
                  </a:cubicBezTo>
                  <a:cubicBezTo>
                    <a:pt x="14840" y="837"/>
                    <a:pt x="14895" y="917"/>
                    <a:pt x="14964" y="1031"/>
                  </a:cubicBezTo>
                  <a:cubicBezTo>
                    <a:pt x="15008" y="1103"/>
                    <a:pt x="15045" y="1158"/>
                    <a:pt x="15071" y="1195"/>
                  </a:cubicBezTo>
                  <a:cubicBezTo>
                    <a:pt x="15138" y="1285"/>
                    <a:pt x="15138" y="1285"/>
                    <a:pt x="15138" y="1285"/>
                  </a:cubicBezTo>
                  <a:cubicBezTo>
                    <a:pt x="14922" y="1285"/>
                    <a:pt x="14922" y="1285"/>
                    <a:pt x="14922" y="1285"/>
                  </a:cubicBezTo>
                  <a:cubicBezTo>
                    <a:pt x="14867" y="1201"/>
                    <a:pt x="14867" y="1201"/>
                    <a:pt x="14867" y="1201"/>
                  </a:cubicBezTo>
                  <a:cubicBezTo>
                    <a:pt x="14865" y="1199"/>
                    <a:pt x="14861" y="1193"/>
                    <a:pt x="14856" y="1186"/>
                  </a:cubicBezTo>
                  <a:cubicBezTo>
                    <a:pt x="14820" y="1136"/>
                    <a:pt x="14820" y="1136"/>
                    <a:pt x="14820" y="1136"/>
                  </a:cubicBezTo>
                  <a:cubicBezTo>
                    <a:pt x="14764" y="1043"/>
                    <a:pt x="14764" y="1043"/>
                    <a:pt x="14764" y="1043"/>
                  </a:cubicBezTo>
                  <a:cubicBezTo>
                    <a:pt x="14704" y="944"/>
                    <a:pt x="14704" y="944"/>
                    <a:pt x="14704" y="944"/>
                  </a:cubicBezTo>
                  <a:cubicBezTo>
                    <a:pt x="14666" y="893"/>
                    <a:pt x="14631" y="851"/>
                    <a:pt x="14600" y="820"/>
                  </a:cubicBezTo>
                  <a:cubicBezTo>
                    <a:pt x="14569" y="788"/>
                    <a:pt x="14541" y="767"/>
                    <a:pt x="14516" y="754"/>
                  </a:cubicBezTo>
                  <a:cubicBezTo>
                    <a:pt x="14490" y="740"/>
                    <a:pt x="14449" y="733"/>
                    <a:pt x="14389" y="733"/>
                  </a:cubicBezTo>
                  <a:cubicBezTo>
                    <a:pt x="14342" y="733"/>
                    <a:pt x="14342" y="733"/>
                    <a:pt x="14342" y="733"/>
                  </a:cubicBezTo>
                  <a:cubicBezTo>
                    <a:pt x="14342" y="1285"/>
                    <a:pt x="14342" y="1285"/>
                    <a:pt x="14342" y="1285"/>
                  </a:cubicBezTo>
                  <a:lnTo>
                    <a:pt x="14160" y="1285"/>
                  </a:lnTo>
                  <a:close/>
                  <a:moveTo>
                    <a:pt x="14396" y="170"/>
                  </a:moveTo>
                  <a:cubicBezTo>
                    <a:pt x="14342" y="170"/>
                    <a:pt x="14342" y="170"/>
                    <a:pt x="14342" y="170"/>
                  </a:cubicBezTo>
                  <a:cubicBezTo>
                    <a:pt x="14342" y="572"/>
                    <a:pt x="14342" y="572"/>
                    <a:pt x="14342" y="572"/>
                  </a:cubicBezTo>
                  <a:cubicBezTo>
                    <a:pt x="14411" y="572"/>
                    <a:pt x="14411" y="572"/>
                    <a:pt x="14411" y="572"/>
                  </a:cubicBezTo>
                  <a:cubicBezTo>
                    <a:pt x="14503" y="572"/>
                    <a:pt x="14566" y="564"/>
                    <a:pt x="14600" y="548"/>
                  </a:cubicBezTo>
                  <a:cubicBezTo>
                    <a:pt x="14634" y="531"/>
                    <a:pt x="14661" y="508"/>
                    <a:pt x="14680" y="476"/>
                  </a:cubicBezTo>
                  <a:cubicBezTo>
                    <a:pt x="14699" y="445"/>
                    <a:pt x="14709" y="408"/>
                    <a:pt x="14709" y="368"/>
                  </a:cubicBezTo>
                  <a:cubicBezTo>
                    <a:pt x="14709" y="327"/>
                    <a:pt x="14698" y="292"/>
                    <a:pt x="14677" y="260"/>
                  </a:cubicBezTo>
                  <a:cubicBezTo>
                    <a:pt x="14655" y="227"/>
                    <a:pt x="14626" y="204"/>
                    <a:pt x="14587" y="191"/>
                  </a:cubicBezTo>
                  <a:cubicBezTo>
                    <a:pt x="14548" y="177"/>
                    <a:pt x="14485" y="170"/>
                    <a:pt x="14396" y="170"/>
                  </a:cubicBezTo>
                  <a:moveTo>
                    <a:pt x="16658" y="16"/>
                  </a:moveTo>
                  <a:cubicBezTo>
                    <a:pt x="16830" y="16"/>
                    <a:pt x="16830" y="16"/>
                    <a:pt x="16830" y="16"/>
                  </a:cubicBezTo>
                  <a:cubicBezTo>
                    <a:pt x="16830" y="1285"/>
                    <a:pt x="16830" y="1285"/>
                    <a:pt x="16830" y="1285"/>
                  </a:cubicBezTo>
                  <a:cubicBezTo>
                    <a:pt x="16675" y="1285"/>
                    <a:pt x="16675" y="1285"/>
                    <a:pt x="16675" y="1285"/>
                  </a:cubicBezTo>
                  <a:cubicBezTo>
                    <a:pt x="15827" y="308"/>
                    <a:pt x="15827" y="308"/>
                    <a:pt x="15827" y="308"/>
                  </a:cubicBezTo>
                  <a:cubicBezTo>
                    <a:pt x="15827" y="1285"/>
                    <a:pt x="15827" y="1285"/>
                    <a:pt x="15827" y="1285"/>
                  </a:cubicBezTo>
                  <a:cubicBezTo>
                    <a:pt x="15656" y="1285"/>
                    <a:pt x="15656" y="1285"/>
                    <a:pt x="15656" y="1285"/>
                  </a:cubicBezTo>
                  <a:cubicBezTo>
                    <a:pt x="15656" y="16"/>
                    <a:pt x="15656" y="16"/>
                    <a:pt x="15656" y="16"/>
                  </a:cubicBezTo>
                  <a:cubicBezTo>
                    <a:pt x="15803" y="16"/>
                    <a:pt x="15803" y="16"/>
                    <a:pt x="15803" y="16"/>
                  </a:cubicBezTo>
                  <a:cubicBezTo>
                    <a:pt x="16658" y="1002"/>
                    <a:pt x="16658" y="1002"/>
                    <a:pt x="16658" y="1002"/>
                  </a:cubicBezTo>
                  <a:lnTo>
                    <a:pt x="16658" y="16"/>
                  </a:lnTo>
                  <a:close/>
                  <a:moveTo>
                    <a:pt x="17477" y="16"/>
                  </a:moveTo>
                  <a:cubicBezTo>
                    <a:pt x="17658" y="16"/>
                    <a:pt x="17658" y="16"/>
                    <a:pt x="17658" y="16"/>
                  </a:cubicBezTo>
                  <a:cubicBezTo>
                    <a:pt x="17658" y="1285"/>
                    <a:pt x="17658" y="1285"/>
                    <a:pt x="17658" y="1285"/>
                  </a:cubicBezTo>
                  <a:cubicBezTo>
                    <a:pt x="17477" y="1285"/>
                    <a:pt x="17477" y="1285"/>
                    <a:pt x="17477" y="1285"/>
                  </a:cubicBezTo>
                  <a:lnTo>
                    <a:pt x="17477" y="16"/>
                  </a:lnTo>
                  <a:close/>
                  <a:moveTo>
                    <a:pt x="19320" y="16"/>
                  </a:moveTo>
                  <a:cubicBezTo>
                    <a:pt x="19493" y="16"/>
                    <a:pt x="19493" y="16"/>
                    <a:pt x="19493" y="16"/>
                  </a:cubicBezTo>
                  <a:cubicBezTo>
                    <a:pt x="19493" y="1285"/>
                    <a:pt x="19493" y="1285"/>
                    <a:pt x="19493" y="1285"/>
                  </a:cubicBezTo>
                  <a:cubicBezTo>
                    <a:pt x="19337" y="1285"/>
                    <a:pt x="19337" y="1285"/>
                    <a:pt x="19337" y="1285"/>
                  </a:cubicBezTo>
                  <a:cubicBezTo>
                    <a:pt x="18488" y="308"/>
                    <a:pt x="18488" y="308"/>
                    <a:pt x="18488" y="308"/>
                  </a:cubicBezTo>
                  <a:cubicBezTo>
                    <a:pt x="18488" y="1285"/>
                    <a:pt x="18488" y="1285"/>
                    <a:pt x="18488" y="1285"/>
                  </a:cubicBezTo>
                  <a:cubicBezTo>
                    <a:pt x="18317" y="1285"/>
                    <a:pt x="18317" y="1285"/>
                    <a:pt x="18317" y="1285"/>
                  </a:cubicBezTo>
                  <a:cubicBezTo>
                    <a:pt x="18317" y="16"/>
                    <a:pt x="18317" y="16"/>
                    <a:pt x="18317" y="16"/>
                  </a:cubicBezTo>
                  <a:cubicBezTo>
                    <a:pt x="18464" y="16"/>
                    <a:pt x="18464" y="16"/>
                    <a:pt x="18464" y="16"/>
                  </a:cubicBezTo>
                  <a:cubicBezTo>
                    <a:pt x="19320" y="1002"/>
                    <a:pt x="19320" y="1002"/>
                    <a:pt x="19320" y="1002"/>
                  </a:cubicBezTo>
                  <a:lnTo>
                    <a:pt x="19320" y="16"/>
                  </a:lnTo>
                  <a:close/>
                  <a:moveTo>
                    <a:pt x="20712" y="659"/>
                  </a:moveTo>
                  <a:cubicBezTo>
                    <a:pt x="21137" y="659"/>
                    <a:pt x="21137" y="659"/>
                    <a:pt x="21137" y="659"/>
                  </a:cubicBezTo>
                  <a:cubicBezTo>
                    <a:pt x="21137" y="1198"/>
                    <a:pt x="21137" y="1198"/>
                    <a:pt x="21137" y="1198"/>
                  </a:cubicBezTo>
                  <a:cubicBezTo>
                    <a:pt x="20981" y="1266"/>
                    <a:pt x="20826" y="1300"/>
                    <a:pt x="20673" y="1300"/>
                  </a:cubicBezTo>
                  <a:cubicBezTo>
                    <a:pt x="20463" y="1300"/>
                    <a:pt x="20294" y="1239"/>
                    <a:pt x="20169" y="1115"/>
                  </a:cubicBezTo>
                  <a:cubicBezTo>
                    <a:pt x="20043" y="994"/>
                    <a:pt x="19980" y="842"/>
                    <a:pt x="19980" y="662"/>
                  </a:cubicBezTo>
                  <a:cubicBezTo>
                    <a:pt x="19980" y="473"/>
                    <a:pt x="20045" y="314"/>
                    <a:pt x="20176" y="189"/>
                  </a:cubicBezTo>
                  <a:cubicBezTo>
                    <a:pt x="20306" y="63"/>
                    <a:pt x="20469" y="0"/>
                    <a:pt x="20666" y="0"/>
                  </a:cubicBezTo>
                  <a:cubicBezTo>
                    <a:pt x="20736" y="0"/>
                    <a:pt x="20804" y="8"/>
                    <a:pt x="20869" y="22"/>
                  </a:cubicBezTo>
                  <a:cubicBezTo>
                    <a:pt x="20933" y="39"/>
                    <a:pt x="21014" y="66"/>
                    <a:pt x="21112" y="109"/>
                  </a:cubicBezTo>
                  <a:cubicBezTo>
                    <a:pt x="21112" y="293"/>
                    <a:pt x="21112" y="293"/>
                    <a:pt x="21112" y="293"/>
                  </a:cubicBezTo>
                  <a:cubicBezTo>
                    <a:pt x="20961" y="205"/>
                    <a:pt x="20811" y="161"/>
                    <a:pt x="20661" y="161"/>
                  </a:cubicBezTo>
                  <a:cubicBezTo>
                    <a:pt x="20523" y="161"/>
                    <a:pt x="20407" y="209"/>
                    <a:pt x="20311" y="303"/>
                  </a:cubicBezTo>
                  <a:cubicBezTo>
                    <a:pt x="20215" y="397"/>
                    <a:pt x="20169" y="514"/>
                    <a:pt x="20169" y="651"/>
                  </a:cubicBezTo>
                  <a:cubicBezTo>
                    <a:pt x="20169" y="795"/>
                    <a:pt x="20215" y="913"/>
                    <a:pt x="20311" y="1004"/>
                  </a:cubicBezTo>
                  <a:cubicBezTo>
                    <a:pt x="20407" y="1096"/>
                    <a:pt x="20528" y="1142"/>
                    <a:pt x="20678" y="1142"/>
                  </a:cubicBezTo>
                  <a:cubicBezTo>
                    <a:pt x="20750" y="1142"/>
                    <a:pt x="20838" y="1125"/>
                    <a:pt x="20939" y="1092"/>
                  </a:cubicBezTo>
                  <a:cubicBezTo>
                    <a:pt x="20956" y="1087"/>
                    <a:pt x="20956" y="1087"/>
                    <a:pt x="20956" y="1087"/>
                  </a:cubicBezTo>
                  <a:cubicBezTo>
                    <a:pt x="20956" y="821"/>
                    <a:pt x="20956" y="821"/>
                    <a:pt x="20956" y="821"/>
                  </a:cubicBezTo>
                  <a:cubicBezTo>
                    <a:pt x="20712" y="821"/>
                    <a:pt x="20712" y="821"/>
                    <a:pt x="20712" y="821"/>
                  </a:cubicBezTo>
                  <a:lnTo>
                    <a:pt x="20712" y="65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chemeClr val="tx1">
                    <a:alpha val="0"/>
                  </a:schemeClr>
                </a:solidFill>
              </a:endParaRPr>
            </a:p>
          </p:txBody>
        </p:sp>
      </p:grpSp>
      <p:sp>
        <p:nvSpPr>
          <p:cNvPr id="18" name="Text Placeholder 17"/>
          <p:cNvSpPr>
            <a:spLocks noGrp="1"/>
          </p:cNvSpPr>
          <p:nvPr>
            <p:ph type="body" sz="quarter" idx="16" hasCustomPrompt="1"/>
          </p:nvPr>
        </p:nvSpPr>
        <p:spPr>
          <a:xfrm>
            <a:off x="1752600" y="6529254"/>
            <a:ext cx="5867400" cy="187537"/>
          </a:xfrm>
        </p:spPr>
        <p:txBody>
          <a:bodyPr/>
          <a:lstStyle>
            <a:lvl1pPr marL="0" indent="0">
              <a:buNone/>
              <a:defRPr sz="1200" baseline="0"/>
            </a:lvl1pPr>
          </a:lstStyle>
          <a:p>
            <a:pPr lvl="0"/>
            <a:r>
              <a:rPr lang="en-US" dirty="0"/>
              <a:t>Click to add copyright line</a:t>
            </a:r>
            <a:endParaRPr lang="en-IN"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11/21/2022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11/21/2022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11/21/2022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11/21/2022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11/21/2022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895601"/>
            <a:ext cx="8229600" cy="990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11/21/2022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800600"/>
            <a:ext cx="8229600" cy="114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92270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762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819400"/>
            <a:ext cx="8229600" cy="128655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11/21/2022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724400"/>
            <a:ext cx="8229600" cy="129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135834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11/21/2022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8" name="TextBox 7"/>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51" r:id="rId10"/>
    <p:sldLayoutId id="2147483654" r:id="rId11"/>
    <p:sldLayoutId id="2147483655" r:id="rId12"/>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382000" cy="806267"/>
          </a:xfrm>
        </p:spPr>
        <p:txBody>
          <a:bodyPr anchor="b"/>
          <a:lstStyle/>
          <a:p>
            <a:r>
              <a:rPr lang="en-US" altLang="en-US" sz="3600" b="0" dirty="0">
                <a:latin typeface="+mj-lt"/>
              </a:rPr>
              <a:t>Elementary Statistics</a:t>
            </a:r>
            <a:endParaRPr lang="en-IN" sz="3600" dirty="0">
              <a:latin typeface="+mj-lt"/>
            </a:endParaRPr>
          </a:p>
        </p:txBody>
      </p:sp>
      <p:sp>
        <p:nvSpPr>
          <p:cNvPr id="3" name="Text Placeholder 2"/>
          <p:cNvSpPr>
            <a:spLocks noGrp="1"/>
          </p:cNvSpPr>
          <p:nvPr>
            <p:ph type="body" sz="quarter" idx="13"/>
          </p:nvPr>
        </p:nvSpPr>
        <p:spPr>
          <a:xfrm>
            <a:off x="457200" y="1174932"/>
            <a:ext cx="8229600" cy="349068"/>
          </a:xfrm>
        </p:spPr>
        <p:txBody>
          <a:bodyPr/>
          <a:lstStyle/>
          <a:p>
            <a:r>
              <a:rPr lang="en-US" altLang="en-US" sz="2400" dirty="0"/>
              <a:t>Thirteenth Edition</a:t>
            </a:r>
            <a:endParaRPr lang="en-IN" sz="2400" dirty="0">
              <a:latin typeface="+mj-lt"/>
            </a:endParaRPr>
          </a:p>
        </p:txBody>
      </p:sp>
      <p:sp>
        <p:nvSpPr>
          <p:cNvPr id="4" name="Text Placeholder 3"/>
          <p:cNvSpPr>
            <a:spLocks noGrp="1"/>
          </p:cNvSpPr>
          <p:nvPr>
            <p:ph type="body" sz="quarter" idx="14"/>
          </p:nvPr>
        </p:nvSpPr>
        <p:spPr/>
        <p:txBody>
          <a:bodyPr/>
          <a:lstStyle/>
          <a:p>
            <a:pPr algn="ctr"/>
            <a:r>
              <a:rPr lang="en-IN" sz="4000" b="1" dirty="0"/>
              <a:t>Chapter 9</a:t>
            </a:r>
            <a:endParaRPr lang="en-IN" sz="4000" dirty="0"/>
          </a:p>
        </p:txBody>
      </p:sp>
      <p:sp>
        <p:nvSpPr>
          <p:cNvPr id="5" name="Text Placeholder 4"/>
          <p:cNvSpPr>
            <a:spLocks noGrp="1"/>
          </p:cNvSpPr>
          <p:nvPr>
            <p:ph type="body" sz="quarter" idx="15"/>
          </p:nvPr>
        </p:nvSpPr>
        <p:spPr>
          <a:xfrm>
            <a:off x="5029200" y="3322637"/>
            <a:ext cx="3657600" cy="1782763"/>
          </a:xfrm>
        </p:spPr>
        <p:txBody>
          <a:bodyPr/>
          <a:lstStyle/>
          <a:p>
            <a:pPr algn="ctr"/>
            <a:r>
              <a:rPr lang="en-US" sz="3600" dirty="0"/>
              <a:t>Inferences from Two Samples</a:t>
            </a:r>
            <a:endParaRPr lang="en-US" sz="3600" dirty="0">
              <a:cs typeface="Arial" panose="020B0604020202020204" pitchFamily="34" charset="0"/>
            </a:endParaRPr>
          </a:p>
        </p:txBody>
      </p:sp>
      <p:pic>
        <p:nvPicPr>
          <p:cNvPr id="8" name="Picture 2" descr="Front Cover: Elementary Statistics Thirteenth Edition by Maro F. Triol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112" y="1702940"/>
            <a:ext cx="336827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6"/>
          </p:nvPr>
        </p:nvSpPr>
        <p:spPr>
          <a:xfrm>
            <a:off x="1828800" y="6508934"/>
            <a:ext cx="5867400" cy="187537"/>
          </a:xfrm>
        </p:spPr>
        <p:txBody>
          <a:bodyPr/>
          <a:lstStyle/>
          <a:p>
            <a:pPr>
              <a:spcBef>
                <a:spcPts val="0"/>
              </a:spcBef>
              <a:buClrTx/>
              <a:defRPr/>
            </a:pPr>
            <a:r>
              <a:rPr lang="en-US" altLang="en-US" dirty="0">
                <a:latin typeface="Verdana" panose="020B0604030504040204" pitchFamily="34" charset="0"/>
                <a:ea typeface="Verdana" panose="020B0604030504040204" pitchFamily="34" charset="0"/>
                <a:cs typeface="Verdana" panose="020B0604030504040204" pitchFamily="34" charset="0"/>
              </a:rPr>
              <a:t>Copyright © 2018, 2014, 2012 Pearson Education, Inc. All Rights Reserved</a:t>
            </a:r>
          </a:p>
        </p:txBody>
      </p:sp>
    </p:spTree>
    <p:extLst>
      <p:ext uri="{BB962C8B-B14F-4D97-AF65-F5344CB8AC3E}">
        <p14:creationId xmlns:p14="http://schemas.microsoft.com/office/powerpoint/2010/main" val="2645556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273520" cy="1097280"/>
          </a:xfrm>
        </p:spPr>
        <p:txBody>
          <a:bodyPr/>
          <a:lstStyle/>
          <a:p>
            <a:r>
              <a:rPr lang="en-US" sz="3600" dirty="0">
                <a:latin typeface="+mj-lt"/>
              </a:rPr>
              <a:t>Confidence Interval Estimate of </a:t>
            </a:r>
            <a:r>
              <a:rPr lang="en-US" sz="3600" i="1" dirty="0">
                <a:latin typeface="+mj-lt"/>
              </a:rPr>
              <a:t>p</a:t>
            </a:r>
            <a:r>
              <a:rPr lang="en-US" sz="3600" baseline="-25000" dirty="0">
                <a:latin typeface="+mj-lt"/>
              </a:rPr>
              <a:t>1</a:t>
            </a:r>
            <a:r>
              <a:rPr lang="en-US" sz="3600" dirty="0">
                <a:latin typeface="+mj-lt"/>
              </a:rPr>
              <a:t> </a:t>
            </a:r>
            <a:r>
              <a:rPr lang="en-US" sz="3600" dirty="0">
                <a:latin typeface="+mj-lt"/>
                <a:cs typeface="Arial" panose="020B0604020202020204" pitchFamily="34" charset="0"/>
              </a:rPr>
              <a:t>− </a:t>
            </a:r>
            <a:r>
              <a:rPr lang="en-US" sz="3600" i="1" dirty="0">
                <a:latin typeface="+mj-lt"/>
              </a:rPr>
              <a:t>p</a:t>
            </a:r>
            <a:r>
              <a:rPr lang="en-US" sz="3600" baseline="-25000" dirty="0">
                <a:latin typeface="+mj-lt"/>
              </a:rPr>
              <a:t>2</a:t>
            </a:r>
            <a:r>
              <a:rPr lang="en-US" sz="3600" dirty="0">
                <a:latin typeface="+mj-lt"/>
              </a:rPr>
              <a:t> = 0</a:t>
            </a:r>
            <a:endParaRPr lang="en-IN" sz="3600" dirty="0">
              <a:latin typeface="+mj-lt"/>
            </a:endParaRPr>
          </a:p>
        </p:txBody>
      </p:sp>
      <p:sp>
        <p:nvSpPr>
          <p:cNvPr id="3" name="Content Placeholder 2"/>
          <p:cNvSpPr>
            <a:spLocks noGrp="1"/>
          </p:cNvSpPr>
          <p:nvPr>
            <p:ph idx="1"/>
          </p:nvPr>
        </p:nvSpPr>
        <p:spPr>
          <a:xfrm>
            <a:off x="457200" y="1600201"/>
            <a:ext cx="8458200" cy="457199"/>
          </a:xfrm>
        </p:spPr>
        <p:txBody>
          <a:bodyPr/>
          <a:lstStyle/>
          <a:p>
            <a:pPr marL="0" indent="0">
              <a:buNone/>
            </a:pPr>
            <a:r>
              <a:rPr lang="en-US" sz="2500" dirty="0"/>
              <a:t>The confidence interval estimate of the difference </a:t>
            </a:r>
            <a:r>
              <a:rPr lang="en-US" sz="2500" i="1" dirty="0"/>
              <a:t>p</a:t>
            </a:r>
            <a:r>
              <a:rPr lang="en-US" sz="2500" baseline="-25000" dirty="0"/>
              <a:t>1</a:t>
            </a:r>
            <a:r>
              <a:rPr lang="en-US" sz="2500" dirty="0"/>
              <a:t> </a:t>
            </a:r>
            <a:r>
              <a:rPr lang="en-US" sz="2500" dirty="0">
                <a:cs typeface="Arial" panose="020B0604020202020204" pitchFamily="34" charset="0"/>
              </a:rPr>
              <a:t>− </a:t>
            </a:r>
            <a:r>
              <a:rPr lang="en-US" sz="2500" i="1" dirty="0"/>
              <a:t>p</a:t>
            </a:r>
            <a:r>
              <a:rPr lang="en-US" sz="2500" baseline="-25000" dirty="0"/>
              <a:t>2</a:t>
            </a:r>
            <a:r>
              <a:rPr lang="en-US" sz="2500" dirty="0"/>
              <a:t> is</a:t>
            </a:r>
          </a:p>
        </p:txBody>
      </p:sp>
      <p:pic>
        <p:nvPicPr>
          <p:cNvPr id="6" name="Picture 5" descr="p sub 1 minus p sub 2 is greater than p-hat sub 1 minus p-hat sub 2 minus E, and p sub 1 minus p sub 2 is less than p-hat sub 1 minus p-hat sub 2 + E. The margin of error E is given by E = z sub alpha over 2, times the square root of the sum of p-hat sub 1 times q-hat sub 1 over n sub 1 and p-hat sub 2 times q hat sub 2 over n sub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344949"/>
            <a:ext cx="6784144" cy="2188715"/>
          </a:xfrm>
          <a:prstGeom prst="rect">
            <a:avLst/>
          </a:prstGeom>
        </p:spPr>
      </p:pic>
    </p:spTree>
    <p:extLst>
      <p:ext uri="{BB962C8B-B14F-4D97-AF65-F5344CB8AC3E}">
        <p14:creationId xmlns:p14="http://schemas.microsoft.com/office/powerpoint/2010/main" val="3981053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Hypothesis Tests</a:t>
            </a:r>
            <a:endParaRPr lang="en-IN" sz="3600" dirty="0">
              <a:latin typeface="+mj-lt"/>
            </a:endParaRPr>
          </a:p>
        </p:txBody>
      </p:sp>
      <p:sp>
        <p:nvSpPr>
          <p:cNvPr id="3" name="Content Placeholder 2"/>
          <p:cNvSpPr>
            <a:spLocks noGrp="1"/>
          </p:cNvSpPr>
          <p:nvPr>
            <p:ph idx="1"/>
          </p:nvPr>
        </p:nvSpPr>
        <p:spPr>
          <a:xfrm>
            <a:off x="457200" y="1600201"/>
            <a:ext cx="7543800" cy="1600199"/>
          </a:xfrm>
        </p:spPr>
        <p:txBody>
          <a:bodyPr/>
          <a:lstStyle/>
          <a:p>
            <a:pPr marL="0" indent="0">
              <a:buNone/>
            </a:pPr>
            <a:r>
              <a:rPr lang="en-US" sz="2600" dirty="0"/>
              <a:t>For tests of hypotheses made about two population proportions, we consider only tests having a null hypothesis of </a:t>
            </a:r>
            <a:r>
              <a:rPr lang="en-US" sz="2600" i="1" dirty="0"/>
              <a:t>p</a:t>
            </a:r>
            <a:r>
              <a:rPr lang="en-US" sz="2600" baseline="-25000" dirty="0"/>
              <a:t>1</a:t>
            </a:r>
            <a:r>
              <a:rPr lang="en-US" sz="2600" dirty="0"/>
              <a:t> = </a:t>
            </a:r>
            <a:r>
              <a:rPr lang="en-US" sz="2600" i="1" dirty="0"/>
              <a:t>p</a:t>
            </a:r>
            <a:r>
              <a:rPr lang="en-US" sz="2600" baseline="-25000" dirty="0"/>
              <a:t>2</a:t>
            </a:r>
            <a:r>
              <a:rPr lang="en-US" sz="2600" dirty="0"/>
              <a:t> (so the null hypothesis is </a:t>
            </a:r>
            <a:r>
              <a:rPr lang="en-US" sz="2600" i="1" dirty="0"/>
              <a:t>H</a:t>
            </a:r>
            <a:r>
              <a:rPr lang="en-US" sz="2600" baseline="-25000" dirty="0"/>
              <a:t>0</a:t>
            </a:r>
            <a:r>
              <a:rPr lang="en-US" sz="2600" dirty="0"/>
              <a:t> : </a:t>
            </a:r>
            <a:r>
              <a:rPr lang="en-US" sz="2600" i="1" dirty="0"/>
              <a:t>p</a:t>
            </a:r>
            <a:r>
              <a:rPr lang="en-US" sz="2600" baseline="-25000" dirty="0"/>
              <a:t>1</a:t>
            </a:r>
            <a:r>
              <a:rPr lang="en-US" sz="2600" dirty="0"/>
              <a:t> = </a:t>
            </a:r>
            <a:r>
              <a:rPr lang="en-US" sz="2600" i="1" dirty="0"/>
              <a:t>p</a:t>
            </a:r>
            <a:r>
              <a:rPr lang="en-US" sz="2600" baseline="-25000" dirty="0"/>
              <a:t>2</a:t>
            </a:r>
            <a:r>
              <a:rPr lang="en-US" sz="2600" dirty="0"/>
              <a:t>).</a:t>
            </a:r>
          </a:p>
        </p:txBody>
      </p:sp>
      <p:pic>
        <p:nvPicPr>
          <p:cNvPr id="4" name="Picture 3" descr="With the assumption that p sub 1 = p sub 2, the estimates of p-hat sub 1 and p-hat sub 2 are combined to provide the best estimate of the common value of p-hat sub 1 and p-hat sub 2, and that combined value is the pooled sample proportion p-bar given in the preceding slid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352800"/>
            <a:ext cx="7334774" cy="1850516"/>
          </a:xfrm>
          <a:prstGeom prst="rect">
            <a:avLst/>
          </a:prstGeom>
        </p:spPr>
      </p:pic>
    </p:spTree>
    <p:extLst>
      <p:ext uri="{BB962C8B-B14F-4D97-AF65-F5344CB8AC3E}">
        <p14:creationId xmlns:p14="http://schemas.microsoft.com/office/powerpoint/2010/main" val="2267700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j-lt"/>
              </a:rPr>
              <a:t>Example: Proportions of Cars with Rear License Plates Only: Are the Proportions the Same in Connecticut and New York? </a:t>
            </a:r>
            <a:r>
              <a:rPr lang="en-US" sz="2000" b="0" dirty="0">
                <a:latin typeface="+mj-lt"/>
              </a:rPr>
              <a:t>(1 of 14)</a:t>
            </a:r>
            <a:endParaRPr lang="en-IN" sz="2000" b="0" dirty="0">
              <a:latin typeface="+mj-lt"/>
            </a:endParaRPr>
          </a:p>
        </p:txBody>
      </p:sp>
      <p:pic>
        <p:nvPicPr>
          <p:cNvPr id="3" name="Picture 2" descr="Connecticut and New York are contiguous states, with both states having laws that require front and rear license plates. The proportion of Connecticut illegal cars with rear license plates only is 239 over 2049, or 11.7%. The proportion of New York illegal cars with rear license plates only is 9 over 550, or 1.65. The sample percentages of 11.7% and 1.6% are obviously different, but are they significantly differe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210" y="1598019"/>
            <a:ext cx="7568854" cy="3560131"/>
          </a:xfrm>
          <a:prstGeom prst="rect">
            <a:avLst/>
          </a:prstGeom>
        </p:spPr>
      </p:pic>
    </p:spTree>
    <p:extLst>
      <p:ext uri="{BB962C8B-B14F-4D97-AF65-F5344CB8AC3E}">
        <p14:creationId xmlns:p14="http://schemas.microsoft.com/office/powerpoint/2010/main" val="3565732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j-lt"/>
              </a:rPr>
              <a:t>Example: Proportions of Cars with Rear License Plates Only: Are the Proportions the Same in Connecticut and New York? </a:t>
            </a:r>
            <a:r>
              <a:rPr lang="en-US" sz="2000" b="0" dirty="0">
                <a:latin typeface="+mj-lt"/>
              </a:rPr>
              <a:t>(2 of 14)</a:t>
            </a:r>
            <a:endParaRPr lang="en-IN" sz="2000" b="0" dirty="0">
              <a:latin typeface="+mj-lt"/>
            </a:endParaRPr>
          </a:p>
        </p:txBody>
      </p:sp>
      <p:graphicFrame>
        <p:nvGraphicFramePr>
          <p:cNvPr id="4" name="Table 3" descr="In Connecticut, the number of cars with rear license plate only is 239. The number of cars with front and rear license plates is 1810, and the total number of cars is 2049. In New York, the number of cars with rear license plate only is 9. The number of cars with front and rear license plates is 541, and the total number of cars is 550."/>
          <p:cNvGraphicFramePr>
            <a:graphicFrameLocks noGrp="1"/>
          </p:cNvGraphicFramePr>
          <p:nvPr>
            <p:extLst>
              <p:ext uri="{D42A27DB-BD31-4B8C-83A1-F6EECF244321}">
                <p14:modId xmlns:p14="http://schemas.microsoft.com/office/powerpoint/2010/main" val="2959438053"/>
              </p:ext>
            </p:extLst>
          </p:nvPr>
        </p:nvGraphicFramePr>
        <p:xfrm>
          <a:off x="1402976" y="1612150"/>
          <a:ext cx="5562601" cy="2021840"/>
        </p:xfrm>
        <a:graphic>
          <a:graphicData uri="http://schemas.openxmlformats.org/drawingml/2006/table">
            <a:tbl>
              <a:tblPr firstRow="1" bandRow="1">
                <a:tableStyleId>{3B4B98B0-60AC-42C2-AFA5-B58CD77FA1E5}</a:tableStyleId>
              </a:tblPr>
              <a:tblGrid>
                <a:gridCol w="2590801">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70840">
                <a:tc>
                  <a:txBody>
                    <a:bodyPr/>
                    <a:lstStyle/>
                    <a:p>
                      <a:r>
                        <a:rPr lang="en-IN"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Connect</a:t>
                      </a:r>
                      <a:r>
                        <a:rPr lang="en-IN" baseline="0" dirty="0">
                          <a:solidFill>
                            <a:schemeClr val="tx1"/>
                          </a:solidFill>
                        </a:rPr>
                        <a:t>icut</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New York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r>
                        <a:rPr lang="en-IN" dirty="0">
                          <a:solidFill>
                            <a:schemeClr val="tx1"/>
                          </a:solidFill>
                        </a:rPr>
                        <a:t>Cars with rear license plate only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239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en-IN" dirty="0">
                          <a:solidFill>
                            <a:schemeClr val="tx1"/>
                          </a:solidFill>
                        </a:rPr>
                        <a:t>Cars with</a:t>
                      </a:r>
                      <a:r>
                        <a:rPr lang="en-IN" baseline="0" dirty="0">
                          <a:solidFill>
                            <a:schemeClr val="tx1"/>
                          </a:solidFill>
                        </a:rPr>
                        <a:t> front and rear license plates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1810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541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r>
                        <a:rPr lang="en-IN" b="1" dirty="0">
                          <a:solidFill>
                            <a:schemeClr val="tx1"/>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solidFill>
                            <a:schemeClr val="tx1"/>
                          </a:solidFill>
                        </a:rPr>
                        <a:t>2049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solidFill>
                            <a:schemeClr val="tx1"/>
                          </a:solidFill>
                        </a:rPr>
                        <a:t>550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pic>
        <p:nvPicPr>
          <p:cNvPr id="6" name="Picture 5" descr="For Connecticut, p-hat sub 1 = 239 divided by 2049, which equals 0.117. For New York, p-hat sub 2 = 9 divided by 550, which equals 0.0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2556" y="3783873"/>
            <a:ext cx="4133188" cy="1305215"/>
          </a:xfrm>
          <a:prstGeom prst="rect">
            <a:avLst/>
          </a:prstGeom>
        </p:spPr>
      </p:pic>
      <p:sp>
        <p:nvSpPr>
          <p:cNvPr id="3" name="Content Placeholder 2"/>
          <p:cNvSpPr>
            <a:spLocks noGrp="1"/>
          </p:cNvSpPr>
          <p:nvPr>
            <p:ph idx="1"/>
          </p:nvPr>
        </p:nvSpPr>
        <p:spPr>
          <a:xfrm>
            <a:off x="457200" y="5181600"/>
            <a:ext cx="8077200" cy="1072903"/>
          </a:xfrm>
        </p:spPr>
        <p:txBody>
          <a:bodyPr/>
          <a:lstStyle/>
          <a:p>
            <a:pPr marL="0" indent="0">
              <a:buNone/>
            </a:pPr>
            <a:r>
              <a:rPr lang="en-US" sz="2400" dirty="0"/>
              <a:t>Use a 0.05 significance level and the </a:t>
            </a:r>
            <a:r>
              <a:rPr lang="en-US" sz="2400" i="1" dirty="0"/>
              <a:t>P-</a:t>
            </a:r>
            <a:r>
              <a:rPr lang="en-US" sz="2400" dirty="0"/>
              <a:t>value method to test the claim that Connecticut and New York have the same proportion of cars with rear license plates only.</a:t>
            </a:r>
            <a:endParaRPr lang="en-IN" sz="2400" dirty="0"/>
          </a:p>
        </p:txBody>
      </p:sp>
    </p:spTree>
    <p:extLst>
      <p:ext uri="{BB962C8B-B14F-4D97-AF65-F5344CB8AC3E}">
        <p14:creationId xmlns:p14="http://schemas.microsoft.com/office/powerpoint/2010/main" val="600389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j-lt"/>
              </a:rPr>
              <a:t>Example: Proportions of Cars with Rear License Plates Only: Are the Proportions the Same in Connecticut and New York? </a:t>
            </a:r>
            <a:r>
              <a:rPr lang="en-US" sz="2000" b="0" dirty="0">
                <a:latin typeface="+mj-lt"/>
              </a:rPr>
              <a:t>(3 of 14)</a:t>
            </a:r>
            <a:endParaRPr lang="en-IN" sz="2000" b="0" dirty="0">
              <a:latin typeface="+mj-lt"/>
            </a:endParaRPr>
          </a:p>
        </p:txBody>
      </p:sp>
      <p:sp>
        <p:nvSpPr>
          <p:cNvPr id="3" name="Content Placeholder 2"/>
          <p:cNvSpPr>
            <a:spLocks noGrp="1"/>
          </p:cNvSpPr>
          <p:nvPr>
            <p:ph idx="1"/>
          </p:nvPr>
        </p:nvSpPr>
        <p:spPr>
          <a:xfrm>
            <a:off x="457200" y="1600201"/>
            <a:ext cx="8305800" cy="4038600"/>
          </a:xfrm>
        </p:spPr>
        <p:txBody>
          <a:bodyPr/>
          <a:lstStyle/>
          <a:p>
            <a:pPr marL="0" indent="0">
              <a:spcBef>
                <a:spcPts val="1200"/>
              </a:spcBef>
              <a:buNone/>
            </a:pPr>
            <a:r>
              <a:rPr lang="en-US" sz="2600" dirty="0"/>
              <a:t>Solution</a:t>
            </a:r>
          </a:p>
          <a:p>
            <a:pPr marL="0" indent="0">
              <a:spcBef>
                <a:spcPts val="1200"/>
              </a:spcBef>
              <a:buNone/>
            </a:pPr>
            <a:r>
              <a:rPr lang="en-US" sz="2400" b="1" dirty="0"/>
              <a:t>Requirement Check </a:t>
            </a:r>
            <a:r>
              <a:rPr lang="en-US" sz="2400" dirty="0"/>
              <a:t>(1) The two samples are simple random samples (trust the author!). (2) The two samples are independent because cars in the samples are not matched or paired in any way. (3) Let’s consider a “success” to be a car with a rear license plate only. For Connecticut, the number of successes is 239 and the number of failures (cars with front and rear license plates) is 1810, so they are both at least 5. For New York, there are 9 successes and 541 failures, and they are both at least 5. The requirements are satisfied.</a:t>
            </a:r>
            <a:endParaRPr lang="en-IN" sz="2400" dirty="0"/>
          </a:p>
        </p:txBody>
      </p:sp>
    </p:spTree>
    <p:extLst>
      <p:ext uri="{BB962C8B-B14F-4D97-AF65-F5344CB8AC3E}">
        <p14:creationId xmlns:p14="http://schemas.microsoft.com/office/powerpoint/2010/main" val="1782637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j-lt"/>
              </a:rPr>
              <a:t>Example: Proportions of Cars with Rear License Plates Only: Are the Proportions the Same in Connecticut and New York? </a:t>
            </a:r>
            <a:r>
              <a:rPr lang="en-US" sz="2000" b="0" dirty="0">
                <a:latin typeface="+mj-lt"/>
              </a:rPr>
              <a:t>(4 of 14)</a:t>
            </a:r>
            <a:endParaRPr lang="en-IN" sz="2000" b="0" dirty="0">
              <a:latin typeface="+mj-lt"/>
            </a:endParaRPr>
          </a:p>
        </p:txBody>
      </p:sp>
      <p:sp>
        <p:nvSpPr>
          <p:cNvPr id="3" name="Content Placeholder 2"/>
          <p:cNvSpPr>
            <a:spLocks noGrp="1"/>
          </p:cNvSpPr>
          <p:nvPr>
            <p:ph idx="1"/>
          </p:nvPr>
        </p:nvSpPr>
        <p:spPr>
          <a:xfrm>
            <a:off x="457200" y="1600201"/>
            <a:ext cx="8229600" cy="4191000"/>
          </a:xfrm>
        </p:spPr>
        <p:txBody>
          <a:bodyPr/>
          <a:lstStyle/>
          <a:p>
            <a:pPr marL="0" indent="0">
              <a:spcBef>
                <a:spcPts val="1200"/>
              </a:spcBef>
              <a:buNone/>
            </a:pPr>
            <a:r>
              <a:rPr lang="en-US" sz="2600" dirty="0"/>
              <a:t>Solution</a:t>
            </a:r>
          </a:p>
          <a:p>
            <a:pPr marL="0" indent="0">
              <a:spcBef>
                <a:spcPts val="1200"/>
              </a:spcBef>
              <a:buNone/>
            </a:pPr>
            <a:r>
              <a:rPr lang="en-US" sz="2400" b="1" dirty="0"/>
              <a:t>Step 1: </a:t>
            </a:r>
            <a:r>
              <a:rPr lang="en-US" sz="2400" dirty="0"/>
              <a:t>The claim that “Connecticut and New York have the same proportion of cars with rear license plates only” can be expressed as </a:t>
            </a:r>
            <a:r>
              <a:rPr lang="en-US" sz="2400" i="1" dirty="0"/>
              <a:t>p</a:t>
            </a:r>
            <a:r>
              <a:rPr lang="en-US" sz="2400" baseline="-25000" dirty="0"/>
              <a:t>1</a:t>
            </a:r>
            <a:r>
              <a:rPr lang="en-US" sz="2400" dirty="0"/>
              <a:t> = </a:t>
            </a:r>
            <a:r>
              <a:rPr lang="en-US" sz="2400" i="1" dirty="0"/>
              <a:t>p</a:t>
            </a:r>
            <a:r>
              <a:rPr lang="en-US" sz="2400" baseline="-25000" dirty="0"/>
              <a:t>2</a:t>
            </a:r>
            <a:r>
              <a:rPr lang="en-US" sz="2400" dirty="0"/>
              <a:t>.</a:t>
            </a:r>
          </a:p>
          <a:p>
            <a:pPr marL="0" indent="0">
              <a:spcBef>
                <a:spcPts val="1200"/>
              </a:spcBef>
              <a:buNone/>
            </a:pPr>
            <a:r>
              <a:rPr lang="en-US" sz="2400" b="1" kern="0" dirty="0"/>
              <a:t>Step 2: </a:t>
            </a:r>
            <a:r>
              <a:rPr lang="en-US" sz="2400" kern="0" dirty="0"/>
              <a:t>If </a:t>
            </a:r>
            <a:r>
              <a:rPr lang="en-US" sz="2400" i="1" kern="0" dirty="0"/>
              <a:t>p</a:t>
            </a:r>
            <a:r>
              <a:rPr lang="en-US" sz="2400" kern="0" baseline="-25000" dirty="0"/>
              <a:t>1</a:t>
            </a:r>
            <a:r>
              <a:rPr lang="en-US" sz="2400" kern="0" dirty="0"/>
              <a:t> = </a:t>
            </a:r>
            <a:r>
              <a:rPr lang="en-US" sz="2400" i="1" kern="0" dirty="0"/>
              <a:t>p</a:t>
            </a:r>
            <a:r>
              <a:rPr lang="en-US" sz="2400" kern="0" baseline="-25000" dirty="0"/>
              <a:t>2</a:t>
            </a:r>
            <a:r>
              <a:rPr lang="en-US" sz="2400" kern="0" dirty="0"/>
              <a:t> is false, then </a:t>
            </a:r>
            <a:r>
              <a:rPr lang="en-US" sz="2400" i="1" kern="0" dirty="0"/>
              <a:t>p</a:t>
            </a:r>
            <a:r>
              <a:rPr lang="en-US" sz="2400" kern="0" baseline="-25000" dirty="0"/>
              <a:t>1</a:t>
            </a:r>
            <a:r>
              <a:rPr lang="en-US" sz="2400" kern="0" dirty="0"/>
              <a:t> ≠ </a:t>
            </a:r>
            <a:r>
              <a:rPr lang="en-US" sz="2400" i="1" kern="0" dirty="0"/>
              <a:t>p</a:t>
            </a:r>
            <a:r>
              <a:rPr lang="en-US" sz="2400" kern="0" baseline="-25000" dirty="0"/>
              <a:t>2</a:t>
            </a:r>
            <a:r>
              <a:rPr lang="en-US" sz="2400" kern="0" dirty="0"/>
              <a:t>.</a:t>
            </a:r>
          </a:p>
          <a:p>
            <a:pPr marL="0" indent="0">
              <a:spcBef>
                <a:spcPts val="1200"/>
              </a:spcBef>
              <a:buFontTx/>
              <a:buNone/>
            </a:pPr>
            <a:r>
              <a:rPr lang="en-US" sz="2400" b="1" kern="0" dirty="0"/>
              <a:t>Step 3: </a:t>
            </a:r>
            <a:r>
              <a:rPr lang="en-US" sz="2400" kern="0" dirty="0"/>
              <a:t>Because the claim of </a:t>
            </a:r>
            <a:r>
              <a:rPr lang="en-US" sz="2400" i="1" kern="0" dirty="0"/>
              <a:t>p</a:t>
            </a:r>
            <a:r>
              <a:rPr lang="en-US" sz="2400" kern="0" baseline="-25000" dirty="0"/>
              <a:t>1</a:t>
            </a:r>
            <a:r>
              <a:rPr lang="en-US" sz="2400" kern="0" dirty="0"/>
              <a:t> ≠ </a:t>
            </a:r>
            <a:r>
              <a:rPr lang="en-US" sz="2400" i="1" kern="0" dirty="0"/>
              <a:t>p</a:t>
            </a:r>
            <a:r>
              <a:rPr lang="en-US" sz="2400" kern="0" baseline="-25000" dirty="0"/>
              <a:t>2</a:t>
            </a:r>
            <a:r>
              <a:rPr lang="en-US" sz="2400" kern="0" dirty="0"/>
              <a:t> does not contain equality, it becomes the alternative hypothesis. The null hypothesis is the statement of equality, so we have</a:t>
            </a:r>
          </a:p>
          <a:p>
            <a:pPr marL="0" indent="1604963">
              <a:spcBef>
                <a:spcPts val="1200"/>
              </a:spcBef>
              <a:buFontTx/>
              <a:buNone/>
            </a:pPr>
            <a:r>
              <a:rPr lang="pt-BR" sz="2400" i="1" kern="0" dirty="0"/>
              <a:t>H</a:t>
            </a:r>
            <a:r>
              <a:rPr lang="pt-BR" sz="2400" kern="0" baseline="-25000" dirty="0"/>
              <a:t>0</a:t>
            </a:r>
            <a:r>
              <a:rPr lang="pt-BR" sz="2400" kern="0" dirty="0"/>
              <a:t>: </a:t>
            </a:r>
            <a:r>
              <a:rPr lang="pt-BR" sz="2400" i="1" kern="0" dirty="0"/>
              <a:t>p</a:t>
            </a:r>
            <a:r>
              <a:rPr lang="pt-BR" sz="2400" kern="0" baseline="-25000" dirty="0"/>
              <a:t>1</a:t>
            </a:r>
            <a:r>
              <a:rPr lang="pt-BR" sz="2400" kern="0" dirty="0"/>
              <a:t> = </a:t>
            </a:r>
            <a:r>
              <a:rPr lang="pt-BR" sz="2400" i="1" kern="0" dirty="0"/>
              <a:t>p</a:t>
            </a:r>
            <a:r>
              <a:rPr lang="pt-BR" sz="2400" kern="0" baseline="-25000" dirty="0"/>
              <a:t>2</a:t>
            </a:r>
            <a:r>
              <a:rPr lang="pt-BR" sz="2400" kern="0" dirty="0"/>
              <a:t> 	</a:t>
            </a:r>
            <a:r>
              <a:rPr lang="pt-BR" sz="2400" i="1" kern="0" dirty="0"/>
              <a:t>H</a:t>
            </a:r>
            <a:r>
              <a:rPr lang="pt-BR" sz="2400" kern="0" baseline="-25000" dirty="0"/>
              <a:t>1</a:t>
            </a:r>
            <a:r>
              <a:rPr lang="pt-BR" sz="2400" kern="0" dirty="0"/>
              <a:t>: </a:t>
            </a:r>
            <a:r>
              <a:rPr lang="pt-BR" sz="2400" i="1" kern="0" dirty="0"/>
              <a:t>p</a:t>
            </a:r>
            <a:r>
              <a:rPr lang="pt-BR" sz="2400" kern="0" baseline="-25000" dirty="0"/>
              <a:t>1</a:t>
            </a:r>
            <a:r>
              <a:rPr lang="pt-BR" sz="2400" kern="0" dirty="0"/>
              <a:t> </a:t>
            </a:r>
            <a:r>
              <a:rPr lang="en-US" sz="2400" kern="0" dirty="0"/>
              <a:t>≠</a:t>
            </a:r>
            <a:r>
              <a:rPr lang="pt-BR" sz="2400" kern="0" dirty="0"/>
              <a:t> </a:t>
            </a:r>
            <a:r>
              <a:rPr lang="pt-BR" sz="2400" i="1" kern="0" dirty="0"/>
              <a:t>p</a:t>
            </a:r>
            <a:r>
              <a:rPr lang="pt-BR" sz="2400" kern="0" baseline="-25000" dirty="0"/>
              <a:t>2</a:t>
            </a:r>
            <a:endParaRPr lang="en-IN" sz="2400" dirty="0"/>
          </a:p>
        </p:txBody>
      </p:sp>
    </p:spTree>
    <p:extLst>
      <p:ext uri="{BB962C8B-B14F-4D97-AF65-F5344CB8AC3E}">
        <p14:creationId xmlns:p14="http://schemas.microsoft.com/office/powerpoint/2010/main" val="843311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j-lt"/>
              </a:rPr>
              <a:t>Example: Proportions of Cars with Rear License Plates Only: Are the Proportions the Same in Connecticut and New York? </a:t>
            </a:r>
            <a:r>
              <a:rPr lang="en-US" sz="2000" b="0" dirty="0">
                <a:latin typeface="+mj-lt"/>
              </a:rPr>
              <a:t>(5 of 14)</a:t>
            </a:r>
            <a:endParaRPr lang="en-IN" sz="2000" b="0" dirty="0">
              <a:latin typeface="+mj-lt"/>
            </a:endParaRPr>
          </a:p>
        </p:txBody>
      </p:sp>
      <p:sp>
        <p:nvSpPr>
          <p:cNvPr id="3" name="Content Placeholder 2"/>
          <p:cNvSpPr>
            <a:spLocks noGrp="1"/>
          </p:cNvSpPr>
          <p:nvPr>
            <p:ph idx="1"/>
          </p:nvPr>
        </p:nvSpPr>
        <p:spPr>
          <a:xfrm>
            <a:off x="457200" y="1600201"/>
            <a:ext cx="8382000" cy="2971799"/>
          </a:xfrm>
        </p:spPr>
        <p:txBody>
          <a:bodyPr/>
          <a:lstStyle/>
          <a:p>
            <a:pPr marL="0" indent="0">
              <a:spcBef>
                <a:spcPts val="1200"/>
              </a:spcBef>
              <a:buFontTx/>
              <a:buNone/>
            </a:pPr>
            <a:r>
              <a:rPr lang="en-US" sz="2600" kern="0" dirty="0"/>
              <a:t>Solution</a:t>
            </a:r>
          </a:p>
          <a:p>
            <a:pPr marL="0" indent="0">
              <a:spcBef>
                <a:spcPts val="1200"/>
              </a:spcBef>
              <a:buFontTx/>
              <a:buNone/>
            </a:pPr>
            <a:r>
              <a:rPr lang="en-US" sz="2400" b="1" kern="0" dirty="0"/>
              <a:t>Step 4: </a:t>
            </a:r>
            <a:r>
              <a:rPr lang="en-US" sz="2400" kern="0" dirty="0"/>
              <a:t>The significance level was specified as </a:t>
            </a:r>
            <a:r>
              <a:rPr lang="el-GR" sz="2400" i="1" kern="0" dirty="0">
                <a:sym typeface="Symbol" panose="05050102010706020507" pitchFamily="18" charset="2"/>
              </a:rPr>
              <a:t>α</a:t>
            </a:r>
            <a:r>
              <a:rPr lang="en-US" sz="2400" kern="0" dirty="0"/>
              <a:t> = 0.05, so we use </a:t>
            </a:r>
            <a:r>
              <a:rPr lang="el-GR" sz="2400" i="1" kern="0" dirty="0">
                <a:sym typeface="Symbol" panose="05050102010706020507" pitchFamily="18" charset="2"/>
              </a:rPr>
              <a:t>α</a:t>
            </a:r>
            <a:r>
              <a:rPr lang="en-US" sz="2400" kern="0" dirty="0"/>
              <a:t> = 0.05.</a:t>
            </a:r>
          </a:p>
          <a:p>
            <a:pPr marL="0" indent="0">
              <a:spcBef>
                <a:spcPts val="1200"/>
              </a:spcBef>
              <a:buNone/>
            </a:pPr>
            <a:r>
              <a:rPr lang="en-US" sz="2400" b="1" dirty="0"/>
              <a:t>Step 5: </a:t>
            </a:r>
            <a:r>
              <a:rPr lang="en-US" sz="2400" dirty="0"/>
              <a:t>This step and the following step can be circumvented by using technology; see the display that follows this example. If not using technology, we use the normal distribution as an approximation to the binomial distribution.</a:t>
            </a:r>
            <a:endParaRPr lang="en-IN" sz="2400" dirty="0"/>
          </a:p>
        </p:txBody>
      </p:sp>
    </p:spTree>
    <p:extLst>
      <p:ext uri="{BB962C8B-B14F-4D97-AF65-F5344CB8AC3E}">
        <p14:creationId xmlns:p14="http://schemas.microsoft.com/office/powerpoint/2010/main" val="693294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j-lt"/>
              </a:rPr>
              <a:t>Example: Proportions of Cars with Rear License Plates Only: Are the Proportions the Same in Connecticut and New York? </a:t>
            </a:r>
            <a:r>
              <a:rPr lang="en-US" sz="2000" b="0" dirty="0">
                <a:latin typeface="+mj-lt"/>
              </a:rPr>
              <a:t>(6 of 14)</a:t>
            </a:r>
            <a:endParaRPr lang="en-IN" sz="2000" b="0" dirty="0">
              <a:latin typeface="+mj-lt"/>
            </a:endParaRPr>
          </a:p>
        </p:txBody>
      </p:sp>
      <p:sp>
        <p:nvSpPr>
          <p:cNvPr id="3" name="Content Placeholder 2"/>
          <p:cNvSpPr>
            <a:spLocks noGrp="1"/>
          </p:cNvSpPr>
          <p:nvPr>
            <p:ph idx="1"/>
          </p:nvPr>
        </p:nvSpPr>
        <p:spPr>
          <a:xfrm>
            <a:off x="457200" y="1600201"/>
            <a:ext cx="8229600" cy="2057399"/>
          </a:xfrm>
        </p:spPr>
        <p:txBody>
          <a:bodyPr/>
          <a:lstStyle/>
          <a:p>
            <a:pPr marL="0" indent="0">
              <a:spcBef>
                <a:spcPts val="1200"/>
              </a:spcBef>
              <a:buNone/>
            </a:pPr>
            <a:r>
              <a:rPr lang="en-US" sz="2600" dirty="0"/>
              <a:t>Solution</a:t>
            </a:r>
          </a:p>
          <a:p>
            <a:pPr marL="0" indent="0">
              <a:spcBef>
                <a:spcPts val="1200"/>
              </a:spcBef>
              <a:buNone/>
            </a:pPr>
            <a:r>
              <a:rPr lang="en-US" sz="2400" b="1" dirty="0"/>
              <a:t>Step 5 (con’t): </a:t>
            </a:r>
            <a:r>
              <a:rPr lang="en-US" sz="2400" dirty="0"/>
              <a:t>We estimate the common value of </a:t>
            </a:r>
            <a:r>
              <a:rPr lang="en-US" sz="2400" i="1" dirty="0"/>
              <a:t>p</a:t>
            </a:r>
            <a:r>
              <a:rPr lang="en-US" sz="2400" baseline="-25000" dirty="0"/>
              <a:t>1</a:t>
            </a:r>
            <a:r>
              <a:rPr lang="en-US" sz="2400" dirty="0"/>
              <a:t> and </a:t>
            </a:r>
            <a:r>
              <a:rPr lang="en-US" sz="2400" i="1" dirty="0"/>
              <a:t>p</a:t>
            </a:r>
            <a:r>
              <a:rPr lang="en-US" sz="2400" baseline="-25000" dirty="0"/>
              <a:t>2</a:t>
            </a:r>
            <a:r>
              <a:rPr lang="en-US" sz="2400" dirty="0"/>
              <a:t> with the pooled sample estimate </a:t>
            </a:r>
            <a:r>
              <a:rPr lang="en-US" sz="2400" i="1" dirty="0"/>
              <a:t>p </a:t>
            </a:r>
            <a:r>
              <a:rPr lang="en-US" sz="2400" dirty="0"/>
              <a:t>calculated as shown below, with extra decimal places used to minimize rounding errors in later calculations.</a:t>
            </a:r>
            <a:endParaRPr lang="en-IN" sz="2400" dirty="0"/>
          </a:p>
        </p:txBody>
      </p:sp>
      <p:pic>
        <p:nvPicPr>
          <p:cNvPr id="5" name="Picture 4" descr="p-bar = x sub1 + x sub 2, divided by, n sub 1 + n sub 2 = 239 + 9, divided by, 2049 + 550 = 0.09542132. q-bar = 1 minus p-bar = 1 minus 0.09542132 = 0.904578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4674" y="3974326"/>
            <a:ext cx="5351389" cy="1183397"/>
          </a:xfrm>
          <a:prstGeom prst="rect">
            <a:avLst/>
          </a:prstGeom>
        </p:spPr>
      </p:pic>
    </p:spTree>
    <p:extLst>
      <p:ext uri="{BB962C8B-B14F-4D97-AF65-F5344CB8AC3E}">
        <p14:creationId xmlns:p14="http://schemas.microsoft.com/office/powerpoint/2010/main" val="1472653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j-lt"/>
              </a:rPr>
              <a:t>Example: Proportions of Cars with Rear License Plates Only: Are the Proportions the Same in Connecticut and New York? </a:t>
            </a:r>
            <a:r>
              <a:rPr lang="en-US" sz="2000" b="0" dirty="0">
                <a:latin typeface="+mj-lt"/>
              </a:rPr>
              <a:t>(7 of 14)</a:t>
            </a:r>
            <a:endParaRPr lang="en-IN" sz="2000" b="0" dirty="0">
              <a:latin typeface="+mj-lt"/>
            </a:endParaRPr>
          </a:p>
        </p:txBody>
      </p:sp>
      <p:sp>
        <p:nvSpPr>
          <p:cNvPr id="3" name="Content Placeholder 2"/>
          <p:cNvSpPr>
            <a:spLocks noGrp="1"/>
          </p:cNvSpPr>
          <p:nvPr>
            <p:ph idx="1"/>
          </p:nvPr>
        </p:nvSpPr>
        <p:spPr>
          <a:xfrm>
            <a:off x="457200" y="1600201"/>
            <a:ext cx="7391400" cy="1600199"/>
          </a:xfrm>
        </p:spPr>
        <p:txBody>
          <a:bodyPr/>
          <a:lstStyle/>
          <a:p>
            <a:pPr marL="0" indent="0">
              <a:spcBef>
                <a:spcPts val="1200"/>
              </a:spcBef>
              <a:buNone/>
            </a:pPr>
            <a:r>
              <a:rPr lang="en-US" sz="2600" dirty="0"/>
              <a:t>Solution</a:t>
            </a:r>
          </a:p>
          <a:p>
            <a:pPr marL="0" indent="0">
              <a:spcBef>
                <a:spcPts val="1200"/>
              </a:spcBef>
              <a:buNone/>
            </a:pPr>
            <a:r>
              <a:rPr lang="en-US" sz="2400" b="1" dirty="0"/>
              <a:t>Step 6: </a:t>
            </a:r>
            <a:r>
              <a:rPr lang="en-US" sz="2400" dirty="0"/>
              <a:t>Because we assume in the null hypothesis that </a:t>
            </a:r>
            <a:r>
              <a:rPr lang="en-US" sz="2400" i="1" dirty="0"/>
              <a:t>p</a:t>
            </a:r>
            <a:r>
              <a:rPr lang="en-US" sz="2400" baseline="-25000" dirty="0"/>
              <a:t>1</a:t>
            </a:r>
            <a:r>
              <a:rPr lang="en-US" sz="2400" dirty="0"/>
              <a:t> = </a:t>
            </a:r>
            <a:r>
              <a:rPr lang="en-US" sz="2400" i="1" dirty="0"/>
              <a:t>p</a:t>
            </a:r>
            <a:r>
              <a:rPr lang="en-US" sz="2400" baseline="-25000" dirty="0"/>
              <a:t>2</a:t>
            </a:r>
            <a:r>
              <a:rPr lang="en-US" sz="2400" dirty="0"/>
              <a:t>, the value of </a:t>
            </a:r>
            <a:r>
              <a:rPr lang="en-US" sz="2400" i="1" dirty="0"/>
              <a:t>p</a:t>
            </a:r>
            <a:r>
              <a:rPr lang="en-US" sz="2400" baseline="-25000" dirty="0"/>
              <a:t>1</a:t>
            </a:r>
            <a:r>
              <a:rPr lang="en-US" sz="2400" dirty="0"/>
              <a:t> </a:t>
            </a:r>
            <a:r>
              <a:rPr lang="en-US" sz="2400" dirty="0">
                <a:cs typeface="Arial" panose="020B0604020202020204" pitchFamily="34" charset="0"/>
              </a:rPr>
              <a:t>−</a:t>
            </a:r>
            <a:r>
              <a:rPr lang="en-US" sz="2400" dirty="0"/>
              <a:t> </a:t>
            </a:r>
            <a:r>
              <a:rPr lang="en-US" sz="2400" i="1" dirty="0"/>
              <a:t>p</a:t>
            </a:r>
            <a:r>
              <a:rPr lang="en-US" sz="2400" baseline="-25000" dirty="0"/>
              <a:t>2</a:t>
            </a:r>
            <a:r>
              <a:rPr lang="en-US" sz="2400" dirty="0"/>
              <a:t> is 0 in the following calculation of the test statistic:</a:t>
            </a:r>
            <a:endParaRPr lang="en-IN" sz="2400" dirty="0"/>
          </a:p>
        </p:txBody>
      </p:sp>
      <p:pic>
        <p:nvPicPr>
          <p:cNvPr id="7" name="Picture 6" descr="z = p-hat sub 1 minus p-hat sub 2, minus, p sub 1 minus p sub 2, divided by the square root of the sum of p-bar times q-bar over n sub 1 and p-bar times q-bar over n sub 2. When the variables are replaced with their values, z = 239 over 2049, minus 9 over 550, minus 0, all divided by the square root of the sum of 0.09542132 times 0.90457868 over 2049 and 0.09542132 times 0.90457868 over 550. So, z = 7.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528" y="3341491"/>
            <a:ext cx="7720988" cy="2983109"/>
          </a:xfrm>
          <a:prstGeom prst="rect">
            <a:avLst/>
          </a:prstGeom>
        </p:spPr>
      </p:pic>
    </p:spTree>
    <p:extLst>
      <p:ext uri="{BB962C8B-B14F-4D97-AF65-F5344CB8AC3E}">
        <p14:creationId xmlns:p14="http://schemas.microsoft.com/office/powerpoint/2010/main" val="1002267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j-lt"/>
              </a:rPr>
              <a:t>Example: Proportions of Cars with Rear License Plates Only: Are the Proportions the Same in Connecticut and New York? </a:t>
            </a:r>
            <a:r>
              <a:rPr lang="en-US" sz="2000" b="0" dirty="0">
                <a:latin typeface="+mj-lt"/>
              </a:rPr>
              <a:t>(8 of 14)</a:t>
            </a:r>
            <a:endParaRPr lang="en-IN" sz="2000" b="0" dirty="0">
              <a:latin typeface="+mj-lt"/>
            </a:endParaRPr>
          </a:p>
        </p:txBody>
      </p:sp>
      <p:sp>
        <p:nvSpPr>
          <p:cNvPr id="3" name="Content Placeholder 2"/>
          <p:cNvSpPr>
            <a:spLocks noGrp="1"/>
          </p:cNvSpPr>
          <p:nvPr>
            <p:ph idx="1"/>
          </p:nvPr>
        </p:nvSpPr>
        <p:spPr>
          <a:xfrm>
            <a:off x="457200" y="1600201"/>
            <a:ext cx="7391400" cy="3200399"/>
          </a:xfrm>
        </p:spPr>
        <p:txBody>
          <a:bodyPr/>
          <a:lstStyle/>
          <a:p>
            <a:pPr marL="0" indent="0">
              <a:spcBef>
                <a:spcPts val="1200"/>
              </a:spcBef>
              <a:buNone/>
            </a:pPr>
            <a:r>
              <a:rPr lang="en-US" sz="2600" dirty="0">
                <a:latin typeface="+mj-lt"/>
              </a:rPr>
              <a:t>Solution</a:t>
            </a:r>
          </a:p>
          <a:p>
            <a:pPr marL="0" indent="0">
              <a:spcBef>
                <a:spcPts val="1200"/>
              </a:spcBef>
              <a:buNone/>
            </a:pPr>
            <a:r>
              <a:rPr lang="en-US" sz="2400" b="1" dirty="0">
                <a:latin typeface="+mj-lt"/>
              </a:rPr>
              <a:t>Step 6 (con’t): </a:t>
            </a:r>
            <a:r>
              <a:rPr lang="en-US" sz="2400" dirty="0">
                <a:latin typeface="+mj-lt"/>
              </a:rPr>
              <a:t>This is a two-tailed test, so the </a:t>
            </a:r>
            <a:br>
              <a:rPr lang="en-US" sz="2400" dirty="0">
                <a:latin typeface="+mj-lt"/>
              </a:rPr>
            </a:br>
            <a:r>
              <a:rPr lang="en-US" sz="2400" i="1" dirty="0">
                <a:latin typeface="+mj-lt"/>
              </a:rPr>
              <a:t>P</a:t>
            </a:r>
            <a:r>
              <a:rPr lang="en-US" sz="2400" dirty="0">
                <a:latin typeface="+mj-lt"/>
              </a:rPr>
              <a:t>-value is twice the area to the right of the test statistic </a:t>
            </a:r>
            <a:r>
              <a:rPr lang="en-US" sz="2400" i="1" dirty="0">
                <a:latin typeface="+mj-lt"/>
              </a:rPr>
              <a:t>z </a:t>
            </a:r>
            <a:r>
              <a:rPr lang="en-US" sz="2400" dirty="0">
                <a:latin typeface="+mj-lt"/>
              </a:rPr>
              <a:t>= 7.11. Refer to Table A-2 and find that the area to the right of the test statistic </a:t>
            </a:r>
            <a:r>
              <a:rPr lang="en-US" sz="2400" i="1" dirty="0">
                <a:latin typeface="+mj-lt"/>
              </a:rPr>
              <a:t>z </a:t>
            </a:r>
            <a:r>
              <a:rPr lang="en-US" sz="2400" dirty="0">
                <a:latin typeface="+mj-lt"/>
              </a:rPr>
              <a:t>= 7.11 is 0.0001, so the </a:t>
            </a:r>
            <a:r>
              <a:rPr lang="en-US" sz="2400" i="1" dirty="0">
                <a:latin typeface="+mj-lt"/>
              </a:rPr>
              <a:t>P</a:t>
            </a:r>
            <a:r>
              <a:rPr lang="en-US" sz="2400" dirty="0">
                <a:latin typeface="+mj-lt"/>
              </a:rPr>
              <a:t>-value is 0.0002. Technology provides a more accurate </a:t>
            </a:r>
            <a:r>
              <a:rPr lang="en-US" sz="2400" i="1" dirty="0">
                <a:latin typeface="+mj-lt"/>
              </a:rPr>
              <a:t>P</a:t>
            </a:r>
            <a:r>
              <a:rPr lang="en-US" sz="2400" dirty="0">
                <a:latin typeface="+mj-lt"/>
              </a:rPr>
              <a:t>-value of 0.00000000000119, which is often expressed as 0.0000 or “</a:t>
            </a:r>
            <a:r>
              <a:rPr lang="en-US" sz="2400" i="1" dirty="0">
                <a:latin typeface="+mj-lt"/>
              </a:rPr>
              <a:t>P-</a:t>
            </a:r>
            <a:r>
              <a:rPr lang="en-US" sz="2400" dirty="0">
                <a:latin typeface="+mj-lt"/>
              </a:rPr>
              <a:t>value &lt; 0.0001.”</a:t>
            </a:r>
            <a:endParaRPr lang="en-IN" sz="2400" dirty="0">
              <a:latin typeface="+mj-lt"/>
            </a:endParaRPr>
          </a:p>
        </p:txBody>
      </p:sp>
    </p:spTree>
    <p:extLst>
      <p:ext uri="{BB962C8B-B14F-4D97-AF65-F5344CB8AC3E}">
        <p14:creationId xmlns:p14="http://schemas.microsoft.com/office/powerpoint/2010/main" val="2902887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sz="3600" dirty="0">
                <a:solidFill>
                  <a:schemeClr val="bg2"/>
                </a:solidFill>
                <a:latin typeface="+mj-lt"/>
              </a:rPr>
              <a:t>Inferences from Two Samples</a:t>
            </a:r>
            <a:endParaRPr lang="en-IN" sz="3600" dirty="0">
              <a:solidFill>
                <a:schemeClr val="bg2"/>
              </a:solidFill>
              <a:latin typeface="+mj-lt"/>
            </a:endParaRPr>
          </a:p>
        </p:txBody>
      </p:sp>
      <p:sp>
        <p:nvSpPr>
          <p:cNvPr id="3" name="Content Placeholder 2"/>
          <p:cNvSpPr>
            <a:spLocks noGrp="1"/>
          </p:cNvSpPr>
          <p:nvPr>
            <p:ph idx="1"/>
          </p:nvPr>
        </p:nvSpPr>
        <p:spPr>
          <a:xfrm>
            <a:off x="457200" y="1600201"/>
            <a:ext cx="8229600" cy="2362199"/>
          </a:xfrm>
        </p:spPr>
        <p:txBody>
          <a:bodyPr/>
          <a:lstStyle/>
          <a:p>
            <a:pPr marL="255600" indent="-255600" defTabSz="690563">
              <a:buNone/>
              <a:defRPr/>
            </a:pPr>
            <a:r>
              <a:rPr lang="en-US" sz="2600" b="1" dirty="0"/>
              <a:t>9-1 Two Proportions</a:t>
            </a:r>
          </a:p>
          <a:p>
            <a:pPr marL="255600" indent="-255600" defTabSz="690563">
              <a:buNone/>
              <a:defRPr/>
            </a:pPr>
            <a:r>
              <a:rPr lang="en-US" sz="2600" dirty="0"/>
              <a:t>9-2 Two Means: Independent Samples</a:t>
            </a:r>
          </a:p>
          <a:p>
            <a:pPr marL="255600" indent="-255600" defTabSz="690563">
              <a:buNone/>
              <a:defRPr/>
            </a:pPr>
            <a:r>
              <a:rPr lang="en-US" sz="2600" dirty="0"/>
              <a:t>9-3 Two Dependent Samples (Matched Pairs)</a:t>
            </a:r>
          </a:p>
          <a:p>
            <a:pPr marL="255600" indent="-255600" defTabSz="690563">
              <a:buNone/>
              <a:defRPr/>
            </a:pPr>
            <a:r>
              <a:rPr lang="en-US" sz="2600" dirty="0"/>
              <a:t>9-4 Two Variances or Standard Deviations</a:t>
            </a:r>
          </a:p>
        </p:txBody>
      </p:sp>
    </p:spTree>
    <p:extLst>
      <p:ext uri="{BB962C8B-B14F-4D97-AF65-F5344CB8AC3E}">
        <p14:creationId xmlns:p14="http://schemas.microsoft.com/office/powerpoint/2010/main" val="780033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j-lt"/>
              </a:rPr>
              <a:t>Example: Proportions of Cars with Rear License Plates Only: Are the Proportions the Same in Connecticut and New York? </a:t>
            </a:r>
            <a:r>
              <a:rPr lang="en-US" sz="2000" b="0" dirty="0">
                <a:latin typeface="+mj-lt"/>
              </a:rPr>
              <a:t>(9 of 14)</a:t>
            </a:r>
            <a:endParaRPr lang="en-IN" sz="2000" b="0" dirty="0">
              <a:latin typeface="+mj-lt"/>
            </a:endParaRPr>
          </a:p>
        </p:txBody>
      </p:sp>
      <p:sp>
        <p:nvSpPr>
          <p:cNvPr id="3" name="Content Placeholder 2"/>
          <p:cNvSpPr>
            <a:spLocks noGrp="1"/>
          </p:cNvSpPr>
          <p:nvPr>
            <p:ph idx="1"/>
          </p:nvPr>
        </p:nvSpPr>
        <p:spPr>
          <a:xfrm>
            <a:off x="457200" y="1600201"/>
            <a:ext cx="1295400" cy="381000"/>
          </a:xfrm>
        </p:spPr>
        <p:txBody>
          <a:bodyPr/>
          <a:lstStyle/>
          <a:p>
            <a:pPr marL="0" indent="0">
              <a:buNone/>
            </a:pPr>
            <a:r>
              <a:rPr lang="en-US" sz="2600" dirty="0"/>
              <a:t>Solution</a:t>
            </a:r>
            <a:endParaRPr lang="en-IN" sz="2600" dirty="0"/>
          </a:p>
        </p:txBody>
      </p:sp>
      <p:pic>
        <p:nvPicPr>
          <p:cNvPr id="4" name="Picture 3" descr="A standard normal curve on the z-scale. The curve peaks at p sub 1 minus p sub 2 = 0, or z = 0. The test statistic is z = 7.11. To find the P-value for a two-tailed test, double the area under the curve to the right of the test statistic."/>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209800"/>
            <a:ext cx="5471223" cy="3799950"/>
          </a:xfrm>
          <a:prstGeom prst="rect">
            <a:avLst/>
          </a:prstGeom>
        </p:spPr>
      </p:pic>
    </p:spTree>
    <p:extLst>
      <p:ext uri="{BB962C8B-B14F-4D97-AF65-F5344CB8AC3E}">
        <p14:creationId xmlns:p14="http://schemas.microsoft.com/office/powerpoint/2010/main" val="64153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j-lt"/>
              </a:rPr>
              <a:t>Example: Proportions of Cars with Rear License Plates Only: Are the Proportions the Same in Connecticut and New York? </a:t>
            </a:r>
            <a:r>
              <a:rPr lang="en-US" sz="2000" b="0" dirty="0">
                <a:latin typeface="+mj-lt"/>
              </a:rPr>
              <a:t>(10 of 14)</a:t>
            </a:r>
            <a:endParaRPr lang="en-IN" sz="2000" b="0" dirty="0">
              <a:latin typeface="+mj-lt"/>
            </a:endParaRPr>
          </a:p>
        </p:txBody>
      </p:sp>
      <p:sp>
        <p:nvSpPr>
          <p:cNvPr id="3" name="Content Placeholder 2"/>
          <p:cNvSpPr>
            <a:spLocks noGrp="1"/>
          </p:cNvSpPr>
          <p:nvPr>
            <p:ph idx="1"/>
          </p:nvPr>
        </p:nvSpPr>
        <p:spPr>
          <a:xfrm>
            <a:off x="457200" y="1600201"/>
            <a:ext cx="7848600" cy="1676399"/>
          </a:xfrm>
        </p:spPr>
        <p:txBody>
          <a:bodyPr/>
          <a:lstStyle/>
          <a:p>
            <a:pPr marL="0" indent="0">
              <a:spcBef>
                <a:spcPts val="1200"/>
              </a:spcBef>
              <a:buNone/>
            </a:pPr>
            <a:r>
              <a:rPr lang="en-US" sz="2600" dirty="0"/>
              <a:t>Solution</a:t>
            </a:r>
          </a:p>
          <a:p>
            <a:pPr marL="0" indent="0">
              <a:spcBef>
                <a:spcPts val="1200"/>
              </a:spcBef>
              <a:buNone/>
            </a:pPr>
            <a:r>
              <a:rPr lang="en-US" sz="2400" b="1" dirty="0"/>
              <a:t>Step 7: </a:t>
            </a:r>
            <a:r>
              <a:rPr lang="en-US" sz="2400" dirty="0"/>
              <a:t>Because the </a:t>
            </a:r>
            <a:r>
              <a:rPr lang="en-US" sz="2400" i="1" dirty="0"/>
              <a:t>P</a:t>
            </a:r>
            <a:r>
              <a:rPr lang="en-US" sz="2400" dirty="0"/>
              <a:t>-value of 0.0000 is less than the significance level of </a:t>
            </a:r>
            <a:r>
              <a:rPr lang="el-GR" sz="2400" i="1" dirty="0">
                <a:sym typeface="Symbol" panose="05050102010706020507" pitchFamily="18" charset="2"/>
              </a:rPr>
              <a:t>α</a:t>
            </a:r>
            <a:r>
              <a:rPr lang="en-US" sz="2400" dirty="0"/>
              <a:t> = 0.05, we reject the null hypothesis of </a:t>
            </a:r>
            <a:r>
              <a:rPr lang="en-US" sz="2400" i="1" dirty="0"/>
              <a:t>p</a:t>
            </a:r>
            <a:r>
              <a:rPr lang="en-US" sz="2400" baseline="-25000" dirty="0"/>
              <a:t>1</a:t>
            </a:r>
            <a:r>
              <a:rPr lang="en-US" sz="2400" dirty="0"/>
              <a:t> = </a:t>
            </a:r>
            <a:r>
              <a:rPr lang="en-US" sz="2400" i="1" dirty="0"/>
              <a:t>p</a:t>
            </a:r>
            <a:r>
              <a:rPr lang="en-US" sz="2400" baseline="-25000" dirty="0"/>
              <a:t>2</a:t>
            </a:r>
            <a:r>
              <a:rPr lang="en-US" sz="2400" dirty="0"/>
              <a:t>.</a:t>
            </a:r>
            <a:endParaRPr lang="en-IN" sz="2400" dirty="0"/>
          </a:p>
        </p:txBody>
      </p:sp>
    </p:spTree>
    <p:extLst>
      <p:ext uri="{BB962C8B-B14F-4D97-AF65-F5344CB8AC3E}">
        <p14:creationId xmlns:p14="http://schemas.microsoft.com/office/powerpoint/2010/main" val="3716580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j-lt"/>
              </a:rPr>
              <a:t>Example: Proportions of Cars with Rear License Plates Only: Are the Proportions the Same in Connecticut and New York? </a:t>
            </a:r>
            <a:r>
              <a:rPr lang="en-US" sz="2000" b="0" dirty="0">
                <a:latin typeface="+mj-lt"/>
              </a:rPr>
              <a:t>(11 of 14)</a:t>
            </a:r>
            <a:endParaRPr lang="en-IN" sz="2000" b="0" dirty="0">
              <a:latin typeface="+mj-lt"/>
            </a:endParaRPr>
          </a:p>
        </p:txBody>
      </p:sp>
      <p:sp>
        <p:nvSpPr>
          <p:cNvPr id="3" name="Content Placeholder 2"/>
          <p:cNvSpPr>
            <a:spLocks noGrp="1"/>
          </p:cNvSpPr>
          <p:nvPr>
            <p:ph idx="1"/>
          </p:nvPr>
        </p:nvSpPr>
        <p:spPr>
          <a:xfrm>
            <a:off x="457200" y="1600200"/>
            <a:ext cx="8001000" cy="4525963"/>
          </a:xfrm>
        </p:spPr>
        <p:txBody>
          <a:bodyPr/>
          <a:lstStyle/>
          <a:p>
            <a:pPr marL="0" indent="0">
              <a:spcBef>
                <a:spcPts val="1200"/>
              </a:spcBef>
              <a:buNone/>
            </a:pPr>
            <a:r>
              <a:rPr lang="en-US" sz="2600" dirty="0"/>
              <a:t>Interpretation</a:t>
            </a:r>
          </a:p>
          <a:p>
            <a:pPr marL="0" indent="0">
              <a:spcBef>
                <a:spcPts val="1200"/>
              </a:spcBef>
              <a:buNone/>
            </a:pPr>
            <a:r>
              <a:rPr lang="en-US" sz="2400" dirty="0"/>
              <a:t>We must address the original claim that “Connecticut and New York have the same proportion of cars with rear license plates only.” Because we reject the null hypothesis, we conclude that there is sufficient evidence to warrant rejection of the claim that </a:t>
            </a:r>
            <a:r>
              <a:rPr lang="en-US" sz="2400" i="1" dirty="0"/>
              <a:t>p</a:t>
            </a:r>
            <a:r>
              <a:rPr lang="en-US" sz="2400" baseline="-25000" dirty="0"/>
              <a:t>1</a:t>
            </a:r>
            <a:r>
              <a:rPr lang="en-US" sz="2400" dirty="0"/>
              <a:t> = </a:t>
            </a:r>
            <a:r>
              <a:rPr lang="en-US" sz="2400" i="1" dirty="0"/>
              <a:t>p</a:t>
            </a:r>
            <a:r>
              <a:rPr lang="en-US" sz="2400" baseline="-25000" dirty="0"/>
              <a:t>2</a:t>
            </a:r>
            <a:r>
              <a:rPr lang="en-US" sz="2400" dirty="0"/>
              <a:t>. That is, there is sufficient evidence to conclude that Connecticut and New York have </a:t>
            </a:r>
            <a:r>
              <a:rPr lang="en-US" sz="2400" b="1" dirty="0"/>
              <a:t>different </a:t>
            </a:r>
            <a:r>
              <a:rPr lang="en-US" sz="2400" dirty="0"/>
              <a:t>proportions of cars with rear license plates only. It’s reasonable to speculate that enforcement of the license plate laws is much stricter in New York than in Connecticut, and that is why Connecticut car owners are less likely to install the front license plate.</a:t>
            </a:r>
            <a:endParaRPr lang="en-IN" sz="2400" dirty="0"/>
          </a:p>
        </p:txBody>
      </p:sp>
    </p:spTree>
    <p:extLst>
      <p:ext uri="{BB962C8B-B14F-4D97-AF65-F5344CB8AC3E}">
        <p14:creationId xmlns:p14="http://schemas.microsoft.com/office/powerpoint/2010/main" val="95263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j-lt"/>
              </a:rPr>
              <a:t>Example: Proportions of Cars with Rear License Plates Only: Are the Proportions the Same in Connecticut and New York? </a:t>
            </a:r>
            <a:r>
              <a:rPr lang="en-US" sz="2000" b="0" dirty="0">
                <a:latin typeface="+mj-lt"/>
              </a:rPr>
              <a:t>(12 of 14)</a:t>
            </a:r>
            <a:endParaRPr lang="en-IN" sz="2000" b="0" dirty="0">
              <a:latin typeface="+mj-lt"/>
            </a:endParaRPr>
          </a:p>
        </p:txBody>
      </p:sp>
      <p:sp>
        <p:nvSpPr>
          <p:cNvPr id="3" name="Content Placeholder 2"/>
          <p:cNvSpPr>
            <a:spLocks noGrp="1"/>
          </p:cNvSpPr>
          <p:nvPr>
            <p:ph idx="1"/>
          </p:nvPr>
        </p:nvSpPr>
        <p:spPr>
          <a:xfrm>
            <a:off x="457200" y="1600201"/>
            <a:ext cx="8153400" cy="2057399"/>
          </a:xfrm>
        </p:spPr>
        <p:txBody>
          <a:bodyPr/>
          <a:lstStyle/>
          <a:p>
            <a:pPr marL="0" indent="0">
              <a:spcBef>
                <a:spcPts val="1200"/>
              </a:spcBef>
              <a:buNone/>
            </a:pPr>
            <a:r>
              <a:rPr lang="en-US" sz="2600" dirty="0"/>
              <a:t>Technology</a:t>
            </a:r>
          </a:p>
          <a:p>
            <a:pPr marL="0" indent="0">
              <a:spcBef>
                <a:spcPts val="1200"/>
              </a:spcBef>
              <a:buNone/>
            </a:pPr>
            <a:r>
              <a:rPr lang="en-US" sz="2400" dirty="0"/>
              <a:t>Software and calculators usually provide a </a:t>
            </a:r>
            <a:r>
              <a:rPr lang="en-US" sz="2400" i="1" dirty="0"/>
              <a:t>P</a:t>
            </a:r>
            <a:r>
              <a:rPr lang="en-US" sz="2400" dirty="0"/>
              <a:t>-value, so the </a:t>
            </a:r>
            <a:r>
              <a:rPr lang="en-US" sz="2400" i="1" dirty="0"/>
              <a:t>P</a:t>
            </a:r>
            <a:r>
              <a:rPr lang="en-US" sz="2400" dirty="0"/>
              <a:t>-value method is typically used for testing a claim about two proportions. See the Statdisk results showing the test statistic of </a:t>
            </a:r>
            <a:r>
              <a:rPr lang="en-US" sz="2400" i="1" dirty="0"/>
              <a:t>z </a:t>
            </a:r>
            <a:r>
              <a:rPr lang="en-US" sz="2400" dirty="0"/>
              <a:t>= 7.11(rounded) and the </a:t>
            </a:r>
            <a:r>
              <a:rPr lang="en-US" sz="2400" i="1" dirty="0"/>
              <a:t>P</a:t>
            </a:r>
            <a:r>
              <a:rPr lang="en-US" sz="2400" dirty="0"/>
              <a:t>-value of 0.0000.</a:t>
            </a:r>
            <a:endParaRPr lang="en-IN" sz="2400" dirty="0"/>
          </a:p>
        </p:txBody>
      </p:sp>
      <p:pic>
        <p:nvPicPr>
          <p:cNvPr id="4" name="Picture 3" descr="A stat disk display reads as follows. Pooled proportion: 0.094213. Test statistic, z: 7.1074. Critical z: plus or minus 1.9600. P-value: 0.0000. 95% confidence interval: p sub 1 minus p sub 2 is between 0.0827974 and 0.117759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3810000"/>
            <a:ext cx="3004377" cy="2271602"/>
          </a:xfrm>
          <a:prstGeom prst="rect">
            <a:avLst/>
          </a:prstGeom>
        </p:spPr>
      </p:pic>
    </p:spTree>
    <p:extLst>
      <p:ext uri="{BB962C8B-B14F-4D97-AF65-F5344CB8AC3E}">
        <p14:creationId xmlns:p14="http://schemas.microsoft.com/office/powerpoint/2010/main" val="3412504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j-lt"/>
              </a:rPr>
              <a:t>Example: Proportions of Cars with Rear License Plates Only: Are the Proportions the Same in Connecticut and New York? </a:t>
            </a:r>
            <a:r>
              <a:rPr lang="en-US" sz="2000" b="0" dirty="0">
                <a:latin typeface="+mj-lt"/>
              </a:rPr>
              <a:t>(13 of 14)</a:t>
            </a:r>
            <a:endParaRPr lang="en-IN" sz="2000" b="0" dirty="0">
              <a:latin typeface="+mj-lt"/>
            </a:endParaRPr>
          </a:p>
        </p:txBody>
      </p:sp>
      <p:sp>
        <p:nvSpPr>
          <p:cNvPr id="3" name="Content Placeholder 2"/>
          <p:cNvSpPr>
            <a:spLocks noGrp="1"/>
          </p:cNvSpPr>
          <p:nvPr>
            <p:ph idx="1"/>
          </p:nvPr>
        </p:nvSpPr>
        <p:spPr>
          <a:xfrm>
            <a:off x="457200" y="1600201"/>
            <a:ext cx="7924800" cy="2971800"/>
          </a:xfrm>
        </p:spPr>
        <p:txBody>
          <a:bodyPr/>
          <a:lstStyle/>
          <a:p>
            <a:pPr marL="0" indent="0">
              <a:spcBef>
                <a:spcPts val="1200"/>
              </a:spcBef>
              <a:buNone/>
            </a:pPr>
            <a:r>
              <a:rPr lang="en-US" sz="2600" dirty="0"/>
              <a:t>Solution (Critical Value Method)</a:t>
            </a:r>
          </a:p>
          <a:p>
            <a:pPr marL="0" indent="0">
              <a:spcBef>
                <a:spcPts val="1200"/>
              </a:spcBef>
              <a:buNone/>
            </a:pPr>
            <a:r>
              <a:rPr lang="en-US" sz="2400" dirty="0"/>
              <a:t>The critical value method of testing hypotheses can also be used. In Step 6, find the critical values. With a significance level of </a:t>
            </a:r>
            <a:r>
              <a:rPr lang="el-GR" sz="2400" i="1" dirty="0">
                <a:sym typeface="Symbol" panose="05050102010706020507" pitchFamily="18" charset="2"/>
              </a:rPr>
              <a:t>α</a:t>
            </a:r>
            <a:r>
              <a:rPr lang="en-US" sz="2400" dirty="0"/>
              <a:t> = 0.05 in a two-tailed test based on the normal distribution, we refer to Table A-2 and find that an area of </a:t>
            </a:r>
            <a:r>
              <a:rPr lang="el-GR" sz="2400" i="1" dirty="0">
                <a:sym typeface="Symbol" panose="05050102010706020507" pitchFamily="18" charset="2"/>
              </a:rPr>
              <a:t>α</a:t>
            </a:r>
            <a:r>
              <a:rPr lang="en-US" sz="2400" dirty="0"/>
              <a:t> = 0.05 divided equally between the two tails corresponds to the critical values of </a:t>
            </a:r>
            <a:r>
              <a:rPr lang="en-US" sz="2400" i="1" dirty="0"/>
              <a:t>z </a:t>
            </a:r>
            <a:r>
              <a:rPr lang="en-US" sz="2400" dirty="0"/>
              <a:t>= </a:t>
            </a:r>
            <a:r>
              <a:rPr lang="en-US" sz="2400" dirty="0">
                <a:sym typeface="Symbol" panose="05050102010706020507" pitchFamily="18" charset="2"/>
              </a:rPr>
              <a:t>±</a:t>
            </a:r>
            <a:r>
              <a:rPr lang="en-US" sz="2400" dirty="0"/>
              <a:t>1.96.</a:t>
            </a:r>
            <a:endParaRPr lang="en-IN" sz="2400" dirty="0"/>
          </a:p>
        </p:txBody>
      </p:sp>
    </p:spTree>
    <p:extLst>
      <p:ext uri="{BB962C8B-B14F-4D97-AF65-F5344CB8AC3E}">
        <p14:creationId xmlns:p14="http://schemas.microsoft.com/office/powerpoint/2010/main" val="88692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j-lt"/>
              </a:rPr>
              <a:t>Example: Proportions of Cars with Rear License Plates Only: Are the Proportions the Same in Connecticut and New York? </a:t>
            </a:r>
            <a:r>
              <a:rPr lang="en-US" sz="2000" b="0" dirty="0">
                <a:latin typeface="+mj-lt"/>
              </a:rPr>
              <a:t>(14 of 14)</a:t>
            </a:r>
            <a:endParaRPr lang="en-IN" sz="2000" b="0" dirty="0">
              <a:latin typeface="+mj-lt"/>
            </a:endParaRPr>
          </a:p>
        </p:txBody>
      </p:sp>
      <p:sp>
        <p:nvSpPr>
          <p:cNvPr id="3" name="Content Placeholder 2"/>
          <p:cNvSpPr>
            <a:spLocks noGrp="1"/>
          </p:cNvSpPr>
          <p:nvPr>
            <p:ph idx="1"/>
          </p:nvPr>
        </p:nvSpPr>
        <p:spPr>
          <a:xfrm>
            <a:off x="457200" y="1600201"/>
            <a:ext cx="8229600" cy="1752599"/>
          </a:xfrm>
        </p:spPr>
        <p:txBody>
          <a:bodyPr/>
          <a:lstStyle/>
          <a:p>
            <a:pPr marL="0" indent="0">
              <a:spcBef>
                <a:spcPts val="1200"/>
              </a:spcBef>
              <a:buNone/>
            </a:pPr>
            <a:r>
              <a:rPr lang="en-US" sz="2600" dirty="0"/>
              <a:t>Solution (Critical Value Method)</a:t>
            </a:r>
          </a:p>
          <a:p>
            <a:pPr marL="0" indent="0">
              <a:spcBef>
                <a:spcPts val="1200"/>
              </a:spcBef>
              <a:buNone/>
            </a:pPr>
            <a:r>
              <a:rPr lang="en-US" sz="2400" dirty="0"/>
              <a:t>We can see that the test statistic of </a:t>
            </a:r>
            <a:r>
              <a:rPr lang="en-US" sz="2400" i="1" dirty="0"/>
              <a:t>z </a:t>
            </a:r>
            <a:r>
              <a:rPr lang="en-US" sz="2400" dirty="0"/>
              <a:t>= 7.11 falls within the critical region beyond the critical value of 1.96. We again reject the null hypothesis. The conclusions are the same.</a:t>
            </a:r>
            <a:endParaRPr lang="en-IN" sz="2400" dirty="0"/>
          </a:p>
        </p:txBody>
      </p:sp>
      <p:pic>
        <p:nvPicPr>
          <p:cNvPr id="4" name="Picture 3" descr="A standard normal curve on the z-scale. The curve peaks at p sub 1 minus p sub 2 = 0, or z = 0. The region under the curve to the left of z = negative 1.96 has area alpha over 2 = 0.025. The region under the curve to the right of z = 1.96 has area alpha over 2 = 0.025. The test statistic is z = 7.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372" y="3505200"/>
            <a:ext cx="4007256" cy="2732508"/>
          </a:xfrm>
          <a:prstGeom prst="rect">
            <a:avLst/>
          </a:prstGeom>
        </p:spPr>
      </p:pic>
    </p:spTree>
    <p:extLst>
      <p:ext uri="{BB962C8B-B14F-4D97-AF65-F5344CB8AC3E}">
        <p14:creationId xmlns:p14="http://schemas.microsoft.com/office/powerpoint/2010/main" val="2317773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Confidence Interval for Claim About Two Proportions </a:t>
            </a:r>
            <a:r>
              <a:rPr lang="en-US" sz="2000" b="0" dirty="0">
                <a:latin typeface="+mj-lt"/>
              </a:rPr>
              <a:t>(1 of 5)</a:t>
            </a:r>
            <a:endParaRPr lang="en-IN" sz="2000" b="0" dirty="0">
              <a:latin typeface="+mj-lt"/>
            </a:endParaRPr>
          </a:p>
        </p:txBody>
      </p:sp>
      <p:sp>
        <p:nvSpPr>
          <p:cNvPr id="3" name="Content Placeholder 2"/>
          <p:cNvSpPr>
            <a:spLocks noGrp="1"/>
          </p:cNvSpPr>
          <p:nvPr>
            <p:ph idx="1"/>
          </p:nvPr>
        </p:nvSpPr>
        <p:spPr>
          <a:xfrm>
            <a:off x="457200" y="1600201"/>
            <a:ext cx="8153400" cy="2438400"/>
          </a:xfrm>
        </p:spPr>
        <p:txBody>
          <a:bodyPr/>
          <a:lstStyle/>
          <a:p>
            <a:pPr marL="0" indent="0">
              <a:buNone/>
            </a:pPr>
            <a:r>
              <a:rPr lang="en-US" sz="2600" dirty="0"/>
              <a:t>Use the same sample data given to construct a 95% confidence interval estimate of the difference between the two population proportions. What does the result suggest about the claim that “Connecticut and New York have the same proportion of cars with rear license plates only”?</a:t>
            </a:r>
            <a:endParaRPr lang="en-IN" sz="2600" dirty="0"/>
          </a:p>
        </p:txBody>
      </p:sp>
    </p:spTree>
    <p:extLst>
      <p:ext uri="{BB962C8B-B14F-4D97-AF65-F5344CB8AC3E}">
        <p14:creationId xmlns:p14="http://schemas.microsoft.com/office/powerpoint/2010/main" val="28640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Confidence Interval for Claim About Two Proportions </a:t>
            </a:r>
            <a:r>
              <a:rPr lang="en-US" sz="2000" b="0" dirty="0">
                <a:latin typeface="+mj-lt"/>
              </a:rPr>
              <a:t>(2 of 5)</a:t>
            </a:r>
            <a:endParaRPr lang="en-IN" sz="2000" b="0" dirty="0">
              <a:latin typeface="+mj-lt"/>
            </a:endParaRPr>
          </a:p>
        </p:txBody>
      </p:sp>
      <p:sp>
        <p:nvSpPr>
          <p:cNvPr id="3" name="Content Placeholder 2"/>
          <p:cNvSpPr>
            <a:spLocks noGrp="1"/>
          </p:cNvSpPr>
          <p:nvPr>
            <p:ph idx="1"/>
          </p:nvPr>
        </p:nvSpPr>
        <p:spPr>
          <a:xfrm>
            <a:off x="457200" y="1600201"/>
            <a:ext cx="8001000" cy="1752600"/>
          </a:xfrm>
        </p:spPr>
        <p:txBody>
          <a:bodyPr/>
          <a:lstStyle/>
          <a:p>
            <a:pPr marL="0" indent="0">
              <a:spcBef>
                <a:spcPts val="1200"/>
              </a:spcBef>
              <a:buNone/>
            </a:pPr>
            <a:r>
              <a:rPr lang="en-US" sz="2600" dirty="0"/>
              <a:t>Solution</a:t>
            </a:r>
          </a:p>
          <a:p>
            <a:pPr marL="0" indent="0">
              <a:spcBef>
                <a:spcPts val="1200"/>
              </a:spcBef>
              <a:buNone/>
            </a:pPr>
            <a:r>
              <a:rPr lang="en-US" sz="2400" b="1" dirty="0"/>
              <a:t>Requirement Check </a:t>
            </a:r>
            <a:r>
              <a:rPr lang="en-US" sz="2400" dirty="0"/>
              <a:t>We are using the same data and the same requirement check applies here. The confidence interval can be found using technology.</a:t>
            </a:r>
            <a:endParaRPr lang="en-IN" sz="2400" dirty="0"/>
          </a:p>
        </p:txBody>
      </p:sp>
      <p:pic>
        <p:nvPicPr>
          <p:cNvPr id="4" name="Picture 3" descr="A stat disk display reads as follows. Pooled proportion: 0.0954213. Test statistic, z: 7.1074. Critical z: plus or minus 1.9600. P-value: 0.0000. 95% confidence interval: p sub 1 minus p sub 2 is between 0.0827974 and 0.117759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297" y="3536301"/>
            <a:ext cx="3385407" cy="2559699"/>
          </a:xfrm>
          <a:prstGeom prst="rect">
            <a:avLst/>
          </a:prstGeom>
        </p:spPr>
      </p:pic>
    </p:spTree>
    <p:extLst>
      <p:ext uri="{BB962C8B-B14F-4D97-AF65-F5344CB8AC3E}">
        <p14:creationId xmlns:p14="http://schemas.microsoft.com/office/powerpoint/2010/main" val="511622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Confidence Interval for Claim About Two Proportions </a:t>
            </a:r>
            <a:r>
              <a:rPr lang="en-US" sz="2000" b="0" dirty="0">
                <a:latin typeface="+mj-lt"/>
              </a:rPr>
              <a:t>(3 of 5)</a:t>
            </a:r>
            <a:endParaRPr lang="en-IN" sz="2000" b="0" dirty="0">
              <a:latin typeface="+mj-lt"/>
            </a:endParaRPr>
          </a:p>
        </p:txBody>
      </p:sp>
      <p:sp>
        <p:nvSpPr>
          <p:cNvPr id="3" name="Content Placeholder 2"/>
          <p:cNvSpPr>
            <a:spLocks noGrp="1"/>
          </p:cNvSpPr>
          <p:nvPr>
            <p:ph idx="1"/>
          </p:nvPr>
        </p:nvSpPr>
        <p:spPr>
          <a:xfrm>
            <a:off x="457200" y="1600201"/>
            <a:ext cx="6400800" cy="914399"/>
          </a:xfrm>
        </p:spPr>
        <p:txBody>
          <a:bodyPr/>
          <a:lstStyle/>
          <a:p>
            <a:pPr marL="0" indent="0">
              <a:spcBef>
                <a:spcPts val="1200"/>
              </a:spcBef>
              <a:buNone/>
            </a:pPr>
            <a:r>
              <a:rPr lang="en-US" sz="2600" dirty="0"/>
              <a:t>Solution</a:t>
            </a:r>
          </a:p>
          <a:p>
            <a:pPr marL="0" indent="0">
              <a:spcBef>
                <a:spcPts val="1200"/>
              </a:spcBef>
              <a:buNone/>
            </a:pPr>
            <a:r>
              <a:rPr lang="en-US" sz="2400" dirty="0"/>
              <a:t>If not using technology, proceed as follows. </a:t>
            </a:r>
          </a:p>
        </p:txBody>
      </p:sp>
      <p:pic>
        <p:nvPicPr>
          <p:cNvPr id="5" name="Picture 4" descr="With a 95% confidence level, z sub alpha over 2 = 1.96. We calculate the value of the margin of error E as follows. E = z sub alpha over 2, times the square root of the sum of p-hat sub 1 times q-hat sub 2 over n sub 1 and p-hat sub 2 times q-hat sub 2 over n sub 2. When the variables are replaced with their values, E = 1.96 times the square root of the sum of 239 over 2049, times 1810 over 2049, divided by 2049 and 9 over 550, times 541 over 550, divided by 550. So, E = 0.01748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802149"/>
            <a:ext cx="7163733" cy="3185812"/>
          </a:xfrm>
          <a:prstGeom prst="rect">
            <a:avLst/>
          </a:prstGeom>
        </p:spPr>
      </p:pic>
    </p:spTree>
    <p:extLst>
      <p:ext uri="{BB962C8B-B14F-4D97-AF65-F5344CB8AC3E}">
        <p14:creationId xmlns:p14="http://schemas.microsoft.com/office/powerpoint/2010/main" val="2813657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Confidence Interval for Claim About Two Proportions </a:t>
            </a:r>
            <a:r>
              <a:rPr lang="en-US" sz="2000" b="0" dirty="0">
                <a:latin typeface="+mj-lt"/>
              </a:rPr>
              <a:t>(4 of 5)</a:t>
            </a:r>
            <a:endParaRPr lang="en-IN" sz="2000" b="0" dirty="0">
              <a:latin typeface="+mj-lt"/>
            </a:endParaRPr>
          </a:p>
        </p:txBody>
      </p:sp>
      <p:pic>
        <p:nvPicPr>
          <p:cNvPr id="5" name="Picture 4" descr="Solution. p-hat sub 1 = 239 divided by 2049 = 0.116642, and p-hat sub 2 = 9 divided by 550 = 0/016364. So, p-hat sub 1 minus p-hat sub 2 = 0.100278. Given that E = 0.017482, the confidence interval is evaluated as follows, with the confidence interval limits rounded to three significant digits. p sub 1 minus p sub 2 is between p-hat sub 1 minus p-hat sub 2 minus E and p-hat sub 1 minus p-hat sub 2 + E. p-hat sub 1 minus p-hat sub 2 minus E = 0.100278 minus 0.017482 = 0.0828. p-hat sub 1 minus p-hat sub 2 + E = 0.100278 + 0.017482 = 0.118. So, p sub 1 minus p sub 2 is between 0.0828 and 0.1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999" y="1682459"/>
            <a:ext cx="8034491" cy="3494783"/>
          </a:xfrm>
          <a:prstGeom prst="rect">
            <a:avLst/>
          </a:prstGeom>
        </p:spPr>
      </p:pic>
      <p:sp>
        <p:nvSpPr>
          <p:cNvPr id="3" name="Content Placeholder 2"/>
          <p:cNvSpPr>
            <a:spLocks noGrp="1"/>
          </p:cNvSpPr>
          <p:nvPr>
            <p:ph idx="1"/>
          </p:nvPr>
        </p:nvSpPr>
        <p:spPr>
          <a:xfrm>
            <a:off x="457200" y="5410199"/>
            <a:ext cx="7467600" cy="762001"/>
          </a:xfrm>
        </p:spPr>
        <p:txBody>
          <a:bodyPr/>
          <a:lstStyle/>
          <a:p>
            <a:pPr marL="0" indent="0">
              <a:spcBef>
                <a:spcPts val="600"/>
              </a:spcBef>
              <a:buNone/>
            </a:pPr>
            <a:r>
              <a:rPr lang="en-US" sz="2400" dirty="0"/>
              <a:t>See the preceding Statdisk display showing the same confidence interval obtained here.</a:t>
            </a:r>
            <a:endParaRPr lang="en-IN" sz="2400" dirty="0"/>
          </a:p>
        </p:txBody>
      </p:sp>
    </p:spTree>
    <p:extLst>
      <p:ext uri="{BB962C8B-B14F-4D97-AF65-F5344CB8AC3E}">
        <p14:creationId xmlns:p14="http://schemas.microsoft.com/office/powerpoint/2010/main" val="1205920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Key Concept</a:t>
            </a:r>
            <a:endParaRPr lang="en-IN" sz="3600" dirty="0">
              <a:latin typeface="+mj-lt"/>
            </a:endParaRPr>
          </a:p>
        </p:txBody>
      </p:sp>
      <p:sp>
        <p:nvSpPr>
          <p:cNvPr id="3" name="Content Placeholder 2"/>
          <p:cNvSpPr>
            <a:spLocks noGrp="1"/>
          </p:cNvSpPr>
          <p:nvPr>
            <p:ph idx="1"/>
          </p:nvPr>
        </p:nvSpPr>
        <p:spPr>
          <a:xfrm>
            <a:off x="457200" y="1600201"/>
            <a:ext cx="8077200" cy="2514599"/>
          </a:xfrm>
        </p:spPr>
        <p:txBody>
          <a:bodyPr/>
          <a:lstStyle/>
          <a:p>
            <a:pPr marL="0" indent="0">
              <a:buNone/>
            </a:pPr>
            <a:r>
              <a:rPr lang="en-US" sz="2600" dirty="0"/>
              <a:t>In this section we present methods for (1) testing a claim made about two population proportions and (2) constructing a confidence interval estimate of the difference between two population proportions. The methods of this chapter can also be used with probabilities or the decimal equivalents of percentages.</a:t>
            </a:r>
            <a:endParaRPr lang="en-IN" sz="2600" dirty="0"/>
          </a:p>
        </p:txBody>
      </p:sp>
    </p:spTree>
    <p:extLst>
      <p:ext uri="{BB962C8B-B14F-4D97-AF65-F5344CB8AC3E}">
        <p14:creationId xmlns:p14="http://schemas.microsoft.com/office/powerpoint/2010/main" val="2986081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Confidence Interval for Claim About Two Proportions </a:t>
            </a:r>
            <a:r>
              <a:rPr lang="en-US" sz="2000" b="0" dirty="0">
                <a:latin typeface="+mj-lt"/>
              </a:rPr>
              <a:t>(5 of 5)</a:t>
            </a:r>
            <a:endParaRPr lang="en-IN" sz="2000" b="0" dirty="0">
              <a:latin typeface="+mj-lt"/>
            </a:endParaRPr>
          </a:p>
        </p:txBody>
      </p:sp>
      <p:sp>
        <p:nvSpPr>
          <p:cNvPr id="3" name="Content Placeholder 2"/>
          <p:cNvSpPr>
            <a:spLocks noGrp="1"/>
          </p:cNvSpPr>
          <p:nvPr>
            <p:ph idx="1"/>
          </p:nvPr>
        </p:nvSpPr>
        <p:spPr>
          <a:xfrm>
            <a:off x="457200" y="1600201"/>
            <a:ext cx="8229600" cy="4038600"/>
          </a:xfrm>
        </p:spPr>
        <p:txBody>
          <a:bodyPr/>
          <a:lstStyle/>
          <a:p>
            <a:pPr marL="0" indent="0">
              <a:spcBef>
                <a:spcPts val="1200"/>
              </a:spcBef>
              <a:buNone/>
            </a:pPr>
            <a:r>
              <a:rPr lang="en-US" sz="2600" dirty="0"/>
              <a:t>Interpretation</a:t>
            </a:r>
          </a:p>
          <a:p>
            <a:pPr marL="0" indent="0">
              <a:spcBef>
                <a:spcPts val="1200"/>
              </a:spcBef>
              <a:buNone/>
            </a:pPr>
            <a:r>
              <a:rPr lang="en-US" sz="2400" dirty="0"/>
              <a:t>The confidence interval limits do not contain 0, suggesting that there is a significant difference between the two proportions. The confidence interval suggests that the value of </a:t>
            </a:r>
            <a:r>
              <a:rPr lang="en-US" sz="2400" i="1" dirty="0"/>
              <a:t>p</a:t>
            </a:r>
            <a:r>
              <a:rPr lang="en-US" sz="2400" baseline="-25000" dirty="0"/>
              <a:t>1</a:t>
            </a:r>
            <a:r>
              <a:rPr lang="en-US" sz="2400" dirty="0"/>
              <a:t> is greater than the value of </a:t>
            </a:r>
            <a:r>
              <a:rPr lang="en-US" sz="2400" i="1" dirty="0"/>
              <a:t>p</a:t>
            </a:r>
            <a:r>
              <a:rPr lang="en-US" sz="2400" baseline="-25000" dirty="0"/>
              <a:t>2</a:t>
            </a:r>
            <a:r>
              <a:rPr lang="en-US" sz="2400" dirty="0"/>
              <a:t>, so there does appear to be sufficient evidence to warrant rejection of the claim that “Connecticut and New York have the same proportion of cars with rear license plates only.”</a:t>
            </a:r>
            <a:endParaRPr lang="en-IN" sz="2400" dirty="0"/>
          </a:p>
        </p:txBody>
      </p:sp>
    </p:spTree>
    <p:extLst>
      <p:ext uri="{BB962C8B-B14F-4D97-AF65-F5344CB8AC3E}">
        <p14:creationId xmlns:p14="http://schemas.microsoft.com/office/powerpoint/2010/main" val="3022548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bg2"/>
                </a:solidFill>
                <a:latin typeface="+mj-lt"/>
              </a:rPr>
              <a:t>Inferences About Two Proportions: Objectives</a:t>
            </a:r>
            <a:endParaRPr lang="en-IN" sz="3600" dirty="0">
              <a:solidFill>
                <a:schemeClr val="bg2"/>
              </a:solidFill>
              <a:latin typeface="+mj-lt"/>
            </a:endParaRPr>
          </a:p>
        </p:txBody>
      </p:sp>
      <p:sp>
        <p:nvSpPr>
          <p:cNvPr id="3" name="Content Placeholder 2"/>
          <p:cNvSpPr>
            <a:spLocks noGrp="1"/>
          </p:cNvSpPr>
          <p:nvPr>
            <p:ph idx="1"/>
          </p:nvPr>
        </p:nvSpPr>
        <p:spPr>
          <a:xfrm>
            <a:off x="457200" y="1600201"/>
            <a:ext cx="8077200" cy="2590799"/>
          </a:xfrm>
        </p:spPr>
        <p:txBody>
          <a:bodyPr/>
          <a:lstStyle/>
          <a:p>
            <a:pPr marL="0" indent="0">
              <a:spcBef>
                <a:spcPts val="1200"/>
              </a:spcBef>
              <a:buNone/>
            </a:pPr>
            <a:r>
              <a:rPr lang="en-US" sz="2600" dirty="0"/>
              <a:t>Objectives</a:t>
            </a:r>
          </a:p>
          <a:p>
            <a:pPr marL="429768" indent="-429768">
              <a:spcBef>
                <a:spcPts val="1200"/>
              </a:spcBef>
              <a:buFont typeface="+mj-lt"/>
              <a:buAutoNum type="arabicPeriod"/>
            </a:pPr>
            <a:r>
              <a:rPr lang="en-US" sz="2400" dirty="0"/>
              <a:t>​​​</a:t>
            </a:r>
            <a:r>
              <a:rPr lang="en-US" sz="2400" b="1" dirty="0"/>
              <a:t>Hypothesis Test: </a:t>
            </a:r>
            <a:r>
              <a:rPr lang="en-US" sz="2400" dirty="0"/>
              <a:t>Conduct a hypothesis test of a claim about two population proportions.</a:t>
            </a:r>
          </a:p>
          <a:p>
            <a:pPr marL="429768" indent="-429768">
              <a:spcBef>
                <a:spcPts val="1200"/>
              </a:spcBef>
              <a:buFont typeface="+mj-lt"/>
              <a:buAutoNum type="arabicPeriod"/>
            </a:pPr>
            <a:r>
              <a:rPr lang="en-US" sz="2400" dirty="0"/>
              <a:t>​​​​</a:t>
            </a:r>
            <a:r>
              <a:rPr lang="en-US" sz="2400" b="1" dirty="0"/>
              <a:t>Confidence Interval: </a:t>
            </a:r>
            <a:r>
              <a:rPr lang="en-US" sz="2400" dirty="0"/>
              <a:t>Construct a confidence interval estimate of the difference between two population proportions.</a:t>
            </a:r>
            <a:endParaRPr lang="en-IN" sz="2400" dirty="0"/>
          </a:p>
        </p:txBody>
      </p:sp>
    </p:spTree>
    <p:extLst>
      <p:ext uri="{BB962C8B-B14F-4D97-AF65-F5344CB8AC3E}">
        <p14:creationId xmlns:p14="http://schemas.microsoft.com/office/powerpoint/2010/main" val="711569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bg2"/>
                </a:solidFill>
                <a:latin typeface="+mj-lt"/>
              </a:rPr>
              <a:t>Inferences About Two Proportions: </a:t>
            </a:r>
            <a:br>
              <a:rPr lang="en-US" sz="3600" dirty="0">
                <a:solidFill>
                  <a:schemeClr val="bg2"/>
                </a:solidFill>
                <a:latin typeface="+mj-lt"/>
              </a:rPr>
            </a:br>
            <a:r>
              <a:rPr lang="en-US" sz="3600" dirty="0">
                <a:solidFill>
                  <a:schemeClr val="bg2"/>
                </a:solidFill>
                <a:latin typeface="+mj-lt"/>
              </a:rPr>
              <a:t>Notation for Two Proportions</a:t>
            </a:r>
            <a:endParaRPr lang="en-IN" sz="3600" dirty="0">
              <a:solidFill>
                <a:schemeClr val="bg2"/>
              </a:solidFill>
              <a:latin typeface="+mj-lt"/>
            </a:endParaRPr>
          </a:p>
        </p:txBody>
      </p:sp>
      <p:sp>
        <p:nvSpPr>
          <p:cNvPr id="3" name="Content Placeholder 2"/>
          <p:cNvSpPr>
            <a:spLocks noGrp="1"/>
          </p:cNvSpPr>
          <p:nvPr>
            <p:ph idx="1"/>
          </p:nvPr>
        </p:nvSpPr>
        <p:spPr>
          <a:xfrm>
            <a:off x="457200" y="1609166"/>
            <a:ext cx="8229600" cy="340652"/>
          </a:xfrm>
        </p:spPr>
        <p:txBody>
          <a:bodyPr/>
          <a:lstStyle/>
          <a:p>
            <a:pPr marL="0" indent="0">
              <a:buNone/>
            </a:pPr>
            <a:r>
              <a:rPr lang="en-US" sz="2600" dirty="0"/>
              <a:t>For population 1 we let</a:t>
            </a:r>
            <a:endParaRPr lang="en-IN" sz="2600" dirty="0"/>
          </a:p>
        </p:txBody>
      </p:sp>
      <p:pic>
        <p:nvPicPr>
          <p:cNvPr id="7" name="Picture 6" descr="p sub 1 = the population proportion. p-hat sub 1 = the sample proportion, which is x sub 1 divided by n sub 1. n sub 1 = the size of the first sample. q-hat sub 1 = the complement of p-hat sub 1, which is 1 minus p-hat sub 1. x sub 1 = the number of successes in the first sample. The corresponding notations, p sub 2, n sub 2, x sub 2, p-hat sub 2, and q-hat sub 2 apply to populatio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46332"/>
            <a:ext cx="7909275" cy="3489883"/>
          </a:xfrm>
          <a:prstGeom prst="rect">
            <a:avLst/>
          </a:prstGeom>
        </p:spPr>
      </p:pic>
    </p:spTree>
    <p:extLst>
      <p:ext uri="{BB962C8B-B14F-4D97-AF65-F5344CB8AC3E}">
        <p14:creationId xmlns:p14="http://schemas.microsoft.com/office/powerpoint/2010/main" val="4234390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bg2"/>
                </a:solidFill>
                <a:latin typeface="+mj-lt"/>
              </a:rPr>
              <a:t>Inferences About Two Proportions: </a:t>
            </a:r>
            <a:br>
              <a:rPr lang="en-US" sz="3600" dirty="0">
                <a:solidFill>
                  <a:schemeClr val="bg2"/>
                </a:solidFill>
                <a:latin typeface="+mj-lt"/>
              </a:rPr>
            </a:br>
            <a:r>
              <a:rPr lang="en-US" sz="3600" dirty="0">
                <a:solidFill>
                  <a:schemeClr val="bg2"/>
                </a:solidFill>
                <a:latin typeface="+mj-lt"/>
              </a:rPr>
              <a:t>Pooled Sample Proportion</a:t>
            </a:r>
            <a:endParaRPr lang="en-IN" sz="3600" dirty="0">
              <a:solidFill>
                <a:schemeClr val="bg2"/>
              </a:solidFill>
              <a:latin typeface="+mj-lt"/>
            </a:endParaRPr>
          </a:p>
        </p:txBody>
      </p:sp>
      <p:pic>
        <p:nvPicPr>
          <p:cNvPr id="6" name="Picture 5" descr="The pooled sample proportion is denoted by p-bar, and it combines the two sample proportions into one proportion, as follows: p-bar = x sub 1 + x sub 2, divided by, n sub 1 + n sub 2. q-bar = 1 minus p-b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76400"/>
            <a:ext cx="7557025" cy="2469454"/>
          </a:xfrm>
          <a:prstGeom prst="rect">
            <a:avLst/>
          </a:prstGeom>
        </p:spPr>
      </p:pic>
    </p:spTree>
    <p:extLst>
      <p:ext uri="{BB962C8B-B14F-4D97-AF65-F5344CB8AC3E}">
        <p14:creationId xmlns:p14="http://schemas.microsoft.com/office/powerpoint/2010/main" val="1821000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bg2"/>
                </a:solidFill>
                <a:latin typeface="+mj-lt"/>
              </a:rPr>
              <a:t>Inferences About Two Proportions: Requirements</a:t>
            </a:r>
            <a:endParaRPr lang="en-IN" sz="3600" dirty="0">
              <a:solidFill>
                <a:schemeClr val="bg2"/>
              </a:solidFill>
              <a:latin typeface="+mj-lt"/>
            </a:endParaRPr>
          </a:p>
        </p:txBody>
      </p:sp>
      <p:sp>
        <p:nvSpPr>
          <p:cNvPr id="3" name="Content Placeholder 2"/>
          <p:cNvSpPr>
            <a:spLocks noGrp="1"/>
          </p:cNvSpPr>
          <p:nvPr>
            <p:ph idx="1"/>
          </p:nvPr>
        </p:nvSpPr>
        <p:spPr>
          <a:xfrm>
            <a:off x="457200" y="1600201"/>
            <a:ext cx="8229600" cy="2971800"/>
          </a:xfrm>
        </p:spPr>
        <p:txBody>
          <a:bodyPr/>
          <a:lstStyle/>
          <a:p>
            <a:pPr marL="457200" indent="-457200">
              <a:spcBef>
                <a:spcPts val="1200"/>
              </a:spcBef>
              <a:buFont typeface="+mj-lt"/>
              <a:buAutoNum type="arabicPeriod"/>
            </a:pPr>
            <a:r>
              <a:rPr lang="en-US" sz="2600" dirty="0"/>
              <a:t>The sample proportions are from two simple random samples.</a:t>
            </a:r>
          </a:p>
          <a:p>
            <a:pPr marL="457200" indent="-457200">
              <a:spcBef>
                <a:spcPts val="1200"/>
              </a:spcBef>
              <a:buFont typeface="+mj-lt"/>
              <a:buAutoNum type="arabicPeriod"/>
            </a:pPr>
            <a:r>
              <a:rPr lang="en-US" sz="2600" dirty="0"/>
              <a:t>The two samples are </a:t>
            </a:r>
            <a:r>
              <a:rPr lang="en-US" sz="2600" b="1" dirty="0"/>
              <a:t>independent.</a:t>
            </a:r>
            <a:r>
              <a:rPr lang="en-US" sz="2600" i="1" dirty="0"/>
              <a:t> </a:t>
            </a:r>
            <a:r>
              <a:rPr lang="en-US" sz="2600" dirty="0"/>
              <a:t>(Samples are </a:t>
            </a:r>
            <a:r>
              <a:rPr lang="en-US" sz="2600" b="1" dirty="0"/>
              <a:t>independent</a:t>
            </a:r>
            <a:r>
              <a:rPr lang="en-US" sz="2600" i="1" dirty="0"/>
              <a:t> </a:t>
            </a:r>
            <a:r>
              <a:rPr lang="en-US" sz="2600" dirty="0"/>
              <a:t>if the sample values selected from one population are not related to or somehow naturally paired or matched with the sample values from the other population.)</a:t>
            </a:r>
          </a:p>
        </p:txBody>
      </p:sp>
      <p:pic>
        <p:nvPicPr>
          <p:cNvPr id="4" name="Picture 3" descr="3. For each of the two samples, there are at least 5 successes and at least 5 failures. That is, n times p-hat is greater than or equal to 5 and n times q-hat is greater than or equal to 5 for each of the two sampl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800600"/>
            <a:ext cx="7557025" cy="1100792"/>
          </a:xfrm>
          <a:prstGeom prst="rect">
            <a:avLst/>
          </a:prstGeom>
        </p:spPr>
      </p:pic>
    </p:spTree>
    <p:extLst>
      <p:ext uri="{BB962C8B-B14F-4D97-AF65-F5344CB8AC3E}">
        <p14:creationId xmlns:p14="http://schemas.microsoft.com/office/powerpoint/2010/main" val="2568206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chemeClr val="bg2"/>
                </a:solidFill>
                <a:latin typeface="+mj-lt"/>
              </a:rPr>
              <a:t>Inferences About Two Proportions: Test Statistic for Two Proportions (with </a:t>
            </a:r>
            <a:r>
              <a:rPr lang="en-US" sz="2800" i="1" dirty="0">
                <a:solidFill>
                  <a:schemeClr val="bg2"/>
                </a:solidFill>
                <a:latin typeface="+mj-lt"/>
              </a:rPr>
              <a:t>H</a:t>
            </a:r>
            <a:r>
              <a:rPr lang="en-US" sz="2800" baseline="-25000" dirty="0">
                <a:solidFill>
                  <a:schemeClr val="bg2"/>
                </a:solidFill>
                <a:latin typeface="+mj-lt"/>
              </a:rPr>
              <a:t>0</a:t>
            </a:r>
            <a:r>
              <a:rPr lang="en-US" sz="2800" dirty="0">
                <a:solidFill>
                  <a:schemeClr val="bg2"/>
                </a:solidFill>
                <a:latin typeface="+mj-lt"/>
              </a:rPr>
              <a:t>: </a:t>
            </a:r>
            <a:r>
              <a:rPr lang="en-US" sz="2800" i="1" dirty="0">
                <a:solidFill>
                  <a:schemeClr val="bg2"/>
                </a:solidFill>
                <a:latin typeface="+mj-lt"/>
              </a:rPr>
              <a:t>p</a:t>
            </a:r>
            <a:r>
              <a:rPr lang="en-US" sz="2800" baseline="-25000" dirty="0">
                <a:solidFill>
                  <a:schemeClr val="bg2"/>
                </a:solidFill>
                <a:latin typeface="+mj-lt"/>
              </a:rPr>
              <a:t>1</a:t>
            </a:r>
            <a:r>
              <a:rPr lang="en-US" sz="2800" dirty="0">
                <a:solidFill>
                  <a:schemeClr val="bg2"/>
                </a:solidFill>
                <a:latin typeface="+mj-lt"/>
              </a:rPr>
              <a:t> = </a:t>
            </a:r>
            <a:r>
              <a:rPr lang="en-US" sz="2800" i="1" dirty="0">
                <a:solidFill>
                  <a:schemeClr val="bg2"/>
                </a:solidFill>
                <a:latin typeface="+mj-lt"/>
              </a:rPr>
              <a:t>p</a:t>
            </a:r>
            <a:r>
              <a:rPr lang="en-US" sz="2800" baseline="-25000" dirty="0">
                <a:solidFill>
                  <a:schemeClr val="bg2"/>
                </a:solidFill>
                <a:latin typeface="+mj-lt"/>
              </a:rPr>
              <a:t>2</a:t>
            </a:r>
            <a:r>
              <a:rPr lang="en-US" sz="2800" dirty="0">
                <a:solidFill>
                  <a:schemeClr val="bg2"/>
                </a:solidFill>
                <a:latin typeface="+mj-lt"/>
              </a:rPr>
              <a:t>)</a:t>
            </a:r>
            <a:endParaRPr lang="en-IN" sz="2800" dirty="0">
              <a:solidFill>
                <a:schemeClr val="bg2"/>
              </a:solidFill>
              <a:latin typeface="+mj-lt"/>
            </a:endParaRPr>
          </a:p>
        </p:txBody>
      </p:sp>
      <p:pic>
        <p:nvPicPr>
          <p:cNvPr id="7" name="Picture 6" descr="z = p-hat sub 1 minus p-hat sub 2, minus, p sub 1 minus p sub 2, divided by the square root of the sum of p-bar times q-bar over n sub 1 and p-bar times q-bar over n sub 2. p sub 1 minus p sub 2 = 0, which is assumed in the null hypothesis; p-bar = the pooled sample proportion, x sub 1 + x sub 2, divided by, n sub 1 + n sub 2; and q-bar = 1 minus p-b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923" y="1821453"/>
            <a:ext cx="8277944" cy="2569630"/>
          </a:xfrm>
          <a:prstGeom prst="rect">
            <a:avLst/>
          </a:prstGeom>
        </p:spPr>
      </p:pic>
    </p:spTree>
    <p:extLst>
      <p:ext uri="{BB962C8B-B14F-4D97-AF65-F5344CB8AC3E}">
        <p14:creationId xmlns:p14="http://schemas.microsoft.com/office/powerpoint/2010/main" val="3294954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i="1" dirty="0">
                <a:latin typeface="+mj-lt"/>
              </a:rPr>
              <a:t>P</a:t>
            </a:r>
            <a:r>
              <a:rPr lang="en-US" sz="3600" dirty="0">
                <a:latin typeface="+mj-lt"/>
              </a:rPr>
              <a:t>-Value and Critical Values</a:t>
            </a:r>
            <a:endParaRPr lang="en-IN" sz="3600" dirty="0">
              <a:latin typeface="+mj-lt"/>
            </a:endParaRPr>
          </a:p>
        </p:txBody>
      </p:sp>
      <p:sp>
        <p:nvSpPr>
          <p:cNvPr id="3" name="Content Placeholder 2"/>
          <p:cNvSpPr>
            <a:spLocks noGrp="1"/>
          </p:cNvSpPr>
          <p:nvPr>
            <p:ph idx="1"/>
          </p:nvPr>
        </p:nvSpPr>
        <p:spPr>
          <a:xfrm>
            <a:off x="457200" y="1600201"/>
            <a:ext cx="8382000" cy="3048000"/>
          </a:xfrm>
        </p:spPr>
        <p:txBody>
          <a:bodyPr/>
          <a:lstStyle/>
          <a:p>
            <a:r>
              <a:rPr lang="en-US" sz="2600" b="1" i="1" dirty="0"/>
              <a:t>P</a:t>
            </a:r>
            <a:r>
              <a:rPr lang="en-US" sz="2600" b="1" dirty="0"/>
              <a:t>-Value: </a:t>
            </a:r>
            <a:r>
              <a:rPr lang="en-US" sz="2600" i="1" dirty="0"/>
              <a:t>P-</a:t>
            </a:r>
            <a:r>
              <a:rPr lang="en-US" sz="2600" dirty="0"/>
              <a:t>values are automatically provided by technology. If technology is not available, use Table A-2 (standard normal distribution) and find the </a:t>
            </a:r>
            <a:r>
              <a:rPr lang="en-US" sz="2600" i="1" dirty="0"/>
              <a:t>P</a:t>
            </a:r>
            <a:r>
              <a:rPr lang="en-US" sz="2600" dirty="0"/>
              <a:t>-value using the procedure given in Figure 8-3 on page 364.</a:t>
            </a:r>
          </a:p>
          <a:p>
            <a:r>
              <a:rPr lang="en-US" sz="2600" b="1" dirty="0"/>
              <a:t>Critical Values: </a:t>
            </a:r>
            <a:r>
              <a:rPr lang="en-US" sz="2600" dirty="0"/>
              <a:t>Use Table A-2. (Based on the significance level </a:t>
            </a:r>
            <a:r>
              <a:rPr lang="en-US" sz="2400" i="1" dirty="0">
                <a:latin typeface="Symbol" panose="05050102010706020507" pitchFamily="18" charset="2"/>
              </a:rPr>
              <a:t>a</a:t>
            </a:r>
            <a:r>
              <a:rPr lang="en-US" sz="2600" dirty="0"/>
              <a:t>, find critical values by using the same procedures introduced in Section 8-1.)</a:t>
            </a:r>
            <a:endParaRPr lang="en-IN" sz="2600" dirty="0"/>
          </a:p>
        </p:txBody>
      </p:sp>
    </p:spTree>
    <p:extLst>
      <p:ext uri="{BB962C8B-B14F-4D97-AF65-F5344CB8AC3E}">
        <p14:creationId xmlns:p14="http://schemas.microsoft.com/office/powerpoint/2010/main" val="1484082828"/>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6030</TotalTime>
  <Words>1773</Words>
  <Application>Microsoft Office PowerPoint</Application>
  <PresentationFormat>On-screen Show (4:3)</PresentationFormat>
  <Paragraphs>99</Paragraphs>
  <Slides>30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Symbol</vt:lpstr>
      <vt:lpstr>Times New Roman</vt:lpstr>
      <vt:lpstr>Verdana</vt:lpstr>
      <vt:lpstr>Wingdings</vt:lpstr>
      <vt:lpstr>508 Lecture</vt:lpstr>
      <vt:lpstr>Elementary Statistics</vt:lpstr>
      <vt:lpstr>Inferences from Two Samples</vt:lpstr>
      <vt:lpstr>Key Concept</vt:lpstr>
      <vt:lpstr>Inferences About Two Proportions: Objectives</vt:lpstr>
      <vt:lpstr>Inferences About Two Proportions:  Notation for Two Proportions</vt:lpstr>
      <vt:lpstr>Inferences About Two Proportions:  Pooled Sample Proportion</vt:lpstr>
      <vt:lpstr>Inferences About Two Proportions: Requirements</vt:lpstr>
      <vt:lpstr>Inferences About Two Proportions: Test Statistic for Two Proportions (with H0: p1 = p2)</vt:lpstr>
      <vt:lpstr>P-Value and Critical Values</vt:lpstr>
      <vt:lpstr>Confidence Interval Estimate of p1 − p2 = 0</vt:lpstr>
      <vt:lpstr>Hypothesis Tests</vt:lpstr>
      <vt:lpstr>Example: Proportions of Cars with Rear License Plates Only: Are the Proportions the Same in Connecticut and New York? (1 of 14)</vt:lpstr>
      <vt:lpstr>Example: Proportions of Cars with Rear License Plates Only: Are the Proportions the Same in Connecticut and New York? (2 of 14)</vt:lpstr>
      <vt:lpstr>Example: Proportions of Cars with Rear License Plates Only: Are the Proportions the Same in Connecticut and New York? (3 of 14)</vt:lpstr>
      <vt:lpstr>Example: Proportions of Cars with Rear License Plates Only: Are the Proportions the Same in Connecticut and New York? (4 of 14)</vt:lpstr>
      <vt:lpstr>Example: Proportions of Cars with Rear License Plates Only: Are the Proportions the Same in Connecticut and New York? (5 of 14)</vt:lpstr>
      <vt:lpstr>Example: Proportions of Cars with Rear License Plates Only: Are the Proportions the Same in Connecticut and New York? (6 of 14)</vt:lpstr>
      <vt:lpstr>Example: Proportions of Cars with Rear License Plates Only: Are the Proportions the Same in Connecticut and New York? (7 of 14)</vt:lpstr>
      <vt:lpstr>Example: Proportions of Cars with Rear License Plates Only: Are the Proportions the Same in Connecticut and New York? (8 of 14)</vt:lpstr>
      <vt:lpstr>Example: Proportions of Cars with Rear License Plates Only: Are the Proportions the Same in Connecticut and New York? (9 of 14)</vt:lpstr>
      <vt:lpstr>Example: Proportions of Cars with Rear License Plates Only: Are the Proportions the Same in Connecticut and New York? (10 of 14)</vt:lpstr>
      <vt:lpstr>Example: Proportions of Cars with Rear License Plates Only: Are the Proportions the Same in Connecticut and New York? (11 of 14)</vt:lpstr>
      <vt:lpstr>Example: Proportions of Cars with Rear License Plates Only: Are the Proportions the Same in Connecticut and New York? (12 of 14)</vt:lpstr>
      <vt:lpstr>Example: Proportions of Cars with Rear License Plates Only: Are the Proportions the Same in Connecticut and New York? (13 of 14)</vt:lpstr>
      <vt:lpstr>Example: Proportions of Cars with Rear License Plates Only: Are the Proportions the Same in Connecticut and New York? (14 of 14)</vt:lpstr>
      <vt:lpstr>Example: Confidence Interval for Claim About Two Proportions (1 of 5)</vt:lpstr>
      <vt:lpstr>Example: Confidence Interval for Claim About Two Proportions (2 of 5)</vt:lpstr>
      <vt:lpstr>Example: Confidence Interval for Claim About Two Proportions (3 of 5)</vt:lpstr>
      <vt:lpstr>Example: Confidence Interval for Claim About Two Proportions (4 of 5)</vt:lpstr>
      <vt:lpstr>Example: Confidence Interval for Claim About Two Proportions (5 of 5)</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13e</dc:title>
  <dc:subject>Statistics</dc:subject>
  <dc:creator>Mario F. Triola</dc:creator>
  <cp:lastModifiedBy>Mirzaeinia, Amir</cp:lastModifiedBy>
  <cp:revision>1836</cp:revision>
  <dcterms:created xsi:type="dcterms:W3CDTF">2014-07-14T20:04:21Z</dcterms:created>
  <dcterms:modified xsi:type="dcterms:W3CDTF">2022-11-21T23:39:46Z</dcterms:modified>
</cp:coreProperties>
</file>