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1" autoAdjust="0"/>
    <p:restoredTop sz="86412" autoAdjust="0"/>
  </p:normalViewPr>
  <p:slideViewPr>
    <p:cSldViewPr>
      <p:cViewPr varScale="1">
        <p:scale>
          <a:sx n="95" d="100"/>
          <a:sy n="95"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11/15/2022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11/15/2022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11/15/2022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11/15/2022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11/15/2022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11/15/2022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11/15/2022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95601"/>
            <a:ext cx="8229600" cy="990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800600"/>
            <a:ext cx="82296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19227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11/15/2022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11/15/2022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51" r:id="rId10"/>
    <p:sldLayoutId id="2147483654" r:id="rId11"/>
    <p:sldLayoutId id="2147483655" r:id="rId12"/>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9</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Inferences from Two Samples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600" dirty="0">
                <a:solidFill>
                  <a:schemeClr val="bg2"/>
                </a:solidFill>
                <a:latin typeface="+mj-lt"/>
              </a:rPr>
              <a:t>Inferences About Two Means: Independent Samples: Hypothesis Test Statistic for Two Means: Independent Samples (with </a:t>
            </a:r>
            <a:r>
              <a:rPr lang="en-US" sz="2600" i="1" dirty="0">
                <a:solidFill>
                  <a:schemeClr val="bg2"/>
                </a:solidFill>
                <a:latin typeface="+mj-lt"/>
              </a:rPr>
              <a:t>H</a:t>
            </a:r>
            <a:r>
              <a:rPr lang="en-US" sz="2600" baseline="-25000" dirty="0">
                <a:solidFill>
                  <a:schemeClr val="bg2"/>
                </a:solidFill>
                <a:latin typeface="+mj-lt"/>
              </a:rPr>
              <a:t>0</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1 </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2</a:t>
            </a:r>
            <a:r>
              <a:rPr lang="en-US" sz="2600" dirty="0">
                <a:solidFill>
                  <a:schemeClr val="bg2"/>
                </a:solidFill>
                <a:latin typeface="+mj-lt"/>
              </a:rPr>
              <a:t>)</a:t>
            </a:r>
            <a:r>
              <a:rPr lang="en-US" sz="2800" dirty="0">
                <a:solidFill>
                  <a:schemeClr val="bg2"/>
                </a:solidFill>
                <a:latin typeface="+mj-lt"/>
              </a:rPr>
              <a:t> </a:t>
            </a:r>
            <a:r>
              <a:rPr lang="en-US" sz="2000" b="0" dirty="0">
                <a:solidFill>
                  <a:schemeClr val="bg2"/>
                </a:solidFill>
                <a:latin typeface="+mj-lt"/>
              </a:rPr>
              <a:t>(2 of 3)</a:t>
            </a:r>
            <a:endParaRPr lang="en-IN" sz="2000" b="0" dirty="0">
              <a:solidFill>
                <a:schemeClr val="bg2"/>
              </a:solidFill>
              <a:latin typeface="+mj-lt"/>
            </a:endParaRPr>
          </a:p>
        </p:txBody>
      </p:sp>
      <p:sp>
        <p:nvSpPr>
          <p:cNvPr id="3" name="Content Placeholder 2"/>
          <p:cNvSpPr>
            <a:spLocks noGrp="1"/>
          </p:cNvSpPr>
          <p:nvPr>
            <p:ph idx="1"/>
          </p:nvPr>
        </p:nvSpPr>
        <p:spPr>
          <a:xfrm>
            <a:off x="457200" y="1600201"/>
            <a:ext cx="8229600" cy="2285999"/>
          </a:xfrm>
        </p:spPr>
        <p:txBody>
          <a:bodyPr/>
          <a:lstStyle/>
          <a:p>
            <a:pPr marL="0" indent="0">
              <a:spcBef>
                <a:spcPts val="1200"/>
              </a:spcBef>
              <a:buNone/>
            </a:pPr>
            <a:r>
              <a:rPr lang="en-US" sz="2600" dirty="0"/>
              <a:t>Degrees of freedom</a:t>
            </a:r>
          </a:p>
          <a:p>
            <a:pPr marL="457200" indent="-457200">
              <a:spcBef>
                <a:spcPts val="1200"/>
              </a:spcBef>
              <a:buAutoNum type="arabicPeriod"/>
            </a:pPr>
            <a:r>
              <a:rPr lang="en-US" sz="2400" dirty="0"/>
              <a:t>Use this simple and conservative estimate:</a:t>
            </a:r>
            <a:br>
              <a:rPr lang="en-US" sz="2400" dirty="0"/>
            </a:br>
            <a:r>
              <a:rPr lang="en-US" sz="2400" dirty="0"/>
              <a:t>df = smaller of </a:t>
            </a:r>
            <a:r>
              <a:rPr lang="en-US" sz="2400" i="1" dirty="0"/>
              <a:t>n</a:t>
            </a:r>
            <a:r>
              <a:rPr lang="en-US" sz="2400" baseline="-25000" dirty="0"/>
              <a:t>1</a:t>
            </a:r>
            <a:r>
              <a:rPr lang="en-US" sz="2400" dirty="0"/>
              <a:t> </a:t>
            </a:r>
            <a:r>
              <a:rPr lang="en-US" sz="2400" dirty="0">
                <a:cs typeface="Arial" panose="020B0604020202020204" pitchFamily="34" charset="0"/>
              </a:rPr>
              <a:t>−</a:t>
            </a:r>
            <a:r>
              <a:rPr lang="en-US" sz="2400" dirty="0"/>
              <a:t> 1 and </a:t>
            </a:r>
            <a:r>
              <a:rPr lang="en-US" sz="2400" i="1" dirty="0"/>
              <a:t>n</a:t>
            </a:r>
            <a:r>
              <a:rPr lang="en-US" sz="2400" baseline="-25000" dirty="0"/>
              <a:t>2</a:t>
            </a:r>
            <a:r>
              <a:rPr lang="en-US" sz="2400" dirty="0"/>
              <a:t> </a:t>
            </a:r>
            <a:r>
              <a:rPr lang="en-US" sz="2400" dirty="0">
                <a:cs typeface="Arial" panose="020B0604020202020204" pitchFamily="34" charset="0"/>
              </a:rPr>
              <a:t>−</a:t>
            </a:r>
            <a:r>
              <a:rPr lang="en-US" sz="2400" dirty="0"/>
              <a:t> 1.</a:t>
            </a:r>
          </a:p>
          <a:p>
            <a:pPr marL="457200" indent="-457200">
              <a:spcBef>
                <a:spcPts val="1200"/>
              </a:spcBef>
              <a:buFont typeface="+mj-lt"/>
              <a:buAutoNum type="arabicPeriod"/>
            </a:pPr>
            <a:r>
              <a:rPr lang="en-US" sz="2400" dirty="0"/>
              <a:t>Technologies typically use the more accurate but more difficult estimate given by the following formula:</a:t>
            </a:r>
          </a:p>
        </p:txBody>
      </p:sp>
      <p:pic>
        <p:nvPicPr>
          <p:cNvPr id="6" name="Picture 5" descr="Degrees of freedom, d f, = the sum, Ay + B, squared, divided by the sum of Ay squared over n sub 1 minus 1, + B squared over n sub 2 minus 1, where Ay = s sub 1 squared over n sub 1, and B = s sub 2 squared over n sub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143" y="4095032"/>
            <a:ext cx="6401715" cy="1344359"/>
          </a:xfrm>
          <a:prstGeom prst="rect">
            <a:avLst/>
          </a:prstGeom>
        </p:spPr>
      </p:pic>
    </p:spTree>
    <p:extLst>
      <p:ext uri="{BB962C8B-B14F-4D97-AF65-F5344CB8AC3E}">
        <p14:creationId xmlns:p14="http://schemas.microsoft.com/office/powerpoint/2010/main" val="4139289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600" dirty="0">
                <a:solidFill>
                  <a:schemeClr val="bg2"/>
                </a:solidFill>
                <a:latin typeface="+mj-lt"/>
              </a:rPr>
              <a:t>Inferences About Two Means: Independent Samples: Hypothesis Test Statistic for Two Means: Independent Samples (with </a:t>
            </a:r>
            <a:r>
              <a:rPr lang="en-US" sz="2600" i="1" dirty="0">
                <a:solidFill>
                  <a:schemeClr val="bg2"/>
                </a:solidFill>
                <a:latin typeface="+mj-lt"/>
              </a:rPr>
              <a:t>H</a:t>
            </a:r>
            <a:r>
              <a:rPr lang="en-US" sz="2600" baseline="-25000" dirty="0">
                <a:solidFill>
                  <a:schemeClr val="bg2"/>
                </a:solidFill>
                <a:latin typeface="+mj-lt"/>
              </a:rPr>
              <a:t>0</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1 </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2</a:t>
            </a:r>
            <a:r>
              <a:rPr lang="en-US" sz="2600" dirty="0">
                <a:solidFill>
                  <a:schemeClr val="bg2"/>
                </a:solidFill>
                <a:latin typeface="+mj-lt"/>
              </a:rPr>
              <a:t>)</a:t>
            </a:r>
            <a:r>
              <a:rPr lang="en-US" sz="2800" dirty="0">
                <a:solidFill>
                  <a:schemeClr val="bg2"/>
                </a:solidFill>
                <a:latin typeface="+mj-lt"/>
              </a:rPr>
              <a:t> </a:t>
            </a:r>
            <a:r>
              <a:rPr lang="en-US" sz="2000" b="0" dirty="0">
                <a:solidFill>
                  <a:schemeClr val="bg2"/>
                </a:solidFill>
                <a:latin typeface="+mj-lt"/>
              </a:rPr>
              <a:t>(3 of 3)</a:t>
            </a:r>
            <a:endParaRPr lang="en-IN" sz="2000" b="0" dirty="0">
              <a:solidFill>
                <a:schemeClr val="bg2"/>
              </a:solidFill>
              <a:latin typeface="+mj-lt"/>
            </a:endParaRPr>
          </a:p>
        </p:txBody>
      </p:sp>
      <p:sp>
        <p:nvSpPr>
          <p:cNvPr id="3" name="Content Placeholder 2"/>
          <p:cNvSpPr>
            <a:spLocks noGrp="1"/>
          </p:cNvSpPr>
          <p:nvPr>
            <p:ph idx="1"/>
          </p:nvPr>
        </p:nvSpPr>
        <p:spPr>
          <a:xfrm>
            <a:off x="457200" y="1600201"/>
            <a:ext cx="8229600" cy="1905000"/>
          </a:xfrm>
        </p:spPr>
        <p:txBody>
          <a:bodyPr/>
          <a:lstStyle/>
          <a:p>
            <a:pPr marL="0" indent="0">
              <a:buNone/>
            </a:pPr>
            <a:r>
              <a:rPr lang="en-US" sz="2600" b="1" i="1" dirty="0"/>
              <a:t>P-</a:t>
            </a:r>
            <a:r>
              <a:rPr lang="en-US" sz="2600" b="1" dirty="0"/>
              <a:t>Values: </a:t>
            </a:r>
            <a:r>
              <a:rPr lang="en-US" sz="2600" i="1" dirty="0"/>
              <a:t>P-</a:t>
            </a:r>
            <a:r>
              <a:rPr lang="en-US" sz="2600" dirty="0"/>
              <a:t>values are automatically provided by technology. If technology is not available, refer to the </a:t>
            </a:r>
            <a:r>
              <a:rPr lang="en-US" sz="2600" i="1" dirty="0"/>
              <a:t>t </a:t>
            </a:r>
            <a:r>
              <a:rPr lang="en-US" sz="2600" dirty="0"/>
              <a:t>distribution in Table A-3. </a:t>
            </a:r>
            <a:r>
              <a:rPr lang="en-US" sz="2600" b="1" dirty="0"/>
              <a:t>Critical Values: </a:t>
            </a:r>
            <a:r>
              <a:rPr lang="en-US" sz="2600" dirty="0"/>
              <a:t>Refer to the </a:t>
            </a:r>
            <a:r>
              <a:rPr lang="en-US" sz="2600" i="1" dirty="0"/>
              <a:t>t </a:t>
            </a:r>
            <a:r>
              <a:rPr lang="en-US" sz="2600" dirty="0"/>
              <a:t>distribution in Table A-3.</a:t>
            </a:r>
            <a:endParaRPr lang="en-IN" sz="2600" dirty="0"/>
          </a:p>
        </p:txBody>
      </p:sp>
    </p:spTree>
    <p:extLst>
      <p:ext uri="{BB962C8B-B14F-4D97-AF65-F5344CB8AC3E}">
        <p14:creationId xmlns:p14="http://schemas.microsoft.com/office/powerpoint/2010/main" val="294063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382000" cy="1097280"/>
          </a:xfrm>
        </p:spPr>
        <p:txBody>
          <a:bodyPr/>
          <a:lstStyle/>
          <a:p>
            <a:r>
              <a:rPr lang="en-US" sz="2800" dirty="0">
                <a:solidFill>
                  <a:schemeClr val="bg2"/>
                </a:solidFill>
                <a:latin typeface="+mj-lt"/>
              </a:rPr>
              <a:t>Inferences About Two Means: Independent Samples: Confidence Interval Estimate of </a:t>
            </a:r>
            <a:r>
              <a:rPr lang="en-US" sz="2800" i="1" dirty="0">
                <a:solidFill>
                  <a:schemeClr val="bg2"/>
                </a:solidFill>
                <a:latin typeface="+mj-lt"/>
              </a:rPr>
              <a:t>µ</a:t>
            </a:r>
            <a:r>
              <a:rPr lang="en-US" sz="2800" baseline="-25000" dirty="0">
                <a:solidFill>
                  <a:schemeClr val="bg2"/>
                </a:solidFill>
                <a:latin typeface="+mj-lt"/>
              </a:rPr>
              <a:t>1</a:t>
            </a:r>
            <a:r>
              <a:rPr lang="en-US" sz="2800" dirty="0">
                <a:solidFill>
                  <a:schemeClr val="bg2"/>
                </a:solidFill>
                <a:latin typeface="+mj-lt"/>
              </a:rPr>
              <a:t> – </a:t>
            </a:r>
            <a:r>
              <a:rPr lang="en-US" sz="2800" i="1" dirty="0">
                <a:solidFill>
                  <a:schemeClr val="bg2"/>
                </a:solidFill>
                <a:latin typeface="+mj-lt"/>
              </a:rPr>
              <a:t>µ</a:t>
            </a:r>
            <a:r>
              <a:rPr lang="en-US" sz="2800" baseline="-25000" dirty="0">
                <a:solidFill>
                  <a:schemeClr val="bg2"/>
                </a:solidFill>
                <a:latin typeface="+mj-lt"/>
              </a:rPr>
              <a:t>2 </a:t>
            </a:r>
            <a:r>
              <a:rPr lang="en-US" sz="2800" dirty="0">
                <a:solidFill>
                  <a:schemeClr val="bg2"/>
                </a:solidFill>
                <a:latin typeface="+mj-lt"/>
              </a:rPr>
              <a:t>: Independent Samples </a:t>
            </a:r>
            <a:endParaRPr lang="en-IN" sz="2800" dirty="0">
              <a:solidFill>
                <a:schemeClr val="bg2"/>
              </a:solidFill>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7315200" cy="838200"/>
              </a:xfrm>
            </p:spPr>
            <p:txBody>
              <a:bodyPr/>
              <a:lstStyle/>
              <a:p>
                <a:pPr marL="0" indent="0">
                  <a:buNone/>
                </a:pPr>
                <a:r>
                  <a:rPr lang="en-US" sz="2600" dirty="0"/>
                  <a:t>The confidence interval estimate of the difference </a:t>
                </a:r>
                <a14:m>
                  <m:oMath xmlns:m="http://schemas.openxmlformats.org/officeDocument/2006/math">
                    <m:r>
                      <m:rPr>
                        <m:nor/>
                      </m:rPr>
                      <a:rPr lang="en-US" sz="2600" i="1" dirty="0"/>
                      <m:t>µ</m:t>
                    </m:r>
                  </m:oMath>
                </a14:m>
                <a:r>
                  <a:rPr lang="en-US" sz="2600" baseline="-25000" dirty="0"/>
                  <a:t>1</a:t>
                </a:r>
                <a:r>
                  <a:rPr lang="en-US" sz="2600" dirty="0"/>
                  <a:t> </a:t>
                </a:r>
                <a:r>
                  <a:rPr lang="en-US" sz="2600" dirty="0">
                    <a:cs typeface="Arial" panose="020B0604020202020204" pitchFamily="34" charset="0"/>
                  </a:rPr>
                  <a:t>−</a:t>
                </a:r>
                <a:r>
                  <a:rPr lang="en-US" sz="2600" dirty="0"/>
                  <a:t> </a:t>
                </a:r>
                <a14:m>
                  <m:oMath xmlns:m="http://schemas.openxmlformats.org/officeDocument/2006/math">
                    <m:r>
                      <m:rPr>
                        <m:nor/>
                      </m:rPr>
                      <a:rPr lang="en-US" sz="2600" i="1" dirty="0"/>
                      <m:t>µ</m:t>
                    </m:r>
                  </m:oMath>
                </a14:m>
                <a:r>
                  <a:rPr lang="en-US" sz="2600" baseline="-25000" dirty="0"/>
                  <a:t>2</a:t>
                </a:r>
                <a:r>
                  <a:rPr lang="en-US" sz="2600" dirty="0"/>
                  <a:t>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7315200" cy="838200"/>
              </a:xfrm>
              <a:blipFill rotWithShape="0">
                <a:blip r:embed="rId2"/>
                <a:stretch>
                  <a:fillRect l="-2750" t="-12409" r="-2750" b="-18248"/>
                </a:stretch>
              </a:blipFill>
            </p:spPr>
            <p:txBody>
              <a:bodyPr/>
              <a:lstStyle/>
              <a:p>
                <a:r>
                  <a:rPr lang="en-US">
                    <a:noFill/>
                  </a:rPr>
                  <a:t> </a:t>
                </a:r>
              </a:p>
            </p:txBody>
          </p:sp>
        </mc:Fallback>
      </mc:AlternateContent>
      <p:pic>
        <p:nvPicPr>
          <p:cNvPr id="6" name="Picture 5" descr="mu sub 1 minus mu sub 2 is between x-bar sub 1 minus x-bar sub 2 minus E, and x-bar sub 1 minus x-bar sub 2 + 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7237" y="2771084"/>
            <a:ext cx="5589527" cy="306635"/>
          </a:xfrm>
          <a:prstGeom prst="rect">
            <a:avLst/>
          </a:prstGeom>
        </p:spPr>
      </p:pic>
      <p:sp>
        <p:nvSpPr>
          <p:cNvPr id="4" name="Content Placeholder 3"/>
          <p:cNvSpPr>
            <a:spLocks noGrp="1"/>
          </p:cNvSpPr>
          <p:nvPr>
            <p:ph idx="13"/>
          </p:nvPr>
        </p:nvSpPr>
        <p:spPr>
          <a:xfrm>
            <a:off x="457200" y="3505200"/>
            <a:ext cx="7315200" cy="381000"/>
          </a:xfrm>
        </p:spPr>
        <p:txBody>
          <a:bodyPr/>
          <a:lstStyle/>
          <a:p>
            <a:pPr marL="0" indent="0">
              <a:buNone/>
            </a:pPr>
            <a:r>
              <a:rPr lang="en-US" sz="2600" dirty="0"/>
              <a:t>where the margin of error </a:t>
            </a:r>
            <a:r>
              <a:rPr lang="en-US" sz="2600" i="1" dirty="0"/>
              <a:t>E </a:t>
            </a:r>
            <a:r>
              <a:rPr lang="en-US" sz="2600" b="1" dirty="0"/>
              <a:t>is given by</a:t>
            </a:r>
            <a:endParaRPr lang="en-IN" sz="2600" b="1" dirty="0"/>
          </a:p>
        </p:txBody>
      </p:sp>
      <p:pic>
        <p:nvPicPr>
          <p:cNvPr id="8" name="Picture 7" descr="E = t sub alpha over 2, times the square root of the sum of s sub 1 squared over n sub 1 and s sub 2 squared over n sub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286246"/>
            <a:ext cx="2508683" cy="1018853"/>
          </a:xfrm>
          <a:prstGeom prst="rect">
            <a:avLst/>
          </a:prstGeom>
        </p:spPr>
      </p:pic>
    </p:spTree>
    <p:extLst>
      <p:ext uri="{BB962C8B-B14F-4D97-AF65-F5344CB8AC3E}">
        <p14:creationId xmlns:p14="http://schemas.microsoft.com/office/powerpoint/2010/main" val="6457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(1 of 10)</a:t>
            </a:r>
            <a:endParaRPr lang="en-IN" sz="2000" b="0" dirty="0">
              <a:latin typeface="+mj-lt"/>
            </a:endParaRPr>
          </a:p>
        </p:txBody>
      </p:sp>
      <p:sp>
        <p:nvSpPr>
          <p:cNvPr id="3" name="Content Placeholder 2"/>
          <p:cNvSpPr>
            <a:spLocks noGrp="1"/>
          </p:cNvSpPr>
          <p:nvPr>
            <p:ph idx="1"/>
          </p:nvPr>
        </p:nvSpPr>
        <p:spPr>
          <a:xfrm>
            <a:off x="457200" y="1600201"/>
            <a:ext cx="8382000" cy="2743199"/>
          </a:xfrm>
        </p:spPr>
        <p:txBody>
          <a:bodyPr/>
          <a:lstStyle/>
          <a:p>
            <a:pPr marL="0" indent="0">
              <a:buNone/>
            </a:pPr>
            <a:r>
              <a:rPr lang="en-US" sz="2600" dirty="0"/>
              <a:t>Listed below are student course evaluation scores for courses taught by female professors and male professors. Use a 0.05 significance level to test the claim that the two samples are from populations with the same mean. Does there appear to be a difference in evaluation scores of courses taught by female professors and male professors?</a:t>
            </a:r>
            <a:endParaRPr lang="en-IN" sz="2600" dirty="0"/>
          </a:p>
        </p:txBody>
      </p:sp>
      <p:graphicFrame>
        <p:nvGraphicFramePr>
          <p:cNvPr id="4" name="Table 3" descr="Female evaluation scores: 4.3, 4.3, 4.4, 4.0, 3.4, 4.7, 2.9, 4.0, 4.3, 3.4, 3.4, 3.3. Male evaluation scores: 4.5, 3.7, 4.2, 3.9, 3.1, 4.0, 3.8, 3.4, 4.5, 3.8, 4.3, 4.4, 4.1, 4.2, 4.0."/>
          <p:cNvGraphicFramePr>
            <a:graphicFrameLocks noGrp="1"/>
          </p:cNvGraphicFramePr>
          <p:nvPr>
            <p:extLst>
              <p:ext uri="{D42A27DB-BD31-4B8C-83A1-F6EECF244321}">
                <p14:modId xmlns:p14="http://schemas.microsoft.com/office/powerpoint/2010/main" val="1508897828"/>
              </p:ext>
            </p:extLst>
          </p:nvPr>
        </p:nvGraphicFramePr>
        <p:xfrm>
          <a:off x="304800" y="4610468"/>
          <a:ext cx="8595362" cy="778682"/>
        </p:xfrm>
        <a:graphic>
          <a:graphicData uri="http://schemas.openxmlformats.org/drawingml/2006/table">
            <a:tbl>
              <a:tblPr firstRow="1" bandRow="1">
                <a:tableStyleId>{3B4B98B0-60AC-42C2-AFA5-B58CD77FA1E5}</a:tableStyleId>
              </a:tblPr>
              <a:tblGrid>
                <a:gridCol w="914402">
                  <a:extLst>
                    <a:ext uri="{9D8B030D-6E8A-4147-A177-3AD203B41FA5}">
                      <a16:colId xmlns:a16="http://schemas.microsoft.com/office/drawing/2014/main" val="20000"/>
                    </a:ext>
                  </a:extLst>
                </a:gridCol>
                <a:gridCol w="469098">
                  <a:extLst>
                    <a:ext uri="{9D8B030D-6E8A-4147-A177-3AD203B41FA5}">
                      <a16:colId xmlns:a16="http://schemas.microsoft.com/office/drawing/2014/main" val="20001"/>
                    </a:ext>
                  </a:extLst>
                </a:gridCol>
                <a:gridCol w="515133">
                  <a:extLst>
                    <a:ext uri="{9D8B030D-6E8A-4147-A177-3AD203B41FA5}">
                      <a16:colId xmlns:a16="http://schemas.microsoft.com/office/drawing/2014/main" val="20002"/>
                    </a:ext>
                  </a:extLst>
                </a:gridCol>
                <a:gridCol w="515133">
                  <a:extLst>
                    <a:ext uri="{9D8B030D-6E8A-4147-A177-3AD203B41FA5}">
                      <a16:colId xmlns:a16="http://schemas.microsoft.com/office/drawing/2014/main" val="20003"/>
                    </a:ext>
                  </a:extLst>
                </a:gridCol>
                <a:gridCol w="515133">
                  <a:extLst>
                    <a:ext uri="{9D8B030D-6E8A-4147-A177-3AD203B41FA5}">
                      <a16:colId xmlns:a16="http://schemas.microsoft.com/office/drawing/2014/main" val="20004"/>
                    </a:ext>
                  </a:extLst>
                </a:gridCol>
                <a:gridCol w="515133">
                  <a:extLst>
                    <a:ext uri="{9D8B030D-6E8A-4147-A177-3AD203B41FA5}">
                      <a16:colId xmlns:a16="http://schemas.microsoft.com/office/drawing/2014/main" val="20005"/>
                    </a:ext>
                  </a:extLst>
                </a:gridCol>
                <a:gridCol w="515133">
                  <a:extLst>
                    <a:ext uri="{9D8B030D-6E8A-4147-A177-3AD203B41FA5}">
                      <a16:colId xmlns:a16="http://schemas.microsoft.com/office/drawing/2014/main" val="20006"/>
                    </a:ext>
                  </a:extLst>
                </a:gridCol>
                <a:gridCol w="515133">
                  <a:extLst>
                    <a:ext uri="{9D8B030D-6E8A-4147-A177-3AD203B41FA5}">
                      <a16:colId xmlns:a16="http://schemas.microsoft.com/office/drawing/2014/main" val="20007"/>
                    </a:ext>
                  </a:extLst>
                </a:gridCol>
                <a:gridCol w="515133">
                  <a:extLst>
                    <a:ext uri="{9D8B030D-6E8A-4147-A177-3AD203B41FA5}">
                      <a16:colId xmlns:a16="http://schemas.microsoft.com/office/drawing/2014/main" val="20008"/>
                    </a:ext>
                  </a:extLst>
                </a:gridCol>
                <a:gridCol w="515133">
                  <a:extLst>
                    <a:ext uri="{9D8B030D-6E8A-4147-A177-3AD203B41FA5}">
                      <a16:colId xmlns:a16="http://schemas.microsoft.com/office/drawing/2014/main" val="20009"/>
                    </a:ext>
                  </a:extLst>
                </a:gridCol>
                <a:gridCol w="515133">
                  <a:extLst>
                    <a:ext uri="{9D8B030D-6E8A-4147-A177-3AD203B41FA5}">
                      <a16:colId xmlns:a16="http://schemas.microsoft.com/office/drawing/2014/main" val="20010"/>
                    </a:ext>
                  </a:extLst>
                </a:gridCol>
                <a:gridCol w="515133">
                  <a:extLst>
                    <a:ext uri="{9D8B030D-6E8A-4147-A177-3AD203B41FA5}">
                      <a16:colId xmlns:a16="http://schemas.microsoft.com/office/drawing/2014/main" val="20011"/>
                    </a:ext>
                  </a:extLst>
                </a:gridCol>
                <a:gridCol w="515133">
                  <a:extLst>
                    <a:ext uri="{9D8B030D-6E8A-4147-A177-3AD203B41FA5}">
                      <a16:colId xmlns:a16="http://schemas.microsoft.com/office/drawing/2014/main" val="20012"/>
                    </a:ext>
                  </a:extLst>
                </a:gridCol>
                <a:gridCol w="515133">
                  <a:extLst>
                    <a:ext uri="{9D8B030D-6E8A-4147-A177-3AD203B41FA5}">
                      <a16:colId xmlns:a16="http://schemas.microsoft.com/office/drawing/2014/main" val="20013"/>
                    </a:ext>
                  </a:extLst>
                </a:gridCol>
                <a:gridCol w="515133">
                  <a:extLst>
                    <a:ext uri="{9D8B030D-6E8A-4147-A177-3AD203B41FA5}">
                      <a16:colId xmlns:a16="http://schemas.microsoft.com/office/drawing/2014/main" val="20014"/>
                    </a:ext>
                  </a:extLst>
                </a:gridCol>
                <a:gridCol w="515133">
                  <a:extLst>
                    <a:ext uri="{9D8B030D-6E8A-4147-A177-3AD203B41FA5}">
                      <a16:colId xmlns:a16="http://schemas.microsoft.com/office/drawing/2014/main" val="20015"/>
                    </a:ext>
                  </a:extLst>
                </a:gridCol>
              </a:tblGrid>
              <a:tr h="407842">
                <a:tc>
                  <a:txBody>
                    <a:bodyPr/>
                    <a:lstStyle/>
                    <a:p>
                      <a:r>
                        <a:rPr lang="en-IN" sz="1600" dirty="0">
                          <a:solidFill>
                            <a:schemeClr val="tx1"/>
                          </a:solidFill>
                        </a:rPr>
                        <a:t>Female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0" dirty="0">
                          <a:solidFill>
                            <a:schemeClr val="tx1"/>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900" b="0" i="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i="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900" b="0" i="0" dirty="0">
                          <a:solidFill>
                            <a:schemeClr val="bg1"/>
                          </a:solidFill>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sz="1600" b="1" dirty="0">
                          <a:solidFill>
                            <a:schemeClr val="tx1"/>
                          </a:solidFill>
                        </a:rPr>
                        <a:t>Male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dirty="0">
                          <a:solidFill>
                            <a:schemeClr val="tx1"/>
                          </a:solidFill>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088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(2 of 10)</a:t>
            </a:r>
            <a:endParaRPr lang="en-IN" sz="2000" b="0" dirty="0">
              <a:latin typeface="+mj-lt"/>
            </a:endParaRPr>
          </a:p>
        </p:txBody>
      </p:sp>
      <p:sp>
        <p:nvSpPr>
          <p:cNvPr id="3" name="Content Placeholder 2"/>
          <p:cNvSpPr>
            <a:spLocks noGrp="1"/>
          </p:cNvSpPr>
          <p:nvPr>
            <p:ph idx="1"/>
          </p:nvPr>
        </p:nvSpPr>
        <p:spPr>
          <a:xfrm>
            <a:off x="457200" y="1600201"/>
            <a:ext cx="8229600" cy="2438399"/>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(1) The values of the two population standard deviations are not known and we are not making an assumption that they are equal. (2) The two samples are independent because the female professors and male professors are not matched or paired in any way.</a:t>
            </a:r>
            <a:endParaRPr lang="en-IN" sz="2400" dirty="0"/>
          </a:p>
        </p:txBody>
      </p:sp>
    </p:spTree>
    <p:extLst>
      <p:ext uri="{BB962C8B-B14F-4D97-AF65-F5344CB8AC3E}">
        <p14:creationId xmlns:p14="http://schemas.microsoft.com/office/powerpoint/2010/main" val="3611804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(3 of 10)</a:t>
            </a:r>
            <a:endParaRPr lang="en-IN" sz="2000" b="0" dirty="0">
              <a:latin typeface="+mj-lt"/>
            </a:endParaRPr>
          </a:p>
        </p:txBody>
      </p:sp>
      <p:sp>
        <p:nvSpPr>
          <p:cNvPr id="3" name="Content Placeholder 2"/>
          <p:cNvSpPr>
            <a:spLocks noGrp="1"/>
          </p:cNvSpPr>
          <p:nvPr>
            <p:ph idx="1"/>
          </p:nvPr>
        </p:nvSpPr>
        <p:spPr>
          <a:xfrm>
            <a:off x="457200" y="1600201"/>
            <a:ext cx="8229600" cy="3276599"/>
          </a:xfrm>
        </p:spPr>
        <p:txBody>
          <a:bodyPr/>
          <a:lstStyle/>
          <a:p>
            <a:pPr marL="0" indent="0">
              <a:spcBef>
                <a:spcPts val="1200"/>
              </a:spcBef>
              <a:buNone/>
            </a:pPr>
            <a:r>
              <a:rPr lang="en-US" sz="2600" dirty="0"/>
              <a:t>Solution</a:t>
            </a:r>
          </a:p>
          <a:p>
            <a:pPr marL="0" indent="0">
              <a:spcBef>
                <a:spcPts val="1200"/>
              </a:spcBef>
              <a:buNone/>
            </a:pPr>
            <a:r>
              <a:rPr lang="en-US" sz="2400" b="1" dirty="0"/>
              <a:t>Requirement Check </a:t>
            </a:r>
            <a:r>
              <a:rPr lang="en-US" sz="2400" dirty="0"/>
              <a:t>(3) The samples are simple random samples. (4) Both samples are small (30 or fewer), so we need to determine whether both samples come from populations having normal distributions. Normal quantile plots of the two samples suggest that the samples are from populations having distributions that are not far from normal.</a:t>
            </a:r>
          </a:p>
          <a:p>
            <a:pPr marL="0" indent="0">
              <a:spcBef>
                <a:spcPts val="1200"/>
              </a:spcBef>
              <a:buNone/>
            </a:pPr>
            <a:r>
              <a:rPr lang="en-US" sz="2400" dirty="0"/>
              <a:t>The requirements are all satisfied.</a:t>
            </a:r>
            <a:endParaRPr lang="en-IN" sz="2400" dirty="0"/>
          </a:p>
        </p:txBody>
      </p:sp>
    </p:spTree>
    <p:extLst>
      <p:ext uri="{BB962C8B-B14F-4D97-AF65-F5344CB8AC3E}">
        <p14:creationId xmlns:p14="http://schemas.microsoft.com/office/powerpoint/2010/main" val="3894090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(4 of 10)</a:t>
            </a:r>
            <a:endParaRPr lang="en-IN" sz="2000" b="0" dirty="0">
              <a:latin typeface="+mj-lt"/>
            </a:endParaRPr>
          </a:p>
        </p:txBody>
      </p:sp>
      <p:sp>
        <p:nvSpPr>
          <p:cNvPr id="3" name="Content Placeholder 2"/>
          <p:cNvSpPr>
            <a:spLocks noGrp="1"/>
          </p:cNvSpPr>
          <p:nvPr>
            <p:ph idx="1"/>
          </p:nvPr>
        </p:nvSpPr>
        <p:spPr>
          <a:xfrm>
            <a:off x="457200" y="1600201"/>
            <a:ext cx="7315200" cy="4038600"/>
          </a:xfrm>
        </p:spPr>
        <p:txBody>
          <a:bodyPr/>
          <a:lstStyle/>
          <a:p>
            <a:pPr marL="0" indent="0">
              <a:spcBef>
                <a:spcPts val="1200"/>
              </a:spcBef>
              <a:buNone/>
            </a:pPr>
            <a:r>
              <a:rPr lang="en-US" sz="2600" dirty="0"/>
              <a:t>Solution</a:t>
            </a:r>
          </a:p>
          <a:p>
            <a:pPr marL="0" indent="0">
              <a:spcBef>
                <a:spcPts val="1200"/>
              </a:spcBef>
              <a:buNone/>
            </a:pPr>
            <a:r>
              <a:rPr lang="en-US" sz="2400" b="1" dirty="0"/>
              <a:t>Step 1: </a:t>
            </a:r>
            <a:r>
              <a:rPr lang="en-US" sz="2400" dirty="0"/>
              <a:t>The claim that “the two samples are from populations with the same mean” can be expressed as </a:t>
            </a:r>
            <a:r>
              <a:rPr lang="en-US" sz="2400" i="1" dirty="0"/>
              <a:t>µ</a:t>
            </a:r>
            <a:r>
              <a:rPr lang="en-US" sz="2400" baseline="-25000" dirty="0"/>
              <a:t>1</a:t>
            </a:r>
            <a:r>
              <a:rPr lang="en-US" sz="2400" dirty="0"/>
              <a:t> = </a:t>
            </a:r>
            <a:r>
              <a:rPr lang="en-US" sz="2400" i="1" dirty="0"/>
              <a:t>µ</a:t>
            </a:r>
            <a:r>
              <a:rPr lang="en-US" sz="2400" baseline="-25000" dirty="0"/>
              <a:t>2</a:t>
            </a:r>
            <a:r>
              <a:rPr lang="en-US" sz="2400" dirty="0"/>
              <a:t>.</a:t>
            </a:r>
          </a:p>
          <a:p>
            <a:pPr marL="0" indent="0">
              <a:spcBef>
                <a:spcPts val="1200"/>
              </a:spcBef>
              <a:buNone/>
            </a:pPr>
            <a:r>
              <a:rPr lang="en-US" sz="2400" b="1" kern="0" dirty="0"/>
              <a:t>Step 2: </a:t>
            </a:r>
            <a:r>
              <a:rPr lang="en-US" sz="2400" kern="0" dirty="0"/>
              <a:t>If the original claim is false, then </a:t>
            </a:r>
            <a:r>
              <a:rPr lang="en-US" sz="2400" i="1" kern="0" dirty="0"/>
              <a:t>µ</a:t>
            </a:r>
            <a:r>
              <a:rPr lang="en-US" sz="2400" kern="0" baseline="-25000" dirty="0"/>
              <a:t>1</a:t>
            </a:r>
            <a:r>
              <a:rPr lang="en-US" sz="2400" kern="0" dirty="0"/>
              <a:t> ≠ </a:t>
            </a:r>
            <a:r>
              <a:rPr lang="en-US" sz="2400" i="1" kern="0" dirty="0"/>
              <a:t>µ</a:t>
            </a:r>
            <a:r>
              <a:rPr lang="en-US" sz="2400" kern="0" baseline="-25000" dirty="0"/>
              <a:t>2</a:t>
            </a:r>
            <a:r>
              <a:rPr lang="en-US" sz="2400" kern="0" dirty="0"/>
              <a:t>.</a:t>
            </a:r>
          </a:p>
          <a:p>
            <a:pPr marL="0" indent="0">
              <a:spcBef>
                <a:spcPts val="1200"/>
              </a:spcBef>
              <a:buFontTx/>
              <a:buNone/>
            </a:pPr>
            <a:r>
              <a:rPr lang="en-US" sz="2400" b="1" kern="0" dirty="0"/>
              <a:t>Step 3: </a:t>
            </a:r>
            <a:r>
              <a:rPr lang="en-US" sz="2400" kern="0" dirty="0"/>
              <a:t>The alternative hypothesis is the expression not containing equality, and the null hypothesis is an expression of equality, so we have</a:t>
            </a:r>
          </a:p>
          <a:p>
            <a:pPr marL="0" indent="0" algn="ctr">
              <a:spcBef>
                <a:spcPts val="1200"/>
              </a:spcBef>
              <a:buFontTx/>
              <a:buNone/>
            </a:pPr>
            <a:r>
              <a:rPr lang="pt-BR" sz="2400" i="1" kern="0" dirty="0"/>
              <a:t>H</a:t>
            </a:r>
            <a:r>
              <a:rPr lang="pt-BR" sz="2400" kern="0" baseline="-25000" dirty="0"/>
              <a:t>0</a:t>
            </a:r>
            <a:r>
              <a:rPr lang="pt-BR" sz="2400" kern="0" dirty="0"/>
              <a:t>: </a:t>
            </a:r>
            <a:r>
              <a:rPr lang="en-US" sz="2400" i="1" kern="0" dirty="0"/>
              <a:t>µ</a:t>
            </a:r>
            <a:r>
              <a:rPr lang="pt-BR" sz="2400" kern="0" baseline="-25000" dirty="0"/>
              <a:t>1</a:t>
            </a:r>
            <a:r>
              <a:rPr lang="pt-BR" sz="2400" kern="0" dirty="0"/>
              <a:t> = </a:t>
            </a:r>
            <a:r>
              <a:rPr lang="en-US" sz="2400" i="1" kern="0" dirty="0"/>
              <a:t>µ</a:t>
            </a:r>
            <a:r>
              <a:rPr lang="pt-BR" sz="2400" kern="0" baseline="-25000" dirty="0"/>
              <a:t>2</a:t>
            </a:r>
            <a:r>
              <a:rPr lang="pt-BR" sz="2400" kern="0" dirty="0"/>
              <a:t> 	</a:t>
            </a:r>
            <a:r>
              <a:rPr lang="pt-BR" sz="2400" i="1" kern="0" dirty="0"/>
              <a:t>H</a:t>
            </a:r>
            <a:r>
              <a:rPr lang="pt-BR" sz="2400" kern="0" baseline="-25000" dirty="0"/>
              <a:t>1</a:t>
            </a:r>
            <a:r>
              <a:rPr lang="pt-BR" sz="2400" kern="0" dirty="0"/>
              <a:t>: </a:t>
            </a:r>
            <a:r>
              <a:rPr lang="en-US" sz="2400" i="1" kern="0" dirty="0"/>
              <a:t>µ</a:t>
            </a:r>
            <a:r>
              <a:rPr lang="pt-BR" sz="2400" kern="0" baseline="-25000" dirty="0"/>
              <a:t>1</a:t>
            </a:r>
            <a:r>
              <a:rPr lang="pt-BR" sz="2400" kern="0" dirty="0"/>
              <a:t> ≠ </a:t>
            </a:r>
            <a:r>
              <a:rPr lang="en-US" sz="2400" i="1" kern="0" dirty="0"/>
              <a:t>µ</a:t>
            </a:r>
            <a:r>
              <a:rPr lang="pt-BR" sz="2400" kern="0" baseline="-25000" dirty="0"/>
              <a:t>2</a:t>
            </a:r>
            <a:endParaRPr lang="en-IN" sz="2400" dirty="0"/>
          </a:p>
        </p:txBody>
      </p:sp>
    </p:spTree>
    <p:extLst>
      <p:ext uri="{BB962C8B-B14F-4D97-AF65-F5344CB8AC3E}">
        <p14:creationId xmlns:p14="http://schemas.microsoft.com/office/powerpoint/2010/main" val="235534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(5 of 10)</a:t>
            </a:r>
            <a:endParaRPr lang="en-IN" sz="2000" b="0" dirty="0">
              <a:latin typeface="+mj-lt"/>
            </a:endParaRPr>
          </a:p>
        </p:txBody>
      </p:sp>
      <p:sp>
        <p:nvSpPr>
          <p:cNvPr id="3" name="Content Placeholder 2"/>
          <p:cNvSpPr>
            <a:spLocks noGrp="1"/>
          </p:cNvSpPr>
          <p:nvPr>
            <p:ph idx="1"/>
          </p:nvPr>
        </p:nvSpPr>
        <p:spPr>
          <a:xfrm>
            <a:off x="457200" y="1600201"/>
            <a:ext cx="7391400" cy="3581400"/>
          </a:xfrm>
        </p:spPr>
        <p:txBody>
          <a:bodyPr/>
          <a:lstStyle/>
          <a:p>
            <a:pPr marL="0" indent="0">
              <a:spcBef>
                <a:spcPts val="1200"/>
              </a:spcBef>
              <a:buNone/>
            </a:pPr>
            <a:r>
              <a:rPr lang="en-US" sz="2600" dirty="0"/>
              <a:t>Solution</a:t>
            </a:r>
          </a:p>
          <a:p>
            <a:pPr marL="0" indent="0">
              <a:spcBef>
                <a:spcPts val="1200"/>
              </a:spcBef>
              <a:buNone/>
            </a:pPr>
            <a:r>
              <a:rPr lang="en-US" sz="2400" dirty="0"/>
              <a:t>We now proceed with the assumption that </a:t>
            </a:r>
            <a:r>
              <a:rPr lang="en-US" sz="2400" i="1" dirty="0"/>
              <a:t>µ</a:t>
            </a:r>
            <a:r>
              <a:rPr lang="en-US" sz="2400" baseline="-25000" dirty="0"/>
              <a:t>1</a:t>
            </a:r>
            <a:r>
              <a:rPr lang="en-US" sz="2400" dirty="0"/>
              <a:t> = </a:t>
            </a:r>
            <a:r>
              <a:rPr lang="en-US" sz="2400" i="1" dirty="0"/>
              <a:t>µ</a:t>
            </a:r>
            <a:r>
              <a:rPr lang="en-US" sz="2400" baseline="-25000" dirty="0"/>
              <a:t>2</a:t>
            </a:r>
            <a:r>
              <a:rPr lang="en-US" sz="2400" dirty="0"/>
              <a:t>, or </a:t>
            </a:r>
            <a:r>
              <a:rPr lang="en-US" sz="2400" i="1" dirty="0"/>
              <a:t>µ</a:t>
            </a:r>
            <a:r>
              <a:rPr lang="en-US" sz="2400" baseline="-25000" dirty="0"/>
              <a:t>1</a:t>
            </a:r>
            <a:r>
              <a:rPr lang="en-US" sz="2400" dirty="0"/>
              <a:t> </a:t>
            </a:r>
            <a:r>
              <a:rPr lang="en-US" sz="2400" dirty="0">
                <a:latin typeface="Arial" panose="020B0604020202020204" pitchFamily="34" charset="0"/>
                <a:cs typeface="Arial" panose="020B0604020202020204" pitchFamily="34" charset="0"/>
              </a:rPr>
              <a:t>−</a:t>
            </a:r>
            <a:r>
              <a:rPr lang="en-US" sz="2400" dirty="0"/>
              <a:t> </a:t>
            </a:r>
            <a:r>
              <a:rPr lang="en-US" sz="2400" i="1" dirty="0"/>
              <a:t>µ</a:t>
            </a:r>
            <a:r>
              <a:rPr lang="en-US" sz="2400" baseline="-25000" dirty="0"/>
              <a:t>2</a:t>
            </a:r>
            <a:r>
              <a:rPr lang="en-US" sz="2400" dirty="0"/>
              <a:t> = 0. </a:t>
            </a:r>
          </a:p>
          <a:p>
            <a:pPr marL="0" indent="0">
              <a:spcBef>
                <a:spcPts val="1200"/>
              </a:spcBef>
              <a:buNone/>
            </a:pPr>
            <a:r>
              <a:rPr lang="en-US" sz="2400" b="1" kern="0" dirty="0"/>
              <a:t>Step 4: </a:t>
            </a:r>
            <a:r>
              <a:rPr lang="en-US" sz="2400" kern="0" dirty="0"/>
              <a:t>The significance level is </a:t>
            </a:r>
            <a:r>
              <a:rPr lang="el-GR" sz="2400" i="1" kern="0" dirty="0">
                <a:sym typeface="Symbol" panose="05050102010706020507" pitchFamily="18" charset="2"/>
              </a:rPr>
              <a:t>α</a:t>
            </a:r>
            <a:r>
              <a:rPr lang="en-US" sz="2400" kern="0" dirty="0"/>
              <a:t> = 0.05.</a:t>
            </a:r>
          </a:p>
          <a:p>
            <a:pPr marL="0" indent="0">
              <a:spcBef>
                <a:spcPts val="1200"/>
              </a:spcBef>
              <a:buNone/>
            </a:pPr>
            <a:r>
              <a:rPr lang="en-US" sz="2400" b="1" kern="0" dirty="0"/>
              <a:t>Step 5: </a:t>
            </a:r>
            <a:r>
              <a:rPr lang="en-US" sz="2400" kern="0" dirty="0"/>
              <a:t>Because we have two independent samples and we are testing a claim about the two population means, we use a </a:t>
            </a:r>
            <a:r>
              <a:rPr lang="en-US" sz="2400" i="1" kern="0" dirty="0"/>
              <a:t>t </a:t>
            </a:r>
            <a:r>
              <a:rPr lang="en-US" sz="2400" kern="0" dirty="0"/>
              <a:t>distribution with the test statistic given earlier in this section.</a:t>
            </a:r>
            <a:endParaRPr lang="en-IN" sz="2400" dirty="0"/>
          </a:p>
        </p:txBody>
      </p:sp>
    </p:spTree>
    <p:extLst>
      <p:ext uri="{BB962C8B-B14F-4D97-AF65-F5344CB8AC3E}">
        <p14:creationId xmlns:p14="http://schemas.microsoft.com/office/powerpoint/2010/main" val="2780634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(6 of 10)</a:t>
            </a:r>
            <a:endParaRPr lang="en-IN" sz="2000" b="0" dirty="0">
              <a:latin typeface="+mj-lt"/>
            </a:endParaRPr>
          </a:p>
        </p:txBody>
      </p:sp>
      <p:sp>
        <p:nvSpPr>
          <p:cNvPr id="3" name="Content Placeholder 2"/>
          <p:cNvSpPr>
            <a:spLocks noGrp="1"/>
          </p:cNvSpPr>
          <p:nvPr>
            <p:ph idx="1"/>
          </p:nvPr>
        </p:nvSpPr>
        <p:spPr>
          <a:xfrm>
            <a:off x="457200" y="1600201"/>
            <a:ext cx="8001000" cy="1676399"/>
          </a:xfrm>
        </p:spPr>
        <p:txBody>
          <a:bodyPr/>
          <a:lstStyle/>
          <a:p>
            <a:pPr marL="0" indent="0">
              <a:spcBef>
                <a:spcPts val="1200"/>
              </a:spcBef>
              <a:buNone/>
            </a:pPr>
            <a:r>
              <a:rPr lang="en-US" sz="2600" dirty="0"/>
              <a:t>Solution</a:t>
            </a:r>
          </a:p>
          <a:p>
            <a:pPr marL="0" indent="0">
              <a:spcBef>
                <a:spcPts val="1200"/>
              </a:spcBef>
              <a:buNone/>
            </a:pPr>
            <a:r>
              <a:rPr lang="en-US" sz="2400" b="1" dirty="0"/>
              <a:t>Step 6: </a:t>
            </a:r>
            <a:r>
              <a:rPr lang="en-US" sz="2400" dirty="0"/>
              <a:t>The test statistic is calculated using these statistics (with extra decimal places) obtained from the listed sample data:</a:t>
            </a:r>
          </a:p>
        </p:txBody>
      </p:sp>
      <p:pic>
        <p:nvPicPr>
          <p:cNvPr id="4" name="Picture 3" descr="Females: n = 12, x-bar = 3.866667, s = 0.563001. Males: n = 15, x-bar = 3.993333, s = 0.3954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531492"/>
            <a:ext cx="7190250" cy="640394"/>
          </a:xfrm>
          <a:prstGeom prst="rect">
            <a:avLst/>
          </a:prstGeom>
        </p:spPr>
      </p:pic>
      <p:pic>
        <p:nvPicPr>
          <p:cNvPr id="6" name="Picture 5" descr="t = x-bar sub 1 minus x-bar sub 2, minus, mu sub 1 minus mu sub 2, all divided by the square root of the sum of s sub 1 squared over n sub 1 and s sub 2 squared over n sub 2. When the variables are replaced with their values, t = 3.866667 minus 3.993333 minus 0, divided by the square root of the sum of 0.563001 squared over 12 and 0.395450 squared over 15. So, t = negative 0.6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150" y="4572000"/>
            <a:ext cx="7876180" cy="1301999"/>
          </a:xfrm>
          <a:prstGeom prst="rect">
            <a:avLst/>
          </a:prstGeom>
        </p:spPr>
      </p:pic>
    </p:spTree>
    <p:extLst>
      <p:ext uri="{BB962C8B-B14F-4D97-AF65-F5344CB8AC3E}">
        <p14:creationId xmlns:p14="http://schemas.microsoft.com/office/powerpoint/2010/main" val="2319504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(7 of 10)</a:t>
            </a:r>
            <a:endParaRPr lang="en-IN" sz="2000" b="0" dirty="0">
              <a:latin typeface="+mj-lt"/>
            </a:endParaRPr>
          </a:p>
        </p:txBody>
      </p:sp>
      <p:sp>
        <p:nvSpPr>
          <p:cNvPr id="3" name="Content Placeholder 2"/>
          <p:cNvSpPr>
            <a:spLocks noGrp="1"/>
          </p:cNvSpPr>
          <p:nvPr>
            <p:ph idx="1"/>
          </p:nvPr>
        </p:nvSpPr>
        <p:spPr>
          <a:xfrm>
            <a:off x="457200" y="1600201"/>
            <a:ext cx="8077200" cy="3428999"/>
          </a:xfrm>
        </p:spPr>
        <p:txBody>
          <a:bodyPr/>
          <a:lstStyle/>
          <a:p>
            <a:pPr marL="0" indent="0">
              <a:spcBef>
                <a:spcPts val="1200"/>
              </a:spcBef>
              <a:buNone/>
            </a:pPr>
            <a:r>
              <a:rPr lang="en-US" sz="2600" dirty="0"/>
              <a:t>Solution</a:t>
            </a:r>
          </a:p>
          <a:p>
            <a:pPr marL="0" indent="0">
              <a:spcBef>
                <a:spcPts val="1200"/>
              </a:spcBef>
              <a:buNone/>
            </a:pPr>
            <a:r>
              <a:rPr lang="en-US" sz="2400" b="1" i="1" dirty="0"/>
              <a:t>P-</a:t>
            </a:r>
            <a:r>
              <a:rPr lang="en-US" sz="2400" b="1" dirty="0"/>
              <a:t>Value </a:t>
            </a:r>
            <a:r>
              <a:rPr lang="en-US" sz="2400" dirty="0"/>
              <a:t>With test statistic </a:t>
            </a:r>
            <a:r>
              <a:rPr lang="en-US" sz="2400" i="1" dirty="0"/>
              <a:t>t </a:t>
            </a:r>
            <a:r>
              <a:rPr lang="en-US" sz="2400" dirty="0"/>
              <a:t>= </a:t>
            </a:r>
            <a:r>
              <a:rPr lang="en-US" sz="2400" dirty="0">
                <a:cs typeface="Arial" panose="020B0604020202020204" pitchFamily="34" charset="0"/>
              </a:rPr>
              <a:t>−</a:t>
            </a:r>
            <a:r>
              <a:rPr lang="en-US" sz="2400" dirty="0"/>
              <a:t>0.660, we refer to Table A-3 (</a:t>
            </a:r>
            <a:r>
              <a:rPr lang="en-US" sz="2400" i="1" dirty="0"/>
              <a:t>t </a:t>
            </a:r>
            <a:r>
              <a:rPr lang="en-US" sz="2400" dirty="0"/>
              <a:t>Distribution). The number of degrees of freedom is the smaller of </a:t>
            </a:r>
            <a:r>
              <a:rPr lang="en-US" sz="2400" i="1" dirty="0"/>
              <a:t>n</a:t>
            </a:r>
            <a:r>
              <a:rPr lang="en-US" sz="2400" baseline="-25000" dirty="0"/>
              <a:t>1</a:t>
            </a:r>
            <a:r>
              <a:rPr lang="en-US" sz="2400" dirty="0"/>
              <a:t> </a:t>
            </a:r>
            <a:r>
              <a:rPr lang="en-US" sz="2400" dirty="0">
                <a:cs typeface="Arial" panose="020B0604020202020204" pitchFamily="34" charset="0"/>
              </a:rPr>
              <a:t>−</a:t>
            </a:r>
            <a:r>
              <a:rPr lang="en-US" sz="2400" dirty="0"/>
              <a:t> 1 and </a:t>
            </a:r>
            <a:r>
              <a:rPr lang="en-US" sz="2400" i="1" dirty="0"/>
              <a:t>n</a:t>
            </a:r>
            <a:r>
              <a:rPr lang="en-US" sz="2400" baseline="-25000" dirty="0"/>
              <a:t>2</a:t>
            </a:r>
            <a:r>
              <a:rPr lang="en-US" sz="2400" dirty="0"/>
              <a:t> </a:t>
            </a:r>
            <a:r>
              <a:rPr lang="en-US" sz="2400" dirty="0">
                <a:cs typeface="Arial" panose="020B0604020202020204" pitchFamily="34" charset="0"/>
              </a:rPr>
              <a:t>−</a:t>
            </a:r>
            <a:r>
              <a:rPr lang="en-US" sz="2400" dirty="0"/>
              <a:t> 1, or the smaller of (12 </a:t>
            </a:r>
            <a:r>
              <a:rPr lang="en-US" sz="2400" dirty="0">
                <a:cs typeface="Arial" panose="020B0604020202020204" pitchFamily="34" charset="0"/>
              </a:rPr>
              <a:t>−</a:t>
            </a:r>
            <a:r>
              <a:rPr lang="en-US" sz="2400" dirty="0"/>
              <a:t> 1) and (15 </a:t>
            </a:r>
            <a:r>
              <a:rPr lang="en-US" sz="2400" dirty="0">
                <a:cs typeface="Arial" panose="020B0604020202020204" pitchFamily="34" charset="0"/>
              </a:rPr>
              <a:t>−</a:t>
            </a:r>
            <a:r>
              <a:rPr lang="en-US" sz="2400" dirty="0"/>
              <a:t> 1), which is 11. With df = 11 and a two-tailed test, Table A-3 indicates that the </a:t>
            </a:r>
            <a:r>
              <a:rPr lang="en-US" sz="2400" i="1" dirty="0"/>
              <a:t>P</a:t>
            </a:r>
            <a:r>
              <a:rPr lang="en-US" sz="2400" dirty="0"/>
              <a:t>-value is greater than 0.20. Technology will provide the </a:t>
            </a:r>
            <a:r>
              <a:rPr lang="en-US" sz="2400" i="1" dirty="0"/>
              <a:t>P</a:t>
            </a:r>
            <a:r>
              <a:rPr lang="en-US" sz="2400" dirty="0"/>
              <a:t>-value of 0.5172 when using the original data or unrounded sample statistics.</a:t>
            </a:r>
            <a:endParaRPr lang="en-IN" sz="2400" dirty="0"/>
          </a:p>
        </p:txBody>
      </p:sp>
    </p:spTree>
    <p:extLst>
      <p:ext uri="{BB962C8B-B14F-4D97-AF65-F5344CB8AC3E}">
        <p14:creationId xmlns:p14="http://schemas.microsoft.com/office/powerpoint/2010/main" val="2554668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Inferences from Two Samples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362199"/>
          </a:xfrm>
        </p:spPr>
        <p:txBody>
          <a:bodyPr/>
          <a:lstStyle/>
          <a:p>
            <a:pPr marL="255600" indent="-255600" defTabSz="690563">
              <a:buNone/>
              <a:defRPr/>
            </a:pPr>
            <a:r>
              <a:rPr lang="en-US" sz="2600" dirty="0"/>
              <a:t>9-1 Two Proportions</a:t>
            </a:r>
          </a:p>
          <a:p>
            <a:pPr marL="255600" indent="-255600" defTabSz="690563">
              <a:buNone/>
              <a:defRPr/>
            </a:pPr>
            <a:r>
              <a:rPr lang="en-US" sz="2600" b="1" dirty="0"/>
              <a:t>9-2 Two Means: Independent Samples</a:t>
            </a:r>
          </a:p>
          <a:p>
            <a:pPr marL="255600" indent="-255600" defTabSz="690563">
              <a:buNone/>
              <a:defRPr/>
            </a:pPr>
            <a:r>
              <a:rPr lang="en-US" sz="2600" dirty="0"/>
              <a:t>9-3 Two Dependent Samples (Matched Pairs)</a:t>
            </a:r>
          </a:p>
          <a:p>
            <a:pPr marL="255600" indent="-255600" defTabSz="690563">
              <a:buNone/>
              <a:defRPr/>
            </a:pPr>
            <a:r>
              <a:rPr lang="en-US" sz="2600" dirty="0"/>
              <a:t>9-4 Two Variances or Standard Deviations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(8 of 10)</a:t>
            </a:r>
            <a:endParaRPr lang="en-IN" sz="2000" b="0" dirty="0">
              <a:latin typeface="+mj-lt"/>
            </a:endParaRPr>
          </a:p>
        </p:txBody>
      </p:sp>
      <p:sp>
        <p:nvSpPr>
          <p:cNvPr id="3" name="Content Placeholder 2"/>
          <p:cNvSpPr>
            <a:spLocks noGrp="1"/>
          </p:cNvSpPr>
          <p:nvPr>
            <p:ph idx="1"/>
          </p:nvPr>
        </p:nvSpPr>
        <p:spPr>
          <a:xfrm>
            <a:off x="457200" y="1600201"/>
            <a:ext cx="8229600" cy="1905000"/>
          </a:xfrm>
        </p:spPr>
        <p:txBody>
          <a:bodyPr/>
          <a:lstStyle/>
          <a:p>
            <a:pPr marL="0" indent="0">
              <a:spcBef>
                <a:spcPts val="1200"/>
              </a:spcBef>
              <a:buNone/>
            </a:pPr>
            <a:r>
              <a:rPr lang="en-US" sz="2600" dirty="0"/>
              <a:t>Solution</a:t>
            </a:r>
          </a:p>
          <a:p>
            <a:pPr marL="0" indent="0">
              <a:spcBef>
                <a:spcPts val="1200"/>
              </a:spcBef>
              <a:buNone/>
            </a:pPr>
            <a:r>
              <a:rPr lang="en-US" sz="2400" b="1" dirty="0"/>
              <a:t>Step 7: </a:t>
            </a:r>
            <a:r>
              <a:rPr lang="en-US" sz="2400" dirty="0"/>
              <a:t>Because the </a:t>
            </a:r>
            <a:r>
              <a:rPr lang="en-US" sz="2400" i="1" dirty="0"/>
              <a:t>P-</a:t>
            </a:r>
            <a:r>
              <a:rPr lang="en-US" sz="2400" dirty="0"/>
              <a:t>value is greater than the significance level of 0.05, we fail to reject the null hypothesis. (“If the </a:t>
            </a:r>
            <a:r>
              <a:rPr lang="en-US" sz="2400" i="1" dirty="0"/>
              <a:t>P </a:t>
            </a:r>
            <a:r>
              <a:rPr lang="en-US" sz="2400" dirty="0"/>
              <a:t>is </a:t>
            </a:r>
            <a:r>
              <a:rPr lang="en-US" sz="2400" b="1" dirty="0"/>
              <a:t>low,</a:t>
            </a:r>
            <a:r>
              <a:rPr lang="en-US" sz="2400" i="1" dirty="0"/>
              <a:t> </a:t>
            </a:r>
            <a:r>
              <a:rPr lang="en-US" sz="2400" dirty="0"/>
              <a:t>the null must go.”)</a:t>
            </a:r>
            <a:endParaRPr lang="en-IN" sz="2400" dirty="0"/>
          </a:p>
        </p:txBody>
      </p:sp>
    </p:spTree>
    <p:extLst>
      <p:ext uri="{BB962C8B-B14F-4D97-AF65-F5344CB8AC3E}">
        <p14:creationId xmlns:p14="http://schemas.microsoft.com/office/powerpoint/2010/main" val="144926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j-lt"/>
              </a:rPr>
              <a:t>Example: Are Male Professors and Female Professors Rated Differently by Students? </a:t>
            </a:r>
            <a:r>
              <a:rPr lang="en-US" sz="2000" b="0" dirty="0">
                <a:latin typeface="+mj-lt"/>
              </a:rPr>
              <a:t>(9 of 10)</a:t>
            </a:r>
            <a:endParaRPr lang="en-IN" sz="2000" b="0" dirty="0">
              <a:latin typeface="+mj-lt"/>
            </a:endParaRPr>
          </a:p>
        </p:txBody>
      </p:sp>
      <p:sp>
        <p:nvSpPr>
          <p:cNvPr id="3" name="Content Placeholder 2"/>
          <p:cNvSpPr>
            <a:spLocks noGrp="1"/>
          </p:cNvSpPr>
          <p:nvPr>
            <p:ph idx="1"/>
          </p:nvPr>
        </p:nvSpPr>
        <p:spPr>
          <a:xfrm>
            <a:off x="457200" y="1600201"/>
            <a:ext cx="8305800" cy="2209800"/>
          </a:xfrm>
        </p:spPr>
        <p:txBody>
          <a:bodyPr/>
          <a:lstStyle/>
          <a:p>
            <a:pPr marL="0" indent="0">
              <a:spcBef>
                <a:spcPts val="1200"/>
              </a:spcBef>
              <a:buNone/>
            </a:pPr>
            <a:r>
              <a:rPr lang="en-US" sz="2600" dirty="0"/>
              <a:t>Interpretation</a:t>
            </a:r>
          </a:p>
          <a:p>
            <a:pPr marL="0" indent="0">
              <a:spcBef>
                <a:spcPts val="1200"/>
              </a:spcBef>
              <a:buNone/>
            </a:pPr>
            <a:r>
              <a:rPr lang="en-US" sz="2400" b="1" dirty="0"/>
              <a:t>Step 8: </a:t>
            </a:r>
            <a:r>
              <a:rPr lang="en-US" sz="2400" dirty="0"/>
              <a:t>There is not sufficient evidence to warrant rejection of the claim that female professors and male professors have the same mean course evaluation score.</a:t>
            </a:r>
            <a:endParaRPr lang="en-IN" sz="2400" dirty="0"/>
          </a:p>
        </p:txBody>
      </p:sp>
    </p:spTree>
    <p:extLst>
      <p:ext uri="{BB962C8B-B14F-4D97-AF65-F5344CB8AC3E}">
        <p14:creationId xmlns:p14="http://schemas.microsoft.com/office/powerpoint/2010/main" val="1965310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2800" dirty="0">
                <a:latin typeface="+mj-lt"/>
              </a:rPr>
              <a:t>Example: Are Male Professors and Female Professors Rated Differently by Students? </a:t>
            </a:r>
            <a:r>
              <a:rPr lang="en-US" sz="2000" b="0" dirty="0">
                <a:latin typeface="+mj-lt"/>
              </a:rPr>
              <a:t>(10 of 10)</a:t>
            </a:r>
            <a:endParaRPr lang="en-IN" sz="2000" b="0" dirty="0">
              <a:latin typeface="+mj-lt"/>
            </a:endParaRPr>
          </a:p>
        </p:txBody>
      </p:sp>
      <p:sp>
        <p:nvSpPr>
          <p:cNvPr id="3" name="Content Placeholder 2"/>
          <p:cNvSpPr>
            <a:spLocks noGrp="1"/>
          </p:cNvSpPr>
          <p:nvPr>
            <p:ph idx="1"/>
          </p:nvPr>
        </p:nvSpPr>
        <p:spPr>
          <a:xfrm>
            <a:off x="457200" y="1600200"/>
            <a:ext cx="5105400" cy="4571999"/>
          </a:xfrm>
        </p:spPr>
        <p:txBody>
          <a:bodyPr/>
          <a:lstStyle/>
          <a:p>
            <a:pPr marL="0" indent="0">
              <a:spcBef>
                <a:spcPts val="1200"/>
              </a:spcBef>
              <a:buNone/>
            </a:pPr>
            <a:r>
              <a:rPr lang="en-US" sz="2600" dirty="0"/>
              <a:t>Technology</a:t>
            </a:r>
          </a:p>
          <a:p>
            <a:pPr marL="0" indent="0">
              <a:spcBef>
                <a:spcPts val="1200"/>
              </a:spcBef>
              <a:buNone/>
            </a:pPr>
            <a:r>
              <a:rPr lang="en-US" sz="2400" dirty="0"/>
              <a:t>The tricky part about the preceding </a:t>
            </a:r>
            <a:r>
              <a:rPr lang="en-US" sz="2400" i="1" dirty="0"/>
              <a:t>P</a:t>
            </a:r>
            <a:r>
              <a:rPr lang="en-US" sz="2400" dirty="0"/>
              <a:t>-value approach is that Table A-3 can give only a range for the </a:t>
            </a:r>
            <a:r>
              <a:rPr lang="en-US" sz="2400" i="1" dirty="0"/>
              <a:t>P</a:t>
            </a:r>
            <a:r>
              <a:rPr lang="en-US" sz="2400" dirty="0"/>
              <a:t>-value, and determining that range is often somewhat difficult. Technology automatically provides the </a:t>
            </a:r>
            <a:r>
              <a:rPr lang="en-US" sz="2400" i="1" dirty="0"/>
              <a:t>P</a:t>
            </a:r>
            <a:r>
              <a:rPr lang="en-US" sz="2400" dirty="0"/>
              <a:t>-value, so technology makes the </a:t>
            </a:r>
            <a:r>
              <a:rPr lang="en-US" sz="2400" i="1" dirty="0"/>
              <a:t>P</a:t>
            </a:r>
            <a:r>
              <a:rPr lang="en-US" sz="2400" dirty="0"/>
              <a:t>-value method quite easy. See the accompanying XLSTAT display showing the test statistic of </a:t>
            </a:r>
            <a:r>
              <a:rPr lang="en-US" sz="2400" i="1" dirty="0"/>
              <a:t>t </a:t>
            </a:r>
            <a:r>
              <a:rPr lang="en-US" sz="2400" dirty="0"/>
              <a:t>= </a:t>
            </a:r>
            <a:r>
              <a:rPr lang="en-US" sz="2400" dirty="0">
                <a:cs typeface="Arial" panose="020B0604020202020204" pitchFamily="34" charset="0"/>
              </a:rPr>
              <a:t>−</a:t>
            </a:r>
            <a:r>
              <a:rPr lang="en-US" sz="2400" dirty="0"/>
              <a:t>0.660 (rounded) and the </a:t>
            </a:r>
            <a:r>
              <a:rPr lang="en-US" sz="2400" i="1" dirty="0"/>
              <a:t>P-</a:t>
            </a:r>
            <a:r>
              <a:rPr lang="en-US" sz="2400" dirty="0"/>
              <a:t>value of 0.5172.</a:t>
            </a:r>
            <a:endParaRPr lang="en-IN" sz="2400" dirty="0"/>
          </a:p>
        </p:txBody>
      </p:sp>
      <p:pic>
        <p:nvPicPr>
          <p:cNvPr id="4" name="Picture 3" descr="An X L stat display reads as follows. Difference: negative 0.1267. t, observed value: negative 0.6599. Absolute value of t, critical value: 2.0926. D F: 19. p-value, two-tailed: 0.5172. Alpha: 0.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2778093"/>
            <a:ext cx="3008391" cy="2216213"/>
          </a:xfrm>
          <a:prstGeom prst="rect">
            <a:avLst/>
          </a:prstGeom>
        </p:spPr>
      </p:pic>
    </p:spTree>
    <p:extLst>
      <p:ext uri="{BB962C8B-B14F-4D97-AF65-F5344CB8AC3E}">
        <p14:creationId xmlns:p14="http://schemas.microsoft.com/office/powerpoint/2010/main" val="1857142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 Method</a:t>
            </a:r>
            <a:endParaRPr lang="en-IN" sz="3600" dirty="0">
              <a:latin typeface="+mj-lt"/>
            </a:endParaRPr>
          </a:p>
        </p:txBody>
      </p:sp>
      <p:sp>
        <p:nvSpPr>
          <p:cNvPr id="3" name="Content Placeholder 2"/>
          <p:cNvSpPr>
            <a:spLocks noGrp="1"/>
          </p:cNvSpPr>
          <p:nvPr>
            <p:ph idx="1"/>
          </p:nvPr>
        </p:nvSpPr>
        <p:spPr>
          <a:xfrm>
            <a:off x="457200" y="1600200"/>
            <a:ext cx="8229600" cy="1947853"/>
          </a:xfrm>
        </p:spPr>
        <p:txBody>
          <a:bodyPr/>
          <a:lstStyle/>
          <a:p>
            <a:pPr marL="0" indent="0">
              <a:buNone/>
            </a:pPr>
            <a:r>
              <a:rPr lang="en-US" sz="2400" dirty="0"/>
              <a:t>The critical value method of testing a claim about two means is generally easier than the </a:t>
            </a:r>
            <a:r>
              <a:rPr lang="en-US" sz="2400" i="1" dirty="0"/>
              <a:t>P</a:t>
            </a:r>
            <a:r>
              <a:rPr lang="en-US" sz="2400" dirty="0"/>
              <a:t>-value method. With </a:t>
            </a:r>
            <a:r>
              <a:rPr lang="en-US" sz="2400" i="1" dirty="0"/>
              <a:t>n</a:t>
            </a:r>
            <a:r>
              <a:rPr lang="en-US" sz="2400" baseline="-25000" dirty="0"/>
              <a:t>1</a:t>
            </a:r>
            <a:r>
              <a:rPr lang="en-US" sz="2400" dirty="0"/>
              <a:t> = 12 and </a:t>
            </a:r>
            <a:r>
              <a:rPr lang="en-US" sz="2400" i="1" dirty="0"/>
              <a:t>n</a:t>
            </a:r>
            <a:r>
              <a:rPr lang="en-US" sz="2400" baseline="-25000" dirty="0"/>
              <a:t>2</a:t>
            </a:r>
            <a:r>
              <a:rPr lang="en-US" sz="2400" dirty="0"/>
              <a:t> = 15, the number of degrees of freedom is 11. In Table A-3 with df = 11 and </a:t>
            </a:r>
            <a:r>
              <a:rPr lang="el-GR" sz="2400" dirty="0">
                <a:sym typeface="Symbol" panose="05050102010706020507" pitchFamily="18" charset="2"/>
              </a:rPr>
              <a:t>α</a:t>
            </a:r>
            <a:r>
              <a:rPr lang="en-US" sz="2400" dirty="0"/>
              <a:t> = 0.05 in two tails, we get critical values of </a:t>
            </a:r>
            <a:r>
              <a:rPr lang="en-US" sz="2400" i="1" dirty="0"/>
              <a:t>t </a:t>
            </a:r>
            <a:r>
              <a:rPr lang="en-US" sz="2400" dirty="0"/>
              <a:t>= </a:t>
            </a:r>
            <a:r>
              <a:rPr lang="en-US" sz="2400" dirty="0">
                <a:sym typeface="Symbol" panose="05050102010706020507" pitchFamily="18" charset="2"/>
              </a:rPr>
              <a:t>±</a:t>
            </a:r>
            <a:r>
              <a:rPr lang="en-US" sz="2400" dirty="0"/>
              <a:t>2.201. Technology provides </a:t>
            </a:r>
            <a:r>
              <a:rPr lang="en-US" sz="2400" i="1" dirty="0"/>
              <a:t>t </a:t>
            </a:r>
            <a:r>
              <a:rPr lang="en-US" sz="2400" dirty="0"/>
              <a:t>= </a:t>
            </a:r>
            <a:r>
              <a:rPr lang="en-US" sz="2400" dirty="0">
                <a:sym typeface="Symbol" panose="05050102010706020507" pitchFamily="18" charset="2"/>
              </a:rPr>
              <a:t>±</a:t>
            </a:r>
            <a:r>
              <a:rPr lang="en-US" sz="2400" dirty="0"/>
              <a:t>2.093.</a:t>
            </a:r>
          </a:p>
        </p:txBody>
      </p:sp>
      <p:sp>
        <p:nvSpPr>
          <p:cNvPr id="4" name="Content Placeholder 3"/>
          <p:cNvSpPr>
            <a:spLocks noGrp="1"/>
          </p:cNvSpPr>
          <p:nvPr>
            <p:ph idx="13"/>
          </p:nvPr>
        </p:nvSpPr>
        <p:spPr>
          <a:xfrm>
            <a:off x="457200" y="3727267"/>
            <a:ext cx="4267200" cy="1911533"/>
          </a:xfrm>
        </p:spPr>
        <p:txBody>
          <a:bodyPr/>
          <a:lstStyle/>
          <a:p>
            <a:pPr marL="0" indent="0">
              <a:buNone/>
            </a:pPr>
            <a:r>
              <a:rPr lang="en-US" sz="2400" dirty="0"/>
              <a:t>The test statistic of </a:t>
            </a:r>
            <a:r>
              <a:rPr lang="en-US" sz="2400" i="1" dirty="0"/>
              <a:t>t </a:t>
            </a:r>
            <a:r>
              <a:rPr lang="en-US" sz="2400" dirty="0"/>
              <a:t>= </a:t>
            </a:r>
            <a:r>
              <a:rPr lang="en-US" sz="2400" dirty="0">
                <a:cs typeface="Arial" panose="020B0604020202020204" pitchFamily="34" charset="0"/>
              </a:rPr>
              <a:t>−</a:t>
            </a:r>
            <a:r>
              <a:rPr lang="en-US" sz="2400" dirty="0"/>
              <a:t>0.660 falls between the critical values, so the test statistic is not in the critical region and we fail to reject the null hypothesis.</a:t>
            </a:r>
          </a:p>
        </p:txBody>
      </p:sp>
      <p:pic>
        <p:nvPicPr>
          <p:cNvPr id="5" name="Picture 4" descr="A standard normal curve on the t-scale. The region under the curve to the left of t = negative 2.093 and the region under the curve to the right of t = 2.093 each have area alpha over 2 = 0.025. The test statistic is t = negative 0.6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0172" y="3548053"/>
            <a:ext cx="3425990" cy="2807583"/>
          </a:xfrm>
          <a:prstGeom prst="rect">
            <a:avLst/>
          </a:prstGeom>
        </p:spPr>
      </p:pic>
    </p:spTree>
    <p:extLst>
      <p:ext uri="{BB962C8B-B14F-4D97-AF65-F5344CB8AC3E}">
        <p14:creationId xmlns:p14="http://schemas.microsoft.com/office/powerpoint/2010/main" val="89134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Confidence Interval for Female and Male Course Evaluation Scores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229600" cy="1752600"/>
          </a:xfrm>
        </p:spPr>
        <p:txBody>
          <a:bodyPr/>
          <a:lstStyle/>
          <a:p>
            <a:pPr marL="0" indent="0">
              <a:buNone/>
            </a:pPr>
            <a:r>
              <a:rPr lang="en-US" sz="2600" dirty="0"/>
              <a:t>Using the previous data, construct a 95% confidence interval estimate of the difference between the mean course evaluation score for female professors and the mean course evaluation score for male professors.</a:t>
            </a:r>
            <a:endParaRPr lang="en-IN" sz="2600" dirty="0"/>
          </a:p>
        </p:txBody>
      </p:sp>
    </p:spTree>
    <p:extLst>
      <p:ext uri="{BB962C8B-B14F-4D97-AF65-F5344CB8AC3E}">
        <p14:creationId xmlns:p14="http://schemas.microsoft.com/office/powerpoint/2010/main" val="2517189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Confidence Interval for Female and Male Course Evaluation Scores </a:t>
            </a:r>
            <a:r>
              <a:rPr lang="en-US" sz="2000" b="0" dirty="0">
                <a:latin typeface="+mj-lt"/>
              </a:rPr>
              <a:t>(2 of 5)</a:t>
            </a:r>
            <a:endParaRPr lang="en-IN" sz="2000" b="0" dirty="0">
              <a:latin typeface="+mj-lt"/>
            </a:endParaRPr>
          </a:p>
        </p:txBody>
      </p:sp>
      <p:sp>
        <p:nvSpPr>
          <p:cNvPr id="3" name="Content Placeholder 2"/>
          <p:cNvSpPr>
            <a:spLocks noGrp="1"/>
          </p:cNvSpPr>
          <p:nvPr>
            <p:ph idx="1"/>
          </p:nvPr>
        </p:nvSpPr>
        <p:spPr>
          <a:xfrm>
            <a:off x="457200" y="1600201"/>
            <a:ext cx="7848600" cy="2362200"/>
          </a:xfrm>
        </p:spPr>
        <p:txBody>
          <a:bodyPr/>
          <a:lstStyle/>
          <a:p>
            <a:pPr marL="0" indent="0">
              <a:spcBef>
                <a:spcPts val="1200"/>
              </a:spcBef>
              <a:buNone/>
            </a:pPr>
            <a:r>
              <a:rPr lang="en-US" sz="2600" dirty="0"/>
              <a:t>Solution </a:t>
            </a:r>
          </a:p>
          <a:p>
            <a:pPr marL="0" indent="0">
              <a:spcBef>
                <a:spcPts val="1200"/>
              </a:spcBef>
              <a:buNone/>
            </a:pPr>
            <a:r>
              <a:rPr lang="en-US" sz="2400" b="1" dirty="0"/>
              <a:t>Requirement check</a:t>
            </a:r>
          </a:p>
          <a:p>
            <a:pPr marL="0" indent="0">
              <a:spcBef>
                <a:spcPts val="1200"/>
              </a:spcBef>
              <a:buNone/>
            </a:pPr>
            <a:r>
              <a:rPr lang="en-US" sz="2400" dirty="0"/>
              <a:t>Because we are using the same data from the previous example, the same requirement check applies here, so the requirements are satisfied.</a:t>
            </a:r>
            <a:endParaRPr lang="en-IN" sz="2400" dirty="0"/>
          </a:p>
        </p:txBody>
      </p:sp>
    </p:spTree>
    <p:extLst>
      <p:ext uri="{BB962C8B-B14F-4D97-AF65-F5344CB8AC3E}">
        <p14:creationId xmlns:p14="http://schemas.microsoft.com/office/powerpoint/2010/main" val="2340439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Confidence Interval for Female and Male Course Evaluation Scores </a:t>
            </a:r>
            <a:r>
              <a:rPr lang="en-US" sz="2000" b="0" dirty="0">
                <a:latin typeface="+mj-lt"/>
              </a:rPr>
              <a:t>(3 of 5)</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spcBef>
                <a:spcPts val="1200"/>
              </a:spcBef>
              <a:buNone/>
            </a:pPr>
            <a:r>
              <a:rPr lang="en-US" sz="2600" dirty="0"/>
              <a:t>Solution </a:t>
            </a:r>
          </a:p>
          <a:p>
            <a:pPr marL="0" indent="0">
              <a:spcBef>
                <a:spcPts val="1200"/>
              </a:spcBef>
              <a:buNone/>
            </a:pPr>
            <a:r>
              <a:rPr lang="en-US" sz="2400" dirty="0"/>
              <a:t>We first find the value of the margin of error </a:t>
            </a:r>
            <a:r>
              <a:rPr lang="en-US" sz="2400" i="1" dirty="0"/>
              <a:t>E</a:t>
            </a:r>
            <a:r>
              <a:rPr lang="en-US" sz="2400" dirty="0"/>
              <a:t>. In Table A-3 with df = 11 and </a:t>
            </a:r>
            <a:r>
              <a:rPr lang="el-GR" sz="2400" i="1" dirty="0">
                <a:sym typeface="Symbol" panose="05050102010706020507" pitchFamily="18" charset="2"/>
              </a:rPr>
              <a:t>α</a:t>
            </a:r>
            <a:r>
              <a:rPr lang="en-US" sz="2400" dirty="0"/>
              <a:t> = 0.05 in two tails, we get critical values of </a:t>
            </a:r>
            <a:r>
              <a:rPr lang="en-US" sz="2400" i="1" dirty="0"/>
              <a:t>t </a:t>
            </a:r>
            <a:r>
              <a:rPr lang="en-US" sz="2400" dirty="0"/>
              <a:t>= </a:t>
            </a:r>
            <a:r>
              <a:rPr lang="en-US" sz="2400" dirty="0">
                <a:sym typeface="Symbol" panose="05050102010706020507" pitchFamily="18" charset="2"/>
              </a:rPr>
              <a:t>± </a:t>
            </a:r>
            <a:r>
              <a:rPr lang="en-US" sz="2400" dirty="0"/>
              <a:t>2.201. (Technology can be used to find more accurate critical values of </a:t>
            </a:r>
            <a:r>
              <a:rPr lang="en-US" sz="2400" i="1" dirty="0"/>
              <a:t>t </a:t>
            </a:r>
            <a:r>
              <a:rPr lang="en-US" sz="2400" dirty="0"/>
              <a:t>= </a:t>
            </a:r>
            <a:r>
              <a:rPr lang="en-US" sz="2400" dirty="0">
                <a:sym typeface="Symbol" panose="05050102010706020507" pitchFamily="18" charset="2"/>
              </a:rPr>
              <a:t>± </a:t>
            </a:r>
            <a:r>
              <a:rPr lang="en-US" sz="2400" dirty="0"/>
              <a:t>2.093.</a:t>
            </a:r>
            <a:endParaRPr lang="en-IN" sz="2400" dirty="0"/>
          </a:p>
        </p:txBody>
      </p:sp>
      <p:pic>
        <p:nvPicPr>
          <p:cNvPr id="7" name="Picture 6" descr="E = t sub alpha over 2, times the square root of the sum of s sub 1 squared over n sub 1 and s sub 2 squared over n sub 2. When the variables are replaced with their values, E = 2.201 times the square root of the sum of 0.563001 squared over 12 and 0.395450 squared over 15, which equals 0.42245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5891" y="3948726"/>
            <a:ext cx="6231859" cy="2033750"/>
          </a:xfrm>
          <a:prstGeom prst="rect">
            <a:avLst/>
          </a:prstGeom>
        </p:spPr>
      </p:pic>
    </p:spTree>
    <p:extLst>
      <p:ext uri="{BB962C8B-B14F-4D97-AF65-F5344CB8AC3E}">
        <p14:creationId xmlns:p14="http://schemas.microsoft.com/office/powerpoint/2010/main" val="2527294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Confidence Interval for Female and Male Course Evaluation Scores </a:t>
            </a:r>
            <a:r>
              <a:rPr lang="en-US" sz="2000" b="0" dirty="0">
                <a:latin typeface="+mj-lt"/>
              </a:rPr>
              <a:t>(4 of 5)</a:t>
            </a:r>
            <a:endParaRPr lang="en-IN" sz="2000" b="0" dirty="0">
              <a:latin typeface="+mj-lt"/>
            </a:endParaRPr>
          </a:p>
        </p:txBody>
      </p:sp>
      <p:sp>
        <p:nvSpPr>
          <p:cNvPr id="3" name="Content Placeholder 2"/>
          <p:cNvSpPr>
            <a:spLocks noGrp="1"/>
          </p:cNvSpPr>
          <p:nvPr>
            <p:ph idx="1"/>
          </p:nvPr>
        </p:nvSpPr>
        <p:spPr>
          <a:xfrm>
            <a:off x="457200" y="1600201"/>
            <a:ext cx="1295400" cy="380999"/>
          </a:xfrm>
        </p:spPr>
        <p:txBody>
          <a:bodyPr/>
          <a:lstStyle/>
          <a:p>
            <a:pPr marL="0" indent="0">
              <a:spcBef>
                <a:spcPts val="1200"/>
              </a:spcBef>
              <a:buNone/>
            </a:pPr>
            <a:r>
              <a:rPr lang="en-US" sz="2600" dirty="0"/>
              <a:t>Solution</a:t>
            </a:r>
            <a:endParaRPr lang="en-US" sz="2400" dirty="0"/>
          </a:p>
        </p:txBody>
      </p:sp>
      <p:pic>
        <p:nvPicPr>
          <p:cNvPr id="5" name="Picture 4" descr="Using E = 0.422452, x-bar sub 1 = 3.866667, and x-bar sub 2 = 3.99333, we can now find the confidence interval as follows. mu sub 1 minus mu sub 2 is between x-bar sub 1 minus x-bar sub 2 minus E, and x-bar sub 1 minus x-bar sub 2 + E. So, mu sub 1 minus mu sub 2 is between negative 0.55 and 0.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96119"/>
            <a:ext cx="7419718" cy="1579962"/>
          </a:xfrm>
          <a:prstGeom prst="rect">
            <a:avLst/>
          </a:prstGeom>
        </p:spPr>
      </p:pic>
      <p:sp>
        <p:nvSpPr>
          <p:cNvPr id="4" name="Content Placeholder 3"/>
          <p:cNvSpPr>
            <a:spLocks noGrp="1"/>
          </p:cNvSpPr>
          <p:nvPr>
            <p:ph idx="13"/>
          </p:nvPr>
        </p:nvSpPr>
        <p:spPr>
          <a:xfrm>
            <a:off x="457200" y="4191000"/>
            <a:ext cx="8229600" cy="1143000"/>
          </a:xfrm>
        </p:spPr>
        <p:txBody>
          <a:bodyPr/>
          <a:lstStyle/>
          <a:p>
            <a:pPr marL="0" indent="0">
              <a:buNone/>
            </a:pPr>
            <a:r>
              <a:rPr lang="en-US" sz="2400" dirty="0"/>
              <a:t>If we use technology to obtain more accurate results, we get the confidence interval of </a:t>
            </a:r>
            <a:r>
              <a:rPr lang="en-US" sz="2400" dirty="0">
                <a:latin typeface="Arial" panose="020B0604020202020204" pitchFamily="34" charset="0"/>
                <a:cs typeface="Arial" panose="020B0604020202020204" pitchFamily="34" charset="0"/>
              </a:rPr>
              <a:t>−</a:t>
            </a:r>
            <a:r>
              <a:rPr lang="en-US" sz="2400" dirty="0"/>
              <a:t>0.53 &lt; (</a:t>
            </a:r>
            <a:r>
              <a:rPr lang="en-US" sz="2400" i="1" dirty="0">
                <a:latin typeface="Arial" panose="020B0604020202020204" pitchFamily="34" charset="0"/>
                <a:cs typeface="Arial" panose="020B0604020202020204" pitchFamily="34" charset="0"/>
              </a:rPr>
              <a:t>µ</a:t>
            </a:r>
            <a:r>
              <a:rPr lang="en-US" sz="2400" baseline="-25000" dirty="0"/>
              <a:t>1</a:t>
            </a:r>
            <a:r>
              <a:rPr lang="en-US" sz="2400" dirty="0">
                <a:latin typeface="Arial" panose="020B0604020202020204" pitchFamily="34" charset="0"/>
                <a:cs typeface="Arial" panose="020B0604020202020204" pitchFamily="34" charset="0"/>
              </a:rPr>
              <a:t> − </a:t>
            </a:r>
            <a:r>
              <a:rPr lang="en-US" sz="2400" i="1" dirty="0">
                <a:latin typeface="Arial" panose="020B0604020202020204" pitchFamily="34" charset="0"/>
                <a:cs typeface="Arial" panose="020B0604020202020204" pitchFamily="34" charset="0"/>
              </a:rPr>
              <a:t>µ</a:t>
            </a:r>
            <a:r>
              <a:rPr lang="en-US" sz="2400" baseline="-25000" dirty="0">
                <a:latin typeface="Arial" panose="020B0604020202020204" pitchFamily="34" charset="0"/>
                <a:cs typeface="Arial" panose="020B0604020202020204" pitchFamily="34" charset="0"/>
              </a:rPr>
              <a:t>2</a:t>
            </a:r>
            <a:r>
              <a:rPr lang="en-US" sz="2400" dirty="0"/>
              <a:t>) &lt; 0.27, so we can see that the confidence interval above is quite good.</a:t>
            </a:r>
          </a:p>
        </p:txBody>
      </p:sp>
    </p:spTree>
    <p:extLst>
      <p:ext uri="{BB962C8B-B14F-4D97-AF65-F5344CB8AC3E}">
        <p14:creationId xmlns:p14="http://schemas.microsoft.com/office/powerpoint/2010/main" val="231975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Confidence Interval for Female and Male Course Evaluation Scores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1"/>
            <a:ext cx="8001000" cy="3124199"/>
          </a:xfrm>
        </p:spPr>
        <p:txBody>
          <a:bodyPr/>
          <a:lstStyle/>
          <a:p>
            <a:pPr marL="0" indent="0">
              <a:spcBef>
                <a:spcPts val="1200"/>
              </a:spcBef>
              <a:buNone/>
            </a:pPr>
            <a:r>
              <a:rPr lang="en-US" sz="2600" dirty="0"/>
              <a:t>Interpretation</a:t>
            </a:r>
          </a:p>
          <a:p>
            <a:pPr marL="0" indent="0">
              <a:spcBef>
                <a:spcPts val="1200"/>
              </a:spcBef>
              <a:buNone/>
            </a:pPr>
            <a:r>
              <a:rPr lang="en-US" sz="2400" dirty="0"/>
              <a:t>We are 95% confident that the limits of </a:t>
            </a:r>
            <a:r>
              <a:rPr lang="en-US" sz="2400" dirty="0">
                <a:cs typeface="Arial" panose="020B0604020202020204" pitchFamily="34" charset="0"/>
              </a:rPr>
              <a:t>−</a:t>
            </a:r>
            <a:r>
              <a:rPr lang="en-US" sz="2400" dirty="0"/>
              <a:t>0.53 and 0.27 actually do contain the difference between the two population means. Because those limits contain 0, this confidence interval suggests that there is not a significant difference between the mean course evaluation score for female professors and the mean course evaluation score for male professors.</a:t>
            </a:r>
            <a:endParaRPr lang="en-IN" sz="2400" dirty="0"/>
          </a:p>
        </p:txBody>
      </p:sp>
    </p:spTree>
    <p:extLst>
      <p:ext uri="{BB962C8B-B14F-4D97-AF65-F5344CB8AC3E}">
        <p14:creationId xmlns:p14="http://schemas.microsoft.com/office/powerpoint/2010/main" val="64187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Alternate Methods: Assume that </a:t>
            </a:r>
            <a:r>
              <a:rPr lang="el-GR" sz="3200" i="1" dirty="0">
                <a:latin typeface="+mj-lt"/>
                <a:sym typeface="Symbol" panose="05050102010706020507" pitchFamily="18" charset="2"/>
              </a:rPr>
              <a:t>σ</a:t>
            </a:r>
            <a:r>
              <a:rPr lang="en-US" sz="3200" baseline="-25000" dirty="0">
                <a:latin typeface="+mj-lt"/>
              </a:rPr>
              <a:t>1</a:t>
            </a:r>
            <a:r>
              <a:rPr lang="en-US" sz="3200" dirty="0">
                <a:latin typeface="+mj-lt"/>
              </a:rPr>
              <a:t> = </a:t>
            </a:r>
            <a:r>
              <a:rPr lang="el-GR" sz="3200" i="1" dirty="0">
                <a:latin typeface="+mj-lt"/>
                <a:sym typeface="Symbol" panose="05050102010706020507" pitchFamily="18" charset="2"/>
              </a:rPr>
              <a:t>σ</a:t>
            </a:r>
            <a:r>
              <a:rPr lang="en-US" sz="3200" i="1" dirty="0">
                <a:latin typeface="+mj-lt"/>
                <a:sym typeface="Symbol" panose="05050102010706020507" pitchFamily="18" charset="2"/>
              </a:rPr>
              <a:t> </a:t>
            </a:r>
            <a:r>
              <a:rPr lang="en-US" sz="3200" baseline="-25000" dirty="0">
                <a:latin typeface="+mj-lt"/>
              </a:rPr>
              <a:t>2 </a:t>
            </a:r>
            <a:r>
              <a:rPr lang="en-US" sz="3200" dirty="0">
                <a:latin typeface="+mj-lt"/>
              </a:rPr>
              <a:t>and Pool the Sample Variances </a:t>
            </a:r>
            <a:r>
              <a:rPr lang="en-US" sz="2000" b="0" dirty="0">
                <a:latin typeface="+mj-lt"/>
              </a:rPr>
              <a:t>(1 of 2)</a:t>
            </a:r>
            <a:endParaRPr lang="en-IN" sz="2000" b="0" dirty="0">
              <a:latin typeface="+mj-lt"/>
            </a:endParaRPr>
          </a:p>
        </p:txBody>
      </p:sp>
      <p:pic>
        <p:nvPicPr>
          <p:cNvPr id="9" name="Picture 8" descr="The pooled estimate of sigma squared is denoted by s sub p squared and is a weighted average of s sub 1 squared and s sub 2 squared, which is sued in the test statistic for the following ca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278" y="1659290"/>
            <a:ext cx="7798198" cy="1051546"/>
          </a:xfrm>
          <a:prstGeom prst="rect">
            <a:avLst/>
          </a:prstGeom>
        </p:spPr>
      </p:pic>
      <p:pic>
        <p:nvPicPr>
          <p:cNvPr id="10" name="Picture 9" descr="Test statistic t = x-bar sub 1 minus x-bar sub 2, minus, mu sub 1 minus mu sub 2, divided by the square root of the sum of s sub p squared over n sub 1 and s sub p squared over n sub 2, where s sub p squared = the sum of, n sub 1 minus 1, times s sub 1 squared and, n sub 2 minus 1, times s sub 2 squared, divided by the sum of n sub 1 minus 1 and n sub 2 minus 1. s sub p squared is the pooled sample variance, and the degrees of freedom, d f, = n sub 1 + n sub 2 minus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278" y="2971800"/>
            <a:ext cx="7954942" cy="2878310"/>
          </a:xfrm>
          <a:prstGeom prst="rect">
            <a:avLst/>
          </a:prstGeom>
        </p:spPr>
      </p:pic>
    </p:spTree>
    <p:extLst>
      <p:ext uri="{BB962C8B-B14F-4D97-AF65-F5344CB8AC3E}">
        <p14:creationId xmlns:p14="http://schemas.microsoft.com/office/powerpoint/2010/main" val="45813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077200" cy="2057399"/>
          </a:xfrm>
        </p:spPr>
        <p:txBody>
          <a:bodyPr/>
          <a:lstStyle/>
          <a:p>
            <a:pPr marL="0" indent="0">
              <a:buNone/>
            </a:pPr>
            <a:r>
              <a:rPr lang="en-US" sz="2600" dirty="0"/>
              <a:t>This section presents methods for using sample data from two independent samples to test hypotheses made about two population means or to construct confidence interval estimates of the difference between two population means.</a:t>
            </a:r>
            <a:endParaRPr lang="en-IN" sz="2600" dirty="0"/>
          </a:p>
        </p:txBody>
      </p:sp>
    </p:spTree>
    <p:extLst>
      <p:ext uri="{BB962C8B-B14F-4D97-AF65-F5344CB8AC3E}">
        <p14:creationId xmlns:p14="http://schemas.microsoft.com/office/powerpoint/2010/main" val="2303708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Alternate Methods: Assume that </a:t>
            </a:r>
            <a:r>
              <a:rPr lang="el-GR" sz="3200" i="1" dirty="0">
                <a:latin typeface="+mj-lt"/>
                <a:sym typeface="Symbol" panose="05050102010706020507" pitchFamily="18" charset="2"/>
              </a:rPr>
              <a:t>σ</a:t>
            </a:r>
            <a:r>
              <a:rPr lang="en-US" sz="3200" baseline="-25000" dirty="0">
                <a:latin typeface="+mj-lt"/>
              </a:rPr>
              <a:t>1</a:t>
            </a:r>
            <a:r>
              <a:rPr lang="en-US" sz="3200" dirty="0">
                <a:latin typeface="+mj-lt"/>
              </a:rPr>
              <a:t> = </a:t>
            </a:r>
            <a:r>
              <a:rPr lang="el-GR" sz="3200" i="1" dirty="0">
                <a:latin typeface="+mj-lt"/>
                <a:sym typeface="Symbol" panose="05050102010706020507" pitchFamily="18" charset="2"/>
              </a:rPr>
              <a:t>σ</a:t>
            </a:r>
            <a:r>
              <a:rPr lang="en-US" sz="3200" i="1" dirty="0">
                <a:latin typeface="+mj-lt"/>
                <a:sym typeface="Symbol" panose="05050102010706020507" pitchFamily="18" charset="2"/>
              </a:rPr>
              <a:t> </a:t>
            </a:r>
            <a:r>
              <a:rPr lang="en-US" sz="3200" baseline="-25000" dirty="0">
                <a:latin typeface="+mj-lt"/>
              </a:rPr>
              <a:t>2 </a:t>
            </a:r>
            <a:r>
              <a:rPr lang="en-US" sz="3200" dirty="0">
                <a:latin typeface="+mj-lt"/>
              </a:rPr>
              <a:t>and Pool the Sample Variances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6400800" cy="457199"/>
          </a:xfrm>
        </p:spPr>
        <p:txBody>
          <a:bodyPr/>
          <a:lstStyle/>
          <a:p>
            <a:pPr marL="0" indent="0">
              <a:buNone/>
            </a:pPr>
            <a:r>
              <a:rPr lang="en-US" sz="2600" dirty="0"/>
              <a:t>Confidence interval are found by evaluating</a:t>
            </a:r>
            <a:endParaRPr lang="en-IN" sz="2600" dirty="0"/>
          </a:p>
        </p:txBody>
      </p:sp>
      <p:pic>
        <p:nvPicPr>
          <p:cNvPr id="4" name="Picture 3" descr="mu sub 1 minus mu sub 2 is between x-bar sub 1 minus x-bar sub 2 minus E and x-bar sub 1 minus x-bar sub 2 + E. The margin of error for confidence interval E = t sub alpha over 2, times the square root of the sum of s sub p squared over n sub 1 and s sub p squared over n sub 2, where s sub p squared = the sum of, n sub 1 minus 1, times s sub 1 squared, and, n sub 2 minus 1, times s sub 2 squared, divided by the sum of n sub 1 minus 1 and n sub 2 minus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12" y="2269872"/>
            <a:ext cx="7798198" cy="2372960"/>
          </a:xfrm>
          <a:prstGeom prst="rect">
            <a:avLst/>
          </a:prstGeom>
        </p:spPr>
      </p:pic>
      <p:sp>
        <p:nvSpPr>
          <p:cNvPr id="5" name="Content Placeholder 4"/>
          <p:cNvSpPr>
            <a:spLocks noGrp="1"/>
          </p:cNvSpPr>
          <p:nvPr>
            <p:ph idx="13"/>
          </p:nvPr>
        </p:nvSpPr>
        <p:spPr>
          <a:xfrm>
            <a:off x="457200" y="4960437"/>
            <a:ext cx="5562600" cy="525963"/>
          </a:xfrm>
        </p:spPr>
        <p:txBody>
          <a:bodyPr/>
          <a:lstStyle/>
          <a:p>
            <a:pPr marL="0" indent="0">
              <a:buNone/>
            </a:pPr>
            <a:r>
              <a:rPr lang="en-US" sz="2600" dirty="0"/>
              <a:t>Degrees of freedom : df = </a:t>
            </a:r>
            <a:r>
              <a:rPr lang="en-US" sz="2600" i="1" dirty="0"/>
              <a:t>n</a:t>
            </a:r>
            <a:r>
              <a:rPr lang="en-US" sz="2600" baseline="-25000" dirty="0"/>
              <a:t>1</a:t>
            </a:r>
            <a:r>
              <a:rPr lang="en-US" sz="2600" dirty="0"/>
              <a:t> + </a:t>
            </a:r>
            <a:r>
              <a:rPr lang="en-US" sz="2600" i="1" dirty="0"/>
              <a:t>n</a:t>
            </a:r>
            <a:r>
              <a:rPr lang="en-US" sz="2600" baseline="-25000" dirty="0"/>
              <a:t>2</a:t>
            </a:r>
            <a:r>
              <a:rPr lang="en-US" sz="2600" dirty="0"/>
              <a:t> </a:t>
            </a:r>
            <a:r>
              <a:rPr lang="en-US" sz="2600" dirty="0">
                <a:cs typeface="Arial" panose="020B0604020202020204" pitchFamily="34" charset="0"/>
              </a:rPr>
              <a:t>−</a:t>
            </a:r>
            <a:r>
              <a:rPr lang="en-US" sz="2600" dirty="0"/>
              <a:t> 2.</a:t>
            </a:r>
            <a:endParaRPr lang="en-IN" sz="2600" dirty="0"/>
          </a:p>
        </p:txBody>
      </p:sp>
    </p:spTree>
    <p:extLst>
      <p:ext uri="{BB962C8B-B14F-4D97-AF65-F5344CB8AC3E}">
        <p14:creationId xmlns:p14="http://schemas.microsoft.com/office/powerpoint/2010/main" val="1521672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Alternate Methods: Assume When </a:t>
            </a:r>
            <a:r>
              <a:rPr lang="el-GR" sz="3600" i="1" dirty="0">
                <a:latin typeface="+mj-lt"/>
                <a:sym typeface="Symbol" panose="05050102010706020507" pitchFamily="18" charset="2"/>
              </a:rPr>
              <a:t>σ</a:t>
            </a:r>
            <a:r>
              <a:rPr lang="en-US" sz="3600" baseline="-25000" dirty="0">
                <a:latin typeface="+mj-lt"/>
              </a:rPr>
              <a:t>1</a:t>
            </a:r>
            <a:r>
              <a:rPr lang="en-US" sz="3600" dirty="0">
                <a:latin typeface="+mj-lt"/>
              </a:rPr>
              <a:t> and </a:t>
            </a:r>
            <a:r>
              <a:rPr lang="el-GR" sz="3600" i="1" dirty="0">
                <a:latin typeface="+mj-lt"/>
                <a:sym typeface="Symbol" panose="05050102010706020507" pitchFamily="18" charset="2"/>
              </a:rPr>
              <a:t>σ</a:t>
            </a:r>
            <a:r>
              <a:rPr lang="en-US" sz="3600" baseline="-25000" dirty="0">
                <a:latin typeface="+mj-lt"/>
              </a:rPr>
              <a:t>2  </a:t>
            </a:r>
            <a:r>
              <a:rPr lang="en-US" sz="3600" dirty="0">
                <a:latin typeface="+mj-lt"/>
              </a:rPr>
              <a:t>Are Known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382000" cy="1676399"/>
          </a:xfrm>
        </p:spPr>
        <p:txBody>
          <a:bodyPr/>
          <a:lstStyle/>
          <a:p>
            <a:pPr marL="0" indent="0">
              <a:buNone/>
            </a:pPr>
            <a:r>
              <a:rPr lang="en-US" sz="2600" dirty="0"/>
              <a:t>In reality, the population standard deviations </a:t>
            </a:r>
            <a:r>
              <a:rPr lang="en-US" sz="2600" i="1" dirty="0"/>
              <a:t>s</a:t>
            </a:r>
            <a:r>
              <a:rPr lang="en-US" sz="2600" baseline="-25000" dirty="0"/>
              <a:t>1</a:t>
            </a:r>
            <a:r>
              <a:rPr lang="en-US" sz="2600" dirty="0"/>
              <a:t> and </a:t>
            </a:r>
            <a:r>
              <a:rPr lang="en-US" sz="2600" i="1" dirty="0"/>
              <a:t>s</a:t>
            </a:r>
            <a:r>
              <a:rPr lang="en-US" sz="2600" baseline="-25000" dirty="0"/>
              <a:t>2</a:t>
            </a:r>
            <a:r>
              <a:rPr lang="en-US" sz="2600" dirty="0"/>
              <a:t> are almost never known, but if they are somehow known, the test statistic and confidence interval are based on the normal distribution instead of the </a:t>
            </a:r>
            <a:r>
              <a:rPr lang="en-US" sz="2600" i="1" dirty="0"/>
              <a:t>t </a:t>
            </a:r>
            <a:r>
              <a:rPr lang="en-US" sz="2600" dirty="0"/>
              <a:t>distribution.</a:t>
            </a:r>
            <a:endParaRPr lang="en-IN" sz="2600" dirty="0"/>
          </a:p>
        </p:txBody>
      </p:sp>
      <p:pic>
        <p:nvPicPr>
          <p:cNvPr id="4" name="Picture 3" descr="Test statistic z = x-bar sub 1 minus x-bar sub 2, minus, mu sub 1 minus mu sub 2, divided by the square root of the sum of sigma sub 1 squared over n sub 1 and sigma sub 2 squared over n sub 2."/>
          <p:cNvPicPr>
            <a:picLocks noChangeAspect="1"/>
          </p:cNvPicPr>
          <p:nvPr/>
        </p:nvPicPr>
        <p:blipFill>
          <a:blip r:embed="rId2"/>
          <a:stretch>
            <a:fillRect/>
          </a:stretch>
        </p:blipFill>
        <p:spPr>
          <a:xfrm>
            <a:off x="1447800" y="3564149"/>
            <a:ext cx="5167171" cy="1368476"/>
          </a:xfrm>
          <a:prstGeom prst="rect">
            <a:avLst/>
          </a:prstGeom>
        </p:spPr>
      </p:pic>
    </p:spTree>
    <p:extLst>
      <p:ext uri="{BB962C8B-B14F-4D97-AF65-F5344CB8AC3E}">
        <p14:creationId xmlns:p14="http://schemas.microsoft.com/office/powerpoint/2010/main" val="2005973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Alternate Methods: Assume When </a:t>
            </a:r>
            <a:r>
              <a:rPr lang="el-GR" sz="3600" i="1" dirty="0">
                <a:latin typeface="+mj-lt"/>
                <a:sym typeface="Symbol" panose="05050102010706020507" pitchFamily="18" charset="2"/>
              </a:rPr>
              <a:t>σ</a:t>
            </a:r>
            <a:r>
              <a:rPr lang="en-US" sz="3600" baseline="-25000" dirty="0">
                <a:latin typeface="+mj-lt"/>
              </a:rPr>
              <a:t>1</a:t>
            </a:r>
            <a:r>
              <a:rPr lang="en-US" sz="3600" dirty="0">
                <a:latin typeface="+mj-lt"/>
              </a:rPr>
              <a:t> and </a:t>
            </a:r>
            <a:r>
              <a:rPr lang="el-GR" sz="3600" i="1" dirty="0">
                <a:latin typeface="+mj-lt"/>
                <a:sym typeface="Symbol" panose="05050102010706020507" pitchFamily="18" charset="2"/>
              </a:rPr>
              <a:t>σ</a:t>
            </a:r>
            <a:r>
              <a:rPr lang="en-US" sz="3600" baseline="-25000" dirty="0">
                <a:latin typeface="+mj-lt"/>
              </a:rPr>
              <a:t>2  </a:t>
            </a:r>
            <a:r>
              <a:rPr lang="en-US" sz="3600" dirty="0">
                <a:latin typeface="+mj-lt"/>
              </a:rPr>
              <a:t>Are Known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6400800" cy="457199"/>
          </a:xfrm>
        </p:spPr>
        <p:txBody>
          <a:bodyPr/>
          <a:lstStyle/>
          <a:p>
            <a:pPr marL="0" indent="0">
              <a:buNone/>
            </a:pPr>
            <a:r>
              <a:rPr lang="en-US" sz="2600" dirty="0"/>
              <a:t>Confidence interval are found by evaluating</a:t>
            </a:r>
            <a:endParaRPr lang="en-IN" sz="2600" dirty="0"/>
          </a:p>
        </p:txBody>
      </p:sp>
      <p:pic>
        <p:nvPicPr>
          <p:cNvPr id="7" name="Picture 6" descr="mu sub 1 minus mu sub 2 is between x-bar sub 1 minus x-bar sub 2 minus E and x-bar sub 1 minus x-bar sub 2 + E. The margin of error for the confidence interval is E = z sub alpha over 2, times the square root of the sum of sigma sub 1 squared over n sub 1 and sigma sub 2 squared over n sub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 y="2209800"/>
            <a:ext cx="6851985" cy="2327442"/>
          </a:xfrm>
          <a:prstGeom prst="rect">
            <a:avLst/>
          </a:prstGeom>
        </p:spPr>
      </p:pic>
    </p:spTree>
    <p:extLst>
      <p:ext uri="{BB962C8B-B14F-4D97-AF65-F5344CB8AC3E}">
        <p14:creationId xmlns:p14="http://schemas.microsoft.com/office/powerpoint/2010/main" val="197926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Recommended Strategy for Two Independent Means</a:t>
            </a:r>
            <a:endParaRPr lang="en-IN" sz="3600" dirty="0">
              <a:latin typeface="+mj-lt"/>
            </a:endParaRPr>
          </a:p>
        </p:txBody>
      </p:sp>
      <p:sp>
        <p:nvSpPr>
          <p:cNvPr id="3" name="Content Placeholder 2"/>
          <p:cNvSpPr>
            <a:spLocks noGrp="1"/>
          </p:cNvSpPr>
          <p:nvPr>
            <p:ph idx="1"/>
          </p:nvPr>
        </p:nvSpPr>
        <p:spPr>
          <a:xfrm>
            <a:off x="457200" y="1600201"/>
            <a:ext cx="8229600" cy="2209800"/>
          </a:xfrm>
        </p:spPr>
        <p:txBody>
          <a:bodyPr/>
          <a:lstStyle/>
          <a:p>
            <a:pPr marL="0" indent="0">
              <a:spcBef>
                <a:spcPts val="600"/>
              </a:spcBef>
              <a:buNone/>
            </a:pPr>
            <a:r>
              <a:rPr lang="en-US" sz="2600" dirty="0"/>
              <a:t>Here is the recommended strategy for the methods of this section:</a:t>
            </a:r>
          </a:p>
          <a:p>
            <a:pPr marL="0" indent="0">
              <a:spcBef>
                <a:spcPts val="600"/>
              </a:spcBef>
              <a:buNone/>
            </a:pPr>
            <a:r>
              <a:rPr lang="en-US" sz="2600" b="1" dirty="0"/>
              <a:t>Assume that s</a:t>
            </a:r>
            <a:r>
              <a:rPr lang="en-US" sz="2600" b="1" baseline="-25000" dirty="0"/>
              <a:t>1 </a:t>
            </a:r>
            <a:r>
              <a:rPr lang="en-US" sz="2600" b="1" dirty="0"/>
              <a:t>and </a:t>
            </a:r>
            <a:r>
              <a:rPr lang="en-US" sz="2600" b="1" i="1" dirty="0"/>
              <a:t>s</a:t>
            </a:r>
            <a:r>
              <a:rPr lang="en-US" sz="2600" b="1" baseline="-25000" dirty="0"/>
              <a:t>2</a:t>
            </a:r>
            <a:r>
              <a:rPr lang="en-US" sz="2600" b="1" dirty="0"/>
              <a:t> are unknown, do not</a:t>
            </a:r>
            <a:r>
              <a:rPr lang="en-US" sz="2600" b="1" i="1" dirty="0"/>
              <a:t> </a:t>
            </a:r>
            <a:r>
              <a:rPr lang="en-US" sz="2600" b="1" dirty="0"/>
              <a:t>assume that </a:t>
            </a:r>
            <a:r>
              <a:rPr lang="en-US" sz="2600" b="1" i="1" dirty="0"/>
              <a:t>s</a:t>
            </a:r>
            <a:r>
              <a:rPr lang="en-US" sz="2600" b="1" baseline="-25000" dirty="0"/>
              <a:t>1</a:t>
            </a:r>
            <a:r>
              <a:rPr lang="en-US" sz="2600" b="1" dirty="0"/>
              <a:t> = </a:t>
            </a:r>
            <a:r>
              <a:rPr lang="en-US" sz="2600" b="1" i="1" dirty="0"/>
              <a:t>s</a:t>
            </a:r>
            <a:r>
              <a:rPr lang="en-US" sz="2600" b="1" baseline="-25000" dirty="0"/>
              <a:t>2</a:t>
            </a:r>
            <a:r>
              <a:rPr lang="en-US" sz="2600" b="1" dirty="0"/>
              <a:t>, and use the test statistic and confidence interval given in Part 1 of this section.</a:t>
            </a:r>
            <a:endParaRPr lang="en-IN" sz="2600" dirty="0"/>
          </a:p>
        </p:txBody>
      </p:sp>
    </p:spTree>
    <p:extLst>
      <p:ext uri="{BB962C8B-B14F-4D97-AF65-F5344CB8AC3E}">
        <p14:creationId xmlns:p14="http://schemas.microsoft.com/office/powerpoint/2010/main" val="255583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Independent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2209800"/>
          </a:xfrm>
        </p:spPr>
        <p:txBody>
          <a:bodyPr/>
          <a:lstStyle/>
          <a:p>
            <a:pPr>
              <a:spcBef>
                <a:spcPts val="1200"/>
              </a:spcBef>
              <a:buClr>
                <a:schemeClr val="bg2"/>
              </a:buClr>
            </a:pPr>
            <a:r>
              <a:rPr lang="en-US" sz="2600" dirty="0"/>
              <a:t>Independent</a:t>
            </a:r>
          </a:p>
          <a:p>
            <a:pPr marL="741600" lvl="1" indent="-284400">
              <a:spcBef>
                <a:spcPts val="1200"/>
              </a:spcBef>
            </a:pPr>
            <a:r>
              <a:rPr lang="en-US" sz="2400" dirty="0"/>
              <a:t>Two samples are </a:t>
            </a:r>
            <a:r>
              <a:rPr lang="en-US" sz="2400" b="1" dirty="0"/>
              <a:t>independent </a:t>
            </a:r>
            <a:r>
              <a:rPr lang="en-US" sz="2400" dirty="0"/>
              <a:t>if the sample values from one population are not related to or somehow naturally paired or matched with the sample values from the other population.</a:t>
            </a:r>
            <a:endParaRPr lang="en-IN" sz="2400" dirty="0"/>
          </a:p>
        </p:txBody>
      </p:sp>
    </p:spTree>
    <p:extLst>
      <p:ext uri="{BB962C8B-B14F-4D97-AF65-F5344CB8AC3E}">
        <p14:creationId xmlns:p14="http://schemas.microsoft.com/office/powerpoint/2010/main" val="3653559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Independent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077200" cy="2286000"/>
          </a:xfrm>
        </p:spPr>
        <p:txBody>
          <a:bodyPr/>
          <a:lstStyle/>
          <a:p>
            <a:pPr>
              <a:spcBef>
                <a:spcPts val="1200"/>
              </a:spcBef>
              <a:buClr>
                <a:schemeClr val="bg2"/>
              </a:buClr>
            </a:pPr>
            <a:r>
              <a:rPr lang="en-US" sz="2600" dirty="0"/>
              <a:t>Dependent</a:t>
            </a:r>
          </a:p>
          <a:p>
            <a:pPr marL="741600" lvl="1" indent="-284400">
              <a:spcBef>
                <a:spcPts val="1200"/>
              </a:spcBef>
            </a:pPr>
            <a:r>
              <a:rPr lang="en-US" sz="2400" dirty="0"/>
              <a:t>Two samples are </a:t>
            </a:r>
            <a:r>
              <a:rPr lang="en-US" sz="2400" b="1" dirty="0"/>
              <a:t>dependent </a:t>
            </a:r>
            <a:r>
              <a:rPr lang="en-US" sz="2400" dirty="0"/>
              <a:t>(or consist of </a:t>
            </a:r>
            <a:r>
              <a:rPr lang="en-US" sz="2400" b="1" dirty="0"/>
              <a:t>matched pairs</a:t>
            </a:r>
            <a:r>
              <a:rPr lang="en-US" sz="2400" dirty="0"/>
              <a:t>) if the sample values are somehow matched, where the matching is based on some inherent relationship.</a:t>
            </a:r>
            <a:endParaRPr lang="en-IN" sz="2400" dirty="0"/>
          </a:p>
        </p:txBody>
      </p:sp>
    </p:spTree>
    <p:extLst>
      <p:ext uri="{BB962C8B-B14F-4D97-AF65-F5344CB8AC3E}">
        <p14:creationId xmlns:p14="http://schemas.microsoft.com/office/powerpoint/2010/main" val="1954311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Means: Independent Samples: Objectives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590799"/>
          </a:xfrm>
        </p:spPr>
        <p:txBody>
          <a:bodyPr/>
          <a:lstStyle/>
          <a:p>
            <a:pPr marL="0" indent="0">
              <a:spcBef>
                <a:spcPts val="1200"/>
              </a:spcBef>
              <a:buNone/>
            </a:pPr>
            <a:r>
              <a:rPr lang="en-US" sz="2600" dirty="0"/>
              <a:t>Objectives</a:t>
            </a:r>
          </a:p>
          <a:p>
            <a:pPr marL="429768" indent="-429768">
              <a:spcBef>
                <a:spcPts val="1200"/>
              </a:spcBef>
              <a:buFont typeface="+mj-lt"/>
              <a:buAutoNum type="arabicPeriod"/>
            </a:pPr>
            <a:r>
              <a:rPr lang="en-US" sz="2400" dirty="0">
                <a:cs typeface="Arial" panose="020B0604020202020204" pitchFamily="34" charset="0"/>
              </a:rPr>
              <a:t>​​</a:t>
            </a:r>
            <a:r>
              <a:rPr lang="en-US" sz="2400" b="1" dirty="0"/>
              <a:t>Hypothesis Test: </a:t>
            </a:r>
            <a:r>
              <a:rPr lang="en-US" sz="2400" dirty="0"/>
              <a:t>Conduct a hypothesis test of a claim about two independent population means. </a:t>
            </a:r>
          </a:p>
          <a:p>
            <a:pPr marL="429768" indent="-429768">
              <a:spcBef>
                <a:spcPts val="1200"/>
              </a:spcBef>
              <a:buFont typeface="+mj-lt"/>
              <a:buAutoNum type="arabicPeriod"/>
            </a:pPr>
            <a:r>
              <a:rPr lang="en-US" sz="2400" dirty="0">
                <a:cs typeface="Arial" panose="020B0604020202020204" pitchFamily="34" charset="0"/>
              </a:rPr>
              <a:t>​​</a:t>
            </a:r>
            <a:r>
              <a:rPr lang="en-US" sz="2400" b="1" dirty="0"/>
              <a:t>Confidence Interval: </a:t>
            </a:r>
            <a:r>
              <a:rPr lang="en-US" sz="2400" dirty="0"/>
              <a:t>Construct a confidence interval estimate of the difference between two independent population means.</a:t>
            </a:r>
            <a:endParaRPr lang="en-IN" sz="2400" dirty="0"/>
          </a:p>
        </p:txBody>
      </p:sp>
    </p:spTree>
    <p:extLst>
      <p:ext uri="{BB962C8B-B14F-4D97-AF65-F5344CB8AC3E}">
        <p14:creationId xmlns:p14="http://schemas.microsoft.com/office/powerpoint/2010/main" val="3319946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Means: Independent Samples: Notation</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3276600" cy="914399"/>
          </a:xfrm>
        </p:spPr>
        <p:txBody>
          <a:bodyPr/>
          <a:lstStyle/>
          <a:p>
            <a:pPr marL="0" indent="0">
              <a:spcBef>
                <a:spcPts val="1200"/>
              </a:spcBef>
              <a:buNone/>
            </a:pPr>
            <a:r>
              <a:rPr lang="en-US" sz="2600" dirty="0"/>
              <a:t>Notation</a:t>
            </a:r>
          </a:p>
          <a:p>
            <a:pPr marL="0" indent="0">
              <a:spcBef>
                <a:spcPts val="1200"/>
              </a:spcBef>
              <a:buClr>
                <a:schemeClr val="accent2">
                  <a:lumMod val="75000"/>
                </a:schemeClr>
              </a:buClr>
              <a:buNone/>
            </a:pPr>
            <a:r>
              <a:rPr lang="en-US" sz="2400" dirty="0"/>
              <a:t>For population 1 we let</a:t>
            </a:r>
          </a:p>
        </p:txBody>
      </p:sp>
      <p:pic>
        <p:nvPicPr>
          <p:cNvPr id="4" name="Picture 3" descr="mu sub 1 = the population mean. x-bar sub 1 = the sample mean. sigma sub 1 = the population standard deviation. s sub 1 = the sample standard deviation. n sub 1 = the size of the first sample. The corresponding notations mu sub 2, x-bar sub 2, s sub 2, and n sub 2 apply to populatio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65287"/>
            <a:ext cx="7708921" cy="2983834"/>
          </a:xfrm>
          <a:prstGeom prst="rect">
            <a:avLst/>
          </a:prstGeom>
        </p:spPr>
      </p:pic>
    </p:spTree>
    <p:extLst>
      <p:ext uri="{BB962C8B-B14F-4D97-AF65-F5344CB8AC3E}">
        <p14:creationId xmlns:p14="http://schemas.microsoft.com/office/powerpoint/2010/main" val="427224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Inferences About Two Means: Independent Samples: Requirements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077200" cy="3962400"/>
          </a:xfrm>
        </p:spPr>
        <p:txBody>
          <a:bodyPr/>
          <a:lstStyle/>
          <a:p>
            <a:pPr marL="0" indent="0">
              <a:spcBef>
                <a:spcPts val="1200"/>
              </a:spcBef>
              <a:buNone/>
            </a:pPr>
            <a:r>
              <a:rPr lang="en-US" sz="2600" dirty="0"/>
              <a:t>Requirements</a:t>
            </a:r>
          </a:p>
          <a:p>
            <a:pPr marL="429768" indent="-429768">
              <a:spcBef>
                <a:spcPts val="1200"/>
              </a:spcBef>
              <a:buFont typeface="+mj-lt"/>
              <a:buAutoNum type="arabicPeriod"/>
            </a:pPr>
            <a:r>
              <a:rPr lang="en-US" sz="2400" dirty="0"/>
              <a:t>The values of </a:t>
            </a:r>
            <a:r>
              <a:rPr lang="el-GR" sz="2400" i="1" dirty="0"/>
              <a:t>σ</a:t>
            </a:r>
            <a:r>
              <a:rPr lang="en-US" sz="2400" baseline="-25000" dirty="0"/>
              <a:t>1</a:t>
            </a:r>
            <a:r>
              <a:rPr lang="en-US" sz="2400" dirty="0"/>
              <a:t> and </a:t>
            </a:r>
            <a:r>
              <a:rPr lang="el-GR" sz="2400" i="1" dirty="0">
                <a:sym typeface="Symbol" panose="05050102010706020507" pitchFamily="18" charset="2"/>
              </a:rPr>
              <a:t>σ</a:t>
            </a:r>
            <a:r>
              <a:rPr lang="en-US" sz="2400" baseline="-25000" dirty="0"/>
              <a:t>2</a:t>
            </a:r>
            <a:r>
              <a:rPr lang="en-US" sz="2400" dirty="0"/>
              <a:t> are unknown and we do not assume that they are equal.</a:t>
            </a:r>
          </a:p>
          <a:p>
            <a:pPr marL="429768" indent="-429768">
              <a:spcBef>
                <a:spcPts val="1200"/>
              </a:spcBef>
              <a:buFont typeface="+mj-lt"/>
              <a:buAutoNum type="arabicPeriod"/>
            </a:pPr>
            <a:r>
              <a:rPr lang="en-US" sz="2400" dirty="0"/>
              <a:t>The two samples are </a:t>
            </a:r>
            <a:r>
              <a:rPr lang="en-US" sz="2400" b="1" dirty="0"/>
              <a:t>independent.</a:t>
            </a:r>
          </a:p>
          <a:p>
            <a:pPr marL="429768" indent="-429768">
              <a:spcBef>
                <a:spcPts val="1200"/>
              </a:spcBef>
              <a:buFont typeface="+mj-lt"/>
              <a:buAutoNum type="arabicPeriod"/>
            </a:pPr>
            <a:r>
              <a:rPr lang="en-US" sz="2400" dirty="0"/>
              <a:t>Both samples are </a:t>
            </a:r>
            <a:r>
              <a:rPr lang="en-US" sz="2400" b="1" dirty="0"/>
              <a:t>simple random</a:t>
            </a:r>
            <a:r>
              <a:rPr lang="en-US" sz="2400" i="1" dirty="0"/>
              <a:t> </a:t>
            </a:r>
            <a:r>
              <a:rPr lang="en-US" sz="2400" b="1" dirty="0"/>
              <a:t>samples</a:t>
            </a:r>
            <a:r>
              <a:rPr lang="en-US" sz="2400" dirty="0"/>
              <a:t>.</a:t>
            </a:r>
          </a:p>
          <a:p>
            <a:pPr marL="429768" indent="-429768">
              <a:spcBef>
                <a:spcPts val="1200"/>
              </a:spcBef>
              <a:buFont typeface="+mj-lt"/>
              <a:buAutoNum type="arabicPeriod"/>
            </a:pPr>
            <a:r>
              <a:rPr lang="en-US" sz="2400" dirty="0"/>
              <a:t>Either or both of these conditions are satisfied: The two sample sizes are both </a:t>
            </a:r>
            <a:r>
              <a:rPr lang="en-US" sz="2400" b="1" dirty="0"/>
              <a:t>large</a:t>
            </a:r>
            <a:r>
              <a:rPr lang="en-US" sz="2400" i="1" dirty="0"/>
              <a:t> </a:t>
            </a:r>
            <a:r>
              <a:rPr lang="en-US" sz="2400" dirty="0"/>
              <a:t>(with </a:t>
            </a:r>
            <a:r>
              <a:rPr lang="en-US" sz="2400" i="1" dirty="0"/>
              <a:t>n</a:t>
            </a:r>
            <a:r>
              <a:rPr lang="en-US" sz="2400" baseline="-25000" dirty="0"/>
              <a:t>1</a:t>
            </a:r>
            <a:r>
              <a:rPr lang="en-US" sz="2400" dirty="0"/>
              <a:t> &gt; 30 and </a:t>
            </a:r>
            <a:r>
              <a:rPr lang="en-US" sz="2400" i="1" dirty="0"/>
              <a:t>n</a:t>
            </a:r>
            <a:r>
              <a:rPr lang="en-US" sz="2400" baseline="-25000" dirty="0"/>
              <a:t>2</a:t>
            </a:r>
            <a:r>
              <a:rPr lang="en-US" sz="2400" dirty="0"/>
              <a:t> &gt; 30) or both samples come from populations having normal distributions.</a:t>
            </a:r>
            <a:endParaRPr lang="en-IN" sz="2400" dirty="0"/>
          </a:p>
        </p:txBody>
      </p:sp>
    </p:spTree>
    <p:extLst>
      <p:ext uri="{BB962C8B-B14F-4D97-AF65-F5344CB8AC3E}">
        <p14:creationId xmlns:p14="http://schemas.microsoft.com/office/powerpoint/2010/main" val="3762865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097280"/>
          </a:xfrm>
        </p:spPr>
        <p:txBody>
          <a:bodyPr/>
          <a:lstStyle/>
          <a:p>
            <a:r>
              <a:rPr lang="en-US" sz="2600" dirty="0">
                <a:solidFill>
                  <a:schemeClr val="bg2"/>
                </a:solidFill>
                <a:latin typeface="+mj-lt"/>
              </a:rPr>
              <a:t>Inferences About Two Means: Independent Samples: Hypothesis Test Statistic for Two Means: Independent Samples (with </a:t>
            </a:r>
            <a:r>
              <a:rPr lang="en-US" sz="2600" i="1" dirty="0">
                <a:solidFill>
                  <a:schemeClr val="bg2"/>
                </a:solidFill>
                <a:latin typeface="+mj-lt"/>
              </a:rPr>
              <a:t>H</a:t>
            </a:r>
            <a:r>
              <a:rPr lang="en-US" sz="2600" baseline="-25000" dirty="0">
                <a:solidFill>
                  <a:schemeClr val="bg2"/>
                </a:solidFill>
                <a:latin typeface="+mj-lt"/>
              </a:rPr>
              <a:t>0</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1 </a:t>
            </a:r>
            <a:r>
              <a:rPr lang="en-US" sz="2600" dirty="0">
                <a:solidFill>
                  <a:schemeClr val="bg2"/>
                </a:solidFill>
                <a:latin typeface="+mj-lt"/>
              </a:rPr>
              <a:t>= </a:t>
            </a:r>
            <a:r>
              <a:rPr lang="en-US" sz="2600" i="1" dirty="0">
                <a:solidFill>
                  <a:schemeClr val="bg2"/>
                </a:solidFill>
                <a:latin typeface="+mj-lt"/>
              </a:rPr>
              <a:t>µ</a:t>
            </a:r>
            <a:r>
              <a:rPr lang="en-US" sz="2600" baseline="-25000" dirty="0">
                <a:solidFill>
                  <a:schemeClr val="bg2"/>
                </a:solidFill>
                <a:latin typeface="+mj-lt"/>
              </a:rPr>
              <a:t>2</a:t>
            </a:r>
            <a:r>
              <a:rPr lang="en-US" sz="2600" dirty="0">
                <a:solidFill>
                  <a:schemeClr val="bg2"/>
                </a:solidFill>
                <a:latin typeface="+mj-lt"/>
              </a:rPr>
              <a:t>)</a:t>
            </a:r>
            <a:r>
              <a:rPr lang="en-US" sz="2800" dirty="0">
                <a:solidFill>
                  <a:schemeClr val="bg2"/>
                </a:solidFill>
                <a:latin typeface="+mj-lt"/>
              </a:rPr>
              <a:t> </a:t>
            </a:r>
            <a:r>
              <a:rPr lang="en-US" sz="2000" b="0" dirty="0">
                <a:solidFill>
                  <a:schemeClr val="bg2"/>
                </a:solidFill>
                <a:latin typeface="+mj-lt"/>
              </a:rPr>
              <a:t>(1 of 3)</a:t>
            </a:r>
            <a:endParaRPr lang="en-IN" sz="2000" b="0" dirty="0">
              <a:solidFill>
                <a:schemeClr val="bg2"/>
              </a:solidFill>
              <a:latin typeface="+mj-lt"/>
            </a:endParaRPr>
          </a:p>
        </p:txBody>
      </p:sp>
      <p:pic>
        <p:nvPicPr>
          <p:cNvPr id="4" name="Picture 3" descr=" t = x-bar sub 1 minus x-bar sub 2, minus, mu sub 1 minus mu sub 2, all divided by the square root of the sum of s sub 1 squared over n sub 1 and s sub 2 squared over n sub 2, where mu sub 1 minus mu sub 2 is often assumed to be 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149827"/>
            <a:ext cx="5921814" cy="2453840"/>
          </a:xfrm>
          <a:prstGeom prst="rect">
            <a:avLst/>
          </a:prstGeom>
        </p:spPr>
      </p:pic>
    </p:spTree>
    <p:extLst>
      <p:ext uri="{BB962C8B-B14F-4D97-AF65-F5344CB8AC3E}">
        <p14:creationId xmlns:p14="http://schemas.microsoft.com/office/powerpoint/2010/main" val="304677371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5951</TotalTime>
  <Words>1890</Words>
  <Application>Microsoft Office PowerPoint</Application>
  <PresentationFormat>On-screen Show (4:3)</PresentationFormat>
  <Paragraphs>139</Paragraphs>
  <Slides>33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Times New Roman</vt:lpstr>
      <vt:lpstr>Verdana</vt:lpstr>
      <vt:lpstr>Wingdings</vt:lpstr>
      <vt:lpstr>508 Lecture</vt:lpstr>
      <vt:lpstr>Elementary Statistics</vt:lpstr>
      <vt:lpstr>Inferences from Two Samples</vt:lpstr>
      <vt:lpstr>Key Concept</vt:lpstr>
      <vt:lpstr>Independent (1 of 2)</vt:lpstr>
      <vt:lpstr>Independent (2 of 2)</vt:lpstr>
      <vt:lpstr>Inferences About Two Means: Independent Samples: Objectives</vt:lpstr>
      <vt:lpstr>Inferences About Two Means: Independent Samples: Notation</vt:lpstr>
      <vt:lpstr>Inferences About Two Means: Independent Samples: Requirements</vt:lpstr>
      <vt:lpstr>Inferences About Two Means: Independent Samples: Hypothesis Test Statistic for Two Means: Independent Samples (with H0: µ1 = µ2) (1 of 3)</vt:lpstr>
      <vt:lpstr>Inferences About Two Means: Independent Samples: Hypothesis Test Statistic for Two Means: Independent Samples (with H0: µ1 = µ2) (2 of 3)</vt:lpstr>
      <vt:lpstr>Inferences About Two Means: Independent Samples: Hypothesis Test Statistic for Two Means: Independent Samples (with H0: µ1 = µ2) (3 of 3)</vt:lpstr>
      <vt:lpstr>Inferences About Two Means: Independent Samples: Confidence Interval Estimate of µ1 – µ2 : Independent Samples </vt:lpstr>
      <vt:lpstr>Example: Are Male Professors and Female Professors Rated Differently by Students? (1 of 10)</vt:lpstr>
      <vt:lpstr>Example: Are Male Professors and Female Professors Rated Differently by Students? (2 of 10)</vt:lpstr>
      <vt:lpstr>Example: Are Male Professors and Female Professors Rated Differently by Students? (3 of 10)</vt:lpstr>
      <vt:lpstr>Example: Are Male Professors and Female Professors Rated Differently by Students? (4 of 10)</vt:lpstr>
      <vt:lpstr>Example: Are Male Professors and Female Professors Rated Differently by Students? (5 of 10)</vt:lpstr>
      <vt:lpstr>Example: Are Male Professors and Female Professors Rated Differently by Students? (6 of 10)</vt:lpstr>
      <vt:lpstr>Example: Are Male Professors and Female Professors Rated Differently by Students? (7 of 10)</vt:lpstr>
      <vt:lpstr>Example: Are Male Professors and Female Professors Rated Differently by Students? (8 of 10)</vt:lpstr>
      <vt:lpstr>Example: Are Male Professors and Female Professors Rated Differently by Students? (9 of 10)</vt:lpstr>
      <vt:lpstr>Example: Are Male Professors and Female Professors Rated Differently by Students? (10 of 10)</vt:lpstr>
      <vt:lpstr>Critical Value Method</vt:lpstr>
      <vt:lpstr>Example: Confidence Interval for Female and Male Course Evaluation Scores (1 of 5)</vt:lpstr>
      <vt:lpstr>Example: Confidence Interval for Female and Male Course Evaluation Scores (2 of 5)</vt:lpstr>
      <vt:lpstr>Example: Confidence Interval for Female and Male Course Evaluation Scores (3 of 5)</vt:lpstr>
      <vt:lpstr>Example: Confidence Interval for Female and Male Course Evaluation Scores (4 of 5)</vt:lpstr>
      <vt:lpstr>Example: Confidence Interval for Female and Male Course Evaluation Scores (5 of 5)</vt:lpstr>
      <vt:lpstr>Alternate Methods: Assume that σ1 = σ 2 and Pool the Sample Variances (1 of 2)</vt:lpstr>
      <vt:lpstr>Alternate Methods: Assume that σ1 = σ 2 and Pool the Sample Variances (2 of 2)</vt:lpstr>
      <vt:lpstr>Alternate Methods: Assume When σ1 and σ2  Are Known (1 of 2)</vt:lpstr>
      <vt:lpstr>Alternate Methods: Assume When σ1 and σ2  Are Known (2 of 2)</vt:lpstr>
      <vt:lpstr>Recommended Strategy for Two Independent Means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1889</cp:revision>
  <dcterms:created xsi:type="dcterms:W3CDTF">2014-07-14T20:04:21Z</dcterms:created>
  <dcterms:modified xsi:type="dcterms:W3CDTF">2022-11-15T22:31:28Z</dcterms:modified>
</cp:coreProperties>
</file>