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38" autoAdjust="0"/>
    <p:restoredTop sz="96305" autoAdjust="0"/>
  </p:normalViewPr>
  <p:slideViewPr>
    <p:cSldViewPr>
      <p:cViewPr varScale="1">
        <p:scale>
          <a:sx n="110" d="100"/>
          <a:sy n="110" d="100"/>
        </p:scale>
        <p:origin x="1656" y="108"/>
      </p:cViewPr>
      <p:guideLst>
        <p:guide orient="horz" pos="2160"/>
        <p:guide pos="2880"/>
      </p:guideLst>
    </p:cSldViewPr>
  </p:slideViewPr>
  <p:outlineViewPr>
    <p:cViewPr>
      <p:scale>
        <a:sx n="50" d="100"/>
        <a:sy n="50" d="100"/>
      </p:scale>
      <p:origin x="0" y="-30714"/>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95601"/>
            <a:ext cx="82296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800600"/>
            <a:ext cx="82296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9227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11/22/2022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9</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Inferences from Two Samples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800" dirty="0">
                <a:solidFill>
                  <a:schemeClr val="bg2"/>
                </a:solidFill>
                <a:latin typeface="+mj-lt"/>
              </a:rPr>
              <a:t>Inferences About Differences from Matched Pairs: Confidence Intervals for Dependent Samples</a:t>
            </a:r>
            <a:endParaRPr lang="en-IN" sz="2800" dirty="0">
              <a:solidFill>
                <a:schemeClr val="bg2"/>
              </a:solidFill>
              <a:latin typeface="+mj-lt"/>
            </a:endParaRPr>
          </a:p>
        </p:txBody>
      </p:sp>
      <p:pic>
        <p:nvPicPr>
          <p:cNvPr id="5" name="Picture 4" descr="mu sub d is between d-bar minus E and d-bar + E, where E = t sub alpha over 2, times s sub d over the square root of n, with n minus 1 degrees of freed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1200"/>
            <a:ext cx="6851985" cy="1432177"/>
          </a:xfrm>
          <a:prstGeom prst="rect">
            <a:avLst/>
          </a:prstGeom>
        </p:spPr>
      </p:pic>
    </p:spTree>
    <p:extLst>
      <p:ext uri="{BB962C8B-B14F-4D97-AF65-F5344CB8AC3E}">
        <p14:creationId xmlns:p14="http://schemas.microsoft.com/office/powerpoint/2010/main" val="88952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Procedures for Inferences with Dependent Samples</a:t>
            </a:r>
            <a:endParaRPr lang="en-IN" sz="3600" dirty="0">
              <a:latin typeface="+mj-lt"/>
            </a:endParaRPr>
          </a:p>
        </p:txBody>
      </p:sp>
      <p:sp>
        <p:nvSpPr>
          <p:cNvPr id="3" name="Content Placeholder 2"/>
          <p:cNvSpPr>
            <a:spLocks noGrp="1"/>
          </p:cNvSpPr>
          <p:nvPr>
            <p:ph idx="1"/>
          </p:nvPr>
        </p:nvSpPr>
        <p:spPr>
          <a:xfrm>
            <a:off x="457200" y="1600201"/>
            <a:ext cx="8229600" cy="1828800"/>
          </a:xfrm>
        </p:spPr>
        <p:txBody>
          <a:bodyPr/>
          <a:lstStyle/>
          <a:p>
            <a:pPr marL="457200" indent="-457200">
              <a:buFont typeface="+mj-lt"/>
              <a:buAutoNum type="arabicPeriod"/>
            </a:pPr>
            <a:r>
              <a:rPr lang="en-US" sz="2600" dirty="0"/>
              <a:t>Verify that the sample data consist of dependent samples (or matched pairs), and verify that the requirements in the preceding slides are satisfied.</a:t>
            </a:r>
          </a:p>
          <a:p>
            <a:pPr marL="457200" indent="-457200">
              <a:buFont typeface="+mj-lt"/>
              <a:buAutoNum type="arabicPeriod"/>
            </a:pPr>
            <a:r>
              <a:rPr lang="en-US" sz="2600" dirty="0"/>
              <a:t>Find the difference </a:t>
            </a:r>
            <a:r>
              <a:rPr lang="en-US" sz="2600" i="1" dirty="0"/>
              <a:t>d </a:t>
            </a:r>
            <a:r>
              <a:rPr lang="en-US" sz="2600" dirty="0"/>
              <a:t>for each pair of sample values.</a:t>
            </a:r>
            <a:endParaRPr lang="en-IN" sz="2600" dirty="0"/>
          </a:p>
        </p:txBody>
      </p:sp>
      <p:pic>
        <p:nvPicPr>
          <p:cNvPr id="5" name="Picture 4" descr="3. Find the value of d-bar and s sub 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43" y="3631228"/>
            <a:ext cx="4263412" cy="354506"/>
          </a:xfrm>
          <a:prstGeom prst="rect">
            <a:avLst/>
          </a:prstGeom>
        </p:spPr>
      </p:pic>
      <p:sp>
        <p:nvSpPr>
          <p:cNvPr id="4" name="Content Placeholder 3"/>
          <p:cNvSpPr>
            <a:spLocks noGrp="1"/>
          </p:cNvSpPr>
          <p:nvPr>
            <p:ph idx="13"/>
          </p:nvPr>
        </p:nvSpPr>
        <p:spPr>
          <a:xfrm>
            <a:off x="457200" y="4267201"/>
            <a:ext cx="8220269" cy="1143000"/>
          </a:xfrm>
        </p:spPr>
        <p:txBody>
          <a:bodyPr/>
          <a:lstStyle/>
          <a:p>
            <a:pPr marL="457200" indent="-457200">
              <a:buFont typeface="+mj-lt"/>
              <a:buAutoNum type="arabicPeriod" startAt="4"/>
            </a:pPr>
            <a:r>
              <a:rPr lang="en-US" sz="2600" dirty="0"/>
              <a:t>For hypothesis tests and confidence intervals, use the same </a:t>
            </a:r>
            <a:r>
              <a:rPr lang="en-US" sz="2600" i="1" dirty="0"/>
              <a:t>t </a:t>
            </a:r>
            <a:r>
              <a:rPr lang="en-US" sz="2600" dirty="0"/>
              <a:t>test procedures used for a single population mean.</a:t>
            </a:r>
          </a:p>
        </p:txBody>
      </p:sp>
    </p:spTree>
    <p:extLst>
      <p:ext uri="{BB962C8B-B14F-4D97-AF65-F5344CB8AC3E}">
        <p14:creationId xmlns:p14="http://schemas.microsoft.com/office/powerpoint/2010/main" val="222204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Equivalent Methods</a:t>
            </a:r>
            <a:endParaRPr lang="en-IN" sz="3600" dirty="0">
              <a:latin typeface="+mj-lt"/>
            </a:endParaRPr>
          </a:p>
        </p:txBody>
      </p:sp>
      <p:sp>
        <p:nvSpPr>
          <p:cNvPr id="3" name="Content Placeholder 2"/>
          <p:cNvSpPr>
            <a:spLocks noGrp="1"/>
          </p:cNvSpPr>
          <p:nvPr>
            <p:ph idx="1"/>
          </p:nvPr>
        </p:nvSpPr>
        <p:spPr>
          <a:xfrm>
            <a:off x="457200" y="1600201"/>
            <a:ext cx="8305800" cy="2438399"/>
          </a:xfrm>
        </p:spPr>
        <p:txBody>
          <a:bodyPr/>
          <a:lstStyle/>
          <a:p>
            <a:pPr marL="0" indent="0">
              <a:buNone/>
            </a:pPr>
            <a:r>
              <a:rPr lang="en-US" sz="2600" dirty="0"/>
              <a:t>Because the hypothesis test and confidence interval in this section use the same distribution and standard error, they are </a:t>
            </a:r>
            <a:r>
              <a:rPr lang="en-US" sz="2600" b="1" dirty="0"/>
              <a:t>equivalent</a:t>
            </a:r>
            <a:r>
              <a:rPr lang="en-US" sz="2600" i="1" dirty="0"/>
              <a:t> </a:t>
            </a:r>
            <a:r>
              <a:rPr lang="en-US" sz="2600" dirty="0"/>
              <a:t>in the sense that they result in the same conclusions. Consequently, a null hypothesis that the mean difference equals 0 can be tested by determining whether the confidence interval includes 0.</a:t>
            </a:r>
            <a:endParaRPr lang="en-IN" sz="2600" dirty="0"/>
          </a:p>
        </p:txBody>
      </p:sp>
    </p:spTree>
    <p:extLst>
      <p:ext uri="{BB962C8B-B14F-4D97-AF65-F5344CB8AC3E}">
        <p14:creationId xmlns:p14="http://schemas.microsoft.com/office/powerpoint/2010/main" val="183040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(1 of 9)</a:t>
            </a:r>
            <a:endParaRPr lang="en-IN" sz="2000" b="0" dirty="0">
              <a:latin typeface="+mj-lt"/>
            </a:endParaRPr>
          </a:p>
        </p:txBody>
      </p:sp>
      <p:sp>
        <p:nvSpPr>
          <p:cNvPr id="3" name="Content Placeholder 2"/>
          <p:cNvSpPr>
            <a:spLocks noGrp="1"/>
          </p:cNvSpPr>
          <p:nvPr>
            <p:ph idx="1"/>
          </p:nvPr>
        </p:nvSpPr>
        <p:spPr>
          <a:xfrm>
            <a:off x="457200" y="1600201"/>
            <a:ext cx="8229600" cy="3047999"/>
          </a:xfrm>
        </p:spPr>
        <p:txBody>
          <a:bodyPr/>
          <a:lstStyle/>
          <a:p>
            <a:pPr marL="0" indent="0">
              <a:buNone/>
            </a:pPr>
            <a:r>
              <a:rPr lang="en-US" sz="2200" dirty="0"/>
              <a:t>Data lists ages of actresses when they won Oscars in the category of Best Actress, along with the ages of actors when they won Oscars in the category of Best Actor. The ages are matched according to the year that the awards were presented. This is a small random selection of the available data so that we can better illustrate the procedures of this section. Use the sample data with a 0.05 significance level to test the claim that for the population of ages of Best Actresses and Best Actors, the differences have a mean less than 0.</a:t>
            </a:r>
            <a:endParaRPr lang="en-IN" sz="2200" dirty="0"/>
          </a:p>
        </p:txBody>
      </p:sp>
      <p:graphicFrame>
        <p:nvGraphicFramePr>
          <p:cNvPr id="4" name="Table 3" descr="For each year, the table provides the age of the winning actress in years, the age of the winning actor in years, and the difference d between the ages, as follows: actress 28, actor 62, d negative 34; actress 28, actor 37, d negative 9; actress 31, actor 36, d negative 5; actress 29, actor 38, d negative 9; actress 35, actor 29, d 6."/>
          <p:cNvGraphicFramePr>
            <a:graphicFrameLocks noGrp="1"/>
          </p:cNvGraphicFramePr>
          <p:nvPr>
            <p:extLst>
              <p:ext uri="{D42A27DB-BD31-4B8C-83A1-F6EECF244321}">
                <p14:modId xmlns:p14="http://schemas.microsoft.com/office/powerpoint/2010/main" val="1841113240"/>
              </p:ext>
            </p:extLst>
          </p:nvPr>
        </p:nvGraphicFramePr>
        <p:xfrm>
          <a:off x="1524000" y="4902198"/>
          <a:ext cx="5257800" cy="111252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70840">
                <a:tc>
                  <a:txBody>
                    <a:bodyPr/>
                    <a:lstStyle/>
                    <a:p>
                      <a:r>
                        <a:rPr lang="en-IN" b="1" dirty="0">
                          <a:solidFill>
                            <a:schemeClr val="tx1"/>
                          </a:solidFill>
                        </a:rPr>
                        <a:t>Actress</a:t>
                      </a:r>
                      <a:r>
                        <a:rPr lang="en-IN" b="1" baseline="0" dirty="0">
                          <a:solidFill>
                            <a:schemeClr val="tx1"/>
                          </a:solidFill>
                        </a:rPr>
                        <a:t> (years)</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b="1" dirty="0">
                          <a:solidFill>
                            <a:schemeClr val="tx1"/>
                          </a:solidFill>
                        </a:rPr>
                        <a:t>Actor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IN" b="1" dirty="0">
                          <a:solidFill>
                            <a:schemeClr val="tx1"/>
                          </a:solidFill>
                        </a:rPr>
                        <a:t>Difference</a:t>
                      </a:r>
                      <a:r>
                        <a:rPr lang="en-IN" b="1" baseline="0" dirty="0">
                          <a:solidFill>
                            <a:schemeClr val="tx1"/>
                          </a:solidFill>
                        </a:rPr>
                        <a:t> </a:t>
                      </a:r>
                      <a:r>
                        <a:rPr lang="en-IN" b="1" i="1" baseline="0" dirty="0">
                          <a:solidFill>
                            <a:schemeClr val="tx1"/>
                          </a:solidFill>
                        </a:rPr>
                        <a:t>d</a:t>
                      </a:r>
                      <a:endParaRPr lang="en-IN"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Arial" panose="020B0604020202020204" pitchFamily="34" charset="0"/>
                          <a:cs typeface="Arial" panose="020B0604020202020204" pitchFamily="34" charset="0"/>
                        </a:rPr>
                        <a:t>−</a:t>
                      </a:r>
                      <a:r>
                        <a:rPr lang="en-IN" dirty="0">
                          <a:solidFill>
                            <a:schemeClr val="tx1"/>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Arial" panose="020B0604020202020204" pitchFamily="34" charset="0"/>
                          <a:cs typeface="Arial" panose="020B0604020202020204" pitchFamily="34" charset="0"/>
                        </a:rPr>
                        <a:t>−</a:t>
                      </a:r>
                      <a:r>
                        <a:rPr lang="en-IN"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Arial" panose="020B0604020202020204" pitchFamily="34" charset="0"/>
                          <a:cs typeface="Arial" panose="020B0604020202020204" pitchFamily="34" charset="0"/>
                        </a:rPr>
                        <a:t>−</a:t>
                      </a:r>
                      <a:r>
                        <a:rPr lang="en-IN"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Arial" panose="020B0604020202020204" pitchFamily="34" charset="0"/>
                          <a:cs typeface="Arial" panose="020B0604020202020204" pitchFamily="34" charset="0"/>
                        </a:rPr>
                        <a:t>−</a:t>
                      </a:r>
                      <a:r>
                        <a:rPr lang="en-IN"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450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(2 of 9)</a:t>
            </a:r>
            <a:endParaRPr lang="en-IN" sz="2000" b="0" dirty="0">
              <a:latin typeface="+mj-lt"/>
            </a:endParaRPr>
          </a:p>
        </p:txBody>
      </p:sp>
      <p:sp>
        <p:nvSpPr>
          <p:cNvPr id="3" name="Content Placeholder 2"/>
          <p:cNvSpPr>
            <a:spLocks noGrp="1"/>
          </p:cNvSpPr>
          <p:nvPr>
            <p:ph idx="1"/>
          </p:nvPr>
        </p:nvSpPr>
        <p:spPr>
          <a:xfrm>
            <a:off x="457200" y="1600200"/>
            <a:ext cx="8458200" cy="4343400"/>
          </a:xfrm>
        </p:spPr>
        <p:txBody>
          <a:bodyPr/>
          <a:lstStyle/>
          <a:p>
            <a:pPr marL="0" indent="0">
              <a:spcBef>
                <a:spcPts val="1200"/>
              </a:spcBef>
              <a:buNone/>
            </a:pPr>
            <a:r>
              <a:rPr lang="en-US" sz="2600" dirty="0"/>
              <a:t>Solution</a:t>
            </a:r>
          </a:p>
          <a:p>
            <a:pPr marL="0" indent="0">
              <a:spcBef>
                <a:spcPts val="1200"/>
              </a:spcBef>
              <a:buNone/>
            </a:pPr>
            <a:r>
              <a:rPr lang="en-US" sz="2400" b="1" dirty="0"/>
              <a:t>Requirement Check </a:t>
            </a:r>
            <a:r>
              <a:rPr lang="en-US" sz="2400" dirty="0"/>
              <a:t>(1) The samples are dependent because the values are matched by the year in which the awards were given. (2) The pairs of data are randomly selected. We will consider the data to be a simple random sample. (3) Because the number of pairs of data is </a:t>
            </a:r>
            <a:r>
              <a:rPr lang="en-US" sz="2400" i="1" dirty="0"/>
              <a:t>n </a:t>
            </a:r>
            <a:r>
              <a:rPr lang="en-US" sz="2400" dirty="0"/>
              <a:t>= 5, which is not large, we should check for normality of the differences and we should check for outliers. There are no outliers, and a normal quantile plot would show that the points approximate a straight-line pattern with no other pattern.</a:t>
            </a:r>
          </a:p>
          <a:p>
            <a:pPr marL="0" indent="0">
              <a:spcBef>
                <a:spcPts val="1200"/>
              </a:spcBef>
              <a:buNone/>
            </a:pPr>
            <a:r>
              <a:rPr lang="en-US" sz="2400" dirty="0"/>
              <a:t>All requirements are satisfied.</a:t>
            </a:r>
            <a:endParaRPr lang="en-IN" sz="2400" dirty="0"/>
          </a:p>
        </p:txBody>
      </p:sp>
    </p:spTree>
    <p:extLst>
      <p:ext uri="{BB962C8B-B14F-4D97-AF65-F5344CB8AC3E}">
        <p14:creationId xmlns:p14="http://schemas.microsoft.com/office/powerpoint/2010/main" val="203046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(3 of 9)</a:t>
            </a:r>
            <a:endParaRPr lang="en-IN" sz="2000" b="0" dirty="0">
              <a:latin typeface="+mj-lt"/>
            </a:endParaRPr>
          </a:p>
        </p:txBody>
      </p:sp>
      <p:sp>
        <p:nvSpPr>
          <p:cNvPr id="3" name="Content Placeholder 2"/>
          <p:cNvSpPr>
            <a:spLocks noGrp="1"/>
          </p:cNvSpPr>
          <p:nvPr>
            <p:ph idx="1"/>
          </p:nvPr>
        </p:nvSpPr>
        <p:spPr>
          <a:xfrm>
            <a:off x="457200" y="1600201"/>
            <a:ext cx="8229600" cy="4038600"/>
          </a:xfrm>
        </p:spPr>
        <p:txBody>
          <a:bodyPr/>
          <a:lstStyle/>
          <a:p>
            <a:pPr marL="0" indent="0">
              <a:spcBef>
                <a:spcPts val="1200"/>
              </a:spcBef>
              <a:buNone/>
            </a:pPr>
            <a:r>
              <a:rPr lang="en-US" sz="2600" dirty="0"/>
              <a:t>Solution</a:t>
            </a:r>
          </a:p>
          <a:p>
            <a:pPr marL="0" indent="0">
              <a:spcBef>
                <a:spcPts val="1200"/>
              </a:spcBef>
              <a:buNone/>
            </a:pPr>
            <a:r>
              <a:rPr lang="en-US" sz="2400" b="1" dirty="0"/>
              <a:t>Step 1: </a:t>
            </a:r>
            <a:r>
              <a:rPr lang="en-US" sz="2400" dirty="0"/>
              <a:t>The claim that the differences have a mean less than 0 can be expressed as </a:t>
            </a:r>
            <a:r>
              <a:rPr lang="en-US" sz="2400" i="1" dirty="0"/>
              <a:t>µ</a:t>
            </a:r>
            <a:r>
              <a:rPr lang="en-US" sz="2400" i="1" baseline="-25000" dirty="0"/>
              <a:t>d</a:t>
            </a:r>
            <a:r>
              <a:rPr lang="en-US" sz="2400" i="1" dirty="0"/>
              <a:t> </a:t>
            </a:r>
            <a:r>
              <a:rPr lang="en-US" sz="2400" dirty="0"/>
              <a:t>&lt; 0 year.</a:t>
            </a:r>
          </a:p>
          <a:p>
            <a:pPr marL="0" indent="0">
              <a:spcBef>
                <a:spcPts val="1200"/>
              </a:spcBef>
              <a:buNone/>
            </a:pPr>
            <a:r>
              <a:rPr lang="en-US" sz="2400" b="1" kern="0" dirty="0"/>
              <a:t>Step 2: </a:t>
            </a:r>
            <a:r>
              <a:rPr lang="en-US" sz="2400" kern="0" dirty="0"/>
              <a:t>If the original claim is not true, we have </a:t>
            </a:r>
            <a:r>
              <a:rPr lang="en-US" sz="2400" i="1" kern="0" dirty="0"/>
              <a:t>µ</a:t>
            </a:r>
            <a:r>
              <a:rPr lang="en-US" sz="2400" i="1" kern="0" baseline="-25000" dirty="0"/>
              <a:t>d</a:t>
            </a:r>
            <a:r>
              <a:rPr lang="en-US" sz="2400" i="1" kern="0" dirty="0"/>
              <a:t> </a:t>
            </a:r>
            <a:r>
              <a:rPr lang="en-US" sz="2400" kern="0" dirty="0"/>
              <a:t>≥ 0 year.</a:t>
            </a:r>
          </a:p>
          <a:p>
            <a:pPr marL="0" indent="0">
              <a:spcBef>
                <a:spcPts val="1200"/>
              </a:spcBef>
              <a:buFontTx/>
              <a:buNone/>
            </a:pPr>
            <a:r>
              <a:rPr lang="en-US" sz="2400" b="1" kern="0" dirty="0"/>
              <a:t>Step 3: </a:t>
            </a:r>
            <a:r>
              <a:rPr lang="en-US" sz="2400" kern="0" dirty="0"/>
              <a:t>The null hypothesis must express equality and the alternative hypothesis cannot include equality, so we have</a:t>
            </a:r>
          </a:p>
          <a:p>
            <a:pPr marL="0" indent="0" algn="ctr">
              <a:spcBef>
                <a:spcPts val="1200"/>
              </a:spcBef>
              <a:buFontTx/>
              <a:buNone/>
            </a:pPr>
            <a:r>
              <a:rPr lang="en-US" sz="2400" i="1" kern="0" dirty="0"/>
              <a:t>H</a:t>
            </a:r>
            <a:r>
              <a:rPr lang="en-US" sz="2400" kern="0" baseline="-25000" dirty="0"/>
              <a:t>0</a:t>
            </a:r>
            <a:r>
              <a:rPr lang="en-US" sz="2400" kern="0" dirty="0"/>
              <a:t>: </a:t>
            </a:r>
            <a:r>
              <a:rPr lang="en-US" sz="2400" i="1" kern="0" dirty="0"/>
              <a:t>µ</a:t>
            </a:r>
            <a:r>
              <a:rPr lang="en-US" sz="2400" i="1" kern="0" baseline="-25000" dirty="0"/>
              <a:t>d</a:t>
            </a:r>
            <a:r>
              <a:rPr lang="en-US" sz="2400" i="1" kern="0" dirty="0"/>
              <a:t> </a:t>
            </a:r>
            <a:r>
              <a:rPr lang="en-US" sz="2400" kern="0" dirty="0"/>
              <a:t>= 0 year </a:t>
            </a:r>
            <a:r>
              <a:rPr lang="en-US" sz="2400" i="1" kern="0" dirty="0"/>
              <a:t>H</a:t>
            </a:r>
            <a:r>
              <a:rPr lang="en-US" sz="2400" kern="0" baseline="-25000" dirty="0"/>
              <a:t>1</a:t>
            </a:r>
            <a:r>
              <a:rPr lang="en-US" sz="2400" kern="0" dirty="0"/>
              <a:t>: </a:t>
            </a:r>
            <a:r>
              <a:rPr lang="en-US" sz="2400" i="1" kern="0" dirty="0"/>
              <a:t>µ</a:t>
            </a:r>
            <a:r>
              <a:rPr lang="en-US" sz="2400" i="1" kern="0" baseline="-25000" dirty="0"/>
              <a:t>d</a:t>
            </a:r>
            <a:r>
              <a:rPr lang="en-US" sz="2400" i="1" kern="0" dirty="0"/>
              <a:t> </a:t>
            </a:r>
            <a:r>
              <a:rPr lang="en-US" sz="2400" kern="0" dirty="0"/>
              <a:t>&lt; 0 year (original claim)</a:t>
            </a:r>
            <a:endParaRPr lang="en-IN" sz="2400" dirty="0"/>
          </a:p>
        </p:txBody>
      </p:sp>
    </p:spTree>
    <p:extLst>
      <p:ext uri="{BB962C8B-B14F-4D97-AF65-F5344CB8AC3E}">
        <p14:creationId xmlns:p14="http://schemas.microsoft.com/office/powerpoint/2010/main" val="418604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(4 of 9)</a:t>
            </a:r>
            <a:endParaRPr lang="en-IN" sz="2000" b="0" dirty="0">
              <a:latin typeface="+mj-lt"/>
            </a:endParaRPr>
          </a:p>
        </p:txBody>
      </p:sp>
      <p:sp>
        <p:nvSpPr>
          <p:cNvPr id="3" name="Content Placeholder 2"/>
          <p:cNvSpPr>
            <a:spLocks noGrp="1"/>
          </p:cNvSpPr>
          <p:nvPr>
            <p:ph idx="1"/>
          </p:nvPr>
        </p:nvSpPr>
        <p:spPr>
          <a:xfrm>
            <a:off x="457200" y="1600201"/>
            <a:ext cx="5715000" cy="1447799"/>
          </a:xfrm>
        </p:spPr>
        <p:txBody>
          <a:bodyPr/>
          <a:lstStyle/>
          <a:p>
            <a:pPr marL="0" indent="0">
              <a:spcBef>
                <a:spcPts val="1200"/>
              </a:spcBef>
              <a:buNone/>
            </a:pPr>
            <a:r>
              <a:rPr lang="en-US" sz="2600" dirty="0"/>
              <a:t>Solution</a:t>
            </a:r>
          </a:p>
          <a:p>
            <a:pPr marL="0" indent="0">
              <a:spcBef>
                <a:spcPts val="1200"/>
              </a:spcBef>
              <a:buNone/>
            </a:pPr>
            <a:r>
              <a:rPr lang="en-US" sz="2400" b="1" dirty="0"/>
              <a:t>Step 4: </a:t>
            </a:r>
            <a:r>
              <a:rPr lang="en-US" sz="2400" dirty="0"/>
              <a:t>The significance level is </a:t>
            </a:r>
            <a:r>
              <a:rPr lang="el-GR" sz="2400" i="1" dirty="0">
                <a:cs typeface="Arial" panose="020B0604020202020204" pitchFamily="34" charset="0"/>
                <a:sym typeface="Symbol" panose="05050102010706020507" pitchFamily="18" charset="2"/>
              </a:rPr>
              <a:t>α</a:t>
            </a:r>
            <a:r>
              <a:rPr lang="en-US" sz="2400" dirty="0"/>
              <a:t> = 0.05.</a:t>
            </a:r>
          </a:p>
          <a:p>
            <a:pPr marL="0" indent="0">
              <a:spcBef>
                <a:spcPts val="1200"/>
              </a:spcBef>
              <a:buNone/>
            </a:pPr>
            <a:r>
              <a:rPr lang="en-US" sz="2400" b="1" kern="0" dirty="0"/>
              <a:t>Step 5: </a:t>
            </a:r>
            <a:r>
              <a:rPr lang="en-US" sz="2400" kern="0" dirty="0"/>
              <a:t>We use the Student </a:t>
            </a:r>
            <a:r>
              <a:rPr lang="en-US" sz="2400" i="1" kern="0" dirty="0"/>
              <a:t>t </a:t>
            </a:r>
            <a:r>
              <a:rPr lang="en-US" sz="2400" kern="0" dirty="0"/>
              <a:t>distribution.</a:t>
            </a:r>
            <a:endParaRPr lang="en-IN" sz="2400" dirty="0"/>
          </a:p>
        </p:txBody>
      </p:sp>
      <p:pic>
        <p:nvPicPr>
          <p:cNvPr id="4" name="Picture 3" descr="Step 6. Before finding the value of the test statistic, we must first find the values of d-bar and s sub d. We use the differences, negative 34, negative 9, negative 5, negative 9, and 6, to find these sample statistics: d-bar = negative 10.2 years and s sub d = 14.7 ye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04" y="3252434"/>
            <a:ext cx="8195984" cy="1423759"/>
          </a:xfrm>
          <a:prstGeom prst="rect">
            <a:avLst/>
          </a:prstGeom>
        </p:spPr>
      </p:pic>
    </p:spTree>
    <p:extLst>
      <p:ext uri="{BB962C8B-B14F-4D97-AF65-F5344CB8AC3E}">
        <p14:creationId xmlns:p14="http://schemas.microsoft.com/office/powerpoint/2010/main" val="270960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(5 of 9)</a:t>
            </a:r>
            <a:endParaRPr lang="en-IN" sz="2000" b="0" dirty="0">
              <a:latin typeface="+mj-lt"/>
            </a:endParaRPr>
          </a:p>
        </p:txBody>
      </p:sp>
      <p:sp>
        <p:nvSpPr>
          <p:cNvPr id="3" name="Content Placeholder 2"/>
          <p:cNvSpPr>
            <a:spLocks noGrp="1"/>
          </p:cNvSpPr>
          <p:nvPr>
            <p:ph idx="1"/>
          </p:nvPr>
        </p:nvSpPr>
        <p:spPr>
          <a:xfrm>
            <a:off x="457200" y="1600201"/>
            <a:ext cx="1219200" cy="380999"/>
          </a:xfrm>
        </p:spPr>
        <p:txBody>
          <a:bodyPr/>
          <a:lstStyle/>
          <a:p>
            <a:pPr marL="0" indent="0">
              <a:spcBef>
                <a:spcPts val="1200"/>
              </a:spcBef>
              <a:buNone/>
            </a:pPr>
            <a:r>
              <a:rPr lang="en-US" sz="2600" dirty="0"/>
              <a:t>Solution</a:t>
            </a:r>
            <a:endParaRPr lang="en-IN" sz="2400" dirty="0"/>
          </a:p>
        </p:txBody>
      </p:sp>
      <p:pic>
        <p:nvPicPr>
          <p:cNvPr id="4" name="Picture 3" descr="Step 6, continued. Using these sample statistics and the assumption from the null hypothesis that mu sub d = 0 years, we can now find the value of the test statistic. The value of t = negative 1.557 is obtained if unrounded values of d-bar and s sub d are used. Technology will provide a test statistic of t = negative 1.5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03" y="2226854"/>
            <a:ext cx="7798198" cy="1755761"/>
          </a:xfrm>
          <a:prstGeom prst="rect">
            <a:avLst/>
          </a:prstGeom>
        </p:spPr>
      </p:pic>
    </p:spTree>
    <p:extLst>
      <p:ext uri="{BB962C8B-B14F-4D97-AF65-F5344CB8AC3E}">
        <p14:creationId xmlns:p14="http://schemas.microsoft.com/office/powerpoint/2010/main" val="236426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(6 of 9)</a:t>
            </a:r>
            <a:endParaRPr lang="en-IN" sz="2000" b="0" dirty="0">
              <a:latin typeface="+mj-lt"/>
            </a:endParaRPr>
          </a:p>
        </p:txBody>
      </p:sp>
      <p:sp>
        <p:nvSpPr>
          <p:cNvPr id="3" name="Content Placeholder 2"/>
          <p:cNvSpPr>
            <a:spLocks noGrp="1"/>
          </p:cNvSpPr>
          <p:nvPr>
            <p:ph idx="1"/>
          </p:nvPr>
        </p:nvSpPr>
        <p:spPr>
          <a:xfrm>
            <a:off x="457200" y="1600201"/>
            <a:ext cx="4419600" cy="3886200"/>
          </a:xfrm>
        </p:spPr>
        <p:txBody>
          <a:bodyPr/>
          <a:lstStyle/>
          <a:p>
            <a:pPr marL="0" indent="0">
              <a:spcBef>
                <a:spcPts val="1200"/>
              </a:spcBef>
              <a:buNone/>
            </a:pPr>
            <a:r>
              <a:rPr lang="en-US" sz="2600" dirty="0"/>
              <a:t>Solution</a:t>
            </a:r>
          </a:p>
          <a:p>
            <a:pPr marL="0" indent="0">
              <a:spcBef>
                <a:spcPts val="1200"/>
              </a:spcBef>
              <a:buNone/>
            </a:pPr>
            <a:r>
              <a:rPr lang="en-US" sz="2400" b="1" i="1" dirty="0"/>
              <a:t>P-</a:t>
            </a:r>
            <a:r>
              <a:rPr lang="en-US" sz="2400" b="1" dirty="0"/>
              <a:t>Value Method </a:t>
            </a:r>
            <a:r>
              <a:rPr lang="en-US" sz="2400" dirty="0"/>
              <a:t>Because we are using a </a:t>
            </a:r>
            <a:r>
              <a:rPr lang="en-US" sz="2400" i="1" dirty="0"/>
              <a:t>t </a:t>
            </a:r>
            <a:r>
              <a:rPr lang="en-US" sz="2400" dirty="0"/>
              <a:t>distribution, we refer to Table A-3 for the row with df = 4 and we see that the test statistic </a:t>
            </a:r>
            <a:r>
              <a:rPr lang="en-US" sz="2400" i="1" dirty="0"/>
              <a:t>t </a:t>
            </a:r>
            <a:r>
              <a:rPr lang="en-US" sz="2400" dirty="0"/>
              <a:t>= </a:t>
            </a:r>
            <a:r>
              <a:rPr lang="en-US" sz="2400" dirty="0">
                <a:cs typeface="Arial" panose="020B0604020202020204" pitchFamily="34" charset="0"/>
              </a:rPr>
              <a:t>−</a:t>
            </a:r>
            <a:r>
              <a:rPr lang="en-US" sz="2400" dirty="0"/>
              <a:t>1.552 corresponds to an “Area in One Tail” that is greater than 0.05, so </a:t>
            </a:r>
            <a:r>
              <a:rPr lang="en-US" sz="2400" i="1" dirty="0"/>
              <a:t>P-</a:t>
            </a:r>
            <a:r>
              <a:rPr lang="en-US" sz="2400" dirty="0"/>
              <a:t>value &gt; 0.05. Technology would provide </a:t>
            </a:r>
            <a:r>
              <a:rPr lang="en-US" sz="2400" i="1" dirty="0"/>
              <a:t>P</a:t>
            </a:r>
            <a:r>
              <a:rPr lang="en-US" sz="2400" dirty="0"/>
              <a:t>-value = 0.0973.</a:t>
            </a:r>
            <a:endParaRPr lang="en-IN" sz="2400" dirty="0"/>
          </a:p>
        </p:txBody>
      </p:sp>
      <p:pic>
        <p:nvPicPr>
          <p:cNvPr id="4" name="Picture 3" descr="A standard normal curve on the t-scale. The tail region bounded by test statistic t = negative 1.557 has area 0.09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030594"/>
            <a:ext cx="3683081" cy="3280907"/>
          </a:xfrm>
          <a:prstGeom prst="rect">
            <a:avLst/>
          </a:prstGeom>
        </p:spPr>
      </p:pic>
    </p:spTree>
    <p:extLst>
      <p:ext uri="{BB962C8B-B14F-4D97-AF65-F5344CB8AC3E}">
        <p14:creationId xmlns:p14="http://schemas.microsoft.com/office/powerpoint/2010/main" val="135118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(7 of 9)</a:t>
            </a:r>
            <a:endParaRPr lang="en-IN" sz="2000" b="0" dirty="0">
              <a:latin typeface="+mj-lt"/>
            </a:endParaRPr>
          </a:p>
        </p:txBody>
      </p:sp>
      <p:sp>
        <p:nvSpPr>
          <p:cNvPr id="3" name="Content Placeholder 2"/>
          <p:cNvSpPr>
            <a:spLocks noGrp="1"/>
          </p:cNvSpPr>
          <p:nvPr>
            <p:ph idx="1"/>
          </p:nvPr>
        </p:nvSpPr>
        <p:spPr>
          <a:xfrm>
            <a:off x="457200" y="1600201"/>
            <a:ext cx="4724400" cy="3886200"/>
          </a:xfrm>
        </p:spPr>
        <p:txBody>
          <a:bodyPr/>
          <a:lstStyle/>
          <a:p>
            <a:pPr marL="0" indent="0">
              <a:spcBef>
                <a:spcPts val="1200"/>
              </a:spcBef>
              <a:buNone/>
            </a:pPr>
            <a:r>
              <a:rPr lang="en-US" sz="2600" dirty="0"/>
              <a:t>Solution</a:t>
            </a:r>
          </a:p>
          <a:p>
            <a:pPr marL="0" indent="0">
              <a:spcBef>
                <a:spcPts val="1200"/>
              </a:spcBef>
              <a:buNone/>
            </a:pPr>
            <a:r>
              <a:rPr lang="en-US" sz="2400" b="1" dirty="0"/>
              <a:t>Critical Value Method </a:t>
            </a:r>
            <a:r>
              <a:rPr lang="en-US" sz="2400" dirty="0"/>
              <a:t>Refer to Table A-3 to find the critical value of </a:t>
            </a:r>
            <a:r>
              <a:rPr lang="en-US" sz="2400" i="1" dirty="0"/>
              <a:t>t </a:t>
            </a:r>
            <a:r>
              <a:rPr lang="en-US" sz="2400" dirty="0"/>
              <a:t>= </a:t>
            </a:r>
            <a:r>
              <a:rPr lang="en-US" sz="2400" dirty="0">
                <a:cs typeface="Arial" panose="020B0604020202020204" pitchFamily="34" charset="0"/>
              </a:rPr>
              <a:t>−</a:t>
            </a:r>
            <a:r>
              <a:rPr lang="en-US" sz="2400" dirty="0"/>
              <a:t>2.132 as follows: Use the column for 0.05 (Area in One Tail), and use the row with degrees of freedom of </a:t>
            </a:r>
            <a:r>
              <a:rPr lang="en-US" sz="2400" i="1" dirty="0"/>
              <a:t>n </a:t>
            </a:r>
            <a:r>
              <a:rPr lang="en-US" sz="2400" dirty="0">
                <a:cs typeface="Arial" panose="020B0604020202020204" pitchFamily="34" charset="0"/>
              </a:rPr>
              <a:t>− </a:t>
            </a:r>
            <a:r>
              <a:rPr lang="en-US" sz="2400" dirty="0"/>
              <a:t>1 = 4. The critical value </a:t>
            </a:r>
            <a:r>
              <a:rPr lang="en-US" sz="2400" i="1" dirty="0"/>
              <a:t>t </a:t>
            </a:r>
            <a:r>
              <a:rPr lang="en-US" sz="2400" dirty="0"/>
              <a:t>= </a:t>
            </a:r>
            <a:r>
              <a:rPr lang="en-US" sz="2400" dirty="0">
                <a:cs typeface="Arial" panose="020B0604020202020204" pitchFamily="34" charset="0"/>
              </a:rPr>
              <a:t>−</a:t>
            </a:r>
            <a:r>
              <a:rPr lang="en-US" sz="2400" dirty="0"/>
              <a:t>2.132 is negative because this test is left-tailed where all values of </a:t>
            </a:r>
            <a:r>
              <a:rPr lang="en-US" sz="2400" i="1" dirty="0"/>
              <a:t>t </a:t>
            </a:r>
            <a:r>
              <a:rPr lang="en-US" sz="2400" dirty="0"/>
              <a:t>are negative.</a:t>
            </a:r>
          </a:p>
        </p:txBody>
      </p:sp>
      <p:pic>
        <p:nvPicPr>
          <p:cNvPr id="4" name="Picture 3" descr="A standard normal curve on the t-scale. The tail region bounded by the critical value t = negative 2.132 has area alpha = 0.5. The test statistic is t = negative 1.5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374506"/>
            <a:ext cx="3463709" cy="2933744"/>
          </a:xfrm>
          <a:prstGeom prst="rect">
            <a:avLst/>
          </a:prstGeom>
        </p:spPr>
      </p:pic>
    </p:spTree>
    <p:extLst>
      <p:ext uri="{BB962C8B-B14F-4D97-AF65-F5344CB8AC3E}">
        <p14:creationId xmlns:p14="http://schemas.microsoft.com/office/powerpoint/2010/main" val="129562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Inferences from Two Samples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362199"/>
          </a:xfrm>
        </p:spPr>
        <p:txBody>
          <a:bodyPr/>
          <a:lstStyle/>
          <a:p>
            <a:pPr marL="255600" indent="-255600" defTabSz="690563">
              <a:buNone/>
              <a:defRPr/>
            </a:pPr>
            <a:r>
              <a:rPr lang="en-US" sz="2600" dirty="0"/>
              <a:t>9-1 Two Proportions</a:t>
            </a:r>
          </a:p>
          <a:p>
            <a:pPr marL="255600" indent="-255600" defTabSz="690563">
              <a:buNone/>
              <a:defRPr/>
            </a:pPr>
            <a:r>
              <a:rPr lang="en-US" sz="2600" dirty="0"/>
              <a:t>9-2 Two Means: Independent Samples</a:t>
            </a:r>
          </a:p>
          <a:p>
            <a:pPr marL="255600" indent="-255600" defTabSz="690563">
              <a:buNone/>
              <a:defRPr/>
            </a:pPr>
            <a:r>
              <a:rPr lang="en-US" sz="2600" b="1" dirty="0"/>
              <a:t>9-3 Two Dependent Samples (Matched Pairs)</a:t>
            </a:r>
          </a:p>
          <a:p>
            <a:pPr marL="255600" indent="-255600" defTabSz="690563">
              <a:buNone/>
              <a:defRPr/>
            </a:pPr>
            <a:r>
              <a:rPr lang="en-US" sz="2600" dirty="0"/>
              <a:t>9-4 Two Variances or Standard Deviations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(8 of 9)</a:t>
            </a:r>
            <a:endParaRPr lang="en-IN" sz="2000" b="0" dirty="0">
              <a:latin typeface="+mj-lt"/>
            </a:endParaRPr>
          </a:p>
        </p:txBody>
      </p:sp>
      <p:sp>
        <p:nvSpPr>
          <p:cNvPr id="3" name="Content Placeholder 2"/>
          <p:cNvSpPr>
            <a:spLocks noGrp="1"/>
          </p:cNvSpPr>
          <p:nvPr>
            <p:ph idx="1"/>
          </p:nvPr>
        </p:nvSpPr>
        <p:spPr>
          <a:xfrm>
            <a:off x="457200" y="1600201"/>
            <a:ext cx="8229600" cy="2133599"/>
          </a:xfrm>
        </p:spPr>
        <p:txBody>
          <a:bodyPr/>
          <a:lstStyle/>
          <a:p>
            <a:pPr marL="0" indent="0">
              <a:spcBef>
                <a:spcPts val="1200"/>
              </a:spcBef>
              <a:buNone/>
            </a:pPr>
            <a:r>
              <a:rPr lang="en-US" sz="2600" dirty="0"/>
              <a:t>Solution</a:t>
            </a:r>
          </a:p>
          <a:p>
            <a:pPr marL="0" indent="0">
              <a:spcBef>
                <a:spcPts val="1200"/>
              </a:spcBef>
              <a:buNone/>
            </a:pPr>
            <a:r>
              <a:rPr lang="en-US" sz="2400" b="1" dirty="0"/>
              <a:t>Step 7: </a:t>
            </a:r>
            <a:r>
              <a:rPr lang="en-US" sz="2400" dirty="0"/>
              <a:t>If we use the </a:t>
            </a:r>
            <a:r>
              <a:rPr lang="en-US" sz="2400" i="1" dirty="0"/>
              <a:t>P-</a:t>
            </a:r>
            <a:r>
              <a:rPr lang="en-US" sz="2400" dirty="0"/>
              <a:t>value method, we fail to reject </a:t>
            </a:r>
            <a:r>
              <a:rPr lang="en-US" sz="2400" i="1" dirty="0"/>
              <a:t>H</a:t>
            </a:r>
            <a:r>
              <a:rPr lang="en-US" sz="2400" baseline="-25000" dirty="0"/>
              <a:t>0</a:t>
            </a:r>
            <a:r>
              <a:rPr lang="en-US" sz="2400" dirty="0"/>
              <a:t> because the </a:t>
            </a:r>
            <a:r>
              <a:rPr lang="en-US" sz="2400" i="1" dirty="0"/>
              <a:t>P</a:t>
            </a:r>
            <a:r>
              <a:rPr lang="en-US" sz="2400" dirty="0"/>
              <a:t>-value is greater than the significance level of 0.05. If we use the critical value method, we fail to reject </a:t>
            </a:r>
            <a:r>
              <a:rPr lang="en-US" sz="2400" i="1" dirty="0"/>
              <a:t>H</a:t>
            </a:r>
            <a:r>
              <a:rPr lang="en-US" sz="2400" baseline="-25000" dirty="0"/>
              <a:t>0</a:t>
            </a:r>
            <a:r>
              <a:rPr lang="en-US" sz="2400" dirty="0"/>
              <a:t> because the test statistic does not fall in the critical region.</a:t>
            </a:r>
            <a:endParaRPr lang="en-IN" sz="2400" dirty="0"/>
          </a:p>
        </p:txBody>
      </p:sp>
    </p:spTree>
    <p:extLst>
      <p:ext uri="{BB962C8B-B14F-4D97-AF65-F5344CB8AC3E}">
        <p14:creationId xmlns:p14="http://schemas.microsoft.com/office/powerpoint/2010/main" val="100662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Are Best Actresses Generally Younger Than Best Actors? </a:t>
            </a:r>
            <a:r>
              <a:rPr lang="en-US" sz="2000" b="0" dirty="0">
                <a:latin typeface="+mj-lt"/>
              </a:rPr>
              <a:t>(9 of 9)</a:t>
            </a:r>
            <a:endParaRPr lang="en-IN" sz="2000" b="0" dirty="0">
              <a:latin typeface="+mj-lt"/>
            </a:endParaRPr>
          </a:p>
        </p:txBody>
      </p:sp>
      <p:sp>
        <p:nvSpPr>
          <p:cNvPr id="3" name="Content Placeholder 2"/>
          <p:cNvSpPr>
            <a:spLocks noGrp="1"/>
          </p:cNvSpPr>
          <p:nvPr>
            <p:ph idx="1"/>
          </p:nvPr>
        </p:nvSpPr>
        <p:spPr>
          <a:xfrm>
            <a:off x="457200" y="1600201"/>
            <a:ext cx="8153400" cy="2895599"/>
          </a:xfrm>
        </p:spPr>
        <p:txBody>
          <a:bodyPr/>
          <a:lstStyle/>
          <a:p>
            <a:pPr marL="0" indent="0">
              <a:spcBef>
                <a:spcPts val="1200"/>
              </a:spcBef>
              <a:buNone/>
            </a:pPr>
            <a:r>
              <a:rPr lang="en-US" sz="2600" dirty="0"/>
              <a:t>Interpretation</a:t>
            </a:r>
          </a:p>
          <a:p>
            <a:pPr marL="0" indent="0">
              <a:spcBef>
                <a:spcPts val="1200"/>
              </a:spcBef>
              <a:buNone/>
            </a:pPr>
            <a:r>
              <a:rPr lang="en-US" sz="2400" dirty="0"/>
              <a:t>We conclude that there is not sufficient evidence to support </a:t>
            </a:r>
            <a:r>
              <a:rPr lang="en-US" sz="2400" i="1" dirty="0"/>
              <a:t>µ</a:t>
            </a:r>
            <a:r>
              <a:rPr lang="en-US" sz="2400" i="1" baseline="-25000" dirty="0"/>
              <a:t>d</a:t>
            </a:r>
            <a:r>
              <a:rPr lang="en-US" sz="2400" i="1" dirty="0"/>
              <a:t> </a:t>
            </a:r>
            <a:r>
              <a:rPr lang="en-US" sz="2400" dirty="0"/>
              <a:t>&lt; 0. There is not sufficient evidence to support the claim that for the population of ages of Best Actresses and Best Actors, the differences have a mean less than 0. There is not sufficient evidence to conclude that Best Actresses are generally younger than Best Actors.</a:t>
            </a:r>
            <a:endParaRPr lang="en-IN" sz="2400" dirty="0"/>
          </a:p>
        </p:txBody>
      </p:sp>
    </p:spTree>
    <p:extLst>
      <p:ext uri="{BB962C8B-B14F-4D97-AF65-F5344CB8AC3E}">
        <p14:creationId xmlns:p14="http://schemas.microsoft.com/office/powerpoint/2010/main" val="3492286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mj-lt"/>
              </a:rPr>
              <a:t>Example: Confidence Interval for Estimating the Mean of the Age Differences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7924800" cy="2895600"/>
          </a:xfrm>
        </p:spPr>
        <p:txBody>
          <a:bodyPr/>
          <a:lstStyle/>
          <a:p>
            <a:pPr marL="0" indent="0">
              <a:buNone/>
            </a:pPr>
            <a:r>
              <a:rPr lang="en-US" sz="2600" dirty="0"/>
              <a:t>Using the same sample data, construct a 90% confidence interval estimate of </a:t>
            </a:r>
            <a:r>
              <a:rPr lang="en-US" sz="2600" i="1" dirty="0"/>
              <a:t>µ</a:t>
            </a:r>
            <a:r>
              <a:rPr lang="en-US" sz="2600" i="1" baseline="-25000" dirty="0"/>
              <a:t>d</a:t>
            </a:r>
            <a:r>
              <a:rPr lang="en-US" sz="2600" dirty="0"/>
              <a:t>, which is the mean of the age differences. By using a confidence level of 90%, we get a result that could be used for the previous hypothesis test. (Because the hypothesis test is one-tailed with a significance level of </a:t>
            </a:r>
            <a:r>
              <a:rPr lang="el-GR" sz="2600" i="1" dirty="0">
                <a:cs typeface="Arial" panose="020B0604020202020204" pitchFamily="34" charset="0"/>
                <a:sym typeface="Symbol" panose="05050102010706020507" pitchFamily="18" charset="2"/>
              </a:rPr>
              <a:t>α</a:t>
            </a:r>
            <a:r>
              <a:rPr lang="en-US" sz="2600" dirty="0"/>
              <a:t> = 0.05, the confidence level should be 90%.)</a:t>
            </a:r>
            <a:endParaRPr lang="en-IN" sz="2600" dirty="0"/>
          </a:p>
        </p:txBody>
      </p:sp>
    </p:spTree>
    <p:extLst>
      <p:ext uri="{BB962C8B-B14F-4D97-AF65-F5344CB8AC3E}">
        <p14:creationId xmlns:p14="http://schemas.microsoft.com/office/powerpoint/2010/main" val="325909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mj-lt"/>
              </a:rPr>
              <a:t>Example: Confidence Interval for Estimating the Mean of the Age Differences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0"/>
            <a:ext cx="7924800" cy="1219200"/>
          </a:xfrm>
        </p:spPr>
        <p:txBody>
          <a:bodyPr/>
          <a:lstStyle/>
          <a:p>
            <a:pPr marL="0" indent="0">
              <a:spcBef>
                <a:spcPts val="1200"/>
              </a:spcBef>
              <a:buNone/>
            </a:pPr>
            <a:r>
              <a:rPr lang="en-US" sz="2600" dirty="0"/>
              <a:t>Solution</a:t>
            </a:r>
          </a:p>
          <a:p>
            <a:pPr marL="0" indent="0">
              <a:spcBef>
                <a:spcPts val="1200"/>
              </a:spcBef>
              <a:buNone/>
            </a:pPr>
            <a:r>
              <a:rPr lang="en-US" sz="2200" b="1" dirty="0"/>
              <a:t>REQUIREMENT CHECK </a:t>
            </a:r>
            <a:r>
              <a:rPr lang="en-US" sz="2200" dirty="0"/>
              <a:t>The solution for previous example includes verification that the requirements are satisfied.</a:t>
            </a:r>
            <a:endParaRPr lang="en-IN" sz="2200" dirty="0"/>
          </a:p>
        </p:txBody>
      </p:sp>
      <p:pic>
        <p:nvPicPr>
          <p:cNvPr id="5" name="Picture 4" descr="The Statdisk display shows the 90% confidence interval. It is found using the values of d-bar = negative 10.2 years, s sub d = 14.7 years, and t sub alpha over 2 = 2.132 (found from table A-3 with n minus 1 = 4 degrees of freedom and an area of 0.10 divided equally between the two tai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56" y="2888153"/>
            <a:ext cx="8360723" cy="1607833"/>
          </a:xfrm>
          <a:prstGeom prst="rect">
            <a:avLst/>
          </a:prstGeom>
        </p:spPr>
      </p:pic>
      <p:pic>
        <p:nvPicPr>
          <p:cNvPr id="4" name="Picture 6" descr="A stat disk display reads as follows. Sample size n: 5. Difference mean d: negative 10.2. Difference standard deviation s d: 14,65264. Test statistic t: negative 1.5566. Critical t: negative 2.1318. P-value: 0.0973. 90% confidence interval” mu d between negative 24.16971 and 3.7697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930" y="4591199"/>
            <a:ext cx="2570139" cy="1829987"/>
          </a:xfrm>
          <a:prstGeom prst="rect">
            <a:avLst/>
          </a:prstGeom>
        </p:spPr>
      </p:pic>
    </p:spTree>
    <p:extLst>
      <p:ext uri="{BB962C8B-B14F-4D97-AF65-F5344CB8AC3E}">
        <p14:creationId xmlns:p14="http://schemas.microsoft.com/office/powerpoint/2010/main" val="609897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mj-lt"/>
              </a:rPr>
              <a:t>Example: Confidence Interval for Estimating the Mean of the Age Differences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6415561" cy="990600"/>
          </a:xfrm>
        </p:spPr>
        <p:txBody>
          <a:bodyPr/>
          <a:lstStyle/>
          <a:p>
            <a:pPr marL="0" indent="0">
              <a:spcBef>
                <a:spcPts val="1200"/>
              </a:spcBef>
              <a:buNone/>
            </a:pPr>
            <a:r>
              <a:rPr lang="en-US" sz="2600" dirty="0"/>
              <a:t>Solution</a:t>
            </a:r>
          </a:p>
          <a:p>
            <a:pPr marL="0" indent="0">
              <a:spcBef>
                <a:spcPts val="1200"/>
              </a:spcBef>
              <a:buNone/>
            </a:pPr>
            <a:r>
              <a:rPr lang="en-US" sz="2400" dirty="0"/>
              <a:t>We first find the value of the margin of error </a:t>
            </a:r>
            <a:r>
              <a:rPr lang="en-US" sz="2400" i="1" dirty="0"/>
              <a:t>E</a:t>
            </a:r>
            <a:r>
              <a:rPr lang="en-US" sz="2400" dirty="0"/>
              <a:t>.</a:t>
            </a:r>
            <a:endParaRPr lang="en-IN" sz="2400" dirty="0"/>
          </a:p>
        </p:txBody>
      </p:sp>
      <p:pic>
        <p:nvPicPr>
          <p:cNvPr id="7" name="Picture 6" descr="E = t sub alpha over 2 times s sub d over square root of n = 2.132 times 14.7 over square root of 5 = 14.0158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449" y="2852055"/>
            <a:ext cx="5090351" cy="748323"/>
          </a:xfrm>
          <a:prstGeom prst="rect">
            <a:avLst/>
          </a:prstGeom>
        </p:spPr>
      </p:pic>
      <p:sp>
        <p:nvSpPr>
          <p:cNvPr id="6" name="Content Placeholder 7"/>
          <p:cNvSpPr>
            <a:spLocks noGrp="1"/>
          </p:cNvSpPr>
          <p:nvPr>
            <p:ph idx="13"/>
          </p:nvPr>
        </p:nvSpPr>
        <p:spPr>
          <a:xfrm>
            <a:off x="457200" y="3962401"/>
            <a:ext cx="4953000" cy="380999"/>
          </a:xfrm>
        </p:spPr>
        <p:txBody>
          <a:bodyPr/>
          <a:lstStyle/>
          <a:p>
            <a:pPr marL="0" indent="0">
              <a:buFontTx/>
              <a:buNone/>
            </a:pPr>
            <a:r>
              <a:rPr lang="en-US" sz="2400" kern="0" dirty="0"/>
              <a:t>We now find the confidence interval.</a:t>
            </a:r>
            <a:endParaRPr lang="en-IN" sz="2400" dirty="0"/>
          </a:p>
        </p:txBody>
      </p:sp>
      <p:pic>
        <p:nvPicPr>
          <p:cNvPr id="4" name="Picture 8" descr="mu sub d is between d-bar minus E and d-bar + E. d-bar minus E = negative 10.2 minus 14.015853 = negative 24.2 years. d-bar + E = negative 10.2 + 14.015853 = 3.8 years. So, mu sub d is between negative 24.2 and 3.8 ye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357" y="4580709"/>
            <a:ext cx="6035906" cy="1417522"/>
          </a:xfrm>
          <a:prstGeom prst="rect">
            <a:avLst/>
          </a:prstGeom>
        </p:spPr>
      </p:pic>
    </p:spTree>
    <p:extLst>
      <p:ext uri="{BB962C8B-B14F-4D97-AF65-F5344CB8AC3E}">
        <p14:creationId xmlns:p14="http://schemas.microsoft.com/office/powerpoint/2010/main" val="2012142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mj-lt"/>
              </a:rPr>
              <a:t>Example: Confidence Interval for Estimating the Mean of the Age Differences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153400" cy="3886199"/>
          </a:xfrm>
        </p:spPr>
        <p:txBody>
          <a:bodyPr/>
          <a:lstStyle/>
          <a:p>
            <a:pPr marL="0" indent="0">
              <a:spcBef>
                <a:spcPts val="1200"/>
              </a:spcBef>
              <a:buNone/>
            </a:pPr>
            <a:r>
              <a:rPr lang="en-US" sz="2600" dirty="0"/>
              <a:t>Interpretation</a:t>
            </a:r>
          </a:p>
          <a:p>
            <a:pPr marL="0" indent="0">
              <a:spcBef>
                <a:spcPts val="1200"/>
              </a:spcBef>
              <a:buNone/>
            </a:pPr>
            <a:r>
              <a:rPr lang="en-US" sz="2400" dirty="0"/>
              <a:t>We have 90% confidence that the limits of </a:t>
            </a:r>
            <a:r>
              <a:rPr lang="en-US" sz="2400" dirty="0">
                <a:cs typeface="Arial" panose="020B0604020202020204" pitchFamily="34" charset="0"/>
              </a:rPr>
              <a:t>−</a:t>
            </a:r>
            <a:r>
              <a:rPr lang="en-US" sz="2400" dirty="0"/>
              <a:t>24.2 years and 3.8 years contain the true value of the mean of the age differences. In the long run, 90% of such samples will lead to confidence interval limits that actually do contain the true population mean of the differences. The confidence interval includes the value of 0 year, so it is possible that the mean of the differences is equal to 0 year, indicating that there is no significant difference between ages of Best Actresses and Best Actors.</a:t>
            </a:r>
            <a:endParaRPr lang="en-IN" sz="2400" dirty="0"/>
          </a:p>
        </p:txBody>
      </p:sp>
    </p:spTree>
    <p:extLst>
      <p:ext uri="{BB962C8B-B14F-4D97-AF65-F5344CB8AC3E}">
        <p14:creationId xmlns:p14="http://schemas.microsoft.com/office/powerpoint/2010/main" val="365003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7848600" cy="3352800"/>
          </a:xfrm>
        </p:spPr>
        <p:txBody>
          <a:bodyPr/>
          <a:lstStyle/>
          <a:p>
            <a:pPr marL="0" indent="0">
              <a:buNone/>
            </a:pPr>
            <a:r>
              <a:rPr lang="en-US" sz="2600" dirty="0"/>
              <a:t>This section presents methods for testing hypotheses and constructing confidence intervals involving the mean of the differences of the values from two populations that are dependent in the sense that the data consist of matched pairs. The pairs must be matched according to some relationship, such as before/after measurements from the same subjects or IQ scores of husbands and wives.</a:t>
            </a:r>
            <a:endParaRPr lang="en-IN" sz="2600" dirty="0"/>
          </a:p>
        </p:txBody>
      </p:sp>
    </p:spTree>
    <p:extLst>
      <p:ext uri="{BB962C8B-B14F-4D97-AF65-F5344CB8AC3E}">
        <p14:creationId xmlns:p14="http://schemas.microsoft.com/office/powerpoint/2010/main" val="85371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Good Experimental Design</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sz="2600" dirty="0"/>
              <a:t>When designing an experiment or planning an observational study, using dependent samples with matched pairs is generally better than using two independent samples.</a:t>
            </a:r>
            <a:endParaRPr lang="en-IN" sz="2600" dirty="0"/>
          </a:p>
        </p:txBody>
      </p:sp>
    </p:spTree>
    <p:extLst>
      <p:ext uri="{BB962C8B-B14F-4D97-AF65-F5344CB8AC3E}">
        <p14:creationId xmlns:p14="http://schemas.microsoft.com/office/powerpoint/2010/main" val="398212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Differences from Matched Pairs: Objectives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7696200" cy="3428999"/>
          </a:xfrm>
        </p:spPr>
        <p:txBody>
          <a:bodyPr/>
          <a:lstStyle/>
          <a:p>
            <a:pPr marL="429768" indent="-429768">
              <a:spcBef>
                <a:spcPts val="1200"/>
              </a:spcBef>
              <a:buFont typeface="+mj-lt"/>
              <a:buAutoNum type="arabicPeriod"/>
            </a:pPr>
            <a:r>
              <a:rPr lang="en-US" sz="2600" dirty="0">
                <a:cs typeface="Arial" panose="020B0604020202020204" pitchFamily="34" charset="0"/>
              </a:rPr>
              <a:t>​​</a:t>
            </a:r>
            <a:r>
              <a:rPr lang="en-US" sz="2600" b="1" dirty="0"/>
              <a:t>Hypothesis Test: </a:t>
            </a:r>
            <a:r>
              <a:rPr lang="en-US" sz="2600" dirty="0"/>
              <a:t>Use the differences from two dependent samples (matched pairs) to test a claim about the mean of the population of all such differences.</a:t>
            </a:r>
          </a:p>
          <a:p>
            <a:pPr marL="429768" indent="-429768">
              <a:spcBef>
                <a:spcPts val="1200"/>
              </a:spcBef>
              <a:buFont typeface="+mj-lt"/>
              <a:buAutoNum type="arabicPeriod"/>
            </a:pPr>
            <a:r>
              <a:rPr lang="en-US" sz="2600" dirty="0">
                <a:cs typeface="Arial" panose="020B0604020202020204" pitchFamily="34" charset="0"/>
              </a:rPr>
              <a:t>​​​​</a:t>
            </a:r>
            <a:r>
              <a:rPr lang="en-US" sz="2600" b="1" dirty="0"/>
              <a:t>Confidence Interval: </a:t>
            </a:r>
            <a:r>
              <a:rPr lang="en-US" sz="2600" dirty="0"/>
              <a:t>Use the differences from two dependent samples (matched pairs) to construct a confidence interval estimate of the mean of the population of all such differences.</a:t>
            </a:r>
            <a:endParaRPr lang="en-IN" sz="2600" dirty="0"/>
          </a:p>
        </p:txBody>
      </p:sp>
    </p:spTree>
    <p:extLst>
      <p:ext uri="{BB962C8B-B14F-4D97-AF65-F5344CB8AC3E}">
        <p14:creationId xmlns:p14="http://schemas.microsoft.com/office/powerpoint/2010/main" val="170514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bg2"/>
                </a:solidFill>
                <a:latin typeface="+mj-lt"/>
              </a:rPr>
              <a:t>Inferences About Differences from Matched Pairs: Notation for Dependent Samples</a:t>
            </a:r>
            <a:endParaRPr lang="en-IN" sz="3000" dirty="0">
              <a:solidFill>
                <a:schemeClr val="bg2"/>
              </a:solidFill>
              <a:latin typeface="+mj-lt"/>
            </a:endParaRPr>
          </a:p>
        </p:txBody>
      </p:sp>
      <p:sp>
        <p:nvSpPr>
          <p:cNvPr id="3" name="Content Placeholder 2"/>
          <p:cNvSpPr>
            <a:spLocks noGrp="1"/>
          </p:cNvSpPr>
          <p:nvPr>
            <p:ph idx="1"/>
          </p:nvPr>
        </p:nvSpPr>
        <p:spPr>
          <a:xfrm>
            <a:off x="457200" y="1600201"/>
            <a:ext cx="7848600" cy="1828800"/>
          </a:xfrm>
        </p:spPr>
        <p:txBody>
          <a:bodyPr/>
          <a:lstStyle/>
          <a:p>
            <a:r>
              <a:rPr lang="en-US" sz="2600" i="1" dirty="0"/>
              <a:t>d </a:t>
            </a:r>
            <a:r>
              <a:rPr lang="en-US" sz="2600" dirty="0"/>
              <a:t>= individual difference between the two values in a single matched pair</a:t>
            </a:r>
          </a:p>
          <a:p>
            <a:r>
              <a:rPr lang="en-US" sz="2600" i="1" dirty="0"/>
              <a:t>µ</a:t>
            </a:r>
            <a:r>
              <a:rPr lang="en-US" sz="2600" i="1" baseline="-25000" dirty="0"/>
              <a:t>d</a:t>
            </a:r>
            <a:r>
              <a:rPr lang="en-US" sz="2600" i="1" dirty="0"/>
              <a:t> </a:t>
            </a:r>
            <a:r>
              <a:rPr lang="en-US" sz="2600" dirty="0"/>
              <a:t>= mean value of the differences </a:t>
            </a:r>
            <a:r>
              <a:rPr lang="en-US" sz="2600" i="1" dirty="0"/>
              <a:t>d </a:t>
            </a:r>
            <a:r>
              <a:rPr lang="en-US" sz="2600" dirty="0"/>
              <a:t>for the </a:t>
            </a:r>
            <a:r>
              <a:rPr lang="en-US" sz="2600" b="1" dirty="0"/>
              <a:t>population</a:t>
            </a:r>
            <a:r>
              <a:rPr lang="en-US" sz="2600" i="1" dirty="0"/>
              <a:t> </a:t>
            </a:r>
            <a:r>
              <a:rPr lang="en-US" sz="2600" dirty="0"/>
              <a:t>of all matched pairs of data</a:t>
            </a:r>
          </a:p>
        </p:txBody>
      </p:sp>
      <p:pic>
        <p:nvPicPr>
          <p:cNvPr id="5" name="Picture 4" descr="d-bar = mean value of the differences d for the paired sample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66" y="3631830"/>
            <a:ext cx="7419718" cy="755019"/>
          </a:xfrm>
          <a:prstGeom prst="rect">
            <a:avLst/>
          </a:prstGeom>
        </p:spPr>
      </p:pic>
      <p:sp>
        <p:nvSpPr>
          <p:cNvPr id="4" name="Content Placeholder 3"/>
          <p:cNvSpPr>
            <a:spLocks noGrp="1"/>
          </p:cNvSpPr>
          <p:nvPr>
            <p:ph idx="13"/>
          </p:nvPr>
        </p:nvSpPr>
        <p:spPr>
          <a:xfrm>
            <a:off x="457200" y="4572000"/>
            <a:ext cx="7848600" cy="1371600"/>
          </a:xfrm>
        </p:spPr>
        <p:txBody>
          <a:bodyPr/>
          <a:lstStyle/>
          <a:p>
            <a:r>
              <a:rPr lang="en-US" sz="2600" i="1" dirty="0"/>
              <a:t>s</a:t>
            </a:r>
            <a:r>
              <a:rPr lang="en-US" sz="2600" i="1" baseline="-25000" dirty="0"/>
              <a:t>d</a:t>
            </a:r>
            <a:r>
              <a:rPr lang="en-US" sz="2600" i="1" dirty="0"/>
              <a:t> </a:t>
            </a:r>
            <a:r>
              <a:rPr lang="en-US" sz="2600" dirty="0"/>
              <a:t>= standard deviation of the differences </a:t>
            </a:r>
            <a:r>
              <a:rPr lang="en-US" sz="2600" i="1" dirty="0"/>
              <a:t>d </a:t>
            </a:r>
            <a:r>
              <a:rPr lang="en-US" sz="2600" dirty="0"/>
              <a:t>for the paired </a:t>
            </a:r>
            <a:r>
              <a:rPr lang="en-US" sz="2600" b="1" dirty="0"/>
              <a:t>sample</a:t>
            </a:r>
            <a:r>
              <a:rPr lang="en-US" sz="2600" i="1" dirty="0"/>
              <a:t> </a:t>
            </a:r>
            <a:r>
              <a:rPr lang="en-US" sz="2600" dirty="0"/>
              <a:t>data</a:t>
            </a:r>
          </a:p>
          <a:p>
            <a:r>
              <a:rPr lang="en-US" sz="2600" i="1" dirty="0"/>
              <a:t>n </a:t>
            </a:r>
            <a:r>
              <a:rPr lang="en-US" sz="2600" dirty="0"/>
              <a:t>= number of </a:t>
            </a:r>
            <a:r>
              <a:rPr lang="en-US" sz="2600" b="1" dirty="0"/>
              <a:t>pairs</a:t>
            </a:r>
            <a:r>
              <a:rPr lang="en-US" sz="2600" i="1" dirty="0"/>
              <a:t> </a:t>
            </a:r>
            <a:r>
              <a:rPr lang="en-US" sz="2600" dirty="0"/>
              <a:t>of sample data</a:t>
            </a:r>
            <a:endParaRPr lang="en-IN" sz="2600" dirty="0"/>
          </a:p>
        </p:txBody>
      </p:sp>
    </p:spTree>
    <p:extLst>
      <p:ext uri="{BB962C8B-B14F-4D97-AF65-F5344CB8AC3E}">
        <p14:creationId xmlns:p14="http://schemas.microsoft.com/office/powerpoint/2010/main" val="82879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Differences from Matched Pairs: Requirements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077200" cy="4114800"/>
          </a:xfrm>
        </p:spPr>
        <p:txBody>
          <a:bodyPr/>
          <a:lstStyle/>
          <a:p>
            <a:pPr marL="429768" indent="-429768">
              <a:spcBef>
                <a:spcPts val="1200"/>
              </a:spcBef>
              <a:buFont typeface="+mj-lt"/>
              <a:buAutoNum type="arabicPeriod"/>
            </a:pPr>
            <a:r>
              <a:rPr lang="en-US" sz="2600" dirty="0"/>
              <a:t>The sample data are dependent (matched pairs).</a:t>
            </a:r>
          </a:p>
          <a:p>
            <a:pPr marL="429768" indent="-429768">
              <a:spcBef>
                <a:spcPts val="1200"/>
              </a:spcBef>
              <a:buFont typeface="+mj-lt"/>
              <a:buAutoNum type="arabicPeriod"/>
            </a:pPr>
            <a:r>
              <a:rPr lang="en-US" sz="2600" dirty="0"/>
              <a:t>The matched pairs are a simple random sample.</a:t>
            </a:r>
          </a:p>
          <a:p>
            <a:pPr marL="429768" indent="-429768">
              <a:spcBef>
                <a:spcPts val="1200"/>
              </a:spcBef>
              <a:buFont typeface="+mj-lt"/>
              <a:buAutoNum type="arabicPeriod"/>
            </a:pPr>
            <a:r>
              <a:rPr lang="en-US" sz="2600" dirty="0"/>
              <a:t>Either or both of these conditions are satisfied: The number of pairs of sample data is large (</a:t>
            </a:r>
            <a:r>
              <a:rPr lang="en-US" sz="2600" i="1" dirty="0"/>
              <a:t>n </a:t>
            </a:r>
            <a:r>
              <a:rPr lang="en-US" sz="2600" dirty="0"/>
              <a:t>&gt; 30) or the pairs of values have differences that are from a population having a distribution that is approximately normal. These methods are </a:t>
            </a:r>
            <a:r>
              <a:rPr lang="en-US" sz="2600" b="1" dirty="0"/>
              <a:t>robust</a:t>
            </a:r>
            <a:r>
              <a:rPr lang="en-US" sz="2600" i="1" dirty="0"/>
              <a:t> </a:t>
            </a:r>
            <a:r>
              <a:rPr lang="en-US" sz="2600" dirty="0"/>
              <a:t>against departures for normality, so the normality requirement is loose.</a:t>
            </a:r>
            <a:endParaRPr lang="en-IN" sz="2600" dirty="0"/>
          </a:p>
        </p:txBody>
      </p:sp>
    </p:spTree>
    <p:extLst>
      <p:ext uri="{BB962C8B-B14F-4D97-AF65-F5344CB8AC3E}">
        <p14:creationId xmlns:p14="http://schemas.microsoft.com/office/powerpoint/2010/main" val="428197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800" dirty="0">
                <a:solidFill>
                  <a:schemeClr val="bg2"/>
                </a:solidFill>
                <a:latin typeface="+mj-lt"/>
              </a:rPr>
              <a:t>Inferences About Differences from Matched Pairs: Test Statistic for Dependent Samples (with </a:t>
            </a:r>
            <a:r>
              <a:rPr lang="en-US" sz="2800" i="1" dirty="0">
                <a:solidFill>
                  <a:schemeClr val="bg2"/>
                </a:solidFill>
                <a:latin typeface="+mj-lt"/>
              </a:rPr>
              <a:t>H</a:t>
            </a:r>
            <a:r>
              <a:rPr lang="en-US" sz="2800" baseline="-25000" dirty="0">
                <a:solidFill>
                  <a:schemeClr val="bg2"/>
                </a:solidFill>
                <a:latin typeface="+mj-lt"/>
              </a:rPr>
              <a:t>0</a:t>
            </a:r>
            <a:r>
              <a:rPr lang="en-US" sz="2800" dirty="0">
                <a:solidFill>
                  <a:schemeClr val="bg2"/>
                </a:solidFill>
                <a:latin typeface="+mj-lt"/>
              </a:rPr>
              <a:t>: </a:t>
            </a:r>
            <a:r>
              <a:rPr lang="en-US" sz="2800" i="1" dirty="0">
                <a:solidFill>
                  <a:schemeClr val="bg2"/>
                </a:solidFill>
                <a:latin typeface="+mj-lt"/>
              </a:rPr>
              <a:t>µ</a:t>
            </a:r>
            <a:r>
              <a:rPr lang="en-US" sz="2800" i="1" baseline="-25000" dirty="0">
                <a:solidFill>
                  <a:schemeClr val="bg2"/>
                </a:solidFill>
                <a:latin typeface="+mj-lt"/>
              </a:rPr>
              <a:t>d</a:t>
            </a:r>
            <a:r>
              <a:rPr lang="en-US" sz="2800" dirty="0">
                <a:solidFill>
                  <a:schemeClr val="bg2"/>
                </a:solidFill>
                <a:latin typeface="+mj-lt"/>
              </a:rPr>
              <a:t> = 0) </a:t>
            </a:r>
            <a:r>
              <a:rPr lang="en-US" sz="2000" b="0" dirty="0">
                <a:solidFill>
                  <a:schemeClr val="bg2"/>
                </a:solidFill>
                <a:latin typeface="+mj-lt"/>
              </a:rPr>
              <a:t>(1 of 2)</a:t>
            </a:r>
            <a:endParaRPr lang="en-IN" sz="2000" b="0" dirty="0">
              <a:solidFill>
                <a:schemeClr val="bg2"/>
              </a:solidFill>
              <a:latin typeface="+mj-lt"/>
            </a:endParaRPr>
          </a:p>
        </p:txBody>
      </p:sp>
      <p:pic>
        <p:nvPicPr>
          <p:cNvPr id="5" name="Picture 4" descr="t = d-bar minus mu sub d, divided by s sub d over the square root of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981200"/>
            <a:ext cx="1463250" cy="1307781"/>
          </a:xfrm>
          <a:prstGeom prst="rect">
            <a:avLst/>
          </a:prstGeom>
        </p:spPr>
      </p:pic>
      <p:sp>
        <p:nvSpPr>
          <p:cNvPr id="3" name="Content Placeholder 2"/>
          <p:cNvSpPr>
            <a:spLocks noGrp="1"/>
          </p:cNvSpPr>
          <p:nvPr>
            <p:ph idx="1"/>
          </p:nvPr>
        </p:nvSpPr>
        <p:spPr>
          <a:xfrm>
            <a:off x="457200" y="3657600"/>
            <a:ext cx="8229600" cy="990600"/>
          </a:xfrm>
        </p:spPr>
        <p:txBody>
          <a:bodyPr/>
          <a:lstStyle/>
          <a:p>
            <a:pPr marL="0" indent="0">
              <a:buNone/>
            </a:pPr>
            <a:r>
              <a:rPr lang="en-US" sz="2600" b="1" i="1" dirty="0"/>
              <a:t>P</a:t>
            </a:r>
            <a:r>
              <a:rPr lang="en-US" sz="2600" b="1" dirty="0"/>
              <a:t>-Values: </a:t>
            </a:r>
            <a:r>
              <a:rPr lang="en-US" sz="2600" i="1" dirty="0"/>
              <a:t>P</a:t>
            </a:r>
            <a:r>
              <a:rPr lang="en-US" sz="2600" dirty="0"/>
              <a:t>-values are automatically provided by technology or the </a:t>
            </a:r>
            <a:r>
              <a:rPr lang="en-US" sz="2600" i="1" dirty="0"/>
              <a:t>t </a:t>
            </a:r>
            <a:r>
              <a:rPr lang="en-US" sz="2600" dirty="0"/>
              <a:t>distribution in Table A-3 can be used.</a:t>
            </a:r>
            <a:endParaRPr lang="en-IN" sz="2600" dirty="0"/>
          </a:p>
        </p:txBody>
      </p:sp>
    </p:spTree>
    <p:extLst>
      <p:ext uri="{BB962C8B-B14F-4D97-AF65-F5344CB8AC3E}">
        <p14:creationId xmlns:p14="http://schemas.microsoft.com/office/powerpoint/2010/main" val="62008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800" dirty="0">
                <a:solidFill>
                  <a:schemeClr val="bg2"/>
                </a:solidFill>
                <a:latin typeface="+mj-lt"/>
              </a:rPr>
              <a:t>Inferences About Differences from Matched Pairs: Test Statistic for Dependent Samples (with </a:t>
            </a:r>
            <a:r>
              <a:rPr lang="en-US" sz="2800" i="1" dirty="0">
                <a:solidFill>
                  <a:schemeClr val="bg2"/>
                </a:solidFill>
                <a:latin typeface="+mj-lt"/>
              </a:rPr>
              <a:t>H</a:t>
            </a:r>
            <a:r>
              <a:rPr lang="en-US" sz="2800" baseline="-25000" dirty="0">
                <a:solidFill>
                  <a:schemeClr val="bg2"/>
                </a:solidFill>
                <a:latin typeface="+mj-lt"/>
              </a:rPr>
              <a:t>0</a:t>
            </a:r>
            <a:r>
              <a:rPr lang="en-US" sz="2800" dirty="0">
                <a:solidFill>
                  <a:schemeClr val="bg2"/>
                </a:solidFill>
                <a:latin typeface="+mj-lt"/>
              </a:rPr>
              <a:t>: </a:t>
            </a:r>
            <a:r>
              <a:rPr lang="en-US" sz="2800" i="1" dirty="0">
                <a:solidFill>
                  <a:schemeClr val="bg2"/>
                </a:solidFill>
                <a:latin typeface="+mj-lt"/>
              </a:rPr>
              <a:t>µ</a:t>
            </a:r>
            <a:r>
              <a:rPr lang="en-US" sz="2800" i="1" baseline="-25000" dirty="0">
                <a:solidFill>
                  <a:schemeClr val="bg2"/>
                </a:solidFill>
                <a:latin typeface="+mj-lt"/>
              </a:rPr>
              <a:t>d</a:t>
            </a:r>
            <a:r>
              <a:rPr lang="en-US" sz="2800" dirty="0">
                <a:solidFill>
                  <a:schemeClr val="bg2"/>
                </a:solidFill>
                <a:latin typeface="+mj-lt"/>
              </a:rPr>
              <a:t> = 0) </a:t>
            </a:r>
            <a:r>
              <a:rPr lang="en-US" sz="2000" b="0" dirty="0">
                <a:solidFill>
                  <a:schemeClr val="bg2"/>
                </a:solidFill>
                <a:latin typeface="+mj-lt"/>
              </a:rPr>
              <a:t>(2 of 2)</a:t>
            </a:r>
            <a:endParaRPr lang="en-IN" sz="2000" b="0" dirty="0">
              <a:solidFill>
                <a:schemeClr val="bg2"/>
              </a:solidFill>
              <a:latin typeface="+mj-lt"/>
            </a:endParaRPr>
          </a:p>
        </p:txBody>
      </p:sp>
      <p:pic>
        <p:nvPicPr>
          <p:cNvPr id="4" name="Picture 3" descr="t = d-bar minus mu sub d, divided by s sub d over the square root of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981200"/>
            <a:ext cx="1463250" cy="1307781"/>
          </a:xfrm>
          <a:prstGeom prst="rect">
            <a:avLst/>
          </a:prstGeom>
        </p:spPr>
      </p:pic>
      <p:sp>
        <p:nvSpPr>
          <p:cNvPr id="3" name="Content Placeholder 2"/>
          <p:cNvSpPr>
            <a:spLocks noGrp="1"/>
          </p:cNvSpPr>
          <p:nvPr>
            <p:ph idx="1"/>
          </p:nvPr>
        </p:nvSpPr>
        <p:spPr>
          <a:xfrm>
            <a:off x="457200" y="3666310"/>
            <a:ext cx="7086600" cy="905689"/>
          </a:xfrm>
        </p:spPr>
        <p:txBody>
          <a:bodyPr/>
          <a:lstStyle/>
          <a:p>
            <a:pPr marL="0" indent="0">
              <a:buNone/>
            </a:pPr>
            <a:r>
              <a:rPr lang="en-US" sz="2600" b="1" dirty="0"/>
              <a:t>Critical Values: </a:t>
            </a:r>
            <a:r>
              <a:rPr lang="en-US" sz="2600" dirty="0"/>
              <a:t>Use Table A-3 (</a:t>
            </a:r>
            <a:r>
              <a:rPr lang="en-US" sz="2600" i="1" dirty="0"/>
              <a:t>t </a:t>
            </a:r>
            <a:r>
              <a:rPr lang="en-US" sz="2600" dirty="0"/>
              <a:t>distribution). For degrees of freedom, use df = </a:t>
            </a:r>
            <a:r>
              <a:rPr lang="en-US" sz="2600" i="1" dirty="0"/>
              <a:t>n </a:t>
            </a:r>
            <a:r>
              <a:rPr lang="en-US" sz="2600" dirty="0">
                <a:latin typeface="Arial" panose="020B0604020202020204" pitchFamily="34" charset="0"/>
                <a:cs typeface="Arial" panose="020B0604020202020204" pitchFamily="34" charset="0"/>
              </a:rPr>
              <a:t>−</a:t>
            </a:r>
            <a:r>
              <a:rPr lang="en-US" sz="2600" dirty="0"/>
              <a:t> 1.</a:t>
            </a:r>
            <a:endParaRPr lang="en-IN" sz="2600" dirty="0"/>
          </a:p>
        </p:txBody>
      </p:sp>
    </p:spTree>
    <p:extLst>
      <p:ext uri="{BB962C8B-B14F-4D97-AF65-F5344CB8AC3E}">
        <p14:creationId xmlns:p14="http://schemas.microsoft.com/office/powerpoint/2010/main" val="401424425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5883</TotalTime>
  <Words>1597</Words>
  <Application>Microsoft Office PowerPoint</Application>
  <PresentationFormat>On-screen Show (4:3)</PresentationFormat>
  <Paragraphs>99</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Verdana</vt:lpstr>
      <vt:lpstr>Wingdings</vt:lpstr>
      <vt:lpstr>508 Lecture</vt:lpstr>
      <vt:lpstr>Elementary Statistics</vt:lpstr>
      <vt:lpstr>Inferences from Two Samples</vt:lpstr>
      <vt:lpstr>Key Concept</vt:lpstr>
      <vt:lpstr>Good Experimental Design</vt:lpstr>
      <vt:lpstr>Inferences About Differences from Matched Pairs: Objectives</vt:lpstr>
      <vt:lpstr>Inferences About Differences from Matched Pairs: Notation for Dependent Samples</vt:lpstr>
      <vt:lpstr>Inferences About Differences from Matched Pairs: Requirements</vt:lpstr>
      <vt:lpstr>Inferences About Differences from Matched Pairs: Test Statistic for Dependent Samples (with H0: µd = 0) (1 of 2)</vt:lpstr>
      <vt:lpstr>Inferences About Differences from Matched Pairs: Test Statistic for Dependent Samples (with H0: µd = 0) (2 of 2)</vt:lpstr>
      <vt:lpstr>Inferences About Differences from Matched Pairs: Confidence Intervals for Dependent Samples</vt:lpstr>
      <vt:lpstr>Procedures for Inferences with Dependent Samples</vt:lpstr>
      <vt:lpstr>Equivalent Methods</vt:lpstr>
      <vt:lpstr>Example: Are Best Actresses Generally Younger Than Best Actors? (1 of 9)</vt:lpstr>
      <vt:lpstr>Example: Are Best Actresses Generally Younger Than Best Actors? (2 of 9)</vt:lpstr>
      <vt:lpstr>Example: Are Best Actresses Generally Younger Than Best Actors? (3 of 9)</vt:lpstr>
      <vt:lpstr>Example: Are Best Actresses Generally Younger Than Best Actors? (4 of 9)</vt:lpstr>
      <vt:lpstr>Example: Are Best Actresses Generally Younger Than Best Actors? (5 of 9)</vt:lpstr>
      <vt:lpstr>Example: Are Best Actresses Generally Younger Than Best Actors? (6 of 9)</vt:lpstr>
      <vt:lpstr>Example: Are Best Actresses Generally Younger Than Best Actors? (7 of 9)</vt:lpstr>
      <vt:lpstr>Example: Are Best Actresses Generally Younger Than Best Actors? (8 of 9)</vt:lpstr>
      <vt:lpstr>Example: Are Best Actresses Generally Younger Than Best Actors? (9 of 9)</vt:lpstr>
      <vt:lpstr>Example: Confidence Interval for Estimating the Mean of the Age Differences (1 of 4)</vt:lpstr>
      <vt:lpstr>Example: Confidence Interval for Estimating the Mean of the Age Differences (2 of 4)</vt:lpstr>
      <vt:lpstr>Example: Confidence Interval for Estimating the Mean of the Age Differences (3 of 4)</vt:lpstr>
      <vt:lpstr>Example: Confidence Interval for Estimating the Mean of the Age Differences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Mirzaeinia, Amir</cp:lastModifiedBy>
  <cp:revision>1852</cp:revision>
  <dcterms:created xsi:type="dcterms:W3CDTF">2014-07-14T20:04:21Z</dcterms:created>
  <dcterms:modified xsi:type="dcterms:W3CDTF">2022-11-22T21:41:25Z</dcterms:modified>
</cp:coreProperties>
</file>