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handoutMasterIdLst>
    <p:handoutMasterId r:id="rId25"/>
  </p:handoutMasterIdLst>
  <p:sldIdLst>
    <p:sldId id="377" r:id="rId2"/>
    <p:sldId id="378" r:id="rId3"/>
    <p:sldId id="379" r:id="rId4"/>
    <p:sldId id="380" r:id="rId5"/>
    <p:sldId id="381" r:id="rId6"/>
    <p:sldId id="382" r:id="rId7"/>
    <p:sldId id="383" r:id="rId8"/>
    <p:sldId id="384" r:id="rId9"/>
    <p:sldId id="385" r:id="rId10"/>
    <p:sldId id="386" r:id="rId11"/>
    <p:sldId id="387" r:id="rId12"/>
    <p:sldId id="388" r:id="rId13"/>
    <p:sldId id="389" r:id="rId14"/>
    <p:sldId id="390" r:id="rId15"/>
    <p:sldId id="391" r:id="rId16"/>
    <p:sldId id="392" r:id="rId17"/>
    <p:sldId id="393" r:id="rId18"/>
    <p:sldId id="394" r:id="rId19"/>
    <p:sldId id="395" r:id="rId20"/>
    <p:sldId id="396" r:id="rId21"/>
    <p:sldId id="397" r:id="rId22"/>
    <p:sldId id="398"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 Mohanapriya" initials="DM" lastIdx="1" clrIdx="0">
    <p:extLst>
      <p:ext uri="{19B8F6BF-5375-455C-9EA6-DF929625EA0E}">
        <p15:presenceInfo xmlns:p15="http://schemas.microsoft.com/office/powerpoint/2012/main" userId="S-1-5-21-617317731-1927854996-104450171-11949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FA3"/>
    <a:srgbClr val="99008C"/>
    <a:srgbClr val="001581"/>
    <a:srgbClr val="82007C"/>
    <a:srgbClr val="96008F"/>
    <a:srgbClr val="595375"/>
    <a:srgbClr val="6B638B"/>
    <a:srgbClr val="000000"/>
    <a:srgbClr val="FDB940"/>
    <a:srgbClr val="D4EAE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51" autoAdjust="0"/>
    <p:restoredTop sz="86412" autoAdjust="0"/>
  </p:normalViewPr>
  <p:slideViewPr>
    <p:cSldViewPr>
      <p:cViewPr varScale="1">
        <p:scale>
          <a:sx n="95" d="100"/>
          <a:sy n="95" d="100"/>
        </p:scale>
        <p:origin x="1584" y="78"/>
      </p:cViewPr>
      <p:guideLst>
        <p:guide orient="horz" pos="2160"/>
        <p:guide pos="2880"/>
      </p:guideLst>
    </p:cSldViewPr>
  </p:slideViewPr>
  <p:outlineViewPr>
    <p:cViewPr>
      <p:scale>
        <a:sx n="33" d="100"/>
        <a:sy n="33" d="100"/>
      </p:scale>
      <p:origin x="0" y="-6450"/>
    </p:cViewPr>
  </p:outlineViewPr>
  <p:notesTextViewPr>
    <p:cViewPr>
      <p:scale>
        <a:sx n="1" d="1"/>
        <a:sy n="1" d="1"/>
      </p:scale>
      <p:origin x="0" y="0"/>
    </p:cViewPr>
  </p:notesTextViewPr>
  <p:notesViewPr>
    <p:cSldViewPr>
      <p:cViewPr varScale="1">
        <p:scale>
          <a:sx n="54" d="100"/>
          <a:sy n="54" d="100"/>
        </p:scale>
        <p:origin x="1794"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D8D874E-E9D5-433B-A149-BDF6BFDD40A8}" type="datetimeFigureOut">
              <a:rPr lang="en-US" smtClean="0"/>
              <a:t>12/6/2022</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0DCAA22-461C-45B4-A301-BFCA580174EF}" type="slidenum">
              <a:rPr lang="en-US" smtClean="0"/>
              <a:t>‹#›</a:t>
            </a:fld>
            <a:endParaRPr lang="en-US" dirty="0"/>
          </a:p>
        </p:txBody>
      </p:sp>
    </p:spTree>
    <p:extLst>
      <p:ext uri="{BB962C8B-B14F-4D97-AF65-F5344CB8AC3E}">
        <p14:creationId xmlns:p14="http://schemas.microsoft.com/office/powerpoint/2010/main" val="4901922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051F04-9E25-42C3-8BC5-EC2E8469D95E}" type="datetimeFigureOut">
              <a:rPr lang="en-US" smtClean="0"/>
              <a:t>12/6/2022</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3D6722-9B4D-4E29-B226-C325925A8118}" type="slidenum">
              <a:rPr lang="en-US" smtClean="0"/>
              <a:t>‹#›</a:t>
            </a:fld>
            <a:endParaRPr lang="en-US" dirty="0"/>
          </a:p>
        </p:txBody>
      </p:sp>
    </p:spTree>
    <p:extLst>
      <p:ext uri="{BB962C8B-B14F-4D97-AF65-F5344CB8AC3E}">
        <p14:creationId xmlns:p14="http://schemas.microsoft.com/office/powerpoint/2010/main" val="352959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a:t>
            </a:fld>
            <a:endParaRPr lang="en-US" dirty="0"/>
          </a:p>
        </p:txBody>
      </p:sp>
    </p:spTree>
    <p:extLst>
      <p:ext uri="{BB962C8B-B14F-4D97-AF65-F5344CB8AC3E}">
        <p14:creationId xmlns:p14="http://schemas.microsoft.com/office/powerpoint/2010/main" val="12795816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3D6722-9B4D-4E29-B226-C325925A8118}" type="slidenum">
              <a:rPr lang="en-US" smtClean="0"/>
              <a:t>2</a:t>
            </a:fld>
            <a:endParaRPr lang="en-US" dirty="0"/>
          </a:p>
        </p:txBody>
      </p:sp>
    </p:spTree>
    <p:extLst>
      <p:ext uri="{BB962C8B-B14F-4D97-AF65-F5344CB8AC3E}">
        <p14:creationId xmlns:p14="http://schemas.microsoft.com/office/powerpoint/2010/main" val="349127822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bwMode="white">
          <a:xfrm>
            <a:off x="0" y="0"/>
            <a:ext cx="9144000" cy="3886200"/>
          </a:xfrm>
          <a:prstGeom prst="rect">
            <a:avLst/>
          </a:prstGeom>
          <a:solidFill>
            <a:srgbClr val="007FA3"/>
          </a:solidFill>
          <a:ln>
            <a:solidFill>
              <a:srgbClr val="007F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85800" y="762000"/>
            <a:ext cx="7772400" cy="2838451"/>
          </a:xfrm>
        </p:spPr>
        <p:txBody>
          <a:bodyPr anchor="b">
            <a:noAutofit/>
          </a:bodyPr>
          <a:lstStyle>
            <a:lvl1pPr algn="l">
              <a:defRPr sz="360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674687" y="3962400"/>
            <a:ext cx="7794626" cy="1752600"/>
          </a:xfrm>
        </p:spPr>
        <p:txBody>
          <a:bodyPr>
            <a:noAutofit/>
          </a:bodyPr>
          <a:lstStyle>
            <a:lvl1pPr marL="0" indent="0" algn="l">
              <a:spcBef>
                <a:spcPts val="0"/>
              </a:spcBef>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12"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12/6/2022</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pic>
        <p:nvPicPr>
          <p:cNvPr id="8" name="Picture 7"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97400" y="6434394"/>
            <a:ext cx="918000" cy="279915"/>
          </a:xfrm>
          <a:prstGeom prst="rect">
            <a:avLst/>
          </a:prstGeom>
        </p:spPr>
      </p:pic>
      <p:sp>
        <p:nvSpPr>
          <p:cNvPr id="9" name="TextBox 8"/>
          <p:cNvSpPr txBox="1"/>
          <p:nvPr userDrawn="1"/>
        </p:nvSpPr>
        <p:spPr>
          <a:xfrm>
            <a:off x="95799" y="6438054"/>
            <a:ext cx="7162800" cy="276999"/>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panose="020B0604030504040204" pitchFamily="34" charset="0"/>
                <a:ea typeface="Verdana" panose="020B0604030504040204" pitchFamily="34" charset="0"/>
                <a:cs typeface="Verdana" panose="020B0604030504040204" pitchFamily="34" charset="0"/>
              </a:rPr>
              <a:t>Copyright © </a:t>
            </a:r>
            <a:r>
              <a:rPr lang="en-US" altLang="en-US" sz="1200" dirty="0">
                <a:latin typeface="Verdana" panose="020B0604030504040204" pitchFamily="34" charset="0"/>
                <a:ea typeface="Verdana" panose="020B0604030504040204" pitchFamily="34" charset="0"/>
                <a:cs typeface="Verdana" panose="020B0604030504040204" pitchFamily="34" charset="0"/>
              </a:rPr>
              <a:t>2018, 2014, 2012</a:t>
            </a:r>
            <a:r>
              <a:rPr lang="en-US" altLang="en-US" sz="1200" b="0" dirty="0">
                <a:latin typeface="Verdana" panose="020B0604030504040204" pitchFamily="34" charset="0"/>
                <a:ea typeface="Verdana" panose="020B0604030504040204" pitchFamily="34" charset="0"/>
                <a:cs typeface="Verdana" panose="020B0604030504040204" pitchFamily="34" charset="0"/>
              </a:rPr>
              <a:t> Pearson Education, Inc. All Rights Reserved</a:t>
            </a:r>
          </a:p>
        </p:txBody>
      </p:sp>
    </p:spTree>
    <p:extLst>
      <p:ext uri="{BB962C8B-B14F-4D97-AF65-F5344CB8AC3E}">
        <p14:creationId xmlns:p14="http://schemas.microsoft.com/office/powerpoint/2010/main" val="8879806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1447800"/>
            <a:ext cx="7772400" cy="2152651"/>
          </a:xfrm>
        </p:spPr>
        <p:txBody>
          <a:bodyPr anchor="b">
            <a:noAutofit/>
          </a:bodyPr>
          <a:lstStyle>
            <a:lvl1pPr algn="l">
              <a:defRPr sz="3400" b="1" cap="none" baseline="0">
                <a:solidFill>
                  <a:srgbClr val="007FA3"/>
                </a:solidFill>
              </a:defRPr>
            </a:lvl1pPr>
          </a:lstStyle>
          <a:p>
            <a:r>
              <a:rPr lang="en-US" dirty="0"/>
              <a:t>Click to edit Master title style</a:t>
            </a:r>
          </a:p>
        </p:txBody>
      </p:sp>
      <p:sp>
        <p:nvSpPr>
          <p:cNvPr id="3" name="Text Placeholder 2"/>
          <p:cNvSpPr>
            <a:spLocks noGrp="1"/>
          </p:cNvSpPr>
          <p:nvPr>
            <p:ph type="body" idx="1"/>
          </p:nvPr>
        </p:nvSpPr>
        <p:spPr>
          <a:xfrm>
            <a:off x="674687" y="3962400"/>
            <a:ext cx="7794627" cy="1752600"/>
          </a:xfrm>
        </p:spPr>
        <p:txBody>
          <a:bodyPr anchor="t">
            <a:noAutofit/>
          </a:bodyPr>
          <a:lstStyle>
            <a:lvl1pPr marL="0" indent="0">
              <a:spcBef>
                <a:spcPts val="0"/>
              </a:spcBef>
              <a:buNone/>
              <a:defRPr sz="1600">
                <a:solidFill>
                  <a:srgbClr val="007FA3"/>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9"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12/6/2022</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37547041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Click to edit Master title style</a:t>
            </a:r>
          </a:p>
        </p:txBody>
      </p:sp>
      <p:sp>
        <p:nvSpPr>
          <p:cNvPr id="9" name="Footer Placeholder 3"/>
          <p:cNvSpPr>
            <a:spLocks noGrp="1"/>
          </p:cNvSpPr>
          <p:nvPr>
            <p:ph type="ftr" sz="quarter" idx="11"/>
          </p:nvPr>
        </p:nvSpPr>
        <p:spPr>
          <a:xfrm>
            <a:off x="93969" y="6172200"/>
            <a:ext cx="8595360" cy="235463"/>
          </a:xfrm>
        </p:spPr>
        <p:txBody>
          <a:bodyPr/>
          <a:lstStyle/>
          <a:p>
            <a:endParaRPr lang="en-US" dirty="0"/>
          </a:p>
        </p:txBody>
      </p:sp>
      <p:sp>
        <p:nvSpPr>
          <p:cNvPr id="3" name="Date Placeholder 2"/>
          <p:cNvSpPr>
            <a:spLocks noGrp="1"/>
          </p:cNvSpPr>
          <p:nvPr>
            <p:ph type="dt" sz="half" idx="10"/>
          </p:nvPr>
        </p:nvSpPr>
        <p:spPr/>
        <p:txBody>
          <a:bodyPr/>
          <a:lstStyle/>
          <a:p>
            <a:fld id="{A9DF6EFB-3F44-496C-A842-1E0B3D3B975A}" type="datetimeFigureOut">
              <a:rPr lang="en-US" smtClean="0"/>
              <a:t>12/6/2022</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18551265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8"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12/6/2022</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7" name="Picture 6"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97400" y="6434394"/>
            <a:ext cx="918000" cy="279915"/>
          </a:xfrm>
          <a:prstGeom prst="rect">
            <a:avLst/>
          </a:prstGeom>
        </p:spPr>
      </p:pic>
      <p:sp>
        <p:nvSpPr>
          <p:cNvPr id="11" name="TextBox 10"/>
          <p:cNvSpPr txBox="1"/>
          <p:nvPr userDrawn="1"/>
        </p:nvSpPr>
        <p:spPr>
          <a:xfrm>
            <a:off x="95799" y="6438054"/>
            <a:ext cx="7162800" cy="276999"/>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panose="020B0604030504040204" pitchFamily="34" charset="0"/>
                <a:ea typeface="Verdana" panose="020B0604030504040204" pitchFamily="34" charset="0"/>
                <a:cs typeface="Verdana" panose="020B0604030504040204" pitchFamily="34" charset="0"/>
              </a:rPr>
              <a:t>Copyright © </a:t>
            </a:r>
            <a:r>
              <a:rPr lang="en-US" altLang="en-US" sz="1200" dirty="0">
                <a:latin typeface="Verdana" panose="020B0604030504040204" pitchFamily="34" charset="0"/>
                <a:ea typeface="Verdana" panose="020B0604030504040204" pitchFamily="34" charset="0"/>
                <a:cs typeface="Verdana" panose="020B0604030504040204" pitchFamily="34" charset="0"/>
              </a:rPr>
              <a:t>2018, 2014, 2012</a:t>
            </a:r>
            <a:r>
              <a:rPr lang="en-US" altLang="en-US" sz="1200" b="0" dirty="0">
                <a:latin typeface="Verdana" panose="020B0604030504040204" pitchFamily="34" charset="0"/>
                <a:ea typeface="Verdana" panose="020B0604030504040204" pitchFamily="34" charset="0"/>
                <a:cs typeface="Verdana" panose="020B0604030504040204" pitchFamily="34" charset="0"/>
              </a:rPr>
              <a:t> Pearson Education, Inc. All Rights Reserved</a:t>
            </a:r>
          </a:p>
        </p:txBody>
      </p:sp>
    </p:spTree>
    <p:extLst>
      <p:ext uri="{BB962C8B-B14F-4D97-AF65-F5344CB8AC3E}">
        <p14:creationId xmlns:p14="http://schemas.microsoft.com/office/powerpoint/2010/main" val="37111366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16" name="Footer Placeholder 2"/>
          <p:cNvSpPr>
            <a:spLocks noGrp="1"/>
          </p:cNvSpPr>
          <p:nvPr>
            <p:ph type="ftr" sz="quarter" idx="10"/>
          </p:nvPr>
        </p:nvSpPr>
        <p:spPr>
          <a:xfrm>
            <a:off x="93969" y="6165337"/>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12/6/2022</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grpSp>
        <p:nvGrpSpPr>
          <p:cNvPr id="2" name="Group 4"/>
          <p:cNvGrpSpPr>
            <a:grpSpLocks noChangeAspect="1"/>
          </p:cNvGrpSpPr>
          <p:nvPr userDrawn="1"/>
        </p:nvGrpSpPr>
        <p:grpSpPr bwMode="auto">
          <a:xfrm>
            <a:off x="57755" y="6407126"/>
            <a:ext cx="1611690" cy="417560"/>
            <a:chOff x="21" y="4059"/>
            <a:chExt cx="1046" cy="271"/>
          </a:xfrm>
        </p:grpSpPr>
        <p:sp>
          <p:nvSpPr>
            <p:cNvPr id="3" name="AutoShape 3"/>
            <p:cNvSpPr>
              <a:spLocks noChangeAspect="1" noChangeArrowheads="1" noTextEdit="1"/>
            </p:cNvSpPr>
            <p:nvPr userDrawn="1"/>
          </p:nvSpPr>
          <p:spPr bwMode="auto">
            <a:xfrm>
              <a:off x="21" y="4059"/>
              <a:ext cx="1046" cy="27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solidFill>
                  <a:schemeClr val="tx1">
                    <a:alpha val="0"/>
                  </a:schemeClr>
                </a:solidFill>
              </a:endParaRPr>
            </a:p>
          </p:txBody>
        </p:sp>
        <p:sp>
          <p:nvSpPr>
            <p:cNvPr id="6" name="Freeform 5"/>
            <p:cNvSpPr>
              <a:spLocks noEditPoints="1"/>
            </p:cNvSpPr>
            <p:nvPr userDrawn="1"/>
          </p:nvSpPr>
          <p:spPr bwMode="auto">
            <a:xfrm>
              <a:off x="125" y="4168"/>
              <a:ext cx="838" cy="51"/>
            </a:xfrm>
            <a:custGeom>
              <a:avLst/>
              <a:gdLst>
                <a:gd name="T0" fmla="*/ 1055 w 21137"/>
                <a:gd name="T1" fmla="*/ 1285 h 1300"/>
                <a:gd name="T2" fmla="*/ 0 w 21137"/>
                <a:gd name="T3" fmla="*/ 1285 h 1300"/>
                <a:gd name="T4" fmla="*/ 417 w 21137"/>
                <a:gd name="T5" fmla="*/ 748 h 1300"/>
                <a:gd name="T6" fmla="*/ 1860 w 21137"/>
                <a:gd name="T7" fmla="*/ 1119 h 1300"/>
                <a:gd name="T8" fmla="*/ 1678 w 21137"/>
                <a:gd name="T9" fmla="*/ 16 h 1300"/>
                <a:gd name="T10" fmla="*/ 4021 w 21137"/>
                <a:gd name="T11" fmla="*/ 1290 h 1300"/>
                <a:gd name="T12" fmla="*/ 2636 w 21137"/>
                <a:gd name="T13" fmla="*/ 16 h 1300"/>
                <a:gd name="T14" fmla="*/ 3693 w 21137"/>
                <a:gd name="T15" fmla="*/ 16 h 1300"/>
                <a:gd name="T16" fmla="*/ 5470 w 21137"/>
                <a:gd name="T17" fmla="*/ 9 h 1300"/>
                <a:gd name="T18" fmla="*/ 5143 w 21137"/>
                <a:gd name="T19" fmla="*/ 909 h 1300"/>
                <a:gd name="T20" fmla="*/ 5610 w 21137"/>
                <a:gd name="T21" fmla="*/ 748 h 1300"/>
                <a:gd name="T22" fmla="*/ 7109 w 21137"/>
                <a:gd name="T23" fmla="*/ 16 h 1300"/>
                <a:gd name="T24" fmla="*/ 6675 w 21137"/>
                <a:gd name="T25" fmla="*/ 1285 h 1300"/>
                <a:gd name="T26" fmla="*/ 6765 w 21137"/>
                <a:gd name="T27" fmla="*/ 453 h 1300"/>
                <a:gd name="T28" fmla="*/ 7796 w 21137"/>
                <a:gd name="T29" fmla="*/ 514 h 1300"/>
                <a:gd name="T30" fmla="*/ 8407 w 21137"/>
                <a:gd name="T31" fmla="*/ 89 h 1300"/>
                <a:gd name="T32" fmla="*/ 7908 w 21137"/>
                <a:gd name="T33" fmla="*/ 309 h 1300"/>
                <a:gd name="T34" fmla="*/ 8457 w 21137"/>
                <a:gd name="T35" fmla="*/ 956 h 1300"/>
                <a:gd name="T36" fmla="*/ 7746 w 21137"/>
                <a:gd name="T37" fmla="*/ 953 h 1300"/>
                <a:gd name="T38" fmla="*/ 8119 w 21137"/>
                <a:gd name="T39" fmla="*/ 754 h 1300"/>
                <a:gd name="T40" fmla="*/ 10671 w 21137"/>
                <a:gd name="T41" fmla="*/ 1119 h 1300"/>
                <a:gd name="T42" fmla="*/ 11202 w 21137"/>
                <a:gd name="T43" fmla="*/ 16 h 1300"/>
                <a:gd name="T44" fmla="*/ 11383 w 21137"/>
                <a:gd name="T45" fmla="*/ 565 h 1300"/>
                <a:gd name="T46" fmla="*/ 11383 w 21137"/>
                <a:gd name="T47" fmla="*/ 1122 h 1300"/>
                <a:gd name="T48" fmla="*/ 11202 w 21137"/>
                <a:gd name="T49" fmla="*/ 16 h 1300"/>
                <a:gd name="T50" fmla="*/ 13458 w 21137"/>
                <a:gd name="T51" fmla="*/ 1285 h 1300"/>
                <a:gd name="T52" fmla="*/ 12402 w 21137"/>
                <a:gd name="T53" fmla="*/ 1285 h 1300"/>
                <a:gd name="T54" fmla="*/ 12819 w 21137"/>
                <a:gd name="T55" fmla="*/ 748 h 1300"/>
                <a:gd name="T56" fmla="*/ 14478 w 21137"/>
                <a:gd name="T57" fmla="*/ 16 h 1300"/>
                <a:gd name="T58" fmla="*/ 14682 w 21137"/>
                <a:gd name="T59" fmla="*/ 682 h 1300"/>
                <a:gd name="T60" fmla="*/ 15138 w 21137"/>
                <a:gd name="T61" fmla="*/ 1285 h 1300"/>
                <a:gd name="T62" fmla="*/ 14820 w 21137"/>
                <a:gd name="T63" fmla="*/ 1136 h 1300"/>
                <a:gd name="T64" fmla="*/ 14516 w 21137"/>
                <a:gd name="T65" fmla="*/ 754 h 1300"/>
                <a:gd name="T66" fmla="*/ 14160 w 21137"/>
                <a:gd name="T67" fmla="*/ 1285 h 1300"/>
                <a:gd name="T68" fmla="*/ 14411 w 21137"/>
                <a:gd name="T69" fmla="*/ 572 h 1300"/>
                <a:gd name="T70" fmla="*/ 14677 w 21137"/>
                <a:gd name="T71" fmla="*/ 260 h 1300"/>
                <a:gd name="T72" fmla="*/ 16830 w 21137"/>
                <a:gd name="T73" fmla="*/ 16 h 1300"/>
                <a:gd name="T74" fmla="*/ 15827 w 21137"/>
                <a:gd name="T75" fmla="*/ 1285 h 1300"/>
                <a:gd name="T76" fmla="*/ 16658 w 21137"/>
                <a:gd name="T77" fmla="*/ 1002 h 1300"/>
                <a:gd name="T78" fmla="*/ 17658 w 21137"/>
                <a:gd name="T79" fmla="*/ 1285 h 1300"/>
                <a:gd name="T80" fmla="*/ 19493 w 21137"/>
                <a:gd name="T81" fmla="*/ 16 h 1300"/>
                <a:gd name="T82" fmla="*/ 18488 w 21137"/>
                <a:gd name="T83" fmla="*/ 1285 h 1300"/>
                <a:gd name="T84" fmla="*/ 19320 w 21137"/>
                <a:gd name="T85" fmla="*/ 1002 h 1300"/>
                <a:gd name="T86" fmla="*/ 21137 w 21137"/>
                <a:gd name="T87" fmla="*/ 1198 h 1300"/>
                <a:gd name="T88" fmla="*/ 20176 w 21137"/>
                <a:gd name="T89" fmla="*/ 189 h 1300"/>
                <a:gd name="T90" fmla="*/ 21112 w 21137"/>
                <a:gd name="T91" fmla="*/ 293 h 1300"/>
                <a:gd name="T92" fmla="*/ 20311 w 21137"/>
                <a:gd name="T93" fmla="*/ 1004 h 1300"/>
                <a:gd name="T94" fmla="*/ 20956 w 21137"/>
                <a:gd name="T95" fmla="*/ 821 h 1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1137" h="1300">
                  <a:moveTo>
                    <a:pt x="545" y="9"/>
                  </a:moveTo>
                  <a:cubicBezTo>
                    <a:pt x="672" y="9"/>
                    <a:pt x="672" y="9"/>
                    <a:pt x="672" y="9"/>
                  </a:cubicBezTo>
                  <a:cubicBezTo>
                    <a:pt x="1241" y="1285"/>
                    <a:pt x="1241" y="1285"/>
                    <a:pt x="1241" y="1285"/>
                  </a:cubicBezTo>
                  <a:cubicBezTo>
                    <a:pt x="1055" y="1285"/>
                    <a:pt x="1055" y="1285"/>
                    <a:pt x="1055" y="1285"/>
                  </a:cubicBezTo>
                  <a:cubicBezTo>
                    <a:pt x="886" y="909"/>
                    <a:pt x="886" y="909"/>
                    <a:pt x="886" y="909"/>
                  </a:cubicBezTo>
                  <a:cubicBezTo>
                    <a:pt x="345" y="909"/>
                    <a:pt x="345" y="909"/>
                    <a:pt x="345" y="909"/>
                  </a:cubicBezTo>
                  <a:cubicBezTo>
                    <a:pt x="186" y="1285"/>
                    <a:pt x="186" y="1285"/>
                    <a:pt x="186" y="1285"/>
                  </a:cubicBezTo>
                  <a:cubicBezTo>
                    <a:pt x="0" y="1285"/>
                    <a:pt x="0" y="1285"/>
                    <a:pt x="0" y="1285"/>
                  </a:cubicBezTo>
                  <a:lnTo>
                    <a:pt x="545" y="9"/>
                  </a:lnTo>
                  <a:close/>
                  <a:moveTo>
                    <a:pt x="812" y="748"/>
                  </a:moveTo>
                  <a:cubicBezTo>
                    <a:pt x="607" y="287"/>
                    <a:pt x="607" y="287"/>
                    <a:pt x="607" y="287"/>
                  </a:cubicBezTo>
                  <a:cubicBezTo>
                    <a:pt x="417" y="748"/>
                    <a:pt x="417" y="748"/>
                    <a:pt x="417" y="748"/>
                  </a:cubicBezTo>
                  <a:lnTo>
                    <a:pt x="812" y="748"/>
                  </a:lnTo>
                  <a:close/>
                  <a:moveTo>
                    <a:pt x="1678" y="16"/>
                  </a:moveTo>
                  <a:cubicBezTo>
                    <a:pt x="1860" y="16"/>
                    <a:pt x="1860" y="16"/>
                    <a:pt x="1860" y="16"/>
                  </a:cubicBezTo>
                  <a:cubicBezTo>
                    <a:pt x="1860" y="1119"/>
                    <a:pt x="1860" y="1119"/>
                    <a:pt x="1860" y="1119"/>
                  </a:cubicBezTo>
                  <a:cubicBezTo>
                    <a:pt x="2431" y="1119"/>
                    <a:pt x="2431" y="1119"/>
                    <a:pt x="2431" y="1119"/>
                  </a:cubicBezTo>
                  <a:cubicBezTo>
                    <a:pt x="2431" y="1285"/>
                    <a:pt x="2431" y="1285"/>
                    <a:pt x="2431" y="1285"/>
                  </a:cubicBezTo>
                  <a:cubicBezTo>
                    <a:pt x="1678" y="1285"/>
                    <a:pt x="1678" y="1285"/>
                    <a:pt x="1678" y="1285"/>
                  </a:cubicBezTo>
                  <a:lnTo>
                    <a:pt x="1678" y="16"/>
                  </a:lnTo>
                  <a:close/>
                  <a:moveTo>
                    <a:pt x="4392" y="16"/>
                  </a:moveTo>
                  <a:cubicBezTo>
                    <a:pt x="4573" y="16"/>
                    <a:pt x="4573" y="16"/>
                    <a:pt x="4573" y="16"/>
                  </a:cubicBezTo>
                  <a:cubicBezTo>
                    <a:pt x="4061" y="1290"/>
                    <a:pt x="4061" y="1290"/>
                    <a:pt x="4061" y="1290"/>
                  </a:cubicBezTo>
                  <a:cubicBezTo>
                    <a:pt x="4021" y="1290"/>
                    <a:pt x="4021" y="1290"/>
                    <a:pt x="4021" y="1290"/>
                  </a:cubicBezTo>
                  <a:cubicBezTo>
                    <a:pt x="3606" y="258"/>
                    <a:pt x="3606" y="258"/>
                    <a:pt x="3606" y="258"/>
                  </a:cubicBezTo>
                  <a:cubicBezTo>
                    <a:pt x="3187" y="1290"/>
                    <a:pt x="3187" y="1290"/>
                    <a:pt x="3187" y="1290"/>
                  </a:cubicBezTo>
                  <a:cubicBezTo>
                    <a:pt x="3147" y="1290"/>
                    <a:pt x="3147" y="1290"/>
                    <a:pt x="3147" y="1290"/>
                  </a:cubicBezTo>
                  <a:cubicBezTo>
                    <a:pt x="2636" y="16"/>
                    <a:pt x="2636" y="16"/>
                    <a:pt x="2636" y="16"/>
                  </a:cubicBezTo>
                  <a:cubicBezTo>
                    <a:pt x="2819" y="16"/>
                    <a:pt x="2819" y="16"/>
                    <a:pt x="2819" y="16"/>
                  </a:cubicBezTo>
                  <a:cubicBezTo>
                    <a:pt x="3168" y="891"/>
                    <a:pt x="3168" y="891"/>
                    <a:pt x="3168" y="891"/>
                  </a:cubicBezTo>
                  <a:cubicBezTo>
                    <a:pt x="3521" y="16"/>
                    <a:pt x="3521" y="16"/>
                    <a:pt x="3521" y="16"/>
                  </a:cubicBezTo>
                  <a:cubicBezTo>
                    <a:pt x="3693" y="16"/>
                    <a:pt x="3693" y="16"/>
                    <a:pt x="3693" y="16"/>
                  </a:cubicBezTo>
                  <a:cubicBezTo>
                    <a:pt x="4047" y="891"/>
                    <a:pt x="4047" y="891"/>
                    <a:pt x="4047" y="891"/>
                  </a:cubicBezTo>
                  <a:lnTo>
                    <a:pt x="4392" y="16"/>
                  </a:lnTo>
                  <a:close/>
                  <a:moveTo>
                    <a:pt x="5343" y="9"/>
                  </a:moveTo>
                  <a:cubicBezTo>
                    <a:pt x="5470" y="9"/>
                    <a:pt x="5470" y="9"/>
                    <a:pt x="5470" y="9"/>
                  </a:cubicBezTo>
                  <a:cubicBezTo>
                    <a:pt x="6039" y="1285"/>
                    <a:pt x="6039" y="1285"/>
                    <a:pt x="6039" y="1285"/>
                  </a:cubicBezTo>
                  <a:cubicBezTo>
                    <a:pt x="5853" y="1285"/>
                    <a:pt x="5853" y="1285"/>
                    <a:pt x="5853" y="1285"/>
                  </a:cubicBezTo>
                  <a:cubicBezTo>
                    <a:pt x="5685" y="909"/>
                    <a:pt x="5685" y="909"/>
                    <a:pt x="5685" y="909"/>
                  </a:cubicBezTo>
                  <a:cubicBezTo>
                    <a:pt x="5143" y="909"/>
                    <a:pt x="5143" y="909"/>
                    <a:pt x="5143" y="909"/>
                  </a:cubicBezTo>
                  <a:cubicBezTo>
                    <a:pt x="4984" y="1285"/>
                    <a:pt x="4984" y="1285"/>
                    <a:pt x="4984" y="1285"/>
                  </a:cubicBezTo>
                  <a:cubicBezTo>
                    <a:pt x="4798" y="1285"/>
                    <a:pt x="4798" y="1285"/>
                    <a:pt x="4798" y="1285"/>
                  </a:cubicBezTo>
                  <a:lnTo>
                    <a:pt x="5343" y="9"/>
                  </a:lnTo>
                  <a:close/>
                  <a:moveTo>
                    <a:pt x="5610" y="748"/>
                  </a:moveTo>
                  <a:cubicBezTo>
                    <a:pt x="5405" y="287"/>
                    <a:pt x="5405" y="287"/>
                    <a:pt x="5405" y="287"/>
                  </a:cubicBezTo>
                  <a:cubicBezTo>
                    <a:pt x="5215" y="748"/>
                    <a:pt x="5215" y="748"/>
                    <a:pt x="5215" y="748"/>
                  </a:cubicBezTo>
                  <a:lnTo>
                    <a:pt x="5610" y="748"/>
                  </a:lnTo>
                  <a:close/>
                  <a:moveTo>
                    <a:pt x="7109" y="16"/>
                  </a:moveTo>
                  <a:cubicBezTo>
                    <a:pt x="7330" y="16"/>
                    <a:pt x="7330" y="16"/>
                    <a:pt x="7330" y="16"/>
                  </a:cubicBezTo>
                  <a:cubicBezTo>
                    <a:pt x="6861" y="614"/>
                    <a:pt x="6861" y="614"/>
                    <a:pt x="6861" y="614"/>
                  </a:cubicBezTo>
                  <a:cubicBezTo>
                    <a:pt x="6861" y="1285"/>
                    <a:pt x="6861" y="1285"/>
                    <a:pt x="6861" y="1285"/>
                  </a:cubicBezTo>
                  <a:cubicBezTo>
                    <a:pt x="6675" y="1285"/>
                    <a:pt x="6675" y="1285"/>
                    <a:pt x="6675" y="1285"/>
                  </a:cubicBezTo>
                  <a:cubicBezTo>
                    <a:pt x="6675" y="614"/>
                    <a:pt x="6675" y="614"/>
                    <a:pt x="6675" y="614"/>
                  </a:cubicBezTo>
                  <a:cubicBezTo>
                    <a:pt x="6206" y="16"/>
                    <a:pt x="6206" y="16"/>
                    <a:pt x="6206" y="16"/>
                  </a:cubicBezTo>
                  <a:cubicBezTo>
                    <a:pt x="6426" y="16"/>
                    <a:pt x="6426" y="16"/>
                    <a:pt x="6426" y="16"/>
                  </a:cubicBezTo>
                  <a:cubicBezTo>
                    <a:pt x="6765" y="453"/>
                    <a:pt x="6765" y="453"/>
                    <a:pt x="6765" y="453"/>
                  </a:cubicBezTo>
                  <a:lnTo>
                    <a:pt x="7109" y="16"/>
                  </a:lnTo>
                  <a:close/>
                  <a:moveTo>
                    <a:pt x="8119" y="754"/>
                  </a:moveTo>
                  <a:cubicBezTo>
                    <a:pt x="7981" y="670"/>
                    <a:pt x="7981" y="670"/>
                    <a:pt x="7981" y="670"/>
                  </a:cubicBezTo>
                  <a:cubicBezTo>
                    <a:pt x="7894" y="617"/>
                    <a:pt x="7833" y="565"/>
                    <a:pt x="7796" y="514"/>
                  </a:cubicBezTo>
                  <a:cubicBezTo>
                    <a:pt x="7759" y="463"/>
                    <a:pt x="7741" y="404"/>
                    <a:pt x="7741" y="337"/>
                  </a:cubicBezTo>
                  <a:cubicBezTo>
                    <a:pt x="7741" y="236"/>
                    <a:pt x="7776" y="157"/>
                    <a:pt x="7845" y="93"/>
                  </a:cubicBezTo>
                  <a:cubicBezTo>
                    <a:pt x="7914" y="31"/>
                    <a:pt x="8005" y="0"/>
                    <a:pt x="8115" y="0"/>
                  </a:cubicBezTo>
                  <a:cubicBezTo>
                    <a:pt x="8221" y="0"/>
                    <a:pt x="8318" y="30"/>
                    <a:pt x="8407" y="89"/>
                  </a:cubicBezTo>
                  <a:cubicBezTo>
                    <a:pt x="8407" y="295"/>
                    <a:pt x="8407" y="295"/>
                    <a:pt x="8407" y="295"/>
                  </a:cubicBezTo>
                  <a:cubicBezTo>
                    <a:pt x="8315" y="208"/>
                    <a:pt x="8217" y="164"/>
                    <a:pt x="8112" y="164"/>
                  </a:cubicBezTo>
                  <a:cubicBezTo>
                    <a:pt x="8052" y="164"/>
                    <a:pt x="8004" y="177"/>
                    <a:pt x="7965" y="204"/>
                  </a:cubicBezTo>
                  <a:cubicBezTo>
                    <a:pt x="7927" y="232"/>
                    <a:pt x="7908" y="267"/>
                    <a:pt x="7908" y="309"/>
                  </a:cubicBezTo>
                  <a:cubicBezTo>
                    <a:pt x="7908" y="348"/>
                    <a:pt x="7922" y="384"/>
                    <a:pt x="7950" y="416"/>
                  </a:cubicBezTo>
                  <a:cubicBezTo>
                    <a:pt x="7979" y="450"/>
                    <a:pt x="8023" y="485"/>
                    <a:pt x="8086" y="521"/>
                  </a:cubicBezTo>
                  <a:cubicBezTo>
                    <a:pt x="8224" y="603"/>
                    <a:pt x="8224" y="603"/>
                    <a:pt x="8224" y="603"/>
                  </a:cubicBezTo>
                  <a:cubicBezTo>
                    <a:pt x="8379" y="696"/>
                    <a:pt x="8457" y="813"/>
                    <a:pt x="8457" y="956"/>
                  </a:cubicBezTo>
                  <a:cubicBezTo>
                    <a:pt x="8457" y="1057"/>
                    <a:pt x="8423" y="1141"/>
                    <a:pt x="8355" y="1204"/>
                  </a:cubicBezTo>
                  <a:cubicBezTo>
                    <a:pt x="8287" y="1268"/>
                    <a:pt x="8198" y="1300"/>
                    <a:pt x="8089" y="1300"/>
                  </a:cubicBezTo>
                  <a:cubicBezTo>
                    <a:pt x="7964" y="1300"/>
                    <a:pt x="7849" y="1261"/>
                    <a:pt x="7746" y="1185"/>
                  </a:cubicBezTo>
                  <a:cubicBezTo>
                    <a:pt x="7746" y="953"/>
                    <a:pt x="7746" y="953"/>
                    <a:pt x="7746" y="953"/>
                  </a:cubicBezTo>
                  <a:cubicBezTo>
                    <a:pt x="7845" y="1077"/>
                    <a:pt x="7958" y="1140"/>
                    <a:pt x="8087" y="1140"/>
                  </a:cubicBezTo>
                  <a:cubicBezTo>
                    <a:pt x="8144" y="1140"/>
                    <a:pt x="8192" y="1124"/>
                    <a:pt x="8229" y="1092"/>
                  </a:cubicBezTo>
                  <a:cubicBezTo>
                    <a:pt x="8267" y="1061"/>
                    <a:pt x="8286" y="1021"/>
                    <a:pt x="8286" y="973"/>
                  </a:cubicBezTo>
                  <a:cubicBezTo>
                    <a:pt x="8286" y="896"/>
                    <a:pt x="8230" y="823"/>
                    <a:pt x="8119" y="754"/>
                  </a:cubicBezTo>
                  <a:moveTo>
                    <a:pt x="9917" y="16"/>
                  </a:moveTo>
                  <a:cubicBezTo>
                    <a:pt x="10099" y="16"/>
                    <a:pt x="10099" y="16"/>
                    <a:pt x="10099" y="16"/>
                  </a:cubicBezTo>
                  <a:cubicBezTo>
                    <a:pt x="10099" y="1119"/>
                    <a:pt x="10099" y="1119"/>
                    <a:pt x="10099" y="1119"/>
                  </a:cubicBezTo>
                  <a:cubicBezTo>
                    <a:pt x="10671" y="1119"/>
                    <a:pt x="10671" y="1119"/>
                    <a:pt x="10671" y="1119"/>
                  </a:cubicBezTo>
                  <a:cubicBezTo>
                    <a:pt x="10671" y="1285"/>
                    <a:pt x="10671" y="1285"/>
                    <a:pt x="10671" y="1285"/>
                  </a:cubicBezTo>
                  <a:cubicBezTo>
                    <a:pt x="9917" y="1285"/>
                    <a:pt x="9917" y="1285"/>
                    <a:pt x="9917" y="1285"/>
                  </a:cubicBezTo>
                  <a:lnTo>
                    <a:pt x="9917" y="16"/>
                  </a:lnTo>
                  <a:close/>
                  <a:moveTo>
                    <a:pt x="11202" y="16"/>
                  </a:moveTo>
                  <a:cubicBezTo>
                    <a:pt x="11921" y="16"/>
                    <a:pt x="11921" y="16"/>
                    <a:pt x="11921" y="16"/>
                  </a:cubicBezTo>
                  <a:cubicBezTo>
                    <a:pt x="11921" y="177"/>
                    <a:pt x="11921" y="177"/>
                    <a:pt x="11921" y="177"/>
                  </a:cubicBezTo>
                  <a:cubicBezTo>
                    <a:pt x="11383" y="177"/>
                    <a:pt x="11383" y="177"/>
                    <a:pt x="11383" y="177"/>
                  </a:cubicBezTo>
                  <a:cubicBezTo>
                    <a:pt x="11383" y="565"/>
                    <a:pt x="11383" y="565"/>
                    <a:pt x="11383" y="565"/>
                  </a:cubicBezTo>
                  <a:cubicBezTo>
                    <a:pt x="11903" y="565"/>
                    <a:pt x="11903" y="565"/>
                    <a:pt x="11903" y="565"/>
                  </a:cubicBezTo>
                  <a:cubicBezTo>
                    <a:pt x="11903" y="727"/>
                    <a:pt x="11903" y="727"/>
                    <a:pt x="11903" y="727"/>
                  </a:cubicBezTo>
                  <a:cubicBezTo>
                    <a:pt x="11383" y="727"/>
                    <a:pt x="11383" y="727"/>
                    <a:pt x="11383" y="727"/>
                  </a:cubicBezTo>
                  <a:cubicBezTo>
                    <a:pt x="11383" y="1122"/>
                    <a:pt x="11383" y="1122"/>
                    <a:pt x="11383" y="1122"/>
                  </a:cubicBezTo>
                  <a:cubicBezTo>
                    <a:pt x="11939" y="1122"/>
                    <a:pt x="11939" y="1122"/>
                    <a:pt x="11939" y="1122"/>
                  </a:cubicBezTo>
                  <a:cubicBezTo>
                    <a:pt x="11939" y="1283"/>
                    <a:pt x="11939" y="1283"/>
                    <a:pt x="11939" y="1283"/>
                  </a:cubicBezTo>
                  <a:cubicBezTo>
                    <a:pt x="11202" y="1283"/>
                    <a:pt x="11202" y="1283"/>
                    <a:pt x="11202" y="1283"/>
                  </a:cubicBezTo>
                  <a:lnTo>
                    <a:pt x="11202" y="16"/>
                  </a:lnTo>
                  <a:close/>
                  <a:moveTo>
                    <a:pt x="12946" y="9"/>
                  </a:moveTo>
                  <a:cubicBezTo>
                    <a:pt x="13075" y="9"/>
                    <a:pt x="13075" y="9"/>
                    <a:pt x="13075" y="9"/>
                  </a:cubicBezTo>
                  <a:cubicBezTo>
                    <a:pt x="13643" y="1285"/>
                    <a:pt x="13643" y="1285"/>
                    <a:pt x="13643" y="1285"/>
                  </a:cubicBezTo>
                  <a:cubicBezTo>
                    <a:pt x="13458" y="1285"/>
                    <a:pt x="13458" y="1285"/>
                    <a:pt x="13458" y="1285"/>
                  </a:cubicBezTo>
                  <a:cubicBezTo>
                    <a:pt x="13288" y="909"/>
                    <a:pt x="13288" y="909"/>
                    <a:pt x="13288" y="909"/>
                  </a:cubicBezTo>
                  <a:cubicBezTo>
                    <a:pt x="12746" y="909"/>
                    <a:pt x="12746" y="909"/>
                    <a:pt x="12746" y="909"/>
                  </a:cubicBezTo>
                  <a:cubicBezTo>
                    <a:pt x="12588" y="1285"/>
                    <a:pt x="12588" y="1285"/>
                    <a:pt x="12588" y="1285"/>
                  </a:cubicBezTo>
                  <a:cubicBezTo>
                    <a:pt x="12402" y="1285"/>
                    <a:pt x="12402" y="1285"/>
                    <a:pt x="12402" y="1285"/>
                  </a:cubicBezTo>
                  <a:lnTo>
                    <a:pt x="12946" y="9"/>
                  </a:lnTo>
                  <a:close/>
                  <a:moveTo>
                    <a:pt x="13214" y="748"/>
                  </a:moveTo>
                  <a:cubicBezTo>
                    <a:pt x="13009" y="287"/>
                    <a:pt x="13009" y="287"/>
                    <a:pt x="13009" y="287"/>
                  </a:cubicBezTo>
                  <a:cubicBezTo>
                    <a:pt x="12819" y="748"/>
                    <a:pt x="12819" y="748"/>
                    <a:pt x="12819" y="748"/>
                  </a:cubicBezTo>
                  <a:lnTo>
                    <a:pt x="13214" y="748"/>
                  </a:lnTo>
                  <a:close/>
                  <a:moveTo>
                    <a:pt x="14160" y="1285"/>
                  </a:moveTo>
                  <a:cubicBezTo>
                    <a:pt x="14160" y="16"/>
                    <a:pt x="14160" y="16"/>
                    <a:pt x="14160" y="16"/>
                  </a:cubicBezTo>
                  <a:cubicBezTo>
                    <a:pt x="14478" y="16"/>
                    <a:pt x="14478" y="16"/>
                    <a:pt x="14478" y="16"/>
                  </a:cubicBezTo>
                  <a:cubicBezTo>
                    <a:pt x="14606" y="16"/>
                    <a:pt x="14708" y="48"/>
                    <a:pt x="14784" y="112"/>
                  </a:cubicBezTo>
                  <a:cubicBezTo>
                    <a:pt x="14859" y="175"/>
                    <a:pt x="14896" y="261"/>
                    <a:pt x="14896" y="369"/>
                  </a:cubicBezTo>
                  <a:cubicBezTo>
                    <a:pt x="14896" y="444"/>
                    <a:pt x="14878" y="507"/>
                    <a:pt x="14841" y="560"/>
                  </a:cubicBezTo>
                  <a:cubicBezTo>
                    <a:pt x="14804" y="616"/>
                    <a:pt x="14751" y="655"/>
                    <a:pt x="14682" y="682"/>
                  </a:cubicBezTo>
                  <a:cubicBezTo>
                    <a:pt x="14723" y="708"/>
                    <a:pt x="14762" y="745"/>
                    <a:pt x="14801" y="791"/>
                  </a:cubicBezTo>
                  <a:cubicBezTo>
                    <a:pt x="14840" y="837"/>
                    <a:pt x="14895" y="917"/>
                    <a:pt x="14964" y="1031"/>
                  </a:cubicBezTo>
                  <a:cubicBezTo>
                    <a:pt x="15008" y="1103"/>
                    <a:pt x="15045" y="1158"/>
                    <a:pt x="15071" y="1195"/>
                  </a:cubicBezTo>
                  <a:cubicBezTo>
                    <a:pt x="15138" y="1285"/>
                    <a:pt x="15138" y="1285"/>
                    <a:pt x="15138" y="1285"/>
                  </a:cubicBezTo>
                  <a:cubicBezTo>
                    <a:pt x="14922" y="1285"/>
                    <a:pt x="14922" y="1285"/>
                    <a:pt x="14922" y="1285"/>
                  </a:cubicBezTo>
                  <a:cubicBezTo>
                    <a:pt x="14867" y="1201"/>
                    <a:pt x="14867" y="1201"/>
                    <a:pt x="14867" y="1201"/>
                  </a:cubicBezTo>
                  <a:cubicBezTo>
                    <a:pt x="14865" y="1199"/>
                    <a:pt x="14861" y="1193"/>
                    <a:pt x="14856" y="1186"/>
                  </a:cubicBezTo>
                  <a:cubicBezTo>
                    <a:pt x="14820" y="1136"/>
                    <a:pt x="14820" y="1136"/>
                    <a:pt x="14820" y="1136"/>
                  </a:cubicBezTo>
                  <a:cubicBezTo>
                    <a:pt x="14764" y="1043"/>
                    <a:pt x="14764" y="1043"/>
                    <a:pt x="14764" y="1043"/>
                  </a:cubicBezTo>
                  <a:cubicBezTo>
                    <a:pt x="14704" y="944"/>
                    <a:pt x="14704" y="944"/>
                    <a:pt x="14704" y="944"/>
                  </a:cubicBezTo>
                  <a:cubicBezTo>
                    <a:pt x="14666" y="893"/>
                    <a:pt x="14631" y="851"/>
                    <a:pt x="14600" y="820"/>
                  </a:cubicBezTo>
                  <a:cubicBezTo>
                    <a:pt x="14569" y="788"/>
                    <a:pt x="14541" y="767"/>
                    <a:pt x="14516" y="754"/>
                  </a:cubicBezTo>
                  <a:cubicBezTo>
                    <a:pt x="14490" y="740"/>
                    <a:pt x="14449" y="733"/>
                    <a:pt x="14389" y="733"/>
                  </a:cubicBezTo>
                  <a:cubicBezTo>
                    <a:pt x="14342" y="733"/>
                    <a:pt x="14342" y="733"/>
                    <a:pt x="14342" y="733"/>
                  </a:cubicBezTo>
                  <a:cubicBezTo>
                    <a:pt x="14342" y="1285"/>
                    <a:pt x="14342" y="1285"/>
                    <a:pt x="14342" y="1285"/>
                  </a:cubicBezTo>
                  <a:lnTo>
                    <a:pt x="14160" y="1285"/>
                  </a:lnTo>
                  <a:close/>
                  <a:moveTo>
                    <a:pt x="14396" y="170"/>
                  </a:moveTo>
                  <a:cubicBezTo>
                    <a:pt x="14342" y="170"/>
                    <a:pt x="14342" y="170"/>
                    <a:pt x="14342" y="170"/>
                  </a:cubicBezTo>
                  <a:cubicBezTo>
                    <a:pt x="14342" y="572"/>
                    <a:pt x="14342" y="572"/>
                    <a:pt x="14342" y="572"/>
                  </a:cubicBezTo>
                  <a:cubicBezTo>
                    <a:pt x="14411" y="572"/>
                    <a:pt x="14411" y="572"/>
                    <a:pt x="14411" y="572"/>
                  </a:cubicBezTo>
                  <a:cubicBezTo>
                    <a:pt x="14503" y="572"/>
                    <a:pt x="14566" y="564"/>
                    <a:pt x="14600" y="548"/>
                  </a:cubicBezTo>
                  <a:cubicBezTo>
                    <a:pt x="14634" y="531"/>
                    <a:pt x="14661" y="508"/>
                    <a:pt x="14680" y="476"/>
                  </a:cubicBezTo>
                  <a:cubicBezTo>
                    <a:pt x="14699" y="445"/>
                    <a:pt x="14709" y="408"/>
                    <a:pt x="14709" y="368"/>
                  </a:cubicBezTo>
                  <a:cubicBezTo>
                    <a:pt x="14709" y="327"/>
                    <a:pt x="14698" y="292"/>
                    <a:pt x="14677" y="260"/>
                  </a:cubicBezTo>
                  <a:cubicBezTo>
                    <a:pt x="14655" y="227"/>
                    <a:pt x="14626" y="204"/>
                    <a:pt x="14587" y="191"/>
                  </a:cubicBezTo>
                  <a:cubicBezTo>
                    <a:pt x="14548" y="177"/>
                    <a:pt x="14485" y="170"/>
                    <a:pt x="14396" y="170"/>
                  </a:cubicBezTo>
                  <a:moveTo>
                    <a:pt x="16658" y="16"/>
                  </a:moveTo>
                  <a:cubicBezTo>
                    <a:pt x="16830" y="16"/>
                    <a:pt x="16830" y="16"/>
                    <a:pt x="16830" y="16"/>
                  </a:cubicBezTo>
                  <a:cubicBezTo>
                    <a:pt x="16830" y="1285"/>
                    <a:pt x="16830" y="1285"/>
                    <a:pt x="16830" y="1285"/>
                  </a:cubicBezTo>
                  <a:cubicBezTo>
                    <a:pt x="16675" y="1285"/>
                    <a:pt x="16675" y="1285"/>
                    <a:pt x="16675" y="1285"/>
                  </a:cubicBezTo>
                  <a:cubicBezTo>
                    <a:pt x="15827" y="308"/>
                    <a:pt x="15827" y="308"/>
                    <a:pt x="15827" y="308"/>
                  </a:cubicBezTo>
                  <a:cubicBezTo>
                    <a:pt x="15827" y="1285"/>
                    <a:pt x="15827" y="1285"/>
                    <a:pt x="15827" y="1285"/>
                  </a:cubicBezTo>
                  <a:cubicBezTo>
                    <a:pt x="15656" y="1285"/>
                    <a:pt x="15656" y="1285"/>
                    <a:pt x="15656" y="1285"/>
                  </a:cubicBezTo>
                  <a:cubicBezTo>
                    <a:pt x="15656" y="16"/>
                    <a:pt x="15656" y="16"/>
                    <a:pt x="15656" y="16"/>
                  </a:cubicBezTo>
                  <a:cubicBezTo>
                    <a:pt x="15803" y="16"/>
                    <a:pt x="15803" y="16"/>
                    <a:pt x="15803" y="16"/>
                  </a:cubicBezTo>
                  <a:cubicBezTo>
                    <a:pt x="16658" y="1002"/>
                    <a:pt x="16658" y="1002"/>
                    <a:pt x="16658" y="1002"/>
                  </a:cubicBezTo>
                  <a:lnTo>
                    <a:pt x="16658" y="16"/>
                  </a:lnTo>
                  <a:close/>
                  <a:moveTo>
                    <a:pt x="17477" y="16"/>
                  </a:moveTo>
                  <a:cubicBezTo>
                    <a:pt x="17658" y="16"/>
                    <a:pt x="17658" y="16"/>
                    <a:pt x="17658" y="16"/>
                  </a:cubicBezTo>
                  <a:cubicBezTo>
                    <a:pt x="17658" y="1285"/>
                    <a:pt x="17658" y="1285"/>
                    <a:pt x="17658" y="1285"/>
                  </a:cubicBezTo>
                  <a:cubicBezTo>
                    <a:pt x="17477" y="1285"/>
                    <a:pt x="17477" y="1285"/>
                    <a:pt x="17477" y="1285"/>
                  </a:cubicBezTo>
                  <a:lnTo>
                    <a:pt x="17477" y="16"/>
                  </a:lnTo>
                  <a:close/>
                  <a:moveTo>
                    <a:pt x="19320" y="16"/>
                  </a:moveTo>
                  <a:cubicBezTo>
                    <a:pt x="19493" y="16"/>
                    <a:pt x="19493" y="16"/>
                    <a:pt x="19493" y="16"/>
                  </a:cubicBezTo>
                  <a:cubicBezTo>
                    <a:pt x="19493" y="1285"/>
                    <a:pt x="19493" y="1285"/>
                    <a:pt x="19493" y="1285"/>
                  </a:cubicBezTo>
                  <a:cubicBezTo>
                    <a:pt x="19337" y="1285"/>
                    <a:pt x="19337" y="1285"/>
                    <a:pt x="19337" y="1285"/>
                  </a:cubicBezTo>
                  <a:cubicBezTo>
                    <a:pt x="18488" y="308"/>
                    <a:pt x="18488" y="308"/>
                    <a:pt x="18488" y="308"/>
                  </a:cubicBezTo>
                  <a:cubicBezTo>
                    <a:pt x="18488" y="1285"/>
                    <a:pt x="18488" y="1285"/>
                    <a:pt x="18488" y="1285"/>
                  </a:cubicBezTo>
                  <a:cubicBezTo>
                    <a:pt x="18317" y="1285"/>
                    <a:pt x="18317" y="1285"/>
                    <a:pt x="18317" y="1285"/>
                  </a:cubicBezTo>
                  <a:cubicBezTo>
                    <a:pt x="18317" y="16"/>
                    <a:pt x="18317" y="16"/>
                    <a:pt x="18317" y="16"/>
                  </a:cubicBezTo>
                  <a:cubicBezTo>
                    <a:pt x="18464" y="16"/>
                    <a:pt x="18464" y="16"/>
                    <a:pt x="18464" y="16"/>
                  </a:cubicBezTo>
                  <a:cubicBezTo>
                    <a:pt x="19320" y="1002"/>
                    <a:pt x="19320" y="1002"/>
                    <a:pt x="19320" y="1002"/>
                  </a:cubicBezTo>
                  <a:lnTo>
                    <a:pt x="19320" y="16"/>
                  </a:lnTo>
                  <a:close/>
                  <a:moveTo>
                    <a:pt x="20712" y="659"/>
                  </a:moveTo>
                  <a:cubicBezTo>
                    <a:pt x="21137" y="659"/>
                    <a:pt x="21137" y="659"/>
                    <a:pt x="21137" y="659"/>
                  </a:cubicBezTo>
                  <a:cubicBezTo>
                    <a:pt x="21137" y="1198"/>
                    <a:pt x="21137" y="1198"/>
                    <a:pt x="21137" y="1198"/>
                  </a:cubicBezTo>
                  <a:cubicBezTo>
                    <a:pt x="20981" y="1266"/>
                    <a:pt x="20826" y="1300"/>
                    <a:pt x="20673" y="1300"/>
                  </a:cubicBezTo>
                  <a:cubicBezTo>
                    <a:pt x="20463" y="1300"/>
                    <a:pt x="20294" y="1239"/>
                    <a:pt x="20169" y="1115"/>
                  </a:cubicBezTo>
                  <a:cubicBezTo>
                    <a:pt x="20043" y="994"/>
                    <a:pt x="19980" y="842"/>
                    <a:pt x="19980" y="662"/>
                  </a:cubicBezTo>
                  <a:cubicBezTo>
                    <a:pt x="19980" y="473"/>
                    <a:pt x="20045" y="314"/>
                    <a:pt x="20176" y="189"/>
                  </a:cubicBezTo>
                  <a:cubicBezTo>
                    <a:pt x="20306" y="63"/>
                    <a:pt x="20469" y="0"/>
                    <a:pt x="20666" y="0"/>
                  </a:cubicBezTo>
                  <a:cubicBezTo>
                    <a:pt x="20736" y="0"/>
                    <a:pt x="20804" y="8"/>
                    <a:pt x="20869" y="22"/>
                  </a:cubicBezTo>
                  <a:cubicBezTo>
                    <a:pt x="20933" y="39"/>
                    <a:pt x="21014" y="66"/>
                    <a:pt x="21112" y="109"/>
                  </a:cubicBezTo>
                  <a:cubicBezTo>
                    <a:pt x="21112" y="293"/>
                    <a:pt x="21112" y="293"/>
                    <a:pt x="21112" y="293"/>
                  </a:cubicBezTo>
                  <a:cubicBezTo>
                    <a:pt x="20961" y="205"/>
                    <a:pt x="20811" y="161"/>
                    <a:pt x="20661" y="161"/>
                  </a:cubicBezTo>
                  <a:cubicBezTo>
                    <a:pt x="20523" y="161"/>
                    <a:pt x="20407" y="209"/>
                    <a:pt x="20311" y="303"/>
                  </a:cubicBezTo>
                  <a:cubicBezTo>
                    <a:pt x="20215" y="397"/>
                    <a:pt x="20169" y="514"/>
                    <a:pt x="20169" y="651"/>
                  </a:cubicBezTo>
                  <a:cubicBezTo>
                    <a:pt x="20169" y="795"/>
                    <a:pt x="20215" y="913"/>
                    <a:pt x="20311" y="1004"/>
                  </a:cubicBezTo>
                  <a:cubicBezTo>
                    <a:pt x="20407" y="1096"/>
                    <a:pt x="20528" y="1142"/>
                    <a:pt x="20678" y="1142"/>
                  </a:cubicBezTo>
                  <a:cubicBezTo>
                    <a:pt x="20750" y="1142"/>
                    <a:pt x="20838" y="1125"/>
                    <a:pt x="20939" y="1092"/>
                  </a:cubicBezTo>
                  <a:cubicBezTo>
                    <a:pt x="20956" y="1087"/>
                    <a:pt x="20956" y="1087"/>
                    <a:pt x="20956" y="1087"/>
                  </a:cubicBezTo>
                  <a:cubicBezTo>
                    <a:pt x="20956" y="821"/>
                    <a:pt x="20956" y="821"/>
                    <a:pt x="20956" y="821"/>
                  </a:cubicBezTo>
                  <a:cubicBezTo>
                    <a:pt x="20712" y="821"/>
                    <a:pt x="20712" y="821"/>
                    <a:pt x="20712" y="821"/>
                  </a:cubicBezTo>
                  <a:lnTo>
                    <a:pt x="20712" y="659"/>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solidFill>
                  <a:schemeClr val="tx1">
                    <a:alpha val="0"/>
                  </a:schemeClr>
                </a:solidFill>
              </a:endParaRPr>
            </a:p>
          </p:txBody>
        </p:sp>
      </p:grpSp>
      <p:sp>
        <p:nvSpPr>
          <p:cNvPr id="18" name="Text Placeholder 17"/>
          <p:cNvSpPr>
            <a:spLocks noGrp="1"/>
          </p:cNvSpPr>
          <p:nvPr>
            <p:ph type="body" sz="quarter" idx="16" hasCustomPrompt="1"/>
          </p:nvPr>
        </p:nvSpPr>
        <p:spPr>
          <a:xfrm>
            <a:off x="1752600" y="6529254"/>
            <a:ext cx="5867400" cy="187537"/>
          </a:xfrm>
        </p:spPr>
        <p:txBody>
          <a:bodyPr/>
          <a:lstStyle>
            <a:lvl1pPr marL="0" indent="0">
              <a:buNone/>
              <a:defRPr sz="1200" baseline="0"/>
            </a:lvl1pPr>
          </a:lstStyle>
          <a:p>
            <a:pPr lvl="0"/>
            <a:r>
              <a:rPr lang="en-US" dirty="0"/>
              <a:t>Click to add copyright line</a:t>
            </a:r>
            <a:endParaRPr lang="en-IN" dirty="0"/>
          </a:p>
        </p:txBody>
      </p:sp>
      <p:pic>
        <p:nvPicPr>
          <p:cNvPr id="15" name="Picture 14"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97400" y="6434394"/>
            <a:ext cx="918000" cy="279915"/>
          </a:xfrm>
          <a:prstGeom prst="rect">
            <a:avLst/>
          </a:prstGeom>
        </p:spPr>
      </p:pic>
    </p:spTree>
    <p:extLst>
      <p:ext uri="{BB962C8B-B14F-4D97-AF65-F5344CB8AC3E}">
        <p14:creationId xmlns:p14="http://schemas.microsoft.com/office/powerpoint/2010/main" val="29810628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Learning Objectives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Learning Objectives Placeholder 6"/>
          <p:cNvSpPr>
            <a:spLocks noGrp="1"/>
          </p:cNvSpPr>
          <p:nvPr>
            <p:ph type="body" sz="quarter" idx="13" hasCustomPrompt="1"/>
          </p:nvPr>
        </p:nvSpPr>
        <p:spPr>
          <a:xfrm>
            <a:off x="457200" y="816430"/>
            <a:ext cx="8229600" cy="402770"/>
          </a:xfrm>
        </p:spPr>
        <p:txBody>
          <a:bodyPr>
            <a:noAutofit/>
          </a:bodyPr>
          <a:lstStyle>
            <a:lvl1pPr marL="0" indent="0">
              <a:spcBef>
                <a:spcPts val="0"/>
              </a:spcBef>
              <a:buNone/>
              <a:defRPr sz="16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Click to add Learning Objective(s)</a:t>
            </a:r>
          </a:p>
        </p:txBody>
      </p:sp>
      <p:sp>
        <p:nvSpPr>
          <p:cNvPr id="9" name="Content Placeholder 8"/>
          <p:cNvSpPr>
            <a:spLocks noGrp="1"/>
          </p:cNvSpPr>
          <p:nvPr>
            <p:ph sz="quarter" idx="14"/>
          </p:nvPr>
        </p:nvSpPr>
        <p:spPr>
          <a:xfrm>
            <a:off x="457200" y="1600200"/>
            <a:ext cx="8229600" cy="4525963"/>
          </a:xfrm>
        </p:spPr>
        <p:txBody>
          <a:bodyPr/>
          <a:lstStyle>
            <a:lvl5pPr>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2" name="Footer Placeholder 2"/>
          <p:cNvSpPr>
            <a:spLocks noGrp="1"/>
          </p:cNvSpPr>
          <p:nvPr>
            <p:ph type="ftr" sz="quarter" idx="10"/>
          </p:nvPr>
        </p:nvSpPr>
        <p:spPr>
          <a:xfrm>
            <a:off x="93969" y="6172200"/>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12/6/2022</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15246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12/6/2022</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2109093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118872" indent="-118872">
              <a:buClr>
                <a:srgbClr val="007FA3"/>
              </a:buClr>
              <a:buSzPct val="25000"/>
              <a:defRPr sz="1600"/>
            </a:lvl1pPr>
            <a:lvl2pPr marL="569913" indent="-285750">
              <a:buClr>
                <a:srgbClr val="007FA3"/>
              </a:buClr>
              <a:defRPr sz="1600"/>
            </a:lvl2pPr>
            <a:lvl3pPr>
              <a:buClr>
                <a:srgbClr val="007FA3"/>
              </a:buClr>
              <a:defRPr sz="1600"/>
            </a:lvl3pPr>
            <a:lvl4pPr>
              <a:buClr>
                <a:srgbClr val="007FA3"/>
              </a:buClr>
              <a:defRPr sz="1600"/>
            </a:lvl4pPr>
            <a:lvl5pPr>
              <a:buClr>
                <a:srgbClr val="007FA3"/>
              </a:buClr>
              <a:defRPr sz="1600"/>
            </a:lvl5pPr>
            <a:lvl6pPr>
              <a:buClr>
                <a:srgbClr val="007FA3"/>
              </a:buClr>
              <a:defRPr sz="1600"/>
            </a:lvl6pPr>
            <a:lvl7pPr>
              <a:buClr>
                <a:srgbClr val="007FA3"/>
              </a:buClr>
              <a:defRPr sz="1600"/>
            </a:lvl7pPr>
            <a:lvl8pPr>
              <a:buClr>
                <a:srgbClr val="007FA3"/>
              </a:buClr>
              <a:defRPr sz="1600"/>
            </a:lvl8pPr>
            <a:lvl9pPr>
              <a:buClr>
                <a:srgbClr val="007FA3"/>
              </a:buCl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0"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12/6/2022</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2752008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228600"/>
            <a:ext cx="8229600" cy="1066800"/>
          </a:xfrm>
        </p:spPr>
        <p:txBody>
          <a:bodyPr anchor="t"/>
          <a:lstStyle>
            <a:lvl1pPr>
              <a:defRPr sz="3400">
                <a:solidFill>
                  <a:srgbClr val="007FA3"/>
                </a:solidFill>
              </a:defRPr>
            </a:lvl1pPr>
          </a:lstStyle>
          <a:p>
            <a:r>
              <a:rPr lang="en-US" dirty="0"/>
              <a:t>Click to add figure number and title</a:t>
            </a:r>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8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a:t>Click to add caption</a:t>
            </a:r>
          </a:p>
        </p:txBody>
      </p:sp>
      <p:sp>
        <p:nvSpPr>
          <p:cNvPr id="11"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12/6/2022</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12" name="Picture 11"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97400" y="6434394"/>
            <a:ext cx="918000" cy="279915"/>
          </a:xfrm>
          <a:prstGeom prst="rect">
            <a:avLst/>
          </a:prstGeom>
        </p:spPr>
      </p:pic>
      <p:sp>
        <p:nvSpPr>
          <p:cNvPr id="13" name="TextBox 12"/>
          <p:cNvSpPr txBox="1"/>
          <p:nvPr userDrawn="1"/>
        </p:nvSpPr>
        <p:spPr>
          <a:xfrm>
            <a:off x="95799" y="6438054"/>
            <a:ext cx="7162800" cy="276999"/>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panose="020B0604030504040204" pitchFamily="34" charset="0"/>
                <a:ea typeface="Verdana" panose="020B0604030504040204" pitchFamily="34" charset="0"/>
                <a:cs typeface="Verdana" panose="020B0604030504040204" pitchFamily="34" charset="0"/>
              </a:rPr>
              <a:t>Copyright © </a:t>
            </a:r>
            <a:r>
              <a:rPr lang="en-US" altLang="en-US" sz="1200" dirty="0">
                <a:latin typeface="Verdana" panose="020B0604030504040204" pitchFamily="34" charset="0"/>
                <a:ea typeface="Verdana" panose="020B0604030504040204" pitchFamily="34" charset="0"/>
                <a:cs typeface="Verdana" panose="020B0604030504040204" pitchFamily="34" charset="0"/>
              </a:rPr>
              <a:t>2018, 2014, 2012</a:t>
            </a:r>
            <a:r>
              <a:rPr lang="en-US" altLang="en-US" sz="1200" b="0" dirty="0">
                <a:latin typeface="Verdana" panose="020B0604030504040204" pitchFamily="34" charset="0"/>
                <a:ea typeface="Verdana" panose="020B0604030504040204" pitchFamily="34" charset="0"/>
                <a:cs typeface="Verdana" panose="020B0604030504040204" pitchFamily="34" charset="0"/>
              </a:rPr>
              <a:t> Pearson Education, Inc. All Rights Reserved</a:t>
            </a:r>
          </a:p>
        </p:txBody>
      </p:sp>
    </p:spTree>
    <p:extLst>
      <p:ext uri="{BB962C8B-B14F-4D97-AF65-F5344CB8AC3E}">
        <p14:creationId xmlns:p14="http://schemas.microsoft.com/office/powerpoint/2010/main" val="22037960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39624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12/6/2022</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31547999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1"/>
            <a:ext cx="8229600" cy="8382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2895601"/>
            <a:ext cx="8229600" cy="990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12/6/2022</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5" name="Content Placeholder 4"/>
          <p:cNvSpPr>
            <a:spLocks noGrp="1"/>
          </p:cNvSpPr>
          <p:nvPr>
            <p:ph sz="quarter" idx="14"/>
          </p:nvPr>
        </p:nvSpPr>
        <p:spPr>
          <a:xfrm>
            <a:off x="457200" y="4800600"/>
            <a:ext cx="8229600" cy="114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31922704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1"/>
            <a:ext cx="8229600" cy="7620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2819400"/>
            <a:ext cx="8229600" cy="1286551"/>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12/6/2022</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5" name="Content Placeholder 4"/>
          <p:cNvSpPr>
            <a:spLocks noGrp="1"/>
          </p:cNvSpPr>
          <p:nvPr>
            <p:ph sz="quarter" idx="14"/>
          </p:nvPr>
        </p:nvSpPr>
        <p:spPr>
          <a:xfrm>
            <a:off x="457200" y="4724400"/>
            <a:ext cx="8229600" cy="1295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21358340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15372"/>
            <a:ext cx="8229600" cy="1097280"/>
          </a:xfrm>
          <a:prstGeom prst="rect">
            <a:avLst/>
          </a:prstGeom>
        </p:spPr>
        <p:txBody>
          <a:bodyPr vert="horz" lIns="0" tIns="0" rIns="0" bIns="0" rtlCol="0" anchor="b">
            <a:noAutofit/>
          </a:bodyPr>
          <a:lstStyle/>
          <a:p>
            <a:r>
              <a:rPr lang="en-US" dirty="0"/>
              <a:t>Click to edit </a:t>
            </a:r>
            <a:br>
              <a:rPr lang="en-US" dirty="0"/>
            </a:br>
            <a:r>
              <a:rPr lang="en-US" dirty="0"/>
              <a:t>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1" name="Footer Placeholder 4"/>
          <p:cNvSpPr>
            <a:spLocks noGrp="1"/>
          </p:cNvSpPr>
          <p:nvPr>
            <p:ph type="ftr" sz="quarter" idx="3"/>
          </p:nvPr>
        </p:nvSpPr>
        <p:spPr>
          <a:xfrm>
            <a:off x="93969" y="6172200"/>
            <a:ext cx="8595360" cy="235463"/>
          </a:xfrm>
          <a:prstGeom prst="rect">
            <a:avLst/>
          </a:prstGeom>
        </p:spPr>
        <p:txBody>
          <a:bodyPr vert="horz" lIns="0" tIns="0" rIns="0" bIns="0" rtlCol="0" anchor="b"/>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6335713" y="113072"/>
            <a:ext cx="2133600" cy="182880"/>
          </a:xfrm>
          <a:prstGeom prst="rect">
            <a:avLst/>
          </a:prstGeom>
        </p:spPr>
        <p:txBody>
          <a:bodyPr vert="horz" lIns="91440" tIns="45720" rIns="91440" bIns="45720" rtlCol="0" anchor="ctr"/>
          <a:lstStyle>
            <a:lvl1pPr algn="r">
              <a:defRPr sz="900">
                <a:solidFill>
                  <a:schemeClr val="bg1"/>
                </a:solidFill>
              </a:defRPr>
            </a:lvl1pPr>
          </a:lstStyle>
          <a:p>
            <a:fld id="{A9DF6EFB-3F44-496C-A842-1E0B3D3B975A}" type="datetimeFigureOut">
              <a:rPr lang="en-US" smtClean="0"/>
              <a:pPr/>
              <a:t>12/6/2022</a:t>
            </a:fld>
            <a:endParaRPr lang="en-US" dirty="0"/>
          </a:p>
        </p:txBody>
      </p:sp>
      <p:sp>
        <p:nvSpPr>
          <p:cNvPr id="6" name="Slide Number Placeholder 5"/>
          <p:cNvSpPr>
            <a:spLocks noGrp="1"/>
          </p:cNvSpPr>
          <p:nvPr>
            <p:ph type="sldNum" sz="quarter" idx="4"/>
          </p:nvPr>
        </p:nvSpPr>
        <p:spPr>
          <a:xfrm>
            <a:off x="8469312" y="113072"/>
            <a:ext cx="551783" cy="182880"/>
          </a:xfrm>
          <a:prstGeom prst="rect">
            <a:avLst/>
          </a:prstGeom>
        </p:spPr>
        <p:txBody>
          <a:bodyPr vert="horz" lIns="91440" tIns="45720" rIns="91440" bIns="45720" rtlCol="0" anchor="ctr"/>
          <a:lstStyle>
            <a:lvl1pPr algn="r">
              <a:defRPr sz="900">
                <a:solidFill>
                  <a:schemeClr val="bg1"/>
                </a:solidFill>
              </a:defRPr>
            </a:lvl1pPr>
          </a:lstStyle>
          <a:p>
            <a:fld id="{200B2350-5261-4F5C-9DF5-EF0D264FC8D2}" type="slidenum">
              <a:rPr lang="en-US" smtClean="0"/>
              <a:pPr/>
              <a:t>‹#›</a:t>
            </a:fld>
            <a:endParaRPr lang="en-US" dirty="0"/>
          </a:p>
        </p:txBody>
      </p:sp>
      <p:pic>
        <p:nvPicPr>
          <p:cNvPr id="7" name="Picture 6" descr="Pearson Logo"/>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7997400" y="6434394"/>
            <a:ext cx="918000" cy="279915"/>
          </a:xfrm>
          <a:prstGeom prst="rect">
            <a:avLst/>
          </a:prstGeom>
        </p:spPr>
      </p:pic>
      <p:sp>
        <p:nvSpPr>
          <p:cNvPr id="8" name="TextBox 7"/>
          <p:cNvSpPr txBox="1"/>
          <p:nvPr userDrawn="1"/>
        </p:nvSpPr>
        <p:spPr>
          <a:xfrm>
            <a:off x="95799" y="6438054"/>
            <a:ext cx="7162800" cy="276999"/>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panose="020B0604030504040204" pitchFamily="34" charset="0"/>
                <a:ea typeface="Verdana" panose="020B0604030504040204" pitchFamily="34" charset="0"/>
                <a:cs typeface="Verdana" panose="020B0604030504040204" pitchFamily="34" charset="0"/>
              </a:rPr>
              <a:t>Copyright © </a:t>
            </a:r>
            <a:r>
              <a:rPr lang="en-US" altLang="en-US" sz="1200" dirty="0">
                <a:latin typeface="Verdana" panose="020B0604030504040204" pitchFamily="34" charset="0"/>
                <a:ea typeface="Verdana" panose="020B0604030504040204" pitchFamily="34" charset="0"/>
                <a:cs typeface="Verdana" panose="020B0604030504040204" pitchFamily="34" charset="0"/>
              </a:rPr>
              <a:t>2018, 2014, 2012</a:t>
            </a:r>
            <a:r>
              <a:rPr lang="en-US" altLang="en-US" sz="1200" b="0" dirty="0">
                <a:latin typeface="Verdana" panose="020B0604030504040204" pitchFamily="34" charset="0"/>
                <a:ea typeface="Verdana" panose="020B0604030504040204" pitchFamily="34" charset="0"/>
                <a:cs typeface="Verdana" panose="020B0604030504040204" pitchFamily="34" charset="0"/>
              </a:rPr>
              <a:t> Pearson Education, Inc. All Rights Reserved</a:t>
            </a:r>
          </a:p>
        </p:txBody>
      </p:sp>
    </p:spTree>
    <p:extLst>
      <p:ext uri="{BB962C8B-B14F-4D97-AF65-F5344CB8AC3E}">
        <p14:creationId xmlns:p14="http://schemas.microsoft.com/office/powerpoint/2010/main" val="3691570016"/>
      </p:ext>
    </p:extLst>
  </p:cSld>
  <p:clrMap bg1="lt1" tx1="dk1" bg2="lt2" tx2="dk2" accent1="accent1" accent2="accent2" accent3="accent3" accent4="accent4" accent5="accent5" accent6="accent6" hlink="hlink" folHlink="folHlink"/>
  <p:sldLayoutIdLst>
    <p:sldLayoutId id="2147483649" r:id="rId1"/>
    <p:sldLayoutId id="2147483657" r:id="rId2"/>
    <p:sldLayoutId id="2147483656" r:id="rId3"/>
    <p:sldLayoutId id="2147483650" r:id="rId4"/>
    <p:sldLayoutId id="2147483659" r:id="rId5"/>
    <p:sldLayoutId id="2147483658" r:id="rId6"/>
    <p:sldLayoutId id="2147483660" r:id="rId7"/>
    <p:sldLayoutId id="2147483662" r:id="rId8"/>
    <p:sldLayoutId id="2147483661" r:id="rId9"/>
    <p:sldLayoutId id="2147483651" r:id="rId10"/>
    <p:sldLayoutId id="2147483654" r:id="rId11"/>
    <p:sldLayoutId id="2147483655" r:id="rId12"/>
  </p:sldLayoutIdLst>
  <p:txStyles>
    <p:titleStyle>
      <a:lvl1pPr algn="l" defTabSz="914400" rtl="0" eaLnBrk="1" latinLnBrk="0" hangingPunct="1">
        <a:lnSpc>
          <a:spcPct val="100000"/>
        </a:lnSpc>
        <a:spcBef>
          <a:spcPct val="0"/>
        </a:spcBef>
        <a:buNone/>
        <a:defRPr sz="3400" b="1" kern="1200">
          <a:solidFill>
            <a:srgbClr val="007FA3"/>
          </a:solidFill>
          <a:latin typeface="Times New Roman" panose="02020603050405020304" pitchFamily="18" charset="0"/>
          <a:ea typeface="+mj-ea"/>
          <a:cs typeface="Times New Roman" panose="02020603050405020304" pitchFamily="18" charset="0"/>
        </a:defRPr>
      </a:lvl1pPr>
    </p:titleStyle>
    <p:bodyStyle>
      <a:lvl1pPr marL="256032" indent="-256032" algn="l" defTabSz="914400" rtl="0" eaLnBrk="1" latinLnBrk="0" hangingPunct="1">
        <a:spcBef>
          <a:spcPts val="1500"/>
        </a:spcBef>
        <a:buClr>
          <a:srgbClr val="007FA3"/>
        </a:buClr>
        <a:buFont typeface="Arial" panose="020B0604020202020204" pitchFamily="34" charset="0"/>
        <a:buChar char="•"/>
        <a:defRPr sz="16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16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599"/>
            <a:ext cx="8382000" cy="806267"/>
          </a:xfrm>
        </p:spPr>
        <p:txBody>
          <a:bodyPr anchor="b"/>
          <a:lstStyle/>
          <a:p>
            <a:r>
              <a:rPr lang="en-US" altLang="en-US" sz="3600" b="0" dirty="0">
                <a:latin typeface="+mj-lt"/>
              </a:rPr>
              <a:t>Elementary Statistics</a:t>
            </a:r>
            <a:endParaRPr lang="en-IN" sz="3600" dirty="0">
              <a:latin typeface="+mj-lt"/>
            </a:endParaRPr>
          </a:p>
        </p:txBody>
      </p:sp>
      <p:sp>
        <p:nvSpPr>
          <p:cNvPr id="3" name="Text Placeholder 2"/>
          <p:cNvSpPr>
            <a:spLocks noGrp="1"/>
          </p:cNvSpPr>
          <p:nvPr>
            <p:ph type="body" sz="quarter" idx="13"/>
          </p:nvPr>
        </p:nvSpPr>
        <p:spPr>
          <a:xfrm>
            <a:off x="457200" y="1174932"/>
            <a:ext cx="8229600" cy="349068"/>
          </a:xfrm>
        </p:spPr>
        <p:txBody>
          <a:bodyPr/>
          <a:lstStyle/>
          <a:p>
            <a:r>
              <a:rPr lang="en-US" altLang="en-US" sz="2400" dirty="0"/>
              <a:t>Thirteenth Edition</a:t>
            </a:r>
            <a:endParaRPr lang="en-IN" sz="2400" dirty="0">
              <a:latin typeface="+mj-lt"/>
            </a:endParaRPr>
          </a:p>
        </p:txBody>
      </p:sp>
      <p:sp>
        <p:nvSpPr>
          <p:cNvPr id="4" name="Text Placeholder 3"/>
          <p:cNvSpPr>
            <a:spLocks noGrp="1"/>
          </p:cNvSpPr>
          <p:nvPr>
            <p:ph type="body" sz="quarter" idx="14"/>
          </p:nvPr>
        </p:nvSpPr>
        <p:spPr/>
        <p:txBody>
          <a:bodyPr/>
          <a:lstStyle/>
          <a:p>
            <a:pPr algn="ctr"/>
            <a:r>
              <a:rPr lang="en-IN" sz="4000" b="1" dirty="0"/>
              <a:t>Chapter 9</a:t>
            </a:r>
            <a:endParaRPr lang="en-IN" sz="4000" dirty="0"/>
          </a:p>
        </p:txBody>
      </p:sp>
      <p:sp>
        <p:nvSpPr>
          <p:cNvPr id="5" name="Text Placeholder 4"/>
          <p:cNvSpPr>
            <a:spLocks noGrp="1"/>
          </p:cNvSpPr>
          <p:nvPr>
            <p:ph type="body" sz="quarter" idx="15"/>
          </p:nvPr>
        </p:nvSpPr>
        <p:spPr>
          <a:xfrm>
            <a:off x="5029200" y="3322637"/>
            <a:ext cx="3657600" cy="1782763"/>
          </a:xfrm>
        </p:spPr>
        <p:txBody>
          <a:bodyPr/>
          <a:lstStyle/>
          <a:p>
            <a:pPr algn="ctr"/>
            <a:r>
              <a:rPr lang="en-US" sz="3600" dirty="0"/>
              <a:t>Inferences from Two Samples</a:t>
            </a:r>
            <a:endParaRPr lang="en-US" sz="3600" dirty="0">
              <a:cs typeface="Arial" panose="020B0604020202020204" pitchFamily="34" charset="0"/>
            </a:endParaRPr>
          </a:p>
        </p:txBody>
      </p:sp>
      <p:pic>
        <p:nvPicPr>
          <p:cNvPr id="8" name="Picture 2" descr="Front Cover: Elementary Statistics Thirteenth Edition by Maro F. Triola."/>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84112" y="1702940"/>
            <a:ext cx="3368274"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Placeholder 5"/>
          <p:cNvSpPr>
            <a:spLocks noGrp="1"/>
          </p:cNvSpPr>
          <p:nvPr>
            <p:ph type="body" sz="quarter" idx="16"/>
          </p:nvPr>
        </p:nvSpPr>
        <p:spPr>
          <a:xfrm>
            <a:off x="1828800" y="6508934"/>
            <a:ext cx="5867400" cy="187537"/>
          </a:xfrm>
        </p:spPr>
        <p:txBody>
          <a:bodyPr/>
          <a:lstStyle/>
          <a:p>
            <a:pPr>
              <a:spcBef>
                <a:spcPts val="0"/>
              </a:spcBef>
              <a:buClrTx/>
              <a:defRPr/>
            </a:pPr>
            <a:r>
              <a:rPr lang="en-US" altLang="en-US" dirty="0">
                <a:latin typeface="Verdana" panose="020B0604030504040204" pitchFamily="34" charset="0"/>
                <a:ea typeface="Verdana" panose="020B0604030504040204" pitchFamily="34" charset="0"/>
                <a:cs typeface="Verdana" panose="020B0604030504040204" pitchFamily="34" charset="0"/>
              </a:rPr>
              <a:t>Copyright © 2018, 2014, 2012 Pearson Education, Inc. All Rights Reserved</a:t>
            </a:r>
          </a:p>
        </p:txBody>
      </p:sp>
    </p:spTree>
    <p:extLst>
      <p:ext uri="{BB962C8B-B14F-4D97-AF65-F5344CB8AC3E}">
        <p14:creationId xmlns:p14="http://schemas.microsoft.com/office/powerpoint/2010/main" val="26455564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562"/>
            <a:ext cx="8229600" cy="1097280"/>
          </a:xfrm>
        </p:spPr>
        <p:txBody>
          <a:bodyPr/>
          <a:lstStyle/>
          <a:p>
            <a:r>
              <a:rPr lang="en-US" sz="2200" dirty="0">
                <a:solidFill>
                  <a:schemeClr val="bg2"/>
                </a:solidFill>
                <a:latin typeface="+mj-lt"/>
              </a:rPr>
              <a:t>Hypothesis Test with Two Variances or Standard Deviations: Test Statistic for Hypothesis Tests with Two Variances (with </a:t>
            </a:r>
            <a:r>
              <a:rPr lang="en-US" sz="2200" i="1" dirty="0">
                <a:solidFill>
                  <a:schemeClr val="bg2"/>
                </a:solidFill>
                <a:latin typeface="+mj-lt"/>
              </a:rPr>
              <a:t>H</a:t>
            </a:r>
            <a:r>
              <a:rPr lang="en-US" sz="2200" baseline="-25000" dirty="0">
                <a:solidFill>
                  <a:schemeClr val="bg2"/>
                </a:solidFill>
                <a:latin typeface="+mj-lt"/>
              </a:rPr>
              <a:t>0</a:t>
            </a:r>
            <a:r>
              <a:rPr lang="en-US" sz="2200" dirty="0">
                <a:solidFill>
                  <a:schemeClr val="bg2"/>
                </a:solidFill>
                <a:latin typeface="+mj-lt"/>
              </a:rPr>
              <a:t>: sigma 1 squared equal to sigma 2 squared) </a:t>
            </a:r>
            <a:r>
              <a:rPr lang="en-US" sz="1800" b="0" dirty="0">
                <a:solidFill>
                  <a:schemeClr val="bg2"/>
                </a:solidFill>
                <a:latin typeface="+mj-lt"/>
              </a:rPr>
              <a:t>(4 of 4)</a:t>
            </a:r>
            <a:endParaRPr lang="en-IN" sz="1800" b="0" dirty="0">
              <a:solidFill>
                <a:schemeClr val="bg2"/>
              </a:solidFill>
              <a:latin typeface="+mj-lt"/>
            </a:endParaRPr>
          </a:p>
        </p:txBody>
      </p:sp>
      <p:pic>
        <p:nvPicPr>
          <p:cNvPr id="7" name="Picture 6" descr="Find the critical F value for the right tail. because we are stipulating that the larger sample variance is s sub 1 squared, all one-tailed tests will be right-tailed and all two-tailed tests will require that we find only the critical value located to the right. We have no need to find the critical value at the left tail, which is not very difficult."/>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4008" y="1646855"/>
            <a:ext cx="8195984" cy="2286847"/>
          </a:xfrm>
          <a:prstGeom prst="rect">
            <a:avLst/>
          </a:prstGeom>
        </p:spPr>
      </p:pic>
    </p:spTree>
    <p:extLst>
      <p:ext uri="{BB962C8B-B14F-4D97-AF65-F5344CB8AC3E}">
        <p14:creationId xmlns:p14="http://schemas.microsoft.com/office/powerpoint/2010/main" val="20498840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i="1" dirty="0">
                <a:latin typeface="+mj-lt"/>
              </a:rPr>
              <a:t>F</a:t>
            </a:r>
            <a:r>
              <a:rPr lang="en-US" sz="3600" dirty="0">
                <a:latin typeface="+mj-lt"/>
              </a:rPr>
              <a:t> Distribution </a:t>
            </a:r>
            <a:r>
              <a:rPr lang="en-US" sz="2000" b="0" dirty="0">
                <a:latin typeface="+mj-lt"/>
              </a:rPr>
              <a:t>(1 of 2)</a:t>
            </a:r>
            <a:endParaRPr lang="en-IN" sz="2000" b="0" dirty="0">
              <a:latin typeface="+mj-lt"/>
            </a:endParaRPr>
          </a:p>
        </p:txBody>
      </p:sp>
      <p:sp>
        <p:nvSpPr>
          <p:cNvPr id="3" name="Content Placeholder 2"/>
          <p:cNvSpPr>
            <a:spLocks noGrp="1"/>
          </p:cNvSpPr>
          <p:nvPr>
            <p:ph idx="1"/>
          </p:nvPr>
        </p:nvSpPr>
        <p:spPr>
          <a:xfrm>
            <a:off x="457200" y="1600201"/>
            <a:ext cx="2438400" cy="457200"/>
          </a:xfrm>
        </p:spPr>
        <p:txBody>
          <a:bodyPr/>
          <a:lstStyle/>
          <a:p>
            <a:pPr>
              <a:buClr>
                <a:schemeClr val="bg2"/>
              </a:buClr>
            </a:pPr>
            <a:r>
              <a:rPr lang="en-US" sz="2600" i="1" dirty="0"/>
              <a:t>F</a:t>
            </a:r>
            <a:r>
              <a:rPr lang="en-US" sz="2600" dirty="0"/>
              <a:t> Distribution</a:t>
            </a:r>
            <a:endParaRPr lang="en-IN" sz="2600" dirty="0"/>
          </a:p>
        </p:txBody>
      </p:sp>
      <p:pic>
        <p:nvPicPr>
          <p:cNvPr id="6" name="Picture 5" descr="For two normally distributed populations with equal variances, sigma sub 1 squared = sigma sub 2 squared, the sample distribution of the test statistic F = s sub 1 squared over s sub 2 squared, which is the F distributio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5742" y="2259735"/>
            <a:ext cx="7059607" cy="1606999"/>
          </a:xfrm>
          <a:prstGeom prst="rect">
            <a:avLst/>
          </a:prstGeom>
        </p:spPr>
      </p:pic>
    </p:spTree>
    <p:extLst>
      <p:ext uri="{BB962C8B-B14F-4D97-AF65-F5344CB8AC3E}">
        <p14:creationId xmlns:p14="http://schemas.microsoft.com/office/powerpoint/2010/main" val="33074628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i="1" dirty="0">
                <a:latin typeface="+mj-lt"/>
              </a:rPr>
              <a:t>F</a:t>
            </a:r>
            <a:r>
              <a:rPr lang="en-US" sz="3600" dirty="0">
                <a:latin typeface="+mj-lt"/>
              </a:rPr>
              <a:t> Distribution </a:t>
            </a:r>
            <a:r>
              <a:rPr lang="en-US" sz="2000" b="0" dirty="0">
                <a:latin typeface="+mj-lt"/>
              </a:rPr>
              <a:t>(2 of 2)</a:t>
            </a:r>
            <a:endParaRPr lang="en-IN" sz="2000" b="0" dirty="0">
              <a:latin typeface="+mj-lt"/>
            </a:endParaRPr>
          </a:p>
        </p:txBody>
      </p:sp>
      <p:sp>
        <p:nvSpPr>
          <p:cNvPr id="3" name="Content Placeholder 2"/>
          <p:cNvSpPr>
            <a:spLocks noGrp="1"/>
          </p:cNvSpPr>
          <p:nvPr>
            <p:ph idx="1"/>
          </p:nvPr>
        </p:nvSpPr>
        <p:spPr>
          <a:xfrm>
            <a:off x="457199" y="1600201"/>
            <a:ext cx="8408775" cy="838199"/>
          </a:xfrm>
        </p:spPr>
        <p:txBody>
          <a:bodyPr/>
          <a:lstStyle/>
          <a:p>
            <a:pPr marL="0" indent="0">
              <a:buNone/>
            </a:pPr>
            <a:r>
              <a:rPr lang="en-US" sz="2600" dirty="0"/>
              <a:t>There is a different </a:t>
            </a:r>
            <a:r>
              <a:rPr lang="en-US" sz="2600" i="1" dirty="0"/>
              <a:t>F </a:t>
            </a:r>
            <a:r>
              <a:rPr lang="en-US" sz="2600" dirty="0"/>
              <a:t>distribution for each different pair of degrees of freedom for the numerator and denominator.</a:t>
            </a:r>
            <a:endParaRPr lang="en-IN" sz="2600" dirty="0"/>
          </a:p>
        </p:txBody>
      </p:sp>
      <p:sp>
        <p:nvSpPr>
          <p:cNvPr id="4" name="Content Placeholder 3"/>
          <p:cNvSpPr>
            <a:spLocks noGrp="1"/>
          </p:cNvSpPr>
          <p:nvPr>
            <p:ph idx="13"/>
          </p:nvPr>
        </p:nvSpPr>
        <p:spPr>
          <a:xfrm>
            <a:off x="457200" y="2667001"/>
            <a:ext cx="5029200" cy="2667000"/>
          </a:xfrm>
        </p:spPr>
        <p:txBody>
          <a:bodyPr/>
          <a:lstStyle/>
          <a:p>
            <a:r>
              <a:rPr lang="en-US" sz="2400" dirty="0"/>
              <a:t>The </a:t>
            </a:r>
            <a:r>
              <a:rPr lang="en-US" sz="2400" i="1" dirty="0"/>
              <a:t>F </a:t>
            </a:r>
            <a:r>
              <a:rPr lang="en-US" sz="2400" dirty="0"/>
              <a:t>distribution is not symmetric.</a:t>
            </a:r>
          </a:p>
          <a:p>
            <a:r>
              <a:rPr lang="en-US" sz="2400" dirty="0"/>
              <a:t>Values of the </a:t>
            </a:r>
            <a:r>
              <a:rPr lang="en-US" sz="2400" i="1" dirty="0"/>
              <a:t>F </a:t>
            </a:r>
            <a:r>
              <a:rPr lang="en-US" sz="2400" dirty="0"/>
              <a:t>distribution cannot be negative.</a:t>
            </a:r>
          </a:p>
          <a:p>
            <a:r>
              <a:rPr lang="en-US" sz="2400" dirty="0"/>
              <a:t>The exact shape of the </a:t>
            </a:r>
            <a:r>
              <a:rPr lang="en-US" sz="2400" i="1" dirty="0"/>
              <a:t>F </a:t>
            </a:r>
            <a:r>
              <a:rPr lang="en-US" sz="2400" dirty="0"/>
              <a:t>distribution depends on the two different degrees of freedom.</a:t>
            </a:r>
            <a:endParaRPr lang="en-IN" sz="2400" dirty="0"/>
          </a:p>
        </p:txBody>
      </p:sp>
      <p:pic>
        <p:nvPicPr>
          <p:cNvPr id="5" name="Picture 4" descr="The F distribution curve is single-peaked and right-skewed in quadrant 1. The tail region under the curve has area alpha, and the value of F is s sub 1 squared over s sub 2 squared."/>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97848" y="2725949"/>
            <a:ext cx="3096728" cy="3057173"/>
          </a:xfrm>
          <a:prstGeom prst="rect">
            <a:avLst/>
          </a:prstGeom>
        </p:spPr>
      </p:pic>
    </p:spTree>
    <p:extLst>
      <p:ext uri="{BB962C8B-B14F-4D97-AF65-F5344CB8AC3E}">
        <p14:creationId xmlns:p14="http://schemas.microsoft.com/office/powerpoint/2010/main" val="29129887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Interpreting the Value of the </a:t>
            </a:r>
            <a:r>
              <a:rPr lang="en-US" sz="3600" i="1" dirty="0">
                <a:latin typeface="+mj-lt"/>
              </a:rPr>
              <a:t>F</a:t>
            </a:r>
            <a:r>
              <a:rPr lang="en-US" sz="3600" dirty="0">
                <a:latin typeface="+mj-lt"/>
              </a:rPr>
              <a:t> Test Statistic</a:t>
            </a:r>
            <a:endParaRPr lang="en-IN" sz="3600" dirty="0">
              <a:latin typeface="+mj-lt"/>
            </a:endParaRPr>
          </a:p>
        </p:txBody>
      </p:sp>
      <p:pic>
        <p:nvPicPr>
          <p:cNvPr id="4" name="Picture 3" descr="If the two populations have equal variances, then the ratio s sub 1 squared over s sub 2 squared will tend to be close to 1. Because we are stipulating that s sub 1 squared is the larger sample variance, the ratio s sub 1 squared over s sub 2 squared will be a large number whenever s sub 1 squared and s sub 2 squared are far apart in value. Consequently, a value of F near 1 will be evidence in favor of sigma sub 1 squared = sigma sub 2 squared, but a large value of F will be evidence against sigma sub 1 squared = sigma sub 2 squared."/>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4755" y="1694646"/>
            <a:ext cx="8034491" cy="4205406"/>
          </a:xfrm>
          <a:prstGeom prst="rect">
            <a:avLst/>
          </a:prstGeom>
        </p:spPr>
      </p:pic>
    </p:spTree>
    <p:extLst>
      <p:ext uri="{BB962C8B-B14F-4D97-AF65-F5344CB8AC3E}">
        <p14:creationId xmlns:p14="http://schemas.microsoft.com/office/powerpoint/2010/main" val="35219750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2"/>
            <a:ext cx="7772400" cy="1097280"/>
          </a:xfrm>
        </p:spPr>
        <p:txBody>
          <a:bodyPr/>
          <a:lstStyle/>
          <a:p>
            <a:r>
              <a:rPr lang="en-US" sz="3600" dirty="0">
                <a:latin typeface="+mj-lt"/>
              </a:rPr>
              <a:t>Example: Course Evaluation Scores </a:t>
            </a:r>
            <a:r>
              <a:rPr lang="en-US" sz="2000" b="0" dirty="0">
                <a:latin typeface="+mj-lt"/>
              </a:rPr>
              <a:t>(1 of 9)</a:t>
            </a:r>
            <a:endParaRPr lang="en-IN" sz="2000" b="0" dirty="0">
              <a:latin typeface="+mj-lt"/>
            </a:endParaRPr>
          </a:p>
        </p:txBody>
      </p:sp>
      <p:sp>
        <p:nvSpPr>
          <p:cNvPr id="3" name="Content Placeholder 2"/>
          <p:cNvSpPr>
            <a:spLocks noGrp="1"/>
          </p:cNvSpPr>
          <p:nvPr>
            <p:ph idx="1"/>
          </p:nvPr>
        </p:nvSpPr>
        <p:spPr>
          <a:xfrm>
            <a:off x="457200" y="1600201"/>
            <a:ext cx="8305800" cy="2743199"/>
          </a:xfrm>
        </p:spPr>
        <p:txBody>
          <a:bodyPr/>
          <a:lstStyle/>
          <a:p>
            <a:pPr marL="0" indent="0">
              <a:buNone/>
            </a:pPr>
            <a:r>
              <a:rPr lang="en-US" sz="2600" dirty="0"/>
              <a:t>Listed below are the same student course evaluation scores used in Section 9-2, where we tested the claim that the two samples are from populations with the same </a:t>
            </a:r>
            <a:r>
              <a:rPr lang="en-US" sz="2600" b="1" dirty="0"/>
              <a:t>mean.</a:t>
            </a:r>
            <a:r>
              <a:rPr lang="en-US" sz="2600" dirty="0"/>
              <a:t> Use the same data with a 0.05 significance level to test the claim that course evaluation scores of female professors and male professors have the same </a:t>
            </a:r>
            <a:r>
              <a:rPr lang="en-US" sz="2600" b="1" dirty="0"/>
              <a:t>variation.</a:t>
            </a:r>
            <a:endParaRPr lang="en-IN" sz="2600" b="1" dirty="0"/>
          </a:p>
        </p:txBody>
      </p:sp>
      <p:graphicFrame>
        <p:nvGraphicFramePr>
          <p:cNvPr id="4" name="Table 3" descr="Female evaluation scores: 4.3, 4.3, 4.4, 4.0, 3.4, 4.7, 2.9, 4.0, 4.3, 3.4, 3.4, 3.3. Male evaluation scores: 4.5, 3.7, 4.2, 3.9, 3.1, 4.0, 3.8, 3.4, 4.5, 3.8, 4.3, 4.4, 4.1, 4.2, 4.0."/>
          <p:cNvGraphicFramePr>
            <a:graphicFrameLocks noGrp="1"/>
          </p:cNvGraphicFramePr>
          <p:nvPr>
            <p:extLst>
              <p:ext uri="{D42A27DB-BD31-4B8C-83A1-F6EECF244321}">
                <p14:modId xmlns:p14="http://schemas.microsoft.com/office/powerpoint/2010/main" val="3654936919"/>
              </p:ext>
            </p:extLst>
          </p:nvPr>
        </p:nvGraphicFramePr>
        <p:xfrm>
          <a:off x="381000" y="4648200"/>
          <a:ext cx="8434250" cy="778682"/>
        </p:xfrm>
        <a:graphic>
          <a:graphicData uri="http://schemas.openxmlformats.org/drawingml/2006/table">
            <a:tbl>
              <a:tblPr firstRow="1" bandRow="1">
                <a:tableStyleId>{3B4B98B0-60AC-42C2-AFA5-B58CD77FA1E5}</a:tableStyleId>
              </a:tblPr>
              <a:tblGrid>
                <a:gridCol w="989651">
                  <a:extLst>
                    <a:ext uri="{9D8B030D-6E8A-4147-A177-3AD203B41FA5}">
                      <a16:colId xmlns:a16="http://schemas.microsoft.com/office/drawing/2014/main" val="20000"/>
                    </a:ext>
                  </a:extLst>
                </a:gridCol>
                <a:gridCol w="523101">
                  <a:extLst>
                    <a:ext uri="{9D8B030D-6E8A-4147-A177-3AD203B41FA5}">
                      <a16:colId xmlns:a16="http://schemas.microsoft.com/office/drawing/2014/main" val="20001"/>
                    </a:ext>
                  </a:extLst>
                </a:gridCol>
                <a:gridCol w="466550">
                  <a:extLst>
                    <a:ext uri="{9D8B030D-6E8A-4147-A177-3AD203B41FA5}">
                      <a16:colId xmlns:a16="http://schemas.microsoft.com/office/drawing/2014/main" val="20002"/>
                    </a:ext>
                  </a:extLst>
                </a:gridCol>
                <a:gridCol w="494825">
                  <a:extLst>
                    <a:ext uri="{9D8B030D-6E8A-4147-A177-3AD203B41FA5}">
                      <a16:colId xmlns:a16="http://schemas.microsoft.com/office/drawing/2014/main" val="20003"/>
                    </a:ext>
                  </a:extLst>
                </a:gridCol>
                <a:gridCol w="494825">
                  <a:extLst>
                    <a:ext uri="{9D8B030D-6E8A-4147-A177-3AD203B41FA5}">
                      <a16:colId xmlns:a16="http://schemas.microsoft.com/office/drawing/2014/main" val="20004"/>
                    </a:ext>
                  </a:extLst>
                </a:gridCol>
                <a:gridCol w="494825">
                  <a:extLst>
                    <a:ext uri="{9D8B030D-6E8A-4147-A177-3AD203B41FA5}">
                      <a16:colId xmlns:a16="http://schemas.microsoft.com/office/drawing/2014/main" val="20005"/>
                    </a:ext>
                  </a:extLst>
                </a:gridCol>
                <a:gridCol w="494825">
                  <a:extLst>
                    <a:ext uri="{9D8B030D-6E8A-4147-A177-3AD203B41FA5}">
                      <a16:colId xmlns:a16="http://schemas.microsoft.com/office/drawing/2014/main" val="20006"/>
                    </a:ext>
                  </a:extLst>
                </a:gridCol>
                <a:gridCol w="494825">
                  <a:extLst>
                    <a:ext uri="{9D8B030D-6E8A-4147-A177-3AD203B41FA5}">
                      <a16:colId xmlns:a16="http://schemas.microsoft.com/office/drawing/2014/main" val="20007"/>
                    </a:ext>
                  </a:extLst>
                </a:gridCol>
                <a:gridCol w="494825">
                  <a:extLst>
                    <a:ext uri="{9D8B030D-6E8A-4147-A177-3AD203B41FA5}">
                      <a16:colId xmlns:a16="http://schemas.microsoft.com/office/drawing/2014/main" val="20008"/>
                    </a:ext>
                  </a:extLst>
                </a:gridCol>
                <a:gridCol w="525123">
                  <a:extLst>
                    <a:ext uri="{9D8B030D-6E8A-4147-A177-3AD203B41FA5}">
                      <a16:colId xmlns:a16="http://schemas.microsoft.com/office/drawing/2014/main" val="20009"/>
                    </a:ext>
                  </a:extLst>
                </a:gridCol>
                <a:gridCol w="494825">
                  <a:extLst>
                    <a:ext uri="{9D8B030D-6E8A-4147-A177-3AD203B41FA5}">
                      <a16:colId xmlns:a16="http://schemas.microsoft.com/office/drawing/2014/main" val="20010"/>
                    </a:ext>
                  </a:extLst>
                </a:gridCol>
                <a:gridCol w="494825">
                  <a:extLst>
                    <a:ext uri="{9D8B030D-6E8A-4147-A177-3AD203B41FA5}">
                      <a16:colId xmlns:a16="http://schemas.microsoft.com/office/drawing/2014/main" val="20011"/>
                    </a:ext>
                  </a:extLst>
                </a:gridCol>
                <a:gridCol w="494825">
                  <a:extLst>
                    <a:ext uri="{9D8B030D-6E8A-4147-A177-3AD203B41FA5}">
                      <a16:colId xmlns:a16="http://schemas.microsoft.com/office/drawing/2014/main" val="20012"/>
                    </a:ext>
                  </a:extLst>
                </a:gridCol>
                <a:gridCol w="466548">
                  <a:extLst>
                    <a:ext uri="{9D8B030D-6E8A-4147-A177-3AD203B41FA5}">
                      <a16:colId xmlns:a16="http://schemas.microsoft.com/office/drawing/2014/main" val="20013"/>
                    </a:ext>
                  </a:extLst>
                </a:gridCol>
                <a:gridCol w="494825">
                  <a:extLst>
                    <a:ext uri="{9D8B030D-6E8A-4147-A177-3AD203B41FA5}">
                      <a16:colId xmlns:a16="http://schemas.microsoft.com/office/drawing/2014/main" val="20014"/>
                    </a:ext>
                  </a:extLst>
                </a:gridCol>
                <a:gridCol w="515027">
                  <a:extLst>
                    <a:ext uri="{9D8B030D-6E8A-4147-A177-3AD203B41FA5}">
                      <a16:colId xmlns:a16="http://schemas.microsoft.com/office/drawing/2014/main" val="20015"/>
                    </a:ext>
                  </a:extLst>
                </a:gridCol>
              </a:tblGrid>
              <a:tr h="407842">
                <a:tc>
                  <a:txBody>
                    <a:bodyPr/>
                    <a:lstStyle/>
                    <a:p>
                      <a:r>
                        <a:rPr lang="en-IN" sz="1600" dirty="0">
                          <a:solidFill>
                            <a:schemeClr val="tx1"/>
                          </a:solidFill>
                        </a:rPr>
                        <a:t>Female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sz="1600" b="0" dirty="0">
                          <a:solidFill>
                            <a:schemeClr val="tx1"/>
                          </a:solidFill>
                        </a:rPr>
                        <a:t>4.3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sz="1600" b="0" dirty="0">
                          <a:solidFill>
                            <a:schemeClr val="tx1"/>
                          </a:solidFill>
                        </a:rPr>
                        <a:t>4.3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sz="1600" b="0" dirty="0">
                          <a:solidFill>
                            <a:schemeClr val="tx1"/>
                          </a:solidFill>
                        </a:rPr>
                        <a:t>4.4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sz="1600" b="0" dirty="0">
                          <a:solidFill>
                            <a:schemeClr val="tx1"/>
                          </a:solidFill>
                        </a:rPr>
                        <a:t>4.0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sz="1600" b="0" dirty="0">
                          <a:solidFill>
                            <a:schemeClr val="tx1"/>
                          </a:solidFill>
                        </a:rPr>
                        <a:t>3.4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sz="1600" b="0" dirty="0">
                          <a:solidFill>
                            <a:schemeClr val="tx1"/>
                          </a:solidFill>
                        </a:rPr>
                        <a:t>4.7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sz="1600" b="0" dirty="0">
                          <a:solidFill>
                            <a:schemeClr val="tx1"/>
                          </a:solidFill>
                        </a:rPr>
                        <a:t>2.9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sz="1600" b="0" dirty="0">
                          <a:solidFill>
                            <a:schemeClr val="tx1"/>
                          </a:solidFill>
                        </a:rPr>
                        <a:t>4.0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sz="1600" b="0" dirty="0">
                          <a:solidFill>
                            <a:schemeClr val="tx1"/>
                          </a:solidFill>
                        </a:rPr>
                        <a:t>4.3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sz="1600" b="0" dirty="0">
                          <a:solidFill>
                            <a:schemeClr val="tx1"/>
                          </a:solidFill>
                        </a:rPr>
                        <a:t>3.4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sz="1600" b="0" dirty="0">
                          <a:solidFill>
                            <a:schemeClr val="tx1"/>
                          </a:solidFill>
                        </a:rPr>
                        <a:t>3.4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sz="1600" b="0" dirty="0">
                          <a:solidFill>
                            <a:schemeClr val="tx1"/>
                          </a:solidFill>
                        </a:rPr>
                        <a:t>3.3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sz="900" b="0" dirty="0">
                          <a:solidFill>
                            <a:schemeClr val="bg1"/>
                          </a:solidFill>
                        </a:rPr>
                        <a:t>blank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900" b="0" dirty="0">
                          <a:solidFill>
                            <a:schemeClr val="bg1"/>
                          </a:solidFill>
                        </a:rPr>
                        <a:t>Blank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900" b="0" dirty="0">
                          <a:solidFill>
                            <a:schemeClr val="bg1"/>
                          </a:solidFill>
                        </a:rPr>
                        <a:t>blank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r h="370840">
                <a:tc>
                  <a:txBody>
                    <a:bodyPr/>
                    <a:lstStyle/>
                    <a:p>
                      <a:r>
                        <a:rPr lang="en-IN" sz="1600" b="1" dirty="0">
                          <a:solidFill>
                            <a:schemeClr val="tx1"/>
                          </a:solidFill>
                        </a:rPr>
                        <a:t>Male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sz="1600" dirty="0">
                          <a:solidFill>
                            <a:schemeClr val="tx1"/>
                          </a:solidFill>
                        </a:rPr>
                        <a:t>4.5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sz="1600" dirty="0">
                          <a:solidFill>
                            <a:schemeClr val="tx1"/>
                          </a:solidFill>
                        </a:rPr>
                        <a:t>3.7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sz="1600" dirty="0">
                          <a:solidFill>
                            <a:schemeClr val="tx1"/>
                          </a:solidFill>
                        </a:rPr>
                        <a:t>4.2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sz="1600" dirty="0">
                          <a:solidFill>
                            <a:schemeClr val="tx1"/>
                          </a:solidFill>
                        </a:rPr>
                        <a:t>3.9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sz="1600" dirty="0">
                          <a:solidFill>
                            <a:schemeClr val="tx1"/>
                          </a:solidFill>
                        </a:rPr>
                        <a:t>3.1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sz="1600" dirty="0">
                          <a:solidFill>
                            <a:schemeClr val="tx1"/>
                          </a:solidFill>
                        </a:rPr>
                        <a:t>4.0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sz="1600" dirty="0">
                          <a:solidFill>
                            <a:schemeClr val="tx1"/>
                          </a:solidFill>
                        </a:rPr>
                        <a:t>3.8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sz="1600" dirty="0">
                          <a:solidFill>
                            <a:schemeClr val="tx1"/>
                          </a:solidFill>
                        </a:rPr>
                        <a:t>3.4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sz="1600" dirty="0">
                          <a:solidFill>
                            <a:schemeClr val="tx1"/>
                          </a:solidFill>
                        </a:rPr>
                        <a:t>4.5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sz="1600" dirty="0">
                          <a:solidFill>
                            <a:schemeClr val="tx1"/>
                          </a:solidFill>
                        </a:rPr>
                        <a:t>3.8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sz="1600" dirty="0">
                          <a:solidFill>
                            <a:schemeClr val="tx1"/>
                          </a:solidFill>
                        </a:rPr>
                        <a:t>4.3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sz="1600" dirty="0">
                          <a:solidFill>
                            <a:schemeClr val="tx1"/>
                          </a:solidFill>
                        </a:rPr>
                        <a:t>4.4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sz="1600" dirty="0">
                          <a:solidFill>
                            <a:schemeClr val="tx1"/>
                          </a:solidFill>
                        </a:rPr>
                        <a:t>4.1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sz="1600" dirty="0">
                          <a:solidFill>
                            <a:schemeClr val="tx1"/>
                          </a:solidFill>
                        </a:rPr>
                        <a:t>4.2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sz="1600" dirty="0">
                          <a:solidFill>
                            <a:schemeClr val="tx1"/>
                          </a:solidFill>
                        </a:rPr>
                        <a:t>4.0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919980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2"/>
            <a:ext cx="7772400" cy="1097280"/>
          </a:xfrm>
        </p:spPr>
        <p:txBody>
          <a:bodyPr/>
          <a:lstStyle/>
          <a:p>
            <a:r>
              <a:rPr lang="en-US" sz="3600" dirty="0">
                <a:latin typeface="+mj-lt"/>
              </a:rPr>
              <a:t>Example: Course Evaluation Scores </a:t>
            </a:r>
            <a:r>
              <a:rPr lang="en-US" sz="2000" b="0" dirty="0">
                <a:latin typeface="+mj-lt"/>
              </a:rPr>
              <a:t>(2 of 9)</a:t>
            </a:r>
            <a:endParaRPr lang="en-IN" sz="2000" b="0" dirty="0">
              <a:latin typeface="+mj-lt"/>
            </a:endParaRPr>
          </a:p>
        </p:txBody>
      </p:sp>
      <p:sp>
        <p:nvSpPr>
          <p:cNvPr id="3" name="Content Placeholder 2"/>
          <p:cNvSpPr>
            <a:spLocks noGrp="1"/>
          </p:cNvSpPr>
          <p:nvPr>
            <p:ph idx="1"/>
          </p:nvPr>
        </p:nvSpPr>
        <p:spPr>
          <a:xfrm>
            <a:off x="457200" y="1600201"/>
            <a:ext cx="8229600" cy="3657600"/>
          </a:xfrm>
        </p:spPr>
        <p:txBody>
          <a:bodyPr/>
          <a:lstStyle/>
          <a:p>
            <a:pPr marL="0" indent="0">
              <a:spcBef>
                <a:spcPts val="1200"/>
              </a:spcBef>
              <a:buNone/>
            </a:pPr>
            <a:r>
              <a:rPr lang="en-US" sz="2600" dirty="0"/>
              <a:t>Solution</a:t>
            </a:r>
          </a:p>
          <a:p>
            <a:pPr marL="0" indent="0">
              <a:spcBef>
                <a:spcPts val="1200"/>
              </a:spcBef>
              <a:buNone/>
            </a:pPr>
            <a:r>
              <a:rPr lang="en-US" sz="2400" b="1" dirty="0"/>
              <a:t>REQUIREMENT CHECK </a:t>
            </a:r>
            <a:r>
              <a:rPr lang="en-US" sz="2400" dirty="0"/>
              <a:t>(1) The two populations are independent of each other. The two samples are not matched in any way. (2) Given the design for the study, we assume that the two samples can be treated as simple random samples. (3) A normal quantile plot of each set of sample course evaluation scores shows that both samples appear to be from populations with a normal distribution.</a:t>
            </a:r>
          </a:p>
          <a:p>
            <a:pPr marL="0" indent="0">
              <a:spcBef>
                <a:spcPts val="1200"/>
              </a:spcBef>
              <a:buNone/>
            </a:pPr>
            <a:r>
              <a:rPr lang="en-US" sz="2400" dirty="0"/>
              <a:t>The requirements are satisfied.</a:t>
            </a:r>
            <a:endParaRPr lang="en-IN" sz="2400" dirty="0"/>
          </a:p>
        </p:txBody>
      </p:sp>
    </p:spTree>
    <p:extLst>
      <p:ext uri="{BB962C8B-B14F-4D97-AF65-F5344CB8AC3E}">
        <p14:creationId xmlns:p14="http://schemas.microsoft.com/office/powerpoint/2010/main" val="23858730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2"/>
            <a:ext cx="7813600" cy="1097280"/>
          </a:xfrm>
        </p:spPr>
        <p:txBody>
          <a:bodyPr/>
          <a:lstStyle/>
          <a:p>
            <a:r>
              <a:rPr lang="en-US" sz="3600" dirty="0">
                <a:latin typeface="+mj-lt"/>
              </a:rPr>
              <a:t>Example: Course Evaluation Scores </a:t>
            </a:r>
            <a:r>
              <a:rPr lang="en-US" sz="2000" b="0" dirty="0">
                <a:latin typeface="+mj-lt"/>
              </a:rPr>
              <a:t>(3 of 9)</a:t>
            </a:r>
            <a:endParaRPr lang="en-IN" sz="2000" b="0" dirty="0">
              <a:latin typeface="+mj-lt"/>
            </a:endParaRPr>
          </a:p>
        </p:txBody>
      </p:sp>
      <p:sp>
        <p:nvSpPr>
          <p:cNvPr id="3" name="Content Placeholder 2"/>
          <p:cNvSpPr>
            <a:spLocks noGrp="1"/>
          </p:cNvSpPr>
          <p:nvPr>
            <p:ph idx="1"/>
          </p:nvPr>
        </p:nvSpPr>
        <p:spPr>
          <a:xfrm>
            <a:off x="457200" y="1600201"/>
            <a:ext cx="8229600" cy="457200"/>
          </a:xfrm>
        </p:spPr>
        <p:txBody>
          <a:bodyPr/>
          <a:lstStyle/>
          <a:p>
            <a:pPr marL="0" indent="0">
              <a:buNone/>
            </a:pPr>
            <a:r>
              <a:rPr lang="en-US" sz="2600" dirty="0"/>
              <a:t>Solution</a:t>
            </a:r>
          </a:p>
        </p:txBody>
      </p:sp>
      <p:pic>
        <p:nvPicPr>
          <p:cNvPr id="7" name="Picture 6" descr="For females, we get s = 0.563006 and for males we get s = 0.3954503. We can conduct the test using either variances or standard deviations. Because we stipulate in this section that the larger variance is denoted by s sub 1 squared, we let s sub 1 squared = 0.5630006 squared and s sub 2 squared = 0.3954503 squared."/>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3271" y="2243651"/>
            <a:ext cx="7798198" cy="1829514"/>
          </a:xfrm>
          <a:prstGeom prst="rect">
            <a:avLst/>
          </a:prstGeom>
        </p:spPr>
      </p:pic>
    </p:spTree>
    <p:extLst>
      <p:ext uri="{BB962C8B-B14F-4D97-AF65-F5344CB8AC3E}">
        <p14:creationId xmlns:p14="http://schemas.microsoft.com/office/powerpoint/2010/main" val="26199657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2"/>
            <a:ext cx="7772400" cy="1097280"/>
          </a:xfrm>
        </p:spPr>
        <p:txBody>
          <a:bodyPr/>
          <a:lstStyle/>
          <a:p>
            <a:r>
              <a:rPr lang="en-US" sz="3600" dirty="0">
                <a:latin typeface="+mj-lt"/>
              </a:rPr>
              <a:t>Example: Course Evaluation Scores </a:t>
            </a:r>
            <a:r>
              <a:rPr lang="en-US" sz="2000" b="0" dirty="0">
                <a:latin typeface="+mj-lt"/>
              </a:rPr>
              <a:t>(4 of 9)</a:t>
            </a:r>
            <a:endParaRPr lang="en-IN" sz="2000" b="0" dirty="0">
              <a:latin typeface="+mj-lt"/>
            </a:endParaRPr>
          </a:p>
        </p:txBody>
      </p:sp>
      <p:sp>
        <p:nvSpPr>
          <p:cNvPr id="3" name="Content Placeholder 2"/>
          <p:cNvSpPr>
            <a:spLocks noGrp="1"/>
          </p:cNvSpPr>
          <p:nvPr>
            <p:ph idx="1"/>
          </p:nvPr>
        </p:nvSpPr>
        <p:spPr>
          <a:xfrm>
            <a:off x="457200" y="1600201"/>
            <a:ext cx="8229600" cy="457200"/>
          </a:xfrm>
        </p:spPr>
        <p:txBody>
          <a:bodyPr/>
          <a:lstStyle/>
          <a:p>
            <a:pPr marL="0" indent="0">
              <a:buNone/>
            </a:pPr>
            <a:r>
              <a:rPr lang="en-US" sz="2600" dirty="0"/>
              <a:t>Solution       </a:t>
            </a:r>
            <a:endParaRPr lang="en-IN" sz="2600" dirty="0"/>
          </a:p>
        </p:txBody>
      </p:sp>
      <p:pic>
        <p:nvPicPr>
          <p:cNvPr id="5" name="Picture 4" descr="Step 1. This claim that male and female professors have the same variation can be expressed symbolically as sigma sub 1 squared = sigma sub 2 squared, or as sigma sub 1 = sigma sub 2. Use sigma sub 1 = sigma sub 2. Step 2. If the original claim is false, then sigma sub 1 does not equal sigma sub 2. Step 3. Because the null hypothesis is the statement of equality and because the alternative hypothesis cannot contain equality, we have H sub 0, sigma sub 1 = sigma sub 2, which is the original claim. So, H sub 1 is sigma sub 1 not equal to sigma sub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2751" y="2209800"/>
            <a:ext cx="7644543" cy="3685761"/>
          </a:xfrm>
          <a:prstGeom prst="rect">
            <a:avLst/>
          </a:prstGeom>
        </p:spPr>
      </p:pic>
    </p:spTree>
    <p:extLst>
      <p:ext uri="{BB962C8B-B14F-4D97-AF65-F5344CB8AC3E}">
        <p14:creationId xmlns:p14="http://schemas.microsoft.com/office/powerpoint/2010/main" val="29571530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15372"/>
            <a:ext cx="7772400" cy="1097280"/>
          </a:xfrm>
        </p:spPr>
        <p:txBody>
          <a:bodyPr/>
          <a:lstStyle/>
          <a:p>
            <a:r>
              <a:rPr lang="en-US" sz="3600" dirty="0">
                <a:latin typeface="+mj-lt"/>
              </a:rPr>
              <a:t>Example: Course Evaluation Scores </a:t>
            </a:r>
            <a:r>
              <a:rPr lang="en-US" sz="2000" b="0" dirty="0">
                <a:latin typeface="+mj-lt"/>
              </a:rPr>
              <a:t>(5 of 9)</a:t>
            </a:r>
            <a:endParaRPr lang="en-IN" sz="2000" b="0" dirty="0">
              <a:latin typeface="+mj-lt"/>
            </a:endParaRPr>
          </a:p>
        </p:txBody>
      </p:sp>
      <p:sp>
        <p:nvSpPr>
          <p:cNvPr id="3" name="Content Placeholder 2"/>
          <p:cNvSpPr>
            <a:spLocks noGrp="1"/>
          </p:cNvSpPr>
          <p:nvPr>
            <p:ph idx="1"/>
          </p:nvPr>
        </p:nvSpPr>
        <p:spPr>
          <a:xfrm>
            <a:off x="457200" y="1600201"/>
            <a:ext cx="8229600" cy="2362200"/>
          </a:xfrm>
        </p:spPr>
        <p:txBody>
          <a:bodyPr/>
          <a:lstStyle/>
          <a:p>
            <a:pPr marL="0" indent="0">
              <a:spcBef>
                <a:spcPts val="1200"/>
              </a:spcBef>
              <a:buFontTx/>
              <a:buNone/>
            </a:pPr>
            <a:r>
              <a:rPr lang="en-US" sz="2600" kern="0" dirty="0"/>
              <a:t>Solution</a:t>
            </a:r>
          </a:p>
          <a:p>
            <a:pPr marL="0" indent="0">
              <a:spcBef>
                <a:spcPts val="1200"/>
              </a:spcBef>
              <a:buFontTx/>
              <a:buNone/>
            </a:pPr>
            <a:r>
              <a:rPr lang="en-US" sz="2600" b="1" kern="0" dirty="0"/>
              <a:t>Step 4: </a:t>
            </a:r>
            <a:r>
              <a:rPr lang="en-US" sz="2600" kern="0" dirty="0"/>
              <a:t>The significance level is </a:t>
            </a:r>
            <a:r>
              <a:rPr lang="el-GR" sz="2600" i="1" dirty="0"/>
              <a:t>α</a:t>
            </a:r>
            <a:r>
              <a:rPr lang="el-GR" sz="2600" dirty="0"/>
              <a:t> </a:t>
            </a:r>
            <a:r>
              <a:rPr lang="en-US" sz="2600" kern="0" dirty="0"/>
              <a:t>= 0.05.</a:t>
            </a:r>
          </a:p>
          <a:p>
            <a:pPr marL="0" indent="0">
              <a:spcBef>
                <a:spcPts val="1200"/>
              </a:spcBef>
              <a:buNone/>
            </a:pPr>
            <a:r>
              <a:rPr lang="en-US" sz="2600" b="1" kern="0" dirty="0"/>
              <a:t>Step 5: </a:t>
            </a:r>
            <a:r>
              <a:rPr lang="en-US" sz="2600" kern="0" dirty="0"/>
              <a:t>Because this test involves two population variances, we use the </a:t>
            </a:r>
            <a:r>
              <a:rPr lang="en-US" sz="2600" i="1" kern="0" dirty="0"/>
              <a:t>F </a:t>
            </a:r>
            <a:r>
              <a:rPr lang="en-US" sz="2600" kern="0" dirty="0"/>
              <a:t>distribution.</a:t>
            </a:r>
          </a:p>
          <a:p>
            <a:pPr marL="0" indent="0">
              <a:spcBef>
                <a:spcPts val="1200"/>
              </a:spcBef>
              <a:buNone/>
            </a:pPr>
            <a:r>
              <a:rPr lang="en-US" sz="2600" b="1" dirty="0"/>
              <a:t>Step 6: </a:t>
            </a:r>
            <a:r>
              <a:rPr lang="en-US" sz="2600" dirty="0"/>
              <a:t>The test statistic is</a:t>
            </a:r>
            <a:endParaRPr lang="en-IN" sz="2600" dirty="0"/>
          </a:p>
        </p:txBody>
      </p:sp>
      <p:pic>
        <p:nvPicPr>
          <p:cNvPr id="5" name="Picture 4" descr="F = s sub 1 squared over s sub 2 squared = 0.5630006 squared over 0.3954503 squared = 2.026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91425" y="4446623"/>
            <a:ext cx="4703951" cy="887377"/>
          </a:xfrm>
          <a:prstGeom prst="rect">
            <a:avLst/>
          </a:prstGeom>
        </p:spPr>
      </p:pic>
    </p:spTree>
    <p:extLst>
      <p:ext uri="{BB962C8B-B14F-4D97-AF65-F5344CB8AC3E}">
        <p14:creationId xmlns:p14="http://schemas.microsoft.com/office/powerpoint/2010/main" val="37825695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2"/>
            <a:ext cx="7772400" cy="1097280"/>
          </a:xfrm>
        </p:spPr>
        <p:txBody>
          <a:bodyPr/>
          <a:lstStyle/>
          <a:p>
            <a:r>
              <a:rPr lang="en-US" sz="3600" dirty="0">
                <a:latin typeface="+mj-lt"/>
              </a:rPr>
              <a:t>Example: Course Evaluation Scores </a:t>
            </a:r>
            <a:r>
              <a:rPr lang="en-US" sz="2000" b="0" dirty="0">
                <a:latin typeface="+mj-lt"/>
              </a:rPr>
              <a:t>(6 of 9)</a:t>
            </a:r>
            <a:endParaRPr lang="en-IN" sz="2000" b="0" dirty="0">
              <a:latin typeface="+mj-lt"/>
            </a:endParaRPr>
          </a:p>
        </p:txBody>
      </p:sp>
      <p:sp>
        <p:nvSpPr>
          <p:cNvPr id="3" name="Content Placeholder 2"/>
          <p:cNvSpPr>
            <a:spLocks noGrp="1"/>
          </p:cNvSpPr>
          <p:nvPr>
            <p:ph idx="1"/>
          </p:nvPr>
        </p:nvSpPr>
        <p:spPr>
          <a:xfrm>
            <a:off x="457200" y="1600201"/>
            <a:ext cx="8229600" cy="3505199"/>
          </a:xfrm>
        </p:spPr>
        <p:txBody>
          <a:bodyPr/>
          <a:lstStyle/>
          <a:p>
            <a:pPr marL="0" indent="0">
              <a:spcBef>
                <a:spcPts val="1200"/>
              </a:spcBef>
              <a:buNone/>
            </a:pPr>
            <a:r>
              <a:rPr lang="en-US" sz="2600" dirty="0"/>
              <a:t>Solution</a:t>
            </a:r>
          </a:p>
          <a:p>
            <a:pPr marL="0" indent="0">
              <a:spcBef>
                <a:spcPts val="1200"/>
              </a:spcBef>
              <a:buNone/>
            </a:pPr>
            <a:r>
              <a:rPr lang="en-US" sz="2400" b="1" i="1" dirty="0"/>
              <a:t>P</a:t>
            </a:r>
            <a:r>
              <a:rPr lang="en-US" sz="2400" b="1" dirty="0"/>
              <a:t>-Value Method </a:t>
            </a:r>
            <a:r>
              <a:rPr lang="en-US" sz="2400" dirty="0"/>
              <a:t>For a two-tailed test with significance level 0.05, the area of 0.025 is in the right tail. With numerator degrees of freedom = </a:t>
            </a:r>
            <a:r>
              <a:rPr lang="en-US" sz="2400" i="1" dirty="0"/>
              <a:t>n</a:t>
            </a:r>
            <a:r>
              <a:rPr lang="en-US" sz="2400" baseline="-25000" dirty="0"/>
              <a:t>1</a:t>
            </a:r>
            <a:r>
              <a:rPr lang="en-US" sz="2400" dirty="0"/>
              <a:t> </a:t>
            </a:r>
            <a:r>
              <a:rPr lang="en-US" sz="2400" i="1" dirty="0">
                <a:cs typeface="Arial" panose="020B0604020202020204" pitchFamily="34" charset="0"/>
              </a:rPr>
              <a:t>−</a:t>
            </a:r>
            <a:r>
              <a:rPr lang="en-US" sz="2400" dirty="0"/>
              <a:t> 1 = 11 and denominator degrees of freedom = </a:t>
            </a:r>
            <a:r>
              <a:rPr lang="en-US" sz="2400" i="1" dirty="0"/>
              <a:t>n</a:t>
            </a:r>
            <a:r>
              <a:rPr lang="en-US" sz="2400" baseline="-25000" dirty="0"/>
              <a:t>2 </a:t>
            </a:r>
            <a:r>
              <a:rPr lang="en-US" sz="2400" i="1" dirty="0">
                <a:cs typeface="Arial" panose="020B0604020202020204" pitchFamily="34" charset="0"/>
              </a:rPr>
              <a:t>−</a:t>
            </a:r>
            <a:r>
              <a:rPr lang="en-US" sz="2400" dirty="0"/>
              <a:t> 1 = 14, we find that the critical value of </a:t>
            </a:r>
            <a:r>
              <a:rPr lang="en-US" sz="2400" i="1" dirty="0"/>
              <a:t>F </a:t>
            </a:r>
            <a:r>
              <a:rPr lang="en-US" sz="2400" dirty="0"/>
              <a:t>is between 3.1469 and 3.0502. The test statistic of </a:t>
            </a:r>
            <a:r>
              <a:rPr lang="en-US" sz="2400" i="1" dirty="0"/>
              <a:t>F </a:t>
            </a:r>
            <a:r>
              <a:rPr lang="en-US" sz="2400" dirty="0"/>
              <a:t>= 2.0269 is less than the critical value, so the area to the right of the test statistic is greater than 0.025, and for this two-tailed test, </a:t>
            </a:r>
            <a:r>
              <a:rPr lang="en-US" sz="2400" i="1" dirty="0"/>
              <a:t>P</a:t>
            </a:r>
            <a:r>
              <a:rPr lang="en-US" sz="2400" dirty="0"/>
              <a:t>-value &gt; 0.05.</a:t>
            </a:r>
            <a:endParaRPr lang="en-IN" sz="2400" dirty="0"/>
          </a:p>
        </p:txBody>
      </p:sp>
    </p:spTree>
    <p:extLst>
      <p:ext uri="{BB962C8B-B14F-4D97-AF65-F5344CB8AC3E}">
        <p14:creationId xmlns:p14="http://schemas.microsoft.com/office/powerpoint/2010/main" val="37321796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4700"/>
            <a:ext cx="8229600" cy="1097280"/>
          </a:xfrm>
        </p:spPr>
        <p:txBody>
          <a:bodyPr/>
          <a:lstStyle/>
          <a:p>
            <a:r>
              <a:rPr lang="en-US" sz="3600" dirty="0">
                <a:solidFill>
                  <a:schemeClr val="bg2"/>
                </a:solidFill>
                <a:latin typeface="+mj-lt"/>
              </a:rPr>
              <a:t>Inferences from Two Samples</a:t>
            </a:r>
            <a:endParaRPr lang="en-IN" sz="3600" dirty="0">
              <a:solidFill>
                <a:schemeClr val="bg2"/>
              </a:solidFill>
              <a:latin typeface="+mj-lt"/>
            </a:endParaRPr>
          </a:p>
        </p:txBody>
      </p:sp>
      <p:sp>
        <p:nvSpPr>
          <p:cNvPr id="3" name="Content Placeholder 2"/>
          <p:cNvSpPr>
            <a:spLocks noGrp="1"/>
          </p:cNvSpPr>
          <p:nvPr>
            <p:ph idx="1"/>
          </p:nvPr>
        </p:nvSpPr>
        <p:spPr>
          <a:xfrm>
            <a:off x="457200" y="1600201"/>
            <a:ext cx="8229600" cy="2362199"/>
          </a:xfrm>
        </p:spPr>
        <p:txBody>
          <a:bodyPr/>
          <a:lstStyle/>
          <a:p>
            <a:pPr marL="255600" indent="-255600" defTabSz="690563">
              <a:buNone/>
              <a:defRPr/>
            </a:pPr>
            <a:r>
              <a:rPr lang="en-US" sz="2600" dirty="0"/>
              <a:t>9-1 Two Proportions</a:t>
            </a:r>
          </a:p>
          <a:p>
            <a:pPr marL="255600" indent="-255600" defTabSz="690563">
              <a:buNone/>
              <a:defRPr/>
            </a:pPr>
            <a:r>
              <a:rPr lang="en-US" sz="2600" dirty="0"/>
              <a:t>9-2 Two Means: Independent Samples</a:t>
            </a:r>
          </a:p>
          <a:p>
            <a:pPr marL="255600" indent="-255600" defTabSz="690563">
              <a:buNone/>
              <a:defRPr/>
            </a:pPr>
            <a:r>
              <a:rPr lang="en-US" sz="2600" dirty="0"/>
              <a:t>9-3 Two Dependent Samples (Matched Pairs)</a:t>
            </a:r>
          </a:p>
          <a:p>
            <a:pPr marL="255600" indent="-255600" defTabSz="690563">
              <a:buNone/>
              <a:defRPr/>
            </a:pPr>
            <a:r>
              <a:rPr lang="en-US" sz="2600" b="1" dirty="0"/>
              <a:t>9-4 Two Variances or Standard Deviations</a:t>
            </a:r>
          </a:p>
        </p:txBody>
      </p:sp>
    </p:spTree>
    <p:extLst>
      <p:ext uri="{BB962C8B-B14F-4D97-AF65-F5344CB8AC3E}">
        <p14:creationId xmlns:p14="http://schemas.microsoft.com/office/powerpoint/2010/main" val="7800338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2"/>
            <a:ext cx="7772400" cy="1097280"/>
          </a:xfrm>
        </p:spPr>
        <p:txBody>
          <a:bodyPr/>
          <a:lstStyle/>
          <a:p>
            <a:r>
              <a:rPr lang="en-US" sz="3600" dirty="0">
                <a:latin typeface="+mj-lt"/>
              </a:rPr>
              <a:t>Example: Course Evaluation Scores </a:t>
            </a:r>
            <a:r>
              <a:rPr lang="en-US" sz="2000" b="0" dirty="0">
                <a:latin typeface="+mj-lt"/>
              </a:rPr>
              <a:t>(7 of 9)</a:t>
            </a:r>
            <a:endParaRPr lang="en-IN" sz="2000" b="0" dirty="0">
              <a:latin typeface="+mj-lt"/>
            </a:endParaRPr>
          </a:p>
        </p:txBody>
      </p:sp>
      <p:sp>
        <p:nvSpPr>
          <p:cNvPr id="3" name="Content Placeholder 2"/>
          <p:cNvSpPr>
            <a:spLocks noGrp="1"/>
          </p:cNvSpPr>
          <p:nvPr>
            <p:ph idx="1"/>
          </p:nvPr>
        </p:nvSpPr>
        <p:spPr>
          <a:xfrm>
            <a:off x="457200" y="1600200"/>
            <a:ext cx="4495800" cy="3886199"/>
          </a:xfrm>
        </p:spPr>
        <p:txBody>
          <a:bodyPr/>
          <a:lstStyle/>
          <a:p>
            <a:pPr marL="0" indent="0">
              <a:spcBef>
                <a:spcPts val="1200"/>
              </a:spcBef>
              <a:buNone/>
            </a:pPr>
            <a:r>
              <a:rPr lang="en-US" sz="2600" dirty="0"/>
              <a:t>Solution</a:t>
            </a:r>
          </a:p>
          <a:p>
            <a:pPr marL="0" indent="0">
              <a:spcBef>
                <a:spcPts val="1200"/>
              </a:spcBef>
              <a:buNone/>
            </a:pPr>
            <a:r>
              <a:rPr lang="en-US" sz="2400" b="1" dirty="0"/>
              <a:t>Critical Value Method </a:t>
            </a:r>
            <a:r>
              <a:rPr lang="en-US" sz="2400" dirty="0"/>
              <a:t>As with the </a:t>
            </a:r>
            <a:r>
              <a:rPr lang="en-US" sz="2400" i="1" dirty="0"/>
              <a:t>P</a:t>
            </a:r>
            <a:r>
              <a:rPr lang="en-US" sz="2400" dirty="0"/>
              <a:t>-value method, we find that the critical value is between 3.1469 and 3.0502. The test statistic </a:t>
            </a:r>
            <a:r>
              <a:rPr lang="en-US" sz="2400" i="1" dirty="0"/>
              <a:t>F </a:t>
            </a:r>
            <a:r>
              <a:rPr lang="en-US" sz="2400" dirty="0"/>
              <a:t>= 2.0269 is less than the critical value (which is between 3.1469 and 3.0502), so the test statistic does not fall in the critical region.</a:t>
            </a:r>
            <a:endParaRPr lang="en-IN" sz="2400" dirty="0"/>
          </a:p>
        </p:txBody>
      </p:sp>
      <p:pic>
        <p:nvPicPr>
          <p:cNvPr id="4" name="Picture 3" descr="An F curve with a lower critical value at F = 0.2977 and an upper critical value at F = 3.0946, so that each tail region has area 0.025. The test statistic is F = 2.026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05400" y="2362200"/>
            <a:ext cx="3773134" cy="3223584"/>
          </a:xfrm>
          <a:prstGeom prst="rect">
            <a:avLst/>
          </a:prstGeom>
        </p:spPr>
      </p:pic>
    </p:spTree>
    <p:extLst>
      <p:ext uri="{BB962C8B-B14F-4D97-AF65-F5344CB8AC3E}">
        <p14:creationId xmlns:p14="http://schemas.microsoft.com/office/powerpoint/2010/main" val="40339815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2"/>
            <a:ext cx="7772400" cy="1097280"/>
          </a:xfrm>
        </p:spPr>
        <p:txBody>
          <a:bodyPr/>
          <a:lstStyle/>
          <a:p>
            <a:r>
              <a:rPr lang="en-US" sz="3600" dirty="0">
                <a:latin typeface="+mj-lt"/>
              </a:rPr>
              <a:t>Example: Course Evaluation Scores </a:t>
            </a:r>
            <a:r>
              <a:rPr lang="en-US" sz="2000" b="0" dirty="0">
                <a:latin typeface="+mj-lt"/>
              </a:rPr>
              <a:t>(8 of 9)</a:t>
            </a:r>
            <a:endParaRPr lang="en-IN" sz="2000" b="0" dirty="0">
              <a:latin typeface="+mj-lt"/>
            </a:endParaRPr>
          </a:p>
        </p:txBody>
      </p:sp>
      <p:sp>
        <p:nvSpPr>
          <p:cNvPr id="3" name="Content Placeholder 2"/>
          <p:cNvSpPr>
            <a:spLocks noGrp="1"/>
          </p:cNvSpPr>
          <p:nvPr>
            <p:ph idx="1"/>
          </p:nvPr>
        </p:nvSpPr>
        <p:spPr>
          <a:xfrm>
            <a:off x="457200" y="1600201"/>
            <a:ext cx="8153400" cy="2057399"/>
          </a:xfrm>
        </p:spPr>
        <p:txBody>
          <a:bodyPr/>
          <a:lstStyle/>
          <a:p>
            <a:pPr marL="0" indent="0">
              <a:spcBef>
                <a:spcPts val="1200"/>
              </a:spcBef>
              <a:buNone/>
            </a:pPr>
            <a:r>
              <a:rPr lang="en-US" sz="2600" dirty="0"/>
              <a:t>Solution</a:t>
            </a:r>
          </a:p>
          <a:p>
            <a:pPr marL="0" indent="0">
              <a:spcBef>
                <a:spcPts val="1200"/>
              </a:spcBef>
              <a:buNone/>
            </a:pPr>
            <a:r>
              <a:rPr lang="en-US" sz="2400" b="1" dirty="0"/>
              <a:t>Step 7: </a:t>
            </a:r>
            <a:r>
              <a:rPr lang="en-US" sz="2400" dirty="0"/>
              <a:t>The test statistic </a:t>
            </a:r>
            <a:r>
              <a:rPr lang="en-US" sz="2400" i="1" dirty="0"/>
              <a:t>F </a:t>
            </a:r>
            <a:r>
              <a:rPr lang="en-US" sz="2400" dirty="0"/>
              <a:t>= 2.0269 does not fall within the critical region, so we fail to reject the null hypothesis of equal variances. There is not sufficient evidence to warrant rejection of the claim of equal standard deviations.</a:t>
            </a:r>
            <a:endParaRPr lang="en-IN" sz="2400" dirty="0"/>
          </a:p>
        </p:txBody>
      </p:sp>
    </p:spTree>
    <p:extLst>
      <p:ext uri="{BB962C8B-B14F-4D97-AF65-F5344CB8AC3E}">
        <p14:creationId xmlns:p14="http://schemas.microsoft.com/office/powerpoint/2010/main" val="30083669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2"/>
            <a:ext cx="7772400" cy="1097280"/>
          </a:xfrm>
        </p:spPr>
        <p:txBody>
          <a:bodyPr/>
          <a:lstStyle/>
          <a:p>
            <a:r>
              <a:rPr lang="en-US" sz="3600" dirty="0">
                <a:latin typeface="+mj-lt"/>
              </a:rPr>
              <a:t>Example: Course Evaluation Scores </a:t>
            </a:r>
            <a:r>
              <a:rPr lang="en-US" sz="2000" b="0" dirty="0">
                <a:latin typeface="+mj-lt"/>
              </a:rPr>
              <a:t>(9 of 9)</a:t>
            </a:r>
            <a:endParaRPr lang="en-IN" sz="2000" b="0" dirty="0">
              <a:latin typeface="+mj-lt"/>
            </a:endParaRPr>
          </a:p>
        </p:txBody>
      </p:sp>
      <p:sp>
        <p:nvSpPr>
          <p:cNvPr id="3" name="Content Placeholder 2"/>
          <p:cNvSpPr>
            <a:spLocks noGrp="1"/>
          </p:cNvSpPr>
          <p:nvPr>
            <p:ph idx="1"/>
          </p:nvPr>
        </p:nvSpPr>
        <p:spPr>
          <a:xfrm>
            <a:off x="457200" y="1600201"/>
            <a:ext cx="8229600" cy="2057399"/>
          </a:xfrm>
        </p:spPr>
        <p:txBody>
          <a:bodyPr/>
          <a:lstStyle/>
          <a:p>
            <a:pPr marL="0" indent="0">
              <a:spcBef>
                <a:spcPts val="1200"/>
              </a:spcBef>
              <a:buNone/>
            </a:pPr>
            <a:r>
              <a:rPr lang="en-US" sz="2600" dirty="0"/>
              <a:t>Interpretation</a:t>
            </a:r>
          </a:p>
          <a:p>
            <a:pPr marL="0" indent="0">
              <a:spcBef>
                <a:spcPts val="1200"/>
              </a:spcBef>
              <a:buNone/>
            </a:pPr>
            <a:r>
              <a:rPr lang="en-US" sz="2400" b="1" dirty="0"/>
              <a:t>Step 8: </a:t>
            </a:r>
            <a:r>
              <a:rPr lang="en-US" sz="2400" dirty="0"/>
              <a:t>There is not sufficient evidence to warrant rejection of the claim that the two standard deviations are equal. Course evaluation scores of female professors and male professors appear to have the same amount of variation.</a:t>
            </a:r>
            <a:endParaRPr lang="en-IN" sz="2400" dirty="0"/>
          </a:p>
        </p:txBody>
      </p:sp>
    </p:spTree>
    <p:extLst>
      <p:ext uri="{BB962C8B-B14F-4D97-AF65-F5344CB8AC3E}">
        <p14:creationId xmlns:p14="http://schemas.microsoft.com/office/powerpoint/2010/main" val="25679556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Key Concept</a:t>
            </a:r>
            <a:endParaRPr lang="en-IN" sz="3600" dirty="0">
              <a:latin typeface="+mj-lt"/>
            </a:endParaRPr>
          </a:p>
        </p:txBody>
      </p:sp>
      <p:sp>
        <p:nvSpPr>
          <p:cNvPr id="3" name="Content Placeholder 2"/>
          <p:cNvSpPr>
            <a:spLocks noGrp="1"/>
          </p:cNvSpPr>
          <p:nvPr>
            <p:ph idx="1"/>
          </p:nvPr>
        </p:nvSpPr>
        <p:spPr>
          <a:xfrm>
            <a:off x="457200" y="1600201"/>
            <a:ext cx="8229600" cy="3352800"/>
          </a:xfrm>
        </p:spPr>
        <p:txBody>
          <a:bodyPr/>
          <a:lstStyle/>
          <a:p>
            <a:pPr marL="0" indent="0">
              <a:buNone/>
            </a:pPr>
            <a:r>
              <a:rPr lang="en-US" sz="2600" dirty="0"/>
              <a:t>In this section we present the </a:t>
            </a:r>
            <a:r>
              <a:rPr lang="en-US" sz="2600" i="1" dirty="0"/>
              <a:t>F </a:t>
            </a:r>
            <a:r>
              <a:rPr lang="en-US" sz="2600" dirty="0"/>
              <a:t>test for testing claims made about two population variances (or standard deviations). The </a:t>
            </a:r>
            <a:r>
              <a:rPr lang="en-US" sz="2600" i="1" dirty="0"/>
              <a:t>F </a:t>
            </a:r>
            <a:r>
              <a:rPr lang="en-US" sz="2600" dirty="0"/>
              <a:t>test (named for statistician Sir Ronald Fisher) uses the </a:t>
            </a:r>
            <a:r>
              <a:rPr lang="en-US" sz="2600" i="1" dirty="0"/>
              <a:t>F </a:t>
            </a:r>
            <a:r>
              <a:rPr lang="en-US" sz="2600" dirty="0"/>
              <a:t>distribution introduced in this section. The </a:t>
            </a:r>
            <a:r>
              <a:rPr lang="en-US" sz="2600" i="1" dirty="0"/>
              <a:t>F </a:t>
            </a:r>
            <a:r>
              <a:rPr lang="en-US" sz="2600" dirty="0"/>
              <a:t>test requires that both populations have normal distributions. Instead of being robust, this test is </a:t>
            </a:r>
            <a:r>
              <a:rPr lang="en-US" sz="2600" b="1" dirty="0"/>
              <a:t>very </a:t>
            </a:r>
            <a:r>
              <a:rPr lang="en-US" sz="2600" dirty="0"/>
              <a:t>sensitive to departures from normal distributions, so the normality requirement is quite strict.</a:t>
            </a:r>
            <a:endParaRPr lang="en-IN" sz="2600" dirty="0"/>
          </a:p>
        </p:txBody>
      </p:sp>
    </p:spTree>
    <p:extLst>
      <p:ext uri="{BB962C8B-B14F-4D97-AF65-F5344CB8AC3E}">
        <p14:creationId xmlns:p14="http://schemas.microsoft.com/office/powerpoint/2010/main" val="6036205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chemeClr val="bg2"/>
                </a:solidFill>
                <a:latin typeface="+mj-lt"/>
              </a:rPr>
              <a:t>Hypothesis Test with Two Variances or Standard Deviations: Objective</a:t>
            </a:r>
            <a:endParaRPr lang="en-IN" sz="3600" dirty="0">
              <a:solidFill>
                <a:schemeClr val="bg2"/>
              </a:solidFill>
              <a:latin typeface="+mj-lt"/>
            </a:endParaRPr>
          </a:p>
        </p:txBody>
      </p:sp>
      <p:sp>
        <p:nvSpPr>
          <p:cNvPr id="3" name="Content Placeholder 2"/>
          <p:cNvSpPr>
            <a:spLocks noGrp="1"/>
          </p:cNvSpPr>
          <p:nvPr>
            <p:ph idx="1"/>
          </p:nvPr>
        </p:nvSpPr>
        <p:spPr>
          <a:xfrm>
            <a:off x="457200" y="1600201"/>
            <a:ext cx="8077200" cy="2895600"/>
          </a:xfrm>
        </p:spPr>
        <p:txBody>
          <a:bodyPr/>
          <a:lstStyle/>
          <a:p>
            <a:pPr marL="0" indent="0">
              <a:buNone/>
            </a:pPr>
            <a:r>
              <a:rPr lang="en-US" sz="2600" dirty="0"/>
              <a:t>Conduct a hypothesis test of a claim about two population variances or standard deviations. (Any claim made about two population standard deviations can be restated with an equivalent claim about two population variances, so the same procedure is used for two population standard deviations or two population variances.)</a:t>
            </a:r>
            <a:endParaRPr lang="en-IN" sz="2600" dirty="0"/>
          </a:p>
        </p:txBody>
      </p:sp>
    </p:spTree>
    <p:extLst>
      <p:ext uri="{BB962C8B-B14F-4D97-AF65-F5344CB8AC3E}">
        <p14:creationId xmlns:p14="http://schemas.microsoft.com/office/powerpoint/2010/main" val="31744714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chemeClr val="bg2"/>
                </a:solidFill>
                <a:latin typeface="+mj-lt"/>
              </a:rPr>
              <a:t>Hypothesis Test with Two Variances or Standard Deviations: Notation</a:t>
            </a:r>
            <a:endParaRPr lang="en-IN" sz="3600" dirty="0">
              <a:solidFill>
                <a:schemeClr val="bg2"/>
              </a:solidFill>
              <a:latin typeface="+mj-lt"/>
            </a:endParaRPr>
          </a:p>
        </p:txBody>
      </p:sp>
      <p:pic>
        <p:nvPicPr>
          <p:cNvPr id="9" name="Picture 8" descr="s sub 1 squared = the larger of the two sample variables. n sub 1 = the size of the sample with the larger variance. sigma sub 1 squared = the variance of the population from which the sample with the larger variance was drawn. The symbols s sub 2 squared, n sub 2, and sigma sub 2 squared are used for the other sample and populatio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6982" y="1812984"/>
            <a:ext cx="7346255" cy="3040436"/>
          </a:xfrm>
          <a:prstGeom prst="rect">
            <a:avLst/>
          </a:prstGeom>
        </p:spPr>
      </p:pic>
    </p:spTree>
    <p:extLst>
      <p:ext uri="{BB962C8B-B14F-4D97-AF65-F5344CB8AC3E}">
        <p14:creationId xmlns:p14="http://schemas.microsoft.com/office/powerpoint/2010/main" val="34305835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2"/>
                </a:solidFill>
                <a:latin typeface="+mj-lt"/>
              </a:rPr>
              <a:t>Hypothesis Test with Two Variances or Standard Deviations: Requirements</a:t>
            </a:r>
            <a:endParaRPr lang="en-IN" dirty="0">
              <a:solidFill>
                <a:schemeClr val="bg2"/>
              </a:solidFill>
              <a:latin typeface="+mj-lt"/>
            </a:endParaRPr>
          </a:p>
        </p:txBody>
      </p:sp>
      <p:sp>
        <p:nvSpPr>
          <p:cNvPr id="3" name="Content Placeholder 2"/>
          <p:cNvSpPr>
            <a:spLocks noGrp="1"/>
          </p:cNvSpPr>
          <p:nvPr>
            <p:ph idx="1"/>
          </p:nvPr>
        </p:nvSpPr>
        <p:spPr>
          <a:xfrm>
            <a:off x="457200" y="1600201"/>
            <a:ext cx="8458200" cy="3505199"/>
          </a:xfrm>
        </p:spPr>
        <p:txBody>
          <a:bodyPr/>
          <a:lstStyle/>
          <a:p>
            <a:pPr marL="429768" indent="-429768">
              <a:spcBef>
                <a:spcPts val="1200"/>
              </a:spcBef>
              <a:buFont typeface="+mj-lt"/>
              <a:buAutoNum type="arabicPeriod"/>
            </a:pPr>
            <a:r>
              <a:rPr lang="en-US" sz="2600" dirty="0"/>
              <a:t>The two populations are </a:t>
            </a:r>
            <a:r>
              <a:rPr lang="en-US" sz="2600" b="1" dirty="0"/>
              <a:t>independent.</a:t>
            </a:r>
          </a:p>
          <a:p>
            <a:pPr marL="429768" indent="-429768">
              <a:spcBef>
                <a:spcPts val="1200"/>
              </a:spcBef>
              <a:buFont typeface="+mj-lt"/>
              <a:buAutoNum type="arabicPeriod"/>
            </a:pPr>
            <a:r>
              <a:rPr lang="en-US" sz="2600" dirty="0"/>
              <a:t>The two samples are simple random samples.</a:t>
            </a:r>
          </a:p>
          <a:p>
            <a:pPr marL="429768" indent="-429768">
              <a:spcBef>
                <a:spcPts val="1200"/>
              </a:spcBef>
              <a:buFont typeface="+mj-lt"/>
              <a:buAutoNum type="arabicPeriod"/>
            </a:pPr>
            <a:r>
              <a:rPr lang="en-US" sz="2600" dirty="0"/>
              <a:t>Each of the two populations must be </a:t>
            </a:r>
            <a:r>
              <a:rPr lang="en-US" sz="2600" b="1" dirty="0"/>
              <a:t>normally distributed</a:t>
            </a:r>
            <a:r>
              <a:rPr lang="en-US" sz="2600" i="1" dirty="0"/>
              <a:t>, </a:t>
            </a:r>
            <a:r>
              <a:rPr lang="en-US" sz="2600" dirty="0"/>
              <a:t>regardless of their sample sizes. This </a:t>
            </a:r>
            <a:r>
              <a:rPr lang="en-US" sz="2600" i="1" dirty="0"/>
              <a:t>F </a:t>
            </a:r>
            <a:r>
              <a:rPr lang="en-US" sz="2600" dirty="0"/>
              <a:t>test is </a:t>
            </a:r>
            <a:r>
              <a:rPr lang="en-US" sz="2600" b="1" dirty="0"/>
              <a:t>not robust</a:t>
            </a:r>
            <a:r>
              <a:rPr lang="en-US" sz="2600" i="1" dirty="0"/>
              <a:t> </a:t>
            </a:r>
            <a:r>
              <a:rPr lang="en-US" sz="2600" dirty="0"/>
              <a:t>against departures from normality, so it performs poorly if one or both of the populations have a distribution that is not normal. The requirement of normal distributions is quite strict for this </a:t>
            </a:r>
            <a:r>
              <a:rPr lang="en-US" sz="2600" i="1" dirty="0"/>
              <a:t>F </a:t>
            </a:r>
            <a:r>
              <a:rPr lang="en-US" sz="2600" dirty="0"/>
              <a:t>test.</a:t>
            </a:r>
            <a:endParaRPr lang="en-IN" sz="2600" dirty="0"/>
          </a:p>
        </p:txBody>
      </p:sp>
    </p:spTree>
    <p:extLst>
      <p:ext uri="{BB962C8B-B14F-4D97-AF65-F5344CB8AC3E}">
        <p14:creationId xmlns:p14="http://schemas.microsoft.com/office/powerpoint/2010/main" val="26715285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
            <a:ext cx="8305800" cy="1097280"/>
          </a:xfrm>
        </p:spPr>
        <p:txBody>
          <a:bodyPr/>
          <a:lstStyle/>
          <a:p>
            <a:r>
              <a:rPr lang="en-US" sz="2200" dirty="0">
                <a:solidFill>
                  <a:schemeClr val="bg2"/>
                </a:solidFill>
                <a:latin typeface="+mj-lt"/>
              </a:rPr>
              <a:t>Hypothesis Test with Two Variances or Standard Deviations: Test Statistic for Hypothesis Tests with Two Variances (with </a:t>
            </a:r>
            <a:r>
              <a:rPr lang="en-US" sz="2200" i="1" dirty="0">
                <a:solidFill>
                  <a:schemeClr val="bg2"/>
                </a:solidFill>
                <a:latin typeface="+mj-lt"/>
              </a:rPr>
              <a:t>H</a:t>
            </a:r>
            <a:r>
              <a:rPr lang="en-US" sz="2200" baseline="-25000" dirty="0">
                <a:solidFill>
                  <a:schemeClr val="bg2"/>
                </a:solidFill>
                <a:latin typeface="+mj-lt"/>
              </a:rPr>
              <a:t>0</a:t>
            </a:r>
            <a:r>
              <a:rPr lang="en-US" sz="2200" dirty="0">
                <a:solidFill>
                  <a:schemeClr val="bg2"/>
                </a:solidFill>
                <a:latin typeface="+mj-lt"/>
              </a:rPr>
              <a:t>: sigma 1 squared equal to sigma 2 squared) </a:t>
            </a:r>
            <a:r>
              <a:rPr lang="en-US" sz="1800" b="0" dirty="0">
                <a:solidFill>
                  <a:schemeClr val="bg2"/>
                </a:solidFill>
                <a:latin typeface="+mj-lt"/>
              </a:rPr>
              <a:t>(1 of 4)</a:t>
            </a:r>
            <a:endParaRPr lang="en-IN" sz="1800" b="0" dirty="0">
              <a:solidFill>
                <a:schemeClr val="bg2"/>
              </a:solidFill>
              <a:latin typeface="+mj-lt"/>
            </a:endParaRPr>
          </a:p>
        </p:txBody>
      </p:sp>
      <p:pic>
        <p:nvPicPr>
          <p:cNvPr id="13" name="Picture 12" descr="F = s sub 1 squared over s sub 2 squared."/>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1204" y="2007430"/>
            <a:ext cx="7720988" cy="1763270"/>
          </a:xfrm>
          <a:prstGeom prst="rect">
            <a:avLst/>
          </a:prstGeom>
        </p:spPr>
      </p:pic>
      <p:sp>
        <p:nvSpPr>
          <p:cNvPr id="9" name="Content Placeholder 8"/>
          <p:cNvSpPr>
            <a:spLocks noGrp="1"/>
          </p:cNvSpPr>
          <p:nvPr>
            <p:ph idx="1"/>
          </p:nvPr>
        </p:nvSpPr>
        <p:spPr>
          <a:xfrm>
            <a:off x="465909" y="3992877"/>
            <a:ext cx="7839891" cy="1569724"/>
          </a:xfrm>
        </p:spPr>
        <p:txBody>
          <a:bodyPr/>
          <a:lstStyle/>
          <a:p>
            <a:pPr marL="0" indent="0">
              <a:buNone/>
            </a:pPr>
            <a:r>
              <a:rPr lang="en-US" sz="2600" b="1" i="1" dirty="0"/>
              <a:t>P</a:t>
            </a:r>
            <a:r>
              <a:rPr lang="en-US" sz="2600" b="1" dirty="0"/>
              <a:t>-Values: </a:t>
            </a:r>
            <a:r>
              <a:rPr lang="en-US" sz="2600" i="1" dirty="0"/>
              <a:t>P</a:t>
            </a:r>
            <a:r>
              <a:rPr lang="en-US" sz="2600" dirty="0"/>
              <a:t>-values are automatically provided by technology. If technology is not available, use the computed value of the </a:t>
            </a:r>
            <a:r>
              <a:rPr lang="en-US" sz="2600" i="1" dirty="0"/>
              <a:t>F </a:t>
            </a:r>
            <a:r>
              <a:rPr lang="en-US" sz="2600" dirty="0"/>
              <a:t>test statistic with Table A-5 to find a range for the </a:t>
            </a:r>
            <a:r>
              <a:rPr lang="en-US" sz="2600" i="1" dirty="0"/>
              <a:t>P</a:t>
            </a:r>
            <a:r>
              <a:rPr lang="en-US" sz="2600" dirty="0"/>
              <a:t>-value.</a:t>
            </a:r>
            <a:endParaRPr lang="en-IN" sz="2600" dirty="0"/>
          </a:p>
        </p:txBody>
      </p:sp>
    </p:spTree>
    <p:extLst>
      <p:ext uri="{BB962C8B-B14F-4D97-AF65-F5344CB8AC3E}">
        <p14:creationId xmlns:p14="http://schemas.microsoft.com/office/powerpoint/2010/main" val="39032022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
            <a:ext cx="8229600" cy="1097280"/>
          </a:xfrm>
        </p:spPr>
        <p:txBody>
          <a:bodyPr/>
          <a:lstStyle/>
          <a:p>
            <a:r>
              <a:rPr lang="en-US" sz="2200" dirty="0">
                <a:solidFill>
                  <a:schemeClr val="bg2"/>
                </a:solidFill>
                <a:latin typeface="+mj-lt"/>
              </a:rPr>
              <a:t>Hypothesis Test with Two Variances or Standard Deviations: Test Statistic for Hypothesis Tests with Two Variances (with </a:t>
            </a:r>
            <a:r>
              <a:rPr lang="en-US" sz="2200" i="1" dirty="0">
                <a:solidFill>
                  <a:schemeClr val="bg2"/>
                </a:solidFill>
                <a:latin typeface="+mj-lt"/>
              </a:rPr>
              <a:t>H</a:t>
            </a:r>
            <a:r>
              <a:rPr lang="en-US" sz="2200" baseline="-25000" dirty="0">
                <a:solidFill>
                  <a:schemeClr val="bg2"/>
                </a:solidFill>
                <a:latin typeface="+mj-lt"/>
              </a:rPr>
              <a:t>0</a:t>
            </a:r>
            <a:r>
              <a:rPr lang="en-US" sz="2200" dirty="0">
                <a:solidFill>
                  <a:schemeClr val="bg2"/>
                </a:solidFill>
                <a:latin typeface="+mj-lt"/>
              </a:rPr>
              <a:t>: sigma 1 squared equal to sigma 2 squared) </a:t>
            </a:r>
            <a:r>
              <a:rPr lang="en-US" sz="1800" b="0" dirty="0">
                <a:solidFill>
                  <a:schemeClr val="bg2"/>
                </a:solidFill>
                <a:latin typeface="+mj-lt"/>
              </a:rPr>
              <a:t>(2 of 4)</a:t>
            </a:r>
            <a:endParaRPr lang="en-IN" sz="1800" b="0" dirty="0">
              <a:solidFill>
                <a:schemeClr val="bg2"/>
              </a:solidFill>
              <a:latin typeface="+mj-lt"/>
            </a:endParaRPr>
          </a:p>
        </p:txBody>
      </p:sp>
      <p:sp>
        <p:nvSpPr>
          <p:cNvPr id="5" name="Content Placeholder 4"/>
          <p:cNvSpPr>
            <a:spLocks noGrp="1"/>
          </p:cNvSpPr>
          <p:nvPr>
            <p:ph idx="1"/>
          </p:nvPr>
        </p:nvSpPr>
        <p:spPr>
          <a:xfrm>
            <a:off x="457200" y="1600201"/>
            <a:ext cx="8229600" cy="2590799"/>
          </a:xfrm>
        </p:spPr>
        <p:txBody>
          <a:bodyPr/>
          <a:lstStyle/>
          <a:p>
            <a:pPr marL="0" indent="0">
              <a:spcBef>
                <a:spcPts val="1200"/>
              </a:spcBef>
              <a:buNone/>
            </a:pPr>
            <a:r>
              <a:rPr lang="en-US" sz="2600" b="1" dirty="0"/>
              <a:t>Critical Values: </a:t>
            </a:r>
            <a:r>
              <a:rPr lang="en-US" sz="2600" dirty="0"/>
              <a:t>Use Table A-5 to find critical </a:t>
            </a:r>
            <a:r>
              <a:rPr lang="en-US" sz="2600" i="1" dirty="0"/>
              <a:t>F </a:t>
            </a:r>
            <a:r>
              <a:rPr lang="en-US" sz="2600" dirty="0"/>
              <a:t>values that are determined by the following:</a:t>
            </a:r>
          </a:p>
          <a:p>
            <a:pPr marL="429768" indent="-429768">
              <a:spcBef>
                <a:spcPts val="1200"/>
              </a:spcBef>
              <a:buFont typeface="+mj-lt"/>
              <a:buAutoNum type="arabicPeriod"/>
            </a:pPr>
            <a:r>
              <a:rPr lang="en-US" sz="2400" dirty="0"/>
              <a:t>The significance level </a:t>
            </a:r>
            <a:r>
              <a:rPr lang="el-GR" sz="2400" i="1" dirty="0">
                <a:cs typeface="Arial" panose="020B0604020202020204" pitchFamily="34" charset="0"/>
                <a:sym typeface="Symbol" panose="05050102010706020507" pitchFamily="18" charset="2"/>
              </a:rPr>
              <a:t>α</a:t>
            </a:r>
            <a:r>
              <a:rPr lang="en-US" sz="2400" dirty="0"/>
              <a:t> (Table A-5 includes critical values for </a:t>
            </a:r>
            <a:r>
              <a:rPr lang="el-GR" sz="2400" i="1" dirty="0">
                <a:cs typeface="Arial" panose="020B0604020202020204" pitchFamily="34" charset="0"/>
                <a:sym typeface="Symbol" panose="05050102010706020507" pitchFamily="18" charset="2"/>
              </a:rPr>
              <a:t>α</a:t>
            </a:r>
            <a:r>
              <a:rPr lang="en-US" sz="2400" dirty="0"/>
              <a:t> = 0.025 and </a:t>
            </a:r>
            <a:r>
              <a:rPr lang="el-GR" sz="2400" i="1" dirty="0">
                <a:cs typeface="Arial" panose="020B0604020202020204" pitchFamily="34" charset="0"/>
                <a:sym typeface="Symbol" panose="05050102010706020507" pitchFamily="18" charset="2"/>
              </a:rPr>
              <a:t>α </a:t>
            </a:r>
            <a:r>
              <a:rPr lang="en-US" sz="2400" dirty="0"/>
              <a:t>= 0.05.)</a:t>
            </a:r>
          </a:p>
          <a:p>
            <a:pPr marL="429768" indent="-429768">
              <a:spcBef>
                <a:spcPts val="1200"/>
              </a:spcBef>
              <a:buFont typeface="+mj-lt"/>
              <a:buAutoNum type="arabicPeriod"/>
            </a:pPr>
            <a:r>
              <a:rPr lang="en-US" sz="2400" dirty="0">
                <a:latin typeface="Arial" panose="020B0604020202020204" pitchFamily="34" charset="0"/>
                <a:cs typeface="Arial" panose="020B0604020202020204" pitchFamily="34" charset="0"/>
              </a:rPr>
              <a:t>​</a:t>
            </a:r>
            <a:r>
              <a:rPr lang="en-US" sz="2400" dirty="0">
                <a:cs typeface="Arial" panose="020B0604020202020204" pitchFamily="34" charset="0"/>
              </a:rPr>
              <a:t>​​</a:t>
            </a:r>
            <a:r>
              <a:rPr lang="en-US" sz="2400" b="1" dirty="0"/>
              <a:t>Numerator degrees of freedom </a:t>
            </a:r>
            <a:r>
              <a:rPr lang="en-US" sz="2400" b="1" i="1" dirty="0"/>
              <a:t>n</a:t>
            </a:r>
            <a:r>
              <a:rPr lang="en-US" sz="2400" b="1" baseline="-25000" dirty="0"/>
              <a:t>1</a:t>
            </a:r>
            <a:r>
              <a:rPr lang="en-US" sz="2400" b="1" i="1" dirty="0"/>
              <a:t> </a:t>
            </a:r>
            <a:r>
              <a:rPr lang="en-US" sz="2400" b="1" i="1" dirty="0">
                <a:cs typeface="Arial" panose="020B0604020202020204" pitchFamily="34" charset="0"/>
              </a:rPr>
              <a:t>−</a:t>
            </a:r>
            <a:r>
              <a:rPr lang="en-US" sz="2400" b="1" dirty="0"/>
              <a:t> 1 </a:t>
            </a:r>
            <a:r>
              <a:rPr lang="en-US" sz="2400" dirty="0"/>
              <a:t>(determines </a:t>
            </a:r>
            <a:r>
              <a:rPr lang="en-US" sz="2400" b="1" dirty="0"/>
              <a:t>column</a:t>
            </a:r>
            <a:r>
              <a:rPr lang="en-US" sz="2400" i="1" dirty="0"/>
              <a:t> </a:t>
            </a:r>
            <a:r>
              <a:rPr lang="en-US" sz="2400" dirty="0"/>
              <a:t>of Table A-5)</a:t>
            </a:r>
            <a:endParaRPr lang="en-IN" sz="2400" dirty="0"/>
          </a:p>
        </p:txBody>
      </p:sp>
    </p:spTree>
    <p:extLst>
      <p:ext uri="{BB962C8B-B14F-4D97-AF65-F5344CB8AC3E}">
        <p14:creationId xmlns:p14="http://schemas.microsoft.com/office/powerpoint/2010/main" val="15066125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562"/>
            <a:ext cx="8229600" cy="1097280"/>
          </a:xfrm>
        </p:spPr>
        <p:txBody>
          <a:bodyPr/>
          <a:lstStyle/>
          <a:p>
            <a:r>
              <a:rPr lang="en-US" sz="2200" dirty="0">
                <a:solidFill>
                  <a:schemeClr val="bg2"/>
                </a:solidFill>
                <a:latin typeface="+mj-lt"/>
              </a:rPr>
              <a:t>Hypothesis Test with Two Variances or Standard Deviations: Test Statistic for Hypothesis Tests with Two Variances (with </a:t>
            </a:r>
            <a:r>
              <a:rPr lang="en-US" sz="2200" i="1" dirty="0">
                <a:solidFill>
                  <a:schemeClr val="bg2"/>
                </a:solidFill>
                <a:latin typeface="+mj-lt"/>
              </a:rPr>
              <a:t>H</a:t>
            </a:r>
            <a:r>
              <a:rPr lang="en-US" sz="2200" baseline="-25000" dirty="0">
                <a:solidFill>
                  <a:schemeClr val="bg2"/>
                </a:solidFill>
                <a:latin typeface="+mj-lt"/>
              </a:rPr>
              <a:t>0</a:t>
            </a:r>
            <a:r>
              <a:rPr lang="en-US" sz="2200" dirty="0">
                <a:solidFill>
                  <a:schemeClr val="bg2"/>
                </a:solidFill>
                <a:latin typeface="+mj-lt"/>
              </a:rPr>
              <a:t>: sigma 1 squared equal to sigma 2 squared) </a:t>
            </a:r>
            <a:r>
              <a:rPr lang="en-US" sz="1800" b="0" dirty="0">
                <a:solidFill>
                  <a:schemeClr val="bg2"/>
                </a:solidFill>
                <a:latin typeface="+mj-lt"/>
              </a:rPr>
              <a:t>(3 of 4)</a:t>
            </a:r>
            <a:endParaRPr lang="en-IN" sz="1800" b="0" dirty="0">
              <a:solidFill>
                <a:schemeClr val="bg2"/>
              </a:solidFill>
              <a:latin typeface="+mj-lt"/>
            </a:endParaRPr>
          </a:p>
        </p:txBody>
      </p:sp>
      <p:sp>
        <p:nvSpPr>
          <p:cNvPr id="3" name="Content Placeholder 2"/>
          <p:cNvSpPr>
            <a:spLocks noGrp="1"/>
          </p:cNvSpPr>
          <p:nvPr>
            <p:ph idx="1"/>
          </p:nvPr>
        </p:nvSpPr>
        <p:spPr>
          <a:xfrm>
            <a:off x="457200" y="1600200"/>
            <a:ext cx="8229600" cy="4114799"/>
          </a:xfrm>
        </p:spPr>
        <p:txBody>
          <a:bodyPr/>
          <a:lstStyle/>
          <a:p>
            <a:pPr marL="429768" indent="-429768">
              <a:spcBef>
                <a:spcPts val="1200"/>
              </a:spcBef>
              <a:buFont typeface="+mj-lt"/>
              <a:buAutoNum type="arabicPeriod" startAt="3"/>
            </a:pPr>
            <a:r>
              <a:rPr lang="en-US" sz="2600" dirty="0">
                <a:cs typeface="Arial" panose="020B0604020202020204" pitchFamily="34" charset="0"/>
              </a:rPr>
              <a:t>​​</a:t>
            </a:r>
            <a:r>
              <a:rPr lang="en-US" sz="2600" b="1" dirty="0"/>
              <a:t>Denominator</a:t>
            </a:r>
            <a:r>
              <a:rPr lang="en-US" sz="2600" dirty="0"/>
              <a:t> </a:t>
            </a:r>
            <a:r>
              <a:rPr lang="en-US" sz="2600" b="1" dirty="0"/>
              <a:t>degrees of freedom </a:t>
            </a:r>
            <a:r>
              <a:rPr lang="en-US" sz="2600" b="1" i="1" dirty="0"/>
              <a:t>n</a:t>
            </a:r>
            <a:r>
              <a:rPr lang="en-US" sz="2600" b="1" baseline="-25000" dirty="0"/>
              <a:t>2</a:t>
            </a:r>
            <a:r>
              <a:rPr lang="en-US" sz="2600" b="1" dirty="0"/>
              <a:t> </a:t>
            </a:r>
            <a:r>
              <a:rPr lang="en-US" sz="2600" b="1" i="1" dirty="0">
                <a:cs typeface="Arial" panose="020B0604020202020204" pitchFamily="34" charset="0"/>
              </a:rPr>
              <a:t>−</a:t>
            </a:r>
            <a:r>
              <a:rPr lang="en-US" sz="2600" b="1" dirty="0"/>
              <a:t> 1 </a:t>
            </a:r>
            <a:r>
              <a:rPr lang="en-US" sz="2600" dirty="0"/>
              <a:t>(determines </a:t>
            </a:r>
            <a:r>
              <a:rPr lang="en-US" sz="2600" b="1" dirty="0"/>
              <a:t>row</a:t>
            </a:r>
            <a:r>
              <a:rPr lang="en-US" sz="2600" i="1" dirty="0"/>
              <a:t> </a:t>
            </a:r>
            <a:r>
              <a:rPr lang="en-US" sz="2600" dirty="0"/>
              <a:t>of Table A-5) For significance level </a:t>
            </a:r>
            <a:r>
              <a:rPr lang="el-GR" sz="2600" i="1" dirty="0">
                <a:cs typeface="Arial" panose="020B0604020202020204" pitchFamily="34" charset="0"/>
                <a:sym typeface="Symbol" panose="05050102010706020507" pitchFamily="18" charset="2"/>
              </a:rPr>
              <a:t>α </a:t>
            </a:r>
            <a:r>
              <a:rPr lang="en-US" sz="2600" dirty="0"/>
              <a:t>= 0.05, refer to Table A-5 and use the right-tail area of 0.025 or 0.05, depending on the type of test, as shown below:</a:t>
            </a:r>
          </a:p>
          <a:p>
            <a:pPr lvl="1">
              <a:spcBef>
                <a:spcPts val="1200"/>
              </a:spcBef>
              <a:buFont typeface="Arial" panose="020B0604020202020204" pitchFamily="34" charset="0"/>
              <a:buChar char="•"/>
            </a:pPr>
            <a:r>
              <a:rPr lang="en-US" sz="2400" b="1" dirty="0"/>
              <a:t>Two-tailed test:</a:t>
            </a:r>
            <a:r>
              <a:rPr lang="en-US" sz="2400" i="1" dirty="0"/>
              <a:t> </a:t>
            </a:r>
            <a:r>
              <a:rPr lang="en-US" sz="2400" dirty="0"/>
              <a:t>Use Table A-5 with 0.025 in the right tail. (The significance level of 0.05 is divided between the two tails, so the area in the right tail is 0.025.)</a:t>
            </a:r>
          </a:p>
          <a:p>
            <a:pPr lvl="1">
              <a:spcBef>
                <a:spcPts val="1200"/>
              </a:spcBef>
              <a:buFont typeface="Arial" panose="020B0604020202020204" pitchFamily="34" charset="0"/>
              <a:buChar char="•"/>
            </a:pPr>
            <a:r>
              <a:rPr lang="en-US" sz="2400" b="1" dirty="0"/>
              <a:t>One-tailed test:</a:t>
            </a:r>
            <a:r>
              <a:rPr lang="en-US" sz="2400" i="1" dirty="0"/>
              <a:t> </a:t>
            </a:r>
            <a:r>
              <a:rPr lang="en-US" sz="2400" dirty="0"/>
              <a:t>Use Table A-5 with </a:t>
            </a:r>
            <a:r>
              <a:rPr lang="el-GR" sz="2400" i="1" dirty="0">
                <a:cs typeface="Arial" panose="020B0604020202020204" pitchFamily="34" charset="0"/>
                <a:sym typeface="Symbol" panose="05050102010706020507" pitchFamily="18" charset="2"/>
              </a:rPr>
              <a:t>α</a:t>
            </a:r>
            <a:r>
              <a:rPr lang="en-US" sz="2400" dirty="0"/>
              <a:t> = 0.05 in the right tail.</a:t>
            </a:r>
            <a:endParaRPr lang="en-IN" sz="2400" dirty="0"/>
          </a:p>
        </p:txBody>
      </p:sp>
    </p:spTree>
    <p:extLst>
      <p:ext uri="{BB962C8B-B14F-4D97-AF65-F5344CB8AC3E}">
        <p14:creationId xmlns:p14="http://schemas.microsoft.com/office/powerpoint/2010/main" val="1753690122"/>
      </p:ext>
    </p:extLst>
  </p:cSld>
  <p:clrMapOvr>
    <a:masterClrMapping/>
  </p:clrMapOvr>
</p:sld>
</file>

<file path=ppt/theme/theme1.xml><?xml version="1.0" encoding="utf-8"?>
<a:theme xmlns:a="http://schemas.openxmlformats.org/drawingml/2006/main" name="508 Lecture">
  <a:themeElements>
    <a:clrScheme name="Custom 7">
      <a:dk1>
        <a:sysClr val="windowText" lastClr="000000"/>
      </a:dk1>
      <a:lt1>
        <a:sysClr val="window" lastClr="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sz="2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2000" dirty="0" err="1" smtClean="0"/>
        </a:defPPr>
      </a:lstStyle>
    </a:txDef>
  </a:objectDefaults>
  <a:extraClrSchemeLst/>
</a:theme>
</file>

<file path=ppt/theme/theme2.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Horizon</Template>
  <TotalTime>6066</TotalTime>
  <Words>1229</Words>
  <Application>Microsoft Office PowerPoint</Application>
  <PresentationFormat>On-screen Show (4:3)</PresentationFormat>
  <Paragraphs>99</Paragraphs>
  <Slides>22</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Times New Roman</vt:lpstr>
      <vt:lpstr>Verdana</vt:lpstr>
      <vt:lpstr>Wingdings</vt:lpstr>
      <vt:lpstr>508 Lecture</vt:lpstr>
      <vt:lpstr>Elementary Statistics</vt:lpstr>
      <vt:lpstr>Inferences from Two Samples</vt:lpstr>
      <vt:lpstr>Key Concept</vt:lpstr>
      <vt:lpstr>Hypothesis Test with Two Variances or Standard Deviations: Objective</vt:lpstr>
      <vt:lpstr>Hypothesis Test with Two Variances or Standard Deviations: Notation</vt:lpstr>
      <vt:lpstr>Hypothesis Test with Two Variances or Standard Deviations: Requirements</vt:lpstr>
      <vt:lpstr>Hypothesis Test with Two Variances or Standard Deviations: Test Statistic for Hypothesis Tests with Two Variances (with H0: sigma 1 squared equal to sigma 2 squared) (1 of 4)</vt:lpstr>
      <vt:lpstr>Hypothesis Test with Two Variances or Standard Deviations: Test Statistic for Hypothesis Tests with Two Variances (with H0: sigma 1 squared equal to sigma 2 squared) (2 of 4)</vt:lpstr>
      <vt:lpstr>Hypothesis Test with Two Variances or Standard Deviations: Test Statistic for Hypothesis Tests with Two Variances (with H0: sigma 1 squared equal to sigma 2 squared) (3 of 4)</vt:lpstr>
      <vt:lpstr>Hypothesis Test with Two Variances or Standard Deviations: Test Statistic for Hypothesis Tests with Two Variances (with H0: sigma 1 squared equal to sigma 2 squared) (4 of 4)</vt:lpstr>
      <vt:lpstr>F Distribution (1 of 2)</vt:lpstr>
      <vt:lpstr>F Distribution (2 of 2)</vt:lpstr>
      <vt:lpstr>Interpreting the Value of the F Test Statistic</vt:lpstr>
      <vt:lpstr>Example: Course Evaluation Scores (1 of 9)</vt:lpstr>
      <vt:lpstr>Example: Course Evaluation Scores (2 of 9)</vt:lpstr>
      <vt:lpstr>Example: Course Evaluation Scores (3 of 9)</vt:lpstr>
      <vt:lpstr>Example: Course Evaluation Scores (4 of 9)</vt:lpstr>
      <vt:lpstr>Example: Course Evaluation Scores (5 of 9)</vt:lpstr>
      <vt:lpstr>Example: Course Evaluation Scores (6 of 9)</vt:lpstr>
      <vt:lpstr>Example: Course Evaluation Scores (7 of 9)</vt:lpstr>
      <vt:lpstr>Example: Course Evaluation Scores (8 of 9)</vt:lpstr>
      <vt:lpstr>Example: Course Evaluation Scores (9 of 9)</vt:lpstr>
    </vt:vector>
  </TitlesOfParts>
  <Company>SPi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Elementary Statistics, 13e</dc:title>
  <dc:subject>Statistics</dc:subject>
  <dc:creator>Mario F. Triola</dc:creator>
  <cp:lastModifiedBy>Mirzaeinia, Amir</cp:lastModifiedBy>
  <cp:revision>1858</cp:revision>
  <dcterms:created xsi:type="dcterms:W3CDTF">2014-07-14T20:04:21Z</dcterms:created>
  <dcterms:modified xsi:type="dcterms:W3CDTF">2022-12-06T22:53:22Z</dcterms:modified>
</cp:coreProperties>
</file>