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515" r:id="rId2"/>
    <p:sldId id="636" r:id="rId3"/>
    <p:sldId id="537" r:id="rId4"/>
    <p:sldId id="600" r:id="rId5"/>
    <p:sldId id="538" r:id="rId6"/>
    <p:sldId id="518" r:id="rId7"/>
    <p:sldId id="582" r:id="rId8"/>
    <p:sldId id="583" r:id="rId9"/>
    <p:sldId id="584" r:id="rId10"/>
    <p:sldId id="585" r:id="rId11"/>
    <p:sldId id="586" r:id="rId12"/>
    <p:sldId id="587" r:id="rId13"/>
    <p:sldId id="588" r:id="rId14"/>
    <p:sldId id="635" r:id="rId15"/>
    <p:sldId id="602" r:id="rId16"/>
    <p:sldId id="589" r:id="rId17"/>
    <p:sldId id="592" r:id="rId18"/>
    <p:sldId id="591" r:id="rId19"/>
    <p:sldId id="629" r:id="rId20"/>
    <p:sldId id="630" r:id="rId21"/>
    <p:sldId id="626" r:id="rId22"/>
    <p:sldId id="523" r:id="rId23"/>
    <p:sldId id="593" r:id="rId24"/>
    <p:sldId id="524" r:id="rId25"/>
    <p:sldId id="544" r:id="rId26"/>
    <p:sldId id="594" r:id="rId27"/>
    <p:sldId id="525" r:id="rId28"/>
    <p:sldId id="597" r:id="rId29"/>
    <p:sldId id="599" r:id="rId30"/>
    <p:sldId id="557" r:id="rId31"/>
    <p:sldId id="606" r:id="rId32"/>
    <p:sldId id="603" r:id="rId33"/>
    <p:sldId id="527" r:id="rId34"/>
    <p:sldId id="613" r:id="rId35"/>
    <p:sldId id="556" r:id="rId36"/>
    <p:sldId id="528" r:id="rId37"/>
    <p:sldId id="598" r:id="rId38"/>
    <p:sldId id="530" r:id="rId39"/>
    <p:sldId id="620" r:id="rId40"/>
    <p:sldId id="622" r:id="rId41"/>
    <p:sldId id="623" r:id="rId42"/>
    <p:sldId id="624" r:id="rId43"/>
    <p:sldId id="625" r:id="rId44"/>
    <p:sldId id="618" r:id="rId45"/>
    <p:sldId id="533" r:id="rId46"/>
    <p:sldId id="558" r:id="rId47"/>
    <p:sldId id="534" r:id="rId48"/>
    <p:sldId id="607" r:id="rId49"/>
    <p:sldId id="535" r:id="rId50"/>
    <p:sldId id="611" r:id="rId51"/>
    <p:sldId id="541" r:id="rId52"/>
    <p:sldId id="559" r:id="rId53"/>
    <p:sldId id="542" r:id="rId54"/>
    <p:sldId id="610" r:id="rId55"/>
    <p:sldId id="575" r:id="rId56"/>
    <p:sldId id="590" r:id="rId57"/>
    <p:sldId id="614" r:id="rId58"/>
    <p:sldId id="632" r:id="rId59"/>
    <p:sldId id="634" r:id="rId60"/>
    <p:sldId id="615" r:id="rId61"/>
  </p:sldIdLst>
  <p:sldSz cx="9144000" cy="6858000" type="screen4x3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 userDrawn="1">
          <p15:clr>
            <a:srgbClr val="A4A3A4"/>
          </p15:clr>
        </p15:guide>
        <p15:guide id="2" pos="22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8487"/>
    <a:srgbClr val="1C5A61"/>
    <a:srgbClr val="0C6D9C"/>
    <a:srgbClr val="FF0000"/>
    <a:srgbClr val="CC3300"/>
    <a:srgbClr val="F5F5F5"/>
    <a:srgbClr val="CCFF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40"/>
  </p:normalViewPr>
  <p:slideViewPr>
    <p:cSldViewPr>
      <p:cViewPr varScale="1">
        <p:scale>
          <a:sx n="119" d="100"/>
          <a:sy n="119" d="100"/>
        </p:scale>
        <p:origin x="1888" y="192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2995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image" Target="../media/image44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image" Target="../media/image4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3T19:29:27.2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15986 10272 256 0,'0'0'92'0,"0"-1"-45"0,0 0 25 0,0 0-3 16,0 0-66-16,0 0-1 0,1-1 4 0,0 0 7 0,1 0-4 15,-1-3-5-15,-1 3-7 0,1-2-2 0,1-1 0 16,-1 3 5-16,2-6 4 0,-1 2 0 0,0 0 3 16,0 0 16-16,-1 2 21 0,0 0 11 0,2-4 1 15,-1 2 23-15,0-1 11 0,0-1-6 0,-1 4 8 16,0 0-16-16,0-1-9 0,-1 3-6 0,1 0-1 0,0 0-32 0,-1 1-17 0,1-1 1 0,0 0-6 15,0 1 1-15,0 0 1 0,0 0 1 0,2 0-1 16,-1-1-11-16,0 1 8 0,0 1-7 0,-1 0 6 16,0 0-9-16,0 0 7 15,0 1 2-15,0 1 3 0,0-1 6 0,0 0 6 16,0 0 3-16,0 0 1 0,-1 0 2 0,0 0 3 16,0 0-5-16,0 0 4 0,0 0-7 0,0 1 4 0,0-1-5 15,0 1 4-15,0 0-13 0,0 1-10 0,0-2 3 16,0 7-4-16,2 2 1 0,-1-1 7 15,2 4-2-15,0-2 3 0,0 0-14 0,1 2 3 16,1-3-1-16,-2 0 3 0,1 0 7 0,-1 0-1 16,0-2-4-16,1 1 3 0,-1-1 12 0,-1-1 16 15,-1 0 6-15,0-2 1 0,0 1 13 0,1-1-25 0,-1-2 9 16,0 0-15-16,0 1-8 0,0-1-3 16,1 0-1-16,1 0 2 0,-1-1 2 0,4-1-2 0,-1 0-2 0,-3 0 1 15,4 4-10-15,-3-3 7 0,1 0-5 16,-3-2 6-16,3 2-3 0,-1-1-1 0,-1-1 0 0,4 2-1 15,-5-2-3-15,2 0-10 0,0 0-4 0,-2 0 0 0,3 0-5 16,-2 0-11-16,0 0 0 0,0 0-8 0,-1 0-31 16,0 0-56-16,0 0-25 0,0 0-23 15,-1 1-187-15</inkml:trace>
  <inkml:trace contextRef="#ctx0" brushRef="#br0" timeOffset="714.6">16139 10049 747 0,'0'0'0'0,"0"-1"6"0,0 0-59 0,0 0-42 15,0 1 6-15,1 0-15 0,0 0 23 0</inkml:trace>
  <inkml:trace contextRef="#ctx0" brushRef="#br0" timeOffset="788.6">16228 10041 277 0,'0'0'78'0,"0"0"-84"16,0 0 77-16,0 0-39 0,0 0-42 0,0-1-8 16,0 0-10-16,0 0-9 0,0 0-114 0</inkml:trace>
  <inkml:trace contextRef="#ctx0" brushRef="#br0" timeOffset="2446.23">16399 10041 946 0,'0'0'36'0,"0"0"-9"0,0-1 10 0,-1 0 0 0,0 0-31 0,1 0-9 0,0 0-4 16,0 0-2-16,0 0 2 0,0 0 7 0,0 0 4 15,0-1 0-15,0 0 1 0,0 0 0 0,0-1-9 16,0 1 5-16,0 0-5 0,0 0 6 0,0 0-1 0,0 0-3 16,-1 1 1-16,0 0-3 0,0 0 5 0,0 0-1 15,-1 0 2-15,-1 0-6 0,-3-3 2 16,-2 0 5-16,-3 0-1 0,2 1 6 0,-2 0-10 16,-1 0 2-16,3 2-3 0,-2 0 3 0,0 0 5 15,-1 0-2-15,-1 1 4 0,-1 0 1 0,1 0 6 0,-1 1-6 16,1 0 6-16,0 1 3 0,-1 2 16 0,2-2-3 15,0 1 5-15,2 0-10 0,-1 0-14 16,1 0 7-16,-2 1-10 0,0-1 4 16,2 0-5-16,0-1 0 0,1 0 0 0,0 0 4 15,2-1 3-15,-2 1-3 0,2 0 2 0,0-1-4 0,0 0-3 16,0 0-3-16,1 0-1 0,-1 0-3 0,0 0 3 16,0 0 2-16,0 1 0 0,1-1-9 0,-1 0 0 15,2 0 5-15,0 0-1 0,1 0 2 0,0 0 5 16,1 0-9-16,1-1 6 0,0 0-9 0,1 0 9 15,-2 2-1-15,2-2 3 0,-1 1-4 0,-1 0 1 16,0 1-4-16,0 0 2 0,0 2-6 0,-1 2 13 16,3 1 6-16,-2 0 1 0,1 1 3 0,1-1-15 0,-2 1 1 15,2 1-3-15,0 0 11 0,0 0-13 0,-5-1 8 16,1 0-8-16,2-1 9 0,0 1-6 0,1-1 2 16,1-1-3-16,0 1-1 0,0 1 3 0,0-1-3 0,0 0 4 0,-2 4 2 0,3-6-5 15,-1 3 2 1,1 0-3-16,0-1 3 0,0 1 1 0,0-2 0 0,0 2 0 0,0 1-3 0,0 0-4 0,0 1 1 15,0-3-2-15,0 3 5 0,0 0 2 0,0-1 2 16,0 0-1-16,1 0 5 16,1-2-8-16,-1 0 3 0,0-1-3 15,0 0 6-15,1 0 6 0,-1-2-4 0,1 0 3 16,0 1-10-16,0 0 6 0,1 0 1 0,1-1 1 0,-2 0-4 16,4 1 0-16,0 0-5 0,2-1 3 0,-1-1-3 15,0 2 6-15,0-1 1 0,0-1 1 0,1 0-7 16,0-1 6-16,1 0-3 0,-2 0 3 0,2 1-11 0,0-2 4 15,-1 0 0-15,1 1 2 0,2-1-1 0,-1 6-1 16,2 0 1-16,1-2 1 0,-3-2 8 0,3 0-8 16,0-1 0-16,0 0-2 0,1 1-2 0,-1-1 8 15,1-1-4-15,-2 0 8 0,-2 0-9 0,1 0 7 0,-2-1-5 0,-2 0 6 0,3 0-4 16,-4 0 2-16,2 0 5 0,-3 0-3 0,1-1-1 0,2 0-3 16,0-1 0-16,2-1-1 0,-1-2 0 0,3 0 8 15,-1-1-4-15,0-1 5 0,2 0-9 0,-2 1-1 16,2-2 0-16,0 0 0 0,-1-1 3 0,0 1-4 15,-1 6-1-15,-1-9 0 16,0-1 4-16,-3 1 0 0,1-2 6 0,-3-1-3 0,-1 2 6 16,-2-1 20-16,0-1-9 0,-1 0 13 0,10-3-19 15,-5 1-1-15,-1-4-2 0,-4 1 0 0,-1 1-10 0,-1-1-3 16,-2 4-2 0,0-3 1-16,-1 3 0 0,-1-1-5 0,-2 1 2 15,1 2-5-15,-1 1-5 0,-1 0-19 0,6 1-4 0,-12 2-6 16,1 0-22-16,-1 1-111 0,-2 2-45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3T19:31:38.5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7439 4864 256 0,'0'0'-70'0,"0"0"26"0</inkml:trace>
  <inkml:trace contextRef="#ctx0" brushRef="#br0" timeOffset="375.58">7449 4822 105 0,'0'0'68'0,"0"0"-18"0,0 0 59 0,0 0-11 0,0 0-60 0,0 0-24 16,0 0 0-16,0 0-7 0,-1 0 2 0,0 0-1 15,0 0 1-15,0 0 0 0,-1 0 1 0,1 0 25 16,0 0 3-16,0 0 7 0,0 0 5 0,0 0-12 16,0 1 1-16,0 0-2 0,0 0 3 0,0 0 1 15,0 0-7-15,0 0 4 0,0 0-17 0,-1 0-14 16,0 0 2-16,-1 1-6 0,-1 1 1 0,-2 1-4 16,-3 1 1-16,5-3-1 0,-1 0 16 0,4-2 0 15,0 0 3-15,0 0-2 0,-1 1 0 0,0-1-13 16,0 1 0-16,0 0-4 0,0 1-7 0,1-1 6 0,0 0-1 15,0 0 1-15,-1 0-3 0,1 0 8 16,-1 0-4-16,1-1 4 0,0 0-4 0,-1 0 0 0,1 0 4 16,0 0-3-16,0 0-1 0,0 0 5 0,0 0-7 15,0 0 7-15,0 0-10 0,0 0 3 0,0 0 4 16,0 0-1-16,0 0 1 0,0 0 3 0,0 0-5 0,0 0 7 16,0 0 15-16,0 0 13 0,1 0-3 0,-1 0 3 15,-1 1-19-15,1-1-7 0,0 1 2 0,0 0-3 16,0 0 1-16,0 0-9 0,0 0 0 0,0 0-4 15,0 0-7-15,0 0 6 0,0 0 0 0,-1 1 0 0,0-1-8 16,0 0-44-16,0 0-38 0,0 0-24 16,0 0-356-16</inkml:trace>
  <inkml:trace contextRef="#ctx0" brushRef="#br0" timeOffset="2062.46">11505 16717 571 0,'0'0'0'16,"0"0"50"-16,-1 0-1 0,0 0 2 0,0 0 5 0,0 0-30 16,0 0 11-16,0 0 38 0,-1 0-5 0,0 1 3 15,0 1-44-15,0-1-20 0,-1 0-2 0,1 0-6 16,0 0 2-16,0 0 0 0,0 0-3 0,0 0 0 16,0 0-13-16,0 0-103 0,1 0-31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9277B3A8-67C7-4473-9C1F-2BA18C20115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2591" y="4416098"/>
            <a:ext cx="5143698" cy="4180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11" tIns="48408" rIns="96811" bIns="484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FE134F7-90DD-4F1D-939E-74E22355464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2213" y="704850"/>
            <a:ext cx="4629150" cy="34718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>
            <a:extLst>
              <a:ext uri="{FF2B5EF4-FFF2-40B4-BE49-F238E27FC236}">
                <a16:creationId xmlns:a16="http://schemas.microsoft.com/office/drawing/2014/main" id="{C699FB14-F579-468E-8C9B-E417550D4D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695325"/>
            <a:ext cx="4605337" cy="3454400"/>
          </a:xfrm>
          <a:solidFill>
            <a:srgbClr val="FFFFFF"/>
          </a:solidFill>
          <a:ln/>
        </p:spPr>
      </p:sp>
      <p:sp>
        <p:nvSpPr>
          <p:cNvPr id="4099" name="Rectangle 1027">
            <a:extLst>
              <a:ext uri="{FF2B5EF4-FFF2-40B4-BE49-F238E27FC236}">
                <a16:creationId xmlns:a16="http://schemas.microsoft.com/office/drawing/2014/main" id="{728E09C1-0672-4FEF-B0D4-8D2A79CF2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3925" y="4379913"/>
            <a:ext cx="5086350" cy="4144962"/>
          </a:xfr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90715" tIns="45354" rIns="90715" bIns="45354"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FCDDEAF5-9425-4DDC-A2D2-5810C9FFB7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698500"/>
            <a:ext cx="4643438" cy="3484563"/>
          </a:xfrm>
          <a:solidFill>
            <a:srgbClr val="FFFFFF"/>
          </a:solidFill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EFD0D418-3071-46CA-B154-602AA1AB3F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4112" y="4414561"/>
            <a:ext cx="5142177" cy="4183995"/>
          </a:xfr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1595" tIns="45798" rIns="91595" bIns="45798"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>
            <a:extLst>
              <a:ext uri="{FF2B5EF4-FFF2-40B4-BE49-F238E27FC236}">
                <a16:creationId xmlns:a16="http://schemas.microsoft.com/office/drawing/2014/main" id="{20B3041E-EF8E-4B4D-8CED-02568D6775A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92213" y="704850"/>
            <a:ext cx="4629150" cy="3471863"/>
          </a:xfrm>
          <a:ln/>
        </p:spPr>
      </p:sp>
      <p:sp>
        <p:nvSpPr>
          <p:cNvPr id="58371" name="Notes Placeholder 2">
            <a:extLst>
              <a:ext uri="{FF2B5EF4-FFF2-40B4-BE49-F238E27FC236}">
                <a16:creationId xmlns:a16="http://schemas.microsoft.com/office/drawing/2014/main" id="{992D7DAD-5E42-4229-9A2B-16AC2D955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7AB66-8BEC-4374-B582-654D42812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4F4FC-889D-4209-8548-C1427F832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52E91-62B6-4061-8AAF-A1889813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4030DB-C84A-437B-98A8-C1055F5463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4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76FC5-CD46-443D-AF3B-EB208BB67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2B4E4-8C04-4104-9FE3-95B574A00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37938-371B-47C1-885B-7ACB9ACC15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6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56C88-2B9E-4E1F-924E-B499BD458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8784C-9166-43BE-A081-B123289D3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79269F-7759-4DA0-9608-D32C3E3BFE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45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11163" y="1143000"/>
            <a:ext cx="8318500" cy="5181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5AD7E-CBEF-49AB-A4DD-E4595D3E2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39139-E158-4F9E-8870-36DCC009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AD124-652D-4699-9BEB-BF0A63105A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34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35803-0B27-4F43-A185-3763EC4ED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395D3-A094-4D9D-8522-A6248BF7E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E6091-0CA5-4BB6-82E3-E3DDEB6685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53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3362CAB-4783-4D17-9D0F-38B6CF0FF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34AD326-B49A-480D-9BCA-F1F273A8E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63C97A-1A61-43C2-9A71-CFE5CD1BBA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07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83185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163" y="3810000"/>
            <a:ext cx="83185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C0D8-A1FC-4785-96F2-868916A98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C24E1-0393-48F3-8283-A07D27554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65D86-E609-426B-A8CE-A64F423A70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2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EDED4-8281-48BC-9DC3-53F668064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Introduction to Data Mining, 2</a:t>
            </a:r>
            <a:r>
              <a:rPr lang="en-US" baseline="30000" dirty="0"/>
              <a:t>nd</a:t>
            </a:r>
            <a:r>
              <a:rPr lang="en-US" dirty="0"/>
              <a:t>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1B9BB-6491-48F2-B082-FC6E13A38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76ADD-85D9-4CF9-A35B-123309FF4F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52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C9272-297F-44FA-B478-6D02E406F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CC2C9-7724-4AF5-B9DA-C3E472DEF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1ABA30-5C07-4190-BB1A-CB854329E8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75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71E5B-7ACA-4D12-B9E7-E8687F49A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4153C-B741-4628-9750-A6B692D33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AB45EF-3B47-450B-BC67-DCDC7D68D2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6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EE49FB-57EF-466C-A8A9-2F28FBFCC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E7D181-759B-49B8-A953-647A97935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4A348-CE91-4292-9AB0-F99CB4CD1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2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54D8E0-D346-419B-A9B5-A7B5A9C4B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4A60E-F033-46F8-B461-915F241DB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D6E141-97F8-4B3F-847A-A8137189DD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1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AFD8DA-3FCD-4194-BB65-ED1ADB1BB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20564-0793-46A9-A4F5-CD6CFA38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E10A9-468F-43A0-AA1F-444D5252CD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07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06BDB-F234-47E6-A3EE-5A34D34D1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60F21-1145-4032-9BA5-A50FAE79D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6CDED-EC16-4D05-BE8C-F537553C03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97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0DA54-A986-4935-BD72-340598F0C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136B6-70C4-4FD1-9FC9-C5CFEFAD9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293E0-3E30-4489-9664-EBC7CF187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06FC9-E9D5-4381-B73B-9601D9E38A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7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6AD0634-2613-4488-A360-18E5D37B41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280C930-2D4E-47AF-965A-C2E890EFEC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 Third Level</a:t>
            </a:r>
          </a:p>
        </p:txBody>
      </p:sp>
      <p:grpSp>
        <p:nvGrpSpPr>
          <p:cNvPr id="1028" name="Group 16">
            <a:extLst>
              <a:ext uri="{FF2B5EF4-FFF2-40B4-BE49-F238E27FC236}">
                <a16:creationId xmlns:a16="http://schemas.microsoft.com/office/drawing/2014/main" id="{FBB0EDC6-3D2F-4E03-A555-AB7EDCE0457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2" name="Rectangle 17">
              <a:extLst>
                <a:ext uri="{FF2B5EF4-FFF2-40B4-BE49-F238E27FC236}">
                  <a16:creationId xmlns:a16="http://schemas.microsoft.com/office/drawing/2014/main" id="{AFD96532-8723-40E0-8AD8-26F391284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3" name="Rectangle 18">
              <a:extLst>
                <a:ext uri="{FF2B5EF4-FFF2-40B4-BE49-F238E27FC236}">
                  <a16:creationId xmlns:a16="http://schemas.microsoft.com/office/drawing/2014/main" id="{E8B966A8-337D-4FF1-A4E2-D44F3A0D7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7C16EC6-558C-4173-89B4-4706DB978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6506A4-A838-434C-ABAB-02288EF9B8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91B2CA85-76FB-495C-84FC-037B18CA43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A8829-4BBA-4BC4-A745-E82BE7DD16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</p:sldLayoutIdLst>
  <p:hf hdr="0"/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-84" charset="2"/>
        <a:buChar char="l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anose="05000000000000000000" pitchFamily="2" charset="2"/>
        <a:buChar char="u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1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3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1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9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26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2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2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5.e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27.emf"/><Relationship Id="rId4" Type="http://schemas.openxmlformats.org/officeDocument/2006/relationships/image" Target="../media/image24.emf"/><Relationship Id="rId9" Type="http://schemas.openxmlformats.org/officeDocument/2006/relationships/oleObject" Target="../embeddings/oleObject32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0.wmf"/><Relationship Id="rId11" Type="http://schemas.openxmlformats.org/officeDocument/2006/relationships/image" Target="../media/image38.png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7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3.wmf"/><Relationship Id="rId9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36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39.e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38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41.emf"/><Relationship Id="rId4" Type="http://schemas.openxmlformats.org/officeDocument/2006/relationships/oleObject" Target="../embeddings/oleObject46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42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42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42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42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42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33.wmf"/><Relationship Id="rId9" Type="http://schemas.openxmlformats.org/officeDocument/2006/relationships/image" Target="../media/image4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20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3" Type="http://schemas.openxmlformats.org/officeDocument/2006/relationships/image" Target="../media/image51.png"/><Relationship Id="rId7" Type="http://schemas.openxmlformats.org/officeDocument/2006/relationships/image" Target="../media/image39.e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57.bin"/><Relationship Id="rId5" Type="http://schemas.openxmlformats.org/officeDocument/2006/relationships/image" Target="../media/image38.emf"/><Relationship Id="rId10" Type="http://schemas.openxmlformats.org/officeDocument/2006/relationships/image" Target="../media/image58.png"/><Relationship Id="rId4" Type="http://schemas.openxmlformats.org/officeDocument/2006/relationships/oleObject" Target="../embeddings/oleObject56.bin"/><Relationship Id="rId9" Type="http://schemas.openxmlformats.org/officeDocument/2006/relationships/image" Target="../media/image40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33.wmf"/><Relationship Id="rId9" Type="http://schemas.openxmlformats.org/officeDocument/2006/relationships/image" Target="../media/image460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45.e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44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45.e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44.w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1.emf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60.emf"/><Relationship Id="rId4" Type="http://schemas.openxmlformats.org/officeDocument/2006/relationships/customXml" Target="../ink/ink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>
            <a:extLst>
              <a:ext uri="{FF2B5EF4-FFF2-40B4-BE49-F238E27FC236}">
                <a16:creationId xmlns:a16="http://schemas.microsoft.com/office/drawing/2014/main" id="{D4B4E482-64A6-49FD-B0F9-49F701E105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53000" y="4797264"/>
            <a:ext cx="3774574" cy="838200"/>
          </a:xfrm>
        </p:spPr>
        <p:txBody>
          <a:bodyPr/>
          <a:lstStyle/>
          <a:p>
            <a:pPr algn="ctr"/>
            <a:r>
              <a:rPr lang="en-US" altLang="en-US" sz="2800" b="0" u="sng" dirty="0"/>
              <a:t>Chapter Three: </a:t>
            </a:r>
            <a:br>
              <a:rPr lang="en-US" altLang="en-US" b="0" u="sng" dirty="0"/>
            </a:br>
            <a:r>
              <a:rPr lang="en-US" sz="3600" dirty="0">
                <a:cs typeface="+mj-cs"/>
              </a:rPr>
              <a:t>Classification: Basic Concepts and Techniques</a:t>
            </a:r>
            <a:endParaRPr lang="en-US" altLang="en-US" sz="3600" dirty="0"/>
          </a:p>
        </p:txBody>
      </p:sp>
      <p:pic>
        <p:nvPicPr>
          <p:cNvPr id="1026" name="Picture 2" descr="Introduction to Data Mining">
            <a:extLst>
              <a:ext uri="{FF2B5EF4-FFF2-40B4-BE49-F238E27FC236}">
                <a16:creationId xmlns:a16="http://schemas.microsoft.com/office/drawing/2014/main" id="{400D34A5-E73D-452D-9607-06BDA3F46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3886200" cy="498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026">
            <a:extLst>
              <a:ext uri="{FF2B5EF4-FFF2-40B4-BE49-F238E27FC236}">
                <a16:creationId xmlns:a16="http://schemas.microsoft.com/office/drawing/2014/main" id="{EC3E5903-C560-4D89-923F-9D5C98114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180" y="292100"/>
            <a:ext cx="76200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j-ea"/>
                <a:cs typeface="+mj-cs"/>
              </a:rPr>
              <a:t>CSCE 5380/4380 – Data Mining</a:t>
            </a:r>
          </a:p>
        </p:txBody>
      </p:sp>
      <p:sp>
        <p:nvSpPr>
          <p:cNvPr id="10" name="Rectangle 1026">
            <a:extLst>
              <a:ext uri="{FF2B5EF4-FFF2-40B4-BE49-F238E27FC236}">
                <a16:creationId xmlns:a16="http://schemas.microsoft.com/office/drawing/2014/main" id="{3BFA35F7-59BC-4C32-8C44-A06E8221A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2168" y="2209800"/>
            <a:ext cx="423361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1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F8500862-0B0F-4476-B043-EB69CCE76A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Apply Model to Test Data</a:t>
            </a:r>
          </a:p>
        </p:txBody>
      </p:sp>
      <p:sp>
        <p:nvSpPr>
          <p:cNvPr id="15362" name="Line 3">
            <a:extLst>
              <a:ext uri="{FF2B5EF4-FFF2-40B4-BE49-F238E27FC236}">
                <a16:creationId xmlns:a16="http://schemas.microsoft.com/office/drawing/2014/main" id="{82A8ADAA-CCDA-4312-9E67-3455102DBB1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Line 4">
            <a:extLst>
              <a:ext uri="{FF2B5EF4-FFF2-40B4-BE49-F238E27FC236}">
                <a16:creationId xmlns:a16="http://schemas.microsoft.com/office/drawing/2014/main" id="{4EC4C0D6-BDF2-445C-87F4-1C40D009B8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Line 5">
            <a:extLst>
              <a:ext uri="{FF2B5EF4-FFF2-40B4-BE49-F238E27FC236}">
                <a16:creationId xmlns:a16="http://schemas.microsoft.com/office/drawing/2014/main" id="{A42839C7-9CF1-4A02-8FB5-906617682C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Line 6">
            <a:extLst>
              <a:ext uri="{FF2B5EF4-FFF2-40B4-BE49-F238E27FC236}">
                <a16:creationId xmlns:a16="http://schemas.microsoft.com/office/drawing/2014/main" id="{52DA3C68-DE02-434B-B10E-89F8738176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Line 7">
            <a:extLst>
              <a:ext uri="{FF2B5EF4-FFF2-40B4-BE49-F238E27FC236}">
                <a16:creationId xmlns:a16="http://schemas.microsoft.com/office/drawing/2014/main" id="{6A5CACC0-3644-4FBC-9F83-1D723E133D2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Line 8">
            <a:extLst>
              <a:ext uri="{FF2B5EF4-FFF2-40B4-BE49-F238E27FC236}">
                <a16:creationId xmlns:a16="http://schemas.microsoft.com/office/drawing/2014/main" id="{8DA73204-53C6-4A30-B336-60FA1AF723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Text Box 10">
            <a:extLst>
              <a:ext uri="{FF2B5EF4-FFF2-40B4-BE49-F238E27FC236}">
                <a16:creationId xmlns:a16="http://schemas.microsoft.com/office/drawing/2014/main" id="{0E64B6E4-17B0-4AD3-91DF-291F8B5BF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5369" name="Text Box 11">
            <a:extLst>
              <a:ext uri="{FF2B5EF4-FFF2-40B4-BE49-F238E27FC236}">
                <a16:creationId xmlns:a16="http://schemas.microsoft.com/office/drawing/2014/main" id="{39DACC15-A05A-4C39-AA3A-DEDDF011E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5370" name="AutoShape 12">
            <a:extLst>
              <a:ext uri="{FF2B5EF4-FFF2-40B4-BE49-F238E27FC236}">
                <a16:creationId xmlns:a16="http://schemas.microsoft.com/office/drawing/2014/main" id="{C7EF50E1-1C39-48C8-95DF-1EF8FA8CE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5371" name="Text Box 13">
            <a:extLst>
              <a:ext uri="{FF2B5EF4-FFF2-40B4-BE49-F238E27FC236}">
                <a16:creationId xmlns:a16="http://schemas.microsoft.com/office/drawing/2014/main" id="{CA80B343-AAD0-4560-A866-299F90A71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5372" name="AutoShape 14">
            <a:extLst>
              <a:ext uri="{FF2B5EF4-FFF2-40B4-BE49-F238E27FC236}">
                <a16:creationId xmlns:a16="http://schemas.microsoft.com/office/drawing/2014/main" id="{C8BBC06F-05D5-4849-976E-C7E6D7802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5373" name="Text Box 15">
            <a:extLst>
              <a:ext uri="{FF2B5EF4-FFF2-40B4-BE49-F238E27FC236}">
                <a16:creationId xmlns:a16="http://schemas.microsoft.com/office/drawing/2014/main" id="{30CCC176-FBB9-4FA4-98F9-4D645EF81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5374" name="AutoShape 16">
            <a:extLst>
              <a:ext uri="{FF2B5EF4-FFF2-40B4-BE49-F238E27FC236}">
                <a16:creationId xmlns:a16="http://schemas.microsoft.com/office/drawing/2014/main" id="{DC143013-C6EB-4F90-BB6E-9CDE718FC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5375" name="Text Box 17">
            <a:extLst>
              <a:ext uri="{FF2B5EF4-FFF2-40B4-BE49-F238E27FC236}">
                <a16:creationId xmlns:a16="http://schemas.microsoft.com/office/drawing/2014/main" id="{5B9032FF-678A-498E-80BD-1480159E6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rgbClr val="00FFFF"/>
              </a:solidFill>
            </a:endParaRPr>
          </a:p>
        </p:txBody>
      </p:sp>
      <p:sp>
        <p:nvSpPr>
          <p:cNvPr id="15376" name="AutoShape 18">
            <a:extLst>
              <a:ext uri="{FF2B5EF4-FFF2-40B4-BE49-F238E27FC236}">
                <a16:creationId xmlns:a16="http://schemas.microsoft.com/office/drawing/2014/main" id="{3A744CE6-8BB1-4F67-AE18-36B692D68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5377" name="Text Box 19">
            <a:extLst>
              <a:ext uri="{FF2B5EF4-FFF2-40B4-BE49-F238E27FC236}">
                <a16:creationId xmlns:a16="http://schemas.microsoft.com/office/drawing/2014/main" id="{5C64B847-705F-4B1C-9890-A1207D706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5378" name="Text Box 20">
            <a:extLst>
              <a:ext uri="{FF2B5EF4-FFF2-40B4-BE49-F238E27FC236}">
                <a16:creationId xmlns:a16="http://schemas.microsoft.com/office/drawing/2014/main" id="{691A2651-5243-4D95-A246-DF3792B55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5379" name="Text Box 21">
            <a:extLst>
              <a:ext uri="{FF2B5EF4-FFF2-40B4-BE49-F238E27FC236}">
                <a16:creationId xmlns:a16="http://schemas.microsoft.com/office/drawing/2014/main" id="{D43D4DD6-3792-4914-9435-6A7ABE615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5380" name="Text Box 22">
            <a:extLst>
              <a:ext uri="{FF2B5EF4-FFF2-40B4-BE49-F238E27FC236}">
                <a16:creationId xmlns:a16="http://schemas.microsoft.com/office/drawing/2014/main" id="{18A9BCD1-0990-4A0E-8E08-E636B690B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Married</a:t>
            </a:r>
            <a:r>
              <a:rPr lang="en-US" altLang="en-US" sz="1600" b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5381" name="Text Box 23">
            <a:extLst>
              <a:ext uri="{FF2B5EF4-FFF2-40B4-BE49-F238E27FC236}">
                <a16:creationId xmlns:a16="http://schemas.microsoft.com/office/drawing/2014/main" id="{FA7D88B2-342B-43B6-B21B-1EDC76898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Single, Divorced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5382" name="Text Box 24">
            <a:extLst>
              <a:ext uri="{FF2B5EF4-FFF2-40B4-BE49-F238E27FC236}">
                <a16:creationId xmlns:a16="http://schemas.microsoft.com/office/drawing/2014/main" id="{0B10F677-30F4-408E-82D7-9DA7A4F37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&lt;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5383" name="Text Box 25">
            <a:extLst>
              <a:ext uri="{FF2B5EF4-FFF2-40B4-BE49-F238E27FC236}">
                <a16:creationId xmlns:a16="http://schemas.microsoft.com/office/drawing/2014/main" id="{112A6B55-8DC1-4C86-8E9F-961BA729C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&gt;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graphicFrame>
        <p:nvGraphicFramePr>
          <p:cNvPr id="15384" name="Object 26">
            <a:extLst>
              <a:ext uri="{FF2B5EF4-FFF2-40B4-BE49-F238E27FC236}">
                <a16:creationId xmlns:a16="http://schemas.microsoft.com/office/drawing/2014/main" id="{6CBCE12D-0A7E-461B-BAD9-7D9815A203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7763" y="1604963"/>
          <a:ext cx="3652837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2" name="Document" r:id="rId3" imgW="5143500" imgH="1600200" progId="Word.Document.8">
                  <p:embed/>
                </p:oleObj>
              </mc:Choice>
              <mc:Fallback>
                <p:oleObj name="Document" r:id="rId3" imgW="5143500" imgH="1600200" progId="Word.Document.8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763" y="1604963"/>
                        <a:ext cx="3652837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5" name="Text Box 27">
            <a:extLst>
              <a:ext uri="{FF2B5EF4-FFF2-40B4-BE49-F238E27FC236}">
                <a16:creationId xmlns:a16="http://schemas.microsoft.com/office/drawing/2014/main" id="{2F709821-A106-4BE4-99B7-AE604DE11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Test Data</a:t>
            </a:r>
            <a:endParaRPr lang="en-US" altLang="en-US" sz="2000" b="0">
              <a:solidFill>
                <a:schemeClr val="bg2"/>
              </a:solidFill>
            </a:endParaRPr>
          </a:p>
        </p:txBody>
      </p:sp>
      <p:sp>
        <p:nvSpPr>
          <p:cNvPr id="15386" name="Line 28">
            <a:extLst>
              <a:ext uri="{FF2B5EF4-FFF2-40B4-BE49-F238E27FC236}">
                <a16:creationId xmlns:a16="http://schemas.microsoft.com/office/drawing/2014/main" id="{A92EC166-4110-4F14-99E2-A753E98215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2362200"/>
            <a:ext cx="1600200" cy="4572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7" name="Text Box 33">
            <a:extLst>
              <a:ext uri="{FF2B5EF4-FFF2-40B4-BE49-F238E27FC236}">
                <a16:creationId xmlns:a16="http://schemas.microsoft.com/office/drawing/2014/main" id="{D80BA117-04E5-4D25-8053-C681B78FA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6550" y="2362200"/>
            <a:ext cx="1027113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AAE56F-575B-4B90-8E9A-AFEB91777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00529-DB81-49F5-90C2-BC901E996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992193-6115-4B4C-A949-FD144E791A6E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4189845-0FAC-4C8A-9572-31A23A8AE5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Apply Model to Test Data</a:t>
            </a:r>
          </a:p>
        </p:txBody>
      </p:sp>
      <p:sp>
        <p:nvSpPr>
          <p:cNvPr id="16386" name="Line 3">
            <a:extLst>
              <a:ext uri="{FF2B5EF4-FFF2-40B4-BE49-F238E27FC236}">
                <a16:creationId xmlns:a16="http://schemas.microsoft.com/office/drawing/2014/main" id="{6654FDA8-72F4-4D9E-B29D-6F727DBFDD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7" name="Line 4">
            <a:extLst>
              <a:ext uri="{FF2B5EF4-FFF2-40B4-BE49-F238E27FC236}">
                <a16:creationId xmlns:a16="http://schemas.microsoft.com/office/drawing/2014/main" id="{44368EF9-2C0E-455C-A6F3-CCF0895561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8" name="Line 5">
            <a:extLst>
              <a:ext uri="{FF2B5EF4-FFF2-40B4-BE49-F238E27FC236}">
                <a16:creationId xmlns:a16="http://schemas.microsoft.com/office/drawing/2014/main" id="{C631A44B-603B-4521-8C36-20C85C885C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Line 6">
            <a:extLst>
              <a:ext uri="{FF2B5EF4-FFF2-40B4-BE49-F238E27FC236}">
                <a16:creationId xmlns:a16="http://schemas.microsoft.com/office/drawing/2014/main" id="{0DAFE3D3-63CA-44B4-AE2B-82F420AA585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Line 7">
            <a:extLst>
              <a:ext uri="{FF2B5EF4-FFF2-40B4-BE49-F238E27FC236}">
                <a16:creationId xmlns:a16="http://schemas.microsoft.com/office/drawing/2014/main" id="{3F74804A-7A96-4B96-87E2-09A4D26F66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Line 8">
            <a:extLst>
              <a:ext uri="{FF2B5EF4-FFF2-40B4-BE49-F238E27FC236}">
                <a16:creationId xmlns:a16="http://schemas.microsoft.com/office/drawing/2014/main" id="{AC8075D9-C9A2-48B5-BCB4-2D4791F51F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Text Box 10">
            <a:extLst>
              <a:ext uri="{FF2B5EF4-FFF2-40B4-BE49-F238E27FC236}">
                <a16:creationId xmlns:a16="http://schemas.microsoft.com/office/drawing/2014/main" id="{FAB0D765-6F13-48B0-B577-41CBA0636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6393" name="Text Box 11">
            <a:extLst>
              <a:ext uri="{FF2B5EF4-FFF2-40B4-BE49-F238E27FC236}">
                <a16:creationId xmlns:a16="http://schemas.microsoft.com/office/drawing/2014/main" id="{E0C25DCC-6325-43C2-8087-9B8F569C2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6394" name="AutoShape 12">
            <a:extLst>
              <a:ext uri="{FF2B5EF4-FFF2-40B4-BE49-F238E27FC236}">
                <a16:creationId xmlns:a16="http://schemas.microsoft.com/office/drawing/2014/main" id="{468DE7B0-FDD7-42CC-ADC9-86D382BAC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6395" name="Text Box 13">
            <a:extLst>
              <a:ext uri="{FF2B5EF4-FFF2-40B4-BE49-F238E27FC236}">
                <a16:creationId xmlns:a16="http://schemas.microsoft.com/office/drawing/2014/main" id="{DABC81D7-2103-4EA9-9306-8BDB3DF0E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6396" name="AutoShape 14">
            <a:extLst>
              <a:ext uri="{FF2B5EF4-FFF2-40B4-BE49-F238E27FC236}">
                <a16:creationId xmlns:a16="http://schemas.microsoft.com/office/drawing/2014/main" id="{946D1A10-755F-4542-807A-00A40EE7C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6397" name="Text Box 15">
            <a:extLst>
              <a:ext uri="{FF2B5EF4-FFF2-40B4-BE49-F238E27FC236}">
                <a16:creationId xmlns:a16="http://schemas.microsoft.com/office/drawing/2014/main" id="{3070DA6E-BD1C-450C-99ED-2E2433E8F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6398" name="AutoShape 16">
            <a:extLst>
              <a:ext uri="{FF2B5EF4-FFF2-40B4-BE49-F238E27FC236}">
                <a16:creationId xmlns:a16="http://schemas.microsoft.com/office/drawing/2014/main" id="{7BA13988-E217-467B-BE7D-6D9BB058E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6399" name="Text Box 17">
            <a:extLst>
              <a:ext uri="{FF2B5EF4-FFF2-40B4-BE49-F238E27FC236}">
                <a16:creationId xmlns:a16="http://schemas.microsoft.com/office/drawing/2014/main" id="{88775961-4A12-4FE2-9D8F-C980F1D56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rgbClr val="00FFFF"/>
              </a:solidFill>
            </a:endParaRPr>
          </a:p>
        </p:txBody>
      </p:sp>
      <p:sp>
        <p:nvSpPr>
          <p:cNvPr id="16400" name="AutoShape 18">
            <a:extLst>
              <a:ext uri="{FF2B5EF4-FFF2-40B4-BE49-F238E27FC236}">
                <a16:creationId xmlns:a16="http://schemas.microsoft.com/office/drawing/2014/main" id="{7C14FA3E-B966-49C0-9A59-A3B925832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6401" name="Text Box 19">
            <a:extLst>
              <a:ext uri="{FF2B5EF4-FFF2-40B4-BE49-F238E27FC236}">
                <a16:creationId xmlns:a16="http://schemas.microsoft.com/office/drawing/2014/main" id="{FE456DF6-A29A-4A91-9FB7-8154021C4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6402" name="Text Box 20">
            <a:extLst>
              <a:ext uri="{FF2B5EF4-FFF2-40B4-BE49-F238E27FC236}">
                <a16:creationId xmlns:a16="http://schemas.microsoft.com/office/drawing/2014/main" id="{50D0CB85-8DB9-4236-B5F3-B701D9806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6403" name="Text Box 21">
            <a:extLst>
              <a:ext uri="{FF2B5EF4-FFF2-40B4-BE49-F238E27FC236}">
                <a16:creationId xmlns:a16="http://schemas.microsoft.com/office/drawing/2014/main" id="{58324734-18CC-406B-B866-BD7576D55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6404" name="Text Box 22">
            <a:extLst>
              <a:ext uri="{FF2B5EF4-FFF2-40B4-BE49-F238E27FC236}">
                <a16:creationId xmlns:a16="http://schemas.microsoft.com/office/drawing/2014/main" id="{FC071BAD-0D75-4863-8163-D80876FC05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Married</a:t>
            </a:r>
            <a:r>
              <a:rPr lang="en-US" altLang="en-US" sz="1600" b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6405" name="Text Box 23">
            <a:extLst>
              <a:ext uri="{FF2B5EF4-FFF2-40B4-BE49-F238E27FC236}">
                <a16:creationId xmlns:a16="http://schemas.microsoft.com/office/drawing/2014/main" id="{0893316C-21F3-4B37-9942-0700AD30C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Single, Divorced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6406" name="Text Box 24">
            <a:extLst>
              <a:ext uri="{FF2B5EF4-FFF2-40B4-BE49-F238E27FC236}">
                <a16:creationId xmlns:a16="http://schemas.microsoft.com/office/drawing/2014/main" id="{0F440198-8C5F-40FD-949F-5DB9B4C78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&lt;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6407" name="Text Box 25">
            <a:extLst>
              <a:ext uri="{FF2B5EF4-FFF2-40B4-BE49-F238E27FC236}">
                <a16:creationId xmlns:a16="http://schemas.microsoft.com/office/drawing/2014/main" id="{D3E175E6-83AF-4B08-B14D-6BE5654C3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&gt;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graphicFrame>
        <p:nvGraphicFramePr>
          <p:cNvPr id="16408" name="Object 26">
            <a:extLst>
              <a:ext uri="{FF2B5EF4-FFF2-40B4-BE49-F238E27FC236}">
                <a16:creationId xmlns:a16="http://schemas.microsoft.com/office/drawing/2014/main" id="{5AD7F2BF-2DD1-44E8-93CE-3F8CD9A91F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7763" y="1604963"/>
          <a:ext cx="3576637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6" name="Document" r:id="rId3" imgW="5054600" imgH="1600200" progId="Word.Document.8">
                  <p:embed/>
                </p:oleObj>
              </mc:Choice>
              <mc:Fallback>
                <p:oleObj name="Document" r:id="rId3" imgW="5054600" imgH="1600200" progId="Word.Document.8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763" y="1604963"/>
                        <a:ext cx="3576637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9" name="Text Box 27">
            <a:extLst>
              <a:ext uri="{FF2B5EF4-FFF2-40B4-BE49-F238E27FC236}">
                <a16:creationId xmlns:a16="http://schemas.microsoft.com/office/drawing/2014/main" id="{5814FC83-E9AA-4A72-923A-B36CA1125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Test Data</a:t>
            </a:r>
            <a:endParaRPr lang="en-US" altLang="en-US" sz="2000" b="0">
              <a:solidFill>
                <a:schemeClr val="bg2"/>
              </a:solidFill>
            </a:endParaRPr>
          </a:p>
        </p:txBody>
      </p:sp>
      <p:sp>
        <p:nvSpPr>
          <p:cNvPr id="16410" name="Line 28">
            <a:extLst>
              <a:ext uri="{FF2B5EF4-FFF2-40B4-BE49-F238E27FC236}">
                <a16:creationId xmlns:a16="http://schemas.microsoft.com/office/drawing/2014/main" id="{9B60F30B-25F0-4E02-9205-9196E72DB7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2057400"/>
            <a:ext cx="2057400" cy="12954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1" name="Text Box 29">
            <a:extLst>
              <a:ext uri="{FF2B5EF4-FFF2-40B4-BE49-F238E27FC236}">
                <a16:creationId xmlns:a16="http://schemas.microsoft.com/office/drawing/2014/main" id="{782D7552-4A10-49EF-AA4E-FBC4DEE9A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6550" y="2362200"/>
            <a:ext cx="1027113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3B1CBD-DABB-4236-9028-F59510458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227FA-A692-4498-876D-E141937DC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680B55-7697-4C7B-89C2-F38D3ACF3205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DF913686-F9A1-43CF-971D-57FD404528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Apply Model to Test Data</a:t>
            </a:r>
          </a:p>
        </p:txBody>
      </p:sp>
      <p:sp>
        <p:nvSpPr>
          <p:cNvPr id="17410" name="Line 3">
            <a:extLst>
              <a:ext uri="{FF2B5EF4-FFF2-40B4-BE49-F238E27FC236}">
                <a16:creationId xmlns:a16="http://schemas.microsoft.com/office/drawing/2014/main" id="{A5C44BA8-84B4-4329-B4FC-AA80BBE1D12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Line 4">
            <a:extLst>
              <a:ext uri="{FF2B5EF4-FFF2-40B4-BE49-F238E27FC236}">
                <a16:creationId xmlns:a16="http://schemas.microsoft.com/office/drawing/2014/main" id="{797895E3-BF9E-446D-9E4F-1641D1CBD5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Line 5">
            <a:extLst>
              <a:ext uri="{FF2B5EF4-FFF2-40B4-BE49-F238E27FC236}">
                <a16:creationId xmlns:a16="http://schemas.microsoft.com/office/drawing/2014/main" id="{09581D5C-6807-48B8-AC2F-8E48F06FE3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Line 6">
            <a:extLst>
              <a:ext uri="{FF2B5EF4-FFF2-40B4-BE49-F238E27FC236}">
                <a16:creationId xmlns:a16="http://schemas.microsoft.com/office/drawing/2014/main" id="{94B25752-DE6D-4333-B1E8-3A66014C17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Line 7">
            <a:extLst>
              <a:ext uri="{FF2B5EF4-FFF2-40B4-BE49-F238E27FC236}">
                <a16:creationId xmlns:a16="http://schemas.microsoft.com/office/drawing/2014/main" id="{2FC40FF1-CE46-4E85-B66E-8F5BD7489E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Line 8">
            <a:extLst>
              <a:ext uri="{FF2B5EF4-FFF2-40B4-BE49-F238E27FC236}">
                <a16:creationId xmlns:a16="http://schemas.microsoft.com/office/drawing/2014/main" id="{4E0AC857-653F-4E1C-A81F-4C632F7FE3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Text Box 10">
            <a:extLst>
              <a:ext uri="{FF2B5EF4-FFF2-40B4-BE49-F238E27FC236}">
                <a16:creationId xmlns:a16="http://schemas.microsoft.com/office/drawing/2014/main" id="{31A188CD-F3E0-4270-BBA1-15965EB02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7417" name="Text Box 11">
            <a:extLst>
              <a:ext uri="{FF2B5EF4-FFF2-40B4-BE49-F238E27FC236}">
                <a16:creationId xmlns:a16="http://schemas.microsoft.com/office/drawing/2014/main" id="{B088FB2D-4993-482E-92FF-F12075DE8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7418" name="AutoShape 12">
            <a:extLst>
              <a:ext uri="{FF2B5EF4-FFF2-40B4-BE49-F238E27FC236}">
                <a16:creationId xmlns:a16="http://schemas.microsoft.com/office/drawing/2014/main" id="{1F9C1CC1-F565-4255-996C-D3743FE57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7419" name="Text Box 13">
            <a:extLst>
              <a:ext uri="{FF2B5EF4-FFF2-40B4-BE49-F238E27FC236}">
                <a16:creationId xmlns:a16="http://schemas.microsoft.com/office/drawing/2014/main" id="{956999A7-BB5C-470C-92AF-D68F15462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7420" name="AutoShape 14">
            <a:extLst>
              <a:ext uri="{FF2B5EF4-FFF2-40B4-BE49-F238E27FC236}">
                <a16:creationId xmlns:a16="http://schemas.microsoft.com/office/drawing/2014/main" id="{1C101A96-F92E-4F68-9D70-DADD2D5D2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7421" name="Text Box 15">
            <a:extLst>
              <a:ext uri="{FF2B5EF4-FFF2-40B4-BE49-F238E27FC236}">
                <a16:creationId xmlns:a16="http://schemas.microsoft.com/office/drawing/2014/main" id="{0376D1BD-C3DD-4253-AEEC-8937457BB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7422" name="AutoShape 16">
            <a:extLst>
              <a:ext uri="{FF2B5EF4-FFF2-40B4-BE49-F238E27FC236}">
                <a16:creationId xmlns:a16="http://schemas.microsoft.com/office/drawing/2014/main" id="{B1823FFB-E289-4C8C-901F-55F3978AD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7423" name="Text Box 17">
            <a:extLst>
              <a:ext uri="{FF2B5EF4-FFF2-40B4-BE49-F238E27FC236}">
                <a16:creationId xmlns:a16="http://schemas.microsoft.com/office/drawing/2014/main" id="{953DB719-85F0-4BBA-B5BA-5D45B6EBE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rgbClr val="00FFFF"/>
              </a:solidFill>
            </a:endParaRPr>
          </a:p>
        </p:txBody>
      </p:sp>
      <p:sp>
        <p:nvSpPr>
          <p:cNvPr id="17424" name="AutoShape 18">
            <a:extLst>
              <a:ext uri="{FF2B5EF4-FFF2-40B4-BE49-F238E27FC236}">
                <a16:creationId xmlns:a16="http://schemas.microsoft.com/office/drawing/2014/main" id="{7837243C-859F-4CB3-9D4A-9F92C6781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7425" name="Text Box 19">
            <a:extLst>
              <a:ext uri="{FF2B5EF4-FFF2-40B4-BE49-F238E27FC236}">
                <a16:creationId xmlns:a16="http://schemas.microsoft.com/office/drawing/2014/main" id="{ED1B0FE0-BC53-4B69-A5F4-50CC2EDB5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7426" name="Text Box 20">
            <a:extLst>
              <a:ext uri="{FF2B5EF4-FFF2-40B4-BE49-F238E27FC236}">
                <a16:creationId xmlns:a16="http://schemas.microsoft.com/office/drawing/2014/main" id="{3B41FB1B-D4C9-4F5D-96D0-968FDC030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7427" name="Text Box 21">
            <a:extLst>
              <a:ext uri="{FF2B5EF4-FFF2-40B4-BE49-F238E27FC236}">
                <a16:creationId xmlns:a16="http://schemas.microsoft.com/office/drawing/2014/main" id="{CA9CAFDA-E71A-4A2B-B9CD-37E59FFD2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7428" name="Text Box 22">
            <a:extLst>
              <a:ext uri="{FF2B5EF4-FFF2-40B4-BE49-F238E27FC236}">
                <a16:creationId xmlns:a16="http://schemas.microsoft.com/office/drawing/2014/main" id="{071D0BFD-351B-4C5C-84FD-11F209DC2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>
                <a:solidFill>
                  <a:srgbClr val="FF0000"/>
                </a:solidFill>
              </a:rPr>
              <a:t>Married </a:t>
            </a:r>
          </a:p>
        </p:txBody>
      </p:sp>
      <p:sp>
        <p:nvSpPr>
          <p:cNvPr id="17429" name="Text Box 23">
            <a:extLst>
              <a:ext uri="{FF2B5EF4-FFF2-40B4-BE49-F238E27FC236}">
                <a16:creationId xmlns:a16="http://schemas.microsoft.com/office/drawing/2014/main" id="{770EE8FE-0778-4053-9E39-C40CFA073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Single, Divorced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7430" name="Text Box 24">
            <a:extLst>
              <a:ext uri="{FF2B5EF4-FFF2-40B4-BE49-F238E27FC236}">
                <a16:creationId xmlns:a16="http://schemas.microsoft.com/office/drawing/2014/main" id="{D2ABB308-17E1-4414-A45B-197C197ED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&lt;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7431" name="Text Box 25">
            <a:extLst>
              <a:ext uri="{FF2B5EF4-FFF2-40B4-BE49-F238E27FC236}">
                <a16:creationId xmlns:a16="http://schemas.microsoft.com/office/drawing/2014/main" id="{1E12C45D-75EC-4B1A-979F-6C12A5CE2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&gt;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graphicFrame>
        <p:nvGraphicFramePr>
          <p:cNvPr id="17432" name="Object 26">
            <a:extLst>
              <a:ext uri="{FF2B5EF4-FFF2-40B4-BE49-F238E27FC236}">
                <a16:creationId xmlns:a16="http://schemas.microsoft.com/office/drawing/2014/main" id="{E020D34F-E07B-40D6-9CDD-CF254E2644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7763" y="1604963"/>
          <a:ext cx="3719512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0" name="Document" r:id="rId3" imgW="5270500" imgH="1562100" progId="Word.Document.8">
                  <p:embed/>
                </p:oleObj>
              </mc:Choice>
              <mc:Fallback>
                <p:oleObj name="Document" r:id="rId3" imgW="5270500" imgH="1562100" progId="Word.Document.8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763" y="1604963"/>
                        <a:ext cx="3719512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3" name="Text Box 27">
            <a:extLst>
              <a:ext uri="{FF2B5EF4-FFF2-40B4-BE49-F238E27FC236}">
                <a16:creationId xmlns:a16="http://schemas.microsoft.com/office/drawing/2014/main" id="{99F29EE8-4751-46EC-8D7E-1F20D6519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Test Data</a:t>
            </a:r>
            <a:endParaRPr lang="en-US" altLang="en-US" sz="2000" b="0">
              <a:solidFill>
                <a:schemeClr val="bg2"/>
              </a:solidFill>
            </a:endParaRPr>
          </a:p>
        </p:txBody>
      </p:sp>
      <p:sp>
        <p:nvSpPr>
          <p:cNvPr id="17434" name="Line 28">
            <a:extLst>
              <a:ext uri="{FF2B5EF4-FFF2-40B4-BE49-F238E27FC236}">
                <a16:creationId xmlns:a16="http://schemas.microsoft.com/office/drawing/2014/main" id="{A44AE565-601F-42D4-8DC6-15A8D7B207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2590800"/>
            <a:ext cx="1295400" cy="9906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5" name="Text Box 29">
            <a:extLst>
              <a:ext uri="{FF2B5EF4-FFF2-40B4-BE49-F238E27FC236}">
                <a16:creationId xmlns:a16="http://schemas.microsoft.com/office/drawing/2014/main" id="{BCB815D9-B2C1-478F-9E33-19EA73F1C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6550" y="2362200"/>
            <a:ext cx="1027113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250F69-DABC-42AD-A475-F05F80743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4B7A5-BE48-456C-9BAB-189A81979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051604-57D2-428E-A2A7-786F957DB7C8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505C3759-8E76-4AB9-AC94-72D0D840B2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Apply Model to Test Data</a:t>
            </a:r>
          </a:p>
        </p:txBody>
      </p:sp>
      <p:sp>
        <p:nvSpPr>
          <p:cNvPr id="18434" name="Line 3">
            <a:extLst>
              <a:ext uri="{FF2B5EF4-FFF2-40B4-BE49-F238E27FC236}">
                <a16:creationId xmlns:a16="http://schemas.microsoft.com/office/drawing/2014/main" id="{399E9645-00A4-4D7C-B515-111A12ED86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5" name="Line 4">
            <a:extLst>
              <a:ext uri="{FF2B5EF4-FFF2-40B4-BE49-F238E27FC236}">
                <a16:creationId xmlns:a16="http://schemas.microsoft.com/office/drawing/2014/main" id="{C7E01FEE-3176-4252-B438-78753CA6BE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Line 5">
            <a:extLst>
              <a:ext uri="{FF2B5EF4-FFF2-40B4-BE49-F238E27FC236}">
                <a16:creationId xmlns:a16="http://schemas.microsoft.com/office/drawing/2014/main" id="{71C82E23-8BA5-44A8-B2EB-01CCAC0BA5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Line 6">
            <a:extLst>
              <a:ext uri="{FF2B5EF4-FFF2-40B4-BE49-F238E27FC236}">
                <a16:creationId xmlns:a16="http://schemas.microsoft.com/office/drawing/2014/main" id="{D2D8FE7A-F89D-4917-A3C8-EB087058A11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Line 7">
            <a:extLst>
              <a:ext uri="{FF2B5EF4-FFF2-40B4-BE49-F238E27FC236}">
                <a16:creationId xmlns:a16="http://schemas.microsoft.com/office/drawing/2014/main" id="{CB301687-71A5-482B-BF68-968E7B8981A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Line 8">
            <a:extLst>
              <a:ext uri="{FF2B5EF4-FFF2-40B4-BE49-F238E27FC236}">
                <a16:creationId xmlns:a16="http://schemas.microsoft.com/office/drawing/2014/main" id="{ED00308B-5029-45D5-A6C1-95ADCD1800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Text Box 10">
            <a:extLst>
              <a:ext uri="{FF2B5EF4-FFF2-40B4-BE49-F238E27FC236}">
                <a16:creationId xmlns:a16="http://schemas.microsoft.com/office/drawing/2014/main" id="{04C790B7-6159-47D9-956D-24FBD8D5B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8441" name="Text Box 11">
            <a:extLst>
              <a:ext uri="{FF2B5EF4-FFF2-40B4-BE49-F238E27FC236}">
                <a16:creationId xmlns:a16="http://schemas.microsoft.com/office/drawing/2014/main" id="{E1CD48A7-0889-4527-8882-82C342A89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8442" name="AutoShape 12">
            <a:extLst>
              <a:ext uri="{FF2B5EF4-FFF2-40B4-BE49-F238E27FC236}">
                <a16:creationId xmlns:a16="http://schemas.microsoft.com/office/drawing/2014/main" id="{7B042607-BD97-4D38-AC64-720FAD0A9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8443" name="Text Box 13">
            <a:extLst>
              <a:ext uri="{FF2B5EF4-FFF2-40B4-BE49-F238E27FC236}">
                <a16:creationId xmlns:a16="http://schemas.microsoft.com/office/drawing/2014/main" id="{042CF95A-82ED-4DCE-BB58-65892E88B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8444" name="AutoShape 14">
            <a:extLst>
              <a:ext uri="{FF2B5EF4-FFF2-40B4-BE49-F238E27FC236}">
                <a16:creationId xmlns:a16="http://schemas.microsoft.com/office/drawing/2014/main" id="{51C8C9CC-D1E7-4DC0-B900-B5BD33B2E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8445" name="Text Box 15">
            <a:extLst>
              <a:ext uri="{FF2B5EF4-FFF2-40B4-BE49-F238E27FC236}">
                <a16:creationId xmlns:a16="http://schemas.microsoft.com/office/drawing/2014/main" id="{E358D76E-CD35-4981-BBB2-B927D44D1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8446" name="AutoShape 16">
            <a:extLst>
              <a:ext uri="{FF2B5EF4-FFF2-40B4-BE49-F238E27FC236}">
                <a16:creationId xmlns:a16="http://schemas.microsoft.com/office/drawing/2014/main" id="{0EBBB9E0-0579-4083-BDC3-0ABEA6A55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8447" name="Text Box 17">
            <a:extLst>
              <a:ext uri="{FF2B5EF4-FFF2-40B4-BE49-F238E27FC236}">
                <a16:creationId xmlns:a16="http://schemas.microsoft.com/office/drawing/2014/main" id="{DF7435AE-F972-41DA-8230-09E7AE62C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rgbClr val="00FFFF"/>
              </a:solidFill>
            </a:endParaRPr>
          </a:p>
        </p:txBody>
      </p:sp>
      <p:sp>
        <p:nvSpPr>
          <p:cNvPr id="18448" name="AutoShape 18">
            <a:extLst>
              <a:ext uri="{FF2B5EF4-FFF2-40B4-BE49-F238E27FC236}">
                <a16:creationId xmlns:a16="http://schemas.microsoft.com/office/drawing/2014/main" id="{54DC5B1A-1D8C-42A1-BEA2-82FB2892A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8449" name="Text Box 19">
            <a:extLst>
              <a:ext uri="{FF2B5EF4-FFF2-40B4-BE49-F238E27FC236}">
                <a16:creationId xmlns:a16="http://schemas.microsoft.com/office/drawing/2014/main" id="{2446B3D7-94C1-4A2D-BEB4-53AA4CCC9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8450" name="Text Box 20">
            <a:extLst>
              <a:ext uri="{FF2B5EF4-FFF2-40B4-BE49-F238E27FC236}">
                <a16:creationId xmlns:a16="http://schemas.microsoft.com/office/drawing/2014/main" id="{C9F0E219-2699-4F54-90F2-790CA879E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8451" name="Text Box 21">
            <a:extLst>
              <a:ext uri="{FF2B5EF4-FFF2-40B4-BE49-F238E27FC236}">
                <a16:creationId xmlns:a16="http://schemas.microsoft.com/office/drawing/2014/main" id="{0AA7AFE8-9E06-4ACA-9B00-45165F13F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8452" name="Text Box 22">
            <a:extLst>
              <a:ext uri="{FF2B5EF4-FFF2-40B4-BE49-F238E27FC236}">
                <a16:creationId xmlns:a16="http://schemas.microsoft.com/office/drawing/2014/main" id="{D476EC57-B797-4925-B872-F2D238CF4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>
                <a:solidFill>
                  <a:srgbClr val="FF0000"/>
                </a:solidFill>
              </a:rPr>
              <a:t>Married </a:t>
            </a:r>
          </a:p>
        </p:txBody>
      </p:sp>
      <p:sp>
        <p:nvSpPr>
          <p:cNvPr id="18453" name="Text Box 23">
            <a:extLst>
              <a:ext uri="{FF2B5EF4-FFF2-40B4-BE49-F238E27FC236}">
                <a16:creationId xmlns:a16="http://schemas.microsoft.com/office/drawing/2014/main" id="{F80673C3-33A9-402B-99BC-8590762BD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Single, Divorced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8454" name="Text Box 24">
            <a:extLst>
              <a:ext uri="{FF2B5EF4-FFF2-40B4-BE49-F238E27FC236}">
                <a16:creationId xmlns:a16="http://schemas.microsoft.com/office/drawing/2014/main" id="{91118D36-64EA-4224-9A3A-FE735EB42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&lt;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8455" name="Text Box 25">
            <a:extLst>
              <a:ext uri="{FF2B5EF4-FFF2-40B4-BE49-F238E27FC236}">
                <a16:creationId xmlns:a16="http://schemas.microsoft.com/office/drawing/2014/main" id="{A93F7C38-7B33-469E-BFF9-7B31347CA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&gt;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graphicFrame>
        <p:nvGraphicFramePr>
          <p:cNvPr id="18456" name="Object 26">
            <a:extLst>
              <a:ext uri="{FF2B5EF4-FFF2-40B4-BE49-F238E27FC236}">
                <a16:creationId xmlns:a16="http://schemas.microsoft.com/office/drawing/2014/main" id="{D0CA5208-FBE8-4E4B-A361-169649B9B6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7763" y="1604963"/>
          <a:ext cx="365760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5" name="Document" r:id="rId3" imgW="5168900" imgH="1562100" progId="Word.Document.8">
                  <p:embed/>
                </p:oleObj>
              </mc:Choice>
              <mc:Fallback>
                <p:oleObj name="Document" r:id="rId3" imgW="5168900" imgH="1562100" progId="Word.Document.8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763" y="1604963"/>
                        <a:ext cx="3657600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7" name="Text Box 27">
            <a:extLst>
              <a:ext uri="{FF2B5EF4-FFF2-40B4-BE49-F238E27FC236}">
                <a16:creationId xmlns:a16="http://schemas.microsoft.com/office/drawing/2014/main" id="{76816771-711F-4BC4-918C-2184680F5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Test Data</a:t>
            </a:r>
            <a:endParaRPr lang="en-US" altLang="en-US" sz="2000" b="0">
              <a:solidFill>
                <a:schemeClr val="bg2"/>
              </a:solidFill>
            </a:endParaRPr>
          </a:p>
        </p:txBody>
      </p:sp>
      <p:sp>
        <p:nvSpPr>
          <p:cNvPr id="18458" name="Line 28">
            <a:extLst>
              <a:ext uri="{FF2B5EF4-FFF2-40B4-BE49-F238E27FC236}">
                <a16:creationId xmlns:a16="http://schemas.microsoft.com/office/drawing/2014/main" id="{F25AA361-4357-47CF-BE8B-B1EEC10BD5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2590800"/>
            <a:ext cx="3124200" cy="18288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9" name="Text Box 29">
            <a:extLst>
              <a:ext uri="{FF2B5EF4-FFF2-40B4-BE49-F238E27FC236}">
                <a16:creationId xmlns:a16="http://schemas.microsoft.com/office/drawing/2014/main" id="{4AEE59DA-1B0D-4F50-8002-E0118DEEC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581400"/>
            <a:ext cx="2667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 b="0"/>
              <a:t>Assign Defaulted to “No”</a:t>
            </a:r>
          </a:p>
        </p:txBody>
      </p:sp>
      <p:sp>
        <p:nvSpPr>
          <p:cNvPr id="18460" name="Text Box 30">
            <a:extLst>
              <a:ext uri="{FF2B5EF4-FFF2-40B4-BE49-F238E27FC236}">
                <a16:creationId xmlns:a16="http://schemas.microsoft.com/office/drawing/2014/main" id="{E907DFBA-BB46-4A6E-A242-2552E64E3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6550" y="2362200"/>
            <a:ext cx="1027113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333F7-16EE-41B7-9E81-67BCD0E63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C2A98-03E9-466F-B5F5-FA160B54B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72E9FB-D088-443F-98CA-C22614E314EC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6775EFC-9B78-48C6-9E06-1AE8818929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Another Example of Decision Tree</a:t>
            </a:r>
          </a:p>
        </p:txBody>
      </p:sp>
      <p:sp>
        <p:nvSpPr>
          <p:cNvPr id="12290" name="Text Box 4">
            <a:extLst>
              <a:ext uri="{FF2B5EF4-FFF2-40B4-BE49-F238E27FC236}">
                <a16:creationId xmlns:a16="http://schemas.microsoft.com/office/drawing/2014/main" id="{61460E62-9DF8-4292-83FD-0B49A341C8D6}"/>
              </a:ext>
            </a:extLst>
          </p:cNvPr>
          <p:cNvSpPr txBox="1">
            <a:spLocks noChangeArrowheads="1"/>
          </p:cNvSpPr>
          <p:nvPr/>
        </p:nvSpPr>
        <p:spPr bwMode="auto">
          <a:xfrm rot="-2416809">
            <a:off x="990600" y="1447800"/>
            <a:ext cx="1257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categorical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2291" name="Text Box 5">
            <a:extLst>
              <a:ext uri="{FF2B5EF4-FFF2-40B4-BE49-F238E27FC236}">
                <a16:creationId xmlns:a16="http://schemas.microsoft.com/office/drawing/2014/main" id="{52461AE5-2569-405A-8299-7732622FAC8D}"/>
              </a:ext>
            </a:extLst>
          </p:cNvPr>
          <p:cNvSpPr txBox="1">
            <a:spLocks noChangeArrowheads="1"/>
          </p:cNvSpPr>
          <p:nvPr/>
        </p:nvSpPr>
        <p:spPr bwMode="auto">
          <a:xfrm rot="-2416809">
            <a:off x="1676400" y="1447800"/>
            <a:ext cx="1257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categorical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2292" name="Text Box 6">
            <a:extLst>
              <a:ext uri="{FF2B5EF4-FFF2-40B4-BE49-F238E27FC236}">
                <a16:creationId xmlns:a16="http://schemas.microsoft.com/office/drawing/2014/main" id="{4A2C7CB3-81AE-4B48-A56C-353E945F2E86}"/>
              </a:ext>
            </a:extLst>
          </p:cNvPr>
          <p:cNvSpPr txBox="1">
            <a:spLocks noChangeArrowheads="1"/>
          </p:cNvSpPr>
          <p:nvPr/>
        </p:nvSpPr>
        <p:spPr bwMode="auto">
          <a:xfrm rot="-2416809">
            <a:off x="2514600" y="1447800"/>
            <a:ext cx="12779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continuous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2293" name="Text Box 7">
            <a:extLst>
              <a:ext uri="{FF2B5EF4-FFF2-40B4-BE49-F238E27FC236}">
                <a16:creationId xmlns:a16="http://schemas.microsoft.com/office/drawing/2014/main" id="{1352E2CD-3B44-44A2-B75E-69FC2314EA49}"/>
              </a:ext>
            </a:extLst>
          </p:cNvPr>
          <p:cNvSpPr txBox="1">
            <a:spLocks noChangeArrowheads="1"/>
          </p:cNvSpPr>
          <p:nvPr/>
        </p:nvSpPr>
        <p:spPr bwMode="auto">
          <a:xfrm rot="-2416809">
            <a:off x="3276600" y="1600200"/>
            <a:ext cx="692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class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2294" name="Line 8">
            <a:extLst>
              <a:ext uri="{FF2B5EF4-FFF2-40B4-BE49-F238E27FC236}">
                <a16:creationId xmlns:a16="http://schemas.microsoft.com/office/drawing/2014/main" id="{6698DAD6-3D77-467B-9B25-8C319A0B0657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5763" y="3497263"/>
            <a:ext cx="242887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Line 9">
            <a:extLst>
              <a:ext uri="{FF2B5EF4-FFF2-40B4-BE49-F238E27FC236}">
                <a16:creationId xmlns:a16="http://schemas.microsoft.com/office/drawing/2014/main" id="{4BE82DD1-A94F-4E25-92A5-6965E39D2E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75463" y="3497263"/>
            <a:ext cx="323850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Line 10">
            <a:extLst>
              <a:ext uri="{FF2B5EF4-FFF2-40B4-BE49-F238E27FC236}">
                <a16:creationId xmlns:a16="http://schemas.microsoft.com/office/drawing/2014/main" id="{B909B3E2-F753-48A3-ABCD-2CA9A2933A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81688" y="2733675"/>
            <a:ext cx="403225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Line 11">
            <a:extLst>
              <a:ext uri="{FF2B5EF4-FFF2-40B4-BE49-F238E27FC236}">
                <a16:creationId xmlns:a16="http://schemas.microsoft.com/office/drawing/2014/main" id="{0DEFA638-F2F5-4DA8-89DA-01B1BDEACFF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2950" y="2733675"/>
            <a:ext cx="484188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Line 12">
            <a:extLst>
              <a:ext uri="{FF2B5EF4-FFF2-40B4-BE49-F238E27FC236}">
                <a16:creationId xmlns:a16="http://schemas.microsoft.com/office/drawing/2014/main" id="{44CFBC32-A04C-440D-AC60-3ACF98117C5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3613" y="200660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Line 13">
            <a:extLst>
              <a:ext uri="{FF2B5EF4-FFF2-40B4-BE49-F238E27FC236}">
                <a16:creationId xmlns:a16="http://schemas.microsoft.com/office/drawing/2014/main" id="{4A84FDFF-8D34-45A9-BBF8-3DF8508B98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70425" y="200660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Text Box 14">
            <a:extLst>
              <a:ext uri="{FF2B5EF4-FFF2-40B4-BE49-F238E27FC236}">
                <a16:creationId xmlns:a16="http://schemas.microsoft.com/office/drawing/2014/main" id="{FA7BE591-E656-46A7-AB21-D8336C069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7950" y="1743075"/>
            <a:ext cx="93662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2301" name="Text Box 15">
            <a:extLst>
              <a:ext uri="{FF2B5EF4-FFF2-40B4-BE49-F238E27FC236}">
                <a16:creationId xmlns:a16="http://schemas.microsoft.com/office/drawing/2014/main" id="{0351834D-3E07-4EBA-B7BC-8AD514D0B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3950" y="2470150"/>
            <a:ext cx="935038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2302" name="Text Box 16">
            <a:extLst>
              <a:ext uri="{FF2B5EF4-FFF2-40B4-BE49-F238E27FC236}">
                <a16:creationId xmlns:a16="http://schemas.microsoft.com/office/drawing/2014/main" id="{ED864B38-EA30-4D31-93FE-C30F87CB4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8350" y="3232150"/>
            <a:ext cx="96837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2303" name="AutoShape 17">
            <a:extLst>
              <a:ext uri="{FF2B5EF4-FFF2-40B4-BE49-F238E27FC236}">
                <a16:creationId xmlns:a16="http://schemas.microsoft.com/office/drawing/2014/main" id="{D4A93664-3825-4697-91DB-A563E3CFA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5450" y="4021138"/>
            <a:ext cx="627063" cy="366712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2304" name="Text Box 18">
            <a:extLst>
              <a:ext uri="{FF2B5EF4-FFF2-40B4-BE49-F238E27FC236}">
                <a16:creationId xmlns:a16="http://schemas.microsoft.com/office/drawing/2014/main" id="{813C5F42-E294-446D-BAB8-BA73EF3C6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250" y="4021138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2305" name="AutoShape 19">
            <a:extLst>
              <a:ext uri="{FF2B5EF4-FFF2-40B4-BE49-F238E27FC236}">
                <a16:creationId xmlns:a16="http://schemas.microsoft.com/office/drawing/2014/main" id="{E001673C-3D0D-4DCB-97C9-F20B1C277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038600"/>
            <a:ext cx="654050" cy="363538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2306" name="Text Box 20">
            <a:extLst>
              <a:ext uri="{FF2B5EF4-FFF2-40B4-BE49-F238E27FC236}">
                <a16:creationId xmlns:a16="http://schemas.microsoft.com/office/drawing/2014/main" id="{32FD8B4D-7EAF-43C7-8868-ABB7F8C30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0038" y="4024313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2307" name="AutoShape 21">
            <a:extLst>
              <a:ext uri="{FF2B5EF4-FFF2-40B4-BE49-F238E27FC236}">
                <a16:creationId xmlns:a16="http://schemas.microsoft.com/office/drawing/2014/main" id="{1BA0B396-4C82-4AB2-8E99-F8625E891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8163" y="2484438"/>
            <a:ext cx="685800" cy="347662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2308" name="Text Box 22">
            <a:extLst>
              <a:ext uri="{FF2B5EF4-FFF2-40B4-BE49-F238E27FC236}">
                <a16:creationId xmlns:a16="http://schemas.microsoft.com/office/drawing/2014/main" id="{3F642F6A-0ADF-426D-B50A-0C81EB2C4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3413" y="247015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rgbClr val="00FFFF"/>
              </a:solidFill>
            </a:endParaRPr>
          </a:p>
        </p:txBody>
      </p:sp>
      <p:grpSp>
        <p:nvGrpSpPr>
          <p:cNvPr id="12309" name="Group 35">
            <a:extLst>
              <a:ext uri="{FF2B5EF4-FFF2-40B4-BE49-F238E27FC236}">
                <a16:creationId xmlns:a16="http://schemas.microsoft.com/office/drawing/2014/main" id="{B22A43E7-0F42-4BB2-8EAE-965DAC3711E8}"/>
              </a:ext>
            </a:extLst>
          </p:cNvPr>
          <p:cNvGrpSpPr>
            <a:grpSpLocks/>
          </p:cNvGrpSpPr>
          <p:nvPr/>
        </p:nvGrpSpPr>
        <p:grpSpPr bwMode="auto">
          <a:xfrm>
            <a:off x="5594350" y="3232150"/>
            <a:ext cx="685800" cy="381000"/>
            <a:chOff x="4927" y="2340"/>
            <a:chExt cx="432" cy="240"/>
          </a:xfrm>
        </p:grpSpPr>
        <p:sp>
          <p:nvSpPr>
            <p:cNvPr id="12321" name="AutoShape 23">
              <a:extLst>
                <a:ext uri="{FF2B5EF4-FFF2-40B4-BE49-F238E27FC236}">
                  <a16:creationId xmlns:a16="http://schemas.microsoft.com/office/drawing/2014/main" id="{0A9EB9A3-7B80-418D-B376-4D6B9124A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7" y="2340"/>
              <a:ext cx="432" cy="240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12322" name="Text Box 24">
              <a:extLst>
                <a:ext uri="{FF2B5EF4-FFF2-40B4-BE49-F238E27FC236}">
                  <a16:creationId xmlns:a16="http://schemas.microsoft.com/office/drawing/2014/main" id="{62F00DFC-95BD-4E87-A989-CCC523B5B7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5" y="2340"/>
              <a:ext cx="3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-84" charset="2"/>
                <a:buNone/>
              </a:pPr>
              <a:r>
                <a:rPr lang="en-US" altLang="en-US" sz="1600">
                  <a:solidFill>
                    <a:srgbClr val="800000"/>
                  </a:solidFill>
                </a:rPr>
                <a:t>NO</a:t>
              </a:r>
              <a:endParaRPr lang="en-US" altLang="en-US" sz="1600" b="0">
                <a:solidFill>
                  <a:schemeClr val="bg2"/>
                </a:solidFill>
              </a:endParaRPr>
            </a:p>
          </p:txBody>
        </p:sp>
      </p:grpSp>
      <p:sp>
        <p:nvSpPr>
          <p:cNvPr id="12310" name="Text Box 25">
            <a:extLst>
              <a:ext uri="{FF2B5EF4-FFF2-40B4-BE49-F238E27FC236}">
                <a16:creationId xmlns:a16="http://schemas.microsoft.com/office/drawing/2014/main" id="{40D1C44F-1F9B-4B0E-8B32-64FB3952B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8150" y="27749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2311" name="Text Box 26">
            <a:extLst>
              <a:ext uri="{FF2B5EF4-FFF2-40B4-BE49-F238E27FC236}">
                <a16:creationId xmlns:a16="http://schemas.microsoft.com/office/drawing/2014/main" id="{B8D78E17-DE33-4689-B0BD-63B9D2992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0750" y="2698750"/>
            <a:ext cx="4429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2312" name="Text Box 27">
            <a:extLst>
              <a:ext uri="{FF2B5EF4-FFF2-40B4-BE49-F238E27FC236}">
                <a16:creationId xmlns:a16="http://schemas.microsoft.com/office/drawing/2014/main" id="{1593510F-7176-4511-AFEC-EFC4843FF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1936750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Married</a:t>
            </a:r>
            <a:r>
              <a:rPr lang="en-US" altLang="en-US" sz="1600" b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2313" name="Text Box 28">
            <a:extLst>
              <a:ext uri="{FF2B5EF4-FFF2-40B4-BE49-F238E27FC236}">
                <a16:creationId xmlns:a16="http://schemas.microsoft.com/office/drawing/2014/main" id="{88158606-A214-4401-8606-A6E72D8C9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0" y="1708150"/>
            <a:ext cx="13985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Single, Divorced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2314" name="Text Box 29">
            <a:extLst>
              <a:ext uri="{FF2B5EF4-FFF2-40B4-BE49-F238E27FC236}">
                <a16:creationId xmlns:a16="http://schemas.microsoft.com/office/drawing/2014/main" id="{BA678096-4A0D-4AA2-87F4-0E63B4360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3175" y="3562350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&lt;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2315" name="Text Box 30">
            <a:extLst>
              <a:ext uri="{FF2B5EF4-FFF2-40B4-BE49-F238E27FC236}">
                <a16:creationId xmlns:a16="http://schemas.microsoft.com/office/drawing/2014/main" id="{097B3FA1-172C-466A-AD3E-F367AA04C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8000" y="3562350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&gt;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2316" name="Text Box 37">
            <a:extLst>
              <a:ext uri="{FF2B5EF4-FFF2-40B4-BE49-F238E27FC236}">
                <a16:creationId xmlns:a16="http://schemas.microsoft.com/office/drawing/2014/main" id="{08AB6E6A-117C-4F9C-9E92-081433888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029200"/>
            <a:ext cx="4419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3300"/>
                </a:solidFill>
              </a:rPr>
              <a:t>There could be more than one tree that fits the same data!</a:t>
            </a:r>
          </a:p>
        </p:txBody>
      </p:sp>
      <p:graphicFrame>
        <p:nvGraphicFramePr>
          <p:cNvPr id="12317" name="Object 38">
            <a:extLst>
              <a:ext uri="{FF2B5EF4-FFF2-40B4-BE49-F238E27FC236}">
                <a16:creationId xmlns:a16="http://schemas.microsoft.com/office/drawing/2014/main" id="{0831DD03-DCFC-45C6-A1DC-D2714BE109E7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52400" y="2071688"/>
          <a:ext cx="3886200" cy="383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2" name="Document" r:id="rId3" imgW="5854700" imgH="5778500" progId="Word.Document.8">
                  <p:embed/>
                </p:oleObj>
              </mc:Choice>
              <mc:Fallback>
                <p:oleObj name="Document" r:id="rId3" imgW="5854700" imgH="5778500" progId="Word.Document.8">
                  <p:embed/>
                  <p:pic>
                    <p:nvPicPr>
                      <p:cNvPr id="12317" name="Object 38">
                        <a:extLst>
                          <a:ext uri="{FF2B5EF4-FFF2-40B4-BE49-F238E27FC236}">
                            <a16:creationId xmlns:a16="http://schemas.microsoft.com/office/drawing/2014/main" id="{0831DD03-DCFC-45C6-A1DC-D2714BE109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071688"/>
                        <a:ext cx="3886200" cy="383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571193-677B-465D-9306-B0E032468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FB714-8A7D-4AC9-9285-3F12BC02F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FB5405-7CE1-4177-9B10-0CA610354D57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38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A57D3325-CA50-47D6-B18E-E49B6EB5A7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Decision Tree Classification Task</a:t>
            </a:r>
          </a:p>
        </p:txBody>
      </p:sp>
      <p:graphicFrame>
        <p:nvGraphicFramePr>
          <p:cNvPr id="19458" name="Object 3">
            <a:extLst>
              <a:ext uri="{FF2B5EF4-FFF2-40B4-BE49-F238E27FC236}">
                <a16:creationId xmlns:a16="http://schemas.microsoft.com/office/drawing/2014/main" id="{922FCB22-D9C1-47D5-B45A-D63DF09FDBB3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093788" y="1143000"/>
          <a:ext cx="6951662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5" name="Visio" r:id="rId3" imgW="8432800" imgH="6286500" progId="Visio.Drawing.6">
                  <p:embed/>
                </p:oleObj>
              </mc:Choice>
              <mc:Fallback>
                <p:oleObj name="Visio" r:id="rId3" imgW="8432800" imgH="628650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1143000"/>
                        <a:ext cx="6951662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9" name="Line 4">
            <a:extLst>
              <a:ext uri="{FF2B5EF4-FFF2-40B4-BE49-F238E27FC236}">
                <a16:creationId xmlns:a16="http://schemas.microsoft.com/office/drawing/2014/main" id="{D2A2C65F-1598-45AB-9C71-7C8C24AD2F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0800" y="2362200"/>
            <a:ext cx="6858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0" name="Text Box 5">
            <a:extLst>
              <a:ext uri="{FF2B5EF4-FFF2-40B4-BE49-F238E27FC236}">
                <a16:creationId xmlns:a16="http://schemas.microsoft.com/office/drawing/2014/main" id="{E0B96271-3927-49B3-A826-E4A57F01A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4283075"/>
            <a:ext cx="12192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Decision Tree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06D156-1546-4409-874D-F94E9E6DE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40A6B8-37D4-45C2-9640-364AB27E9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FB1C1F-2B1A-4D96-AD0B-E4A81121055F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3A98C3D-2995-4F43-B868-3D29606AAC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Decision Tree Induction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C4EEE4B1-2980-40D8-B25E-F7BD117041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Many Algorithms: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Hunt’s Algorithm (one of the earliest)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CART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ID3, C4.5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SLIQ,SPRINT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201513-7FDD-475C-98BB-CF2E6B476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8466B-54FA-4716-9DA8-9B80AFB8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D3946A-9181-431C-9F3B-E440726DFE0F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7848EE3C-5155-461B-95F1-0EB904BA18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General Structure of Hunt’s Algorithm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92C4A2D3-EEA6-4EED-B84C-069A3654AF1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Monotype Sorts" charset="0"/>
              <a:buChar char="l"/>
              <a:defRPr/>
            </a:pPr>
            <a:r>
              <a:rPr lang="en-US" sz="2000">
                <a:cs typeface="+mn-cs"/>
              </a:rPr>
              <a:t>Let D</a:t>
            </a:r>
            <a:r>
              <a:rPr lang="en-US" sz="2000" baseline="-25000">
                <a:cs typeface="+mn-cs"/>
              </a:rPr>
              <a:t>t</a:t>
            </a:r>
            <a:r>
              <a:rPr lang="en-US" sz="2000">
                <a:cs typeface="+mn-cs"/>
              </a:rPr>
              <a:t> be the set of training records that reach a node t</a:t>
            </a:r>
          </a:p>
          <a:p>
            <a:pPr lvl="4">
              <a:defRPr/>
            </a:pPr>
            <a:endParaRPr lang="en-US" sz="1600">
              <a:latin typeface="Times New Roman" charset="0"/>
            </a:endParaRPr>
          </a:p>
          <a:p>
            <a:pPr>
              <a:buFont typeface="Monotype Sorts" charset="0"/>
              <a:buChar char="l"/>
              <a:defRPr/>
            </a:pPr>
            <a:r>
              <a:rPr lang="en-US" sz="2000">
                <a:cs typeface="+mn-cs"/>
              </a:rPr>
              <a:t>General Procedure: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000"/>
              <a:t>If D</a:t>
            </a:r>
            <a:r>
              <a:rPr lang="en-US" sz="2000" baseline="-25000"/>
              <a:t>t</a:t>
            </a:r>
            <a:r>
              <a:rPr lang="en-US" sz="2000"/>
              <a:t> contains records that belong the same class y</a:t>
            </a:r>
            <a:r>
              <a:rPr lang="en-US" sz="2000" baseline="-25000"/>
              <a:t>t</a:t>
            </a:r>
            <a:r>
              <a:rPr lang="en-US" sz="2000"/>
              <a:t>, then t is a leaf node labeled as y</a:t>
            </a:r>
            <a:r>
              <a:rPr lang="en-US" sz="2000" baseline="-25000"/>
              <a:t>t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000"/>
              <a:t>If D</a:t>
            </a:r>
            <a:r>
              <a:rPr lang="en-US" sz="2000" baseline="-25000"/>
              <a:t>t</a:t>
            </a:r>
            <a:r>
              <a:rPr lang="en-US" sz="2000"/>
              <a:t> contains records that belong to more than one class, use an attribute test to split the data into smaller subsets. Recursively apply the procedure to each subset.</a:t>
            </a:r>
          </a:p>
        </p:txBody>
      </p:sp>
      <p:sp>
        <p:nvSpPr>
          <p:cNvPr id="21507" name="Oval 11">
            <a:extLst>
              <a:ext uri="{FF2B5EF4-FFF2-40B4-BE49-F238E27FC236}">
                <a16:creationId xmlns:a16="http://schemas.microsoft.com/office/drawing/2014/main" id="{22149E8B-C419-4FBD-AE16-6FC670E88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800600"/>
            <a:ext cx="1447800" cy="762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21508" name="Line 12">
            <a:extLst>
              <a:ext uri="{FF2B5EF4-FFF2-40B4-BE49-F238E27FC236}">
                <a16:creationId xmlns:a16="http://schemas.microsoft.com/office/drawing/2014/main" id="{41CBB8FC-6869-4033-A8AB-0BD2341FCC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5000" y="5562600"/>
            <a:ext cx="990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9" name="Line 13">
            <a:extLst>
              <a:ext uri="{FF2B5EF4-FFF2-40B4-BE49-F238E27FC236}">
                <a16:creationId xmlns:a16="http://schemas.microsoft.com/office/drawing/2014/main" id="{7EEB5828-06C8-4232-AB96-10FA60D782B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5562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0" name="Line 14">
            <a:extLst>
              <a:ext uri="{FF2B5EF4-FFF2-40B4-BE49-F238E27FC236}">
                <a16:creationId xmlns:a16="http://schemas.microsoft.com/office/drawing/2014/main" id="{AD977740-5001-4B4A-8AD9-702811ADF74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562600"/>
            <a:ext cx="990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1" name="Line 15">
            <a:extLst>
              <a:ext uri="{FF2B5EF4-FFF2-40B4-BE49-F238E27FC236}">
                <a16:creationId xmlns:a16="http://schemas.microsoft.com/office/drawing/2014/main" id="{FC7DE917-44FB-491E-935A-E4C8454885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0" y="44196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2" name="Text Box 16">
            <a:extLst>
              <a:ext uri="{FF2B5EF4-FFF2-40B4-BE49-F238E27FC236}">
                <a16:creationId xmlns:a16="http://schemas.microsoft.com/office/drawing/2014/main" id="{3DD21F39-B618-45D5-A6C5-1C153D36B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42672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D</a:t>
            </a:r>
            <a:r>
              <a:rPr lang="en-US" altLang="en-US" sz="2000" baseline="-25000"/>
              <a:t>t</a:t>
            </a:r>
          </a:p>
        </p:txBody>
      </p:sp>
      <p:sp>
        <p:nvSpPr>
          <p:cNvPr id="21513" name="Text Box 17">
            <a:extLst>
              <a:ext uri="{FF2B5EF4-FFF2-40B4-BE49-F238E27FC236}">
                <a16:creationId xmlns:a16="http://schemas.microsoft.com/office/drawing/2014/main" id="{7C8902AE-44B0-45F4-8544-9CEDFD7F8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9530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dirty="0"/>
              <a:t>?</a:t>
            </a:r>
          </a:p>
        </p:txBody>
      </p:sp>
      <p:graphicFrame>
        <p:nvGraphicFramePr>
          <p:cNvPr id="21514" name="Object 21">
            <a:extLst>
              <a:ext uri="{FF2B5EF4-FFF2-40B4-BE49-F238E27FC236}">
                <a16:creationId xmlns:a16="http://schemas.microsoft.com/office/drawing/2014/main" id="{0541B6A4-7546-427F-A972-49B708EEFDC1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5410200" y="1143000"/>
          <a:ext cx="3200400" cy="315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9" name="Document" r:id="rId3" imgW="5854700" imgH="5778500" progId="Word.Document.8">
                  <p:embed/>
                </p:oleObj>
              </mc:Choice>
              <mc:Fallback>
                <p:oleObj name="Document" r:id="rId3" imgW="5854700" imgH="5778500" progId="Word.Document.8">
                  <p:embed/>
                  <p:pic>
                    <p:nvPicPr>
                      <p:cNvPr id="0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143000"/>
                        <a:ext cx="3200400" cy="315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1F04E0-CFF7-43C1-B288-EBA1A887E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3F3D08-2C9B-41F8-A628-166300A66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57EC43-4E6A-4B0C-92C0-F5F14DCE6FB5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6D95B777-2489-4DF5-A548-382C8F0D86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Hunt’s Algorithm</a:t>
            </a:r>
          </a:p>
        </p:txBody>
      </p:sp>
      <p:graphicFrame>
        <p:nvGraphicFramePr>
          <p:cNvPr id="22530" name="Object 56">
            <a:extLst>
              <a:ext uri="{FF2B5EF4-FFF2-40B4-BE49-F238E27FC236}">
                <a16:creationId xmlns:a16="http://schemas.microsoft.com/office/drawing/2014/main" id="{8506C3F0-35A0-49A3-A623-81F02C4A7407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76200" y="1174750"/>
          <a:ext cx="6324600" cy="507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1" name="Visio" r:id="rId3" imgW="8204200" imgH="6578600" progId="Visio.Drawing.6">
                  <p:embed/>
                </p:oleObj>
              </mc:Choice>
              <mc:Fallback>
                <p:oleObj name="Visio" r:id="rId3" imgW="8204200" imgH="6578600" progId="Visio.Drawing.6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174750"/>
                        <a:ext cx="6324600" cy="507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1" name="TextBox 1">
            <a:extLst>
              <a:ext uri="{FF2B5EF4-FFF2-40B4-BE49-F238E27FC236}">
                <a16:creationId xmlns:a16="http://schemas.microsoft.com/office/drawing/2014/main" id="{4EB848A9-E81B-4281-875C-8801DA035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209800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2532" name="TextBox 5">
            <a:extLst>
              <a:ext uri="{FF2B5EF4-FFF2-40B4-BE49-F238E27FC236}">
                <a16:creationId xmlns:a16="http://schemas.microsoft.com/office/drawing/2014/main" id="{03E523CE-8CAE-4322-9C3B-AE4828D9E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0150" y="2209800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(4,3)</a:t>
            </a:r>
          </a:p>
        </p:txBody>
      </p:sp>
      <p:sp>
        <p:nvSpPr>
          <p:cNvPr id="22533" name="TextBox 6">
            <a:extLst>
              <a:ext uri="{FF2B5EF4-FFF2-40B4-BE49-F238E27FC236}">
                <a16:creationId xmlns:a16="http://schemas.microsoft.com/office/drawing/2014/main" id="{1A027D95-13BB-4617-8172-B957DCFA1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648200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2534" name="TextBox 7">
            <a:extLst>
              <a:ext uri="{FF2B5EF4-FFF2-40B4-BE49-F238E27FC236}">
                <a16:creationId xmlns:a16="http://schemas.microsoft.com/office/drawing/2014/main" id="{FCF5CBEC-2B63-49D7-8678-C0DD8F327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4070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(1,3)</a:t>
            </a:r>
          </a:p>
        </p:txBody>
      </p:sp>
      <p:sp>
        <p:nvSpPr>
          <p:cNvPr id="22535" name="TextBox 8">
            <a:extLst>
              <a:ext uri="{FF2B5EF4-FFF2-40B4-BE49-F238E27FC236}">
                <a16:creationId xmlns:a16="http://schemas.microsoft.com/office/drawing/2014/main" id="{FC6E3DCF-5C51-4372-99A1-7CAED63A1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8350" y="54070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2536" name="TextBox 9">
            <a:extLst>
              <a:ext uri="{FF2B5EF4-FFF2-40B4-BE49-F238E27FC236}">
                <a16:creationId xmlns:a16="http://schemas.microsoft.com/office/drawing/2014/main" id="{AD393820-1EBB-4679-9050-BA416EE0F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1878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2537" name="TextBox 10">
            <a:extLst>
              <a:ext uri="{FF2B5EF4-FFF2-40B4-BE49-F238E27FC236}">
                <a16:creationId xmlns:a16="http://schemas.microsoft.com/office/drawing/2014/main" id="{84A063BA-ADAB-4E12-B639-E5683B6CB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6356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(1,0)</a:t>
            </a:r>
          </a:p>
        </p:txBody>
      </p:sp>
      <p:sp>
        <p:nvSpPr>
          <p:cNvPr id="22538" name="TextBox 11">
            <a:extLst>
              <a:ext uri="{FF2B5EF4-FFF2-40B4-BE49-F238E27FC236}">
                <a16:creationId xmlns:a16="http://schemas.microsoft.com/office/drawing/2014/main" id="{E0864A68-265B-416D-BA52-9AB3BFB31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0" y="56356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(0,3)</a:t>
            </a:r>
          </a:p>
        </p:txBody>
      </p:sp>
      <p:sp>
        <p:nvSpPr>
          <p:cNvPr id="22539" name="TextBox 12">
            <a:extLst>
              <a:ext uri="{FF2B5EF4-FFF2-40B4-BE49-F238E27FC236}">
                <a16:creationId xmlns:a16="http://schemas.microsoft.com/office/drawing/2014/main" id="{88B8DBFC-365C-4FAB-A058-4EC023939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3550" y="48736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2540" name="TextBox 13">
            <a:extLst>
              <a:ext uri="{FF2B5EF4-FFF2-40B4-BE49-F238E27FC236}">
                <a16:creationId xmlns:a16="http://schemas.microsoft.com/office/drawing/2014/main" id="{6793F287-A6F9-406E-A72F-13CB137A5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0542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(7,3)</a:t>
            </a:r>
          </a:p>
        </p:txBody>
      </p:sp>
      <p:graphicFrame>
        <p:nvGraphicFramePr>
          <p:cNvPr id="22541" name="Object 54">
            <a:extLst>
              <a:ext uri="{FF2B5EF4-FFF2-40B4-BE49-F238E27FC236}">
                <a16:creationId xmlns:a16="http://schemas.microsoft.com/office/drawing/2014/main" id="{45BBD209-1575-4B4B-B463-8298FA9F4640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6019800" y="914400"/>
          <a:ext cx="2979738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2" name="Document" r:id="rId5" imgW="5524500" imgH="6070600" progId="Word.Document.8">
                  <p:embed/>
                </p:oleObj>
              </mc:Choice>
              <mc:Fallback>
                <p:oleObj name="Document" r:id="rId5" imgW="5524500" imgH="6070600" progId="Word.Document.8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914400"/>
                        <a:ext cx="2979738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1E771483-6CE4-4CEB-A86C-E7D2EEA66451}"/>
              </a:ext>
            </a:extLst>
          </p:cNvPr>
          <p:cNvSpPr/>
          <p:nvPr/>
        </p:nvSpPr>
        <p:spPr bwMode="auto">
          <a:xfrm>
            <a:off x="3200400" y="4330700"/>
            <a:ext cx="3276600" cy="19177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149DD4-B013-4F2C-9D72-C7D3A4519918}"/>
              </a:ext>
            </a:extLst>
          </p:cNvPr>
          <p:cNvSpPr/>
          <p:nvPr/>
        </p:nvSpPr>
        <p:spPr bwMode="auto">
          <a:xfrm>
            <a:off x="3048000" y="2919413"/>
            <a:ext cx="2816225" cy="1728787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F897B5-E60B-4B59-BB49-F61A90760B3B}"/>
              </a:ext>
            </a:extLst>
          </p:cNvPr>
          <p:cNvSpPr/>
          <p:nvPr/>
        </p:nvSpPr>
        <p:spPr bwMode="auto">
          <a:xfrm>
            <a:off x="57150" y="3476625"/>
            <a:ext cx="2816225" cy="2771775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65CFA4-067B-47E8-82B0-D9A71C73AD35}"/>
              </a:ext>
            </a:extLst>
          </p:cNvPr>
          <p:cNvSpPr/>
          <p:nvPr/>
        </p:nvSpPr>
        <p:spPr bwMode="auto">
          <a:xfrm>
            <a:off x="3198813" y="1104900"/>
            <a:ext cx="2816225" cy="2771775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1EAC59-8C84-4C0F-B5E1-67D3580D3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D91FD-F089-4F90-8808-442FC880F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DB371F-FCEB-4D85-9DBB-4D3DE055E792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E675B67F-EC35-4BBB-BE3C-DAF4815AAC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Hunt’s Algorithm</a:t>
            </a:r>
          </a:p>
        </p:txBody>
      </p:sp>
      <p:graphicFrame>
        <p:nvGraphicFramePr>
          <p:cNvPr id="23554" name="Object 56">
            <a:extLst>
              <a:ext uri="{FF2B5EF4-FFF2-40B4-BE49-F238E27FC236}">
                <a16:creationId xmlns:a16="http://schemas.microsoft.com/office/drawing/2014/main" id="{11D6679B-25A3-4A43-90FE-206623FDB01B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76200" y="1174750"/>
          <a:ext cx="6324600" cy="507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4" name="Visio" r:id="rId3" imgW="8204200" imgH="6578600" progId="Visio.Drawing.6">
                  <p:embed/>
                </p:oleObj>
              </mc:Choice>
              <mc:Fallback>
                <p:oleObj name="Visio" r:id="rId3" imgW="8204200" imgH="6578600" progId="Visio.Drawing.6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174750"/>
                        <a:ext cx="6324600" cy="507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5" name="TextBox 1">
            <a:extLst>
              <a:ext uri="{FF2B5EF4-FFF2-40B4-BE49-F238E27FC236}">
                <a16:creationId xmlns:a16="http://schemas.microsoft.com/office/drawing/2014/main" id="{5DF4CC05-588E-4FF4-BE61-A294B8EAC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209800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3556" name="TextBox 5">
            <a:extLst>
              <a:ext uri="{FF2B5EF4-FFF2-40B4-BE49-F238E27FC236}">
                <a16:creationId xmlns:a16="http://schemas.microsoft.com/office/drawing/2014/main" id="{80EED559-871C-48F1-A1A2-D02692435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0150" y="2209800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(4,3)</a:t>
            </a:r>
          </a:p>
        </p:txBody>
      </p:sp>
      <p:sp>
        <p:nvSpPr>
          <p:cNvPr id="23557" name="TextBox 6">
            <a:extLst>
              <a:ext uri="{FF2B5EF4-FFF2-40B4-BE49-F238E27FC236}">
                <a16:creationId xmlns:a16="http://schemas.microsoft.com/office/drawing/2014/main" id="{49B8F759-27C1-4D21-9084-6CCD8EC82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648200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3558" name="TextBox 7">
            <a:extLst>
              <a:ext uri="{FF2B5EF4-FFF2-40B4-BE49-F238E27FC236}">
                <a16:creationId xmlns:a16="http://schemas.microsoft.com/office/drawing/2014/main" id="{32C83207-C0FA-4754-A515-DC9A8D8E2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4070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(1,3)</a:t>
            </a:r>
          </a:p>
        </p:txBody>
      </p:sp>
      <p:sp>
        <p:nvSpPr>
          <p:cNvPr id="23559" name="TextBox 8">
            <a:extLst>
              <a:ext uri="{FF2B5EF4-FFF2-40B4-BE49-F238E27FC236}">
                <a16:creationId xmlns:a16="http://schemas.microsoft.com/office/drawing/2014/main" id="{08FC3801-30B8-41E6-8FFB-2F264D34A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8350" y="54070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3560" name="TextBox 9">
            <a:extLst>
              <a:ext uri="{FF2B5EF4-FFF2-40B4-BE49-F238E27FC236}">
                <a16:creationId xmlns:a16="http://schemas.microsoft.com/office/drawing/2014/main" id="{DBF9BB1C-1C86-494A-8509-550642DE7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1878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3561" name="TextBox 10">
            <a:extLst>
              <a:ext uri="{FF2B5EF4-FFF2-40B4-BE49-F238E27FC236}">
                <a16:creationId xmlns:a16="http://schemas.microsoft.com/office/drawing/2014/main" id="{AA45C6D3-8D35-4B48-8D7B-7C63A15AD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6356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(1,0)</a:t>
            </a:r>
          </a:p>
        </p:txBody>
      </p:sp>
      <p:sp>
        <p:nvSpPr>
          <p:cNvPr id="23562" name="TextBox 11">
            <a:extLst>
              <a:ext uri="{FF2B5EF4-FFF2-40B4-BE49-F238E27FC236}">
                <a16:creationId xmlns:a16="http://schemas.microsoft.com/office/drawing/2014/main" id="{51B47AB5-430D-4054-9B14-40D0C8FA2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0" y="56356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(0,3)</a:t>
            </a:r>
          </a:p>
        </p:txBody>
      </p:sp>
      <p:sp>
        <p:nvSpPr>
          <p:cNvPr id="23563" name="TextBox 12">
            <a:extLst>
              <a:ext uri="{FF2B5EF4-FFF2-40B4-BE49-F238E27FC236}">
                <a16:creationId xmlns:a16="http://schemas.microsoft.com/office/drawing/2014/main" id="{7DF9D8C9-4706-4913-880F-78C692D7C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3550" y="48736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3564" name="TextBox 13">
            <a:extLst>
              <a:ext uri="{FF2B5EF4-FFF2-40B4-BE49-F238E27FC236}">
                <a16:creationId xmlns:a16="http://schemas.microsoft.com/office/drawing/2014/main" id="{DB5537AA-0DC4-43A4-B6D9-679276C03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0542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(7,3)</a:t>
            </a:r>
          </a:p>
        </p:txBody>
      </p:sp>
      <p:graphicFrame>
        <p:nvGraphicFramePr>
          <p:cNvPr id="23565" name="Object 54">
            <a:extLst>
              <a:ext uri="{FF2B5EF4-FFF2-40B4-BE49-F238E27FC236}">
                <a16:creationId xmlns:a16="http://schemas.microsoft.com/office/drawing/2014/main" id="{6E742D5B-5187-460D-9728-9BAAEA676A43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6019800" y="914400"/>
          <a:ext cx="2979738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5" name="Document" r:id="rId5" imgW="5524500" imgH="6070600" progId="Word.Document.8">
                  <p:embed/>
                </p:oleObj>
              </mc:Choice>
              <mc:Fallback>
                <p:oleObj name="Document" r:id="rId5" imgW="5524500" imgH="6070600" progId="Word.Document.8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914400"/>
                        <a:ext cx="2979738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4CEED446-D9A0-4F47-9C3A-6DE1D8A40443}"/>
              </a:ext>
            </a:extLst>
          </p:cNvPr>
          <p:cNvSpPr/>
          <p:nvPr/>
        </p:nvSpPr>
        <p:spPr bwMode="auto">
          <a:xfrm>
            <a:off x="3200400" y="4330700"/>
            <a:ext cx="3276600" cy="19177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94CFC8-92F4-47C5-AD82-CCC512C4AC8A}"/>
              </a:ext>
            </a:extLst>
          </p:cNvPr>
          <p:cNvSpPr/>
          <p:nvPr/>
        </p:nvSpPr>
        <p:spPr bwMode="auto">
          <a:xfrm>
            <a:off x="3048000" y="2919413"/>
            <a:ext cx="2816225" cy="1728787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A5C920-FA68-49A6-BD72-B445967CA763}"/>
              </a:ext>
            </a:extLst>
          </p:cNvPr>
          <p:cNvSpPr/>
          <p:nvPr/>
        </p:nvSpPr>
        <p:spPr bwMode="auto">
          <a:xfrm>
            <a:off x="57150" y="3476625"/>
            <a:ext cx="2816225" cy="2771775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A5ED7D-35A5-46AE-B8A8-E1056796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6C587-BD81-4F5D-91D3-38483768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DF53F7-FF8C-43D3-84DB-83CC87EF03F4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524000"/>
            <a:ext cx="8318500" cy="42672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b="1" dirty="0"/>
              <a:t>Classification: Definition</a:t>
            </a:r>
          </a:p>
          <a:p>
            <a:pPr>
              <a:spcAft>
                <a:spcPts val="1200"/>
              </a:spcAft>
            </a:pPr>
            <a:r>
              <a:rPr lang="en-US" b="1" dirty="0"/>
              <a:t>Example of a Decision Tree</a:t>
            </a:r>
          </a:p>
          <a:p>
            <a:pPr>
              <a:spcAft>
                <a:spcPts val="1200"/>
              </a:spcAft>
            </a:pPr>
            <a:r>
              <a:rPr lang="en-US" b="1" dirty="0"/>
              <a:t>Decision Tree Induction</a:t>
            </a:r>
          </a:p>
          <a:p>
            <a:pPr>
              <a:spcAft>
                <a:spcPts val="1200"/>
              </a:spcAft>
            </a:pPr>
            <a:r>
              <a:rPr lang="en-US" b="1" dirty="0"/>
              <a:t>Decision Tree Based Classification</a:t>
            </a:r>
            <a:endParaRPr lang="en-US" dirty="0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22542D96-6C1E-489F-9717-C03B23DD3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40475"/>
            <a:ext cx="3086100" cy="365125"/>
          </a:xfrm>
        </p:spPr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BAEA07A2-CA67-4A32-A09B-034A897712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Hunt’s Algorithm</a:t>
            </a:r>
          </a:p>
        </p:txBody>
      </p:sp>
      <p:graphicFrame>
        <p:nvGraphicFramePr>
          <p:cNvPr id="24578" name="Object 56">
            <a:extLst>
              <a:ext uri="{FF2B5EF4-FFF2-40B4-BE49-F238E27FC236}">
                <a16:creationId xmlns:a16="http://schemas.microsoft.com/office/drawing/2014/main" id="{C9FBFF79-E83C-48ED-A124-1D35F2126583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76200" y="1174750"/>
          <a:ext cx="6324600" cy="507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7" name="Visio" r:id="rId3" imgW="8204200" imgH="6578600" progId="Visio.Drawing.6">
                  <p:embed/>
                </p:oleObj>
              </mc:Choice>
              <mc:Fallback>
                <p:oleObj name="Visio" r:id="rId3" imgW="8204200" imgH="6578600" progId="Visio.Drawing.6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174750"/>
                        <a:ext cx="6324600" cy="507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9" name="TextBox 1">
            <a:extLst>
              <a:ext uri="{FF2B5EF4-FFF2-40B4-BE49-F238E27FC236}">
                <a16:creationId xmlns:a16="http://schemas.microsoft.com/office/drawing/2014/main" id="{C7ED59C7-718E-4D24-8711-2AE56EE50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209800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4580" name="TextBox 5">
            <a:extLst>
              <a:ext uri="{FF2B5EF4-FFF2-40B4-BE49-F238E27FC236}">
                <a16:creationId xmlns:a16="http://schemas.microsoft.com/office/drawing/2014/main" id="{B5F6F829-8ACD-44F8-A5C2-2B6C46E68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0150" y="2209800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(4,3)</a:t>
            </a:r>
          </a:p>
        </p:txBody>
      </p:sp>
      <p:sp>
        <p:nvSpPr>
          <p:cNvPr id="24581" name="TextBox 6">
            <a:extLst>
              <a:ext uri="{FF2B5EF4-FFF2-40B4-BE49-F238E27FC236}">
                <a16:creationId xmlns:a16="http://schemas.microsoft.com/office/drawing/2014/main" id="{EC16800E-7AA7-414E-917D-85968FA79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648200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4582" name="TextBox 7">
            <a:extLst>
              <a:ext uri="{FF2B5EF4-FFF2-40B4-BE49-F238E27FC236}">
                <a16:creationId xmlns:a16="http://schemas.microsoft.com/office/drawing/2014/main" id="{F2A76673-BF1E-43C9-823E-28C07A6A1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4070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(1,3)</a:t>
            </a:r>
          </a:p>
        </p:txBody>
      </p:sp>
      <p:sp>
        <p:nvSpPr>
          <p:cNvPr id="24583" name="TextBox 8">
            <a:extLst>
              <a:ext uri="{FF2B5EF4-FFF2-40B4-BE49-F238E27FC236}">
                <a16:creationId xmlns:a16="http://schemas.microsoft.com/office/drawing/2014/main" id="{1F129BBA-69BA-4517-83CE-594C0F6AD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8350" y="54070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4584" name="TextBox 9">
            <a:extLst>
              <a:ext uri="{FF2B5EF4-FFF2-40B4-BE49-F238E27FC236}">
                <a16:creationId xmlns:a16="http://schemas.microsoft.com/office/drawing/2014/main" id="{E6BBB9E8-E8D8-442F-8400-100DBC7A4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1878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4585" name="TextBox 10">
            <a:extLst>
              <a:ext uri="{FF2B5EF4-FFF2-40B4-BE49-F238E27FC236}">
                <a16:creationId xmlns:a16="http://schemas.microsoft.com/office/drawing/2014/main" id="{FDD1860B-5F49-4C0A-B3C3-EADE3037E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6356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(1,0)</a:t>
            </a:r>
          </a:p>
        </p:txBody>
      </p:sp>
      <p:sp>
        <p:nvSpPr>
          <p:cNvPr id="24586" name="TextBox 11">
            <a:extLst>
              <a:ext uri="{FF2B5EF4-FFF2-40B4-BE49-F238E27FC236}">
                <a16:creationId xmlns:a16="http://schemas.microsoft.com/office/drawing/2014/main" id="{E09500AE-F8A4-4EC0-BEB1-A7873FF66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0" y="56356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(0,3)</a:t>
            </a:r>
          </a:p>
        </p:txBody>
      </p:sp>
      <p:sp>
        <p:nvSpPr>
          <p:cNvPr id="24587" name="TextBox 12">
            <a:extLst>
              <a:ext uri="{FF2B5EF4-FFF2-40B4-BE49-F238E27FC236}">
                <a16:creationId xmlns:a16="http://schemas.microsoft.com/office/drawing/2014/main" id="{68C87926-2A2A-483F-BA21-4603D75B9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3550" y="48736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4588" name="TextBox 13">
            <a:extLst>
              <a:ext uri="{FF2B5EF4-FFF2-40B4-BE49-F238E27FC236}">
                <a16:creationId xmlns:a16="http://schemas.microsoft.com/office/drawing/2014/main" id="{D499C468-37A6-4E69-A27A-D271A47FE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0542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(7,3)</a:t>
            </a:r>
          </a:p>
        </p:txBody>
      </p:sp>
      <p:graphicFrame>
        <p:nvGraphicFramePr>
          <p:cNvPr id="24589" name="Object 54">
            <a:extLst>
              <a:ext uri="{FF2B5EF4-FFF2-40B4-BE49-F238E27FC236}">
                <a16:creationId xmlns:a16="http://schemas.microsoft.com/office/drawing/2014/main" id="{8850E977-9B7A-4E8D-8EE4-87995642ED57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6019800" y="914400"/>
          <a:ext cx="2979738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8" name="Document" r:id="rId5" imgW="5524500" imgH="6070600" progId="Word.Document.8">
                  <p:embed/>
                </p:oleObj>
              </mc:Choice>
              <mc:Fallback>
                <p:oleObj name="Document" r:id="rId5" imgW="5524500" imgH="6070600" progId="Word.Document.8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914400"/>
                        <a:ext cx="2979738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BC4DA0EF-D307-48F4-B158-643E0255A36D}"/>
              </a:ext>
            </a:extLst>
          </p:cNvPr>
          <p:cNvSpPr/>
          <p:nvPr/>
        </p:nvSpPr>
        <p:spPr bwMode="auto">
          <a:xfrm>
            <a:off x="3200400" y="4330700"/>
            <a:ext cx="3276600" cy="19177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EF287B-E014-4F5C-B97A-7D6D07E76FBE}"/>
              </a:ext>
            </a:extLst>
          </p:cNvPr>
          <p:cNvSpPr/>
          <p:nvPr/>
        </p:nvSpPr>
        <p:spPr bwMode="auto">
          <a:xfrm>
            <a:off x="3048000" y="2919413"/>
            <a:ext cx="2816225" cy="1728787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452B06-F3FA-4AE9-8B59-4FEF2DA81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33A4A7-3902-44F7-B2B1-4CED9C5D7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B7660-E5A7-4E19-9158-548A515C650E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9A0CD44C-E1FF-40C2-8837-BBEA984CA7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Hunt’s Algorithm</a:t>
            </a:r>
          </a:p>
        </p:txBody>
      </p:sp>
      <p:graphicFrame>
        <p:nvGraphicFramePr>
          <p:cNvPr id="25602" name="Object 56">
            <a:extLst>
              <a:ext uri="{FF2B5EF4-FFF2-40B4-BE49-F238E27FC236}">
                <a16:creationId xmlns:a16="http://schemas.microsoft.com/office/drawing/2014/main" id="{4246272B-C399-490D-AB97-57B80558B81E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76200" y="1174750"/>
          <a:ext cx="6324600" cy="507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79" name="Visio" r:id="rId3" imgW="8204200" imgH="6578600" progId="Visio.Drawing.6">
                  <p:embed/>
                </p:oleObj>
              </mc:Choice>
              <mc:Fallback>
                <p:oleObj name="Visio" r:id="rId3" imgW="8204200" imgH="6578600" progId="Visio.Drawing.6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174750"/>
                        <a:ext cx="6324600" cy="507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3" name="TextBox 1">
            <a:extLst>
              <a:ext uri="{FF2B5EF4-FFF2-40B4-BE49-F238E27FC236}">
                <a16:creationId xmlns:a16="http://schemas.microsoft.com/office/drawing/2014/main" id="{A9B0328E-E3D2-4E8C-BDCF-9F410CAB4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209800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5604" name="TextBox 5">
            <a:extLst>
              <a:ext uri="{FF2B5EF4-FFF2-40B4-BE49-F238E27FC236}">
                <a16:creationId xmlns:a16="http://schemas.microsoft.com/office/drawing/2014/main" id="{27CDD6FA-5CF2-49F9-AE32-F963958DC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0150" y="2209800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(4,3)</a:t>
            </a:r>
          </a:p>
        </p:txBody>
      </p:sp>
      <p:sp>
        <p:nvSpPr>
          <p:cNvPr id="25605" name="TextBox 6">
            <a:extLst>
              <a:ext uri="{FF2B5EF4-FFF2-40B4-BE49-F238E27FC236}">
                <a16:creationId xmlns:a16="http://schemas.microsoft.com/office/drawing/2014/main" id="{EB51C09A-4501-4CFD-88A7-69A3B1E14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648200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5606" name="TextBox 7">
            <a:extLst>
              <a:ext uri="{FF2B5EF4-FFF2-40B4-BE49-F238E27FC236}">
                <a16:creationId xmlns:a16="http://schemas.microsoft.com/office/drawing/2014/main" id="{14C876BA-C197-4DAB-92BB-33B7F97A9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4070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(1,3)</a:t>
            </a:r>
          </a:p>
        </p:txBody>
      </p:sp>
      <p:sp>
        <p:nvSpPr>
          <p:cNvPr id="25607" name="TextBox 8">
            <a:extLst>
              <a:ext uri="{FF2B5EF4-FFF2-40B4-BE49-F238E27FC236}">
                <a16:creationId xmlns:a16="http://schemas.microsoft.com/office/drawing/2014/main" id="{800F3BDD-CE05-4B84-859E-BFB8EA784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8350" y="54070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5608" name="TextBox 9">
            <a:extLst>
              <a:ext uri="{FF2B5EF4-FFF2-40B4-BE49-F238E27FC236}">
                <a16:creationId xmlns:a16="http://schemas.microsoft.com/office/drawing/2014/main" id="{877D365D-6536-4403-B372-55F28646E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1878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5609" name="TextBox 10">
            <a:extLst>
              <a:ext uri="{FF2B5EF4-FFF2-40B4-BE49-F238E27FC236}">
                <a16:creationId xmlns:a16="http://schemas.microsoft.com/office/drawing/2014/main" id="{475CDFEE-6AD7-44DC-9D73-17DDBADA7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6356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(1,0)</a:t>
            </a:r>
          </a:p>
        </p:txBody>
      </p:sp>
      <p:sp>
        <p:nvSpPr>
          <p:cNvPr id="25610" name="TextBox 11">
            <a:extLst>
              <a:ext uri="{FF2B5EF4-FFF2-40B4-BE49-F238E27FC236}">
                <a16:creationId xmlns:a16="http://schemas.microsoft.com/office/drawing/2014/main" id="{12A4C05D-B2E6-4D1D-B286-40DB4DF49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0" y="56356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(0,3)</a:t>
            </a:r>
          </a:p>
        </p:txBody>
      </p:sp>
      <p:sp>
        <p:nvSpPr>
          <p:cNvPr id="25611" name="TextBox 12">
            <a:extLst>
              <a:ext uri="{FF2B5EF4-FFF2-40B4-BE49-F238E27FC236}">
                <a16:creationId xmlns:a16="http://schemas.microsoft.com/office/drawing/2014/main" id="{4EB14A6B-43A9-4336-A92C-595EA7B60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3550" y="48736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5612" name="TextBox 13">
            <a:extLst>
              <a:ext uri="{FF2B5EF4-FFF2-40B4-BE49-F238E27FC236}">
                <a16:creationId xmlns:a16="http://schemas.microsoft.com/office/drawing/2014/main" id="{81370EE4-7857-44B6-A6DC-BAF550685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0542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(7,3)</a:t>
            </a:r>
          </a:p>
        </p:txBody>
      </p:sp>
      <p:graphicFrame>
        <p:nvGraphicFramePr>
          <p:cNvPr id="25613" name="Object 54">
            <a:extLst>
              <a:ext uri="{FF2B5EF4-FFF2-40B4-BE49-F238E27FC236}">
                <a16:creationId xmlns:a16="http://schemas.microsoft.com/office/drawing/2014/main" id="{2D287EF9-04FD-40A6-9B26-1BF3B92E5024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6019800" y="914400"/>
          <a:ext cx="2979738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0" name="Document" r:id="rId5" imgW="5524500" imgH="6070600" progId="Word.Document.8">
                  <p:embed/>
                </p:oleObj>
              </mc:Choice>
              <mc:Fallback>
                <p:oleObj name="Document" r:id="rId5" imgW="5524500" imgH="6070600" progId="Word.Document.8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914400"/>
                        <a:ext cx="2979738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76BD54-CC51-4AD5-AF02-A9D7C52E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1D9FB-5787-4E28-A80A-D987C7F7C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549EFE-B825-4CEE-ACAE-E9CA80B372AF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>
            <a:extLst>
              <a:ext uri="{FF2B5EF4-FFF2-40B4-BE49-F238E27FC236}">
                <a16:creationId xmlns:a16="http://schemas.microsoft.com/office/drawing/2014/main" id="{2BAA94B4-C984-462E-ABEB-F5E6DA11AB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610600" cy="5334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Design Issues of Decision Tree Induction</a:t>
            </a:r>
          </a:p>
        </p:txBody>
      </p:sp>
      <p:sp>
        <p:nvSpPr>
          <p:cNvPr id="20483" name="Rectangle 7">
            <a:extLst>
              <a:ext uri="{FF2B5EF4-FFF2-40B4-BE49-F238E27FC236}">
                <a16:creationId xmlns:a16="http://schemas.microsoft.com/office/drawing/2014/main" id="{B46A9D7B-6625-4393-82BB-AFBD9403B7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charset="0"/>
              <a:buChar char="l"/>
              <a:defRPr/>
            </a:pPr>
            <a:r>
              <a:rPr lang="en-US" dirty="0">
                <a:cs typeface="+mn-cs"/>
              </a:rPr>
              <a:t>How should training records be split?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Method for expressing test condition </a:t>
            </a:r>
          </a:p>
          <a:p>
            <a:pPr lvl="2">
              <a:buFont typeface="Wingdings" charset="0"/>
              <a:buChar char="u"/>
              <a:defRPr/>
            </a:pPr>
            <a:r>
              <a:rPr lang="en-US" dirty="0"/>
              <a:t> depending on attribute types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Measure for evaluating the goodness of a test condition</a:t>
            </a:r>
          </a:p>
          <a:p>
            <a:pPr lvl="1">
              <a:buFont typeface="Arial" charset="0"/>
              <a:buChar char="–"/>
              <a:defRPr/>
            </a:pPr>
            <a:endParaRPr lang="en-US" dirty="0"/>
          </a:p>
          <a:p>
            <a:pPr>
              <a:buFont typeface="Monotype Sorts" charset="0"/>
              <a:buChar char="l"/>
              <a:defRPr/>
            </a:pPr>
            <a:r>
              <a:rPr lang="en-US" dirty="0">
                <a:cs typeface="+mn-cs"/>
              </a:rPr>
              <a:t>How should the splitting procedure stop?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Stop splitting if all the records belong to the same class or have identical attribute values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Early termination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D9EEB1-E4DF-4BC9-A953-512A23729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0064E-82E7-48D6-82D0-F6491A634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DE923A-7A08-4B88-BEF2-18FCA48FB701}" type="slidenum">
              <a:rPr lang="en-US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54D136AC-4374-4C25-9F7A-7500422890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Methods for Expressing Test Conditions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E44DD460-903E-47EE-82F1-F2F26AB64E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charset="0"/>
              <a:buChar char="l"/>
              <a:defRPr/>
            </a:pPr>
            <a:r>
              <a:rPr lang="en-US" dirty="0">
                <a:cs typeface="+mn-cs"/>
              </a:rPr>
              <a:t>Depends on attribute types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Binary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Nominal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Ordinal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Continuous</a:t>
            </a:r>
          </a:p>
          <a:p>
            <a:pPr lvl="1">
              <a:buFont typeface="Arial" charset="0"/>
              <a:buChar char="–"/>
              <a:defRPr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392669-F619-4F36-AB46-9A4801548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55F15E-4118-4F6B-9C81-A6F4C234C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C4D0E1-CF69-438E-B8B9-B974011A8BC5}" type="slidenum">
              <a:rPr lang="en-US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A17A043-A99E-4F99-8E83-AFB0B7151E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Test Condition for Nominal Attributes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FB36E1F1-2168-4EB9-98F4-99EF59AA645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11163" y="1143000"/>
            <a:ext cx="5303837" cy="5181600"/>
          </a:xfrm>
        </p:spPr>
        <p:txBody>
          <a:bodyPr/>
          <a:lstStyle/>
          <a:p>
            <a:pPr marL="342900" indent="-342900">
              <a:buFont typeface="Monotype Sorts" pitchFamily="2" charset="2"/>
              <a:buChar char="l"/>
              <a:defRPr/>
            </a:pPr>
            <a:r>
              <a:rPr lang="en-US" altLang="en-US" sz="2400" dirty="0">
                <a:solidFill>
                  <a:srgbClr val="FF0000"/>
                </a:solidFill>
                <a:ea typeface="+mn-ea"/>
                <a:cs typeface="+mn-cs"/>
              </a:rPr>
              <a:t>Multi-way split:</a:t>
            </a:r>
            <a:r>
              <a:rPr lang="en-US" altLang="en-US" sz="2400" dirty="0">
                <a:ea typeface="+mn-ea"/>
                <a:cs typeface="+mn-cs"/>
              </a:rPr>
              <a:t> </a:t>
            </a:r>
          </a:p>
          <a:p>
            <a:pPr marL="742950" lvl="1" indent="-285750">
              <a:buFont typeface="Arial" charset="0"/>
              <a:buChar char="–"/>
              <a:defRPr/>
            </a:pPr>
            <a:r>
              <a:rPr lang="en-US" altLang="en-US" sz="2400" dirty="0"/>
              <a:t>Use as many partitions as distinct values. </a:t>
            </a:r>
          </a:p>
          <a:p>
            <a:pPr marL="0" indent="0">
              <a:buFont typeface="Monotype Sorts" pitchFamily="2" charset="2"/>
              <a:buNone/>
              <a:defRPr/>
            </a:pPr>
            <a:endParaRPr lang="en-US" altLang="en-US" sz="2400" dirty="0">
              <a:ea typeface="+mn-ea"/>
              <a:cs typeface="+mn-cs"/>
            </a:endParaRPr>
          </a:p>
          <a:p>
            <a:pPr marL="0" indent="0">
              <a:buFont typeface="Monotype Sorts" pitchFamily="2" charset="2"/>
              <a:buNone/>
              <a:defRPr/>
            </a:pPr>
            <a:endParaRPr lang="en-US" altLang="en-US" sz="2400" dirty="0">
              <a:ea typeface="+mn-ea"/>
              <a:cs typeface="+mn-cs"/>
            </a:endParaRPr>
          </a:p>
          <a:p>
            <a:pPr marL="342900" indent="-342900">
              <a:buFont typeface="Monotype Sorts" pitchFamily="2" charset="2"/>
              <a:buChar char="l"/>
              <a:defRPr/>
            </a:pPr>
            <a:r>
              <a:rPr lang="en-US" altLang="en-US" sz="2400" dirty="0">
                <a:solidFill>
                  <a:srgbClr val="FF0000"/>
                </a:solidFill>
                <a:ea typeface="+mn-ea"/>
                <a:cs typeface="+mn-cs"/>
              </a:rPr>
              <a:t>Binary split:</a:t>
            </a:r>
            <a:r>
              <a:rPr lang="en-US" altLang="en-US" sz="2400" dirty="0">
                <a:ea typeface="+mn-ea"/>
                <a:cs typeface="+mn-cs"/>
              </a:rPr>
              <a:t>  </a:t>
            </a:r>
          </a:p>
          <a:p>
            <a:pPr marL="742950" lvl="1" indent="-285750">
              <a:buFont typeface="Arial" charset="0"/>
              <a:buChar char="–"/>
              <a:defRPr/>
            </a:pPr>
            <a:r>
              <a:rPr lang="en-US" altLang="en-US" sz="2400" dirty="0"/>
              <a:t>Divides values into two subsets</a:t>
            </a:r>
          </a:p>
        </p:txBody>
      </p:sp>
      <p:graphicFrame>
        <p:nvGraphicFramePr>
          <p:cNvPr id="28675" name="Object 25">
            <a:extLst>
              <a:ext uri="{FF2B5EF4-FFF2-40B4-BE49-F238E27FC236}">
                <a16:creationId xmlns:a16="http://schemas.microsoft.com/office/drawing/2014/main" id="{E91C178A-4BAD-4D02-AE53-1BD3FE2CA83D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5334000" y="1371600"/>
          <a:ext cx="3352800" cy="182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24" name="Visio" r:id="rId3" imgW="4013200" imgH="2184400" progId="Visio.Drawing.6">
                  <p:embed/>
                </p:oleObj>
              </mc:Choice>
              <mc:Fallback>
                <p:oleObj name="Visio" r:id="rId3" imgW="4013200" imgH="2184400" progId="Visio.Drawing.6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371600"/>
                        <a:ext cx="3352800" cy="182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27">
            <a:extLst>
              <a:ext uri="{FF2B5EF4-FFF2-40B4-BE49-F238E27FC236}">
                <a16:creationId xmlns:a16="http://schemas.microsoft.com/office/drawing/2014/main" id="{793015B2-9A1A-4F32-AC9D-F23B3709B211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3810000" y="4495800"/>
          <a:ext cx="3471863" cy="180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25" name="Visio" r:id="rId5" imgW="4813300" imgH="2514600" progId="Visio.Drawing.6">
                  <p:embed/>
                </p:oleObj>
              </mc:Choice>
              <mc:Fallback>
                <p:oleObj name="Visio" r:id="rId5" imgW="4813300" imgH="2514600" progId="Visio.Drawing.6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495800"/>
                        <a:ext cx="3471863" cy="180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29">
            <a:extLst>
              <a:ext uri="{FF2B5EF4-FFF2-40B4-BE49-F238E27FC236}">
                <a16:creationId xmlns:a16="http://schemas.microsoft.com/office/drawing/2014/main" id="{AAF70523-35DE-4E64-A8AC-01C5180257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86600" y="4495800"/>
          <a:ext cx="2022475" cy="180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26" name="Visio" r:id="rId7" imgW="2717800" imgH="2425700" progId="Visio.Drawing.6">
                  <p:embed/>
                </p:oleObj>
              </mc:Choice>
              <mc:Fallback>
                <p:oleObj name="Visio" r:id="rId7" imgW="2717800" imgH="2425700" progId="Visio.Drawing.6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495800"/>
                        <a:ext cx="2022475" cy="180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E9A8FD-2D1A-487B-9726-1548A8409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524A2-F09E-4750-A4A3-0A925BD0D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D3CB4-708B-4B73-95BA-B3B3B1DD14F5}" type="slidenum">
              <a:rPr lang="en-US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7">
            <a:extLst>
              <a:ext uri="{FF2B5EF4-FFF2-40B4-BE49-F238E27FC236}">
                <a16:creationId xmlns:a16="http://schemas.microsoft.com/office/drawing/2014/main" id="{6D0852F6-70DB-4D98-9F93-B243381AD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Test Condition for Ordinal Attributes</a:t>
            </a:r>
          </a:p>
        </p:txBody>
      </p:sp>
      <p:sp>
        <p:nvSpPr>
          <p:cNvPr id="23555" name="Rectangle 30">
            <a:extLst>
              <a:ext uri="{FF2B5EF4-FFF2-40B4-BE49-F238E27FC236}">
                <a16:creationId xmlns:a16="http://schemas.microsoft.com/office/drawing/2014/main" id="{F93DC60A-1BD9-4CBB-91B5-D728E0A2221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342900" indent="-342900">
              <a:buFont typeface="Monotype Sorts" charset="0"/>
              <a:buChar char="l"/>
              <a:defRPr/>
            </a:pPr>
            <a:r>
              <a:rPr lang="en-US" sz="2400">
                <a:solidFill>
                  <a:srgbClr val="FF0000"/>
                </a:solidFill>
                <a:cs typeface="+mn-cs"/>
              </a:rPr>
              <a:t>Multi-way split:</a:t>
            </a:r>
            <a:r>
              <a:rPr lang="en-US" sz="2400">
                <a:cs typeface="+mn-cs"/>
              </a:rPr>
              <a:t> </a:t>
            </a:r>
          </a:p>
          <a:p>
            <a:pPr marL="742950" lvl="1" indent="-285750">
              <a:buFont typeface="Arial" charset="0"/>
              <a:buChar char="–"/>
              <a:defRPr/>
            </a:pPr>
            <a:r>
              <a:rPr lang="en-US" sz="2400"/>
              <a:t>Use as many partitions as distinct values</a:t>
            </a:r>
          </a:p>
          <a:p>
            <a:pPr marL="742950" lvl="1" indent="-285750">
              <a:buFont typeface="Arial" charset="0"/>
              <a:buChar char="–"/>
              <a:defRPr/>
            </a:pPr>
            <a:endParaRPr lang="en-US" sz="2400"/>
          </a:p>
          <a:p>
            <a:pPr marL="342900" indent="-342900">
              <a:buFont typeface="Monotype Sorts" charset="0"/>
              <a:buChar char="l"/>
              <a:defRPr/>
            </a:pPr>
            <a:r>
              <a:rPr lang="en-US" sz="2400">
                <a:solidFill>
                  <a:srgbClr val="FF0000"/>
                </a:solidFill>
                <a:cs typeface="+mn-cs"/>
              </a:rPr>
              <a:t>Binary split:</a:t>
            </a:r>
            <a:r>
              <a:rPr lang="en-US" sz="2400">
                <a:cs typeface="+mn-cs"/>
              </a:rPr>
              <a:t>  </a:t>
            </a:r>
          </a:p>
          <a:p>
            <a:pPr marL="742950" lvl="1" indent="-285750">
              <a:buFont typeface="Arial" charset="0"/>
              <a:buChar char="–"/>
              <a:defRPr/>
            </a:pPr>
            <a:r>
              <a:rPr lang="en-US" sz="2400"/>
              <a:t>Divides values into two subsets</a:t>
            </a:r>
          </a:p>
          <a:p>
            <a:pPr marL="742950" lvl="1" indent="-285750">
              <a:buFont typeface="Arial" charset="0"/>
              <a:buChar char="–"/>
              <a:defRPr/>
            </a:pPr>
            <a:r>
              <a:rPr lang="en-US" sz="2400"/>
              <a:t>Preserve order property among attribute values</a:t>
            </a:r>
          </a:p>
        </p:txBody>
      </p:sp>
      <p:graphicFrame>
        <p:nvGraphicFramePr>
          <p:cNvPr id="29699" name="Object 40">
            <a:extLst>
              <a:ext uri="{FF2B5EF4-FFF2-40B4-BE49-F238E27FC236}">
                <a16:creationId xmlns:a16="http://schemas.microsoft.com/office/drawing/2014/main" id="{DB8ECD47-0CBB-4EF1-A140-CF9FB7AD7A1C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5334000" y="1143000"/>
          <a:ext cx="2951163" cy="158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49" name="Visio" r:id="rId3" imgW="3962400" imgH="2120900" progId="Visio.Drawing.6">
                  <p:embed/>
                </p:oleObj>
              </mc:Choice>
              <mc:Fallback>
                <p:oleObj name="Visio" r:id="rId3" imgW="3962400" imgH="2120900" progId="Visio.Drawing.6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143000"/>
                        <a:ext cx="2951163" cy="158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41">
            <a:extLst>
              <a:ext uri="{FF2B5EF4-FFF2-40B4-BE49-F238E27FC236}">
                <a16:creationId xmlns:a16="http://schemas.microsoft.com/office/drawing/2014/main" id="{E888EEA9-D0BA-43CC-BC4E-51DCEF50DE2B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5029200" y="2819400"/>
          <a:ext cx="3352800" cy="174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50" name="Visio" r:id="rId5" imgW="4457700" imgH="2324100" progId="Visio.Drawing.6">
                  <p:embed/>
                </p:oleObj>
              </mc:Choice>
              <mc:Fallback>
                <p:oleObj name="Visio" r:id="rId5" imgW="4457700" imgH="2324100" progId="Visio.Drawing.6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819400"/>
                        <a:ext cx="3352800" cy="174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43">
            <a:extLst>
              <a:ext uri="{FF2B5EF4-FFF2-40B4-BE49-F238E27FC236}">
                <a16:creationId xmlns:a16="http://schemas.microsoft.com/office/drawing/2014/main" id="{814461B8-0AAC-4226-8614-452596996C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4648200"/>
          <a:ext cx="1460500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51" name="Visio" r:id="rId7" imgW="1917700" imgH="2324100" progId="Visio.Drawing.6">
                  <p:embed/>
                </p:oleObj>
              </mc:Choice>
              <mc:Fallback>
                <p:oleObj name="Visio" r:id="rId7" imgW="1917700" imgH="2324100" progId="Visio.Drawing.6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648200"/>
                        <a:ext cx="1460500" cy="176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6653" name="AutoShape 45">
            <a:extLst>
              <a:ext uri="{FF2B5EF4-FFF2-40B4-BE49-F238E27FC236}">
                <a16:creationId xmlns:a16="http://schemas.microsoft.com/office/drawing/2014/main" id="{A4E58D19-2F3C-4280-961E-A624D4B454F9}"/>
              </a:ext>
            </a:extLst>
          </p:cNvPr>
          <p:cNvSpPr>
            <a:spLocks/>
          </p:cNvSpPr>
          <p:nvPr/>
        </p:nvSpPr>
        <p:spPr bwMode="auto">
          <a:xfrm>
            <a:off x="7086600" y="5105400"/>
            <a:ext cx="1524000" cy="723900"/>
          </a:xfrm>
          <a:prstGeom prst="borderCallout2">
            <a:avLst>
              <a:gd name="adj1" fmla="val 15792"/>
              <a:gd name="adj2" fmla="val -5000"/>
              <a:gd name="adj3" fmla="val 15792"/>
              <a:gd name="adj4" fmla="val -29898"/>
              <a:gd name="adj5" fmla="val 102412"/>
              <a:gd name="adj6" fmla="val -5562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This grouping violates order property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E2BAAB-9EA3-4F96-A555-24A3123E7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82065-7B11-4FE8-9790-CBACC454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58AD22-6FE2-48DF-97D6-2E47F1F4643D}" type="slidenum">
              <a:rPr lang="en-US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665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B9C6E965-D7B0-418F-BAA0-1757CFFA7A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34400" cy="5334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Test Condition for Continuous Attributes</a:t>
            </a:r>
          </a:p>
        </p:txBody>
      </p:sp>
      <p:graphicFrame>
        <p:nvGraphicFramePr>
          <p:cNvPr id="30722" name="Object 4">
            <a:extLst>
              <a:ext uri="{FF2B5EF4-FFF2-40B4-BE49-F238E27FC236}">
                <a16:creationId xmlns:a16="http://schemas.microsoft.com/office/drawing/2014/main" id="{205C434A-C905-41D9-9154-228F67FDB7AD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738188" y="1746250"/>
          <a:ext cx="7608887" cy="328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7" name="Visio" r:id="rId3" imgW="8547100" imgH="3695700" progId="Visio.Drawing.6">
                  <p:embed/>
                </p:oleObj>
              </mc:Choice>
              <mc:Fallback>
                <p:oleObj name="Visio" r:id="rId3" imgW="8547100" imgH="36957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8" y="1746250"/>
                        <a:ext cx="7608887" cy="328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21FDEF-C3F0-4087-9634-ED00071F4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D6A55-6A7E-4C40-BC3D-4C76DD19C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0F45B-8088-480D-848D-D09825134EBE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>
            <a:extLst>
              <a:ext uri="{FF2B5EF4-FFF2-40B4-BE49-F238E27FC236}">
                <a16:creationId xmlns:a16="http://schemas.microsoft.com/office/drawing/2014/main" id="{66374BC9-6E69-4676-B2EE-6C984C601C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34400" cy="5334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Splitting Based on Continuous Attributes</a:t>
            </a:r>
          </a:p>
        </p:txBody>
      </p:sp>
      <p:sp>
        <p:nvSpPr>
          <p:cNvPr id="31746" name="Rectangle 5">
            <a:extLst>
              <a:ext uri="{FF2B5EF4-FFF2-40B4-BE49-F238E27FC236}">
                <a16:creationId xmlns:a16="http://schemas.microsoft.com/office/drawing/2014/main" id="{14C108E9-73E2-44FA-BD06-0B95883697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Different ways of handling</a:t>
            </a:r>
          </a:p>
          <a:p>
            <a:pPr lvl="1"/>
            <a:r>
              <a:rPr lang="en-US" altLang="en-US">
                <a:solidFill>
                  <a:srgbClr val="CC3300"/>
                </a:solidFill>
                <a:ea typeface="ＭＳ Ｐゴシック" panose="020B0600070205080204" pitchFamily="34" charset="-128"/>
              </a:rPr>
              <a:t>Discretization</a:t>
            </a:r>
            <a:r>
              <a:rPr lang="en-US" altLang="en-US">
                <a:ea typeface="ＭＳ Ｐゴシック" panose="020B0600070205080204" pitchFamily="34" charset="-128"/>
              </a:rPr>
              <a:t> to form an ordinal categorical attribute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 Ranges can be found by equal interval bucketing, equal frequency bucketing (percentiles), or clustering.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 Static – discretize once at the beginning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 Dynamic – repeat at each node</a:t>
            </a:r>
          </a:p>
          <a:p>
            <a:pPr lvl="4"/>
            <a:endParaRPr lang="en-US" altLang="en-US">
              <a:solidFill>
                <a:srgbClr val="CC3300"/>
              </a:solidFill>
              <a:ea typeface="ＭＳ Ｐゴシック" panose="020B0600070205080204" pitchFamily="34" charset="-128"/>
            </a:endParaRPr>
          </a:p>
          <a:p>
            <a:pPr lvl="1"/>
            <a:r>
              <a:rPr lang="en-US" altLang="en-US">
                <a:solidFill>
                  <a:srgbClr val="CC3300"/>
                </a:solidFill>
                <a:ea typeface="ＭＳ Ｐゴシック" panose="020B0600070205080204" pitchFamily="34" charset="-128"/>
              </a:rPr>
              <a:t>Binary Decision</a:t>
            </a:r>
            <a:r>
              <a:rPr lang="en-US" altLang="en-US">
                <a:ea typeface="ＭＳ Ｐゴシック" panose="020B0600070205080204" pitchFamily="34" charset="-128"/>
              </a:rPr>
              <a:t>: (A &lt; v) or (A </a:t>
            </a:r>
            <a:r>
              <a:rPr lang="en-US" altLang="en-US">
                <a:ea typeface="ＭＳ Ｐゴシック" panose="020B0600070205080204" pitchFamily="34" charset="-128"/>
                <a:sym typeface="Symbol" panose="05050102010706020507" pitchFamily="18" charset="2"/>
              </a:rPr>
              <a:t> v)</a:t>
            </a:r>
            <a:endParaRPr lang="en-US" altLang="en-US">
              <a:ea typeface="ＭＳ Ｐゴシック" panose="020B0600070205080204" pitchFamily="34" charset="-128"/>
            </a:endParaRP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 consider all possible splits and finds the best cut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 can be more compute intensive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243062-9BC5-487B-84A5-9EFDCBFB5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C8E37-4C0F-4C14-A500-6AA41D7B9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7BC3DC-97F5-419B-A87C-21871F4EC09C}" type="slidenum">
              <a:rPr lang="en-US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10">
            <a:extLst>
              <a:ext uri="{FF2B5EF4-FFF2-40B4-BE49-F238E27FC236}">
                <a16:creationId xmlns:a16="http://schemas.microsoft.com/office/drawing/2014/main" id="{88D91FEC-A941-47CC-99F5-40D7974149D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0" y="1009650"/>
            <a:ext cx="3170238" cy="3105150"/>
          </a:xfrm>
        </p:spPr>
      </p:pic>
      <p:sp>
        <p:nvSpPr>
          <p:cNvPr id="26627" name="Rectangle 6">
            <a:extLst>
              <a:ext uri="{FF2B5EF4-FFF2-40B4-BE49-F238E27FC236}">
                <a16:creationId xmlns:a16="http://schemas.microsoft.com/office/drawing/2014/main" id="{BF26A80B-9FC2-4BDA-87FA-0FC0742FD4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How to determine the Best Split</a:t>
            </a:r>
          </a:p>
        </p:txBody>
      </p:sp>
      <p:graphicFrame>
        <p:nvGraphicFramePr>
          <p:cNvPr id="32771" name="Object 5">
            <a:extLst>
              <a:ext uri="{FF2B5EF4-FFF2-40B4-BE49-F238E27FC236}">
                <a16:creationId xmlns:a16="http://schemas.microsoft.com/office/drawing/2014/main" id="{F868737F-DC54-4051-A73E-55DCA0DC0A5E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1020763" y="4129088"/>
          <a:ext cx="7589837" cy="177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8" name="Visio" r:id="rId4" imgW="9652000" imgH="2247900" progId="Visio.Drawing.6">
                  <p:embed/>
                </p:oleObj>
              </mc:Choice>
              <mc:Fallback>
                <p:oleObj name="Visio" r:id="rId4" imgW="9652000" imgH="2247900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763" y="4129088"/>
                        <a:ext cx="7589837" cy="177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Text Box 8">
            <a:extLst>
              <a:ext uri="{FF2B5EF4-FFF2-40B4-BE49-F238E27FC236}">
                <a16:creationId xmlns:a16="http://schemas.microsoft.com/office/drawing/2014/main" id="{2DE94204-FD3A-4289-9699-A34D3099D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286000"/>
            <a:ext cx="5105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Before Splitting: 10 records of class 0,</a:t>
            </a:r>
            <a:br>
              <a:rPr lang="en-US" altLang="en-US" sz="1800"/>
            </a:br>
            <a:r>
              <a:rPr lang="en-US" altLang="en-US" sz="1800"/>
              <a:t>		10 records of class 1</a:t>
            </a:r>
          </a:p>
        </p:txBody>
      </p:sp>
      <p:sp>
        <p:nvSpPr>
          <p:cNvPr id="32773" name="Text Box 9">
            <a:extLst>
              <a:ext uri="{FF2B5EF4-FFF2-40B4-BE49-F238E27FC236}">
                <a16:creationId xmlns:a16="http://schemas.microsoft.com/office/drawing/2014/main" id="{7B664C1E-ADF5-4EF1-AD98-DCAB7B325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957888"/>
            <a:ext cx="5105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Which test condition is the best?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7B1F03-06D1-4093-BA48-3CB59539B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A537D-5F67-45A5-BD34-E9A9F8576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B2881E-104F-4428-945D-FE5790AEABC9}" type="slidenum">
              <a:rPr lang="en-US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4790C841-580F-48BA-BB39-25D5051928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How to determine the Best Split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B02D20C9-F2A0-41FD-9792-B5B1AB21F4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charset="0"/>
              <a:buChar char="l"/>
              <a:defRPr/>
            </a:pPr>
            <a:r>
              <a:rPr lang="en-US">
                <a:cs typeface="+mn-cs"/>
              </a:rPr>
              <a:t>Greedy approach: </a:t>
            </a:r>
          </a:p>
          <a:p>
            <a:pPr lvl="1">
              <a:buFont typeface="Arial" charset="0"/>
              <a:buChar char="–"/>
              <a:defRPr/>
            </a:pPr>
            <a:r>
              <a:rPr lang="en-US"/>
              <a:t>Nodes with </a:t>
            </a:r>
            <a:r>
              <a:rPr lang="en-US">
                <a:solidFill>
                  <a:srgbClr val="FF0000"/>
                </a:solidFill>
              </a:rPr>
              <a:t>purer</a:t>
            </a:r>
            <a:r>
              <a:rPr lang="en-US"/>
              <a:t> class distribution are preferred</a:t>
            </a:r>
          </a:p>
          <a:p>
            <a:pPr lvl="4">
              <a:defRPr/>
            </a:pPr>
            <a:endParaRPr lang="en-US">
              <a:latin typeface="Times New Roman" charset="0"/>
            </a:endParaRPr>
          </a:p>
          <a:p>
            <a:pPr>
              <a:buFont typeface="Monotype Sorts" charset="0"/>
              <a:buChar char="l"/>
              <a:defRPr/>
            </a:pPr>
            <a:r>
              <a:rPr lang="en-US">
                <a:cs typeface="+mn-cs"/>
              </a:rPr>
              <a:t>Need a measure of node impurity:</a:t>
            </a:r>
          </a:p>
          <a:p>
            <a:pPr lvl="1">
              <a:buFont typeface="Arial" charset="0"/>
              <a:buNone/>
              <a:defRPr/>
            </a:pPr>
            <a:endParaRPr lang="en-US"/>
          </a:p>
        </p:txBody>
      </p:sp>
      <p:graphicFrame>
        <p:nvGraphicFramePr>
          <p:cNvPr id="33795" name="Object 6">
            <a:extLst>
              <a:ext uri="{FF2B5EF4-FFF2-40B4-BE49-F238E27FC236}">
                <a16:creationId xmlns:a16="http://schemas.microsoft.com/office/drawing/2014/main" id="{2F6BA1FB-28FD-4212-B8EF-1FFA025DB639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209800" y="4038600"/>
          <a:ext cx="912813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64" name="Visio" r:id="rId3" imgW="660400" imgH="596900" progId="Visio.Drawing.6">
                  <p:embed/>
                </p:oleObj>
              </mc:Choice>
              <mc:Fallback>
                <p:oleObj name="Visio" r:id="rId3" imgW="660400" imgH="596900" progId="Visio.Drawing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038600"/>
                        <a:ext cx="912813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10">
            <a:extLst>
              <a:ext uri="{FF2B5EF4-FFF2-40B4-BE49-F238E27FC236}">
                <a16:creationId xmlns:a16="http://schemas.microsoft.com/office/drawing/2014/main" id="{E8E82353-70BD-4F4B-A45B-F2A83E7592F0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715000" y="4038600"/>
          <a:ext cx="912813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65" name="Visio" r:id="rId5" imgW="660400" imgH="596900" progId="Visio.Drawing.6">
                  <p:embed/>
                </p:oleObj>
              </mc:Choice>
              <mc:Fallback>
                <p:oleObj name="Visio" r:id="rId5" imgW="660400" imgH="596900" progId="Visio.Drawing.6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038600"/>
                        <a:ext cx="912813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Text Box 12">
            <a:extLst>
              <a:ext uri="{FF2B5EF4-FFF2-40B4-BE49-F238E27FC236}">
                <a16:creationId xmlns:a16="http://schemas.microsoft.com/office/drawing/2014/main" id="{6AB3A4F5-F9F7-4D62-9A29-CB16CDCA7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029200"/>
            <a:ext cx="2819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High degree of impurity</a:t>
            </a:r>
          </a:p>
        </p:txBody>
      </p:sp>
      <p:sp>
        <p:nvSpPr>
          <p:cNvPr id="33798" name="Text Box 13">
            <a:extLst>
              <a:ext uri="{FF2B5EF4-FFF2-40B4-BE49-F238E27FC236}">
                <a16:creationId xmlns:a16="http://schemas.microsoft.com/office/drawing/2014/main" id="{D74128B7-0AB8-416A-A19B-1F48004E9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029200"/>
            <a:ext cx="2819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Low degree of impurity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281511-C389-4406-9808-90A029AA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1A086-61BC-473A-A535-E404A3D0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8DB3AA-7E9D-4145-BD5E-7F396D8044A4}" type="slidenum">
              <a:rPr lang="en-US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>
            <a:extLst>
              <a:ext uri="{FF2B5EF4-FFF2-40B4-BE49-F238E27FC236}">
                <a16:creationId xmlns:a16="http://schemas.microsoft.com/office/drawing/2014/main" id="{016B6D02-8AE9-4F7E-97B0-C9CCD7FC4E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Classification: Definition</a:t>
            </a:r>
          </a:p>
        </p:txBody>
      </p:sp>
      <p:sp>
        <p:nvSpPr>
          <p:cNvPr id="3075" name="Rectangle 5">
            <a:extLst>
              <a:ext uri="{FF2B5EF4-FFF2-40B4-BE49-F238E27FC236}">
                <a16:creationId xmlns:a16="http://schemas.microsoft.com/office/drawing/2014/main" id="{D5E82030-C269-4E19-A3DA-C9DC83A38D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charset="0"/>
              <a:buChar char="l"/>
              <a:defRPr/>
            </a:pPr>
            <a:r>
              <a:rPr lang="en-US">
                <a:cs typeface="+mn-cs"/>
              </a:rPr>
              <a:t>Given a collection of records (training set )</a:t>
            </a:r>
          </a:p>
          <a:p>
            <a:pPr lvl="1">
              <a:buFont typeface="Arial" charset="0"/>
              <a:buChar char="–"/>
              <a:defRPr/>
            </a:pPr>
            <a:r>
              <a:rPr lang="en-US"/>
              <a:t>Each record is by characterized by a tuple (</a:t>
            </a:r>
            <a:r>
              <a:rPr lang="en-US" b="1" i="1">
                <a:latin typeface="Times New Roman" charset="0"/>
              </a:rPr>
              <a:t>x</a:t>
            </a:r>
            <a:r>
              <a:rPr lang="en-US"/>
              <a:t>,</a:t>
            </a:r>
            <a:r>
              <a:rPr lang="en-US" i="1">
                <a:latin typeface="Times New Roman" charset="0"/>
              </a:rPr>
              <a:t>y</a:t>
            </a:r>
            <a:r>
              <a:rPr lang="en-US"/>
              <a:t>), where </a:t>
            </a:r>
            <a:r>
              <a:rPr lang="en-US" b="1" i="1">
                <a:latin typeface="Times New Roman" charset="0"/>
              </a:rPr>
              <a:t>x </a:t>
            </a:r>
            <a:r>
              <a:rPr lang="en-US"/>
              <a:t>is the attribute set and </a:t>
            </a:r>
            <a:r>
              <a:rPr lang="en-US" i="1">
                <a:latin typeface="Times New Roman" charset="0"/>
              </a:rPr>
              <a:t>y </a:t>
            </a:r>
            <a:r>
              <a:rPr lang="en-US"/>
              <a:t>is the class label</a:t>
            </a:r>
          </a:p>
          <a:p>
            <a:pPr lvl="2">
              <a:buFont typeface="Wingdings" charset="0"/>
              <a:buChar char="u"/>
              <a:defRPr/>
            </a:pPr>
            <a:r>
              <a:rPr lang="en-US"/>
              <a:t> </a:t>
            </a:r>
            <a:r>
              <a:rPr lang="en-US" b="1" i="1">
                <a:latin typeface="Times New Roman" charset="0"/>
              </a:rPr>
              <a:t>x</a:t>
            </a:r>
            <a:r>
              <a:rPr lang="en-US"/>
              <a:t>: attribute, predictor, independent variable, input</a:t>
            </a:r>
          </a:p>
          <a:p>
            <a:pPr lvl="2">
              <a:buFont typeface="Wingdings" charset="0"/>
              <a:buChar char="u"/>
              <a:defRPr/>
            </a:pPr>
            <a:r>
              <a:rPr lang="en-US"/>
              <a:t> </a:t>
            </a:r>
            <a:r>
              <a:rPr lang="en-US" i="1">
                <a:latin typeface="Times New Roman" charset="0"/>
              </a:rPr>
              <a:t>y</a:t>
            </a:r>
            <a:r>
              <a:rPr lang="en-US"/>
              <a:t>: class, response, dependent variable, output</a:t>
            </a:r>
          </a:p>
          <a:p>
            <a:pPr lvl="4">
              <a:defRPr/>
            </a:pPr>
            <a:endParaRPr lang="en-US">
              <a:latin typeface="Times New Roman" charset="0"/>
            </a:endParaRPr>
          </a:p>
          <a:p>
            <a:pPr>
              <a:buFont typeface="Monotype Sorts" charset="0"/>
              <a:buChar char="l"/>
              <a:defRPr/>
            </a:pPr>
            <a:r>
              <a:rPr lang="en-US">
                <a:cs typeface="+mn-cs"/>
              </a:rPr>
              <a:t>Task:</a:t>
            </a:r>
          </a:p>
          <a:p>
            <a:pPr lvl="1">
              <a:buFont typeface="Arial" charset="0"/>
              <a:buChar char="–"/>
              <a:defRPr/>
            </a:pPr>
            <a:r>
              <a:rPr lang="en-US"/>
              <a:t>Learn a model that maps each attribute set </a:t>
            </a:r>
            <a:r>
              <a:rPr lang="en-US" b="1" i="1">
                <a:latin typeface="Times New Roman" charset="0"/>
              </a:rPr>
              <a:t>x </a:t>
            </a:r>
            <a:r>
              <a:rPr lang="en-US"/>
              <a:t>into one of the predefined class labels </a:t>
            </a:r>
            <a:r>
              <a:rPr lang="en-US" i="1">
                <a:latin typeface="Times New Roman" charset="0"/>
              </a:rPr>
              <a:t>y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2C378C-EF0B-4ED7-A0AF-229AA7AD7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F9B5E-B437-410B-A7CB-230267D92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85B7A3-5A38-4F3E-B10F-49462E68EC55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6BB4EB6D-D451-45BA-9136-20124E60E9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Measures of Node Impurity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60C85A6B-940F-44C4-B348-A9948B68ED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charset="0"/>
              <a:buChar char="l"/>
              <a:defRPr/>
            </a:pPr>
            <a:r>
              <a:rPr lang="en-US" dirty="0">
                <a:cs typeface="+mn-cs"/>
              </a:rPr>
              <a:t>Gini Index</a:t>
            </a:r>
          </a:p>
          <a:p>
            <a:pPr>
              <a:buFont typeface="Monotype Sorts" charset="0"/>
              <a:buChar char="l"/>
              <a:defRPr/>
            </a:pPr>
            <a:endParaRPr lang="en-US" dirty="0">
              <a:cs typeface="+mn-cs"/>
            </a:endParaRPr>
          </a:p>
          <a:p>
            <a:pPr>
              <a:buFont typeface="Monotype Sorts" charset="0"/>
              <a:buChar char="l"/>
              <a:defRPr/>
            </a:pPr>
            <a:endParaRPr lang="en-US" dirty="0">
              <a:cs typeface="+mn-cs"/>
            </a:endParaRPr>
          </a:p>
          <a:p>
            <a:pPr>
              <a:buFont typeface="Monotype Sorts" charset="0"/>
              <a:buChar char="l"/>
              <a:defRPr/>
            </a:pPr>
            <a:r>
              <a:rPr lang="en-US" dirty="0">
                <a:cs typeface="+mn-cs"/>
              </a:rPr>
              <a:t>Entropy</a:t>
            </a:r>
          </a:p>
          <a:p>
            <a:pPr>
              <a:buFont typeface="Monotype Sorts" charset="0"/>
              <a:buChar char="l"/>
              <a:defRPr/>
            </a:pPr>
            <a:endParaRPr lang="en-US" dirty="0">
              <a:cs typeface="+mn-cs"/>
            </a:endParaRPr>
          </a:p>
          <a:p>
            <a:pPr>
              <a:buFont typeface="Monotype Sorts" charset="0"/>
              <a:buChar char="l"/>
              <a:defRPr/>
            </a:pPr>
            <a:endParaRPr lang="en-US" dirty="0">
              <a:cs typeface="+mn-cs"/>
            </a:endParaRPr>
          </a:p>
          <a:p>
            <a:pPr>
              <a:buFont typeface="Monotype Sorts" charset="0"/>
              <a:buChar char="l"/>
              <a:defRPr/>
            </a:pPr>
            <a:r>
              <a:rPr lang="en-US" dirty="0">
                <a:cs typeface="+mn-cs"/>
              </a:rPr>
              <a:t>Misclassification error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C577CD-6375-4037-AF91-7D5217464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B50FF-0759-4EEF-8393-268F16972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5D98BA-5D74-4A99-B019-B5438A47F31F}" type="slidenum">
              <a:rPr lang="en-US"/>
              <a:pPr>
                <a:defRPr/>
              </a:pPr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89D467-96B7-4957-8CBB-957EA842E579}"/>
                  </a:ext>
                </a:extLst>
              </p:cNvPr>
              <p:cNvSpPr txBox="1"/>
              <p:nvPr/>
            </p:nvSpPr>
            <p:spPr>
              <a:xfrm>
                <a:off x="1613727" y="1503551"/>
                <a:ext cx="3781484" cy="1037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𝐼𝑛𝑑𝑒𝑥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=1 −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89D467-96B7-4957-8CBB-957EA842E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727" y="1503551"/>
                <a:ext cx="3781484" cy="10378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438D47-46F9-4B37-925E-AF20A2580B3D}"/>
                  </a:ext>
                </a:extLst>
              </p:cNvPr>
              <p:cNvSpPr txBox="1"/>
              <p:nvPr/>
            </p:nvSpPr>
            <p:spPr>
              <a:xfrm>
                <a:off x="1613727" y="2857566"/>
                <a:ext cx="4259243" cy="1037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𝑙𝑜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438D47-46F9-4B37-925E-AF20A2580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727" y="2857566"/>
                <a:ext cx="4259243" cy="10378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2DF867-A064-4484-9470-5F98CC018994}"/>
                  </a:ext>
                </a:extLst>
              </p:cNvPr>
              <p:cNvSpPr txBox="1"/>
              <p:nvPr/>
            </p:nvSpPr>
            <p:spPr>
              <a:xfrm>
                <a:off x="1613727" y="4953000"/>
                <a:ext cx="53153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𝐶𝑙𝑎𝑠𝑠𝑖𝑓𝑖𝑐𝑎𝑡𝑖𝑜𝑛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1 −</m:t>
                          </m:r>
                          <m:r>
                            <m:rPr>
                              <m:sty m:val="p"/>
                            </m:rPr>
                            <a:rPr lang="en-US" sz="2400" b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2400" b="0"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2DF867-A064-4484-9470-5F98CC018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727" y="4953000"/>
                <a:ext cx="5315301" cy="369332"/>
              </a:xfrm>
              <a:prstGeom prst="rect">
                <a:avLst/>
              </a:prstGeom>
              <a:blipFill>
                <a:blip r:embed="rId4"/>
                <a:stretch>
                  <a:fillRect l="-1491" r="-1491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63CADD-D3F9-4F19-86AC-DFFC8646078B}"/>
                  </a:ext>
                </a:extLst>
              </p:cNvPr>
              <p:cNvSpPr txBox="1"/>
              <p:nvPr/>
            </p:nvSpPr>
            <p:spPr>
              <a:xfrm>
                <a:off x="5562600" y="1492518"/>
                <a:ext cx="341426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the frequency of class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0" dirty="0"/>
                  <a:t>at node </a:t>
                </a:r>
                <a:r>
                  <a:rPr lang="en-US" sz="2000" dirty="0"/>
                  <a:t>t</a:t>
                </a:r>
                <a:r>
                  <a:rPr lang="en-US" sz="2000" b="0" dirty="0"/>
                  <a:t>,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0" dirty="0"/>
                  <a:t>is the total number of classes 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63CADD-D3F9-4F19-86AC-DFFC86460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1492518"/>
                <a:ext cx="3414268" cy="1015663"/>
              </a:xfrm>
              <a:prstGeom prst="rect">
                <a:avLst/>
              </a:prstGeom>
              <a:blipFill>
                <a:blip r:embed="rId5"/>
                <a:stretch>
                  <a:fillRect l="-1964" t="-3614" b="-10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244D1B4C-BCFD-4053-A8A8-B00A36AA0C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Finding the Best Split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A3746315-F746-4C9B-B482-446D51640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33400" indent="-533400">
              <a:buFont typeface="Monotype Sorts" charset="0"/>
              <a:buAutoNum type="arabicPeriod"/>
              <a:defRPr/>
            </a:pPr>
            <a:r>
              <a:rPr lang="en-US" dirty="0">
                <a:cs typeface="+mn-cs"/>
              </a:rPr>
              <a:t>Compute impurity measure (P) before splitting</a:t>
            </a:r>
          </a:p>
          <a:p>
            <a:pPr marL="533400" indent="-533400">
              <a:buFont typeface="Monotype Sorts" charset="0"/>
              <a:buAutoNum type="arabicPeriod"/>
              <a:defRPr/>
            </a:pPr>
            <a:r>
              <a:rPr lang="en-US" dirty="0">
                <a:cs typeface="+mn-cs"/>
              </a:rPr>
              <a:t>Compute impurity measure (M) after splitting</a:t>
            </a:r>
          </a:p>
          <a:p>
            <a:pPr lvl="2">
              <a:buFont typeface="Monotype Sorts" charset="0"/>
              <a:buChar char="l"/>
              <a:defRPr/>
            </a:pPr>
            <a:r>
              <a:rPr lang="en-US" dirty="0"/>
              <a:t> Compute impurity measure of each child node</a:t>
            </a:r>
          </a:p>
          <a:p>
            <a:pPr lvl="2">
              <a:buFont typeface="Monotype Sorts" charset="0"/>
              <a:buChar char="l"/>
              <a:defRPr/>
            </a:pPr>
            <a:r>
              <a:rPr lang="en-US" dirty="0"/>
              <a:t> M is the weighted impurity of child nodes</a:t>
            </a:r>
          </a:p>
          <a:p>
            <a:pPr marL="533400" indent="-533400">
              <a:buFont typeface="Monotype Sorts" charset="0"/>
              <a:buAutoNum type="arabicPeriod"/>
              <a:defRPr/>
            </a:pPr>
            <a:r>
              <a:rPr lang="en-US" dirty="0">
                <a:cs typeface="+mn-cs"/>
              </a:rPr>
              <a:t>Choose the attribute test condition that produces the highest gain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 </a:t>
            </a:r>
          </a:p>
          <a:p>
            <a:pPr marL="622300" lvl="2">
              <a:buNone/>
              <a:defRPr/>
            </a:pPr>
            <a:r>
              <a:rPr lang="en-US" b="1" dirty="0">
                <a:cs typeface="+mn-cs"/>
              </a:rPr>
              <a:t>		Gain = P - M</a:t>
            </a:r>
            <a:br>
              <a:rPr lang="en-US" b="1" dirty="0">
                <a:cs typeface="+mn-cs"/>
              </a:rPr>
            </a:b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or equivalently, lowest impurity measure after splitting (M)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9AC9CC-4880-4F2B-8474-E114AB15E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D9241-5E8D-4758-92D6-5706D5184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B3FB04-30F3-4A8B-896F-A2FC78A6A289}" type="slidenum">
              <a:rPr lang="en-US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F9040E99-A410-4EAB-8F1D-C56E481F57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Finding the Best Split</a:t>
            </a:r>
          </a:p>
        </p:txBody>
      </p:sp>
      <p:sp>
        <p:nvSpPr>
          <p:cNvPr id="36866" name="Oval 4">
            <a:extLst>
              <a:ext uri="{FF2B5EF4-FFF2-40B4-BE49-F238E27FC236}">
                <a16:creationId xmlns:a16="http://schemas.microsoft.com/office/drawing/2014/main" id="{72DB59C1-3D4C-4DE2-8467-134D5FC0E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1828800"/>
            <a:ext cx="1009650" cy="4540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imes New Roman" panose="02020603050405020304" pitchFamily="18" charset="0"/>
              </a:rPr>
              <a:t>B?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36867" name="Line 5">
            <a:extLst>
              <a:ext uri="{FF2B5EF4-FFF2-40B4-BE49-F238E27FC236}">
                <a16:creationId xmlns:a16="http://schemas.microsoft.com/office/drawing/2014/main" id="{9B76AFB6-B62E-45FA-BF1B-2A57C299EE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02325" y="2286000"/>
            <a:ext cx="11080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8" name="Line 6">
            <a:extLst>
              <a:ext uri="{FF2B5EF4-FFF2-40B4-BE49-F238E27FC236}">
                <a16:creationId xmlns:a16="http://schemas.microsoft.com/office/drawing/2014/main" id="{25CDC5C2-2488-42F5-B0B1-0EEC169929E2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286000"/>
            <a:ext cx="11842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9" name="Text Box 7">
            <a:extLst>
              <a:ext uri="{FF2B5EF4-FFF2-40B4-BE49-F238E27FC236}">
                <a16:creationId xmlns:a16="http://schemas.microsoft.com/office/drawing/2014/main" id="{D594DF99-5476-4721-8488-0145C10C4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9275" y="2401888"/>
            <a:ext cx="539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36870" name="Text Box 8">
            <a:extLst>
              <a:ext uri="{FF2B5EF4-FFF2-40B4-BE49-F238E27FC236}">
                <a16:creationId xmlns:a16="http://schemas.microsoft.com/office/drawing/2014/main" id="{2E2E52A2-A299-4B77-AF36-97ABADFE4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8475" y="2401888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36871" name="Rectangle 9">
            <a:extLst>
              <a:ext uri="{FF2B5EF4-FFF2-40B4-BE49-F238E27FC236}">
                <a16:creationId xmlns:a16="http://schemas.microsoft.com/office/drawing/2014/main" id="{A442257A-610D-49F8-9C2B-A5163A1FD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011488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Node N3</a:t>
            </a:r>
          </a:p>
        </p:txBody>
      </p:sp>
      <p:sp>
        <p:nvSpPr>
          <p:cNvPr id="36872" name="Rectangle 10">
            <a:extLst>
              <a:ext uri="{FF2B5EF4-FFF2-40B4-BE49-F238E27FC236}">
                <a16:creationId xmlns:a16="http://schemas.microsoft.com/office/drawing/2014/main" id="{0BE9CB00-005C-4D8A-9098-0434A5126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3975" y="3011488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Node N4</a:t>
            </a:r>
          </a:p>
        </p:txBody>
      </p:sp>
      <p:sp>
        <p:nvSpPr>
          <p:cNvPr id="36873" name="Oval 11">
            <a:extLst>
              <a:ext uri="{FF2B5EF4-FFF2-40B4-BE49-F238E27FC236}">
                <a16:creationId xmlns:a16="http://schemas.microsoft.com/office/drawing/2014/main" id="{430DF567-FB44-42BA-BDD4-A4E057B02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752600"/>
            <a:ext cx="1009650" cy="4540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imes New Roman" panose="02020603050405020304" pitchFamily="18" charset="0"/>
              </a:rPr>
              <a:t>A?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36874" name="Line 12">
            <a:extLst>
              <a:ext uri="{FF2B5EF4-FFF2-40B4-BE49-F238E27FC236}">
                <a16:creationId xmlns:a16="http://schemas.microsoft.com/office/drawing/2014/main" id="{09CD20DE-FD67-41A3-B19D-7BEA63F291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3125" y="2209800"/>
            <a:ext cx="11080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Line 13">
            <a:extLst>
              <a:ext uri="{FF2B5EF4-FFF2-40B4-BE49-F238E27FC236}">
                <a16:creationId xmlns:a16="http://schemas.microsoft.com/office/drawing/2014/main" id="{5E78F2C8-48DF-4673-8305-990AB566FCC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2209800"/>
            <a:ext cx="11842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4">
            <a:extLst>
              <a:ext uri="{FF2B5EF4-FFF2-40B4-BE49-F238E27FC236}">
                <a16:creationId xmlns:a16="http://schemas.microsoft.com/office/drawing/2014/main" id="{64A775CD-B2F1-4DE7-A46F-121F8E128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2325688"/>
            <a:ext cx="539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36877" name="Text Box 15">
            <a:extLst>
              <a:ext uri="{FF2B5EF4-FFF2-40B4-BE49-F238E27FC236}">
                <a16:creationId xmlns:a16="http://schemas.microsoft.com/office/drawing/2014/main" id="{D88DBA1E-33DA-4E53-80FE-07E1530D1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9275" y="2325688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36878" name="Rectangle 16">
            <a:extLst>
              <a:ext uri="{FF2B5EF4-FFF2-40B4-BE49-F238E27FC236}">
                <a16:creationId xmlns:a16="http://schemas.microsoft.com/office/drawing/2014/main" id="{3FFB2629-BD43-4A6B-8875-CCE4B398D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935288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Node N1</a:t>
            </a:r>
          </a:p>
        </p:txBody>
      </p:sp>
      <p:sp>
        <p:nvSpPr>
          <p:cNvPr id="36879" name="Rectangle 17">
            <a:extLst>
              <a:ext uri="{FF2B5EF4-FFF2-40B4-BE49-F238E27FC236}">
                <a16:creationId xmlns:a16="http://schemas.microsoft.com/office/drawing/2014/main" id="{845E5EA6-6945-40ED-9AB5-C2DC83AA2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4775" y="2935288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Node N2</a:t>
            </a:r>
          </a:p>
        </p:txBody>
      </p:sp>
      <p:sp>
        <p:nvSpPr>
          <p:cNvPr id="36880" name="Text Box 18">
            <a:extLst>
              <a:ext uri="{FF2B5EF4-FFF2-40B4-BE49-F238E27FC236}">
                <a16:creationId xmlns:a16="http://schemas.microsoft.com/office/drawing/2014/main" id="{646251EA-A7AA-4D8C-ADD7-CF96BD425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066800"/>
            <a:ext cx="198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Before Splitting:</a:t>
            </a:r>
          </a:p>
        </p:txBody>
      </p:sp>
      <p:graphicFrame>
        <p:nvGraphicFramePr>
          <p:cNvPr id="36881" name="Object 20">
            <a:extLst>
              <a:ext uri="{FF2B5EF4-FFF2-40B4-BE49-F238E27FC236}">
                <a16:creationId xmlns:a16="http://schemas.microsoft.com/office/drawing/2014/main" id="{7288883A-481C-4F83-B545-39CEB73425FD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80963" y="3581400"/>
          <a:ext cx="1665287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12" name="Document" r:id="rId3" imgW="3327400" imgH="1397000" progId="Word.Document.8">
                  <p:embed/>
                </p:oleObj>
              </mc:Choice>
              <mc:Fallback>
                <p:oleObj name="Document" r:id="rId3" imgW="3327400" imgH="1397000" progId="Word.Document.8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3" y="3581400"/>
                        <a:ext cx="1665287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2" name="Object 27">
            <a:extLst>
              <a:ext uri="{FF2B5EF4-FFF2-40B4-BE49-F238E27FC236}">
                <a16:creationId xmlns:a16="http://schemas.microsoft.com/office/drawing/2014/main" id="{E9DA3913-BA37-4CD6-B589-349287EC8B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6963" y="3586163"/>
          <a:ext cx="1636712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13" name="Document" r:id="rId5" imgW="3327400" imgH="1397000" progId="Word.Document.8">
                  <p:embed/>
                </p:oleObj>
              </mc:Choice>
              <mc:Fallback>
                <p:oleObj name="Document" r:id="rId5" imgW="3327400" imgH="1397000" progId="Word.Document.8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6963" y="3586163"/>
                        <a:ext cx="1636712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3" name="Object 28">
            <a:extLst>
              <a:ext uri="{FF2B5EF4-FFF2-40B4-BE49-F238E27FC236}">
                <a16:creationId xmlns:a16="http://schemas.microsoft.com/office/drawing/2014/main" id="{0C0748CF-44F5-4649-BA5A-7B1451BC8A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10163" y="3586163"/>
          <a:ext cx="1636712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14" name="Document" r:id="rId7" imgW="3340100" imgH="1397000" progId="Word.Document.8">
                  <p:embed/>
                </p:oleObj>
              </mc:Choice>
              <mc:Fallback>
                <p:oleObj name="Document" r:id="rId7" imgW="3340100" imgH="1397000" progId="Word.Document.8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0163" y="3586163"/>
                        <a:ext cx="1636712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4" name="Object 29">
            <a:extLst>
              <a:ext uri="{FF2B5EF4-FFF2-40B4-BE49-F238E27FC236}">
                <a16:creationId xmlns:a16="http://schemas.microsoft.com/office/drawing/2014/main" id="{E02CD5EA-C7B8-40BF-A963-6E45B9C475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6163" y="3586163"/>
          <a:ext cx="1595437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15" name="Document" r:id="rId9" imgW="3352800" imgH="1397000" progId="Word.Document.8">
                  <p:embed/>
                </p:oleObj>
              </mc:Choice>
              <mc:Fallback>
                <p:oleObj name="Document" r:id="rId9" imgW="3352800" imgH="1397000" progId="Word.Document.8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6163" y="3586163"/>
                        <a:ext cx="1595437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5" name="Object 33">
            <a:extLst>
              <a:ext uri="{FF2B5EF4-FFF2-40B4-BE49-F238E27FC236}">
                <a16:creationId xmlns:a16="http://schemas.microsoft.com/office/drawing/2014/main" id="{932BFF67-D515-4314-B21D-02FDC8D202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1066800"/>
          <a:ext cx="1595438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16" name="Document" r:id="rId11" imgW="3340100" imgH="1397000" progId="Word.Document.8">
                  <p:embed/>
                </p:oleObj>
              </mc:Choice>
              <mc:Fallback>
                <p:oleObj name="Document" r:id="rId11" imgW="3340100" imgH="1397000" progId="Word.Document.8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066800"/>
                        <a:ext cx="1595438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4722" name="Group 50">
            <a:extLst>
              <a:ext uri="{FF2B5EF4-FFF2-40B4-BE49-F238E27FC236}">
                <a16:creationId xmlns:a16="http://schemas.microsoft.com/office/drawing/2014/main" id="{30A38AE0-76CA-41B5-A7F2-FBDA3DE52A24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1066800"/>
            <a:ext cx="1295400" cy="396875"/>
            <a:chOff x="3600" y="768"/>
            <a:chExt cx="816" cy="250"/>
          </a:xfrm>
        </p:grpSpPr>
        <p:sp>
          <p:nvSpPr>
            <p:cNvPr id="36905" name="Line 34">
              <a:extLst>
                <a:ext uri="{FF2B5EF4-FFF2-40B4-BE49-F238E27FC236}">
                  <a16:creationId xmlns:a16="http://schemas.microsoft.com/office/drawing/2014/main" id="{40FB1057-3C51-473C-8B80-C78E5A3D43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912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6" name="Text Box 35">
              <a:extLst>
                <a:ext uri="{FF2B5EF4-FFF2-40B4-BE49-F238E27FC236}">
                  <a16:creationId xmlns:a16="http://schemas.microsoft.com/office/drawing/2014/main" id="{294E0061-FDD9-416D-9F65-9CD665F397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768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/>
                <a:t>P</a:t>
              </a:r>
            </a:p>
          </p:txBody>
        </p:sp>
      </p:grpSp>
      <p:grpSp>
        <p:nvGrpSpPr>
          <p:cNvPr id="924720" name="Group 48">
            <a:extLst>
              <a:ext uri="{FF2B5EF4-FFF2-40B4-BE49-F238E27FC236}">
                <a16:creationId xmlns:a16="http://schemas.microsoft.com/office/drawing/2014/main" id="{F7899548-A45A-456F-83DD-D05797FAEF90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343400"/>
            <a:ext cx="8001000" cy="854075"/>
            <a:chOff x="384" y="2832"/>
            <a:chExt cx="5040" cy="538"/>
          </a:xfrm>
        </p:grpSpPr>
        <p:sp>
          <p:nvSpPr>
            <p:cNvPr id="36897" name="Text Box 36">
              <a:extLst>
                <a:ext uri="{FF2B5EF4-FFF2-40B4-BE49-F238E27FC236}">
                  <a16:creationId xmlns:a16="http://schemas.microsoft.com/office/drawing/2014/main" id="{5B9AF59C-109F-4FD2-9C9C-5143438993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120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/>
                <a:t>M11</a:t>
              </a:r>
            </a:p>
          </p:txBody>
        </p:sp>
        <p:sp>
          <p:nvSpPr>
            <p:cNvPr id="36898" name="Text Box 37">
              <a:extLst>
                <a:ext uri="{FF2B5EF4-FFF2-40B4-BE49-F238E27FC236}">
                  <a16:creationId xmlns:a16="http://schemas.microsoft.com/office/drawing/2014/main" id="{9F60B89C-1F80-4C13-BED8-7BAF175FA1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3110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/>
                <a:t>M12</a:t>
              </a:r>
            </a:p>
          </p:txBody>
        </p:sp>
        <p:sp>
          <p:nvSpPr>
            <p:cNvPr id="36899" name="Text Box 38">
              <a:extLst>
                <a:ext uri="{FF2B5EF4-FFF2-40B4-BE49-F238E27FC236}">
                  <a16:creationId xmlns:a16="http://schemas.microsoft.com/office/drawing/2014/main" id="{E1C45CAB-1C3A-4D7C-82C2-30CDEA0AFB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3110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/>
                <a:t>M21</a:t>
              </a:r>
            </a:p>
          </p:txBody>
        </p:sp>
        <p:sp>
          <p:nvSpPr>
            <p:cNvPr id="36900" name="Text Box 39">
              <a:extLst>
                <a:ext uri="{FF2B5EF4-FFF2-40B4-BE49-F238E27FC236}">
                  <a16:creationId xmlns:a16="http://schemas.microsoft.com/office/drawing/2014/main" id="{D53ED540-5422-4A33-90F3-FA8E83A52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3110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/>
                <a:t>M22</a:t>
              </a:r>
            </a:p>
          </p:txBody>
        </p:sp>
        <p:sp>
          <p:nvSpPr>
            <p:cNvPr id="36901" name="Line 40">
              <a:extLst>
                <a:ext uri="{FF2B5EF4-FFF2-40B4-BE49-F238E27FC236}">
                  <a16:creationId xmlns:a16="http://schemas.microsoft.com/office/drawing/2014/main" id="{D79FD2F7-C96E-46A3-93E0-AC31DABF90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2832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2" name="Line 41">
              <a:extLst>
                <a:ext uri="{FF2B5EF4-FFF2-40B4-BE49-F238E27FC236}">
                  <a16:creationId xmlns:a16="http://schemas.microsoft.com/office/drawing/2014/main" id="{59A36EC4-C058-49F5-A277-9304388D5C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832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3" name="Line 42">
              <a:extLst>
                <a:ext uri="{FF2B5EF4-FFF2-40B4-BE49-F238E27FC236}">
                  <a16:creationId xmlns:a16="http://schemas.microsoft.com/office/drawing/2014/main" id="{19BA76F6-0861-44D8-B384-D0A9922CBC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832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4" name="Line 43">
              <a:extLst>
                <a:ext uri="{FF2B5EF4-FFF2-40B4-BE49-F238E27FC236}">
                  <a16:creationId xmlns:a16="http://schemas.microsoft.com/office/drawing/2014/main" id="{7FCD0CC1-A9D2-4E29-BCEF-9DE42BE9C8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2832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4721" name="Group 49">
            <a:extLst>
              <a:ext uri="{FF2B5EF4-FFF2-40B4-BE49-F238E27FC236}">
                <a16:creationId xmlns:a16="http://schemas.microsoft.com/office/drawing/2014/main" id="{B4E8DBFC-BEB3-4973-92FC-57FB8D1C3AE2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257800"/>
            <a:ext cx="7620000" cy="777875"/>
            <a:chOff x="480" y="3408"/>
            <a:chExt cx="4800" cy="490"/>
          </a:xfrm>
        </p:grpSpPr>
        <p:sp>
          <p:nvSpPr>
            <p:cNvPr id="36893" name="AutoShape 44">
              <a:extLst>
                <a:ext uri="{FF2B5EF4-FFF2-40B4-BE49-F238E27FC236}">
                  <a16:creationId xmlns:a16="http://schemas.microsoft.com/office/drawing/2014/main" id="{4C70D898-144B-484D-BAAC-212BC32F6231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1152" y="2736"/>
              <a:ext cx="192" cy="1536"/>
            </a:xfrm>
            <a:prstGeom prst="leftBrace">
              <a:avLst>
                <a:gd name="adj1" fmla="val 66667"/>
                <a:gd name="adj2" fmla="val 50963"/>
              </a:avLst>
            </a:prstGeom>
            <a:noFill/>
            <a:ln w="25400">
              <a:solidFill>
                <a:srgbClr val="1C5A6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6894" name="AutoShape 45">
              <a:extLst>
                <a:ext uri="{FF2B5EF4-FFF2-40B4-BE49-F238E27FC236}">
                  <a16:creationId xmlns:a16="http://schemas.microsoft.com/office/drawing/2014/main" id="{1377339D-0377-4BD1-A704-738AE423B957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4416" y="2736"/>
              <a:ext cx="192" cy="1536"/>
            </a:xfrm>
            <a:prstGeom prst="leftBrace">
              <a:avLst>
                <a:gd name="adj1" fmla="val 66667"/>
                <a:gd name="adj2" fmla="val 50963"/>
              </a:avLst>
            </a:prstGeom>
            <a:noFill/>
            <a:ln w="25400">
              <a:solidFill>
                <a:srgbClr val="1C5A6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6895" name="Text Box 46">
              <a:extLst>
                <a:ext uri="{FF2B5EF4-FFF2-40B4-BE49-F238E27FC236}">
                  <a16:creationId xmlns:a16="http://schemas.microsoft.com/office/drawing/2014/main" id="{B3EFBE4C-E569-4D08-A106-5708F2A7C4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3638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/>
                <a:t>M1</a:t>
              </a:r>
            </a:p>
          </p:txBody>
        </p:sp>
        <p:sp>
          <p:nvSpPr>
            <p:cNvPr id="36896" name="Text Box 47">
              <a:extLst>
                <a:ext uri="{FF2B5EF4-FFF2-40B4-BE49-F238E27FC236}">
                  <a16:creationId xmlns:a16="http://schemas.microsoft.com/office/drawing/2014/main" id="{803C0B8E-94BA-42A6-BFF6-2C21520621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3648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/>
                <a:t>M2</a:t>
              </a:r>
            </a:p>
          </p:txBody>
        </p:sp>
      </p:grpSp>
      <p:sp>
        <p:nvSpPr>
          <p:cNvPr id="924723" name="Text Box 51">
            <a:extLst>
              <a:ext uri="{FF2B5EF4-FFF2-40B4-BE49-F238E27FC236}">
                <a16:creationId xmlns:a16="http://schemas.microsoft.com/office/drawing/2014/main" id="{AA6B07E9-3D49-4F3E-AD88-10C749723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927725"/>
            <a:ext cx="403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Gain = P – M1    vs      P – M2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71ED1C-85E7-4CC9-8C0F-A1507653C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62228D-E7D1-495F-98CE-4394C136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D4573C-EC14-49A9-8668-FF8B33BC1AFD}" type="slidenum">
              <a:rPr lang="en-US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72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A8123AC9-D0F4-46E5-B95B-4A22E536E7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Measure of Impurity: GINI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890" name="Rectangle 3">
                <a:extLst>
                  <a:ext uri="{FF2B5EF4-FFF2-40B4-BE49-F238E27FC236}">
                    <a16:creationId xmlns:a16="http://schemas.microsoft.com/office/drawing/2014/main" id="{44324FD9-FE5C-4D4E-9B06-0494515F919E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11163" y="1143000"/>
                <a:ext cx="8318500" cy="43434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en-US" sz="2400" dirty="0">
                    <a:ea typeface="ＭＳ Ｐゴシック" panose="020B0600070205080204" pitchFamily="34" charset="-128"/>
                  </a:rPr>
                  <a:t>Gini Index for a given node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altLang="en-US" sz="2400" dirty="0">
                    <a:ea typeface="ＭＳ Ｐゴシック" panose="020B0600070205080204" pitchFamily="34" charset="-128"/>
                  </a:rPr>
                  <a:t> </a:t>
                </a:r>
              </a:p>
              <a:p>
                <a:pPr>
                  <a:lnSpc>
                    <a:spcPct val="90000"/>
                  </a:lnSpc>
                </a:pPr>
                <a:endParaRPr lang="en-US" altLang="en-US" sz="2000" dirty="0">
                  <a:ea typeface="ＭＳ Ｐゴシック" panose="020B0600070205080204" pitchFamily="34" charset="-128"/>
                </a:endParaRPr>
              </a:p>
              <a:p>
                <a:pPr lvl="2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endParaRPr lang="en-US" altLang="en-US" sz="2000" dirty="0">
                  <a:ea typeface="ＭＳ Ｐゴシック" panose="020B0600070205080204" pitchFamily="34" charset="-128"/>
                </a:endParaRPr>
              </a:p>
              <a:p>
                <a:pPr lvl="2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endParaRPr lang="en-US" altLang="en-US" sz="800" dirty="0">
                  <a:ea typeface="ＭＳ Ｐゴシック" panose="020B0600070205080204" pitchFamily="34" charset="-128"/>
                </a:endParaRPr>
              </a:p>
              <a:p>
                <a:pPr lvl="2">
                  <a:lnSpc>
                    <a:spcPct val="90000"/>
                  </a:lnSpc>
                  <a:buNone/>
                </a:pPr>
                <a:br>
                  <a:rPr lang="en-US" altLang="en-US" sz="2000" dirty="0">
                    <a:ea typeface="ＭＳ Ｐゴシック" panose="020B0600070205080204" pitchFamily="34" charset="-128"/>
                  </a:rPr>
                </a:b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the frequency of class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000" dirty="0"/>
                  <a:t> at node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2000" dirty="0"/>
                  <a:t> is the total number of classes  </a:t>
                </a:r>
              </a:p>
              <a:p>
                <a:pPr lvl="2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endParaRPr lang="en-US" altLang="en-US" sz="800" dirty="0">
                  <a:ea typeface="ＭＳ Ｐゴシック" panose="020B0600070205080204" pitchFamily="34" charset="-128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altLang="en-US" sz="2400" dirty="0">
                    <a:ea typeface="ＭＳ Ｐゴシック" panose="020B0600070205080204" pitchFamily="34" charset="-128"/>
                  </a:rPr>
                  <a:t>Maximum  of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1−1/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400" dirty="0">
                    <a:ea typeface="ＭＳ Ｐゴシック" panose="020B0600070205080204" pitchFamily="34" charset="-128"/>
                  </a:rPr>
                  <a:t>when records are equally distributed among all classes, implying the least beneficial situation for classification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sz="2400" dirty="0">
                    <a:ea typeface="ＭＳ Ｐゴシック" panose="020B0600070205080204" pitchFamily="34" charset="-128"/>
                  </a:rPr>
                  <a:t>Minimum  of 0 when all records belong to one class, implying the most beneficial situation for classification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/>
                  <a:t>Gini index is used in decision tree algorithms such as CART, SLIQ, SPRINT</a:t>
                </a:r>
                <a:endParaRPr lang="en-US" sz="3200" dirty="0"/>
              </a:p>
              <a:p>
                <a:pPr lvl="1">
                  <a:lnSpc>
                    <a:spcPct val="90000"/>
                  </a:lnSpc>
                </a:pPr>
                <a:endParaRPr lang="en-US" altLang="en-US" sz="2400" dirty="0">
                  <a:ea typeface="ＭＳ Ｐゴシック" panose="020B0600070205080204" pitchFamily="34" charset="-128"/>
                </a:endParaRPr>
              </a:p>
              <a:p>
                <a:pPr lvl="1">
                  <a:lnSpc>
                    <a:spcPct val="90000"/>
                  </a:lnSpc>
                </a:pPr>
                <a:endParaRPr lang="en-US" altLang="en-US" sz="2400" baseline="-25000" dirty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37890" name="Rectangle 3">
                <a:extLst>
                  <a:ext uri="{FF2B5EF4-FFF2-40B4-BE49-F238E27FC236}">
                    <a16:creationId xmlns:a16="http://schemas.microsoft.com/office/drawing/2014/main" id="{44324FD9-FE5C-4D4E-9B06-0494515F91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1163" y="1143000"/>
                <a:ext cx="8318500" cy="4343400"/>
              </a:xfrm>
              <a:blipFill>
                <a:blip r:embed="rId2"/>
                <a:stretch>
                  <a:fillRect l="-440" t="-1966" r="-1245" b="-17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F35ACB-8961-4AEB-A58A-D3F55B0D2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9414AA-ABDE-48C8-80E4-CAE90C1CA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C5890E-E3F5-402E-A1DF-E58C362003D1}" type="slidenum">
              <a:rPr lang="en-US"/>
              <a:pPr>
                <a:defRPr/>
              </a:pPr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9AE968-F0F1-4E71-B940-DEDB7EA4224E}"/>
                  </a:ext>
                </a:extLst>
              </p:cNvPr>
              <p:cNvSpPr txBox="1"/>
              <p:nvPr/>
            </p:nvSpPr>
            <p:spPr>
              <a:xfrm>
                <a:off x="1613727" y="1629152"/>
                <a:ext cx="3848810" cy="1037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𝐼𝑛𝑑𝑒𝑥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=1 −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9AE968-F0F1-4E71-B940-DEDB7EA42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727" y="1629152"/>
                <a:ext cx="3848810" cy="10378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A32EE6C3-F4BB-404F-918C-4CDE6DA7B8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Measure of Impurity: GINI</a:t>
            </a: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79BD5C74-8908-461F-95ED-FE7B284D97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3962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Gini Index for a given node t :</a:t>
            </a:r>
          </a:p>
          <a:p>
            <a:pPr>
              <a:lnSpc>
                <a:spcPct val="90000"/>
              </a:lnSpc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800" dirty="0">
              <a:ea typeface="ＭＳ Ｐゴシック" panose="020B0600070205080204" pitchFamily="34" charset="-128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br>
              <a:rPr lang="en-US" altLang="en-US" sz="2000" dirty="0">
                <a:ea typeface="ＭＳ Ｐゴシック" panose="020B0600070205080204" pitchFamily="34" charset="-128"/>
              </a:rPr>
            </a:br>
            <a:endParaRPr lang="en-US" altLang="en-US" sz="8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For 2-class problem (p, 1 – p):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 GINI = 1 – p</a:t>
            </a:r>
            <a:r>
              <a:rPr lang="en-US" altLang="en-US" sz="2000" baseline="30000" dirty="0">
                <a:ea typeface="ＭＳ Ｐゴシック" panose="020B0600070205080204" pitchFamily="34" charset="-128"/>
              </a:rPr>
              <a:t>2</a:t>
            </a:r>
            <a:r>
              <a:rPr lang="en-US" altLang="en-US" sz="2000" dirty="0">
                <a:ea typeface="ＭＳ Ｐゴシック" panose="020B0600070205080204" pitchFamily="34" charset="-128"/>
              </a:rPr>
              <a:t> – (1 – p)</a:t>
            </a:r>
            <a:r>
              <a:rPr lang="en-US" altLang="en-US" sz="2000" baseline="30000" dirty="0">
                <a:ea typeface="ＭＳ Ｐゴシック" panose="020B0600070205080204" pitchFamily="34" charset="-128"/>
              </a:rPr>
              <a:t>2</a:t>
            </a:r>
            <a:r>
              <a:rPr lang="en-US" altLang="en-US" sz="2000" dirty="0">
                <a:ea typeface="ＭＳ Ｐゴシック" panose="020B0600070205080204" pitchFamily="34" charset="-128"/>
              </a:rPr>
              <a:t> = 2p (1-p)</a:t>
            </a:r>
            <a:endParaRPr lang="en-US" altLang="en-US" sz="1600" baseline="30000" dirty="0">
              <a:ea typeface="ＭＳ Ｐゴシック" panose="020B0600070205080204" pitchFamily="34" charset="-128"/>
            </a:endParaRPr>
          </a:p>
        </p:txBody>
      </p:sp>
      <p:graphicFrame>
        <p:nvGraphicFramePr>
          <p:cNvPr id="38916" name="Object 1">
            <a:extLst>
              <a:ext uri="{FF2B5EF4-FFF2-40B4-BE49-F238E27FC236}">
                <a16:creationId xmlns:a16="http://schemas.microsoft.com/office/drawing/2014/main" id="{EE315B9B-4DE7-458B-9F56-648AB06C9C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4572000"/>
          <a:ext cx="13716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68" name="Document" r:id="rId3" imgW="3284220" imgH="1970532" progId="Word.Document.8">
                  <p:embed/>
                </p:oleObj>
              </mc:Choice>
              <mc:Fallback>
                <p:oleObj name="Document" r:id="rId3" imgW="3284220" imgH="1970532" progId="Word.Document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572000"/>
                        <a:ext cx="13716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2">
            <a:extLst>
              <a:ext uri="{FF2B5EF4-FFF2-40B4-BE49-F238E27FC236}">
                <a16:creationId xmlns:a16="http://schemas.microsoft.com/office/drawing/2014/main" id="{6E71460F-3960-42A3-BB53-55C550E0A0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4572000"/>
          <a:ext cx="13716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69" name="Document" r:id="rId5" imgW="3284220" imgH="1970532" progId="Word.Document.8">
                  <p:embed/>
                </p:oleObj>
              </mc:Choice>
              <mc:Fallback>
                <p:oleObj name="Document" r:id="rId5" imgW="3284220" imgH="197053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572000"/>
                        <a:ext cx="13716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3">
            <a:extLst>
              <a:ext uri="{FF2B5EF4-FFF2-40B4-BE49-F238E27FC236}">
                <a16:creationId xmlns:a16="http://schemas.microsoft.com/office/drawing/2014/main" id="{8A4756EA-4B03-42EA-9913-FAA930BC19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4572000"/>
          <a:ext cx="13716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70" name="Document" r:id="rId7" imgW="3284220" imgH="1970532" progId="Word.Document.8">
                  <p:embed/>
                </p:oleObj>
              </mc:Choice>
              <mc:Fallback>
                <p:oleObj name="Document" r:id="rId7" imgW="3284220" imgH="197053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4572000"/>
                        <a:ext cx="13716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4">
            <a:extLst>
              <a:ext uri="{FF2B5EF4-FFF2-40B4-BE49-F238E27FC236}">
                <a16:creationId xmlns:a16="http://schemas.microsoft.com/office/drawing/2014/main" id="{EC5A82F4-0C14-4A30-80CD-8B7C42019D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4572000"/>
          <a:ext cx="13716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71" name="Document" r:id="rId9" imgW="3284220" imgH="1970532" progId="Word.Document.8">
                  <p:embed/>
                </p:oleObj>
              </mc:Choice>
              <mc:Fallback>
                <p:oleObj name="Document" r:id="rId9" imgW="3284220" imgH="197053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572000"/>
                        <a:ext cx="13716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F391D5-8CCD-4B7B-AEAD-4F7B958B9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C73ABD-BE94-453C-B227-9AEBB5668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62B9CE-DD13-4C04-8E3A-BE1A957B656B}" type="slidenum">
              <a:rPr lang="en-US"/>
              <a:pPr>
                <a:defRPr/>
              </a:pPr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3AF1F6F-5C58-4E6E-9969-C42AC982F3DF}"/>
                  </a:ext>
                </a:extLst>
              </p:cNvPr>
              <p:cNvSpPr txBox="1"/>
              <p:nvPr/>
            </p:nvSpPr>
            <p:spPr>
              <a:xfrm>
                <a:off x="1657350" y="1819652"/>
                <a:ext cx="3848810" cy="1037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𝐼𝑛𝑑𝑒𝑥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=1 −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3AF1F6F-5C58-4E6E-9969-C42AC982F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350" y="1819652"/>
                <a:ext cx="3848810" cy="103784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D0797F97-8737-4196-8F78-DDED39E930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Computing Gini Index of a Single Node</a:t>
            </a:r>
          </a:p>
        </p:txBody>
      </p:sp>
      <p:graphicFrame>
        <p:nvGraphicFramePr>
          <p:cNvPr id="39938" name="Object 5">
            <a:extLst>
              <a:ext uri="{FF2B5EF4-FFF2-40B4-BE49-F238E27FC236}">
                <a16:creationId xmlns:a16="http://schemas.microsoft.com/office/drawing/2014/main" id="{E8200039-0ABF-4B57-A2ED-2890FA279D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2339975"/>
          <a:ext cx="23622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08" name="Document" r:id="rId3" imgW="3238500" imgH="1357884" progId="Word.Document.8">
                  <p:embed/>
                </p:oleObj>
              </mc:Choice>
              <mc:Fallback>
                <p:oleObj name="Document" r:id="rId3" imgW="3238500" imgH="1357884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339975"/>
                        <a:ext cx="23622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Object 6">
            <a:extLst>
              <a:ext uri="{FF2B5EF4-FFF2-40B4-BE49-F238E27FC236}">
                <a16:creationId xmlns:a16="http://schemas.microsoft.com/office/drawing/2014/main" id="{7120A4C6-279B-4344-8651-6564737351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5181600"/>
          <a:ext cx="22860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09" name="Document" r:id="rId5" imgW="3238500" imgH="1382268" progId="Word.Document.8">
                  <p:embed/>
                </p:oleObj>
              </mc:Choice>
              <mc:Fallback>
                <p:oleObj name="Document" r:id="rId5" imgW="3238500" imgH="1382268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181600"/>
                        <a:ext cx="228600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8">
            <a:extLst>
              <a:ext uri="{FF2B5EF4-FFF2-40B4-BE49-F238E27FC236}">
                <a16:creationId xmlns:a16="http://schemas.microsoft.com/office/drawing/2014/main" id="{204A3D49-4270-4D62-ABAA-F91EA1DF73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3817938"/>
          <a:ext cx="228600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10" name="Document" r:id="rId7" imgW="3238500" imgH="1357884" progId="Word.Document.8">
                  <p:embed/>
                </p:oleObj>
              </mc:Choice>
              <mc:Fallback>
                <p:oleObj name="Document" r:id="rId7" imgW="3238500" imgH="1357884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817938"/>
                        <a:ext cx="228600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Text Box 10">
            <a:extLst>
              <a:ext uri="{FF2B5EF4-FFF2-40B4-BE49-F238E27FC236}">
                <a16:creationId xmlns:a16="http://schemas.microsoft.com/office/drawing/2014/main" id="{5132657C-D92C-4BC0-AC0F-43D3EC302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339975"/>
            <a:ext cx="51816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P(C1) = 0/6 = 0     P(C2) = 6/6 = 1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Gini = 1 – P(C1)</a:t>
            </a:r>
            <a:r>
              <a:rPr lang="en-US" altLang="en-US" sz="2000" baseline="30000"/>
              <a:t>2 </a:t>
            </a:r>
            <a:r>
              <a:rPr lang="en-US" altLang="en-US" sz="2000"/>
              <a:t>– P(C2)</a:t>
            </a:r>
            <a:r>
              <a:rPr lang="en-US" altLang="en-US" sz="2000" baseline="30000"/>
              <a:t>2</a:t>
            </a:r>
            <a:r>
              <a:rPr lang="en-US" altLang="en-US" sz="2000"/>
              <a:t> = 1 – 0 – 1 = 0 </a:t>
            </a:r>
          </a:p>
        </p:txBody>
      </p:sp>
      <p:sp>
        <p:nvSpPr>
          <p:cNvPr id="39943" name="Text Box 12">
            <a:extLst>
              <a:ext uri="{FF2B5EF4-FFF2-40B4-BE49-F238E27FC236}">
                <a16:creationId xmlns:a16="http://schemas.microsoft.com/office/drawing/2014/main" id="{6B83C9A4-725F-4709-A681-1DA1F3E29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817938"/>
            <a:ext cx="51816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P(C1) = 1/6          P(C2) = 5/6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Gini = 1 – (1/6)</a:t>
            </a:r>
            <a:r>
              <a:rPr lang="en-US" altLang="en-US" sz="2000" baseline="30000"/>
              <a:t>2 </a:t>
            </a:r>
            <a:r>
              <a:rPr lang="en-US" altLang="en-US" sz="2000"/>
              <a:t>– (5/6)</a:t>
            </a:r>
            <a:r>
              <a:rPr lang="en-US" altLang="en-US" sz="2000" baseline="30000"/>
              <a:t>2</a:t>
            </a:r>
            <a:r>
              <a:rPr lang="en-US" altLang="en-US" sz="2000"/>
              <a:t> = 0.278</a:t>
            </a:r>
          </a:p>
        </p:txBody>
      </p:sp>
      <p:sp>
        <p:nvSpPr>
          <p:cNvPr id="39944" name="Text Box 13">
            <a:extLst>
              <a:ext uri="{FF2B5EF4-FFF2-40B4-BE49-F238E27FC236}">
                <a16:creationId xmlns:a16="http://schemas.microsoft.com/office/drawing/2014/main" id="{273B77E6-5A4D-4498-BE2E-6EF07BE4F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105400"/>
            <a:ext cx="51816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P(C1) = 2/6          P(C2) = 4/6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Gini = 1 – (2/6)</a:t>
            </a:r>
            <a:r>
              <a:rPr lang="en-US" altLang="en-US" sz="2000" baseline="30000"/>
              <a:t>2 </a:t>
            </a:r>
            <a:r>
              <a:rPr lang="en-US" altLang="en-US" sz="2000"/>
              <a:t>– (4/6)</a:t>
            </a:r>
            <a:r>
              <a:rPr lang="en-US" altLang="en-US" sz="2000" baseline="30000"/>
              <a:t>2</a:t>
            </a:r>
            <a:r>
              <a:rPr lang="en-US" altLang="en-US" sz="2000"/>
              <a:t> = 0.444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F61E7E-E2B4-4C81-BA18-B27510545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481D9-A3B4-4E13-857D-1D6CEFDEA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0C5DB0-FAEB-48A8-BECF-D2B899EB371D}" type="slidenum">
              <a:rPr lang="en-US"/>
              <a:pPr>
                <a:defRPr/>
              </a:pPr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A8B679A-E8F1-40EB-8D90-5FB6D8C61362}"/>
                  </a:ext>
                </a:extLst>
              </p:cNvPr>
              <p:cNvSpPr txBox="1"/>
              <p:nvPr/>
            </p:nvSpPr>
            <p:spPr>
              <a:xfrm>
                <a:off x="2209800" y="1031458"/>
                <a:ext cx="3848810" cy="1037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𝐼𝑛𝑑𝑒𝑥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=1 −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A8B679A-E8F1-40EB-8D90-5FB6D8C61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1031458"/>
                <a:ext cx="3848810" cy="10378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C457AF5C-DE8A-4ACD-9EF6-A7E0705374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534400" cy="5334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Computing Gini Index for a Collection of Nodes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19" name="Rectangle 3">
                <a:extLst>
                  <a:ext uri="{FF2B5EF4-FFF2-40B4-BE49-F238E27FC236}">
                    <a16:creationId xmlns:a16="http://schemas.microsoft.com/office/drawing/2014/main" id="{C78661B2-1DB2-4F6B-9671-6CDF09AC08C4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381000" y="1143000"/>
                <a:ext cx="8382000" cy="5181600"/>
              </a:xfrm>
            </p:spPr>
            <p:txBody>
              <a:bodyPr/>
              <a:lstStyle/>
              <a:p>
                <a:pPr marL="342900" indent="-342900">
                  <a:buFont typeface="Monotype Sorts" charset="0"/>
                  <a:buChar char="l"/>
                  <a:defRPr/>
                </a:pPr>
                <a:r>
                  <a:rPr lang="en-US" sz="2400" dirty="0">
                    <a:cs typeface="+mn-cs"/>
                  </a:rPr>
                  <a:t>When a node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>
                    <a:cs typeface="+mn-cs"/>
                  </a:rPr>
                  <a:t> is split into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cs typeface="+mn-cs"/>
                  </a:rPr>
                  <a:t> partitions (children)</a:t>
                </a:r>
              </a:p>
              <a:p>
                <a:pPr marL="342900" indent="-342900">
                  <a:buFont typeface="Monotype Sorts" charset="0"/>
                  <a:buChar char="l"/>
                  <a:defRPr/>
                </a:pPr>
                <a:endParaRPr lang="en-US" sz="2400" dirty="0">
                  <a:cs typeface="+mn-cs"/>
                </a:endParaRPr>
              </a:p>
              <a:p>
                <a:pPr marL="342900" indent="-342900">
                  <a:buFont typeface="Monotype Sorts" charset="0"/>
                  <a:buNone/>
                  <a:defRPr/>
                </a:pPr>
                <a:r>
                  <a:rPr lang="en-US" sz="2400" dirty="0">
                    <a:cs typeface="+mn-cs"/>
                  </a:rPr>
                  <a:t>	</a:t>
                </a:r>
              </a:p>
              <a:p>
                <a:pPr marL="342900" indent="-342900">
                  <a:buFont typeface="Monotype Sorts" charset="0"/>
                  <a:buNone/>
                  <a:defRPr/>
                </a:pPr>
                <a:endParaRPr lang="en-US" sz="2400" dirty="0">
                  <a:cs typeface="+mn-cs"/>
                </a:endParaRPr>
              </a:p>
              <a:p>
                <a:pPr marL="342900" indent="-342900">
                  <a:buFont typeface="Monotype Sorts" charset="0"/>
                  <a:buNone/>
                  <a:defRPr/>
                </a:pPr>
                <a:r>
                  <a:rPr lang="en-US" sz="2400" dirty="0">
                    <a:cs typeface="+mn-cs"/>
                  </a:rPr>
                  <a:t>	where,	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cs typeface="+mn-cs"/>
                  </a:rPr>
                  <a:t> = number of records at child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cs typeface="+mn-cs"/>
                  </a:rPr>
                  <a:t>,</a:t>
                </a:r>
              </a:p>
              <a:p>
                <a:pPr marL="342900" indent="-342900">
                  <a:buFont typeface="Monotype Sorts" charset="0"/>
                  <a:buNone/>
                  <a:defRPr/>
                </a:pPr>
                <a:r>
                  <a:rPr lang="en-US" sz="2400" dirty="0">
                    <a:cs typeface="+mn-cs"/>
                  </a:rPr>
                  <a:t>    			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baseline="-25000" dirty="0">
                    <a:cs typeface="+mn-cs"/>
                  </a:rPr>
                  <a:t> </a:t>
                </a:r>
                <a:r>
                  <a:rPr lang="en-US" sz="2400" dirty="0">
                    <a:cs typeface="+mn-cs"/>
                  </a:rPr>
                  <a:t> = number of records at parent node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>
                    <a:cs typeface="+mn-cs"/>
                  </a:rPr>
                  <a:t>.</a:t>
                </a:r>
              </a:p>
              <a:p>
                <a:pPr marL="342900" indent="-342900">
                  <a:buFont typeface="Monotype Sorts" charset="0"/>
                  <a:buNone/>
                  <a:defRPr/>
                </a:pPr>
                <a:endParaRPr lang="en-US" sz="2400" dirty="0">
                  <a:cs typeface="+mn-cs"/>
                </a:endParaRPr>
              </a:p>
              <a:p>
                <a:pPr lvl="4">
                  <a:defRPr/>
                </a:pPr>
                <a:endParaRPr lang="en-US" sz="1800" dirty="0">
                  <a:latin typeface="Times New Roman" charset="0"/>
                </a:endParaRPr>
              </a:p>
            </p:txBody>
          </p:sp>
        </mc:Choice>
        <mc:Fallback xmlns="">
          <p:sp>
            <p:nvSpPr>
              <p:cNvPr id="34819" name="Rectangle 3">
                <a:extLst>
                  <a:ext uri="{FF2B5EF4-FFF2-40B4-BE49-F238E27FC236}">
                    <a16:creationId xmlns:a16="http://schemas.microsoft.com/office/drawing/2014/main" id="{C78661B2-1DB2-4F6B-9671-6CDF09AC08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381000" y="1143000"/>
                <a:ext cx="8382000" cy="5181600"/>
              </a:xfrm>
              <a:blipFill>
                <a:blip r:embed="rId2"/>
                <a:stretch>
                  <a:fillRect l="-509" t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3CC645-64C3-44BD-BEE7-C31BE4C63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1C942-24C4-4751-8197-C600A6C05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3FBC28-9F6C-4917-A5BA-4447E0D72FE2}" type="slidenum">
              <a:rPr lang="en-US"/>
              <a:pPr>
                <a:defRPr/>
              </a:pPr>
              <a:t>36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8A50692-1EC5-4230-8B8B-3D1EBF46DC67}"/>
                  </a:ext>
                </a:extLst>
              </p:cNvPr>
              <p:cNvSpPr txBox="1"/>
              <p:nvPr/>
            </p:nvSpPr>
            <p:spPr>
              <a:xfrm>
                <a:off x="1981200" y="1752600"/>
                <a:ext cx="3535007" cy="10459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𝐺𝐼𝑁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𝑠𝑝𝑙𝑖𝑡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𝐺𝐼𝑁𝐼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8A50692-1EC5-4230-8B8B-3D1EBF46D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1752600"/>
                <a:ext cx="3535007" cy="10459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3B66D3C3-3E0C-4238-B50B-BFD3F70A51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533400"/>
          </a:xfrm>
        </p:spPr>
        <p:txBody>
          <a:bodyPr/>
          <a:lstStyle/>
          <a:p>
            <a:pPr>
              <a:defRPr/>
            </a:pPr>
            <a:r>
              <a:rPr lang="en-US" sz="2800">
                <a:cs typeface="+mj-cs"/>
              </a:rPr>
              <a:t>Binary Attributes: Computing GINI Index</a:t>
            </a:r>
          </a:p>
        </p:txBody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849E6610-6D7D-4F29-8DC3-D61330AC9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143000"/>
            <a:ext cx="817880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001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b="0" dirty="0"/>
              <a:t>Splits into two partitions (child nodes)</a:t>
            </a:r>
          </a:p>
          <a:p>
            <a:r>
              <a:rPr lang="en-US" altLang="en-US" sz="2400" b="0" dirty="0"/>
              <a:t>Effect of Weighing partitions: </a:t>
            </a:r>
          </a:p>
          <a:p>
            <a:pPr lvl="1"/>
            <a:r>
              <a:rPr lang="en-US" altLang="en-US" sz="2400" b="0" dirty="0"/>
              <a:t>Larger and purer partitions are sought</a:t>
            </a:r>
          </a:p>
        </p:txBody>
      </p:sp>
      <p:sp>
        <p:nvSpPr>
          <p:cNvPr id="41987" name="Oval 4">
            <a:extLst>
              <a:ext uri="{FF2B5EF4-FFF2-40B4-BE49-F238E27FC236}">
                <a16:creationId xmlns:a16="http://schemas.microsoft.com/office/drawing/2014/main" id="{F51C8094-CB88-457C-A1ED-FF653053F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862263"/>
            <a:ext cx="1009650" cy="4540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imes New Roman" panose="02020603050405020304" pitchFamily="18" charset="0"/>
              </a:rPr>
              <a:t>B?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41988" name="Line 5">
            <a:extLst>
              <a:ext uri="{FF2B5EF4-FFF2-40B4-BE49-F238E27FC236}">
                <a16:creationId xmlns:a16="http://schemas.microsoft.com/office/drawing/2014/main" id="{C9DB7CD9-D3E9-4E38-915C-69A909A644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82925" y="3319463"/>
            <a:ext cx="1108075" cy="725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Line 6">
            <a:extLst>
              <a:ext uri="{FF2B5EF4-FFF2-40B4-BE49-F238E27FC236}">
                <a16:creationId xmlns:a16="http://schemas.microsoft.com/office/drawing/2014/main" id="{ABF76B16-1E42-4A1E-91C3-67871D6A52C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3319463"/>
            <a:ext cx="1184275" cy="725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Text Box 7">
            <a:extLst>
              <a:ext uri="{FF2B5EF4-FFF2-40B4-BE49-F238E27FC236}">
                <a16:creationId xmlns:a16="http://schemas.microsoft.com/office/drawing/2014/main" id="{E0309594-EF85-4A43-92A2-8B28F47F7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75" y="3435350"/>
            <a:ext cx="539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41991" name="Text Box 8">
            <a:extLst>
              <a:ext uri="{FF2B5EF4-FFF2-40B4-BE49-F238E27FC236}">
                <a16:creationId xmlns:a16="http://schemas.microsoft.com/office/drawing/2014/main" id="{2241E175-F45E-4622-B15A-C4A13B1AB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9075" y="343535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41992" name="Rectangle 9">
            <a:extLst>
              <a:ext uri="{FF2B5EF4-FFF2-40B4-BE49-F238E27FC236}">
                <a16:creationId xmlns:a16="http://schemas.microsoft.com/office/drawing/2014/main" id="{0E521C3C-2767-44A9-AC39-D4B2FF686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044950"/>
            <a:ext cx="936625" cy="3413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Node N1</a:t>
            </a:r>
          </a:p>
        </p:txBody>
      </p:sp>
      <p:sp>
        <p:nvSpPr>
          <p:cNvPr id="41993" name="Rectangle 10">
            <a:extLst>
              <a:ext uri="{FF2B5EF4-FFF2-40B4-BE49-F238E27FC236}">
                <a16:creationId xmlns:a16="http://schemas.microsoft.com/office/drawing/2014/main" id="{3AC3220A-6957-4652-BEBE-EC133C184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4575" y="4044950"/>
            <a:ext cx="936625" cy="3413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Node N2</a:t>
            </a:r>
          </a:p>
        </p:txBody>
      </p:sp>
      <p:graphicFrame>
        <p:nvGraphicFramePr>
          <p:cNvPr id="41994" name="Object 11">
            <a:extLst>
              <a:ext uri="{FF2B5EF4-FFF2-40B4-BE49-F238E27FC236}">
                <a16:creationId xmlns:a16="http://schemas.microsoft.com/office/drawing/2014/main" id="{1EB89425-ECB7-4EFB-8642-8035770B13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2590800"/>
          <a:ext cx="19812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66" name="Document" r:id="rId3" imgW="3187700" imgH="3048000" progId="Word.Document.8">
                  <p:embed/>
                </p:oleObj>
              </mc:Choice>
              <mc:Fallback>
                <p:oleObj name="Document" r:id="rId3" imgW="3187700" imgH="3048000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590800"/>
                        <a:ext cx="1981200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5" name="Object 12">
            <a:extLst>
              <a:ext uri="{FF2B5EF4-FFF2-40B4-BE49-F238E27FC236}">
                <a16:creationId xmlns:a16="http://schemas.microsoft.com/office/drawing/2014/main" id="{9A97F3B4-C759-4C23-BFFA-C3387C40E6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4648200"/>
          <a:ext cx="1905000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67" name="Document" r:id="rId5" imgW="3265932" imgH="2548128" progId="Word.Document.8">
                  <p:embed/>
                </p:oleObj>
              </mc:Choice>
              <mc:Fallback>
                <p:oleObj name="Document" r:id="rId5" imgW="3265932" imgH="2548128" progId="Word.Document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648200"/>
                        <a:ext cx="1905000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6" name="Text Box 13">
            <a:extLst>
              <a:ext uri="{FF2B5EF4-FFF2-40B4-BE49-F238E27FC236}">
                <a16:creationId xmlns:a16="http://schemas.microsoft.com/office/drawing/2014/main" id="{4DEE211F-ECA4-4A85-80AF-C396CD4CA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191000"/>
            <a:ext cx="243840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Gini(N1) </a:t>
            </a:r>
            <a:br>
              <a:rPr lang="en-US" altLang="en-US" sz="2000"/>
            </a:br>
            <a:r>
              <a:rPr lang="en-US" altLang="en-US" sz="2000"/>
              <a:t>= 1 – (5/6)</a:t>
            </a:r>
            <a:r>
              <a:rPr lang="en-US" altLang="en-US" sz="2000" baseline="30000"/>
              <a:t>2 </a:t>
            </a:r>
            <a:r>
              <a:rPr lang="en-US" altLang="en-US" sz="2000"/>
              <a:t>– (1/6)</a:t>
            </a:r>
            <a:r>
              <a:rPr lang="en-US" altLang="en-US" sz="2000" baseline="30000"/>
              <a:t>2</a:t>
            </a:r>
            <a:r>
              <a:rPr lang="en-US" altLang="en-US" sz="2000"/>
              <a:t> </a:t>
            </a:r>
            <a:br>
              <a:rPr lang="en-US" altLang="en-US" sz="2000"/>
            </a:br>
            <a:r>
              <a:rPr lang="en-US" altLang="en-US" sz="2000"/>
              <a:t>= 0.278 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Gini(N2) </a:t>
            </a:r>
            <a:br>
              <a:rPr lang="en-US" altLang="en-US" sz="2000"/>
            </a:br>
            <a:r>
              <a:rPr lang="en-US" altLang="en-US" sz="2000"/>
              <a:t>= 1 – (2/6)</a:t>
            </a:r>
            <a:r>
              <a:rPr lang="en-US" altLang="en-US" sz="2000" baseline="30000"/>
              <a:t>2 </a:t>
            </a:r>
            <a:r>
              <a:rPr lang="en-US" altLang="en-US" sz="2000"/>
              <a:t>– (4/6)</a:t>
            </a:r>
            <a:r>
              <a:rPr lang="en-US" altLang="en-US" sz="2000" baseline="30000"/>
              <a:t>2</a:t>
            </a:r>
            <a:r>
              <a:rPr lang="en-US" altLang="en-US" sz="2000"/>
              <a:t> </a:t>
            </a:r>
            <a:br>
              <a:rPr lang="en-US" altLang="en-US" sz="2000"/>
            </a:br>
            <a:r>
              <a:rPr lang="en-US" altLang="en-US" sz="2000"/>
              <a:t>= 0.444</a:t>
            </a:r>
          </a:p>
        </p:txBody>
      </p:sp>
      <p:sp>
        <p:nvSpPr>
          <p:cNvPr id="41997" name="Text Box 14">
            <a:extLst>
              <a:ext uri="{FF2B5EF4-FFF2-40B4-BE49-F238E27FC236}">
                <a16:creationId xmlns:a16="http://schemas.microsoft.com/office/drawing/2014/main" id="{F04FB8AB-9129-477B-9FCE-90DA87982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695825"/>
            <a:ext cx="3352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Weighted Gini of N1 N2</a:t>
            </a:r>
            <a:br>
              <a:rPr lang="en-US" altLang="en-US" sz="2000"/>
            </a:br>
            <a:r>
              <a:rPr lang="en-US" altLang="en-US" sz="1800"/>
              <a:t>= 6/12 * 0.278 + </a:t>
            </a:r>
            <a:br>
              <a:rPr lang="en-US" altLang="en-US" sz="1800"/>
            </a:br>
            <a:r>
              <a:rPr lang="en-US" altLang="en-US" sz="1800"/>
              <a:t>   6/12 * 0.444</a:t>
            </a:r>
            <a:br>
              <a:rPr lang="en-US" altLang="en-US" sz="1800"/>
            </a:br>
            <a:r>
              <a:rPr lang="en-US" altLang="en-US" sz="1800"/>
              <a:t>= 0.361</a:t>
            </a:r>
          </a:p>
        </p:txBody>
      </p:sp>
      <p:sp>
        <p:nvSpPr>
          <p:cNvPr id="41998" name="TextBox 1">
            <a:extLst>
              <a:ext uri="{FF2B5EF4-FFF2-40B4-BE49-F238E27FC236}">
                <a16:creationId xmlns:a16="http://schemas.microsoft.com/office/drawing/2014/main" id="{1016E80E-2819-40DB-960D-12FE83981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1488" y="5867400"/>
            <a:ext cx="3211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Gain = 0.486 – 0.361 = 0.125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DDB410-0FF0-4006-B695-FDC7B1C8F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98847-69E2-4C63-8BD6-BC3078F9F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A5E14C-141B-412E-97C6-45929F0772CF}" type="slidenum">
              <a:rPr lang="en-US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F7D86A48-57D6-4F27-90C2-CCAC90C22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458200" cy="533400"/>
          </a:xfrm>
        </p:spPr>
        <p:txBody>
          <a:bodyPr/>
          <a:lstStyle/>
          <a:p>
            <a:pPr>
              <a:defRPr/>
            </a:pPr>
            <a:r>
              <a:rPr lang="en-US" sz="2800">
                <a:cs typeface="+mj-cs"/>
              </a:rPr>
              <a:t>Categorical Attributes: Computing Gini Index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F25D8AA2-D44D-44D3-8B67-7BD44F713E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charset="0"/>
              <a:buChar char="l"/>
              <a:defRPr/>
            </a:pPr>
            <a:r>
              <a:rPr lang="en-US" sz="2400">
                <a:cs typeface="+mn-cs"/>
              </a:rPr>
              <a:t>For each distinct value, gather counts for each class in the dataset</a:t>
            </a:r>
          </a:p>
          <a:p>
            <a:pPr>
              <a:buFont typeface="Monotype Sorts" charset="0"/>
              <a:buChar char="l"/>
              <a:defRPr/>
            </a:pPr>
            <a:r>
              <a:rPr lang="en-US" sz="2400">
                <a:cs typeface="+mn-cs"/>
              </a:rPr>
              <a:t>Use the count matrix to make decisions</a:t>
            </a:r>
          </a:p>
        </p:txBody>
      </p:sp>
      <p:graphicFrame>
        <p:nvGraphicFramePr>
          <p:cNvPr id="43011" name="Object 4">
            <a:extLst>
              <a:ext uri="{FF2B5EF4-FFF2-40B4-BE49-F238E27FC236}">
                <a16:creationId xmlns:a16="http://schemas.microsoft.com/office/drawing/2014/main" id="{B3D2D975-52F5-405B-BEA7-C3D4AC753F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90963" y="3810000"/>
          <a:ext cx="2570162" cy="175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64" name="Document" r:id="rId3" imgW="5854700" imgH="4000500" progId="Word.Document.8">
                  <p:embed/>
                </p:oleObj>
              </mc:Choice>
              <mc:Fallback>
                <p:oleObj name="Document" r:id="rId3" imgW="5854700" imgH="40005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3810000"/>
                        <a:ext cx="2570162" cy="175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5">
            <a:extLst>
              <a:ext uri="{FF2B5EF4-FFF2-40B4-BE49-F238E27FC236}">
                <a16:creationId xmlns:a16="http://schemas.microsoft.com/office/drawing/2014/main" id="{A1470F44-EAB7-460F-AE62-2D26108C26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21438" y="3805238"/>
          <a:ext cx="2570162" cy="175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65" name="Document" r:id="rId5" imgW="5854700" imgH="4000500" progId="Word.Document.8">
                  <p:embed/>
                </p:oleObj>
              </mc:Choice>
              <mc:Fallback>
                <p:oleObj name="Document" r:id="rId5" imgW="5854700" imgH="40005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1438" y="3805238"/>
                        <a:ext cx="2570162" cy="175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6">
            <a:extLst>
              <a:ext uri="{FF2B5EF4-FFF2-40B4-BE49-F238E27FC236}">
                <a16:creationId xmlns:a16="http://schemas.microsoft.com/office/drawing/2014/main" id="{3C433E6E-3953-4FFB-883E-09A65EB377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3810000"/>
          <a:ext cx="3048000" cy="157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66" name="Document" r:id="rId7" imgW="6210300" imgH="3187700" progId="Word.Document.8">
                  <p:embed/>
                </p:oleObj>
              </mc:Choice>
              <mc:Fallback>
                <p:oleObj name="Document" r:id="rId7" imgW="6210300" imgH="318770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810000"/>
                        <a:ext cx="3048000" cy="157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Line 7">
            <a:extLst>
              <a:ext uri="{FF2B5EF4-FFF2-40B4-BE49-F238E27FC236}">
                <a16:creationId xmlns:a16="http://schemas.microsoft.com/office/drawing/2014/main" id="{DCD89216-A35E-4F56-99F3-FB714165BC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2971800"/>
            <a:ext cx="1588" cy="2438400"/>
          </a:xfrm>
          <a:prstGeom prst="line">
            <a:avLst/>
          </a:prstGeom>
          <a:noFill/>
          <a:ln w="381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Text Box 8">
            <a:extLst>
              <a:ext uri="{FF2B5EF4-FFF2-40B4-BE49-F238E27FC236}">
                <a16:creationId xmlns:a16="http://schemas.microsoft.com/office/drawing/2014/main" id="{9059DB24-F64E-4FB6-9B9A-C267673A2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988" y="2868613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imes New Roman" panose="02020603050405020304" pitchFamily="18" charset="0"/>
              </a:rPr>
              <a:t>Multi-way split</a:t>
            </a:r>
          </a:p>
        </p:txBody>
      </p:sp>
      <p:sp>
        <p:nvSpPr>
          <p:cNvPr id="43016" name="Text Box 9">
            <a:extLst>
              <a:ext uri="{FF2B5EF4-FFF2-40B4-BE49-F238E27FC236}">
                <a16:creationId xmlns:a16="http://schemas.microsoft.com/office/drawing/2014/main" id="{E5591F98-CEC8-49E7-8F52-1692A2633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9638" y="2868613"/>
            <a:ext cx="31384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imes New Roman" panose="02020603050405020304" pitchFamily="18" charset="0"/>
              </a:rPr>
              <a:t>Two-way split 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imes New Roman" panose="02020603050405020304" pitchFamily="18" charset="0"/>
              </a:rPr>
              <a:t>(find best partition of values)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E4AC35-59B7-439C-8140-8D47A6D29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726113"/>
            <a:ext cx="31734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B050"/>
                </a:solidFill>
              </a:rPr>
              <a:t>Which of these is the best?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F583A6-A1D0-493D-B903-52CBF1B6C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E55FBF-B186-492F-AE6D-4EB10F27B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0186DF-3DCE-4318-8030-356931D4FA47}" type="slidenum">
              <a:rPr lang="en-US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>
            <a:extLst>
              <a:ext uri="{FF2B5EF4-FFF2-40B4-BE49-F238E27FC236}">
                <a16:creationId xmlns:a16="http://schemas.microsoft.com/office/drawing/2014/main" id="{1BE7B1A8-A0E2-402C-A351-625C1ED624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>
                <a:cs typeface="+mj-cs"/>
              </a:rPr>
              <a:t>Continuous Attributes: Computing Gini Index</a:t>
            </a:r>
          </a:p>
        </p:txBody>
      </p:sp>
      <p:sp>
        <p:nvSpPr>
          <p:cNvPr id="37891" name="Rectangle 5">
            <a:extLst>
              <a:ext uri="{FF2B5EF4-FFF2-40B4-BE49-F238E27FC236}">
                <a16:creationId xmlns:a16="http://schemas.microsoft.com/office/drawing/2014/main" id="{21FB1561-9BA1-4015-A1DF-73E892C3E1A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11163" y="1143000"/>
            <a:ext cx="4999037" cy="51816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0"/>
              <a:buChar char="l"/>
              <a:defRPr/>
            </a:pPr>
            <a:r>
              <a:rPr lang="en-US" sz="2000" dirty="0">
                <a:cs typeface="+mn-cs"/>
              </a:rPr>
              <a:t>Use Binary Decisions based on one value</a:t>
            </a:r>
          </a:p>
          <a:p>
            <a:pPr>
              <a:lnSpc>
                <a:spcPct val="90000"/>
              </a:lnSpc>
              <a:buFont typeface="Monotype Sorts" charset="0"/>
              <a:buChar char="l"/>
              <a:defRPr/>
            </a:pPr>
            <a:r>
              <a:rPr lang="en-US" sz="2000" dirty="0">
                <a:cs typeface="+mn-cs"/>
              </a:rPr>
              <a:t>Several Choices for the splitting value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 dirty="0"/>
              <a:t>Number of possible splitting values </a:t>
            </a:r>
            <a:br>
              <a:rPr lang="en-US" sz="2000" dirty="0"/>
            </a:br>
            <a:r>
              <a:rPr lang="en-US" sz="2000" dirty="0"/>
              <a:t>= Number of distinct values</a:t>
            </a:r>
          </a:p>
          <a:p>
            <a:pPr>
              <a:lnSpc>
                <a:spcPct val="90000"/>
              </a:lnSpc>
              <a:buFont typeface="Monotype Sorts" charset="0"/>
              <a:buChar char="l"/>
              <a:defRPr/>
            </a:pPr>
            <a:r>
              <a:rPr lang="en-US" sz="2000" dirty="0">
                <a:cs typeface="+mn-cs"/>
              </a:rPr>
              <a:t>Each splitting value has a count matrix associated with it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 dirty="0"/>
              <a:t>Class counts in each of the partitions, A ≤ v and A </a:t>
            </a:r>
            <a:r>
              <a:rPr lang="en-US" sz="2000" dirty="0">
                <a:sym typeface="Symbol" charset="0"/>
              </a:rPr>
              <a:t>&gt;</a:t>
            </a:r>
            <a:r>
              <a:rPr lang="en-US" sz="2000" dirty="0"/>
              <a:t> v</a:t>
            </a:r>
          </a:p>
          <a:p>
            <a:pPr>
              <a:lnSpc>
                <a:spcPct val="90000"/>
              </a:lnSpc>
              <a:buFont typeface="Monotype Sorts" charset="0"/>
              <a:buChar char="l"/>
              <a:defRPr/>
            </a:pPr>
            <a:r>
              <a:rPr lang="en-US" sz="2000" dirty="0">
                <a:cs typeface="+mn-cs"/>
              </a:rPr>
              <a:t>Simple method to choose best v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 dirty="0"/>
              <a:t>For each v, scan the database to gather count matrix and compute its Gini index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 dirty="0"/>
              <a:t>Computationally Inefficient! Repetition of work.</a:t>
            </a:r>
          </a:p>
        </p:txBody>
      </p:sp>
      <p:graphicFrame>
        <p:nvGraphicFramePr>
          <p:cNvPr id="44035" name="Object 6">
            <a:extLst>
              <a:ext uri="{FF2B5EF4-FFF2-40B4-BE49-F238E27FC236}">
                <a16:creationId xmlns:a16="http://schemas.microsoft.com/office/drawing/2014/main" id="{93F0BCF7-30AD-4DA1-B400-93EB09653113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5608638" y="1152525"/>
          <a:ext cx="3311525" cy="337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8" name="Document" r:id="rId4" imgW="5676900" imgH="5778500" progId="Word.Document.8">
                  <p:embed/>
                </p:oleObj>
              </mc:Choice>
              <mc:Fallback>
                <p:oleObj name="Document" r:id="rId4" imgW="5676900" imgH="577850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4274"/>
                      <a:stretch>
                        <a:fillRect/>
                      </a:stretch>
                    </p:blipFill>
                    <p:spPr bwMode="auto">
                      <a:xfrm>
                        <a:off x="5608638" y="1152525"/>
                        <a:ext cx="3311525" cy="337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DD9AB6-0A13-4417-AD27-18B84A842D2B}"/>
              </a:ext>
            </a:extLst>
          </p:cNvPr>
          <p:cNvGraphicFramePr>
            <a:graphicFrameLocks noGrp="1"/>
          </p:cNvGraphicFramePr>
          <p:nvPr/>
        </p:nvGraphicFramePr>
        <p:xfrm>
          <a:off x="5181600" y="5097463"/>
          <a:ext cx="2743200" cy="1114425"/>
        </p:xfrm>
        <a:graphic>
          <a:graphicData uri="http://schemas.openxmlformats.org/drawingml/2006/table">
            <a:tbl>
              <a:tblPr/>
              <a:tblGrid>
                <a:gridCol w="1538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≤ 80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&gt; 80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Defaulted Yes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Defaulted No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B3733C11-39D7-4387-8275-416A36B10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868988"/>
            <a:ext cx="762000" cy="303212"/>
          </a:xfrm>
          <a:prstGeom prst="ellipse">
            <a:avLst/>
          </a:prstGeom>
          <a:solidFill>
            <a:srgbClr val="FFFF00">
              <a:alpha val="41176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2679E9-4903-40EE-90EF-32767CAFA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495800"/>
            <a:ext cx="1752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Annual Income 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D41A5C6-3D0E-4864-93BD-9CA07EA0D6F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086600" y="4800600"/>
            <a:ext cx="304800" cy="3016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16756A-0D76-4FC5-B51A-8DA9C9178A9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391400" y="4800600"/>
            <a:ext cx="304800" cy="3016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656BB94-9942-4E31-8473-7B74476D9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9338" y="2214563"/>
            <a:ext cx="1104900" cy="203200"/>
          </a:xfrm>
          <a:prstGeom prst="rect">
            <a:avLst/>
          </a:prstGeom>
          <a:solidFill>
            <a:srgbClr val="FFFF00">
              <a:alpha val="45882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8702BF-672D-420E-8D70-DA1363C6C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2513" y="3048000"/>
            <a:ext cx="1104900" cy="203200"/>
          </a:xfrm>
          <a:prstGeom prst="rect">
            <a:avLst/>
          </a:prstGeom>
          <a:solidFill>
            <a:srgbClr val="FFFF00">
              <a:alpha val="45882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EA8674D-B0EE-4C65-972E-27C244A0F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0" y="3894138"/>
            <a:ext cx="1104900" cy="203200"/>
          </a:xfrm>
          <a:prstGeom prst="rect">
            <a:avLst/>
          </a:prstGeom>
          <a:solidFill>
            <a:srgbClr val="FFFF00">
              <a:alpha val="45882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53FAD8C-F2E9-4362-972F-02100278F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502275"/>
            <a:ext cx="762000" cy="303213"/>
          </a:xfrm>
          <a:prstGeom prst="ellipse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1AFA0B5-9BC6-4D42-A159-BD30C4559CC4}"/>
              </a:ext>
            </a:extLst>
          </p:cNvPr>
          <p:cNvSpPr/>
          <p:nvPr/>
        </p:nvSpPr>
        <p:spPr bwMode="auto">
          <a:xfrm>
            <a:off x="7448550" y="4170363"/>
            <a:ext cx="1104900" cy="203200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DC9519-11BC-40ED-B7BB-AB3C860B090D}"/>
              </a:ext>
            </a:extLst>
          </p:cNvPr>
          <p:cNvSpPr/>
          <p:nvPr/>
        </p:nvSpPr>
        <p:spPr bwMode="auto">
          <a:xfrm>
            <a:off x="7427913" y="3602038"/>
            <a:ext cx="1104900" cy="203200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F14836-9F83-4052-9C61-5777DF3C9FF1}"/>
              </a:ext>
            </a:extLst>
          </p:cNvPr>
          <p:cNvSpPr/>
          <p:nvPr/>
        </p:nvSpPr>
        <p:spPr bwMode="auto">
          <a:xfrm>
            <a:off x="7405688" y="2770188"/>
            <a:ext cx="1104900" cy="203200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45D970-98A1-46BD-B515-7DC31392D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FAB02-8844-46A3-9E96-2524A4602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5550F7-DE17-4B9E-B3E5-C1A623AA0BCE}" type="slidenum">
              <a:rPr lang="en-US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  <p:bldP spid="13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DCC57B6-09B2-4859-968C-2D315575F8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Examples of Classification Task</a:t>
            </a:r>
          </a:p>
        </p:txBody>
      </p:sp>
      <p:graphicFrame>
        <p:nvGraphicFramePr>
          <p:cNvPr id="919591" name="Group 39">
            <a:extLst>
              <a:ext uri="{FF2B5EF4-FFF2-40B4-BE49-F238E27FC236}">
                <a16:creationId xmlns:a16="http://schemas.microsoft.com/office/drawing/2014/main" id="{6E0B2BA6-834C-4F37-B8FC-CF6FAE691B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9163841"/>
              </p:ext>
            </p:extLst>
          </p:nvPr>
        </p:nvGraphicFramePr>
        <p:xfrm>
          <a:off x="381000" y="1371600"/>
          <a:ext cx="8504238" cy="4648200"/>
        </p:xfrm>
        <a:graphic>
          <a:graphicData uri="http://schemas.openxmlformats.org/drawingml/2006/table">
            <a:tbl>
              <a:tblPr/>
              <a:tblGrid>
                <a:gridCol w="1951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Attribute set, 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label, 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5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Categorizing email messages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Features extracted from email message header and content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spam or non-spam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5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Identifying tumor cells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Features extracted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from x-rays or MRI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scans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malignant or benign cells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5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Cataloging galaxies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Features extracted from telescope images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Elliptical, spiral, or irregular-shaped galaxies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02E2BE-B5DD-4502-BE18-A23C8912B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B13CD-EBD5-4896-8FD8-CA06C19FE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A57BE-260D-4199-AF6E-D0261B79CD69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1" name="Object 4">
            <a:extLst>
              <a:ext uri="{FF2B5EF4-FFF2-40B4-BE49-F238E27FC236}">
                <a16:creationId xmlns:a16="http://schemas.microsoft.com/office/drawing/2014/main" id="{69C639D9-0297-4872-849D-4C6DE43D8A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5250" y="3473450"/>
          <a:ext cx="7893050" cy="262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76" name="Document" r:id="rId3" imgW="10604500" imgH="3556000" progId="Word.Document.8">
                  <p:embed/>
                </p:oleObj>
              </mc:Choice>
              <mc:Fallback>
                <p:oleObj name="Document" r:id="rId3" imgW="10604500" imgH="35560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3473450"/>
                        <a:ext cx="7893050" cy="262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Rectangle 2">
            <a:extLst>
              <a:ext uri="{FF2B5EF4-FFF2-40B4-BE49-F238E27FC236}">
                <a16:creationId xmlns:a16="http://schemas.microsoft.com/office/drawing/2014/main" id="{D026142B-1A58-4FF5-8012-D920DF8B02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533400"/>
          </a:xfrm>
        </p:spPr>
        <p:txBody>
          <a:bodyPr/>
          <a:lstStyle/>
          <a:p>
            <a:pPr>
              <a:defRPr/>
            </a:pPr>
            <a:r>
              <a:rPr lang="en-US" sz="2800">
                <a:cs typeface="+mj-cs"/>
              </a:rPr>
              <a:t>Continuous Attributes: Computing Gini Index...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908C4C39-763A-4AFC-AF13-8B31CFA317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178800" cy="1524000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buFont typeface="Monotype Sorts" charset="0"/>
              <a:buChar char="l"/>
              <a:defRPr/>
            </a:pPr>
            <a:r>
              <a:rPr lang="en-US" sz="2000">
                <a:cs typeface="+mn-cs"/>
              </a:rPr>
              <a:t>For efficient computation: for each attribute,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Sort the attribute on values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Linearly scan these values, each time updating the count matrix and computing gini index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Choose the split position that has the least gini index</a:t>
            </a:r>
          </a:p>
        </p:txBody>
      </p:sp>
      <p:sp>
        <p:nvSpPr>
          <p:cNvPr id="46084" name="Line 5">
            <a:extLst>
              <a:ext uri="{FF2B5EF4-FFF2-40B4-BE49-F238E27FC236}">
                <a16:creationId xmlns:a16="http://schemas.microsoft.com/office/drawing/2014/main" id="{74F0F7A6-CA20-46E4-9FA3-9C907346926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146550"/>
            <a:ext cx="304800" cy="158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3" name="Line 8">
            <a:extLst>
              <a:ext uri="{FF2B5EF4-FFF2-40B4-BE49-F238E27FC236}">
                <a16:creationId xmlns:a16="http://schemas.microsoft.com/office/drawing/2014/main" id="{31DCD320-99B3-459A-8773-3169ADB2EEC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-270074"/>
            <a:ext cx="3048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Text Box 9">
            <a:extLst>
              <a:ext uri="{FF2B5EF4-FFF2-40B4-BE49-F238E27FC236}">
                <a16:creationId xmlns:a16="http://schemas.microsoft.com/office/drawing/2014/main" id="{1C645363-47E7-42B9-AB7F-8A1C01FAB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91795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Sorted Values</a:t>
            </a:r>
          </a:p>
        </p:txBody>
      </p:sp>
      <p:sp>
        <p:nvSpPr>
          <p:cNvPr id="46087" name="Rectangle 1">
            <a:extLst>
              <a:ext uri="{FF2B5EF4-FFF2-40B4-BE49-F238E27FC236}">
                <a16:creationId xmlns:a16="http://schemas.microsoft.com/office/drawing/2014/main" id="{FBF88ACA-0443-4746-B3A2-42F4D15D3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800600"/>
            <a:ext cx="609600" cy="838200"/>
          </a:xfrm>
          <a:prstGeom prst="rect">
            <a:avLst/>
          </a:prstGeom>
          <a:solidFill>
            <a:srgbClr val="FFFF00">
              <a:alpha val="52156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2C68EE-4BA6-4F83-8A3F-BAC6B4FC7E57}"/>
              </a:ext>
            </a:extLst>
          </p:cNvPr>
          <p:cNvSpPr/>
          <p:nvPr/>
        </p:nvSpPr>
        <p:spPr bwMode="auto">
          <a:xfrm>
            <a:off x="76200" y="4330700"/>
            <a:ext cx="8763000" cy="18415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35660F-7400-45CC-BCA8-7CE4B9BF3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475FB0-B6B6-431D-8BB6-A69923431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E75C25-30F7-4D83-8216-643D1301EECA}" type="slidenum">
              <a:rPr lang="en-US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5" name="Object 4">
            <a:extLst>
              <a:ext uri="{FF2B5EF4-FFF2-40B4-BE49-F238E27FC236}">
                <a16:creationId xmlns:a16="http://schemas.microsoft.com/office/drawing/2014/main" id="{BA17193C-0E97-491B-BB5B-F87ABC2E92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53693"/>
              </p:ext>
            </p:extLst>
          </p:nvPr>
        </p:nvGraphicFramePr>
        <p:xfrm>
          <a:off x="1365250" y="3473450"/>
          <a:ext cx="7893050" cy="262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99" name="Document" r:id="rId3" imgW="10604500" imgH="3556000" progId="Word.Document.8">
                  <p:embed/>
                </p:oleObj>
              </mc:Choice>
              <mc:Fallback>
                <p:oleObj name="Document" r:id="rId3" imgW="10604500" imgH="35560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3473450"/>
                        <a:ext cx="7893050" cy="262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Rectangle 2">
            <a:extLst>
              <a:ext uri="{FF2B5EF4-FFF2-40B4-BE49-F238E27FC236}">
                <a16:creationId xmlns:a16="http://schemas.microsoft.com/office/drawing/2014/main" id="{ED9188B9-FB8D-4507-B08F-A835779E3B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533400"/>
          </a:xfrm>
        </p:spPr>
        <p:txBody>
          <a:bodyPr/>
          <a:lstStyle/>
          <a:p>
            <a:pPr>
              <a:defRPr/>
            </a:pPr>
            <a:r>
              <a:rPr lang="en-US" sz="2800">
                <a:cs typeface="+mj-cs"/>
              </a:rPr>
              <a:t>Continuous Attributes: Computing Gini Index...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37C5DB5B-E6AB-4EDB-B4FE-3B565FFCA0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178800" cy="1524000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buFont typeface="Monotype Sorts" charset="0"/>
              <a:buChar char="l"/>
              <a:defRPr/>
            </a:pPr>
            <a:r>
              <a:rPr lang="en-US" sz="2000">
                <a:cs typeface="+mn-cs"/>
              </a:rPr>
              <a:t>For efficient computation: for each attribute,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Sort the attribute on values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Linearly scan these values, each time updating the count matrix and computing gini index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Choose the split position that has the least gini index</a:t>
            </a:r>
          </a:p>
        </p:txBody>
      </p:sp>
      <p:sp>
        <p:nvSpPr>
          <p:cNvPr id="47108" name="Line 5">
            <a:extLst>
              <a:ext uri="{FF2B5EF4-FFF2-40B4-BE49-F238E27FC236}">
                <a16:creationId xmlns:a16="http://schemas.microsoft.com/office/drawing/2014/main" id="{757F8EED-B4C1-452F-9DCC-568CD92557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146550"/>
            <a:ext cx="304800" cy="158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7109" name="Group 6">
            <a:extLst>
              <a:ext uri="{FF2B5EF4-FFF2-40B4-BE49-F238E27FC236}">
                <a16:creationId xmlns:a16="http://schemas.microsoft.com/office/drawing/2014/main" id="{133FA305-5C0D-49E6-B9F8-725684CCA441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4222750"/>
            <a:ext cx="1905000" cy="336550"/>
            <a:chOff x="144" y="2832"/>
            <a:chExt cx="1200" cy="212"/>
          </a:xfrm>
        </p:grpSpPr>
        <p:sp>
          <p:nvSpPr>
            <p:cNvPr id="47115" name="Text Box 7">
              <a:extLst>
                <a:ext uri="{FF2B5EF4-FFF2-40B4-BE49-F238E27FC236}">
                  <a16:creationId xmlns:a16="http://schemas.microsoft.com/office/drawing/2014/main" id="{B042C220-FE66-4B1F-9E76-64FCA27A59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832"/>
              <a:ext cx="100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9271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defTabSz="9271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Monotype Sorts" pitchFamily="-84" charset="2"/>
                <a:buNone/>
              </a:pPr>
              <a:r>
                <a:rPr kumimoji="1" lang="en-US" altLang="en-US" sz="1600"/>
                <a:t>Split Positions</a:t>
              </a:r>
            </a:p>
          </p:txBody>
        </p:sp>
        <p:sp>
          <p:nvSpPr>
            <p:cNvPr id="47116" name="Line 8">
              <a:extLst>
                <a:ext uri="{FF2B5EF4-FFF2-40B4-BE49-F238E27FC236}">
                  <a16:creationId xmlns:a16="http://schemas.microsoft.com/office/drawing/2014/main" id="{4AC70A99-1A3D-461C-97CC-6FF9613808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976"/>
              <a:ext cx="19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10" name="Text Box 9">
            <a:extLst>
              <a:ext uri="{FF2B5EF4-FFF2-40B4-BE49-F238E27FC236}">
                <a16:creationId xmlns:a16="http://schemas.microsoft.com/office/drawing/2014/main" id="{6AD76383-798D-41F8-8402-73BD03969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91795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Sorted Values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7A19D9-F17A-4637-813D-0B6AD2681E5D}"/>
              </a:ext>
            </a:extLst>
          </p:cNvPr>
          <p:cNvSpPr/>
          <p:nvPr/>
        </p:nvSpPr>
        <p:spPr bwMode="auto">
          <a:xfrm>
            <a:off x="88900" y="4821238"/>
            <a:ext cx="8763000" cy="1387475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3050E8-BA7F-4007-91D6-6E05EBEB4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C3FC50-7C46-47F2-A91E-E4B88166E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31389A-83FD-46DA-A36A-55DF4198D2A2}" type="slidenum">
              <a:rPr lang="en-US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29" name="Object 4">
            <a:extLst>
              <a:ext uri="{FF2B5EF4-FFF2-40B4-BE49-F238E27FC236}">
                <a16:creationId xmlns:a16="http://schemas.microsoft.com/office/drawing/2014/main" id="{84DE6308-6C23-411E-AE50-40EA2955D3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5250" y="3473450"/>
          <a:ext cx="7893050" cy="262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6" name="Document" r:id="rId3" imgW="10604500" imgH="3556000" progId="Word.Document.8">
                  <p:embed/>
                </p:oleObj>
              </mc:Choice>
              <mc:Fallback>
                <p:oleObj name="Document" r:id="rId3" imgW="10604500" imgH="35560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3473450"/>
                        <a:ext cx="7893050" cy="262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Rectangle 2">
            <a:extLst>
              <a:ext uri="{FF2B5EF4-FFF2-40B4-BE49-F238E27FC236}">
                <a16:creationId xmlns:a16="http://schemas.microsoft.com/office/drawing/2014/main" id="{6D8647AB-1100-41CE-A357-E4DACAD8DE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533400"/>
          </a:xfrm>
        </p:spPr>
        <p:txBody>
          <a:bodyPr/>
          <a:lstStyle/>
          <a:p>
            <a:pPr>
              <a:defRPr/>
            </a:pPr>
            <a:r>
              <a:rPr lang="en-US" sz="2800">
                <a:cs typeface="+mj-cs"/>
              </a:rPr>
              <a:t>Continuous Attributes: Computing Gini Index...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6F051C52-AF9D-4D45-B969-6AB23A63D7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178800" cy="1524000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buFont typeface="Monotype Sorts" charset="0"/>
              <a:buChar char="l"/>
              <a:defRPr/>
            </a:pPr>
            <a:r>
              <a:rPr lang="en-US" sz="2000">
                <a:cs typeface="+mn-cs"/>
              </a:rPr>
              <a:t>For efficient computation: for each attribute,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Sort the attribute on values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Linearly scan these values, each time updating the count matrix and computing gini index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Choose the split position that has the least gini index</a:t>
            </a:r>
          </a:p>
        </p:txBody>
      </p:sp>
      <p:sp>
        <p:nvSpPr>
          <p:cNvPr id="48132" name="Line 5">
            <a:extLst>
              <a:ext uri="{FF2B5EF4-FFF2-40B4-BE49-F238E27FC236}">
                <a16:creationId xmlns:a16="http://schemas.microsoft.com/office/drawing/2014/main" id="{6CD1AC30-F24B-4A5C-8519-CB819E9A2BB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146550"/>
            <a:ext cx="304800" cy="158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8133" name="Group 6">
            <a:extLst>
              <a:ext uri="{FF2B5EF4-FFF2-40B4-BE49-F238E27FC236}">
                <a16:creationId xmlns:a16="http://schemas.microsoft.com/office/drawing/2014/main" id="{C464FC9F-9540-4CF6-9D01-F768C9DCF2BA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4222750"/>
            <a:ext cx="1905000" cy="336550"/>
            <a:chOff x="144" y="2832"/>
            <a:chExt cx="1200" cy="212"/>
          </a:xfrm>
        </p:grpSpPr>
        <p:sp>
          <p:nvSpPr>
            <p:cNvPr id="48142" name="Text Box 7">
              <a:extLst>
                <a:ext uri="{FF2B5EF4-FFF2-40B4-BE49-F238E27FC236}">
                  <a16:creationId xmlns:a16="http://schemas.microsoft.com/office/drawing/2014/main" id="{3BABE279-00CB-4852-B1B9-2D03278763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832"/>
              <a:ext cx="100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9271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defTabSz="9271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Monotype Sorts" pitchFamily="-84" charset="2"/>
                <a:buNone/>
              </a:pPr>
              <a:r>
                <a:rPr kumimoji="1" lang="en-US" altLang="en-US" sz="1600"/>
                <a:t>Split Positions</a:t>
              </a:r>
            </a:p>
          </p:txBody>
        </p:sp>
        <p:sp>
          <p:nvSpPr>
            <p:cNvPr id="48143" name="Line 8">
              <a:extLst>
                <a:ext uri="{FF2B5EF4-FFF2-40B4-BE49-F238E27FC236}">
                  <a16:creationId xmlns:a16="http://schemas.microsoft.com/office/drawing/2014/main" id="{0B5A6E65-7B98-40B2-B9AD-C2FDABF235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976"/>
              <a:ext cx="19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134" name="Text Box 9">
            <a:extLst>
              <a:ext uri="{FF2B5EF4-FFF2-40B4-BE49-F238E27FC236}">
                <a16:creationId xmlns:a16="http://schemas.microsoft.com/office/drawing/2014/main" id="{C50E5DF1-98E8-4A40-9930-B01B97B15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91795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Sorted Values</a:t>
            </a:r>
          </a:p>
        </p:txBody>
      </p:sp>
      <p:sp>
        <p:nvSpPr>
          <p:cNvPr id="48135" name="Rectangle 1">
            <a:extLst>
              <a:ext uri="{FF2B5EF4-FFF2-40B4-BE49-F238E27FC236}">
                <a16:creationId xmlns:a16="http://schemas.microsoft.com/office/drawing/2014/main" id="{455EFC76-CA8A-46B3-BB12-96F6058CD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800600"/>
            <a:ext cx="609600" cy="838200"/>
          </a:xfrm>
          <a:prstGeom prst="rect">
            <a:avLst/>
          </a:prstGeom>
          <a:solidFill>
            <a:srgbClr val="FFFF00">
              <a:alpha val="52156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C39BC0-BEBD-4D2B-A084-E45DD0EDBE30}"/>
              </a:ext>
            </a:extLst>
          </p:cNvPr>
          <p:cNvSpPr/>
          <p:nvPr/>
        </p:nvSpPr>
        <p:spPr bwMode="auto">
          <a:xfrm>
            <a:off x="2057400" y="4821238"/>
            <a:ext cx="1752600" cy="1350962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AD929C-1A20-4747-8A7A-8C8324633E4B}"/>
              </a:ext>
            </a:extLst>
          </p:cNvPr>
          <p:cNvSpPr/>
          <p:nvPr/>
        </p:nvSpPr>
        <p:spPr bwMode="auto">
          <a:xfrm>
            <a:off x="4419600" y="4856163"/>
            <a:ext cx="4267200" cy="1349375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cxnSp>
        <p:nvCxnSpPr>
          <p:cNvPr id="48138" name="Straight Arrow Connector 13">
            <a:extLst>
              <a:ext uri="{FF2B5EF4-FFF2-40B4-BE49-F238E27FC236}">
                <a16:creationId xmlns:a16="http://schemas.microsoft.com/office/drawing/2014/main" id="{34C96217-A87E-4279-89D1-6E37A2374EA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38600" y="3016250"/>
            <a:ext cx="0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81FCA7-765C-40AB-B596-3259D8E70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9D4504-D115-43F1-8794-484FB8F46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98951-D407-43F1-821A-21E573B23752}" type="slidenum">
              <a:rPr lang="en-US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3" name="Object 4">
            <a:extLst>
              <a:ext uri="{FF2B5EF4-FFF2-40B4-BE49-F238E27FC236}">
                <a16:creationId xmlns:a16="http://schemas.microsoft.com/office/drawing/2014/main" id="{05D6A344-EA6E-42B5-A59B-420D3D9117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5250" y="3473450"/>
          <a:ext cx="7893050" cy="262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1" name="Document" r:id="rId3" imgW="10604500" imgH="3556000" progId="Word.Document.8">
                  <p:embed/>
                </p:oleObj>
              </mc:Choice>
              <mc:Fallback>
                <p:oleObj name="Document" r:id="rId3" imgW="10604500" imgH="35560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3473450"/>
                        <a:ext cx="7893050" cy="262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Rectangle 2">
            <a:extLst>
              <a:ext uri="{FF2B5EF4-FFF2-40B4-BE49-F238E27FC236}">
                <a16:creationId xmlns:a16="http://schemas.microsoft.com/office/drawing/2014/main" id="{A868C089-CF76-474A-BCBF-DCCDF8E582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533400"/>
          </a:xfrm>
        </p:spPr>
        <p:txBody>
          <a:bodyPr/>
          <a:lstStyle/>
          <a:p>
            <a:pPr>
              <a:defRPr/>
            </a:pPr>
            <a:r>
              <a:rPr lang="en-US" sz="2800">
                <a:cs typeface="+mj-cs"/>
              </a:rPr>
              <a:t>Continuous Attributes: Computing Gini Index...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5BC11248-511C-4177-97BF-0624238299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178800" cy="1524000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buFont typeface="Monotype Sorts" charset="0"/>
              <a:buChar char="l"/>
              <a:defRPr/>
            </a:pPr>
            <a:r>
              <a:rPr lang="en-US" sz="2000">
                <a:cs typeface="+mn-cs"/>
              </a:rPr>
              <a:t>For efficient computation: for each attribute,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Sort the attribute on values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Linearly scan these values, each time updating the count matrix and computing gini index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Choose the split position that has the least gini index</a:t>
            </a:r>
          </a:p>
        </p:txBody>
      </p:sp>
      <p:sp>
        <p:nvSpPr>
          <p:cNvPr id="49156" name="Line 5">
            <a:extLst>
              <a:ext uri="{FF2B5EF4-FFF2-40B4-BE49-F238E27FC236}">
                <a16:creationId xmlns:a16="http://schemas.microsoft.com/office/drawing/2014/main" id="{C7834F66-BA57-4706-9E5B-0C7DF4A63F4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146550"/>
            <a:ext cx="304800" cy="158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157" name="Group 6">
            <a:extLst>
              <a:ext uri="{FF2B5EF4-FFF2-40B4-BE49-F238E27FC236}">
                <a16:creationId xmlns:a16="http://schemas.microsoft.com/office/drawing/2014/main" id="{8B1404C8-26DD-46CA-AD6E-C907C920EA33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4222750"/>
            <a:ext cx="1905000" cy="336550"/>
            <a:chOff x="144" y="2832"/>
            <a:chExt cx="1200" cy="212"/>
          </a:xfrm>
        </p:grpSpPr>
        <p:sp>
          <p:nvSpPr>
            <p:cNvPr id="49167" name="Text Box 7">
              <a:extLst>
                <a:ext uri="{FF2B5EF4-FFF2-40B4-BE49-F238E27FC236}">
                  <a16:creationId xmlns:a16="http://schemas.microsoft.com/office/drawing/2014/main" id="{59E18D7C-7354-4DE7-9E3A-CC14A1298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832"/>
              <a:ext cx="100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9271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defTabSz="9271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Monotype Sorts" pitchFamily="-84" charset="2"/>
                <a:buNone/>
              </a:pPr>
              <a:r>
                <a:rPr kumimoji="1" lang="en-US" altLang="en-US" sz="1600"/>
                <a:t>Split Positions</a:t>
              </a:r>
            </a:p>
          </p:txBody>
        </p:sp>
        <p:sp>
          <p:nvSpPr>
            <p:cNvPr id="49168" name="Line 8">
              <a:extLst>
                <a:ext uri="{FF2B5EF4-FFF2-40B4-BE49-F238E27FC236}">
                  <a16:creationId xmlns:a16="http://schemas.microsoft.com/office/drawing/2014/main" id="{7D004139-43BA-46F7-9904-E236140542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976"/>
              <a:ext cx="19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158" name="Text Box 9">
            <a:extLst>
              <a:ext uri="{FF2B5EF4-FFF2-40B4-BE49-F238E27FC236}">
                <a16:creationId xmlns:a16="http://schemas.microsoft.com/office/drawing/2014/main" id="{B2A3CD4F-A728-4668-90E1-2469ACDE8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91795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Sorted Values</a:t>
            </a:r>
          </a:p>
        </p:txBody>
      </p:sp>
      <p:sp>
        <p:nvSpPr>
          <p:cNvPr id="49159" name="Rectangle 1">
            <a:extLst>
              <a:ext uri="{FF2B5EF4-FFF2-40B4-BE49-F238E27FC236}">
                <a16:creationId xmlns:a16="http://schemas.microsoft.com/office/drawing/2014/main" id="{8E3AACD9-5EDA-41E0-937C-18486161C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4800600"/>
            <a:ext cx="609600" cy="838200"/>
          </a:xfrm>
          <a:prstGeom prst="rect">
            <a:avLst/>
          </a:prstGeom>
          <a:solidFill>
            <a:srgbClr val="FFFF00">
              <a:alpha val="52156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03F877-E96E-45FC-B794-7C324287A89A}"/>
              </a:ext>
            </a:extLst>
          </p:cNvPr>
          <p:cNvSpPr/>
          <p:nvPr/>
        </p:nvSpPr>
        <p:spPr bwMode="auto">
          <a:xfrm>
            <a:off x="2057400" y="4821238"/>
            <a:ext cx="1739900" cy="1350962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978912-33C3-4522-9862-0FBDE5299222}"/>
              </a:ext>
            </a:extLst>
          </p:cNvPr>
          <p:cNvSpPr/>
          <p:nvPr/>
        </p:nvSpPr>
        <p:spPr bwMode="auto">
          <a:xfrm>
            <a:off x="4992688" y="4899025"/>
            <a:ext cx="3694112" cy="1349375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49162" name="Oval 12">
            <a:extLst>
              <a:ext uri="{FF2B5EF4-FFF2-40B4-BE49-F238E27FC236}">
                <a16:creationId xmlns:a16="http://schemas.microsoft.com/office/drawing/2014/main" id="{524AC7B4-A92A-4868-856D-41B402A12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1600" y="4038600"/>
            <a:ext cx="762000" cy="303213"/>
          </a:xfrm>
          <a:prstGeom prst="ellipse">
            <a:avLst/>
          </a:prstGeom>
          <a:solidFill>
            <a:srgbClr val="FFFF00">
              <a:alpha val="61176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cxnSp>
        <p:nvCxnSpPr>
          <p:cNvPr id="49163" name="Straight Arrow Connector 14">
            <a:extLst>
              <a:ext uri="{FF2B5EF4-FFF2-40B4-BE49-F238E27FC236}">
                <a16:creationId xmlns:a16="http://schemas.microsoft.com/office/drawing/2014/main" id="{F09443E7-D0EF-4969-A61F-713EB03093F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48200" y="3016250"/>
            <a:ext cx="0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55F5BD-9EA6-4190-AE58-E18698CED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E8FD06-F5E0-459E-93E2-58AF50BB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9B1AAA-9C7F-4D2A-A525-12F7D075D017}" type="slidenum">
              <a:rPr lang="en-US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7" name="Object 4">
            <a:extLst>
              <a:ext uri="{FF2B5EF4-FFF2-40B4-BE49-F238E27FC236}">
                <a16:creationId xmlns:a16="http://schemas.microsoft.com/office/drawing/2014/main" id="{8EED2B0D-5D3E-4A16-9418-A34C366913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5250" y="3473450"/>
          <a:ext cx="7893050" cy="262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69" name="Document" r:id="rId3" imgW="10604500" imgH="3556000" progId="Word.Document.8">
                  <p:embed/>
                </p:oleObj>
              </mc:Choice>
              <mc:Fallback>
                <p:oleObj name="Document" r:id="rId3" imgW="10604500" imgH="35560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3473450"/>
                        <a:ext cx="7893050" cy="262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Rectangle 2">
            <a:extLst>
              <a:ext uri="{FF2B5EF4-FFF2-40B4-BE49-F238E27FC236}">
                <a16:creationId xmlns:a16="http://schemas.microsoft.com/office/drawing/2014/main" id="{33249CD2-764E-4DF0-8EFB-E091B16D02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533400"/>
          </a:xfrm>
        </p:spPr>
        <p:txBody>
          <a:bodyPr/>
          <a:lstStyle/>
          <a:p>
            <a:pPr>
              <a:defRPr/>
            </a:pPr>
            <a:r>
              <a:rPr lang="en-US" sz="2800">
                <a:cs typeface="+mj-cs"/>
              </a:rPr>
              <a:t>Continuous Attributes: Computing Gini Index...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3D9477EE-43E8-4CFF-90E2-FA82E7A623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178800" cy="1524000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buFont typeface="Monotype Sorts" charset="0"/>
              <a:buChar char="l"/>
              <a:defRPr/>
            </a:pPr>
            <a:r>
              <a:rPr lang="en-US" sz="2000">
                <a:cs typeface="+mn-cs"/>
              </a:rPr>
              <a:t>For efficient computation: for each attribute,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Sort the attribute on values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Linearly scan these values, each time updating the count matrix and computing gini index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Choose the split position that has the least gini index</a:t>
            </a:r>
          </a:p>
        </p:txBody>
      </p:sp>
      <p:sp>
        <p:nvSpPr>
          <p:cNvPr id="50180" name="Line 5">
            <a:extLst>
              <a:ext uri="{FF2B5EF4-FFF2-40B4-BE49-F238E27FC236}">
                <a16:creationId xmlns:a16="http://schemas.microsoft.com/office/drawing/2014/main" id="{806B87B3-3C86-4D60-BFED-7EDB6BAB3EE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146550"/>
            <a:ext cx="304800" cy="158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0181" name="Group 6">
            <a:extLst>
              <a:ext uri="{FF2B5EF4-FFF2-40B4-BE49-F238E27FC236}">
                <a16:creationId xmlns:a16="http://schemas.microsoft.com/office/drawing/2014/main" id="{150793B5-D1A7-4328-9DA8-189E9FA14519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4222750"/>
            <a:ext cx="1905000" cy="336550"/>
            <a:chOff x="144" y="2832"/>
            <a:chExt cx="1200" cy="212"/>
          </a:xfrm>
        </p:grpSpPr>
        <p:sp>
          <p:nvSpPr>
            <p:cNvPr id="50186" name="Text Box 7">
              <a:extLst>
                <a:ext uri="{FF2B5EF4-FFF2-40B4-BE49-F238E27FC236}">
                  <a16:creationId xmlns:a16="http://schemas.microsoft.com/office/drawing/2014/main" id="{E5347AE4-7684-404F-A832-5C64A6AEE9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832"/>
              <a:ext cx="100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9271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defTabSz="9271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Monotype Sorts" pitchFamily="-84" charset="2"/>
                <a:buNone/>
              </a:pPr>
              <a:r>
                <a:rPr kumimoji="1" lang="en-US" altLang="en-US" sz="1600"/>
                <a:t>Split Positions</a:t>
              </a:r>
            </a:p>
          </p:txBody>
        </p:sp>
        <p:sp>
          <p:nvSpPr>
            <p:cNvPr id="50187" name="Line 8">
              <a:extLst>
                <a:ext uri="{FF2B5EF4-FFF2-40B4-BE49-F238E27FC236}">
                  <a16:creationId xmlns:a16="http://schemas.microsoft.com/office/drawing/2014/main" id="{D593CBA5-8B4F-4699-B575-4B51A539CA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976"/>
              <a:ext cx="19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182" name="Text Box 9">
            <a:extLst>
              <a:ext uri="{FF2B5EF4-FFF2-40B4-BE49-F238E27FC236}">
                <a16:creationId xmlns:a16="http://schemas.microsoft.com/office/drawing/2014/main" id="{C63DAE15-874E-4759-B822-24E0E4FC2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91795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Sorted Values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0A49B9-DC36-4F58-B202-6FF0437A6B15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D57260-5341-4B0D-B69F-1277B57E8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60E165-E35D-4E5B-B7AC-B8CBEC8DD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F20258-E45F-4E65-A1C7-7C0B85C920E7}" type="slidenum">
              <a:rPr lang="en-US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4726ED09-ADDF-476D-8780-C37FBA5D16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cs typeface="+mj-cs"/>
              </a:rPr>
              <a:t>Measure of Impurity: Entropy</a:t>
            </a:r>
            <a:endParaRPr lang="en-US" dirty="0"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939" name="Rectangle 3">
                <a:extLst>
                  <a:ext uri="{FF2B5EF4-FFF2-40B4-BE49-F238E27FC236}">
                    <a16:creationId xmlns:a16="http://schemas.microsoft.com/office/drawing/2014/main" id="{AB2C2B6F-910C-479E-BDA6-BC8AE1D85599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143000"/>
                <a:ext cx="8763000" cy="5181600"/>
              </a:xfrm>
            </p:spPr>
            <p:txBody>
              <a:bodyPr>
                <a:normAutofit lnSpcReduction="10000"/>
              </a:bodyPr>
              <a:lstStyle/>
              <a:p>
                <a:pPr marL="342900" indent="-342900">
                  <a:lnSpc>
                    <a:spcPct val="90000"/>
                  </a:lnSpc>
                  <a:buFont typeface="Monotype Sorts" charset="0"/>
                  <a:buChar char="l"/>
                  <a:defRPr/>
                </a:pPr>
                <a:r>
                  <a:rPr lang="en-US" sz="2400" dirty="0">
                    <a:cs typeface="+mn-cs"/>
                  </a:rPr>
                  <a:t>Entropy at a given node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>
                  <a:cs typeface="+mn-cs"/>
                </a:endParaRPr>
              </a:p>
              <a:p>
                <a:pPr marL="742950" lvl="1" indent="-285750">
                  <a:lnSpc>
                    <a:spcPct val="90000"/>
                  </a:lnSpc>
                  <a:buFont typeface="Arial" charset="0"/>
                  <a:buChar char="–"/>
                  <a:defRPr/>
                </a:pPr>
                <a:endParaRPr lang="en-US" dirty="0"/>
              </a:p>
              <a:p>
                <a:pPr lvl="4">
                  <a:lnSpc>
                    <a:spcPct val="90000"/>
                  </a:lnSpc>
                  <a:defRPr/>
                </a:pPr>
                <a:endParaRPr lang="en-US" dirty="0">
                  <a:latin typeface="Times New Roman" charset="0"/>
                </a:endParaRPr>
              </a:p>
              <a:p>
                <a:pPr lvl="4">
                  <a:lnSpc>
                    <a:spcPct val="90000"/>
                  </a:lnSpc>
                  <a:defRPr/>
                </a:pPr>
                <a:endParaRPr lang="en-US" dirty="0">
                  <a:latin typeface="Times New Roman" charset="0"/>
                </a:endParaRPr>
              </a:p>
              <a:p>
                <a:pPr marL="342900" indent="-342900">
                  <a:buFont typeface="Monotype Sorts" charset="0"/>
                  <a:buNone/>
                  <a:defRPr/>
                </a:pPr>
                <a:r>
                  <a:rPr lang="en-US" sz="2400" dirty="0"/>
                  <a:t>	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the frequency of class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000" dirty="0"/>
                  <a:t> at node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2000" dirty="0"/>
                  <a:t> is the total number of classes </a:t>
                </a:r>
              </a:p>
              <a:p>
                <a:pPr marL="342900" indent="-342900">
                  <a:buFont typeface="Monotype Sorts" charset="0"/>
                  <a:buNone/>
                  <a:defRPr/>
                </a:pPr>
                <a:endParaRPr lang="en-US" sz="2400" dirty="0">
                  <a:latin typeface="Times New Roman" charset="0"/>
                </a:endParaRPr>
              </a:p>
              <a:p>
                <a:pPr marL="1204913" lvl="2" indent="-347663">
                  <a:lnSpc>
                    <a:spcPct val="90000"/>
                  </a:lnSpc>
                  <a:buFont typeface="Wingdings" charset="0"/>
                  <a:buChar char="u"/>
                  <a:defRPr/>
                </a:pPr>
                <a:r>
                  <a:rPr lang="en-US" sz="2200" dirty="0"/>
                  <a:t>Maximum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200" dirty="0"/>
                  <a:t> when records are equally distributed among all classes, implying the least beneficial situation for classification</a:t>
                </a:r>
              </a:p>
              <a:p>
                <a:pPr marL="1204913" lvl="2" indent="-347663">
                  <a:lnSpc>
                    <a:spcPct val="90000"/>
                  </a:lnSpc>
                  <a:buFont typeface="Wingdings" charset="0"/>
                  <a:buChar char="u"/>
                  <a:defRPr/>
                </a:pPr>
                <a:r>
                  <a:rPr lang="en-US" sz="2200" dirty="0"/>
                  <a:t>Minimum of 0 when all records belong to one class, implying most beneficial situation for classification</a:t>
                </a:r>
              </a:p>
              <a:p>
                <a:pPr marL="742950" lvl="1" indent="-285750">
                  <a:lnSpc>
                    <a:spcPct val="90000"/>
                  </a:lnSpc>
                  <a:buFont typeface="Arial" charset="0"/>
                  <a:buChar char="–"/>
                  <a:defRPr/>
                </a:pPr>
                <a:endParaRPr lang="en-US" dirty="0"/>
              </a:p>
              <a:p>
                <a:pPr marL="742950" lvl="1" indent="-285750">
                  <a:lnSpc>
                    <a:spcPct val="90000"/>
                  </a:lnSpc>
                  <a:buFont typeface="Arial" charset="0"/>
                  <a:buChar char="–"/>
                  <a:defRPr/>
                </a:pPr>
                <a:r>
                  <a:rPr lang="en-US" sz="2400" dirty="0"/>
                  <a:t>Entropy based computations are quite similar to the GINI index computations</a:t>
                </a:r>
              </a:p>
            </p:txBody>
          </p:sp>
        </mc:Choice>
        <mc:Fallback xmlns="">
          <p:sp>
            <p:nvSpPr>
              <p:cNvPr id="39939" name="Rectangle 3">
                <a:extLst>
                  <a:ext uri="{FF2B5EF4-FFF2-40B4-BE49-F238E27FC236}">
                    <a16:creationId xmlns:a16="http://schemas.microsoft.com/office/drawing/2014/main" id="{AB2C2B6F-910C-479E-BDA6-BC8AE1D855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143000"/>
                <a:ext cx="8763000" cy="5181600"/>
              </a:xfrm>
              <a:blipFill>
                <a:blip r:embed="rId2"/>
                <a:stretch>
                  <a:fillRect l="-348" t="-2353" r="-1182" b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A15321-786A-4187-BDEF-11C03ECF3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7B8A7-B7AA-467D-86BB-FD17E3314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37C351-DC12-45EB-B15E-0B7E4E090EF9}" type="slidenum">
              <a:rPr lang="en-US"/>
              <a:pPr>
                <a:defRPr/>
              </a:pPr>
              <a:t>45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9D6B64-16FF-42AA-85B8-5A2F2AB58B86}"/>
                  </a:ext>
                </a:extLst>
              </p:cNvPr>
              <p:cNvSpPr txBox="1"/>
              <p:nvPr/>
            </p:nvSpPr>
            <p:spPr>
              <a:xfrm>
                <a:off x="1447800" y="1524000"/>
                <a:ext cx="4259243" cy="1037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𝑙𝑜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9D6B64-16FF-42AA-85B8-5A2F2AB58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1524000"/>
                <a:ext cx="4259243" cy="10378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7F7C2F9D-2C4C-4514-9ABF-3E8CBEF465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Computing Entropy of a Single Node</a:t>
            </a:r>
          </a:p>
        </p:txBody>
      </p:sp>
      <p:graphicFrame>
        <p:nvGraphicFramePr>
          <p:cNvPr id="52226" name="Object 3">
            <a:extLst>
              <a:ext uri="{FF2B5EF4-FFF2-40B4-BE49-F238E27FC236}">
                <a16:creationId xmlns:a16="http://schemas.microsoft.com/office/drawing/2014/main" id="{BB637AB3-8F49-4E6B-9419-412DA3CCF0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2339975"/>
          <a:ext cx="23622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99" name="Document" r:id="rId3" imgW="3238500" imgH="1357884" progId="Word.Document.8">
                  <p:embed/>
                </p:oleObj>
              </mc:Choice>
              <mc:Fallback>
                <p:oleObj name="Document" r:id="rId3" imgW="3238500" imgH="1357884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339975"/>
                        <a:ext cx="23622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Object 4">
            <a:extLst>
              <a:ext uri="{FF2B5EF4-FFF2-40B4-BE49-F238E27FC236}">
                <a16:creationId xmlns:a16="http://schemas.microsoft.com/office/drawing/2014/main" id="{D03C17F8-5A40-4FD9-B830-C156D7D190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5181600"/>
          <a:ext cx="22860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00" name="Document" r:id="rId5" imgW="3238500" imgH="1382268" progId="Word.Document.8">
                  <p:embed/>
                </p:oleObj>
              </mc:Choice>
              <mc:Fallback>
                <p:oleObj name="Document" r:id="rId5" imgW="3238500" imgH="138226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181600"/>
                        <a:ext cx="228600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5">
            <a:extLst>
              <a:ext uri="{FF2B5EF4-FFF2-40B4-BE49-F238E27FC236}">
                <a16:creationId xmlns:a16="http://schemas.microsoft.com/office/drawing/2014/main" id="{9F26A34F-15A4-44EC-9E82-97915C9F42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3817938"/>
          <a:ext cx="228600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01" name="Document" r:id="rId7" imgW="3238500" imgH="1357884" progId="Word.Document.8">
                  <p:embed/>
                </p:oleObj>
              </mc:Choice>
              <mc:Fallback>
                <p:oleObj name="Document" r:id="rId7" imgW="3238500" imgH="1357884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817938"/>
                        <a:ext cx="228600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9" name="Text Box 6">
            <a:extLst>
              <a:ext uri="{FF2B5EF4-FFF2-40B4-BE49-F238E27FC236}">
                <a16:creationId xmlns:a16="http://schemas.microsoft.com/office/drawing/2014/main" id="{8F06B79F-C069-4CD0-A9A4-901C4D3CE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339975"/>
            <a:ext cx="59436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P(C1) = 0/6 = 0     P(C2) = 6/6 = 1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Entropy = – 0 log 0</a:t>
            </a:r>
            <a:r>
              <a:rPr lang="en-US" altLang="en-US" sz="2000" baseline="30000"/>
              <a:t> </a:t>
            </a:r>
            <a:r>
              <a:rPr lang="en-US" altLang="en-US" sz="2000"/>
              <a:t>– 1 log 1 = – 0 – 0 = 0 </a:t>
            </a:r>
          </a:p>
        </p:txBody>
      </p:sp>
      <p:sp>
        <p:nvSpPr>
          <p:cNvPr id="52230" name="Text Box 8">
            <a:extLst>
              <a:ext uri="{FF2B5EF4-FFF2-40B4-BE49-F238E27FC236}">
                <a16:creationId xmlns:a16="http://schemas.microsoft.com/office/drawing/2014/main" id="{69D354AD-3445-41CE-8F4F-812592CE7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733800"/>
            <a:ext cx="61722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P(C1) = 1/6          P(C2) = 5/6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Entropy = – (1/6) log</a:t>
            </a:r>
            <a:r>
              <a:rPr lang="en-US" altLang="en-US" sz="2000" baseline="-25000"/>
              <a:t>2</a:t>
            </a:r>
            <a:r>
              <a:rPr lang="en-US" altLang="en-US" sz="2000"/>
              <a:t> (1/6)</a:t>
            </a:r>
            <a:r>
              <a:rPr lang="en-US" altLang="en-US" sz="2000" baseline="30000"/>
              <a:t> </a:t>
            </a:r>
            <a:r>
              <a:rPr lang="en-US" altLang="en-US" sz="2000"/>
              <a:t>– (5/6) log</a:t>
            </a:r>
            <a:r>
              <a:rPr lang="en-US" altLang="en-US" sz="2000" baseline="-25000"/>
              <a:t>2</a:t>
            </a:r>
            <a:r>
              <a:rPr lang="en-US" altLang="en-US" sz="2000"/>
              <a:t> (1/6) = 0.65</a:t>
            </a:r>
          </a:p>
        </p:txBody>
      </p:sp>
      <p:sp>
        <p:nvSpPr>
          <p:cNvPr id="52231" name="Text Box 9">
            <a:extLst>
              <a:ext uri="{FF2B5EF4-FFF2-40B4-BE49-F238E27FC236}">
                <a16:creationId xmlns:a16="http://schemas.microsoft.com/office/drawing/2014/main" id="{E20961E2-4A1F-4D5A-B0C6-6EDFF2135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105400"/>
            <a:ext cx="61722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P(C1) = 2/6          P(C2) = 4/6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Entropy = – (2/6) log</a:t>
            </a:r>
            <a:r>
              <a:rPr lang="en-US" altLang="en-US" sz="2000" baseline="-25000"/>
              <a:t>2</a:t>
            </a:r>
            <a:r>
              <a:rPr lang="en-US" altLang="en-US" sz="2000"/>
              <a:t> (2/6)</a:t>
            </a:r>
            <a:r>
              <a:rPr lang="en-US" altLang="en-US" sz="2000" baseline="30000"/>
              <a:t> </a:t>
            </a:r>
            <a:r>
              <a:rPr lang="en-US" altLang="en-US" sz="2000"/>
              <a:t>– (4/6) log</a:t>
            </a:r>
            <a:r>
              <a:rPr lang="en-US" altLang="en-US" sz="2000" baseline="-25000"/>
              <a:t>2</a:t>
            </a:r>
            <a:r>
              <a:rPr lang="en-US" altLang="en-US" sz="2000"/>
              <a:t> (4/6) = 0.92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5981B3-B9E5-4312-A3FF-56AA0D2D9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FE711-EDA1-475B-88C2-CA170A969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6DE6C9-B616-47A1-8DF4-C856A4D0ED42}" type="slidenum">
              <a:rPr lang="en-US"/>
              <a:pPr>
                <a:defRPr/>
              </a:pPr>
              <a:t>46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FC7281B-DF0D-407E-BB2E-ED769EB3DB36}"/>
                  </a:ext>
                </a:extLst>
              </p:cNvPr>
              <p:cNvSpPr txBox="1"/>
              <p:nvPr/>
            </p:nvSpPr>
            <p:spPr>
              <a:xfrm>
                <a:off x="1797910" y="1119376"/>
                <a:ext cx="4259243" cy="1037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𝑙𝑜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FC7281B-DF0D-407E-BB2E-ED769EB3D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910" y="1119376"/>
                <a:ext cx="4259243" cy="10378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10A1E003-1F58-4368-A5F0-15CBF9E8B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>
                <a:cs typeface="+mj-cs"/>
              </a:rPr>
              <a:t>Computing Information Gain After Splitting</a:t>
            </a:r>
            <a:endParaRPr lang="en-US"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987" name="Rectangle 3">
                <a:extLst>
                  <a:ext uri="{FF2B5EF4-FFF2-40B4-BE49-F238E27FC236}">
                    <a16:creationId xmlns:a16="http://schemas.microsoft.com/office/drawing/2014/main" id="{5931C173-54DB-4586-961A-FD1AF78D82C9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381000" y="1143000"/>
                <a:ext cx="8382000" cy="4953000"/>
              </a:xfrm>
            </p:spPr>
            <p:txBody>
              <a:bodyPr>
                <a:normAutofit fontScale="92500" lnSpcReduction="10000"/>
              </a:bodyPr>
              <a:lstStyle/>
              <a:p>
                <a:pPr marL="342900" indent="-342900">
                  <a:buFont typeface="Monotype Sorts" charset="0"/>
                  <a:buChar char="l"/>
                  <a:defRPr/>
                </a:pPr>
                <a:r>
                  <a:rPr lang="en-US" sz="2400" dirty="0">
                    <a:cs typeface="+mn-cs"/>
                  </a:rPr>
                  <a:t>Information Gain: </a:t>
                </a:r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endParaRPr lang="en-US" sz="2400" dirty="0"/>
              </a:p>
              <a:p>
                <a:pPr marL="1146175" lvl="2" indent="-228600">
                  <a:buFont typeface="Wingdings" charset="0"/>
                  <a:buNone/>
                  <a:defRPr/>
                </a:pPr>
                <a:endParaRPr lang="en-US" sz="2000" dirty="0"/>
              </a:p>
              <a:p>
                <a:pPr marL="1146175" lvl="2" indent="-228600">
                  <a:buFont typeface="Wingdings" charset="0"/>
                  <a:buNone/>
                  <a:defRPr/>
                </a:pPr>
                <a:endParaRPr lang="en-US" sz="2000" dirty="0"/>
              </a:p>
              <a:p>
                <a:pPr marL="1146175" lvl="2" indent="-228600">
                  <a:buFont typeface="Wingdings" charset="0"/>
                  <a:buNone/>
                  <a:defRPr/>
                </a:pPr>
                <a:r>
                  <a:rPr lang="en-US" sz="2000" dirty="0"/>
                  <a:t>		Parent Node,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is split into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partitions (children)</a:t>
                </a:r>
              </a:p>
              <a:p>
                <a:pPr marL="1146175" lvl="2" indent="-228600">
                  <a:buFont typeface="Wingdings" charset="0"/>
                  <a:buNone/>
                  <a:defRPr/>
                </a:pPr>
                <a:r>
                  <a:rPr lang="en-US" sz="2000" dirty="0"/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is number of records in child node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br>
                  <a:rPr lang="en-US" sz="1800" dirty="0">
                    <a:latin typeface="Times New Roman" charset="0"/>
                  </a:rPr>
                </a:br>
                <a:endParaRPr lang="en-US" sz="1800" dirty="0">
                  <a:latin typeface="Times New Roman" charset="0"/>
                </a:endParaRPr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r>
                  <a:rPr lang="en-US" sz="2400" dirty="0"/>
                  <a:t>Choose the split that achieves most reduction (maximizes GAIN)</a:t>
                </a:r>
              </a:p>
              <a:p>
                <a:pPr lvl="4">
                  <a:defRPr/>
                </a:pPr>
                <a:endParaRPr lang="en-US" sz="1800" dirty="0">
                  <a:latin typeface="Times New Roman" charset="0"/>
                </a:endParaRPr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r>
                  <a:rPr lang="en-US" sz="2400" dirty="0"/>
                  <a:t>Used in the ID3 and C4.5 decision tree algorithms</a:t>
                </a:r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endParaRPr lang="en-US" sz="2400" dirty="0"/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r>
                  <a:rPr lang="en-US" sz="2400" dirty="0"/>
                  <a:t>Information gain is the mutual information between the class variable and the splitting variable  </a:t>
                </a:r>
              </a:p>
            </p:txBody>
          </p:sp>
        </mc:Choice>
        <mc:Fallback xmlns="">
          <p:sp>
            <p:nvSpPr>
              <p:cNvPr id="41987" name="Rectangle 3">
                <a:extLst>
                  <a:ext uri="{FF2B5EF4-FFF2-40B4-BE49-F238E27FC236}">
                    <a16:creationId xmlns:a16="http://schemas.microsoft.com/office/drawing/2014/main" id="{5931C173-54DB-4586-961A-FD1AF78D82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381000" y="1143000"/>
                <a:ext cx="8382000" cy="4953000"/>
              </a:xfrm>
              <a:blipFill>
                <a:blip r:embed="rId2"/>
                <a:stretch>
                  <a:fillRect l="-218" t="-1478" r="-1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5775EE-0CCC-4CEC-A935-C48915E03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08EC3-4CB2-44AF-B6C9-2BABFBCB6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66C636-268E-4FBD-BBA5-0BB0761D90FF}" type="slidenum">
              <a:rPr lang="en-US"/>
              <a:pPr>
                <a:defRPr/>
              </a:pPr>
              <a:t>47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14E59F-A1BF-4E04-995A-7D996319BEEB}"/>
                  </a:ext>
                </a:extLst>
              </p:cNvPr>
              <p:cNvSpPr txBox="1"/>
              <p:nvPr/>
            </p:nvSpPr>
            <p:spPr>
              <a:xfrm>
                <a:off x="1533140" y="1600200"/>
                <a:ext cx="4924810" cy="8717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𝐺𝑎𝑖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𝑠𝑝𝑙𝑖𝑡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𝐸𝑛𝑡𝑟𝑜𝑝𝑦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14E59F-A1BF-4E04-995A-7D996319B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140" y="1600200"/>
                <a:ext cx="4924810" cy="8717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C6392D93-298C-4A31-954A-AE23DD5FEF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000">
                <a:cs typeface="+mj-cs"/>
              </a:rPr>
              <a:t>Problem with large number of partitions</a:t>
            </a:r>
          </a:p>
        </p:txBody>
      </p:sp>
      <p:sp>
        <p:nvSpPr>
          <p:cNvPr id="957443" name="Rectangle 3">
            <a:extLst>
              <a:ext uri="{FF2B5EF4-FFF2-40B4-BE49-F238E27FC236}">
                <a16:creationId xmlns:a16="http://schemas.microsoft.com/office/drawing/2014/main" id="{BCCB83F4-D583-4983-841D-E1951C9CF4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Char char="l"/>
              <a:defRPr/>
            </a:pPr>
            <a:r>
              <a:rPr lang="en-US" dirty="0">
                <a:ea typeface="+mn-ea"/>
                <a:cs typeface="+mn-cs"/>
              </a:rPr>
              <a:t>Node impurity measures tend to prefer splits that result in large number of partitions, each being small but pure</a:t>
            </a:r>
          </a:p>
          <a:p>
            <a:pPr>
              <a:buFont typeface="Monotype Sorts" pitchFamily="2" charset="2"/>
              <a:buChar char="l"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Monotype Sorts" pitchFamily="2" charset="2"/>
              <a:buChar char="l"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Monotype Sorts" pitchFamily="2" charset="2"/>
              <a:buChar char="l"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Monotype Sorts" pitchFamily="2" charset="2"/>
              <a:buChar char="l"/>
              <a:defRPr/>
            </a:pPr>
            <a:endParaRPr lang="en-US" dirty="0">
              <a:ea typeface="+mn-ea"/>
              <a:cs typeface="+mn-cs"/>
            </a:endParaRPr>
          </a:p>
          <a:p>
            <a:pPr marL="0" indent="0">
              <a:buFont typeface="Monotype Sort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Customer ID has highest information gain because entropy for all the children is zero</a:t>
            </a:r>
          </a:p>
        </p:txBody>
      </p:sp>
      <p:graphicFrame>
        <p:nvGraphicFramePr>
          <p:cNvPr id="54275" name="Object 4">
            <a:extLst>
              <a:ext uri="{FF2B5EF4-FFF2-40B4-BE49-F238E27FC236}">
                <a16:creationId xmlns:a16="http://schemas.microsoft.com/office/drawing/2014/main" id="{483CA67C-C837-4835-9209-42FC7F9F62EF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33400" y="2743200"/>
          <a:ext cx="800100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60" name="Visio" r:id="rId3" imgW="9652000" imgH="2247900" progId="Visio.Drawing.6">
                  <p:embed/>
                </p:oleObj>
              </mc:Choice>
              <mc:Fallback>
                <p:oleObj name="Visio" r:id="rId3" imgW="9652000" imgH="22479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743200"/>
                        <a:ext cx="8001000" cy="186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3C572E-C2A4-40AB-98B9-3C34B8E1A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76994-D1A5-4494-82A2-F73BC9673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A6884D-0358-41A0-8B86-2E8936DC407F}" type="slidenum">
              <a:rPr lang="en-US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FB139C1D-A9DD-4402-9E7C-035A4930C5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cs typeface="+mj-cs"/>
              </a:rPr>
              <a:t>Gain Ratio</a:t>
            </a:r>
            <a:endParaRPr lang="en-US" dirty="0"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035" name="Rectangle 3">
                <a:extLst>
                  <a:ext uri="{FF2B5EF4-FFF2-40B4-BE49-F238E27FC236}">
                    <a16:creationId xmlns:a16="http://schemas.microsoft.com/office/drawing/2014/main" id="{14EC38C6-8F27-4C54-B15E-875213CD1984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1143000"/>
                <a:ext cx="8382000" cy="5105400"/>
              </a:xfrm>
            </p:spPr>
            <p:txBody>
              <a:bodyPr/>
              <a:lstStyle/>
              <a:p>
                <a:pPr marL="342900" indent="-342900">
                  <a:buFont typeface="Monotype Sorts" charset="0"/>
                  <a:buChar char="l"/>
                  <a:defRPr/>
                </a:pPr>
                <a:r>
                  <a:rPr lang="en-US" sz="2000" dirty="0">
                    <a:cs typeface="+mn-cs"/>
                  </a:rPr>
                  <a:t>Gain Ratio: </a:t>
                </a:r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endParaRPr lang="en-US" sz="2000" dirty="0"/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endParaRPr lang="en-US" sz="2000" dirty="0"/>
              </a:p>
              <a:p>
                <a:pPr marL="1146175" lvl="2" indent="-228600">
                  <a:buFont typeface="Wingdings" charset="0"/>
                  <a:buChar char="u"/>
                  <a:defRPr/>
                </a:pPr>
                <a:endParaRPr lang="en-US" sz="1800" dirty="0"/>
              </a:p>
              <a:p>
                <a:pPr marL="1146175" lvl="2" indent="-228600">
                  <a:buFont typeface="Wingdings" charset="0"/>
                  <a:buChar char="u"/>
                  <a:defRPr/>
                </a:pPr>
                <a:endParaRPr lang="en-US" sz="1800" dirty="0"/>
              </a:p>
              <a:p>
                <a:pPr marL="457200" lvl="2">
                  <a:buFont typeface="Wingdings" charset="0"/>
                  <a:buNone/>
                  <a:defRPr/>
                </a:pPr>
                <a:r>
                  <a:rPr lang="en-US" sz="1800" dirty="0"/>
                  <a:t>	Parent Node,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dirty="0"/>
                  <a:t> is split into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partitions (children)</a:t>
                </a:r>
              </a:p>
              <a:p>
                <a:pPr marL="457200" lvl="2">
                  <a:buFont typeface="Wingdings" charset="0"/>
                  <a:buNone/>
                  <a:defRPr/>
                </a:pPr>
                <a:r>
                  <a:rPr lang="en-US" sz="18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is number of records in child node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br>
                  <a:rPr lang="en-US" sz="1600" dirty="0">
                    <a:latin typeface="Times New Roman" charset="0"/>
                  </a:rPr>
                </a:br>
                <a:endParaRPr lang="en-US" sz="700" dirty="0"/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r>
                  <a:rPr lang="en-US" sz="2000" dirty="0"/>
                  <a:t>Adjusts Information Gain by the entropy of the partitioning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𝑆𝑝𝑙𝑖𝑡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𝐼𝑛𝑓𝑜</m:t>
                    </m:r>
                  </m:oMath>
                </a14:m>
                <a:r>
                  <a:rPr lang="en-US" sz="2000" dirty="0"/>
                  <a:t>). </a:t>
                </a:r>
              </a:p>
              <a:p>
                <a:pPr marL="1146175" lvl="2" indent="-228600">
                  <a:buFont typeface="Wingdings" charset="0"/>
                  <a:buChar char="u"/>
                  <a:defRPr/>
                </a:pPr>
                <a:r>
                  <a:rPr lang="en-US" sz="1800" dirty="0"/>
                  <a:t>Higher entropy partitioning (large number of small partitions) is penalized!</a:t>
                </a:r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r>
                  <a:rPr lang="en-US" sz="2000" dirty="0"/>
                  <a:t>Used in C4.5 algorithm</a:t>
                </a:r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r>
                  <a:rPr lang="en-US" sz="2000" dirty="0"/>
                  <a:t>Designed to overcome the disadvantage of Information Gain</a:t>
                </a:r>
              </a:p>
            </p:txBody>
          </p:sp>
        </mc:Choice>
        <mc:Fallback xmlns="">
          <p:sp>
            <p:nvSpPr>
              <p:cNvPr id="44035" name="Rectangle 3">
                <a:extLst>
                  <a:ext uri="{FF2B5EF4-FFF2-40B4-BE49-F238E27FC236}">
                    <a16:creationId xmlns:a16="http://schemas.microsoft.com/office/drawing/2014/main" id="{14EC38C6-8F27-4C54-B15E-875213CD19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143000"/>
                <a:ext cx="8382000" cy="5105400"/>
              </a:xfrm>
              <a:blipFill>
                <a:blip r:embed="rId2"/>
                <a:stretch>
                  <a:fillRect l="-73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CE5C30-9B5F-4C45-B173-C6E33407D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8E488-AD0F-4740-A6A8-8344B45A5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67312-112F-4E03-894C-4187335F9BE3}" type="slidenum">
              <a:rPr lang="en-US"/>
              <a:pPr>
                <a:defRPr/>
              </a:pPr>
              <a:t>49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11D27D-8A15-4706-B134-F62DBFCA9F71}"/>
                  </a:ext>
                </a:extLst>
              </p:cNvPr>
              <p:cNvSpPr txBox="1"/>
              <p:nvPr/>
            </p:nvSpPr>
            <p:spPr>
              <a:xfrm>
                <a:off x="1219200" y="1752600"/>
                <a:ext cx="6818662" cy="87171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𝑅𝑎𝑡𝑖𝑜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𝐺𝑎𝑖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𝑠𝑝𝑙𝑖𝑡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𝑆𝑝𝑙𝑖𝑡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𝐼𝑛𝑓𝑜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𝑆𝑝𝑙𝑖𝑡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𝐼𝑛𝑓𝑜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𝑙𝑜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f>
                        <m:f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11D27D-8A15-4706-B134-F62DBFCA9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752600"/>
                <a:ext cx="6818662" cy="8717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9304AC4-68D1-439E-9010-1939C98A24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80400" cy="5334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General Approach for Building Classification Model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CE8C20-5521-4B20-A564-301DA80FD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7FAC17-B677-4A28-992C-AAE865F82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3303AC-9DAF-4A0A-8404-C373509D0818}" type="slidenum">
              <a:rPr lang="en-US"/>
              <a:pPr>
                <a:defRPr/>
              </a:pPr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A24205-C6DD-4289-9A38-FEB9720E2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572" y="1284111"/>
            <a:ext cx="526079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E4B08A4D-FAC4-4617-9104-1E9502D34C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>
                <a:cs typeface="+mj-cs"/>
              </a:rPr>
              <a:t>Gain Ratio</a:t>
            </a:r>
            <a:endParaRPr lang="en-US"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>
                <a:extLst>
                  <a:ext uri="{FF2B5EF4-FFF2-40B4-BE49-F238E27FC236}">
                    <a16:creationId xmlns:a16="http://schemas.microsoft.com/office/drawing/2014/main" id="{F56CF081-BF00-4DB6-B3EA-A05FAB22FD90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1143000"/>
                <a:ext cx="8382000" cy="5105400"/>
              </a:xfrm>
            </p:spPr>
            <p:txBody>
              <a:bodyPr/>
              <a:lstStyle/>
              <a:p>
                <a:pPr marL="342900" indent="-342900">
                  <a:buFont typeface="Monotype Sorts" charset="0"/>
                  <a:buChar char="l"/>
                  <a:defRPr/>
                </a:pPr>
                <a:r>
                  <a:rPr lang="en-US" sz="2000" dirty="0">
                    <a:cs typeface="+mn-cs"/>
                  </a:rPr>
                  <a:t>Gain Ratio: </a:t>
                </a:r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endParaRPr lang="en-US" sz="2000" dirty="0"/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endParaRPr lang="en-US" sz="2000" dirty="0"/>
              </a:p>
              <a:p>
                <a:pPr marL="1146175" lvl="2" indent="-228600">
                  <a:buFont typeface="Wingdings" charset="0"/>
                  <a:buChar char="u"/>
                  <a:defRPr/>
                </a:pPr>
                <a:endParaRPr lang="en-US" sz="1800" dirty="0"/>
              </a:p>
              <a:p>
                <a:pPr marL="1146175" lvl="2" indent="-228600">
                  <a:buFont typeface="Wingdings" charset="0"/>
                  <a:buChar char="u"/>
                  <a:defRPr/>
                </a:pPr>
                <a:endParaRPr lang="en-US" sz="1800" dirty="0"/>
              </a:p>
              <a:p>
                <a:pPr marL="457200" lvl="2">
                  <a:buFont typeface="Wingdings" charset="0"/>
                  <a:buNone/>
                  <a:defRPr/>
                </a:pPr>
                <a:r>
                  <a:rPr lang="en-US" sz="1800" dirty="0"/>
                  <a:t>	Parent Node,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dirty="0"/>
                  <a:t> is split into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partitions (children)</a:t>
                </a:r>
              </a:p>
              <a:p>
                <a:pPr marL="457200" lvl="2">
                  <a:buFont typeface="Wingdings" charset="0"/>
                  <a:buNone/>
                  <a:defRPr/>
                </a:pPr>
                <a:r>
                  <a:rPr lang="en-US" sz="18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is number of records in child node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br>
                  <a:rPr lang="en-US" sz="1600" dirty="0">
                    <a:latin typeface="Times New Roman" charset="0"/>
                  </a:rPr>
                </a:br>
                <a:endParaRPr lang="en-US" sz="700" dirty="0"/>
              </a:p>
              <a:p>
                <a:pPr marL="1146175" lvl="2" indent="-228600">
                  <a:buFont typeface="Wingdings" charset="0"/>
                  <a:buNone/>
                  <a:defRPr/>
                </a:pPr>
                <a:endParaRPr lang="en-US" sz="700" dirty="0"/>
              </a:p>
            </p:txBody>
          </p:sp>
        </mc:Choice>
        <mc:Fallback xmlns="">
          <p:sp>
            <p:nvSpPr>
              <p:cNvPr id="45059" name="Rectangle 3">
                <a:extLst>
                  <a:ext uri="{FF2B5EF4-FFF2-40B4-BE49-F238E27FC236}">
                    <a16:creationId xmlns:a16="http://schemas.microsoft.com/office/drawing/2014/main" id="{F56CF081-BF00-4DB6-B3EA-A05FAB22FD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143000"/>
                <a:ext cx="8382000" cy="5105400"/>
              </a:xfrm>
              <a:blipFill>
                <a:blip r:embed="rId3"/>
                <a:stretch>
                  <a:fillRect l="-73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325" name="Object 4">
            <a:extLst>
              <a:ext uri="{FF2B5EF4-FFF2-40B4-BE49-F238E27FC236}">
                <a16:creationId xmlns:a16="http://schemas.microsoft.com/office/drawing/2014/main" id="{82A85856-AB65-4AD2-8217-D0CC0498B3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4110038"/>
          <a:ext cx="2570163" cy="175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20" name="Document" r:id="rId4" imgW="5854700" imgH="4000500" progId="Word.Document.8">
                  <p:embed/>
                </p:oleObj>
              </mc:Choice>
              <mc:Fallback>
                <p:oleObj name="Document" r:id="rId4" imgW="5854700" imgH="40005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110038"/>
                        <a:ext cx="2570163" cy="175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5">
            <a:extLst>
              <a:ext uri="{FF2B5EF4-FFF2-40B4-BE49-F238E27FC236}">
                <a16:creationId xmlns:a16="http://schemas.microsoft.com/office/drawing/2014/main" id="{8638D4C7-8914-4DA0-BE51-37BE3BB3E1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21438" y="4105275"/>
          <a:ext cx="2570162" cy="175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21" name="Document" r:id="rId6" imgW="5854700" imgH="4000500" progId="Word.Document.8">
                  <p:embed/>
                </p:oleObj>
              </mc:Choice>
              <mc:Fallback>
                <p:oleObj name="Document" r:id="rId6" imgW="5854700" imgH="40005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1438" y="4105275"/>
                        <a:ext cx="2570162" cy="175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7" name="Object 6">
            <a:extLst>
              <a:ext uri="{FF2B5EF4-FFF2-40B4-BE49-F238E27FC236}">
                <a16:creationId xmlns:a16="http://schemas.microsoft.com/office/drawing/2014/main" id="{2FB02977-C4A8-457C-A006-90F1908705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4110038"/>
          <a:ext cx="3048000" cy="157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22" name="Document" r:id="rId8" imgW="6210300" imgH="3187700" progId="Word.Document.8">
                  <p:embed/>
                </p:oleObj>
              </mc:Choice>
              <mc:Fallback>
                <p:oleObj name="Document" r:id="rId8" imgW="6210300" imgH="318770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110038"/>
                        <a:ext cx="3048000" cy="157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8" name="TextBox 1">
            <a:extLst>
              <a:ext uri="{FF2B5EF4-FFF2-40B4-BE49-F238E27FC236}">
                <a16:creationId xmlns:a16="http://schemas.microsoft.com/office/drawing/2014/main" id="{090AD5D0-5642-42A0-8C88-3BEB7A45A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681663"/>
            <a:ext cx="17557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SplitINFO = 1.52</a:t>
            </a:r>
          </a:p>
        </p:txBody>
      </p:sp>
      <p:sp>
        <p:nvSpPr>
          <p:cNvPr id="56329" name="TextBox 12">
            <a:extLst>
              <a:ext uri="{FF2B5EF4-FFF2-40B4-BE49-F238E27FC236}">
                <a16:creationId xmlns:a16="http://schemas.microsoft.com/office/drawing/2014/main" id="{1FC54095-8ED7-4667-8FC3-853D0EC4B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681663"/>
            <a:ext cx="17557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SplitINFO = 0.72</a:t>
            </a:r>
          </a:p>
        </p:txBody>
      </p:sp>
      <p:sp>
        <p:nvSpPr>
          <p:cNvPr id="56330" name="TextBox 13">
            <a:extLst>
              <a:ext uri="{FF2B5EF4-FFF2-40B4-BE49-F238E27FC236}">
                <a16:creationId xmlns:a16="http://schemas.microsoft.com/office/drawing/2014/main" id="{837FF49B-9493-4585-B527-212E5EF40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5638800"/>
            <a:ext cx="17557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SplitINFO = 0.97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322DD0-FD6E-471C-AF03-F769584CB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20CA6-8E96-40B5-810E-1D3326083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268759-9D09-4BF4-8B94-60AA69D680E6}" type="slidenum">
              <a:rPr lang="en-US"/>
              <a:pPr>
                <a:defRPr/>
              </a:pPr>
              <a:t>50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5F59673-0A01-497D-9CE4-7A682E61BEA3}"/>
                  </a:ext>
                </a:extLst>
              </p:cNvPr>
              <p:cNvSpPr txBox="1"/>
              <p:nvPr/>
            </p:nvSpPr>
            <p:spPr>
              <a:xfrm>
                <a:off x="1219200" y="1752600"/>
                <a:ext cx="6818662" cy="87171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𝑅𝑎𝑡𝑖𝑜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𝐺𝑎𝑖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𝑠𝑝𝑙𝑖𝑡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𝑆𝑝𝑙𝑖𝑡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𝐼𝑛𝑓𝑜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𝑆𝑝𝑙𝑖𝑡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𝐼𝑛𝑓𝑜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𝑙𝑜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f>
                        <m:f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5F59673-0A01-497D-9CE4-7A682E61B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752600"/>
                <a:ext cx="6818662" cy="87171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3D866F26-FADC-4DC3-8B26-F5BFD39B8C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34400" cy="533400"/>
          </a:xfrm>
        </p:spPr>
        <p:txBody>
          <a:bodyPr/>
          <a:lstStyle/>
          <a:p>
            <a:pPr>
              <a:defRPr/>
            </a:pPr>
            <a:r>
              <a:rPr lang="en-US" sz="2800">
                <a:cs typeface="+mj-cs"/>
              </a:rPr>
              <a:t>Measure of Impurity: Classification Error</a:t>
            </a:r>
            <a:endParaRPr lang="en-US"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083" name="Rectangle 3">
                <a:extLst>
                  <a:ext uri="{FF2B5EF4-FFF2-40B4-BE49-F238E27FC236}">
                    <a16:creationId xmlns:a16="http://schemas.microsoft.com/office/drawing/2014/main" id="{65C5A524-0CE4-4BF7-9AF0-750C19FE06DD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indent="-342900">
                  <a:buFont typeface="Monotype Sorts" charset="0"/>
                  <a:buChar char="l"/>
                  <a:defRPr/>
                </a:pPr>
                <a:r>
                  <a:rPr lang="en-US" dirty="0">
                    <a:cs typeface="+mn-cs"/>
                  </a:rPr>
                  <a:t>Classification error at a node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>
                  <a:cs typeface="+mn-cs"/>
                </a:endParaRPr>
              </a:p>
              <a:p>
                <a:pPr marL="342900" indent="-342900">
                  <a:buFont typeface="Monotype Sorts" charset="0"/>
                  <a:buChar char="l"/>
                  <a:defRPr/>
                </a:pPr>
                <a:endParaRPr lang="en-US" dirty="0">
                  <a:cs typeface="+mn-cs"/>
                </a:endParaRPr>
              </a:p>
              <a:p>
                <a:pPr marL="342900" indent="-342900">
                  <a:buFont typeface="Monotype Sorts" charset="0"/>
                  <a:buChar char="l"/>
                  <a:defRPr/>
                </a:pPr>
                <a:endParaRPr lang="en-US" dirty="0">
                  <a:cs typeface="+mn-cs"/>
                </a:endParaRPr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endParaRPr lang="en-US" sz="2400" dirty="0"/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r>
                  <a:rPr lang="en-US" sz="2400" dirty="0"/>
                  <a:t>Maximum of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1−1/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when records are equally distributed among all classes, implying the least interesting situation</a:t>
                </a:r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r>
                  <a:rPr lang="en-US" sz="2400" dirty="0"/>
                  <a:t>Minimum of 0 when all records belong to one class, implying the most interesting situation</a:t>
                </a:r>
              </a:p>
            </p:txBody>
          </p:sp>
        </mc:Choice>
        <mc:Fallback xmlns="">
          <p:sp>
            <p:nvSpPr>
              <p:cNvPr id="46083" name="Rectangle 3">
                <a:extLst>
                  <a:ext uri="{FF2B5EF4-FFF2-40B4-BE49-F238E27FC236}">
                    <a16:creationId xmlns:a16="http://schemas.microsoft.com/office/drawing/2014/main" id="{65C5A524-0CE4-4BF7-9AF0-750C19FE06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513" t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F8608D-BB56-49C4-9747-DF039EF2D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C5A85C-18BE-430E-ADFA-9967598E8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3D3DE-3006-4CC2-9A91-7E4C80B6FDC9}" type="slidenum">
              <a:rPr lang="en-US"/>
              <a:pPr>
                <a:defRPr/>
              </a:pPr>
              <a:t>51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AA0C4D-0C59-4BFA-A6F3-3CB425CAB844}"/>
                  </a:ext>
                </a:extLst>
              </p:cNvPr>
              <p:cNvSpPr txBox="1"/>
              <p:nvPr/>
            </p:nvSpPr>
            <p:spPr>
              <a:xfrm>
                <a:off x="1524000" y="2133600"/>
                <a:ext cx="4304768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1 −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          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lim>
                      </m:limLow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AA0C4D-0C59-4BFA-A6F3-3CB425CAB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133600"/>
                <a:ext cx="4304768" cy="5636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BAF0C745-CD98-4A1A-AB30-4315773BB3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Computing Error of a Single Node</a:t>
            </a:r>
          </a:p>
        </p:txBody>
      </p:sp>
      <p:graphicFrame>
        <p:nvGraphicFramePr>
          <p:cNvPr id="58370" name="Object 3">
            <a:extLst>
              <a:ext uri="{FF2B5EF4-FFF2-40B4-BE49-F238E27FC236}">
                <a16:creationId xmlns:a16="http://schemas.microsoft.com/office/drawing/2014/main" id="{6A48B403-AB3C-4FD0-8E61-791D9E764E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2339975"/>
          <a:ext cx="23622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45" name="Document" r:id="rId3" imgW="3238500" imgH="1357884" progId="Word.Document.8">
                  <p:embed/>
                </p:oleObj>
              </mc:Choice>
              <mc:Fallback>
                <p:oleObj name="Document" r:id="rId3" imgW="3238500" imgH="1357884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339975"/>
                        <a:ext cx="23622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1" name="Object 4">
            <a:extLst>
              <a:ext uri="{FF2B5EF4-FFF2-40B4-BE49-F238E27FC236}">
                <a16:creationId xmlns:a16="http://schemas.microsoft.com/office/drawing/2014/main" id="{7F74DCE7-9836-4233-8C29-3FB1164055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5181600"/>
          <a:ext cx="22860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46" name="Document" r:id="rId5" imgW="3238500" imgH="1382268" progId="Word.Document.8">
                  <p:embed/>
                </p:oleObj>
              </mc:Choice>
              <mc:Fallback>
                <p:oleObj name="Document" r:id="rId5" imgW="3238500" imgH="138226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181600"/>
                        <a:ext cx="228600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Object 5">
            <a:extLst>
              <a:ext uri="{FF2B5EF4-FFF2-40B4-BE49-F238E27FC236}">
                <a16:creationId xmlns:a16="http://schemas.microsoft.com/office/drawing/2014/main" id="{125CF67F-23C4-411B-9952-9BE05B9582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3817938"/>
          <a:ext cx="228600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47" name="Document" r:id="rId7" imgW="3238500" imgH="1357884" progId="Word.Document.8">
                  <p:embed/>
                </p:oleObj>
              </mc:Choice>
              <mc:Fallback>
                <p:oleObj name="Document" r:id="rId7" imgW="3238500" imgH="1357884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817938"/>
                        <a:ext cx="228600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3" name="Text Box 6">
            <a:extLst>
              <a:ext uri="{FF2B5EF4-FFF2-40B4-BE49-F238E27FC236}">
                <a16:creationId xmlns:a16="http://schemas.microsoft.com/office/drawing/2014/main" id="{DF232E83-3B46-424E-A516-44BC9A1FC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339975"/>
            <a:ext cx="59436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P(C1) = 0/6 = 0     P(C2) = 6/6 = 1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Error = 1 – max (0, 1) = 1 – 1 = 0 </a:t>
            </a:r>
          </a:p>
        </p:txBody>
      </p:sp>
      <p:sp>
        <p:nvSpPr>
          <p:cNvPr id="58374" name="Text Box 7">
            <a:extLst>
              <a:ext uri="{FF2B5EF4-FFF2-40B4-BE49-F238E27FC236}">
                <a16:creationId xmlns:a16="http://schemas.microsoft.com/office/drawing/2014/main" id="{C5B8324E-89A1-4D1E-A5A2-326BC8494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733800"/>
            <a:ext cx="5105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P(C1) = 1/6          P(C2) = 5/6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Error = 1 – max (1/6, 5/6) = 1 – 5/6 = 1/6</a:t>
            </a:r>
          </a:p>
        </p:txBody>
      </p:sp>
      <p:sp>
        <p:nvSpPr>
          <p:cNvPr id="58375" name="Text Box 8">
            <a:extLst>
              <a:ext uri="{FF2B5EF4-FFF2-40B4-BE49-F238E27FC236}">
                <a16:creationId xmlns:a16="http://schemas.microsoft.com/office/drawing/2014/main" id="{19CD679F-69B6-4B8A-9098-F1E7BC6B1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105400"/>
            <a:ext cx="61722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P(C1) = 2/6          P(C2) = 4/6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Error = 1 – max (2/6, 4/6) = 1 – 4/6 = 1/3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712EEC-6179-4693-8F5E-28FFB003C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5A619-028A-46F1-9A6D-1EB8314F7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2EFA7E-4E09-40EF-AB70-EBB452ADC926}" type="slidenum">
              <a:rPr lang="en-US"/>
              <a:pPr>
                <a:defRPr/>
              </a:pPr>
              <a:t>52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964493B-930D-455B-9DE3-54A534D6C39F}"/>
                  </a:ext>
                </a:extLst>
              </p:cNvPr>
              <p:cNvSpPr txBox="1"/>
              <p:nvPr/>
            </p:nvSpPr>
            <p:spPr>
              <a:xfrm>
                <a:off x="1753132" y="1465636"/>
                <a:ext cx="4304768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1 −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          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lim>
                      </m:limLow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964493B-930D-455B-9DE3-54A534D6C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132" y="1465636"/>
                <a:ext cx="4304768" cy="56368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B8CD58B2-C215-42EA-99AE-465A35C199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Comparison among Impurity Measures</a:t>
            </a:r>
          </a:p>
        </p:txBody>
      </p:sp>
      <p:pic>
        <p:nvPicPr>
          <p:cNvPr id="59394" name="Picture 3">
            <a:extLst>
              <a:ext uri="{FF2B5EF4-FFF2-40B4-BE49-F238E27FC236}">
                <a16:creationId xmlns:a16="http://schemas.microsoft.com/office/drawing/2014/main" id="{82D9F279-81C1-4787-A9EE-E80B051BA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714500"/>
            <a:ext cx="62484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5" name="Text Box 4">
            <a:extLst>
              <a:ext uri="{FF2B5EF4-FFF2-40B4-BE49-F238E27FC236}">
                <a16:creationId xmlns:a16="http://schemas.microsoft.com/office/drawing/2014/main" id="{71577A7D-B33F-45DB-BD8E-5BC6AF1E3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19200"/>
            <a:ext cx="472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/>
              <a:t>For a 2-class problem: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B36D0A-2036-4D71-914C-82F886F18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19EBA-2491-4981-9445-6A292A428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3406A5-55CE-4E30-887A-CB23CAA2D1E5}" type="slidenum">
              <a:rPr lang="en-US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C50AAA92-139F-4E27-A211-2D918A463E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Misclassification Error vs Gini Index</a:t>
            </a:r>
          </a:p>
        </p:txBody>
      </p:sp>
      <p:sp>
        <p:nvSpPr>
          <p:cNvPr id="60418" name="Oval 3">
            <a:extLst>
              <a:ext uri="{FF2B5EF4-FFF2-40B4-BE49-F238E27FC236}">
                <a16:creationId xmlns:a16="http://schemas.microsoft.com/office/drawing/2014/main" id="{521D2FC1-D78E-4856-8B92-C0B61DA0A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295400"/>
            <a:ext cx="1009650" cy="4540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imes New Roman" panose="02020603050405020304" pitchFamily="18" charset="0"/>
              </a:rPr>
              <a:t>A?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60419" name="Line 4">
            <a:extLst>
              <a:ext uri="{FF2B5EF4-FFF2-40B4-BE49-F238E27FC236}">
                <a16:creationId xmlns:a16="http://schemas.microsoft.com/office/drawing/2014/main" id="{06C45276-07CE-4CA0-91E7-F3D02A20A8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49525" y="1752600"/>
            <a:ext cx="11080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0" name="Line 5">
            <a:extLst>
              <a:ext uri="{FF2B5EF4-FFF2-40B4-BE49-F238E27FC236}">
                <a16:creationId xmlns:a16="http://schemas.microsoft.com/office/drawing/2014/main" id="{C2495EB5-DE93-421E-8F23-30090A3954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1752600"/>
            <a:ext cx="11842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1" name="Text Box 6">
            <a:extLst>
              <a:ext uri="{FF2B5EF4-FFF2-40B4-BE49-F238E27FC236}">
                <a16:creationId xmlns:a16="http://schemas.microsoft.com/office/drawing/2014/main" id="{94D08963-44A0-491A-9F12-26CFFCC80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6475" y="1868488"/>
            <a:ext cx="539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60422" name="Text Box 7">
            <a:extLst>
              <a:ext uri="{FF2B5EF4-FFF2-40B4-BE49-F238E27FC236}">
                <a16:creationId xmlns:a16="http://schemas.microsoft.com/office/drawing/2014/main" id="{14219415-2588-4D79-9FA5-64555E040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5675" y="1868488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60423" name="Rectangle 8">
            <a:extLst>
              <a:ext uri="{FF2B5EF4-FFF2-40B4-BE49-F238E27FC236}">
                <a16:creationId xmlns:a16="http://schemas.microsoft.com/office/drawing/2014/main" id="{BF248E79-A5A2-48FC-82B3-068BB182C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478088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Node N1</a:t>
            </a:r>
          </a:p>
        </p:txBody>
      </p:sp>
      <p:sp>
        <p:nvSpPr>
          <p:cNvPr id="60424" name="Rectangle 9">
            <a:extLst>
              <a:ext uri="{FF2B5EF4-FFF2-40B4-BE49-F238E27FC236}">
                <a16:creationId xmlns:a16="http://schemas.microsoft.com/office/drawing/2014/main" id="{C81A9C04-F004-4D25-93FB-79EAA08FD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1175" y="2478088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Node N2</a:t>
            </a:r>
          </a:p>
        </p:txBody>
      </p:sp>
      <p:graphicFrame>
        <p:nvGraphicFramePr>
          <p:cNvPr id="60425" name="Object 10">
            <a:extLst>
              <a:ext uri="{FF2B5EF4-FFF2-40B4-BE49-F238E27FC236}">
                <a16:creationId xmlns:a16="http://schemas.microsoft.com/office/drawing/2014/main" id="{278EF872-5ADD-4FBE-BB9A-BEB0E98567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3638" y="1217613"/>
          <a:ext cx="1968500" cy="189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94" name="Document" r:id="rId3" imgW="3177540" imgH="3054096" progId="Word.Document.8">
                  <p:embed/>
                </p:oleObj>
              </mc:Choice>
              <mc:Fallback>
                <p:oleObj name="Document" r:id="rId3" imgW="3177540" imgH="3054096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3638" y="1217613"/>
                        <a:ext cx="1968500" cy="189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6" name="Object 11">
            <a:extLst>
              <a:ext uri="{FF2B5EF4-FFF2-40B4-BE49-F238E27FC236}">
                <a16:creationId xmlns:a16="http://schemas.microsoft.com/office/drawing/2014/main" id="{6BF92EE1-84FD-43CF-95D8-C1452CC797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3733800"/>
          <a:ext cx="1905000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95" name="Document" r:id="rId5" imgW="3276600" imgH="2552700" progId="Word.Document.8">
                  <p:embed/>
                </p:oleObj>
              </mc:Choice>
              <mc:Fallback>
                <p:oleObj name="Document" r:id="rId5" imgW="3276600" imgH="2552700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733800"/>
                        <a:ext cx="1905000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7" name="Text Box 12">
            <a:extLst>
              <a:ext uri="{FF2B5EF4-FFF2-40B4-BE49-F238E27FC236}">
                <a16:creationId xmlns:a16="http://schemas.microsoft.com/office/drawing/2014/main" id="{92341F56-3066-4D05-9D52-438BF4234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581400"/>
            <a:ext cx="243840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Gini(N1) </a:t>
            </a:r>
            <a:br>
              <a:rPr lang="en-US" altLang="en-US" sz="2000"/>
            </a:br>
            <a:r>
              <a:rPr lang="en-US" altLang="en-US" sz="2000"/>
              <a:t>= 1 – (3/3)</a:t>
            </a:r>
            <a:r>
              <a:rPr lang="en-US" altLang="en-US" sz="2000" baseline="30000"/>
              <a:t>2 </a:t>
            </a:r>
            <a:r>
              <a:rPr lang="en-US" altLang="en-US" sz="2000"/>
              <a:t>– (0/3)</a:t>
            </a:r>
            <a:r>
              <a:rPr lang="en-US" altLang="en-US" sz="2000" baseline="30000"/>
              <a:t>2</a:t>
            </a:r>
            <a:r>
              <a:rPr lang="en-US" altLang="en-US" sz="2000"/>
              <a:t> </a:t>
            </a:r>
            <a:br>
              <a:rPr lang="en-US" altLang="en-US" sz="2000"/>
            </a:br>
            <a:r>
              <a:rPr lang="en-US" altLang="en-US" sz="2000"/>
              <a:t>= 0 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Gini(N2) </a:t>
            </a:r>
            <a:br>
              <a:rPr lang="en-US" altLang="en-US" sz="2000"/>
            </a:br>
            <a:r>
              <a:rPr lang="en-US" altLang="en-US" sz="2000"/>
              <a:t>= 1 – (4/7)</a:t>
            </a:r>
            <a:r>
              <a:rPr lang="en-US" altLang="en-US" sz="2000" baseline="30000"/>
              <a:t>2 </a:t>
            </a:r>
            <a:r>
              <a:rPr lang="en-US" altLang="en-US" sz="2000"/>
              <a:t>– (3/7)</a:t>
            </a:r>
            <a:r>
              <a:rPr lang="en-US" altLang="en-US" sz="2000" baseline="30000"/>
              <a:t>2</a:t>
            </a:r>
            <a:r>
              <a:rPr lang="en-US" altLang="en-US" sz="2000"/>
              <a:t> </a:t>
            </a:r>
            <a:br>
              <a:rPr lang="en-US" altLang="en-US" sz="2000"/>
            </a:br>
            <a:r>
              <a:rPr lang="en-US" altLang="en-US" sz="2000"/>
              <a:t>= 0.489</a:t>
            </a:r>
          </a:p>
        </p:txBody>
      </p:sp>
      <p:sp>
        <p:nvSpPr>
          <p:cNvPr id="60428" name="Text Box 13">
            <a:extLst>
              <a:ext uri="{FF2B5EF4-FFF2-40B4-BE49-F238E27FC236}">
                <a16:creationId xmlns:a16="http://schemas.microsoft.com/office/drawing/2014/main" id="{7E14F35B-24E8-44E0-9FCE-87AD3920C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810000"/>
            <a:ext cx="2438400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Gini(Children) </a:t>
            </a:r>
            <a:br>
              <a:rPr lang="en-US" altLang="en-US" sz="2000"/>
            </a:br>
            <a:r>
              <a:rPr lang="en-US" altLang="en-US" sz="2000"/>
              <a:t>= 3/10 * 0 </a:t>
            </a:r>
            <a:br>
              <a:rPr lang="en-US" altLang="en-US" sz="2000"/>
            </a:br>
            <a:r>
              <a:rPr lang="en-US" altLang="en-US" sz="2000"/>
              <a:t>+ 7/10 * 0.489</a:t>
            </a:r>
            <a:br>
              <a:rPr lang="en-US" altLang="en-US" sz="2000"/>
            </a:br>
            <a:r>
              <a:rPr lang="en-US" altLang="en-US" sz="2000"/>
              <a:t>= 0.342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Gini improves but error remains the same!!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3CD1A1-E553-4BBC-AC73-67AC68D82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2DDCC-86D0-43C0-9407-AAAEE5470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A2910C-62C3-4E90-9528-AB415EE2307C}" type="slidenum">
              <a:rPr lang="en-US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43D804FB-F39F-4A31-8110-86F1CC947C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Misclassification Error vs Gini Index</a:t>
            </a:r>
          </a:p>
        </p:txBody>
      </p:sp>
      <p:sp>
        <p:nvSpPr>
          <p:cNvPr id="61442" name="Oval 3">
            <a:extLst>
              <a:ext uri="{FF2B5EF4-FFF2-40B4-BE49-F238E27FC236}">
                <a16:creationId xmlns:a16="http://schemas.microsoft.com/office/drawing/2014/main" id="{2350CCC0-71C3-40C2-859C-DCA7846EB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295400"/>
            <a:ext cx="1009650" cy="4540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imes New Roman" panose="02020603050405020304" pitchFamily="18" charset="0"/>
              </a:rPr>
              <a:t>A?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61443" name="Line 4">
            <a:extLst>
              <a:ext uri="{FF2B5EF4-FFF2-40B4-BE49-F238E27FC236}">
                <a16:creationId xmlns:a16="http://schemas.microsoft.com/office/drawing/2014/main" id="{2A0A5407-5B22-47AE-B968-4BF6E95872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49525" y="1752600"/>
            <a:ext cx="11080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4" name="Line 5">
            <a:extLst>
              <a:ext uri="{FF2B5EF4-FFF2-40B4-BE49-F238E27FC236}">
                <a16:creationId xmlns:a16="http://schemas.microsoft.com/office/drawing/2014/main" id="{A8904E68-A1E2-42F4-9B8F-8A67D289FA7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1752600"/>
            <a:ext cx="11842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5" name="Text Box 6">
            <a:extLst>
              <a:ext uri="{FF2B5EF4-FFF2-40B4-BE49-F238E27FC236}">
                <a16:creationId xmlns:a16="http://schemas.microsoft.com/office/drawing/2014/main" id="{EED1957E-B7AF-4F67-B490-AE2DAF784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6475" y="1868488"/>
            <a:ext cx="539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61446" name="Text Box 7">
            <a:extLst>
              <a:ext uri="{FF2B5EF4-FFF2-40B4-BE49-F238E27FC236}">
                <a16:creationId xmlns:a16="http://schemas.microsoft.com/office/drawing/2014/main" id="{1C64C75C-7900-40CA-921E-E90EC1E20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5675" y="1868488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61447" name="Rectangle 8">
            <a:extLst>
              <a:ext uri="{FF2B5EF4-FFF2-40B4-BE49-F238E27FC236}">
                <a16:creationId xmlns:a16="http://schemas.microsoft.com/office/drawing/2014/main" id="{2598FD4C-49E8-49DF-8472-D812C4341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478088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Node N1</a:t>
            </a:r>
          </a:p>
        </p:txBody>
      </p:sp>
      <p:sp>
        <p:nvSpPr>
          <p:cNvPr id="61448" name="Rectangle 9">
            <a:extLst>
              <a:ext uri="{FF2B5EF4-FFF2-40B4-BE49-F238E27FC236}">
                <a16:creationId xmlns:a16="http://schemas.microsoft.com/office/drawing/2014/main" id="{7B4247D2-1FC7-470E-BFFB-88A1F7B4D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1175" y="2478088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Node N2</a:t>
            </a:r>
          </a:p>
        </p:txBody>
      </p:sp>
      <p:graphicFrame>
        <p:nvGraphicFramePr>
          <p:cNvPr id="61449" name="Object 10">
            <a:extLst>
              <a:ext uri="{FF2B5EF4-FFF2-40B4-BE49-F238E27FC236}">
                <a16:creationId xmlns:a16="http://schemas.microsoft.com/office/drawing/2014/main" id="{EDFD8564-0189-4A7D-942C-14A126A519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3638" y="1217613"/>
          <a:ext cx="1968500" cy="189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9" name="Document" r:id="rId3" imgW="3177540" imgH="3054096" progId="Word.Document.8">
                  <p:embed/>
                </p:oleObj>
              </mc:Choice>
              <mc:Fallback>
                <p:oleObj name="Document" r:id="rId3" imgW="3177540" imgH="3054096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3638" y="1217613"/>
                        <a:ext cx="1968500" cy="189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0" name="Object 11">
            <a:extLst>
              <a:ext uri="{FF2B5EF4-FFF2-40B4-BE49-F238E27FC236}">
                <a16:creationId xmlns:a16="http://schemas.microsoft.com/office/drawing/2014/main" id="{49BCA00E-76E1-4C1F-97F9-52C92EF599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3733800"/>
          <a:ext cx="1905000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0" name="Document" r:id="rId5" imgW="3276600" imgH="2552700" progId="Word.Document.8">
                  <p:embed/>
                </p:oleObj>
              </mc:Choice>
              <mc:Fallback>
                <p:oleObj name="Document" r:id="rId5" imgW="3276600" imgH="2552700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733800"/>
                        <a:ext cx="1905000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1" name="Object 1">
            <a:extLst>
              <a:ext uri="{FF2B5EF4-FFF2-40B4-BE49-F238E27FC236}">
                <a16:creationId xmlns:a16="http://schemas.microsoft.com/office/drawing/2014/main" id="{28EE0492-72C7-486F-97A8-900351FC45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3733800"/>
          <a:ext cx="18669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1" name="Document" r:id="rId7" imgW="3276600" imgH="2552700" progId="Word.Document.8">
                  <p:embed/>
                </p:oleObj>
              </mc:Choice>
              <mc:Fallback>
                <p:oleObj name="Document" r:id="rId7" imgW="3276600" imgH="2552700" progId="Word.Document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733800"/>
                        <a:ext cx="1866900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2" name="TextBox 2">
            <a:extLst>
              <a:ext uri="{FF2B5EF4-FFF2-40B4-BE49-F238E27FC236}">
                <a16:creationId xmlns:a16="http://schemas.microsoft.com/office/drawing/2014/main" id="{13CD9EEA-A238-475D-A016-6AAEFB585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5624513"/>
            <a:ext cx="6089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Misclassification error for all three cases = 0.3 !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E9247A-6C4B-4857-9638-B2D0886F1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10D9-89A4-4963-B7B5-54D001965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F58235-7CDB-4D69-B45A-EA0C3A971689}" type="slidenum">
              <a:rPr lang="en-US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00E24C15-58FA-49A4-8662-2087F7A409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Decision Tree Based Classification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65DEAFD4-4EBE-4E06-9D98-38639A5524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914400"/>
            <a:ext cx="8318500" cy="5181600"/>
          </a:xfrm>
        </p:spPr>
        <p:txBody>
          <a:bodyPr/>
          <a:lstStyle/>
          <a:p>
            <a:pPr>
              <a:buFont typeface="Monotype Sorts" charset="0"/>
              <a:buChar char="l"/>
              <a:defRPr/>
            </a:pPr>
            <a:r>
              <a:rPr lang="en-US" sz="2400" dirty="0">
                <a:cs typeface="+mn-cs"/>
              </a:rPr>
              <a:t>Advantages: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1800" dirty="0"/>
              <a:t>Relatively inexpensive to construct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1800" dirty="0"/>
              <a:t>Extremely fast at classifying unknown records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1800" dirty="0"/>
              <a:t>Easy to interpret for small-sized trees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1800" dirty="0"/>
              <a:t>Robust to noise (especially when methods to avoid overfitting are employed)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1800" dirty="0"/>
              <a:t>Can easily handle redundant attributes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1800" dirty="0"/>
              <a:t>Can easily handle irrelevant attributes (unless the attributes are </a:t>
            </a:r>
            <a:r>
              <a:rPr lang="en-US" sz="1800" dirty="0">
                <a:solidFill>
                  <a:srgbClr val="FF0000"/>
                </a:solidFill>
              </a:rPr>
              <a:t>interacting</a:t>
            </a:r>
            <a:r>
              <a:rPr lang="en-US" sz="1800" dirty="0"/>
              <a:t>)</a:t>
            </a:r>
          </a:p>
          <a:p>
            <a:pPr>
              <a:buFont typeface="Monotype Sorts" charset="0"/>
              <a:buChar char="l"/>
              <a:defRPr/>
            </a:pPr>
            <a:r>
              <a:rPr lang="en-US" sz="2400" dirty="0">
                <a:cs typeface="+mn-cs"/>
              </a:rPr>
              <a:t>Disadvantages: </a:t>
            </a:r>
            <a:r>
              <a:rPr lang="en-US" sz="2200" dirty="0"/>
              <a:t>.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1800" dirty="0"/>
              <a:t>Due to the greedy nature of splitting criterion,  </a:t>
            </a:r>
            <a:r>
              <a:rPr lang="en-US" sz="1800" dirty="0">
                <a:solidFill>
                  <a:srgbClr val="FF0000"/>
                </a:solidFill>
              </a:rPr>
              <a:t>interacting</a:t>
            </a:r>
            <a:r>
              <a:rPr lang="en-US" sz="1800" dirty="0"/>
              <a:t> attributes (that can distinguish between classes together but not individually) may be passed over in favor of other attributed that are less discriminating.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1800" dirty="0"/>
              <a:t>Each decision boundary involves only a single attribute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EDCFFA-53F9-4105-AE62-9992C18D9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B0636-CCAF-4D60-9694-05C2B7806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20E007-BACA-4EDA-9D4C-E31FAF01E3B4}" type="slidenum">
              <a:rPr lang="en-US"/>
              <a:pPr>
                <a:defRPr/>
              </a:pPr>
              <a:t>56</a:t>
            </a:fld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92B5CC71-6962-4F09-866D-0D9DB0AD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1750"/>
            <a:ext cx="8280400" cy="65405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Handling interactions</a:t>
            </a:r>
          </a:p>
        </p:txBody>
      </p:sp>
      <p:pic>
        <p:nvPicPr>
          <p:cNvPr id="63490" name="Content Placeholder 1">
            <a:extLst>
              <a:ext uri="{FF2B5EF4-FFF2-40B4-BE49-F238E27FC236}">
                <a16:creationId xmlns:a16="http://schemas.microsoft.com/office/drawing/2014/main" id="{3B3E73F0-959A-4FB4-AF44-A4C0FE0E1C4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3" b="4614"/>
          <a:stretch>
            <a:fillRect/>
          </a:stretch>
        </p:blipFill>
        <p:spPr bwMode="auto">
          <a:xfrm>
            <a:off x="787400" y="1014413"/>
            <a:ext cx="3403600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1" name="TextBox 14">
            <a:extLst>
              <a:ext uri="{FF2B5EF4-FFF2-40B4-BE49-F238E27FC236}">
                <a16:creationId xmlns:a16="http://schemas.microsoft.com/office/drawing/2014/main" id="{2EFC5933-A3ED-4A1C-89CE-CCD7B5641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429000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X </a:t>
            </a:r>
          </a:p>
        </p:txBody>
      </p:sp>
      <p:sp>
        <p:nvSpPr>
          <p:cNvPr id="63492" name="TextBox 15">
            <a:extLst>
              <a:ext uri="{FF2B5EF4-FFF2-40B4-BE49-F238E27FC236}">
                <a16:creationId xmlns:a16="http://schemas.microsoft.com/office/drawing/2014/main" id="{85EBA5FD-5B67-47F2-85B9-749742CC2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8" y="2057400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Y</a:t>
            </a:r>
          </a:p>
        </p:txBody>
      </p:sp>
      <p:sp>
        <p:nvSpPr>
          <p:cNvPr id="63493" name="TextBox 16">
            <a:extLst>
              <a:ext uri="{FF2B5EF4-FFF2-40B4-BE49-F238E27FC236}">
                <a16:creationId xmlns:a16="http://schemas.microsoft.com/office/drawing/2014/main" id="{93B16D29-273C-4290-A7FA-A91354ADB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4000" y="1219200"/>
            <a:ext cx="2362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70C0"/>
                </a:solidFill>
              </a:rPr>
              <a:t>+ : 1000 instances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o : 1000 instances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63494" name="TextBox 17">
            <a:extLst>
              <a:ext uri="{FF2B5EF4-FFF2-40B4-BE49-F238E27FC236}">
                <a16:creationId xmlns:a16="http://schemas.microsoft.com/office/drawing/2014/main" id="{2377FC01-AA49-4CB2-8228-D58D50C2B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1219200"/>
            <a:ext cx="23622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Entropy (X) : 0.99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Entropy (Y) : 0.99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78E8C8-2F8B-4FC4-81FC-9E5915D44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D331A-700F-47F1-BA2F-C8A274721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8E6DBA-7726-4D4D-9332-A60DF1A4A5B7}" type="slidenum">
              <a:rPr lang="en-US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BFFAF9-FFF5-4B8D-9FDD-03B78D90D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873" y="1206861"/>
            <a:ext cx="6061896" cy="393479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2B5CC71-6962-4F09-866D-0D9DB0ADE012}"/>
              </a:ext>
            </a:extLst>
          </p:cNvPr>
          <p:cNvSpPr txBox="1">
            <a:spLocks/>
          </p:cNvSpPr>
          <p:nvPr/>
        </p:nvSpPr>
        <p:spPr>
          <a:xfrm>
            <a:off x="381000" y="31750"/>
            <a:ext cx="8280400" cy="6540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  <a:ea typeface="ＭＳ Ｐゴシック" charset="0"/>
                <a:cs typeface="ＭＳ Ｐゴシック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defRPr/>
            </a:pPr>
            <a:r>
              <a:rPr lang="en-US" kern="0">
                <a:cs typeface="+mj-cs"/>
              </a:rPr>
              <a:t>Handling interactions</a:t>
            </a:r>
            <a:endParaRPr lang="en-US" kern="0" dirty="0">
              <a:cs typeface="+mj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E10A9-468F-43A0-AA1F-444D5252CD82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654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442E29D4-5500-4AC3-923C-9BE1491B2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>
                <a:cs typeface="+mj-cs"/>
              </a:rPr>
              <a:t>Handling interactions given irrelevant attributes</a:t>
            </a:r>
          </a:p>
        </p:txBody>
      </p:sp>
      <p:pic>
        <p:nvPicPr>
          <p:cNvPr id="64514" name="Content Placeholder 1">
            <a:extLst>
              <a:ext uri="{FF2B5EF4-FFF2-40B4-BE49-F238E27FC236}">
                <a16:creationId xmlns:a16="http://schemas.microsoft.com/office/drawing/2014/main" id="{E34332D5-45D5-4D66-AF17-F449925A8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3" t="-2" b="7790"/>
          <a:stretch>
            <a:fillRect/>
          </a:stretch>
        </p:blipFill>
        <p:spPr>
          <a:xfrm>
            <a:off x="787400" y="1014413"/>
            <a:ext cx="3403600" cy="2513012"/>
          </a:xfrm>
        </p:spPr>
      </p:pic>
      <p:sp>
        <p:nvSpPr>
          <p:cNvPr id="64515" name="TextBox 2">
            <a:extLst>
              <a:ext uri="{FF2B5EF4-FFF2-40B4-BE49-F238E27FC236}">
                <a16:creationId xmlns:a16="http://schemas.microsoft.com/office/drawing/2014/main" id="{F2DE8A23-4E6D-4D3E-836F-18200719B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4000" y="1219200"/>
            <a:ext cx="23622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70C0"/>
                </a:solidFill>
              </a:rPr>
              <a:t>+ : 1000 instances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o : 1000 instances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Adding Z as a noisy attribute generated from a uniform distribution</a:t>
            </a:r>
          </a:p>
        </p:txBody>
      </p:sp>
      <p:sp>
        <p:nvSpPr>
          <p:cNvPr id="64518" name="TextBox 7">
            <a:extLst>
              <a:ext uri="{FF2B5EF4-FFF2-40B4-BE49-F238E27FC236}">
                <a16:creationId xmlns:a16="http://schemas.microsoft.com/office/drawing/2014/main" id="{0D852AD3-8DD8-4EB8-BC2A-2F13C9810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8" y="2057400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E1AEE2-4C10-471D-AA2C-BE286E89E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6103" y="1222836"/>
            <a:ext cx="24384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Entropy (X) : 0.99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Entropy (Y) : 0.99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Entropy (Z) : 0.98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B050"/>
                </a:solidFill>
              </a:rPr>
              <a:t>Attribute Z will be chosen for splitting!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/>
          </a:p>
        </p:txBody>
      </p:sp>
      <p:sp>
        <p:nvSpPr>
          <p:cNvPr id="64524" name="TextBox 14">
            <a:extLst>
              <a:ext uri="{FF2B5EF4-FFF2-40B4-BE49-F238E27FC236}">
                <a16:creationId xmlns:a16="http://schemas.microsoft.com/office/drawing/2014/main" id="{379E2861-FDF3-4B26-9EB0-58817002D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429000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X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EF8E4F-CBE2-4311-90C0-A43126853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2F92D-E9BA-4EEA-A6E9-24C8CA04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822617-F225-481C-ACCD-76CA721250CA}" type="slidenum">
              <a:rPr lang="en-US"/>
              <a:pPr>
                <a:defRPr/>
              </a:pPr>
              <a:t>59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281" y="3794514"/>
            <a:ext cx="2743438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>
            <a:extLst>
              <a:ext uri="{FF2B5EF4-FFF2-40B4-BE49-F238E27FC236}">
                <a16:creationId xmlns:a16="http://schemas.microsoft.com/office/drawing/2014/main" id="{31FE5F76-0189-4571-9D7B-DC99E81702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Classification Techniques</a:t>
            </a:r>
          </a:p>
        </p:txBody>
      </p:sp>
      <p:sp>
        <p:nvSpPr>
          <p:cNvPr id="10242" name="Rectangle 5">
            <a:extLst>
              <a:ext uri="{FF2B5EF4-FFF2-40B4-BE49-F238E27FC236}">
                <a16:creationId xmlns:a16="http://schemas.microsoft.com/office/drawing/2014/main" id="{CD4B3303-47A0-4367-91DB-339D26A43A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Base Classifiers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Decision Tree based Methods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Rule-based Methods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Nearest-neighbor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Naïve Bayes and Bayesian Belief Networks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Support Vector Machines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Neural Networks, Deep Neural Nets</a:t>
            </a:r>
          </a:p>
          <a:p>
            <a:pPr lvl="1"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Ensemble Classifiers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Boosting, Bagging, Random Forests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76BBBF-2958-40EF-A85A-062680F26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A6AB2-31A3-4DB3-940B-BE07E3D23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8A5596-71A0-4179-8254-834A517C85E5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28B9DE5C-B1E5-46DA-8E9D-030275439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28600"/>
            <a:ext cx="8839200" cy="533400"/>
          </a:xfrm>
        </p:spPr>
        <p:txBody>
          <a:bodyPr/>
          <a:lstStyle/>
          <a:p>
            <a:pPr>
              <a:defRPr/>
            </a:pPr>
            <a:r>
              <a:rPr lang="en-US" sz="2300">
                <a:cs typeface="+mj-cs"/>
              </a:rPr>
              <a:t>Limitations of single attribute-based decision boundaries</a:t>
            </a:r>
          </a:p>
        </p:txBody>
      </p:sp>
      <p:sp>
        <p:nvSpPr>
          <p:cNvPr id="65538" name="TextBox 6">
            <a:extLst>
              <a:ext uri="{FF2B5EF4-FFF2-40B4-BE49-F238E27FC236}">
                <a16:creationId xmlns:a16="http://schemas.microsoft.com/office/drawing/2014/main" id="{E95BB08C-0E14-45E2-AC8C-BC881E1BA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6300" y="1828800"/>
            <a:ext cx="28956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Both</a:t>
            </a:r>
            <a:r>
              <a:rPr lang="en-US" altLang="en-US" sz="2000">
                <a:solidFill>
                  <a:srgbClr val="0070C0"/>
                </a:solidFill>
              </a:rPr>
              <a:t> positive (+)</a:t>
            </a:r>
            <a:r>
              <a:rPr lang="en-US" altLang="en-US" sz="2000"/>
              <a:t> and </a:t>
            </a:r>
            <a:r>
              <a:rPr lang="en-US" altLang="en-US" sz="2000">
                <a:solidFill>
                  <a:srgbClr val="FF0000"/>
                </a:solidFill>
              </a:rPr>
              <a:t>negative (o)</a:t>
            </a:r>
            <a:r>
              <a:rPr lang="en-US" altLang="en-US" sz="2000"/>
              <a:t> classes generated from skewed Gaussians with centers at (8,8) and (12,12) respectively.  </a:t>
            </a:r>
          </a:p>
        </p:txBody>
      </p:sp>
      <p:pic>
        <p:nvPicPr>
          <p:cNvPr id="54277" name="Picture 5" descr="C:\Users\Ankush\Desktop\oblique.png">
            <a:extLst>
              <a:ext uri="{FF2B5EF4-FFF2-40B4-BE49-F238E27FC236}">
                <a16:creationId xmlns:a16="http://schemas.microsoft.com/office/drawing/2014/main" id="{93784B9D-FD2B-40CC-9FDB-89EA55059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1524000"/>
            <a:ext cx="6197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8" name="Picture 6" descr="C:\Users\Ankush\Desktop\oblique2.png">
            <a:extLst>
              <a:ext uri="{FF2B5EF4-FFF2-40B4-BE49-F238E27FC236}">
                <a16:creationId xmlns:a16="http://schemas.microsoft.com/office/drawing/2014/main" id="{D841BE94-8CBB-42F3-8704-27D836DF4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1524000"/>
            <a:ext cx="6184900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BCD97-90F3-4FDC-94D7-447FE190F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A9820-9662-46A6-ADDE-3DD2ED144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D22FE4-A033-49DE-ADF8-701A1E3A2782}" type="slidenum">
              <a:rPr lang="en-US"/>
              <a:pPr>
                <a:defRPr/>
              </a:pPr>
              <a:t>60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5722920" y="3593520"/>
              <a:ext cx="210960" cy="1818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15360" y="3587400"/>
                <a:ext cx="22788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2638800" y="1735920"/>
              <a:ext cx="1503360" cy="42872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33760" y="1730880"/>
                <a:ext cx="1513080" cy="4297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CC0A5A4-C05B-4EF2-B6EB-881B068D73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Example of a Decision Tree</a:t>
            </a:r>
          </a:p>
        </p:txBody>
      </p:sp>
      <p:graphicFrame>
        <p:nvGraphicFramePr>
          <p:cNvPr id="11266" name="Object 4">
            <a:extLst>
              <a:ext uri="{FF2B5EF4-FFF2-40B4-BE49-F238E27FC236}">
                <a16:creationId xmlns:a16="http://schemas.microsoft.com/office/drawing/2014/main" id="{AAF733EE-AC48-417C-A650-8AA95D1D3A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1990725"/>
          <a:ext cx="3810000" cy="377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4" name="Document" r:id="rId3" imgW="5854700" imgH="5778500" progId="Word.Document.8">
                  <p:embed/>
                </p:oleObj>
              </mc:Choice>
              <mc:Fallback>
                <p:oleObj name="Document" r:id="rId3" imgW="5854700" imgH="57785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990725"/>
                        <a:ext cx="3810000" cy="3770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Text Box 5">
            <a:extLst>
              <a:ext uri="{FF2B5EF4-FFF2-40B4-BE49-F238E27FC236}">
                <a16:creationId xmlns:a16="http://schemas.microsoft.com/office/drawing/2014/main" id="{3621E2A5-F664-437B-AE78-7D73B7C096C2}"/>
              </a:ext>
            </a:extLst>
          </p:cNvPr>
          <p:cNvSpPr txBox="1">
            <a:spLocks noChangeArrowheads="1"/>
          </p:cNvSpPr>
          <p:nvPr/>
        </p:nvSpPr>
        <p:spPr bwMode="auto">
          <a:xfrm rot="-2416809">
            <a:off x="838200" y="1371600"/>
            <a:ext cx="1257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categorical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68" name="Text Box 6">
            <a:extLst>
              <a:ext uri="{FF2B5EF4-FFF2-40B4-BE49-F238E27FC236}">
                <a16:creationId xmlns:a16="http://schemas.microsoft.com/office/drawing/2014/main" id="{12F31BB3-3622-408D-93AE-1E2B768392EA}"/>
              </a:ext>
            </a:extLst>
          </p:cNvPr>
          <p:cNvSpPr txBox="1">
            <a:spLocks noChangeArrowheads="1"/>
          </p:cNvSpPr>
          <p:nvPr/>
        </p:nvSpPr>
        <p:spPr bwMode="auto">
          <a:xfrm rot="-2416809">
            <a:off x="1524000" y="1371600"/>
            <a:ext cx="1257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categorical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69" name="Text Box 7">
            <a:extLst>
              <a:ext uri="{FF2B5EF4-FFF2-40B4-BE49-F238E27FC236}">
                <a16:creationId xmlns:a16="http://schemas.microsoft.com/office/drawing/2014/main" id="{CEF1E55E-15F9-4FB1-9AD2-4096F05313E4}"/>
              </a:ext>
            </a:extLst>
          </p:cNvPr>
          <p:cNvSpPr txBox="1">
            <a:spLocks noChangeArrowheads="1"/>
          </p:cNvSpPr>
          <p:nvPr/>
        </p:nvSpPr>
        <p:spPr bwMode="auto">
          <a:xfrm rot="-2416809">
            <a:off x="2362200" y="1371600"/>
            <a:ext cx="12779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continuous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70" name="Text Box 8">
            <a:extLst>
              <a:ext uri="{FF2B5EF4-FFF2-40B4-BE49-F238E27FC236}">
                <a16:creationId xmlns:a16="http://schemas.microsoft.com/office/drawing/2014/main" id="{00F11CDF-7A5F-4A25-A27F-5E19BE37B18E}"/>
              </a:ext>
            </a:extLst>
          </p:cNvPr>
          <p:cNvSpPr txBox="1">
            <a:spLocks noChangeArrowheads="1"/>
          </p:cNvSpPr>
          <p:nvPr/>
        </p:nvSpPr>
        <p:spPr bwMode="auto">
          <a:xfrm rot="-2416809">
            <a:off x="3124200" y="1524000"/>
            <a:ext cx="692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class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71" name="Line 9">
            <a:extLst>
              <a:ext uri="{FF2B5EF4-FFF2-40B4-BE49-F238E27FC236}">
                <a16:creationId xmlns:a16="http://schemas.microsoft.com/office/drawing/2014/main" id="{82EAE677-E585-4156-876E-0290EF4FEB8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65950" y="4505325"/>
            <a:ext cx="242888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Line 10">
            <a:extLst>
              <a:ext uri="{FF2B5EF4-FFF2-40B4-BE49-F238E27FC236}">
                <a16:creationId xmlns:a16="http://schemas.microsoft.com/office/drawing/2014/main" id="{77ED1CC4-49CF-4F79-A87A-9B45606084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35650" y="4505325"/>
            <a:ext cx="323850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Line 11">
            <a:extLst>
              <a:ext uri="{FF2B5EF4-FFF2-40B4-BE49-F238E27FC236}">
                <a16:creationId xmlns:a16="http://schemas.microsoft.com/office/drawing/2014/main" id="{52BA86D1-67C3-433A-AACE-C464A5A190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81763" y="3711575"/>
            <a:ext cx="403225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Line 12">
            <a:extLst>
              <a:ext uri="{FF2B5EF4-FFF2-40B4-BE49-F238E27FC236}">
                <a16:creationId xmlns:a16="http://schemas.microsoft.com/office/drawing/2014/main" id="{A7BED808-9C10-478B-9B3B-A9AC1809CAE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3025" y="3711575"/>
            <a:ext cx="484188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Line 13">
            <a:extLst>
              <a:ext uri="{FF2B5EF4-FFF2-40B4-BE49-F238E27FC236}">
                <a16:creationId xmlns:a16="http://schemas.microsoft.com/office/drawing/2014/main" id="{80E001A5-6780-480F-ABAA-39BF004359A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3688" y="298450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Line 14">
            <a:extLst>
              <a:ext uri="{FF2B5EF4-FFF2-40B4-BE49-F238E27FC236}">
                <a16:creationId xmlns:a16="http://schemas.microsoft.com/office/drawing/2014/main" id="{8D54B519-3549-4FC6-A7BA-9E2644A641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70500" y="298450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Text Box 15">
            <a:extLst>
              <a:ext uri="{FF2B5EF4-FFF2-40B4-BE49-F238E27FC236}">
                <a16:creationId xmlns:a16="http://schemas.microsoft.com/office/drawing/2014/main" id="{069D5BD2-820C-412A-B6B0-62846A9D6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8025" y="2530475"/>
            <a:ext cx="936625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78" name="Text Box 16">
            <a:extLst>
              <a:ext uri="{FF2B5EF4-FFF2-40B4-BE49-F238E27FC236}">
                <a16:creationId xmlns:a16="http://schemas.microsoft.com/office/drawing/2014/main" id="{8C8FDB0A-874F-41DF-874F-3ED923F47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3448050"/>
            <a:ext cx="935038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79" name="Text Box 17">
            <a:extLst>
              <a:ext uri="{FF2B5EF4-FFF2-40B4-BE49-F238E27FC236}">
                <a16:creationId xmlns:a16="http://schemas.microsoft.com/office/drawing/2014/main" id="{90756A9E-17D5-4C9B-B6F1-3D7F0D639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8538" y="4240213"/>
            <a:ext cx="96837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80" name="AutoShape 18">
            <a:extLst>
              <a:ext uri="{FF2B5EF4-FFF2-40B4-BE49-F238E27FC236}">
                <a16:creationId xmlns:a16="http://schemas.microsoft.com/office/drawing/2014/main" id="{FD2811B5-DCF5-4B53-8300-1207982C1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5638" y="5029200"/>
            <a:ext cx="627062" cy="36671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1281" name="Text Box 19">
            <a:extLst>
              <a:ext uri="{FF2B5EF4-FFF2-40B4-BE49-F238E27FC236}">
                <a16:creationId xmlns:a16="http://schemas.microsoft.com/office/drawing/2014/main" id="{666E12E6-A47F-4131-8ACB-CDA366AA4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9438" y="5029200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82" name="AutoShape 20">
            <a:extLst>
              <a:ext uri="{FF2B5EF4-FFF2-40B4-BE49-F238E27FC236}">
                <a16:creationId xmlns:a16="http://schemas.microsoft.com/office/drawing/2014/main" id="{59367DB1-AA95-409A-BAB9-E1B9AC753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3388" y="5046663"/>
            <a:ext cx="654050" cy="3635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1283" name="Text Box 21">
            <a:extLst>
              <a:ext uri="{FF2B5EF4-FFF2-40B4-BE49-F238E27FC236}">
                <a16:creationId xmlns:a16="http://schemas.microsoft.com/office/drawing/2014/main" id="{70F9981D-6F2D-4A8A-AC4E-50B624ACB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0225" y="50323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84" name="AutoShape 22">
            <a:extLst>
              <a:ext uri="{FF2B5EF4-FFF2-40B4-BE49-F238E27FC236}">
                <a16:creationId xmlns:a16="http://schemas.microsoft.com/office/drawing/2014/main" id="{90EC9A02-70FF-437E-A083-E036EBC7A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8238" y="3462338"/>
            <a:ext cx="685800" cy="347662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1285" name="Text Box 23">
            <a:extLst>
              <a:ext uri="{FF2B5EF4-FFF2-40B4-BE49-F238E27FC236}">
                <a16:creationId xmlns:a16="http://schemas.microsoft.com/office/drawing/2014/main" id="{8C2D9E2E-C19E-4553-9C99-F6A573014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3488" y="344805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rgbClr val="00FFFF"/>
              </a:solidFill>
            </a:endParaRPr>
          </a:p>
        </p:txBody>
      </p:sp>
      <p:sp>
        <p:nvSpPr>
          <p:cNvPr id="11286" name="AutoShape 24">
            <a:extLst>
              <a:ext uri="{FF2B5EF4-FFF2-40B4-BE49-F238E27FC236}">
                <a16:creationId xmlns:a16="http://schemas.microsoft.com/office/drawing/2014/main" id="{46D93ED2-48A5-41B8-A320-78D0FAD2B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3838" y="4267200"/>
            <a:ext cx="685800" cy="381000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1287" name="Text Box 25">
            <a:extLst>
              <a:ext uri="{FF2B5EF4-FFF2-40B4-BE49-F238E27FC236}">
                <a16:creationId xmlns:a16="http://schemas.microsoft.com/office/drawing/2014/main" id="{FE82CFED-1B96-4755-A8B2-8B44720BD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0038" y="426720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88" name="Text Box 26">
            <a:extLst>
              <a:ext uri="{FF2B5EF4-FFF2-40B4-BE49-F238E27FC236}">
                <a16:creationId xmlns:a16="http://schemas.microsoft.com/office/drawing/2014/main" id="{6386C606-B31B-495F-8C24-07187CCC5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0950" y="298450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89" name="Text Box 27">
            <a:extLst>
              <a:ext uri="{FF2B5EF4-FFF2-40B4-BE49-F238E27FC236}">
                <a16:creationId xmlns:a16="http://schemas.microsoft.com/office/drawing/2014/main" id="{77EC554D-F790-49A4-B9EE-AE5466431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6263" y="298450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90" name="Text Box 28">
            <a:extLst>
              <a:ext uri="{FF2B5EF4-FFF2-40B4-BE49-F238E27FC236}">
                <a16:creationId xmlns:a16="http://schemas.microsoft.com/office/drawing/2014/main" id="{E28D3DC4-73ED-4E15-A5DD-6639DB190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8925" y="3749675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Married</a:t>
            </a:r>
            <a:r>
              <a:rPr lang="en-US" altLang="en-US" sz="1600" b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1291" name="Text Box 29">
            <a:extLst>
              <a:ext uri="{FF2B5EF4-FFF2-40B4-BE49-F238E27FC236}">
                <a16:creationId xmlns:a16="http://schemas.microsoft.com/office/drawing/2014/main" id="{BDBC937C-75A1-46F9-8781-4F7183441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775" y="3778250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Single, Divorced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92" name="Text Box 30">
            <a:extLst>
              <a:ext uri="{FF2B5EF4-FFF2-40B4-BE49-F238E27FC236}">
                <a16:creationId xmlns:a16="http://schemas.microsoft.com/office/drawing/2014/main" id="{E0C44E44-8289-4C7B-9727-148BF58FC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3363" y="4570413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&lt;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93" name="Text Box 31">
            <a:extLst>
              <a:ext uri="{FF2B5EF4-FFF2-40B4-BE49-F238E27FC236}">
                <a16:creationId xmlns:a16="http://schemas.microsoft.com/office/drawing/2014/main" id="{6F73CB7E-83CF-4740-B92C-00CFC599F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8188" y="4570413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&gt;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94" name="Text Box 32">
            <a:extLst>
              <a:ext uri="{FF2B5EF4-FFF2-40B4-BE49-F238E27FC236}">
                <a16:creationId xmlns:a16="http://schemas.microsoft.com/office/drawing/2014/main" id="{F4E39710-1A80-4186-BA53-52E339F36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7788" y="1766888"/>
            <a:ext cx="2241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800" i="1">
                <a:solidFill>
                  <a:srgbClr val="FF0000"/>
                </a:solidFill>
              </a:rPr>
              <a:t>Splitting Attributes</a:t>
            </a:r>
          </a:p>
        </p:txBody>
      </p:sp>
      <p:sp>
        <p:nvSpPr>
          <p:cNvPr id="11295" name="Line 33">
            <a:extLst>
              <a:ext uri="{FF2B5EF4-FFF2-40B4-BE49-F238E27FC236}">
                <a16:creationId xmlns:a16="http://schemas.microsoft.com/office/drawing/2014/main" id="{D43A1C32-B52E-4411-9CA0-91161532E0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05613" y="2147888"/>
            <a:ext cx="536575" cy="53498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6" name="AutoShape 34">
            <a:extLst>
              <a:ext uri="{FF2B5EF4-FFF2-40B4-BE49-F238E27FC236}">
                <a16:creationId xmlns:a16="http://schemas.microsoft.com/office/drawing/2014/main" id="{83756341-704C-4551-85C1-F261F77EB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810000"/>
            <a:ext cx="914400" cy="293688"/>
          </a:xfrm>
          <a:prstGeom prst="rightArrow">
            <a:avLst>
              <a:gd name="adj1" fmla="val 50000"/>
              <a:gd name="adj2" fmla="val 77838"/>
            </a:avLst>
          </a:prstGeom>
          <a:solidFill>
            <a:srgbClr val="CC0000"/>
          </a:solidFill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1297" name="Line 35">
            <a:extLst>
              <a:ext uri="{FF2B5EF4-FFF2-40B4-BE49-F238E27FC236}">
                <a16:creationId xmlns:a16="http://schemas.microsoft.com/office/drawing/2014/main" id="{7749B7FD-180C-42E4-B610-574E3B2AA4D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8388" y="2147888"/>
            <a:ext cx="76200" cy="114458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8" name="Text Box 36">
            <a:extLst>
              <a:ext uri="{FF2B5EF4-FFF2-40B4-BE49-F238E27FC236}">
                <a16:creationId xmlns:a16="http://schemas.microsoft.com/office/drawing/2014/main" id="{FA00C3E4-B00D-4A5E-9FF8-1893408D4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867400"/>
            <a:ext cx="2514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Training Data</a:t>
            </a:r>
            <a:endParaRPr lang="en-US" altLang="en-US" sz="2000" b="0">
              <a:solidFill>
                <a:schemeClr val="bg2"/>
              </a:solidFill>
            </a:endParaRPr>
          </a:p>
        </p:txBody>
      </p:sp>
      <p:sp>
        <p:nvSpPr>
          <p:cNvPr id="11299" name="Text Box 37">
            <a:extLst>
              <a:ext uri="{FF2B5EF4-FFF2-40B4-BE49-F238E27FC236}">
                <a16:creationId xmlns:a16="http://schemas.microsoft.com/office/drawing/2014/main" id="{DF205736-1004-43CF-8B54-AB3C266DD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835650"/>
            <a:ext cx="3124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Model:  Decision Tree</a:t>
            </a:r>
            <a:endParaRPr lang="en-US" altLang="en-US" sz="2000" b="0">
              <a:solidFill>
                <a:schemeClr val="bg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09C8D7-84F6-408D-8B34-C8AFD82B4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3F00D-7942-4514-8C03-F0F627D42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2B5309-B5CA-4AD1-B6EF-30AB68056BA9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93F440C-A7FF-4C29-AF1E-D9941D7E3F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Apply Model to Test Data</a:t>
            </a:r>
          </a:p>
        </p:txBody>
      </p:sp>
      <p:sp>
        <p:nvSpPr>
          <p:cNvPr id="13314" name="Line 4">
            <a:extLst>
              <a:ext uri="{FF2B5EF4-FFF2-40B4-BE49-F238E27FC236}">
                <a16:creationId xmlns:a16="http://schemas.microsoft.com/office/drawing/2014/main" id="{CFC0DAF7-E76C-4164-A894-8C2200D7EF9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Line 5">
            <a:extLst>
              <a:ext uri="{FF2B5EF4-FFF2-40B4-BE49-F238E27FC236}">
                <a16:creationId xmlns:a16="http://schemas.microsoft.com/office/drawing/2014/main" id="{1B5551FD-831B-4051-B976-C0188C3479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Line 6">
            <a:extLst>
              <a:ext uri="{FF2B5EF4-FFF2-40B4-BE49-F238E27FC236}">
                <a16:creationId xmlns:a16="http://schemas.microsoft.com/office/drawing/2014/main" id="{9A677CE6-2592-42D4-A961-C0B5CD7A50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Line 7">
            <a:extLst>
              <a:ext uri="{FF2B5EF4-FFF2-40B4-BE49-F238E27FC236}">
                <a16:creationId xmlns:a16="http://schemas.microsoft.com/office/drawing/2014/main" id="{48D37305-03FC-4BD1-825A-70DF78884D4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Line 8">
            <a:extLst>
              <a:ext uri="{FF2B5EF4-FFF2-40B4-BE49-F238E27FC236}">
                <a16:creationId xmlns:a16="http://schemas.microsoft.com/office/drawing/2014/main" id="{50A242D3-4622-4F29-B478-5C1B4AABC6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Line 9">
            <a:extLst>
              <a:ext uri="{FF2B5EF4-FFF2-40B4-BE49-F238E27FC236}">
                <a16:creationId xmlns:a16="http://schemas.microsoft.com/office/drawing/2014/main" id="{722DF2CF-AB55-4719-9627-F4173FB509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Text Box 10">
            <a:extLst>
              <a:ext uri="{FF2B5EF4-FFF2-40B4-BE49-F238E27FC236}">
                <a16:creationId xmlns:a16="http://schemas.microsoft.com/office/drawing/2014/main" id="{E40FFE86-B022-4A6D-A22F-D83931FDA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6550" y="2362200"/>
            <a:ext cx="1027113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21" name="Text Box 11">
            <a:extLst>
              <a:ext uri="{FF2B5EF4-FFF2-40B4-BE49-F238E27FC236}">
                <a16:creationId xmlns:a16="http://schemas.microsoft.com/office/drawing/2014/main" id="{19C6115C-3279-47CD-9F07-F1801EE01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22" name="Text Box 12">
            <a:extLst>
              <a:ext uri="{FF2B5EF4-FFF2-40B4-BE49-F238E27FC236}">
                <a16:creationId xmlns:a16="http://schemas.microsoft.com/office/drawing/2014/main" id="{C2A590CE-1DF4-44AA-B236-D5AD95A8C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23" name="AutoShape 13">
            <a:extLst>
              <a:ext uri="{FF2B5EF4-FFF2-40B4-BE49-F238E27FC236}">
                <a16:creationId xmlns:a16="http://schemas.microsoft.com/office/drawing/2014/main" id="{F55B3DDD-8639-4610-AA1D-2CB767D5F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3324" name="Text Box 14">
            <a:extLst>
              <a:ext uri="{FF2B5EF4-FFF2-40B4-BE49-F238E27FC236}">
                <a16:creationId xmlns:a16="http://schemas.microsoft.com/office/drawing/2014/main" id="{AAC0AFE7-0E5C-4AB6-B383-2C0615314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25" name="AutoShape 15">
            <a:extLst>
              <a:ext uri="{FF2B5EF4-FFF2-40B4-BE49-F238E27FC236}">
                <a16:creationId xmlns:a16="http://schemas.microsoft.com/office/drawing/2014/main" id="{1B9D66AF-CABC-4572-A16C-774CE7ABC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3326" name="Text Box 16">
            <a:extLst>
              <a:ext uri="{FF2B5EF4-FFF2-40B4-BE49-F238E27FC236}">
                <a16:creationId xmlns:a16="http://schemas.microsoft.com/office/drawing/2014/main" id="{BB77729D-AFD5-4809-908B-6A802807C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27" name="AutoShape 17">
            <a:extLst>
              <a:ext uri="{FF2B5EF4-FFF2-40B4-BE49-F238E27FC236}">
                <a16:creationId xmlns:a16="http://schemas.microsoft.com/office/drawing/2014/main" id="{F0191F06-4203-4D45-B4BB-6DC436BDD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3328" name="Text Box 18">
            <a:extLst>
              <a:ext uri="{FF2B5EF4-FFF2-40B4-BE49-F238E27FC236}">
                <a16:creationId xmlns:a16="http://schemas.microsoft.com/office/drawing/2014/main" id="{239E30DB-07DB-4185-84D3-11CFE62AC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rgbClr val="00FFFF"/>
              </a:solidFill>
            </a:endParaRPr>
          </a:p>
        </p:txBody>
      </p:sp>
      <p:sp>
        <p:nvSpPr>
          <p:cNvPr id="13329" name="AutoShape 19">
            <a:extLst>
              <a:ext uri="{FF2B5EF4-FFF2-40B4-BE49-F238E27FC236}">
                <a16:creationId xmlns:a16="http://schemas.microsoft.com/office/drawing/2014/main" id="{08C2382E-94DD-4EC0-AD4F-D3A899D1C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3330" name="Text Box 20">
            <a:extLst>
              <a:ext uri="{FF2B5EF4-FFF2-40B4-BE49-F238E27FC236}">
                <a16:creationId xmlns:a16="http://schemas.microsoft.com/office/drawing/2014/main" id="{A3DDA5F8-878E-4097-9812-2723A5863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31" name="Text Box 21">
            <a:extLst>
              <a:ext uri="{FF2B5EF4-FFF2-40B4-BE49-F238E27FC236}">
                <a16:creationId xmlns:a16="http://schemas.microsoft.com/office/drawing/2014/main" id="{B54E08F5-7FC2-4D95-BCA4-3A35A3E6E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32" name="Text Box 22">
            <a:extLst>
              <a:ext uri="{FF2B5EF4-FFF2-40B4-BE49-F238E27FC236}">
                <a16:creationId xmlns:a16="http://schemas.microsoft.com/office/drawing/2014/main" id="{9F560FD4-62BF-4CB3-9EEF-FB4E379CE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33" name="Text Box 23">
            <a:extLst>
              <a:ext uri="{FF2B5EF4-FFF2-40B4-BE49-F238E27FC236}">
                <a16:creationId xmlns:a16="http://schemas.microsoft.com/office/drawing/2014/main" id="{63C2302F-E2CA-46A9-9309-D0BE62879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Married</a:t>
            </a:r>
            <a:r>
              <a:rPr lang="en-US" altLang="en-US" sz="1600" b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3334" name="Text Box 24">
            <a:extLst>
              <a:ext uri="{FF2B5EF4-FFF2-40B4-BE49-F238E27FC236}">
                <a16:creationId xmlns:a16="http://schemas.microsoft.com/office/drawing/2014/main" id="{382E0DD5-9B29-4715-8D61-DFD0959DE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Single, Divorced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35" name="Text Box 25">
            <a:extLst>
              <a:ext uri="{FF2B5EF4-FFF2-40B4-BE49-F238E27FC236}">
                <a16:creationId xmlns:a16="http://schemas.microsoft.com/office/drawing/2014/main" id="{BF0B5846-FFB1-496B-8B3E-C3E94539D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&lt;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36" name="Text Box 26">
            <a:extLst>
              <a:ext uri="{FF2B5EF4-FFF2-40B4-BE49-F238E27FC236}">
                <a16:creationId xmlns:a16="http://schemas.microsoft.com/office/drawing/2014/main" id="{8A906DD0-E22C-4E65-A9D3-069F2433F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&gt;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graphicFrame>
        <p:nvGraphicFramePr>
          <p:cNvPr id="13337" name="Object 27">
            <a:extLst>
              <a:ext uri="{FF2B5EF4-FFF2-40B4-BE49-F238E27FC236}">
                <a16:creationId xmlns:a16="http://schemas.microsoft.com/office/drawing/2014/main" id="{390683B0-1366-48D5-BB95-E00CDC45E6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7763" y="1604963"/>
          <a:ext cx="3586162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5" name="Document" r:id="rId3" imgW="5092700" imgH="1562100" progId="Word.Document.8">
                  <p:embed/>
                </p:oleObj>
              </mc:Choice>
              <mc:Fallback>
                <p:oleObj name="Document" r:id="rId3" imgW="5092700" imgH="1562100" progId="Word.Document.8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763" y="1604963"/>
                        <a:ext cx="3586162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8" name="Text Box 28">
            <a:extLst>
              <a:ext uri="{FF2B5EF4-FFF2-40B4-BE49-F238E27FC236}">
                <a16:creationId xmlns:a16="http://schemas.microsoft.com/office/drawing/2014/main" id="{22EB3426-7C8C-4EFB-80E3-387660545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Test Data</a:t>
            </a:r>
            <a:endParaRPr lang="en-US" altLang="en-US" sz="2000" b="0">
              <a:solidFill>
                <a:schemeClr val="bg2"/>
              </a:solidFill>
            </a:endParaRPr>
          </a:p>
        </p:txBody>
      </p:sp>
      <p:sp>
        <p:nvSpPr>
          <p:cNvPr id="13339" name="Text Box 29">
            <a:extLst>
              <a:ext uri="{FF2B5EF4-FFF2-40B4-BE49-F238E27FC236}">
                <a16:creationId xmlns:a16="http://schemas.microsoft.com/office/drawing/2014/main" id="{4838A494-6BD8-4485-B9F4-C8CF3D0BF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447800"/>
            <a:ext cx="3429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 b="0"/>
              <a:t>Start from the root of tree.</a:t>
            </a:r>
          </a:p>
        </p:txBody>
      </p:sp>
      <p:sp>
        <p:nvSpPr>
          <p:cNvPr id="13340" name="Line 30">
            <a:extLst>
              <a:ext uri="{FF2B5EF4-FFF2-40B4-BE49-F238E27FC236}">
                <a16:creationId xmlns:a16="http://schemas.microsoft.com/office/drawing/2014/main" id="{34A5AE84-2733-4E41-8F86-DB7E5F43BB0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828800"/>
            <a:ext cx="0" cy="4572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253184-1496-48BB-825B-EAAE9CEA8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34FAB-6B65-4DFD-A800-237D12D35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C085E-F244-4C19-A8BC-465573CB4ECB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13D0D3C-AF5C-48AE-B7ED-1CAA2C1038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Apply Model to Test Data</a:t>
            </a:r>
          </a:p>
        </p:txBody>
      </p:sp>
      <p:sp>
        <p:nvSpPr>
          <p:cNvPr id="14338" name="Line 4">
            <a:extLst>
              <a:ext uri="{FF2B5EF4-FFF2-40B4-BE49-F238E27FC236}">
                <a16:creationId xmlns:a16="http://schemas.microsoft.com/office/drawing/2014/main" id="{56A8BE6D-1441-43C0-9CC6-9AE0742DAD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Line 5">
            <a:extLst>
              <a:ext uri="{FF2B5EF4-FFF2-40B4-BE49-F238E27FC236}">
                <a16:creationId xmlns:a16="http://schemas.microsoft.com/office/drawing/2014/main" id="{04874380-62CC-4810-8CF6-544ABD241E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Line 6">
            <a:extLst>
              <a:ext uri="{FF2B5EF4-FFF2-40B4-BE49-F238E27FC236}">
                <a16:creationId xmlns:a16="http://schemas.microsoft.com/office/drawing/2014/main" id="{3B10717E-332C-49C2-AA0D-60DAC8A975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Line 7">
            <a:extLst>
              <a:ext uri="{FF2B5EF4-FFF2-40B4-BE49-F238E27FC236}">
                <a16:creationId xmlns:a16="http://schemas.microsoft.com/office/drawing/2014/main" id="{2AFB65CF-282E-4F14-9C97-3156DB88A8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Line 8">
            <a:extLst>
              <a:ext uri="{FF2B5EF4-FFF2-40B4-BE49-F238E27FC236}">
                <a16:creationId xmlns:a16="http://schemas.microsoft.com/office/drawing/2014/main" id="{53702AFC-BB69-4137-BD49-F15777DD206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Line 9">
            <a:extLst>
              <a:ext uri="{FF2B5EF4-FFF2-40B4-BE49-F238E27FC236}">
                <a16:creationId xmlns:a16="http://schemas.microsoft.com/office/drawing/2014/main" id="{A0D9D5A1-9D0E-441D-AC91-6FDAD0F662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Text Box 11">
            <a:extLst>
              <a:ext uri="{FF2B5EF4-FFF2-40B4-BE49-F238E27FC236}">
                <a16:creationId xmlns:a16="http://schemas.microsoft.com/office/drawing/2014/main" id="{CB069314-8DD4-4C46-B617-94C8AF617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4345" name="Text Box 12">
            <a:extLst>
              <a:ext uri="{FF2B5EF4-FFF2-40B4-BE49-F238E27FC236}">
                <a16:creationId xmlns:a16="http://schemas.microsoft.com/office/drawing/2014/main" id="{E7BDDCAE-8841-43D0-9FD8-6E6B93191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4346" name="AutoShape 13">
            <a:extLst>
              <a:ext uri="{FF2B5EF4-FFF2-40B4-BE49-F238E27FC236}">
                <a16:creationId xmlns:a16="http://schemas.microsoft.com/office/drawing/2014/main" id="{D40F9F0D-16CC-4B4D-AD51-17D354EDC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4347" name="Text Box 14">
            <a:extLst>
              <a:ext uri="{FF2B5EF4-FFF2-40B4-BE49-F238E27FC236}">
                <a16:creationId xmlns:a16="http://schemas.microsoft.com/office/drawing/2014/main" id="{59BB683C-502A-4654-94D5-71BD7C4AE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4348" name="AutoShape 15">
            <a:extLst>
              <a:ext uri="{FF2B5EF4-FFF2-40B4-BE49-F238E27FC236}">
                <a16:creationId xmlns:a16="http://schemas.microsoft.com/office/drawing/2014/main" id="{824C1A17-8512-476D-BBFD-32F34F052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4349" name="Text Box 16">
            <a:extLst>
              <a:ext uri="{FF2B5EF4-FFF2-40B4-BE49-F238E27FC236}">
                <a16:creationId xmlns:a16="http://schemas.microsoft.com/office/drawing/2014/main" id="{4ED975EC-D304-410D-8CAA-95F7E69A5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4350" name="AutoShape 17">
            <a:extLst>
              <a:ext uri="{FF2B5EF4-FFF2-40B4-BE49-F238E27FC236}">
                <a16:creationId xmlns:a16="http://schemas.microsoft.com/office/drawing/2014/main" id="{28A27D12-83EF-4C0A-8F0F-886F45B72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4351" name="Text Box 18">
            <a:extLst>
              <a:ext uri="{FF2B5EF4-FFF2-40B4-BE49-F238E27FC236}">
                <a16:creationId xmlns:a16="http://schemas.microsoft.com/office/drawing/2014/main" id="{250672FB-002D-4997-8840-C387EBBAC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rgbClr val="00FFFF"/>
              </a:solidFill>
            </a:endParaRPr>
          </a:p>
        </p:txBody>
      </p:sp>
      <p:sp>
        <p:nvSpPr>
          <p:cNvPr id="14352" name="AutoShape 19">
            <a:extLst>
              <a:ext uri="{FF2B5EF4-FFF2-40B4-BE49-F238E27FC236}">
                <a16:creationId xmlns:a16="http://schemas.microsoft.com/office/drawing/2014/main" id="{8C3AE25B-BF8C-4BF2-82DB-F23ED68A1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4353" name="Text Box 20">
            <a:extLst>
              <a:ext uri="{FF2B5EF4-FFF2-40B4-BE49-F238E27FC236}">
                <a16:creationId xmlns:a16="http://schemas.microsoft.com/office/drawing/2014/main" id="{9FCE4A1D-12AC-47DF-9A80-697ABD195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4354" name="Text Box 21">
            <a:extLst>
              <a:ext uri="{FF2B5EF4-FFF2-40B4-BE49-F238E27FC236}">
                <a16:creationId xmlns:a16="http://schemas.microsoft.com/office/drawing/2014/main" id="{322ACB3F-3A0E-4FB4-B51A-41F9B060E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4355" name="Text Box 22">
            <a:extLst>
              <a:ext uri="{FF2B5EF4-FFF2-40B4-BE49-F238E27FC236}">
                <a16:creationId xmlns:a16="http://schemas.microsoft.com/office/drawing/2014/main" id="{D0A523E8-4FD1-4620-B409-B652B111F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4356" name="Text Box 23">
            <a:extLst>
              <a:ext uri="{FF2B5EF4-FFF2-40B4-BE49-F238E27FC236}">
                <a16:creationId xmlns:a16="http://schemas.microsoft.com/office/drawing/2014/main" id="{2DBC14EE-3135-40AF-B595-F738D30AE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Married</a:t>
            </a:r>
            <a:r>
              <a:rPr lang="en-US" altLang="en-US" sz="1600" b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4357" name="Text Box 24">
            <a:extLst>
              <a:ext uri="{FF2B5EF4-FFF2-40B4-BE49-F238E27FC236}">
                <a16:creationId xmlns:a16="http://schemas.microsoft.com/office/drawing/2014/main" id="{6470BC24-4CAE-42B1-BD4F-6E6F8C7C8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Single, Divorced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4358" name="Text Box 25">
            <a:extLst>
              <a:ext uri="{FF2B5EF4-FFF2-40B4-BE49-F238E27FC236}">
                <a16:creationId xmlns:a16="http://schemas.microsoft.com/office/drawing/2014/main" id="{E1D84FFF-B81B-433F-88C5-E025386C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&lt;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4359" name="Text Box 26">
            <a:extLst>
              <a:ext uri="{FF2B5EF4-FFF2-40B4-BE49-F238E27FC236}">
                <a16:creationId xmlns:a16="http://schemas.microsoft.com/office/drawing/2014/main" id="{4F779082-04A8-41C2-B421-C3734C268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&gt;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graphicFrame>
        <p:nvGraphicFramePr>
          <p:cNvPr id="14360" name="Object 27">
            <a:extLst>
              <a:ext uri="{FF2B5EF4-FFF2-40B4-BE49-F238E27FC236}">
                <a16:creationId xmlns:a16="http://schemas.microsoft.com/office/drawing/2014/main" id="{18E844DE-1304-485C-8A4A-F9689CE1E1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87925" y="1604963"/>
          <a:ext cx="3678238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8" name="Document" r:id="rId3" imgW="5232400" imgH="1562100" progId="Word.Document.8">
                  <p:embed/>
                </p:oleObj>
              </mc:Choice>
              <mc:Fallback>
                <p:oleObj name="Document" r:id="rId3" imgW="5232400" imgH="1562100" progId="Word.Document.8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7925" y="1604963"/>
                        <a:ext cx="3678238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1" name="Text Box 28">
            <a:extLst>
              <a:ext uri="{FF2B5EF4-FFF2-40B4-BE49-F238E27FC236}">
                <a16:creationId xmlns:a16="http://schemas.microsoft.com/office/drawing/2014/main" id="{A54CE64B-5C71-4CC9-8E87-325980B28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Test Data</a:t>
            </a:r>
            <a:endParaRPr lang="en-US" altLang="en-US" sz="2000" b="0">
              <a:solidFill>
                <a:schemeClr val="bg2"/>
              </a:solidFill>
            </a:endParaRPr>
          </a:p>
        </p:txBody>
      </p:sp>
      <p:sp>
        <p:nvSpPr>
          <p:cNvPr id="14362" name="Line 29">
            <a:extLst>
              <a:ext uri="{FF2B5EF4-FFF2-40B4-BE49-F238E27FC236}">
                <a16:creationId xmlns:a16="http://schemas.microsoft.com/office/drawing/2014/main" id="{39762673-54F9-47FA-AEA7-AEBFEEE684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1828800"/>
            <a:ext cx="2362200" cy="6858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Text Box 30">
            <a:extLst>
              <a:ext uri="{FF2B5EF4-FFF2-40B4-BE49-F238E27FC236}">
                <a16:creationId xmlns:a16="http://schemas.microsoft.com/office/drawing/2014/main" id="{AE047BE0-2BA1-43B3-B053-658EBFC15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6550" y="2362200"/>
            <a:ext cx="1027113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B5426D-612B-431A-AE31-090551F87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CAA1E-D0BD-43F8-8EB9-B6E0BA7C8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A601D1-C8A5-48CA-9034-94D7F4C0A899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665</TotalTime>
  <Pages>3</Pages>
  <Words>3246</Words>
  <Application>Microsoft Macintosh PowerPoint</Application>
  <PresentationFormat>On-screen Show (4:3)</PresentationFormat>
  <Paragraphs>687</Paragraphs>
  <Slides>60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69" baseType="lpstr">
      <vt:lpstr>Arial</vt:lpstr>
      <vt:lpstr>Cambria Math</vt:lpstr>
      <vt:lpstr>Monotype Sorts</vt:lpstr>
      <vt:lpstr>Tahoma</vt:lpstr>
      <vt:lpstr>Times New Roman</vt:lpstr>
      <vt:lpstr>Wingdings</vt:lpstr>
      <vt:lpstr>LC.BRev.FY97</vt:lpstr>
      <vt:lpstr>Document</vt:lpstr>
      <vt:lpstr>Visio</vt:lpstr>
      <vt:lpstr>Chapter Three:  Classification: Basic Concepts and Techniques</vt:lpstr>
      <vt:lpstr>Outline</vt:lpstr>
      <vt:lpstr>Classification: Definition</vt:lpstr>
      <vt:lpstr>Examples of Classification Task</vt:lpstr>
      <vt:lpstr>General Approach for Building Classification Model</vt:lpstr>
      <vt:lpstr>Classification Techniques</vt:lpstr>
      <vt:lpstr>Example of a Decision Tree</vt:lpstr>
      <vt:lpstr>Apply Model to Test Data</vt:lpstr>
      <vt:lpstr>Apply Model to Test Data</vt:lpstr>
      <vt:lpstr>Apply Model to Test Data</vt:lpstr>
      <vt:lpstr>Apply Model to Test Data</vt:lpstr>
      <vt:lpstr>Apply Model to Test Data</vt:lpstr>
      <vt:lpstr>Apply Model to Test Data</vt:lpstr>
      <vt:lpstr>Another Example of Decision Tree</vt:lpstr>
      <vt:lpstr>Decision Tree Classification Task</vt:lpstr>
      <vt:lpstr>Decision Tree Induction</vt:lpstr>
      <vt:lpstr>General Structure of Hunt’s Algorithm</vt:lpstr>
      <vt:lpstr>Hunt’s Algorithm</vt:lpstr>
      <vt:lpstr>Hunt’s Algorithm</vt:lpstr>
      <vt:lpstr>Hunt’s Algorithm</vt:lpstr>
      <vt:lpstr>Hunt’s Algorithm</vt:lpstr>
      <vt:lpstr>Design Issues of Decision Tree Induction</vt:lpstr>
      <vt:lpstr>Methods for Expressing Test Conditions</vt:lpstr>
      <vt:lpstr>Test Condition for Nominal Attributes</vt:lpstr>
      <vt:lpstr>Test Condition for Ordinal Attributes</vt:lpstr>
      <vt:lpstr>Test Condition for Continuous Attributes</vt:lpstr>
      <vt:lpstr>Splitting Based on Continuous Attributes</vt:lpstr>
      <vt:lpstr>How to determine the Best Split</vt:lpstr>
      <vt:lpstr>How to determine the Best Split</vt:lpstr>
      <vt:lpstr>Measures of Node Impurity</vt:lpstr>
      <vt:lpstr>Finding the Best Split</vt:lpstr>
      <vt:lpstr>Finding the Best Split</vt:lpstr>
      <vt:lpstr>Measure of Impurity: GINI</vt:lpstr>
      <vt:lpstr>Measure of Impurity: GINI</vt:lpstr>
      <vt:lpstr>Computing Gini Index of a Single Node</vt:lpstr>
      <vt:lpstr>Computing Gini Index for a Collection of Nodes</vt:lpstr>
      <vt:lpstr>Binary Attributes: Computing GINI Index</vt:lpstr>
      <vt:lpstr>Categorical Attributes: Computing Gini Index</vt:lpstr>
      <vt:lpstr>Continuous Attributes: Computing Gini Index</vt:lpstr>
      <vt:lpstr>Continuous Attributes: Computing Gini Index...</vt:lpstr>
      <vt:lpstr>Continuous Attributes: Computing Gini Index...</vt:lpstr>
      <vt:lpstr>Continuous Attributes: Computing Gini Index...</vt:lpstr>
      <vt:lpstr>Continuous Attributes: Computing Gini Index...</vt:lpstr>
      <vt:lpstr>Continuous Attributes: Computing Gini Index...</vt:lpstr>
      <vt:lpstr>Measure of Impurity: Entropy</vt:lpstr>
      <vt:lpstr>Computing Entropy of a Single Node</vt:lpstr>
      <vt:lpstr>Computing Information Gain After Splitting</vt:lpstr>
      <vt:lpstr>Problem with large number of partitions</vt:lpstr>
      <vt:lpstr>Gain Ratio</vt:lpstr>
      <vt:lpstr>Gain Ratio</vt:lpstr>
      <vt:lpstr>Measure of Impurity: Classification Error</vt:lpstr>
      <vt:lpstr>Computing Error of a Single Node</vt:lpstr>
      <vt:lpstr>Comparison among Impurity Measures</vt:lpstr>
      <vt:lpstr>Misclassification Error vs Gini Index</vt:lpstr>
      <vt:lpstr>Misclassification Error vs Gini Index</vt:lpstr>
      <vt:lpstr>Decision Tree Based Classification</vt:lpstr>
      <vt:lpstr>Handling interactions</vt:lpstr>
      <vt:lpstr>PowerPoint Presentation</vt:lpstr>
      <vt:lpstr>Handling interactions given irrelevant attributes</vt:lpstr>
      <vt:lpstr>Limitations of single attribute-based decision boundaries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 Classification: Basic Concepts and Techniques</dc:title>
  <dc:creator>anujkarpatne@gmail.com</dc:creator>
  <cp:lastModifiedBy>Amir Mirzaeinia</cp:lastModifiedBy>
  <cp:revision>80</cp:revision>
  <cp:lastPrinted>2019-08-23T17:53:06Z</cp:lastPrinted>
  <dcterms:created xsi:type="dcterms:W3CDTF">2018-02-14T20:41:00Z</dcterms:created>
  <dcterms:modified xsi:type="dcterms:W3CDTF">2024-06-04T16:37:27Z</dcterms:modified>
</cp:coreProperties>
</file>