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25"/>
  </p:notesMasterIdLst>
  <p:handoutMasterIdLst>
    <p:handoutMasterId r:id="rId26"/>
  </p:handoutMasterIdLst>
  <p:sldIdLst>
    <p:sldId id="258" r:id="rId2"/>
    <p:sldId id="348" r:id="rId3"/>
    <p:sldId id="365" r:id="rId4"/>
    <p:sldId id="350" r:id="rId5"/>
    <p:sldId id="349" r:id="rId6"/>
    <p:sldId id="355" r:id="rId7"/>
    <p:sldId id="259" r:id="rId8"/>
    <p:sldId id="356" r:id="rId9"/>
    <p:sldId id="260" r:id="rId10"/>
    <p:sldId id="261" r:id="rId11"/>
    <p:sldId id="262" r:id="rId12"/>
    <p:sldId id="346" r:id="rId13"/>
    <p:sldId id="263" r:id="rId14"/>
    <p:sldId id="264" r:id="rId15"/>
    <p:sldId id="308" r:id="rId16"/>
    <p:sldId id="359" r:id="rId17"/>
    <p:sldId id="309" r:id="rId18"/>
    <p:sldId id="265" r:id="rId19"/>
    <p:sldId id="266" r:id="rId20"/>
    <p:sldId id="267" r:id="rId21"/>
    <p:sldId id="347" r:id="rId22"/>
    <p:sldId id="360" r:id="rId23"/>
    <p:sldId id="353" r:id="rId24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panose="020B0602030504020204" pitchFamily="34" charset="0"/>
        <a:ea typeface="Arial Unicode MS" panose="020B0604020202020204" pitchFamily="34" charset="-128"/>
        <a:cs typeface="Arial Unicode MS" panose="020B0604020202020204" pitchFamily="34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panose="020B0602030504020204" pitchFamily="34" charset="0"/>
        <a:ea typeface="Arial Unicode MS" panose="020B0604020202020204" pitchFamily="34" charset="-128"/>
        <a:cs typeface="Arial Unicode MS" panose="020B0604020202020204" pitchFamily="34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panose="020B0602030504020204" pitchFamily="34" charset="0"/>
        <a:ea typeface="Arial Unicode MS" panose="020B0604020202020204" pitchFamily="34" charset="-128"/>
        <a:cs typeface="Arial Unicode MS" panose="020B0604020202020204" pitchFamily="34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panose="020B0602030504020204" pitchFamily="34" charset="0"/>
        <a:ea typeface="Arial Unicode MS" panose="020B0604020202020204" pitchFamily="34" charset="-128"/>
        <a:cs typeface="Arial Unicode MS" panose="020B0604020202020204" pitchFamily="34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panose="020B0602030504020204" pitchFamily="34" charset="0"/>
        <a:ea typeface="Arial Unicode MS" panose="020B0604020202020204" pitchFamily="34" charset="-128"/>
        <a:cs typeface="Arial Unicode MS" panose="020B0604020202020204" pitchFamily="34" charset="-128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Lucida Sans" panose="020B0602030504020204" pitchFamily="34" charset="0"/>
        <a:ea typeface="Arial Unicode MS" panose="020B0604020202020204" pitchFamily="34" charset="-128"/>
        <a:cs typeface="Arial Unicode MS" panose="020B0604020202020204" pitchFamily="34" charset="-128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Lucida Sans" panose="020B0602030504020204" pitchFamily="34" charset="0"/>
        <a:ea typeface="Arial Unicode MS" panose="020B0604020202020204" pitchFamily="34" charset="-128"/>
        <a:cs typeface="Arial Unicode MS" panose="020B0604020202020204" pitchFamily="34" charset="-128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Lucida Sans" panose="020B0602030504020204" pitchFamily="34" charset="0"/>
        <a:ea typeface="Arial Unicode MS" panose="020B0604020202020204" pitchFamily="34" charset="-128"/>
        <a:cs typeface="Arial Unicode MS" panose="020B0604020202020204" pitchFamily="34" charset="-128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Lucida Sans" panose="020B0602030504020204" pitchFamily="34" charset="0"/>
        <a:ea typeface="Arial Unicode MS" panose="020B0604020202020204" pitchFamily="34" charset="-128"/>
        <a:cs typeface="Arial Unicode MS" panose="020B0604020202020204" pitchFamily="34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2B2B2"/>
    <a:srgbClr val="FF9966"/>
    <a:srgbClr val="F4F3EB"/>
    <a:srgbClr val="F0EEEB"/>
    <a:srgbClr val="00A000"/>
    <a:srgbClr val="A40508"/>
    <a:srgbClr val="A50021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65" autoAdjust="0"/>
    <p:restoredTop sz="86358" autoAdjust="0"/>
  </p:normalViewPr>
  <p:slideViewPr>
    <p:cSldViewPr>
      <p:cViewPr varScale="1">
        <p:scale>
          <a:sx n="70" d="100"/>
          <a:sy n="70" d="100"/>
        </p:scale>
        <p:origin x="1229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5144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2069"/>
    </p:cViewPr>
  </p:sorterViewPr>
  <p:notesViewPr>
    <p:cSldViewPr>
      <p:cViewPr varScale="1">
        <p:scale>
          <a:sx n="66" d="100"/>
          <a:sy n="66" d="100"/>
        </p:scale>
        <p:origin x="65536" y="13457817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image" Target="../media/image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>
            <a:extLst>
              <a:ext uri="{FF2B5EF4-FFF2-40B4-BE49-F238E27FC236}">
                <a16:creationId xmlns:a16="http://schemas.microsoft.com/office/drawing/2014/main" id="{7481AA33-83C7-4CF4-B188-4B16D23351E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35" tIns="47617" rIns="95235" bIns="47617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3" name="Rectangle 3">
            <a:extLst>
              <a:ext uri="{FF2B5EF4-FFF2-40B4-BE49-F238E27FC236}">
                <a16:creationId xmlns:a16="http://schemas.microsoft.com/office/drawing/2014/main" id="{AA8B946A-9286-46AA-8ABE-2CAA49BE8FA1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35" tIns="47617" rIns="95235" bIns="47617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4" name="Rectangle 4">
            <a:extLst>
              <a:ext uri="{FF2B5EF4-FFF2-40B4-BE49-F238E27FC236}">
                <a16:creationId xmlns:a16="http://schemas.microsoft.com/office/drawing/2014/main" id="{EA7621CC-4113-491A-BE3C-49A8027CEABB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35" tIns="47617" rIns="95235" bIns="47617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5" name="Rectangle 5">
            <a:extLst>
              <a:ext uri="{FF2B5EF4-FFF2-40B4-BE49-F238E27FC236}">
                <a16:creationId xmlns:a16="http://schemas.microsoft.com/office/drawing/2014/main" id="{3AD94163-9B48-4211-9622-43E9926902AB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35" tIns="47617" rIns="95235" bIns="47617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1F7A0228-5EDE-4BB9-A59A-F12ED89D252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>
            <a:extLst>
              <a:ext uri="{FF2B5EF4-FFF2-40B4-BE49-F238E27FC236}">
                <a16:creationId xmlns:a16="http://schemas.microsoft.com/office/drawing/2014/main" id="{5FBC85B9-B1A0-47D7-AC83-0E5A49DCB49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35" tIns="47617" rIns="95235" bIns="47617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1379" name="Rectangle 3">
            <a:extLst>
              <a:ext uri="{FF2B5EF4-FFF2-40B4-BE49-F238E27FC236}">
                <a16:creationId xmlns:a16="http://schemas.microsoft.com/office/drawing/2014/main" id="{EF8FC3D3-1F26-497F-8CAF-430BE7066222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35" tIns="47617" rIns="95235" bIns="47617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417E864A-5433-468A-8908-FEE641115627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1381" name="Rectangle 5">
            <a:extLst>
              <a:ext uri="{FF2B5EF4-FFF2-40B4-BE49-F238E27FC236}">
                <a16:creationId xmlns:a16="http://schemas.microsoft.com/office/drawing/2014/main" id="{B34709F7-559A-4C8F-B5DE-78D8C4A5E78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35" tIns="47617" rIns="95235" bIns="4761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1382" name="Rectangle 6">
            <a:extLst>
              <a:ext uri="{FF2B5EF4-FFF2-40B4-BE49-F238E27FC236}">
                <a16:creationId xmlns:a16="http://schemas.microsoft.com/office/drawing/2014/main" id="{4B5B8BBD-6F19-4976-B9CC-5BA3AD2C15B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35" tIns="47617" rIns="95235" bIns="47617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1383" name="Rectangle 7">
            <a:extLst>
              <a:ext uri="{FF2B5EF4-FFF2-40B4-BE49-F238E27FC236}">
                <a16:creationId xmlns:a16="http://schemas.microsoft.com/office/drawing/2014/main" id="{8F387AB8-ED57-4315-A477-54487215F0E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35" tIns="47617" rIns="95235" bIns="47617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719DA4B3-0B3B-4E98-A0BC-298F5D36585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19DA4B3-0B3B-4E98-A0BC-298F5D365858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510879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685800" y="914400"/>
            <a:ext cx="77724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554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1910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14">
            <a:extLst>
              <a:ext uri="{FF2B5EF4-FFF2-40B4-BE49-F238E27FC236}">
                <a16:creationId xmlns:a16="http://schemas.microsoft.com/office/drawing/2014/main" id="{DAD6CEED-3FBE-4C08-AFCF-ED9EB4C6FF9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5">
            <a:extLst>
              <a:ext uri="{FF2B5EF4-FFF2-40B4-BE49-F238E27FC236}">
                <a16:creationId xmlns:a16="http://schemas.microsoft.com/office/drawing/2014/main" id="{3011B42C-4CC3-4E1A-8DC5-E57656D24E6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A904B55E-8A11-4DD2-8F6F-F2625C36340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F3DEF202-DF6D-4BFB-BB67-E38DC1B413C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57969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6">
            <a:extLst>
              <a:ext uri="{FF2B5EF4-FFF2-40B4-BE49-F238E27FC236}">
                <a16:creationId xmlns:a16="http://schemas.microsoft.com/office/drawing/2014/main" id="{6567E865-4149-419B-98D1-64A2CBCC9E4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7">
            <a:extLst>
              <a:ext uri="{FF2B5EF4-FFF2-40B4-BE49-F238E27FC236}">
                <a16:creationId xmlns:a16="http://schemas.microsoft.com/office/drawing/2014/main" id="{ECB6FD08-EF6F-4EE1-B298-B3CA25A4A0C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8">
            <a:extLst>
              <a:ext uri="{FF2B5EF4-FFF2-40B4-BE49-F238E27FC236}">
                <a16:creationId xmlns:a16="http://schemas.microsoft.com/office/drawing/2014/main" id="{EDEC69C2-E7B4-4DBD-8298-0E95D414929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34A804-8A76-43C4-9C08-375B359445C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6268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81000"/>
            <a:ext cx="2019300" cy="6248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381000"/>
            <a:ext cx="5905500" cy="6248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6">
            <a:extLst>
              <a:ext uri="{FF2B5EF4-FFF2-40B4-BE49-F238E27FC236}">
                <a16:creationId xmlns:a16="http://schemas.microsoft.com/office/drawing/2014/main" id="{F121F40F-8341-4E81-BCA9-6F07C57F181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7">
            <a:extLst>
              <a:ext uri="{FF2B5EF4-FFF2-40B4-BE49-F238E27FC236}">
                <a16:creationId xmlns:a16="http://schemas.microsoft.com/office/drawing/2014/main" id="{4F7702D1-206B-46FD-B1DE-9B900234E2B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8">
            <a:extLst>
              <a:ext uri="{FF2B5EF4-FFF2-40B4-BE49-F238E27FC236}">
                <a16:creationId xmlns:a16="http://schemas.microsoft.com/office/drawing/2014/main" id="{0B56F43E-879C-493B-A15D-FBEBAE69829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6B16FC-3E11-42EF-8DB3-AFACF07C853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48282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077200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685800" y="1752600"/>
            <a:ext cx="7772400" cy="4876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16">
            <a:extLst>
              <a:ext uri="{FF2B5EF4-FFF2-40B4-BE49-F238E27FC236}">
                <a16:creationId xmlns:a16="http://schemas.microsoft.com/office/drawing/2014/main" id="{93D1287A-E768-4559-B840-470DE9C6479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7">
            <a:extLst>
              <a:ext uri="{FF2B5EF4-FFF2-40B4-BE49-F238E27FC236}">
                <a16:creationId xmlns:a16="http://schemas.microsoft.com/office/drawing/2014/main" id="{D79E8E73-2DAE-4BC9-B054-E9A49A1B9ED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8">
            <a:extLst>
              <a:ext uri="{FF2B5EF4-FFF2-40B4-BE49-F238E27FC236}">
                <a16:creationId xmlns:a16="http://schemas.microsoft.com/office/drawing/2014/main" id="{D2EEF2BE-20D6-4780-824A-1F8B5D4A5D9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AFAD3F-EB6C-4EF1-8AFF-B4BEA1ED4EA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297907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077200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752600"/>
            <a:ext cx="3810000" cy="4876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52600"/>
            <a:ext cx="3810000" cy="4876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6">
            <a:extLst>
              <a:ext uri="{FF2B5EF4-FFF2-40B4-BE49-F238E27FC236}">
                <a16:creationId xmlns:a16="http://schemas.microsoft.com/office/drawing/2014/main" id="{384D3145-4ADF-4019-8DB3-CC025366947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7">
            <a:extLst>
              <a:ext uri="{FF2B5EF4-FFF2-40B4-BE49-F238E27FC236}">
                <a16:creationId xmlns:a16="http://schemas.microsoft.com/office/drawing/2014/main" id="{E93C8F0C-76EF-48E2-8C4B-61011333E2D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8">
            <a:extLst>
              <a:ext uri="{FF2B5EF4-FFF2-40B4-BE49-F238E27FC236}">
                <a16:creationId xmlns:a16="http://schemas.microsoft.com/office/drawing/2014/main" id="{4D0DB8E6-25FC-47AB-A14C-5F88A028E6C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27A096-37C6-4A94-8223-A747CE590FB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316371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077200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752600"/>
            <a:ext cx="7772400" cy="4876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16">
            <a:extLst>
              <a:ext uri="{FF2B5EF4-FFF2-40B4-BE49-F238E27FC236}">
                <a16:creationId xmlns:a16="http://schemas.microsoft.com/office/drawing/2014/main" id="{B12F713B-7EE9-45B0-ADF8-6536BFEDC84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7">
            <a:extLst>
              <a:ext uri="{FF2B5EF4-FFF2-40B4-BE49-F238E27FC236}">
                <a16:creationId xmlns:a16="http://schemas.microsoft.com/office/drawing/2014/main" id="{C25ED8D4-3237-486B-9A9A-AEFF617C6EF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8">
            <a:extLst>
              <a:ext uri="{FF2B5EF4-FFF2-40B4-BE49-F238E27FC236}">
                <a16:creationId xmlns:a16="http://schemas.microsoft.com/office/drawing/2014/main" id="{5FA3B261-E46D-4FF7-956D-56EFF6390C1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510388-27A6-4F1F-B1B1-1AC2A4E3A73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6361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6">
            <a:extLst>
              <a:ext uri="{FF2B5EF4-FFF2-40B4-BE49-F238E27FC236}">
                <a16:creationId xmlns:a16="http://schemas.microsoft.com/office/drawing/2014/main" id="{D63F62F3-4B5C-4945-AFA9-4A2E8F98C9C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7">
            <a:extLst>
              <a:ext uri="{FF2B5EF4-FFF2-40B4-BE49-F238E27FC236}">
                <a16:creationId xmlns:a16="http://schemas.microsoft.com/office/drawing/2014/main" id="{26C29E99-B8AE-4025-AF67-FB3F4BB340F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8">
            <a:extLst>
              <a:ext uri="{FF2B5EF4-FFF2-40B4-BE49-F238E27FC236}">
                <a16:creationId xmlns:a16="http://schemas.microsoft.com/office/drawing/2014/main" id="{0CFA6989-7B1C-40E8-9F3E-A42F56D8C7A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0878AC-C740-4D32-9866-1EBDA4BE57A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11984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6">
            <a:extLst>
              <a:ext uri="{FF2B5EF4-FFF2-40B4-BE49-F238E27FC236}">
                <a16:creationId xmlns:a16="http://schemas.microsoft.com/office/drawing/2014/main" id="{A07E6C50-2808-4C5A-A39A-8152BD508D4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7">
            <a:extLst>
              <a:ext uri="{FF2B5EF4-FFF2-40B4-BE49-F238E27FC236}">
                <a16:creationId xmlns:a16="http://schemas.microsoft.com/office/drawing/2014/main" id="{1A2F971A-9993-46F9-8D4E-51518FDAD4F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8">
            <a:extLst>
              <a:ext uri="{FF2B5EF4-FFF2-40B4-BE49-F238E27FC236}">
                <a16:creationId xmlns:a16="http://schemas.microsoft.com/office/drawing/2014/main" id="{2D114930-6B64-467D-8EAB-F6954EBD226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EC2129-B0FB-438E-8F0A-F0B521D3B22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87826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752600"/>
            <a:ext cx="38100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52600"/>
            <a:ext cx="38100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6">
            <a:extLst>
              <a:ext uri="{FF2B5EF4-FFF2-40B4-BE49-F238E27FC236}">
                <a16:creationId xmlns:a16="http://schemas.microsoft.com/office/drawing/2014/main" id="{0C1C3775-42C1-43D0-B5AD-810B8D5B43D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7">
            <a:extLst>
              <a:ext uri="{FF2B5EF4-FFF2-40B4-BE49-F238E27FC236}">
                <a16:creationId xmlns:a16="http://schemas.microsoft.com/office/drawing/2014/main" id="{14213FE8-F113-4151-B021-D8C31F84631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8">
            <a:extLst>
              <a:ext uri="{FF2B5EF4-FFF2-40B4-BE49-F238E27FC236}">
                <a16:creationId xmlns:a16="http://schemas.microsoft.com/office/drawing/2014/main" id="{D79CC199-3CC8-4DC8-991B-6CC7395D1B9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A35829-F673-4A3B-B187-ED748365B67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01185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709AC2C5-A934-445E-8C41-E23B7B06E3F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7">
            <a:extLst>
              <a:ext uri="{FF2B5EF4-FFF2-40B4-BE49-F238E27FC236}">
                <a16:creationId xmlns:a16="http://schemas.microsoft.com/office/drawing/2014/main" id="{B04691F5-887D-46C7-909E-70CA44ED2E5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8">
            <a:extLst>
              <a:ext uri="{FF2B5EF4-FFF2-40B4-BE49-F238E27FC236}">
                <a16:creationId xmlns:a16="http://schemas.microsoft.com/office/drawing/2014/main" id="{858B6590-6CE0-4606-A577-4459974E270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F57F8B-E27C-48D1-B87F-F4610A2E1B0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13245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6">
            <a:extLst>
              <a:ext uri="{FF2B5EF4-FFF2-40B4-BE49-F238E27FC236}">
                <a16:creationId xmlns:a16="http://schemas.microsoft.com/office/drawing/2014/main" id="{808168ED-A203-4450-AAF1-A2968C5434C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7">
            <a:extLst>
              <a:ext uri="{FF2B5EF4-FFF2-40B4-BE49-F238E27FC236}">
                <a16:creationId xmlns:a16="http://schemas.microsoft.com/office/drawing/2014/main" id="{7B131F87-2587-4D7B-8CD1-914EFFA6C4F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8">
            <a:extLst>
              <a:ext uri="{FF2B5EF4-FFF2-40B4-BE49-F238E27FC236}">
                <a16:creationId xmlns:a16="http://schemas.microsoft.com/office/drawing/2014/main" id="{00CA4DBF-1315-4E34-8681-28BE33BE245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D6D150-F6B1-4D0B-9D7A-D3C096BFD93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46757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6">
            <a:extLst>
              <a:ext uri="{FF2B5EF4-FFF2-40B4-BE49-F238E27FC236}">
                <a16:creationId xmlns:a16="http://schemas.microsoft.com/office/drawing/2014/main" id="{B20D80EE-539F-4A9C-8F24-9391DF03EFD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7">
            <a:extLst>
              <a:ext uri="{FF2B5EF4-FFF2-40B4-BE49-F238E27FC236}">
                <a16:creationId xmlns:a16="http://schemas.microsoft.com/office/drawing/2014/main" id="{001B4DA7-9048-400B-9837-4648AA9A29C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8">
            <a:extLst>
              <a:ext uri="{FF2B5EF4-FFF2-40B4-BE49-F238E27FC236}">
                <a16:creationId xmlns:a16="http://schemas.microsoft.com/office/drawing/2014/main" id="{FAE25A3A-050A-4ADD-A469-C8CE664E936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512D73-E2D4-4750-9988-18EAE002006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60338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6">
            <a:extLst>
              <a:ext uri="{FF2B5EF4-FFF2-40B4-BE49-F238E27FC236}">
                <a16:creationId xmlns:a16="http://schemas.microsoft.com/office/drawing/2014/main" id="{B6CC3BB3-A41E-49B1-A384-ACA38AC7BCC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7">
            <a:extLst>
              <a:ext uri="{FF2B5EF4-FFF2-40B4-BE49-F238E27FC236}">
                <a16:creationId xmlns:a16="http://schemas.microsoft.com/office/drawing/2014/main" id="{1AA77AFD-EFA4-4EEC-A0EE-085AFB1B8C2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8">
            <a:extLst>
              <a:ext uri="{FF2B5EF4-FFF2-40B4-BE49-F238E27FC236}">
                <a16:creationId xmlns:a16="http://schemas.microsoft.com/office/drawing/2014/main" id="{94522B18-8BDB-4253-ABFD-815B0712250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C87993-94C0-4BBE-8608-4D22DA08F18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27226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6">
            <a:extLst>
              <a:ext uri="{FF2B5EF4-FFF2-40B4-BE49-F238E27FC236}">
                <a16:creationId xmlns:a16="http://schemas.microsoft.com/office/drawing/2014/main" id="{9A3BFD28-0430-4C50-8CDA-35C0A04260D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7">
            <a:extLst>
              <a:ext uri="{FF2B5EF4-FFF2-40B4-BE49-F238E27FC236}">
                <a16:creationId xmlns:a16="http://schemas.microsoft.com/office/drawing/2014/main" id="{DE187C2B-D6E4-45D0-A7B2-05A46F62EE1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8">
            <a:extLst>
              <a:ext uri="{FF2B5EF4-FFF2-40B4-BE49-F238E27FC236}">
                <a16:creationId xmlns:a16="http://schemas.microsoft.com/office/drawing/2014/main" id="{BFF539FB-7F91-4D10-B985-E6AA0A5FC28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C868E8-C5F6-4E00-9A7C-099B0F4513F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75639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4">
            <a:extLst>
              <a:ext uri="{FF2B5EF4-FFF2-40B4-BE49-F238E27FC236}">
                <a16:creationId xmlns:a16="http://schemas.microsoft.com/office/drawing/2014/main" id="{1569E516-7F1D-4662-93C4-D55037771D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81000"/>
            <a:ext cx="80772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15">
            <a:extLst>
              <a:ext uri="{FF2B5EF4-FFF2-40B4-BE49-F238E27FC236}">
                <a16:creationId xmlns:a16="http://schemas.microsoft.com/office/drawing/2014/main" id="{E69D9D6B-649F-4709-93B6-6A21E0581C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752600"/>
            <a:ext cx="77724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64528" name="Rectangle 16">
            <a:extLst>
              <a:ext uri="{FF2B5EF4-FFF2-40B4-BE49-F238E27FC236}">
                <a16:creationId xmlns:a16="http://schemas.microsoft.com/office/drawing/2014/main" id="{30C3187C-2672-499F-8D03-C56947AC2250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 Unicode MS" pitchFamily="3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29" name="Rectangle 17">
            <a:extLst>
              <a:ext uri="{FF2B5EF4-FFF2-40B4-BE49-F238E27FC236}">
                <a16:creationId xmlns:a16="http://schemas.microsoft.com/office/drawing/2014/main" id="{970BE169-F666-437D-9065-90990B9DC427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 Unicode MS" pitchFamily="3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30" name="Rectangle 18">
            <a:extLst>
              <a:ext uri="{FF2B5EF4-FFF2-40B4-BE49-F238E27FC236}">
                <a16:creationId xmlns:a16="http://schemas.microsoft.com/office/drawing/2014/main" id="{04BE709E-8852-4F0A-A494-39D6D764D0E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Arial Unicode MS" panose="020B0604020202020204" pitchFamily="34" charset="-128"/>
              </a:defRPr>
            </a:lvl1pPr>
          </a:lstStyle>
          <a:p>
            <a:pPr>
              <a:defRPr/>
            </a:pPr>
            <a:fld id="{24CDE9DF-99A1-49A2-9971-D60977107C2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31" name="Rectangle 19">
            <a:extLst>
              <a:ext uri="{FF2B5EF4-FFF2-40B4-BE49-F238E27FC236}">
                <a16:creationId xmlns:a16="http://schemas.microsoft.com/office/drawing/2014/main" id="{1C90AAEE-A651-4BCF-BC33-55A1761065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371600"/>
            <a:ext cx="8080375" cy="155575"/>
          </a:xfrm>
          <a:prstGeom prst="rect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>
              <a:solidFill>
                <a:srgbClr val="A50021"/>
              </a:solidFill>
              <a:latin typeface="Arial Unicode MS" panose="020B0604020202020204" pitchFamily="34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0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  <p:sldLayoutId id="2147483797" r:id="rId12"/>
    <p:sldLayoutId id="2147483798" r:id="rId13"/>
    <p:sldLayoutId id="2147483799" r:id="rId14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 Unicode MS" pitchFamily="34" charset="-128"/>
          <a:ea typeface="Arial Unicode MS" pitchFamily="34" charset="-128"/>
          <a:cs typeface="Arial Unicode MS" pitchFamily="34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 Unicode MS" pitchFamily="34" charset="-128"/>
          <a:ea typeface="Arial Unicode MS" pitchFamily="34" charset="-128"/>
          <a:cs typeface="Arial Unicode MS" pitchFamily="34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 Unicode MS" pitchFamily="34" charset="-128"/>
          <a:ea typeface="Arial Unicode MS" pitchFamily="34" charset="-128"/>
          <a:cs typeface="Arial Unicode MS" pitchFamily="34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 Unicode MS" pitchFamily="34" charset="-128"/>
          <a:ea typeface="Arial Unicode MS" pitchFamily="34" charset="-128"/>
          <a:cs typeface="Arial Unicode MS" pitchFamily="34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 Unicode MS" pitchFamily="34" charset="-128"/>
          <a:ea typeface="Arial Unicode MS" pitchFamily="34" charset="-128"/>
          <a:cs typeface="Arial Unicode MS" pitchFamily="34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 Unicode MS" pitchFamily="34" charset="-128"/>
          <a:ea typeface="Arial Unicode MS" pitchFamily="34" charset="-128"/>
          <a:cs typeface="Arial Unicode MS" pitchFamily="34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 Unicode MS" pitchFamily="34" charset="-128"/>
          <a:ea typeface="Arial Unicode MS" pitchFamily="34" charset="-128"/>
          <a:cs typeface="Arial Unicode MS" pitchFamily="34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 Unicode MS" pitchFamily="34" charset="-128"/>
          <a:ea typeface="Arial Unicode MS" pitchFamily="34" charset="-128"/>
          <a:cs typeface="Arial Unicode MS" pitchFamily="34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SzPct val="60000"/>
        <a:buFont typeface="Wingdings" panose="05000000000000000000" pitchFamily="2" charset="2"/>
        <a:buChar char="n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5000"/>
        <a:buFont typeface="Wingdings" panose="05000000000000000000" pitchFamily="2" charset="2"/>
        <a:buChar char="n"/>
        <a:defRPr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SzPct val="50000"/>
        <a:buFont typeface="Wingdings" panose="05000000000000000000" pitchFamily="2" charset="2"/>
        <a:buChar char="n"/>
        <a:defRPr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A50021"/>
        </a:buClr>
        <a:buSzPct val="50000"/>
        <a:buFont typeface="Wingdings" pitchFamily="2" charset="2"/>
        <a:buChar char="n"/>
        <a:defRPr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A50021"/>
        </a:buClr>
        <a:buSzPct val="50000"/>
        <a:buFont typeface="Wingdings" pitchFamily="2" charset="2"/>
        <a:buChar char="n"/>
        <a:defRPr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A50021"/>
        </a:buClr>
        <a:buSzPct val="50000"/>
        <a:buFont typeface="Wingdings" pitchFamily="2" charset="2"/>
        <a:buChar char="n"/>
        <a:defRPr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A50021"/>
        </a:buClr>
        <a:buSzPct val="50000"/>
        <a:buFont typeface="Wingdings" pitchFamily="2" charset="2"/>
        <a:buChar char="n"/>
        <a:defRPr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6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8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>
            <a:extLst>
              <a:ext uri="{FF2B5EF4-FFF2-40B4-BE49-F238E27FC236}">
                <a16:creationId xmlns:a16="http://schemas.microsoft.com/office/drawing/2014/main" id="{D334B695-BF3C-4643-97E8-837849A4798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dirty="0"/>
              <a:t>CSCE 5200</a:t>
            </a:r>
            <a:br>
              <a:rPr lang="en-US" altLang="en-US" dirty="0"/>
            </a:br>
            <a:r>
              <a:rPr lang="en-US" altLang="en-US" sz="3200" dirty="0">
                <a:latin typeface="Helvetica" panose="020B0604020202020204" pitchFamily="34" charset="0"/>
                <a:cs typeface="Times New Roman" panose="02020603050405020304" pitchFamily="18" charset="0"/>
              </a:rPr>
              <a:t>Information Retrieval and Web Search</a:t>
            </a:r>
          </a:p>
        </p:txBody>
      </p:sp>
      <p:sp>
        <p:nvSpPr>
          <p:cNvPr id="5123" name="Rectangle 1027">
            <a:extLst>
              <a:ext uri="{FF2B5EF4-FFF2-40B4-BE49-F238E27FC236}">
                <a16:creationId xmlns:a16="http://schemas.microsoft.com/office/drawing/2014/main" id="{C4CE0505-6C3C-402F-9528-A11E53C4006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Chapter 1: Boolean retrieval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>
            <a:extLst>
              <a:ext uri="{FF2B5EF4-FFF2-40B4-BE49-F238E27FC236}">
                <a16:creationId xmlns:a16="http://schemas.microsoft.com/office/drawing/2014/main" id="{09589406-A260-4640-A306-A0BF5104FC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dirty="0"/>
              <a:t>Incidence vectors</a:t>
            </a:r>
          </a:p>
        </p:txBody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CD435273-FF5B-461A-BDF6-555961636F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828800"/>
            <a:ext cx="7772400" cy="4648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200" dirty="0"/>
              <a:t>So we have a 0/1 vector for each term.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200" dirty="0"/>
              <a:t>To answer query: </a:t>
            </a:r>
            <a:r>
              <a:rPr lang="en-US" altLang="en-US" sz="2200" b="1" i="1" dirty="0"/>
              <a:t>Brutus</a:t>
            </a:r>
            <a:r>
              <a:rPr lang="en-US" altLang="en-US" sz="2200" dirty="0"/>
              <a:t> </a:t>
            </a:r>
            <a:r>
              <a:rPr lang="en-US" altLang="en-US" sz="2200" i="1" dirty="0"/>
              <a:t>AND</a:t>
            </a:r>
            <a:r>
              <a:rPr lang="en-US" altLang="en-US" sz="2200" dirty="0"/>
              <a:t> </a:t>
            </a:r>
            <a:r>
              <a:rPr lang="en-US" altLang="en-US" sz="2200" b="1" i="1" dirty="0"/>
              <a:t>Caesar</a:t>
            </a:r>
            <a:r>
              <a:rPr lang="en-US" altLang="en-US" sz="2200" dirty="0"/>
              <a:t>  but </a:t>
            </a:r>
            <a:r>
              <a:rPr lang="en-US" altLang="en-US" sz="2200" i="1" dirty="0"/>
              <a:t>NOT</a:t>
            </a:r>
            <a:r>
              <a:rPr lang="en-US" altLang="en-US" sz="2200" dirty="0"/>
              <a:t> </a:t>
            </a:r>
            <a:r>
              <a:rPr lang="en-US" altLang="en-US" sz="2200" b="1" i="1" dirty="0"/>
              <a:t>Calpurnia</a:t>
            </a:r>
            <a:endParaRPr lang="en-US" altLang="en-US" sz="2200" dirty="0"/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Take the vectors for </a:t>
            </a:r>
            <a:r>
              <a:rPr lang="en-US" altLang="en-US" sz="2000" b="1" i="1" dirty="0"/>
              <a:t>Brutus, Caesar</a:t>
            </a:r>
            <a:r>
              <a:rPr lang="en-US" altLang="en-US" sz="2000" dirty="0"/>
              <a:t> and </a:t>
            </a:r>
            <a:r>
              <a:rPr lang="en-US" altLang="en-US" sz="2000" b="1" i="1" dirty="0"/>
              <a:t>Calpurnia</a:t>
            </a:r>
            <a:r>
              <a:rPr lang="en-US" altLang="en-US" sz="2000" dirty="0"/>
              <a:t> (complement the last) </a:t>
            </a:r>
            <a:r>
              <a:rPr lang="en-US" altLang="en-US" sz="2000" dirty="0">
                <a:sym typeface="Wingdings" panose="05000000000000000000" pitchFamily="2" charset="2"/>
              </a:rPr>
              <a:t>  b</a:t>
            </a:r>
            <a:r>
              <a:rPr lang="en-US" altLang="en-US" sz="2000" dirty="0"/>
              <a:t>itwise </a:t>
            </a:r>
            <a:r>
              <a:rPr lang="en-US" altLang="en-US" sz="2000" i="1" dirty="0"/>
              <a:t>AND</a:t>
            </a:r>
            <a:r>
              <a:rPr lang="en-US" altLang="en-US" sz="2000" dirty="0"/>
              <a:t>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110100 </a:t>
            </a:r>
            <a:r>
              <a:rPr lang="en-US" altLang="en-US" sz="2000" i="1" dirty="0"/>
              <a:t>AND</a:t>
            </a:r>
            <a:r>
              <a:rPr lang="en-US" altLang="en-US" sz="2000" dirty="0"/>
              <a:t> 110111 </a:t>
            </a:r>
            <a:r>
              <a:rPr lang="en-US" altLang="en-US" sz="2000" i="1" dirty="0"/>
              <a:t>AND</a:t>
            </a:r>
            <a:r>
              <a:rPr lang="en-US" altLang="en-US" sz="2000" dirty="0"/>
              <a:t> 101111 = 100100.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3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>
            <a:extLst>
              <a:ext uri="{FF2B5EF4-FFF2-40B4-BE49-F238E27FC236}">
                <a16:creationId xmlns:a16="http://schemas.microsoft.com/office/drawing/2014/main" id="{3215E2F8-3505-4512-8DC2-3781637A2C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dirty="0"/>
              <a:t>Answers to query</a:t>
            </a:r>
          </a:p>
        </p:txBody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D1F1F912-7634-4D93-8D3B-AC2100AB69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8077200" cy="3581400"/>
          </a:xfrm>
        </p:spPr>
        <p:txBody>
          <a:bodyPr/>
          <a:lstStyle/>
          <a:p>
            <a:pPr eaLnBrk="1" hangingPunct="1"/>
            <a:r>
              <a:rPr lang="en-US" altLang="en-US" sz="3400" dirty="0">
                <a:latin typeface="Arial" panose="020B0604020202020204" pitchFamily="34" charset="0"/>
              </a:rPr>
              <a:t>Antony and Cleopatra,</a:t>
            </a:r>
            <a:r>
              <a:rPr lang="en-US" altLang="en-US" sz="3400" dirty="0"/>
              <a:t> </a:t>
            </a:r>
            <a:r>
              <a:rPr lang="en-US" altLang="en-US" sz="3400" dirty="0">
                <a:latin typeface="Arial" panose="020B0604020202020204" pitchFamily="34" charset="0"/>
              </a:rPr>
              <a:t>Act III, Scene ii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 i="1" dirty="0">
                <a:latin typeface="Arial" panose="020B0604020202020204" pitchFamily="34" charset="0"/>
              </a:rPr>
              <a:t>     Agrippa</a:t>
            </a:r>
            <a:r>
              <a:rPr lang="en-US" altLang="en-US" sz="1800" dirty="0">
                <a:latin typeface="Arial" panose="020B0604020202020204" pitchFamily="34" charset="0"/>
              </a:rPr>
              <a:t> [Aside to DOMITIUS ENOBARBUS]: Why, </a:t>
            </a:r>
            <a:r>
              <a:rPr lang="en-US" altLang="en-US" sz="1800" dirty="0" err="1">
                <a:latin typeface="Arial" panose="020B0604020202020204" pitchFamily="34" charset="0"/>
              </a:rPr>
              <a:t>Enobarbus</a:t>
            </a:r>
            <a:r>
              <a:rPr lang="en-US" altLang="en-US" sz="1800" dirty="0">
                <a:latin typeface="Arial" panose="020B0604020202020204" pitchFamily="34" charset="0"/>
              </a:rPr>
              <a:t>,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                                When Antony found Julius </a:t>
            </a:r>
            <a:r>
              <a:rPr lang="en-US" altLang="en-US" sz="1800" b="1" i="1" dirty="0">
                <a:latin typeface="Arial" panose="020B0604020202020204" pitchFamily="34" charset="0"/>
              </a:rPr>
              <a:t>Caesar</a:t>
            </a:r>
            <a:r>
              <a:rPr lang="en-US" altLang="en-US" sz="1800" dirty="0">
                <a:latin typeface="Arial" panose="020B0604020202020204" pitchFamily="34" charset="0"/>
              </a:rPr>
              <a:t> dead,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                                He cried almost to roaring; and he wept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                                When at Philippi he found </a:t>
            </a:r>
            <a:r>
              <a:rPr lang="en-US" altLang="en-US" sz="1800" b="1" i="1" dirty="0">
                <a:latin typeface="Arial" panose="020B0604020202020204" pitchFamily="34" charset="0"/>
              </a:rPr>
              <a:t>Brutus</a:t>
            </a:r>
            <a:r>
              <a:rPr lang="en-US" altLang="en-US" sz="1800" dirty="0">
                <a:latin typeface="Arial" panose="020B0604020202020204" pitchFamily="34" charset="0"/>
              </a:rPr>
              <a:t> slain.</a:t>
            </a:r>
          </a:p>
          <a:p>
            <a:pPr eaLnBrk="1" hangingPunct="1"/>
            <a:endParaRPr lang="en-US" altLang="en-US" sz="1800" dirty="0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sz="3400" dirty="0">
                <a:latin typeface="Arial" panose="020B0604020202020204" pitchFamily="34" charset="0"/>
              </a:rPr>
              <a:t>Hamlet, Act III, Scene ii</a:t>
            </a:r>
            <a:endParaRPr lang="en-US" altLang="en-US" sz="1700" dirty="0">
              <a:latin typeface="Arial" panose="020B0604020202020204" pitchFamily="34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 i="1" dirty="0">
                <a:latin typeface="Arial" panose="020B0604020202020204" pitchFamily="34" charset="0"/>
              </a:rPr>
              <a:t>      Lord Polonius:</a:t>
            </a:r>
            <a:r>
              <a:rPr lang="en-US" altLang="en-US" sz="1800" dirty="0">
                <a:latin typeface="Arial" panose="020B0604020202020204" pitchFamily="34" charset="0"/>
              </a:rPr>
              <a:t> I did enact Julius </a:t>
            </a:r>
            <a:r>
              <a:rPr lang="en-US" altLang="en-US" sz="1800" b="1" i="1" dirty="0">
                <a:latin typeface="Arial" panose="020B0604020202020204" pitchFamily="34" charset="0"/>
              </a:rPr>
              <a:t>Caesar</a:t>
            </a:r>
            <a:r>
              <a:rPr lang="en-US" altLang="en-US" sz="1800" dirty="0">
                <a:latin typeface="Arial" panose="020B0604020202020204" pitchFamily="34" charset="0"/>
              </a:rPr>
              <a:t> I was killed </a:t>
            </a:r>
            <a:r>
              <a:rPr lang="en-US" altLang="en-US" sz="1800" dirty="0" err="1">
                <a:latin typeface="Arial" panose="020B0604020202020204" pitchFamily="34" charset="0"/>
              </a:rPr>
              <a:t>i</a:t>
            </a:r>
            <a:r>
              <a:rPr lang="en-US" altLang="en-US" sz="1800" dirty="0">
                <a:latin typeface="Arial" panose="020B0604020202020204" pitchFamily="34" charset="0"/>
              </a:rPr>
              <a:t>' the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                             Capitol; </a:t>
            </a:r>
            <a:r>
              <a:rPr lang="en-US" altLang="en-US" sz="1800" b="1" i="1" dirty="0">
                <a:latin typeface="Arial" panose="020B0604020202020204" pitchFamily="34" charset="0"/>
              </a:rPr>
              <a:t>Brutus</a:t>
            </a:r>
            <a:r>
              <a:rPr lang="en-US" altLang="en-US" sz="1800" dirty="0">
                <a:latin typeface="Arial" panose="020B0604020202020204" pitchFamily="34" charset="0"/>
              </a:rPr>
              <a:t> killed me.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1800" dirty="0">
              <a:latin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2AA4A6-E574-443E-9F9B-3CE0F08F86B2}"/>
              </a:ext>
            </a:extLst>
          </p:cNvPr>
          <p:cNvSpPr txBox="1"/>
          <p:nvPr/>
        </p:nvSpPr>
        <p:spPr>
          <a:xfrm>
            <a:off x="533400" y="5635900"/>
            <a:ext cx="7467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Results from Shakespeare for the query </a:t>
            </a:r>
            <a:r>
              <a:rPr lang="en-US" altLang="en-US" b="1" i="1" dirty="0"/>
              <a:t>Brutus</a:t>
            </a:r>
            <a:r>
              <a:rPr lang="en-US" altLang="en-US" dirty="0"/>
              <a:t> </a:t>
            </a:r>
            <a:r>
              <a:rPr lang="en-US" altLang="en-US" i="1" dirty="0"/>
              <a:t>AND</a:t>
            </a:r>
            <a:r>
              <a:rPr lang="en-US" altLang="en-US" dirty="0"/>
              <a:t> </a:t>
            </a:r>
            <a:r>
              <a:rPr lang="en-US" altLang="en-US" b="1" i="1" dirty="0"/>
              <a:t>Caesar</a:t>
            </a:r>
            <a:r>
              <a:rPr lang="en-US" altLang="en-US" dirty="0"/>
              <a:t>  but </a:t>
            </a:r>
            <a:r>
              <a:rPr lang="en-US" altLang="en-US" i="1" dirty="0"/>
              <a:t>NOT</a:t>
            </a:r>
            <a:r>
              <a:rPr lang="en-US" altLang="en-US" dirty="0"/>
              <a:t> </a:t>
            </a:r>
            <a:r>
              <a:rPr lang="en-US" altLang="en-US" b="1" i="1" dirty="0"/>
              <a:t>Calpurnia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2">
            <a:extLst>
              <a:ext uri="{FF2B5EF4-FFF2-40B4-BE49-F238E27FC236}">
                <a16:creationId xmlns:a16="http://schemas.microsoft.com/office/drawing/2014/main" id="{127C5AEF-50A9-49BA-B5A7-945A0A7D9B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dirty="0"/>
              <a:t>Boolean Retrieval Model</a:t>
            </a:r>
          </a:p>
        </p:txBody>
      </p:sp>
      <p:sp>
        <p:nvSpPr>
          <p:cNvPr id="16389" name="Rectangle 3">
            <a:extLst>
              <a:ext uri="{FF2B5EF4-FFF2-40B4-BE49-F238E27FC236}">
                <a16:creationId xmlns:a16="http://schemas.microsoft.com/office/drawing/2014/main" id="{286F812A-8923-4433-8AFD-D122EE0C08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 model for information retrieval in which we can pose any query in the form of a </a:t>
            </a:r>
            <a:r>
              <a:rPr lang="en-US" altLang="en-US" i="1"/>
              <a:t>Boolean expression</a:t>
            </a:r>
            <a:r>
              <a:rPr lang="en-US" altLang="en-US" i="1">
                <a:solidFill>
                  <a:schemeClr val="hlink"/>
                </a:solidFill>
              </a:rPr>
              <a:t> </a:t>
            </a:r>
            <a:r>
              <a:rPr lang="en-US" altLang="en-US"/>
              <a:t>of terms</a:t>
            </a:r>
          </a:p>
          <a:p>
            <a:pPr lvl="1"/>
            <a:r>
              <a:rPr lang="en-US" altLang="en-US"/>
              <a:t>Terms are combined with the operators AND, OR, and NOT.</a:t>
            </a:r>
          </a:p>
          <a:p>
            <a:r>
              <a:rPr lang="en-US" altLang="en-US"/>
              <a:t>The model views each document as just a set of words</a:t>
            </a: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>
            <a:extLst>
              <a:ext uri="{FF2B5EF4-FFF2-40B4-BE49-F238E27FC236}">
                <a16:creationId xmlns:a16="http://schemas.microsoft.com/office/drawing/2014/main" id="{6CF30DDF-7C38-4B96-A026-3DE5D47D83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Bigger collections</a:t>
            </a:r>
          </a:p>
        </p:txBody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91BBF14B-06A2-433D-A3BF-897F602C75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Consider </a:t>
            </a:r>
            <a:r>
              <a:rPr lang="en-US" altLang="en-US" i="1"/>
              <a:t>N </a:t>
            </a:r>
            <a:r>
              <a:rPr lang="en-US" altLang="en-US"/>
              <a:t>= 1 million documents, with each document about 1000 words long (2–3 book pages). </a:t>
            </a:r>
          </a:p>
          <a:p>
            <a:r>
              <a:rPr lang="en-US" altLang="en-US"/>
              <a:t>If we assume an average of 6 bytes per word including spaces and punctuation</a:t>
            </a:r>
          </a:p>
          <a:p>
            <a:pPr lvl="1"/>
            <a:r>
              <a:rPr lang="en-US" altLang="en-US"/>
              <a:t>This is a document collection about 6 gigabytes (GB) in size.</a:t>
            </a:r>
          </a:p>
          <a:p>
            <a:pPr eaLnBrk="1" hangingPunct="1"/>
            <a:r>
              <a:rPr lang="en-US" altLang="en-US"/>
              <a:t>Typically, there might be about </a:t>
            </a:r>
            <a:r>
              <a:rPr lang="en-US" altLang="en-US" i="1"/>
              <a:t>M </a:t>
            </a:r>
            <a:r>
              <a:rPr lang="en-US" altLang="en-US"/>
              <a:t>= 500,000 distinct terms in these documents.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>
            <a:extLst>
              <a:ext uri="{FF2B5EF4-FFF2-40B4-BE49-F238E27FC236}">
                <a16:creationId xmlns:a16="http://schemas.microsoft.com/office/drawing/2014/main" id="{E824C775-BF13-4487-9DC6-37D5ECAA6D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Can’t build the matrix</a:t>
            </a:r>
          </a:p>
        </p:txBody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90C5CBA1-76F9-4E02-BD85-AB6052434A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5181600"/>
          </a:xfrm>
        </p:spPr>
        <p:txBody>
          <a:bodyPr/>
          <a:lstStyle/>
          <a:p>
            <a:pPr eaLnBrk="1" hangingPunct="1"/>
            <a:r>
              <a:rPr lang="en-US" altLang="en-US"/>
              <a:t>A 500K x 1M matrix has half-a-trillion 0’s and 1’s.</a:t>
            </a:r>
          </a:p>
          <a:p>
            <a:pPr lvl="1" eaLnBrk="1" hangingPunct="1"/>
            <a:r>
              <a:rPr lang="en-US" altLang="en-US"/>
              <a:t>Too many to fit in a computer’s memory</a:t>
            </a:r>
          </a:p>
          <a:p>
            <a:pPr lvl="2" eaLnBrk="1" hangingPunct="1"/>
            <a:r>
              <a:rPr lang="en-US" altLang="en-US" i="1"/>
              <a:t>N </a:t>
            </a:r>
            <a:r>
              <a:rPr lang="en-US" altLang="en-US"/>
              <a:t>= 1 million documents, with each document about 1000 words long, about </a:t>
            </a:r>
            <a:r>
              <a:rPr lang="en-US" altLang="en-US" i="1"/>
              <a:t>M </a:t>
            </a:r>
            <a:r>
              <a:rPr lang="en-US" altLang="en-US"/>
              <a:t>= 500,000 distinct terms in these documents</a:t>
            </a:r>
          </a:p>
          <a:p>
            <a:pPr eaLnBrk="1" hangingPunct="1"/>
            <a:r>
              <a:rPr lang="en-US" altLang="en-US"/>
              <a:t>One crucial observation  </a:t>
            </a:r>
          </a:p>
          <a:p>
            <a:pPr lvl="1" eaLnBrk="1" hangingPunct="1"/>
            <a:r>
              <a:rPr lang="en-US" altLang="en-US"/>
              <a:t>Matrix is extremely sparse.</a:t>
            </a:r>
          </a:p>
          <a:p>
            <a:pPr lvl="1" eaLnBrk="1" hangingPunct="1"/>
            <a:r>
              <a:rPr lang="en-US" altLang="en-US"/>
              <a:t>It has few nonzero entries.</a:t>
            </a:r>
          </a:p>
          <a:p>
            <a:pPr lvl="2" eaLnBrk="1" hangingPunct="1"/>
            <a:r>
              <a:rPr lang="en-US" altLang="en-US"/>
              <a:t>Q: how many non-zero entries in the matrix?</a:t>
            </a:r>
          </a:p>
          <a:p>
            <a:pPr eaLnBrk="1" hangingPunct="1"/>
            <a:r>
              <a:rPr lang="en-US" altLang="en-US"/>
              <a:t>A minimum of 99.8% of the cells are zero.</a:t>
            </a:r>
          </a:p>
          <a:p>
            <a:pPr eaLnBrk="1" hangingPunct="1"/>
            <a:r>
              <a:rPr lang="en-US" altLang="en-US"/>
              <a:t>What’s a better representation?</a:t>
            </a:r>
          </a:p>
          <a:p>
            <a:pPr lvl="1" eaLnBrk="1" hangingPunct="1"/>
            <a:r>
              <a:rPr lang="en-US" altLang="en-US"/>
              <a:t>Record only the things that do occur</a:t>
            </a:r>
          </a:p>
          <a:p>
            <a:pPr lvl="1" eaLnBrk="1" hangingPunct="1"/>
            <a:r>
              <a:rPr lang="en-US" altLang="en-US"/>
              <a:t>i.e., the 1 positions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4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04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04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04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048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048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048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>
            <a:extLst>
              <a:ext uri="{FF2B5EF4-FFF2-40B4-BE49-F238E27FC236}">
                <a16:creationId xmlns:a16="http://schemas.microsoft.com/office/drawing/2014/main" id="{72800AE3-CD9C-4B3F-9348-4E1960CD5E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Inverted index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2C6409-3FC3-43DE-98C5-E01006485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457" y="1578429"/>
            <a:ext cx="7772400" cy="2242456"/>
          </a:xfrm>
        </p:spPr>
        <p:txBody>
          <a:bodyPr/>
          <a:lstStyle/>
          <a:p>
            <a:r>
              <a:rPr lang="en-US" altLang="en-US" sz="2400" dirty="0"/>
              <a:t>The two parts of an inverted index.</a:t>
            </a:r>
            <a:r>
              <a:rPr lang="en-US" altLang="en-US" dirty="0"/>
              <a:t> </a:t>
            </a:r>
          </a:p>
          <a:p>
            <a:pPr lvl="1"/>
            <a:r>
              <a:rPr lang="en-US" altLang="en-US" sz="2000" dirty="0"/>
              <a:t>Each item in the list – records that a term appeared in a document: conventionally called a </a:t>
            </a:r>
            <a:r>
              <a:rPr lang="en-US" altLang="en-US" sz="2000" i="1" dirty="0"/>
              <a:t>posting</a:t>
            </a:r>
            <a:r>
              <a:rPr lang="en-US" altLang="en-US" sz="2000" dirty="0"/>
              <a:t>.</a:t>
            </a:r>
          </a:p>
          <a:p>
            <a:pPr lvl="1"/>
            <a:r>
              <a:rPr lang="en-US" altLang="en-US" sz="2000" dirty="0"/>
              <a:t>The list: called a </a:t>
            </a:r>
            <a:r>
              <a:rPr lang="en-US" altLang="en-US" sz="2000" i="1" dirty="0"/>
              <a:t>postings list </a:t>
            </a:r>
            <a:r>
              <a:rPr lang="en-US" altLang="en-US" sz="2000" dirty="0"/>
              <a:t>(or inverted list)</a:t>
            </a:r>
          </a:p>
          <a:p>
            <a:pPr lvl="1"/>
            <a:r>
              <a:rPr lang="en-US" altLang="en-US" sz="2000" dirty="0"/>
              <a:t>All the postings lists taken together: referred </a:t>
            </a:r>
          </a:p>
          <a:p>
            <a:pPr lvl="1">
              <a:buNone/>
            </a:pPr>
            <a:r>
              <a:rPr lang="en-US" altLang="en-US" sz="2000" dirty="0"/>
              <a:t>  to as the </a:t>
            </a:r>
            <a:r>
              <a:rPr lang="en-US" altLang="en-US" sz="2000" i="1" dirty="0"/>
              <a:t>postings</a:t>
            </a:r>
            <a:r>
              <a:rPr lang="en-US" altLang="en-US" sz="2000" dirty="0"/>
              <a:t>.</a:t>
            </a:r>
          </a:p>
          <a:p>
            <a:endParaRPr lang="en-US" dirty="0"/>
          </a:p>
        </p:txBody>
      </p:sp>
      <p:pic>
        <p:nvPicPr>
          <p:cNvPr id="5" name="Picture 4" descr="An illustration of the two parts of an inverted index.">
            <a:extLst>
              <a:ext uri="{FF2B5EF4-FFF2-40B4-BE49-F238E27FC236}">
                <a16:creationId xmlns:a16="http://schemas.microsoft.com/office/drawing/2014/main" id="{742E0440-5258-41D3-AE38-8C838A9E17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3820885"/>
            <a:ext cx="8001000" cy="2917371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B855A8C3-344A-4D54-A4B6-82778C91D4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Inverted index, cont.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A64F3EFB-665D-4DF0-816C-D34EA1E7AE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Inverted index construction</a:t>
            </a:r>
          </a:p>
          <a:p>
            <a:pPr lvl="1"/>
            <a:r>
              <a:rPr lang="en-US" altLang="en-US"/>
              <a:t>To gain the speed benefits of indexing at retrieval time </a:t>
            </a:r>
          </a:p>
          <a:p>
            <a:pPr lvl="2"/>
            <a:r>
              <a:rPr lang="en-US" altLang="en-US"/>
              <a:t>have to build the index in advance.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7BC5AC7E-0BF2-47BA-9257-79856F40B1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Inverted index construction</a:t>
            </a:r>
          </a:p>
        </p:txBody>
      </p:sp>
      <p:sp>
        <p:nvSpPr>
          <p:cNvPr id="22537" name="Text Box 19">
            <a:extLst>
              <a:ext uri="{FF2B5EF4-FFF2-40B4-BE49-F238E27FC236}">
                <a16:creationId xmlns:a16="http://schemas.microsoft.com/office/drawing/2014/main" id="{1C612675-9191-420D-9689-65D8FBEAB5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1730375"/>
            <a:ext cx="3048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Lucida Sans" panose="020B0602030504020204" pitchFamily="34" charset="0"/>
              </a:rPr>
              <a:t>Collect Documents to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Lucida Sans" panose="020B0602030504020204" pitchFamily="34" charset="0"/>
              </a:rPr>
              <a:t>be indexed.</a:t>
            </a:r>
          </a:p>
        </p:txBody>
      </p:sp>
      <p:sp>
        <p:nvSpPr>
          <p:cNvPr id="22542" name="Rectangle 58">
            <a:extLst>
              <a:ext uri="{FF2B5EF4-FFF2-40B4-BE49-F238E27FC236}">
                <a16:creationId xmlns:a16="http://schemas.microsoft.com/office/drawing/2014/main" id="{F1EB7CA9-A5E5-4D09-B2A1-744FAD8085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875" y="2588331"/>
            <a:ext cx="304800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A50021"/>
                    </a:gs>
                    <a:gs pos="100000">
                      <a:schemeClr val="tx1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Lucida Sans" panose="020B0602030504020204" pitchFamily="34" charset="0"/>
              </a:rPr>
              <a:t>Tokenize the text, turning each document into a list of tokens</a:t>
            </a:r>
          </a:p>
        </p:txBody>
      </p:sp>
      <p:sp>
        <p:nvSpPr>
          <p:cNvPr id="60" name="Text Box 20">
            <a:extLst>
              <a:ext uri="{FF2B5EF4-FFF2-40B4-BE49-F238E27FC236}">
                <a16:creationId xmlns:a16="http://schemas.microsoft.com/office/drawing/2014/main" id="{4AB5D7D0-D5CB-4B5E-8124-3ADF65F04B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3275" y="3843338"/>
            <a:ext cx="18049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Lucida Sans" panose="020B0602030504020204" pitchFamily="34" charset="0"/>
              </a:rPr>
              <a:t>Token stream.</a:t>
            </a:r>
          </a:p>
        </p:txBody>
      </p:sp>
      <p:sp>
        <p:nvSpPr>
          <p:cNvPr id="61" name="Text Box 21">
            <a:extLst>
              <a:ext uri="{FF2B5EF4-FFF2-40B4-BE49-F238E27FC236}">
                <a16:creationId xmlns:a16="http://schemas.microsoft.com/office/drawing/2014/main" id="{9E053392-E642-47F5-AD80-75307CDD6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0191" y="4708968"/>
            <a:ext cx="22034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Lucida Sans" panose="020B0602030504020204" pitchFamily="34" charset="0"/>
              </a:rPr>
              <a:t>Normalized tokens: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Lucida Sans" panose="020B0602030504020204" pitchFamily="34" charset="0"/>
              </a:rPr>
              <a:t>indexed terms</a:t>
            </a:r>
          </a:p>
        </p:txBody>
      </p:sp>
      <p:sp>
        <p:nvSpPr>
          <p:cNvPr id="62" name="Text Box 23">
            <a:extLst>
              <a:ext uri="{FF2B5EF4-FFF2-40B4-BE49-F238E27FC236}">
                <a16:creationId xmlns:a16="http://schemas.microsoft.com/office/drawing/2014/main" id="{29837F2B-72AF-4ACE-80E8-593780A5F5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5918200"/>
            <a:ext cx="3079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Lucida Sans" panose="020B0602030504020204" pitchFamily="34" charset="0"/>
              </a:rPr>
              <a:t>Inverted index: consisting of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Lucida Sans" panose="020B0602030504020204" pitchFamily="34" charset="0"/>
              </a:rPr>
              <a:t>a dictionary and postings.</a:t>
            </a:r>
          </a:p>
        </p:txBody>
      </p:sp>
      <p:pic>
        <p:nvPicPr>
          <p:cNvPr id="9" name="Picture 8" descr="An illustration of Inverted index construction process.">
            <a:extLst>
              <a:ext uri="{FF2B5EF4-FFF2-40B4-BE49-F238E27FC236}">
                <a16:creationId xmlns:a16="http://schemas.microsoft.com/office/drawing/2014/main" id="{68A1D9C8-B072-404D-AAD1-CF6433C6B3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9018" y="1513769"/>
            <a:ext cx="5336381" cy="5181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61" name="Rectangle 9">
            <a:extLst>
              <a:ext uri="{FF2B5EF4-FFF2-40B4-BE49-F238E27FC236}">
                <a16:creationId xmlns:a16="http://schemas.microsoft.com/office/drawing/2014/main" id="{65987F8F-A2C1-42F3-B7F8-DCF1813696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dirty="0"/>
              <a:t>Indexer steps: sort-based indexing</a:t>
            </a:r>
            <a:r>
              <a:rPr lang="en-US" altLang="en-US" sz="2000" dirty="0"/>
              <a:t>(1 of 3)</a:t>
            </a:r>
          </a:p>
        </p:txBody>
      </p:sp>
      <p:sp>
        <p:nvSpPr>
          <p:cNvPr id="23554" name="Rectangle 2" descr="a list of pairs of term and docID&#10;">
            <a:extLst>
              <a:ext uri="{FF2B5EF4-FFF2-40B4-BE49-F238E27FC236}">
                <a16:creationId xmlns:a16="http://schemas.microsoft.com/office/drawing/2014/main" id="{7B3DA03A-F662-46FB-8B5A-5D635459CE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5638800" cy="2514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000" dirty="0"/>
              <a:t>Assume that each document has a unique document identifier(</a:t>
            </a:r>
            <a:r>
              <a:rPr lang="en-US" altLang="en-US" sz="2000" i="1" dirty="0" err="1"/>
              <a:t>docID</a:t>
            </a:r>
            <a:r>
              <a:rPr lang="en-US" altLang="en-US" sz="2000" dirty="0"/>
              <a:t>).</a:t>
            </a:r>
            <a:r>
              <a:rPr lang="en-US" altLang="en-US" sz="1900" dirty="0"/>
              <a:t> </a:t>
            </a:r>
          </a:p>
          <a:p>
            <a:pPr lvl="1">
              <a:lnSpc>
                <a:spcPct val="80000"/>
              </a:lnSpc>
            </a:pPr>
            <a:r>
              <a:rPr lang="en-US" altLang="en-US" sz="1800" dirty="0"/>
              <a:t>During index construction, simply assign successive integers to each new document when it is first encountered.</a:t>
            </a:r>
          </a:p>
          <a:p>
            <a:pPr>
              <a:lnSpc>
                <a:spcPct val="80000"/>
              </a:lnSpc>
            </a:pPr>
            <a:r>
              <a:rPr lang="en-US" altLang="en-US" sz="2000" dirty="0"/>
              <a:t>Input to indexing: a list of normalized tokens for each document </a:t>
            </a:r>
          </a:p>
          <a:p>
            <a:pPr lvl="1">
              <a:lnSpc>
                <a:spcPct val="80000"/>
              </a:lnSpc>
            </a:pPr>
            <a:r>
              <a:rPr lang="en-US" altLang="en-US" sz="1800" dirty="0"/>
              <a:t>a list of pairs of term and </a:t>
            </a:r>
            <a:r>
              <a:rPr lang="en-US" altLang="en-US" sz="1800" dirty="0" err="1"/>
              <a:t>docID</a:t>
            </a:r>
            <a:endParaRPr lang="en-US" altLang="en-US" sz="1800" dirty="0"/>
          </a:p>
        </p:txBody>
      </p:sp>
      <p:sp>
        <p:nvSpPr>
          <p:cNvPr id="23556" name="Text Box 4">
            <a:extLst>
              <a:ext uri="{FF2B5EF4-FFF2-40B4-BE49-F238E27FC236}">
                <a16:creationId xmlns:a16="http://schemas.microsoft.com/office/drawing/2014/main" id="{89D532C2-260F-4F79-940D-5299DFECCD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4419600"/>
            <a:ext cx="981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Arial" panose="020B0604020202020204" pitchFamily="34" charset="0"/>
              </a:rPr>
              <a:t>Doc 1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A5419837-542C-4F95-A39A-0B10BF8AA9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105400"/>
            <a:ext cx="2838450" cy="15621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Arial" panose="020B0604020202020204" pitchFamily="34" charset="0"/>
              </a:rPr>
              <a:t>I did enact Julius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Arial" panose="020B0604020202020204" pitchFamily="34" charset="0"/>
              </a:rPr>
              <a:t>Caesar I was killed 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 err="1">
                <a:latin typeface="Arial" panose="020B0604020202020204" pitchFamily="34" charset="0"/>
              </a:rPr>
              <a:t>i</a:t>
            </a:r>
            <a:r>
              <a:rPr lang="en-US" altLang="en-US" sz="2400" dirty="0">
                <a:latin typeface="Arial" panose="020B0604020202020204" pitchFamily="34" charset="0"/>
              </a:rPr>
              <a:t>' the Capitol; 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Arial" panose="020B0604020202020204" pitchFamily="34" charset="0"/>
              </a:rPr>
              <a:t>Brutus killed me.</a:t>
            </a:r>
          </a:p>
        </p:txBody>
      </p:sp>
      <p:sp>
        <p:nvSpPr>
          <p:cNvPr id="23558" name="Text Box 6">
            <a:extLst>
              <a:ext uri="{FF2B5EF4-FFF2-40B4-BE49-F238E27FC236}">
                <a16:creationId xmlns:a16="http://schemas.microsoft.com/office/drawing/2014/main" id="{E1C0D94D-1902-44AB-BFAF-4294641A47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4419600"/>
            <a:ext cx="981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Arial" panose="020B0604020202020204" pitchFamily="34" charset="0"/>
              </a:rPr>
              <a:t>Doc 2</a:t>
            </a:r>
          </a:p>
        </p:txBody>
      </p:sp>
      <p:sp>
        <p:nvSpPr>
          <p:cNvPr id="23557" name="Rectangle 5">
            <a:extLst>
              <a:ext uri="{FF2B5EF4-FFF2-40B4-BE49-F238E27FC236}">
                <a16:creationId xmlns:a16="http://schemas.microsoft.com/office/drawing/2014/main" id="{8F6E011B-5AB1-45AE-9A70-BDAEC9A76A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5105400"/>
            <a:ext cx="3195638" cy="15621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Arial" panose="020B0604020202020204" pitchFamily="34" charset="0"/>
              </a:rPr>
              <a:t>So let it be with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Arial" panose="020B0604020202020204" pitchFamily="34" charset="0"/>
              </a:rPr>
              <a:t>Caesar. The noble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Arial" panose="020B0604020202020204" pitchFamily="34" charset="0"/>
              </a:rPr>
              <a:t>Brutus hath told you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Arial" panose="020B0604020202020204" pitchFamily="34" charset="0"/>
              </a:rPr>
              <a:t>Caesar was ambitious</a:t>
            </a:r>
          </a:p>
        </p:txBody>
      </p:sp>
      <p:sp>
        <p:nvSpPr>
          <p:cNvPr id="111624" name="Line 8">
            <a:extLst>
              <a:ext uri="{FF2B5EF4-FFF2-40B4-BE49-F238E27FC236}">
                <a16:creationId xmlns:a16="http://schemas.microsoft.com/office/drawing/2014/main" id="{6278F56D-D1A7-4485-A72B-05E6E58C09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4648200"/>
            <a:ext cx="5334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eaLnBrk="1" hangingPunct="1">
              <a:defRPr/>
            </a:pPr>
            <a:endParaRPr lang="en-US">
              <a:ea typeface="+mn-ea"/>
              <a:cs typeface="+mn-cs"/>
            </a:endParaRPr>
          </a:p>
        </p:txBody>
      </p:sp>
      <p:graphicFrame>
        <p:nvGraphicFramePr>
          <p:cNvPr id="23559" name="Object 4" descr="Collect a list of pairs of term and docID from Doc 1 and Doc 2&#10;">
            <a:extLst>
              <a:ext uri="{FF2B5EF4-FFF2-40B4-BE49-F238E27FC236}">
                <a16:creationId xmlns:a16="http://schemas.microsoft.com/office/drawing/2014/main" id="{E454ADBC-FEAB-4204-B159-0158B360858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6901684"/>
              </p:ext>
            </p:extLst>
          </p:nvPr>
        </p:nvGraphicFramePr>
        <p:xfrm>
          <a:off x="6400800" y="1636713"/>
          <a:ext cx="2182813" cy="5221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06" name="Worksheet" r:id="rId3" imgW="1226856" imgH="5562711" progId="Excel.Sheet.8">
                  <p:embed/>
                </p:oleObj>
              </mc:Choice>
              <mc:Fallback>
                <p:oleObj name="Worksheet" r:id="rId3" imgW="1226856" imgH="5562711" progId="Excel.Shee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1636713"/>
                        <a:ext cx="2182813" cy="5221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Rectangle 5">
            <a:extLst>
              <a:ext uri="{FF2B5EF4-FFF2-40B4-BE49-F238E27FC236}">
                <a16:creationId xmlns:a16="http://schemas.microsoft.com/office/drawing/2014/main" id="{295AAAFC-6B97-4C0B-A3D9-2CE61CD018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dirty="0"/>
              <a:t>Indexer steps: sort-based indexing</a:t>
            </a:r>
            <a:r>
              <a:rPr lang="en-US" altLang="en-US" sz="2000" dirty="0"/>
              <a:t>(2 of 3)</a:t>
            </a:r>
          </a:p>
        </p:txBody>
      </p:sp>
      <p:sp>
        <p:nvSpPr>
          <p:cNvPr id="24578" name="Rectangle 2" descr="Sorting this list so that terms are alphabetical. &#10;">
            <a:extLst>
              <a:ext uri="{FF2B5EF4-FFF2-40B4-BE49-F238E27FC236}">
                <a16:creationId xmlns:a16="http://schemas.microsoft.com/office/drawing/2014/main" id="{7C786BE8-34EC-4812-93E2-0593F1E9D8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3200400" cy="1447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dirty="0"/>
              <a:t>Sorting</a:t>
            </a:r>
            <a:r>
              <a:rPr lang="en-US" altLang="en-US" i="1" dirty="0"/>
              <a:t> </a:t>
            </a:r>
            <a:r>
              <a:rPr lang="en-US" altLang="en-US" dirty="0"/>
              <a:t>this list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/>
              <a:t>terms are alphabetical.</a:t>
            </a:r>
            <a:r>
              <a:rPr lang="en-US" altLang="en-US" sz="2000" dirty="0"/>
              <a:t> </a:t>
            </a:r>
            <a:endParaRPr lang="en-US" altLang="en-US" sz="1800" dirty="0"/>
          </a:p>
        </p:txBody>
      </p:sp>
      <p:sp>
        <p:nvSpPr>
          <p:cNvPr id="24583" name="AutoShape 7">
            <a:extLst>
              <a:ext uri="{FF2B5EF4-FFF2-40B4-BE49-F238E27FC236}">
                <a16:creationId xmlns:a16="http://schemas.microsoft.com/office/drawing/2014/main" id="{7083B763-D60D-4DBD-8A82-4BA1245355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276600"/>
            <a:ext cx="3127375" cy="742950"/>
          </a:xfrm>
          <a:prstGeom prst="upArrowCallout">
            <a:avLst>
              <a:gd name="adj1" fmla="val 105235"/>
              <a:gd name="adj2" fmla="val 105235"/>
              <a:gd name="adj3" fmla="val 16667"/>
              <a:gd name="adj4" fmla="val 6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b="1" u="sng">
                <a:latin typeface="Times New Roman" panose="02020603050405020304" pitchFamily="18" charset="0"/>
              </a:rPr>
              <a:t>Core indexing step.</a:t>
            </a:r>
          </a:p>
        </p:txBody>
      </p:sp>
      <p:graphicFrame>
        <p:nvGraphicFramePr>
          <p:cNvPr id="24582" name="Object 3" descr="A list of pairs of term and docID from Doc 1 and Doc 2">
            <a:extLst>
              <a:ext uri="{FF2B5EF4-FFF2-40B4-BE49-F238E27FC236}">
                <a16:creationId xmlns:a16="http://schemas.microsoft.com/office/drawing/2014/main" id="{4E966576-D277-4184-82DB-E32F7F324D4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5975089"/>
              </p:ext>
            </p:extLst>
          </p:nvPr>
        </p:nvGraphicFramePr>
        <p:xfrm>
          <a:off x="3962400" y="1676400"/>
          <a:ext cx="1981200" cy="535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70" name="Worksheet" r:id="rId3" imgW="1226856" imgH="5539768" progId="Excel.Sheet.8">
                  <p:embed/>
                </p:oleObj>
              </mc:Choice>
              <mc:Fallback>
                <p:oleObj name="Worksheet" r:id="rId3" imgW="1226856" imgH="5539768" progId="Excel.Shee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1676400"/>
                        <a:ext cx="1981200" cy="5356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0" name="Line 4">
            <a:extLst>
              <a:ext uri="{FF2B5EF4-FFF2-40B4-BE49-F238E27FC236}">
                <a16:creationId xmlns:a16="http://schemas.microsoft.com/office/drawing/2014/main" id="{D68F2243-6152-45DB-BC2F-DD9FB88B06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ShapeType="1"/>
          </p:cNvSpPr>
          <p:nvPr/>
        </p:nvSpPr>
        <p:spPr bwMode="auto">
          <a:xfrm>
            <a:off x="6172200" y="3810000"/>
            <a:ext cx="3810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4579" name="Object 2" descr="Terms are sorted so that this list&#10;terms are alphabetical. &#10;">
            <a:extLst>
              <a:ext uri="{FF2B5EF4-FFF2-40B4-BE49-F238E27FC236}">
                <a16:creationId xmlns:a16="http://schemas.microsoft.com/office/drawing/2014/main" id="{D6C0A068-4FDC-4EF0-92E2-747D9D3A592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6080317"/>
              </p:ext>
            </p:extLst>
          </p:nvPr>
        </p:nvGraphicFramePr>
        <p:xfrm>
          <a:off x="6629400" y="1577975"/>
          <a:ext cx="2092325" cy="537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71" name="Worksheet" r:id="rId5" imgW="1226856" imgH="5768201" progId="Excel.Sheet.8">
                  <p:embed/>
                </p:oleObj>
              </mc:Choice>
              <mc:Fallback>
                <p:oleObj name="Worksheet" r:id="rId5" imgW="1226856" imgH="5768201" progId="Excel.Shee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1577975"/>
                        <a:ext cx="2092325" cy="5378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DDF08751-5E58-4026-B40E-5166A8E95BE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pt-BR" altLang="en-US" dirty="0"/>
              <a:t>Introduction (1 of 4)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9E82434B-7DBE-425A-AFEB-ED26FB61FE1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38200" y="1600200"/>
            <a:ext cx="8077200" cy="4495800"/>
          </a:xfrm>
        </p:spPr>
        <p:txBody>
          <a:bodyPr/>
          <a:lstStyle/>
          <a:p>
            <a:r>
              <a:rPr lang="pt-BR" altLang="en-US"/>
              <a:t>Definition</a:t>
            </a:r>
          </a:p>
          <a:p>
            <a:pPr lvl="1"/>
            <a:r>
              <a:rPr lang="pt-BR" altLang="en-US"/>
              <a:t>Information retrieval (IR) is finding material (usually documents) of an unstructured nature (usually text) that satisfies an information need from within large collections (usually stored on computers).</a:t>
            </a:r>
          </a:p>
          <a:p>
            <a:r>
              <a:rPr lang="pt-BR" altLang="en-US"/>
              <a:t>Also covers supporting users in browsing or filtering document collections or further processing a set of retrieved documents.</a:t>
            </a:r>
          </a:p>
          <a:p>
            <a:pPr lvl="1"/>
            <a:r>
              <a:rPr lang="pt-BR" altLang="en-US"/>
              <a:t>Docuemnt Clustering</a:t>
            </a:r>
          </a:p>
          <a:p>
            <a:pPr lvl="1"/>
            <a:r>
              <a:rPr lang="pt-BR" altLang="en-US"/>
              <a:t>Text Classification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5" name="Rectangle 5">
            <a:extLst>
              <a:ext uri="{FF2B5EF4-FFF2-40B4-BE49-F238E27FC236}">
                <a16:creationId xmlns:a16="http://schemas.microsoft.com/office/drawing/2014/main" id="{845F5B7F-A8EE-4F63-8992-A60949EC40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dirty="0"/>
              <a:t>Indexer steps: sort-based indexing</a:t>
            </a:r>
            <a:r>
              <a:rPr lang="en-US" altLang="en-US" sz="2000" dirty="0"/>
              <a:t>(3 of 3)</a:t>
            </a:r>
          </a:p>
        </p:txBody>
      </p:sp>
      <p:sp>
        <p:nvSpPr>
          <p:cNvPr id="25602" name="Rectangle 2">
            <a:extLst>
              <a:ext uri="{FF2B5EF4-FFF2-40B4-BE49-F238E27FC236}">
                <a16:creationId xmlns:a16="http://schemas.microsoft.com/office/drawing/2014/main" id="{30C58863-2280-4BAB-9BB4-CC8908608C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676400"/>
            <a:ext cx="3581400" cy="16764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1800"/>
              <a:t>Multiple occurrences of the same term from the same document are then merged.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800"/>
          </a:p>
          <a:p>
            <a:pPr>
              <a:lnSpc>
                <a:spcPct val="80000"/>
              </a:lnSpc>
            </a:pPr>
            <a:r>
              <a:rPr lang="en-US" altLang="en-US" sz="1800"/>
              <a:t>Frequency information is added.</a:t>
            </a:r>
          </a:p>
        </p:txBody>
      </p:sp>
      <p:sp>
        <p:nvSpPr>
          <p:cNvPr id="113671" name="AutoShape 7">
            <a:extLst>
              <a:ext uri="{FF2B5EF4-FFF2-40B4-BE49-F238E27FC236}">
                <a16:creationId xmlns:a16="http://schemas.microsoft.com/office/drawing/2014/main" id="{A4D9A3D7-12E1-4AD0-ABD0-E169E2FEA8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938" y="3581400"/>
            <a:ext cx="2549525" cy="1196975"/>
          </a:xfrm>
          <a:prstGeom prst="upArrowCallout">
            <a:avLst>
              <a:gd name="adj1" fmla="val 53249"/>
              <a:gd name="adj2" fmla="val 53249"/>
              <a:gd name="adj3" fmla="val 16667"/>
              <a:gd name="adj4" fmla="val 6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Lucida Sans" panose="020B0602030504020204" pitchFamily="34" charset="0"/>
              </a:rPr>
              <a:t>Why frequency?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Lucida Sans" panose="020B0602030504020204" pitchFamily="34" charset="0"/>
              </a:rPr>
              <a:t>Will discuss later.</a:t>
            </a:r>
          </a:p>
        </p:txBody>
      </p:sp>
      <p:graphicFrame>
        <p:nvGraphicFramePr>
          <p:cNvPr id="25606" name="Object 35" descr="The list of terms in each document (tagged by their documentID) is sorted alphabetically, and duplicate occurrences of a term in a document are collapsed, ">
            <a:extLst>
              <a:ext uri="{FF2B5EF4-FFF2-40B4-BE49-F238E27FC236}">
                <a16:creationId xmlns:a16="http://schemas.microsoft.com/office/drawing/2014/main" id="{55154BD7-F68E-4FB7-83B7-F6CDFD7F810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6573164"/>
              </p:ext>
            </p:extLst>
          </p:nvPr>
        </p:nvGraphicFramePr>
        <p:xfrm>
          <a:off x="3810000" y="1600200"/>
          <a:ext cx="1828800" cy="5376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94" name="Worksheet" r:id="rId3" imgW="1226856" imgH="5768201" progId="Excel.Sheet.8">
                  <p:embed/>
                </p:oleObj>
              </mc:Choice>
              <mc:Fallback>
                <p:oleObj name="Worksheet" r:id="rId3" imgW="1226856" imgH="5768201" progId="Excel.Sheet.8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1600200"/>
                        <a:ext cx="1828800" cy="5376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4" name="Line 4">
            <a:extLst>
              <a:ext uri="{FF2B5EF4-FFF2-40B4-BE49-F238E27FC236}">
                <a16:creationId xmlns:a16="http://schemas.microsoft.com/office/drawing/2014/main" id="{681E168C-E0CF-46C9-9FF7-EC94262518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ShapeType="1"/>
          </p:cNvSpPr>
          <p:nvPr/>
        </p:nvSpPr>
        <p:spPr bwMode="auto">
          <a:xfrm>
            <a:off x="5791200" y="3657600"/>
            <a:ext cx="3810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5603" name="Object 34" descr="Term frequency in each document is added. ">
            <a:extLst>
              <a:ext uri="{FF2B5EF4-FFF2-40B4-BE49-F238E27FC236}">
                <a16:creationId xmlns:a16="http://schemas.microsoft.com/office/drawing/2014/main" id="{1B80035D-3345-4B19-B14C-434F324E272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8766600"/>
              </p:ext>
            </p:extLst>
          </p:nvPr>
        </p:nvGraphicFramePr>
        <p:xfrm>
          <a:off x="6248400" y="1600200"/>
          <a:ext cx="2619375" cy="492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95" name="Worksheet" r:id="rId5" imgW="1836540" imgH="5037014" progId="Excel.Sheet.8">
                  <p:embed/>
                </p:oleObj>
              </mc:Choice>
              <mc:Fallback>
                <p:oleObj name="Worksheet" r:id="rId5" imgW="1836540" imgH="5037014" progId="Excel.Sheet.8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1600200"/>
                        <a:ext cx="2619375" cy="4927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71" grpId="0" animBg="1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CF98B-A4A7-4363-8123-78555661F82F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ctr"/>
            <a:r>
              <a:rPr lang="en-US" altLang="en-US" dirty="0"/>
              <a:t> Dictionary file and Postings 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439793-1839-48E4-A2AF-16ED51ADE95C}"/>
              </a:ext>
            </a:extLst>
          </p:cNvPr>
          <p:cNvSpPr txBox="1"/>
          <p:nvPr/>
        </p:nvSpPr>
        <p:spPr>
          <a:xfrm>
            <a:off x="228600" y="6085116"/>
            <a:ext cx="89154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Fig. 1.4.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Building index by sorting, grouping, and then splitting into Dictionary file and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postins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From “</a:t>
            </a:r>
            <a:r>
              <a:rPr lang="en-US" sz="20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000" b="0" i="1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Information Retrieval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”(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C. Manning</a:t>
            </a:r>
            <a:r>
              <a:rPr lang="en-US" sz="20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P. Raghavan</a:t>
            </a:r>
            <a:r>
              <a:rPr lang="en-US" sz="20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and 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H. </a:t>
            </a:r>
            <a:r>
              <a:rPr lang="en-US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Schütze</a:t>
            </a:r>
            <a:r>
              <a:rPr lang="en-US" sz="20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000" b="0" i="1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2008, pg.</a:t>
            </a:r>
            <a:r>
              <a:rPr lang="en-US" sz="2000" i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sz="2000" b="0" i="1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b="1" dirty="0">
                <a:solidFill>
                  <a:srgbClr val="54545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 descr="The dictionary stores the terms, and has a pointer to the postings list for each term. It commonly also stores other summary information&#10;such as the total frequency of each term in the collection, and/or the number of documents in which each term occurs. Each postings list stores the list of documents in which a term occurs, and may store other information such as the term frequency&#10;in each document and the position(s) of the term in the document.&#10;">
            <a:extLst>
              <a:ext uri="{FF2B5EF4-FFF2-40B4-BE49-F238E27FC236}">
                <a16:creationId xmlns:a16="http://schemas.microsoft.com/office/drawing/2014/main" id="{84C483AB-6142-4B28-B666-D908697B23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700" y="1540329"/>
            <a:ext cx="7086600" cy="4419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9E5BC4E7-A64B-4CFC-8DD4-3A1F29FDD9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/>
              <a:t>Indexer steps: sort-based indexing, cont.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012F2028-522C-4FE5-BA9F-9B62C34047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/>
              <a:t>The dictionary stores the terms, and has a pointer to the postings list for each term. 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The dictionary records some statistics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E.g. the number of documents which contain each term (the </a:t>
            </a:r>
            <a:r>
              <a:rPr lang="en-US" altLang="en-US" sz="2000" i="1"/>
              <a:t>document frequency</a:t>
            </a:r>
            <a:r>
              <a:rPr lang="en-US" altLang="en-US" sz="2000"/>
              <a:t>, which is also the length of each postings list).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Improve query time efficiency and, later, for weighting in ranked retrieval models.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Each postings list stores the list of documents in which a term occurs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Store other information such as the term frequency (the frequency of each term in each document) or the position(s) of the term in each document.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8">
            <a:extLst>
              <a:ext uri="{FF2B5EF4-FFF2-40B4-BE49-F238E27FC236}">
                <a16:creationId xmlns:a16="http://schemas.microsoft.com/office/drawing/2014/main" id="{3358B03B-FE71-4972-8563-D32766F6CE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Exercise</a:t>
            </a:r>
          </a:p>
        </p:txBody>
      </p:sp>
      <p:pic>
        <p:nvPicPr>
          <p:cNvPr id="28675" name="Picture 4" descr="One exercise question from the textbook">
            <a:extLst>
              <a:ext uri="{FF2B5EF4-FFF2-40B4-BE49-F238E27FC236}">
                <a16:creationId xmlns:a16="http://schemas.microsoft.com/office/drawing/2014/main" id="{D49C6188-8FC0-4C86-BC67-19DC16514502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90600" y="1676400"/>
            <a:ext cx="7391400" cy="2438400"/>
          </a:xfrm>
          <a:noFill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A50021"/>
                    </a:gs>
                    <a:gs pos="100000">
                      <a:schemeClr val="tx1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A6466ED-6FE5-46E6-B8D4-5494525383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0" y="4267200"/>
            <a:ext cx="8077200" cy="2362200"/>
          </a:xfrm>
        </p:spPr>
        <p:txBody>
          <a:bodyPr/>
          <a:lstStyle/>
          <a:p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Exercise 1.1. f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rom “</a:t>
            </a:r>
            <a:r>
              <a:rPr lang="en-US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i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Information Retrieval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C. Manning</a:t>
            </a:r>
            <a:r>
              <a:rPr lang="en-US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P. Raghavan</a:t>
            </a:r>
            <a:r>
              <a:rPr lang="en-US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and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Schütze</a:t>
            </a:r>
            <a:r>
              <a:rPr lang="en-US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i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2008, pg. 9)</a:t>
            </a:r>
            <a:r>
              <a:rPr lang="en-US" b="1" dirty="0">
                <a:solidFill>
                  <a:srgbClr val="54545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770742F9-24B0-49A0-A880-5B19599B501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ctr"/>
            <a:r>
              <a:rPr lang="pt-BR" altLang="en-US" sz="3600" dirty="0"/>
              <a:t>Introduction ( 2 of 4)</a:t>
            </a:r>
            <a:endParaRPr lang="en-US" altLang="en-US" sz="3600" dirty="0"/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16FF1573-43E4-49B2-AB9E-79EA54A1E7C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762000" y="1524000"/>
            <a:ext cx="7772400" cy="4876800"/>
          </a:xfrm>
        </p:spPr>
        <p:txBody>
          <a:bodyPr/>
          <a:lstStyle/>
          <a:p>
            <a:r>
              <a:rPr lang="pt-BR" altLang="en-US"/>
              <a:t>IR systems usually adopt index terms to index and retrieve documents</a:t>
            </a:r>
          </a:p>
          <a:p>
            <a:r>
              <a:rPr lang="pt-BR" altLang="en-US"/>
              <a:t>Index term:</a:t>
            </a:r>
          </a:p>
          <a:p>
            <a:pPr lvl="1"/>
            <a:r>
              <a:rPr lang="pt-BR" altLang="en-US"/>
              <a:t>a keyword or group of related words, which has some meaning of its own</a:t>
            </a:r>
          </a:p>
          <a:p>
            <a:pPr lvl="2"/>
            <a:r>
              <a:rPr lang="pt-BR" altLang="en-US"/>
              <a:t>Usually has the semantics of a noun</a:t>
            </a:r>
          </a:p>
          <a:p>
            <a:pPr lvl="1"/>
            <a:r>
              <a:rPr lang="pt-BR" altLang="en-US"/>
              <a:t>Any word appearing in the text of a document (its more general form)</a:t>
            </a:r>
          </a:p>
          <a:p>
            <a:r>
              <a:rPr lang="pt-BR" altLang="en-US"/>
              <a:t>Stemming might be used:</a:t>
            </a:r>
          </a:p>
          <a:p>
            <a:pPr lvl="1"/>
            <a:r>
              <a:rPr lang="pt-BR" altLang="en-US"/>
              <a:t>connect: connecting, connection, connections</a:t>
            </a:r>
          </a:p>
          <a:p>
            <a:r>
              <a:rPr lang="pt-BR" altLang="en-US"/>
              <a:t>An inverted file is built for the chosen index terms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DB702-FDFF-4E36-BC3F-F59990027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Introduction (3 of 4)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D9CD2267-7B91-4CDC-9A4C-D1A65ECDD1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886" y="1752600"/>
            <a:ext cx="868680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r>
              <a:rPr lang="pt-BR" altLang="en-US" dirty="0"/>
              <a:t>One central problem: predicting which documents are relevenat, and which are not</a:t>
            </a:r>
          </a:p>
          <a:p>
            <a:pPr lvl="1"/>
            <a:r>
              <a:rPr lang="pt-BR" altLang="en-US" dirty="0"/>
              <a:t>Dependent on a ranking alogrithm</a:t>
            </a:r>
          </a:p>
          <a:p>
            <a:pPr lvl="2"/>
            <a:r>
              <a:rPr lang="pt-BR" altLang="en-US" dirty="0"/>
              <a:t>A </a:t>
            </a:r>
            <a:r>
              <a:rPr lang="pt-BR" altLang="en-US" i="1" dirty="0"/>
              <a:t>ranking</a:t>
            </a:r>
            <a:r>
              <a:rPr lang="pt-BR" altLang="en-US" dirty="0"/>
              <a:t> is an ordering of the documents retrieved that (hopefully) reflects the relevance of the documents to the user query </a:t>
            </a:r>
          </a:p>
          <a:p>
            <a:r>
              <a:rPr lang="pt-BR" altLang="en-US" dirty="0"/>
              <a:t>A ranking is based on fundamental definitions regarding the notion of relevance, such as:</a:t>
            </a:r>
          </a:p>
          <a:p>
            <a:pPr lvl="1"/>
            <a:r>
              <a:rPr lang="pt-BR" altLang="en-US" dirty="0"/>
              <a:t>common sets of index terms</a:t>
            </a:r>
          </a:p>
          <a:p>
            <a:pPr lvl="1"/>
            <a:r>
              <a:rPr lang="pt-BR" altLang="en-US" dirty="0"/>
              <a:t>sharing of weighted terms</a:t>
            </a:r>
          </a:p>
          <a:p>
            <a:pPr lvl="1"/>
            <a:r>
              <a:rPr lang="pt-BR" altLang="en-US" dirty="0"/>
              <a:t>likelihood of relevance</a:t>
            </a:r>
          </a:p>
          <a:p>
            <a:r>
              <a:rPr lang="pt-BR" altLang="en-US" dirty="0"/>
              <a:t>Each definition of relevance leads to a distinct </a:t>
            </a:r>
            <a:r>
              <a:rPr lang="pt-BR" altLang="en-US" i="1" dirty="0"/>
              <a:t>IR model</a:t>
            </a:r>
            <a:endParaRPr lang="pt-BR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954EC-34F6-415D-9B00-5DD70C109E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3587" y="110670"/>
            <a:ext cx="7772400" cy="485776"/>
          </a:xfrm>
        </p:spPr>
        <p:txBody>
          <a:bodyPr/>
          <a:lstStyle/>
          <a:p>
            <a:r>
              <a:rPr lang="en-US" dirty="0"/>
              <a:t>Introduction (4 of 4)</a:t>
            </a:r>
          </a:p>
        </p:txBody>
      </p:sp>
      <p:pic>
        <p:nvPicPr>
          <p:cNvPr id="4" name="Picture 3" descr="The searching and ranking process">
            <a:extLst>
              <a:ext uri="{FF2B5EF4-FFF2-40B4-BE49-F238E27FC236}">
                <a16:creationId xmlns:a16="http://schemas.microsoft.com/office/drawing/2014/main" id="{FECBBF27-856D-43DF-AB6B-BBE27BCD57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9298" y="894216"/>
            <a:ext cx="7267575" cy="4515984"/>
          </a:xfrm>
          <a:prstGeom prst="rect">
            <a:avLst/>
          </a:prstGeom>
        </p:spPr>
      </p:pic>
      <p:sp>
        <p:nvSpPr>
          <p:cNvPr id="9219" name="Rectangle 3">
            <a:extLst>
              <a:ext uri="{FF2B5EF4-FFF2-40B4-BE49-F238E27FC236}">
                <a16:creationId xmlns:a16="http://schemas.microsoft.com/office/drawing/2014/main" id="{A38C7729-5D88-4F6E-AE27-95BB066FBA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571" y="5515542"/>
            <a:ext cx="7861073" cy="8964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marL="0" indent="0">
              <a:buNone/>
            </a:pPr>
            <a:r>
              <a:rPr lang="pt-BR" altLang="en-US" sz="2000" dirty="0"/>
              <a:t>The document collection and queries (information needs) are represented by index terms, and then participating in searching, matching, and ranking process.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CB3D719D-5248-4E39-9055-0B12D0F9C6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Outline of Chapter 1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E54BAED6-885B-45D1-90DD-4CFBFEE307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A simple example of an information retrieval problem</a:t>
            </a:r>
          </a:p>
          <a:p>
            <a:r>
              <a:rPr lang="en-US" altLang="en-US"/>
              <a:t>The idea of a term-document matrix (Section 1.1)</a:t>
            </a:r>
          </a:p>
          <a:p>
            <a:r>
              <a:rPr lang="en-US" altLang="en-US"/>
              <a:t> The central inverted index data structure (Section 1.2). </a:t>
            </a:r>
          </a:p>
          <a:p>
            <a:r>
              <a:rPr lang="en-US" altLang="en-US"/>
              <a:t>Boolean retrieval model (Section 1.3)</a:t>
            </a:r>
          </a:p>
          <a:p>
            <a:r>
              <a:rPr lang="en-US" altLang="en-US"/>
              <a:t>How Boolean queries are processed (Section 1.4).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1026">
            <a:extLst>
              <a:ext uri="{FF2B5EF4-FFF2-40B4-BE49-F238E27FC236}">
                <a16:creationId xmlns:a16="http://schemas.microsoft.com/office/drawing/2014/main" id="{62FB8F2E-B55F-4B4A-A7FC-E427B6A708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610600" cy="990600"/>
          </a:xfrm>
        </p:spPr>
        <p:txBody>
          <a:bodyPr/>
          <a:lstStyle/>
          <a:p>
            <a:pPr eaLnBrk="1" hangingPunct="1"/>
            <a:r>
              <a:rPr lang="en-US" altLang="en-US" sz="3200" dirty="0"/>
              <a:t>An example information retrieval problem</a:t>
            </a:r>
          </a:p>
        </p:txBody>
      </p:sp>
      <p:sp>
        <p:nvSpPr>
          <p:cNvPr id="105475" name="Rectangle 1027">
            <a:extLst>
              <a:ext uri="{FF2B5EF4-FFF2-40B4-BE49-F238E27FC236}">
                <a16:creationId xmlns:a16="http://schemas.microsoft.com/office/drawing/2014/main" id="{EAE8DEAC-D587-4EC9-8126-190B390EDE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5334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200" dirty="0"/>
              <a:t>Which plays of Shakespeare contain the words </a:t>
            </a:r>
            <a:r>
              <a:rPr lang="en-US" altLang="en-US" sz="2200" b="1" i="1" dirty="0"/>
              <a:t>Brutus</a:t>
            </a:r>
            <a:r>
              <a:rPr lang="en-US" altLang="en-US" sz="2200" dirty="0"/>
              <a:t> </a:t>
            </a:r>
            <a:r>
              <a:rPr lang="en-US" altLang="en-US" sz="2200" i="1" dirty="0"/>
              <a:t>AND</a:t>
            </a:r>
            <a:r>
              <a:rPr lang="en-US" altLang="en-US" sz="2200" dirty="0"/>
              <a:t> </a:t>
            </a:r>
            <a:r>
              <a:rPr lang="en-US" altLang="en-US" sz="2200" b="1" i="1" dirty="0"/>
              <a:t>Caesar</a:t>
            </a:r>
            <a:r>
              <a:rPr lang="en-US" altLang="en-US" sz="2200" dirty="0"/>
              <a:t>  but </a:t>
            </a:r>
            <a:r>
              <a:rPr lang="en-US" altLang="en-US" sz="2200" i="1" dirty="0"/>
              <a:t>NOT</a:t>
            </a:r>
            <a:r>
              <a:rPr lang="en-US" altLang="en-US" sz="2200" dirty="0"/>
              <a:t> </a:t>
            </a:r>
            <a:r>
              <a:rPr lang="en-US" altLang="en-US" sz="2200" b="1" i="1" dirty="0"/>
              <a:t>Calpurnia</a:t>
            </a:r>
            <a:r>
              <a:rPr lang="en-US" altLang="en-US" sz="2200" dirty="0"/>
              <a:t>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One way: start at the beginning and read through all the text, noting for each play whether it contains </a:t>
            </a:r>
            <a:r>
              <a:rPr lang="en-US" altLang="en-US" sz="2000" b="1" i="1" dirty="0"/>
              <a:t>Brutus</a:t>
            </a:r>
            <a:r>
              <a:rPr lang="en-US" altLang="en-US" sz="2000" dirty="0"/>
              <a:t> and </a:t>
            </a:r>
            <a:r>
              <a:rPr lang="en-US" altLang="en-US" sz="2000" b="1" i="1" dirty="0"/>
              <a:t>Caesar </a:t>
            </a:r>
            <a:r>
              <a:rPr lang="en-US" altLang="en-US" sz="2000" dirty="0"/>
              <a:t>and excluding it from consideration if it contains </a:t>
            </a:r>
            <a:r>
              <a:rPr lang="en-US" altLang="en-US" sz="2000" b="1" i="1" dirty="0"/>
              <a:t>Calpurnia.</a:t>
            </a:r>
            <a:endParaRPr lang="en-US" altLang="en-US" sz="2000" dirty="0"/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This sort of linear scan through documents: slow (for large corpora)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200" dirty="0"/>
              <a:t>Goal: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To process large document collections quickly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To allow more flexible matching operations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800" dirty="0"/>
              <a:t>find the documents where </a:t>
            </a:r>
            <a:r>
              <a:rPr lang="en-US" altLang="en-US" sz="1800" b="1" i="1" dirty="0"/>
              <a:t>Romans </a:t>
            </a:r>
            <a:r>
              <a:rPr lang="en-US" altLang="en-US" sz="1800" b="1" dirty="0"/>
              <a:t>near </a:t>
            </a:r>
            <a:r>
              <a:rPr lang="en-US" altLang="en-US" sz="1800" b="1" i="1" dirty="0"/>
              <a:t>countrymen </a:t>
            </a:r>
            <a:r>
              <a:rPr lang="en-US" altLang="en-US" sz="1800" dirty="0"/>
              <a:t>and </a:t>
            </a:r>
            <a:r>
              <a:rPr lang="en-US" altLang="en-US" sz="1800" b="1" dirty="0"/>
              <a:t>near </a:t>
            </a:r>
            <a:r>
              <a:rPr lang="en-US" altLang="en-US" sz="1800" dirty="0"/>
              <a:t>might be defined as “within 5 words” or “within the same sentence”</a:t>
            </a:r>
            <a:endParaRPr lang="en-US" altLang="en-US" sz="1800" b="1" dirty="0"/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To allow ranked retrieval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800" dirty="0"/>
              <a:t>best answer to an information need among many documents that contain certain words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5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8EB6AA50-3A56-432C-8E71-C92DEF46C1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458200" cy="990600"/>
          </a:xfrm>
        </p:spPr>
        <p:txBody>
          <a:bodyPr/>
          <a:lstStyle/>
          <a:p>
            <a:r>
              <a:rPr lang="en-US" altLang="en-US" sz="3200" dirty="0"/>
              <a:t>An example information retrieval problem, cont.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59C6CAB0-9FB7-45EB-980A-F9C376015A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The way to avoid linearly scanning the texts for each query: </a:t>
            </a:r>
            <a:r>
              <a:rPr lang="en-US" altLang="en-US" i="1"/>
              <a:t>index </a:t>
            </a:r>
            <a:r>
              <a:rPr lang="en-US" altLang="en-US"/>
              <a:t>the documents in advance.</a:t>
            </a:r>
          </a:p>
          <a:p>
            <a:r>
              <a:rPr lang="en-US" altLang="en-US"/>
              <a:t>Suppose we record for each document–here a play of Shakespeare’s - whether it contains each word out of all the words Shakespeare used. </a:t>
            </a:r>
          </a:p>
          <a:p>
            <a:pPr lvl="1"/>
            <a:r>
              <a:rPr lang="en-US" altLang="en-US"/>
              <a:t>What is the result?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CB09FF56-25CD-4235-8C64-71CD7951BA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dirty="0"/>
              <a:t>A term-document incidence matrix</a:t>
            </a:r>
          </a:p>
        </p:txBody>
      </p:sp>
      <p:pic>
        <p:nvPicPr>
          <p:cNvPr id="7" name="Content Placeholder 6" descr="A term-document incidence matrix example.">
            <a:extLst>
              <a:ext uri="{FF2B5EF4-FFF2-40B4-BE49-F238E27FC236}">
                <a16:creationId xmlns:a16="http://schemas.microsoft.com/office/drawing/2014/main" id="{533E21D6-21BF-4306-84B2-8B40B104B3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550" y="1820066"/>
            <a:ext cx="5372100" cy="2457450"/>
          </a:xfrm>
        </p:spPr>
      </p:pic>
      <p:sp>
        <p:nvSpPr>
          <p:cNvPr id="12" name="TextBox 11" descr="A term-document incidence matrix example.">
            <a:extLst>
              <a:ext uri="{FF2B5EF4-FFF2-40B4-BE49-F238E27FC236}">
                <a16:creationId xmlns:a16="http://schemas.microsoft.com/office/drawing/2014/main" id="{A743316D-BCAC-4B4E-B20C-DB6F4437BCCE}"/>
              </a:ext>
            </a:extLst>
          </p:cNvPr>
          <p:cNvSpPr txBox="1"/>
          <p:nvPr/>
        </p:nvSpPr>
        <p:spPr>
          <a:xfrm>
            <a:off x="775494" y="4305300"/>
            <a:ext cx="747236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Fig.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1.1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A term-document incidence matrix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From “</a:t>
            </a:r>
            <a:r>
              <a:rPr lang="en-US" sz="20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000" b="0" i="1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Information Retrieval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”(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C. Manning</a:t>
            </a:r>
            <a:r>
              <a:rPr lang="en-US" sz="20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P. Raghavan</a:t>
            </a:r>
            <a:r>
              <a:rPr lang="en-US" sz="20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and 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H. </a:t>
            </a:r>
            <a:r>
              <a:rPr lang="en-US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Schütze</a:t>
            </a:r>
            <a:r>
              <a:rPr lang="en-US" sz="20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000" b="0" i="1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2008, pg.</a:t>
            </a:r>
            <a:r>
              <a:rPr lang="en-US" sz="2000" i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2000" b="0" i="1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b="1" dirty="0">
                <a:solidFill>
                  <a:srgbClr val="54545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18" name="Text Box 8">
            <a:extLst>
              <a:ext uri="{FF2B5EF4-FFF2-40B4-BE49-F238E27FC236}">
                <a16:creationId xmlns:a16="http://schemas.microsoft.com/office/drawing/2014/main" id="{37585500-4845-418F-BAF0-C16E249EED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5791200"/>
            <a:ext cx="3978275" cy="70167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i="1">
                <a:latin typeface="Lucida Sans" panose="020B0602030504020204" pitchFamily="34" charset="0"/>
              </a:rPr>
              <a:t>Brutus</a:t>
            </a:r>
            <a:r>
              <a:rPr lang="en-US" altLang="en-US" sz="2000">
                <a:latin typeface="Lucida Sans" panose="020B0602030504020204" pitchFamily="34" charset="0"/>
              </a:rPr>
              <a:t> </a:t>
            </a:r>
            <a:r>
              <a:rPr lang="en-US" altLang="en-US" sz="2000" i="1">
                <a:latin typeface="Lucida Sans" panose="020B0602030504020204" pitchFamily="34" charset="0"/>
              </a:rPr>
              <a:t>AND</a:t>
            </a:r>
            <a:r>
              <a:rPr lang="en-US" altLang="en-US" sz="2000">
                <a:latin typeface="Lucida Sans" panose="020B0602030504020204" pitchFamily="34" charset="0"/>
              </a:rPr>
              <a:t> </a:t>
            </a:r>
            <a:r>
              <a:rPr lang="en-US" altLang="en-US" sz="2000" b="1" i="1">
                <a:latin typeface="Lucida Sans" panose="020B0602030504020204" pitchFamily="34" charset="0"/>
              </a:rPr>
              <a:t>Caesar</a:t>
            </a:r>
            <a:r>
              <a:rPr lang="en-US" altLang="en-US" sz="2000">
                <a:latin typeface="Lucida Sans" panose="020B0602030504020204" pitchFamily="34" charset="0"/>
              </a:rPr>
              <a:t> but </a:t>
            </a:r>
            <a:r>
              <a:rPr lang="en-US" altLang="en-US" sz="2000" i="1">
                <a:latin typeface="Lucida Sans" panose="020B0602030504020204" pitchFamily="34" charset="0"/>
              </a:rPr>
              <a:t>NOT</a:t>
            </a:r>
            <a:r>
              <a:rPr lang="en-US" altLang="en-US" sz="2000">
                <a:latin typeface="Lucida Sans" panose="020B0602030504020204" pitchFamily="34" charset="0"/>
              </a:rPr>
              <a:t> </a:t>
            </a:r>
            <a:r>
              <a:rPr lang="en-US" altLang="en-US" sz="2000" b="1" i="1">
                <a:latin typeface="Lucida Sans" panose="020B0602030504020204" pitchFamily="34" charset="0"/>
              </a:rPr>
              <a:t>Calpurnia</a:t>
            </a:r>
          </a:p>
        </p:txBody>
      </p:sp>
      <p:sp>
        <p:nvSpPr>
          <p:cNvPr id="13315" name="Text Box 3">
            <a:extLst>
              <a:ext uri="{FF2B5EF4-FFF2-40B4-BE49-F238E27FC236}">
                <a16:creationId xmlns:a16="http://schemas.microsoft.com/office/drawing/2014/main" id="{D28274EE-B9AD-48F3-A921-8BACEA0FFD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5568950"/>
            <a:ext cx="4495800" cy="11064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SzPct val="60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200">
                <a:latin typeface="Lucida Sans" panose="020B0602030504020204" pitchFamily="34" charset="0"/>
              </a:rPr>
              <a:t>Matrix element (</a:t>
            </a:r>
            <a:r>
              <a:rPr lang="en-US" altLang="en-US" sz="2200" i="1">
                <a:latin typeface="Lucida Sans" panose="020B0602030504020204" pitchFamily="34" charset="0"/>
              </a:rPr>
              <a:t>t</a:t>
            </a:r>
            <a:r>
              <a:rPr lang="en-US" altLang="en-US" sz="2200">
                <a:latin typeface="Lucida Sans" panose="020B0602030504020204" pitchFamily="34" charset="0"/>
              </a:rPr>
              <a:t>, </a:t>
            </a:r>
            <a:r>
              <a:rPr lang="en-US" altLang="en-US" sz="2200" i="1">
                <a:latin typeface="Lucida Sans" panose="020B0602030504020204" pitchFamily="34" charset="0"/>
              </a:rPr>
              <a:t>d</a:t>
            </a:r>
            <a:r>
              <a:rPr lang="en-US" altLang="en-US" sz="2200">
                <a:latin typeface="Lucida Sans" panose="020B0602030504020204" pitchFamily="34" charset="0"/>
              </a:rPr>
              <a:t>) is 1 if the play in column </a:t>
            </a:r>
            <a:r>
              <a:rPr lang="en-US" altLang="en-US" sz="2200" i="1">
                <a:latin typeface="Lucida Sans" panose="020B0602030504020204" pitchFamily="34" charset="0"/>
              </a:rPr>
              <a:t>d </a:t>
            </a:r>
            <a:r>
              <a:rPr lang="en-US" altLang="en-US" sz="2200">
                <a:latin typeface="Lucida Sans" panose="020B0602030504020204" pitchFamily="34" charset="0"/>
              </a:rPr>
              <a:t>contains the word in row </a:t>
            </a:r>
            <a:r>
              <a:rPr lang="en-US" altLang="en-US" sz="2200" i="1">
                <a:latin typeface="Lucida Sans" panose="020B0602030504020204" pitchFamily="34" charset="0"/>
              </a:rPr>
              <a:t>t</a:t>
            </a:r>
            <a:r>
              <a:rPr lang="en-US" altLang="en-US" sz="2200">
                <a:latin typeface="Lucida Sans" panose="020B0602030504020204" pitchFamily="34" charset="0"/>
              </a:rPr>
              <a:t>, and is 0 otherwise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Default Design">
      <a:majorFont>
        <a:latin typeface="Arial Unicode MS"/>
        <a:ea typeface="Arial Unicode MS"/>
        <a:cs typeface="Arial Unicode MS"/>
      </a:majorFont>
      <a:minorFont>
        <a:latin typeface="Arial Unicode MS"/>
        <a:ea typeface="Arial Unicode MS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Sans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Sans" pitchFamily="34" charset="0"/>
          </a:defRPr>
        </a:defPPr>
      </a:lstStyle>
    </a:lnDef>
  </a:objectDefaults>
  <a:extraClrSchemeLst>
    <a:extraClrScheme>
      <a:clrScheme name="Default Design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20519</TotalTime>
  <Words>1399</Words>
  <Application>Microsoft Office PowerPoint</Application>
  <PresentationFormat>On-screen Show (4:3)</PresentationFormat>
  <Paragraphs>145</Paragraphs>
  <Slides>23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Arial Unicode MS</vt:lpstr>
      <vt:lpstr>Arial</vt:lpstr>
      <vt:lpstr>Helvetica</vt:lpstr>
      <vt:lpstr>Lucida Sans</vt:lpstr>
      <vt:lpstr>Tahoma</vt:lpstr>
      <vt:lpstr>Times New Roman</vt:lpstr>
      <vt:lpstr>Wingdings</vt:lpstr>
      <vt:lpstr>Default Design</vt:lpstr>
      <vt:lpstr>Worksheet</vt:lpstr>
      <vt:lpstr>CSCE 5200 Information Retrieval and Web Search</vt:lpstr>
      <vt:lpstr>Introduction (1 of 4)</vt:lpstr>
      <vt:lpstr>Introduction ( 2 of 4)</vt:lpstr>
      <vt:lpstr>Introduction (3 of 4)</vt:lpstr>
      <vt:lpstr>Introduction (4 of 4)</vt:lpstr>
      <vt:lpstr>Outline of Chapter 1</vt:lpstr>
      <vt:lpstr>An example information retrieval problem</vt:lpstr>
      <vt:lpstr>An example information retrieval problem, cont.</vt:lpstr>
      <vt:lpstr>A term-document incidence matrix</vt:lpstr>
      <vt:lpstr>Incidence vectors</vt:lpstr>
      <vt:lpstr>Answers to query</vt:lpstr>
      <vt:lpstr>Boolean Retrieval Model</vt:lpstr>
      <vt:lpstr>Bigger collections</vt:lpstr>
      <vt:lpstr>Can’t build the matrix</vt:lpstr>
      <vt:lpstr>Inverted index</vt:lpstr>
      <vt:lpstr>Inverted index, cont.</vt:lpstr>
      <vt:lpstr>Inverted index construction</vt:lpstr>
      <vt:lpstr>Indexer steps: sort-based indexing(1 of 3)</vt:lpstr>
      <vt:lpstr>Indexer steps: sort-based indexing(2 of 3)</vt:lpstr>
      <vt:lpstr>Indexer steps: sort-based indexing(3 of 3)</vt:lpstr>
      <vt:lpstr> Dictionary file and Postings </vt:lpstr>
      <vt:lpstr>Indexer steps: sort-based indexing, cont.</vt:lpstr>
      <vt:lpstr>Exercise</vt:lpstr>
    </vt:vector>
  </TitlesOfParts>
  <Company>Stanford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Christopher Manning</dc:creator>
  <cp:lastModifiedBy>Jin, Wei</cp:lastModifiedBy>
  <cp:revision>421</cp:revision>
  <cp:lastPrinted>1601-01-01T00:00:00Z</cp:lastPrinted>
  <dcterms:created xsi:type="dcterms:W3CDTF">2002-09-18T16:13:07Z</dcterms:created>
  <dcterms:modified xsi:type="dcterms:W3CDTF">2022-05-15T02:03:59Z</dcterms:modified>
</cp:coreProperties>
</file>