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Lst>
  <p:notesMasterIdLst>
    <p:notesMasterId r:id="rId27"/>
  </p:notesMasterIdLst>
  <p:handoutMasterIdLst>
    <p:handoutMasterId r:id="rId28"/>
  </p:handoutMasterIdLst>
  <p:sldIdLst>
    <p:sldId id="258" r:id="rId2"/>
    <p:sldId id="308" r:id="rId3"/>
    <p:sldId id="279" r:id="rId4"/>
    <p:sldId id="316" r:id="rId5"/>
    <p:sldId id="363" r:id="rId6"/>
    <p:sldId id="364" r:id="rId7"/>
    <p:sldId id="317" r:id="rId8"/>
    <p:sldId id="352" r:id="rId9"/>
    <p:sldId id="311" r:id="rId10"/>
    <p:sldId id="318" r:id="rId11"/>
    <p:sldId id="312" r:id="rId12"/>
    <p:sldId id="320" r:id="rId13"/>
    <p:sldId id="366" r:id="rId14"/>
    <p:sldId id="367" r:id="rId15"/>
    <p:sldId id="314" r:id="rId16"/>
    <p:sldId id="315" r:id="rId17"/>
    <p:sldId id="368" r:id="rId18"/>
    <p:sldId id="369" r:id="rId19"/>
    <p:sldId id="370" r:id="rId20"/>
    <p:sldId id="309" r:id="rId21"/>
    <p:sldId id="383" r:id="rId22"/>
    <p:sldId id="325" r:id="rId23"/>
    <p:sldId id="323" r:id="rId24"/>
    <p:sldId id="324" r:id="rId25"/>
    <p:sldId id="384" r:id="rId26"/>
  </p:sldIdLst>
  <p:sldSz cx="9144000" cy="6858000" type="screen4x3"/>
  <p:notesSz cx="7315200" cy="9601200"/>
  <p:defaultTextStyle>
    <a:defPPr>
      <a:defRPr lang="en-US"/>
    </a:defPPr>
    <a:lvl1pPr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1pPr>
    <a:lvl2pPr marL="4572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2pPr>
    <a:lvl3pPr marL="9144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3pPr>
    <a:lvl4pPr marL="13716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4pPr>
    <a:lvl5pPr marL="1828800" algn="l" rtl="0" eaLnBrk="0" fontAlgn="base" hangingPunct="0">
      <a:spcBef>
        <a:spcPct val="0"/>
      </a:spcBef>
      <a:spcAft>
        <a:spcPct val="0"/>
      </a:spcAft>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5pPr>
    <a:lvl6pPr marL="22860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6pPr>
    <a:lvl7pPr marL="27432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7pPr>
    <a:lvl8pPr marL="32004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8pPr>
    <a:lvl9pPr marL="3657600" algn="l" defTabSz="914400" rtl="0" eaLnBrk="1" latinLnBrk="0" hangingPunct="1">
      <a:defRPr sz="2400" kern="12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FF9966"/>
    <a:srgbClr val="F4F3EB"/>
    <a:srgbClr val="F0EEEB"/>
    <a:srgbClr val="00A000"/>
    <a:srgbClr val="A40508"/>
    <a:srgbClr val="A50021"/>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autoAdjust="0"/>
    <p:restoredTop sz="94669" autoAdjust="0"/>
  </p:normalViewPr>
  <p:slideViewPr>
    <p:cSldViewPr>
      <p:cViewPr varScale="1">
        <p:scale>
          <a:sx n="154" d="100"/>
          <a:sy n="154" d="100"/>
        </p:scale>
        <p:origin x="1392" y="1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866"/>
    </p:cViewPr>
  </p:sorterViewPr>
  <p:notesViewPr>
    <p:cSldViewPr>
      <p:cViewPr varScale="1">
        <p:scale>
          <a:sx n="66" d="100"/>
          <a:sy n="66" d="100"/>
        </p:scale>
        <p:origin x="65536" y="13457817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D047DBF-EB2D-4A85-857D-326C42D482B7}"/>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97283" name="Rectangle 3">
            <a:extLst>
              <a:ext uri="{FF2B5EF4-FFF2-40B4-BE49-F238E27FC236}">
                <a16:creationId xmlns:a16="http://schemas.microsoft.com/office/drawing/2014/main" id="{61FA8456-93BB-49D7-AF8E-4D5277825469}"/>
              </a:ext>
            </a:extLst>
          </p:cNvPr>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atin typeface="Tahoma" pitchFamily="34" charset="0"/>
              </a:defRPr>
            </a:lvl1pPr>
          </a:lstStyle>
          <a:p>
            <a:pPr>
              <a:defRPr/>
            </a:pPr>
            <a:endParaRPr lang="en-US"/>
          </a:p>
        </p:txBody>
      </p:sp>
      <p:sp>
        <p:nvSpPr>
          <p:cNvPr id="97284" name="Rectangle 4">
            <a:extLst>
              <a:ext uri="{FF2B5EF4-FFF2-40B4-BE49-F238E27FC236}">
                <a16:creationId xmlns:a16="http://schemas.microsoft.com/office/drawing/2014/main" id="{08E49DB3-2B38-4BAC-A0E2-F9E897B0949D}"/>
              </a:ext>
            </a:extLst>
          </p:cNvPr>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atin typeface="Tahoma" pitchFamily="34" charset="0"/>
              </a:defRPr>
            </a:lvl1pPr>
          </a:lstStyle>
          <a:p>
            <a:pPr>
              <a:defRPr/>
            </a:pPr>
            <a:endParaRPr lang="en-US"/>
          </a:p>
        </p:txBody>
      </p:sp>
      <p:sp>
        <p:nvSpPr>
          <p:cNvPr id="97285" name="Rectangle 5">
            <a:extLst>
              <a:ext uri="{FF2B5EF4-FFF2-40B4-BE49-F238E27FC236}">
                <a16:creationId xmlns:a16="http://schemas.microsoft.com/office/drawing/2014/main" id="{BB0DAE30-17EB-4A0F-A2C1-5E02F5AB88A4}"/>
              </a:ext>
            </a:extLst>
          </p:cNvPr>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72821CC-5F2B-40A7-80D5-90480388F6F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FB60004E-9726-4C8A-BFED-698C4FED5FFE}"/>
              </a:ext>
            </a:extLst>
          </p:cNvPr>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eaLnBrk="1" hangingPunct="1">
              <a:defRPr sz="1200"/>
            </a:lvl1pPr>
          </a:lstStyle>
          <a:p>
            <a:pPr>
              <a:defRPr/>
            </a:pPr>
            <a:endParaRPr lang="en-US"/>
          </a:p>
        </p:txBody>
      </p:sp>
      <p:sp>
        <p:nvSpPr>
          <p:cNvPr id="101379" name="Rectangle 3">
            <a:extLst>
              <a:ext uri="{FF2B5EF4-FFF2-40B4-BE49-F238E27FC236}">
                <a16:creationId xmlns:a16="http://schemas.microsoft.com/office/drawing/2014/main" id="{EF710446-16F9-4DBF-B67C-F125C91210FE}"/>
              </a:ext>
            </a:extLst>
          </p:cNvPr>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lvl1pPr algn="r" eaLnBrk="1" hangingPunct="1">
              <a:defRPr sz="1200"/>
            </a:lvl1pPr>
          </a:lstStyle>
          <a:p>
            <a:pPr>
              <a:defRPr/>
            </a:pPr>
            <a:endParaRPr lang="en-US"/>
          </a:p>
        </p:txBody>
      </p:sp>
      <p:sp>
        <p:nvSpPr>
          <p:cNvPr id="3076" name="Rectangle 4">
            <a:extLst>
              <a:ext uri="{FF2B5EF4-FFF2-40B4-BE49-F238E27FC236}">
                <a16:creationId xmlns:a16="http://schemas.microsoft.com/office/drawing/2014/main" id="{CC8D2B04-AC80-498C-9911-1602B5BEB6D3}"/>
              </a:ext>
            </a:extLst>
          </p:cNvPr>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1" name="Rectangle 5">
            <a:extLst>
              <a:ext uri="{FF2B5EF4-FFF2-40B4-BE49-F238E27FC236}">
                <a16:creationId xmlns:a16="http://schemas.microsoft.com/office/drawing/2014/main" id="{E395F5A1-C826-43B1-BFA2-8E6079A39D93}"/>
              </a:ext>
            </a:extLst>
          </p:cNvPr>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5235" tIns="47617" rIns="95235" bIns="476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1382" name="Rectangle 6">
            <a:extLst>
              <a:ext uri="{FF2B5EF4-FFF2-40B4-BE49-F238E27FC236}">
                <a16:creationId xmlns:a16="http://schemas.microsoft.com/office/drawing/2014/main" id="{5438142F-A296-4D09-83DB-3733EB0AD5FB}"/>
              </a:ext>
            </a:extLst>
          </p:cNvPr>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eaLnBrk="1" hangingPunct="1">
              <a:defRPr sz="1200"/>
            </a:lvl1pPr>
          </a:lstStyle>
          <a:p>
            <a:pPr>
              <a:defRPr/>
            </a:pPr>
            <a:endParaRPr lang="en-US"/>
          </a:p>
        </p:txBody>
      </p:sp>
      <p:sp>
        <p:nvSpPr>
          <p:cNvPr id="101383" name="Rectangle 7">
            <a:extLst>
              <a:ext uri="{FF2B5EF4-FFF2-40B4-BE49-F238E27FC236}">
                <a16:creationId xmlns:a16="http://schemas.microsoft.com/office/drawing/2014/main" id="{AFD1C881-532E-4047-9938-CE002A0F40C9}"/>
              </a:ext>
            </a:extLst>
          </p:cNvPr>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5235" tIns="47617" rIns="95235" bIns="47617" numCol="1" anchor="b" anchorCtr="0" compatLnSpc="1">
            <a:prstTxWarp prst="textNoShape">
              <a:avLst/>
            </a:prstTxWarp>
          </a:bodyPr>
          <a:lstStyle>
            <a:lvl1pPr algn="r" eaLnBrk="1" hangingPunct="1">
              <a:defRPr sz="1200"/>
            </a:lvl1pPr>
          </a:lstStyle>
          <a:p>
            <a:pPr>
              <a:defRPr/>
            </a:pPr>
            <a:fld id="{F8260D33-6C4F-4E96-865A-62B2619961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8" name="Rectangle 12"/>
          <p:cNvSpPr>
            <a:spLocks noGrp="1" noChangeArrowheads="1"/>
          </p:cNvSpPr>
          <p:nvPr>
            <p:ph type="ctrTitle"/>
          </p:nvPr>
        </p:nvSpPr>
        <p:spPr>
          <a:xfrm>
            <a:off x="685800" y="914400"/>
            <a:ext cx="7772400" cy="1143000"/>
          </a:xfrm>
        </p:spPr>
        <p:txBody>
          <a:bodyPr/>
          <a:lstStyle>
            <a:lvl1pPr algn="ctr">
              <a:defRPr/>
            </a:lvl1pPr>
          </a:lstStyle>
          <a:p>
            <a:r>
              <a:rPr lang="en-US"/>
              <a:t>Click to edit Master title style</a:t>
            </a:r>
          </a:p>
        </p:txBody>
      </p:sp>
      <p:sp>
        <p:nvSpPr>
          <p:cNvPr id="65549" name="Rectangle 13"/>
          <p:cNvSpPr>
            <a:spLocks noGrp="1" noChangeArrowheads="1"/>
          </p:cNvSpPr>
          <p:nvPr>
            <p:ph type="subTitle" idx="1"/>
          </p:nvPr>
        </p:nvSpPr>
        <p:spPr>
          <a:xfrm>
            <a:off x="1371600" y="41910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14">
            <a:extLst>
              <a:ext uri="{FF2B5EF4-FFF2-40B4-BE49-F238E27FC236}">
                <a16:creationId xmlns:a16="http://schemas.microsoft.com/office/drawing/2014/main" id="{7A251024-329A-4590-A335-85C4FC7B924F}"/>
              </a:ext>
            </a:extLst>
          </p:cNvPr>
          <p:cNvSpPr>
            <a:spLocks noGrp="1" noChangeArrowheads="1"/>
          </p:cNvSpPr>
          <p:nvPr>
            <p:ph type="dt" sz="half" idx="10"/>
          </p:nvPr>
        </p:nvSpPr>
        <p:spPr>
          <a:xfrm>
            <a:off x="990600" y="6248400"/>
            <a:ext cx="1905000" cy="457200"/>
          </a:xfrm>
        </p:spPr>
        <p:txBody>
          <a:bodyPr anchor="b"/>
          <a:lstStyle>
            <a:lvl1pPr>
              <a:defRPr>
                <a:solidFill>
                  <a:schemeClr val="bg2"/>
                </a:solidFill>
                <a:latin typeface="Tahoma" pitchFamily="34" charset="0"/>
              </a:defRPr>
            </a:lvl1pPr>
          </a:lstStyle>
          <a:p>
            <a:pPr>
              <a:defRPr/>
            </a:pPr>
            <a:endParaRPr lang="en-US"/>
          </a:p>
        </p:txBody>
      </p:sp>
      <p:sp>
        <p:nvSpPr>
          <p:cNvPr id="5" name="Rectangle 15">
            <a:extLst>
              <a:ext uri="{FF2B5EF4-FFF2-40B4-BE49-F238E27FC236}">
                <a16:creationId xmlns:a16="http://schemas.microsoft.com/office/drawing/2014/main" id="{80159717-6330-4639-8EF3-74E08E3035F2}"/>
              </a:ext>
            </a:extLst>
          </p:cNvPr>
          <p:cNvSpPr>
            <a:spLocks noGrp="1" noChangeArrowheads="1"/>
          </p:cNvSpPr>
          <p:nvPr>
            <p:ph type="ftr" sz="quarter" idx="11"/>
          </p:nvPr>
        </p:nvSpPr>
        <p:spPr>
          <a:xfrm>
            <a:off x="3429000" y="6248400"/>
            <a:ext cx="2895600" cy="457200"/>
          </a:xfrm>
        </p:spPr>
        <p:txBody>
          <a:bodyPr anchor="b"/>
          <a:lstStyle>
            <a:lvl1pPr>
              <a:defRPr>
                <a:solidFill>
                  <a:schemeClr val="bg2"/>
                </a:solidFill>
                <a:latin typeface="Tahoma" pitchFamily="34" charset="0"/>
              </a:defRPr>
            </a:lvl1pPr>
          </a:lstStyle>
          <a:p>
            <a:pPr>
              <a:defRPr/>
            </a:pPr>
            <a:endParaRPr lang="en-US"/>
          </a:p>
        </p:txBody>
      </p:sp>
      <p:sp>
        <p:nvSpPr>
          <p:cNvPr id="6" name="Rectangle 16">
            <a:extLst>
              <a:ext uri="{FF2B5EF4-FFF2-40B4-BE49-F238E27FC236}">
                <a16:creationId xmlns:a16="http://schemas.microsoft.com/office/drawing/2014/main" id="{3BA5FF99-3D0F-4D4C-9534-6BEECD0E15D4}"/>
              </a:ext>
            </a:extLst>
          </p:cNvPr>
          <p:cNvSpPr>
            <a:spLocks noGrp="1" noChangeArrowheads="1"/>
          </p:cNvSpPr>
          <p:nvPr>
            <p:ph type="sldNum" sz="quarter" idx="12"/>
          </p:nvPr>
        </p:nvSpPr>
        <p:spPr>
          <a:xfrm>
            <a:off x="6858000" y="6248400"/>
            <a:ext cx="1905000" cy="457200"/>
          </a:xfrm>
        </p:spPr>
        <p:txBody>
          <a:bodyPr anchor="b"/>
          <a:lstStyle>
            <a:lvl1pPr>
              <a:defRPr>
                <a:solidFill>
                  <a:schemeClr val="bg2"/>
                </a:solidFill>
                <a:latin typeface="Tahoma" panose="020B0604030504040204" pitchFamily="34" charset="0"/>
              </a:defRPr>
            </a:lvl1pPr>
          </a:lstStyle>
          <a:p>
            <a:pPr>
              <a:defRPr/>
            </a:pPr>
            <a:fld id="{40425669-1CE5-4C26-82D2-904974EB73D6}" type="slidenum">
              <a:rPr lang="en-US" altLang="en-US"/>
              <a:pPr>
                <a:defRPr/>
              </a:pPr>
              <a:t>‹#›</a:t>
            </a:fld>
            <a:endParaRPr lang="en-US" altLang="en-US"/>
          </a:p>
        </p:txBody>
      </p:sp>
    </p:spTree>
    <p:extLst>
      <p:ext uri="{BB962C8B-B14F-4D97-AF65-F5344CB8AC3E}">
        <p14:creationId xmlns:p14="http://schemas.microsoft.com/office/powerpoint/2010/main" val="1714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8C48BDFB-2F10-46A2-91BC-32F752EB4E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95309AEC-2AA4-4236-BB75-4FEB72BB2F0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8">
            <a:extLst>
              <a:ext uri="{FF2B5EF4-FFF2-40B4-BE49-F238E27FC236}">
                <a16:creationId xmlns:a16="http://schemas.microsoft.com/office/drawing/2014/main" id="{A973568A-E858-4F3E-86FD-65A87E0271A8}"/>
              </a:ext>
            </a:extLst>
          </p:cNvPr>
          <p:cNvSpPr>
            <a:spLocks noGrp="1" noChangeArrowheads="1"/>
          </p:cNvSpPr>
          <p:nvPr>
            <p:ph type="sldNum" sz="quarter" idx="12"/>
          </p:nvPr>
        </p:nvSpPr>
        <p:spPr>
          <a:ln/>
        </p:spPr>
        <p:txBody>
          <a:bodyPr/>
          <a:lstStyle>
            <a:lvl1pPr>
              <a:defRPr/>
            </a:lvl1pPr>
          </a:lstStyle>
          <a:p>
            <a:pPr>
              <a:defRPr/>
            </a:pPr>
            <a:fld id="{AB37399C-3C0E-4B56-ADF1-34377F41DBA1}" type="slidenum">
              <a:rPr lang="en-US" altLang="en-US"/>
              <a:pPr>
                <a:defRPr/>
              </a:pPr>
              <a:t>‹#›</a:t>
            </a:fld>
            <a:endParaRPr lang="en-US" altLang="en-US"/>
          </a:p>
        </p:txBody>
      </p:sp>
    </p:spTree>
    <p:extLst>
      <p:ext uri="{BB962C8B-B14F-4D97-AF65-F5344CB8AC3E}">
        <p14:creationId xmlns:p14="http://schemas.microsoft.com/office/powerpoint/2010/main" val="2137295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8A22B26E-B273-426C-BAA7-A73807A3485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AA91C81E-BFA4-47B9-817B-40892E3F8E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8">
            <a:extLst>
              <a:ext uri="{FF2B5EF4-FFF2-40B4-BE49-F238E27FC236}">
                <a16:creationId xmlns:a16="http://schemas.microsoft.com/office/drawing/2014/main" id="{44320FC8-AC31-470D-B933-229D87B92EE9}"/>
              </a:ext>
            </a:extLst>
          </p:cNvPr>
          <p:cNvSpPr>
            <a:spLocks noGrp="1" noChangeArrowheads="1"/>
          </p:cNvSpPr>
          <p:nvPr>
            <p:ph type="sldNum" sz="quarter" idx="12"/>
          </p:nvPr>
        </p:nvSpPr>
        <p:spPr>
          <a:ln/>
        </p:spPr>
        <p:txBody>
          <a:bodyPr/>
          <a:lstStyle>
            <a:lvl1pPr>
              <a:defRPr/>
            </a:lvl1pPr>
          </a:lstStyle>
          <a:p>
            <a:pPr>
              <a:defRPr/>
            </a:pPr>
            <a:fld id="{EB4380F3-E95F-4A53-B5EE-02884E5F4FD4}" type="slidenum">
              <a:rPr lang="en-US" altLang="en-US"/>
              <a:pPr>
                <a:defRPr/>
              </a:pPr>
              <a:t>‹#›</a:t>
            </a:fld>
            <a:endParaRPr lang="en-US" altLang="en-US"/>
          </a:p>
        </p:txBody>
      </p:sp>
    </p:spTree>
    <p:extLst>
      <p:ext uri="{BB962C8B-B14F-4D97-AF65-F5344CB8AC3E}">
        <p14:creationId xmlns:p14="http://schemas.microsoft.com/office/powerpoint/2010/main" val="4198700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Chart Placeholder 2"/>
          <p:cNvSpPr>
            <a:spLocks noGrp="1"/>
          </p:cNvSpPr>
          <p:nvPr>
            <p:ph type="chart" idx="1"/>
          </p:nvPr>
        </p:nvSpPr>
        <p:spPr>
          <a:xfrm>
            <a:off x="685800" y="1752600"/>
            <a:ext cx="7772400" cy="4876800"/>
          </a:xfrm>
        </p:spPr>
        <p:txBody>
          <a:bodyPr/>
          <a:lstStyle/>
          <a:p>
            <a:pPr lvl="0"/>
            <a:endParaRPr lang="en-US" noProof="0"/>
          </a:p>
        </p:txBody>
      </p:sp>
      <p:sp>
        <p:nvSpPr>
          <p:cNvPr id="4" name="Rectangle 16">
            <a:extLst>
              <a:ext uri="{FF2B5EF4-FFF2-40B4-BE49-F238E27FC236}">
                <a16:creationId xmlns:a16="http://schemas.microsoft.com/office/drawing/2014/main" id="{29A9DD34-17F7-4FB6-99B1-93998C52865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9E4A57D0-A442-4F36-B228-43F3830C7B8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8">
            <a:extLst>
              <a:ext uri="{FF2B5EF4-FFF2-40B4-BE49-F238E27FC236}">
                <a16:creationId xmlns:a16="http://schemas.microsoft.com/office/drawing/2014/main" id="{A63AE4E4-1054-4B86-ADCD-2E5600FD2D11}"/>
              </a:ext>
            </a:extLst>
          </p:cNvPr>
          <p:cNvSpPr>
            <a:spLocks noGrp="1" noChangeArrowheads="1"/>
          </p:cNvSpPr>
          <p:nvPr>
            <p:ph type="sldNum" sz="quarter" idx="12"/>
          </p:nvPr>
        </p:nvSpPr>
        <p:spPr>
          <a:ln/>
        </p:spPr>
        <p:txBody>
          <a:bodyPr/>
          <a:lstStyle>
            <a:lvl1pPr>
              <a:defRPr/>
            </a:lvl1pPr>
          </a:lstStyle>
          <a:p>
            <a:pPr>
              <a:defRPr/>
            </a:pPr>
            <a:fld id="{A43BE0B1-6676-46DC-BA36-9CED4B4F2664}" type="slidenum">
              <a:rPr lang="en-US" altLang="en-US"/>
              <a:pPr>
                <a:defRPr/>
              </a:pPr>
              <a:t>‹#›</a:t>
            </a:fld>
            <a:endParaRPr lang="en-US" altLang="en-US"/>
          </a:p>
        </p:txBody>
      </p:sp>
    </p:spTree>
    <p:extLst>
      <p:ext uri="{BB962C8B-B14F-4D97-AF65-F5344CB8AC3E}">
        <p14:creationId xmlns:p14="http://schemas.microsoft.com/office/powerpoint/2010/main" val="1420715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ext Placeholder 2"/>
          <p:cNvSpPr>
            <a:spLocks noGrp="1"/>
          </p:cNvSpPr>
          <p:nvPr>
            <p:ph type="body" sz="half" idx="1"/>
          </p:nvPr>
        </p:nvSpPr>
        <p:spPr>
          <a:xfrm>
            <a:off x="6858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a:extLst>
              <a:ext uri="{FF2B5EF4-FFF2-40B4-BE49-F238E27FC236}">
                <a16:creationId xmlns:a16="http://schemas.microsoft.com/office/drawing/2014/main" id="{87B7E510-D616-4D23-B32B-D2319CFB082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A40B2810-8DC8-4C86-9A82-1391C20EFCF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8">
            <a:extLst>
              <a:ext uri="{FF2B5EF4-FFF2-40B4-BE49-F238E27FC236}">
                <a16:creationId xmlns:a16="http://schemas.microsoft.com/office/drawing/2014/main" id="{79EFC82C-4370-4594-B127-CF8406E2E583}"/>
              </a:ext>
            </a:extLst>
          </p:cNvPr>
          <p:cNvSpPr>
            <a:spLocks noGrp="1" noChangeArrowheads="1"/>
          </p:cNvSpPr>
          <p:nvPr>
            <p:ph type="sldNum" sz="quarter" idx="12"/>
          </p:nvPr>
        </p:nvSpPr>
        <p:spPr>
          <a:ln/>
        </p:spPr>
        <p:txBody>
          <a:bodyPr/>
          <a:lstStyle>
            <a:lvl1pPr>
              <a:defRPr/>
            </a:lvl1pPr>
          </a:lstStyle>
          <a:p>
            <a:pPr>
              <a:defRPr/>
            </a:pPr>
            <a:fld id="{F17B0128-B6D4-4E3D-A68F-A3ED25E34577}" type="slidenum">
              <a:rPr lang="en-US" altLang="en-US"/>
              <a:pPr>
                <a:defRPr/>
              </a:pPr>
              <a:t>‹#›</a:t>
            </a:fld>
            <a:endParaRPr lang="en-US" altLang="en-US"/>
          </a:p>
        </p:txBody>
      </p:sp>
    </p:spTree>
    <p:extLst>
      <p:ext uri="{BB962C8B-B14F-4D97-AF65-F5344CB8AC3E}">
        <p14:creationId xmlns:p14="http://schemas.microsoft.com/office/powerpoint/2010/main" val="1938400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a:t>Click to edit Master title style</a:t>
            </a:r>
          </a:p>
        </p:txBody>
      </p:sp>
      <p:sp>
        <p:nvSpPr>
          <p:cNvPr id="3" name="Table Placeholder 2"/>
          <p:cNvSpPr>
            <a:spLocks noGrp="1"/>
          </p:cNvSpPr>
          <p:nvPr>
            <p:ph type="tbl" idx="1"/>
          </p:nvPr>
        </p:nvSpPr>
        <p:spPr>
          <a:xfrm>
            <a:off x="685800" y="1752600"/>
            <a:ext cx="7772400" cy="4876800"/>
          </a:xfrm>
        </p:spPr>
        <p:txBody>
          <a:bodyPr/>
          <a:lstStyle/>
          <a:p>
            <a:pPr lvl="0"/>
            <a:endParaRPr lang="en-US" noProof="0"/>
          </a:p>
        </p:txBody>
      </p:sp>
      <p:sp>
        <p:nvSpPr>
          <p:cNvPr id="4" name="Rectangle 16">
            <a:extLst>
              <a:ext uri="{FF2B5EF4-FFF2-40B4-BE49-F238E27FC236}">
                <a16:creationId xmlns:a16="http://schemas.microsoft.com/office/drawing/2014/main" id="{A4737313-FBDD-480C-9471-7048BD60F22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673B10FD-216E-43B6-8109-5808C7A25C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8">
            <a:extLst>
              <a:ext uri="{FF2B5EF4-FFF2-40B4-BE49-F238E27FC236}">
                <a16:creationId xmlns:a16="http://schemas.microsoft.com/office/drawing/2014/main" id="{348B0FF2-B8AC-47D7-9C42-6BFE5D546CA8}"/>
              </a:ext>
            </a:extLst>
          </p:cNvPr>
          <p:cNvSpPr>
            <a:spLocks noGrp="1" noChangeArrowheads="1"/>
          </p:cNvSpPr>
          <p:nvPr>
            <p:ph type="sldNum" sz="quarter" idx="12"/>
          </p:nvPr>
        </p:nvSpPr>
        <p:spPr>
          <a:ln/>
        </p:spPr>
        <p:txBody>
          <a:bodyPr/>
          <a:lstStyle>
            <a:lvl1pPr>
              <a:defRPr/>
            </a:lvl1pPr>
          </a:lstStyle>
          <a:p>
            <a:pPr>
              <a:defRPr/>
            </a:pPr>
            <a:fld id="{9CCEB0B7-1812-45DC-AD85-A5DB391F3787}" type="slidenum">
              <a:rPr lang="en-US" altLang="en-US"/>
              <a:pPr>
                <a:defRPr/>
              </a:pPr>
              <a:t>‹#›</a:t>
            </a:fld>
            <a:endParaRPr lang="en-US" altLang="en-US"/>
          </a:p>
        </p:txBody>
      </p:sp>
    </p:spTree>
    <p:extLst>
      <p:ext uri="{BB962C8B-B14F-4D97-AF65-F5344CB8AC3E}">
        <p14:creationId xmlns:p14="http://schemas.microsoft.com/office/powerpoint/2010/main" val="622324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6">
            <a:extLst>
              <a:ext uri="{FF2B5EF4-FFF2-40B4-BE49-F238E27FC236}">
                <a16:creationId xmlns:a16="http://schemas.microsoft.com/office/drawing/2014/main" id="{E3ED1AB4-138B-4223-8971-60BE732BC72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25580943-3DC2-4FA0-8551-EC9EA187335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8">
            <a:extLst>
              <a:ext uri="{FF2B5EF4-FFF2-40B4-BE49-F238E27FC236}">
                <a16:creationId xmlns:a16="http://schemas.microsoft.com/office/drawing/2014/main" id="{DA7B248E-2D06-4F62-95A6-2F46A039A358}"/>
              </a:ext>
            </a:extLst>
          </p:cNvPr>
          <p:cNvSpPr>
            <a:spLocks noGrp="1" noChangeArrowheads="1"/>
          </p:cNvSpPr>
          <p:nvPr>
            <p:ph type="sldNum" sz="quarter" idx="12"/>
          </p:nvPr>
        </p:nvSpPr>
        <p:spPr>
          <a:ln/>
        </p:spPr>
        <p:txBody>
          <a:bodyPr/>
          <a:lstStyle>
            <a:lvl1pPr>
              <a:defRPr/>
            </a:lvl1pPr>
          </a:lstStyle>
          <a:p>
            <a:pPr>
              <a:defRPr/>
            </a:pPr>
            <a:fld id="{AE852201-45CD-4B4E-8701-AB469C702E71}" type="slidenum">
              <a:rPr lang="en-US" altLang="en-US"/>
              <a:pPr>
                <a:defRPr/>
              </a:pPr>
              <a:t>‹#›</a:t>
            </a:fld>
            <a:endParaRPr lang="en-US" altLang="en-US"/>
          </a:p>
        </p:txBody>
      </p:sp>
    </p:spTree>
    <p:extLst>
      <p:ext uri="{BB962C8B-B14F-4D97-AF65-F5344CB8AC3E}">
        <p14:creationId xmlns:p14="http://schemas.microsoft.com/office/powerpoint/2010/main" val="233532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6">
            <a:extLst>
              <a:ext uri="{FF2B5EF4-FFF2-40B4-BE49-F238E27FC236}">
                <a16:creationId xmlns:a16="http://schemas.microsoft.com/office/drawing/2014/main" id="{25B45080-7E65-40F8-9602-7D4640938B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7">
            <a:extLst>
              <a:ext uri="{FF2B5EF4-FFF2-40B4-BE49-F238E27FC236}">
                <a16:creationId xmlns:a16="http://schemas.microsoft.com/office/drawing/2014/main" id="{FE0B5AE7-626A-4604-86B5-55BCAEA152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8">
            <a:extLst>
              <a:ext uri="{FF2B5EF4-FFF2-40B4-BE49-F238E27FC236}">
                <a16:creationId xmlns:a16="http://schemas.microsoft.com/office/drawing/2014/main" id="{94F945E7-4C8A-46C9-8858-81993C877F85}"/>
              </a:ext>
            </a:extLst>
          </p:cNvPr>
          <p:cNvSpPr>
            <a:spLocks noGrp="1" noChangeArrowheads="1"/>
          </p:cNvSpPr>
          <p:nvPr>
            <p:ph type="sldNum" sz="quarter" idx="12"/>
          </p:nvPr>
        </p:nvSpPr>
        <p:spPr>
          <a:ln/>
        </p:spPr>
        <p:txBody>
          <a:bodyPr/>
          <a:lstStyle>
            <a:lvl1pPr>
              <a:defRPr/>
            </a:lvl1pPr>
          </a:lstStyle>
          <a:p>
            <a:pPr>
              <a:defRPr/>
            </a:pPr>
            <a:fld id="{F8D229EE-D51A-4408-986A-5C066F9EFADC}" type="slidenum">
              <a:rPr lang="en-US" altLang="en-US"/>
              <a:pPr>
                <a:defRPr/>
              </a:pPr>
              <a:t>‹#›</a:t>
            </a:fld>
            <a:endParaRPr lang="en-US" altLang="en-US"/>
          </a:p>
        </p:txBody>
      </p:sp>
    </p:spTree>
    <p:extLst>
      <p:ext uri="{BB962C8B-B14F-4D97-AF65-F5344CB8AC3E}">
        <p14:creationId xmlns:p14="http://schemas.microsoft.com/office/powerpoint/2010/main" val="58289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52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52600"/>
            <a:ext cx="38100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6">
            <a:extLst>
              <a:ext uri="{FF2B5EF4-FFF2-40B4-BE49-F238E27FC236}">
                <a16:creationId xmlns:a16="http://schemas.microsoft.com/office/drawing/2014/main" id="{D0AC2ABE-FBDC-421C-BEF8-31C4FE86BBE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B995E100-7B15-47B8-BFE3-C384018CE0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8">
            <a:extLst>
              <a:ext uri="{FF2B5EF4-FFF2-40B4-BE49-F238E27FC236}">
                <a16:creationId xmlns:a16="http://schemas.microsoft.com/office/drawing/2014/main" id="{5E8EC79F-B8C7-4D0A-83B1-7AE3C94B084A}"/>
              </a:ext>
            </a:extLst>
          </p:cNvPr>
          <p:cNvSpPr>
            <a:spLocks noGrp="1" noChangeArrowheads="1"/>
          </p:cNvSpPr>
          <p:nvPr>
            <p:ph type="sldNum" sz="quarter" idx="12"/>
          </p:nvPr>
        </p:nvSpPr>
        <p:spPr>
          <a:ln/>
        </p:spPr>
        <p:txBody>
          <a:bodyPr/>
          <a:lstStyle>
            <a:lvl1pPr>
              <a:defRPr/>
            </a:lvl1pPr>
          </a:lstStyle>
          <a:p>
            <a:pPr>
              <a:defRPr/>
            </a:pPr>
            <a:fld id="{BDC280BE-382D-4820-8BEC-249B32A14CE0}" type="slidenum">
              <a:rPr lang="en-US" altLang="en-US"/>
              <a:pPr>
                <a:defRPr/>
              </a:pPr>
              <a:t>‹#›</a:t>
            </a:fld>
            <a:endParaRPr lang="en-US" altLang="en-US"/>
          </a:p>
        </p:txBody>
      </p:sp>
    </p:spTree>
    <p:extLst>
      <p:ext uri="{BB962C8B-B14F-4D97-AF65-F5344CB8AC3E}">
        <p14:creationId xmlns:p14="http://schemas.microsoft.com/office/powerpoint/2010/main" val="421206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6">
            <a:extLst>
              <a:ext uri="{FF2B5EF4-FFF2-40B4-BE49-F238E27FC236}">
                <a16:creationId xmlns:a16="http://schemas.microsoft.com/office/drawing/2014/main" id="{CB804639-0777-411D-9F9A-6E7802B1CE1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7">
            <a:extLst>
              <a:ext uri="{FF2B5EF4-FFF2-40B4-BE49-F238E27FC236}">
                <a16:creationId xmlns:a16="http://schemas.microsoft.com/office/drawing/2014/main" id="{406DCC4E-73BA-428A-8BDF-A551D9CD673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8">
            <a:extLst>
              <a:ext uri="{FF2B5EF4-FFF2-40B4-BE49-F238E27FC236}">
                <a16:creationId xmlns:a16="http://schemas.microsoft.com/office/drawing/2014/main" id="{F2AAA350-B7C7-48B4-A356-DA5B2BE8E812}"/>
              </a:ext>
            </a:extLst>
          </p:cNvPr>
          <p:cNvSpPr>
            <a:spLocks noGrp="1" noChangeArrowheads="1"/>
          </p:cNvSpPr>
          <p:nvPr>
            <p:ph type="sldNum" sz="quarter" idx="12"/>
          </p:nvPr>
        </p:nvSpPr>
        <p:spPr>
          <a:ln/>
        </p:spPr>
        <p:txBody>
          <a:bodyPr/>
          <a:lstStyle>
            <a:lvl1pPr>
              <a:defRPr/>
            </a:lvl1pPr>
          </a:lstStyle>
          <a:p>
            <a:pPr>
              <a:defRPr/>
            </a:pPr>
            <a:fld id="{A1BA71D5-1729-40EB-8422-B75C13FA03C1}" type="slidenum">
              <a:rPr lang="en-US" altLang="en-US"/>
              <a:pPr>
                <a:defRPr/>
              </a:pPr>
              <a:t>‹#›</a:t>
            </a:fld>
            <a:endParaRPr lang="en-US" altLang="en-US"/>
          </a:p>
        </p:txBody>
      </p:sp>
    </p:spTree>
    <p:extLst>
      <p:ext uri="{BB962C8B-B14F-4D97-AF65-F5344CB8AC3E}">
        <p14:creationId xmlns:p14="http://schemas.microsoft.com/office/powerpoint/2010/main" val="259093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6">
            <a:extLst>
              <a:ext uri="{FF2B5EF4-FFF2-40B4-BE49-F238E27FC236}">
                <a16:creationId xmlns:a16="http://schemas.microsoft.com/office/drawing/2014/main" id="{66F3E7A4-3275-4A2D-85DC-75A74F4334D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7">
            <a:extLst>
              <a:ext uri="{FF2B5EF4-FFF2-40B4-BE49-F238E27FC236}">
                <a16:creationId xmlns:a16="http://schemas.microsoft.com/office/drawing/2014/main" id="{600B7F87-E604-476C-81DF-F5E896F5882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8">
            <a:extLst>
              <a:ext uri="{FF2B5EF4-FFF2-40B4-BE49-F238E27FC236}">
                <a16:creationId xmlns:a16="http://schemas.microsoft.com/office/drawing/2014/main" id="{020D866E-6F0A-4F16-B3CB-E5F82132EF7D}"/>
              </a:ext>
            </a:extLst>
          </p:cNvPr>
          <p:cNvSpPr>
            <a:spLocks noGrp="1" noChangeArrowheads="1"/>
          </p:cNvSpPr>
          <p:nvPr>
            <p:ph type="sldNum" sz="quarter" idx="12"/>
          </p:nvPr>
        </p:nvSpPr>
        <p:spPr>
          <a:ln/>
        </p:spPr>
        <p:txBody>
          <a:bodyPr/>
          <a:lstStyle>
            <a:lvl1pPr>
              <a:defRPr/>
            </a:lvl1pPr>
          </a:lstStyle>
          <a:p>
            <a:pPr>
              <a:defRPr/>
            </a:pPr>
            <a:fld id="{445C702A-BFC1-4479-9A16-33DAA92844C9}" type="slidenum">
              <a:rPr lang="en-US" altLang="en-US"/>
              <a:pPr>
                <a:defRPr/>
              </a:pPr>
              <a:t>‹#›</a:t>
            </a:fld>
            <a:endParaRPr lang="en-US" altLang="en-US"/>
          </a:p>
        </p:txBody>
      </p:sp>
    </p:spTree>
    <p:extLst>
      <p:ext uri="{BB962C8B-B14F-4D97-AF65-F5344CB8AC3E}">
        <p14:creationId xmlns:p14="http://schemas.microsoft.com/office/powerpoint/2010/main" val="91930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6">
            <a:extLst>
              <a:ext uri="{FF2B5EF4-FFF2-40B4-BE49-F238E27FC236}">
                <a16:creationId xmlns:a16="http://schemas.microsoft.com/office/drawing/2014/main" id="{11250479-82CE-47D5-AFC2-0F015409EF5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7">
            <a:extLst>
              <a:ext uri="{FF2B5EF4-FFF2-40B4-BE49-F238E27FC236}">
                <a16:creationId xmlns:a16="http://schemas.microsoft.com/office/drawing/2014/main" id="{E32FA6A7-BB58-4184-854C-B1955554C33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8">
            <a:extLst>
              <a:ext uri="{FF2B5EF4-FFF2-40B4-BE49-F238E27FC236}">
                <a16:creationId xmlns:a16="http://schemas.microsoft.com/office/drawing/2014/main" id="{7149C3F9-0C9B-433D-B589-42FB823CD192}"/>
              </a:ext>
            </a:extLst>
          </p:cNvPr>
          <p:cNvSpPr>
            <a:spLocks noGrp="1" noChangeArrowheads="1"/>
          </p:cNvSpPr>
          <p:nvPr>
            <p:ph type="sldNum" sz="quarter" idx="12"/>
          </p:nvPr>
        </p:nvSpPr>
        <p:spPr>
          <a:ln/>
        </p:spPr>
        <p:txBody>
          <a:bodyPr/>
          <a:lstStyle>
            <a:lvl1pPr>
              <a:defRPr/>
            </a:lvl1pPr>
          </a:lstStyle>
          <a:p>
            <a:pPr>
              <a:defRPr/>
            </a:pPr>
            <a:fld id="{F4F6FA32-9199-40AC-B4AE-A100945BB3AC}" type="slidenum">
              <a:rPr lang="en-US" altLang="en-US"/>
              <a:pPr>
                <a:defRPr/>
              </a:pPr>
              <a:t>‹#›</a:t>
            </a:fld>
            <a:endParaRPr lang="en-US" altLang="en-US"/>
          </a:p>
        </p:txBody>
      </p:sp>
    </p:spTree>
    <p:extLst>
      <p:ext uri="{BB962C8B-B14F-4D97-AF65-F5344CB8AC3E}">
        <p14:creationId xmlns:p14="http://schemas.microsoft.com/office/powerpoint/2010/main" val="222211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a:extLst>
              <a:ext uri="{FF2B5EF4-FFF2-40B4-BE49-F238E27FC236}">
                <a16:creationId xmlns:a16="http://schemas.microsoft.com/office/drawing/2014/main" id="{2D189B73-8901-4C26-BD80-3FDE14AB49D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C3F5109A-3574-4BF7-A6EC-00A2025CB0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8">
            <a:extLst>
              <a:ext uri="{FF2B5EF4-FFF2-40B4-BE49-F238E27FC236}">
                <a16:creationId xmlns:a16="http://schemas.microsoft.com/office/drawing/2014/main" id="{057C2E3B-12C5-465B-BD76-E6E7B26289B0}"/>
              </a:ext>
            </a:extLst>
          </p:cNvPr>
          <p:cNvSpPr>
            <a:spLocks noGrp="1" noChangeArrowheads="1"/>
          </p:cNvSpPr>
          <p:nvPr>
            <p:ph type="sldNum" sz="quarter" idx="12"/>
          </p:nvPr>
        </p:nvSpPr>
        <p:spPr>
          <a:ln/>
        </p:spPr>
        <p:txBody>
          <a:bodyPr/>
          <a:lstStyle>
            <a:lvl1pPr>
              <a:defRPr/>
            </a:lvl1pPr>
          </a:lstStyle>
          <a:p>
            <a:pPr>
              <a:defRPr/>
            </a:pPr>
            <a:fld id="{ADE4FD04-A7B1-4C8B-B518-9C6EFF1A35AF}" type="slidenum">
              <a:rPr lang="en-US" altLang="en-US"/>
              <a:pPr>
                <a:defRPr/>
              </a:pPr>
              <a:t>‹#›</a:t>
            </a:fld>
            <a:endParaRPr lang="en-US" altLang="en-US"/>
          </a:p>
        </p:txBody>
      </p:sp>
    </p:spTree>
    <p:extLst>
      <p:ext uri="{BB962C8B-B14F-4D97-AF65-F5344CB8AC3E}">
        <p14:creationId xmlns:p14="http://schemas.microsoft.com/office/powerpoint/2010/main" val="338484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6">
            <a:extLst>
              <a:ext uri="{FF2B5EF4-FFF2-40B4-BE49-F238E27FC236}">
                <a16:creationId xmlns:a16="http://schemas.microsoft.com/office/drawing/2014/main" id="{33802C35-E5C0-4858-A7E5-25620F09FD7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7">
            <a:extLst>
              <a:ext uri="{FF2B5EF4-FFF2-40B4-BE49-F238E27FC236}">
                <a16:creationId xmlns:a16="http://schemas.microsoft.com/office/drawing/2014/main" id="{4AAFA92F-5E02-4E28-8BE4-41D9F6A659C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8">
            <a:extLst>
              <a:ext uri="{FF2B5EF4-FFF2-40B4-BE49-F238E27FC236}">
                <a16:creationId xmlns:a16="http://schemas.microsoft.com/office/drawing/2014/main" id="{C7D44A58-4647-48EF-8404-1C49A01A71A1}"/>
              </a:ext>
            </a:extLst>
          </p:cNvPr>
          <p:cNvSpPr>
            <a:spLocks noGrp="1" noChangeArrowheads="1"/>
          </p:cNvSpPr>
          <p:nvPr>
            <p:ph type="sldNum" sz="quarter" idx="12"/>
          </p:nvPr>
        </p:nvSpPr>
        <p:spPr>
          <a:ln/>
        </p:spPr>
        <p:txBody>
          <a:bodyPr/>
          <a:lstStyle>
            <a:lvl1pPr>
              <a:defRPr/>
            </a:lvl1pPr>
          </a:lstStyle>
          <a:p>
            <a:pPr>
              <a:defRPr/>
            </a:pPr>
            <a:fld id="{0D8E2220-A0A4-4929-BAFC-C50BE508DE40}" type="slidenum">
              <a:rPr lang="en-US" altLang="en-US"/>
              <a:pPr>
                <a:defRPr/>
              </a:pPr>
              <a:t>‹#›</a:t>
            </a:fld>
            <a:endParaRPr lang="en-US" altLang="en-US"/>
          </a:p>
        </p:txBody>
      </p:sp>
    </p:spTree>
    <p:extLst>
      <p:ext uri="{BB962C8B-B14F-4D97-AF65-F5344CB8AC3E}">
        <p14:creationId xmlns:p14="http://schemas.microsoft.com/office/powerpoint/2010/main" val="2115626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F3EB"/>
        </a:solidFill>
        <a:effectLst/>
      </p:bgPr>
    </p:bg>
    <p:spTree>
      <p:nvGrpSpPr>
        <p:cNvPr id="1" name=""/>
        <p:cNvGrpSpPr/>
        <p:nvPr/>
      </p:nvGrpSpPr>
      <p:grpSpPr>
        <a:xfrm>
          <a:off x="0" y="0"/>
          <a:ext cx="0" cy="0"/>
          <a:chOff x="0" y="0"/>
          <a:chExt cx="0" cy="0"/>
        </a:xfrm>
      </p:grpSpPr>
      <p:sp>
        <p:nvSpPr>
          <p:cNvPr id="1026" name="Rectangle 14">
            <a:extLst>
              <a:ext uri="{FF2B5EF4-FFF2-40B4-BE49-F238E27FC236}">
                <a16:creationId xmlns:a16="http://schemas.microsoft.com/office/drawing/2014/main" id="{AA7359D2-3D8F-4775-B94B-718B9AEBEA3B}"/>
              </a:ext>
            </a:extLst>
          </p:cNvPr>
          <p:cNvSpPr>
            <a:spLocks noGrp="1" noChangeArrowheads="1"/>
          </p:cNvSpPr>
          <p:nvPr>
            <p:ph type="title"/>
          </p:nvPr>
        </p:nvSpPr>
        <p:spPr bwMode="auto">
          <a:xfrm>
            <a:off x="533400" y="381000"/>
            <a:ext cx="8077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15">
            <a:extLst>
              <a:ext uri="{FF2B5EF4-FFF2-40B4-BE49-F238E27FC236}">
                <a16:creationId xmlns:a16="http://schemas.microsoft.com/office/drawing/2014/main" id="{0C7DED20-742D-444E-8A1D-E6C8CAE0762A}"/>
              </a:ext>
            </a:extLst>
          </p:cNvPr>
          <p:cNvSpPr>
            <a:spLocks noGrp="1" noChangeArrowheads="1"/>
          </p:cNvSpPr>
          <p:nvPr>
            <p:ph type="body" idx="1"/>
          </p:nvPr>
        </p:nvSpPr>
        <p:spPr bwMode="auto">
          <a:xfrm>
            <a:off x="685800" y="1752600"/>
            <a:ext cx="77724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4528" name="Rectangle 16">
            <a:extLst>
              <a:ext uri="{FF2B5EF4-FFF2-40B4-BE49-F238E27FC236}">
                <a16:creationId xmlns:a16="http://schemas.microsoft.com/office/drawing/2014/main" id="{3E071243-7889-44FB-90C3-FAA87C19D71D}"/>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Unicode MS" pitchFamily="34" charset="-128"/>
              </a:defRPr>
            </a:lvl1pPr>
          </a:lstStyle>
          <a:p>
            <a:pPr>
              <a:defRPr/>
            </a:pPr>
            <a:endParaRPr lang="en-US"/>
          </a:p>
        </p:txBody>
      </p:sp>
      <p:sp>
        <p:nvSpPr>
          <p:cNvPr id="64529" name="Rectangle 17">
            <a:extLst>
              <a:ext uri="{FF2B5EF4-FFF2-40B4-BE49-F238E27FC236}">
                <a16:creationId xmlns:a16="http://schemas.microsoft.com/office/drawing/2014/main" id="{0EE62C9B-1E83-4C13-B8F2-F2A77212516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Unicode MS" pitchFamily="34" charset="-128"/>
              </a:defRPr>
            </a:lvl1pPr>
          </a:lstStyle>
          <a:p>
            <a:pPr>
              <a:defRPr/>
            </a:pPr>
            <a:endParaRPr lang="en-US"/>
          </a:p>
        </p:txBody>
      </p:sp>
      <p:sp>
        <p:nvSpPr>
          <p:cNvPr id="64530" name="Rectangle 18">
            <a:extLst>
              <a:ext uri="{FF2B5EF4-FFF2-40B4-BE49-F238E27FC236}">
                <a16:creationId xmlns:a16="http://schemas.microsoft.com/office/drawing/2014/main" id="{5DA28A97-F764-42B6-9CDC-F099C613DBD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Unicode MS" panose="020B0604020202020204" pitchFamily="34" charset="-128"/>
              </a:defRPr>
            </a:lvl1pPr>
          </a:lstStyle>
          <a:p>
            <a:pPr>
              <a:defRPr/>
            </a:pPr>
            <a:fld id="{A207CA7B-CD14-4AFB-BF2D-C5016489D9A9}" type="slidenum">
              <a:rPr lang="en-US" altLang="en-US"/>
              <a:pPr>
                <a:defRPr/>
              </a:pPr>
              <a:t>‹#›</a:t>
            </a:fld>
            <a:endParaRPr lang="en-US" altLang="en-US"/>
          </a:p>
        </p:txBody>
      </p:sp>
      <p:sp>
        <p:nvSpPr>
          <p:cNvPr id="1031" name="Rectangle 19">
            <a:extLst>
              <a:ext uri="{FF2B5EF4-FFF2-40B4-BE49-F238E27FC236}">
                <a16:creationId xmlns:a16="http://schemas.microsoft.com/office/drawing/2014/main" id="{4F8C1052-208C-4452-B15D-6C4829D1829F}"/>
              </a:ext>
            </a:extLst>
          </p:cNvPr>
          <p:cNvSpPr>
            <a:spLocks noChangeArrowheads="1"/>
          </p:cNvSpPr>
          <p:nvPr/>
        </p:nvSpPr>
        <p:spPr bwMode="auto">
          <a:xfrm>
            <a:off x="533400" y="1371600"/>
            <a:ext cx="8080375" cy="155575"/>
          </a:xfrm>
          <a:prstGeom prst="rect">
            <a:avLst/>
          </a:prstGeom>
          <a:gradFill rotWithShape="0">
            <a:gsLst>
              <a:gs pos="0">
                <a:srgbClr val="A50021"/>
              </a:gs>
              <a:gs pos="100000">
                <a:schemeClr val="tx1"/>
              </a:gs>
            </a:gsLst>
            <a:lin ang="0" scaled="1"/>
          </a:gradFill>
          <a:ln w="9525">
            <a:solidFill>
              <a:schemeClr val="tx1"/>
            </a:solidFill>
            <a:miter lim="800000"/>
            <a:headEnd/>
            <a:tailEnd/>
          </a:ln>
        </p:spPr>
        <p:txBody>
          <a:bodyPr wrap="none" anchor="ctr"/>
          <a:lstStyle>
            <a:lvl1pPr>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1pPr>
            <a:lvl2pPr marL="742950" indent="-285750">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2pPr>
            <a:lvl3pPr marL="1143000" indent="-228600">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3pPr>
            <a:lvl4pPr marL="1600200" indent="-228600">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4pPr>
            <a:lvl5pPr marL="2057400" indent="-228600">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sz="2400">
                <a:solidFill>
                  <a:schemeClr val="tx1"/>
                </a:solidFill>
                <a:latin typeface="Lucida Sans" panose="020B0602030504020204" pitchFamily="34" charset="0"/>
                <a:ea typeface="Arial Unicode MS" panose="020B0604020202020204" pitchFamily="34" charset="-128"/>
                <a:cs typeface="Arial Unicode MS" panose="020B0604020202020204" pitchFamily="34" charset="-128"/>
              </a:defRPr>
            </a:lvl9pPr>
          </a:lstStyle>
          <a:p>
            <a:pPr algn="ctr" eaLnBrk="1" hangingPunct="1">
              <a:defRPr/>
            </a:pPr>
            <a:endParaRPr lang="en-US" altLang="en-US">
              <a:solidFill>
                <a:srgbClr val="A50021"/>
              </a:solidFill>
              <a:latin typeface="Arial Unicode MS" panose="020B0604020202020204" pitchFamily="34" charset="-128"/>
            </a:endParaRPr>
          </a:p>
        </p:txBody>
      </p:sp>
    </p:spTree>
  </p:cSld>
  <p:clrMap bg1="lt1" tx1="dk1" bg2="lt2" tx2="dk2" accent1="accent1" accent2="accent2" accent3="accent3" accent4="accent4" accent5="accent5" accent6="accent6" hlink="hlink" folHlink="folHlink"/>
  <p:sldLayoutIdLst>
    <p:sldLayoutId id="2147483830"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Lst>
  <p:hf hdr="0" ftr="0" dt="0"/>
  <p:txStyles>
    <p:titleStyle>
      <a:lvl1pPr algn="l" rtl="0" eaLnBrk="0" fontAlgn="base" hangingPunct="0">
        <a:spcBef>
          <a:spcPct val="0"/>
        </a:spcBef>
        <a:spcAft>
          <a:spcPct val="0"/>
        </a:spcAft>
        <a:defRPr sz="4000">
          <a:solidFill>
            <a:schemeClr val="tx1"/>
          </a:solidFill>
          <a:latin typeface="+mj-lt"/>
          <a:ea typeface="+mj-ea"/>
          <a:cs typeface="+mj-cs"/>
        </a:defRPr>
      </a:lvl1pPr>
      <a:lvl2pPr algn="l" rtl="0" eaLnBrk="0" fontAlgn="base" hangingPunct="0">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2pPr>
      <a:lvl3pPr algn="l" rtl="0" eaLnBrk="0" fontAlgn="base" hangingPunct="0">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3pPr>
      <a:lvl4pPr algn="l" rtl="0" eaLnBrk="0" fontAlgn="base" hangingPunct="0">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4pPr>
      <a:lvl5pPr algn="l" rtl="0" eaLnBrk="0" fontAlgn="base" hangingPunct="0">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5pPr>
      <a:lvl6pPr marL="457200" algn="l" rtl="0" fontAlgn="base">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6pPr>
      <a:lvl7pPr marL="914400" algn="l" rtl="0" fontAlgn="base">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7pPr>
      <a:lvl8pPr marL="1371600" algn="l" rtl="0" fontAlgn="base">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8pPr>
      <a:lvl9pPr marL="1828800" algn="l" rtl="0" fontAlgn="base">
        <a:spcBef>
          <a:spcPct val="0"/>
        </a:spcBef>
        <a:spcAft>
          <a:spcPct val="0"/>
        </a:spcAft>
        <a:defRPr sz="4000">
          <a:solidFill>
            <a:schemeClr val="tx1"/>
          </a:solidFill>
          <a:latin typeface="Arial Unicode MS" pitchFamily="34" charset="-128"/>
          <a:ea typeface="Arial Unicode MS" pitchFamily="34" charset="-128"/>
          <a:cs typeface="Arial Unicode MS" pitchFamily="34" charset="-128"/>
        </a:defRPr>
      </a:lvl9pPr>
    </p:titleStyle>
    <p:bodyStyle>
      <a:lvl1pPr marL="342900" indent="-342900" algn="l" rtl="0" eaLnBrk="0" fontAlgn="base" hangingPunct="0">
        <a:spcBef>
          <a:spcPct val="20000"/>
        </a:spcBef>
        <a:spcAft>
          <a:spcPct val="0"/>
        </a:spcAft>
        <a:buClr>
          <a:srgbClr val="A50021"/>
        </a:buClr>
        <a:buSzPct val="60000"/>
        <a:buFont typeface="Wingdings" panose="05000000000000000000" pitchFamily="2" charset="2"/>
        <a:buChar char="n"/>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Font typeface="Wingdings" panose="05000000000000000000" pitchFamily="2" charset="2"/>
        <a:buChar char="n"/>
        <a:defRPr sz="2400">
          <a:solidFill>
            <a:schemeClr val="tx1"/>
          </a:solidFill>
          <a:latin typeface="+mn-lt"/>
          <a:ea typeface="+mn-ea"/>
          <a:cs typeface="+mn-cs"/>
        </a:defRPr>
      </a:lvl2pPr>
      <a:lvl3pPr marL="1143000" indent="-228600" algn="l" rtl="0" eaLnBrk="0" fontAlgn="base" hangingPunct="0">
        <a:spcBef>
          <a:spcPct val="20000"/>
        </a:spcBef>
        <a:spcAft>
          <a:spcPct val="0"/>
        </a:spcAft>
        <a:buClr>
          <a:srgbClr val="A50021"/>
        </a:buClr>
        <a:buSzPct val="50000"/>
        <a:buFont typeface="Wingdings" panose="05000000000000000000" pitchFamily="2" charset="2"/>
        <a:buChar char="n"/>
        <a:defRPr sz="20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55000"/>
        <a:buFont typeface="Wingdings" panose="05000000000000000000" pitchFamily="2" charset="2"/>
        <a:buChar char="n"/>
        <a:defRPr>
          <a:solidFill>
            <a:schemeClr val="tx1"/>
          </a:solidFill>
          <a:latin typeface="+mn-lt"/>
          <a:ea typeface="+mn-ea"/>
          <a:cs typeface="+mn-cs"/>
        </a:defRPr>
      </a:lvl4pPr>
      <a:lvl5pPr marL="2057400" indent="-228600" algn="l" rtl="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mn-lt"/>
          <a:ea typeface="+mn-ea"/>
          <a:cs typeface="+mn-cs"/>
        </a:defRPr>
      </a:lvl5pPr>
      <a:lvl6pPr marL="25146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ea typeface="+mn-ea"/>
          <a:cs typeface="+mn-cs"/>
        </a:defRPr>
      </a:lvl6pPr>
      <a:lvl7pPr marL="29718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ea typeface="+mn-ea"/>
          <a:cs typeface="+mn-cs"/>
        </a:defRPr>
      </a:lvl7pPr>
      <a:lvl8pPr marL="34290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ea typeface="+mn-ea"/>
          <a:cs typeface="+mn-cs"/>
        </a:defRPr>
      </a:lvl8pPr>
      <a:lvl9pPr marL="3886200" indent="-228600" algn="l" rtl="0" fontAlgn="base">
        <a:spcBef>
          <a:spcPct val="20000"/>
        </a:spcBef>
        <a:spcAft>
          <a:spcPct val="0"/>
        </a:spcAft>
        <a:buClr>
          <a:srgbClr val="A50021"/>
        </a:buClr>
        <a:buSzPct val="50000"/>
        <a:buFont typeface="Wingdings" pitchFamily="2" charset="2"/>
        <a:buChar char="n"/>
        <a:defRPr>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FE1C4229-C9C4-4B3A-9BB6-0F10DE5D6D6D}"/>
              </a:ext>
            </a:extLst>
          </p:cNvPr>
          <p:cNvSpPr>
            <a:spLocks noGrp="1" noChangeArrowheads="1"/>
          </p:cNvSpPr>
          <p:nvPr>
            <p:ph type="ctrTitle"/>
          </p:nvPr>
        </p:nvSpPr>
        <p:spPr>
          <a:xfrm>
            <a:off x="685800" y="1524000"/>
            <a:ext cx="7772400" cy="1143000"/>
          </a:xfrm>
        </p:spPr>
        <p:txBody>
          <a:bodyPr/>
          <a:lstStyle/>
          <a:p>
            <a:pPr eaLnBrk="1" hangingPunct="1"/>
            <a:r>
              <a:rPr lang="en-US" altLang="en-US"/>
              <a:t>CSCE 5200</a:t>
            </a:r>
            <a:br>
              <a:rPr lang="en-US" altLang="en-US"/>
            </a:br>
            <a:r>
              <a:rPr lang="en-US" altLang="en-US" sz="3200">
                <a:latin typeface="Helvetica" panose="020B0604020202020204" pitchFamily="34" charset="0"/>
                <a:cs typeface="Times New Roman" panose="02020603050405020304" pitchFamily="18" charset="0"/>
              </a:rPr>
              <a:t>Information Retrieval and Web Search</a:t>
            </a:r>
          </a:p>
        </p:txBody>
      </p:sp>
      <p:sp>
        <p:nvSpPr>
          <p:cNvPr id="5123" name="Rectangle 1027">
            <a:extLst>
              <a:ext uri="{FF2B5EF4-FFF2-40B4-BE49-F238E27FC236}">
                <a16:creationId xmlns:a16="http://schemas.microsoft.com/office/drawing/2014/main" id="{269479BB-3917-4136-8263-A1B551884D42}"/>
              </a:ext>
            </a:extLst>
          </p:cNvPr>
          <p:cNvSpPr>
            <a:spLocks noGrp="1" noChangeArrowheads="1"/>
          </p:cNvSpPr>
          <p:nvPr>
            <p:ph type="subTitle" idx="1"/>
          </p:nvPr>
        </p:nvSpPr>
        <p:spPr/>
        <p:txBody>
          <a:bodyPr/>
          <a:lstStyle/>
          <a:p>
            <a:pPr eaLnBrk="1" hangingPunct="1"/>
            <a:r>
              <a:rPr lang="en-US" altLang="en-US"/>
              <a:t>Chapter 1: Boolean retrieval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025DDAE-A6B5-413D-9A64-0F2B8F0E2ED1}"/>
              </a:ext>
            </a:extLst>
          </p:cNvPr>
          <p:cNvSpPr>
            <a:spLocks noGrp="1" noChangeArrowheads="1"/>
          </p:cNvSpPr>
          <p:nvPr>
            <p:ph type="title"/>
          </p:nvPr>
        </p:nvSpPr>
        <p:spPr/>
        <p:txBody>
          <a:bodyPr/>
          <a:lstStyle/>
          <a:p>
            <a:pPr eaLnBrk="1" hangingPunct="1"/>
            <a:r>
              <a:rPr lang="en-US" altLang="en-US" sz="3600"/>
              <a:t>Boolean queries: More general merges</a:t>
            </a:r>
          </a:p>
        </p:txBody>
      </p:sp>
      <p:sp>
        <p:nvSpPr>
          <p:cNvPr id="14340" name="Rectangle 3">
            <a:extLst>
              <a:ext uri="{FF2B5EF4-FFF2-40B4-BE49-F238E27FC236}">
                <a16:creationId xmlns:a16="http://schemas.microsoft.com/office/drawing/2014/main" id="{B4D5DE36-CB70-4CA2-A56F-5A5BB648B12A}"/>
              </a:ext>
            </a:extLst>
          </p:cNvPr>
          <p:cNvSpPr>
            <a:spLocks noGrp="1" noChangeArrowheads="1"/>
          </p:cNvSpPr>
          <p:nvPr>
            <p:ph type="body" idx="1"/>
          </p:nvPr>
        </p:nvSpPr>
        <p:spPr/>
        <p:txBody>
          <a:bodyPr/>
          <a:lstStyle/>
          <a:p>
            <a:r>
              <a:rPr lang="en-US" altLang="en-US" sz="3000" u="sng">
                <a:solidFill>
                  <a:srgbClr val="A50021"/>
                </a:solidFill>
              </a:rPr>
              <a:t>Exercise</a:t>
            </a:r>
            <a:r>
              <a:rPr lang="en-US" altLang="en-US" sz="3000"/>
              <a:t>: </a:t>
            </a:r>
            <a:r>
              <a:rPr lang="en-US" altLang="en-US"/>
              <a:t>Suppose </a:t>
            </a:r>
            <a:r>
              <a:rPr lang="en-US" altLang="en-US" i="1"/>
              <a:t>N</a:t>
            </a:r>
            <a:r>
              <a:rPr lang="en-US" altLang="en-US"/>
              <a:t> is the total number of documents in the collection, for the queries below, can we still run through the intersection in time </a:t>
            </a:r>
            <a:r>
              <a:rPr lang="en-US" altLang="en-US" i="1"/>
              <a:t>O</a:t>
            </a:r>
            <a:r>
              <a:rPr lang="en-US" altLang="en-US"/>
              <a:t>(</a:t>
            </a:r>
            <a:r>
              <a:rPr lang="en-US" altLang="en-US" i="1"/>
              <a:t>x </a:t>
            </a:r>
            <a:r>
              <a:rPr lang="en-US" altLang="en-US"/>
              <a:t>+ </a:t>
            </a:r>
            <a:r>
              <a:rPr lang="en-US" altLang="en-US" i="1"/>
              <a:t>y</a:t>
            </a:r>
            <a:r>
              <a:rPr lang="en-US" altLang="en-US"/>
              <a:t>), where </a:t>
            </a:r>
            <a:r>
              <a:rPr lang="en-US" altLang="en-US" i="1"/>
              <a:t>x </a:t>
            </a:r>
            <a:r>
              <a:rPr lang="en-US" altLang="en-US"/>
              <a:t>and </a:t>
            </a:r>
            <a:r>
              <a:rPr lang="en-US" altLang="en-US" i="1"/>
              <a:t>y </a:t>
            </a:r>
            <a:r>
              <a:rPr lang="en-US" altLang="en-US"/>
              <a:t>are the lengths of the postings lists for Brutus and Caesar? If not, what can we achieve?</a:t>
            </a:r>
            <a:endParaRPr lang="en-US" altLang="en-US" sz="3000"/>
          </a:p>
          <a:p>
            <a:pPr eaLnBrk="1" hangingPunct="1">
              <a:buFont typeface="Wingdings" panose="05000000000000000000" pitchFamily="2" charset="2"/>
              <a:buNone/>
            </a:pPr>
            <a:r>
              <a:rPr lang="en-US" altLang="en-US" sz="3000"/>
              <a:t>	a. </a:t>
            </a:r>
            <a:r>
              <a:rPr lang="en-US" altLang="en-US" sz="3000" b="1" i="1"/>
              <a:t>Brutus</a:t>
            </a:r>
            <a:r>
              <a:rPr lang="en-US" altLang="en-US" sz="3000"/>
              <a:t> </a:t>
            </a:r>
            <a:r>
              <a:rPr lang="en-US" altLang="en-US" sz="3000" i="1"/>
              <a:t>AND NOT</a:t>
            </a:r>
            <a:r>
              <a:rPr lang="en-US" altLang="en-US" sz="3000"/>
              <a:t> </a:t>
            </a:r>
            <a:r>
              <a:rPr lang="en-US" altLang="en-US" sz="3000" b="1" i="1"/>
              <a:t>Caesar</a:t>
            </a:r>
          </a:p>
          <a:p>
            <a:pPr eaLnBrk="1" hangingPunct="1">
              <a:buFont typeface="Wingdings" panose="05000000000000000000" pitchFamily="2" charset="2"/>
              <a:buNone/>
            </a:pPr>
            <a:r>
              <a:rPr lang="en-US" altLang="en-US" sz="3000" b="1" i="1"/>
              <a:t>	</a:t>
            </a:r>
            <a:r>
              <a:rPr lang="en-US" altLang="en-US" sz="3000" i="1"/>
              <a:t>b.</a:t>
            </a:r>
            <a:r>
              <a:rPr lang="en-US" altLang="en-US" sz="3000" b="1" i="1"/>
              <a:t> Brutus</a:t>
            </a:r>
            <a:r>
              <a:rPr lang="en-US" altLang="en-US" sz="3000"/>
              <a:t> </a:t>
            </a:r>
            <a:r>
              <a:rPr lang="en-US" altLang="en-US" sz="3000" i="1"/>
              <a:t>OR NOT</a:t>
            </a:r>
            <a:r>
              <a:rPr lang="en-US" altLang="en-US" sz="3000"/>
              <a:t> </a:t>
            </a:r>
            <a:r>
              <a:rPr lang="en-US" altLang="en-US" sz="3000" b="1" i="1"/>
              <a:t>Caesar</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sz="2200"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a:extLst>
              <a:ext uri="{FF2B5EF4-FFF2-40B4-BE49-F238E27FC236}">
                <a16:creationId xmlns:a16="http://schemas.microsoft.com/office/drawing/2014/main" id="{A3F4C343-B247-43F9-B842-D058C792CD45}"/>
              </a:ext>
            </a:extLst>
          </p:cNvPr>
          <p:cNvSpPr>
            <a:spLocks noGrp="1" noChangeArrowheads="1"/>
          </p:cNvSpPr>
          <p:nvPr>
            <p:ph type="title"/>
          </p:nvPr>
        </p:nvSpPr>
        <p:spPr/>
        <p:txBody>
          <a:bodyPr/>
          <a:lstStyle/>
          <a:p>
            <a:pPr eaLnBrk="1" hangingPunct="1"/>
            <a:r>
              <a:rPr lang="en-US" altLang="en-US"/>
              <a:t>Query optimization</a:t>
            </a:r>
          </a:p>
        </p:txBody>
      </p:sp>
      <p:sp>
        <p:nvSpPr>
          <p:cNvPr id="15363" name="Rectangle 1027">
            <a:extLst>
              <a:ext uri="{FF2B5EF4-FFF2-40B4-BE49-F238E27FC236}">
                <a16:creationId xmlns:a16="http://schemas.microsoft.com/office/drawing/2014/main" id="{50E6BC01-6F95-42B7-8FB6-9ACB2FBB6C6E}"/>
              </a:ext>
            </a:extLst>
          </p:cNvPr>
          <p:cNvSpPr>
            <a:spLocks noGrp="1" noChangeArrowheads="1"/>
          </p:cNvSpPr>
          <p:nvPr>
            <p:ph type="body" idx="1"/>
          </p:nvPr>
        </p:nvSpPr>
        <p:spPr>
          <a:xfrm>
            <a:off x="457200" y="1752600"/>
            <a:ext cx="8305800" cy="4800600"/>
          </a:xfrm>
        </p:spPr>
        <p:txBody>
          <a:bodyPr/>
          <a:lstStyle/>
          <a:p>
            <a:pPr eaLnBrk="1" hangingPunct="1"/>
            <a:r>
              <a:rPr lang="en-US" altLang="en-US" sz="2000" dirty="0"/>
              <a:t>Query Optimization: the process of selecting how to organize the work of answering a query so that the least total amount of work needs to be done. </a:t>
            </a:r>
          </a:p>
          <a:p>
            <a:pPr lvl="1"/>
            <a:r>
              <a:rPr lang="en-US" altLang="en-US" sz="1800" dirty="0"/>
              <a:t>The order in which postings lists are accessed</a:t>
            </a:r>
          </a:p>
          <a:p>
            <a:pPr lvl="1" eaLnBrk="1" hangingPunct="1"/>
            <a:r>
              <a:rPr lang="en-US" altLang="en-US" sz="1800" dirty="0"/>
              <a:t>Consider a query that is an </a:t>
            </a:r>
            <a:r>
              <a:rPr lang="en-US" altLang="en-US" sz="1800" i="1" dirty="0"/>
              <a:t>AND</a:t>
            </a:r>
            <a:r>
              <a:rPr lang="en-US" altLang="en-US" sz="1800" dirty="0"/>
              <a:t> of </a:t>
            </a:r>
            <a:r>
              <a:rPr lang="en-US" altLang="en-US" sz="1800" i="1" dirty="0"/>
              <a:t>t</a:t>
            </a:r>
            <a:r>
              <a:rPr lang="en-US" altLang="en-US" sz="1800" dirty="0"/>
              <a:t> terms. </a:t>
            </a:r>
          </a:p>
          <a:p>
            <a:pPr lvl="2" eaLnBrk="1" hangingPunct="1"/>
            <a:r>
              <a:rPr lang="en-US" altLang="en-US" sz="1600" dirty="0"/>
              <a:t>For each of the </a:t>
            </a:r>
            <a:r>
              <a:rPr lang="en-US" altLang="en-US" sz="1600" i="1" dirty="0"/>
              <a:t>t</a:t>
            </a:r>
            <a:r>
              <a:rPr lang="en-US" altLang="en-US" sz="1600" dirty="0"/>
              <a:t> terms, get its postings, then </a:t>
            </a:r>
            <a:r>
              <a:rPr lang="en-US" altLang="en-US" sz="1600" i="1" dirty="0"/>
              <a:t>AND</a:t>
            </a:r>
            <a:r>
              <a:rPr lang="en-US" altLang="en-US" sz="1600" dirty="0"/>
              <a:t> them together.</a:t>
            </a:r>
          </a:p>
        </p:txBody>
      </p:sp>
      <p:sp>
        <p:nvSpPr>
          <p:cNvPr id="15375" name="Text Box 1073">
            <a:extLst>
              <a:ext uri="{FF2B5EF4-FFF2-40B4-BE49-F238E27FC236}">
                <a16:creationId xmlns:a16="http://schemas.microsoft.com/office/drawing/2014/main" id="{4E77017A-0764-4A1B-8CFE-2556091AE033}"/>
              </a:ext>
            </a:extLst>
          </p:cNvPr>
          <p:cNvSpPr txBox="1">
            <a:spLocks noChangeArrowheads="1"/>
          </p:cNvSpPr>
          <p:nvPr/>
        </p:nvSpPr>
        <p:spPr bwMode="auto">
          <a:xfrm>
            <a:off x="838200" y="5932488"/>
            <a:ext cx="7224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2800">
                <a:solidFill>
                  <a:srgbClr val="A50021"/>
                </a:solidFill>
                <a:latin typeface="Lucida Sans" panose="020B0602030504020204" pitchFamily="34" charset="0"/>
              </a:rPr>
              <a:t>Query:</a:t>
            </a:r>
            <a:r>
              <a:rPr lang="en-US" altLang="en-US" sz="2800" b="1" i="1">
                <a:latin typeface="Lucida Sans" panose="020B0602030504020204" pitchFamily="34" charset="0"/>
              </a:rPr>
              <a:t> Brutus</a:t>
            </a:r>
            <a:r>
              <a:rPr lang="en-US" altLang="en-US" sz="2800">
                <a:latin typeface="Lucida Sans" panose="020B0602030504020204" pitchFamily="34" charset="0"/>
              </a:rPr>
              <a:t> </a:t>
            </a:r>
            <a:r>
              <a:rPr lang="en-US" altLang="en-US" sz="2800" i="1">
                <a:latin typeface="Lucida Sans" panose="020B0602030504020204" pitchFamily="34" charset="0"/>
              </a:rPr>
              <a:t>AND</a:t>
            </a:r>
            <a:r>
              <a:rPr lang="en-US" altLang="en-US" sz="2800">
                <a:latin typeface="Lucida Sans" panose="020B0602030504020204" pitchFamily="34" charset="0"/>
              </a:rPr>
              <a:t> </a:t>
            </a:r>
            <a:r>
              <a:rPr lang="en-US" altLang="en-US" sz="2800" b="1" i="1">
                <a:latin typeface="Lucida Sans" panose="020B0602030504020204" pitchFamily="34" charset="0"/>
              </a:rPr>
              <a:t>Calpurnia</a:t>
            </a:r>
            <a:r>
              <a:rPr lang="en-US" altLang="en-US" sz="2800">
                <a:latin typeface="Lucida Sans" panose="020B0602030504020204" pitchFamily="34" charset="0"/>
              </a:rPr>
              <a:t> </a:t>
            </a:r>
            <a:r>
              <a:rPr lang="en-US" altLang="en-US" sz="2800" i="1">
                <a:latin typeface="Lucida Sans" panose="020B0602030504020204" pitchFamily="34" charset="0"/>
              </a:rPr>
              <a:t>AND</a:t>
            </a:r>
            <a:r>
              <a:rPr lang="en-US" altLang="en-US" sz="2800">
                <a:latin typeface="Lucida Sans" panose="020B0602030504020204" pitchFamily="34" charset="0"/>
              </a:rPr>
              <a:t> </a:t>
            </a:r>
            <a:r>
              <a:rPr lang="en-US" altLang="en-US" sz="2800" b="1" i="1">
                <a:latin typeface="Lucida Sans" panose="020B0602030504020204" pitchFamily="34" charset="0"/>
              </a:rPr>
              <a:t>Caesar</a:t>
            </a:r>
          </a:p>
        </p:txBody>
      </p:sp>
      <p:pic>
        <p:nvPicPr>
          <p:cNvPr id="3" name="Picture 2" descr="An illustration of Query Optimization using Brutus‘s, Calpurnia's and Caesar's posting lists.">
            <a:extLst>
              <a:ext uri="{FF2B5EF4-FFF2-40B4-BE49-F238E27FC236}">
                <a16:creationId xmlns:a16="http://schemas.microsoft.com/office/drawing/2014/main" id="{1BB8B0B1-6EB0-4251-9B26-3817538FF02F}"/>
              </a:ext>
            </a:extLst>
          </p:cNvPr>
          <p:cNvPicPr>
            <a:picLocks noChangeAspect="1"/>
          </p:cNvPicPr>
          <p:nvPr/>
        </p:nvPicPr>
        <p:blipFill>
          <a:blip r:embed="rId2"/>
          <a:stretch>
            <a:fillRect/>
          </a:stretch>
        </p:blipFill>
        <p:spPr>
          <a:xfrm>
            <a:off x="771525" y="3785775"/>
            <a:ext cx="7839075" cy="19335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050">
            <a:extLst>
              <a:ext uri="{FF2B5EF4-FFF2-40B4-BE49-F238E27FC236}">
                <a16:creationId xmlns:a16="http://schemas.microsoft.com/office/drawing/2014/main" id="{2F393C8F-F809-4822-92A0-9F59C322BC74}"/>
              </a:ext>
            </a:extLst>
          </p:cNvPr>
          <p:cNvSpPr>
            <a:spLocks noGrp="1" noChangeArrowheads="1"/>
          </p:cNvSpPr>
          <p:nvPr>
            <p:ph type="title"/>
          </p:nvPr>
        </p:nvSpPr>
        <p:spPr/>
        <p:txBody>
          <a:bodyPr/>
          <a:lstStyle/>
          <a:p>
            <a:pPr eaLnBrk="1" hangingPunct="1"/>
            <a:r>
              <a:rPr lang="en-US" altLang="en-US" dirty="0"/>
              <a:t>Query optimization example</a:t>
            </a:r>
          </a:p>
        </p:txBody>
      </p:sp>
      <p:sp>
        <p:nvSpPr>
          <p:cNvPr id="16388" name="Rectangle 2051">
            <a:extLst>
              <a:ext uri="{FF2B5EF4-FFF2-40B4-BE49-F238E27FC236}">
                <a16:creationId xmlns:a16="http://schemas.microsoft.com/office/drawing/2014/main" id="{3EE64BF6-BFDB-4BF2-9C21-6628F096A645}"/>
              </a:ext>
            </a:extLst>
          </p:cNvPr>
          <p:cNvSpPr>
            <a:spLocks noGrp="1" noChangeArrowheads="1"/>
          </p:cNvSpPr>
          <p:nvPr>
            <p:ph type="body" idx="1"/>
          </p:nvPr>
        </p:nvSpPr>
        <p:spPr>
          <a:xfrm>
            <a:off x="685800" y="1752600"/>
            <a:ext cx="7772400" cy="1752600"/>
          </a:xfrm>
        </p:spPr>
        <p:txBody>
          <a:bodyPr/>
          <a:lstStyle/>
          <a:p>
            <a:pPr eaLnBrk="1" hangingPunct="1"/>
            <a:r>
              <a:rPr lang="en-US" altLang="en-US" sz="2000" dirty="0"/>
              <a:t>The standard heuristic</a:t>
            </a:r>
            <a:r>
              <a:rPr lang="en-US" altLang="en-US" sz="2000" u="sng" dirty="0"/>
              <a:t> </a:t>
            </a:r>
          </a:p>
          <a:p>
            <a:pPr lvl="1" eaLnBrk="1" hangingPunct="1"/>
            <a:r>
              <a:rPr lang="en-US" altLang="en-US" sz="1800" u="sng" dirty="0"/>
              <a:t>Process terms in order of increasing document </a:t>
            </a:r>
            <a:r>
              <a:rPr lang="en-US" altLang="en-US" sz="1800" u="sng" dirty="0" err="1"/>
              <a:t>freq</a:t>
            </a:r>
            <a:r>
              <a:rPr lang="en-US" altLang="en-US" sz="1800" dirty="0"/>
              <a:t>:</a:t>
            </a:r>
          </a:p>
          <a:p>
            <a:pPr lvl="2" eaLnBrk="1" hangingPunct="1"/>
            <a:r>
              <a:rPr lang="en-US" altLang="en-US" sz="1600" i="1" dirty="0"/>
              <a:t>Start by intersecting the two smallest postings lists, then all intermediate results must be no bigger than the smallest postings list, and we are therefore likely to do the least amount of total work.</a:t>
            </a:r>
            <a:endParaRPr lang="en-US" altLang="en-US" sz="1600" dirty="0"/>
          </a:p>
        </p:txBody>
      </p:sp>
      <p:sp>
        <p:nvSpPr>
          <p:cNvPr id="1214514" name="Text Box 2098">
            <a:extLst>
              <a:ext uri="{FF2B5EF4-FFF2-40B4-BE49-F238E27FC236}">
                <a16:creationId xmlns:a16="http://schemas.microsoft.com/office/drawing/2014/main" id="{828828FB-D0F5-442E-9C68-E763A5C8B75B}"/>
              </a:ext>
            </a:extLst>
          </p:cNvPr>
          <p:cNvSpPr txBox="1">
            <a:spLocks noChangeArrowheads="1"/>
          </p:cNvSpPr>
          <p:nvPr/>
        </p:nvSpPr>
        <p:spPr bwMode="auto">
          <a:xfrm>
            <a:off x="365125" y="5915025"/>
            <a:ext cx="8218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2400"/>
              <a:t>Execute the query as (</a:t>
            </a:r>
            <a:r>
              <a:rPr lang="en-US" altLang="en-US" sz="2400" b="1" i="1"/>
              <a:t>Caesar</a:t>
            </a:r>
            <a:r>
              <a:rPr lang="en-US" altLang="en-US" sz="2400"/>
              <a:t> </a:t>
            </a:r>
            <a:r>
              <a:rPr lang="en-US" altLang="en-US" sz="2400" i="1"/>
              <a:t>AND</a:t>
            </a:r>
            <a:r>
              <a:rPr lang="en-US" altLang="en-US" sz="2400"/>
              <a:t> </a:t>
            </a:r>
            <a:r>
              <a:rPr lang="en-US" altLang="en-US" sz="2400" b="1" i="1"/>
              <a:t>Brutus)</a:t>
            </a:r>
            <a:r>
              <a:rPr lang="en-US" altLang="en-US" sz="2400"/>
              <a:t> </a:t>
            </a:r>
            <a:r>
              <a:rPr lang="en-US" altLang="en-US" sz="2400" i="1"/>
              <a:t>AND</a:t>
            </a:r>
            <a:r>
              <a:rPr lang="en-US" altLang="en-US" sz="2400"/>
              <a:t> </a:t>
            </a:r>
            <a:r>
              <a:rPr lang="en-US" altLang="en-US" sz="2400" b="1" i="1"/>
              <a:t>Calpurnia</a:t>
            </a:r>
            <a:r>
              <a:rPr lang="en-US" altLang="en-US" sz="2400"/>
              <a:t>.</a:t>
            </a:r>
          </a:p>
        </p:txBody>
      </p:sp>
      <p:pic>
        <p:nvPicPr>
          <p:cNvPr id="51" name="Picture 50" descr="An illustration of Query Optimization using Brutus‘s, Calpurnia's and Caesar's posting lists. ">
            <a:extLst>
              <a:ext uri="{FF2B5EF4-FFF2-40B4-BE49-F238E27FC236}">
                <a16:creationId xmlns:a16="http://schemas.microsoft.com/office/drawing/2014/main" id="{AEF9836F-D6CB-472F-97FB-2B364DE96AED}"/>
              </a:ext>
            </a:extLst>
          </p:cNvPr>
          <p:cNvPicPr>
            <a:picLocks noChangeAspect="1"/>
          </p:cNvPicPr>
          <p:nvPr/>
        </p:nvPicPr>
        <p:blipFill>
          <a:blip r:embed="rId2"/>
          <a:stretch>
            <a:fillRect/>
          </a:stretch>
        </p:blipFill>
        <p:spPr>
          <a:xfrm>
            <a:off x="619125" y="3552825"/>
            <a:ext cx="7839075" cy="1933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4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451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E424993-8C8E-4407-8227-9D3519F379F4}"/>
              </a:ext>
            </a:extLst>
          </p:cNvPr>
          <p:cNvSpPr>
            <a:spLocks noGrp="1" noChangeArrowheads="1"/>
          </p:cNvSpPr>
          <p:nvPr>
            <p:ph type="title"/>
          </p:nvPr>
        </p:nvSpPr>
        <p:spPr/>
        <p:txBody>
          <a:bodyPr/>
          <a:lstStyle/>
          <a:p>
            <a:r>
              <a:rPr lang="en-US" altLang="en-US" dirty="0"/>
              <a:t>Query optimization example </a:t>
            </a:r>
            <a:r>
              <a:rPr lang="en-US" altLang="en-US" sz="3000" dirty="0"/>
              <a:t>cont.</a:t>
            </a:r>
          </a:p>
        </p:txBody>
      </p:sp>
      <p:sp>
        <p:nvSpPr>
          <p:cNvPr id="17411" name="Rectangle 3">
            <a:extLst>
              <a:ext uri="{FF2B5EF4-FFF2-40B4-BE49-F238E27FC236}">
                <a16:creationId xmlns:a16="http://schemas.microsoft.com/office/drawing/2014/main" id="{D9373FCF-7C23-48B9-B722-EB343C3E21FA}"/>
              </a:ext>
            </a:extLst>
          </p:cNvPr>
          <p:cNvSpPr>
            <a:spLocks noGrp="1" noChangeArrowheads="1"/>
          </p:cNvSpPr>
          <p:nvPr>
            <p:ph type="body" idx="1"/>
          </p:nvPr>
        </p:nvSpPr>
        <p:spPr/>
        <p:txBody>
          <a:bodyPr/>
          <a:lstStyle/>
          <a:p>
            <a:r>
              <a:rPr lang="en-US" altLang="en-US"/>
              <a:t>This is a first justification for keeping the frequency of terms in the dictionary</a:t>
            </a:r>
          </a:p>
          <a:p>
            <a:pPr lvl="1"/>
            <a:r>
              <a:rPr lang="en-US" altLang="en-US"/>
              <a:t>Allows us to make this ordering decision based on in-memory data before accessing any postings list.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BC2997F-A79F-488F-BD6B-8B571258CAE7}"/>
              </a:ext>
            </a:extLst>
          </p:cNvPr>
          <p:cNvSpPr>
            <a:spLocks noGrp="1" noChangeArrowheads="1"/>
          </p:cNvSpPr>
          <p:nvPr>
            <p:ph type="title"/>
          </p:nvPr>
        </p:nvSpPr>
        <p:spPr>
          <a:xfrm>
            <a:off x="228600" y="381000"/>
            <a:ext cx="8686800" cy="990600"/>
          </a:xfrm>
        </p:spPr>
        <p:txBody>
          <a:bodyPr/>
          <a:lstStyle/>
          <a:p>
            <a:r>
              <a:rPr lang="en-US" altLang="en-US"/>
              <a:t>Algorithm for conjunctive queries</a:t>
            </a:r>
          </a:p>
        </p:txBody>
      </p:sp>
      <p:pic>
        <p:nvPicPr>
          <p:cNvPr id="18435" name="Picture 4" descr="Algorithm for conjunctive queries that returns the set of documents containing each term in the input list of terms ">
            <a:extLst>
              <a:ext uri="{FF2B5EF4-FFF2-40B4-BE49-F238E27FC236}">
                <a16:creationId xmlns:a16="http://schemas.microsoft.com/office/drawing/2014/main" id="{F4615DFA-4A95-487F-8643-CE2603BE1553}"/>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685800" y="1752600"/>
            <a:ext cx="7772400" cy="3486150"/>
          </a:xfrm>
          <a:noFill/>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78B6657B-6E3B-406B-A9BA-A0C0EE2E6604}"/>
              </a:ext>
            </a:extLst>
          </p:cNvPr>
          <p:cNvSpPr txBox="1"/>
          <p:nvPr/>
        </p:nvSpPr>
        <p:spPr>
          <a:xfrm>
            <a:off x="835819" y="5458024"/>
            <a:ext cx="7472362" cy="1015663"/>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Fig. </a:t>
            </a:r>
            <a:r>
              <a:rPr lang="en-US" sz="2000" dirty="0">
                <a:solidFill>
                  <a:srgbClr val="000000"/>
                </a:solidFill>
                <a:latin typeface="Times New Roman" panose="02020603050405020304" pitchFamily="18" charset="0"/>
                <a:cs typeface="Times New Roman" panose="02020603050405020304" pitchFamily="18" charset="0"/>
              </a:rPr>
              <a:t>1.7</a:t>
            </a:r>
            <a:r>
              <a:rPr lang="en-US" sz="2000" b="0" i="0" dirty="0">
                <a:solidFill>
                  <a:srgbClr val="000000"/>
                </a:solidFill>
                <a:effectLst/>
                <a:latin typeface="Times New Roman" panose="02020603050405020304" pitchFamily="18" charset="0"/>
                <a:cs typeface="Times New Roman" panose="02020603050405020304" pitchFamily="18" charset="0"/>
              </a:rPr>
              <a:t>. Algorithm for conjunctive queries</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From “</a:t>
            </a:r>
            <a:r>
              <a:rPr lang="en-US" sz="2000" b="0" i="0" dirty="0">
                <a:solidFill>
                  <a:srgbClr val="404040"/>
                </a:solidFill>
                <a:effectLst/>
                <a:latin typeface="Times New Roman" panose="02020603050405020304" pitchFamily="18" charset="0"/>
                <a:cs typeface="Times New Roman" panose="02020603050405020304" pitchFamily="18" charset="0"/>
              </a:rPr>
              <a:t> </a:t>
            </a:r>
            <a:r>
              <a:rPr lang="en-US" sz="2000" b="0" i="1" dirty="0">
                <a:solidFill>
                  <a:srgbClr val="404040"/>
                </a:solidFill>
                <a:effectLst/>
                <a:latin typeface="Times New Roman" panose="02020603050405020304" pitchFamily="18" charset="0"/>
                <a:cs typeface="Times New Roman" panose="02020603050405020304" pitchFamily="18" charset="0"/>
              </a:rPr>
              <a:t>Introduction to Information Retrieval</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C. Manning</a:t>
            </a:r>
            <a:r>
              <a:rPr lang="en-US" sz="2000" b="0" i="0" dirty="0">
                <a:solidFill>
                  <a:srgbClr val="40404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P. Raghavan</a:t>
            </a:r>
            <a:r>
              <a:rPr lang="en-US" sz="2000" b="0" i="0" dirty="0">
                <a:solidFill>
                  <a:srgbClr val="404040"/>
                </a:solidFill>
                <a:effectLst/>
                <a:latin typeface="Times New Roman" panose="02020603050405020304" pitchFamily="18" charset="0"/>
                <a:cs typeface="Times New Roman" panose="02020603050405020304" pitchFamily="18" charset="0"/>
              </a:rPr>
              <a:t> and </a:t>
            </a:r>
            <a:r>
              <a:rPr lang="en-US" sz="2000" b="0" i="0" dirty="0">
                <a:effectLst/>
                <a:latin typeface="Times New Roman" panose="02020603050405020304" pitchFamily="18" charset="0"/>
                <a:cs typeface="Times New Roman" panose="02020603050405020304" pitchFamily="18" charset="0"/>
              </a:rPr>
              <a:t>H. </a:t>
            </a:r>
            <a:r>
              <a:rPr lang="en-US" sz="2000" b="0" i="0" dirty="0" err="1">
                <a:effectLst/>
                <a:latin typeface="Times New Roman" panose="02020603050405020304" pitchFamily="18" charset="0"/>
                <a:cs typeface="Times New Roman" panose="02020603050405020304" pitchFamily="18" charset="0"/>
              </a:rPr>
              <a:t>Schütze</a:t>
            </a:r>
            <a:r>
              <a:rPr lang="en-US" sz="2000" b="0" i="0" dirty="0">
                <a:solidFill>
                  <a:srgbClr val="404040"/>
                </a:solidFill>
                <a:effectLst/>
                <a:latin typeface="Times New Roman" panose="02020603050405020304" pitchFamily="18" charset="0"/>
                <a:cs typeface="Times New Roman" panose="02020603050405020304" pitchFamily="18" charset="0"/>
              </a:rPr>
              <a:t>,</a:t>
            </a:r>
            <a:r>
              <a:rPr lang="en-US" sz="2000" b="0" i="1" dirty="0">
                <a:solidFill>
                  <a:srgbClr val="404040"/>
                </a:solidFill>
                <a:effectLst/>
                <a:latin typeface="Times New Roman" panose="02020603050405020304" pitchFamily="18" charset="0"/>
                <a:cs typeface="Times New Roman" panose="02020603050405020304" pitchFamily="18" charset="0"/>
              </a:rPr>
              <a:t>, 2008, pg.12)</a:t>
            </a:r>
            <a:r>
              <a:rPr lang="en-US" sz="2000" b="1" dirty="0">
                <a:solidFill>
                  <a:srgbClr val="545454"/>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6">
            <a:extLst>
              <a:ext uri="{FF2B5EF4-FFF2-40B4-BE49-F238E27FC236}">
                <a16:creationId xmlns:a16="http://schemas.microsoft.com/office/drawing/2014/main" id="{DEBD00A2-BE96-448F-8399-52EB8BB0677C}"/>
              </a:ext>
            </a:extLst>
          </p:cNvPr>
          <p:cNvSpPr>
            <a:spLocks noGrp="1" noChangeArrowheads="1"/>
          </p:cNvSpPr>
          <p:nvPr>
            <p:ph type="title"/>
          </p:nvPr>
        </p:nvSpPr>
        <p:spPr/>
        <p:txBody>
          <a:bodyPr/>
          <a:lstStyle/>
          <a:p>
            <a:pPr eaLnBrk="1" hangingPunct="1"/>
            <a:r>
              <a:rPr lang="en-US" altLang="en-US" sz="3600"/>
              <a:t>Optimization of more general queries</a:t>
            </a:r>
          </a:p>
        </p:txBody>
      </p:sp>
      <p:sp>
        <p:nvSpPr>
          <p:cNvPr id="34820" name="Rectangle 1027">
            <a:extLst>
              <a:ext uri="{FF2B5EF4-FFF2-40B4-BE49-F238E27FC236}">
                <a16:creationId xmlns:a16="http://schemas.microsoft.com/office/drawing/2014/main" id="{D73E3C2B-E1C7-4802-B00E-BFA8EAFB79EB}"/>
              </a:ext>
            </a:extLst>
          </p:cNvPr>
          <p:cNvSpPr>
            <a:spLocks noGrp="1" noChangeArrowheads="1"/>
          </p:cNvSpPr>
          <p:nvPr>
            <p:ph type="body" idx="1"/>
          </p:nvPr>
        </p:nvSpPr>
        <p:spPr/>
        <p:txBody>
          <a:bodyPr/>
          <a:lstStyle/>
          <a:p>
            <a:pPr eaLnBrk="1" hangingPunct="1"/>
            <a:r>
              <a:rPr lang="en-US" altLang="en-US" sz="3000"/>
              <a:t>Evaluating</a:t>
            </a:r>
            <a:r>
              <a:rPr lang="en-US" altLang="en-US" sz="3000" i="1"/>
              <a:t>(</a:t>
            </a:r>
            <a:r>
              <a:rPr lang="en-US" altLang="en-US" sz="3000" b="1" i="1"/>
              <a:t>madding</a:t>
            </a:r>
            <a:r>
              <a:rPr lang="en-US" altLang="en-US" sz="3000" i="1"/>
              <a:t> OR </a:t>
            </a:r>
            <a:r>
              <a:rPr lang="en-US" altLang="en-US" sz="3000" b="1" i="1"/>
              <a:t>crowd</a:t>
            </a:r>
            <a:r>
              <a:rPr lang="en-US" altLang="en-US" sz="3000" i="1"/>
              <a:t>) AND (</a:t>
            </a:r>
            <a:r>
              <a:rPr lang="en-US" altLang="en-US" sz="3000" b="1" i="1"/>
              <a:t>ignoble</a:t>
            </a:r>
            <a:r>
              <a:rPr lang="en-US" altLang="en-US" sz="3000" i="1"/>
              <a:t> OR </a:t>
            </a:r>
            <a:r>
              <a:rPr lang="en-US" altLang="en-US" sz="3000" b="1" i="1"/>
              <a:t>strife</a:t>
            </a:r>
            <a:r>
              <a:rPr lang="en-US" altLang="en-US" sz="3000" i="1"/>
              <a:t>) AND (killed OR Slain)</a:t>
            </a:r>
            <a:endParaRPr lang="en-US" altLang="en-US" sz="3000"/>
          </a:p>
          <a:p>
            <a:pPr lvl="1" eaLnBrk="1" hangingPunct="1"/>
            <a:r>
              <a:rPr lang="en-US" altLang="en-US" sz="2800"/>
              <a:t>Get freq’s for all terms.</a:t>
            </a:r>
          </a:p>
          <a:p>
            <a:pPr lvl="1" eaLnBrk="1" hangingPunct="1"/>
            <a:r>
              <a:rPr lang="en-US" altLang="en-US" sz="2800"/>
              <a:t>Estimate the size of each </a:t>
            </a:r>
            <a:r>
              <a:rPr lang="en-US" altLang="en-US" sz="2800" i="1"/>
              <a:t>OR</a:t>
            </a:r>
            <a:r>
              <a:rPr lang="en-US" altLang="en-US" sz="2800"/>
              <a:t> by the sum of the freq’s of its disjuncts.</a:t>
            </a:r>
          </a:p>
          <a:p>
            <a:pPr lvl="1" eaLnBrk="1" hangingPunct="1"/>
            <a:r>
              <a:rPr lang="en-US" altLang="en-US" sz="2800"/>
              <a:t>Process the query in increasing order of the size of each </a:t>
            </a:r>
            <a:r>
              <a:rPr lang="en-US" altLang="en-US" sz="2800" i="1"/>
              <a:t>disjunctive</a:t>
            </a:r>
            <a:r>
              <a:rPr lang="en-US" altLang="en-US" sz="2800"/>
              <a:t> term.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animEffect transition="in" filter="blinds(horizontal)">
                                      <p:cBhvr>
                                        <p:cTn id="7" dur="500"/>
                                        <p:tgtEl>
                                          <p:spTgt spid="3482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0">
                                            <p:txEl>
                                              <p:pRg st="2" end="2"/>
                                            </p:txEl>
                                          </p:spTgt>
                                        </p:tgtEl>
                                        <p:attrNameLst>
                                          <p:attrName>style.visibility</p:attrName>
                                        </p:attrNameLst>
                                      </p:cBhvr>
                                      <p:to>
                                        <p:strVal val="visible"/>
                                      </p:to>
                                    </p:set>
                                    <p:animEffect transition="in" filter="blinds(horizontal)">
                                      <p:cBhvr>
                                        <p:cTn id="12" dur="500"/>
                                        <p:tgtEl>
                                          <p:spTgt spid="3482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0">
                                            <p:txEl>
                                              <p:pRg st="3" end="3"/>
                                            </p:txEl>
                                          </p:spTgt>
                                        </p:tgtEl>
                                        <p:attrNameLst>
                                          <p:attrName>style.visibility</p:attrName>
                                        </p:attrNameLst>
                                      </p:cBhvr>
                                      <p:to>
                                        <p:strVal val="visible"/>
                                      </p:to>
                                    </p:set>
                                    <p:animEffect transition="in" filter="blinds(horizontal)">
                                      <p:cBhvr>
                                        <p:cTn id="17" dur="500"/>
                                        <p:tgtEl>
                                          <p:spTgt spid="348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8CFFAA8D-BE46-4032-855B-5A04CC9162D6}"/>
              </a:ext>
            </a:extLst>
          </p:cNvPr>
          <p:cNvSpPr>
            <a:spLocks noGrp="1" noChangeArrowheads="1"/>
          </p:cNvSpPr>
          <p:nvPr>
            <p:ph type="title"/>
          </p:nvPr>
        </p:nvSpPr>
        <p:spPr/>
        <p:txBody>
          <a:bodyPr/>
          <a:lstStyle/>
          <a:p>
            <a:pPr eaLnBrk="1" hangingPunct="1"/>
            <a:r>
              <a:rPr lang="en-US" altLang="en-US" dirty="0"/>
              <a:t>Exercise</a:t>
            </a:r>
          </a:p>
        </p:txBody>
      </p:sp>
      <p:sp>
        <p:nvSpPr>
          <p:cNvPr id="20484" name="Rectangle 3">
            <a:extLst>
              <a:ext uri="{FF2B5EF4-FFF2-40B4-BE49-F238E27FC236}">
                <a16:creationId xmlns:a16="http://schemas.microsoft.com/office/drawing/2014/main" id="{402EC9FB-5318-4615-95C2-3B33D5E75FB2}"/>
              </a:ext>
            </a:extLst>
          </p:cNvPr>
          <p:cNvSpPr>
            <a:spLocks noGrp="1" noChangeArrowheads="1"/>
          </p:cNvSpPr>
          <p:nvPr>
            <p:ph type="body" sz="half" idx="1"/>
          </p:nvPr>
        </p:nvSpPr>
        <p:spPr/>
        <p:txBody>
          <a:bodyPr/>
          <a:lstStyle/>
          <a:p>
            <a:pPr eaLnBrk="1" hangingPunct="1"/>
            <a:r>
              <a:rPr lang="en-US" altLang="en-US" sz="2200"/>
              <a:t>Recommend a query processing order for</a:t>
            </a:r>
          </a:p>
          <a:p>
            <a:pPr eaLnBrk="1" hangingPunct="1"/>
            <a:endParaRPr lang="en-US" altLang="en-US" sz="2200"/>
          </a:p>
        </p:txBody>
      </p:sp>
      <p:sp>
        <p:nvSpPr>
          <p:cNvPr id="20485" name="Text Box 4">
            <a:extLst>
              <a:ext uri="{FF2B5EF4-FFF2-40B4-BE49-F238E27FC236}">
                <a16:creationId xmlns:a16="http://schemas.microsoft.com/office/drawing/2014/main" id="{DAE1D191-6B3F-4BAB-A2AA-307064FBC520}"/>
              </a:ext>
            </a:extLst>
          </p:cNvPr>
          <p:cNvSpPr txBox="1">
            <a:spLocks noChangeArrowheads="1"/>
          </p:cNvSpPr>
          <p:nvPr/>
        </p:nvSpPr>
        <p:spPr bwMode="auto">
          <a:xfrm>
            <a:off x="609600" y="3124200"/>
            <a:ext cx="37369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a:spcBef>
                <a:spcPct val="0"/>
              </a:spcBef>
              <a:buClrTx/>
              <a:buSzTx/>
              <a:buFontTx/>
              <a:buNone/>
            </a:pPr>
            <a:r>
              <a:rPr lang="en-US" altLang="en-US" sz="2400" b="1" i="1" dirty="0">
                <a:latin typeface="Times New Roman" panose="02020603050405020304" pitchFamily="18" charset="0"/>
              </a:rPr>
              <a:t>(tangerine </a:t>
            </a:r>
            <a:r>
              <a:rPr lang="en-US" altLang="en-US" sz="2400" i="1" dirty="0">
                <a:latin typeface="Times New Roman" panose="02020603050405020304" pitchFamily="18" charset="0"/>
              </a:rPr>
              <a:t>OR</a:t>
            </a:r>
            <a:r>
              <a:rPr lang="en-US" altLang="en-US" sz="2400" b="1" i="1" dirty="0">
                <a:latin typeface="Times New Roman" panose="02020603050405020304" pitchFamily="18" charset="0"/>
              </a:rPr>
              <a:t> trees) </a:t>
            </a:r>
            <a:r>
              <a:rPr lang="en-US" altLang="en-US" sz="2400" i="1" dirty="0">
                <a:latin typeface="Times New Roman" panose="02020603050405020304" pitchFamily="18" charset="0"/>
              </a:rPr>
              <a:t>AND</a:t>
            </a:r>
            <a:endParaRPr lang="en-US" altLang="en-US" sz="2400" b="1" i="1" dirty="0">
              <a:latin typeface="Times New Roman" panose="02020603050405020304" pitchFamily="18" charset="0"/>
            </a:endParaRPr>
          </a:p>
          <a:p>
            <a:pPr>
              <a:spcBef>
                <a:spcPct val="0"/>
              </a:spcBef>
              <a:buClrTx/>
              <a:buSzTx/>
              <a:buFontTx/>
              <a:buNone/>
            </a:pPr>
            <a:r>
              <a:rPr lang="en-US" altLang="en-US" sz="2400" b="1" i="1" dirty="0">
                <a:latin typeface="Times New Roman" panose="02020603050405020304" pitchFamily="18" charset="0"/>
              </a:rPr>
              <a:t>(marmalade </a:t>
            </a:r>
            <a:r>
              <a:rPr lang="en-US" altLang="en-US" sz="2400" i="1" dirty="0">
                <a:latin typeface="Times New Roman" panose="02020603050405020304" pitchFamily="18" charset="0"/>
              </a:rPr>
              <a:t>OR</a:t>
            </a:r>
            <a:r>
              <a:rPr lang="en-US" altLang="en-US" sz="2400" b="1" i="1" dirty="0">
                <a:latin typeface="Times New Roman" panose="02020603050405020304" pitchFamily="18" charset="0"/>
              </a:rPr>
              <a:t> skies) </a:t>
            </a:r>
            <a:r>
              <a:rPr lang="en-US" altLang="en-US" sz="2400" i="1" dirty="0">
                <a:latin typeface="Times New Roman" panose="02020603050405020304" pitchFamily="18" charset="0"/>
              </a:rPr>
              <a:t>AND</a:t>
            </a:r>
            <a:endParaRPr lang="en-US" altLang="en-US" sz="2400" b="1" i="1" dirty="0">
              <a:latin typeface="Times New Roman" panose="02020603050405020304" pitchFamily="18" charset="0"/>
            </a:endParaRPr>
          </a:p>
          <a:p>
            <a:pPr>
              <a:spcBef>
                <a:spcPct val="0"/>
              </a:spcBef>
              <a:buClrTx/>
              <a:buSzTx/>
              <a:buFontTx/>
              <a:buNone/>
            </a:pPr>
            <a:r>
              <a:rPr lang="en-US" altLang="en-US" sz="2400" b="1" i="1" dirty="0">
                <a:latin typeface="Times New Roman" panose="02020603050405020304" pitchFamily="18" charset="0"/>
              </a:rPr>
              <a:t>(kaleidoscope </a:t>
            </a:r>
            <a:r>
              <a:rPr lang="en-US" altLang="en-US" sz="2400" i="1" dirty="0">
                <a:latin typeface="Times New Roman" panose="02020603050405020304" pitchFamily="18" charset="0"/>
              </a:rPr>
              <a:t>OR</a:t>
            </a:r>
            <a:r>
              <a:rPr lang="en-US" altLang="en-US" sz="2400" b="1" i="1" dirty="0">
                <a:latin typeface="Times New Roman" panose="02020603050405020304" pitchFamily="18" charset="0"/>
              </a:rPr>
              <a:t> eyes)</a:t>
            </a:r>
          </a:p>
          <a:p>
            <a:pPr>
              <a:spcBef>
                <a:spcPct val="0"/>
              </a:spcBef>
              <a:buClrTx/>
              <a:buSzTx/>
              <a:buFontTx/>
              <a:buNone/>
            </a:pPr>
            <a:endParaRPr lang="en-US" altLang="en-US" sz="2400" b="1" i="1" dirty="0">
              <a:latin typeface="Times New Roman" panose="02020603050405020304" pitchFamily="18" charset="0"/>
            </a:endParaRPr>
          </a:p>
          <a:p>
            <a:pPr>
              <a:spcBef>
                <a:spcPct val="0"/>
              </a:spcBef>
              <a:buClrTx/>
              <a:buSzTx/>
              <a:buFontTx/>
              <a:buNone/>
            </a:pPr>
            <a:r>
              <a:rPr lang="en-US" altLang="en-US" sz="2400" dirty="0">
                <a:latin typeface="Times New Roman" panose="02020603050405020304" pitchFamily="18" charset="0"/>
              </a:rPr>
              <a:t>given the following postings </a:t>
            </a:r>
          </a:p>
          <a:p>
            <a:pPr>
              <a:spcBef>
                <a:spcPct val="0"/>
              </a:spcBef>
              <a:buClrTx/>
              <a:buSzTx/>
              <a:buFontTx/>
              <a:buNone/>
            </a:pPr>
            <a:r>
              <a:rPr lang="en-US" altLang="en-US" sz="2400" dirty="0">
                <a:latin typeface="Times New Roman" panose="02020603050405020304" pitchFamily="18" charset="0"/>
              </a:rPr>
              <a:t>list sizes:</a:t>
            </a:r>
          </a:p>
          <a:p>
            <a:pPr>
              <a:spcBef>
                <a:spcPct val="0"/>
              </a:spcBef>
              <a:buClrTx/>
              <a:buSzTx/>
              <a:buFontTx/>
              <a:buNone/>
            </a:pPr>
            <a:endParaRPr lang="en-US" altLang="en-US" sz="2400" dirty="0">
              <a:latin typeface="Times New Roman" panose="02020603050405020304" pitchFamily="18" charset="0"/>
            </a:endParaRPr>
          </a:p>
        </p:txBody>
      </p:sp>
      <p:sp>
        <p:nvSpPr>
          <p:cNvPr id="20487" name="Rectangle 8">
            <a:extLst>
              <a:ext uri="{FF2B5EF4-FFF2-40B4-BE49-F238E27FC236}">
                <a16:creationId xmlns:a16="http://schemas.microsoft.com/office/drawing/2014/main" id="{2E3904CD-5027-4E18-AC5A-4A6838981E3B}"/>
              </a:ext>
            </a:extLst>
          </p:cNvPr>
          <p:cNvSpPr>
            <a:spLocks noChangeArrowheads="1"/>
          </p:cNvSpPr>
          <p:nvPr/>
        </p:nvSpPr>
        <p:spPr bwMode="auto">
          <a:xfrm>
            <a:off x="4572000" y="1600200"/>
            <a:ext cx="3733800" cy="201453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lvl="1" eaLnBrk="1" hangingPunct="1">
              <a:spcBef>
                <a:spcPct val="0"/>
              </a:spcBef>
              <a:buClrTx/>
              <a:buSzTx/>
              <a:buFontTx/>
              <a:buChar char="•"/>
            </a:pPr>
            <a:r>
              <a:rPr lang="en-US" altLang="en-US" sz="1800">
                <a:latin typeface="Lucida Sans" panose="020B0602030504020204" pitchFamily="34" charset="0"/>
              </a:rPr>
              <a:t> Get freq’s for all terms.</a:t>
            </a:r>
          </a:p>
          <a:p>
            <a:pPr lvl="1" eaLnBrk="1" hangingPunct="1">
              <a:spcBef>
                <a:spcPct val="0"/>
              </a:spcBef>
              <a:buClrTx/>
              <a:buSzTx/>
              <a:buFontTx/>
              <a:buChar char="•"/>
            </a:pPr>
            <a:r>
              <a:rPr lang="en-US" altLang="en-US" sz="1800">
                <a:latin typeface="Lucida Sans" panose="020B0602030504020204" pitchFamily="34" charset="0"/>
              </a:rPr>
              <a:t> Estimate the size of each </a:t>
            </a:r>
            <a:r>
              <a:rPr lang="en-US" altLang="en-US" sz="1800" i="1">
                <a:latin typeface="Lucida Sans" panose="020B0602030504020204" pitchFamily="34" charset="0"/>
              </a:rPr>
              <a:t>OR</a:t>
            </a:r>
            <a:r>
              <a:rPr lang="en-US" altLang="en-US" sz="1800">
                <a:latin typeface="Lucida Sans" panose="020B0602030504020204" pitchFamily="34" charset="0"/>
              </a:rPr>
              <a:t> by the sum of the freq’s of its disjuncts.</a:t>
            </a:r>
          </a:p>
          <a:p>
            <a:pPr lvl="1" eaLnBrk="1" hangingPunct="1">
              <a:spcBef>
                <a:spcPct val="0"/>
              </a:spcBef>
              <a:buClrTx/>
              <a:buSzTx/>
              <a:buFontTx/>
              <a:buChar char="•"/>
            </a:pPr>
            <a:r>
              <a:rPr lang="en-US" altLang="en-US" sz="1800">
                <a:latin typeface="Lucida Sans" panose="020B0602030504020204" pitchFamily="34" charset="0"/>
              </a:rPr>
              <a:t>  Process the query in increasing order of the size of each </a:t>
            </a:r>
            <a:r>
              <a:rPr lang="en-US" altLang="en-US" sz="1800" i="1">
                <a:latin typeface="Lucida Sans" panose="020B0602030504020204" pitchFamily="34" charset="0"/>
              </a:rPr>
              <a:t>disjunctive</a:t>
            </a:r>
            <a:r>
              <a:rPr lang="en-US" altLang="en-US" sz="1800">
                <a:latin typeface="Lucida Sans" panose="020B0602030504020204" pitchFamily="34" charset="0"/>
              </a:rPr>
              <a:t> term.</a:t>
            </a:r>
          </a:p>
        </p:txBody>
      </p:sp>
      <p:graphicFrame>
        <p:nvGraphicFramePr>
          <p:cNvPr id="3" name="Table 3">
            <a:extLst>
              <a:ext uri="{FF2B5EF4-FFF2-40B4-BE49-F238E27FC236}">
                <a16:creationId xmlns:a16="http://schemas.microsoft.com/office/drawing/2014/main" id="{61370DAF-ACEA-442B-A523-C2C38C880FD2}"/>
              </a:ext>
            </a:extLst>
          </p:cNvPr>
          <p:cNvGraphicFramePr>
            <a:graphicFrameLocks noGrp="1"/>
          </p:cNvGraphicFramePr>
          <p:nvPr>
            <p:extLst>
              <p:ext uri="{D42A27DB-BD31-4B8C-83A1-F6EECF244321}">
                <p14:modId xmlns:p14="http://schemas.microsoft.com/office/powerpoint/2010/main" val="510321442"/>
              </p:ext>
            </p:extLst>
          </p:nvPr>
        </p:nvGraphicFramePr>
        <p:xfrm>
          <a:off x="4939748" y="3743947"/>
          <a:ext cx="3226904" cy="2818544"/>
        </p:xfrm>
        <a:graphic>
          <a:graphicData uri="http://schemas.openxmlformats.org/drawingml/2006/table">
            <a:tbl>
              <a:tblPr firstRow="1" bandRow="1">
                <a:tableStyleId>{5940675A-B579-460E-94D1-54222C63F5DA}</a:tableStyleId>
              </a:tblPr>
              <a:tblGrid>
                <a:gridCol w="1613452">
                  <a:extLst>
                    <a:ext uri="{9D8B030D-6E8A-4147-A177-3AD203B41FA5}">
                      <a16:colId xmlns:a16="http://schemas.microsoft.com/office/drawing/2014/main" val="3378531135"/>
                    </a:ext>
                  </a:extLst>
                </a:gridCol>
                <a:gridCol w="1613452">
                  <a:extLst>
                    <a:ext uri="{9D8B030D-6E8A-4147-A177-3AD203B41FA5}">
                      <a16:colId xmlns:a16="http://schemas.microsoft.com/office/drawing/2014/main" val="3761285620"/>
                    </a:ext>
                  </a:extLst>
                </a:gridCol>
              </a:tblGrid>
              <a:tr h="141384">
                <a:tc>
                  <a:txBody>
                    <a:bodyPr/>
                    <a:lstStyle/>
                    <a:p>
                      <a:pPr algn="l"/>
                      <a:r>
                        <a:rPr lang="en-US" b="1" dirty="0"/>
                        <a:t>Term</a:t>
                      </a:r>
                      <a:endParaRPr lang="en-US" dirty="0"/>
                    </a:p>
                  </a:txBody>
                  <a:tcPr anchor="ctr"/>
                </a:tc>
                <a:tc>
                  <a:txBody>
                    <a:bodyPr/>
                    <a:lstStyle/>
                    <a:p>
                      <a:pPr algn="r"/>
                      <a:r>
                        <a:rPr lang="en-US" b="1"/>
                        <a:t>Postings size</a:t>
                      </a:r>
                      <a:endParaRPr lang="en-US"/>
                    </a:p>
                  </a:txBody>
                  <a:tcPr anchor="ctr"/>
                </a:tc>
                <a:extLst>
                  <a:ext uri="{0D108BD9-81ED-4DB2-BD59-A6C34878D82A}">
                    <a16:rowId xmlns:a16="http://schemas.microsoft.com/office/drawing/2014/main" val="814455676"/>
                  </a:ext>
                </a:extLst>
              </a:tr>
              <a:tr h="362436">
                <a:tc>
                  <a:txBody>
                    <a:bodyPr/>
                    <a:lstStyle/>
                    <a:p>
                      <a:pPr algn="l"/>
                      <a:r>
                        <a:rPr lang="en-US" dirty="0"/>
                        <a:t>eyes</a:t>
                      </a:r>
                    </a:p>
                  </a:txBody>
                  <a:tcPr anchor="ctr"/>
                </a:tc>
                <a:tc>
                  <a:txBody>
                    <a:bodyPr/>
                    <a:lstStyle/>
                    <a:p>
                      <a:pPr algn="r"/>
                      <a:r>
                        <a:rPr lang="en-US" dirty="0"/>
                        <a:t>213312</a:t>
                      </a:r>
                    </a:p>
                  </a:txBody>
                  <a:tcPr anchor="ctr"/>
                </a:tc>
                <a:extLst>
                  <a:ext uri="{0D108BD9-81ED-4DB2-BD59-A6C34878D82A}">
                    <a16:rowId xmlns:a16="http://schemas.microsoft.com/office/drawing/2014/main" val="1738408887"/>
                  </a:ext>
                </a:extLst>
              </a:tr>
              <a:tr h="623984">
                <a:tc>
                  <a:txBody>
                    <a:bodyPr/>
                    <a:lstStyle/>
                    <a:p>
                      <a:pPr algn="l"/>
                      <a:r>
                        <a:rPr lang="en-US" dirty="0"/>
                        <a:t>kaleidoscope</a:t>
                      </a:r>
                    </a:p>
                  </a:txBody>
                  <a:tcPr anchor="ctr"/>
                </a:tc>
                <a:tc>
                  <a:txBody>
                    <a:bodyPr/>
                    <a:lstStyle/>
                    <a:p>
                      <a:pPr algn="r"/>
                      <a:r>
                        <a:rPr lang="en-US" dirty="0"/>
                        <a:t>87009</a:t>
                      </a:r>
                    </a:p>
                  </a:txBody>
                  <a:tcPr anchor="ctr"/>
                </a:tc>
                <a:extLst>
                  <a:ext uri="{0D108BD9-81ED-4DB2-BD59-A6C34878D82A}">
                    <a16:rowId xmlns:a16="http://schemas.microsoft.com/office/drawing/2014/main" val="3042137919"/>
                  </a:ext>
                </a:extLst>
              </a:tr>
              <a:tr h="362436">
                <a:tc>
                  <a:txBody>
                    <a:bodyPr/>
                    <a:lstStyle/>
                    <a:p>
                      <a:pPr algn="l"/>
                      <a:r>
                        <a:rPr lang="en-US" dirty="0"/>
                        <a:t>marmalade</a:t>
                      </a:r>
                    </a:p>
                  </a:txBody>
                  <a:tcPr anchor="ctr"/>
                </a:tc>
                <a:tc>
                  <a:txBody>
                    <a:bodyPr/>
                    <a:lstStyle/>
                    <a:p>
                      <a:pPr algn="r"/>
                      <a:r>
                        <a:rPr lang="en-US" dirty="0"/>
                        <a:t>107913</a:t>
                      </a:r>
                    </a:p>
                  </a:txBody>
                  <a:tcPr anchor="ctr"/>
                </a:tc>
                <a:extLst>
                  <a:ext uri="{0D108BD9-81ED-4DB2-BD59-A6C34878D82A}">
                    <a16:rowId xmlns:a16="http://schemas.microsoft.com/office/drawing/2014/main" val="864343221"/>
                  </a:ext>
                </a:extLst>
              </a:tr>
              <a:tr h="362436">
                <a:tc>
                  <a:txBody>
                    <a:bodyPr/>
                    <a:lstStyle/>
                    <a:p>
                      <a:pPr algn="l"/>
                      <a:r>
                        <a:rPr lang="en-US"/>
                        <a:t>skies</a:t>
                      </a:r>
                    </a:p>
                  </a:txBody>
                  <a:tcPr anchor="ctr"/>
                </a:tc>
                <a:tc>
                  <a:txBody>
                    <a:bodyPr/>
                    <a:lstStyle/>
                    <a:p>
                      <a:pPr algn="r"/>
                      <a:r>
                        <a:rPr lang="en-US" dirty="0"/>
                        <a:t>271658</a:t>
                      </a:r>
                    </a:p>
                  </a:txBody>
                  <a:tcPr anchor="ctr"/>
                </a:tc>
                <a:extLst>
                  <a:ext uri="{0D108BD9-81ED-4DB2-BD59-A6C34878D82A}">
                    <a16:rowId xmlns:a16="http://schemas.microsoft.com/office/drawing/2014/main" val="4141126485"/>
                  </a:ext>
                </a:extLst>
              </a:tr>
              <a:tr h="362436">
                <a:tc>
                  <a:txBody>
                    <a:bodyPr/>
                    <a:lstStyle/>
                    <a:p>
                      <a:pPr algn="l"/>
                      <a:r>
                        <a:rPr lang="en-US"/>
                        <a:t>tangerine</a:t>
                      </a:r>
                    </a:p>
                  </a:txBody>
                  <a:tcPr anchor="ctr"/>
                </a:tc>
                <a:tc>
                  <a:txBody>
                    <a:bodyPr/>
                    <a:lstStyle/>
                    <a:p>
                      <a:pPr algn="r"/>
                      <a:r>
                        <a:rPr lang="en-US" dirty="0"/>
                        <a:t>46653</a:t>
                      </a:r>
                    </a:p>
                  </a:txBody>
                  <a:tcPr anchor="ctr"/>
                </a:tc>
                <a:extLst>
                  <a:ext uri="{0D108BD9-81ED-4DB2-BD59-A6C34878D82A}">
                    <a16:rowId xmlns:a16="http://schemas.microsoft.com/office/drawing/2014/main" val="3692773025"/>
                  </a:ext>
                </a:extLst>
              </a:tr>
              <a:tr h="362436">
                <a:tc>
                  <a:txBody>
                    <a:bodyPr/>
                    <a:lstStyle/>
                    <a:p>
                      <a:pPr algn="l"/>
                      <a:r>
                        <a:rPr lang="en-US"/>
                        <a:t>trees</a:t>
                      </a:r>
                    </a:p>
                  </a:txBody>
                  <a:tcPr anchor="ctr"/>
                </a:tc>
                <a:tc>
                  <a:txBody>
                    <a:bodyPr/>
                    <a:lstStyle/>
                    <a:p>
                      <a:pPr algn="r"/>
                      <a:r>
                        <a:rPr lang="en-US" dirty="0"/>
                        <a:t>316812</a:t>
                      </a:r>
                    </a:p>
                  </a:txBody>
                  <a:tcPr anchor="ctr"/>
                </a:tc>
                <a:extLst>
                  <a:ext uri="{0D108BD9-81ED-4DB2-BD59-A6C34878D82A}">
                    <a16:rowId xmlns:a16="http://schemas.microsoft.com/office/drawing/2014/main" val="1067255821"/>
                  </a:ext>
                </a:extLst>
              </a:tr>
            </a:tbl>
          </a:graphicData>
        </a:graphic>
      </p:graphicFrame>
      <p:sp>
        <p:nvSpPr>
          <p:cNvPr id="5" name="Content Placeholder 4">
            <a:extLst>
              <a:ext uri="{FF2B5EF4-FFF2-40B4-BE49-F238E27FC236}">
                <a16:creationId xmlns:a16="http://schemas.microsoft.com/office/drawing/2014/main" id="{8511CDB2-B4C3-4A39-B73F-E38A4A5A10F8}"/>
              </a:ext>
            </a:extLst>
          </p:cNvPr>
          <p:cNvSpPr>
            <a:spLocks noGrp="1"/>
          </p:cNvSpPr>
          <p:nvPr>
            <p:ph sz="half" idx="2"/>
          </p:nvPr>
        </p:nvSpPr>
        <p:spPr>
          <a:xfrm>
            <a:off x="4648200" y="1524000"/>
            <a:ext cx="3810000" cy="5105400"/>
          </a:xfrm>
        </p:spPr>
        <p:txBody>
          <a:bodyPr/>
          <a:lstStyle/>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27972E9-E303-482E-92DD-6EFC63F6182F}"/>
              </a:ext>
            </a:extLst>
          </p:cNvPr>
          <p:cNvSpPr>
            <a:spLocks noGrp="1" noChangeArrowheads="1"/>
          </p:cNvSpPr>
          <p:nvPr>
            <p:ph type="ctrTitle"/>
          </p:nvPr>
        </p:nvSpPr>
        <p:spPr>
          <a:xfrm>
            <a:off x="685800" y="1524000"/>
            <a:ext cx="7772400" cy="1143000"/>
          </a:xfrm>
        </p:spPr>
        <p:txBody>
          <a:bodyPr/>
          <a:lstStyle/>
          <a:p>
            <a:pPr eaLnBrk="1" hangingPunct="1"/>
            <a:br>
              <a:rPr lang="en-US" altLang="en-US"/>
            </a:br>
            <a:r>
              <a:rPr lang="en-US" altLang="en-US" sz="3200">
                <a:latin typeface="Helvetica" panose="020B0604020202020204" pitchFamily="34" charset="0"/>
                <a:cs typeface="Times New Roman" panose="02020603050405020304" pitchFamily="18" charset="0"/>
              </a:rPr>
              <a:t>Information Retrieval and Web Search</a:t>
            </a:r>
          </a:p>
        </p:txBody>
      </p:sp>
      <p:sp>
        <p:nvSpPr>
          <p:cNvPr id="21507" name="Rectangle 3">
            <a:extLst>
              <a:ext uri="{FF2B5EF4-FFF2-40B4-BE49-F238E27FC236}">
                <a16:creationId xmlns:a16="http://schemas.microsoft.com/office/drawing/2014/main" id="{062B6590-04CD-4C07-B4DD-7E106734DBB7}"/>
              </a:ext>
            </a:extLst>
          </p:cNvPr>
          <p:cNvSpPr>
            <a:spLocks noGrp="1" noChangeArrowheads="1"/>
          </p:cNvSpPr>
          <p:nvPr>
            <p:ph type="subTitle" idx="1"/>
          </p:nvPr>
        </p:nvSpPr>
        <p:spPr/>
        <p:txBody>
          <a:bodyPr/>
          <a:lstStyle/>
          <a:p>
            <a:pPr eaLnBrk="1" hangingPunct="1"/>
            <a:r>
              <a:rPr lang="en-US" altLang="en-US"/>
              <a:t>Chapter 2: The term vocabulary and postings lists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F1873B8-7B07-45AB-899C-25127958237E}"/>
              </a:ext>
            </a:extLst>
          </p:cNvPr>
          <p:cNvSpPr>
            <a:spLocks noGrp="1" noChangeArrowheads="1"/>
          </p:cNvSpPr>
          <p:nvPr>
            <p:ph type="title"/>
          </p:nvPr>
        </p:nvSpPr>
        <p:spPr/>
        <p:txBody>
          <a:bodyPr/>
          <a:lstStyle/>
          <a:p>
            <a:pPr eaLnBrk="1" hangingPunct="1"/>
            <a:r>
              <a:rPr lang="en-US" altLang="en-US"/>
              <a:t>Recap of the previous lecture</a:t>
            </a:r>
          </a:p>
        </p:txBody>
      </p:sp>
      <p:sp>
        <p:nvSpPr>
          <p:cNvPr id="22531" name="Rectangle 3">
            <a:extLst>
              <a:ext uri="{FF2B5EF4-FFF2-40B4-BE49-F238E27FC236}">
                <a16:creationId xmlns:a16="http://schemas.microsoft.com/office/drawing/2014/main" id="{48E19831-8776-4048-9B9E-56773AEEC40C}"/>
              </a:ext>
            </a:extLst>
          </p:cNvPr>
          <p:cNvSpPr>
            <a:spLocks noGrp="1" noChangeArrowheads="1"/>
          </p:cNvSpPr>
          <p:nvPr>
            <p:ph type="body" idx="1"/>
          </p:nvPr>
        </p:nvSpPr>
        <p:spPr/>
        <p:txBody>
          <a:bodyPr/>
          <a:lstStyle/>
          <a:p>
            <a:pPr eaLnBrk="1" hangingPunct="1"/>
            <a:r>
              <a:rPr lang="en-US" altLang="en-US" sz="3000"/>
              <a:t>Basic inverted indexes:</a:t>
            </a:r>
          </a:p>
          <a:p>
            <a:pPr lvl="1" eaLnBrk="1" hangingPunct="1"/>
            <a:r>
              <a:rPr lang="en-US" altLang="en-US" sz="2800">
                <a:ea typeface="ＭＳ Ｐゴシック" panose="020B0600070205080204" pitchFamily="34" charset="-128"/>
              </a:rPr>
              <a:t>Structure: Dictionary and Postings</a:t>
            </a:r>
          </a:p>
          <a:p>
            <a:pPr lvl="1" eaLnBrk="1" hangingPunct="1"/>
            <a:r>
              <a:rPr lang="en-US" altLang="en-US" sz="2800">
                <a:ea typeface="ＭＳ Ｐゴシック" panose="020B0600070205080204" pitchFamily="34" charset="-128"/>
              </a:rPr>
              <a:t>Key step in construction: Sorting</a:t>
            </a:r>
          </a:p>
          <a:p>
            <a:pPr eaLnBrk="1" hangingPunct="1"/>
            <a:r>
              <a:rPr lang="en-US" altLang="en-US" sz="3000"/>
              <a:t>Boolean query processing</a:t>
            </a:r>
          </a:p>
          <a:p>
            <a:pPr lvl="1" eaLnBrk="1" hangingPunct="1"/>
            <a:r>
              <a:rPr lang="en-US" altLang="en-US" sz="2800">
                <a:ea typeface="ＭＳ Ｐゴシック" panose="020B0600070205080204" pitchFamily="34" charset="-128"/>
              </a:rPr>
              <a:t>Simple optimization</a:t>
            </a:r>
          </a:p>
          <a:p>
            <a:pPr lvl="1" eaLnBrk="1" hangingPunct="1"/>
            <a:r>
              <a:rPr lang="en-US" altLang="en-US" sz="2800">
                <a:ea typeface="ＭＳ Ｐゴシック" panose="020B0600070205080204" pitchFamily="34" charset="-128"/>
              </a:rPr>
              <a:t>Linear time merging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AF03A3F-F1D1-46A9-82BD-FE1B46A0DD09}"/>
              </a:ext>
            </a:extLst>
          </p:cNvPr>
          <p:cNvSpPr>
            <a:spLocks noGrp="1" noChangeArrowheads="1"/>
          </p:cNvSpPr>
          <p:nvPr>
            <p:ph type="title" idx="4294967295"/>
          </p:nvPr>
        </p:nvSpPr>
        <p:spPr/>
        <p:txBody>
          <a:bodyPr/>
          <a:lstStyle/>
          <a:p>
            <a:r>
              <a:rPr lang="en-US" altLang="en-US" sz="3600" dirty="0"/>
              <a:t>Recap of the previous lecture, </a:t>
            </a:r>
            <a:r>
              <a:rPr lang="en-US" altLang="en-US" sz="3000" dirty="0"/>
              <a:t>cont.</a:t>
            </a:r>
          </a:p>
        </p:txBody>
      </p:sp>
      <p:sp>
        <p:nvSpPr>
          <p:cNvPr id="23555" name="Rectangle 3">
            <a:extLst>
              <a:ext uri="{FF2B5EF4-FFF2-40B4-BE49-F238E27FC236}">
                <a16:creationId xmlns:a16="http://schemas.microsoft.com/office/drawing/2014/main" id="{C5D48007-5039-4BAF-B91C-EA8E6FC8CB2D}"/>
              </a:ext>
            </a:extLst>
          </p:cNvPr>
          <p:cNvSpPr>
            <a:spLocks noGrp="1" noChangeArrowheads="1"/>
          </p:cNvSpPr>
          <p:nvPr>
            <p:ph type="body" idx="4294967295"/>
          </p:nvPr>
        </p:nvSpPr>
        <p:spPr/>
        <p:txBody>
          <a:bodyPr/>
          <a:lstStyle/>
          <a:p>
            <a:pPr marL="495300" indent="-495300">
              <a:buFont typeface="Wingdings" panose="05000000000000000000" pitchFamily="2" charset="2"/>
              <a:buNone/>
            </a:pPr>
            <a:r>
              <a:rPr lang="en-US" altLang="en-US" dirty="0"/>
              <a:t>The major steps in inverted index construction</a:t>
            </a:r>
          </a:p>
          <a:p>
            <a:pPr marL="495300" indent="-495300">
              <a:buFont typeface="Wingdings" panose="05000000000000000000" pitchFamily="2" charset="2"/>
              <a:buAutoNum type="arabicPeriod"/>
            </a:pPr>
            <a:r>
              <a:rPr lang="en-US" altLang="en-US" sz="2000" dirty="0"/>
              <a:t>Collect the documents to be indexed</a:t>
            </a:r>
          </a:p>
          <a:p>
            <a:pPr marL="495300" indent="-495300">
              <a:buFont typeface="Wingdings" panose="05000000000000000000" pitchFamily="2" charset="2"/>
              <a:buAutoNum type="arabicPeriod"/>
            </a:pPr>
            <a:r>
              <a:rPr lang="en-US" altLang="en-US" sz="2000" dirty="0"/>
              <a:t>Tokenize the text</a:t>
            </a:r>
          </a:p>
          <a:p>
            <a:pPr marL="495300" indent="-495300">
              <a:buFont typeface="Wingdings" panose="05000000000000000000" pitchFamily="2" charset="2"/>
              <a:buAutoNum type="arabicPeriod"/>
            </a:pPr>
            <a:r>
              <a:rPr lang="en-US" altLang="en-US" sz="2000" dirty="0"/>
              <a:t>Do linguistic preprocessing of tokens</a:t>
            </a:r>
          </a:p>
          <a:p>
            <a:pPr marL="495300" indent="-495300">
              <a:buFont typeface="Wingdings" panose="05000000000000000000" pitchFamily="2" charset="2"/>
              <a:buAutoNum type="arabicPeriod"/>
            </a:pPr>
            <a:r>
              <a:rPr lang="en-US" altLang="en-US" sz="2000" dirty="0"/>
              <a:t>Index the documents that each term occurs in</a:t>
            </a:r>
            <a:endParaRPr lang="en-US" altLang="en-US" dirty="0"/>
          </a:p>
          <a:p>
            <a:pPr marL="914400" lvl="1" indent="-457200">
              <a:buFont typeface="Wingdings" panose="05000000000000000000" pitchFamily="2" charset="2"/>
              <a:buNone/>
            </a:pPr>
            <a:endParaRPr lang="en-US" altLang="en-US" dirty="0">
              <a:ea typeface="ＭＳ Ｐゴシック" panose="020B0600070205080204" pitchFamily="34" charset="-128"/>
            </a:endParaRPr>
          </a:p>
          <a:p>
            <a:pPr marL="914400" lvl="1" indent="-457200"/>
            <a:endParaRPr lang="en-US" altLang="en-US" dirty="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72800AE3-CD9C-4B3F-9348-4E1960CD5EB2}"/>
              </a:ext>
            </a:extLst>
          </p:cNvPr>
          <p:cNvSpPr>
            <a:spLocks noGrp="1" noChangeArrowheads="1"/>
          </p:cNvSpPr>
          <p:nvPr>
            <p:ph type="title"/>
          </p:nvPr>
        </p:nvSpPr>
        <p:spPr/>
        <p:txBody>
          <a:bodyPr/>
          <a:lstStyle/>
          <a:p>
            <a:pPr eaLnBrk="1" hangingPunct="1"/>
            <a:r>
              <a:rPr lang="en-US" altLang="en-US" dirty="0"/>
              <a:t>Inverted index</a:t>
            </a:r>
          </a:p>
        </p:txBody>
      </p:sp>
      <p:sp>
        <p:nvSpPr>
          <p:cNvPr id="6" name="Content Placeholder 5">
            <a:extLst>
              <a:ext uri="{FF2B5EF4-FFF2-40B4-BE49-F238E27FC236}">
                <a16:creationId xmlns:a16="http://schemas.microsoft.com/office/drawing/2014/main" id="{392C6409-3FC3-43DE-98C5-E01006485465}"/>
              </a:ext>
            </a:extLst>
          </p:cNvPr>
          <p:cNvSpPr>
            <a:spLocks noGrp="1"/>
          </p:cNvSpPr>
          <p:nvPr>
            <p:ph idx="1"/>
          </p:nvPr>
        </p:nvSpPr>
        <p:spPr>
          <a:xfrm>
            <a:off x="718457" y="1578429"/>
            <a:ext cx="7772400" cy="2242456"/>
          </a:xfrm>
        </p:spPr>
        <p:txBody>
          <a:bodyPr/>
          <a:lstStyle/>
          <a:p>
            <a:r>
              <a:rPr lang="en-US" altLang="en-US" sz="2400" dirty="0"/>
              <a:t>The two parts of an inverted index.</a:t>
            </a:r>
            <a:r>
              <a:rPr lang="en-US" altLang="en-US" dirty="0"/>
              <a:t> </a:t>
            </a:r>
          </a:p>
          <a:p>
            <a:pPr lvl="1"/>
            <a:r>
              <a:rPr lang="en-US" altLang="en-US" sz="2000" dirty="0"/>
              <a:t>Each item in the list – records that a term appeared in a document (</a:t>
            </a:r>
            <a:r>
              <a:rPr lang="en-US" altLang="en-US" sz="2000" dirty="0" err="1"/>
              <a:t>DocID</a:t>
            </a:r>
            <a:r>
              <a:rPr lang="en-US" altLang="en-US" sz="2000" dirty="0"/>
              <a:t> is stored): conventionally called a </a:t>
            </a:r>
            <a:r>
              <a:rPr lang="en-US" altLang="en-US" sz="2000" i="1" dirty="0"/>
              <a:t>posting</a:t>
            </a:r>
            <a:r>
              <a:rPr lang="en-US" altLang="en-US" sz="2000" dirty="0"/>
              <a:t>.</a:t>
            </a:r>
          </a:p>
          <a:p>
            <a:pPr lvl="1"/>
            <a:r>
              <a:rPr lang="en-US" altLang="en-US" sz="2000" dirty="0"/>
              <a:t>The list: called a </a:t>
            </a:r>
            <a:r>
              <a:rPr lang="en-US" altLang="en-US" sz="2000" i="1" dirty="0"/>
              <a:t>postings list </a:t>
            </a:r>
            <a:r>
              <a:rPr lang="en-US" altLang="en-US" sz="2000" dirty="0"/>
              <a:t>(or inverted list)</a:t>
            </a:r>
          </a:p>
          <a:p>
            <a:pPr lvl="1"/>
            <a:r>
              <a:rPr lang="en-US" altLang="en-US" sz="2000" dirty="0"/>
              <a:t>All the postings lists taken together: referred </a:t>
            </a:r>
          </a:p>
          <a:p>
            <a:pPr lvl="1">
              <a:buNone/>
            </a:pPr>
            <a:r>
              <a:rPr lang="en-US" altLang="en-US" sz="2000" dirty="0"/>
              <a:t>  to as the </a:t>
            </a:r>
            <a:r>
              <a:rPr lang="en-US" altLang="en-US" sz="2000" i="1" dirty="0"/>
              <a:t>postings</a:t>
            </a:r>
            <a:r>
              <a:rPr lang="en-US" altLang="en-US" sz="2000" dirty="0"/>
              <a:t>.</a:t>
            </a:r>
          </a:p>
          <a:p>
            <a:endParaRPr lang="en-US" dirty="0"/>
          </a:p>
        </p:txBody>
      </p:sp>
      <p:pic>
        <p:nvPicPr>
          <p:cNvPr id="5" name="Picture 4" descr="An illustration of the two parts of an inverted index.">
            <a:extLst>
              <a:ext uri="{FF2B5EF4-FFF2-40B4-BE49-F238E27FC236}">
                <a16:creationId xmlns:a16="http://schemas.microsoft.com/office/drawing/2014/main" id="{742E0440-5258-41D3-AE38-8C838A9E17F0}"/>
              </a:ext>
            </a:extLst>
          </p:cNvPr>
          <p:cNvPicPr>
            <a:picLocks noChangeAspect="1"/>
          </p:cNvPicPr>
          <p:nvPr/>
        </p:nvPicPr>
        <p:blipFill>
          <a:blip r:embed="rId2"/>
          <a:stretch>
            <a:fillRect/>
          </a:stretch>
        </p:blipFill>
        <p:spPr>
          <a:xfrm>
            <a:off x="596348" y="3820885"/>
            <a:ext cx="8001000" cy="291737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BC5AC7E-0BF2-47BA-9257-79856F40B112}"/>
              </a:ext>
            </a:extLst>
          </p:cNvPr>
          <p:cNvSpPr>
            <a:spLocks noGrp="1" noChangeArrowheads="1"/>
          </p:cNvSpPr>
          <p:nvPr>
            <p:ph type="title"/>
          </p:nvPr>
        </p:nvSpPr>
        <p:spPr/>
        <p:txBody>
          <a:bodyPr/>
          <a:lstStyle/>
          <a:p>
            <a:pPr eaLnBrk="1" hangingPunct="1"/>
            <a:r>
              <a:rPr lang="en-US" altLang="en-US" dirty="0"/>
              <a:t>Inverted index construction</a:t>
            </a:r>
          </a:p>
        </p:txBody>
      </p:sp>
      <p:sp>
        <p:nvSpPr>
          <p:cNvPr id="22537" name="Text Box 19">
            <a:extLst>
              <a:ext uri="{FF2B5EF4-FFF2-40B4-BE49-F238E27FC236}">
                <a16:creationId xmlns:a16="http://schemas.microsoft.com/office/drawing/2014/main" id="{1C612675-9191-420D-9689-65D8FBEAB5DB}"/>
              </a:ext>
            </a:extLst>
          </p:cNvPr>
          <p:cNvSpPr txBox="1">
            <a:spLocks noChangeArrowheads="1"/>
          </p:cNvSpPr>
          <p:nvPr/>
        </p:nvSpPr>
        <p:spPr bwMode="auto">
          <a:xfrm>
            <a:off x="762000" y="1730375"/>
            <a:ext cx="304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1800" dirty="0">
                <a:latin typeface="Lucida Sans" panose="020B0602030504020204" pitchFamily="34" charset="0"/>
              </a:rPr>
              <a:t>Collect Documents to</a:t>
            </a:r>
          </a:p>
          <a:p>
            <a:pPr eaLnBrk="1" hangingPunct="1">
              <a:spcBef>
                <a:spcPct val="0"/>
              </a:spcBef>
              <a:buClrTx/>
              <a:buSzTx/>
              <a:buFontTx/>
              <a:buNone/>
            </a:pPr>
            <a:r>
              <a:rPr lang="en-US" altLang="en-US" sz="1800" dirty="0">
                <a:latin typeface="Lucida Sans" panose="020B0602030504020204" pitchFamily="34" charset="0"/>
              </a:rPr>
              <a:t>be indexed.</a:t>
            </a:r>
          </a:p>
        </p:txBody>
      </p:sp>
      <p:sp>
        <p:nvSpPr>
          <p:cNvPr id="22542" name="Rectangle 58">
            <a:extLst>
              <a:ext uri="{FF2B5EF4-FFF2-40B4-BE49-F238E27FC236}">
                <a16:creationId xmlns:a16="http://schemas.microsoft.com/office/drawing/2014/main" id="{F1EB7CA9-A5E5-4D09-B2A1-744FAD8085ED}"/>
              </a:ext>
            </a:extLst>
          </p:cNvPr>
          <p:cNvSpPr>
            <a:spLocks noChangeArrowheads="1"/>
          </p:cNvSpPr>
          <p:nvPr/>
        </p:nvSpPr>
        <p:spPr bwMode="auto">
          <a:xfrm>
            <a:off x="777875" y="2588331"/>
            <a:ext cx="3048000" cy="915988"/>
          </a:xfrm>
          <a:prstGeom prst="rect">
            <a:avLst/>
          </a:prstGeom>
          <a:noFill/>
          <a:ln>
            <a:noFill/>
          </a:ln>
          <a:effectLst/>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1800" dirty="0">
                <a:latin typeface="Lucida Sans" panose="020B0602030504020204" pitchFamily="34" charset="0"/>
              </a:rPr>
              <a:t>Tokenize the text, turning each document into a list of tokens</a:t>
            </a:r>
          </a:p>
        </p:txBody>
      </p:sp>
      <p:sp>
        <p:nvSpPr>
          <p:cNvPr id="60" name="Text Box 20">
            <a:extLst>
              <a:ext uri="{FF2B5EF4-FFF2-40B4-BE49-F238E27FC236}">
                <a16:creationId xmlns:a16="http://schemas.microsoft.com/office/drawing/2014/main" id="{4AB5D7D0-D5CB-4B5E-8124-3ADF65F04B7E}"/>
              </a:ext>
            </a:extLst>
          </p:cNvPr>
          <p:cNvSpPr txBox="1">
            <a:spLocks noChangeArrowheads="1"/>
          </p:cNvSpPr>
          <p:nvPr/>
        </p:nvSpPr>
        <p:spPr bwMode="auto">
          <a:xfrm>
            <a:off x="803275" y="3843338"/>
            <a:ext cx="1804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2000" dirty="0">
                <a:latin typeface="Lucida Sans" panose="020B0602030504020204" pitchFamily="34" charset="0"/>
              </a:rPr>
              <a:t>Token stream.</a:t>
            </a:r>
          </a:p>
        </p:txBody>
      </p:sp>
      <p:sp>
        <p:nvSpPr>
          <p:cNvPr id="61" name="Text Box 21">
            <a:extLst>
              <a:ext uri="{FF2B5EF4-FFF2-40B4-BE49-F238E27FC236}">
                <a16:creationId xmlns:a16="http://schemas.microsoft.com/office/drawing/2014/main" id="{9E053392-E642-47F5-AD80-75307CDD6600}"/>
              </a:ext>
            </a:extLst>
          </p:cNvPr>
          <p:cNvSpPr txBox="1">
            <a:spLocks noChangeArrowheads="1"/>
          </p:cNvSpPr>
          <p:nvPr/>
        </p:nvSpPr>
        <p:spPr bwMode="auto">
          <a:xfrm>
            <a:off x="890191" y="4708968"/>
            <a:ext cx="2203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1800" dirty="0">
                <a:latin typeface="Lucida Sans" panose="020B0602030504020204" pitchFamily="34" charset="0"/>
              </a:rPr>
              <a:t>Normalized tokens: </a:t>
            </a:r>
          </a:p>
          <a:p>
            <a:pPr eaLnBrk="1" hangingPunct="1">
              <a:spcBef>
                <a:spcPct val="0"/>
              </a:spcBef>
              <a:buClrTx/>
              <a:buSzTx/>
              <a:buFontTx/>
              <a:buNone/>
            </a:pPr>
            <a:r>
              <a:rPr lang="en-US" altLang="en-US" sz="1800" dirty="0">
                <a:latin typeface="Lucida Sans" panose="020B0602030504020204" pitchFamily="34" charset="0"/>
              </a:rPr>
              <a:t>indexed terms</a:t>
            </a:r>
          </a:p>
        </p:txBody>
      </p:sp>
      <p:sp>
        <p:nvSpPr>
          <p:cNvPr id="62" name="Text Box 23">
            <a:extLst>
              <a:ext uri="{FF2B5EF4-FFF2-40B4-BE49-F238E27FC236}">
                <a16:creationId xmlns:a16="http://schemas.microsoft.com/office/drawing/2014/main" id="{29837F2B-72AF-4ACE-80E8-593780A5F5A2}"/>
              </a:ext>
            </a:extLst>
          </p:cNvPr>
          <p:cNvSpPr txBox="1">
            <a:spLocks noChangeArrowheads="1"/>
          </p:cNvSpPr>
          <p:nvPr/>
        </p:nvSpPr>
        <p:spPr bwMode="auto">
          <a:xfrm>
            <a:off x="762000" y="5918200"/>
            <a:ext cx="3079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1800" dirty="0">
                <a:latin typeface="Lucida Sans" panose="020B0602030504020204" pitchFamily="34" charset="0"/>
              </a:rPr>
              <a:t>Inverted index: consisting of </a:t>
            </a:r>
          </a:p>
          <a:p>
            <a:pPr eaLnBrk="1" hangingPunct="1">
              <a:spcBef>
                <a:spcPct val="0"/>
              </a:spcBef>
              <a:buClrTx/>
              <a:buSzTx/>
              <a:buFontTx/>
              <a:buNone/>
            </a:pPr>
            <a:r>
              <a:rPr lang="en-US" altLang="en-US" sz="1800" dirty="0">
                <a:latin typeface="Lucida Sans" panose="020B0602030504020204" pitchFamily="34" charset="0"/>
              </a:rPr>
              <a:t>a dictionary and postings.</a:t>
            </a:r>
          </a:p>
        </p:txBody>
      </p:sp>
      <p:pic>
        <p:nvPicPr>
          <p:cNvPr id="9" name="Picture 8" descr="An illustration of Inverted index construction process.">
            <a:extLst>
              <a:ext uri="{FF2B5EF4-FFF2-40B4-BE49-F238E27FC236}">
                <a16:creationId xmlns:a16="http://schemas.microsoft.com/office/drawing/2014/main" id="{68A1D9C8-B072-404D-AAD1-CF6433C6B3D2}"/>
              </a:ext>
            </a:extLst>
          </p:cNvPr>
          <p:cNvPicPr>
            <a:picLocks noChangeAspect="1"/>
          </p:cNvPicPr>
          <p:nvPr/>
        </p:nvPicPr>
        <p:blipFill>
          <a:blip r:embed="rId2"/>
          <a:stretch>
            <a:fillRect/>
          </a:stretch>
        </p:blipFill>
        <p:spPr>
          <a:xfrm>
            <a:off x="3579018" y="1513769"/>
            <a:ext cx="5336381" cy="5181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DE26DF8-E3E5-471C-B1B4-6E18D55EFDF3}"/>
              </a:ext>
            </a:extLst>
          </p:cNvPr>
          <p:cNvSpPr>
            <a:spLocks noGrp="1" noChangeArrowheads="1"/>
          </p:cNvSpPr>
          <p:nvPr>
            <p:ph type="title"/>
          </p:nvPr>
        </p:nvSpPr>
        <p:spPr/>
        <p:txBody>
          <a:bodyPr/>
          <a:lstStyle/>
          <a:p>
            <a:pPr eaLnBrk="1" hangingPunct="1"/>
            <a:r>
              <a:rPr lang="en-US" altLang="en-US"/>
              <a:t>Plan for this chapter</a:t>
            </a:r>
          </a:p>
        </p:txBody>
      </p:sp>
      <p:sp>
        <p:nvSpPr>
          <p:cNvPr id="24579" name="Rectangle 3">
            <a:extLst>
              <a:ext uri="{FF2B5EF4-FFF2-40B4-BE49-F238E27FC236}">
                <a16:creationId xmlns:a16="http://schemas.microsoft.com/office/drawing/2014/main" id="{CF64B501-7591-4F8F-82E4-B9AB2E397415}"/>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800"/>
              <a:t>Elaborate basic indexing</a:t>
            </a:r>
          </a:p>
          <a:p>
            <a:pPr eaLnBrk="1" hangingPunct="1">
              <a:lnSpc>
                <a:spcPct val="90000"/>
              </a:lnSpc>
            </a:pPr>
            <a:r>
              <a:rPr lang="en-US" altLang="en-US" sz="2400"/>
              <a:t>Preprocessing to form the term vocabulary</a:t>
            </a:r>
          </a:p>
          <a:p>
            <a:pPr lvl="1" eaLnBrk="1" hangingPunct="1">
              <a:lnSpc>
                <a:spcPct val="90000"/>
              </a:lnSpc>
            </a:pPr>
            <a:r>
              <a:rPr lang="en-US" altLang="en-US" sz="2000">
                <a:ea typeface="ＭＳ Ｐゴシック" panose="020B0600070205080204" pitchFamily="34" charset="-128"/>
              </a:rPr>
              <a:t>The basic unit of a document</a:t>
            </a:r>
          </a:p>
          <a:p>
            <a:pPr lvl="1" eaLnBrk="1" hangingPunct="1">
              <a:lnSpc>
                <a:spcPct val="90000"/>
              </a:lnSpc>
            </a:pPr>
            <a:r>
              <a:rPr lang="en-US" altLang="en-US" sz="2000">
                <a:ea typeface="ＭＳ Ｐゴシック" panose="020B0600070205080204" pitchFamily="34" charset="-128"/>
              </a:rPr>
              <a:t>Tokenization and linguistic preprocessing (determine the vocabulary of terms that a system uses)</a:t>
            </a:r>
          </a:p>
          <a:p>
            <a:pPr eaLnBrk="1" hangingPunct="1">
              <a:lnSpc>
                <a:spcPct val="90000"/>
              </a:lnSpc>
            </a:pPr>
            <a:r>
              <a:rPr lang="en-US" altLang="en-US" sz="2400"/>
              <a:t>The implementation of postings lists </a:t>
            </a:r>
          </a:p>
          <a:p>
            <a:pPr lvl="1" eaLnBrk="1" hangingPunct="1">
              <a:lnSpc>
                <a:spcPct val="90000"/>
              </a:lnSpc>
            </a:pPr>
            <a:r>
              <a:rPr lang="en-US" altLang="en-US" sz="2000">
                <a:ea typeface="ＭＳ Ｐゴシック" panose="020B0600070205080204" pitchFamily="34" charset="-128"/>
              </a:rPr>
              <a:t>Examine an extended postings list data structure that supports faster querying: skip lists</a:t>
            </a:r>
          </a:p>
          <a:p>
            <a:pPr lvl="1" eaLnBrk="1" hangingPunct="1">
              <a:lnSpc>
                <a:spcPct val="90000"/>
              </a:lnSpc>
            </a:pPr>
            <a:r>
              <a:rPr lang="en-US" altLang="en-US" sz="2000">
                <a:ea typeface="ＭＳ Ｐゴシック" panose="020B0600070205080204" pitchFamily="34" charset="-128"/>
              </a:rPr>
              <a:t>Building postings data structures suitable for handling phrase and proximity queries: positional postings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a16="http://schemas.microsoft.com/office/drawing/2014/main" id="{B19F745D-FFB7-40B5-9214-36303ECF7D30}"/>
              </a:ext>
            </a:extLst>
          </p:cNvPr>
          <p:cNvSpPr>
            <a:spLocks noGrp="1" noChangeArrowheads="1"/>
          </p:cNvSpPr>
          <p:nvPr>
            <p:ph type="title"/>
          </p:nvPr>
        </p:nvSpPr>
        <p:spPr/>
        <p:txBody>
          <a:bodyPr/>
          <a:lstStyle/>
          <a:p>
            <a:pPr eaLnBrk="1" hangingPunct="1"/>
            <a:r>
              <a:rPr lang="en-US" altLang="en-US"/>
              <a:t>Parsing a document</a:t>
            </a:r>
          </a:p>
        </p:txBody>
      </p:sp>
      <p:sp>
        <p:nvSpPr>
          <p:cNvPr id="25603" name="Rectangle 1027">
            <a:extLst>
              <a:ext uri="{FF2B5EF4-FFF2-40B4-BE49-F238E27FC236}">
                <a16:creationId xmlns:a16="http://schemas.microsoft.com/office/drawing/2014/main" id="{893290E6-94EC-45CB-9814-1CD6439C7F46}"/>
              </a:ext>
            </a:extLst>
          </p:cNvPr>
          <p:cNvSpPr>
            <a:spLocks noGrp="1" noChangeArrowheads="1"/>
          </p:cNvSpPr>
          <p:nvPr>
            <p:ph type="body" idx="1"/>
          </p:nvPr>
        </p:nvSpPr>
        <p:spPr/>
        <p:txBody>
          <a:bodyPr/>
          <a:lstStyle/>
          <a:p>
            <a:pPr eaLnBrk="1" hangingPunct="1">
              <a:lnSpc>
                <a:spcPct val="80000"/>
              </a:lnSpc>
            </a:pPr>
            <a:r>
              <a:rPr lang="en-US" altLang="en-US"/>
              <a:t>What format is it in?</a:t>
            </a:r>
          </a:p>
          <a:p>
            <a:pPr lvl="1" eaLnBrk="1" hangingPunct="1">
              <a:lnSpc>
                <a:spcPct val="80000"/>
              </a:lnSpc>
            </a:pPr>
            <a:r>
              <a:rPr lang="en-US" altLang="en-US">
                <a:ea typeface="ＭＳ Ｐゴシック" panose="020B0600070205080204" pitchFamily="34" charset="-128"/>
              </a:rPr>
              <a:t>pdf/word/excel/html?</a:t>
            </a:r>
          </a:p>
          <a:p>
            <a:pPr eaLnBrk="1" hangingPunct="1">
              <a:lnSpc>
                <a:spcPct val="80000"/>
              </a:lnSpc>
            </a:pPr>
            <a:r>
              <a:rPr lang="en-US" altLang="en-US"/>
              <a:t>What language is it in?</a:t>
            </a:r>
          </a:p>
          <a:p>
            <a:pPr eaLnBrk="1" hangingPunct="1">
              <a:lnSpc>
                <a:spcPct val="80000"/>
              </a:lnSpc>
            </a:pPr>
            <a:r>
              <a:rPr lang="en-US" altLang="en-US"/>
              <a:t>What character set is in use?</a:t>
            </a:r>
          </a:p>
          <a:p>
            <a:pPr lvl="1"/>
            <a:r>
              <a:rPr lang="en-US" altLang="en-US">
                <a:ea typeface="ＭＳ Ｐゴシック" panose="020B0600070205080204" pitchFamily="34" charset="-128"/>
              </a:rPr>
              <a:t>For the case of plain English text in ASCII encoding, this is trivial</a:t>
            </a:r>
          </a:p>
          <a:p>
            <a:pPr eaLnBrk="1" hangingPunct="1">
              <a:lnSpc>
                <a:spcPct val="80000"/>
              </a:lnSpc>
            </a:pPr>
            <a:r>
              <a:rPr lang="en-US" altLang="en-US"/>
              <a:t>Problems:</a:t>
            </a:r>
          </a:p>
          <a:p>
            <a:pPr lvl="1" eaLnBrk="1" hangingPunct="1">
              <a:lnSpc>
                <a:spcPct val="80000"/>
              </a:lnSpc>
            </a:pPr>
            <a:r>
              <a:rPr lang="en-US" altLang="en-US">
                <a:ea typeface="ＭＳ Ｐゴシック" panose="020B0600070205080204" pitchFamily="34" charset="-128"/>
              </a:rPr>
              <a:t>The sequence of characters may be encoded by one of various single-byte or multi-byte encoding schemes, such as Unicode UTF-8.</a:t>
            </a:r>
          </a:p>
          <a:p>
            <a:pPr lvl="1" eaLnBrk="1" hangingPunct="1">
              <a:lnSpc>
                <a:spcPct val="80000"/>
              </a:lnSpc>
            </a:pPr>
            <a:r>
              <a:rPr lang="en-US" altLang="en-US">
                <a:ea typeface="ＭＳ Ｐゴシック" panose="020B0600070205080204" pitchFamily="34" charset="-128"/>
              </a:rPr>
              <a:t>Determine the document format, such as Microsoft Word DOC files, zip files, XML/HTML files if the markup is going to be ignored.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a:extLst>
              <a:ext uri="{FF2B5EF4-FFF2-40B4-BE49-F238E27FC236}">
                <a16:creationId xmlns:a16="http://schemas.microsoft.com/office/drawing/2014/main" id="{201B78EA-726D-4077-BEC9-DDF4F0C2AA22}"/>
              </a:ext>
            </a:extLst>
          </p:cNvPr>
          <p:cNvSpPr>
            <a:spLocks noGrp="1" noChangeArrowheads="1"/>
          </p:cNvSpPr>
          <p:nvPr>
            <p:ph type="title"/>
          </p:nvPr>
        </p:nvSpPr>
        <p:spPr/>
        <p:txBody>
          <a:bodyPr/>
          <a:lstStyle/>
          <a:p>
            <a:pPr eaLnBrk="1" hangingPunct="1"/>
            <a:r>
              <a:rPr lang="en-US" altLang="en-US" sz="3600"/>
              <a:t>Choosing a document unit</a:t>
            </a:r>
          </a:p>
        </p:txBody>
      </p:sp>
      <p:sp>
        <p:nvSpPr>
          <p:cNvPr id="26627" name="Rectangle 1027">
            <a:extLst>
              <a:ext uri="{FF2B5EF4-FFF2-40B4-BE49-F238E27FC236}">
                <a16:creationId xmlns:a16="http://schemas.microsoft.com/office/drawing/2014/main" id="{1079480F-1949-421D-AE30-DCB764EC5BB3}"/>
              </a:ext>
            </a:extLst>
          </p:cNvPr>
          <p:cNvSpPr>
            <a:spLocks noGrp="1" noChangeArrowheads="1"/>
          </p:cNvSpPr>
          <p:nvPr>
            <p:ph type="body" idx="1"/>
          </p:nvPr>
        </p:nvSpPr>
        <p:spPr/>
        <p:txBody>
          <a:bodyPr/>
          <a:lstStyle/>
          <a:p>
            <a:pPr eaLnBrk="1" hangingPunct="1"/>
            <a:r>
              <a:rPr lang="en-US" altLang="en-US" u="sng">
                <a:latin typeface="Times New Roman" panose="02020603050405020304" pitchFamily="18" charset="0"/>
                <a:cs typeface="Times New Roman" panose="02020603050405020304" pitchFamily="18" charset="0"/>
              </a:rPr>
              <a:t>What is a document unit for indexing</a:t>
            </a:r>
            <a:r>
              <a:rPr lang="en-US" altLang="en-US">
                <a:latin typeface="Times New Roman" panose="02020603050405020304" pitchFamily="18" charset="0"/>
                <a:cs typeface="Times New Roman" panose="02020603050405020304" pitchFamily="18" charset="0"/>
              </a:rPr>
              <a:t>?</a:t>
            </a:r>
          </a:p>
          <a:p>
            <a:pPr lvl="1"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Each file in a folder as a document</a:t>
            </a:r>
          </a:p>
          <a:p>
            <a:pPr lvl="1"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Each email message as a document</a:t>
            </a:r>
          </a:p>
          <a:p>
            <a:pPr lvl="1"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An email with 5 attachments? With an attached zip file?</a:t>
            </a:r>
          </a:p>
          <a:p>
            <a:pPr lvl="1" eaLnBrk="1" hangingPunct="1"/>
            <a:r>
              <a:rPr lang="en-US" altLang="en-US">
                <a:latin typeface="Times New Roman" panose="02020603050405020304" pitchFamily="18" charset="0"/>
                <a:ea typeface="ＭＳ Ｐゴシック" panose="020B0600070205080204" pitchFamily="34" charset="-128"/>
                <a:cs typeface="Times New Roman" panose="02020603050405020304" pitchFamily="18" charset="0"/>
              </a:rPr>
              <a:t>A group of files (PPT as HTML pages): combine multiple files into a single document</a:t>
            </a:r>
          </a:p>
          <a:p>
            <a:r>
              <a:rPr lang="en-US" altLang="en-US">
                <a:latin typeface="Times New Roman" panose="02020603050405020304" pitchFamily="18" charset="0"/>
                <a:cs typeface="Times New Roman" panose="02020603050405020304" pitchFamily="18" charset="0"/>
              </a:rPr>
              <a:t>The issue of indexing granularity</a:t>
            </a:r>
            <a:r>
              <a:rPr lang="en-US" altLang="en-US" i="1">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for very long documents</a:t>
            </a:r>
          </a:p>
          <a:p>
            <a:pPr lvl="1"/>
            <a:r>
              <a:rPr lang="en-US" altLang="en-US">
                <a:latin typeface="Times New Roman" panose="02020603050405020304" pitchFamily="18" charset="0"/>
                <a:ea typeface="ＭＳ Ｐゴシック" panose="020B0600070205080204" pitchFamily="34" charset="-128"/>
              </a:rPr>
              <a:t>A collection of books: a bad idea to index an entire book as a document</a:t>
            </a:r>
          </a:p>
          <a:p>
            <a:pPr lvl="1"/>
            <a:r>
              <a:rPr lang="en-US" altLang="en-US">
                <a:latin typeface="Times New Roman" panose="02020603050405020304" pitchFamily="18" charset="0"/>
                <a:ea typeface="ＭＳ Ｐゴシック" panose="020B0600070205080204" pitchFamily="34" charset="-128"/>
              </a:rPr>
              <a:t>Index each chapter or paragraph as a mini-document.</a:t>
            </a:r>
          </a:p>
          <a:p>
            <a:pPr lvl="1" eaLnBrk="1" hangingPunct="1"/>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a:extLst>
              <a:ext uri="{FF2B5EF4-FFF2-40B4-BE49-F238E27FC236}">
                <a16:creationId xmlns:a16="http://schemas.microsoft.com/office/drawing/2014/main" id="{216A038A-0031-42AE-A930-BF4D5EBF02F7}"/>
              </a:ext>
            </a:extLst>
          </p:cNvPr>
          <p:cNvSpPr>
            <a:spLocks noGrp="1" noChangeArrowheads="1"/>
          </p:cNvSpPr>
          <p:nvPr>
            <p:ph type="ctrTitle"/>
          </p:nvPr>
        </p:nvSpPr>
        <p:spPr/>
        <p:txBody>
          <a:bodyPr/>
          <a:lstStyle/>
          <a:p>
            <a:pPr eaLnBrk="1" hangingPunct="1"/>
            <a:r>
              <a:rPr lang="en-US" altLang="en-US"/>
              <a:t>Tokens and Terms</a:t>
            </a:r>
          </a:p>
        </p:txBody>
      </p:sp>
      <p:sp>
        <p:nvSpPr>
          <p:cNvPr id="27651" name="Rectangle 1027">
            <a:extLst>
              <a:ext uri="{FF2B5EF4-FFF2-40B4-BE49-F238E27FC236}">
                <a16:creationId xmlns:a16="http://schemas.microsoft.com/office/drawing/2014/main" id="{6FE6A129-AFA6-4BD1-9A2C-116B9C0D0FD1}"/>
              </a:ext>
            </a:extLst>
          </p:cNvPr>
          <p:cNvSpPr>
            <a:spLocks noGrp="1" noChangeArrowheads="1"/>
          </p:cNvSpPr>
          <p:nvPr>
            <p:ph type="subTitle" idx="1"/>
          </p:nvPr>
        </p:nvSpPr>
        <p:spPr/>
        <p:txBody>
          <a:bodyPr/>
          <a:lstStyle/>
          <a:p>
            <a:pPr eaLnBrk="1" hangingPunct="1"/>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5D1636F-1F85-4AF6-90C2-1DE113795A15}"/>
              </a:ext>
            </a:extLst>
          </p:cNvPr>
          <p:cNvSpPr>
            <a:spLocks noGrp="1" noChangeArrowheads="1"/>
          </p:cNvSpPr>
          <p:nvPr>
            <p:ph type="title"/>
          </p:nvPr>
        </p:nvSpPr>
        <p:spPr/>
        <p:txBody>
          <a:bodyPr/>
          <a:lstStyle/>
          <a:p>
            <a:pPr eaLnBrk="1" hangingPunct="1"/>
            <a:r>
              <a:rPr lang="en-US" altLang="en-US"/>
              <a:t>Tokenization</a:t>
            </a:r>
          </a:p>
        </p:txBody>
      </p:sp>
      <p:sp>
        <p:nvSpPr>
          <p:cNvPr id="28675" name="Rectangle 3">
            <a:extLst>
              <a:ext uri="{FF2B5EF4-FFF2-40B4-BE49-F238E27FC236}">
                <a16:creationId xmlns:a16="http://schemas.microsoft.com/office/drawing/2014/main" id="{23E06296-6430-43B3-AB52-2F750B39E314}"/>
              </a:ext>
            </a:extLst>
          </p:cNvPr>
          <p:cNvSpPr>
            <a:spLocks noGrp="1" noChangeArrowheads="1"/>
          </p:cNvSpPr>
          <p:nvPr>
            <p:ph type="body" idx="1"/>
          </p:nvPr>
        </p:nvSpPr>
        <p:spPr/>
        <p:txBody>
          <a:bodyPr/>
          <a:lstStyle/>
          <a:p>
            <a:pPr eaLnBrk="1" hangingPunct="1"/>
            <a:r>
              <a:rPr lang="en-US" altLang="en-US"/>
              <a:t>The process of chopping character streams into tokens.</a:t>
            </a:r>
          </a:p>
          <a:p>
            <a:pPr eaLnBrk="1" hangingPunct="1"/>
            <a:r>
              <a:rPr lang="en-US" altLang="en-US" u="sng">
                <a:solidFill>
                  <a:srgbClr val="A40508"/>
                </a:solidFill>
              </a:rPr>
              <a:t>Input</a:t>
            </a:r>
            <a:r>
              <a:rPr lang="en-US" altLang="en-US"/>
              <a:t>: “</a:t>
            </a:r>
            <a:r>
              <a:rPr lang="en-US" altLang="en-US" b="1" i="1"/>
              <a:t>Friends, Romans and Countrymen</a:t>
            </a:r>
            <a:r>
              <a:rPr lang="en-US" altLang="en-US"/>
              <a:t>”</a:t>
            </a:r>
          </a:p>
          <a:p>
            <a:pPr eaLnBrk="1" hangingPunct="1"/>
            <a:r>
              <a:rPr lang="en-US" altLang="en-US" u="sng">
                <a:solidFill>
                  <a:srgbClr val="A40508"/>
                </a:solidFill>
              </a:rPr>
              <a:t>Output</a:t>
            </a:r>
            <a:r>
              <a:rPr lang="en-US" altLang="en-US"/>
              <a:t>: Tokens</a:t>
            </a:r>
          </a:p>
          <a:p>
            <a:pPr lvl="1" eaLnBrk="1" hangingPunct="1"/>
            <a:r>
              <a:rPr lang="en-US" altLang="en-US" b="1" i="1">
                <a:ea typeface="ＭＳ Ｐゴシック" panose="020B0600070205080204" pitchFamily="34" charset="-128"/>
              </a:rPr>
              <a:t>Friends</a:t>
            </a:r>
          </a:p>
          <a:p>
            <a:pPr lvl="1" eaLnBrk="1" hangingPunct="1"/>
            <a:r>
              <a:rPr lang="en-US" altLang="en-US" b="1" i="1">
                <a:ea typeface="ＭＳ Ｐゴシック" panose="020B0600070205080204" pitchFamily="34" charset="-128"/>
              </a:rPr>
              <a:t>Romans</a:t>
            </a:r>
          </a:p>
          <a:p>
            <a:pPr lvl="1" eaLnBrk="1" hangingPunct="1"/>
            <a:r>
              <a:rPr lang="en-US" altLang="en-US" b="1" i="1">
                <a:ea typeface="ＭＳ Ｐゴシック" panose="020B0600070205080204" pitchFamily="34" charset="-128"/>
              </a:rPr>
              <a:t>Countrymen</a:t>
            </a:r>
          </a:p>
          <a:p>
            <a:pPr eaLnBrk="1" hangingPunct="1"/>
            <a:r>
              <a:rPr lang="en-US" altLang="en-US"/>
              <a:t>Each such token is now a candidate for an index entry, after </a:t>
            </a:r>
            <a:r>
              <a:rPr lang="en-US" altLang="en-US" u="sng"/>
              <a:t>further processing</a:t>
            </a:r>
          </a:p>
          <a:p>
            <a:pPr lvl="1" eaLnBrk="1" hangingPunct="1"/>
            <a:r>
              <a:rPr lang="en-US" altLang="en-US">
                <a:ea typeface="ＭＳ Ｐゴシック" panose="020B0600070205080204" pitchFamily="34" charset="-128"/>
              </a:rPr>
              <a:t>Described below</a:t>
            </a:r>
          </a:p>
          <a:p>
            <a:pPr lvl="1"/>
            <a:endParaRPr lang="en-US" altLang="en-US">
              <a:ea typeface="ＭＳ Ｐゴシック" panose="020B0600070205080204" pitchFamily="34" charset="-128"/>
            </a:endParaRPr>
          </a:p>
          <a:p>
            <a:pPr eaLnBrk="1" hangingPunct="1">
              <a:buFont typeface="Wingdings" panose="05000000000000000000" pitchFamily="2" charset="2"/>
              <a:buNone/>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E655D08A-225B-45B0-A778-EF38572B2004}"/>
              </a:ext>
            </a:extLst>
          </p:cNvPr>
          <p:cNvSpPr>
            <a:spLocks noGrp="1" noChangeArrowheads="1"/>
          </p:cNvSpPr>
          <p:nvPr>
            <p:ph type="title"/>
          </p:nvPr>
        </p:nvSpPr>
        <p:spPr/>
        <p:txBody>
          <a:bodyPr/>
          <a:lstStyle/>
          <a:p>
            <a:pPr eaLnBrk="1" hangingPunct="1"/>
            <a:r>
              <a:rPr lang="en-US" altLang="en-US"/>
              <a:t>The index we just built</a:t>
            </a:r>
          </a:p>
        </p:txBody>
      </p:sp>
      <p:sp>
        <p:nvSpPr>
          <p:cNvPr id="7172" name="Rectangle 3">
            <a:extLst>
              <a:ext uri="{FF2B5EF4-FFF2-40B4-BE49-F238E27FC236}">
                <a16:creationId xmlns:a16="http://schemas.microsoft.com/office/drawing/2014/main" id="{93D191B4-734D-4354-A0AB-597073900826}"/>
              </a:ext>
            </a:extLst>
          </p:cNvPr>
          <p:cNvSpPr>
            <a:spLocks noGrp="1" noChangeArrowheads="1"/>
          </p:cNvSpPr>
          <p:nvPr>
            <p:ph type="body" idx="1"/>
          </p:nvPr>
        </p:nvSpPr>
        <p:spPr/>
        <p:txBody>
          <a:bodyPr/>
          <a:lstStyle/>
          <a:p>
            <a:pPr eaLnBrk="1" hangingPunct="1"/>
            <a:r>
              <a:rPr lang="en-US" altLang="en-US"/>
              <a:t>How do we process a query using an inverted index?</a:t>
            </a:r>
          </a:p>
          <a:p>
            <a:pPr lvl="1" eaLnBrk="1" hangingPunct="1"/>
            <a:r>
              <a:rPr lang="en-US" altLang="en-US"/>
              <a:t>Later - what kinds of queries can we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050">
            <a:extLst>
              <a:ext uri="{FF2B5EF4-FFF2-40B4-BE49-F238E27FC236}">
                <a16:creationId xmlns:a16="http://schemas.microsoft.com/office/drawing/2014/main" id="{663E26CC-3D22-46AC-869B-00875DFDD01A}"/>
              </a:ext>
            </a:extLst>
          </p:cNvPr>
          <p:cNvSpPr>
            <a:spLocks noGrp="1" noChangeArrowheads="1"/>
          </p:cNvSpPr>
          <p:nvPr>
            <p:ph type="title"/>
          </p:nvPr>
        </p:nvSpPr>
        <p:spPr/>
        <p:txBody>
          <a:bodyPr/>
          <a:lstStyle/>
          <a:p>
            <a:pPr algn="ctr" eaLnBrk="1" hangingPunct="1"/>
            <a:r>
              <a:rPr lang="en-US" altLang="en-US"/>
              <a:t>Query processing: AND</a:t>
            </a:r>
          </a:p>
        </p:txBody>
      </p:sp>
      <p:sp>
        <p:nvSpPr>
          <p:cNvPr id="25604" name="Rectangle 2051">
            <a:extLst>
              <a:ext uri="{FF2B5EF4-FFF2-40B4-BE49-F238E27FC236}">
                <a16:creationId xmlns:a16="http://schemas.microsoft.com/office/drawing/2014/main" id="{F8A65D80-59C0-4207-A778-BD30D3EEF85D}"/>
              </a:ext>
            </a:extLst>
          </p:cNvPr>
          <p:cNvSpPr>
            <a:spLocks noGrp="1" noChangeArrowheads="1"/>
          </p:cNvSpPr>
          <p:nvPr>
            <p:ph type="body" idx="1"/>
          </p:nvPr>
        </p:nvSpPr>
        <p:spPr>
          <a:xfrm>
            <a:off x="833437" y="1752599"/>
            <a:ext cx="8382000" cy="2962275"/>
          </a:xfrm>
        </p:spPr>
        <p:txBody>
          <a:bodyPr/>
          <a:lstStyle/>
          <a:p>
            <a:pPr eaLnBrk="1" hangingPunct="1"/>
            <a:r>
              <a:rPr lang="en-US" altLang="en-US" dirty="0"/>
              <a:t>Consider processing the conjunctive query:</a:t>
            </a:r>
          </a:p>
          <a:p>
            <a:pPr lvl="1" eaLnBrk="1" hangingPunct="1">
              <a:buFont typeface="Wingdings" panose="05000000000000000000" pitchFamily="2" charset="2"/>
              <a:buNone/>
            </a:pPr>
            <a:r>
              <a:rPr lang="en-US" altLang="en-US" b="1" i="1" dirty="0"/>
              <a:t>Brutus</a:t>
            </a:r>
            <a:r>
              <a:rPr lang="en-US" altLang="en-US" dirty="0"/>
              <a:t> </a:t>
            </a:r>
            <a:r>
              <a:rPr lang="en-US" altLang="en-US" i="1" dirty="0"/>
              <a:t>AND</a:t>
            </a:r>
            <a:r>
              <a:rPr lang="en-US" altLang="en-US" dirty="0"/>
              <a:t> </a:t>
            </a:r>
            <a:r>
              <a:rPr lang="en-US" altLang="en-US" b="1" i="1" dirty="0"/>
              <a:t>Caesar</a:t>
            </a:r>
            <a:endParaRPr lang="en-US" altLang="en-US" dirty="0"/>
          </a:p>
          <a:p>
            <a:pPr lvl="1" eaLnBrk="1" hangingPunct="1">
              <a:buFont typeface="Wingdings" panose="05000000000000000000" pitchFamily="2" charset="2"/>
              <a:buNone/>
            </a:pPr>
            <a:r>
              <a:rPr lang="en-US" altLang="en-US" dirty="0"/>
              <a:t>1. Locate </a:t>
            </a:r>
            <a:r>
              <a:rPr lang="en-US" altLang="en-US" b="1" i="1" dirty="0"/>
              <a:t>Brutus</a:t>
            </a:r>
            <a:r>
              <a:rPr lang="en-US" altLang="en-US" dirty="0"/>
              <a:t> in the Dictionary;</a:t>
            </a:r>
          </a:p>
          <a:p>
            <a:pPr lvl="2" eaLnBrk="1" hangingPunct="1"/>
            <a:r>
              <a:rPr lang="en-US" altLang="en-US" dirty="0"/>
              <a:t>Retrieve its postings.</a:t>
            </a:r>
          </a:p>
          <a:p>
            <a:pPr lvl="1" eaLnBrk="1" hangingPunct="1">
              <a:buFont typeface="Wingdings" panose="05000000000000000000" pitchFamily="2" charset="2"/>
              <a:buNone/>
            </a:pPr>
            <a:r>
              <a:rPr lang="en-US" altLang="en-US" dirty="0"/>
              <a:t>2. Locate </a:t>
            </a:r>
            <a:r>
              <a:rPr lang="en-US" altLang="en-US" b="1" i="1" dirty="0"/>
              <a:t>Caesar</a:t>
            </a:r>
            <a:r>
              <a:rPr lang="en-US" altLang="en-US" b="1" dirty="0"/>
              <a:t> </a:t>
            </a:r>
            <a:r>
              <a:rPr lang="en-US" altLang="en-US" dirty="0"/>
              <a:t>in the Dictionary;</a:t>
            </a:r>
          </a:p>
          <a:p>
            <a:pPr lvl="2" eaLnBrk="1" hangingPunct="1"/>
            <a:r>
              <a:rPr lang="en-US" altLang="en-US" dirty="0"/>
              <a:t>Retrieve its postings.</a:t>
            </a:r>
          </a:p>
          <a:p>
            <a:pPr lvl="1" eaLnBrk="1" hangingPunct="1"/>
            <a:r>
              <a:rPr lang="en-US" altLang="en-US" dirty="0"/>
              <a:t>“Merge” (Intersect) the two postings lists:</a:t>
            </a:r>
          </a:p>
        </p:txBody>
      </p:sp>
      <p:pic>
        <p:nvPicPr>
          <p:cNvPr id="3" name="Picture 2" descr="An example of query processing using Brutus's posting list and Caesar's posting list. ">
            <a:extLst>
              <a:ext uri="{FF2B5EF4-FFF2-40B4-BE49-F238E27FC236}">
                <a16:creationId xmlns:a16="http://schemas.microsoft.com/office/drawing/2014/main" id="{C2B51F79-B13E-4008-B32D-F0E4D5D35C4F}"/>
              </a:ext>
            </a:extLst>
          </p:cNvPr>
          <p:cNvPicPr>
            <a:picLocks noChangeAspect="1"/>
          </p:cNvPicPr>
          <p:nvPr/>
        </p:nvPicPr>
        <p:blipFill>
          <a:blip r:embed="rId2"/>
          <a:stretch>
            <a:fillRect/>
          </a:stretch>
        </p:blipFill>
        <p:spPr>
          <a:xfrm>
            <a:off x="609600" y="4876800"/>
            <a:ext cx="7477125" cy="15192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7" dur="500"/>
                                        <p:tgtEl>
                                          <p:spTgt spid="25604">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10" dur="500"/>
                                        <p:tgtEl>
                                          <p:spTgt spid="25604">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5604">
                                            <p:txEl>
                                              <p:pRg st="4" end="4"/>
                                            </p:txEl>
                                          </p:spTgt>
                                        </p:tgtEl>
                                        <p:attrNameLst>
                                          <p:attrName>style.visibility</p:attrName>
                                        </p:attrNameLst>
                                      </p:cBhvr>
                                      <p:to>
                                        <p:strVal val="visible"/>
                                      </p:to>
                                    </p:set>
                                    <p:animEffect transition="in" filter="blinds(horizontal)">
                                      <p:cBhvr>
                                        <p:cTn id="13" dur="500"/>
                                        <p:tgtEl>
                                          <p:spTgt spid="25604">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5604">
                                            <p:txEl>
                                              <p:pRg st="5" end="5"/>
                                            </p:txEl>
                                          </p:spTgt>
                                        </p:tgtEl>
                                        <p:attrNameLst>
                                          <p:attrName>style.visibility</p:attrName>
                                        </p:attrNameLst>
                                      </p:cBhvr>
                                      <p:to>
                                        <p:strVal val="visible"/>
                                      </p:to>
                                    </p:set>
                                    <p:animEffect transition="in" filter="blinds(horizontal)">
                                      <p:cBhvr>
                                        <p:cTn id="16" dur="500"/>
                                        <p:tgtEl>
                                          <p:spTgt spid="25604">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5604">
                                            <p:txEl>
                                              <p:pRg st="6" end="6"/>
                                            </p:txEl>
                                          </p:spTgt>
                                        </p:tgtEl>
                                        <p:attrNameLst>
                                          <p:attrName>style.visibility</p:attrName>
                                        </p:attrNameLst>
                                      </p:cBhvr>
                                      <p:to>
                                        <p:strVal val="visible"/>
                                      </p:to>
                                    </p:set>
                                    <p:animEffect transition="in" filter="blinds(horizontal)">
                                      <p:cBhvr>
                                        <p:cTn id="19" dur="500"/>
                                        <p:tgtEl>
                                          <p:spTgt spid="2560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020E3DD-0999-49AF-9578-C2F14700EA55}"/>
              </a:ext>
            </a:extLst>
          </p:cNvPr>
          <p:cNvSpPr>
            <a:spLocks noGrp="1" noChangeArrowheads="1"/>
          </p:cNvSpPr>
          <p:nvPr>
            <p:ph type="title"/>
          </p:nvPr>
        </p:nvSpPr>
        <p:spPr/>
        <p:txBody>
          <a:bodyPr/>
          <a:lstStyle/>
          <a:p>
            <a:pPr algn="ctr"/>
            <a:r>
              <a:rPr lang="en-US" altLang="en-US" dirty="0"/>
              <a:t>Query processing: AND </a:t>
            </a:r>
            <a:r>
              <a:rPr lang="en-US" altLang="en-US" sz="3000" dirty="0"/>
              <a:t>(cont.)</a:t>
            </a:r>
          </a:p>
        </p:txBody>
      </p:sp>
      <p:sp>
        <p:nvSpPr>
          <p:cNvPr id="9219" name="Rectangle 3">
            <a:extLst>
              <a:ext uri="{FF2B5EF4-FFF2-40B4-BE49-F238E27FC236}">
                <a16:creationId xmlns:a16="http://schemas.microsoft.com/office/drawing/2014/main" id="{C482A9C8-5313-4A53-9BEF-FB0AAC72962A}"/>
              </a:ext>
            </a:extLst>
          </p:cNvPr>
          <p:cNvSpPr>
            <a:spLocks noGrp="1" noChangeArrowheads="1"/>
          </p:cNvSpPr>
          <p:nvPr>
            <p:ph type="body" idx="1"/>
          </p:nvPr>
        </p:nvSpPr>
        <p:spPr/>
        <p:txBody>
          <a:bodyPr/>
          <a:lstStyle/>
          <a:p>
            <a:r>
              <a:rPr lang="en-US" altLang="en-US"/>
              <a:t>The </a:t>
            </a:r>
            <a:r>
              <a:rPr lang="en-US" altLang="en-US" i="1"/>
              <a:t>intersection </a:t>
            </a:r>
            <a:r>
              <a:rPr lang="en-US" altLang="en-US"/>
              <a:t>operation </a:t>
            </a:r>
          </a:p>
          <a:p>
            <a:pPr lvl="1"/>
            <a:r>
              <a:rPr lang="en-US" altLang="en-US"/>
              <a:t>Need to efficiently intersect postings lists so as to be able to quickly find documents that contain both terms. </a:t>
            </a:r>
          </a:p>
          <a:p>
            <a:pPr lvl="1"/>
            <a:r>
              <a:rPr lang="en-US" altLang="en-US"/>
              <a:t>This operation: referred to as </a:t>
            </a:r>
            <a:r>
              <a:rPr lang="en-US" altLang="en-US" i="1"/>
              <a:t>merging </a:t>
            </a:r>
            <a:r>
              <a:rPr lang="en-US" altLang="en-US"/>
              <a:t>postings lists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33CBBD8-93F7-4D57-AB26-FCF906F9A581}"/>
              </a:ext>
            </a:extLst>
          </p:cNvPr>
          <p:cNvSpPr>
            <a:spLocks noGrp="1" noChangeArrowheads="1"/>
          </p:cNvSpPr>
          <p:nvPr>
            <p:ph type="title"/>
          </p:nvPr>
        </p:nvSpPr>
        <p:spPr/>
        <p:txBody>
          <a:bodyPr/>
          <a:lstStyle/>
          <a:p>
            <a:r>
              <a:rPr lang="en-US" altLang="en-US" dirty="0"/>
              <a:t>The merge algorithm </a:t>
            </a:r>
            <a:r>
              <a:rPr lang="en-US" altLang="en-US" sz="2500" dirty="0"/>
              <a:t>(1 of 3)</a:t>
            </a:r>
          </a:p>
        </p:txBody>
      </p:sp>
      <p:sp>
        <p:nvSpPr>
          <p:cNvPr id="10243" name="Rectangle 3">
            <a:extLst>
              <a:ext uri="{FF2B5EF4-FFF2-40B4-BE49-F238E27FC236}">
                <a16:creationId xmlns:a16="http://schemas.microsoft.com/office/drawing/2014/main" id="{F8F2F577-2BE0-4D96-BE82-3A14D31A45D3}"/>
              </a:ext>
            </a:extLst>
          </p:cNvPr>
          <p:cNvSpPr>
            <a:spLocks noGrp="1" noChangeArrowheads="1"/>
          </p:cNvSpPr>
          <p:nvPr>
            <p:ph type="body" idx="1"/>
          </p:nvPr>
        </p:nvSpPr>
        <p:spPr/>
        <p:txBody>
          <a:bodyPr/>
          <a:lstStyle/>
          <a:p>
            <a:pPr eaLnBrk="1" hangingPunct="1"/>
            <a:r>
              <a:rPr lang="en-US" altLang="en-US"/>
              <a:t>A simple and effective method of intersecting postings lists</a:t>
            </a:r>
          </a:p>
          <a:p>
            <a:pPr lvl="1" eaLnBrk="1" hangingPunct="1"/>
            <a:r>
              <a:rPr lang="en-US" altLang="en-US"/>
              <a:t>Maintain pointers into both lists and walk through the two postings lists simultaneously, in time linear in the total number of postings entries</a:t>
            </a:r>
          </a:p>
          <a:p>
            <a:pPr lvl="1"/>
            <a:r>
              <a:rPr lang="en-US" altLang="en-US"/>
              <a:t>At each step, we compare the docID pointed to by both pointers. If they are the same, we put that docID in the results list, and advance both pointers. Otherwise we advance the pointer pointing to the smaller docID.</a:t>
            </a: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D3C8FB28-014E-4783-9C07-CDEEFFF8A667}"/>
              </a:ext>
            </a:extLst>
          </p:cNvPr>
          <p:cNvSpPr>
            <a:spLocks noGrp="1" noChangeArrowheads="1"/>
          </p:cNvSpPr>
          <p:nvPr>
            <p:ph type="title"/>
          </p:nvPr>
        </p:nvSpPr>
        <p:spPr/>
        <p:txBody>
          <a:bodyPr/>
          <a:lstStyle/>
          <a:p>
            <a:pPr eaLnBrk="1" hangingPunct="1"/>
            <a:r>
              <a:rPr lang="en-US" altLang="en-US" dirty="0"/>
              <a:t>The merge algorithm </a:t>
            </a:r>
            <a:r>
              <a:rPr lang="en-US" altLang="en-US" sz="2500" dirty="0"/>
              <a:t>(2 of 3)</a:t>
            </a:r>
          </a:p>
        </p:txBody>
      </p:sp>
      <p:sp>
        <p:nvSpPr>
          <p:cNvPr id="11269" name="Rectangle 3">
            <a:extLst>
              <a:ext uri="{FF2B5EF4-FFF2-40B4-BE49-F238E27FC236}">
                <a16:creationId xmlns:a16="http://schemas.microsoft.com/office/drawing/2014/main" id="{7F94810B-1AA7-45CF-9DC0-3F90E787DF56}"/>
              </a:ext>
            </a:extLst>
          </p:cNvPr>
          <p:cNvSpPr>
            <a:spLocks noGrp="1" noChangeArrowheads="1"/>
          </p:cNvSpPr>
          <p:nvPr>
            <p:ph type="body" idx="1"/>
          </p:nvPr>
        </p:nvSpPr>
        <p:spPr>
          <a:xfrm>
            <a:off x="228600" y="1981200"/>
            <a:ext cx="9296400" cy="4343400"/>
          </a:xfrm>
        </p:spPr>
        <p:txBody>
          <a:bodyPr/>
          <a:lstStyle/>
          <a:p>
            <a:pPr eaLnBrk="1" hangingPunct="1"/>
            <a:endParaRPr lang="en-US" altLang="en-US" dirty="0"/>
          </a:p>
        </p:txBody>
      </p:sp>
      <p:pic>
        <p:nvPicPr>
          <p:cNvPr id="3" name="Picture 2" descr="An illustration of the merge algorithm using Brutus‘s and Caesar's posting lists. ">
            <a:extLst>
              <a:ext uri="{FF2B5EF4-FFF2-40B4-BE49-F238E27FC236}">
                <a16:creationId xmlns:a16="http://schemas.microsoft.com/office/drawing/2014/main" id="{C8FEB4C6-79DB-4028-9A48-CBFE60D2D09A}"/>
              </a:ext>
            </a:extLst>
          </p:cNvPr>
          <p:cNvPicPr>
            <a:picLocks noChangeAspect="1"/>
          </p:cNvPicPr>
          <p:nvPr/>
        </p:nvPicPr>
        <p:blipFill>
          <a:blip r:embed="rId2"/>
          <a:stretch>
            <a:fillRect/>
          </a:stretch>
        </p:blipFill>
        <p:spPr>
          <a:xfrm>
            <a:off x="381000" y="2743200"/>
            <a:ext cx="8639175" cy="1362075"/>
          </a:xfrm>
          <a:prstGeom prst="rect">
            <a:avLst/>
          </a:prstGeom>
        </p:spPr>
      </p:pic>
      <p:sp>
        <p:nvSpPr>
          <p:cNvPr id="1211490" name="Text Box 98">
            <a:extLst>
              <a:ext uri="{FF2B5EF4-FFF2-40B4-BE49-F238E27FC236}">
                <a16:creationId xmlns:a16="http://schemas.microsoft.com/office/drawing/2014/main" id="{97A8B39B-EFF5-4F42-B08D-A2B61DEA04D3}"/>
              </a:ext>
            </a:extLst>
          </p:cNvPr>
          <p:cNvSpPr txBox="1">
            <a:spLocks noChangeArrowheads="1"/>
          </p:cNvSpPr>
          <p:nvPr/>
        </p:nvSpPr>
        <p:spPr bwMode="auto">
          <a:xfrm>
            <a:off x="381000" y="4419600"/>
            <a:ext cx="73390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A50021"/>
              </a:buClr>
              <a:buSzPct val="60000"/>
              <a:buFont typeface="Wingdings" panose="05000000000000000000" pitchFamily="2" charset="2"/>
              <a:buChar char="n"/>
              <a:defRPr sz="26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1pPr>
            <a:lvl2pPr marL="742950" indent="-285750">
              <a:spcBef>
                <a:spcPct val="20000"/>
              </a:spcBef>
              <a:buClr>
                <a:schemeClr val="tx1"/>
              </a:buClr>
              <a:buSzPct val="55000"/>
              <a:buFont typeface="Wingdings" panose="05000000000000000000" pitchFamily="2" charset="2"/>
              <a:buChar char="n"/>
              <a:defRPr sz="24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2pPr>
            <a:lvl3pPr marL="1143000" indent="-228600">
              <a:spcBef>
                <a:spcPct val="20000"/>
              </a:spcBef>
              <a:buClr>
                <a:srgbClr val="A50021"/>
              </a:buClr>
              <a:buSzPct val="50000"/>
              <a:buFont typeface="Wingdings" panose="05000000000000000000" pitchFamily="2" charset="2"/>
              <a:buChar char="n"/>
              <a:defRPr sz="2000">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3pPr>
            <a:lvl4pPr marL="1600200" indent="-228600">
              <a:spcBef>
                <a:spcPct val="20000"/>
              </a:spcBef>
              <a:buClr>
                <a:schemeClr val="tx1"/>
              </a:buClr>
              <a:buSzPct val="55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4pPr>
            <a:lvl5pPr marL="2057400" indent="-228600">
              <a:spcBef>
                <a:spcPct val="20000"/>
              </a:spcBef>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5pPr>
            <a:lvl6pPr marL="25146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6pPr>
            <a:lvl7pPr marL="29718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7pPr>
            <a:lvl8pPr marL="34290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8pPr>
            <a:lvl9pPr marL="3886200" indent="-228600" eaLnBrk="0" fontAlgn="base" hangingPunct="0">
              <a:spcBef>
                <a:spcPct val="20000"/>
              </a:spcBef>
              <a:spcAft>
                <a:spcPct val="0"/>
              </a:spcAft>
              <a:buClr>
                <a:srgbClr val="A50021"/>
              </a:buClr>
              <a:buSzPct val="50000"/>
              <a:buFont typeface="Wingdings" panose="05000000000000000000" pitchFamily="2" charset="2"/>
              <a:buChar char="n"/>
              <a:defRPr>
                <a:solidFill>
                  <a:schemeClr val="tx1"/>
                </a:solidFill>
                <a:latin typeface="Arial Unicode MS" panose="020B0604020202020204" pitchFamily="34" charset="-128"/>
                <a:ea typeface="Arial Unicode MS" panose="020B0604020202020204" pitchFamily="34" charset="-128"/>
                <a:cs typeface="Arial Unicode MS" panose="020B0604020202020204" pitchFamily="34" charset="-128"/>
              </a:defRPr>
            </a:lvl9pPr>
          </a:lstStyle>
          <a:p>
            <a:pPr eaLnBrk="1" hangingPunct="1">
              <a:spcBef>
                <a:spcPct val="0"/>
              </a:spcBef>
              <a:buClrTx/>
              <a:buSzTx/>
              <a:buFontTx/>
              <a:buNone/>
            </a:pPr>
            <a:r>
              <a:rPr lang="en-US" altLang="en-US" sz="2400" dirty="0">
                <a:solidFill>
                  <a:srgbClr val="A50021"/>
                </a:solidFill>
                <a:latin typeface="Lucida Sans" panose="020B0602030504020204" pitchFamily="34" charset="0"/>
              </a:rPr>
              <a:t>If the list lengths are </a:t>
            </a:r>
            <a:r>
              <a:rPr lang="en-US" altLang="en-US" sz="2400" i="1" dirty="0">
                <a:solidFill>
                  <a:srgbClr val="A50021"/>
                </a:solidFill>
                <a:latin typeface="Lucida Sans" panose="020B0602030504020204" pitchFamily="34" charset="0"/>
              </a:rPr>
              <a:t>x</a:t>
            </a:r>
            <a:r>
              <a:rPr lang="en-US" altLang="en-US" sz="2400" dirty="0">
                <a:solidFill>
                  <a:srgbClr val="A50021"/>
                </a:solidFill>
                <a:latin typeface="Lucida Sans" panose="020B0602030504020204" pitchFamily="34" charset="0"/>
              </a:rPr>
              <a:t> and </a:t>
            </a:r>
            <a:r>
              <a:rPr lang="en-US" altLang="en-US" sz="2400" i="1" dirty="0">
                <a:solidFill>
                  <a:srgbClr val="A50021"/>
                </a:solidFill>
                <a:latin typeface="Lucida Sans" panose="020B0602030504020204" pitchFamily="34" charset="0"/>
              </a:rPr>
              <a:t>y</a:t>
            </a:r>
            <a:r>
              <a:rPr lang="en-US" altLang="en-US" sz="2400" dirty="0">
                <a:solidFill>
                  <a:srgbClr val="A50021"/>
                </a:solidFill>
                <a:latin typeface="Lucida Sans" panose="020B0602030504020204" pitchFamily="34" charset="0"/>
              </a:rPr>
              <a:t>, the merge takes O(</a:t>
            </a:r>
            <a:r>
              <a:rPr lang="en-US" altLang="en-US" sz="2400" i="1" dirty="0" err="1">
                <a:solidFill>
                  <a:srgbClr val="A50021"/>
                </a:solidFill>
                <a:latin typeface="Lucida Sans" panose="020B0602030504020204" pitchFamily="34" charset="0"/>
              </a:rPr>
              <a:t>x+y</a:t>
            </a:r>
            <a:r>
              <a:rPr lang="en-US" altLang="en-US" sz="2400" dirty="0">
                <a:solidFill>
                  <a:srgbClr val="A50021"/>
                </a:solidFill>
                <a:latin typeface="Lucida Sans" panose="020B0602030504020204" pitchFamily="34" charset="0"/>
              </a:rPr>
              <a:t>)</a:t>
            </a:r>
          </a:p>
          <a:p>
            <a:pPr eaLnBrk="1" hangingPunct="1">
              <a:spcBef>
                <a:spcPct val="0"/>
              </a:spcBef>
              <a:buClrTx/>
              <a:buSzTx/>
              <a:buFontTx/>
              <a:buNone/>
            </a:pPr>
            <a:r>
              <a:rPr lang="en-US" altLang="en-US" sz="2400" dirty="0">
                <a:solidFill>
                  <a:srgbClr val="A50021"/>
                </a:solidFill>
                <a:latin typeface="Lucida Sans" panose="020B0602030504020204" pitchFamily="34" charset="0"/>
              </a:rPr>
              <a:t>operations.</a:t>
            </a:r>
          </a:p>
          <a:p>
            <a:pPr eaLnBrk="1" hangingPunct="1">
              <a:spcBef>
                <a:spcPct val="0"/>
              </a:spcBef>
              <a:buClrTx/>
              <a:buSzTx/>
              <a:buFontTx/>
              <a:buNone/>
            </a:pPr>
            <a:r>
              <a:rPr lang="en-US" altLang="en-US" sz="2400" u="sng" dirty="0">
                <a:solidFill>
                  <a:srgbClr val="006600"/>
                </a:solidFill>
                <a:latin typeface="Lucida Sans" panose="020B0602030504020204" pitchFamily="34" charset="0"/>
              </a:rPr>
              <a:t>Crucial</a:t>
            </a:r>
            <a:r>
              <a:rPr lang="en-US" altLang="en-US" sz="2400" dirty="0">
                <a:solidFill>
                  <a:srgbClr val="006600"/>
                </a:solidFill>
                <a:latin typeface="Lucida Sans" panose="020B0602030504020204" pitchFamily="34" charset="0"/>
              </a:rPr>
              <a:t>: postings sorted by </a:t>
            </a:r>
            <a:r>
              <a:rPr lang="en-US" altLang="en-US" sz="2400" dirty="0" err="1">
                <a:solidFill>
                  <a:srgbClr val="006600"/>
                </a:solidFill>
                <a:latin typeface="Lucida Sans" panose="020B0602030504020204" pitchFamily="34" charset="0"/>
              </a:rPr>
              <a:t>docID</a:t>
            </a:r>
            <a:r>
              <a:rPr lang="en-US" altLang="en-US" sz="2400" dirty="0">
                <a:solidFill>
                  <a:srgbClr val="006600"/>
                </a:solidFill>
                <a:latin typeface="Lucida Sans" panose="020B0602030504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14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49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85E2AA35-5EA6-475D-AE5D-CEF7EAE0F8A6}"/>
              </a:ext>
            </a:extLst>
          </p:cNvPr>
          <p:cNvSpPr>
            <a:spLocks noGrp="1" noChangeArrowheads="1"/>
          </p:cNvSpPr>
          <p:nvPr>
            <p:ph type="title"/>
          </p:nvPr>
        </p:nvSpPr>
        <p:spPr/>
        <p:txBody>
          <a:bodyPr/>
          <a:lstStyle/>
          <a:p>
            <a:r>
              <a:rPr lang="en-US" altLang="en-US" dirty="0"/>
              <a:t>The Merge Algorithm </a:t>
            </a:r>
            <a:r>
              <a:rPr lang="en-US" altLang="en-US" sz="2500" dirty="0"/>
              <a:t>(3 of 3)</a:t>
            </a:r>
          </a:p>
        </p:txBody>
      </p:sp>
      <p:pic>
        <p:nvPicPr>
          <p:cNvPr id="12291" name="Picture 4" descr="Algorithm for the intersection of two postings lists P1 and P2">
            <a:extLst>
              <a:ext uri="{FF2B5EF4-FFF2-40B4-BE49-F238E27FC236}">
                <a16:creationId xmlns:a16="http://schemas.microsoft.com/office/drawing/2014/main" id="{E0DAD200-B402-4C63-B2EE-92B7A988C2F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85800" y="1676400"/>
            <a:ext cx="7772400" cy="2819400"/>
          </a:xfrm>
          <a:noFill/>
          <a:extLst>
            <a:ext uri="{909E8E84-426E-40DD-AFC4-6F175D3DCCD1}">
              <a14:hiddenFill xmlns:a14="http://schemas.microsoft.com/office/drawing/2010/main">
                <a:gradFill rotWithShape="0">
                  <a:gsLst>
                    <a:gs pos="0">
                      <a:srgbClr val="A50021"/>
                    </a:gs>
                    <a:gs pos="100000">
                      <a:schemeClr val="tx1"/>
                    </a:gs>
                  </a:gsLst>
                  <a:lin ang="0" scaled="1"/>
                </a:gra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DBDB5DC-7048-4F70-A8A2-7191BF631F31}"/>
              </a:ext>
            </a:extLst>
          </p:cNvPr>
          <p:cNvSpPr txBox="1"/>
          <p:nvPr/>
        </p:nvSpPr>
        <p:spPr>
          <a:xfrm>
            <a:off x="835819" y="4780722"/>
            <a:ext cx="7472362" cy="1015663"/>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Fig. </a:t>
            </a:r>
            <a:r>
              <a:rPr lang="en-US" sz="2000" dirty="0">
                <a:solidFill>
                  <a:srgbClr val="000000"/>
                </a:solidFill>
                <a:latin typeface="Times New Roman" panose="02020603050405020304" pitchFamily="18" charset="0"/>
                <a:cs typeface="Times New Roman" panose="02020603050405020304" pitchFamily="18" charset="0"/>
              </a:rPr>
              <a:t>1.6</a:t>
            </a:r>
            <a:r>
              <a:rPr lang="en-US" sz="2000" b="0" i="0" dirty="0">
                <a:solidFill>
                  <a:srgbClr val="000000"/>
                </a:solidFill>
                <a:effectLst/>
                <a:latin typeface="Times New Roman" panose="02020603050405020304" pitchFamily="18" charset="0"/>
                <a:cs typeface="Times New Roman" panose="02020603050405020304" pitchFamily="18" charset="0"/>
              </a:rPr>
              <a:t>. Algorithm for the intersection of two postings lists </a:t>
            </a:r>
            <a:r>
              <a:rPr lang="en-US" sz="1800" b="0" i="0" dirty="0">
                <a:solidFill>
                  <a:srgbClr val="000000"/>
                </a:solidFill>
                <a:effectLst/>
                <a:latin typeface="Times New Roman" panose="02020603050405020304" pitchFamily="18" charset="0"/>
                <a:cs typeface="Times New Roman" panose="02020603050405020304" pitchFamily="18" charset="0"/>
              </a:rPr>
              <a:t>P1</a:t>
            </a:r>
            <a:r>
              <a:rPr lang="en-US" sz="2000" b="0" i="0" dirty="0">
                <a:solidFill>
                  <a:srgbClr val="000000"/>
                </a:solidFill>
                <a:effectLst/>
                <a:latin typeface="Times New Roman" panose="02020603050405020304" pitchFamily="18" charset="0"/>
                <a:cs typeface="Times New Roman" panose="02020603050405020304" pitchFamily="18" charset="0"/>
              </a:rPr>
              <a:t> and P2</a:t>
            </a:r>
            <a:r>
              <a:rPr lang="en-US" altLang="zh-CN"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From “</a:t>
            </a:r>
            <a:r>
              <a:rPr lang="en-US" sz="2000" b="0" i="0" dirty="0">
                <a:solidFill>
                  <a:srgbClr val="404040"/>
                </a:solidFill>
                <a:effectLst/>
                <a:latin typeface="Times New Roman" panose="02020603050405020304" pitchFamily="18" charset="0"/>
                <a:cs typeface="Times New Roman" panose="02020603050405020304" pitchFamily="18" charset="0"/>
              </a:rPr>
              <a:t> </a:t>
            </a:r>
            <a:r>
              <a:rPr lang="en-US" sz="2000" b="0" i="1" dirty="0">
                <a:solidFill>
                  <a:srgbClr val="404040"/>
                </a:solidFill>
                <a:effectLst/>
                <a:latin typeface="Times New Roman" panose="02020603050405020304" pitchFamily="18" charset="0"/>
                <a:cs typeface="Times New Roman" panose="02020603050405020304" pitchFamily="18" charset="0"/>
              </a:rPr>
              <a:t>Introduction to Information Retrieval</a:t>
            </a:r>
            <a:r>
              <a:rPr lang="en-US"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C. Manning</a:t>
            </a:r>
            <a:r>
              <a:rPr lang="en-US" sz="2000" b="0" i="0" dirty="0">
                <a:solidFill>
                  <a:srgbClr val="404040"/>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P. Raghavan</a:t>
            </a:r>
            <a:r>
              <a:rPr lang="en-US" sz="2000" b="0" i="0" dirty="0">
                <a:solidFill>
                  <a:srgbClr val="404040"/>
                </a:solidFill>
                <a:effectLst/>
                <a:latin typeface="Times New Roman" panose="02020603050405020304" pitchFamily="18" charset="0"/>
                <a:cs typeface="Times New Roman" panose="02020603050405020304" pitchFamily="18" charset="0"/>
              </a:rPr>
              <a:t> and </a:t>
            </a:r>
            <a:r>
              <a:rPr lang="en-US" sz="2000" b="0" i="0" dirty="0">
                <a:effectLst/>
                <a:latin typeface="Times New Roman" panose="02020603050405020304" pitchFamily="18" charset="0"/>
                <a:cs typeface="Times New Roman" panose="02020603050405020304" pitchFamily="18" charset="0"/>
              </a:rPr>
              <a:t>H. </a:t>
            </a:r>
            <a:r>
              <a:rPr lang="en-US" sz="2000" b="0" i="0" dirty="0" err="1">
                <a:effectLst/>
                <a:latin typeface="Times New Roman" panose="02020603050405020304" pitchFamily="18" charset="0"/>
                <a:cs typeface="Times New Roman" panose="02020603050405020304" pitchFamily="18" charset="0"/>
              </a:rPr>
              <a:t>Schütze</a:t>
            </a:r>
            <a:r>
              <a:rPr lang="en-US" sz="2000" b="0" i="0" dirty="0">
                <a:solidFill>
                  <a:srgbClr val="404040"/>
                </a:solidFill>
                <a:effectLst/>
                <a:latin typeface="Times New Roman" panose="02020603050405020304" pitchFamily="18" charset="0"/>
                <a:cs typeface="Times New Roman" panose="02020603050405020304" pitchFamily="18" charset="0"/>
              </a:rPr>
              <a:t>,</a:t>
            </a:r>
            <a:r>
              <a:rPr lang="en-US" sz="2000" b="0" i="1" dirty="0">
                <a:solidFill>
                  <a:srgbClr val="404040"/>
                </a:solidFill>
                <a:effectLst/>
                <a:latin typeface="Times New Roman" panose="02020603050405020304" pitchFamily="18" charset="0"/>
                <a:cs typeface="Times New Roman" panose="02020603050405020304" pitchFamily="18" charset="0"/>
              </a:rPr>
              <a:t>, 2008, pg.11)</a:t>
            </a:r>
            <a:r>
              <a:rPr lang="en-US" sz="2000" b="1" dirty="0">
                <a:solidFill>
                  <a:srgbClr val="545454"/>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3E39F901-3AB1-43AB-A23F-4F493E62D7A0}"/>
              </a:ext>
            </a:extLst>
          </p:cNvPr>
          <p:cNvSpPr>
            <a:spLocks noGrp="1" noChangeArrowheads="1"/>
          </p:cNvSpPr>
          <p:nvPr>
            <p:ph type="title"/>
          </p:nvPr>
        </p:nvSpPr>
        <p:spPr/>
        <p:txBody>
          <a:bodyPr/>
          <a:lstStyle/>
          <a:p>
            <a:pPr eaLnBrk="1" hangingPunct="1"/>
            <a:r>
              <a:rPr lang="en-US" altLang="en-US"/>
              <a:t>Boolean queries: Exact match</a:t>
            </a:r>
          </a:p>
        </p:txBody>
      </p:sp>
      <p:sp>
        <p:nvSpPr>
          <p:cNvPr id="13316" name="Rectangle 3">
            <a:extLst>
              <a:ext uri="{FF2B5EF4-FFF2-40B4-BE49-F238E27FC236}">
                <a16:creationId xmlns:a16="http://schemas.microsoft.com/office/drawing/2014/main" id="{E540B1AE-4AE5-4208-BABF-938E10ADB07B}"/>
              </a:ext>
            </a:extLst>
          </p:cNvPr>
          <p:cNvSpPr>
            <a:spLocks noGrp="1" noChangeArrowheads="1"/>
          </p:cNvSpPr>
          <p:nvPr>
            <p:ph type="body" idx="1"/>
          </p:nvPr>
        </p:nvSpPr>
        <p:spPr>
          <a:xfrm>
            <a:off x="685800" y="1752600"/>
            <a:ext cx="8229600" cy="4876800"/>
          </a:xfrm>
        </p:spPr>
        <p:txBody>
          <a:bodyPr/>
          <a:lstStyle/>
          <a:p>
            <a:pPr eaLnBrk="1" hangingPunct="1"/>
            <a:r>
              <a:rPr lang="en-US" altLang="en-US"/>
              <a:t>The Boolean Retrieval model is being able to ask a query that is a Boolean expression:</a:t>
            </a:r>
          </a:p>
          <a:p>
            <a:pPr lvl="1" eaLnBrk="1" hangingPunct="1"/>
            <a:r>
              <a:rPr lang="en-US" altLang="en-US"/>
              <a:t>Boolean Queries are queries using </a:t>
            </a:r>
            <a:r>
              <a:rPr lang="en-US" altLang="en-US" i="1"/>
              <a:t>AND, OR</a:t>
            </a:r>
            <a:r>
              <a:rPr lang="en-US" altLang="en-US"/>
              <a:t> and </a:t>
            </a:r>
            <a:r>
              <a:rPr lang="en-US" altLang="en-US" i="1"/>
              <a:t>NOT</a:t>
            </a:r>
            <a:r>
              <a:rPr lang="en-US" altLang="en-US"/>
              <a:t> to join query terms</a:t>
            </a:r>
          </a:p>
          <a:p>
            <a:pPr lvl="2" eaLnBrk="1" hangingPunct="1"/>
            <a:r>
              <a:rPr lang="en-US" altLang="en-US"/>
              <a:t>Views each document as a </a:t>
            </a:r>
            <a:r>
              <a:rPr lang="en-US" altLang="en-US" u="sng"/>
              <a:t>set</a:t>
            </a:r>
            <a:r>
              <a:rPr lang="en-US" altLang="en-US"/>
              <a:t> of words</a:t>
            </a:r>
          </a:p>
          <a:p>
            <a:pPr lvl="2" eaLnBrk="1" hangingPunct="1"/>
            <a:r>
              <a:rPr lang="en-US" altLang="en-US"/>
              <a:t>Is precise: document matches condition or not.</a:t>
            </a:r>
          </a:p>
          <a:p>
            <a:pPr eaLnBrk="1" hangingPunct="1"/>
            <a:r>
              <a:rPr lang="en-US" altLang="en-US"/>
              <a:t>Primary commercial retrieval tool for 3 decades. </a:t>
            </a:r>
          </a:p>
          <a:p>
            <a:pPr eaLnBrk="1" hangingPunct="1"/>
            <a:r>
              <a:rPr lang="en-US" altLang="en-US"/>
              <a:t>Professional searchers (e.g., lawyers) still like Boolean queries:</a:t>
            </a:r>
          </a:p>
          <a:p>
            <a:pPr lvl="1" eaLnBrk="1" hangingPunct="1"/>
            <a:r>
              <a:rPr lang="en-US" altLang="en-US"/>
              <a:t>You know exactly what you’re getting.</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Design">
      <a:majorFont>
        <a:latin typeface="Arial Unicode MS"/>
        <a:ea typeface="Arial Unicode MS"/>
        <a:cs typeface="Arial Unicode MS"/>
      </a:majorFont>
      <a:minorFont>
        <a:latin typeface="Arial Unicode MS"/>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Sans"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Lucida Sans" pitchFamily="34" charset="0"/>
          </a:defRPr>
        </a:defPPr>
      </a:lstStyle>
    </a:lnDef>
  </a:objectDefaults>
  <a:extraClrSchemeLst>
    <a:extraClrScheme>
      <a:clrScheme name="Default Design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Default Design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Design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20523</TotalTime>
  <Words>1288</Words>
  <Application>Microsoft Office PowerPoint</Application>
  <PresentationFormat>On-screen Show (4:3)</PresentationFormat>
  <Paragraphs>152</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Unicode MS</vt:lpstr>
      <vt:lpstr>Helvetica</vt:lpstr>
      <vt:lpstr>Lucida Sans</vt:lpstr>
      <vt:lpstr>Tahoma</vt:lpstr>
      <vt:lpstr>Times New Roman</vt:lpstr>
      <vt:lpstr>Wingdings</vt:lpstr>
      <vt:lpstr>Default Design</vt:lpstr>
      <vt:lpstr>CSCE 5200 Information Retrieval and Web Search</vt:lpstr>
      <vt:lpstr>Inverted index</vt:lpstr>
      <vt:lpstr>The index we just built</vt:lpstr>
      <vt:lpstr>Query processing: AND</vt:lpstr>
      <vt:lpstr>Query processing: AND (cont.)</vt:lpstr>
      <vt:lpstr>The merge algorithm (1 of 3)</vt:lpstr>
      <vt:lpstr>The merge algorithm (2 of 3)</vt:lpstr>
      <vt:lpstr>The Merge Algorithm (3 of 3)</vt:lpstr>
      <vt:lpstr>Boolean queries: Exact match</vt:lpstr>
      <vt:lpstr>Boolean queries: More general merges</vt:lpstr>
      <vt:lpstr>Query optimization</vt:lpstr>
      <vt:lpstr>Query optimization example</vt:lpstr>
      <vt:lpstr>Query optimization example cont.</vt:lpstr>
      <vt:lpstr>Algorithm for conjunctive queries</vt:lpstr>
      <vt:lpstr>Optimization of more general queries</vt:lpstr>
      <vt:lpstr>Exercise</vt:lpstr>
      <vt:lpstr> Information Retrieval and Web Search</vt:lpstr>
      <vt:lpstr>Recap of the previous lecture</vt:lpstr>
      <vt:lpstr>Recap of the previous lecture, cont.</vt:lpstr>
      <vt:lpstr>Inverted index construction</vt:lpstr>
      <vt:lpstr>Plan for this chapter</vt:lpstr>
      <vt:lpstr>Parsing a document</vt:lpstr>
      <vt:lpstr>Choosing a document unit</vt:lpstr>
      <vt:lpstr>Tokens and Terms</vt:lpstr>
      <vt:lpstr>Tokenization</vt:lpstr>
    </vt:vector>
  </TitlesOfParts>
  <Company>Stanford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Harris, Kathleen</cp:lastModifiedBy>
  <cp:revision>398</cp:revision>
  <cp:lastPrinted>1601-01-01T00:00:00Z</cp:lastPrinted>
  <dcterms:created xsi:type="dcterms:W3CDTF">2002-09-18T16:13:07Z</dcterms:created>
  <dcterms:modified xsi:type="dcterms:W3CDTF">2022-05-18T18:34:11Z</dcterms:modified>
</cp:coreProperties>
</file>