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31"/>
  </p:notesMasterIdLst>
  <p:handoutMasterIdLst>
    <p:handoutMasterId r:id="rId32"/>
  </p:handoutMasterIdLst>
  <p:sldIdLst>
    <p:sldId id="388" r:id="rId2"/>
    <p:sldId id="473" r:id="rId3"/>
    <p:sldId id="390" r:id="rId4"/>
    <p:sldId id="490" r:id="rId5"/>
    <p:sldId id="474" r:id="rId6"/>
    <p:sldId id="476" r:id="rId7"/>
    <p:sldId id="477" r:id="rId8"/>
    <p:sldId id="510" r:id="rId9"/>
    <p:sldId id="494" r:id="rId10"/>
    <p:sldId id="483" r:id="rId11"/>
    <p:sldId id="480" r:id="rId12"/>
    <p:sldId id="506" r:id="rId13"/>
    <p:sldId id="521" r:id="rId14"/>
    <p:sldId id="478" r:id="rId15"/>
    <p:sldId id="485" r:id="rId16"/>
    <p:sldId id="486" r:id="rId17"/>
    <p:sldId id="433" r:id="rId18"/>
    <p:sldId id="484" r:id="rId19"/>
    <p:sldId id="434" r:id="rId20"/>
    <p:sldId id="495" r:id="rId21"/>
    <p:sldId id="469" r:id="rId22"/>
    <p:sldId id="507" r:id="rId23"/>
    <p:sldId id="496" r:id="rId24"/>
    <p:sldId id="520" r:id="rId25"/>
    <p:sldId id="514" r:id="rId26"/>
    <p:sldId id="344" r:id="rId27"/>
    <p:sldId id="371" r:id="rId28"/>
    <p:sldId id="370" r:id="rId29"/>
    <p:sldId id="373" r:id="rId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3EB"/>
    <a:srgbClr val="F0EEEB"/>
    <a:srgbClr val="00A000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3" autoAdjust="0"/>
    <p:restoredTop sz="86358" autoAdjust="0"/>
  </p:normalViewPr>
  <p:slideViewPr>
    <p:cSldViewPr>
      <p:cViewPr varScale="1">
        <p:scale>
          <a:sx n="70" d="100"/>
          <a:sy n="70" d="100"/>
        </p:scale>
        <p:origin x="46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06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36D96CF5-439C-4107-B0D1-6693CC45F2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ahoma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E19B30D-8EF8-4FB3-9B9C-58B1630B19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ahoma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C99B77E8-4EF6-436E-B258-5179E91133C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ahoma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ADA56811-A66A-45DC-A13E-2BCBF81C131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4DB3933-9D40-4D2D-B06D-563FF28E2A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45AB572D-A40F-46D9-B946-E98E4D470C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Lucida Sans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70E253D3-7470-40C4-96FD-929405EE48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Lucida Sans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C4342A7-03E8-4D1A-947A-34AEEC48055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9646D7D1-4BA1-45BB-9A73-710B9DF6BF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4B78E0BF-7736-4FB5-9833-2B5539D45D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Lucida Sans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D8EAF22A-C7FF-4171-8D53-48ACF1D48E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78B0FDA-F3E1-49E9-8767-293CEB5335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C186C868-D1EE-4112-8E50-DE9B7BC0C8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BB73DA00-8D8F-45A1-BD6F-C3221C3F42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-65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1734CAE-9E13-4F56-978C-B3BF0F24FB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7CE0283-83BA-4E0B-A7C2-46F24A7956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81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F9907EC-7CC6-47A0-9547-B611149AC5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6E4CC480-B782-4F81-847A-57AAD56333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5640F018-4D43-4BF4-AAD2-8A29B2BBD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930F5-68D3-4A89-AEFD-1BEC8F539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62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C47AF2E-8E8B-4602-AE08-0A8A515962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EDE12F87-D25D-4555-A86E-420DD1EEDB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FD8D546-68AE-4617-8887-F4CFAB3E7C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AD084-098B-493D-8A1F-FE34B9EEF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2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E632A0EE-6F86-4202-BB89-0BF3698C3D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A58B279B-085A-4B3C-BA26-E4A339D95C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EBD77F2-49B6-4473-823A-C4EC3EFF81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C2647-B771-4A4C-82FE-1986A51C92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1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262C05D-5A5C-423D-90C0-61408F368E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6A87B79-799A-428D-B783-7D7C16BF1D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9CA85FF6-7811-464B-93EF-EE408056D7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215C3-958E-493A-8A69-BBBB0B60B6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80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7AA37F1-DEA2-4E28-BF75-7CE6C97809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7144BEF0-8008-467A-A6FB-2314A1C4E5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581981C1-E069-4091-96FE-17EBF03EB5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2D69C-34FC-4743-A0BE-B36FE924ED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13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F2FFF8C-6A34-4670-9A54-D6835A518E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AD636B33-AE6C-416D-9386-4C1A016DE7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07370626-116C-4269-94F0-3EB98860C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1D052-AC80-402C-AEDF-05031D61F2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1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014F2777-D58F-43D3-ABD7-18BF8CBC35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1EA6227B-29C0-4907-8B5B-2F111AE349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CBC1175-B4E4-4627-928D-CA768E5A30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CA1CE-897C-4C55-9626-073CE6CC55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98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BAF1BD4-AE80-41D3-B94C-5DD8077A9B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56443BE8-B47C-4C3E-9460-8787DDF7A9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D4C68A21-9C97-4B50-B2B2-80720A0104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1B352-409A-42EA-9A12-27A93D737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1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6A0CC4C-3253-428E-8405-5472CFC730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B4C2BA46-6B6A-4802-989B-5F6FBAB77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47014301-F82E-47B3-9AE7-BAE24DEC8B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C2D52-2221-4118-8618-0F69849E6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79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9B7B04F9-7E87-4A78-B3FE-C1D0A7091F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CC22CADA-908B-46A4-804A-81EDD0D49F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2C22B102-6C21-48EF-BCB6-BB38D9121E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530A1-2245-4AF7-BB74-8594471DE9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66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42AC7434-A008-460E-8184-853BD4EE3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6C4834BD-3059-4637-A90C-714C65B2C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28" name="Rectangle 16">
            <a:extLst>
              <a:ext uri="{FF2B5EF4-FFF2-40B4-BE49-F238E27FC236}">
                <a16:creationId xmlns:a16="http://schemas.microsoft.com/office/drawing/2014/main" id="{E7B96E27-2D83-4EF5-AB4A-504BD44E4A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Rectangle 17">
            <a:extLst>
              <a:ext uri="{FF2B5EF4-FFF2-40B4-BE49-F238E27FC236}">
                <a16:creationId xmlns:a16="http://schemas.microsoft.com/office/drawing/2014/main" id="{62018E81-151C-4A7C-BE16-0C2D9858705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30" name="Rectangle 18">
            <a:extLst>
              <a:ext uri="{FF2B5EF4-FFF2-40B4-BE49-F238E27FC236}">
                <a16:creationId xmlns:a16="http://schemas.microsoft.com/office/drawing/2014/main" id="{1E0C342D-8B8D-4374-A4E9-336901CE82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B0F5-8BDF-46A2-A64F-85013307B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19">
            <a:extLst>
              <a:ext uri="{FF2B5EF4-FFF2-40B4-BE49-F238E27FC236}">
                <a16:creationId xmlns:a16="http://schemas.microsoft.com/office/drawing/2014/main" id="{C1F31DAC-9F5E-4225-9FC3-1371A7EE2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8080375" cy="155575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A5002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ＭＳ Ｐゴシック" pitchFamily="-65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-65" charset="0"/>
          <a:ea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-65" charset="0"/>
          <a:ea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-65" charset="0"/>
          <a:ea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-65" charset="0"/>
          <a:ea typeface="ＭＳ Ｐゴシック" pitchFamily="-6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-6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-6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-6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-65" charset="2"/>
        <a:buChar char="n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-65" charset="2"/>
        <a:buChar char="n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-65" charset="2"/>
        <a:buChar char="n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-65" charset="2"/>
        <a:buChar char="n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rbasic.org/algorithms/time-complexity-array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39D77AC-9E6A-4253-96A7-24E9BBA79F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5240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400" dirty="0">
                <a:ea typeface="ＭＳ Ｐゴシック" panose="020B0600070205080204" pitchFamily="34" charset="-128"/>
              </a:rPr>
              <a:t>Introduction to Information Retrieval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FD5A3C8-D47C-48D2-B3EF-E06855874D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Dictionaries and Tolerant retrieval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8E47123-0857-4AAF-BE5B-AD9A28D94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Search Trees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3270220-FEDA-4460-8B18-FF6A3DBD2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Search Trees overcome many of these issues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E.g., they permit us to enumerate all vocabulary terms beginning with a prefix.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best-known search tree: binary tree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search for a term begins at the root of the tree.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Each internal node (including the root) represents a binary test, based on whose outcome the search proceeds to one of the two sub-trees below that node.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3" name="Title 52">
            <a:extLst>
              <a:ext uri="{FF2B5EF4-FFF2-40B4-BE49-F238E27FC236}">
                <a16:creationId xmlns:a16="http://schemas.microsoft.com/office/drawing/2014/main" id="{3B0ED29F-A9FC-4F2A-A514-0A827B34A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96057"/>
            <a:ext cx="8077200" cy="990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Tree: binary tree</a:t>
            </a:r>
          </a:p>
        </p:txBody>
      </p:sp>
      <p:pic>
        <p:nvPicPr>
          <p:cNvPr id="58" name="Picture 57" descr="An example of using binary tree for representing vocabulary.">
            <a:extLst>
              <a:ext uri="{FF2B5EF4-FFF2-40B4-BE49-F238E27FC236}">
                <a16:creationId xmlns:a16="http://schemas.microsoft.com/office/drawing/2014/main" id="{9C6BADC9-C50F-4D60-B5EF-9DA8745F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00199"/>
            <a:ext cx="6553200" cy="28793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3C21E5-974C-4BA5-B25E-F2684967A4E6}"/>
              </a:ext>
            </a:extLst>
          </p:cNvPr>
          <p:cNvSpPr txBox="1"/>
          <p:nvPr/>
        </p:nvSpPr>
        <p:spPr>
          <a:xfrm>
            <a:off x="168729" y="4479591"/>
            <a:ext cx="9067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above figure of a binary search tree is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 “</a:t>
            </a:r>
            <a:r>
              <a:rPr lang="en-US" sz="2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Information Retrieval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”(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Manning</a:t>
            </a:r>
            <a:r>
              <a:rPr lang="en-US" sz="2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 Raghavan</a:t>
            </a:r>
            <a:r>
              <a:rPr lang="en-US" sz="2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Schütze</a:t>
            </a:r>
            <a:r>
              <a:rPr lang="en-US" sz="2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2008, pg.47.)</a:t>
            </a:r>
            <a:r>
              <a:rPr lang="en-US" sz="2200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2CCFF-4935-4C09-86E0-D5105EEE5811}"/>
              </a:ext>
            </a:extLst>
          </p:cNvPr>
          <p:cNvSpPr txBox="1"/>
          <p:nvPr/>
        </p:nvSpPr>
        <p:spPr>
          <a:xfrm>
            <a:off x="190500" y="5370109"/>
            <a:ext cx="8763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binary search tree. The branch at the root partitions vocabulary terms into two subtrees, those whose first letter is between a and m, and the rest.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308FABB-C9F4-45ED-B43E-2C57B5CBD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Tree: binary tree, </a:t>
            </a:r>
            <a:r>
              <a:rPr lang="en-US" altLang="en-US" sz="3000" dirty="0">
                <a:ea typeface="ＭＳ Ｐゴシック" panose="020B0600070205080204" pitchFamily="34" charset="-128"/>
              </a:rPr>
              <a:t>cont.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3F675946-108D-4215-9CDF-EF9AB3069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Efficient search hinges on the tree being balanced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numbers of terms under the two sub-trees of any node are either equal or differ by 1.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principal issue: rebalancing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As terms are inserted into or deleted from the binary search tree, it needs to be rebalanced so that the balance property is maintained.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7" name="Title 20">
            <a:extLst>
              <a:ext uri="{FF2B5EF4-FFF2-40B4-BE49-F238E27FC236}">
                <a16:creationId xmlns:a16="http://schemas.microsoft.com/office/drawing/2014/main" id="{83E19B4A-1492-423F-8EB2-C79D2D2F3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Tree: B-tree</a:t>
            </a:r>
          </a:p>
        </p:txBody>
      </p:sp>
      <p:pic>
        <p:nvPicPr>
          <p:cNvPr id="3" name="Picture 2" descr="An example of B-tree.">
            <a:extLst>
              <a:ext uri="{FF2B5EF4-FFF2-40B4-BE49-F238E27FC236}">
                <a16:creationId xmlns:a16="http://schemas.microsoft.com/office/drawing/2014/main" id="{A8C1DDCD-2E3C-4937-B8A6-D0913BAA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33525"/>
            <a:ext cx="6581775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54553A-8877-441C-8624-DE22D8E22C0A}"/>
              </a:ext>
            </a:extLst>
          </p:cNvPr>
          <p:cNvSpPr txBox="1"/>
          <p:nvPr/>
        </p:nvSpPr>
        <p:spPr>
          <a:xfrm>
            <a:off x="457200" y="3810000"/>
            <a:ext cx="9067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above figure of a B-tree example is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 “</a:t>
            </a:r>
            <a:r>
              <a:rPr lang="en-US" sz="2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Information Retrieval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”(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Manning</a:t>
            </a:r>
            <a:r>
              <a:rPr lang="en-US" sz="2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 Raghavan</a:t>
            </a:r>
            <a:r>
              <a:rPr lang="en-US" sz="2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Schütze</a:t>
            </a:r>
            <a:r>
              <a:rPr lang="en-US" sz="2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2008, pg.47.)</a:t>
            </a:r>
            <a:r>
              <a:rPr lang="en-US" sz="2200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8" name="Content Placeholder 21">
            <a:extLst>
              <a:ext uri="{FF2B5EF4-FFF2-40B4-BE49-F238E27FC236}">
                <a16:creationId xmlns:a16="http://schemas.microsoft.com/office/drawing/2014/main" id="{0DFA80D4-ACD0-4220-842E-FE5072726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4579441"/>
            <a:ext cx="7772400" cy="2133599"/>
          </a:xfrm>
        </p:spPr>
        <p:txBody>
          <a:bodyPr/>
          <a:lstStyle/>
          <a:p>
            <a:pPr marL="342900" lvl="1" indent="-342900" eaLnBrk="1" hangingPunct="1">
              <a:buClr>
                <a:srgbClr val="A50021"/>
              </a:buClr>
              <a:buSzPct val="60000"/>
            </a:pPr>
            <a:r>
              <a:rPr lang="en-US" altLang="en-US" sz="2000" dirty="0">
                <a:ea typeface="ＭＳ Ｐゴシック" panose="020B0600070205080204" pitchFamily="34" charset="-128"/>
              </a:rPr>
              <a:t>To mitigate rebalancing</a:t>
            </a:r>
          </a:p>
          <a:p>
            <a:pPr lvl="2" eaLnBrk="1" hangingPunct="1">
              <a:buSzPct val="60000"/>
            </a:pPr>
            <a:r>
              <a:rPr lang="en-US" altLang="en-US" sz="1800" dirty="0">
                <a:ea typeface="ＭＳ Ｐゴシック" panose="020B0600070205080204" pitchFamily="34" charset="-128"/>
              </a:rPr>
              <a:t>One approach: allow the number of subtrees under an internal node to vary in a fixed interval.</a:t>
            </a:r>
          </a:p>
          <a:p>
            <a:pPr marL="342900" lvl="1" indent="-342900" eaLnBrk="1" hangingPunct="1">
              <a:buClr>
                <a:srgbClr val="A50021"/>
              </a:buClr>
              <a:buSzPct val="60000"/>
            </a:pPr>
            <a:r>
              <a:rPr lang="en-US" altLang="en-US" sz="2000" dirty="0">
                <a:ea typeface="ＭＳ Ｐゴシック" panose="020B0600070205080204" pitchFamily="34" charset="-128"/>
              </a:rPr>
              <a:t>Definition: Every internal node has a number of children in the interval [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a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,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b</a:t>
            </a:r>
            <a:r>
              <a:rPr lang="en-US" altLang="en-US" sz="2000" dirty="0">
                <a:ea typeface="ＭＳ Ｐゴシック" panose="020B0600070205080204" pitchFamily="34" charset="-128"/>
              </a:rPr>
              <a:t>] where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a, b</a:t>
            </a:r>
            <a:r>
              <a:rPr lang="en-US" altLang="en-US" sz="2000" dirty="0">
                <a:ea typeface="ＭＳ Ｐゴシック" panose="020B0600070205080204" pitchFamily="34" charset="-128"/>
              </a:rPr>
              <a:t> are appropriate positive integers, e.g., [3,4].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9C16E61-0C55-4588-80C1-4A935DB4C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Trees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6A96D08-58D6-4AF2-933D-4FB9AF224B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Simplest: binary tree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More usual: B-trees, Tries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Search trees demand that the characters used in the document collection have a prescribed ordering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E.g., the 26 letters of the English alphabet are always listed in the specific order A through Z. 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Pros: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Solves the prefix problem (terms starting with </a:t>
            </a:r>
            <a:r>
              <a:rPr lang="en-US" altLang="en-US" sz="2000" i="1">
                <a:ea typeface="ＭＳ Ｐゴシック" panose="020B0600070205080204" pitchFamily="34" charset="-128"/>
              </a:rPr>
              <a:t>automat</a:t>
            </a:r>
            <a:r>
              <a:rPr lang="en-US" altLang="en-US" sz="2000"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Cons: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Slower: O(log </a:t>
            </a:r>
            <a:r>
              <a:rPr lang="en-US" altLang="en-US" i="1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)  [and this requires </a:t>
            </a:r>
            <a:r>
              <a:rPr lang="en-US" altLang="en-US" i="1">
                <a:solidFill>
                  <a:srgbClr val="00A000"/>
                </a:solidFill>
                <a:ea typeface="ＭＳ Ｐゴシック" panose="020B0600070205080204" pitchFamily="34" charset="-128"/>
              </a:rPr>
              <a:t>balanced</a:t>
            </a:r>
            <a:r>
              <a:rPr lang="en-US" altLang="en-US">
                <a:ea typeface="ＭＳ Ｐゴシック" panose="020B0600070205080204" pitchFamily="34" charset="-128"/>
              </a:rPr>
              <a:t> tree]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Rebalancing binary trees is expensive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But B-trees mitigate the rebalancing problem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4F5BEEB-4BCF-4B1E-BEB7-C8F203759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Tries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1538A39-C9F4-4343-9FA4-5BC3CE959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</a:t>
            </a:r>
            <a:r>
              <a:rPr lang="en-US" altLang="en-US" i="1">
                <a:ea typeface="ＭＳ Ｐゴシック" panose="020B0600070205080204" pitchFamily="34" charset="-128"/>
              </a:rPr>
              <a:t>trie</a:t>
            </a:r>
            <a:r>
              <a:rPr lang="en-US" altLang="en-US">
                <a:ea typeface="ＭＳ Ｐゴシック" panose="020B0600070205080204" pitchFamily="34" charset="-128"/>
              </a:rPr>
              <a:t> (from re</a:t>
            </a:r>
            <a:r>
              <a:rPr lang="en-US" altLang="en-US" b="1">
                <a:ea typeface="ＭＳ Ｐゴシック" panose="020B0600070205080204" pitchFamily="34" charset="-128"/>
              </a:rPr>
              <a:t>trie</a:t>
            </a:r>
            <a:r>
              <a:rPr lang="en-US" altLang="en-US">
                <a:ea typeface="ＭＳ Ｐゴシック" panose="020B0600070205080204" pitchFamily="34" charset="-128"/>
              </a:rPr>
              <a:t>val), is a multi-way tree structure useful for storing strings over an alphabet.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It has been used to store large dictionaries of English words in spelling-checking programs and in natural-language "understanding" programs.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Given the data: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an, ant, all, allot, alloy, aloe, are, ate, be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corresponding trie would be: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B4B5A4C-5D60-4ED3-95ED-0A4C792EA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Tries, cont.</a:t>
            </a:r>
          </a:p>
        </p:txBody>
      </p:sp>
      <p:pic>
        <p:nvPicPr>
          <p:cNvPr id="20483" name="Picture 3" descr="An illustration of the Trie data structure using the given data.">
            <a:extLst>
              <a:ext uri="{FF2B5EF4-FFF2-40B4-BE49-F238E27FC236}">
                <a16:creationId xmlns:a16="http://schemas.microsoft.com/office/drawing/2014/main" id="{0E62BB8D-96B4-4FD0-A5C5-36E6A868FB5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674813"/>
            <a:ext cx="6248400" cy="30495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38ACA-EAF1-4E15-A08F-A133C55391A8}"/>
              </a:ext>
            </a:extLst>
          </p:cNvPr>
          <p:cNvSpPr txBox="1"/>
          <p:nvPr/>
        </p:nvSpPr>
        <p:spPr>
          <a:xfrm>
            <a:off x="1197429" y="4824984"/>
            <a:ext cx="739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An illustration of the </a:t>
            </a:r>
            <a:r>
              <a:rPr lang="en-US" sz="1800" dirty="0" err="1"/>
              <a:t>Trie</a:t>
            </a:r>
            <a:r>
              <a:rPr lang="en-US" sz="1800" dirty="0"/>
              <a:t> data structure using the given data. From http://allisons.org/ll/AlgDS/Tree/Trie/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562AC832-F65A-4EC5-AD32-A07165290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484813"/>
            <a:ext cx="86868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The idea: all strings sharing a common </a:t>
            </a:r>
            <a:r>
              <a:rPr lang="en-US" altLang="en-US" sz="1600" i="1" dirty="0">
                <a:latin typeface="Times New Roman" panose="02020603050405020304" pitchFamily="18" charset="0"/>
              </a:rPr>
              <a:t>prefix</a:t>
            </a:r>
            <a:r>
              <a:rPr lang="en-US" altLang="en-US" sz="1600" dirty="0">
                <a:latin typeface="Times New Roman" panose="02020603050405020304" pitchFamily="18" charset="0"/>
              </a:rPr>
              <a:t> hang off a common node.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A node has at most 27 children - one for each letter plus a terminator.</a:t>
            </a:r>
            <a:r>
              <a:rPr lang="en-US" altLang="en-US" sz="1600" dirty="0">
                <a:latin typeface="Lucida Sans" panose="020B0602030504020204" pitchFamily="34" charset="0"/>
              </a:rPr>
              <a:t>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The elements in a string can be recovered in a scan from the root to the leaf that ends a string.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All strings in the </a:t>
            </a:r>
            <a:r>
              <a:rPr lang="en-US" altLang="en-US" sz="1600" dirty="0" err="1">
                <a:latin typeface="Times New Roman" panose="02020603050405020304" pitchFamily="18" charset="0"/>
              </a:rPr>
              <a:t>trie</a:t>
            </a:r>
            <a:r>
              <a:rPr lang="en-US" altLang="en-US" sz="1600" dirty="0">
                <a:latin typeface="Times New Roman" panose="02020603050405020304" pitchFamily="18" charset="0"/>
              </a:rPr>
              <a:t> can be recovered by a depth-first scan of the tree.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C840DF7-0B69-49E2-A855-7F75B65A92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Wild-card queries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3DF6A55-3A94-4910-B543-4C40F886B0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Wild-card queries </a:t>
            </a:r>
            <a:r>
              <a:rPr lang="en-US" altLang="en-US" sz="2500" dirty="0">
                <a:ea typeface="ＭＳ Ｐゴシック" panose="020B0600070205080204" pitchFamily="34" charset="-128"/>
              </a:rPr>
              <a:t>(1 of 4)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FA5C4FD-EE71-4259-86A0-CEE938A2DE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Used in the following situations: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user is uncertain of the spelling of a query term (e.g., Sydney vs. Sidney,  -&gt; S*dney)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user is aware of multiple variants of spelling a term and seeks documents containing any of the variants (e.g., color v.s colour).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The user is uncertain of the correct rendition of a foreign word or phrase.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A2C74FB-12CC-40E2-BAE8-9DAFB813D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Wild-card queries: * </a:t>
            </a:r>
            <a:r>
              <a:rPr lang="en-US" altLang="en-US" sz="2500" dirty="0">
                <a:ea typeface="ＭＳ Ｐゴシック" panose="020B0600070205080204" pitchFamily="34" charset="-128"/>
              </a:rPr>
              <a:t>(2 of 4)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4255C69-EDA4-4439-99D6-223A530CD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8768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A query such as</a:t>
            </a:r>
            <a:r>
              <a:rPr lang="en-US" altLang="en-US" sz="2800" b="1" i="1" dirty="0">
                <a:ea typeface="ＭＳ Ｐゴシック" panose="020B0600070205080204" pitchFamily="34" charset="-128"/>
              </a:rPr>
              <a:t> al*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Known as a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trailing wildcard query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The * symbol occurs only once, at the end of the search string.</a:t>
            </a:r>
            <a:endParaRPr lang="en-US" altLang="en-US" b="1" i="1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find all docs containing any word beginning “al”. </a:t>
            </a: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A search tree on the dictionary is a convenient way of handling </a:t>
            </a:r>
            <a:r>
              <a:rPr lang="en-US" altLang="en-US" sz="2800" b="1" i="1" dirty="0">
                <a:ea typeface="ＭＳ Ｐゴシック" panose="020B0600070205080204" pitchFamily="34" charset="-128"/>
              </a:rPr>
              <a:t>trailing wildcard queries.</a:t>
            </a:r>
            <a:r>
              <a:rPr lang="en-US" altLang="en-US" sz="2200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Walk down the tree following the symbols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i="1" dirty="0">
                <a:ea typeface="ＭＳ Ｐゴシック" panose="020B0600070205080204" pitchFamily="34" charset="-128"/>
              </a:rPr>
              <a:t>l</a:t>
            </a:r>
            <a:r>
              <a:rPr lang="en-US" altLang="en-US" dirty="0">
                <a:ea typeface="ＭＳ Ｐゴシック" panose="020B0600070205080204" pitchFamily="34" charset="-128"/>
              </a:rPr>
              <a:t> in turn, at which point we can enumerate the set </a:t>
            </a:r>
            <a:r>
              <a:rPr lang="en-US" altLang="en-US" i="1" dirty="0">
                <a:ea typeface="ＭＳ Ｐゴシック" panose="020B0600070205080204" pitchFamily="34" charset="-128"/>
              </a:rPr>
              <a:t>W </a:t>
            </a:r>
            <a:r>
              <a:rPr lang="en-US" altLang="en-US" dirty="0">
                <a:ea typeface="ＭＳ Ｐゴシック" panose="020B0600070205080204" pitchFamily="34" charset="-128"/>
              </a:rPr>
              <a:t>of terms in the dictionary with the prefix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al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  <a:endParaRPr lang="en-US" altLang="en-US" b="1" i="1" dirty="0">
              <a:ea typeface="ＭＳ Ｐゴシック" panose="020B060007020508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BFF61B1-1BD6-4EE4-B790-87B46439F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Recap of the previous lecture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69B1023-02DA-4AF6-9AB6-939353CEF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Previous chapters: develop the ideas underlying inverted indexes for handling Boolean and proximity queries.</a:t>
            </a: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This chapter: develops techniques that are robust to typographical errors in the query, as well as alternative spellings.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2CD6D4B-DC31-44AC-BC7B-C4D30392F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Wild-card queries: *    </a:t>
            </a:r>
            <a:r>
              <a:rPr lang="en-US" altLang="en-US" sz="2500" dirty="0">
                <a:ea typeface="ＭＳ Ｐゴシック" panose="020B0600070205080204" pitchFamily="34" charset="-128"/>
              </a:rPr>
              <a:t>(3 of 4)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EB545F4B-4ED0-42A4-AAB6-0F4AB0A83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i="1">
                <a:ea typeface="ＭＳ Ｐゴシック" panose="020B0600070205080204" pitchFamily="34" charset="-128"/>
              </a:rPr>
              <a:t>*e: </a:t>
            </a:r>
            <a:r>
              <a:rPr lang="en-US" altLang="en-US" sz="2800">
                <a:ea typeface="ＭＳ Ｐゴシック" panose="020B0600070205080204" pitchFamily="34" charset="-128"/>
              </a:rPr>
              <a:t>find words ending in “e”: harder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Known as a </a:t>
            </a:r>
            <a:r>
              <a:rPr lang="en-US" altLang="en-US" b="1" i="1">
                <a:ea typeface="ＭＳ Ｐゴシック" panose="020B0600070205080204" pitchFamily="34" charset="-128"/>
              </a:rPr>
              <a:t>leading wildcard query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Consider a </a:t>
            </a:r>
            <a:r>
              <a:rPr lang="en-US" altLang="en-US" i="1">
                <a:ea typeface="ＭＳ Ｐゴシック" panose="020B0600070205080204" pitchFamily="34" charset="-128"/>
              </a:rPr>
              <a:t>reverse Trie-tree </a:t>
            </a:r>
            <a:r>
              <a:rPr lang="en-US" altLang="en-US">
                <a:ea typeface="ＭＳ Ｐゴシック" panose="020B0600070205080204" pitchFamily="34" charset="-128"/>
              </a:rPr>
              <a:t>– one in which each root-to-leaf path of the </a:t>
            </a:r>
            <a:r>
              <a:rPr lang="en-US" altLang="en-US" i="1">
                <a:ea typeface="ＭＳ Ｐゴシック" panose="020B0600070205080204" pitchFamily="34" charset="-128"/>
              </a:rPr>
              <a:t>Trie tree </a:t>
            </a:r>
            <a:r>
              <a:rPr lang="en-US" altLang="en-US">
                <a:ea typeface="ＭＳ Ｐゴシック" panose="020B0600070205080204" pitchFamily="34" charset="-128"/>
              </a:rPr>
              <a:t>corresponds to a term in the dictionary written</a:t>
            </a:r>
            <a:r>
              <a:rPr lang="en-US" altLang="en-US" b="1" i="1">
                <a:ea typeface="ＭＳ Ｐゴシック" panose="020B0600070205080204" pitchFamily="34" charset="-128"/>
              </a:rPr>
              <a:t> backwards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e.g., the term </a:t>
            </a:r>
            <a:r>
              <a:rPr lang="en-US" altLang="en-US" b="1" i="1">
                <a:ea typeface="ＭＳ Ｐゴシック" panose="020B0600070205080204" pitchFamily="34" charset="-128"/>
              </a:rPr>
              <a:t>allot </a:t>
            </a:r>
            <a:r>
              <a:rPr lang="en-US" altLang="en-US">
                <a:ea typeface="ＭＳ Ｐゴシック" panose="020B0600070205080204" pitchFamily="34" charset="-128"/>
              </a:rPr>
              <a:t>would be represented by the path root – t – o – l – l – a 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walk down the reverse </a:t>
            </a:r>
            <a:r>
              <a:rPr lang="en-US" altLang="en-US" i="1">
                <a:ea typeface="ＭＳ Ｐゴシック" panose="020B0600070205080204" pitchFamily="34" charset="-128"/>
              </a:rPr>
              <a:t>Trie-tree</a:t>
            </a:r>
            <a:r>
              <a:rPr lang="en-US" altLang="en-US">
                <a:ea typeface="ＭＳ Ｐゴシック" panose="020B0600070205080204" pitchFamily="34" charset="-128"/>
              </a:rPr>
              <a:t> then enumerates all terms </a:t>
            </a:r>
            <a:r>
              <a:rPr lang="en-US" altLang="en-US" i="1">
                <a:ea typeface="ＭＳ Ｐゴシック" panose="020B0600070205080204" pitchFamily="34" charset="-128"/>
              </a:rPr>
              <a:t>R </a:t>
            </a:r>
            <a:r>
              <a:rPr lang="en-US" altLang="en-US">
                <a:ea typeface="ＭＳ Ｐゴシック" panose="020B0600070205080204" pitchFamily="34" charset="-128"/>
              </a:rPr>
              <a:t>in the vocabulary with a given suffix.</a:t>
            </a:r>
            <a:endParaRPr lang="en-US" altLang="en-US" i="1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5A7F597A-5824-402B-B270-51C15E56B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Wild-card queries: *  </a:t>
            </a:r>
            <a:r>
              <a:rPr lang="en-US" altLang="en-US" sz="2500" dirty="0">
                <a:ea typeface="ＭＳ Ｐゴシック" panose="020B0600070205080204" pitchFamily="34" charset="-128"/>
              </a:rPr>
              <a:t>(4 of 4)</a:t>
            </a:r>
          </a:p>
        </p:txBody>
      </p:sp>
      <p:sp>
        <p:nvSpPr>
          <p:cNvPr id="17411" name="Rectangle 1027">
            <a:extLst>
              <a:ext uri="{FF2B5EF4-FFF2-40B4-BE49-F238E27FC236}">
                <a16:creationId xmlns:a16="http://schemas.microsoft.com/office/drawing/2014/main" id="{5AE0DA57-0B57-4DFE-A22D-27B676435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How can we handle *’s in the middle of query term?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i="1">
                <a:ea typeface="ＭＳ Ｐゴシック" panose="020B0600070205080204" pitchFamily="34" charset="-128"/>
              </a:rPr>
              <a:t>co*tion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Using a regular B-tree together with a reverse B-tree to handle wildcard queries in which there is a single * 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88F6426-2B05-465D-B23D-6E8E725DF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Answer wild-card query: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co*</a:t>
            </a:r>
            <a:r>
              <a:rPr lang="en-US" altLang="en-US" b="1" i="1" dirty="0" err="1">
                <a:ea typeface="ＭＳ Ｐゴシック" panose="020B0600070205080204" pitchFamily="34" charset="-128"/>
              </a:rPr>
              <a:t>tion</a:t>
            </a:r>
            <a:endParaRPr lang="en-US" altLang="en-US" b="1" i="1" dirty="0">
              <a:ea typeface="ＭＳ Ｐゴシック" panose="020B0600070205080204" pitchFamily="34" charset="-128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E55A140-BB8F-4CA6-B809-7FF15045E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Step 1: Use the regular B-tree to enumerate the set </a:t>
            </a:r>
            <a:r>
              <a:rPr lang="en-US" altLang="en-US" i="1">
                <a:ea typeface="ＭＳ Ｐゴシック" panose="020B0600070205080204" pitchFamily="34" charset="-128"/>
              </a:rPr>
              <a:t>W </a:t>
            </a:r>
            <a:r>
              <a:rPr lang="en-US" altLang="en-US">
                <a:ea typeface="ＭＳ Ｐゴシック" panose="020B0600070205080204" pitchFamily="34" charset="-128"/>
              </a:rPr>
              <a:t>of dictionary terms beginning with the prefix </a:t>
            </a:r>
            <a:r>
              <a:rPr lang="en-US" altLang="en-US" b="1" i="1">
                <a:ea typeface="ＭＳ Ｐゴシック" panose="020B0600070205080204" pitchFamily="34" charset="-128"/>
              </a:rPr>
              <a:t>co </a:t>
            </a:r>
            <a:r>
              <a:rPr lang="en-US" altLang="en-US">
                <a:ea typeface="ＭＳ Ｐゴシック" panose="020B0600070205080204" pitchFamily="34" charset="-128"/>
              </a:rPr>
              <a:t>and a non-empty suffix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Step 2: Look up the reverse B-tree to enumerate the set </a:t>
            </a:r>
            <a:r>
              <a:rPr lang="en-US" altLang="en-US" i="1">
                <a:ea typeface="ＭＳ Ｐゴシック" panose="020B0600070205080204" pitchFamily="34" charset="-128"/>
              </a:rPr>
              <a:t>R </a:t>
            </a:r>
            <a:r>
              <a:rPr lang="en-US" altLang="en-US">
                <a:ea typeface="ＭＳ Ｐゴシック" panose="020B0600070205080204" pitchFamily="34" charset="-128"/>
              </a:rPr>
              <a:t>of terms ending with the suffix </a:t>
            </a:r>
            <a:r>
              <a:rPr lang="en-US" altLang="en-US" b="1" i="1">
                <a:ea typeface="ＭＳ Ｐゴシック" panose="020B0600070205080204" pitchFamily="34" charset="-128"/>
              </a:rPr>
              <a:t>tion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Step 3: Take the intersection </a:t>
            </a:r>
            <a:r>
              <a:rPr lang="en-US" altLang="en-US" i="1">
                <a:ea typeface="ＭＳ Ｐゴシック" panose="020B0600070205080204" pitchFamily="34" charset="-128"/>
              </a:rPr>
              <a:t>W 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∩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i="1">
                <a:ea typeface="ＭＳ Ｐゴシック" panose="020B0600070205080204" pitchFamily="34" charset="-128"/>
              </a:rPr>
              <a:t>R </a:t>
            </a:r>
            <a:r>
              <a:rPr lang="en-US" altLang="en-US">
                <a:ea typeface="ＭＳ Ｐゴシック" panose="020B0600070205080204" pitchFamily="34" charset="-128"/>
              </a:rPr>
              <a:t>of these two sets, to arrive at the set of terms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begin with the prefix </a:t>
            </a:r>
            <a:r>
              <a:rPr lang="en-US" altLang="en-US" b="1" i="1">
                <a:ea typeface="ＭＳ Ｐゴシック" panose="020B0600070205080204" pitchFamily="34" charset="-128"/>
              </a:rPr>
              <a:t>co</a:t>
            </a:r>
            <a:r>
              <a:rPr lang="en-US" altLang="en-US">
                <a:ea typeface="ＭＳ Ｐゴシック" panose="020B0600070205080204" pitchFamily="34" charset="-128"/>
              </a:rPr>
              <a:t> and end with the suffix </a:t>
            </a:r>
            <a:r>
              <a:rPr lang="en-US" altLang="en-US" b="1" i="1">
                <a:ea typeface="ＭＳ Ｐゴシック" panose="020B0600070205080204" pitchFamily="34" charset="-128"/>
              </a:rPr>
              <a:t>tion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Step 4: Use the standard inverted index to retrieve all documents containing any terms in this intersection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369F06E-C3E2-4639-8BC6-65585DE39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Exercise 1</a:t>
            </a:r>
          </a:p>
        </p:txBody>
      </p:sp>
      <p:sp>
        <p:nvSpPr>
          <p:cNvPr id="1265668" name="Text Box 4">
            <a:extLst>
              <a:ext uri="{FF2B5EF4-FFF2-40B4-BE49-F238E27FC236}">
                <a16:creationId xmlns:a16="http://schemas.microsoft.com/office/drawing/2014/main" id="{9B751A04-09C3-4F36-9185-1BCB7BEA0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sz="1800" dirty="0">
                <a:ea typeface="ＭＳ Ｐゴシック" panose="020B0600070205080204" pitchFamily="34" charset="-128"/>
              </a:rPr>
              <a:t>An illustration of the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Trie</a:t>
            </a:r>
            <a:r>
              <a:rPr lang="en-US" altLang="en-US" sz="1800" dirty="0">
                <a:ea typeface="ＭＳ Ｐゴシック" panose="020B0600070205080204" pitchFamily="34" charset="-128"/>
              </a:rPr>
              <a:t> data structure using the given data. Figure from http://allisons.org/ll/AlgDS/Tree/Trie/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Question: how can we enumerate all terms meeting the wild-card query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a*e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</a:p>
        </p:txBody>
      </p:sp>
      <p:pic>
        <p:nvPicPr>
          <p:cNvPr id="27652" name="Picture 5" descr="An illustration of the Trie data structure using the given data. &#10;">
            <a:extLst>
              <a:ext uri="{FF2B5EF4-FFF2-40B4-BE49-F238E27FC236}">
                <a16:creationId xmlns:a16="http://schemas.microsoft.com/office/drawing/2014/main" id="{5628D4C3-1D80-4AE8-A1FC-A6078FEB4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6248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680713C-7963-4DA2-902E-2104875B78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Introduction to</a:t>
            </a:r>
            <a:br>
              <a:rPr lang="en-US" altLang="en-US" sz="3200" dirty="0">
                <a:ea typeface="ＭＳ Ｐゴシック" panose="020B0600070205080204" pitchFamily="34" charset="-128"/>
              </a:rPr>
            </a:br>
            <a:r>
              <a:rPr lang="en-US" altLang="en-US" sz="3200" dirty="0">
                <a:latin typeface="Helvetica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Information Retrieval and Web Search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6B686F3-37E1-4F78-8670-15857407DCD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Evaluation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C5557DAB-86A2-4B5B-B093-10DA79F6EC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Evaluating search engines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33B9E7B6-FF4B-464E-8601-7F48037039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D23026F-86D6-4B43-9439-5F8227C5A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How good are the retrieved docs?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AEA7020-BB45-42ED-9F39-8776C7D6D9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 assess the </a:t>
            </a:r>
            <a:r>
              <a:rPr lang="en-US" altLang="en-US" i="1" dirty="0">
                <a:ea typeface="ＭＳ Ｐゴシック" panose="020B0600070205080204" pitchFamily="34" charset="-128"/>
              </a:rPr>
              <a:t>effectiveness </a:t>
            </a:r>
            <a:r>
              <a:rPr lang="en-US" altLang="en-US" dirty="0">
                <a:ea typeface="ＭＳ Ｐゴシック" panose="020B0600070205080204" pitchFamily="34" charset="-128"/>
              </a:rPr>
              <a:t>of an IR system (the quality of its search results), two key statistics about the system’s returned results for a query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i="1" u="sng" dirty="0">
                <a:ea typeface="ＭＳ Ｐゴシック" panose="020B0600070205080204" pitchFamily="34" charset="-128"/>
              </a:rPr>
              <a:t>Precision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: What fraction of the returned results are relevant to user’s information need?</a:t>
            </a:r>
          </a:p>
          <a:p>
            <a:pPr lvl="1" eaLnBrk="1" hangingPunct="1"/>
            <a:r>
              <a:rPr lang="en-US" altLang="en-US" i="1" u="sng" dirty="0">
                <a:ea typeface="ＭＳ Ｐゴシック" panose="020B0600070205080204" pitchFamily="34" charset="-128"/>
              </a:rPr>
              <a:t>Recall</a:t>
            </a:r>
            <a:r>
              <a:rPr lang="en-US" altLang="en-US" dirty="0">
                <a:ea typeface="ＭＳ Ｐゴシック" panose="020B0600070205080204" pitchFamily="34" charset="-128"/>
              </a:rPr>
              <a:t> : What fraction of the relevant documents in the collection were returned by the system?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15A5F076-B939-4F9E-9797-7B6AB58D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3EC8C8-0FCB-4230-AD27-0CE7EC19CF72}" type="slidenum">
              <a:rPr lang="en-US" altLang="en-US" sz="140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FA7FAAD-3AC8-495E-A77A-3D6FB2E35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Formula (what do we have to work with?)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A2B5A0A-EC8D-4185-8C23-7662652E7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R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= the set of docs in whole data set relevant to query, q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the set of docs in hit set (retrieved docs) that are relevant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h</a:t>
            </a:r>
            <a:r>
              <a:rPr lang="en-US" altLang="en-US" dirty="0">
                <a:ea typeface="ＭＳ Ｐゴシック" panose="020B0600070205080204" pitchFamily="34" charset="-128"/>
              </a:rPr>
              <a:t>= the set of </a:t>
            </a:r>
            <a:r>
              <a:rPr lang="en-US" altLang="en-US" dirty="0" err="1">
                <a:ea typeface="ＭＳ Ｐゴシック" panose="020B0600070205080204" pitchFamily="34" charset="-128"/>
              </a:rPr>
              <a:t>of</a:t>
            </a:r>
            <a:r>
              <a:rPr lang="en-US" altLang="en-US" dirty="0">
                <a:ea typeface="ＭＳ Ｐゴシック" panose="020B0600070205080204" pitchFamily="34" charset="-128"/>
              </a:rPr>
              <a:t> docs in hit set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aseline="-25000" dirty="0">
              <a:ea typeface="ＭＳ Ｐゴシック" panose="020B0600070205080204" pitchFamily="34" charset="-128"/>
            </a:endParaRPr>
          </a:p>
        </p:txBody>
      </p:sp>
      <p:pic>
        <p:nvPicPr>
          <p:cNvPr id="8196" name="Picture 2" descr="An illustration of formulas derived for Precision and Recall using Rq, Rr, and Rh&#10;">
            <a:extLst>
              <a:ext uri="{FF2B5EF4-FFF2-40B4-BE49-F238E27FC236}">
                <a16:creationId xmlns:a16="http://schemas.microsoft.com/office/drawing/2014/main" id="{BFA49356-9CE5-4FB8-934E-0550E5E79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38600"/>
            <a:ext cx="66675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3" descr="An illustration of formulas derived for Precision and Recall&#10;">
            <a:extLst>
              <a:ext uri="{FF2B5EF4-FFF2-40B4-BE49-F238E27FC236}">
                <a16:creationId xmlns:a16="http://schemas.microsoft.com/office/drawing/2014/main" id="{168CF0A2-B159-400D-BCB4-5FB2A28CA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992813"/>
            <a:ext cx="822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Sans" panose="020B0602030504020204" pitchFamily="34" charset="0"/>
              </a:rPr>
              <a:t>An illustration of formulas derived for Precision and Recall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7692436-0098-4389-B183-7E2657C1A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Measures based on relevance</a:t>
            </a:r>
          </a:p>
        </p:txBody>
      </p:sp>
      <p:pic>
        <p:nvPicPr>
          <p:cNvPr id="3" name="Picture 2" descr="An illustration of measures. i.e., Precision and Recall. from the information retrieval perspective&#10;">
            <a:extLst>
              <a:ext uri="{FF2B5EF4-FFF2-40B4-BE49-F238E27FC236}">
                <a16:creationId xmlns:a16="http://schemas.microsoft.com/office/drawing/2014/main" id="{2CD16FBC-E542-4629-8696-E4E6D0FF2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7553325" cy="437197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78A7953-3963-410C-B02D-7D40E83A2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Exercise 2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61999-5F5D-4E1F-8E79-1B084F358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Problem: Assume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database contains 80 records on a particular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search was conducted on that topic and 60 records were retrieved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 the 60 records retrieved, 45 were relevant.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Calculate precision and recall scores for the search.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D0348E4-5CCF-4F85-A5E5-EFDA512AA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This lecture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327E4C4-313F-4477-AF26-CD7976F1E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Data structures that help the search for terms in the vocabulary in an inverted index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“Tolerant” retrieval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A wild-card query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A query such as “*a*e*</a:t>
            </a:r>
            <a:r>
              <a:rPr lang="en-US" altLang="en-US" dirty="0" err="1"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*o*u*”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Seeks documents containing any term that includes all the 5 vowels in sequence.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Another example: automat*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Other forms of imprecisely posed queries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Spelling errors and correction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A method for seeking vocabulary terms that are phonetically close to the query term(s)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where the user may not know how a proper name is spelled in documents.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773C9DA-6130-4A40-A4C4-B63851D61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>
                <a:ea typeface="ＭＳ Ｐゴシック" panose="020B0600070205080204" pitchFamily="34" charset="-128"/>
              </a:rPr>
              <a:t>Search structures for dictionaries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C9F3D2F-06FF-4806-AE8F-91127DA95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Given an inverted index and a query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Our first task: determine whether each query term exists in the vocabulary and, if so, identify the pointer to the corresponding postings.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This vocabulary lookup operation uses a classical data structure called the dictionary.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43A43FE-2F1D-41CB-810F-BE69B2102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Dictionary data structures for inverted indexes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756D025-3EDC-4701-95B3-A6A0B34524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dictionary data structure stores the term vocabulary, document frequency, pointers to each postings list …</a:t>
            </a:r>
            <a:r>
              <a:rPr lang="en-US" altLang="en-US" dirty="0">
                <a:solidFill>
                  <a:srgbClr val="00A000"/>
                </a:solidFill>
                <a:ea typeface="ＭＳ Ｐゴシック" panose="020B0600070205080204" pitchFamily="34" charset="-128"/>
              </a:rPr>
              <a:t> in what data structure?</a:t>
            </a: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9220" name="Picture 3" descr="An illustration of inverted index ">
            <a:extLst>
              <a:ext uri="{FF2B5EF4-FFF2-40B4-BE49-F238E27FC236}">
                <a16:creationId xmlns:a16="http://schemas.microsoft.com/office/drawing/2014/main" id="{743B1697-7262-4CBD-96DD-BAA3606EF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2801"/>
            <a:ext cx="7772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6578B-7C23-4F89-A505-4D6A5B78EFA2}"/>
              </a:ext>
            </a:extLst>
          </p:cNvPr>
          <p:cNvSpPr txBox="1"/>
          <p:nvPr/>
        </p:nvSpPr>
        <p:spPr>
          <a:xfrm>
            <a:off x="304800" y="5657671"/>
            <a:ext cx="9067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above figure is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 “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Information Retrieval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”(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Manning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 Raghavan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Schütze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2008, pg.</a:t>
            </a:r>
            <a:r>
              <a:rPr 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A629F4D-EA2D-4BBB-85E7-CCAF72299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Dictionary data structures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AC69002-1871-4D52-BBF9-A6D1B7D039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Two main choices: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Hash table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Search Trees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Some IR systems use hashes, some trees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5FEC833-C7BA-4F26-BCEB-5A299A07D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Hashes </a:t>
            </a:r>
            <a:r>
              <a:rPr lang="en-US" altLang="en-US" sz="2500" dirty="0">
                <a:ea typeface="ＭＳ Ｐゴシック" panose="020B0600070205080204" pitchFamily="34" charset="-128"/>
              </a:rPr>
              <a:t>(1 of 3)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2E65DBD-D7D5-4BB2-B17B-86DB0CAD3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hash is an </a:t>
            </a:r>
            <a:r>
              <a:rPr lang="en-US" altLang="en-US" b="1">
                <a:ea typeface="ＭＳ Ｐゴシック" panose="020B0600070205080204" pitchFamily="34" charset="-128"/>
              </a:rPr>
              <a:t>unordered</a:t>
            </a:r>
            <a:r>
              <a:rPr lang="en-US" altLang="en-US">
                <a:ea typeface="ＭＳ Ｐゴシック" panose="020B0600070205080204" pitchFamily="34" charset="-128"/>
              </a:rPr>
              <a:t> collection of </a:t>
            </a:r>
            <a:r>
              <a:rPr lang="en-US" altLang="en-US" b="1">
                <a:ea typeface="ＭＳ Ｐゴシック" panose="020B0600070205080204" pitchFamily="34" charset="-128"/>
              </a:rPr>
              <a:t>key-value</a:t>
            </a:r>
            <a:r>
              <a:rPr lang="en-US" altLang="en-US">
                <a:ea typeface="ＭＳ Ｐゴシック" panose="020B0600070205080204" pitchFamily="34" charset="-128"/>
              </a:rPr>
              <a:t> pairs, where each key is </a:t>
            </a:r>
            <a:r>
              <a:rPr lang="en-US" altLang="en-US" b="1">
                <a:ea typeface="ＭＳ Ｐゴシック" panose="020B0600070205080204" pitchFamily="34" charset="-128"/>
              </a:rPr>
              <a:t>unique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Each vocabulary term (often referred to as a </a:t>
            </a:r>
            <a:r>
              <a:rPr lang="en-US" altLang="en-US" i="1">
                <a:ea typeface="ＭＳ Ｐゴシック" panose="020B0600070205080204" pitchFamily="34" charset="-128"/>
              </a:rPr>
              <a:t>key</a:t>
            </a:r>
            <a:r>
              <a:rPr lang="en-US" altLang="en-US">
                <a:ea typeface="ＭＳ Ｐゴシック" panose="020B0600070205080204" pitchFamily="34" charset="-128"/>
              </a:rPr>
              <a:t>) is hashed into an integer over a large enough space that hash collisions are unlikely.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At query time, hash each query term separately and follow a pointer to the corresponding postings.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CD229EF-DB27-4A79-91F6-4DF8119A3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Hashes </a:t>
            </a:r>
            <a:r>
              <a:rPr lang="en-US" altLang="en-US" sz="2500" dirty="0">
                <a:ea typeface="ＭＳ Ｐゴシック" panose="020B0600070205080204" pitchFamily="34" charset="-128"/>
              </a:rPr>
              <a:t>(2 of 3)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2D8390A-CDDA-4194-996E-94BFC55D3B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Hash</a:t>
            </a:r>
            <a:r>
              <a:rPr lang="en-US" altLang="zh-CN">
                <a:ea typeface="ＭＳ Ｐゴシック" panose="020B0600070205080204" pitchFamily="34" charset="-128"/>
              </a:rPr>
              <a:t>es</a:t>
            </a:r>
            <a:r>
              <a:rPr lang="en-US" altLang="en-US">
                <a:ea typeface="ＭＳ Ｐゴシック" panose="020B0600070205080204" pitchFamily="34" charset="-128"/>
              </a:rPr>
              <a:t> offer a combination of efficient </a:t>
            </a:r>
            <a:r>
              <a:rPr lang="en-US" altLang="en-US" b="1">
                <a:ea typeface="ＭＳ Ｐゴシック" panose="020B0600070205080204" pitchFamily="34" charset="-128"/>
              </a:rPr>
              <a:t>lookup</a:t>
            </a:r>
            <a:r>
              <a:rPr lang="en-US" altLang="en-US">
                <a:ea typeface="ＭＳ Ｐゴシック" panose="020B0600070205080204" pitchFamily="34" charset="-128"/>
              </a:rPr>
              <a:t>, </a:t>
            </a:r>
            <a:r>
              <a:rPr lang="en-US" altLang="en-US" b="1">
                <a:ea typeface="ＭＳ Ｐゴシック" panose="020B0600070205080204" pitchFamily="34" charset="-128"/>
              </a:rPr>
              <a:t>insert</a:t>
            </a:r>
            <a:r>
              <a:rPr lang="en-US" altLang="en-US">
                <a:ea typeface="ＭＳ Ｐゴシック" panose="020B0600070205080204" pitchFamily="34" charset="-128"/>
              </a:rPr>
              <a:t> and </a:t>
            </a:r>
            <a:r>
              <a:rPr lang="en-US" altLang="en-US" b="1">
                <a:ea typeface="ＭＳ Ｐゴシック" panose="020B0600070205080204" pitchFamily="34" charset="-128"/>
              </a:rPr>
              <a:t>delete</a:t>
            </a:r>
            <a:r>
              <a:rPr lang="en-US" altLang="en-US">
                <a:ea typeface="ＭＳ Ｐゴシック" panose="020B0600070205080204" pitchFamily="34" charset="-128"/>
              </a:rPr>
              <a:t> operations. </a:t>
            </a:r>
          </a:p>
          <a:p>
            <a:r>
              <a:rPr lang="en-US" altLang="en-US" u="sng">
                <a:ea typeface="ＭＳ Ｐゴシック" panose="020B0600070205080204" pitchFamily="34" charset="-128"/>
                <a:hlinkClick r:id="rId2"/>
              </a:rPr>
              <a:t>Neither arrays nor linked lists can achieve this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lookup in an unsorted array takes linear worst-case time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 a sorted array, a lookup using binary search is very fast, but insertions become inefficient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 a linked list an insertion can be efficient, but lookups take linear time.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B8D7062-58D2-4EA3-B73B-08BB0ACE3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Hashes </a:t>
            </a:r>
            <a:r>
              <a:rPr lang="en-US" altLang="en-US" sz="2500" dirty="0">
                <a:ea typeface="ＭＳ Ｐゴシック" panose="020B0600070205080204" pitchFamily="34" charset="-128"/>
              </a:rPr>
              <a:t>(3 of 3)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54BECAC-EBAB-4F99-8A51-33C4CA4BF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Pros: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Lookup is faster than for a tree: O(1)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Cons: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No easy way to find minor variants of a query term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No prefix search		</a:t>
            </a:r>
            <a:r>
              <a:rPr lang="en-US" altLang="en-US" sz="2000">
                <a:solidFill>
                  <a:srgbClr val="00A000"/>
                </a:solidFill>
                <a:ea typeface="ＭＳ Ｐゴシック" panose="020B0600070205080204" pitchFamily="34" charset="-128"/>
              </a:rPr>
              <a:t>[tolerant  retrieval]</a:t>
            </a:r>
          </a:p>
          <a:p>
            <a:pPr lvl="2" eaLnBrk="1" hangingPunct="1"/>
            <a:r>
              <a:rPr lang="en-US" altLang="en-US" sz="1800">
                <a:solidFill>
                  <a:srgbClr val="00A000"/>
                </a:solidFill>
                <a:ea typeface="ＭＳ Ｐゴシック" panose="020B0600070205080204" pitchFamily="34" charset="-128"/>
              </a:rPr>
              <a:t>E.g., cannot seek (for instance) all terms beginning with the prefix automat.  </a:t>
            </a:r>
          </a:p>
          <a:p>
            <a:pPr lvl="1" eaLnBrk="1" hangingPunct="1"/>
            <a:r>
              <a:rPr lang="en-US" altLang="en-US" sz="2000">
                <a:ea typeface="ＭＳ Ｐゴシック" panose="020B0600070205080204" pitchFamily="34" charset="-128"/>
              </a:rPr>
              <a:t>If the size of the vocabulary keeps growing (in a setting such as the Web), a hash function designed for current needs may not suffice in a few years’ time.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Default Desig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18850</TotalTime>
  <Words>1729</Words>
  <Application>Microsoft Office PowerPoint</Application>
  <PresentationFormat>On-screen Show (4:3)</PresentationFormat>
  <Paragraphs>150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 Unicode MS</vt:lpstr>
      <vt:lpstr>Arial</vt:lpstr>
      <vt:lpstr>Helvetica</vt:lpstr>
      <vt:lpstr>Lucida Sans</vt:lpstr>
      <vt:lpstr>Tahoma</vt:lpstr>
      <vt:lpstr>Times New Roman</vt:lpstr>
      <vt:lpstr>Wingdings</vt:lpstr>
      <vt:lpstr>Default Design</vt:lpstr>
      <vt:lpstr>Introduction to Information Retrieval</vt:lpstr>
      <vt:lpstr>Recap of the previous lecture</vt:lpstr>
      <vt:lpstr>This lecture</vt:lpstr>
      <vt:lpstr>Search structures for dictionaries </vt:lpstr>
      <vt:lpstr>Dictionary data structures for inverted indexes</vt:lpstr>
      <vt:lpstr>Dictionary data structures</vt:lpstr>
      <vt:lpstr>Hashes (1 of 3)</vt:lpstr>
      <vt:lpstr>Hashes (2 of 3)</vt:lpstr>
      <vt:lpstr>Hashes (3 of 3)</vt:lpstr>
      <vt:lpstr>Search Trees</vt:lpstr>
      <vt:lpstr>Tree: binary tree</vt:lpstr>
      <vt:lpstr>Tree: binary tree, cont.</vt:lpstr>
      <vt:lpstr>Tree: B-tree</vt:lpstr>
      <vt:lpstr>Trees</vt:lpstr>
      <vt:lpstr>Tries</vt:lpstr>
      <vt:lpstr>Tries, cont.</vt:lpstr>
      <vt:lpstr>Wild-card queries</vt:lpstr>
      <vt:lpstr>Wild-card queries (1 of 4)</vt:lpstr>
      <vt:lpstr>Wild-card queries: * (2 of 4)</vt:lpstr>
      <vt:lpstr>Wild-card queries: *    (3 of 4)</vt:lpstr>
      <vt:lpstr>Wild-card queries: *  (4 of 4)</vt:lpstr>
      <vt:lpstr>Answer wild-card query: co*tion</vt:lpstr>
      <vt:lpstr>Exercise 1</vt:lpstr>
      <vt:lpstr>Introduction to Information Retrieval and Web Search</vt:lpstr>
      <vt:lpstr>Evaluating search engines</vt:lpstr>
      <vt:lpstr>How good are the retrieved docs?</vt:lpstr>
      <vt:lpstr>Formula (what do we have to work with?)</vt:lpstr>
      <vt:lpstr>Measures based on relevance</vt:lpstr>
      <vt:lpstr>Exercise 2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Jin, Wei</cp:lastModifiedBy>
  <cp:revision>530</cp:revision>
  <cp:lastPrinted>1601-01-01T00:00:00Z</cp:lastPrinted>
  <dcterms:created xsi:type="dcterms:W3CDTF">2008-09-30T06:42:53Z</dcterms:created>
  <dcterms:modified xsi:type="dcterms:W3CDTF">2022-05-24T00:35:02Z</dcterms:modified>
</cp:coreProperties>
</file>