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1253" r:id="rId2"/>
    <p:sldId id="2656" r:id="rId3"/>
    <p:sldId id="1164" r:id="rId4"/>
    <p:sldId id="1165" r:id="rId5"/>
    <p:sldId id="1166" r:id="rId6"/>
    <p:sldId id="1167" r:id="rId7"/>
    <p:sldId id="1168" r:id="rId8"/>
    <p:sldId id="1169" r:id="rId9"/>
    <p:sldId id="1170" r:id="rId10"/>
    <p:sldId id="1171" r:id="rId11"/>
    <p:sldId id="1172" r:id="rId12"/>
    <p:sldId id="1174" r:id="rId13"/>
    <p:sldId id="1175" r:id="rId14"/>
    <p:sldId id="1176" r:id="rId15"/>
    <p:sldId id="1177" r:id="rId16"/>
    <p:sldId id="1178" r:id="rId17"/>
    <p:sldId id="1188" r:id="rId18"/>
    <p:sldId id="1189" r:id="rId19"/>
    <p:sldId id="1192" r:id="rId20"/>
    <p:sldId id="1193" r:id="rId21"/>
    <p:sldId id="1194" r:id="rId22"/>
    <p:sldId id="1195" r:id="rId23"/>
    <p:sldId id="1196" r:id="rId24"/>
    <p:sldId id="1197" r:id="rId25"/>
    <p:sldId id="1198" r:id="rId26"/>
    <p:sldId id="1200" r:id="rId27"/>
    <p:sldId id="1201" r:id="rId28"/>
    <p:sldId id="1202" r:id="rId29"/>
    <p:sldId id="1203" r:id="rId30"/>
    <p:sldId id="1213" r:id="rId31"/>
    <p:sldId id="1214" r:id="rId32"/>
    <p:sldId id="2657" r:id="rId33"/>
    <p:sldId id="2658" r:id="rId34"/>
    <p:sldId id="2659" r:id="rId35"/>
    <p:sldId id="1205" r:id="rId36"/>
    <p:sldId id="1190" r:id="rId37"/>
    <p:sldId id="1191" r:id="rId38"/>
    <p:sldId id="1206" r:id="rId39"/>
    <p:sldId id="1207" r:id="rId40"/>
    <p:sldId id="1209" r:id="rId41"/>
    <p:sldId id="1215" r:id="rId42"/>
    <p:sldId id="1217" r:id="rId43"/>
    <p:sldId id="1219" r:id="rId44"/>
    <p:sldId id="1220" r:id="rId45"/>
    <p:sldId id="1221" r:id="rId46"/>
    <p:sldId id="1275" r:id="rId47"/>
    <p:sldId id="1276" r:id="rId48"/>
    <p:sldId id="1277" r:id="rId49"/>
    <p:sldId id="1278" r:id="rId50"/>
    <p:sldId id="1279" r:id="rId51"/>
    <p:sldId id="1280" r:id="rId52"/>
    <p:sldId id="1281" r:id="rId53"/>
    <p:sldId id="1282" r:id="rId54"/>
    <p:sldId id="1284" r:id="rId55"/>
    <p:sldId id="1283" r:id="rId56"/>
    <p:sldId id="1285" r:id="rId57"/>
    <p:sldId id="1286" r:id="rId58"/>
    <p:sldId id="1288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85117"/>
  </p:normalViewPr>
  <p:slideViewPr>
    <p:cSldViewPr snapToGrid="0" snapToObjects="1">
      <p:cViewPr varScale="1">
        <p:scale>
          <a:sx n="107" d="100"/>
          <a:sy n="107" d="100"/>
        </p:scale>
        <p:origin x="1072" y="16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11/14/24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19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Simeple</a:t>
            </a:r>
            <a:r>
              <a:rPr lang="en-US" dirty="0"/>
              <a:t> lock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8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6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10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59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4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81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40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73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key is used to </a:t>
            </a:r>
            <a:r>
              <a:rPr lang="en-US" dirty="0" err="1"/>
              <a:t>genreatet</a:t>
            </a:r>
            <a:r>
              <a:rPr lang="en-US" dirty="0"/>
              <a:t> the ‘SSZ?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Transmitter and receiver is same and use same key for encryption sand decryption</a:t>
            </a:r>
          </a:p>
          <a:p>
            <a:r>
              <a:rPr lang="en-US" dirty="0"/>
              <a:t>Problem: how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879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98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701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399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4262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918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418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8115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274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830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5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066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941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474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373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742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49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7199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235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804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0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5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w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wm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wmf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16E6E-0B02-8D9D-BC53-50A0BB6C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92" y="1793875"/>
            <a:ext cx="11124616" cy="200024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+mn-lt"/>
              </a:rPr>
              <a:t>CSCE 5580 – Computer Networks</a:t>
            </a:r>
            <a:br>
              <a:rPr lang="en-US" sz="6000" dirty="0">
                <a:latin typeface="+mn-lt"/>
              </a:rPr>
            </a:br>
            <a:br>
              <a:rPr lang="en-US" sz="6000" dirty="0">
                <a:latin typeface="+mn-lt"/>
              </a:rPr>
            </a:br>
            <a:r>
              <a:rPr lang="en-US" b="0" dirty="0">
                <a:latin typeface="+mn-lt"/>
              </a:rPr>
              <a:t>Instructor: Tao Wang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CE669B-8D2F-E358-931F-960039FD1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8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cryptography</a:t>
            </a:r>
            <a:endParaRPr lang="en-US" sz="4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469633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471779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697289" y="1564035"/>
            <a:ext cx="490538" cy="582613"/>
            <a:chOff x="203" y="1789"/>
            <a:chExt cx="309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" y="1865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53387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519226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587489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533514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598601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630157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7437023" y="1561686"/>
            <a:ext cx="488950" cy="568325"/>
            <a:chOff x="203" y="1789"/>
            <a:chExt cx="308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" y="1856"/>
              <a:ext cx="2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S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686340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98033" y="17402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106836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066125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2971817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2951939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2917428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7">
            <a:extLst>
              <a:ext uri="{FF2B5EF4-FFF2-40B4-BE49-F238E27FC236}">
                <a16:creationId xmlns:a16="http://schemas.microsoft.com/office/drawing/2014/main" id="{23D78889-5D58-7B49-852E-A4D7CE204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476708"/>
            <a:ext cx="1455738" cy="46196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2F4A5A09-FA83-434F-92C3-28E1DB3E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2640" y="2924315"/>
            <a:ext cx="103906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K  (m)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230A58D-9373-144C-92D9-84B3F53C7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333" y="3116403"/>
            <a:ext cx="325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S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D5E2051B-B645-DE43-BBCC-96C0307D24AE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3968128"/>
            <a:ext cx="10538791" cy="2432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indent="0"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</a:t>
            </a:r>
            <a:r>
              <a:rPr lang="en-US" sz="3200" dirty="0"/>
              <a:t>: Bob and Alice share same (symmetric) key: K</a:t>
            </a:r>
          </a:p>
          <a:p>
            <a:r>
              <a:rPr lang="en-US" i="1" dirty="0"/>
              <a:t>e.g., </a:t>
            </a:r>
            <a:r>
              <a:rPr lang="en-US" dirty="0"/>
              <a:t>key is knowing substitution pattern in mono alphabetic substitution cipher</a:t>
            </a:r>
            <a:endParaRPr lang="en-US" sz="3200" dirty="0"/>
          </a:p>
          <a:p>
            <a:pPr>
              <a:buFont typeface="Wingdings" charset="0"/>
              <a:buNone/>
            </a:pPr>
            <a:r>
              <a:rPr lang="en-US" sz="3200" i="1" u="sng" dirty="0">
                <a:solidFill>
                  <a:srgbClr val="C00000"/>
                </a:solidFill>
              </a:rPr>
              <a:t>Q: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how do Bob and Alice agree on key value?</a:t>
            </a:r>
            <a:endParaRPr lang="en-US" sz="3200" i="1" dirty="0"/>
          </a:p>
        </p:txBody>
      </p: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98A2B4F2-C89B-C344-A03B-58164B0C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Simple encryption scheme</a:t>
            </a:r>
            <a:endParaRPr lang="en-US" sz="4400" dirty="0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38AC6FFB-FD32-C146-AB47-7F7B20F2D6AA}"/>
              </a:ext>
            </a:extLst>
          </p:cNvPr>
          <p:cNvSpPr txBox="1">
            <a:spLocks noChangeArrowheads="1"/>
          </p:cNvSpPr>
          <p:nvPr/>
        </p:nvSpPr>
        <p:spPr>
          <a:xfrm>
            <a:off x="809556" y="1199806"/>
            <a:ext cx="10680078" cy="121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i="1" dirty="0">
                <a:solidFill>
                  <a:srgbClr val="C00000"/>
                </a:solidFill>
              </a:rPr>
              <a:t>substitution cipher: </a:t>
            </a:r>
            <a:r>
              <a:rPr lang="en-US" dirty="0"/>
              <a:t>substituting one thing for another</a:t>
            </a:r>
          </a:p>
          <a:p>
            <a:pPr lvl="1">
              <a:buFont typeface="Wingdings" charset="2"/>
              <a:buChar char="§"/>
            </a:pPr>
            <a:r>
              <a:rPr lang="en-US" sz="2800" dirty="0"/>
              <a:t>monoalphabetic cipher: substitute one letter for another</a:t>
            </a:r>
            <a:endParaRPr lang="en-US" sz="3200" dirty="0"/>
          </a:p>
        </p:txBody>
      </p:sp>
      <p:sp>
        <p:nvSpPr>
          <p:cNvPr id="43" name="Rectangle 4">
            <a:extLst>
              <a:ext uri="{FF2B5EF4-FFF2-40B4-BE49-F238E27FC236}">
                <a16:creationId xmlns:a16="http://schemas.microsoft.com/office/drawing/2014/main" id="{B3412139-8CBB-DD4E-91B7-450CC2CAA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04" y="2463180"/>
            <a:ext cx="72031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 abcdefghijklmnopqrstuvwxyz</a:t>
            </a: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6BD0E9A-C7F8-5F4E-AE93-E336351F1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725" y="3242642"/>
            <a:ext cx="73878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 mnbvcxzasdfghjklpoiuytrewq</a:t>
            </a: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4A7E4B0C-B805-8D45-B761-B5546DF0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298" y="2872755"/>
            <a:ext cx="0" cy="49371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15944278-71E1-604D-A12B-C3FC18367D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6886" y="2836242"/>
            <a:ext cx="0" cy="4937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8">
            <a:extLst>
              <a:ext uri="{FF2B5EF4-FFF2-40B4-BE49-F238E27FC236}">
                <a16:creationId xmlns:a16="http://schemas.microsoft.com/office/drawing/2014/main" id="{39C5A038-5B82-9445-AEB5-8EB6B0C1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788" y="4014167"/>
            <a:ext cx="627963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Plaintext: bob. i love you. alice</a:t>
            </a:r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0D4BCB1-BB8B-1140-8F2A-FE5981733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146" y="4439617"/>
            <a:ext cx="6464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latin typeface="Courier New" charset="0"/>
              </a:rPr>
              <a:t>ciphertext: nkn. s gktc wky. mgsbc</a:t>
            </a: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9653B653-82E5-3F44-AD23-2BB86DB4F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623" y="3949080"/>
            <a:ext cx="782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000099"/>
                </a:solidFill>
                <a:latin typeface="Arial" charset="0"/>
                <a:cs typeface="Arial" charset="0"/>
              </a:rPr>
              <a:t>e.g.:</a:t>
            </a:r>
          </a:p>
        </p:txBody>
      </p:sp>
      <p:sp>
        <p:nvSpPr>
          <p:cNvPr id="50" name="Text Box 12">
            <a:extLst>
              <a:ext uri="{FF2B5EF4-FFF2-40B4-BE49-F238E27FC236}">
                <a16:creationId xmlns:a16="http://schemas.microsoft.com/office/drawing/2014/main" id="{3163F96C-C81B-A24C-BA43-B755712B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573" y="5279405"/>
            <a:ext cx="954584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-1554163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3200" i="1" dirty="0">
                <a:solidFill>
                  <a:srgbClr val="C00000"/>
                </a:solidFill>
                <a:latin typeface="+mn-lt"/>
              </a:rPr>
              <a:t>Encryption key: </a:t>
            </a:r>
            <a:r>
              <a:rPr lang="en-US" sz="3200" dirty="0">
                <a:latin typeface="+mn-lt"/>
              </a:rPr>
              <a:t>mapping from set of 26 letters</a:t>
            </a:r>
          </a:p>
          <a:p>
            <a:r>
              <a:rPr lang="en-US" sz="3200" dirty="0">
                <a:latin typeface="+mn-lt"/>
              </a:rPr>
              <a:t>                     to set of 26 letters</a:t>
            </a:r>
          </a:p>
        </p:txBody>
      </p:sp>
      <p:pic>
        <p:nvPicPr>
          <p:cNvPr id="51" name="Picture 25" descr="BS00768_[1]">
            <a:extLst>
              <a:ext uri="{FF2B5EF4-FFF2-40B4-BE49-F238E27FC236}">
                <a16:creationId xmlns:a16="http://schemas.microsoft.com/office/drawing/2014/main" id="{59C2FE99-CEC9-D44D-82A0-374E79D8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623461" y="5422280"/>
            <a:ext cx="465137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0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Symmetric key crypto: DES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37BF43-2D44-0746-9CC6-CB87B013203F}"/>
              </a:ext>
            </a:extLst>
          </p:cNvPr>
          <p:cNvSpPr txBox="1">
            <a:spLocks noChangeArrowheads="1"/>
          </p:cNvSpPr>
          <p:nvPr/>
        </p:nvSpPr>
        <p:spPr>
          <a:xfrm>
            <a:off x="910743" y="1233004"/>
            <a:ext cx="11055970" cy="500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DES: Data Encryption Standard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US encryption standard [NIST 1993]</a:t>
            </a:r>
          </a:p>
          <a:p>
            <a:r>
              <a:rPr lang="en-US" dirty="0"/>
              <a:t>56-bit symmetric key, 64-bit plaintext input</a:t>
            </a:r>
          </a:p>
          <a:p>
            <a:r>
              <a:rPr lang="en-US" dirty="0"/>
              <a:t>block cipher with cipher block chaining</a:t>
            </a:r>
          </a:p>
          <a:p>
            <a:r>
              <a:rPr lang="en-US" dirty="0"/>
              <a:t>how secure is DES?</a:t>
            </a:r>
          </a:p>
          <a:p>
            <a:pPr lvl="1"/>
            <a:r>
              <a:rPr lang="en-US" sz="2800" dirty="0"/>
              <a:t>DES Challenge: 56-bit-key-encrypted phrase  decrypted (brute force) in less than a day</a:t>
            </a:r>
          </a:p>
          <a:p>
            <a:pPr lvl="1"/>
            <a:r>
              <a:rPr lang="en-US" sz="2800" dirty="0"/>
              <a:t>no known good analytic attack</a:t>
            </a:r>
          </a:p>
          <a:p>
            <a:r>
              <a:rPr lang="en-US" dirty="0"/>
              <a:t>making DES more secure:</a:t>
            </a:r>
          </a:p>
          <a:p>
            <a:pPr lvl="1"/>
            <a:r>
              <a:rPr lang="en-US" sz="2800" dirty="0"/>
              <a:t>3DES: encrypt 3 times with 3 different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9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AES: Advanced Encryption Standard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D667AF7-BF48-5243-985F-E9DDCE1AFF39}"/>
              </a:ext>
            </a:extLst>
          </p:cNvPr>
          <p:cNvSpPr txBox="1">
            <a:spLocks noChangeArrowheads="1"/>
          </p:cNvSpPr>
          <p:nvPr/>
        </p:nvSpPr>
        <p:spPr>
          <a:xfrm>
            <a:off x="851452" y="1524000"/>
            <a:ext cx="106779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symmetric-key NIST standard, replaced DES (Nov 2001)</a:t>
            </a:r>
          </a:p>
          <a:p>
            <a:r>
              <a:rPr lang="en-US" sz="3200" dirty="0"/>
              <a:t>processes data in 128 bit blocks</a:t>
            </a:r>
          </a:p>
          <a:p>
            <a:r>
              <a:rPr lang="en-US" sz="3200" dirty="0"/>
              <a:t>128, 192, or 256 bit keys</a:t>
            </a:r>
          </a:p>
          <a:p>
            <a:r>
              <a:rPr lang="en-US" sz="3200" dirty="0"/>
              <a:t>brute force decryption (try each key) taking 1 sec on DES, takes 149 trillion years for AES</a:t>
            </a:r>
          </a:p>
        </p:txBody>
      </p:sp>
    </p:spTree>
    <p:extLst>
      <p:ext uri="{BB962C8B-B14F-4D97-AF65-F5344CB8AC3E}">
        <p14:creationId xmlns:p14="http://schemas.microsoft.com/office/powerpoint/2010/main" val="9921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2F46A-C2D7-5E49-984A-D460665213E2}"/>
              </a:ext>
            </a:extLst>
          </p:cNvPr>
          <p:cNvSpPr txBox="1">
            <a:spLocks noChangeArrowheads="1"/>
          </p:cNvSpPr>
          <p:nvPr/>
        </p:nvSpPr>
        <p:spPr>
          <a:xfrm>
            <a:off x="889070" y="1614418"/>
            <a:ext cx="449131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symmetric key crypto:</a:t>
            </a:r>
          </a:p>
          <a:p>
            <a:r>
              <a:rPr lang="en-US" dirty="0"/>
              <a:t>requires sender, receiver know shared secret key</a:t>
            </a:r>
          </a:p>
          <a:p>
            <a:r>
              <a:rPr lang="en-US" dirty="0"/>
              <a:t>Q: how to agree on key in first place (particularly if never “</a:t>
            </a:r>
            <a:r>
              <a:rPr lang="en-US" altLang="ja-JP" dirty="0"/>
              <a:t>met”)?</a:t>
            </a:r>
          </a:p>
          <a:p>
            <a:endParaRPr lang="en-US" sz="2400" dirty="0">
              <a:latin typeface="Gill Sans MT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90F077-6365-434B-92DA-B7BC950B9B38}"/>
              </a:ext>
            </a:extLst>
          </p:cNvPr>
          <p:cNvGrpSpPr>
            <a:grpSpLocks/>
          </p:cNvGrpSpPr>
          <p:nvPr/>
        </p:nvGrpSpPr>
        <p:grpSpPr bwMode="auto">
          <a:xfrm>
            <a:off x="5971277" y="1520105"/>
            <a:ext cx="4935261" cy="4235170"/>
            <a:chOff x="4354280" y="1621875"/>
            <a:chExt cx="4934985" cy="4234639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5ED939E3-371E-0442-85E2-498E64702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4280" y="1926771"/>
              <a:ext cx="4934985" cy="39297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1C2D504-3A54-3C4D-809A-D37AD4F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457" y="1665514"/>
              <a:ext cx="3528425" cy="5007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DCF795C7-4649-A34D-90C2-E8F51820F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512" y="1621875"/>
              <a:ext cx="4664503" cy="719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solidFill>
                    <a:srgbClr val="C00000"/>
                  </a:solidFill>
                </a:rPr>
                <a:t>public key crypto</a:t>
              </a:r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BD70911-26B3-7644-9304-E1027136A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623" y="2284400"/>
              <a:ext cx="4664503" cy="335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/>
                <a:t>radically </a:t>
              </a:r>
              <a:r>
                <a:rPr lang="en-US" sz="2800" dirty="0"/>
                <a:t>different approach [Diffie-Hellman76, RSA78]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dirty="0"/>
                <a:t>sender, receiver do </a:t>
              </a:r>
              <a:r>
                <a:rPr lang="en-US" sz="2800" i="1" dirty="0">
                  <a:solidFill>
                    <a:srgbClr val="000099"/>
                  </a:solidFill>
                </a:rPr>
                <a:t>not</a:t>
              </a:r>
              <a:r>
                <a:rPr lang="en-US" sz="2800" dirty="0"/>
                <a:t> share secret key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public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encryption key 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dirty="0"/>
                <a:t>known to</a:t>
              </a:r>
              <a:r>
                <a:rPr lang="en-US" sz="2800" i="1" dirty="0">
                  <a:solidFill>
                    <a:schemeClr val="accent2"/>
                  </a:solidFill>
                </a:rPr>
                <a:t> </a:t>
              </a:r>
              <a:r>
                <a:rPr lang="en-US" sz="2800" i="1" dirty="0">
                  <a:solidFill>
                    <a:srgbClr val="000099"/>
                  </a:solidFill>
                </a:rPr>
                <a:t>all</a:t>
              </a:r>
            </a:p>
            <a:p>
              <a:pPr marL="409575" indent="-238125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buFont typeface="Wingdings" charset="2"/>
                <a:buChar char="§"/>
              </a:pPr>
              <a:r>
                <a:rPr lang="en-US" sz="2800" i="1" dirty="0">
                  <a:solidFill>
                    <a:srgbClr val="000099"/>
                  </a:solidFill>
                </a:rPr>
                <a:t>private</a:t>
              </a:r>
              <a:r>
                <a:rPr lang="en-US" sz="2800" dirty="0"/>
                <a:t> decryption key known only to receiver</a:t>
              </a:r>
              <a:endParaRPr lang="en-US" sz="3200" dirty="0"/>
            </a:p>
            <a:p>
              <a:pPr marL="277813" indent="-277813">
                <a:spcBef>
                  <a:spcPct val="20000"/>
                </a:spcBef>
                <a:buClr>
                  <a:schemeClr val="accent2"/>
                </a:buClr>
                <a:buSzPct val="100000"/>
                <a:buFont typeface="Wingdings" charset="2"/>
                <a:buChar char="§"/>
              </a:pPr>
              <a:endParaRPr lang="en-US" sz="2800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47F25EB4-710A-844A-BC86-13A5F562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644" y="0"/>
            <a:ext cx="4744730" cy="417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3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Cryptography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9" name="Picture 5" descr="Alice">
            <a:extLst>
              <a:ext uri="{FF2B5EF4-FFF2-40B4-BE49-F238E27FC236}">
                <a16:creationId xmlns:a16="http://schemas.microsoft.com/office/drawing/2014/main" id="{DA4FFCE3-3AE4-544C-8D5B-C3BA4367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539" y="2922312"/>
            <a:ext cx="511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 descr="Bob">
            <a:extLst>
              <a:ext uri="{FF2B5EF4-FFF2-40B4-BE49-F238E27FC236}">
                <a16:creationId xmlns:a16="http://schemas.microsoft.com/office/drawing/2014/main" id="{C0216B91-AA56-D447-82C5-145B19963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91" y="2939774"/>
            <a:ext cx="665162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4" name="Group 29">
            <a:extLst>
              <a:ext uri="{FF2B5EF4-FFF2-40B4-BE49-F238E27FC236}">
                <a16:creationId xmlns:a16="http://schemas.microsoft.com/office/drawing/2014/main" id="{7BD7980D-FCF0-3C4A-93D5-EAE9F1C3020E}"/>
              </a:ext>
            </a:extLst>
          </p:cNvPr>
          <p:cNvGrpSpPr>
            <a:grpSpLocks/>
          </p:cNvGrpSpPr>
          <p:nvPr/>
        </p:nvGrpSpPr>
        <p:grpSpPr bwMode="auto">
          <a:xfrm>
            <a:off x="8642834" y="4080981"/>
            <a:ext cx="1885950" cy="636588"/>
            <a:chOff x="2413" y="3394"/>
            <a:chExt cx="1188" cy="401"/>
          </a:xfrm>
        </p:grpSpPr>
        <p:sp>
          <p:nvSpPr>
            <p:cNvPr id="75" name="Text Box 30">
              <a:extLst>
                <a:ext uri="{FF2B5EF4-FFF2-40B4-BE49-F238E27FC236}">
                  <a16:creationId xmlns:a16="http://schemas.microsoft.com/office/drawing/2014/main" id="{E2514AB3-88CA-4541-9CE9-713B944F4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4153A745-501E-0545-A470-D433A0EAE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7" name="Text Box 32">
              <a:extLst>
                <a:ext uri="{FF2B5EF4-FFF2-40B4-BE49-F238E27FC236}">
                  <a16:creationId xmlns:a16="http://schemas.microsoft.com/office/drawing/2014/main" id="{5A82004A-529C-F540-B693-874631623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sp>
          <p:nvSpPr>
            <p:cNvPr id="78" name="Text Box 33">
              <a:extLst>
                <a:ext uri="{FF2B5EF4-FFF2-40B4-BE49-F238E27FC236}">
                  <a16:creationId xmlns:a16="http://schemas.microsoft.com/office/drawing/2014/main" id="{FC50E53E-9F9B-654F-9FA8-ECCEF77A7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9" name="Text Box 34">
              <a:extLst>
                <a:ext uri="{FF2B5EF4-FFF2-40B4-BE49-F238E27FC236}">
                  <a16:creationId xmlns:a16="http://schemas.microsoft.com/office/drawing/2014/main" id="{EDF2B244-5719-2F45-A42A-402B66223E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83" name="Text Box 6">
            <a:extLst>
              <a:ext uri="{FF2B5EF4-FFF2-40B4-BE49-F238E27FC236}">
                <a16:creationId xmlns:a16="http://schemas.microsoft.com/office/drawing/2014/main" id="{6CC01E21-09EC-DC40-8599-EEA1BC50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043" y="3584964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4" name="Rectangle 13">
            <a:extLst>
              <a:ext uri="{FF2B5EF4-FFF2-40B4-BE49-F238E27FC236}">
                <a16:creationId xmlns:a16="http://schemas.microsoft.com/office/drawing/2014/main" id="{889B7A33-37EE-4D46-B817-164D2D6B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891" y="3632411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ECBBD5A2-07AE-1344-92CC-97064DC6F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9216" y="3700674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id="{60AEB48B-8CF1-8E42-A0B2-02C05B89B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628" y="3646699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638D795E-2C6D-CB48-9019-7A6554CD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4603" y="3711786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426637B-377D-7B4D-99F1-F721A3FF4606}"/>
              </a:ext>
            </a:extLst>
          </p:cNvPr>
          <p:cNvCxnSpPr/>
          <p:nvPr/>
        </p:nvCxnSpPr>
        <p:spPr>
          <a:xfrm>
            <a:off x="2213570" y="4085002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8EBEE-85B2-AD4A-ACE2-254B3FCAB316}"/>
              </a:ext>
            </a:extLst>
          </p:cNvPr>
          <p:cNvCxnSpPr/>
          <p:nvPr/>
        </p:nvCxnSpPr>
        <p:spPr>
          <a:xfrm>
            <a:off x="8488474" y="406512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AA03BC1-BA79-2B42-9CE7-DBF51217C896}"/>
              </a:ext>
            </a:extLst>
          </p:cNvPr>
          <p:cNvCxnSpPr>
            <a:cxnSpLocks/>
          </p:cNvCxnSpPr>
          <p:nvPr/>
        </p:nvCxnSpPr>
        <p:spPr>
          <a:xfrm>
            <a:off x="4683168" y="4030613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0A1163E-E166-654E-B7B1-EF42611270BE}"/>
              </a:ext>
            </a:extLst>
          </p:cNvPr>
          <p:cNvGrpSpPr/>
          <p:nvPr/>
        </p:nvGrpSpPr>
        <p:grpSpPr>
          <a:xfrm>
            <a:off x="4967149" y="3589893"/>
            <a:ext cx="1455738" cy="1044298"/>
            <a:chOff x="4967149" y="3589893"/>
            <a:chExt cx="1455738" cy="1044298"/>
          </a:xfrm>
        </p:grpSpPr>
        <p:grpSp>
          <p:nvGrpSpPr>
            <p:cNvPr id="62" name="Group 17">
              <a:extLst>
                <a:ext uri="{FF2B5EF4-FFF2-40B4-BE49-F238E27FC236}">
                  <a16:creationId xmlns:a16="http://schemas.microsoft.com/office/drawing/2014/main" id="{BF5A27BD-7C5D-CD46-AACC-04980CD41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6429" y="4016653"/>
              <a:ext cx="876300" cy="617538"/>
              <a:chOff x="2351" y="2077"/>
              <a:chExt cx="552" cy="389"/>
            </a:xfrm>
          </p:grpSpPr>
          <p:sp>
            <p:nvSpPr>
              <p:cNvPr id="63" name="Text Box 18">
                <a:extLst>
                  <a:ext uri="{FF2B5EF4-FFF2-40B4-BE49-F238E27FC236}">
                    <a16:creationId xmlns:a16="http://schemas.microsoft.com/office/drawing/2014/main" id="{6A92BBF9-E8F3-DF4A-ADAE-98CEF3966B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1" y="2132"/>
                <a:ext cx="5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 (m)</a:t>
                </a:r>
              </a:p>
            </p:txBody>
          </p:sp>
          <p:sp>
            <p:nvSpPr>
              <p:cNvPr id="64" name="Text Box 19">
                <a:extLst>
                  <a:ext uri="{FF2B5EF4-FFF2-40B4-BE49-F238E27FC236}">
                    <a16:creationId xmlns:a16="http://schemas.microsoft.com/office/drawing/2014/main" id="{3E5AC652-46D8-0349-9928-222C0A8437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3" y="2253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0">
                <a:extLst>
                  <a:ext uri="{FF2B5EF4-FFF2-40B4-BE49-F238E27FC236}">
                    <a16:creationId xmlns:a16="http://schemas.microsoft.com/office/drawing/2014/main" id="{D038288E-5776-3D44-97D8-AA1FCEB5AE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68" y="2077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id="{D5A73CC5-A226-834C-9D98-B404C12AF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7149" y="3589893"/>
              <a:ext cx="1455738" cy="46196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ciphertext</a:t>
              </a:r>
            </a:p>
          </p:txBody>
        </p:sp>
      </p:grpSp>
      <p:sp>
        <p:nvSpPr>
          <p:cNvPr id="94" name="Text Box 3">
            <a:extLst>
              <a:ext uri="{FF2B5EF4-FFF2-40B4-BE49-F238E27FC236}">
                <a16:creationId xmlns:a16="http://schemas.microsoft.com/office/drawing/2014/main" id="{A06E7808-C2D2-D044-B709-E24B5275C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224" y="3626817"/>
            <a:ext cx="1661032" cy="830997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plaintext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message, m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1E97B71-D008-454C-9F25-22FF4C7E0BB4}"/>
              </a:ext>
            </a:extLst>
          </p:cNvPr>
          <p:cNvGrpSpPr/>
          <p:nvPr/>
        </p:nvGrpSpPr>
        <p:grpSpPr>
          <a:xfrm>
            <a:off x="4104379" y="1485072"/>
            <a:ext cx="6487083" cy="2066511"/>
            <a:chOff x="4104379" y="1485072"/>
            <a:chExt cx="6487083" cy="2066511"/>
          </a:xfrm>
        </p:grpSpPr>
        <p:pic>
          <p:nvPicPr>
            <p:cNvPr id="60" name="Picture 15" descr="BS00768_[1]">
              <a:extLst>
                <a:ext uri="{FF2B5EF4-FFF2-40B4-BE49-F238E27FC236}">
                  <a16:creationId xmlns:a16="http://schemas.microsoft.com/office/drawing/2014/main" id="{2560A757-A38F-AC4E-B091-353015A35D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34543" y="1680887"/>
              <a:ext cx="458787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0806497-41D8-2E4E-B50D-F7BB60F0F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4926" y="1585085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CE859CC3-670B-FC49-A3AF-C82F3C2E7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9389" y="1764472"/>
              <a:ext cx="32226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598ECE34-7F25-8C4E-BDB3-B5BFD35BB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7326" y="1485072"/>
              <a:ext cx="30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5947757-0EAA-384F-AF69-755E3F48343B}"/>
                </a:ext>
              </a:extLst>
            </p:cNvPr>
            <p:cNvGrpSpPr/>
            <p:nvPr/>
          </p:nvGrpSpPr>
          <p:grpSpPr>
            <a:xfrm>
              <a:off x="4104379" y="1524760"/>
              <a:ext cx="6487083" cy="2026823"/>
              <a:chOff x="4104379" y="1524760"/>
              <a:chExt cx="6487083" cy="2026823"/>
            </a:xfrm>
          </p:grpSpPr>
          <p:sp>
            <p:nvSpPr>
              <p:cNvPr id="56" name="Text Box 11">
                <a:extLst>
                  <a:ext uri="{FF2B5EF4-FFF2-40B4-BE49-F238E27FC236}">
                    <a16:creationId xmlns:a16="http://schemas.microsoft.com/office/drawing/2014/main" id="{EC4974E1-78D0-CA46-A1E0-4780A77AB3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55026" y="1524760"/>
                <a:ext cx="2736436" cy="4616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Bob</a:t>
                </a:r>
                <a:r>
                  <a:rPr lang="en-US" sz="2400" kern="0" dirty="0">
                    <a:solidFill>
                      <a:srgbClr val="000000"/>
                    </a:solidFill>
                    <a:latin typeface="+mn-lt"/>
                    <a:cs typeface="Arial" charset="0"/>
                  </a:rPr>
                  <a:t>’</a:t>
                </a:r>
                <a:r>
                  <a:rPr kumimoji="0" lang="en-US" altLang="ja-JP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s </a:t>
                </a:r>
                <a:r>
                  <a:rPr kumimoji="0" lang="en-US" altLang="ja-JP" sz="2400" b="0" i="1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public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 key </a:t>
                </a:r>
              </a:p>
            </p:txBody>
          </p:sp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0DAC614-E588-2544-93E7-C7BF64B0D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146" y="1800985"/>
                <a:ext cx="19532" cy="17505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71B6B11D-ECAA-4143-AB7E-D47E64078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4379" y="1804781"/>
                <a:ext cx="265423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CBC244-80B9-8045-8AAB-052208AAFCAF}"/>
              </a:ext>
            </a:extLst>
          </p:cNvPr>
          <p:cNvGrpSpPr/>
          <p:nvPr/>
        </p:nvGrpSpPr>
        <p:grpSpPr>
          <a:xfrm>
            <a:off x="6971125" y="2188335"/>
            <a:ext cx="4120946" cy="1363247"/>
            <a:chOff x="6971125" y="2188335"/>
            <a:chExt cx="4120946" cy="1363247"/>
          </a:xfrm>
        </p:grpSpPr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10A72390-FCE4-7743-B879-430BA64CF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8387" y="2202622"/>
              <a:ext cx="3163684" cy="4616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Bob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’s </a:t>
              </a:r>
              <a:r>
                <a:rPr kumimoji="0" lang="en-US" altLang="ja-JP" sz="2400" b="0" i="1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private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 key </a:t>
              </a:r>
            </a:p>
          </p:txBody>
        </p:sp>
        <p:pic>
          <p:nvPicPr>
            <p:cNvPr id="70" name="Picture 25" descr="BS00768_[1]">
              <a:extLst>
                <a:ext uri="{FF2B5EF4-FFF2-40B4-BE49-F238E27FC236}">
                  <a16:creationId xmlns:a16="http://schemas.microsoft.com/office/drawing/2014/main" id="{E5AF231D-A446-4C40-90CA-324AE831D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971125" y="2340735"/>
              <a:ext cx="542925" cy="279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1FAC5085-46DD-834E-AC5E-9F54BBD89B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0712" y="2275647"/>
              <a:ext cx="4254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B741F65D-D85A-BA44-A0EC-45B50137B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8187" y="2467735"/>
              <a:ext cx="3222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73" name="Text Box 28">
              <a:extLst>
                <a:ext uri="{FF2B5EF4-FFF2-40B4-BE49-F238E27FC236}">
                  <a16:creationId xmlns:a16="http://schemas.microsoft.com/office/drawing/2014/main" id="{B9C2DED2-A012-704E-B1B5-9CEE4CCC6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2012" y="2188335"/>
              <a:ext cx="2524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633644F-66D9-7E4F-AA09-88F31F1C5629}"/>
                </a:ext>
              </a:extLst>
            </p:cNvPr>
            <p:cNvCxnSpPr>
              <a:cxnSpLocks/>
            </p:cNvCxnSpPr>
            <p:nvPr/>
          </p:nvCxnSpPr>
          <p:spPr>
            <a:xfrm>
              <a:off x="7075344" y="2729947"/>
              <a:ext cx="0" cy="82163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885D9E5-7152-6747-B8FD-477ED3BBE526}"/>
              </a:ext>
            </a:extLst>
          </p:cNvPr>
          <p:cNvSpPr txBox="1"/>
          <p:nvPr/>
        </p:nvSpPr>
        <p:spPr>
          <a:xfrm>
            <a:off x="914400" y="4942583"/>
            <a:ext cx="113968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C00000"/>
                </a:solidFill>
              </a:rPr>
              <a:t>Wow</a:t>
            </a:r>
            <a:r>
              <a:rPr lang="en-US" sz="2800" dirty="0"/>
              <a:t> - public key cryptography revolutionized 2000-year-old (previously only symmetric key) cryptography!</a:t>
            </a:r>
          </a:p>
          <a:p>
            <a:pPr marL="457200" indent="-219075">
              <a:buClr>
                <a:srgbClr val="0012A0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similar ideas emerged at roughly same time, independently in US and UK (classified)</a:t>
            </a:r>
          </a:p>
        </p:txBody>
      </p:sp>
    </p:spTree>
    <p:extLst>
      <p:ext uri="{BB962C8B-B14F-4D97-AF65-F5344CB8AC3E}">
        <p14:creationId xmlns:p14="http://schemas.microsoft.com/office/powerpoint/2010/main" val="336426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Public key encryption algorithms</a:t>
            </a:r>
            <a:endParaRPr lang="en-US" sz="4400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4" name="Text Box 11">
            <a:extLst>
              <a:ext uri="{FF2B5EF4-FFF2-40B4-BE49-F238E27FC236}">
                <a16:creationId xmlns:a16="http://schemas.microsoft.com/office/drawing/2014/main" id="{68E03A47-9B3A-794E-BFF5-44DDE485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9892" y="1419225"/>
            <a:ext cx="25473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latin typeface="+mn-lt"/>
                <a:cs typeface="Arial" charset="0"/>
              </a:rPr>
              <a:t>requirements:</a:t>
            </a:r>
            <a:endParaRPr lang="en-US" sz="2800" dirty="0">
              <a:latin typeface="+mn-lt"/>
              <a:cs typeface="Arial" charset="0"/>
            </a:endParaRPr>
          </a:p>
        </p:txBody>
      </p:sp>
      <p:sp>
        <p:nvSpPr>
          <p:cNvPr id="81" name="Text Box 18">
            <a:extLst>
              <a:ext uri="{FF2B5EF4-FFF2-40B4-BE49-F238E27FC236}">
                <a16:creationId xmlns:a16="http://schemas.microsoft.com/office/drawing/2014/main" id="{16426DFD-7F5D-9146-B5B8-6BE82E3AC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267" y="5138599"/>
            <a:ext cx="6710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3600" dirty="0">
                <a:solidFill>
                  <a:srgbClr val="C00000"/>
                </a:solidFill>
                <a:latin typeface="+mn-lt"/>
              </a:rPr>
              <a:t>RSA: </a:t>
            </a:r>
            <a:r>
              <a:rPr lang="en-US" sz="3200" dirty="0">
                <a:latin typeface="+mn-lt"/>
              </a:rPr>
              <a:t>Rivest, Shamir, Adelson algorithm</a:t>
            </a:r>
            <a:endParaRPr lang="en-US" sz="2800" dirty="0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1C51F8-6912-1D42-B41F-94408FFBF31D}"/>
              </a:ext>
            </a:extLst>
          </p:cNvPr>
          <p:cNvGrpSpPr/>
          <p:nvPr/>
        </p:nvGrpSpPr>
        <p:grpSpPr>
          <a:xfrm>
            <a:off x="2577341" y="1856339"/>
            <a:ext cx="6131823" cy="1761575"/>
            <a:chOff x="2577341" y="1856339"/>
            <a:chExt cx="6131823" cy="1761575"/>
          </a:xfrm>
        </p:grpSpPr>
        <p:sp>
          <p:nvSpPr>
            <p:cNvPr id="55" name="Oval 13">
              <a:extLst>
                <a:ext uri="{FF2B5EF4-FFF2-40B4-BE49-F238E27FC236}">
                  <a16:creationId xmlns:a16="http://schemas.microsoft.com/office/drawing/2014/main" id="{8759335D-10E6-8E46-9BB4-AB2699D2E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7341" y="2179085"/>
              <a:ext cx="552450" cy="517525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12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000099"/>
                </a:solidFill>
                <a:cs typeface="Arial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C92F4D5F-E3F2-414D-9260-894C3CB63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1449" y="2179085"/>
              <a:ext cx="36740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0012A0"/>
                  </a:solidFill>
                  <a:latin typeface="+mn-lt"/>
                  <a:cs typeface="Arial" charset="0"/>
                </a:rPr>
                <a:t>1</a:t>
              </a:r>
              <a:endParaRPr lang="en-US" sz="2400" dirty="0">
                <a:solidFill>
                  <a:srgbClr val="0012A0"/>
                </a:solidFill>
                <a:latin typeface="+mn-lt"/>
                <a:cs typeface="Arial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47C5FB7-A5B2-B344-AFD6-9E724B658B39}"/>
                </a:ext>
              </a:extLst>
            </p:cNvPr>
            <p:cNvGrpSpPr/>
            <p:nvPr/>
          </p:nvGrpSpPr>
          <p:grpSpPr>
            <a:xfrm>
              <a:off x="3089414" y="1856339"/>
              <a:ext cx="5619750" cy="1761575"/>
              <a:chOff x="3155674" y="1856339"/>
              <a:chExt cx="5619750" cy="1761575"/>
            </a:xfrm>
          </p:grpSpPr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CA2DA16D-E37C-234A-A7B1-3797CF3FF0B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5674" y="2182812"/>
                <a:ext cx="5619750" cy="6254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charset="0"/>
                  <a:buNone/>
                </a:pPr>
                <a:r>
                  <a:rPr lang="en-US" sz="3200" dirty="0">
                    <a:cs typeface="Arial" charset="0"/>
                  </a:rPr>
                  <a:t>need K  ( ) and K  ( ) such that</a:t>
                </a:r>
              </a:p>
            </p:txBody>
          </p:sp>
          <p:sp>
            <p:nvSpPr>
              <p:cNvPr id="45" name="Text Box 4">
                <a:extLst>
                  <a:ext uri="{FF2B5EF4-FFF2-40B4-BE49-F238E27FC236}">
                    <a16:creationId xmlns:a16="http://schemas.microsoft.com/office/drawing/2014/main" id="{95278E0E-E4B9-CE4C-B839-ED5B84E6F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291" y="24066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107916C1-001A-F244-A971-628BF84CD7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89079" y="2444750"/>
                <a:ext cx="35137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6">
                <a:extLst>
                  <a:ext uri="{FF2B5EF4-FFF2-40B4-BE49-F238E27FC236}">
                    <a16:creationId xmlns:a16="http://schemas.microsoft.com/office/drawing/2014/main" id="{F9C7534C-C712-0C4D-826C-FA84E56A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3401" y="1856339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130DAE2D-652A-D64A-A8CF-1577E0BDD2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7968" y="1881187"/>
                <a:ext cx="340157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4800" dirty="0">
                    <a:latin typeface="+mn-lt"/>
                    <a:cs typeface="Arial" charset="0"/>
                  </a:rPr>
                  <a:t>.</a:t>
                </a:r>
                <a:endParaRPr lang="en-US" sz="2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2" name="Text Box 19">
                <a:extLst>
                  <a:ext uri="{FF2B5EF4-FFF2-40B4-BE49-F238E27FC236}">
                    <a16:creationId xmlns:a16="http://schemas.microsoft.com/office/drawing/2014/main" id="{7113FF55-E386-0E45-AEE7-2E3FA7DA34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2089" y="19431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92" name="Text Box 20">
                <a:extLst>
                  <a:ext uri="{FF2B5EF4-FFF2-40B4-BE49-F238E27FC236}">
                    <a16:creationId xmlns:a16="http://schemas.microsoft.com/office/drawing/2014/main" id="{F00B9A6A-EC0B-3346-8BFB-801B419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129" y="1943100"/>
                <a:ext cx="29527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latin typeface="+mn-lt"/>
                    <a:cs typeface="Arial" charset="0"/>
                  </a:rPr>
                  <a:t>-</a:t>
                </a:r>
              </a:p>
            </p:txBody>
          </p:sp>
          <p:grpSp>
            <p:nvGrpSpPr>
              <p:cNvPr id="93" name="Group 21">
                <a:extLst>
                  <a:ext uri="{FF2B5EF4-FFF2-40B4-BE49-F238E27FC236}">
                    <a16:creationId xmlns:a16="http://schemas.microsoft.com/office/drawing/2014/main" id="{575E144C-05EB-1D4D-B765-49E6255B1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62162" y="2605088"/>
                <a:ext cx="2903539" cy="1012826"/>
                <a:chOff x="1317" y="1706"/>
                <a:chExt cx="1829" cy="638"/>
              </a:xfrm>
            </p:grpSpPr>
            <p:grpSp>
              <p:nvGrpSpPr>
                <p:cNvPr id="95" name="Group 22">
                  <a:extLst>
                    <a:ext uri="{FF2B5EF4-FFF2-40B4-BE49-F238E27FC236}">
                      <a16:creationId xmlns:a16="http://schemas.microsoft.com/office/drawing/2014/main" id="{DD517EF7-D86B-F54D-A42C-9E0AB21DAA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7" y="1841"/>
                  <a:ext cx="1829" cy="503"/>
                  <a:chOff x="1688" y="1463"/>
                  <a:chExt cx="1829" cy="503"/>
                </a:xfrm>
              </p:grpSpPr>
              <p:sp>
                <p:nvSpPr>
                  <p:cNvPr id="99" name="Text Box 23">
                    <a:extLst>
                      <a:ext uri="{FF2B5EF4-FFF2-40B4-BE49-F238E27FC236}">
                        <a16:creationId xmlns:a16="http://schemas.microsoft.com/office/drawing/2014/main" id="{9C8D92BF-6B25-834E-B350-8B4E945BA40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88" y="1463"/>
                    <a:ext cx="1829" cy="3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32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K  (K   (m))  =  m </a:t>
                    </a:r>
                  </a:p>
                </p:txBody>
              </p:sp>
              <p:sp>
                <p:nvSpPr>
                  <p:cNvPr id="101" name="Text Box 24">
                    <a:extLst>
                      <a:ext uri="{FF2B5EF4-FFF2-40B4-BE49-F238E27FC236}">
                        <a16:creationId xmlns:a16="http://schemas.microsoft.com/office/drawing/2014/main" id="{9882DCB3-D7A7-F041-A7C4-765BE0D361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81" y="1634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  <p:sp>
                <p:nvSpPr>
                  <p:cNvPr id="102" name="Text Box 25">
                    <a:extLst>
                      <a:ext uri="{FF2B5EF4-FFF2-40B4-BE49-F238E27FC236}">
                        <a16:creationId xmlns:a16="http://schemas.microsoft.com/office/drawing/2014/main" id="{53A078BB-04F6-AD4C-8010-FB1C4E8663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9" y="1636"/>
                    <a:ext cx="240" cy="3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800" dirty="0">
                        <a:solidFill>
                          <a:srgbClr val="C00000"/>
                        </a:solidFill>
                        <a:latin typeface="+mn-lt"/>
                        <a:cs typeface="Arial" charset="0"/>
                      </a:rPr>
                      <a:t>B</a:t>
                    </a:r>
                    <a:endParaRPr lang="en-US" sz="3200" dirty="0">
                      <a:solidFill>
                        <a:srgbClr val="C00000"/>
                      </a:solidFill>
                      <a:latin typeface="+mn-lt"/>
                      <a:cs typeface="Arial" charset="0"/>
                    </a:endParaRPr>
                  </a:p>
                </p:txBody>
              </p:sp>
            </p:grpSp>
            <p:sp>
              <p:nvSpPr>
                <p:cNvPr id="97" name="Text Box 26">
                  <a:extLst>
                    <a:ext uri="{FF2B5EF4-FFF2-40B4-BE49-F238E27FC236}">
                      <a16:creationId xmlns:a16="http://schemas.microsoft.com/office/drawing/2014/main" id="{81B0E173-437B-944D-AFC7-1191728D2C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19" y="1706"/>
                  <a:ext cx="18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  <p:sp>
              <p:nvSpPr>
                <p:cNvPr id="98" name="Text Box 27">
                  <a:extLst>
                    <a:ext uri="{FF2B5EF4-FFF2-40B4-BE49-F238E27FC236}">
                      <a16:creationId xmlns:a16="http://schemas.microsoft.com/office/drawing/2014/main" id="{873C3E9B-7D7E-0F45-825C-CB01E679ED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28" y="1722"/>
                  <a:ext cx="229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800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B37BF4-ADC0-7C4A-B2EE-07083244021D}"/>
              </a:ext>
            </a:extLst>
          </p:cNvPr>
          <p:cNvGrpSpPr/>
          <p:nvPr/>
        </p:nvGrpSpPr>
        <p:grpSpPr>
          <a:xfrm>
            <a:off x="2571474" y="3605764"/>
            <a:ext cx="8414577" cy="1331477"/>
            <a:chOff x="2571474" y="3605764"/>
            <a:chExt cx="8414577" cy="1331477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8F91EC6-E6B4-924D-9AB5-CE96A06FA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7898" y="3741737"/>
              <a:ext cx="7808153" cy="62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accent2"/>
                </a:buClr>
                <a:buSzPct val="85000"/>
                <a:buFont typeface="ZapfDingbats" charset="0"/>
                <a:buNone/>
              </a:pPr>
              <a:r>
                <a:rPr lang="en-US" sz="3200" dirty="0">
                  <a:cs typeface="Arial" charset="0"/>
                </a:rPr>
                <a:t>given public key K  , it should be impossible to compute private key K  </a:t>
              </a:r>
            </a:p>
          </p:txBody>
        </p:sp>
        <p:sp>
          <p:nvSpPr>
            <p:cNvPr id="51" name="Text Box 9">
              <a:extLst>
                <a:ext uri="{FF2B5EF4-FFF2-40B4-BE49-F238E27FC236}">
                  <a16:creationId xmlns:a16="http://schemas.microsoft.com/office/drawing/2014/main" id="{9C99D718-344C-E14D-8E0F-802BD4E0D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392" y="4475576"/>
              <a:ext cx="35137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sp>
          <p:nvSpPr>
            <p:cNvPr id="53" name="Text Box 10">
              <a:extLst>
                <a:ext uri="{FF2B5EF4-FFF2-40B4-BE49-F238E27FC236}">
                  <a16:creationId xmlns:a16="http://schemas.microsoft.com/office/drawing/2014/main" id="{0896A106-22CD-5A42-9112-99A6540B9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6037" y="3965092"/>
              <a:ext cx="4333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B</a:t>
              </a:r>
            </a:p>
          </p:txBody>
        </p:sp>
        <p:grpSp>
          <p:nvGrpSpPr>
            <p:cNvPr id="59" name="Group 15">
              <a:extLst>
                <a:ext uri="{FF2B5EF4-FFF2-40B4-BE49-F238E27FC236}">
                  <a16:creationId xmlns:a16="http://schemas.microsoft.com/office/drawing/2014/main" id="{755F3E15-FB06-3341-8DFF-070377E83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1474" y="3773624"/>
              <a:ext cx="552450" cy="523875"/>
              <a:chOff x="481" y="1776"/>
              <a:chExt cx="348" cy="330"/>
            </a:xfrm>
          </p:grpSpPr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BB89F9D0-3AC7-ED46-8A4A-CD7D65257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" y="1778"/>
                <a:ext cx="348" cy="326"/>
              </a:xfrm>
              <a:prstGeom prst="ellipse">
                <a:avLst/>
              </a:prstGeom>
              <a:solidFill>
                <a:srgbClr val="FFFFFF"/>
              </a:solidFill>
              <a:ln w="34925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rgbClr val="000099"/>
                  </a:solidFill>
                  <a:cs typeface="Arial" charset="0"/>
                </a:endParaRPr>
              </a:p>
            </p:txBody>
          </p:sp>
          <p:sp>
            <p:nvSpPr>
              <p:cNvPr id="80" name="Text Box 17">
                <a:extLst>
                  <a:ext uri="{FF2B5EF4-FFF2-40B4-BE49-F238E27FC236}">
                    <a16:creationId xmlns:a16="http://schemas.microsoft.com/office/drawing/2014/main" id="{3BA80475-B13A-DF44-A883-CCF63CDF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" y="1776"/>
                <a:ext cx="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99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800" dirty="0">
                    <a:solidFill>
                      <a:srgbClr val="0012A0"/>
                    </a:solidFill>
                    <a:latin typeface="+mn-lt"/>
                    <a:cs typeface="Arial" charset="0"/>
                  </a:rPr>
                  <a:t>2</a:t>
                </a:r>
                <a:endParaRPr lang="en-US" sz="2400" dirty="0">
                  <a:solidFill>
                    <a:srgbClr val="0012A0"/>
                  </a:solidFill>
                  <a:latin typeface="+mn-lt"/>
                  <a:cs typeface="Arial" charset="0"/>
                </a:endParaRPr>
              </a:p>
            </p:txBody>
          </p:sp>
        </p:grpSp>
        <p:sp>
          <p:nvSpPr>
            <p:cNvPr id="103" name="Text Box 28">
              <a:extLst>
                <a:ext uri="{FF2B5EF4-FFF2-40B4-BE49-F238E27FC236}">
                  <a16:creationId xmlns:a16="http://schemas.microsoft.com/office/drawing/2014/main" id="{FDDA8894-CCE9-4F4F-B6BC-4038E8E7F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6715" y="360576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+</a:t>
              </a:r>
            </a:p>
          </p:txBody>
        </p:sp>
        <p:sp>
          <p:nvSpPr>
            <p:cNvPr id="109" name="Text Box 29">
              <a:extLst>
                <a:ext uri="{FF2B5EF4-FFF2-40B4-BE49-F238E27FC236}">
                  <a16:creationId xmlns:a16="http://schemas.microsoft.com/office/drawing/2014/main" id="{1C616302-4F70-464A-984D-28E0A0946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232" y="4070764"/>
              <a:ext cx="2857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+mn-lt"/>
                  <a:cs typeface="Arial" charset="0"/>
                </a:rPr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17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RSA in practice: session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9CF750-12CC-3F42-84BE-176B87ACB504}"/>
              </a:ext>
            </a:extLst>
          </p:cNvPr>
          <p:cNvSpPr txBox="1">
            <a:spLocks noChangeArrowheads="1"/>
          </p:cNvSpPr>
          <p:nvPr/>
        </p:nvSpPr>
        <p:spPr>
          <a:xfrm>
            <a:off x="959608" y="1354068"/>
            <a:ext cx="10424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exponentiation in RSA is computationally intensive</a:t>
            </a:r>
          </a:p>
          <a:p>
            <a:pPr indent="-339725"/>
            <a:r>
              <a:rPr lang="en-US" sz="3200" dirty="0"/>
              <a:t>DES is at least 100 times faster than RSA</a:t>
            </a:r>
          </a:p>
          <a:p>
            <a:pPr indent="-339725"/>
            <a:r>
              <a:rPr lang="en-US" sz="3200" dirty="0"/>
              <a:t>use public key crypto to establish secure connection, then establish second key – symmetric session key – for encrypting data</a:t>
            </a:r>
          </a:p>
          <a:p>
            <a:pPr>
              <a:spcBef>
                <a:spcPct val="60000"/>
              </a:spcBef>
              <a:buFont typeface="Wingdings" charset="0"/>
              <a:buNone/>
            </a:pPr>
            <a:r>
              <a:rPr lang="en-US" sz="3200" dirty="0">
                <a:solidFill>
                  <a:srgbClr val="0012A0"/>
                </a:solidFill>
              </a:rPr>
              <a:t>session key, K</a:t>
            </a:r>
            <a:r>
              <a:rPr lang="en-US" sz="3200" baseline="-25000" dirty="0">
                <a:solidFill>
                  <a:srgbClr val="0012A0"/>
                </a:solidFill>
              </a:rPr>
              <a:t>S</a:t>
            </a:r>
          </a:p>
          <a:p>
            <a:pPr marL="457200"/>
            <a:r>
              <a:rPr lang="en-US" dirty="0"/>
              <a:t>Bob and Alice use RSA to exchange a symmetric session key K</a:t>
            </a:r>
            <a:r>
              <a:rPr lang="en-US" baseline="-25000" dirty="0"/>
              <a:t>S</a:t>
            </a:r>
          </a:p>
          <a:p>
            <a:pPr marL="457200"/>
            <a:r>
              <a:rPr lang="en-US" dirty="0"/>
              <a:t>once both have K</a:t>
            </a:r>
            <a:r>
              <a:rPr lang="en-US" baseline="-25000" dirty="0"/>
              <a:t>S</a:t>
            </a:r>
            <a:r>
              <a:rPr lang="en-US" dirty="0"/>
              <a:t>, they use symmetric key cryptography</a:t>
            </a:r>
          </a:p>
          <a:p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5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Network Security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11199"/>
              </a:buClr>
            </a:pPr>
            <a:r>
              <a:rPr lang="en-US" sz="3600" dirty="0">
                <a:solidFill>
                  <a:srgbClr val="C00000"/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rgbClr val="011199"/>
              </a:buClr>
            </a:pPr>
            <a:r>
              <a:rPr lang="en-US" dirty="0"/>
              <a:t>Message integrity, authentication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e-mail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Securing TCP connections: TLS</a:t>
            </a:r>
          </a:p>
          <a:p>
            <a:pPr>
              <a:buClr>
                <a:srgbClr val="011199"/>
              </a:buClr>
            </a:pPr>
            <a:r>
              <a:rPr lang="en-US" dirty="0"/>
              <a:t>Network layer security: IPsec</a:t>
            </a:r>
          </a:p>
          <a:p>
            <a:pPr>
              <a:buClr>
                <a:srgbClr val="011199"/>
              </a:buClr>
            </a:pPr>
            <a:r>
              <a:rPr lang="en-US" dirty="0"/>
              <a:t>Security in wireless and mobile networks</a:t>
            </a:r>
          </a:p>
          <a:p>
            <a:pPr>
              <a:buClr>
                <a:srgbClr val="011199"/>
              </a:buClr>
            </a:pPr>
            <a:r>
              <a:rPr lang="en-US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89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3314" y="6337316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What is network security?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708D807-71AD-3B4B-9781-46E36F32C0D1}"/>
              </a:ext>
            </a:extLst>
          </p:cNvPr>
          <p:cNvSpPr txBox="1">
            <a:spLocks noChangeArrowheads="1"/>
          </p:cNvSpPr>
          <p:nvPr/>
        </p:nvSpPr>
        <p:spPr>
          <a:xfrm>
            <a:off x="768178" y="1333500"/>
            <a:ext cx="10562431" cy="4972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only sender, intended receiver should “</a:t>
            </a:r>
            <a:r>
              <a:rPr lang="en-US" altLang="ja-JP" dirty="0"/>
              <a:t>understand” message contents</a:t>
            </a:r>
          </a:p>
          <a:p>
            <a:pPr lvl="1"/>
            <a:r>
              <a:rPr lang="en-US" sz="2800" dirty="0"/>
              <a:t>sender encrypts message</a:t>
            </a:r>
          </a:p>
          <a:p>
            <a:pPr lvl="1"/>
            <a:r>
              <a:rPr lang="en-US" sz="2800" dirty="0"/>
              <a:t>receiver decrypts message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authentication: </a:t>
            </a:r>
            <a:r>
              <a:rPr lang="en-US" dirty="0"/>
              <a:t>sender, receiver want to confirm identity of each other 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message integrity: </a:t>
            </a:r>
            <a:r>
              <a:rPr lang="en-US" dirty="0"/>
              <a:t>sender, receiver want to ensure message not altered (in transit, or afterwards) without detection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access and availability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services must be accessible and available to users</a:t>
            </a:r>
          </a:p>
        </p:txBody>
      </p:sp>
    </p:spTree>
    <p:extLst>
      <p:ext uri="{BB962C8B-B14F-4D97-AF65-F5344CB8AC3E}">
        <p14:creationId xmlns:p14="http://schemas.microsoft.com/office/powerpoint/2010/main" val="40115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51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085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HTTPS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4" descr="A diagram of a computer and server&#10;&#10;Description automatically generated">
            <a:extLst>
              <a:ext uri="{FF2B5EF4-FFF2-40B4-BE49-F238E27FC236}">
                <a16:creationId xmlns:a16="http://schemas.microsoft.com/office/drawing/2014/main" id="{07A4EC54-B7DF-44E2-E412-BD76D27D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67" y="1299064"/>
            <a:ext cx="7049895" cy="53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HTTPS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7F4C8673-0CB3-F02D-1DCE-705FB66B4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09" y="1298620"/>
            <a:ext cx="7772400" cy="50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B86CD32-BD9F-3EBC-86CE-67F186361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17" y="133798"/>
            <a:ext cx="9200399" cy="672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9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2E102F-B559-D74C-B1F7-42B1D4330A9B}"/>
              </a:ext>
            </a:extLst>
          </p:cNvPr>
          <p:cNvGrpSpPr/>
          <p:nvPr/>
        </p:nvGrpSpPr>
        <p:grpSpPr>
          <a:xfrm>
            <a:off x="4313903" y="4515085"/>
            <a:ext cx="1909916" cy="306675"/>
            <a:chOff x="1616358" y="2551230"/>
            <a:chExt cx="2141698" cy="21851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546669-9553-174C-8C04-88D4B8B5E631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87D9967-A24E-F544-9A59-FD2A48433B92}"/>
                </a:ext>
              </a:extLst>
            </p:cNvPr>
            <p:cNvSpPr/>
            <p:nvPr/>
          </p:nvSpPr>
          <p:spPr>
            <a:xfrm>
              <a:off x="1616358" y="2551231"/>
              <a:ext cx="114299" cy="216734"/>
            </a:xfrm>
            <a:prstGeom prst="ellipse">
              <a:avLst/>
            </a:prstGeom>
            <a:solidFill>
              <a:srgbClr val="7ACCF4"/>
            </a:soli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3D35B-8FAD-964F-98EB-85771990F25E}"/>
                </a:ext>
              </a:extLst>
            </p:cNvPr>
            <p:cNvSpPr/>
            <p:nvPr/>
          </p:nvSpPr>
          <p:spPr>
            <a:xfrm>
              <a:off x="3643756" y="2551230"/>
              <a:ext cx="114300" cy="218510"/>
            </a:xfrm>
            <a:prstGeom prst="ellipse">
              <a:avLst/>
            </a:prstGeom>
            <a:gradFill flip="none" rotWithShape="1">
              <a:gsLst>
                <a:gs pos="0">
                  <a:srgbClr val="011199"/>
                </a:gs>
                <a:gs pos="100000">
                  <a:srgbClr val="011199"/>
                </a:gs>
                <a:gs pos="50000">
                  <a:srgbClr val="7ACCF4"/>
                </a:gs>
              </a:gsLst>
              <a:lin ang="16200000" scaled="0"/>
              <a:tileRect/>
            </a:gradFill>
            <a:ln w="6350">
              <a:solidFill>
                <a:srgbClr val="011199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FC56D7B-912D-134F-A0C1-5929F034B9E3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11199"/>
                </a:gs>
                <a:gs pos="100000">
                  <a:srgbClr val="011199"/>
                </a:gs>
                <a:gs pos="52000">
                  <a:srgbClr val="7ACCF4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009DA679-1707-7346-B163-C91B0D7538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1E4A1-C985-AA48-ACBA-A6F1FCF9CA4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41783"/>
            <a:ext cx="8142288" cy="1617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well-known in network security world</a:t>
            </a:r>
          </a:p>
          <a:p>
            <a:pPr indent="-287338"/>
            <a:r>
              <a:rPr lang="en-US" dirty="0"/>
              <a:t>Bob, Alice (lovers!) want to communicate “</a:t>
            </a:r>
            <a:r>
              <a:rPr lang="en-US" altLang="ja-JP" dirty="0"/>
              <a:t>securely”</a:t>
            </a:r>
          </a:p>
          <a:p>
            <a:pPr indent="-287338"/>
            <a:r>
              <a:rPr lang="en-US" dirty="0"/>
              <a:t>Trudy (intruder) may intercept, delete, add messages</a:t>
            </a:r>
          </a:p>
        </p:txBody>
      </p:sp>
      <p:pic>
        <p:nvPicPr>
          <p:cNvPr id="7" name="Picture 6" descr="Alice">
            <a:extLst>
              <a:ext uri="{FF2B5EF4-FFF2-40B4-BE49-F238E27FC236}">
                <a16:creationId xmlns:a16="http://schemas.microsoft.com/office/drawing/2014/main" id="{D41C01D5-C522-4441-86E3-6D530C05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59" y="3421063"/>
            <a:ext cx="698500" cy="86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ob">
            <a:extLst>
              <a:ext uri="{FF2B5EF4-FFF2-40B4-BE49-F238E27FC236}">
                <a16:creationId xmlns:a16="http://schemas.microsoft.com/office/drawing/2014/main" id="{27314ED6-3AD0-5E4A-B3AB-B14814BF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434" y="346868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Eve">
            <a:extLst>
              <a:ext uri="{FF2B5EF4-FFF2-40B4-BE49-F238E27FC236}">
                <a16:creationId xmlns:a16="http://schemas.microsoft.com/office/drawing/2014/main" id="{C36C7116-CBC3-4246-B029-205ED76E3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1097" y="5387975"/>
            <a:ext cx="1082675" cy="1295400"/>
          </a:xfrm>
          <a:prstGeom prst="rect">
            <a:avLst/>
          </a:prstGeom>
          <a:noFill/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A92F29AA-F23F-2547-B160-DA6CE2711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959" y="4256088"/>
            <a:ext cx="1293813" cy="8032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B6E3E372-2ADE-2A43-9779-A64AB5BA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511" y="4246492"/>
            <a:ext cx="10438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secure</a:t>
            </a:r>
          </a:p>
          <a:p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sender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317176-141A-5F47-AE82-67DD4D8411A3}"/>
              </a:ext>
            </a:extLst>
          </p:cNvPr>
          <p:cNvGrpSpPr/>
          <p:nvPr/>
        </p:nvGrpSpPr>
        <p:grpSpPr>
          <a:xfrm>
            <a:off x="6455950" y="4272446"/>
            <a:ext cx="1293812" cy="839374"/>
            <a:chOff x="7224576" y="4365211"/>
            <a:chExt cx="1293812" cy="839374"/>
          </a:xfrm>
        </p:grpSpPr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5386017F-3A55-9C49-945C-0928FAEDA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4576" y="4401310"/>
              <a:ext cx="1293812" cy="8032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en-US" sz="2000" dirty="0">
                <a:cs typeface="Arial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F0FE550-BD73-1149-8513-63C825B3B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886" y="4365211"/>
              <a:ext cx="11939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secure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+mn-lt"/>
                  <a:cs typeface="Arial" charset="0"/>
                </a:rPr>
                <a:t>receiver</a:t>
              </a:r>
            </a:p>
          </p:txBody>
        </p:sp>
      </p:grpSp>
      <p:sp>
        <p:nvSpPr>
          <p:cNvPr id="15" name="Text Box 18">
            <a:extLst>
              <a:ext uri="{FF2B5EF4-FFF2-40B4-BE49-F238E27FC236}">
                <a16:creationId xmlns:a16="http://schemas.microsoft.com/office/drawing/2014/main" id="{2871BD83-FEA5-F04B-9AD0-59A6E9B63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5372" y="3511550"/>
            <a:ext cx="1172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channel</a:t>
            </a: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D0D5246-4FE6-EB49-A4F4-63EFE600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1334" y="3933825"/>
            <a:ext cx="2381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B737BEF-635E-0B4E-9C2B-7E984A418C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7634" y="4667250"/>
            <a:ext cx="246062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A088F030-4F36-0E40-BDB5-E25C442EF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3134" y="3468688"/>
            <a:ext cx="18891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+mn-lt"/>
                <a:cs typeface="Arial" charset="0"/>
              </a:rPr>
              <a:t>data, control messages</a:t>
            </a:r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CAD963E2-1C4F-3E4B-8B7E-980218B68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9272" y="4086225"/>
            <a:ext cx="223837" cy="517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AB38AEF3-BCB8-E74B-A27C-43FD3B8F6715}"/>
              </a:ext>
            </a:extLst>
          </p:cNvPr>
          <p:cNvSpPr>
            <a:spLocks/>
          </p:cNvSpPr>
          <p:nvPr/>
        </p:nvSpPr>
        <p:spPr bwMode="auto">
          <a:xfrm>
            <a:off x="4517059" y="4765930"/>
            <a:ext cx="573088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2" name="Freeform 26">
            <a:extLst>
              <a:ext uri="{FF2B5EF4-FFF2-40B4-BE49-F238E27FC236}">
                <a16:creationId xmlns:a16="http://schemas.microsoft.com/office/drawing/2014/main" id="{7C6916B8-170A-BB43-A2C3-595906F3DF83}"/>
              </a:ext>
            </a:extLst>
          </p:cNvPr>
          <p:cNvSpPr>
            <a:spLocks/>
          </p:cNvSpPr>
          <p:nvPr/>
        </p:nvSpPr>
        <p:spPr bwMode="auto">
          <a:xfrm flipH="1">
            <a:off x="5191747" y="4779090"/>
            <a:ext cx="573087" cy="914400"/>
          </a:xfrm>
          <a:custGeom>
            <a:avLst/>
            <a:gdLst>
              <a:gd name="T0" fmla="*/ 0 w 344"/>
              <a:gd name="T1" fmla="*/ 0 h 789"/>
              <a:gd name="T2" fmla="*/ 2147483647 w 344"/>
              <a:gd name="T3" fmla="*/ 2147483647 h 789"/>
              <a:gd name="T4" fmla="*/ 2147483647 w 344"/>
              <a:gd name="T5" fmla="*/ 2147483647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3" name="Line 27">
            <a:extLst>
              <a:ext uri="{FF2B5EF4-FFF2-40B4-BE49-F238E27FC236}">
                <a16:creationId xmlns:a16="http://schemas.microsoft.com/office/drawing/2014/main" id="{EF78E35C-D23D-F54E-B7D2-D0B863099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4147" y="4644462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4" name="Text Box 28">
            <a:extLst>
              <a:ext uri="{FF2B5EF4-FFF2-40B4-BE49-F238E27FC236}">
                <a16:creationId xmlns:a16="http://schemas.microsoft.com/office/drawing/2014/main" id="{F78D243C-DAD1-2545-8A7F-EFA469532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931" y="4440955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0EA62CC-094B-3C41-A09D-B3C2234B0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52447" y="4673293"/>
            <a:ext cx="814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6801AEE1-C5DF-2E4D-A000-7105881F0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7725" y="4462411"/>
            <a:ext cx="737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27" name="Text Box 31">
            <a:extLst>
              <a:ext uri="{FF2B5EF4-FFF2-40B4-BE49-F238E27FC236}">
                <a16:creationId xmlns:a16="http://schemas.microsoft.com/office/drawing/2014/main" id="{9914A3F1-3112-2F44-A2A9-D16F0B8DE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19" y="3564145"/>
            <a:ext cx="7873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12A0"/>
                </a:solidFill>
                <a:latin typeface="+mn-lt"/>
                <a:cs typeface="Arial" charset="0"/>
              </a:rPr>
              <a:t>Alice</a:t>
            </a:r>
          </a:p>
        </p:txBody>
      </p:sp>
      <p:sp>
        <p:nvSpPr>
          <p:cNvPr id="28" name="Text Box 32">
            <a:extLst>
              <a:ext uri="{FF2B5EF4-FFF2-40B4-BE49-F238E27FC236}">
                <a16:creationId xmlns:a16="http://schemas.microsoft.com/office/drawing/2014/main" id="{43A34027-1F74-E84A-8D3E-88B03152D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175" y="3548753"/>
            <a:ext cx="75854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0012A0"/>
                </a:solidFill>
                <a:latin typeface="+mn-lt"/>
                <a:cs typeface="Arial" charset="0"/>
              </a:rPr>
              <a:t>Bob</a:t>
            </a:r>
          </a:p>
        </p:txBody>
      </p:sp>
      <p:sp>
        <p:nvSpPr>
          <p:cNvPr id="29" name="Text Box 33">
            <a:extLst>
              <a:ext uri="{FF2B5EF4-FFF2-40B4-BE49-F238E27FC236}">
                <a16:creationId xmlns:a16="http://schemas.microsoft.com/office/drawing/2014/main" id="{7911D325-AAB9-0840-9130-68C94E244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759" y="5778500"/>
            <a:ext cx="8869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000099"/>
                </a:solidFill>
                <a:latin typeface="+mn-lt"/>
                <a:cs typeface="Arial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25009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189613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7" y="1505140"/>
            <a:ext cx="8729157" cy="490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sz="3600" dirty="0"/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4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F52B30F-E662-5442-93A8-4764A71B1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35" y="1516755"/>
            <a:ext cx="8541419" cy="1235075"/>
          </a:xfrm>
          <a:prstGeom prst="rect">
            <a:avLst/>
          </a:prstGeom>
          <a:solidFill>
            <a:srgbClr val="FFFFFF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DD0AE07-1921-3343-9607-7C836D072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2397" y="4413942"/>
            <a:ext cx="3810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endParaRPr lang="en-US" dirty="0"/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84619091-05C1-F843-BAF9-1C77BDAC4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372" y="1702492"/>
            <a:ext cx="83613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+mn-lt"/>
                <a:cs typeface="Gill Sans MT" charset="0"/>
              </a:rPr>
              <a:t>isolates organization’</a:t>
            </a:r>
            <a:r>
              <a:rPr lang="en-US" altLang="ja-JP" sz="2800" dirty="0">
                <a:latin typeface="+mn-lt"/>
                <a:cs typeface="Gill Sans MT" charset="0"/>
              </a:rPr>
              <a:t>s internal network from larger Internet, allowing some packets to pass, blocking others</a:t>
            </a:r>
            <a:endParaRPr lang="en-US" sz="2800" dirty="0">
              <a:latin typeface="+mn-lt"/>
              <a:cs typeface="Gill Sans M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E783D-2B87-DB45-99FA-88F5EFB09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0747" y="188505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CAAF5CC-6C3B-AC47-94FE-13A07689C03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07785" y="3107430"/>
            <a:ext cx="5200650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48AFDDBC-F95E-7A4C-A8B2-EDD7DCD3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35" y="6158605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6" name="Rectangle 362">
            <a:extLst>
              <a:ext uri="{FF2B5EF4-FFF2-40B4-BE49-F238E27FC236}">
                <a16:creationId xmlns:a16="http://schemas.microsoft.com/office/drawing/2014/main" id="{CC43B61B-149A-9342-BE40-0DEB841F4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072" y="6009380"/>
            <a:ext cx="1449388" cy="331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Rectangle 364">
            <a:extLst>
              <a:ext uri="{FF2B5EF4-FFF2-40B4-BE49-F238E27FC236}">
                <a16:creationId xmlns:a16="http://schemas.microsoft.com/office/drawing/2014/main" id="{3EA3673D-27C6-BE49-9AAE-379B716F6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410" y="6071292"/>
            <a:ext cx="432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EC89CBB4-B77A-554B-AC3C-7943A8593B75}"/>
              </a:ext>
            </a:extLst>
          </p:cNvPr>
          <p:cNvGrpSpPr>
            <a:grpSpLocks/>
          </p:cNvGrpSpPr>
          <p:nvPr/>
        </p:nvGrpSpPr>
        <p:grpSpPr bwMode="auto">
          <a:xfrm>
            <a:off x="5558872" y="4901305"/>
            <a:ext cx="441325" cy="1095375"/>
            <a:chOff x="4048125" y="4787151"/>
            <a:chExt cx="441325" cy="1095375"/>
          </a:xfrm>
        </p:grpSpPr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B40F812E-A633-9B46-9010-B142BAF65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868114"/>
              <a:ext cx="219075" cy="1012825"/>
            </a:xfrm>
            <a:custGeom>
              <a:avLst/>
              <a:gdLst>
                <a:gd name="T0" fmla="*/ 0 w 138"/>
                <a:gd name="T1" fmla="*/ 2147483647 h 638"/>
                <a:gd name="T2" fmla="*/ 2147483647 w 138"/>
                <a:gd name="T3" fmla="*/ 2147483647 h 638"/>
                <a:gd name="T4" fmla="*/ 2147483647 w 138"/>
                <a:gd name="T5" fmla="*/ 2147483647 h 638"/>
                <a:gd name="T6" fmla="*/ 2147483647 w 138"/>
                <a:gd name="T7" fmla="*/ 2147483647 h 638"/>
                <a:gd name="T8" fmla="*/ 0 w 138"/>
                <a:gd name="T9" fmla="*/ 0 h 638"/>
                <a:gd name="T10" fmla="*/ 0 w 138"/>
                <a:gd name="T11" fmla="*/ 2147483647 h 6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8"/>
                <a:gd name="T19" fmla="*/ 0 h 638"/>
                <a:gd name="T20" fmla="*/ 138 w 138"/>
                <a:gd name="T21" fmla="*/ 638 h 6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8" h="638">
                  <a:moveTo>
                    <a:pt x="0" y="485"/>
                  </a:moveTo>
                  <a:lnTo>
                    <a:pt x="138" y="638"/>
                  </a:lnTo>
                  <a:lnTo>
                    <a:pt x="138" y="77"/>
                  </a:lnTo>
                  <a:lnTo>
                    <a:pt x="116" y="49"/>
                  </a:lnTo>
                  <a:lnTo>
                    <a:pt x="0" y="0"/>
                  </a:lnTo>
                  <a:lnTo>
                    <a:pt x="0" y="485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82">
              <a:extLst>
                <a:ext uri="{FF2B5EF4-FFF2-40B4-BE49-F238E27FC236}">
                  <a16:creationId xmlns:a16="http://schemas.microsoft.com/office/drawing/2014/main" id="{7835296A-65B2-7B40-9BC7-D6A785719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4982414"/>
              <a:ext cx="133350" cy="900112"/>
            </a:xfrm>
            <a:prstGeom prst="rect">
              <a:avLst/>
            </a:pr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84">
              <a:extLst>
                <a:ext uri="{FF2B5EF4-FFF2-40B4-BE49-F238E27FC236}">
                  <a16:creationId xmlns:a16="http://schemas.microsoft.com/office/drawing/2014/main" id="{C51015DA-F8ED-A642-B642-0275F034D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4982414"/>
              <a:ext cx="136525" cy="101600"/>
            </a:xfrm>
            <a:custGeom>
              <a:avLst/>
              <a:gdLst>
                <a:gd name="T0" fmla="*/ 0 w 86"/>
                <a:gd name="T1" fmla="*/ 0 h 64"/>
                <a:gd name="T2" fmla="*/ 2147483647 w 86"/>
                <a:gd name="T3" fmla="*/ 0 h 64"/>
                <a:gd name="T4" fmla="*/ 2147483647 w 86"/>
                <a:gd name="T5" fmla="*/ 2147483647 h 64"/>
                <a:gd name="T6" fmla="*/ 0 w 86"/>
                <a:gd name="T7" fmla="*/ 2147483647 h 64"/>
                <a:gd name="T8" fmla="*/ 0 w 86"/>
                <a:gd name="T9" fmla="*/ 0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64"/>
                <a:gd name="T17" fmla="*/ 86 w 86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Rectangle 85">
              <a:extLst>
                <a:ext uri="{FF2B5EF4-FFF2-40B4-BE49-F238E27FC236}">
                  <a16:creationId xmlns:a16="http://schemas.microsoft.com/office/drawing/2014/main" id="{B550B484-1EFB-D540-9D4E-AFCAC38C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14176"/>
              <a:ext cx="650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86">
              <a:extLst>
                <a:ext uri="{FF2B5EF4-FFF2-40B4-BE49-F238E27FC236}">
                  <a16:creationId xmlns:a16="http://schemas.microsoft.com/office/drawing/2014/main" id="{405E0A24-CD1E-D040-9322-8CDA164CD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11258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Rectangle 87">
              <a:extLst>
                <a:ext uri="{FF2B5EF4-FFF2-40B4-BE49-F238E27FC236}">
                  <a16:creationId xmlns:a16="http://schemas.microsoft.com/office/drawing/2014/main" id="{CD63B296-2B88-1140-8E2F-BF543B5F6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053851"/>
              <a:ext cx="68262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88">
              <a:extLst>
                <a:ext uri="{FF2B5EF4-FFF2-40B4-BE49-F238E27FC236}">
                  <a16:creationId xmlns:a16="http://schemas.microsoft.com/office/drawing/2014/main" id="{335253E8-FB15-5540-A3E8-E0B6FA2E9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053851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" name="Rectangle 89">
              <a:extLst>
                <a:ext uri="{FF2B5EF4-FFF2-40B4-BE49-F238E27FC236}">
                  <a16:creationId xmlns:a16="http://schemas.microsoft.com/office/drawing/2014/main" id="{04FFEE5C-14DE-B74B-8D42-CCD7B05C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50538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Rectangle 90">
              <a:extLst>
                <a:ext uri="{FF2B5EF4-FFF2-40B4-BE49-F238E27FC236}">
                  <a16:creationId xmlns:a16="http://schemas.microsoft.com/office/drawing/2014/main" id="{50D8E311-861E-DA45-AFD2-A9102BB1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4991939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91">
              <a:extLst>
                <a:ext uri="{FF2B5EF4-FFF2-40B4-BE49-F238E27FC236}">
                  <a16:creationId xmlns:a16="http://schemas.microsoft.com/office/drawing/2014/main" id="{257A734E-720F-4B45-AD92-5084F6FD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0" y="4993526"/>
              <a:ext cx="68263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Rectangle 92">
              <a:extLst>
                <a:ext uri="{FF2B5EF4-FFF2-40B4-BE49-F238E27FC236}">
                  <a16:creationId xmlns:a16="http://schemas.microsoft.com/office/drawing/2014/main" id="{82CE2BBC-F6C6-2740-83A8-373791F54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33239"/>
              <a:ext cx="63500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3">
              <a:extLst>
                <a:ext uri="{FF2B5EF4-FFF2-40B4-BE49-F238E27FC236}">
                  <a16:creationId xmlns:a16="http://schemas.microsoft.com/office/drawing/2014/main" id="{65DDB0BB-5468-E84A-AD2C-D376FAFD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233239"/>
              <a:ext cx="6667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94">
              <a:extLst>
                <a:ext uri="{FF2B5EF4-FFF2-40B4-BE49-F238E27FC236}">
                  <a16:creationId xmlns:a16="http://schemas.microsoft.com/office/drawing/2014/main" id="{531BDCEF-EECB-D141-ABCD-BF3ACB25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172914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Rectangle 95">
              <a:extLst>
                <a:ext uri="{FF2B5EF4-FFF2-40B4-BE49-F238E27FC236}">
                  <a16:creationId xmlns:a16="http://schemas.microsoft.com/office/drawing/2014/main" id="{17BC1454-8FC6-7445-9DC6-A1ABFB76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172914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6">
              <a:extLst>
                <a:ext uri="{FF2B5EF4-FFF2-40B4-BE49-F238E27FC236}">
                  <a16:creationId xmlns:a16="http://schemas.microsoft.com/office/drawing/2014/main" id="{5F58DAB6-0A75-9F47-9E4F-87BF2C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172914"/>
              <a:ext cx="26988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D212E575-5B57-B74E-85BF-D1B0FF87B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34912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98">
              <a:extLst>
                <a:ext uri="{FF2B5EF4-FFF2-40B4-BE49-F238E27FC236}">
                  <a16:creationId xmlns:a16="http://schemas.microsoft.com/office/drawing/2014/main" id="{9BC154C2-F424-3846-9449-26A96392D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34912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99">
              <a:extLst>
                <a:ext uri="{FF2B5EF4-FFF2-40B4-BE49-F238E27FC236}">
                  <a16:creationId xmlns:a16="http://schemas.microsoft.com/office/drawing/2014/main" id="{885418F8-F07B-7946-9A22-3ED5040D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29038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C1C04992-7ABD-E545-952B-EF0EBE666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290389"/>
              <a:ext cx="3492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Rectangle 101">
              <a:extLst>
                <a:ext uri="{FF2B5EF4-FFF2-40B4-BE49-F238E27FC236}">
                  <a16:creationId xmlns:a16="http://schemas.microsoft.com/office/drawing/2014/main" id="{5DFC4F39-AA1A-4E42-99E5-D4990B0E0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290389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Rectangle 102">
              <a:extLst>
                <a:ext uri="{FF2B5EF4-FFF2-40B4-BE49-F238E27FC236}">
                  <a16:creationId xmlns:a16="http://schemas.microsoft.com/office/drawing/2014/main" id="{E603DB12-77E1-8242-9F51-213A0B857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469776"/>
              <a:ext cx="63500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ectangle 103">
              <a:extLst>
                <a:ext uri="{FF2B5EF4-FFF2-40B4-BE49-F238E27FC236}">
                  <a16:creationId xmlns:a16="http://schemas.microsoft.com/office/drawing/2014/main" id="{016809E1-F0F7-2D4C-8F7D-70EB5E43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469776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Rectangle 104">
              <a:extLst>
                <a:ext uri="{FF2B5EF4-FFF2-40B4-BE49-F238E27FC236}">
                  <a16:creationId xmlns:a16="http://schemas.microsoft.com/office/drawing/2014/main" id="{4CA76F31-0857-C34B-8BBC-A6EE882EA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409451"/>
              <a:ext cx="68263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105">
              <a:extLst>
                <a:ext uri="{FF2B5EF4-FFF2-40B4-BE49-F238E27FC236}">
                  <a16:creationId xmlns:a16="http://schemas.microsoft.com/office/drawing/2014/main" id="{A62568D7-56B3-4F4B-B3E5-2853442D3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409451"/>
              <a:ext cx="3333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Rectangle 106">
              <a:extLst>
                <a:ext uri="{FF2B5EF4-FFF2-40B4-BE49-F238E27FC236}">
                  <a16:creationId xmlns:a16="http://schemas.microsoft.com/office/drawing/2014/main" id="{3CD31A79-7B42-8F4F-8E76-91787D527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409451"/>
              <a:ext cx="26988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Rectangle 107">
              <a:extLst>
                <a:ext uri="{FF2B5EF4-FFF2-40B4-BE49-F238E27FC236}">
                  <a16:creationId xmlns:a16="http://schemas.microsoft.com/office/drawing/2014/main" id="{BA1F52EA-B3F3-634D-A7A6-D2586D512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88839"/>
              <a:ext cx="666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Rectangle 108">
              <a:extLst>
                <a:ext uri="{FF2B5EF4-FFF2-40B4-BE49-F238E27FC236}">
                  <a16:creationId xmlns:a16="http://schemas.microsoft.com/office/drawing/2014/main" id="{380D3064-04DD-2D41-99BC-6F829ED6B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587251"/>
              <a:ext cx="68262" cy="53975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Rectangle 109">
              <a:extLst>
                <a:ext uri="{FF2B5EF4-FFF2-40B4-BE49-F238E27FC236}">
                  <a16:creationId xmlns:a16="http://schemas.microsoft.com/office/drawing/2014/main" id="{DC18FB85-25A4-0543-A52C-C95A3F0B1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528514"/>
              <a:ext cx="68262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Rectangle 110">
              <a:extLst>
                <a:ext uri="{FF2B5EF4-FFF2-40B4-BE49-F238E27FC236}">
                  <a16:creationId xmlns:a16="http://schemas.microsoft.com/office/drawing/2014/main" id="{9B8F1713-41CE-054C-B8C7-8AD7A285C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838" y="5528514"/>
              <a:ext cx="33337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Rectangle 111">
              <a:extLst>
                <a:ext uri="{FF2B5EF4-FFF2-40B4-BE49-F238E27FC236}">
                  <a16:creationId xmlns:a16="http://schemas.microsoft.com/office/drawing/2014/main" id="{A2C868FF-FD14-8240-B27B-A928FBAB2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07901"/>
              <a:ext cx="63500" cy="52388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112">
              <a:extLst>
                <a:ext uri="{FF2B5EF4-FFF2-40B4-BE49-F238E27FC236}">
                  <a16:creationId xmlns:a16="http://schemas.microsoft.com/office/drawing/2014/main" id="{55EFE127-34DD-CD41-ADAC-6E085137B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707901"/>
              <a:ext cx="66675" cy="52388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113">
              <a:extLst>
                <a:ext uri="{FF2B5EF4-FFF2-40B4-BE49-F238E27FC236}">
                  <a16:creationId xmlns:a16="http://schemas.microsoft.com/office/drawing/2014/main" id="{C5868CF5-F8B1-A44E-823D-57C3F3560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649164"/>
              <a:ext cx="66675" cy="49212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114">
              <a:extLst>
                <a:ext uri="{FF2B5EF4-FFF2-40B4-BE49-F238E27FC236}">
                  <a16:creationId xmlns:a16="http://schemas.microsoft.com/office/drawing/2014/main" id="{76C0972C-AC1E-9340-ADFC-EAB623F77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645989"/>
              <a:ext cx="34925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 115">
              <a:extLst>
                <a:ext uri="{FF2B5EF4-FFF2-40B4-BE49-F238E27FC236}">
                  <a16:creationId xmlns:a16="http://schemas.microsoft.com/office/drawing/2014/main" id="{22D8CA80-72DD-7744-95C0-D49BA406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50" y="5645989"/>
              <a:ext cx="26988" cy="52387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Rectangle 116">
              <a:extLst>
                <a:ext uri="{FF2B5EF4-FFF2-40B4-BE49-F238E27FC236}">
                  <a16:creationId xmlns:a16="http://schemas.microsoft.com/office/drawing/2014/main" id="{7C434CB7-8E9E-1644-8654-A2F62955D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825376"/>
              <a:ext cx="63500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Rectangle 117">
              <a:extLst>
                <a:ext uri="{FF2B5EF4-FFF2-40B4-BE49-F238E27FC236}">
                  <a16:creationId xmlns:a16="http://schemas.microsoft.com/office/drawing/2014/main" id="{2BA267F7-B5EA-DF48-AE54-AA33B6E7D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913" y="5825376"/>
              <a:ext cx="66675" cy="50800"/>
            </a:xfrm>
            <a:prstGeom prst="rect">
              <a:avLst/>
            </a:pr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118">
              <a:extLst>
                <a:ext uri="{FF2B5EF4-FFF2-40B4-BE49-F238E27FC236}">
                  <a16:creationId xmlns:a16="http://schemas.microsoft.com/office/drawing/2014/main" id="{E4667184-0C21-A648-8649-D42063946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988" y="5765051"/>
              <a:ext cx="666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119">
              <a:extLst>
                <a:ext uri="{FF2B5EF4-FFF2-40B4-BE49-F238E27FC236}">
                  <a16:creationId xmlns:a16="http://schemas.microsoft.com/office/drawing/2014/main" id="{438BDD8A-F06D-7844-9FCD-727B60555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5765051"/>
              <a:ext cx="3492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Rectangle 120">
              <a:extLst>
                <a:ext uri="{FF2B5EF4-FFF2-40B4-BE49-F238E27FC236}">
                  <a16:creationId xmlns:a16="http://schemas.microsoft.com/office/drawing/2014/main" id="{EC22C917-6742-9C43-83BF-FF341D517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765051"/>
              <a:ext cx="28575" cy="50800"/>
            </a:xfrm>
            <a:prstGeom prst="rect">
              <a:avLst/>
            </a:prstGeom>
            <a:solidFill>
              <a:srgbClr val="E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Freeform 121">
              <a:extLst>
                <a:ext uri="{FF2B5EF4-FFF2-40B4-BE49-F238E27FC236}">
                  <a16:creationId xmlns:a16="http://schemas.microsoft.com/office/drawing/2014/main" id="{DA111470-E92E-1443-9356-A5156D1CC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807914"/>
              <a:ext cx="19050" cy="65087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Freeform 122">
              <a:extLst>
                <a:ext uri="{FF2B5EF4-FFF2-40B4-BE49-F238E27FC236}">
                  <a16:creationId xmlns:a16="http://schemas.microsoft.com/office/drawing/2014/main" id="{A29562FB-E6FA-8F43-B4D5-949B93DBE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741239"/>
              <a:ext cx="55562" cy="111125"/>
            </a:xfrm>
            <a:custGeom>
              <a:avLst/>
              <a:gdLst>
                <a:gd name="T0" fmla="*/ 2147483647 w 35"/>
                <a:gd name="T1" fmla="*/ 2147483647 h 70"/>
                <a:gd name="T2" fmla="*/ 2147483647 w 35"/>
                <a:gd name="T3" fmla="*/ 2147483647 h 70"/>
                <a:gd name="T4" fmla="*/ 0 w 35"/>
                <a:gd name="T5" fmla="*/ 2147483647 h 70"/>
                <a:gd name="T6" fmla="*/ 0 w 35"/>
                <a:gd name="T7" fmla="*/ 0 h 70"/>
                <a:gd name="T8" fmla="*/ 2147483647 w 35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70"/>
                <a:gd name="T17" fmla="*/ 35 w 35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123">
              <a:extLst>
                <a:ext uri="{FF2B5EF4-FFF2-40B4-BE49-F238E27FC236}">
                  <a16:creationId xmlns:a16="http://schemas.microsoft.com/office/drawing/2014/main" id="{501F98DF-E71D-0840-A458-9C5C6C261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679326"/>
              <a:ext cx="55562" cy="106363"/>
            </a:xfrm>
            <a:custGeom>
              <a:avLst/>
              <a:gdLst>
                <a:gd name="T0" fmla="*/ 2147483647 w 35"/>
                <a:gd name="T1" fmla="*/ 2147483647 h 67"/>
                <a:gd name="T2" fmla="*/ 2147483647 w 35"/>
                <a:gd name="T3" fmla="*/ 2147483647 h 67"/>
                <a:gd name="T4" fmla="*/ 0 w 35"/>
                <a:gd name="T5" fmla="*/ 2147483647 h 67"/>
                <a:gd name="T6" fmla="*/ 0 w 35"/>
                <a:gd name="T7" fmla="*/ 0 h 67"/>
                <a:gd name="T8" fmla="*/ 2147483647 w 35"/>
                <a:gd name="T9" fmla="*/ 2147483647 h 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7"/>
                <a:gd name="T17" fmla="*/ 35 w 35"/>
                <a:gd name="T18" fmla="*/ 67 h 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124">
              <a:extLst>
                <a:ext uri="{FF2B5EF4-FFF2-40B4-BE49-F238E27FC236}">
                  <a16:creationId xmlns:a16="http://schemas.microsoft.com/office/drawing/2014/main" id="{8A6DF2C5-1FA8-8248-A33F-31BB82E4E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617414"/>
              <a:ext cx="53975" cy="103187"/>
            </a:xfrm>
            <a:custGeom>
              <a:avLst/>
              <a:gdLst>
                <a:gd name="T0" fmla="*/ 2147483647 w 34"/>
                <a:gd name="T1" fmla="*/ 2147483647 h 65"/>
                <a:gd name="T2" fmla="*/ 2147483647 w 34"/>
                <a:gd name="T3" fmla="*/ 2147483647 h 65"/>
                <a:gd name="T4" fmla="*/ 0 w 34"/>
                <a:gd name="T5" fmla="*/ 2147483647 h 65"/>
                <a:gd name="T6" fmla="*/ 0 w 34"/>
                <a:gd name="T7" fmla="*/ 0 h 65"/>
                <a:gd name="T8" fmla="*/ 2147483647 w 34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5"/>
                <a:gd name="T17" fmla="*/ 34 w 34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125">
              <a:extLst>
                <a:ext uri="{FF2B5EF4-FFF2-40B4-BE49-F238E27FC236}">
                  <a16:creationId xmlns:a16="http://schemas.microsoft.com/office/drawing/2014/main" id="{3AD37C91-EB05-2644-A973-E63697045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84076"/>
              <a:ext cx="26987" cy="73025"/>
            </a:xfrm>
            <a:custGeom>
              <a:avLst/>
              <a:gdLst>
                <a:gd name="T0" fmla="*/ 2147483647 w 17"/>
                <a:gd name="T1" fmla="*/ 2147483647 h 46"/>
                <a:gd name="T2" fmla="*/ 2147483647 w 17"/>
                <a:gd name="T3" fmla="*/ 2147483647 h 46"/>
                <a:gd name="T4" fmla="*/ 0 w 17"/>
                <a:gd name="T5" fmla="*/ 2147483647 h 46"/>
                <a:gd name="T6" fmla="*/ 0 w 17"/>
                <a:gd name="T7" fmla="*/ 0 h 46"/>
                <a:gd name="T8" fmla="*/ 2147483647 w 1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6"/>
                <a:gd name="T17" fmla="*/ 17 w 1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371235CC-7EE3-8C44-AA63-0753900B4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4984001"/>
              <a:ext cx="19050" cy="57150"/>
            </a:xfrm>
            <a:custGeom>
              <a:avLst/>
              <a:gdLst>
                <a:gd name="T0" fmla="*/ 2147483647 w 12"/>
                <a:gd name="T1" fmla="*/ 2147483647 h 36"/>
                <a:gd name="T2" fmla="*/ 2147483647 w 12"/>
                <a:gd name="T3" fmla="*/ 2147483647 h 36"/>
                <a:gd name="T4" fmla="*/ 0 w 12"/>
                <a:gd name="T5" fmla="*/ 2147483647 h 36"/>
                <a:gd name="T6" fmla="*/ 0 w 12"/>
                <a:gd name="T7" fmla="*/ 0 h 36"/>
                <a:gd name="T8" fmla="*/ 2147483647 w 12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6"/>
                <a:gd name="T17" fmla="*/ 12 w 12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" name="Freeform 127">
              <a:extLst>
                <a:ext uri="{FF2B5EF4-FFF2-40B4-BE49-F238E27FC236}">
                  <a16:creationId xmlns:a16="http://schemas.microsoft.com/office/drawing/2014/main" id="{A1A1A67E-75BF-6A43-B599-2CE4588A4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4952251"/>
              <a:ext cx="55562" cy="77788"/>
            </a:xfrm>
            <a:custGeom>
              <a:avLst/>
              <a:gdLst>
                <a:gd name="T0" fmla="*/ 2147483647 w 35"/>
                <a:gd name="T1" fmla="*/ 2147483647 h 49"/>
                <a:gd name="T2" fmla="*/ 2147483647 w 35"/>
                <a:gd name="T3" fmla="*/ 2147483647 h 49"/>
                <a:gd name="T4" fmla="*/ 0 w 35"/>
                <a:gd name="T5" fmla="*/ 2147483647 h 49"/>
                <a:gd name="T6" fmla="*/ 0 w 35"/>
                <a:gd name="T7" fmla="*/ 0 h 49"/>
                <a:gd name="T8" fmla="*/ 2147483647 w 35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9"/>
                <a:gd name="T17" fmla="*/ 35 w 35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" name="Freeform 128">
              <a:extLst>
                <a:ext uri="{FF2B5EF4-FFF2-40B4-BE49-F238E27FC236}">
                  <a16:creationId xmlns:a16="http://schemas.microsoft.com/office/drawing/2014/main" id="{490505B0-C63C-874C-A140-CD5AA95F5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4922089"/>
              <a:ext cx="55562" cy="73025"/>
            </a:xfrm>
            <a:custGeom>
              <a:avLst/>
              <a:gdLst>
                <a:gd name="T0" fmla="*/ 2147483647 w 35"/>
                <a:gd name="T1" fmla="*/ 2147483647 h 46"/>
                <a:gd name="T2" fmla="*/ 2147483647 w 35"/>
                <a:gd name="T3" fmla="*/ 2147483647 h 46"/>
                <a:gd name="T4" fmla="*/ 0 w 35"/>
                <a:gd name="T5" fmla="*/ 2147483647 h 46"/>
                <a:gd name="T6" fmla="*/ 0 w 35"/>
                <a:gd name="T7" fmla="*/ 0 h 46"/>
                <a:gd name="T8" fmla="*/ 2147483647 w 35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46"/>
                <a:gd name="T17" fmla="*/ 35 w 35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" name="Freeform 129">
              <a:extLst>
                <a:ext uri="{FF2B5EF4-FFF2-40B4-BE49-F238E27FC236}">
                  <a16:creationId xmlns:a16="http://schemas.microsoft.com/office/drawing/2014/main" id="{A9DC5A69-47A0-5940-AE12-D57D659D2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890339"/>
              <a:ext cx="53975" cy="73025"/>
            </a:xfrm>
            <a:custGeom>
              <a:avLst/>
              <a:gdLst>
                <a:gd name="T0" fmla="*/ 2147483647 w 34"/>
                <a:gd name="T1" fmla="*/ 2147483647 h 46"/>
                <a:gd name="T2" fmla="*/ 2147483647 w 34"/>
                <a:gd name="T3" fmla="*/ 2147483647 h 46"/>
                <a:gd name="T4" fmla="*/ 0 w 34"/>
                <a:gd name="T5" fmla="*/ 2147483647 h 46"/>
                <a:gd name="T6" fmla="*/ 0 w 34"/>
                <a:gd name="T7" fmla="*/ 0 h 46"/>
                <a:gd name="T8" fmla="*/ 2147483647 w 34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6"/>
                <a:gd name="T17" fmla="*/ 34 w 34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" name="Freeform 130">
              <a:extLst>
                <a:ext uri="{FF2B5EF4-FFF2-40B4-BE49-F238E27FC236}">
                  <a16:creationId xmlns:a16="http://schemas.microsoft.com/office/drawing/2014/main" id="{10957CEE-801E-A24A-9E50-6AC173E78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872876"/>
              <a:ext cx="26987" cy="57150"/>
            </a:xfrm>
            <a:custGeom>
              <a:avLst/>
              <a:gdLst>
                <a:gd name="T0" fmla="*/ 2147483647 w 17"/>
                <a:gd name="T1" fmla="*/ 2147483647 h 36"/>
                <a:gd name="T2" fmla="*/ 2147483647 w 17"/>
                <a:gd name="T3" fmla="*/ 2147483647 h 36"/>
                <a:gd name="T4" fmla="*/ 0 w 17"/>
                <a:gd name="T5" fmla="*/ 2147483647 h 36"/>
                <a:gd name="T6" fmla="*/ 0 w 17"/>
                <a:gd name="T7" fmla="*/ 0 h 36"/>
                <a:gd name="T8" fmla="*/ 2147483647 w 17"/>
                <a:gd name="T9" fmla="*/ 2147483647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6"/>
                <a:gd name="T17" fmla="*/ 17 w 1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" name="Freeform 131">
              <a:extLst>
                <a:ext uri="{FF2B5EF4-FFF2-40B4-BE49-F238E27FC236}">
                  <a16:creationId xmlns:a16="http://schemas.microsoft.com/office/drawing/2014/main" id="{EF8F5A5B-1840-6742-9F0E-45C998512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064964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132">
              <a:extLst>
                <a:ext uri="{FF2B5EF4-FFF2-40B4-BE49-F238E27FC236}">
                  <a16:creationId xmlns:a16="http://schemas.microsoft.com/office/drawing/2014/main" id="{188B746C-6D52-0645-9668-1B0CB780D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028451"/>
              <a:ext cx="55562" cy="82550"/>
            </a:xfrm>
            <a:custGeom>
              <a:avLst/>
              <a:gdLst>
                <a:gd name="T0" fmla="*/ 2147483647 w 35"/>
                <a:gd name="T1" fmla="*/ 2147483647 h 52"/>
                <a:gd name="T2" fmla="*/ 2147483647 w 35"/>
                <a:gd name="T3" fmla="*/ 2147483647 h 52"/>
                <a:gd name="T4" fmla="*/ 0 w 35"/>
                <a:gd name="T5" fmla="*/ 2147483647 h 52"/>
                <a:gd name="T6" fmla="*/ 0 w 35"/>
                <a:gd name="T7" fmla="*/ 0 h 52"/>
                <a:gd name="T8" fmla="*/ 2147483647 w 35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2"/>
                <a:gd name="T17" fmla="*/ 35 w 35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133">
              <a:extLst>
                <a:ext uri="{FF2B5EF4-FFF2-40B4-BE49-F238E27FC236}">
                  <a16:creationId xmlns:a16="http://schemas.microsoft.com/office/drawing/2014/main" id="{27DF2491-AE20-9143-A901-F16C2DE7C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4993526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134">
              <a:extLst>
                <a:ext uri="{FF2B5EF4-FFF2-40B4-BE49-F238E27FC236}">
                  <a16:creationId xmlns:a16="http://schemas.microsoft.com/office/drawing/2014/main" id="{AB3D4CA9-D12F-D846-9A6E-4F76B44FD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74476"/>
              <a:ext cx="26987" cy="61913"/>
            </a:xfrm>
            <a:custGeom>
              <a:avLst/>
              <a:gdLst>
                <a:gd name="T0" fmla="*/ 2147483647 w 17"/>
                <a:gd name="T1" fmla="*/ 2147483647 h 39"/>
                <a:gd name="T2" fmla="*/ 2147483647 w 17"/>
                <a:gd name="T3" fmla="*/ 2147483647 h 39"/>
                <a:gd name="T4" fmla="*/ 0 w 17"/>
                <a:gd name="T5" fmla="*/ 2147483647 h 39"/>
                <a:gd name="T6" fmla="*/ 0 w 17"/>
                <a:gd name="T7" fmla="*/ 0 h 39"/>
                <a:gd name="T8" fmla="*/ 2147483647 w 17"/>
                <a:gd name="T9" fmla="*/ 2147483647 h 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9"/>
                <a:gd name="T17" fmla="*/ 17 w 17"/>
                <a:gd name="T18" fmla="*/ 39 h 3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135">
              <a:extLst>
                <a:ext uri="{FF2B5EF4-FFF2-40B4-BE49-F238E27FC236}">
                  <a16:creationId xmlns:a16="http://schemas.microsoft.com/office/drawing/2014/main" id="{440FD961-94AD-2547-929A-48DD6DFC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220539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136">
              <a:extLst>
                <a:ext uri="{FF2B5EF4-FFF2-40B4-BE49-F238E27FC236}">
                  <a16:creationId xmlns:a16="http://schemas.microsoft.com/office/drawing/2014/main" id="{5397CCE1-A660-974C-A119-0E203EB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177676"/>
              <a:ext cx="55562" cy="87313"/>
            </a:xfrm>
            <a:custGeom>
              <a:avLst/>
              <a:gdLst>
                <a:gd name="T0" fmla="*/ 2147483647 w 35"/>
                <a:gd name="T1" fmla="*/ 2147483647 h 55"/>
                <a:gd name="T2" fmla="*/ 2147483647 w 35"/>
                <a:gd name="T3" fmla="*/ 2147483647 h 55"/>
                <a:gd name="T4" fmla="*/ 0 w 35"/>
                <a:gd name="T5" fmla="*/ 2147483647 h 55"/>
                <a:gd name="T6" fmla="*/ 0 w 35"/>
                <a:gd name="T7" fmla="*/ 0 h 55"/>
                <a:gd name="T8" fmla="*/ 2147483647 w 35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5"/>
                <a:gd name="T17" fmla="*/ 35 w 35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" name="Freeform 137">
              <a:extLst>
                <a:ext uri="{FF2B5EF4-FFF2-40B4-BE49-F238E27FC236}">
                  <a16:creationId xmlns:a16="http://schemas.microsoft.com/office/drawing/2014/main" id="{4F8F2FF3-EBB9-4549-B892-6171F5C23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136401"/>
              <a:ext cx="55562" cy="85725"/>
            </a:xfrm>
            <a:custGeom>
              <a:avLst/>
              <a:gdLst>
                <a:gd name="T0" fmla="*/ 2147483647 w 35"/>
                <a:gd name="T1" fmla="*/ 2147483647 h 54"/>
                <a:gd name="T2" fmla="*/ 2147483647 w 35"/>
                <a:gd name="T3" fmla="*/ 2147483647 h 54"/>
                <a:gd name="T4" fmla="*/ 0 w 35"/>
                <a:gd name="T5" fmla="*/ 2147483647 h 54"/>
                <a:gd name="T6" fmla="*/ 0 w 35"/>
                <a:gd name="T7" fmla="*/ 0 h 54"/>
                <a:gd name="T8" fmla="*/ 2147483647 w 35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4"/>
                <a:gd name="T17" fmla="*/ 35 w 35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138">
              <a:extLst>
                <a:ext uri="{FF2B5EF4-FFF2-40B4-BE49-F238E27FC236}">
                  <a16:creationId xmlns:a16="http://schemas.microsoft.com/office/drawing/2014/main" id="{FA84CA53-403A-2546-A3EE-52B63B2F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098301"/>
              <a:ext cx="53975" cy="82550"/>
            </a:xfrm>
            <a:custGeom>
              <a:avLst/>
              <a:gdLst>
                <a:gd name="T0" fmla="*/ 2147483647 w 34"/>
                <a:gd name="T1" fmla="*/ 2147483647 h 52"/>
                <a:gd name="T2" fmla="*/ 2147483647 w 34"/>
                <a:gd name="T3" fmla="*/ 2147483647 h 52"/>
                <a:gd name="T4" fmla="*/ 0 w 34"/>
                <a:gd name="T5" fmla="*/ 2147483647 h 52"/>
                <a:gd name="T6" fmla="*/ 0 w 34"/>
                <a:gd name="T7" fmla="*/ 0 h 52"/>
                <a:gd name="T8" fmla="*/ 2147483647 w 34"/>
                <a:gd name="T9" fmla="*/ 2147483647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2"/>
                <a:gd name="T17" fmla="*/ 34 w 34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39">
              <a:extLst>
                <a:ext uri="{FF2B5EF4-FFF2-40B4-BE49-F238E27FC236}">
                  <a16:creationId xmlns:a16="http://schemas.microsoft.com/office/drawing/2014/main" id="{60EB4AEB-FB10-6447-8020-8A57F3D32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77664"/>
              <a:ext cx="26987" cy="60325"/>
            </a:xfrm>
            <a:custGeom>
              <a:avLst/>
              <a:gdLst>
                <a:gd name="T0" fmla="*/ 2147483647 w 17"/>
                <a:gd name="T1" fmla="*/ 2147483647 h 38"/>
                <a:gd name="T2" fmla="*/ 2147483647 w 17"/>
                <a:gd name="T3" fmla="*/ 2147483647 h 38"/>
                <a:gd name="T4" fmla="*/ 0 w 17"/>
                <a:gd name="T5" fmla="*/ 2147483647 h 38"/>
                <a:gd name="T6" fmla="*/ 0 w 17"/>
                <a:gd name="T7" fmla="*/ 0 h 38"/>
                <a:gd name="T8" fmla="*/ 2147483647 w 17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8"/>
                <a:gd name="T17" fmla="*/ 17 w 17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40">
              <a:extLst>
                <a:ext uri="{FF2B5EF4-FFF2-40B4-BE49-F238E27FC236}">
                  <a16:creationId xmlns:a16="http://schemas.microsoft.com/office/drawing/2014/main" id="{E393386E-EF15-5F44-A0CB-FDD1D7CFD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334839"/>
              <a:ext cx="17463" cy="63500"/>
            </a:xfrm>
            <a:custGeom>
              <a:avLst/>
              <a:gdLst>
                <a:gd name="T0" fmla="*/ 2147483647 w 11"/>
                <a:gd name="T1" fmla="*/ 2147483647 h 40"/>
                <a:gd name="T2" fmla="*/ 2147483647 w 11"/>
                <a:gd name="T3" fmla="*/ 2147483647 h 40"/>
                <a:gd name="T4" fmla="*/ 0 w 11"/>
                <a:gd name="T5" fmla="*/ 2147483647 h 40"/>
                <a:gd name="T6" fmla="*/ 0 w 11"/>
                <a:gd name="T7" fmla="*/ 0 h 40"/>
                <a:gd name="T8" fmla="*/ 2147483647 w 11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0"/>
                <a:gd name="T17" fmla="*/ 11 w 11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41">
              <a:extLst>
                <a:ext uri="{FF2B5EF4-FFF2-40B4-BE49-F238E27FC236}">
                  <a16:creationId xmlns:a16="http://schemas.microsoft.com/office/drawing/2014/main" id="{8E272848-EF04-4743-851B-25E3E6EA9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290389"/>
              <a:ext cx="55562" cy="90487"/>
            </a:xfrm>
            <a:custGeom>
              <a:avLst/>
              <a:gdLst>
                <a:gd name="T0" fmla="*/ 2147483647 w 35"/>
                <a:gd name="T1" fmla="*/ 2147483647 h 57"/>
                <a:gd name="T2" fmla="*/ 2147483647 w 35"/>
                <a:gd name="T3" fmla="*/ 2147483647 h 57"/>
                <a:gd name="T4" fmla="*/ 0 w 35"/>
                <a:gd name="T5" fmla="*/ 2147483647 h 57"/>
                <a:gd name="T6" fmla="*/ 0 w 35"/>
                <a:gd name="T7" fmla="*/ 0 h 57"/>
                <a:gd name="T8" fmla="*/ 2147483647 w 35"/>
                <a:gd name="T9" fmla="*/ 2147483647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7"/>
                <a:gd name="T17" fmla="*/ 35 w 35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42">
              <a:extLst>
                <a:ext uri="{FF2B5EF4-FFF2-40B4-BE49-F238E27FC236}">
                  <a16:creationId xmlns:a16="http://schemas.microsoft.com/office/drawing/2014/main" id="{739AFF2C-8F89-0743-90F3-A463D849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245939"/>
              <a:ext cx="55562" cy="88900"/>
            </a:xfrm>
            <a:custGeom>
              <a:avLst/>
              <a:gdLst>
                <a:gd name="T0" fmla="*/ 2147483647 w 35"/>
                <a:gd name="T1" fmla="*/ 2147483647 h 56"/>
                <a:gd name="T2" fmla="*/ 2147483647 w 35"/>
                <a:gd name="T3" fmla="*/ 2147483647 h 56"/>
                <a:gd name="T4" fmla="*/ 0 w 35"/>
                <a:gd name="T5" fmla="*/ 2147483647 h 56"/>
                <a:gd name="T6" fmla="*/ 0 w 35"/>
                <a:gd name="T7" fmla="*/ 0 h 56"/>
                <a:gd name="T8" fmla="*/ 2147483647 w 35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6"/>
                <a:gd name="T17" fmla="*/ 35 w 35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43">
              <a:extLst>
                <a:ext uri="{FF2B5EF4-FFF2-40B4-BE49-F238E27FC236}">
                  <a16:creationId xmlns:a16="http://schemas.microsoft.com/office/drawing/2014/main" id="{026101E6-52D8-0C48-A3D6-84F520E0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199901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144">
              <a:extLst>
                <a:ext uri="{FF2B5EF4-FFF2-40B4-BE49-F238E27FC236}">
                  <a16:creationId xmlns:a16="http://schemas.microsoft.com/office/drawing/2014/main" id="{B035D461-E6FE-C148-B9B8-0124FAA49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77676"/>
              <a:ext cx="26987" cy="65088"/>
            </a:xfrm>
            <a:custGeom>
              <a:avLst/>
              <a:gdLst>
                <a:gd name="T0" fmla="*/ 2147483647 w 17"/>
                <a:gd name="T1" fmla="*/ 2147483647 h 41"/>
                <a:gd name="T2" fmla="*/ 2147483647 w 17"/>
                <a:gd name="T3" fmla="*/ 2147483647 h 41"/>
                <a:gd name="T4" fmla="*/ 0 w 17"/>
                <a:gd name="T5" fmla="*/ 2147483647 h 41"/>
                <a:gd name="T6" fmla="*/ 0 w 17"/>
                <a:gd name="T7" fmla="*/ 0 h 41"/>
                <a:gd name="T8" fmla="*/ 2147483647 w 17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1"/>
                <a:gd name="T17" fmla="*/ 17 w 1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145">
              <a:extLst>
                <a:ext uri="{FF2B5EF4-FFF2-40B4-BE49-F238E27FC236}">
                  <a16:creationId xmlns:a16="http://schemas.microsoft.com/office/drawing/2014/main" id="{DDBF5831-D644-F545-9B23-3E78FABE7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453901"/>
              <a:ext cx="19050" cy="65088"/>
            </a:xfrm>
            <a:custGeom>
              <a:avLst/>
              <a:gdLst>
                <a:gd name="T0" fmla="*/ 2147483647 w 12"/>
                <a:gd name="T1" fmla="*/ 2147483647 h 41"/>
                <a:gd name="T2" fmla="*/ 2147483647 w 12"/>
                <a:gd name="T3" fmla="*/ 2147483647 h 41"/>
                <a:gd name="T4" fmla="*/ 0 w 12"/>
                <a:gd name="T5" fmla="*/ 2147483647 h 41"/>
                <a:gd name="T6" fmla="*/ 0 w 12"/>
                <a:gd name="T7" fmla="*/ 0 h 41"/>
                <a:gd name="T8" fmla="*/ 2147483647 w 12"/>
                <a:gd name="T9" fmla="*/ 2147483647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41"/>
                <a:gd name="T17" fmla="*/ 12 w 12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46">
              <a:extLst>
                <a:ext uri="{FF2B5EF4-FFF2-40B4-BE49-F238E27FC236}">
                  <a16:creationId xmlns:a16="http://schemas.microsoft.com/office/drawing/2014/main" id="{9B7619BB-4241-B242-A8FA-DE2DCDCC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403101"/>
              <a:ext cx="55562" cy="93663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47">
              <a:extLst>
                <a:ext uri="{FF2B5EF4-FFF2-40B4-BE49-F238E27FC236}">
                  <a16:creationId xmlns:a16="http://schemas.microsoft.com/office/drawing/2014/main" id="{28FF4174-F711-CF4B-9F57-443980492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353889"/>
              <a:ext cx="55562" cy="93662"/>
            </a:xfrm>
            <a:custGeom>
              <a:avLst/>
              <a:gdLst>
                <a:gd name="T0" fmla="*/ 2147483647 w 35"/>
                <a:gd name="T1" fmla="*/ 2147483647 h 59"/>
                <a:gd name="T2" fmla="*/ 2147483647 w 35"/>
                <a:gd name="T3" fmla="*/ 2147483647 h 59"/>
                <a:gd name="T4" fmla="*/ 0 w 35"/>
                <a:gd name="T5" fmla="*/ 2147483647 h 59"/>
                <a:gd name="T6" fmla="*/ 0 w 35"/>
                <a:gd name="T7" fmla="*/ 0 h 59"/>
                <a:gd name="T8" fmla="*/ 2147483647 w 35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48">
              <a:extLst>
                <a:ext uri="{FF2B5EF4-FFF2-40B4-BE49-F238E27FC236}">
                  <a16:creationId xmlns:a16="http://schemas.microsoft.com/office/drawing/2014/main" id="{E505E7F2-2917-FD42-B1DB-1458F328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303089"/>
              <a:ext cx="53975" cy="93662"/>
            </a:xfrm>
            <a:custGeom>
              <a:avLst/>
              <a:gdLst>
                <a:gd name="T0" fmla="*/ 2147483647 w 34"/>
                <a:gd name="T1" fmla="*/ 2147483647 h 59"/>
                <a:gd name="T2" fmla="*/ 2147483647 w 34"/>
                <a:gd name="T3" fmla="*/ 2147483647 h 59"/>
                <a:gd name="T4" fmla="*/ 0 w 34"/>
                <a:gd name="T5" fmla="*/ 2147483647 h 59"/>
                <a:gd name="T6" fmla="*/ 0 w 34"/>
                <a:gd name="T7" fmla="*/ 0 h 59"/>
                <a:gd name="T8" fmla="*/ 2147483647 w 34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9"/>
                <a:gd name="T17" fmla="*/ 34 w 34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49">
              <a:extLst>
                <a:ext uri="{FF2B5EF4-FFF2-40B4-BE49-F238E27FC236}">
                  <a16:creationId xmlns:a16="http://schemas.microsoft.com/office/drawing/2014/main" id="{4C11ACF6-A80A-2A43-94DD-CAA682A4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792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50">
              <a:extLst>
                <a:ext uri="{FF2B5EF4-FFF2-40B4-BE49-F238E27FC236}">
                  <a16:creationId xmlns:a16="http://schemas.microsoft.com/office/drawing/2014/main" id="{318DB6BD-1060-BD49-8206-6A9AB6AAA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574551"/>
              <a:ext cx="17463" cy="60325"/>
            </a:xfrm>
            <a:custGeom>
              <a:avLst/>
              <a:gdLst>
                <a:gd name="T0" fmla="*/ 2147483647 w 11"/>
                <a:gd name="T1" fmla="*/ 2147483647 h 38"/>
                <a:gd name="T2" fmla="*/ 2147483647 w 11"/>
                <a:gd name="T3" fmla="*/ 2147483647 h 38"/>
                <a:gd name="T4" fmla="*/ 0 w 11"/>
                <a:gd name="T5" fmla="*/ 2147483647 h 38"/>
                <a:gd name="T6" fmla="*/ 0 w 11"/>
                <a:gd name="T7" fmla="*/ 0 h 38"/>
                <a:gd name="T8" fmla="*/ 2147483647 w 11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38"/>
                <a:gd name="T17" fmla="*/ 11 w 11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Freeform 151">
              <a:extLst>
                <a:ext uri="{FF2B5EF4-FFF2-40B4-BE49-F238E27FC236}">
                  <a16:creationId xmlns:a16="http://schemas.microsoft.com/office/drawing/2014/main" id="{27611E2A-0C85-3E44-B76B-AD3D7DE7E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517401"/>
              <a:ext cx="55562" cy="100013"/>
            </a:xfrm>
            <a:custGeom>
              <a:avLst/>
              <a:gdLst>
                <a:gd name="T0" fmla="*/ 2147483647 w 35"/>
                <a:gd name="T1" fmla="*/ 2147483647 h 63"/>
                <a:gd name="T2" fmla="*/ 2147483647 w 35"/>
                <a:gd name="T3" fmla="*/ 2147483647 h 63"/>
                <a:gd name="T4" fmla="*/ 0 w 35"/>
                <a:gd name="T5" fmla="*/ 2147483647 h 63"/>
                <a:gd name="T6" fmla="*/ 0 w 35"/>
                <a:gd name="T7" fmla="*/ 0 h 63"/>
                <a:gd name="T8" fmla="*/ 2147483647 w 35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3"/>
                <a:gd name="T17" fmla="*/ 35 w 35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152">
              <a:extLst>
                <a:ext uri="{FF2B5EF4-FFF2-40B4-BE49-F238E27FC236}">
                  <a16:creationId xmlns:a16="http://schemas.microsoft.com/office/drawing/2014/main" id="{6FAE157F-DD02-7248-9F69-A6DF4B6DB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463426"/>
              <a:ext cx="55562" cy="95250"/>
            </a:xfrm>
            <a:custGeom>
              <a:avLst/>
              <a:gdLst>
                <a:gd name="T0" fmla="*/ 2147483647 w 35"/>
                <a:gd name="T1" fmla="*/ 2147483647 h 60"/>
                <a:gd name="T2" fmla="*/ 2147483647 w 35"/>
                <a:gd name="T3" fmla="*/ 2147483647 h 60"/>
                <a:gd name="T4" fmla="*/ 0 w 35"/>
                <a:gd name="T5" fmla="*/ 2147483647 h 60"/>
                <a:gd name="T6" fmla="*/ 0 w 35"/>
                <a:gd name="T7" fmla="*/ 0 h 60"/>
                <a:gd name="T8" fmla="*/ 2147483647 w 35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0"/>
                <a:gd name="T17" fmla="*/ 35 w 35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Freeform 153">
              <a:extLst>
                <a:ext uri="{FF2B5EF4-FFF2-40B4-BE49-F238E27FC236}">
                  <a16:creationId xmlns:a16="http://schemas.microsoft.com/office/drawing/2014/main" id="{6576BFD0-8CB1-924E-BCC6-68773BB9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388" y="5406276"/>
              <a:ext cx="55562" cy="96838"/>
            </a:xfrm>
            <a:custGeom>
              <a:avLst/>
              <a:gdLst>
                <a:gd name="T0" fmla="*/ 2147483647 w 35"/>
                <a:gd name="T1" fmla="*/ 2147483647 h 61"/>
                <a:gd name="T2" fmla="*/ 2147483647 w 35"/>
                <a:gd name="T3" fmla="*/ 2147483647 h 61"/>
                <a:gd name="T4" fmla="*/ 0 w 35"/>
                <a:gd name="T5" fmla="*/ 2147483647 h 61"/>
                <a:gd name="T6" fmla="*/ 0 w 35"/>
                <a:gd name="T7" fmla="*/ 0 h 61"/>
                <a:gd name="T8" fmla="*/ 2147483647 w 3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1"/>
                <a:gd name="T17" fmla="*/ 35 w 3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Freeform 154">
              <a:extLst>
                <a:ext uri="{FF2B5EF4-FFF2-40B4-BE49-F238E27FC236}">
                  <a16:creationId xmlns:a16="http://schemas.microsoft.com/office/drawing/2014/main" id="{55D0D374-80E4-984D-A231-C06A9944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80876"/>
              <a:ext cx="26987" cy="66675"/>
            </a:xfrm>
            <a:custGeom>
              <a:avLst/>
              <a:gdLst>
                <a:gd name="T0" fmla="*/ 2147483647 w 17"/>
                <a:gd name="T1" fmla="*/ 2147483647 h 42"/>
                <a:gd name="T2" fmla="*/ 2147483647 w 17"/>
                <a:gd name="T3" fmla="*/ 2147483647 h 42"/>
                <a:gd name="T4" fmla="*/ 0 w 17"/>
                <a:gd name="T5" fmla="*/ 2147483647 h 42"/>
                <a:gd name="T6" fmla="*/ 0 w 17"/>
                <a:gd name="T7" fmla="*/ 0 h 42"/>
                <a:gd name="T8" fmla="*/ 2147483647 w 17"/>
                <a:gd name="T9" fmla="*/ 2147483647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2"/>
                <a:gd name="T17" fmla="*/ 17 w 17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155">
              <a:extLst>
                <a:ext uri="{FF2B5EF4-FFF2-40B4-BE49-F238E27FC236}">
                  <a16:creationId xmlns:a16="http://schemas.microsoft.com/office/drawing/2014/main" id="{05821809-E9D2-8E40-AAC5-D2B474F7E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687264"/>
              <a:ext cx="17463" cy="69850"/>
            </a:xfrm>
            <a:custGeom>
              <a:avLst/>
              <a:gdLst>
                <a:gd name="T0" fmla="*/ 2147483647 w 11"/>
                <a:gd name="T1" fmla="*/ 2147483647 h 44"/>
                <a:gd name="T2" fmla="*/ 2147483647 w 11"/>
                <a:gd name="T3" fmla="*/ 2147483647 h 44"/>
                <a:gd name="T4" fmla="*/ 0 w 11"/>
                <a:gd name="T5" fmla="*/ 2147483647 h 44"/>
                <a:gd name="T6" fmla="*/ 0 w 11"/>
                <a:gd name="T7" fmla="*/ 0 h 44"/>
                <a:gd name="T8" fmla="*/ 2147483647 w 11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44"/>
                <a:gd name="T17" fmla="*/ 11 w 11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156">
              <a:extLst>
                <a:ext uri="{FF2B5EF4-FFF2-40B4-BE49-F238E27FC236}">
                  <a16:creationId xmlns:a16="http://schemas.microsoft.com/office/drawing/2014/main" id="{15659895-633C-8C4F-BF64-39EB212A5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3863" y="5630114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57">
              <a:extLst>
                <a:ext uri="{FF2B5EF4-FFF2-40B4-BE49-F238E27FC236}">
                  <a16:creationId xmlns:a16="http://schemas.microsoft.com/office/drawing/2014/main" id="{D6167979-F66E-0F44-A138-8DB531346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713" y="5569789"/>
              <a:ext cx="55562" cy="103187"/>
            </a:xfrm>
            <a:custGeom>
              <a:avLst/>
              <a:gdLst>
                <a:gd name="T0" fmla="*/ 2147483647 w 35"/>
                <a:gd name="T1" fmla="*/ 2147483647 h 65"/>
                <a:gd name="T2" fmla="*/ 2147483647 w 35"/>
                <a:gd name="T3" fmla="*/ 2147483647 h 65"/>
                <a:gd name="T4" fmla="*/ 0 w 35"/>
                <a:gd name="T5" fmla="*/ 2147483647 h 65"/>
                <a:gd name="T6" fmla="*/ 0 w 35"/>
                <a:gd name="T7" fmla="*/ 0 h 65"/>
                <a:gd name="T8" fmla="*/ 2147483647 w 35"/>
                <a:gd name="T9" fmla="*/ 2147483647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65"/>
                <a:gd name="T17" fmla="*/ 35 w 35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58">
              <a:extLst>
                <a:ext uri="{FF2B5EF4-FFF2-40B4-BE49-F238E27FC236}">
                  <a16:creationId xmlns:a16="http://schemas.microsoft.com/office/drawing/2014/main" id="{1B1E24EF-C141-6E45-A3C1-D5953F8F8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975" y="5512639"/>
              <a:ext cx="53975" cy="100012"/>
            </a:xfrm>
            <a:custGeom>
              <a:avLst/>
              <a:gdLst>
                <a:gd name="T0" fmla="*/ 2147483647 w 34"/>
                <a:gd name="T1" fmla="*/ 2147483647 h 63"/>
                <a:gd name="T2" fmla="*/ 2147483647 w 34"/>
                <a:gd name="T3" fmla="*/ 2147483647 h 63"/>
                <a:gd name="T4" fmla="*/ 0 w 34"/>
                <a:gd name="T5" fmla="*/ 2147483647 h 63"/>
                <a:gd name="T6" fmla="*/ 0 w 34"/>
                <a:gd name="T7" fmla="*/ 0 h 63"/>
                <a:gd name="T8" fmla="*/ 2147483647 w 34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3"/>
                <a:gd name="T17" fmla="*/ 34 w 3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59">
              <a:extLst>
                <a:ext uri="{FF2B5EF4-FFF2-40B4-BE49-F238E27FC236}">
                  <a16:creationId xmlns:a16="http://schemas.microsoft.com/office/drawing/2014/main" id="{793C78B3-9A1D-7449-BA4F-AAD94DF4C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85651"/>
              <a:ext cx="26987" cy="69850"/>
            </a:xfrm>
            <a:custGeom>
              <a:avLst/>
              <a:gdLst>
                <a:gd name="T0" fmla="*/ 2147483647 w 17"/>
                <a:gd name="T1" fmla="*/ 2147483647 h 44"/>
                <a:gd name="T2" fmla="*/ 2147483647 w 17"/>
                <a:gd name="T3" fmla="*/ 2147483647 h 44"/>
                <a:gd name="T4" fmla="*/ 0 w 17"/>
                <a:gd name="T5" fmla="*/ 2147483647 h 44"/>
                <a:gd name="T6" fmla="*/ 0 w 17"/>
                <a:gd name="T7" fmla="*/ 0 h 44"/>
                <a:gd name="T8" fmla="*/ 2147483647 w 17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4"/>
                <a:gd name="T17" fmla="*/ 17 w 17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60">
              <a:extLst>
                <a:ext uri="{FF2B5EF4-FFF2-40B4-BE49-F238E27FC236}">
                  <a16:creationId xmlns:a16="http://schemas.microsoft.com/office/drawing/2014/main" id="{78378C31-4F03-C742-BCE5-A3F5FE8B9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534864"/>
              <a:ext cx="46037" cy="87312"/>
            </a:xfrm>
            <a:custGeom>
              <a:avLst/>
              <a:gdLst>
                <a:gd name="T0" fmla="*/ 2147483647 w 29"/>
                <a:gd name="T1" fmla="*/ 2147483647 h 55"/>
                <a:gd name="T2" fmla="*/ 2147483647 w 29"/>
                <a:gd name="T3" fmla="*/ 2147483647 h 55"/>
                <a:gd name="T4" fmla="*/ 0 w 29"/>
                <a:gd name="T5" fmla="*/ 2147483647 h 55"/>
                <a:gd name="T6" fmla="*/ 0 w 29"/>
                <a:gd name="T7" fmla="*/ 0 h 55"/>
                <a:gd name="T8" fmla="*/ 2147483647 w 29"/>
                <a:gd name="T9" fmla="*/ 2147483647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5"/>
                <a:gd name="T17" fmla="*/ 29 w 29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61">
              <a:extLst>
                <a:ext uri="{FF2B5EF4-FFF2-40B4-BE49-F238E27FC236}">
                  <a16:creationId xmlns:a16="http://schemas.microsoft.com/office/drawing/2014/main" id="{147398DA-83C9-A749-B1E5-6F2039C23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698376"/>
              <a:ext cx="61913" cy="112713"/>
            </a:xfrm>
            <a:custGeom>
              <a:avLst/>
              <a:gdLst>
                <a:gd name="T0" fmla="*/ 2147483647 w 39"/>
                <a:gd name="T1" fmla="*/ 2147483647 h 71"/>
                <a:gd name="T2" fmla="*/ 2147483647 w 39"/>
                <a:gd name="T3" fmla="*/ 2147483647 h 71"/>
                <a:gd name="T4" fmla="*/ 0 w 39"/>
                <a:gd name="T5" fmla="*/ 2147483647 h 71"/>
                <a:gd name="T6" fmla="*/ 0 w 39"/>
                <a:gd name="T7" fmla="*/ 0 h 71"/>
                <a:gd name="T8" fmla="*/ 2147483647 w 39"/>
                <a:gd name="T9" fmla="*/ 2147483647 h 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71"/>
                <a:gd name="T17" fmla="*/ 39 w 39"/>
                <a:gd name="T18" fmla="*/ 71 h 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1" name="Freeform 162">
              <a:extLst>
                <a:ext uri="{FF2B5EF4-FFF2-40B4-BE49-F238E27FC236}">
                  <a16:creationId xmlns:a16="http://schemas.microsoft.com/office/drawing/2014/main" id="{B6901C3E-949A-034F-A5E5-4063B2B7E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642814"/>
              <a:ext cx="50800" cy="101600"/>
            </a:xfrm>
            <a:custGeom>
              <a:avLst/>
              <a:gdLst>
                <a:gd name="T0" fmla="*/ 2147483647 w 32"/>
                <a:gd name="T1" fmla="*/ 2147483647 h 64"/>
                <a:gd name="T2" fmla="*/ 2147483647 w 32"/>
                <a:gd name="T3" fmla="*/ 2147483647 h 64"/>
                <a:gd name="T4" fmla="*/ 0 w 32"/>
                <a:gd name="T5" fmla="*/ 2147483647 h 64"/>
                <a:gd name="T6" fmla="*/ 0 w 32"/>
                <a:gd name="T7" fmla="*/ 0 h 64"/>
                <a:gd name="T8" fmla="*/ 2147483647 w 32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4"/>
                <a:gd name="T17" fmla="*/ 32 w 32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Freeform 163">
              <a:extLst>
                <a:ext uri="{FF2B5EF4-FFF2-40B4-BE49-F238E27FC236}">
                  <a16:creationId xmlns:a16="http://schemas.microsoft.com/office/drawing/2014/main" id="{FA795A51-3E37-3342-BC60-E68F2FB34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585664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64">
              <a:extLst>
                <a:ext uri="{FF2B5EF4-FFF2-40B4-BE49-F238E27FC236}">
                  <a16:creationId xmlns:a16="http://schemas.microsoft.com/office/drawing/2014/main" id="{CF305619-CAD2-F149-B9E4-BCE9A0FB2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4925264"/>
              <a:ext cx="47625" cy="69850"/>
            </a:xfrm>
            <a:custGeom>
              <a:avLst/>
              <a:gdLst>
                <a:gd name="T0" fmla="*/ 2147483647 w 30"/>
                <a:gd name="T1" fmla="*/ 2147483647 h 44"/>
                <a:gd name="T2" fmla="*/ 2147483647 w 30"/>
                <a:gd name="T3" fmla="*/ 2147483647 h 44"/>
                <a:gd name="T4" fmla="*/ 0 w 30"/>
                <a:gd name="T5" fmla="*/ 2147483647 h 44"/>
                <a:gd name="T6" fmla="*/ 0 w 30"/>
                <a:gd name="T7" fmla="*/ 0 h 44"/>
                <a:gd name="T8" fmla="*/ 2147483647 w 30"/>
                <a:gd name="T9" fmla="*/ 2147483647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4"/>
                <a:gd name="T17" fmla="*/ 30 w 30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65">
              <a:extLst>
                <a:ext uri="{FF2B5EF4-FFF2-40B4-BE49-F238E27FC236}">
                  <a16:creationId xmlns:a16="http://schemas.microsoft.com/office/drawing/2014/main" id="{2CE7B250-79E6-C64C-8EBF-F666F4A7D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4985589"/>
              <a:ext cx="52387" cy="79375"/>
            </a:xfrm>
            <a:custGeom>
              <a:avLst/>
              <a:gdLst>
                <a:gd name="T0" fmla="*/ 2147483647 w 33"/>
                <a:gd name="T1" fmla="*/ 2147483647 h 50"/>
                <a:gd name="T2" fmla="*/ 2147483647 w 33"/>
                <a:gd name="T3" fmla="*/ 2147483647 h 50"/>
                <a:gd name="T4" fmla="*/ 0 w 33"/>
                <a:gd name="T5" fmla="*/ 2147483647 h 50"/>
                <a:gd name="T6" fmla="*/ 0 w 33"/>
                <a:gd name="T7" fmla="*/ 0 h 50"/>
                <a:gd name="T8" fmla="*/ 2147483647 w 33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0"/>
                <a:gd name="T17" fmla="*/ 33 w 33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66">
              <a:extLst>
                <a:ext uri="{FF2B5EF4-FFF2-40B4-BE49-F238E27FC236}">
                  <a16:creationId xmlns:a16="http://schemas.microsoft.com/office/drawing/2014/main" id="{C6863BED-7E03-194A-AE7B-C107BCD86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4952251"/>
              <a:ext cx="53975" cy="77788"/>
            </a:xfrm>
            <a:custGeom>
              <a:avLst/>
              <a:gdLst>
                <a:gd name="T0" fmla="*/ 2147483647 w 34"/>
                <a:gd name="T1" fmla="*/ 2147483647 h 49"/>
                <a:gd name="T2" fmla="*/ 2147483647 w 34"/>
                <a:gd name="T3" fmla="*/ 2147483647 h 49"/>
                <a:gd name="T4" fmla="*/ 0 w 34"/>
                <a:gd name="T5" fmla="*/ 2147483647 h 49"/>
                <a:gd name="T6" fmla="*/ 0 w 34"/>
                <a:gd name="T7" fmla="*/ 0 h 49"/>
                <a:gd name="T8" fmla="*/ 2147483647 w 34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49"/>
                <a:gd name="T17" fmla="*/ 34 w 34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67">
              <a:extLst>
                <a:ext uri="{FF2B5EF4-FFF2-40B4-BE49-F238E27FC236}">
                  <a16:creationId xmlns:a16="http://schemas.microsoft.com/office/drawing/2014/main" id="{842A010E-227E-F44F-AEEC-E6C5DCD8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025276"/>
              <a:ext cx="47625" cy="76200"/>
            </a:xfrm>
            <a:custGeom>
              <a:avLst/>
              <a:gdLst>
                <a:gd name="T0" fmla="*/ 2147483647 w 30"/>
                <a:gd name="T1" fmla="*/ 2147483647 h 48"/>
                <a:gd name="T2" fmla="*/ 2147483647 w 30"/>
                <a:gd name="T3" fmla="*/ 2147483647 h 48"/>
                <a:gd name="T4" fmla="*/ 0 w 30"/>
                <a:gd name="T5" fmla="*/ 2147483647 h 48"/>
                <a:gd name="T6" fmla="*/ 0 w 30"/>
                <a:gd name="T7" fmla="*/ 0 h 48"/>
                <a:gd name="T8" fmla="*/ 2147483647 w 3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8"/>
                <a:gd name="T17" fmla="*/ 30 w 3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68">
              <a:extLst>
                <a:ext uri="{FF2B5EF4-FFF2-40B4-BE49-F238E27FC236}">
                  <a16:creationId xmlns:a16="http://schemas.microsoft.com/office/drawing/2014/main" id="{9283BE2F-B329-9847-B710-31391044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133226"/>
              <a:ext cx="61912" cy="88900"/>
            </a:xfrm>
            <a:custGeom>
              <a:avLst/>
              <a:gdLst>
                <a:gd name="T0" fmla="*/ 2147483647 w 39"/>
                <a:gd name="T1" fmla="*/ 2147483647 h 56"/>
                <a:gd name="T2" fmla="*/ 2147483647 w 39"/>
                <a:gd name="T3" fmla="*/ 2147483647 h 56"/>
                <a:gd name="T4" fmla="*/ 0 w 39"/>
                <a:gd name="T5" fmla="*/ 2147483647 h 56"/>
                <a:gd name="T6" fmla="*/ 0 w 39"/>
                <a:gd name="T7" fmla="*/ 0 h 56"/>
                <a:gd name="T8" fmla="*/ 2147483647 w 3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56"/>
                <a:gd name="T17" fmla="*/ 39 w 3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Freeform 169">
              <a:extLst>
                <a:ext uri="{FF2B5EF4-FFF2-40B4-BE49-F238E27FC236}">
                  <a16:creationId xmlns:a16="http://schemas.microsoft.com/office/drawing/2014/main" id="{1059369B-DE14-1840-B214-04FDD87D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098301"/>
              <a:ext cx="52387" cy="80963"/>
            </a:xfrm>
            <a:custGeom>
              <a:avLst/>
              <a:gdLst>
                <a:gd name="T0" fmla="*/ 2147483647 w 33"/>
                <a:gd name="T1" fmla="*/ 2147483647 h 51"/>
                <a:gd name="T2" fmla="*/ 2147483647 w 33"/>
                <a:gd name="T3" fmla="*/ 2147483647 h 51"/>
                <a:gd name="T4" fmla="*/ 0 w 33"/>
                <a:gd name="T5" fmla="*/ 2147483647 h 51"/>
                <a:gd name="T6" fmla="*/ 0 w 33"/>
                <a:gd name="T7" fmla="*/ 0 h 51"/>
                <a:gd name="T8" fmla="*/ 2147483647 w 33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1"/>
                <a:gd name="T17" fmla="*/ 33 w 33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" name="Freeform 170">
              <a:extLst>
                <a:ext uri="{FF2B5EF4-FFF2-40B4-BE49-F238E27FC236}">
                  <a16:creationId xmlns:a16="http://schemas.microsoft.com/office/drawing/2014/main" id="{22448259-64B4-824A-9033-0704F04AD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060201"/>
              <a:ext cx="53975" cy="79375"/>
            </a:xfrm>
            <a:custGeom>
              <a:avLst/>
              <a:gdLst>
                <a:gd name="T0" fmla="*/ 2147483647 w 34"/>
                <a:gd name="T1" fmla="*/ 2147483647 h 50"/>
                <a:gd name="T2" fmla="*/ 2147483647 w 34"/>
                <a:gd name="T3" fmla="*/ 2147483647 h 50"/>
                <a:gd name="T4" fmla="*/ 0 w 34"/>
                <a:gd name="T5" fmla="*/ 2147483647 h 50"/>
                <a:gd name="T6" fmla="*/ 0 w 34"/>
                <a:gd name="T7" fmla="*/ 0 h 50"/>
                <a:gd name="T8" fmla="*/ 2147483647 w 34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0"/>
                <a:gd name="T17" fmla="*/ 34 w 34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171">
              <a:extLst>
                <a:ext uri="{FF2B5EF4-FFF2-40B4-BE49-F238E27FC236}">
                  <a16:creationId xmlns:a16="http://schemas.microsoft.com/office/drawing/2014/main" id="{2B443380-3C64-8D4F-B767-9282B12B5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126876"/>
              <a:ext cx="47625" cy="77788"/>
            </a:xfrm>
            <a:custGeom>
              <a:avLst/>
              <a:gdLst>
                <a:gd name="T0" fmla="*/ 2147483647 w 30"/>
                <a:gd name="T1" fmla="*/ 2147483647 h 49"/>
                <a:gd name="T2" fmla="*/ 2147483647 w 30"/>
                <a:gd name="T3" fmla="*/ 2147483647 h 49"/>
                <a:gd name="T4" fmla="*/ 0 w 30"/>
                <a:gd name="T5" fmla="*/ 2147483647 h 49"/>
                <a:gd name="T6" fmla="*/ 0 w 30"/>
                <a:gd name="T7" fmla="*/ 0 h 49"/>
                <a:gd name="T8" fmla="*/ 2147483647 w 30"/>
                <a:gd name="T9" fmla="*/ 2147483647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49"/>
                <a:gd name="T17" fmla="*/ 30 w 30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172">
              <a:extLst>
                <a:ext uri="{FF2B5EF4-FFF2-40B4-BE49-F238E27FC236}">
                  <a16:creationId xmlns:a16="http://schemas.microsoft.com/office/drawing/2014/main" id="{1ED93401-9AE8-0B4E-87EC-5345A35B5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763" y="5206251"/>
              <a:ext cx="52387" cy="85725"/>
            </a:xfrm>
            <a:custGeom>
              <a:avLst/>
              <a:gdLst>
                <a:gd name="T0" fmla="*/ 2147483647 w 33"/>
                <a:gd name="T1" fmla="*/ 2147483647 h 54"/>
                <a:gd name="T2" fmla="*/ 2147483647 w 33"/>
                <a:gd name="T3" fmla="*/ 2147483647 h 54"/>
                <a:gd name="T4" fmla="*/ 0 w 33"/>
                <a:gd name="T5" fmla="*/ 2147483647 h 54"/>
                <a:gd name="T6" fmla="*/ 0 w 33"/>
                <a:gd name="T7" fmla="*/ 0 h 54"/>
                <a:gd name="T8" fmla="*/ 2147483647 w 33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54"/>
                <a:gd name="T17" fmla="*/ 33 w 33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173">
              <a:extLst>
                <a:ext uri="{FF2B5EF4-FFF2-40B4-BE49-F238E27FC236}">
                  <a16:creationId xmlns:a16="http://schemas.microsoft.com/office/drawing/2014/main" id="{17247DD1-E97C-5949-BDBC-F1A0D6BA2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613" y="5164976"/>
              <a:ext cx="53975" cy="84138"/>
            </a:xfrm>
            <a:custGeom>
              <a:avLst/>
              <a:gdLst>
                <a:gd name="T0" fmla="*/ 2147483647 w 34"/>
                <a:gd name="T1" fmla="*/ 2147483647 h 53"/>
                <a:gd name="T2" fmla="*/ 2147483647 w 34"/>
                <a:gd name="T3" fmla="*/ 2147483647 h 53"/>
                <a:gd name="T4" fmla="*/ 0 w 34"/>
                <a:gd name="T5" fmla="*/ 2147483647 h 53"/>
                <a:gd name="T6" fmla="*/ 0 w 34"/>
                <a:gd name="T7" fmla="*/ 0 h 53"/>
                <a:gd name="T8" fmla="*/ 2147483647 w 3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3"/>
                <a:gd name="T17" fmla="*/ 34 w 3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3" name="Freeform 174">
              <a:extLst>
                <a:ext uri="{FF2B5EF4-FFF2-40B4-BE49-F238E27FC236}">
                  <a16:creationId xmlns:a16="http://schemas.microsoft.com/office/drawing/2014/main" id="{6F3752E6-68CD-9E4A-B561-C4855B103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230064"/>
              <a:ext cx="46037" cy="79375"/>
            </a:xfrm>
            <a:custGeom>
              <a:avLst/>
              <a:gdLst>
                <a:gd name="T0" fmla="*/ 2147483647 w 29"/>
                <a:gd name="T1" fmla="*/ 2147483647 h 50"/>
                <a:gd name="T2" fmla="*/ 2147483647 w 29"/>
                <a:gd name="T3" fmla="*/ 2147483647 h 50"/>
                <a:gd name="T4" fmla="*/ 0 w 29"/>
                <a:gd name="T5" fmla="*/ 2147483647 h 50"/>
                <a:gd name="T6" fmla="*/ 0 w 29"/>
                <a:gd name="T7" fmla="*/ 0 h 50"/>
                <a:gd name="T8" fmla="*/ 2147483647 w 29"/>
                <a:gd name="T9" fmla="*/ 2147483647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0"/>
                <a:gd name="T17" fmla="*/ 29 w 29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" name="Freeform 175">
              <a:extLst>
                <a:ext uri="{FF2B5EF4-FFF2-40B4-BE49-F238E27FC236}">
                  <a16:creationId xmlns:a16="http://schemas.microsoft.com/office/drawing/2014/main" id="{B0B98B9C-D270-934F-A6F8-A80956A83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357064"/>
              <a:ext cx="63500" cy="100012"/>
            </a:xfrm>
            <a:custGeom>
              <a:avLst/>
              <a:gdLst>
                <a:gd name="T0" fmla="*/ 2147483647 w 40"/>
                <a:gd name="T1" fmla="*/ 2147483647 h 63"/>
                <a:gd name="T2" fmla="*/ 2147483647 w 40"/>
                <a:gd name="T3" fmla="*/ 2147483647 h 63"/>
                <a:gd name="T4" fmla="*/ 0 w 40"/>
                <a:gd name="T5" fmla="*/ 2147483647 h 63"/>
                <a:gd name="T6" fmla="*/ 0 w 40"/>
                <a:gd name="T7" fmla="*/ 0 h 63"/>
                <a:gd name="T8" fmla="*/ 2147483647 w 40"/>
                <a:gd name="T9" fmla="*/ 2147483647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3"/>
                <a:gd name="T17" fmla="*/ 40 w 40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" name="Freeform 176">
              <a:extLst>
                <a:ext uri="{FF2B5EF4-FFF2-40B4-BE49-F238E27FC236}">
                  <a16:creationId xmlns:a16="http://schemas.microsoft.com/office/drawing/2014/main" id="{BD233484-71BB-C94C-8051-B7E4CCC83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314201"/>
              <a:ext cx="50800" cy="92075"/>
            </a:xfrm>
            <a:custGeom>
              <a:avLst/>
              <a:gdLst>
                <a:gd name="T0" fmla="*/ 2147483647 w 32"/>
                <a:gd name="T1" fmla="*/ 2147483647 h 58"/>
                <a:gd name="T2" fmla="*/ 2147483647 w 32"/>
                <a:gd name="T3" fmla="*/ 2147483647 h 58"/>
                <a:gd name="T4" fmla="*/ 0 w 32"/>
                <a:gd name="T5" fmla="*/ 2147483647 h 58"/>
                <a:gd name="T6" fmla="*/ 0 w 32"/>
                <a:gd name="T7" fmla="*/ 0 h 58"/>
                <a:gd name="T8" fmla="*/ 2147483647 w 32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58"/>
                <a:gd name="T17" fmla="*/ 32 w 32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" name="Freeform 177">
              <a:extLst>
                <a:ext uri="{FF2B5EF4-FFF2-40B4-BE49-F238E27FC236}">
                  <a16:creationId xmlns:a16="http://schemas.microsoft.com/office/drawing/2014/main" id="{819AA426-A731-0442-8A1D-995D0E75B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268164"/>
              <a:ext cx="53975" cy="88900"/>
            </a:xfrm>
            <a:custGeom>
              <a:avLst/>
              <a:gdLst>
                <a:gd name="T0" fmla="*/ 2147483647 w 34"/>
                <a:gd name="T1" fmla="*/ 2147483647 h 56"/>
                <a:gd name="T2" fmla="*/ 2147483647 w 34"/>
                <a:gd name="T3" fmla="*/ 2147483647 h 56"/>
                <a:gd name="T4" fmla="*/ 0 w 34"/>
                <a:gd name="T5" fmla="*/ 2147483647 h 56"/>
                <a:gd name="T6" fmla="*/ 0 w 34"/>
                <a:gd name="T7" fmla="*/ 0 h 56"/>
                <a:gd name="T8" fmla="*/ 2147483647 w 34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56"/>
                <a:gd name="T17" fmla="*/ 34 w 34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" name="Freeform 178">
              <a:extLst>
                <a:ext uri="{FF2B5EF4-FFF2-40B4-BE49-F238E27FC236}">
                  <a16:creationId xmlns:a16="http://schemas.microsoft.com/office/drawing/2014/main" id="{0E3D9A63-1EFB-1049-9738-D8EF2B77E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331664"/>
              <a:ext cx="46037" cy="80962"/>
            </a:xfrm>
            <a:custGeom>
              <a:avLst/>
              <a:gdLst>
                <a:gd name="T0" fmla="*/ 2147483647 w 29"/>
                <a:gd name="T1" fmla="*/ 2147483647 h 51"/>
                <a:gd name="T2" fmla="*/ 2147483647 w 29"/>
                <a:gd name="T3" fmla="*/ 2147483647 h 51"/>
                <a:gd name="T4" fmla="*/ 0 w 29"/>
                <a:gd name="T5" fmla="*/ 2147483647 h 51"/>
                <a:gd name="T6" fmla="*/ 0 w 29"/>
                <a:gd name="T7" fmla="*/ 0 h 51"/>
                <a:gd name="T8" fmla="*/ 2147483647 w 29"/>
                <a:gd name="T9" fmla="*/ 2147483647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1"/>
                <a:gd name="T17" fmla="*/ 29 w 29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" name="Freeform 179">
              <a:extLst>
                <a:ext uri="{FF2B5EF4-FFF2-40B4-BE49-F238E27FC236}">
                  <a16:creationId xmlns:a16="http://schemas.microsoft.com/office/drawing/2014/main" id="{3D6B53FB-B6B4-934B-BF44-B7A05754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472951"/>
              <a:ext cx="63500" cy="101600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0 w 40"/>
                <a:gd name="T5" fmla="*/ 2147483647 h 64"/>
                <a:gd name="T6" fmla="*/ 0 w 40"/>
                <a:gd name="T7" fmla="*/ 0 h 64"/>
                <a:gd name="T8" fmla="*/ 2147483647 w 40"/>
                <a:gd name="T9" fmla="*/ 2147483647 h 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64"/>
                <a:gd name="T17" fmla="*/ 40 w 40"/>
                <a:gd name="T18" fmla="*/ 64 h 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180">
              <a:extLst>
                <a:ext uri="{FF2B5EF4-FFF2-40B4-BE49-F238E27FC236}">
                  <a16:creationId xmlns:a16="http://schemas.microsoft.com/office/drawing/2014/main" id="{308516F8-396C-A64E-A007-6C43D8735A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423739"/>
              <a:ext cx="50800" cy="95250"/>
            </a:xfrm>
            <a:custGeom>
              <a:avLst/>
              <a:gdLst>
                <a:gd name="T0" fmla="*/ 2147483647 w 32"/>
                <a:gd name="T1" fmla="*/ 2147483647 h 60"/>
                <a:gd name="T2" fmla="*/ 2147483647 w 32"/>
                <a:gd name="T3" fmla="*/ 2147483647 h 60"/>
                <a:gd name="T4" fmla="*/ 0 w 32"/>
                <a:gd name="T5" fmla="*/ 2147483647 h 60"/>
                <a:gd name="T6" fmla="*/ 0 w 32"/>
                <a:gd name="T7" fmla="*/ 0 h 60"/>
                <a:gd name="T8" fmla="*/ 2147483647 w 32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0"/>
                <a:gd name="T17" fmla="*/ 32 w 32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Freeform 181">
              <a:extLst>
                <a:ext uri="{FF2B5EF4-FFF2-40B4-BE49-F238E27FC236}">
                  <a16:creationId xmlns:a16="http://schemas.microsoft.com/office/drawing/2014/main" id="{4ECA606F-F6DC-7D49-8769-817E24E01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371351"/>
              <a:ext cx="53975" cy="95250"/>
            </a:xfrm>
            <a:custGeom>
              <a:avLst/>
              <a:gdLst>
                <a:gd name="T0" fmla="*/ 2147483647 w 34"/>
                <a:gd name="T1" fmla="*/ 2147483647 h 60"/>
                <a:gd name="T2" fmla="*/ 2147483647 w 34"/>
                <a:gd name="T3" fmla="*/ 2147483647 h 60"/>
                <a:gd name="T4" fmla="*/ 0 w 34"/>
                <a:gd name="T5" fmla="*/ 2147483647 h 60"/>
                <a:gd name="T6" fmla="*/ 0 w 34"/>
                <a:gd name="T7" fmla="*/ 0 h 60"/>
                <a:gd name="T8" fmla="*/ 2147483647 w 34"/>
                <a:gd name="T9" fmla="*/ 2147483647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0"/>
                <a:gd name="T17" fmla="*/ 34 w 34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1" name="Freeform 182">
              <a:extLst>
                <a:ext uri="{FF2B5EF4-FFF2-40B4-BE49-F238E27FC236}">
                  <a16:creationId xmlns:a16="http://schemas.microsoft.com/office/drawing/2014/main" id="{5ED46C31-EDB8-7C48-B6E6-FDC7CA56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813" y="5431676"/>
              <a:ext cx="46037" cy="88900"/>
            </a:xfrm>
            <a:custGeom>
              <a:avLst/>
              <a:gdLst>
                <a:gd name="T0" fmla="*/ 2147483647 w 29"/>
                <a:gd name="T1" fmla="*/ 2147483647 h 56"/>
                <a:gd name="T2" fmla="*/ 2147483647 w 29"/>
                <a:gd name="T3" fmla="*/ 2147483647 h 56"/>
                <a:gd name="T4" fmla="*/ 0 w 29"/>
                <a:gd name="T5" fmla="*/ 2147483647 h 56"/>
                <a:gd name="T6" fmla="*/ 0 w 29"/>
                <a:gd name="T7" fmla="*/ 0 h 56"/>
                <a:gd name="T8" fmla="*/ 2147483647 w 29"/>
                <a:gd name="T9" fmla="*/ 2147483647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56"/>
                <a:gd name="T17" fmla="*/ 29 w 29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Freeform 183">
              <a:extLst>
                <a:ext uri="{FF2B5EF4-FFF2-40B4-BE49-F238E27FC236}">
                  <a16:creationId xmlns:a16="http://schemas.microsoft.com/office/drawing/2014/main" id="{EE52C907-0F65-2A4A-BB97-FC7AA0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8150" y="5585664"/>
              <a:ext cx="63500" cy="111125"/>
            </a:xfrm>
            <a:custGeom>
              <a:avLst/>
              <a:gdLst>
                <a:gd name="T0" fmla="*/ 2147483647 w 40"/>
                <a:gd name="T1" fmla="*/ 2147483647 h 70"/>
                <a:gd name="T2" fmla="*/ 2147483647 w 40"/>
                <a:gd name="T3" fmla="*/ 2147483647 h 70"/>
                <a:gd name="T4" fmla="*/ 0 w 40"/>
                <a:gd name="T5" fmla="*/ 2147483647 h 70"/>
                <a:gd name="T6" fmla="*/ 0 w 40"/>
                <a:gd name="T7" fmla="*/ 0 h 70"/>
                <a:gd name="T8" fmla="*/ 2147483647 w 40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70"/>
                <a:gd name="T17" fmla="*/ 40 w 40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" name="Freeform 184">
              <a:extLst>
                <a:ext uri="{FF2B5EF4-FFF2-40B4-BE49-F238E27FC236}">
                  <a16:creationId xmlns:a16="http://schemas.microsoft.com/office/drawing/2014/main" id="{0DEDF517-8E1E-2F48-99E2-32D8E824E8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175" y="5534864"/>
              <a:ext cx="50800" cy="98425"/>
            </a:xfrm>
            <a:custGeom>
              <a:avLst/>
              <a:gdLst>
                <a:gd name="T0" fmla="*/ 2147483647 w 32"/>
                <a:gd name="T1" fmla="*/ 2147483647 h 62"/>
                <a:gd name="T2" fmla="*/ 2147483647 w 32"/>
                <a:gd name="T3" fmla="*/ 2147483647 h 62"/>
                <a:gd name="T4" fmla="*/ 0 w 32"/>
                <a:gd name="T5" fmla="*/ 2147483647 h 62"/>
                <a:gd name="T6" fmla="*/ 0 w 32"/>
                <a:gd name="T7" fmla="*/ 0 h 62"/>
                <a:gd name="T8" fmla="*/ 2147483647 w 32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62"/>
                <a:gd name="T17" fmla="*/ 32 w 32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4" name="Freeform 185">
              <a:extLst>
                <a:ext uri="{FF2B5EF4-FFF2-40B4-BE49-F238E27FC236}">
                  <a16:creationId xmlns:a16="http://schemas.microsoft.com/office/drawing/2014/main" id="{1425E3EC-E3CA-3C47-9F5C-DA634DFE1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7025" y="5479301"/>
              <a:ext cx="53975" cy="98425"/>
            </a:xfrm>
            <a:custGeom>
              <a:avLst/>
              <a:gdLst>
                <a:gd name="T0" fmla="*/ 2147483647 w 34"/>
                <a:gd name="T1" fmla="*/ 2147483647 h 62"/>
                <a:gd name="T2" fmla="*/ 2147483647 w 34"/>
                <a:gd name="T3" fmla="*/ 2147483647 h 62"/>
                <a:gd name="T4" fmla="*/ 0 w 34"/>
                <a:gd name="T5" fmla="*/ 2147483647 h 62"/>
                <a:gd name="T6" fmla="*/ 0 w 34"/>
                <a:gd name="T7" fmla="*/ 0 h 62"/>
                <a:gd name="T8" fmla="*/ 2147483647 w 34"/>
                <a:gd name="T9" fmla="*/ 2147483647 h 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62"/>
                <a:gd name="T17" fmla="*/ 34 w 34"/>
                <a:gd name="T18" fmla="*/ 62 h 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5" name="Freeform 186">
              <a:extLst>
                <a:ext uri="{FF2B5EF4-FFF2-40B4-BE49-F238E27FC236}">
                  <a16:creationId xmlns:a16="http://schemas.microsoft.com/office/drawing/2014/main" id="{A28A1D0C-924B-CC49-9DA0-8678485609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017339"/>
              <a:ext cx="60325" cy="85725"/>
            </a:xfrm>
            <a:custGeom>
              <a:avLst/>
              <a:gdLst>
                <a:gd name="T0" fmla="*/ 2147483647 w 38"/>
                <a:gd name="T1" fmla="*/ 2147483647 h 54"/>
                <a:gd name="T2" fmla="*/ 2147483647 w 38"/>
                <a:gd name="T3" fmla="*/ 2147483647 h 54"/>
                <a:gd name="T4" fmla="*/ 0 w 38"/>
                <a:gd name="T5" fmla="*/ 2147483647 h 54"/>
                <a:gd name="T6" fmla="*/ 0 w 38"/>
                <a:gd name="T7" fmla="*/ 0 h 54"/>
                <a:gd name="T8" fmla="*/ 2147483647 w 38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4"/>
                <a:gd name="T17" fmla="*/ 38 w 38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6" name="Freeform 187">
              <a:extLst>
                <a:ext uri="{FF2B5EF4-FFF2-40B4-BE49-F238E27FC236}">
                  <a16:creationId xmlns:a16="http://schemas.microsoft.com/office/drawing/2014/main" id="{31D74CCA-C0DF-B14D-9A32-CFEAC49E0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600" y="5101476"/>
              <a:ext cx="19050" cy="60325"/>
            </a:xfrm>
            <a:custGeom>
              <a:avLst/>
              <a:gdLst>
                <a:gd name="T0" fmla="*/ 2147483647 w 12"/>
                <a:gd name="T1" fmla="*/ 2147483647 h 38"/>
                <a:gd name="T2" fmla="*/ 2147483647 w 12"/>
                <a:gd name="T3" fmla="*/ 2147483647 h 38"/>
                <a:gd name="T4" fmla="*/ 0 w 12"/>
                <a:gd name="T5" fmla="*/ 2147483647 h 38"/>
                <a:gd name="T6" fmla="*/ 0 w 12"/>
                <a:gd name="T7" fmla="*/ 0 h 38"/>
                <a:gd name="T8" fmla="*/ 2147483647 w 12"/>
                <a:gd name="T9" fmla="*/ 2147483647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8"/>
                <a:gd name="T17" fmla="*/ 12 w 12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7" name="Freeform 188">
              <a:extLst>
                <a:ext uri="{FF2B5EF4-FFF2-40B4-BE49-F238E27FC236}">
                  <a16:creationId xmlns:a16="http://schemas.microsoft.com/office/drawing/2014/main" id="{0439529F-7BBE-774C-81E9-5A7C1D1D0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5245939"/>
              <a:ext cx="60325" cy="92075"/>
            </a:xfrm>
            <a:custGeom>
              <a:avLst/>
              <a:gdLst>
                <a:gd name="T0" fmla="*/ 2147483647 w 38"/>
                <a:gd name="T1" fmla="*/ 2147483647 h 58"/>
                <a:gd name="T2" fmla="*/ 2147483647 w 38"/>
                <a:gd name="T3" fmla="*/ 2147483647 h 58"/>
                <a:gd name="T4" fmla="*/ 0 w 38"/>
                <a:gd name="T5" fmla="*/ 2147483647 h 58"/>
                <a:gd name="T6" fmla="*/ 0 w 38"/>
                <a:gd name="T7" fmla="*/ 0 h 58"/>
                <a:gd name="T8" fmla="*/ 2147483647 w 38"/>
                <a:gd name="T9" fmla="*/ 214748364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"/>
                <a:gd name="T16" fmla="*/ 0 h 58"/>
                <a:gd name="T17" fmla="*/ 38 w 3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8" name="Rectangle 189">
              <a:extLst>
                <a:ext uri="{FF2B5EF4-FFF2-40B4-BE49-F238E27FC236}">
                  <a16:creationId xmlns:a16="http://schemas.microsoft.com/office/drawing/2014/main" id="{16FB2768-E6DD-684B-88CB-64D053413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063" y="5528514"/>
              <a:ext cx="28575" cy="50800"/>
            </a:xfrm>
            <a:prstGeom prst="rect">
              <a:avLst/>
            </a:prstGeom>
            <a:solidFill>
              <a:srgbClr val="6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9" name="Freeform 190">
              <a:extLst>
                <a:ext uri="{FF2B5EF4-FFF2-40B4-BE49-F238E27FC236}">
                  <a16:creationId xmlns:a16="http://schemas.microsoft.com/office/drawing/2014/main" id="{0BD92C47-CEC7-794A-9C36-5C78F416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125" y="4787151"/>
              <a:ext cx="441325" cy="125413"/>
            </a:xfrm>
            <a:custGeom>
              <a:avLst/>
              <a:gdLst>
                <a:gd name="T0" fmla="*/ 0 w 278"/>
                <a:gd name="T1" fmla="*/ 0 h 79"/>
                <a:gd name="T2" fmla="*/ 2147483647 w 278"/>
                <a:gd name="T3" fmla="*/ 2147483647 h 79"/>
                <a:gd name="T4" fmla="*/ 2147483647 w 278"/>
                <a:gd name="T5" fmla="*/ 2147483647 h 79"/>
                <a:gd name="T6" fmla="*/ 2147483647 w 278"/>
                <a:gd name="T7" fmla="*/ 2147483647 h 79"/>
                <a:gd name="T8" fmla="*/ 0 w 278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8"/>
                <a:gd name="T16" fmla="*/ 0 h 79"/>
                <a:gd name="T17" fmla="*/ 278 w 278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0" name="Freeform 191">
              <a:extLst>
                <a:ext uri="{FF2B5EF4-FFF2-40B4-BE49-F238E27FC236}">
                  <a16:creationId xmlns:a16="http://schemas.microsoft.com/office/drawing/2014/main" id="{6046EF62-D97E-8646-8954-23C2CABC0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413" y="4903039"/>
              <a:ext cx="171450" cy="93662"/>
            </a:xfrm>
            <a:custGeom>
              <a:avLst/>
              <a:gdLst>
                <a:gd name="T0" fmla="*/ 2147483647 w 108"/>
                <a:gd name="T1" fmla="*/ 2147483647 h 59"/>
                <a:gd name="T2" fmla="*/ 2147483647 w 108"/>
                <a:gd name="T3" fmla="*/ 0 h 59"/>
                <a:gd name="T4" fmla="*/ 2147483647 w 108"/>
                <a:gd name="T5" fmla="*/ 2147483647 h 59"/>
                <a:gd name="T6" fmla="*/ 0 w 108"/>
                <a:gd name="T7" fmla="*/ 2147483647 h 59"/>
                <a:gd name="T8" fmla="*/ 2147483647 w 108"/>
                <a:gd name="T9" fmla="*/ 2147483647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59"/>
                <a:gd name="T17" fmla="*/ 108 w 10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1" name="Freeform 192">
              <a:extLst>
                <a:ext uri="{FF2B5EF4-FFF2-40B4-BE49-F238E27FC236}">
                  <a16:creationId xmlns:a16="http://schemas.microsoft.com/office/drawing/2014/main" id="{AD11DA53-CB2C-624D-AF0E-61DB90D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4787151"/>
              <a:ext cx="273050" cy="207963"/>
            </a:xfrm>
            <a:custGeom>
              <a:avLst/>
              <a:gdLst>
                <a:gd name="T0" fmla="*/ 0 w 172"/>
                <a:gd name="T1" fmla="*/ 0 h 131"/>
                <a:gd name="T2" fmla="*/ 0 w 172"/>
                <a:gd name="T3" fmla="*/ 2147483647 h 131"/>
                <a:gd name="T4" fmla="*/ 2147483647 w 172"/>
                <a:gd name="T5" fmla="*/ 2147483647 h 131"/>
                <a:gd name="T6" fmla="*/ 2147483647 w 172"/>
                <a:gd name="T7" fmla="*/ 2147483647 h 131"/>
                <a:gd name="T8" fmla="*/ 0 w 17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131"/>
                <a:gd name="T17" fmla="*/ 172 w 17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38" name="Rectangle 350">
            <a:extLst>
              <a:ext uri="{FF2B5EF4-FFF2-40B4-BE49-F238E27FC236}">
                <a16:creationId xmlns:a16="http://schemas.microsoft.com/office/drawing/2014/main" id="{D47A6D05-B94A-AD46-9B80-6EA938DBE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122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39" name="Rectangle 352">
            <a:extLst>
              <a:ext uri="{FF2B5EF4-FFF2-40B4-BE49-F238E27FC236}">
                <a16:creationId xmlns:a16="http://schemas.microsoft.com/office/drawing/2014/main" id="{E712AA80-E59C-DE41-8A80-9DD412D2E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2910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0" name="Rectangle 353">
            <a:extLst>
              <a:ext uri="{FF2B5EF4-FFF2-40B4-BE49-F238E27FC236}">
                <a16:creationId xmlns:a16="http://schemas.microsoft.com/office/drawing/2014/main" id="{EF6241D4-47E7-AE49-92D9-6585612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060" y="5156892"/>
            <a:ext cx="1449387" cy="5397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1" name="Rectangle 355">
            <a:extLst>
              <a:ext uri="{FF2B5EF4-FFF2-40B4-BE49-F238E27FC236}">
                <a16:creationId xmlns:a16="http://schemas.microsoft.com/office/drawing/2014/main" id="{FA26B15C-6F9A-8A4D-8138-1F688CF89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047" y="5214042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2" name="Rectangle 357">
            <a:extLst>
              <a:ext uri="{FF2B5EF4-FFF2-40B4-BE49-F238E27FC236}">
                <a16:creationId xmlns:a16="http://schemas.microsoft.com/office/drawing/2014/main" id="{7B2B37D0-A6E4-D341-895F-5385726AB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8985" y="5426767"/>
            <a:ext cx="43282" cy="197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143" name="Freeform 358">
            <a:extLst>
              <a:ext uri="{FF2B5EF4-FFF2-40B4-BE49-F238E27FC236}">
                <a16:creationId xmlns:a16="http://schemas.microsoft.com/office/drawing/2014/main" id="{72C7D784-CB00-A84C-9A8B-0AC4C5EFBD8D}"/>
              </a:ext>
            </a:extLst>
          </p:cNvPr>
          <p:cNvSpPr>
            <a:spLocks noEditPoints="1"/>
          </p:cNvSpPr>
          <p:nvPr/>
        </p:nvSpPr>
        <p:spPr bwMode="auto">
          <a:xfrm>
            <a:off x="4974672" y="5388667"/>
            <a:ext cx="609600" cy="9366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0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7" y="26"/>
                </a:lnTo>
                <a:lnTo>
                  <a:pt x="338" y="26"/>
                </a:lnTo>
                <a:lnTo>
                  <a:pt x="339" y="27"/>
                </a:lnTo>
                <a:lnTo>
                  <a:pt x="339" y="30"/>
                </a:lnTo>
                <a:lnTo>
                  <a:pt x="339" y="31"/>
                </a:lnTo>
                <a:lnTo>
                  <a:pt x="338" y="32"/>
                </a:lnTo>
                <a:lnTo>
                  <a:pt x="337" y="33"/>
                </a:lnTo>
                <a:lnTo>
                  <a:pt x="335" y="33"/>
                </a:lnTo>
                <a:lnTo>
                  <a:pt x="4" y="33"/>
                </a:lnTo>
                <a:lnTo>
                  <a:pt x="3" y="33"/>
                </a:lnTo>
                <a:lnTo>
                  <a:pt x="2" y="32"/>
                </a:lnTo>
                <a:lnTo>
                  <a:pt x="2" y="31"/>
                </a:lnTo>
                <a:lnTo>
                  <a:pt x="0" y="30"/>
                </a:lnTo>
                <a:lnTo>
                  <a:pt x="2" y="27"/>
                </a:lnTo>
                <a:lnTo>
                  <a:pt x="2" y="26"/>
                </a:lnTo>
                <a:lnTo>
                  <a:pt x="3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4" name="Freeform 359">
            <a:extLst>
              <a:ext uri="{FF2B5EF4-FFF2-40B4-BE49-F238E27FC236}">
                <a16:creationId xmlns:a16="http://schemas.microsoft.com/office/drawing/2014/main" id="{FBAEB3E7-3C19-8044-80D5-C5A7ABB1A420}"/>
              </a:ext>
            </a:extLst>
          </p:cNvPr>
          <p:cNvSpPr>
            <a:spLocks noEditPoints="1"/>
          </p:cNvSpPr>
          <p:nvPr/>
        </p:nvSpPr>
        <p:spPr bwMode="auto">
          <a:xfrm>
            <a:off x="2718835" y="5388667"/>
            <a:ext cx="868362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2147483647 w 384"/>
              <a:gd name="T27" fmla="*/ 2147483647 h 59"/>
              <a:gd name="T28" fmla="*/ 2147483647 w 384"/>
              <a:gd name="T29" fmla="*/ 2147483647 h 59"/>
              <a:gd name="T30" fmla="*/ 2147483647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2147483647 h 59"/>
              <a:gd name="T42" fmla="*/ 0 w 384"/>
              <a:gd name="T43" fmla="*/ 2147483647 h 59"/>
              <a:gd name="T44" fmla="*/ 2147483647 w 384"/>
              <a:gd name="T45" fmla="*/ 0 h 59"/>
              <a:gd name="T46" fmla="*/ 2147483647 w 384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381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6" y="31"/>
                </a:lnTo>
                <a:lnTo>
                  <a:pt x="46" y="30"/>
                </a:lnTo>
                <a:lnTo>
                  <a:pt x="46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381" y="26"/>
                </a:lnTo>
                <a:lnTo>
                  <a:pt x="382" y="26"/>
                </a:lnTo>
                <a:lnTo>
                  <a:pt x="383" y="26"/>
                </a:lnTo>
                <a:lnTo>
                  <a:pt x="384" y="27"/>
                </a:lnTo>
                <a:lnTo>
                  <a:pt x="384" y="30"/>
                </a:lnTo>
                <a:lnTo>
                  <a:pt x="384" y="31"/>
                </a:lnTo>
                <a:lnTo>
                  <a:pt x="383" y="32"/>
                </a:lnTo>
                <a:lnTo>
                  <a:pt x="382" y="33"/>
                </a:lnTo>
                <a:lnTo>
                  <a:pt x="381" y="33"/>
                </a:lnTo>
                <a:close/>
                <a:moveTo>
                  <a:pt x="59" y="59"/>
                </a:moveTo>
                <a:lnTo>
                  <a:pt x="0" y="30"/>
                </a:lnTo>
                <a:lnTo>
                  <a:pt x="59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5" name="Freeform 360">
            <a:extLst>
              <a:ext uri="{FF2B5EF4-FFF2-40B4-BE49-F238E27FC236}">
                <a16:creationId xmlns:a16="http://schemas.microsoft.com/office/drawing/2014/main" id="{D0221869-AF78-6141-83A2-E2121A00A425}"/>
              </a:ext>
            </a:extLst>
          </p:cNvPr>
          <p:cNvSpPr>
            <a:spLocks noEditPoints="1"/>
          </p:cNvSpPr>
          <p:nvPr/>
        </p:nvSpPr>
        <p:spPr bwMode="auto">
          <a:xfrm>
            <a:off x="7732314" y="5388667"/>
            <a:ext cx="1069975" cy="74613"/>
          </a:xfrm>
          <a:custGeom>
            <a:avLst/>
            <a:gdLst>
              <a:gd name="T0" fmla="*/ 2147483647 w 384"/>
              <a:gd name="T1" fmla="*/ 2147483647 h 59"/>
              <a:gd name="T2" fmla="*/ 2147483647 w 384"/>
              <a:gd name="T3" fmla="*/ 2147483647 h 59"/>
              <a:gd name="T4" fmla="*/ 2147483647 w 384"/>
              <a:gd name="T5" fmla="*/ 2147483647 h 59"/>
              <a:gd name="T6" fmla="*/ 2147483647 w 384"/>
              <a:gd name="T7" fmla="*/ 2147483647 h 59"/>
              <a:gd name="T8" fmla="*/ 2147483647 w 384"/>
              <a:gd name="T9" fmla="*/ 2147483647 h 59"/>
              <a:gd name="T10" fmla="*/ 2147483647 w 384"/>
              <a:gd name="T11" fmla="*/ 2147483647 h 59"/>
              <a:gd name="T12" fmla="*/ 2147483647 w 384"/>
              <a:gd name="T13" fmla="*/ 2147483647 h 59"/>
              <a:gd name="T14" fmla="*/ 2147483647 w 384"/>
              <a:gd name="T15" fmla="*/ 2147483647 h 59"/>
              <a:gd name="T16" fmla="*/ 2147483647 w 384"/>
              <a:gd name="T17" fmla="*/ 2147483647 h 59"/>
              <a:gd name="T18" fmla="*/ 2147483647 w 384"/>
              <a:gd name="T19" fmla="*/ 2147483647 h 59"/>
              <a:gd name="T20" fmla="*/ 2147483647 w 384"/>
              <a:gd name="T21" fmla="*/ 2147483647 h 59"/>
              <a:gd name="T22" fmla="*/ 2147483647 w 384"/>
              <a:gd name="T23" fmla="*/ 2147483647 h 59"/>
              <a:gd name="T24" fmla="*/ 2147483647 w 384"/>
              <a:gd name="T25" fmla="*/ 2147483647 h 59"/>
              <a:gd name="T26" fmla="*/ 0 w 384"/>
              <a:gd name="T27" fmla="*/ 2147483647 h 59"/>
              <a:gd name="T28" fmla="*/ 0 w 384"/>
              <a:gd name="T29" fmla="*/ 2147483647 h 59"/>
              <a:gd name="T30" fmla="*/ 0 w 384"/>
              <a:gd name="T31" fmla="*/ 2147483647 h 59"/>
              <a:gd name="T32" fmla="*/ 2147483647 w 384"/>
              <a:gd name="T33" fmla="*/ 2147483647 h 59"/>
              <a:gd name="T34" fmla="*/ 2147483647 w 384"/>
              <a:gd name="T35" fmla="*/ 2147483647 h 59"/>
              <a:gd name="T36" fmla="*/ 2147483647 w 384"/>
              <a:gd name="T37" fmla="*/ 2147483647 h 59"/>
              <a:gd name="T38" fmla="*/ 2147483647 w 384"/>
              <a:gd name="T39" fmla="*/ 2147483647 h 59"/>
              <a:gd name="T40" fmla="*/ 2147483647 w 384"/>
              <a:gd name="T41" fmla="*/ 0 h 59"/>
              <a:gd name="T42" fmla="*/ 2147483647 w 384"/>
              <a:gd name="T43" fmla="*/ 2147483647 h 59"/>
              <a:gd name="T44" fmla="*/ 2147483647 w 384"/>
              <a:gd name="T45" fmla="*/ 2147483647 h 59"/>
              <a:gd name="T46" fmla="*/ 2147483647 w 384"/>
              <a:gd name="T47" fmla="*/ 0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84"/>
              <a:gd name="T73" fmla="*/ 0 h 59"/>
              <a:gd name="T74" fmla="*/ 384 w 384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84" h="59">
                <a:moveTo>
                  <a:pt x="4" y="26"/>
                </a:moveTo>
                <a:lnTo>
                  <a:pt x="335" y="26"/>
                </a:lnTo>
                <a:lnTo>
                  <a:pt x="336" y="26"/>
                </a:lnTo>
                <a:lnTo>
                  <a:pt x="337" y="27"/>
                </a:lnTo>
                <a:lnTo>
                  <a:pt x="338" y="28"/>
                </a:lnTo>
                <a:lnTo>
                  <a:pt x="338" y="30"/>
                </a:lnTo>
                <a:lnTo>
                  <a:pt x="338" y="31"/>
                </a:lnTo>
                <a:lnTo>
                  <a:pt x="337" y="32"/>
                </a:lnTo>
                <a:lnTo>
                  <a:pt x="336" y="33"/>
                </a:lnTo>
                <a:lnTo>
                  <a:pt x="335" y="33"/>
                </a:lnTo>
                <a:lnTo>
                  <a:pt x="4" y="33"/>
                </a:lnTo>
                <a:lnTo>
                  <a:pt x="2" y="33"/>
                </a:lnTo>
                <a:lnTo>
                  <a:pt x="1" y="32"/>
                </a:lnTo>
                <a:lnTo>
                  <a:pt x="0" y="31"/>
                </a:lnTo>
                <a:lnTo>
                  <a:pt x="0" y="30"/>
                </a:lnTo>
                <a:lnTo>
                  <a:pt x="0" y="27"/>
                </a:lnTo>
                <a:lnTo>
                  <a:pt x="1" y="26"/>
                </a:lnTo>
                <a:lnTo>
                  <a:pt x="2" y="26"/>
                </a:lnTo>
                <a:lnTo>
                  <a:pt x="4" y="26"/>
                </a:lnTo>
                <a:close/>
                <a:moveTo>
                  <a:pt x="326" y="0"/>
                </a:moveTo>
                <a:lnTo>
                  <a:pt x="384" y="30"/>
                </a:lnTo>
                <a:lnTo>
                  <a:pt x="326" y="59"/>
                </a:lnTo>
                <a:lnTo>
                  <a:pt x="326" y="0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6" name="Freeform 361">
            <a:extLst>
              <a:ext uri="{FF2B5EF4-FFF2-40B4-BE49-F238E27FC236}">
                <a16:creationId xmlns:a16="http://schemas.microsoft.com/office/drawing/2014/main" id="{5258578D-402E-FC42-8488-2ADFDC3AEDA4}"/>
              </a:ext>
            </a:extLst>
          </p:cNvPr>
          <p:cNvSpPr>
            <a:spLocks noEditPoints="1"/>
          </p:cNvSpPr>
          <p:nvPr/>
        </p:nvSpPr>
        <p:spPr bwMode="auto">
          <a:xfrm>
            <a:off x="6024010" y="5388667"/>
            <a:ext cx="831850" cy="93663"/>
          </a:xfrm>
          <a:custGeom>
            <a:avLst/>
            <a:gdLst>
              <a:gd name="T0" fmla="*/ 2147483647 w 671"/>
              <a:gd name="T1" fmla="*/ 2147483647 h 59"/>
              <a:gd name="T2" fmla="*/ 2147483647 w 671"/>
              <a:gd name="T3" fmla="*/ 2147483647 h 59"/>
              <a:gd name="T4" fmla="*/ 2147483647 w 671"/>
              <a:gd name="T5" fmla="*/ 2147483647 h 59"/>
              <a:gd name="T6" fmla="*/ 2147483647 w 671"/>
              <a:gd name="T7" fmla="*/ 2147483647 h 59"/>
              <a:gd name="T8" fmla="*/ 2147483647 w 671"/>
              <a:gd name="T9" fmla="*/ 2147483647 h 59"/>
              <a:gd name="T10" fmla="*/ 2147483647 w 671"/>
              <a:gd name="T11" fmla="*/ 2147483647 h 59"/>
              <a:gd name="T12" fmla="*/ 2147483647 w 671"/>
              <a:gd name="T13" fmla="*/ 2147483647 h 59"/>
              <a:gd name="T14" fmla="*/ 2147483647 w 671"/>
              <a:gd name="T15" fmla="*/ 2147483647 h 59"/>
              <a:gd name="T16" fmla="*/ 2147483647 w 671"/>
              <a:gd name="T17" fmla="*/ 2147483647 h 59"/>
              <a:gd name="T18" fmla="*/ 2147483647 w 671"/>
              <a:gd name="T19" fmla="*/ 2147483647 h 59"/>
              <a:gd name="T20" fmla="*/ 2147483647 w 671"/>
              <a:gd name="T21" fmla="*/ 2147483647 h 59"/>
              <a:gd name="T22" fmla="*/ 2147483647 w 671"/>
              <a:gd name="T23" fmla="*/ 2147483647 h 59"/>
              <a:gd name="T24" fmla="*/ 2147483647 w 671"/>
              <a:gd name="T25" fmla="*/ 2147483647 h 59"/>
              <a:gd name="T26" fmla="*/ 2147483647 w 671"/>
              <a:gd name="T27" fmla="*/ 2147483647 h 59"/>
              <a:gd name="T28" fmla="*/ 2147483647 w 671"/>
              <a:gd name="T29" fmla="*/ 2147483647 h 59"/>
              <a:gd name="T30" fmla="*/ 2147483647 w 671"/>
              <a:gd name="T31" fmla="*/ 2147483647 h 59"/>
              <a:gd name="T32" fmla="*/ 2147483647 w 671"/>
              <a:gd name="T33" fmla="*/ 2147483647 h 59"/>
              <a:gd name="T34" fmla="*/ 2147483647 w 671"/>
              <a:gd name="T35" fmla="*/ 2147483647 h 59"/>
              <a:gd name="T36" fmla="*/ 2147483647 w 671"/>
              <a:gd name="T37" fmla="*/ 2147483647 h 59"/>
              <a:gd name="T38" fmla="*/ 2147483647 w 671"/>
              <a:gd name="T39" fmla="*/ 2147483647 h 59"/>
              <a:gd name="T40" fmla="*/ 2147483647 w 671"/>
              <a:gd name="T41" fmla="*/ 2147483647 h 59"/>
              <a:gd name="T42" fmla="*/ 0 w 671"/>
              <a:gd name="T43" fmla="*/ 2147483647 h 59"/>
              <a:gd name="T44" fmla="*/ 2147483647 w 671"/>
              <a:gd name="T45" fmla="*/ 0 h 59"/>
              <a:gd name="T46" fmla="*/ 2147483647 w 671"/>
              <a:gd name="T47" fmla="*/ 2147483647 h 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671"/>
              <a:gd name="T73" fmla="*/ 0 h 59"/>
              <a:gd name="T74" fmla="*/ 671 w 671"/>
              <a:gd name="T75" fmla="*/ 59 h 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671" h="59">
                <a:moveTo>
                  <a:pt x="668" y="33"/>
                </a:moveTo>
                <a:lnTo>
                  <a:pt x="49" y="33"/>
                </a:lnTo>
                <a:lnTo>
                  <a:pt x="48" y="33"/>
                </a:lnTo>
                <a:lnTo>
                  <a:pt x="47" y="32"/>
                </a:lnTo>
                <a:lnTo>
                  <a:pt x="45" y="31"/>
                </a:lnTo>
                <a:lnTo>
                  <a:pt x="45" y="30"/>
                </a:lnTo>
                <a:lnTo>
                  <a:pt x="45" y="28"/>
                </a:lnTo>
                <a:lnTo>
                  <a:pt x="47" y="27"/>
                </a:lnTo>
                <a:lnTo>
                  <a:pt x="48" y="26"/>
                </a:lnTo>
                <a:lnTo>
                  <a:pt x="49" y="26"/>
                </a:lnTo>
                <a:lnTo>
                  <a:pt x="668" y="26"/>
                </a:lnTo>
                <a:lnTo>
                  <a:pt x="669" y="26"/>
                </a:lnTo>
                <a:lnTo>
                  <a:pt x="670" y="26"/>
                </a:lnTo>
                <a:lnTo>
                  <a:pt x="671" y="27"/>
                </a:lnTo>
                <a:lnTo>
                  <a:pt x="671" y="30"/>
                </a:lnTo>
                <a:lnTo>
                  <a:pt x="671" y="31"/>
                </a:lnTo>
                <a:lnTo>
                  <a:pt x="670" y="32"/>
                </a:lnTo>
                <a:lnTo>
                  <a:pt x="669" y="33"/>
                </a:lnTo>
                <a:lnTo>
                  <a:pt x="668" y="33"/>
                </a:lnTo>
                <a:close/>
                <a:moveTo>
                  <a:pt x="58" y="59"/>
                </a:moveTo>
                <a:lnTo>
                  <a:pt x="0" y="30"/>
                </a:lnTo>
                <a:lnTo>
                  <a:pt x="58" y="0"/>
                </a:lnTo>
                <a:lnTo>
                  <a:pt x="58" y="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endParaRPr lang="en-US" dirty="0"/>
          </a:p>
        </p:txBody>
      </p:sp>
      <p:sp>
        <p:nvSpPr>
          <p:cNvPr id="147" name="Text Box 365">
            <a:extLst>
              <a:ext uri="{FF2B5EF4-FFF2-40B4-BE49-F238E27FC236}">
                <a16:creationId xmlns:a16="http://schemas.microsoft.com/office/drawing/2014/main" id="{8F776B26-0490-9C43-857A-74CFF1255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432" y="5107680"/>
            <a:ext cx="142051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administered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network</a:t>
            </a:r>
          </a:p>
        </p:txBody>
      </p:sp>
      <p:sp>
        <p:nvSpPr>
          <p:cNvPr id="148" name="Text Box 366">
            <a:extLst>
              <a:ext uri="{FF2B5EF4-FFF2-40B4-BE49-F238E27FC236}">
                <a16:creationId xmlns:a16="http://schemas.microsoft.com/office/drawing/2014/main" id="{1A732264-837B-BB4D-BD8F-8E46C465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5596" y="5102917"/>
            <a:ext cx="945067" cy="565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public</a:t>
            </a:r>
          </a:p>
          <a:p>
            <a:pPr algn="ctr">
              <a:lnSpc>
                <a:spcPct val="85000"/>
              </a:lnSpc>
            </a:pPr>
            <a:r>
              <a:rPr lang="en-US" sz="1800" dirty="0">
                <a:latin typeface="+mn-lt"/>
                <a:cs typeface="Arial" charset="0"/>
              </a:rPr>
              <a:t>Inter</a:t>
            </a:r>
            <a:r>
              <a:rPr lang="en-US" sz="1800" dirty="0">
                <a:latin typeface="+mn-lt"/>
              </a:rPr>
              <a:t>net</a:t>
            </a:r>
          </a:p>
        </p:txBody>
      </p:sp>
      <p:sp>
        <p:nvSpPr>
          <p:cNvPr id="149" name="Text Box 367">
            <a:extLst>
              <a:ext uri="{FF2B5EF4-FFF2-40B4-BE49-F238E27FC236}">
                <a16:creationId xmlns:a16="http://schemas.microsoft.com/office/drawing/2014/main" id="{F0E6FC73-7883-384C-A437-06FDD965B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5672" y="5942705"/>
            <a:ext cx="1120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firewall</a:t>
            </a:r>
          </a:p>
        </p:txBody>
      </p:sp>
      <p:sp>
        <p:nvSpPr>
          <p:cNvPr id="250" name="TextBox 4">
            <a:extLst>
              <a:ext uri="{FF2B5EF4-FFF2-40B4-BE49-F238E27FC236}">
                <a16:creationId xmlns:a16="http://schemas.microsoft.com/office/drawing/2014/main" id="{FAB71D03-F2EA-334C-B2D9-C3DF0D9AC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22" y="5642667"/>
            <a:ext cx="27426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trusted “good guys” </a:t>
            </a:r>
          </a:p>
        </p:txBody>
      </p:sp>
      <p:sp>
        <p:nvSpPr>
          <p:cNvPr id="251" name="TextBox 464">
            <a:extLst>
              <a:ext uri="{FF2B5EF4-FFF2-40B4-BE49-F238E27FC236}">
                <a16:creationId xmlns:a16="http://schemas.microsoft.com/office/drawing/2014/main" id="{B3420076-3CE5-2548-8374-7C77BD3E2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472" y="5674417"/>
            <a:ext cx="29031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  <a:latin typeface="+mn-lt"/>
                <a:cs typeface="Gill Sans MT" charset="0"/>
              </a:rPr>
              <a:t>untrusted “bad guys” </a:t>
            </a:r>
          </a:p>
        </p:txBody>
      </p:sp>
      <p:grpSp>
        <p:nvGrpSpPr>
          <p:cNvPr id="252" name="Group 8">
            <a:extLst>
              <a:ext uri="{FF2B5EF4-FFF2-40B4-BE49-F238E27FC236}">
                <a16:creationId xmlns:a16="http://schemas.microsoft.com/office/drawing/2014/main" id="{0293BB95-6A41-7C4F-9713-B3C7B3F33EC7}"/>
              </a:ext>
            </a:extLst>
          </p:cNvPr>
          <p:cNvGrpSpPr>
            <a:grpSpLocks/>
          </p:cNvGrpSpPr>
          <p:nvPr/>
        </p:nvGrpSpPr>
        <p:grpSpPr bwMode="auto">
          <a:xfrm>
            <a:off x="2371962" y="1191231"/>
            <a:ext cx="1417639" cy="584200"/>
            <a:chOff x="1282" y="3611"/>
            <a:chExt cx="893" cy="368"/>
          </a:xfrm>
        </p:grpSpPr>
        <p:sp>
          <p:nvSpPr>
            <p:cNvPr id="253" name="Rectangle 9">
              <a:extLst>
                <a:ext uri="{FF2B5EF4-FFF2-40B4-BE49-F238E27FC236}">
                  <a16:creationId xmlns:a16="http://schemas.microsoft.com/office/drawing/2014/main" id="{BF3A36F9-DB9C-A549-88D9-9D792D0A1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4" name="Text Box 10">
              <a:extLst>
                <a:ext uri="{FF2B5EF4-FFF2-40B4-BE49-F238E27FC236}">
                  <a16:creationId xmlns:a16="http://schemas.microsoft.com/office/drawing/2014/main" id="{5FFC475F-7FB3-C047-BFBC-481CA25D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3611"/>
              <a:ext cx="893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32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firewall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E7D256-C2FC-8549-B1E4-EECD38A74692}"/>
              </a:ext>
            </a:extLst>
          </p:cNvPr>
          <p:cNvGrpSpPr/>
          <p:nvPr/>
        </p:nvGrpSpPr>
        <p:grpSpPr>
          <a:xfrm>
            <a:off x="2639460" y="3012180"/>
            <a:ext cx="5718175" cy="1846262"/>
            <a:chOff x="2639460" y="3012180"/>
            <a:chExt cx="5718175" cy="1846262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613B5A8-27F9-3741-BD70-A298A378C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2" name="Rectangle 198">
              <a:extLst>
                <a:ext uri="{FF2B5EF4-FFF2-40B4-BE49-F238E27FC236}">
                  <a16:creationId xmlns:a16="http://schemas.microsoft.com/office/drawing/2014/main" id="{84B0505C-5FC9-B442-905B-FDEE1E39F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135" name="Line 334">
              <a:extLst>
                <a:ext uri="{FF2B5EF4-FFF2-40B4-BE49-F238E27FC236}">
                  <a16:creationId xmlns:a16="http://schemas.microsoft.com/office/drawing/2014/main" id="{BAB5EDB8-E2B8-E34D-B0DC-87C7A047F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6" name="Freeform 346">
              <a:extLst>
                <a:ext uri="{FF2B5EF4-FFF2-40B4-BE49-F238E27FC236}">
                  <a16:creationId xmlns:a16="http://schemas.microsoft.com/office/drawing/2014/main" id="{BC9887D0-E0E1-9443-B488-A15B4A9A9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7" name="Line 347">
              <a:extLst>
                <a:ext uri="{FF2B5EF4-FFF2-40B4-BE49-F238E27FC236}">
                  <a16:creationId xmlns:a16="http://schemas.microsoft.com/office/drawing/2014/main" id="{CAF84CA2-052A-CD49-A714-C8AC4F7E7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3" name="Line 20">
              <a:extLst>
                <a:ext uri="{FF2B5EF4-FFF2-40B4-BE49-F238E27FC236}">
                  <a16:creationId xmlns:a16="http://schemas.microsoft.com/office/drawing/2014/main" id="{9B0DEA47-8A94-9F44-829B-FFB881871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4" name="Line 21">
              <a:extLst>
                <a:ext uri="{FF2B5EF4-FFF2-40B4-BE49-F238E27FC236}">
                  <a16:creationId xmlns:a16="http://schemas.microsoft.com/office/drawing/2014/main" id="{C2E6D992-0734-0348-8FBF-3718C1917D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5" name="Line 22">
              <a:extLst>
                <a:ext uri="{FF2B5EF4-FFF2-40B4-BE49-F238E27FC236}">
                  <a16:creationId xmlns:a16="http://schemas.microsoft.com/office/drawing/2014/main" id="{E8954401-273A-E649-A064-AAEA89051A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96" name="Group 44">
              <a:extLst>
                <a:ext uri="{FF2B5EF4-FFF2-40B4-BE49-F238E27FC236}">
                  <a16:creationId xmlns:a16="http://schemas.microsoft.com/office/drawing/2014/main" id="{07096C29-94A2-3346-8428-AB9899839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248" name="Picture 45" descr="desktop_computer_stylized_medium">
                <a:extLst>
                  <a:ext uri="{FF2B5EF4-FFF2-40B4-BE49-F238E27FC236}">
                    <a16:creationId xmlns:a16="http://schemas.microsoft.com/office/drawing/2014/main" id="{440582E2-96E6-B64B-9C85-B7E26AE96B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9" name="Freeform 46">
                <a:extLst>
                  <a:ext uri="{FF2B5EF4-FFF2-40B4-BE49-F238E27FC236}">
                    <a16:creationId xmlns:a16="http://schemas.microsoft.com/office/drawing/2014/main" id="{6BB8439F-9076-5349-95A5-05557785DCF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97" name="Group 44">
              <a:extLst>
                <a:ext uri="{FF2B5EF4-FFF2-40B4-BE49-F238E27FC236}">
                  <a16:creationId xmlns:a16="http://schemas.microsoft.com/office/drawing/2014/main" id="{B19417FB-A5B8-6A42-ACA1-C0A09087EE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246" name="Picture 45" descr="desktop_computer_stylized_medium">
                <a:extLst>
                  <a:ext uri="{FF2B5EF4-FFF2-40B4-BE49-F238E27FC236}">
                    <a16:creationId xmlns:a16="http://schemas.microsoft.com/office/drawing/2014/main" id="{0D1F62B5-4382-F94C-9178-33610A7BF1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46">
                <a:extLst>
                  <a:ext uri="{FF2B5EF4-FFF2-40B4-BE49-F238E27FC236}">
                    <a16:creationId xmlns:a16="http://schemas.microsoft.com/office/drawing/2014/main" id="{D4A75018-B6FC-2546-9CA3-0BBCD137A28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8" name="Line 21">
              <a:extLst>
                <a:ext uri="{FF2B5EF4-FFF2-40B4-BE49-F238E27FC236}">
                  <a16:creationId xmlns:a16="http://schemas.microsoft.com/office/drawing/2014/main" id="{95BE9DBC-8FA3-9946-BAD9-2FB4690E6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9" name="Line 22">
              <a:extLst>
                <a:ext uri="{FF2B5EF4-FFF2-40B4-BE49-F238E27FC236}">
                  <a16:creationId xmlns:a16="http://schemas.microsoft.com/office/drawing/2014/main" id="{787B37D4-E008-8B44-AD8A-CADF5992DF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0" name="Line 22">
              <a:extLst>
                <a:ext uri="{FF2B5EF4-FFF2-40B4-BE49-F238E27FC236}">
                  <a16:creationId xmlns:a16="http://schemas.microsoft.com/office/drawing/2014/main" id="{C5E9C8C5-5403-2F46-A4A5-F7C53E3DD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1" name="Line 20">
              <a:extLst>
                <a:ext uri="{FF2B5EF4-FFF2-40B4-BE49-F238E27FC236}">
                  <a16:creationId xmlns:a16="http://schemas.microsoft.com/office/drawing/2014/main" id="{A38555C0-B414-8145-A438-5FBADB82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02" name="Group 44">
              <a:extLst>
                <a:ext uri="{FF2B5EF4-FFF2-40B4-BE49-F238E27FC236}">
                  <a16:creationId xmlns:a16="http://schemas.microsoft.com/office/drawing/2014/main" id="{9B2DE012-3314-F842-8EEA-5FAE12D0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244" name="Picture 45" descr="desktop_computer_stylized_medium">
                <a:extLst>
                  <a:ext uri="{FF2B5EF4-FFF2-40B4-BE49-F238E27FC236}">
                    <a16:creationId xmlns:a16="http://schemas.microsoft.com/office/drawing/2014/main" id="{ABA861F1-2F6F-C544-A18C-9E1B712DCF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46">
                <a:extLst>
                  <a:ext uri="{FF2B5EF4-FFF2-40B4-BE49-F238E27FC236}">
                    <a16:creationId xmlns:a16="http://schemas.microsoft.com/office/drawing/2014/main" id="{3251F9E7-FBE0-0E48-9FD8-CEDB3EBF0E9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3" name="Group 44">
              <a:extLst>
                <a:ext uri="{FF2B5EF4-FFF2-40B4-BE49-F238E27FC236}">
                  <a16:creationId xmlns:a16="http://schemas.microsoft.com/office/drawing/2014/main" id="{5B72F314-1CDE-BA43-A57A-296E27959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242" name="Picture 45" descr="desktop_computer_stylized_medium">
                <a:extLst>
                  <a:ext uri="{FF2B5EF4-FFF2-40B4-BE49-F238E27FC236}">
                    <a16:creationId xmlns:a16="http://schemas.microsoft.com/office/drawing/2014/main" id="{56DB6194-0A05-3548-B23D-161E47AA0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46">
                <a:extLst>
                  <a:ext uri="{FF2B5EF4-FFF2-40B4-BE49-F238E27FC236}">
                    <a16:creationId xmlns:a16="http://schemas.microsoft.com/office/drawing/2014/main" id="{6196CCB5-86A0-DB47-B917-266F1129E3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6" name="Group 44">
              <a:extLst>
                <a:ext uri="{FF2B5EF4-FFF2-40B4-BE49-F238E27FC236}">
                  <a16:creationId xmlns:a16="http://schemas.microsoft.com/office/drawing/2014/main" id="{E80D1AA7-AC3E-1C4C-AE1D-9AF4192E6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240" name="Picture 45" descr="desktop_computer_stylized_medium">
                <a:extLst>
                  <a:ext uri="{FF2B5EF4-FFF2-40B4-BE49-F238E27FC236}">
                    <a16:creationId xmlns:a16="http://schemas.microsoft.com/office/drawing/2014/main" id="{0BDD990B-4412-C14F-B70D-182883C701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46">
                <a:extLst>
                  <a:ext uri="{FF2B5EF4-FFF2-40B4-BE49-F238E27FC236}">
                    <a16:creationId xmlns:a16="http://schemas.microsoft.com/office/drawing/2014/main" id="{ED760135-BFA5-F843-BA51-4AEAFA7FBC4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07" name="Group 906">
              <a:extLst>
                <a:ext uri="{FF2B5EF4-FFF2-40B4-BE49-F238E27FC236}">
                  <a16:creationId xmlns:a16="http://schemas.microsoft.com/office/drawing/2014/main" id="{0EF2BCAF-A4BD-A846-ACB2-D165D0368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208" name="Freeform 907">
                <a:extLst>
                  <a:ext uri="{FF2B5EF4-FFF2-40B4-BE49-F238E27FC236}">
                    <a16:creationId xmlns:a16="http://schemas.microsoft.com/office/drawing/2014/main" id="{D167F233-D79A-244E-9B00-D7571524D1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" name="Rectangle 908">
                <a:extLst>
                  <a:ext uri="{FF2B5EF4-FFF2-40B4-BE49-F238E27FC236}">
                    <a16:creationId xmlns:a16="http://schemas.microsoft.com/office/drawing/2014/main" id="{E1564DE1-7B5B-AC48-8194-A071AE61F1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0" name="Freeform 909">
                <a:extLst>
                  <a:ext uri="{FF2B5EF4-FFF2-40B4-BE49-F238E27FC236}">
                    <a16:creationId xmlns:a16="http://schemas.microsoft.com/office/drawing/2014/main" id="{5568C9E9-FFF9-5C45-8384-639053D1D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1" name="Freeform 910">
                <a:extLst>
                  <a:ext uri="{FF2B5EF4-FFF2-40B4-BE49-F238E27FC236}">
                    <a16:creationId xmlns:a16="http://schemas.microsoft.com/office/drawing/2014/main" id="{DE33867F-CD30-2C42-8185-6B453B68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2" name="Rectangle 911">
                <a:extLst>
                  <a:ext uri="{FF2B5EF4-FFF2-40B4-BE49-F238E27FC236}">
                    <a16:creationId xmlns:a16="http://schemas.microsoft.com/office/drawing/2014/main" id="{640AFDE2-44DE-BA44-9897-B80CC4EA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3" name="Group 912">
                <a:extLst>
                  <a:ext uri="{FF2B5EF4-FFF2-40B4-BE49-F238E27FC236}">
                    <a16:creationId xmlns:a16="http://schemas.microsoft.com/office/drawing/2014/main" id="{C80658C1-F6B1-ED47-8588-7C8509A26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38" name="AutoShape 913">
                  <a:extLst>
                    <a:ext uri="{FF2B5EF4-FFF2-40B4-BE49-F238E27FC236}">
                      <a16:creationId xmlns:a16="http://schemas.microsoft.com/office/drawing/2014/main" id="{0861DDAD-2F67-6447-B52B-B63DDB0337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9" name="AutoShape 914">
                  <a:extLst>
                    <a:ext uri="{FF2B5EF4-FFF2-40B4-BE49-F238E27FC236}">
                      <a16:creationId xmlns:a16="http://schemas.microsoft.com/office/drawing/2014/main" id="{98F3AD3B-6AC5-7745-9CE1-7714711B2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4" name="Rectangle 915">
                <a:extLst>
                  <a:ext uri="{FF2B5EF4-FFF2-40B4-BE49-F238E27FC236}">
                    <a16:creationId xmlns:a16="http://schemas.microsoft.com/office/drawing/2014/main" id="{F04895A9-5C78-4240-9415-0788224C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5" name="Group 916">
                <a:extLst>
                  <a:ext uri="{FF2B5EF4-FFF2-40B4-BE49-F238E27FC236}">
                    <a16:creationId xmlns:a16="http://schemas.microsoft.com/office/drawing/2014/main" id="{86296398-7B5D-A848-88BE-E066E9979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36" name="AutoShape 917">
                  <a:extLst>
                    <a:ext uri="{FF2B5EF4-FFF2-40B4-BE49-F238E27FC236}">
                      <a16:creationId xmlns:a16="http://schemas.microsoft.com/office/drawing/2014/main" id="{72D4B2C5-D4F3-EA4E-A5B0-6301DE0532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7" name="AutoShape 918">
                  <a:extLst>
                    <a:ext uri="{FF2B5EF4-FFF2-40B4-BE49-F238E27FC236}">
                      <a16:creationId xmlns:a16="http://schemas.microsoft.com/office/drawing/2014/main" id="{716233BC-B427-5F4D-8F2D-8CAD9A041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6" name="Rectangle 919">
                <a:extLst>
                  <a:ext uri="{FF2B5EF4-FFF2-40B4-BE49-F238E27FC236}">
                    <a16:creationId xmlns:a16="http://schemas.microsoft.com/office/drawing/2014/main" id="{4BE6F212-D45E-A64C-987B-6B611624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17" name="Rectangle 920">
                <a:extLst>
                  <a:ext uri="{FF2B5EF4-FFF2-40B4-BE49-F238E27FC236}">
                    <a16:creationId xmlns:a16="http://schemas.microsoft.com/office/drawing/2014/main" id="{FBFB7BF3-2C5C-7042-886A-EAD46271B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218" name="Group 921">
                <a:extLst>
                  <a:ext uri="{FF2B5EF4-FFF2-40B4-BE49-F238E27FC236}">
                    <a16:creationId xmlns:a16="http://schemas.microsoft.com/office/drawing/2014/main" id="{D7C98F8C-7EDD-8040-B65C-56559D64DF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234" name="AutoShape 922">
                  <a:extLst>
                    <a:ext uri="{FF2B5EF4-FFF2-40B4-BE49-F238E27FC236}">
                      <a16:creationId xmlns:a16="http://schemas.microsoft.com/office/drawing/2014/main" id="{1B5BDB0A-6175-4247-BDF2-73CF58C968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5" name="AutoShape 923">
                  <a:extLst>
                    <a:ext uri="{FF2B5EF4-FFF2-40B4-BE49-F238E27FC236}">
                      <a16:creationId xmlns:a16="http://schemas.microsoft.com/office/drawing/2014/main" id="{6F62E9EE-D5E0-ED4C-8456-46029F4BA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19" name="Freeform 924">
                <a:extLst>
                  <a:ext uri="{FF2B5EF4-FFF2-40B4-BE49-F238E27FC236}">
                    <a16:creationId xmlns:a16="http://schemas.microsoft.com/office/drawing/2014/main" id="{66CC3828-747A-354B-9C95-FFD396DF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220" name="Group 925">
                <a:extLst>
                  <a:ext uri="{FF2B5EF4-FFF2-40B4-BE49-F238E27FC236}">
                    <a16:creationId xmlns:a16="http://schemas.microsoft.com/office/drawing/2014/main" id="{25F6CA0F-B356-034E-9102-92E16162B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2" name="AutoShape 926">
                  <a:extLst>
                    <a:ext uri="{FF2B5EF4-FFF2-40B4-BE49-F238E27FC236}">
                      <a16:creationId xmlns:a16="http://schemas.microsoft.com/office/drawing/2014/main" id="{AAD8F320-D054-D34C-BC34-2E208DA7B8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233" name="AutoShape 927">
                  <a:extLst>
                    <a:ext uri="{FF2B5EF4-FFF2-40B4-BE49-F238E27FC236}">
                      <a16:creationId xmlns:a16="http://schemas.microsoft.com/office/drawing/2014/main" id="{AF2FB8B6-C880-9042-9AE6-DD3C224F0A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221" name="Rectangle 928">
                <a:extLst>
                  <a:ext uri="{FF2B5EF4-FFF2-40B4-BE49-F238E27FC236}">
                    <a16:creationId xmlns:a16="http://schemas.microsoft.com/office/drawing/2014/main" id="{B1737757-7709-DD47-A380-A58DD2BDB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2" name="Freeform 929">
                <a:extLst>
                  <a:ext uri="{FF2B5EF4-FFF2-40B4-BE49-F238E27FC236}">
                    <a16:creationId xmlns:a16="http://schemas.microsoft.com/office/drawing/2014/main" id="{DF4FBBC0-EEE3-A04B-88FA-24130215A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3" name="Freeform 930">
                <a:extLst>
                  <a:ext uri="{FF2B5EF4-FFF2-40B4-BE49-F238E27FC236}">
                    <a16:creationId xmlns:a16="http://schemas.microsoft.com/office/drawing/2014/main" id="{993CDC17-54C1-BD4B-BA75-29EC0CDB7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4" name="Oval 931">
                <a:extLst>
                  <a:ext uri="{FF2B5EF4-FFF2-40B4-BE49-F238E27FC236}">
                    <a16:creationId xmlns:a16="http://schemas.microsoft.com/office/drawing/2014/main" id="{0C32B116-A835-544C-B8D4-A375C171E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5" name="Freeform 932">
                <a:extLst>
                  <a:ext uri="{FF2B5EF4-FFF2-40B4-BE49-F238E27FC236}">
                    <a16:creationId xmlns:a16="http://schemas.microsoft.com/office/drawing/2014/main" id="{8D2E9DD5-B253-A847-8FEA-01A173044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26" name="AutoShape 933">
                <a:extLst>
                  <a:ext uri="{FF2B5EF4-FFF2-40B4-BE49-F238E27FC236}">
                    <a16:creationId xmlns:a16="http://schemas.microsoft.com/office/drawing/2014/main" id="{509BFB77-2BE1-1E48-83CD-8B895611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7" name="AutoShape 934">
                <a:extLst>
                  <a:ext uri="{FF2B5EF4-FFF2-40B4-BE49-F238E27FC236}">
                    <a16:creationId xmlns:a16="http://schemas.microsoft.com/office/drawing/2014/main" id="{01414F62-8A64-AC4A-97DC-E5F5041A9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8" name="Oval 935">
                <a:extLst>
                  <a:ext uri="{FF2B5EF4-FFF2-40B4-BE49-F238E27FC236}">
                    <a16:creationId xmlns:a16="http://schemas.microsoft.com/office/drawing/2014/main" id="{BAFD017E-3760-C942-8567-9B12212C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29" name="Oval 936">
                <a:extLst>
                  <a:ext uri="{FF2B5EF4-FFF2-40B4-BE49-F238E27FC236}">
                    <a16:creationId xmlns:a16="http://schemas.microsoft.com/office/drawing/2014/main" id="{521C6AA6-8294-EB4C-8DD2-27B93EC77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0" name="Oval 937">
                <a:extLst>
                  <a:ext uri="{FF2B5EF4-FFF2-40B4-BE49-F238E27FC236}">
                    <a16:creationId xmlns:a16="http://schemas.microsoft.com/office/drawing/2014/main" id="{73C4DDBC-DB29-D94F-9942-99E0E0F80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231" name="Rectangle 938">
                <a:extLst>
                  <a:ext uri="{FF2B5EF4-FFF2-40B4-BE49-F238E27FC236}">
                    <a16:creationId xmlns:a16="http://schemas.microsoft.com/office/drawing/2014/main" id="{25BCAF75-BD9B-6847-BCD8-77F3AD1F7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B1E38E8A-8012-E24B-87EC-714BCCE6F605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52084A6B-B312-5042-BC3B-7D18BF6ADD1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BFBAE342-75A0-564A-BF2F-9223F89E3E27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1499C94-CAE6-DE42-99D2-503643B5718E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0" name="Freeform 259">
                  <a:extLst>
                    <a:ext uri="{FF2B5EF4-FFF2-40B4-BE49-F238E27FC236}">
                      <a16:creationId xmlns:a16="http://schemas.microsoft.com/office/drawing/2014/main" id="{C24E28D0-3571-474A-A147-CA1F8D5923A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260">
                  <a:extLst>
                    <a:ext uri="{FF2B5EF4-FFF2-40B4-BE49-F238E27FC236}">
                      <a16:creationId xmlns:a16="http://schemas.microsoft.com/office/drawing/2014/main" id="{0369BE48-28BF-E041-8A18-65E0A4D1294B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261">
                  <a:extLst>
                    <a:ext uri="{FF2B5EF4-FFF2-40B4-BE49-F238E27FC236}">
                      <a16:creationId xmlns:a16="http://schemas.microsoft.com/office/drawing/2014/main" id="{7424811A-5C3A-7E4D-9660-9E874B4E1FB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35314488-C321-224E-9BAC-D7BFF8EA322B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E453D95-27B6-5D42-84B7-8F65F6B91F73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B4C113B3-9055-D542-A4D3-A7457EC1EBBB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AE941B92-6A8D-E141-AC26-91968AD6BFD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6BED25BE-180D-DF43-BE5B-044796E740F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E5C27857-5C65-AF4E-9301-16CE2F3C9B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D4AE7112-2F87-5249-9A07-3EB7109857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B9F984D7-9C62-1844-A2FA-4E3427988E0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BB3E49F3-41C5-6D4F-A2F9-420ED086AEC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CDF12063-A567-7241-AA29-1B90E7006771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E1313B6B-D71E-D54E-9456-1E702248738E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4" name="Freeform 273">
                <a:extLst>
                  <a:ext uri="{FF2B5EF4-FFF2-40B4-BE49-F238E27FC236}">
                    <a16:creationId xmlns:a16="http://schemas.microsoft.com/office/drawing/2014/main" id="{63ECE2BC-D345-9B44-8219-79AD2692CC9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AC30ECF1-FDD4-9E47-A5E3-A10ABFF1167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089BA287-0157-384D-AD7C-397AAFE0F023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C2FBA9C6-A4A5-4242-AA3B-FDBDB58C889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67734B9-2ED2-8042-8393-40F86070A078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15E608DD-7A35-8745-A97D-D9965153245E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9" name="Group 906">
              <a:extLst>
                <a:ext uri="{FF2B5EF4-FFF2-40B4-BE49-F238E27FC236}">
                  <a16:creationId xmlns:a16="http://schemas.microsoft.com/office/drawing/2014/main" id="{F9790D02-FDD2-424C-8296-3D3024293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160" name="Freeform 907">
                <a:extLst>
                  <a:ext uri="{FF2B5EF4-FFF2-40B4-BE49-F238E27FC236}">
                    <a16:creationId xmlns:a16="http://schemas.microsoft.com/office/drawing/2014/main" id="{CA2C84F3-FC86-FD4E-8BEA-807822DA9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1" name="Rectangle 908">
                <a:extLst>
                  <a:ext uri="{FF2B5EF4-FFF2-40B4-BE49-F238E27FC236}">
                    <a16:creationId xmlns:a16="http://schemas.microsoft.com/office/drawing/2014/main" id="{AA3389AE-85C5-C347-96FF-B569C4ED2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2" name="Freeform 909">
                <a:extLst>
                  <a:ext uri="{FF2B5EF4-FFF2-40B4-BE49-F238E27FC236}">
                    <a16:creationId xmlns:a16="http://schemas.microsoft.com/office/drawing/2014/main" id="{8C7BE594-7189-5E41-9F5D-B578471992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910">
                <a:extLst>
                  <a:ext uri="{FF2B5EF4-FFF2-40B4-BE49-F238E27FC236}">
                    <a16:creationId xmlns:a16="http://schemas.microsoft.com/office/drawing/2014/main" id="{36F3F309-7840-D444-BF6A-93E5AFBD3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Rectangle 911">
                <a:extLst>
                  <a:ext uri="{FF2B5EF4-FFF2-40B4-BE49-F238E27FC236}">
                    <a16:creationId xmlns:a16="http://schemas.microsoft.com/office/drawing/2014/main" id="{5E58AB74-5D96-894B-8AD1-6F5C7C2A4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5" name="Group 912">
                <a:extLst>
                  <a:ext uri="{FF2B5EF4-FFF2-40B4-BE49-F238E27FC236}">
                    <a16:creationId xmlns:a16="http://schemas.microsoft.com/office/drawing/2014/main" id="{04A9426A-E819-4448-829F-8A6CA611C4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90" name="AutoShape 913">
                  <a:extLst>
                    <a:ext uri="{FF2B5EF4-FFF2-40B4-BE49-F238E27FC236}">
                      <a16:creationId xmlns:a16="http://schemas.microsoft.com/office/drawing/2014/main" id="{80011D9B-CAEB-194F-9F97-C43A25BFAD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91" name="AutoShape 914">
                  <a:extLst>
                    <a:ext uri="{FF2B5EF4-FFF2-40B4-BE49-F238E27FC236}">
                      <a16:creationId xmlns:a16="http://schemas.microsoft.com/office/drawing/2014/main" id="{79C8DFE5-48B7-2F47-965D-612DFC1BB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6" name="Rectangle 915">
                <a:extLst>
                  <a:ext uri="{FF2B5EF4-FFF2-40B4-BE49-F238E27FC236}">
                    <a16:creationId xmlns:a16="http://schemas.microsoft.com/office/drawing/2014/main" id="{3305C66B-3BB8-6E44-BC14-6AE6A10F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67" name="Group 916">
                <a:extLst>
                  <a:ext uri="{FF2B5EF4-FFF2-40B4-BE49-F238E27FC236}">
                    <a16:creationId xmlns:a16="http://schemas.microsoft.com/office/drawing/2014/main" id="{EE2E4AEE-0943-EB49-A382-B61C7457E5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8" name="AutoShape 917">
                  <a:extLst>
                    <a:ext uri="{FF2B5EF4-FFF2-40B4-BE49-F238E27FC236}">
                      <a16:creationId xmlns:a16="http://schemas.microsoft.com/office/drawing/2014/main" id="{CDE7F949-972A-DA40-9726-C073E4A1E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9" name="AutoShape 918">
                  <a:extLst>
                    <a:ext uri="{FF2B5EF4-FFF2-40B4-BE49-F238E27FC236}">
                      <a16:creationId xmlns:a16="http://schemas.microsoft.com/office/drawing/2014/main" id="{669BCB3C-026C-5148-8D3E-EAE2D42AD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68" name="Rectangle 919">
                <a:extLst>
                  <a:ext uri="{FF2B5EF4-FFF2-40B4-BE49-F238E27FC236}">
                    <a16:creationId xmlns:a16="http://schemas.microsoft.com/office/drawing/2014/main" id="{8FD3873C-666E-BA4D-B3F2-4A4600CD0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69" name="Rectangle 920">
                <a:extLst>
                  <a:ext uri="{FF2B5EF4-FFF2-40B4-BE49-F238E27FC236}">
                    <a16:creationId xmlns:a16="http://schemas.microsoft.com/office/drawing/2014/main" id="{F9A8C18B-DAD6-484B-83B9-7CF9D7039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170" name="Group 921">
                <a:extLst>
                  <a:ext uri="{FF2B5EF4-FFF2-40B4-BE49-F238E27FC236}">
                    <a16:creationId xmlns:a16="http://schemas.microsoft.com/office/drawing/2014/main" id="{34C506CB-7EF9-5546-AA21-DCB879D42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86" name="AutoShape 922">
                  <a:extLst>
                    <a:ext uri="{FF2B5EF4-FFF2-40B4-BE49-F238E27FC236}">
                      <a16:creationId xmlns:a16="http://schemas.microsoft.com/office/drawing/2014/main" id="{E337949E-344C-F540-8A6A-DD8DD30D8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7" name="AutoShape 923">
                  <a:extLst>
                    <a:ext uri="{FF2B5EF4-FFF2-40B4-BE49-F238E27FC236}">
                      <a16:creationId xmlns:a16="http://schemas.microsoft.com/office/drawing/2014/main" id="{677D2F93-9BCC-2C42-887A-222CA92C7F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1" name="Freeform 924">
                <a:extLst>
                  <a:ext uri="{FF2B5EF4-FFF2-40B4-BE49-F238E27FC236}">
                    <a16:creationId xmlns:a16="http://schemas.microsoft.com/office/drawing/2014/main" id="{09FEDF14-067B-9940-B299-642476DAF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72" name="Group 925">
                <a:extLst>
                  <a:ext uri="{FF2B5EF4-FFF2-40B4-BE49-F238E27FC236}">
                    <a16:creationId xmlns:a16="http://schemas.microsoft.com/office/drawing/2014/main" id="{E121141B-483A-5E4F-B40C-12014343B4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4" name="AutoShape 926">
                  <a:extLst>
                    <a:ext uri="{FF2B5EF4-FFF2-40B4-BE49-F238E27FC236}">
                      <a16:creationId xmlns:a16="http://schemas.microsoft.com/office/drawing/2014/main" id="{D77409F9-8914-4D4C-8E07-99394C877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85" name="AutoShape 927">
                  <a:extLst>
                    <a:ext uri="{FF2B5EF4-FFF2-40B4-BE49-F238E27FC236}">
                      <a16:creationId xmlns:a16="http://schemas.microsoft.com/office/drawing/2014/main" id="{E2170978-7D92-9444-A9EF-24DE5A606C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173" name="Rectangle 928">
                <a:extLst>
                  <a:ext uri="{FF2B5EF4-FFF2-40B4-BE49-F238E27FC236}">
                    <a16:creationId xmlns:a16="http://schemas.microsoft.com/office/drawing/2014/main" id="{F61146F1-8C5E-BA48-9542-AF192FB2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4" name="Freeform 929">
                <a:extLst>
                  <a:ext uri="{FF2B5EF4-FFF2-40B4-BE49-F238E27FC236}">
                    <a16:creationId xmlns:a16="http://schemas.microsoft.com/office/drawing/2014/main" id="{AF91BA9D-9F10-A44E-BC96-10C8BF07F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" name="Freeform 930">
                <a:extLst>
                  <a:ext uri="{FF2B5EF4-FFF2-40B4-BE49-F238E27FC236}">
                    <a16:creationId xmlns:a16="http://schemas.microsoft.com/office/drawing/2014/main" id="{6980F881-8A80-1C4D-820C-0B5F8D4EA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6" name="Oval 931">
                <a:extLst>
                  <a:ext uri="{FF2B5EF4-FFF2-40B4-BE49-F238E27FC236}">
                    <a16:creationId xmlns:a16="http://schemas.microsoft.com/office/drawing/2014/main" id="{331800A4-8EA3-A84B-92DD-86FA4A43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7" name="Freeform 932">
                <a:extLst>
                  <a:ext uri="{FF2B5EF4-FFF2-40B4-BE49-F238E27FC236}">
                    <a16:creationId xmlns:a16="http://schemas.microsoft.com/office/drawing/2014/main" id="{898CCB61-DAEA-C748-BA8F-11875CE1F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8" name="AutoShape 933">
                <a:extLst>
                  <a:ext uri="{FF2B5EF4-FFF2-40B4-BE49-F238E27FC236}">
                    <a16:creationId xmlns:a16="http://schemas.microsoft.com/office/drawing/2014/main" id="{5E51A38E-37E0-5943-B4D0-070AFAFFC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79" name="AutoShape 934">
                <a:extLst>
                  <a:ext uri="{FF2B5EF4-FFF2-40B4-BE49-F238E27FC236}">
                    <a16:creationId xmlns:a16="http://schemas.microsoft.com/office/drawing/2014/main" id="{6A12CBD0-17F9-C440-83BF-8AD9337A6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0" name="Oval 935">
                <a:extLst>
                  <a:ext uri="{FF2B5EF4-FFF2-40B4-BE49-F238E27FC236}">
                    <a16:creationId xmlns:a16="http://schemas.microsoft.com/office/drawing/2014/main" id="{A0490C91-AE3A-374C-887D-E453E8102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1" name="Oval 936">
                <a:extLst>
                  <a:ext uri="{FF2B5EF4-FFF2-40B4-BE49-F238E27FC236}">
                    <a16:creationId xmlns:a16="http://schemas.microsoft.com/office/drawing/2014/main" id="{FC9C97C0-67C7-BC42-8CF0-88B2184B4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2" name="Oval 937">
                <a:extLst>
                  <a:ext uri="{FF2B5EF4-FFF2-40B4-BE49-F238E27FC236}">
                    <a16:creationId xmlns:a16="http://schemas.microsoft.com/office/drawing/2014/main" id="{B9983F02-430D-4A43-98E2-3794E2665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83" name="Rectangle 938">
                <a:extLst>
                  <a:ext uri="{FF2B5EF4-FFF2-40B4-BE49-F238E27FC236}">
                    <a16:creationId xmlns:a16="http://schemas.microsoft.com/office/drawing/2014/main" id="{90A969C1-1708-B444-9CC0-3BB7FBFD7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02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Firewalls: why</a:t>
            </a:r>
          </a:p>
        </p:txBody>
      </p:sp>
      <p:sp>
        <p:nvSpPr>
          <p:cNvPr id="280" name="Rectangle 6">
            <a:extLst>
              <a:ext uri="{FF2B5EF4-FFF2-40B4-BE49-F238E27FC236}">
                <a16:creationId xmlns:a16="http://schemas.microsoft.com/office/drawing/2014/main" id="{4647D4A8-A717-634C-AF6A-88FEC8CA5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99" y="1346162"/>
            <a:ext cx="10051701" cy="459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denial of service attacks:</a:t>
            </a:r>
          </a:p>
          <a:p>
            <a:pPr marL="690563" lvl="1" indent="-23336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SYN flooding: attacker establishes many bogus TCP connections, no resources left for </a:t>
            </a:r>
            <a:r>
              <a:rPr lang="en-US" altLang="ja-JP" sz="2400" dirty="0">
                <a:cs typeface="Gill Sans MT"/>
              </a:rPr>
              <a:t>“</a:t>
            </a:r>
            <a:r>
              <a:rPr lang="en-US" sz="2400" dirty="0">
                <a:cs typeface="Gill Sans MT"/>
              </a:rPr>
              <a:t>real</a:t>
            </a:r>
            <a:r>
              <a:rPr lang="en-US" altLang="ja-JP" sz="2400" dirty="0">
                <a:cs typeface="Gill Sans MT"/>
              </a:rPr>
              <a:t>”</a:t>
            </a:r>
            <a:r>
              <a:rPr lang="en-US" sz="2400" dirty="0">
                <a:cs typeface="Gill Sans MT"/>
              </a:rPr>
              <a:t> connections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prevent illegal modification/access of internal data</a:t>
            </a:r>
          </a:p>
          <a:p>
            <a:pPr marL="690563" lvl="1" indent="-233363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e.g., attacker replaces CIA</a:t>
            </a:r>
            <a:r>
              <a:rPr lang="ja-JP" altLang="en-US" sz="2400">
                <a:cs typeface="Gill Sans MT"/>
              </a:rPr>
              <a:t>’</a:t>
            </a:r>
            <a:r>
              <a:rPr lang="en-US" sz="2400" dirty="0">
                <a:cs typeface="Gill Sans MT"/>
              </a:rPr>
              <a:t>s homepage with something else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allow only authorized access to inside network</a:t>
            </a:r>
          </a:p>
          <a:p>
            <a:pPr marL="690563" lvl="1" indent="-223838"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 set of authenticated users/hosts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lang="en-US" sz="2800" dirty="0">
                <a:solidFill>
                  <a:srgbClr val="000099"/>
                </a:solidFill>
                <a:cs typeface="Gill Sans MT"/>
              </a:rPr>
              <a:t>three types of firewalls: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stateless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stateful packet filters</a:t>
            </a:r>
          </a:p>
          <a:p>
            <a:pPr marL="746125" lvl="1" indent="-288925">
              <a:lnSpc>
                <a:spcPct val="90000"/>
              </a:lnSpc>
              <a:spcBef>
                <a:spcPts val="4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cs typeface="Gill Sans MT"/>
              </a:rPr>
              <a:t>application gateways</a:t>
            </a:r>
          </a:p>
        </p:txBody>
      </p:sp>
    </p:spTree>
    <p:extLst>
      <p:ext uri="{BB962C8B-B14F-4D97-AF65-F5344CB8AC3E}">
        <p14:creationId xmlns:p14="http://schemas.microsoft.com/office/powerpoint/2010/main" val="31750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05E387-0B35-7A44-9084-39BB98417210}"/>
              </a:ext>
            </a:extLst>
          </p:cNvPr>
          <p:cNvGrpSpPr/>
          <p:nvPr/>
        </p:nvGrpSpPr>
        <p:grpSpPr>
          <a:xfrm>
            <a:off x="2461040" y="1551370"/>
            <a:ext cx="5718175" cy="1846262"/>
            <a:chOff x="2639460" y="3012180"/>
            <a:chExt cx="5718175" cy="184626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2295582-323F-E848-B973-67480C6B9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135" y="3012180"/>
              <a:ext cx="3189287" cy="1808162"/>
            </a:xfrm>
            <a:custGeom>
              <a:avLst/>
              <a:gdLst>
                <a:gd name="T0" fmla="*/ 2147483647 w 1672"/>
                <a:gd name="T1" fmla="*/ 2147483647 h 977"/>
                <a:gd name="T2" fmla="*/ 2147483647 w 1672"/>
                <a:gd name="T3" fmla="*/ 2147483647 h 977"/>
                <a:gd name="T4" fmla="*/ 2147483647 w 1672"/>
                <a:gd name="T5" fmla="*/ 2147483647 h 977"/>
                <a:gd name="T6" fmla="*/ 2147483647 w 1672"/>
                <a:gd name="T7" fmla="*/ 2147483647 h 977"/>
                <a:gd name="T8" fmla="*/ 2147483647 w 1672"/>
                <a:gd name="T9" fmla="*/ 2147483647 h 977"/>
                <a:gd name="T10" fmla="*/ 2147483647 w 1672"/>
                <a:gd name="T11" fmla="*/ 2147483647 h 977"/>
                <a:gd name="T12" fmla="*/ 2147483647 w 1672"/>
                <a:gd name="T13" fmla="*/ 2147483647 h 977"/>
                <a:gd name="T14" fmla="*/ 2147483647 w 1672"/>
                <a:gd name="T15" fmla="*/ 2147483647 h 977"/>
                <a:gd name="T16" fmla="*/ 2147483647 w 1672"/>
                <a:gd name="T17" fmla="*/ 2147483647 h 977"/>
                <a:gd name="T18" fmla="*/ 2147483647 w 1672"/>
                <a:gd name="T19" fmla="*/ 2147483647 h 977"/>
                <a:gd name="T20" fmla="*/ 2147483647 w 1672"/>
                <a:gd name="T21" fmla="*/ 2147483647 h 977"/>
                <a:gd name="T22" fmla="*/ 2147483647 w 1672"/>
                <a:gd name="T23" fmla="*/ 2147483647 h 977"/>
                <a:gd name="T24" fmla="*/ 2147483647 w 1672"/>
                <a:gd name="T25" fmla="*/ 2147483647 h 977"/>
                <a:gd name="T26" fmla="*/ 2147483647 w 1672"/>
                <a:gd name="T27" fmla="*/ 2147483647 h 977"/>
                <a:gd name="T28" fmla="*/ 2147483647 w 1672"/>
                <a:gd name="T29" fmla="*/ 2147483647 h 977"/>
                <a:gd name="T30" fmla="*/ 2147483647 w 1672"/>
                <a:gd name="T31" fmla="*/ 2147483647 h 977"/>
                <a:gd name="T32" fmla="*/ 2147483647 w 1672"/>
                <a:gd name="T33" fmla="*/ 2147483647 h 977"/>
                <a:gd name="T34" fmla="*/ 2147483647 w 1672"/>
                <a:gd name="T35" fmla="*/ 2147483647 h 977"/>
                <a:gd name="T36" fmla="*/ 2147483647 w 1672"/>
                <a:gd name="T37" fmla="*/ 2147483647 h 977"/>
                <a:gd name="T38" fmla="*/ 2147483647 w 1672"/>
                <a:gd name="T39" fmla="*/ 2147483647 h 977"/>
                <a:gd name="T40" fmla="*/ 2147483647 w 1672"/>
                <a:gd name="T41" fmla="*/ 2147483647 h 977"/>
                <a:gd name="T42" fmla="*/ 2147483647 w 1672"/>
                <a:gd name="T43" fmla="*/ 2147483647 h 977"/>
                <a:gd name="T44" fmla="*/ 2147483647 w 1672"/>
                <a:gd name="T45" fmla="*/ 2147483647 h 977"/>
                <a:gd name="T46" fmla="*/ 2147483647 w 1672"/>
                <a:gd name="T47" fmla="*/ 2147483647 h 977"/>
                <a:gd name="T48" fmla="*/ 2147483647 w 1672"/>
                <a:gd name="T49" fmla="*/ 2147483647 h 977"/>
                <a:gd name="T50" fmla="*/ 2147483647 w 1672"/>
                <a:gd name="T51" fmla="*/ 2147483647 h 977"/>
                <a:gd name="T52" fmla="*/ 2147483647 w 1672"/>
                <a:gd name="T53" fmla="*/ 2147483647 h 977"/>
                <a:gd name="T54" fmla="*/ 2147483647 w 1672"/>
                <a:gd name="T55" fmla="*/ 2147483647 h 977"/>
                <a:gd name="T56" fmla="*/ 2147483647 w 1672"/>
                <a:gd name="T57" fmla="*/ 2147483647 h 977"/>
                <a:gd name="T58" fmla="*/ 2147483647 w 1672"/>
                <a:gd name="T59" fmla="*/ 2147483647 h 977"/>
                <a:gd name="T60" fmla="*/ 2147483647 w 1672"/>
                <a:gd name="T61" fmla="*/ 2147483647 h 977"/>
                <a:gd name="T62" fmla="*/ 2147483647 w 1672"/>
                <a:gd name="T63" fmla="*/ 2147483647 h 977"/>
                <a:gd name="T64" fmla="*/ 2147483647 w 1672"/>
                <a:gd name="T65" fmla="*/ 2147483647 h 977"/>
                <a:gd name="T66" fmla="*/ 2147483647 w 1672"/>
                <a:gd name="T67" fmla="*/ 2147483647 h 977"/>
                <a:gd name="T68" fmla="*/ 2147483647 w 1672"/>
                <a:gd name="T69" fmla="*/ 2147483647 h 977"/>
                <a:gd name="T70" fmla="*/ 2147483647 w 1672"/>
                <a:gd name="T71" fmla="*/ 2147483647 h 977"/>
                <a:gd name="T72" fmla="*/ 2147483647 w 1672"/>
                <a:gd name="T73" fmla="*/ 2147483647 h 977"/>
                <a:gd name="T74" fmla="*/ 2147483647 w 1672"/>
                <a:gd name="T75" fmla="*/ 2147483647 h 977"/>
                <a:gd name="T76" fmla="*/ 2147483647 w 1672"/>
                <a:gd name="T77" fmla="*/ 2147483647 h 977"/>
                <a:gd name="T78" fmla="*/ 2147483647 w 1672"/>
                <a:gd name="T79" fmla="*/ 2147483647 h 977"/>
                <a:gd name="T80" fmla="*/ 2147483647 w 1672"/>
                <a:gd name="T81" fmla="*/ 2147483647 h 977"/>
                <a:gd name="T82" fmla="*/ 2147483647 w 1672"/>
                <a:gd name="T83" fmla="*/ 2147483647 h 977"/>
                <a:gd name="T84" fmla="*/ 2147483647 w 1672"/>
                <a:gd name="T85" fmla="*/ 2147483647 h 977"/>
                <a:gd name="T86" fmla="*/ 2147483647 w 1672"/>
                <a:gd name="T87" fmla="*/ 2147483647 h 977"/>
                <a:gd name="T88" fmla="*/ 0 w 1672"/>
                <a:gd name="T89" fmla="*/ 2147483647 h 977"/>
                <a:gd name="T90" fmla="*/ 2147483647 w 1672"/>
                <a:gd name="T91" fmla="*/ 2147483647 h 977"/>
                <a:gd name="T92" fmla="*/ 2147483647 w 1672"/>
                <a:gd name="T93" fmla="*/ 2147483647 h 977"/>
                <a:gd name="T94" fmla="*/ 0 w 1672"/>
                <a:gd name="T95" fmla="*/ 2147483647 h 977"/>
                <a:gd name="T96" fmla="*/ 2147483647 w 1672"/>
                <a:gd name="T97" fmla="*/ 2147483647 h 977"/>
                <a:gd name="T98" fmla="*/ 2147483647 w 1672"/>
                <a:gd name="T99" fmla="*/ 2147483647 h 977"/>
                <a:gd name="T100" fmla="*/ 2147483647 w 1672"/>
                <a:gd name="T101" fmla="*/ 2147483647 h 977"/>
                <a:gd name="T102" fmla="*/ 2147483647 w 1672"/>
                <a:gd name="T103" fmla="*/ 2147483647 h 977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72"/>
                <a:gd name="T157" fmla="*/ 0 h 977"/>
                <a:gd name="T158" fmla="*/ 1672 w 1672"/>
                <a:gd name="T159" fmla="*/ 977 h 977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198">
              <a:extLst>
                <a:ext uri="{FF2B5EF4-FFF2-40B4-BE49-F238E27FC236}">
                  <a16:creationId xmlns:a16="http://schemas.microsoft.com/office/drawing/2014/main" id="{3D07DBBB-CF0F-3F44-99C9-3F75417A0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760" y="4115492"/>
              <a:ext cx="41275" cy="198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3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9" name="Line 334">
              <a:extLst>
                <a:ext uri="{FF2B5EF4-FFF2-40B4-BE49-F238E27FC236}">
                  <a16:creationId xmlns:a16="http://schemas.microsoft.com/office/drawing/2014/main" id="{C5013588-2C85-8D4F-9FAD-EF5006D71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060" y="4142480"/>
              <a:ext cx="434975" cy="158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Freeform 346">
              <a:extLst>
                <a:ext uri="{FF2B5EF4-FFF2-40B4-BE49-F238E27FC236}">
                  <a16:creationId xmlns:a16="http://schemas.microsoft.com/office/drawing/2014/main" id="{F8055989-3657-594C-82A8-60EE2F874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5810" y="3518592"/>
              <a:ext cx="1901825" cy="1141413"/>
            </a:xfrm>
            <a:custGeom>
              <a:avLst/>
              <a:gdLst>
                <a:gd name="T0" fmla="*/ 2147483647 w 1198"/>
                <a:gd name="T1" fmla="*/ 2147483647 h 719"/>
                <a:gd name="T2" fmla="*/ 2147483647 w 1198"/>
                <a:gd name="T3" fmla="*/ 0 h 719"/>
                <a:gd name="T4" fmla="*/ 2147483647 w 1198"/>
                <a:gd name="T5" fmla="*/ 2147483647 h 719"/>
                <a:gd name="T6" fmla="*/ 2147483647 w 1198"/>
                <a:gd name="T7" fmla="*/ 2147483647 h 719"/>
                <a:gd name="T8" fmla="*/ 2147483647 w 1198"/>
                <a:gd name="T9" fmla="*/ 2147483647 h 719"/>
                <a:gd name="T10" fmla="*/ 2147483647 w 1198"/>
                <a:gd name="T11" fmla="*/ 2147483647 h 719"/>
                <a:gd name="T12" fmla="*/ 2147483647 w 1198"/>
                <a:gd name="T13" fmla="*/ 2147483647 h 719"/>
                <a:gd name="T14" fmla="*/ 2147483647 w 1198"/>
                <a:gd name="T15" fmla="*/ 2147483647 h 719"/>
                <a:gd name="T16" fmla="*/ 2147483647 w 1198"/>
                <a:gd name="T17" fmla="*/ 2147483647 h 719"/>
                <a:gd name="T18" fmla="*/ 2147483647 w 1198"/>
                <a:gd name="T19" fmla="*/ 2147483647 h 719"/>
                <a:gd name="T20" fmla="*/ 2147483647 w 1198"/>
                <a:gd name="T21" fmla="*/ 2147483647 h 719"/>
                <a:gd name="T22" fmla="*/ 2147483647 w 1198"/>
                <a:gd name="T23" fmla="*/ 2147483647 h 719"/>
                <a:gd name="T24" fmla="*/ 2147483647 w 1198"/>
                <a:gd name="T25" fmla="*/ 2147483647 h 719"/>
                <a:gd name="T26" fmla="*/ 2147483647 w 1198"/>
                <a:gd name="T27" fmla="*/ 2147483647 h 719"/>
                <a:gd name="T28" fmla="*/ 2147483647 w 1198"/>
                <a:gd name="T29" fmla="*/ 2147483647 h 719"/>
                <a:gd name="T30" fmla="*/ 2147483647 w 1198"/>
                <a:gd name="T31" fmla="*/ 2147483647 h 719"/>
                <a:gd name="T32" fmla="*/ 2147483647 w 1198"/>
                <a:gd name="T33" fmla="*/ 2147483647 h 719"/>
                <a:gd name="T34" fmla="*/ 2147483647 w 1198"/>
                <a:gd name="T35" fmla="*/ 2147483647 h 719"/>
                <a:gd name="T36" fmla="*/ 2147483647 w 1198"/>
                <a:gd name="T37" fmla="*/ 2147483647 h 719"/>
                <a:gd name="T38" fmla="*/ 2147483647 w 1198"/>
                <a:gd name="T39" fmla="*/ 2147483647 h 719"/>
                <a:gd name="T40" fmla="*/ 2147483647 w 1198"/>
                <a:gd name="T41" fmla="*/ 2147483647 h 719"/>
                <a:gd name="T42" fmla="*/ 2147483647 w 1198"/>
                <a:gd name="T43" fmla="*/ 2147483647 h 719"/>
                <a:gd name="T44" fmla="*/ 0 w 1198"/>
                <a:gd name="T45" fmla="*/ 2147483647 h 719"/>
                <a:gd name="T46" fmla="*/ 2147483647 w 1198"/>
                <a:gd name="T47" fmla="*/ 2147483647 h 719"/>
                <a:gd name="T48" fmla="*/ 2147483647 w 1198"/>
                <a:gd name="T49" fmla="*/ 2147483647 h 719"/>
                <a:gd name="T50" fmla="*/ 2147483647 w 1198"/>
                <a:gd name="T51" fmla="*/ 2147483647 h 719"/>
                <a:gd name="T52" fmla="*/ 2147483647 w 1198"/>
                <a:gd name="T53" fmla="*/ 2147483647 h 719"/>
                <a:gd name="T54" fmla="*/ 2147483647 w 1198"/>
                <a:gd name="T55" fmla="*/ 2147483647 h 719"/>
                <a:gd name="T56" fmla="*/ 2147483647 w 1198"/>
                <a:gd name="T57" fmla="*/ 2147483647 h 719"/>
                <a:gd name="T58" fmla="*/ 2147483647 w 1198"/>
                <a:gd name="T59" fmla="*/ 2147483647 h 719"/>
                <a:gd name="T60" fmla="*/ 2147483647 w 1198"/>
                <a:gd name="T61" fmla="*/ 2147483647 h 719"/>
                <a:gd name="T62" fmla="*/ 2147483647 w 1198"/>
                <a:gd name="T63" fmla="*/ 2147483647 h 719"/>
                <a:gd name="T64" fmla="*/ 2147483647 w 1198"/>
                <a:gd name="T65" fmla="*/ 2147483647 h 719"/>
                <a:gd name="T66" fmla="*/ 2147483647 w 1198"/>
                <a:gd name="T67" fmla="*/ 2147483647 h 719"/>
                <a:gd name="T68" fmla="*/ 2147483647 w 1198"/>
                <a:gd name="T69" fmla="*/ 2147483647 h 719"/>
                <a:gd name="T70" fmla="*/ 2147483647 w 1198"/>
                <a:gd name="T71" fmla="*/ 2147483647 h 719"/>
                <a:gd name="T72" fmla="*/ 2147483647 w 1198"/>
                <a:gd name="T73" fmla="*/ 2147483647 h 719"/>
                <a:gd name="T74" fmla="*/ 2147483647 w 1198"/>
                <a:gd name="T75" fmla="*/ 2147483647 h 719"/>
                <a:gd name="T76" fmla="*/ 2147483647 w 1198"/>
                <a:gd name="T77" fmla="*/ 2147483647 h 719"/>
                <a:gd name="T78" fmla="*/ 2147483647 w 1198"/>
                <a:gd name="T79" fmla="*/ 2147483647 h 719"/>
                <a:gd name="T80" fmla="*/ 2147483647 w 1198"/>
                <a:gd name="T81" fmla="*/ 2147483647 h 719"/>
                <a:gd name="T82" fmla="*/ 2147483647 w 1198"/>
                <a:gd name="T83" fmla="*/ 2147483647 h 719"/>
                <a:gd name="T84" fmla="*/ 2147483647 w 1198"/>
                <a:gd name="T85" fmla="*/ 2147483647 h 719"/>
                <a:gd name="T86" fmla="*/ 2147483647 w 1198"/>
                <a:gd name="T87" fmla="*/ 2147483647 h 719"/>
                <a:gd name="T88" fmla="*/ 2147483647 w 1198"/>
                <a:gd name="T89" fmla="*/ 2147483647 h 719"/>
                <a:gd name="T90" fmla="*/ 2147483647 w 1198"/>
                <a:gd name="T91" fmla="*/ 2147483647 h 719"/>
                <a:gd name="T92" fmla="*/ 2147483647 w 1198"/>
                <a:gd name="T93" fmla="*/ 2147483647 h 719"/>
                <a:gd name="T94" fmla="*/ 2147483647 w 1198"/>
                <a:gd name="T95" fmla="*/ 2147483647 h 719"/>
                <a:gd name="T96" fmla="*/ 2147483647 w 1198"/>
                <a:gd name="T97" fmla="*/ 2147483647 h 719"/>
                <a:gd name="T98" fmla="*/ 2147483647 w 1198"/>
                <a:gd name="T99" fmla="*/ 2147483647 h 719"/>
                <a:gd name="T100" fmla="*/ 2147483647 w 1198"/>
                <a:gd name="T101" fmla="*/ 2147483647 h 719"/>
                <a:gd name="T102" fmla="*/ 2147483647 w 1198"/>
                <a:gd name="T103" fmla="*/ 2147483647 h 719"/>
                <a:gd name="T104" fmla="*/ 2147483647 w 1198"/>
                <a:gd name="T105" fmla="*/ 2147483647 h 719"/>
                <a:gd name="T106" fmla="*/ 2147483647 w 1198"/>
                <a:gd name="T107" fmla="*/ 2147483647 h 719"/>
                <a:gd name="T108" fmla="*/ 2147483647 w 1198"/>
                <a:gd name="T109" fmla="*/ 2147483647 h 719"/>
                <a:gd name="T110" fmla="*/ 2147483647 w 1198"/>
                <a:gd name="T111" fmla="*/ 2147483647 h 719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98"/>
                <a:gd name="T169" fmla="*/ 0 h 719"/>
                <a:gd name="T170" fmla="*/ 1198 w 1198"/>
                <a:gd name="T171" fmla="*/ 719 h 719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9AE0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347">
              <a:extLst>
                <a:ext uri="{FF2B5EF4-FFF2-40B4-BE49-F238E27FC236}">
                  <a16:creationId xmlns:a16="http://schemas.microsoft.com/office/drawing/2014/main" id="{D365F223-8596-8748-A94C-FBF99671C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2097" y="4125017"/>
              <a:ext cx="4905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8FE8EFD3-E437-4B43-8E00-80908095C8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5072" y="3644005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5E65455-8BA5-4E41-BB95-502143857D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82422" y="3691630"/>
              <a:ext cx="271463" cy="314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5" name="Line 22">
              <a:extLst>
                <a:ext uri="{FF2B5EF4-FFF2-40B4-BE49-F238E27FC236}">
                  <a16:creationId xmlns:a16="http://schemas.microsoft.com/office/drawing/2014/main" id="{FADF5BD3-D3C6-5940-BFE8-6B639D693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522" y="3720205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6" name="Group 44">
              <a:extLst>
                <a:ext uri="{FF2B5EF4-FFF2-40B4-BE49-F238E27FC236}">
                  <a16:creationId xmlns:a16="http://schemas.microsoft.com/office/drawing/2014/main" id="{EE72A278-9FC3-5045-9DA2-C7412E6100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9460" y="3446657"/>
              <a:ext cx="568325" cy="481182"/>
              <a:chOff x="-44" y="1473"/>
              <a:chExt cx="981" cy="1105"/>
            </a:xfrm>
          </p:grpSpPr>
          <p:pic>
            <p:nvPicPr>
              <p:cNvPr id="124" name="Picture 45" descr="desktop_computer_stylized_medium">
                <a:extLst>
                  <a:ext uri="{FF2B5EF4-FFF2-40B4-BE49-F238E27FC236}">
                    <a16:creationId xmlns:a16="http://schemas.microsoft.com/office/drawing/2014/main" id="{015EC23D-53E2-5E4C-B94E-047D7272BB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46">
                <a:extLst>
                  <a:ext uri="{FF2B5EF4-FFF2-40B4-BE49-F238E27FC236}">
                    <a16:creationId xmlns:a16="http://schemas.microsoft.com/office/drawing/2014/main" id="{596D08E5-0867-3948-9041-2C05DBE40A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7" name="Group 44">
              <a:extLst>
                <a:ext uri="{FF2B5EF4-FFF2-40B4-BE49-F238E27FC236}">
                  <a16:creationId xmlns:a16="http://schemas.microsoft.com/office/drawing/2014/main" id="{A0B7E594-F386-6C46-970D-900757CAE5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498" y="3935780"/>
              <a:ext cx="568325" cy="481182"/>
              <a:chOff x="-44" y="1473"/>
              <a:chExt cx="981" cy="1105"/>
            </a:xfrm>
          </p:grpSpPr>
          <p:pic>
            <p:nvPicPr>
              <p:cNvPr id="122" name="Picture 45" descr="desktop_computer_stylized_medium">
                <a:extLst>
                  <a:ext uri="{FF2B5EF4-FFF2-40B4-BE49-F238E27FC236}">
                    <a16:creationId xmlns:a16="http://schemas.microsoft.com/office/drawing/2014/main" id="{A34B7569-1A23-6340-AB30-0378804240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46">
                <a:extLst>
                  <a:ext uri="{FF2B5EF4-FFF2-40B4-BE49-F238E27FC236}">
                    <a16:creationId xmlns:a16="http://schemas.microsoft.com/office/drawing/2014/main" id="{11920007-994E-F84F-9988-93E6041533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791FA198-F808-A247-9094-FAC52AF4E6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0597" y="3650355"/>
              <a:ext cx="37782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9" name="Line 22">
              <a:extLst>
                <a:ext uri="{FF2B5EF4-FFF2-40B4-BE49-F238E27FC236}">
                  <a16:creationId xmlns:a16="http://schemas.microsoft.com/office/drawing/2014/main" id="{19C58F29-9A71-0E4E-B757-88CBB14D45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52372" y="4145655"/>
              <a:ext cx="120650" cy="2936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22">
              <a:extLst>
                <a:ext uri="{FF2B5EF4-FFF2-40B4-BE49-F238E27FC236}">
                  <a16:creationId xmlns:a16="http://schemas.microsoft.com/office/drawing/2014/main" id="{1B238A15-B5FF-AE44-878F-DC6AC8CC7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185" y="4156767"/>
              <a:ext cx="73025" cy="295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9DC05518-23BE-C94C-A164-A962217A2A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53910" y="3604317"/>
              <a:ext cx="5556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2" name="Group 44">
              <a:extLst>
                <a:ext uri="{FF2B5EF4-FFF2-40B4-BE49-F238E27FC236}">
                  <a16:creationId xmlns:a16="http://schemas.microsoft.com/office/drawing/2014/main" id="{DA660BB5-7FB0-4C42-B1A1-13864F3A7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9310" y="4308973"/>
              <a:ext cx="568325" cy="481183"/>
              <a:chOff x="-44" y="1473"/>
              <a:chExt cx="981" cy="1105"/>
            </a:xfrm>
          </p:grpSpPr>
          <p:pic>
            <p:nvPicPr>
              <p:cNvPr id="120" name="Picture 45" descr="desktop_computer_stylized_medium">
                <a:extLst>
                  <a:ext uri="{FF2B5EF4-FFF2-40B4-BE49-F238E27FC236}">
                    <a16:creationId xmlns:a16="http://schemas.microsoft.com/office/drawing/2014/main" id="{2F2923F1-58A1-C84D-BF2B-7E9B34FB0E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46">
                <a:extLst>
                  <a:ext uri="{FF2B5EF4-FFF2-40B4-BE49-F238E27FC236}">
                    <a16:creationId xmlns:a16="http://schemas.microsoft.com/office/drawing/2014/main" id="{46D33FE4-069C-0144-8385-E6AE6BBD6AA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3" name="Group 44">
              <a:extLst>
                <a:ext uri="{FF2B5EF4-FFF2-40B4-BE49-F238E27FC236}">
                  <a16:creationId xmlns:a16="http://schemas.microsoft.com/office/drawing/2014/main" id="{7ABC6681-48BE-1848-9E8B-C31366317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6510" y="4377260"/>
              <a:ext cx="568325" cy="481182"/>
              <a:chOff x="-44" y="1473"/>
              <a:chExt cx="981" cy="1105"/>
            </a:xfrm>
          </p:grpSpPr>
          <p:pic>
            <p:nvPicPr>
              <p:cNvPr id="118" name="Picture 45" descr="desktop_computer_stylized_medium">
                <a:extLst>
                  <a:ext uri="{FF2B5EF4-FFF2-40B4-BE49-F238E27FC236}">
                    <a16:creationId xmlns:a16="http://schemas.microsoft.com/office/drawing/2014/main" id="{4193E87E-44A0-1645-8482-B0FEE2FA25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46">
                <a:extLst>
                  <a:ext uri="{FF2B5EF4-FFF2-40B4-BE49-F238E27FC236}">
                    <a16:creationId xmlns:a16="http://schemas.microsoft.com/office/drawing/2014/main" id="{16E89581-C9CA-1E49-BB51-F68537A66C4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4" name="Group 44">
              <a:extLst>
                <a:ext uri="{FF2B5EF4-FFF2-40B4-BE49-F238E27FC236}">
                  <a16:creationId xmlns:a16="http://schemas.microsoft.com/office/drawing/2014/main" id="{B34BB223-DE05-6A4A-A2F3-B61F4F5BB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8897" y="3267767"/>
              <a:ext cx="568325" cy="481183"/>
              <a:chOff x="-44" y="1473"/>
              <a:chExt cx="981" cy="1105"/>
            </a:xfrm>
          </p:grpSpPr>
          <p:pic>
            <p:nvPicPr>
              <p:cNvPr id="116" name="Picture 45" descr="desktop_computer_stylized_medium">
                <a:extLst>
                  <a:ext uri="{FF2B5EF4-FFF2-40B4-BE49-F238E27FC236}">
                    <a16:creationId xmlns:a16="http://schemas.microsoft.com/office/drawing/2014/main" id="{6C12209C-1305-0B46-9F45-003FAEA805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7" name="Freeform 46">
                <a:extLst>
                  <a:ext uri="{FF2B5EF4-FFF2-40B4-BE49-F238E27FC236}">
                    <a16:creationId xmlns:a16="http://schemas.microsoft.com/office/drawing/2014/main" id="{8108913C-0A0B-1042-AACF-D3B7CBF3857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296 w 356"/>
                  <a:gd name="T3" fmla="*/ 69 h 368"/>
                  <a:gd name="T4" fmla="*/ 1537 w 356"/>
                  <a:gd name="T5" fmla="*/ 1447 h 368"/>
                  <a:gd name="T6" fmla="*/ 339 w 356"/>
                  <a:gd name="T7" fmla="*/ 181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25" name="Group 906">
              <a:extLst>
                <a:ext uri="{FF2B5EF4-FFF2-40B4-BE49-F238E27FC236}">
                  <a16:creationId xmlns:a16="http://schemas.microsoft.com/office/drawing/2014/main" id="{D1522F93-BF6F-D441-800C-30847E497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8516" y="3879451"/>
              <a:ext cx="285924" cy="538072"/>
              <a:chOff x="4140" y="429"/>
              <a:chExt cx="1425" cy="2396"/>
            </a:xfrm>
          </p:grpSpPr>
          <p:sp>
            <p:nvSpPr>
              <p:cNvPr id="84" name="Freeform 907">
                <a:extLst>
                  <a:ext uri="{FF2B5EF4-FFF2-40B4-BE49-F238E27FC236}">
                    <a16:creationId xmlns:a16="http://schemas.microsoft.com/office/drawing/2014/main" id="{AEEA7723-9160-3A4C-941A-69BD04A37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5" name="Rectangle 908">
                <a:extLst>
                  <a:ext uri="{FF2B5EF4-FFF2-40B4-BE49-F238E27FC236}">
                    <a16:creationId xmlns:a16="http://schemas.microsoft.com/office/drawing/2014/main" id="{8ACA22B0-FE51-4A47-BB85-F16AD6D1D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427"/>
                <a:ext cx="103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6" name="Freeform 909">
                <a:extLst>
                  <a:ext uri="{FF2B5EF4-FFF2-40B4-BE49-F238E27FC236}">
                    <a16:creationId xmlns:a16="http://schemas.microsoft.com/office/drawing/2014/main" id="{FE60557A-3B66-D147-B710-AF24AE76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910">
                <a:extLst>
                  <a:ext uri="{FF2B5EF4-FFF2-40B4-BE49-F238E27FC236}">
                    <a16:creationId xmlns:a16="http://schemas.microsoft.com/office/drawing/2014/main" id="{11B0230E-5F75-5148-A3D1-2D8B3EC43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Rectangle 911">
                <a:extLst>
                  <a:ext uri="{FF2B5EF4-FFF2-40B4-BE49-F238E27FC236}">
                    <a16:creationId xmlns:a16="http://schemas.microsoft.com/office/drawing/2014/main" id="{BCBEC638-8F75-014F-ADA9-3B9A5C373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88"/>
                <a:ext cx="593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89" name="Group 912">
                <a:extLst>
                  <a:ext uri="{FF2B5EF4-FFF2-40B4-BE49-F238E27FC236}">
                    <a16:creationId xmlns:a16="http://schemas.microsoft.com/office/drawing/2014/main" id="{37B72626-5FDE-D142-9AB0-919A54C33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913">
                  <a:extLst>
                    <a:ext uri="{FF2B5EF4-FFF2-40B4-BE49-F238E27FC236}">
                      <a16:creationId xmlns:a16="http://schemas.microsoft.com/office/drawing/2014/main" id="{704D8359-B066-8748-AC27-010BD39F2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21" cy="12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5" name="AutoShape 914">
                  <a:extLst>
                    <a:ext uri="{FF2B5EF4-FFF2-40B4-BE49-F238E27FC236}">
                      <a16:creationId xmlns:a16="http://schemas.microsoft.com/office/drawing/2014/main" id="{94DD4879-3D81-E947-A0FF-5A5AA11F3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" y="2581"/>
                  <a:ext cx="691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0" name="Rectangle 915">
                <a:extLst>
                  <a:ext uri="{FF2B5EF4-FFF2-40B4-BE49-F238E27FC236}">
                    <a16:creationId xmlns:a16="http://schemas.microsoft.com/office/drawing/2014/main" id="{F7B11742-56AB-A644-AD72-D716450D9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021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1" name="Group 916">
                <a:extLst>
                  <a:ext uri="{FF2B5EF4-FFF2-40B4-BE49-F238E27FC236}">
                    <a16:creationId xmlns:a16="http://schemas.microsoft.com/office/drawing/2014/main" id="{0CC7B33E-FE3D-F14F-ACAA-5AED98E2A1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917">
                  <a:extLst>
                    <a:ext uri="{FF2B5EF4-FFF2-40B4-BE49-F238E27FC236}">
                      <a16:creationId xmlns:a16="http://schemas.microsoft.com/office/drawing/2014/main" id="{11064641-6BD1-1C40-8273-FF98260ACC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3" name="AutoShape 918">
                  <a:extLst>
                    <a:ext uri="{FF2B5EF4-FFF2-40B4-BE49-F238E27FC236}">
                      <a16:creationId xmlns:a16="http://schemas.microsoft.com/office/drawing/2014/main" id="{7739CF42-B546-594E-8149-6B15718DF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" y="2581"/>
                  <a:ext cx="70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919">
                <a:extLst>
                  <a:ext uri="{FF2B5EF4-FFF2-40B4-BE49-F238E27FC236}">
                    <a16:creationId xmlns:a16="http://schemas.microsoft.com/office/drawing/2014/main" id="{BAB32908-1862-8A45-8FD4-BA74DFB13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1360"/>
                <a:ext cx="601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3" name="Rectangle 920">
                <a:extLst>
                  <a:ext uri="{FF2B5EF4-FFF2-40B4-BE49-F238E27FC236}">
                    <a16:creationId xmlns:a16="http://schemas.microsoft.com/office/drawing/2014/main" id="{AFD30AFA-5002-4246-9D4B-3843B13FB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7"/>
                <a:ext cx="593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94" name="Group 921">
                <a:extLst>
                  <a:ext uri="{FF2B5EF4-FFF2-40B4-BE49-F238E27FC236}">
                    <a16:creationId xmlns:a16="http://schemas.microsoft.com/office/drawing/2014/main" id="{3A4E59B2-6776-F044-A1D5-492D1A82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110" name="AutoShape 922">
                  <a:extLst>
                    <a:ext uri="{FF2B5EF4-FFF2-40B4-BE49-F238E27FC236}">
                      <a16:creationId xmlns:a16="http://schemas.microsoft.com/office/drawing/2014/main" id="{050DB3DA-3FE0-4E45-86D4-987D34DCD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11" name="AutoShape 923">
                  <a:extLst>
                    <a:ext uri="{FF2B5EF4-FFF2-40B4-BE49-F238E27FC236}">
                      <a16:creationId xmlns:a16="http://schemas.microsoft.com/office/drawing/2014/main" id="{91DE7B6A-B23C-E942-907A-35E945B4D6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9"/>
                  <a:ext cx="690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5" name="Freeform 924">
                <a:extLst>
                  <a:ext uri="{FF2B5EF4-FFF2-40B4-BE49-F238E27FC236}">
                    <a16:creationId xmlns:a16="http://schemas.microsoft.com/office/drawing/2014/main" id="{3FB0972F-BECE-974B-A3E7-A58D63D423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96" name="Group 925">
                <a:extLst>
                  <a:ext uri="{FF2B5EF4-FFF2-40B4-BE49-F238E27FC236}">
                    <a16:creationId xmlns:a16="http://schemas.microsoft.com/office/drawing/2014/main" id="{BC6FE3BA-3D3D-C544-A611-D8F0FDEE8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926">
                  <a:extLst>
                    <a:ext uri="{FF2B5EF4-FFF2-40B4-BE49-F238E27FC236}">
                      <a16:creationId xmlns:a16="http://schemas.microsoft.com/office/drawing/2014/main" id="{5B01C675-61C8-574F-9D97-10FB5364D1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6"/>
                  <a:ext cx="710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9" name="AutoShape 927">
                  <a:extLst>
                    <a:ext uri="{FF2B5EF4-FFF2-40B4-BE49-F238E27FC236}">
                      <a16:creationId xmlns:a16="http://schemas.microsoft.com/office/drawing/2014/main" id="{FB6EF860-87AB-D84C-A4E6-11BCE8C259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6" y="2580"/>
                  <a:ext cx="680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97" name="Rectangle 928">
                <a:extLst>
                  <a:ext uri="{FF2B5EF4-FFF2-40B4-BE49-F238E27FC236}">
                    <a16:creationId xmlns:a16="http://schemas.microsoft.com/office/drawing/2014/main" id="{2F412267-496E-554D-AA85-078F5D4B2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7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Freeform 929">
                <a:extLst>
                  <a:ext uri="{FF2B5EF4-FFF2-40B4-BE49-F238E27FC236}">
                    <a16:creationId xmlns:a16="http://schemas.microsoft.com/office/drawing/2014/main" id="{AF4E1DE4-4F69-0C42-B1EC-DABB4D8A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9" name="Freeform 930">
                <a:extLst>
                  <a:ext uri="{FF2B5EF4-FFF2-40B4-BE49-F238E27FC236}">
                    <a16:creationId xmlns:a16="http://schemas.microsoft.com/office/drawing/2014/main" id="{5C136E4A-1C37-4944-B70D-A845CE14F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0" name="Oval 931">
                <a:extLst>
                  <a:ext uri="{FF2B5EF4-FFF2-40B4-BE49-F238E27FC236}">
                    <a16:creationId xmlns:a16="http://schemas.microsoft.com/office/drawing/2014/main" id="{5A97BA6F-7968-0B46-B4BA-E31E7364E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6" y="2604"/>
                <a:ext cx="47" cy="99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1" name="Freeform 932">
                <a:extLst>
                  <a:ext uri="{FF2B5EF4-FFF2-40B4-BE49-F238E27FC236}">
                    <a16:creationId xmlns:a16="http://schemas.microsoft.com/office/drawing/2014/main" id="{FE2A825D-B216-F141-B706-1C8080884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2" name="AutoShape 933">
                <a:extLst>
                  <a:ext uri="{FF2B5EF4-FFF2-40B4-BE49-F238E27FC236}">
                    <a16:creationId xmlns:a16="http://schemas.microsoft.com/office/drawing/2014/main" id="{DA9B22C6-07B5-AC4F-9E05-842E0C765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2"/>
                <a:ext cx="1195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3" name="AutoShape 934">
                <a:extLst>
                  <a:ext uri="{FF2B5EF4-FFF2-40B4-BE49-F238E27FC236}">
                    <a16:creationId xmlns:a16="http://schemas.microsoft.com/office/drawing/2014/main" id="{93C3456B-5EAE-8446-AD42-80B37C10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2710"/>
                <a:ext cx="1060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4" name="Oval 935">
                <a:extLst>
                  <a:ext uri="{FF2B5EF4-FFF2-40B4-BE49-F238E27FC236}">
                    <a16:creationId xmlns:a16="http://schemas.microsoft.com/office/drawing/2014/main" id="{A09E8CCA-65E5-7E47-922F-1987AA8AC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5"/>
                <a:ext cx="158" cy="13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5" name="Oval 936">
                <a:extLst>
                  <a:ext uri="{FF2B5EF4-FFF2-40B4-BE49-F238E27FC236}">
                    <a16:creationId xmlns:a16="http://schemas.microsoft.com/office/drawing/2014/main" id="{7C460452-7BE1-4949-BF58-9C1BE7467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58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6" name="Oval 937">
                <a:extLst>
                  <a:ext uri="{FF2B5EF4-FFF2-40B4-BE49-F238E27FC236}">
                    <a16:creationId xmlns:a16="http://schemas.microsoft.com/office/drawing/2014/main" id="{FA0952CD-1199-4949-A094-0AE42E99D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2" y="2378"/>
                <a:ext cx="158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7" name="Rectangle 938">
                <a:extLst>
                  <a:ext uri="{FF2B5EF4-FFF2-40B4-BE49-F238E27FC236}">
                    <a16:creationId xmlns:a16="http://schemas.microsoft.com/office/drawing/2014/main" id="{735B8ADF-72F2-C942-A93A-6A9DE0632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1834"/>
                <a:ext cx="87" cy="756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08FF9CB-3577-F345-8547-E7807389CF1E}"/>
                </a:ext>
              </a:extLst>
            </p:cNvPr>
            <p:cNvGrpSpPr/>
            <p:nvPr/>
          </p:nvGrpSpPr>
          <p:grpSpPr>
            <a:xfrm>
              <a:off x="3483550" y="3480668"/>
              <a:ext cx="710244" cy="282076"/>
              <a:chOff x="3668110" y="2448910"/>
              <a:chExt cx="3794234" cy="216513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0284349-F583-D24B-A3DF-EC5D910AAA3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A56B02F8-F0E1-FE4D-9320-C12545B6D1AE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51EC26A-E11D-7443-8704-AC214D147972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91B40CD7-4DF6-0141-890F-463F75E362A0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00C1CBE4-17A4-D448-9C92-885DEAEEDA3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AFC89776-EDED-C343-9730-13AF464B5FEA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DC90CF92-14D3-224B-ABEB-751D6B3D3400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307B383-78B2-0449-9525-4B315C2CB61C}"/>
                </a:ext>
              </a:extLst>
            </p:cNvPr>
            <p:cNvGrpSpPr/>
            <p:nvPr/>
          </p:nvGrpSpPr>
          <p:grpSpPr>
            <a:xfrm>
              <a:off x="5301812" y="3943640"/>
              <a:ext cx="754294" cy="393599"/>
              <a:chOff x="7493876" y="2774731"/>
              <a:chExt cx="1481958" cy="894622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2A5BAF25-A0DE-B749-BED2-B83B13A411D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60ECF75-00B2-054C-81C8-C369008BA69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2D5AA3E-2968-154F-83AA-BFEFB38761F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7E9ABA87-4EB0-6B47-8590-C8D13AF022C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890B6F94-5705-3F46-8D53-59C76A24DF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A16DF83-44AF-C14B-A8A5-69E2FC1D598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CF1C375E-5271-8747-94CF-647940CF263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E4F11E-9F35-664F-97EA-7D4ADE6845C8}"/>
                </a:ext>
              </a:extLst>
            </p:cNvPr>
            <p:cNvGrpSpPr/>
            <p:nvPr/>
          </p:nvGrpSpPr>
          <p:grpSpPr>
            <a:xfrm>
              <a:off x="4267892" y="3971183"/>
              <a:ext cx="710244" cy="282076"/>
              <a:chOff x="3668110" y="2448910"/>
              <a:chExt cx="3794234" cy="216513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BA079D9-C480-AD4D-B5DA-EC37BA225C48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76B5A51-8072-0547-A367-70FC376A69A9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D92BAC0A-5CE8-9042-8E37-B9117A3A474A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66" name="Freeform 65">
                  <a:extLst>
                    <a:ext uri="{FF2B5EF4-FFF2-40B4-BE49-F238E27FC236}">
                      <a16:creationId xmlns:a16="http://schemas.microsoft.com/office/drawing/2014/main" id="{3353FBFD-A2D7-E744-B1F3-8E7B40B65AF2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A4C63F95-1B9C-FD43-843A-DB2A347EA1C0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D0BAA16E-35F3-E647-91A9-1F251F8EB69E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CFB9596C-6CA1-1942-B376-083CC0E261A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" name="Group 906">
              <a:extLst>
                <a:ext uri="{FF2B5EF4-FFF2-40B4-BE49-F238E27FC236}">
                  <a16:creationId xmlns:a16="http://schemas.microsoft.com/office/drawing/2014/main" id="{F07F9C1D-AE30-5045-B1BC-4B265BBBFD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102" y="3464695"/>
              <a:ext cx="296863" cy="541338"/>
              <a:chOff x="4140" y="429"/>
              <a:chExt cx="1425" cy="2396"/>
            </a:xfrm>
          </p:grpSpPr>
          <p:sp>
            <p:nvSpPr>
              <p:cNvPr id="30" name="Freeform 907">
                <a:extLst>
                  <a:ext uri="{FF2B5EF4-FFF2-40B4-BE49-F238E27FC236}">
                    <a16:creationId xmlns:a16="http://schemas.microsoft.com/office/drawing/2014/main" id="{C405BA89-5E69-E34D-8BF2-C4B6351C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ectangle 908">
                <a:extLst>
                  <a:ext uri="{FF2B5EF4-FFF2-40B4-BE49-F238E27FC236}">
                    <a16:creationId xmlns:a16="http://schemas.microsoft.com/office/drawing/2014/main" id="{BEE1B41B-4E66-9746-969A-F01CAF6A3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429"/>
                <a:ext cx="1044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2" name="Freeform 909">
                <a:extLst>
                  <a:ext uri="{FF2B5EF4-FFF2-40B4-BE49-F238E27FC236}">
                    <a16:creationId xmlns:a16="http://schemas.microsoft.com/office/drawing/2014/main" id="{5B85AD69-1925-1341-8DFA-7A4DF673E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Freeform 910">
                <a:extLst>
                  <a:ext uri="{FF2B5EF4-FFF2-40B4-BE49-F238E27FC236}">
                    <a16:creationId xmlns:a16="http://schemas.microsoft.com/office/drawing/2014/main" id="{C4185373-6A8A-4149-9978-81B034501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4" name="Rectangle 911">
                <a:extLst>
                  <a:ext uri="{FF2B5EF4-FFF2-40B4-BE49-F238E27FC236}">
                    <a16:creationId xmlns:a16="http://schemas.microsoft.com/office/drawing/2014/main" id="{3666E251-0719-5748-AF0C-93134CF4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689"/>
                <a:ext cx="587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5" name="Group 912">
                <a:extLst>
                  <a:ext uri="{FF2B5EF4-FFF2-40B4-BE49-F238E27FC236}">
                    <a16:creationId xmlns:a16="http://schemas.microsoft.com/office/drawing/2014/main" id="{232623E2-627B-D14D-B0FB-CD7098D112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1" name="AutoShape 913">
                  <a:extLst>
                    <a:ext uri="{FF2B5EF4-FFF2-40B4-BE49-F238E27FC236}">
                      <a16:creationId xmlns:a16="http://schemas.microsoft.com/office/drawing/2014/main" id="{857B9C43-7C5C-2348-8660-BA024F6313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3" cy="12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2" name="AutoShape 914">
                  <a:extLst>
                    <a:ext uri="{FF2B5EF4-FFF2-40B4-BE49-F238E27FC236}">
                      <a16:creationId xmlns:a16="http://schemas.microsoft.com/office/drawing/2014/main" id="{05AEBC7D-0CFA-0E44-B67C-50A33880B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94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6" name="Rectangle 915">
                <a:extLst>
                  <a:ext uri="{FF2B5EF4-FFF2-40B4-BE49-F238E27FC236}">
                    <a16:creationId xmlns:a16="http://schemas.microsoft.com/office/drawing/2014/main" id="{AEACDAA3-8AA8-6A49-AD26-9EE0EBFF8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019"/>
                <a:ext cx="594" cy="49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37" name="Group 916">
                <a:extLst>
                  <a:ext uri="{FF2B5EF4-FFF2-40B4-BE49-F238E27FC236}">
                    <a16:creationId xmlns:a16="http://schemas.microsoft.com/office/drawing/2014/main" id="{1A83026F-3F53-9643-8F29-FA2E039B3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9" name="AutoShape 917">
                  <a:extLst>
                    <a:ext uri="{FF2B5EF4-FFF2-40B4-BE49-F238E27FC236}">
                      <a16:creationId xmlns:a16="http://schemas.microsoft.com/office/drawing/2014/main" id="{52E81D27-5E50-234E-9001-3524A94EB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5"/>
                  <a:ext cx="723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60" name="AutoShape 918">
                  <a:extLst>
                    <a:ext uri="{FF2B5EF4-FFF2-40B4-BE49-F238E27FC236}">
                      <a16:creationId xmlns:a16="http://schemas.microsoft.com/office/drawing/2014/main" id="{B6A78DF5-A2A0-ED40-80EE-791D05788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0"/>
                  <a:ext cx="704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38" name="Rectangle 919">
                <a:extLst>
                  <a:ext uri="{FF2B5EF4-FFF2-40B4-BE49-F238E27FC236}">
                    <a16:creationId xmlns:a16="http://schemas.microsoft.com/office/drawing/2014/main" id="{8734703D-B68E-8748-AD6B-127F1C6C3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64"/>
                <a:ext cx="594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9" name="Rectangle 920">
                <a:extLst>
                  <a:ext uri="{FF2B5EF4-FFF2-40B4-BE49-F238E27FC236}">
                    <a16:creationId xmlns:a16="http://schemas.microsoft.com/office/drawing/2014/main" id="{43CA87E6-9680-7349-8D67-A42CD1FA8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659"/>
                <a:ext cx="602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grpSp>
            <p:nvGrpSpPr>
              <p:cNvPr id="40" name="Group 921">
                <a:extLst>
                  <a:ext uri="{FF2B5EF4-FFF2-40B4-BE49-F238E27FC236}">
                    <a16:creationId xmlns:a16="http://schemas.microsoft.com/office/drawing/2014/main" id="{B872ACE3-F056-CD42-A484-E0E19215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" y="1630"/>
                <a:ext cx="586" cy="151"/>
                <a:chOff x="611" y="2571"/>
                <a:chExt cx="730" cy="139"/>
              </a:xfrm>
            </p:grpSpPr>
            <p:sp>
              <p:nvSpPr>
                <p:cNvPr id="57" name="AutoShape 922">
                  <a:extLst>
                    <a:ext uri="{FF2B5EF4-FFF2-40B4-BE49-F238E27FC236}">
                      <a16:creationId xmlns:a16="http://schemas.microsoft.com/office/drawing/2014/main" id="{5DEC78F2-B310-7A4B-B9E2-397F21DAF0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1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8" name="AutoShape 923">
                  <a:extLst>
                    <a:ext uri="{FF2B5EF4-FFF2-40B4-BE49-F238E27FC236}">
                      <a16:creationId xmlns:a16="http://schemas.microsoft.com/office/drawing/2014/main" id="{4BAC35D5-9AE5-5546-B357-5E9D720FC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91"/>
                  <a:ext cx="693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6FEDC341-483C-D340-9720-30D4F4ED64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42" name="Group 925">
                <a:extLst>
                  <a:ext uri="{FF2B5EF4-FFF2-40B4-BE49-F238E27FC236}">
                    <a16:creationId xmlns:a16="http://schemas.microsoft.com/office/drawing/2014/main" id="{023CE296-3E8C-014C-BCC0-9E5FAB16EB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5" name="AutoShape 926">
                  <a:extLst>
                    <a:ext uri="{FF2B5EF4-FFF2-40B4-BE49-F238E27FC236}">
                      <a16:creationId xmlns:a16="http://schemas.microsoft.com/office/drawing/2014/main" id="{8324FC35-D619-B14F-8652-42CE1673C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69"/>
                  <a:ext cx="712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56" name="AutoShape 927">
                  <a:extLst>
                    <a:ext uri="{FF2B5EF4-FFF2-40B4-BE49-F238E27FC236}">
                      <a16:creationId xmlns:a16="http://schemas.microsoft.com/office/drawing/2014/main" id="{ADB26010-A010-6148-81B5-7D84777D49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3"/>
                  <a:ext cx="683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43" name="Rectangle 928">
                <a:extLst>
                  <a:ext uri="{FF2B5EF4-FFF2-40B4-BE49-F238E27FC236}">
                    <a16:creationId xmlns:a16="http://schemas.microsoft.com/office/drawing/2014/main" id="{4D097071-15BC-014D-9F42-A6D93DB09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3" y="429"/>
                <a:ext cx="69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4" name="Freeform 929">
                <a:extLst>
                  <a:ext uri="{FF2B5EF4-FFF2-40B4-BE49-F238E27FC236}">
                    <a16:creationId xmlns:a16="http://schemas.microsoft.com/office/drawing/2014/main" id="{F9F71B50-9FCA-3043-ABA0-141F7A1FC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5" name="Freeform 930">
                <a:extLst>
                  <a:ext uri="{FF2B5EF4-FFF2-40B4-BE49-F238E27FC236}">
                    <a16:creationId xmlns:a16="http://schemas.microsoft.com/office/drawing/2014/main" id="{222AC8FF-2FBE-6B4F-857C-494DB45522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6" name="Oval 931">
                <a:extLst>
                  <a:ext uri="{FF2B5EF4-FFF2-40B4-BE49-F238E27FC236}">
                    <a16:creationId xmlns:a16="http://schemas.microsoft.com/office/drawing/2014/main" id="{B301E399-5801-3843-92C4-100C625F4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07"/>
                <a:ext cx="46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7" name="Freeform 932">
                <a:extLst>
                  <a:ext uri="{FF2B5EF4-FFF2-40B4-BE49-F238E27FC236}">
                    <a16:creationId xmlns:a16="http://schemas.microsoft.com/office/drawing/2014/main" id="{D9BC880A-8880-D44A-8749-1BFC6B16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8" name="AutoShape 933">
                <a:extLst>
                  <a:ext uri="{FF2B5EF4-FFF2-40B4-BE49-F238E27FC236}">
                    <a16:creationId xmlns:a16="http://schemas.microsoft.com/office/drawing/2014/main" id="{393F8118-0711-154E-A6FA-632710B3E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84"/>
                <a:ext cx="1196" cy="141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9" name="AutoShape 934">
                <a:extLst>
                  <a:ext uri="{FF2B5EF4-FFF2-40B4-BE49-F238E27FC236}">
                    <a16:creationId xmlns:a16="http://schemas.microsoft.com/office/drawing/2014/main" id="{75D86914-8875-AD43-A7E8-D9BB4787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9" y="2713"/>
                <a:ext cx="1067" cy="7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0" name="Oval 935">
                <a:extLst>
                  <a:ext uri="{FF2B5EF4-FFF2-40B4-BE49-F238E27FC236}">
                    <a16:creationId xmlns:a16="http://schemas.microsoft.com/office/drawing/2014/main" id="{66D89C89-D606-974B-B75D-0D8717AB5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2"/>
                <a:ext cx="160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1" name="Oval 936">
                <a:extLst>
                  <a:ext uri="{FF2B5EF4-FFF2-40B4-BE49-F238E27FC236}">
                    <a16:creationId xmlns:a16="http://schemas.microsoft.com/office/drawing/2014/main" id="{25574DBE-4535-ED4F-AEDB-0EF2B4BBF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2"/>
                <a:ext cx="160" cy="1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dirty="0">
                  <a:solidFill>
                    <a:srgbClr val="FF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3" name="Oval 937">
                <a:extLst>
                  <a:ext uri="{FF2B5EF4-FFF2-40B4-BE49-F238E27FC236}">
                    <a16:creationId xmlns:a16="http://schemas.microsoft.com/office/drawing/2014/main" id="{C64F88BB-8747-804C-9C30-A681CB4DD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2"/>
                <a:ext cx="152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4" name="Rectangle 938">
                <a:extLst>
                  <a:ext uri="{FF2B5EF4-FFF2-40B4-BE49-F238E27FC236}">
                    <a16:creationId xmlns:a16="http://schemas.microsoft.com/office/drawing/2014/main" id="{57D7C4B6-8B5D-2942-8D2C-DC825CD47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4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4" name="Rectangle 3">
            <a:extLst>
              <a:ext uri="{FF2B5EF4-FFF2-40B4-BE49-F238E27FC236}">
                <a16:creationId xmlns:a16="http://schemas.microsoft.com/office/drawing/2014/main" id="{6C3303A2-4D0E-1740-8D1E-1F24ED1363C1}"/>
              </a:ext>
            </a:extLst>
          </p:cNvPr>
          <p:cNvSpPr txBox="1">
            <a:spLocks noChangeArrowheads="1"/>
          </p:cNvSpPr>
          <p:nvPr/>
        </p:nvSpPr>
        <p:spPr>
          <a:xfrm>
            <a:off x="935038" y="3700424"/>
            <a:ext cx="10405752" cy="2879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/>
              <a:t>internal network connected to Internet via router </a:t>
            </a:r>
            <a:r>
              <a:rPr lang="en-US" dirty="0">
                <a:solidFill>
                  <a:srgbClr val="CC0000"/>
                </a:solidFill>
              </a:rPr>
              <a:t>firewall</a:t>
            </a:r>
          </a:p>
          <a:p>
            <a:pPr indent="-285750"/>
            <a:r>
              <a:rPr lang="en-US" dirty="0"/>
              <a:t>filters </a:t>
            </a:r>
            <a:r>
              <a:rPr lang="en-US" dirty="0">
                <a:solidFill>
                  <a:srgbClr val="CC0000"/>
                </a:solidFill>
              </a:rPr>
              <a:t>packet-by-packet</a:t>
            </a:r>
            <a:r>
              <a:rPr lang="en-US" i="1" dirty="0">
                <a:solidFill>
                  <a:srgbClr val="CC0000"/>
                </a:solidFill>
              </a:rPr>
              <a:t>, </a:t>
            </a:r>
            <a:r>
              <a:rPr lang="en-US" dirty="0"/>
              <a:t>decision to forward/drop packet based on</a:t>
            </a:r>
            <a:r>
              <a:rPr lang="en-US" sz="2400" dirty="0"/>
              <a:t>: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source IP address, destination IP address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TCP/UDP source, destination port numbers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ICMP message type</a:t>
            </a:r>
          </a:p>
          <a:p>
            <a:pPr lvl="1">
              <a:spcBef>
                <a:spcPts val="400"/>
              </a:spcBef>
            </a:pPr>
            <a:r>
              <a:rPr lang="en-US" dirty="0"/>
              <a:t>TCP SYN, ACK bits</a:t>
            </a:r>
          </a:p>
        </p:txBody>
      </p:sp>
    </p:spTree>
    <p:extLst>
      <p:ext uri="{BB962C8B-B14F-4D97-AF65-F5344CB8AC3E}">
        <p14:creationId xmlns:p14="http://schemas.microsoft.com/office/powerpoint/2010/main" val="36094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Friends and enemies: Alice, Bob, Trudy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884582" y="1480929"/>
            <a:ext cx="11082130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-117475">
              <a:buNone/>
            </a:pPr>
            <a:r>
              <a:rPr lang="en-US" sz="3200" dirty="0"/>
              <a:t>Who might Bob and Alice be?</a:t>
            </a:r>
          </a:p>
          <a:p>
            <a:pPr marL="461963" indent="-250825"/>
            <a:r>
              <a:rPr lang="en-US" dirty="0"/>
              <a:t>… well, </a:t>
            </a:r>
            <a:r>
              <a:rPr lang="en-US" i="1" dirty="0"/>
              <a:t>real-life</a:t>
            </a:r>
            <a:r>
              <a:rPr lang="en-US" dirty="0"/>
              <a:t> Bobs and Alices!</a:t>
            </a:r>
          </a:p>
          <a:p>
            <a:pPr marL="461963" indent="-250825"/>
            <a:r>
              <a:rPr lang="en-US" dirty="0"/>
              <a:t>Web browser/server for electronic transactions (e.g., on-line purchases)</a:t>
            </a:r>
          </a:p>
          <a:p>
            <a:pPr marL="461963" indent="-250825"/>
            <a:r>
              <a:rPr lang="en-US" dirty="0"/>
              <a:t>on-line banking client/server</a:t>
            </a:r>
          </a:p>
          <a:p>
            <a:pPr marL="461963" indent="-250825"/>
            <a:r>
              <a:rPr lang="en-US" dirty="0"/>
              <a:t>DNS servers</a:t>
            </a:r>
          </a:p>
          <a:p>
            <a:pPr marL="461963" indent="-250825"/>
            <a:r>
              <a:rPr lang="en-US" dirty="0"/>
              <a:t>BGP routers exchanging routing table updates</a:t>
            </a:r>
          </a:p>
          <a:p>
            <a:pPr marL="461963" indent="-250825"/>
            <a:r>
              <a:rPr lang="en-US" dirty="0"/>
              <a:t>other examples?</a:t>
            </a:r>
          </a:p>
        </p:txBody>
      </p:sp>
    </p:spTree>
    <p:extLst>
      <p:ext uri="{BB962C8B-B14F-4D97-AF65-F5344CB8AC3E}">
        <p14:creationId xmlns:p14="http://schemas.microsoft.com/office/powerpoint/2010/main" val="173869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example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12295582-323F-E848-B973-67480C6B9B89}"/>
              </a:ext>
            </a:extLst>
          </p:cNvPr>
          <p:cNvSpPr>
            <a:spLocks/>
          </p:cNvSpPr>
          <p:nvPr/>
        </p:nvSpPr>
        <p:spPr bwMode="auto">
          <a:xfrm>
            <a:off x="2527715" y="1551370"/>
            <a:ext cx="3189287" cy="1808162"/>
          </a:xfrm>
          <a:custGeom>
            <a:avLst/>
            <a:gdLst>
              <a:gd name="T0" fmla="*/ 2147483647 w 1672"/>
              <a:gd name="T1" fmla="*/ 2147483647 h 977"/>
              <a:gd name="T2" fmla="*/ 2147483647 w 1672"/>
              <a:gd name="T3" fmla="*/ 2147483647 h 977"/>
              <a:gd name="T4" fmla="*/ 2147483647 w 1672"/>
              <a:gd name="T5" fmla="*/ 2147483647 h 977"/>
              <a:gd name="T6" fmla="*/ 2147483647 w 1672"/>
              <a:gd name="T7" fmla="*/ 2147483647 h 977"/>
              <a:gd name="T8" fmla="*/ 2147483647 w 1672"/>
              <a:gd name="T9" fmla="*/ 2147483647 h 977"/>
              <a:gd name="T10" fmla="*/ 2147483647 w 1672"/>
              <a:gd name="T11" fmla="*/ 2147483647 h 977"/>
              <a:gd name="T12" fmla="*/ 2147483647 w 1672"/>
              <a:gd name="T13" fmla="*/ 2147483647 h 977"/>
              <a:gd name="T14" fmla="*/ 2147483647 w 1672"/>
              <a:gd name="T15" fmla="*/ 2147483647 h 977"/>
              <a:gd name="T16" fmla="*/ 2147483647 w 1672"/>
              <a:gd name="T17" fmla="*/ 2147483647 h 977"/>
              <a:gd name="T18" fmla="*/ 2147483647 w 1672"/>
              <a:gd name="T19" fmla="*/ 2147483647 h 977"/>
              <a:gd name="T20" fmla="*/ 2147483647 w 1672"/>
              <a:gd name="T21" fmla="*/ 2147483647 h 977"/>
              <a:gd name="T22" fmla="*/ 2147483647 w 1672"/>
              <a:gd name="T23" fmla="*/ 2147483647 h 977"/>
              <a:gd name="T24" fmla="*/ 2147483647 w 1672"/>
              <a:gd name="T25" fmla="*/ 2147483647 h 977"/>
              <a:gd name="T26" fmla="*/ 2147483647 w 1672"/>
              <a:gd name="T27" fmla="*/ 2147483647 h 977"/>
              <a:gd name="T28" fmla="*/ 2147483647 w 1672"/>
              <a:gd name="T29" fmla="*/ 2147483647 h 977"/>
              <a:gd name="T30" fmla="*/ 2147483647 w 1672"/>
              <a:gd name="T31" fmla="*/ 2147483647 h 977"/>
              <a:gd name="T32" fmla="*/ 2147483647 w 1672"/>
              <a:gd name="T33" fmla="*/ 2147483647 h 977"/>
              <a:gd name="T34" fmla="*/ 2147483647 w 1672"/>
              <a:gd name="T35" fmla="*/ 2147483647 h 977"/>
              <a:gd name="T36" fmla="*/ 2147483647 w 1672"/>
              <a:gd name="T37" fmla="*/ 2147483647 h 977"/>
              <a:gd name="T38" fmla="*/ 2147483647 w 1672"/>
              <a:gd name="T39" fmla="*/ 2147483647 h 977"/>
              <a:gd name="T40" fmla="*/ 2147483647 w 1672"/>
              <a:gd name="T41" fmla="*/ 2147483647 h 977"/>
              <a:gd name="T42" fmla="*/ 2147483647 w 1672"/>
              <a:gd name="T43" fmla="*/ 2147483647 h 977"/>
              <a:gd name="T44" fmla="*/ 2147483647 w 1672"/>
              <a:gd name="T45" fmla="*/ 2147483647 h 977"/>
              <a:gd name="T46" fmla="*/ 2147483647 w 1672"/>
              <a:gd name="T47" fmla="*/ 2147483647 h 977"/>
              <a:gd name="T48" fmla="*/ 2147483647 w 1672"/>
              <a:gd name="T49" fmla="*/ 2147483647 h 977"/>
              <a:gd name="T50" fmla="*/ 2147483647 w 1672"/>
              <a:gd name="T51" fmla="*/ 2147483647 h 977"/>
              <a:gd name="T52" fmla="*/ 2147483647 w 1672"/>
              <a:gd name="T53" fmla="*/ 2147483647 h 977"/>
              <a:gd name="T54" fmla="*/ 2147483647 w 1672"/>
              <a:gd name="T55" fmla="*/ 2147483647 h 977"/>
              <a:gd name="T56" fmla="*/ 2147483647 w 1672"/>
              <a:gd name="T57" fmla="*/ 2147483647 h 977"/>
              <a:gd name="T58" fmla="*/ 2147483647 w 1672"/>
              <a:gd name="T59" fmla="*/ 2147483647 h 977"/>
              <a:gd name="T60" fmla="*/ 2147483647 w 1672"/>
              <a:gd name="T61" fmla="*/ 2147483647 h 977"/>
              <a:gd name="T62" fmla="*/ 2147483647 w 1672"/>
              <a:gd name="T63" fmla="*/ 2147483647 h 977"/>
              <a:gd name="T64" fmla="*/ 2147483647 w 1672"/>
              <a:gd name="T65" fmla="*/ 2147483647 h 977"/>
              <a:gd name="T66" fmla="*/ 2147483647 w 1672"/>
              <a:gd name="T67" fmla="*/ 2147483647 h 977"/>
              <a:gd name="T68" fmla="*/ 2147483647 w 1672"/>
              <a:gd name="T69" fmla="*/ 2147483647 h 977"/>
              <a:gd name="T70" fmla="*/ 2147483647 w 1672"/>
              <a:gd name="T71" fmla="*/ 2147483647 h 977"/>
              <a:gd name="T72" fmla="*/ 2147483647 w 1672"/>
              <a:gd name="T73" fmla="*/ 2147483647 h 977"/>
              <a:gd name="T74" fmla="*/ 2147483647 w 1672"/>
              <a:gd name="T75" fmla="*/ 2147483647 h 977"/>
              <a:gd name="T76" fmla="*/ 2147483647 w 1672"/>
              <a:gd name="T77" fmla="*/ 2147483647 h 977"/>
              <a:gd name="T78" fmla="*/ 2147483647 w 1672"/>
              <a:gd name="T79" fmla="*/ 2147483647 h 977"/>
              <a:gd name="T80" fmla="*/ 2147483647 w 1672"/>
              <a:gd name="T81" fmla="*/ 2147483647 h 977"/>
              <a:gd name="T82" fmla="*/ 2147483647 w 1672"/>
              <a:gd name="T83" fmla="*/ 2147483647 h 977"/>
              <a:gd name="T84" fmla="*/ 2147483647 w 1672"/>
              <a:gd name="T85" fmla="*/ 2147483647 h 977"/>
              <a:gd name="T86" fmla="*/ 2147483647 w 1672"/>
              <a:gd name="T87" fmla="*/ 2147483647 h 977"/>
              <a:gd name="T88" fmla="*/ 0 w 1672"/>
              <a:gd name="T89" fmla="*/ 2147483647 h 977"/>
              <a:gd name="T90" fmla="*/ 2147483647 w 1672"/>
              <a:gd name="T91" fmla="*/ 2147483647 h 977"/>
              <a:gd name="T92" fmla="*/ 2147483647 w 1672"/>
              <a:gd name="T93" fmla="*/ 2147483647 h 977"/>
              <a:gd name="T94" fmla="*/ 0 w 1672"/>
              <a:gd name="T95" fmla="*/ 2147483647 h 977"/>
              <a:gd name="T96" fmla="*/ 2147483647 w 1672"/>
              <a:gd name="T97" fmla="*/ 2147483647 h 977"/>
              <a:gd name="T98" fmla="*/ 2147483647 w 1672"/>
              <a:gd name="T99" fmla="*/ 2147483647 h 977"/>
              <a:gd name="T100" fmla="*/ 2147483647 w 1672"/>
              <a:gd name="T101" fmla="*/ 2147483647 h 977"/>
              <a:gd name="T102" fmla="*/ 2147483647 w 1672"/>
              <a:gd name="T103" fmla="*/ 2147483647 h 977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1672"/>
              <a:gd name="T157" fmla="*/ 0 h 977"/>
              <a:gd name="T158" fmla="*/ 1672 w 1672"/>
              <a:gd name="T159" fmla="*/ 977 h 977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1672" h="977">
                <a:moveTo>
                  <a:pt x="54" y="16"/>
                </a:moveTo>
                <a:lnTo>
                  <a:pt x="57" y="14"/>
                </a:lnTo>
                <a:lnTo>
                  <a:pt x="61" y="10"/>
                </a:lnTo>
                <a:lnTo>
                  <a:pt x="69" y="7"/>
                </a:lnTo>
                <a:lnTo>
                  <a:pt x="77" y="3"/>
                </a:lnTo>
                <a:lnTo>
                  <a:pt x="86" y="1"/>
                </a:lnTo>
                <a:lnTo>
                  <a:pt x="96" y="0"/>
                </a:lnTo>
                <a:lnTo>
                  <a:pt x="105" y="0"/>
                </a:lnTo>
                <a:lnTo>
                  <a:pt x="116" y="0"/>
                </a:lnTo>
                <a:lnTo>
                  <a:pt x="127" y="1"/>
                </a:lnTo>
                <a:lnTo>
                  <a:pt x="138" y="3"/>
                </a:lnTo>
                <a:lnTo>
                  <a:pt x="149" y="6"/>
                </a:lnTo>
                <a:lnTo>
                  <a:pt x="161" y="9"/>
                </a:lnTo>
                <a:lnTo>
                  <a:pt x="174" y="13"/>
                </a:lnTo>
                <a:lnTo>
                  <a:pt x="187" y="17"/>
                </a:lnTo>
                <a:lnTo>
                  <a:pt x="200" y="22"/>
                </a:lnTo>
                <a:lnTo>
                  <a:pt x="212" y="27"/>
                </a:lnTo>
                <a:lnTo>
                  <a:pt x="225" y="31"/>
                </a:lnTo>
                <a:lnTo>
                  <a:pt x="253" y="43"/>
                </a:lnTo>
                <a:lnTo>
                  <a:pt x="281" y="54"/>
                </a:lnTo>
                <a:lnTo>
                  <a:pt x="309" y="65"/>
                </a:lnTo>
                <a:lnTo>
                  <a:pt x="338" y="76"/>
                </a:lnTo>
                <a:lnTo>
                  <a:pt x="352" y="82"/>
                </a:lnTo>
                <a:lnTo>
                  <a:pt x="366" y="86"/>
                </a:lnTo>
                <a:lnTo>
                  <a:pt x="380" y="90"/>
                </a:lnTo>
                <a:lnTo>
                  <a:pt x="394" y="95"/>
                </a:lnTo>
                <a:lnTo>
                  <a:pt x="408" y="97"/>
                </a:lnTo>
                <a:lnTo>
                  <a:pt x="422" y="100"/>
                </a:lnTo>
                <a:lnTo>
                  <a:pt x="436" y="103"/>
                </a:lnTo>
                <a:lnTo>
                  <a:pt x="451" y="104"/>
                </a:lnTo>
                <a:lnTo>
                  <a:pt x="465" y="105"/>
                </a:lnTo>
                <a:lnTo>
                  <a:pt x="477" y="105"/>
                </a:lnTo>
                <a:lnTo>
                  <a:pt x="491" y="105"/>
                </a:lnTo>
                <a:lnTo>
                  <a:pt x="504" y="105"/>
                </a:lnTo>
                <a:lnTo>
                  <a:pt x="518" y="104"/>
                </a:lnTo>
                <a:lnTo>
                  <a:pt x="532" y="104"/>
                </a:lnTo>
                <a:lnTo>
                  <a:pt x="559" y="100"/>
                </a:lnTo>
                <a:lnTo>
                  <a:pt x="586" y="98"/>
                </a:lnTo>
                <a:lnTo>
                  <a:pt x="614" y="95"/>
                </a:lnTo>
                <a:lnTo>
                  <a:pt x="641" y="90"/>
                </a:lnTo>
                <a:lnTo>
                  <a:pt x="670" y="86"/>
                </a:lnTo>
                <a:lnTo>
                  <a:pt x="698" y="83"/>
                </a:lnTo>
                <a:lnTo>
                  <a:pt x="727" y="79"/>
                </a:lnTo>
                <a:lnTo>
                  <a:pt x="757" y="77"/>
                </a:lnTo>
                <a:lnTo>
                  <a:pt x="774" y="76"/>
                </a:lnTo>
                <a:lnTo>
                  <a:pt x="789" y="75"/>
                </a:lnTo>
                <a:lnTo>
                  <a:pt x="804" y="75"/>
                </a:lnTo>
                <a:lnTo>
                  <a:pt x="820" y="75"/>
                </a:lnTo>
                <a:lnTo>
                  <a:pt x="837" y="76"/>
                </a:lnTo>
                <a:lnTo>
                  <a:pt x="853" y="76"/>
                </a:lnTo>
                <a:lnTo>
                  <a:pt x="871" y="77"/>
                </a:lnTo>
                <a:lnTo>
                  <a:pt x="888" y="79"/>
                </a:lnTo>
                <a:lnTo>
                  <a:pt x="906" y="82"/>
                </a:lnTo>
                <a:lnTo>
                  <a:pt x="923" y="84"/>
                </a:lnTo>
                <a:lnTo>
                  <a:pt x="942" y="88"/>
                </a:lnTo>
                <a:lnTo>
                  <a:pt x="961" y="91"/>
                </a:lnTo>
                <a:lnTo>
                  <a:pt x="980" y="95"/>
                </a:lnTo>
                <a:lnTo>
                  <a:pt x="1003" y="98"/>
                </a:lnTo>
                <a:lnTo>
                  <a:pt x="1024" y="102"/>
                </a:lnTo>
                <a:lnTo>
                  <a:pt x="1046" y="106"/>
                </a:lnTo>
                <a:lnTo>
                  <a:pt x="1069" y="110"/>
                </a:lnTo>
                <a:lnTo>
                  <a:pt x="1092" y="114"/>
                </a:lnTo>
                <a:lnTo>
                  <a:pt x="1117" y="119"/>
                </a:lnTo>
                <a:lnTo>
                  <a:pt x="1141" y="124"/>
                </a:lnTo>
                <a:lnTo>
                  <a:pt x="1190" y="134"/>
                </a:lnTo>
                <a:lnTo>
                  <a:pt x="1239" y="146"/>
                </a:lnTo>
                <a:lnTo>
                  <a:pt x="1288" y="159"/>
                </a:lnTo>
                <a:lnTo>
                  <a:pt x="1313" y="166"/>
                </a:lnTo>
                <a:lnTo>
                  <a:pt x="1337" y="173"/>
                </a:lnTo>
                <a:lnTo>
                  <a:pt x="1361" y="180"/>
                </a:lnTo>
                <a:lnTo>
                  <a:pt x="1384" y="187"/>
                </a:lnTo>
                <a:lnTo>
                  <a:pt x="1406" y="195"/>
                </a:lnTo>
                <a:lnTo>
                  <a:pt x="1429" y="203"/>
                </a:lnTo>
                <a:lnTo>
                  <a:pt x="1450" y="211"/>
                </a:lnTo>
                <a:lnTo>
                  <a:pt x="1471" y="220"/>
                </a:lnTo>
                <a:lnTo>
                  <a:pt x="1490" y="229"/>
                </a:lnTo>
                <a:lnTo>
                  <a:pt x="1509" y="238"/>
                </a:lnTo>
                <a:lnTo>
                  <a:pt x="1527" y="248"/>
                </a:lnTo>
                <a:lnTo>
                  <a:pt x="1535" y="252"/>
                </a:lnTo>
                <a:lnTo>
                  <a:pt x="1543" y="258"/>
                </a:lnTo>
                <a:lnTo>
                  <a:pt x="1551" y="263"/>
                </a:lnTo>
                <a:lnTo>
                  <a:pt x="1558" y="267"/>
                </a:lnTo>
                <a:lnTo>
                  <a:pt x="1565" y="273"/>
                </a:lnTo>
                <a:lnTo>
                  <a:pt x="1572" y="279"/>
                </a:lnTo>
                <a:lnTo>
                  <a:pt x="1579" y="284"/>
                </a:lnTo>
                <a:lnTo>
                  <a:pt x="1585" y="290"/>
                </a:lnTo>
                <a:lnTo>
                  <a:pt x="1591" y="296"/>
                </a:lnTo>
                <a:lnTo>
                  <a:pt x="1597" y="301"/>
                </a:lnTo>
                <a:lnTo>
                  <a:pt x="1607" y="313"/>
                </a:lnTo>
                <a:lnTo>
                  <a:pt x="1616" y="326"/>
                </a:lnTo>
                <a:lnTo>
                  <a:pt x="1625" y="340"/>
                </a:lnTo>
                <a:lnTo>
                  <a:pt x="1633" y="355"/>
                </a:lnTo>
                <a:lnTo>
                  <a:pt x="1640" y="370"/>
                </a:lnTo>
                <a:lnTo>
                  <a:pt x="1647" y="385"/>
                </a:lnTo>
                <a:lnTo>
                  <a:pt x="1651" y="403"/>
                </a:lnTo>
                <a:lnTo>
                  <a:pt x="1656" y="419"/>
                </a:lnTo>
                <a:lnTo>
                  <a:pt x="1661" y="438"/>
                </a:lnTo>
                <a:lnTo>
                  <a:pt x="1664" y="456"/>
                </a:lnTo>
                <a:lnTo>
                  <a:pt x="1667" y="474"/>
                </a:lnTo>
                <a:lnTo>
                  <a:pt x="1669" y="493"/>
                </a:lnTo>
                <a:lnTo>
                  <a:pt x="1671" y="512"/>
                </a:lnTo>
                <a:lnTo>
                  <a:pt x="1671" y="530"/>
                </a:lnTo>
                <a:lnTo>
                  <a:pt x="1672" y="550"/>
                </a:lnTo>
                <a:lnTo>
                  <a:pt x="1671" y="569"/>
                </a:lnTo>
                <a:lnTo>
                  <a:pt x="1671" y="588"/>
                </a:lnTo>
                <a:lnTo>
                  <a:pt x="1670" y="607"/>
                </a:lnTo>
                <a:lnTo>
                  <a:pt x="1668" y="626"/>
                </a:lnTo>
                <a:lnTo>
                  <a:pt x="1665" y="645"/>
                </a:lnTo>
                <a:lnTo>
                  <a:pt x="1663" y="662"/>
                </a:lnTo>
                <a:lnTo>
                  <a:pt x="1660" y="680"/>
                </a:lnTo>
                <a:lnTo>
                  <a:pt x="1656" y="697"/>
                </a:lnTo>
                <a:lnTo>
                  <a:pt x="1651" y="715"/>
                </a:lnTo>
                <a:lnTo>
                  <a:pt x="1648" y="731"/>
                </a:lnTo>
                <a:lnTo>
                  <a:pt x="1643" y="747"/>
                </a:lnTo>
                <a:lnTo>
                  <a:pt x="1637" y="762"/>
                </a:lnTo>
                <a:lnTo>
                  <a:pt x="1632" y="776"/>
                </a:lnTo>
                <a:lnTo>
                  <a:pt x="1626" y="790"/>
                </a:lnTo>
                <a:lnTo>
                  <a:pt x="1620" y="803"/>
                </a:lnTo>
                <a:lnTo>
                  <a:pt x="1614" y="814"/>
                </a:lnTo>
                <a:lnTo>
                  <a:pt x="1607" y="825"/>
                </a:lnTo>
                <a:lnTo>
                  <a:pt x="1600" y="834"/>
                </a:lnTo>
                <a:lnTo>
                  <a:pt x="1592" y="843"/>
                </a:lnTo>
                <a:lnTo>
                  <a:pt x="1584" y="852"/>
                </a:lnTo>
                <a:lnTo>
                  <a:pt x="1574" y="859"/>
                </a:lnTo>
                <a:lnTo>
                  <a:pt x="1564" y="867"/>
                </a:lnTo>
                <a:lnTo>
                  <a:pt x="1553" y="873"/>
                </a:lnTo>
                <a:lnTo>
                  <a:pt x="1543" y="879"/>
                </a:lnTo>
                <a:lnTo>
                  <a:pt x="1531" y="884"/>
                </a:lnTo>
                <a:lnTo>
                  <a:pt x="1518" y="890"/>
                </a:lnTo>
                <a:lnTo>
                  <a:pt x="1506" y="895"/>
                </a:lnTo>
                <a:lnTo>
                  <a:pt x="1493" y="898"/>
                </a:lnTo>
                <a:lnTo>
                  <a:pt x="1479" y="902"/>
                </a:lnTo>
                <a:lnTo>
                  <a:pt x="1465" y="905"/>
                </a:lnTo>
                <a:lnTo>
                  <a:pt x="1451" y="909"/>
                </a:lnTo>
                <a:lnTo>
                  <a:pt x="1436" y="912"/>
                </a:lnTo>
                <a:lnTo>
                  <a:pt x="1420" y="915"/>
                </a:lnTo>
                <a:lnTo>
                  <a:pt x="1390" y="919"/>
                </a:lnTo>
                <a:lnTo>
                  <a:pt x="1358" y="923"/>
                </a:lnTo>
                <a:lnTo>
                  <a:pt x="1326" y="926"/>
                </a:lnTo>
                <a:lnTo>
                  <a:pt x="1293" y="930"/>
                </a:lnTo>
                <a:lnTo>
                  <a:pt x="1259" y="932"/>
                </a:lnTo>
                <a:lnTo>
                  <a:pt x="1227" y="936"/>
                </a:lnTo>
                <a:lnTo>
                  <a:pt x="1194" y="939"/>
                </a:lnTo>
                <a:lnTo>
                  <a:pt x="1162" y="944"/>
                </a:lnTo>
                <a:lnTo>
                  <a:pt x="1146" y="946"/>
                </a:lnTo>
                <a:lnTo>
                  <a:pt x="1130" y="949"/>
                </a:lnTo>
                <a:lnTo>
                  <a:pt x="1112" y="950"/>
                </a:lnTo>
                <a:lnTo>
                  <a:pt x="1095" y="952"/>
                </a:lnTo>
                <a:lnTo>
                  <a:pt x="1077" y="954"/>
                </a:lnTo>
                <a:lnTo>
                  <a:pt x="1059" y="956"/>
                </a:lnTo>
                <a:lnTo>
                  <a:pt x="1041" y="958"/>
                </a:lnTo>
                <a:lnTo>
                  <a:pt x="1022" y="959"/>
                </a:lnTo>
                <a:lnTo>
                  <a:pt x="984" y="963"/>
                </a:lnTo>
                <a:lnTo>
                  <a:pt x="945" y="966"/>
                </a:lnTo>
                <a:lnTo>
                  <a:pt x="907" y="969"/>
                </a:lnTo>
                <a:lnTo>
                  <a:pt x="867" y="970"/>
                </a:lnTo>
                <a:lnTo>
                  <a:pt x="829" y="972"/>
                </a:lnTo>
                <a:lnTo>
                  <a:pt x="791" y="973"/>
                </a:lnTo>
                <a:lnTo>
                  <a:pt x="773" y="974"/>
                </a:lnTo>
                <a:lnTo>
                  <a:pt x="754" y="974"/>
                </a:lnTo>
                <a:lnTo>
                  <a:pt x="736" y="976"/>
                </a:lnTo>
                <a:lnTo>
                  <a:pt x="718" y="976"/>
                </a:lnTo>
                <a:lnTo>
                  <a:pt x="701" y="976"/>
                </a:lnTo>
                <a:lnTo>
                  <a:pt x="684" y="977"/>
                </a:lnTo>
                <a:lnTo>
                  <a:pt x="668" y="977"/>
                </a:lnTo>
                <a:lnTo>
                  <a:pt x="651" y="977"/>
                </a:lnTo>
                <a:lnTo>
                  <a:pt x="636" y="977"/>
                </a:lnTo>
                <a:lnTo>
                  <a:pt x="621" y="977"/>
                </a:lnTo>
                <a:lnTo>
                  <a:pt x="607" y="977"/>
                </a:lnTo>
                <a:lnTo>
                  <a:pt x="593" y="977"/>
                </a:lnTo>
                <a:lnTo>
                  <a:pt x="580" y="976"/>
                </a:lnTo>
                <a:lnTo>
                  <a:pt x="567" y="976"/>
                </a:lnTo>
                <a:lnTo>
                  <a:pt x="556" y="976"/>
                </a:lnTo>
                <a:lnTo>
                  <a:pt x="544" y="974"/>
                </a:lnTo>
                <a:lnTo>
                  <a:pt x="532" y="974"/>
                </a:lnTo>
                <a:lnTo>
                  <a:pt x="522" y="974"/>
                </a:lnTo>
                <a:lnTo>
                  <a:pt x="511" y="973"/>
                </a:lnTo>
                <a:lnTo>
                  <a:pt x="502" y="972"/>
                </a:lnTo>
                <a:lnTo>
                  <a:pt x="493" y="972"/>
                </a:lnTo>
                <a:lnTo>
                  <a:pt x="483" y="971"/>
                </a:lnTo>
                <a:lnTo>
                  <a:pt x="474" y="970"/>
                </a:lnTo>
                <a:lnTo>
                  <a:pt x="465" y="969"/>
                </a:lnTo>
                <a:lnTo>
                  <a:pt x="448" y="966"/>
                </a:lnTo>
                <a:lnTo>
                  <a:pt x="432" y="964"/>
                </a:lnTo>
                <a:lnTo>
                  <a:pt x="417" y="960"/>
                </a:lnTo>
                <a:lnTo>
                  <a:pt x="401" y="958"/>
                </a:lnTo>
                <a:lnTo>
                  <a:pt x="372" y="950"/>
                </a:lnTo>
                <a:lnTo>
                  <a:pt x="357" y="946"/>
                </a:lnTo>
                <a:lnTo>
                  <a:pt x="342" y="942"/>
                </a:lnTo>
                <a:lnTo>
                  <a:pt x="326" y="937"/>
                </a:lnTo>
                <a:lnTo>
                  <a:pt x="308" y="932"/>
                </a:lnTo>
                <a:lnTo>
                  <a:pt x="291" y="928"/>
                </a:lnTo>
                <a:lnTo>
                  <a:pt x="273" y="923"/>
                </a:lnTo>
                <a:lnTo>
                  <a:pt x="254" y="918"/>
                </a:lnTo>
                <a:lnTo>
                  <a:pt x="236" y="914"/>
                </a:lnTo>
                <a:lnTo>
                  <a:pt x="216" y="908"/>
                </a:lnTo>
                <a:lnTo>
                  <a:pt x="197" y="903"/>
                </a:lnTo>
                <a:lnTo>
                  <a:pt x="179" y="897"/>
                </a:lnTo>
                <a:lnTo>
                  <a:pt x="160" y="891"/>
                </a:lnTo>
                <a:lnTo>
                  <a:pt x="142" y="886"/>
                </a:lnTo>
                <a:lnTo>
                  <a:pt x="125" y="877"/>
                </a:lnTo>
                <a:lnTo>
                  <a:pt x="109" y="870"/>
                </a:lnTo>
                <a:lnTo>
                  <a:pt x="92" y="861"/>
                </a:lnTo>
                <a:lnTo>
                  <a:pt x="85" y="856"/>
                </a:lnTo>
                <a:lnTo>
                  <a:pt x="78" y="852"/>
                </a:lnTo>
                <a:lnTo>
                  <a:pt x="71" y="846"/>
                </a:lnTo>
                <a:lnTo>
                  <a:pt x="64" y="841"/>
                </a:lnTo>
                <a:lnTo>
                  <a:pt x="58" y="835"/>
                </a:lnTo>
                <a:lnTo>
                  <a:pt x="53" y="828"/>
                </a:lnTo>
                <a:lnTo>
                  <a:pt x="47" y="822"/>
                </a:lnTo>
                <a:lnTo>
                  <a:pt x="42" y="815"/>
                </a:lnTo>
                <a:lnTo>
                  <a:pt x="37" y="808"/>
                </a:lnTo>
                <a:lnTo>
                  <a:pt x="34" y="801"/>
                </a:lnTo>
                <a:lnTo>
                  <a:pt x="29" y="793"/>
                </a:lnTo>
                <a:lnTo>
                  <a:pt x="26" y="786"/>
                </a:lnTo>
                <a:lnTo>
                  <a:pt x="22" y="778"/>
                </a:lnTo>
                <a:lnTo>
                  <a:pt x="20" y="770"/>
                </a:lnTo>
                <a:lnTo>
                  <a:pt x="14" y="752"/>
                </a:lnTo>
                <a:lnTo>
                  <a:pt x="9" y="735"/>
                </a:lnTo>
                <a:lnTo>
                  <a:pt x="7" y="716"/>
                </a:lnTo>
                <a:lnTo>
                  <a:pt x="5" y="696"/>
                </a:lnTo>
                <a:lnTo>
                  <a:pt x="2" y="675"/>
                </a:lnTo>
                <a:lnTo>
                  <a:pt x="1" y="654"/>
                </a:lnTo>
                <a:lnTo>
                  <a:pt x="1" y="633"/>
                </a:lnTo>
                <a:lnTo>
                  <a:pt x="0" y="611"/>
                </a:lnTo>
                <a:lnTo>
                  <a:pt x="0" y="588"/>
                </a:lnTo>
                <a:lnTo>
                  <a:pt x="1" y="564"/>
                </a:lnTo>
                <a:lnTo>
                  <a:pt x="1" y="540"/>
                </a:lnTo>
                <a:lnTo>
                  <a:pt x="2" y="515"/>
                </a:lnTo>
                <a:lnTo>
                  <a:pt x="2" y="491"/>
                </a:lnTo>
                <a:lnTo>
                  <a:pt x="2" y="478"/>
                </a:lnTo>
                <a:lnTo>
                  <a:pt x="2" y="464"/>
                </a:lnTo>
                <a:lnTo>
                  <a:pt x="2" y="450"/>
                </a:lnTo>
                <a:lnTo>
                  <a:pt x="2" y="435"/>
                </a:lnTo>
                <a:lnTo>
                  <a:pt x="1" y="418"/>
                </a:lnTo>
                <a:lnTo>
                  <a:pt x="1" y="402"/>
                </a:lnTo>
                <a:lnTo>
                  <a:pt x="1" y="385"/>
                </a:lnTo>
                <a:lnTo>
                  <a:pt x="0" y="368"/>
                </a:lnTo>
                <a:lnTo>
                  <a:pt x="0" y="350"/>
                </a:lnTo>
                <a:lnTo>
                  <a:pt x="0" y="333"/>
                </a:lnTo>
                <a:lnTo>
                  <a:pt x="0" y="297"/>
                </a:lnTo>
                <a:lnTo>
                  <a:pt x="0" y="260"/>
                </a:lnTo>
                <a:lnTo>
                  <a:pt x="0" y="224"/>
                </a:lnTo>
                <a:lnTo>
                  <a:pt x="1" y="207"/>
                </a:lnTo>
                <a:lnTo>
                  <a:pt x="2" y="189"/>
                </a:lnTo>
                <a:lnTo>
                  <a:pt x="4" y="173"/>
                </a:lnTo>
                <a:lnTo>
                  <a:pt x="5" y="156"/>
                </a:lnTo>
                <a:lnTo>
                  <a:pt x="7" y="140"/>
                </a:lnTo>
                <a:lnTo>
                  <a:pt x="8" y="125"/>
                </a:lnTo>
                <a:lnTo>
                  <a:pt x="12" y="110"/>
                </a:lnTo>
                <a:lnTo>
                  <a:pt x="14" y="96"/>
                </a:lnTo>
                <a:lnTo>
                  <a:pt x="18" y="82"/>
                </a:lnTo>
                <a:lnTo>
                  <a:pt x="21" y="70"/>
                </a:lnTo>
                <a:lnTo>
                  <a:pt x="26" y="58"/>
                </a:lnTo>
                <a:lnTo>
                  <a:pt x="29" y="48"/>
                </a:lnTo>
                <a:lnTo>
                  <a:pt x="35" y="37"/>
                </a:lnTo>
                <a:lnTo>
                  <a:pt x="37" y="34"/>
                </a:lnTo>
                <a:lnTo>
                  <a:pt x="41" y="29"/>
                </a:lnTo>
                <a:lnTo>
                  <a:pt x="43" y="26"/>
                </a:lnTo>
                <a:lnTo>
                  <a:pt x="47" y="22"/>
                </a:lnTo>
                <a:lnTo>
                  <a:pt x="50" y="19"/>
                </a:lnTo>
                <a:lnTo>
                  <a:pt x="54" y="16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" name="Rectangle 198">
            <a:extLst>
              <a:ext uri="{FF2B5EF4-FFF2-40B4-BE49-F238E27FC236}">
                <a16:creationId xmlns:a16="http://schemas.microsoft.com/office/drawing/2014/main" id="{3D07DBBB-CF0F-3F44-99C9-3F75417A0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340" y="2654682"/>
            <a:ext cx="4127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sp>
        <p:nvSpPr>
          <p:cNvPr id="9" name="Line 334">
            <a:extLst>
              <a:ext uri="{FF2B5EF4-FFF2-40B4-BE49-F238E27FC236}">
                <a16:creationId xmlns:a16="http://schemas.microsoft.com/office/drawing/2014/main" id="{C5013588-2C85-8D4F-9FAD-EF5006D7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1640" y="2681670"/>
            <a:ext cx="434975" cy="1587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" name="Freeform 346">
            <a:extLst>
              <a:ext uri="{FF2B5EF4-FFF2-40B4-BE49-F238E27FC236}">
                <a16:creationId xmlns:a16="http://schemas.microsoft.com/office/drawing/2014/main" id="{F8055989-3657-594C-82A8-60EE2F8749C8}"/>
              </a:ext>
            </a:extLst>
          </p:cNvPr>
          <p:cNvSpPr>
            <a:spLocks/>
          </p:cNvSpPr>
          <p:nvPr/>
        </p:nvSpPr>
        <p:spPr bwMode="auto">
          <a:xfrm>
            <a:off x="6277390" y="2057782"/>
            <a:ext cx="1901825" cy="1141413"/>
          </a:xfrm>
          <a:custGeom>
            <a:avLst/>
            <a:gdLst>
              <a:gd name="T0" fmla="*/ 2147483647 w 1198"/>
              <a:gd name="T1" fmla="*/ 2147483647 h 719"/>
              <a:gd name="T2" fmla="*/ 2147483647 w 1198"/>
              <a:gd name="T3" fmla="*/ 0 h 719"/>
              <a:gd name="T4" fmla="*/ 2147483647 w 1198"/>
              <a:gd name="T5" fmla="*/ 2147483647 h 719"/>
              <a:gd name="T6" fmla="*/ 2147483647 w 1198"/>
              <a:gd name="T7" fmla="*/ 2147483647 h 719"/>
              <a:gd name="T8" fmla="*/ 2147483647 w 1198"/>
              <a:gd name="T9" fmla="*/ 2147483647 h 719"/>
              <a:gd name="T10" fmla="*/ 2147483647 w 1198"/>
              <a:gd name="T11" fmla="*/ 2147483647 h 719"/>
              <a:gd name="T12" fmla="*/ 2147483647 w 1198"/>
              <a:gd name="T13" fmla="*/ 2147483647 h 719"/>
              <a:gd name="T14" fmla="*/ 2147483647 w 1198"/>
              <a:gd name="T15" fmla="*/ 2147483647 h 719"/>
              <a:gd name="T16" fmla="*/ 2147483647 w 1198"/>
              <a:gd name="T17" fmla="*/ 2147483647 h 719"/>
              <a:gd name="T18" fmla="*/ 2147483647 w 1198"/>
              <a:gd name="T19" fmla="*/ 2147483647 h 719"/>
              <a:gd name="T20" fmla="*/ 2147483647 w 1198"/>
              <a:gd name="T21" fmla="*/ 2147483647 h 719"/>
              <a:gd name="T22" fmla="*/ 2147483647 w 1198"/>
              <a:gd name="T23" fmla="*/ 2147483647 h 719"/>
              <a:gd name="T24" fmla="*/ 2147483647 w 1198"/>
              <a:gd name="T25" fmla="*/ 2147483647 h 719"/>
              <a:gd name="T26" fmla="*/ 2147483647 w 1198"/>
              <a:gd name="T27" fmla="*/ 2147483647 h 719"/>
              <a:gd name="T28" fmla="*/ 2147483647 w 1198"/>
              <a:gd name="T29" fmla="*/ 2147483647 h 719"/>
              <a:gd name="T30" fmla="*/ 2147483647 w 1198"/>
              <a:gd name="T31" fmla="*/ 2147483647 h 719"/>
              <a:gd name="T32" fmla="*/ 2147483647 w 1198"/>
              <a:gd name="T33" fmla="*/ 2147483647 h 719"/>
              <a:gd name="T34" fmla="*/ 2147483647 w 1198"/>
              <a:gd name="T35" fmla="*/ 2147483647 h 719"/>
              <a:gd name="T36" fmla="*/ 2147483647 w 1198"/>
              <a:gd name="T37" fmla="*/ 2147483647 h 719"/>
              <a:gd name="T38" fmla="*/ 2147483647 w 1198"/>
              <a:gd name="T39" fmla="*/ 2147483647 h 719"/>
              <a:gd name="T40" fmla="*/ 2147483647 w 1198"/>
              <a:gd name="T41" fmla="*/ 2147483647 h 719"/>
              <a:gd name="T42" fmla="*/ 2147483647 w 1198"/>
              <a:gd name="T43" fmla="*/ 2147483647 h 719"/>
              <a:gd name="T44" fmla="*/ 0 w 1198"/>
              <a:gd name="T45" fmla="*/ 2147483647 h 719"/>
              <a:gd name="T46" fmla="*/ 2147483647 w 1198"/>
              <a:gd name="T47" fmla="*/ 2147483647 h 719"/>
              <a:gd name="T48" fmla="*/ 2147483647 w 1198"/>
              <a:gd name="T49" fmla="*/ 2147483647 h 719"/>
              <a:gd name="T50" fmla="*/ 2147483647 w 1198"/>
              <a:gd name="T51" fmla="*/ 2147483647 h 719"/>
              <a:gd name="T52" fmla="*/ 2147483647 w 1198"/>
              <a:gd name="T53" fmla="*/ 2147483647 h 719"/>
              <a:gd name="T54" fmla="*/ 2147483647 w 1198"/>
              <a:gd name="T55" fmla="*/ 2147483647 h 719"/>
              <a:gd name="T56" fmla="*/ 2147483647 w 1198"/>
              <a:gd name="T57" fmla="*/ 2147483647 h 719"/>
              <a:gd name="T58" fmla="*/ 2147483647 w 1198"/>
              <a:gd name="T59" fmla="*/ 2147483647 h 719"/>
              <a:gd name="T60" fmla="*/ 2147483647 w 1198"/>
              <a:gd name="T61" fmla="*/ 2147483647 h 719"/>
              <a:gd name="T62" fmla="*/ 2147483647 w 1198"/>
              <a:gd name="T63" fmla="*/ 2147483647 h 719"/>
              <a:gd name="T64" fmla="*/ 2147483647 w 1198"/>
              <a:gd name="T65" fmla="*/ 2147483647 h 719"/>
              <a:gd name="T66" fmla="*/ 2147483647 w 1198"/>
              <a:gd name="T67" fmla="*/ 2147483647 h 719"/>
              <a:gd name="T68" fmla="*/ 2147483647 w 1198"/>
              <a:gd name="T69" fmla="*/ 2147483647 h 719"/>
              <a:gd name="T70" fmla="*/ 2147483647 w 1198"/>
              <a:gd name="T71" fmla="*/ 2147483647 h 719"/>
              <a:gd name="T72" fmla="*/ 2147483647 w 1198"/>
              <a:gd name="T73" fmla="*/ 2147483647 h 719"/>
              <a:gd name="T74" fmla="*/ 2147483647 w 1198"/>
              <a:gd name="T75" fmla="*/ 2147483647 h 719"/>
              <a:gd name="T76" fmla="*/ 2147483647 w 1198"/>
              <a:gd name="T77" fmla="*/ 2147483647 h 719"/>
              <a:gd name="T78" fmla="*/ 2147483647 w 1198"/>
              <a:gd name="T79" fmla="*/ 2147483647 h 719"/>
              <a:gd name="T80" fmla="*/ 2147483647 w 1198"/>
              <a:gd name="T81" fmla="*/ 2147483647 h 719"/>
              <a:gd name="T82" fmla="*/ 2147483647 w 1198"/>
              <a:gd name="T83" fmla="*/ 2147483647 h 719"/>
              <a:gd name="T84" fmla="*/ 2147483647 w 1198"/>
              <a:gd name="T85" fmla="*/ 2147483647 h 719"/>
              <a:gd name="T86" fmla="*/ 2147483647 w 1198"/>
              <a:gd name="T87" fmla="*/ 2147483647 h 719"/>
              <a:gd name="T88" fmla="*/ 2147483647 w 1198"/>
              <a:gd name="T89" fmla="*/ 2147483647 h 719"/>
              <a:gd name="T90" fmla="*/ 2147483647 w 1198"/>
              <a:gd name="T91" fmla="*/ 2147483647 h 719"/>
              <a:gd name="T92" fmla="*/ 2147483647 w 1198"/>
              <a:gd name="T93" fmla="*/ 2147483647 h 719"/>
              <a:gd name="T94" fmla="*/ 2147483647 w 1198"/>
              <a:gd name="T95" fmla="*/ 2147483647 h 719"/>
              <a:gd name="T96" fmla="*/ 2147483647 w 1198"/>
              <a:gd name="T97" fmla="*/ 2147483647 h 719"/>
              <a:gd name="T98" fmla="*/ 2147483647 w 1198"/>
              <a:gd name="T99" fmla="*/ 2147483647 h 719"/>
              <a:gd name="T100" fmla="*/ 2147483647 w 1198"/>
              <a:gd name="T101" fmla="*/ 2147483647 h 719"/>
              <a:gd name="T102" fmla="*/ 2147483647 w 1198"/>
              <a:gd name="T103" fmla="*/ 2147483647 h 719"/>
              <a:gd name="T104" fmla="*/ 2147483647 w 1198"/>
              <a:gd name="T105" fmla="*/ 2147483647 h 719"/>
              <a:gd name="T106" fmla="*/ 2147483647 w 1198"/>
              <a:gd name="T107" fmla="*/ 2147483647 h 719"/>
              <a:gd name="T108" fmla="*/ 2147483647 w 1198"/>
              <a:gd name="T109" fmla="*/ 2147483647 h 719"/>
              <a:gd name="T110" fmla="*/ 2147483647 w 1198"/>
              <a:gd name="T111" fmla="*/ 2147483647 h 719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1198"/>
              <a:gd name="T169" fmla="*/ 0 h 719"/>
              <a:gd name="T170" fmla="*/ 1198 w 1198"/>
              <a:gd name="T171" fmla="*/ 719 h 719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1198" h="719">
                <a:moveTo>
                  <a:pt x="1160" y="13"/>
                </a:moveTo>
                <a:lnTo>
                  <a:pt x="1154" y="9"/>
                </a:lnTo>
                <a:lnTo>
                  <a:pt x="1149" y="5"/>
                </a:lnTo>
                <a:lnTo>
                  <a:pt x="1142" y="3"/>
                </a:lnTo>
                <a:lnTo>
                  <a:pt x="1137" y="2"/>
                </a:lnTo>
                <a:lnTo>
                  <a:pt x="1130" y="0"/>
                </a:lnTo>
                <a:lnTo>
                  <a:pt x="1123" y="0"/>
                </a:lnTo>
                <a:lnTo>
                  <a:pt x="1116" y="0"/>
                </a:lnTo>
                <a:lnTo>
                  <a:pt x="1107" y="2"/>
                </a:lnTo>
                <a:lnTo>
                  <a:pt x="1099" y="3"/>
                </a:lnTo>
                <a:lnTo>
                  <a:pt x="1091" y="5"/>
                </a:lnTo>
                <a:lnTo>
                  <a:pt x="1082" y="7"/>
                </a:lnTo>
                <a:lnTo>
                  <a:pt x="1074" y="10"/>
                </a:lnTo>
                <a:lnTo>
                  <a:pt x="1064" y="13"/>
                </a:lnTo>
                <a:lnTo>
                  <a:pt x="1055" y="17"/>
                </a:lnTo>
                <a:lnTo>
                  <a:pt x="1036" y="24"/>
                </a:lnTo>
                <a:lnTo>
                  <a:pt x="1016" y="32"/>
                </a:lnTo>
                <a:lnTo>
                  <a:pt x="997" y="40"/>
                </a:lnTo>
                <a:lnTo>
                  <a:pt x="977" y="49"/>
                </a:lnTo>
                <a:lnTo>
                  <a:pt x="956" y="56"/>
                </a:lnTo>
                <a:lnTo>
                  <a:pt x="936" y="65"/>
                </a:lnTo>
                <a:lnTo>
                  <a:pt x="925" y="67"/>
                </a:lnTo>
                <a:lnTo>
                  <a:pt x="915" y="70"/>
                </a:lnTo>
                <a:lnTo>
                  <a:pt x="904" y="73"/>
                </a:lnTo>
                <a:lnTo>
                  <a:pt x="895" y="75"/>
                </a:lnTo>
                <a:lnTo>
                  <a:pt x="885" y="76"/>
                </a:lnTo>
                <a:lnTo>
                  <a:pt x="875" y="77"/>
                </a:lnTo>
                <a:lnTo>
                  <a:pt x="866" y="77"/>
                </a:lnTo>
                <a:lnTo>
                  <a:pt x="855" y="79"/>
                </a:lnTo>
                <a:lnTo>
                  <a:pt x="837" y="77"/>
                </a:lnTo>
                <a:lnTo>
                  <a:pt x="817" y="76"/>
                </a:lnTo>
                <a:lnTo>
                  <a:pt x="798" y="75"/>
                </a:lnTo>
                <a:lnTo>
                  <a:pt x="778" y="73"/>
                </a:lnTo>
                <a:lnTo>
                  <a:pt x="758" y="70"/>
                </a:lnTo>
                <a:lnTo>
                  <a:pt x="739" y="67"/>
                </a:lnTo>
                <a:lnTo>
                  <a:pt x="719" y="65"/>
                </a:lnTo>
                <a:lnTo>
                  <a:pt x="698" y="61"/>
                </a:lnTo>
                <a:lnTo>
                  <a:pt x="677" y="59"/>
                </a:lnTo>
                <a:lnTo>
                  <a:pt x="655" y="58"/>
                </a:lnTo>
                <a:lnTo>
                  <a:pt x="632" y="56"/>
                </a:lnTo>
                <a:lnTo>
                  <a:pt x="610" y="56"/>
                </a:lnTo>
                <a:lnTo>
                  <a:pt x="599" y="56"/>
                </a:lnTo>
                <a:lnTo>
                  <a:pt x="586" y="56"/>
                </a:lnTo>
                <a:lnTo>
                  <a:pt x="574" y="58"/>
                </a:lnTo>
                <a:lnTo>
                  <a:pt x="562" y="59"/>
                </a:lnTo>
                <a:lnTo>
                  <a:pt x="550" y="61"/>
                </a:lnTo>
                <a:lnTo>
                  <a:pt x="537" y="63"/>
                </a:lnTo>
                <a:lnTo>
                  <a:pt x="524" y="65"/>
                </a:lnTo>
                <a:lnTo>
                  <a:pt x="510" y="68"/>
                </a:lnTo>
                <a:lnTo>
                  <a:pt x="495" y="70"/>
                </a:lnTo>
                <a:lnTo>
                  <a:pt x="480" y="73"/>
                </a:lnTo>
                <a:lnTo>
                  <a:pt x="464" y="76"/>
                </a:lnTo>
                <a:lnTo>
                  <a:pt x="448" y="79"/>
                </a:lnTo>
                <a:lnTo>
                  <a:pt x="432" y="82"/>
                </a:lnTo>
                <a:lnTo>
                  <a:pt x="415" y="86"/>
                </a:lnTo>
                <a:lnTo>
                  <a:pt x="398" y="89"/>
                </a:lnTo>
                <a:lnTo>
                  <a:pt x="380" y="93"/>
                </a:lnTo>
                <a:lnTo>
                  <a:pt x="345" y="100"/>
                </a:lnTo>
                <a:lnTo>
                  <a:pt x="310" y="108"/>
                </a:lnTo>
                <a:lnTo>
                  <a:pt x="274" y="117"/>
                </a:lnTo>
                <a:lnTo>
                  <a:pt x="240" y="128"/>
                </a:lnTo>
                <a:lnTo>
                  <a:pt x="223" y="132"/>
                </a:lnTo>
                <a:lnTo>
                  <a:pt x="206" y="138"/>
                </a:lnTo>
                <a:lnTo>
                  <a:pt x="190" y="144"/>
                </a:lnTo>
                <a:lnTo>
                  <a:pt x="175" y="150"/>
                </a:lnTo>
                <a:lnTo>
                  <a:pt x="159" y="156"/>
                </a:lnTo>
                <a:lnTo>
                  <a:pt x="145" y="163"/>
                </a:lnTo>
                <a:lnTo>
                  <a:pt x="131" y="169"/>
                </a:lnTo>
                <a:lnTo>
                  <a:pt x="117" y="176"/>
                </a:lnTo>
                <a:lnTo>
                  <a:pt x="104" y="183"/>
                </a:lnTo>
                <a:lnTo>
                  <a:pt x="92" y="191"/>
                </a:lnTo>
                <a:lnTo>
                  <a:pt x="82" y="198"/>
                </a:lnTo>
                <a:lnTo>
                  <a:pt x="71" y="206"/>
                </a:lnTo>
                <a:lnTo>
                  <a:pt x="62" y="214"/>
                </a:lnTo>
                <a:lnTo>
                  <a:pt x="54" y="222"/>
                </a:lnTo>
                <a:lnTo>
                  <a:pt x="47" y="232"/>
                </a:lnTo>
                <a:lnTo>
                  <a:pt x="40" y="241"/>
                </a:lnTo>
                <a:lnTo>
                  <a:pt x="34" y="250"/>
                </a:lnTo>
                <a:lnTo>
                  <a:pt x="28" y="262"/>
                </a:lnTo>
                <a:lnTo>
                  <a:pt x="23" y="273"/>
                </a:lnTo>
                <a:lnTo>
                  <a:pt x="19" y="284"/>
                </a:lnTo>
                <a:lnTo>
                  <a:pt x="14" y="297"/>
                </a:lnTo>
                <a:lnTo>
                  <a:pt x="10" y="310"/>
                </a:lnTo>
                <a:lnTo>
                  <a:pt x="8" y="323"/>
                </a:lnTo>
                <a:lnTo>
                  <a:pt x="6" y="336"/>
                </a:lnTo>
                <a:lnTo>
                  <a:pt x="3" y="350"/>
                </a:lnTo>
                <a:lnTo>
                  <a:pt x="2" y="364"/>
                </a:lnTo>
                <a:lnTo>
                  <a:pt x="1" y="378"/>
                </a:lnTo>
                <a:lnTo>
                  <a:pt x="0" y="391"/>
                </a:lnTo>
                <a:lnTo>
                  <a:pt x="0" y="406"/>
                </a:lnTo>
                <a:lnTo>
                  <a:pt x="0" y="420"/>
                </a:lnTo>
                <a:lnTo>
                  <a:pt x="0" y="434"/>
                </a:lnTo>
                <a:lnTo>
                  <a:pt x="1" y="448"/>
                </a:lnTo>
                <a:lnTo>
                  <a:pt x="2" y="461"/>
                </a:lnTo>
                <a:lnTo>
                  <a:pt x="5" y="475"/>
                </a:lnTo>
                <a:lnTo>
                  <a:pt x="6" y="489"/>
                </a:lnTo>
                <a:lnTo>
                  <a:pt x="8" y="502"/>
                </a:lnTo>
                <a:lnTo>
                  <a:pt x="12" y="514"/>
                </a:lnTo>
                <a:lnTo>
                  <a:pt x="14" y="526"/>
                </a:lnTo>
                <a:lnTo>
                  <a:pt x="17" y="539"/>
                </a:lnTo>
                <a:lnTo>
                  <a:pt x="21" y="551"/>
                </a:lnTo>
                <a:lnTo>
                  <a:pt x="24" y="561"/>
                </a:lnTo>
                <a:lnTo>
                  <a:pt x="28" y="572"/>
                </a:lnTo>
                <a:lnTo>
                  <a:pt x="33" y="582"/>
                </a:lnTo>
                <a:lnTo>
                  <a:pt x="37" y="590"/>
                </a:lnTo>
                <a:lnTo>
                  <a:pt x="42" y="600"/>
                </a:lnTo>
                <a:lnTo>
                  <a:pt x="47" y="607"/>
                </a:lnTo>
                <a:lnTo>
                  <a:pt x="51" y="615"/>
                </a:lnTo>
                <a:lnTo>
                  <a:pt x="57" y="621"/>
                </a:lnTo>
                <a:lnTo>
                  <a:pt x="63" y="627"/>
                </a:lnTo>
                <a:lnTo>
                  <a:pt x="70" y="632"/>
                </a:lnTo>
                <a:lnTo>
                  <a:pt x="77" y="638"/>
                </a:lnTo>
                <a:lnTo>
                  <a:pt x="85" y="643"/>
                </a:lnTo>
                <a:lnTo>
                  <a:pt x="92" y="648"/>
                </a:lnTo>
                <a:lnTo>
                  <a:pt x="101" y="651"/>
                </a:lnTo>
                <a:lnTo>
                  <a:pt x="110" y="656"/>
                </a:lnTo>
                <a:lnTo>
                  <a:pt x="119" y="659"/>
                </a:lnTo>
                <a:lnTo>
                  <a:pt x="128" y="662"/>
                </a:lnTo>
                <a:lnTo>
                  <a:pt x="138" y="665"/>
                </a:lnTo>
                <a:lnTo>
                  <a:pt x="159" y="670"/>
                </a:lnTo>
                <a:lnTo>
                  <a:pt x="180" y="673"/>
                </a:lnTo>
                <a:lnTo>
                  <a:pt x="202" y="677"/>
                </a:lnTo>
                <a:lnTo>
                  <a:pt x="225" y="680"/>
                </a:lnTo>
                <a:lnTo>
                  <a:pt x="248" y="683"/>
                </a:lnTo>
                <a:lnTo>
                  <a:pt x="272" y="685"/>
                </a:lnTo>
                <a:lnTo>
                  <a:pt x="295" y="686"/>
                </a:lnTo>
                <a:lnTo>
                  <a:pt x="319" y="689"/>
                </a:lnTo>
                <a:lnTo>
                  <a:pt x="342" y="692"/>
                </a:lnTo>
                <a:lnTo>
                  <a:pt x="365" y="696"/>
                </a:lnTo>
                <a:lnTo>
                  <a:pt x="377" y="697"/>
                </a:lnTo>
                <a:lnTo>
                  <a:pt x="389" y="698"/>
                </a:lnTo>
                <a:lnTo>
                  <a:pt x="401" y="700"/>
                </a:lnTo>
                <a:lnTo>
                  <a:pt x="413" y="701"/>
                </a:lnTo>
                <a:lnTo>
                  <a:pt x="439" y="704"/>
                </a:lnTo>
                <a:lnTo>
                  <a:pt x="466" y="707"/>
                </a:lnTo>
                <a:lnTo>
                  <a:pt x="492" y="710"/>
                </a:lnTo>
                <a:lnTo>
                  <a:pt x="520" y="711"/>
                </a:lnTo>
                <a:lnTo>
                  <a:pt x="576" y="714"/>
                </a:lnTo>
                <a:lnTo>
                  <a:pt x="604" y="715"/>
                </a:lnTo>
                <a:lnTo>
                  <a:pt x="631" y="717"/>
                </a:lnTo>
                <a:lnTo>
                  <a:pt x="658" y="718"/>
                </a:lnTo>
                <a:lnTo>
                  <a:pt x="684" y="719"/>
                </a:lnTo>
                <a:lnTo>
                  <a:pt x="695" y="719"/>
                </a:lnTo>
                <a:lnTo>
                  <a:pt x="708" y="719"/>
                </a:lnTo>
                <a:lnTo>
                  <a:pt x="720" y="719"/>
                </a:lnTo>
                <a:lnTo>
                  <a:pt x="732" y="719"/>
                </a:lnTo>
                <a:lnTo>
                  <a:pt x="742" y="719"/>
                </a:lnTo>
                <a:lnTo>
                  <a:pt x="753" y="719"/>
                </a:lnTo>
                <a:lnTo>
                  <a:pt x="763" y="719"/>
                </a:lnTo>
                <a:lnTo>
                  <a:pt x="773" y="719"/>
                </a:lnTo>
                <a:lnTo>
                  <a:pt x="782" y="719"/>
                </a:lnTo>
                <a:lnTo>
                  <a:pt x="791" y="719"/>
                </a:lnTo>
                <a:lnTo>
                  <a:pt x="801" y="719"/>
                </a:lnTo>
                <a:lnTo>
                  <a:pt x="809" y="718"/>
                </a:lnTo>
                <a:lnTo>
                  <a:pt x="816" y="718"/>
                </a:lnTo>
                <a:lnTo>
                  <a:pt x="824" y="718"/>
                </a:lnTo>
                <a:lnTo>
                  <a:pt x="839" y="717"/>
                </a:lnTo>
                <a:lnTo>
                  <a:pt x="852" y="715"/>
                </a:lnTo>
                <a:lnTo>
                  <a:pt x="865" y="713"/>
                </a:lnTo>
                <a:lnTo>
                  <a:pt x="876" y="712"/>
                </a:lnTo>
                <a:lnTo>
                  <a:pt x="888" y="710"/>
                </a:lnTo>
                <a:lnTo>
                  <a:pt x="900" y="707"/>
                </a:lnTo>
                <a:lnTo>
                  <a:pt x="910" y="705"/>
                </a:lnTo>
                <a:lnTo>
                  <a:pt x="931" y="700"/>
                </a:lnTo>
                <a:lnTo>
                  <a:pt x="943" y="697"/>
                </a:lnTo>
                <a:lnTo>
                  <a:pt x="953" y="693"/>
                </a:lnTo>
                <a:lnTo>
                  <a:pt x="965" y="691"/>
                </a:lnTo>
                <a:lnTo>
                  <a:pt x="977" y="687"/>
                </a:lnTo>
                <a:lnTo>
                  <a:pt x="990" y="683"/>
                </a:lnTo>
                <a:lnTo>
                  <a:pt x="1002" y="679"/>
                </a:lnTo>
                <a:lnTo>
                  <a:pt x="1015" y="676"/>
                </a:lnTo>
                <a:lnTo>
                  <a:pt x="1029" y="672"/>
                </a:lnTo>
                <a:lnTo>
                  <a:pt x="1056" y="665"/>
                </a:lnTo>
                <a:lnTo>
                  <a:pt x="1070" y="662"/>
                </a:lnTo>
                <a:lnTo>
                  <a:pt x="1083" y="657"/>
                </a:lnTo>
                <a:lnTo>
                  <a:pt x="1096" y="652"/>
                </a:lnTo>
                <a:lnTo>
                  <a:pt x="1109" y="647"/>
                </a:lnTo>
                <a:lnTo>
                  <a:pt x="1120" y="641"/>
                </a:lnTo>
                <a:lnTo>
                  <a:pt x="1132" y="635"/>
                </a:lnTo>
                <a:lnTo>
                  <a:pt x="1142" y="627"/>
                </a:lnTo>
                <a:lnTo>
                  <a:pt x="1152" y="620"/>
                </a:lnTo>
                <a:lnTo>
                  <a:pt x="1160" y="610"/>
                </a:lnTo>
                <a:lnTo>
                  <a:pt x="1165" y="606"/>
                </a:lnTo>
                <a:lnTo>
                  <a:pt x="1168" y="601"/>
                </a:lnTo>
                <a:lnTo>
                  <a:pt x="1174" y="590"/>
                </a:lnTo>
                <a:lnTo>
                  <a:pt x="1180" y="579"/>
                </a:lnTo>
                <a:lnTo>
                  <a:pt x="1184" y="567"/>
                </a:lnTo>
                <a:lnTo>
                  <a:pt x="1188" y="554"/>
                </a:lnTo>
                <a:lnTo>
                  <a:pt x="1191" y="541"/>
                </a:lnTo>
                <a:lnTo>
                  <a:pt x="1194" y="527"/>
                </a:lnTo>
                <a:lnTo>
                  <a:pt x="1195" y="513"/>
                </a:lnTo>
                <a:lnTo>
                  <a:pt x="1196" y="498"/>
                </a:lnTo>
                <a:lnTo>
                  <a:pt x="1197" y="483"/>
                </a:lnTo>
                <a:lnTo>
                  <a:pt x="1197" y="467"/>
                </a:lnTo>
                <a:lnTo>
                  <a:pt x="1197" y="450"/>
                </a:lnTo>
                <a:lnTo>
                  <a:pt x="1197" y="433"/>
                </a:lnTo>
                <a:lnTo>
                  <a:pt x="1197" y="415"/>
                </a:lnTo>
                <a:lnTo>
                  <a:pt x="1197" y="398"/>
                </a:lnTo>
                <a:lnTo>
                  <a:pt x="1197" y="380"/>
                </a:lnTo>
                <a:lnTo>
                  <a:pt x="1196" y="361"/>
                </a:lnTo>
                <a:lnTo>
                  <a:pt x="1196" y="352"/>
                </a:lnTo>
                <a:lnTo>
                  <a:pt x="1196" y="343"/>
                </a:lnTo>
                <a:lnTo>
                  <a:pt x="1196" y="331"/>
                </a:lnTo>
                <a:lnTo>
                  <a:pt x="1196" y="321"/>
                </a:lnTo>
                <a:lnTo>
                  <a:pt x="1197" y="309"/>
                </a:lnTo>
                <a:lnTo>
                  <a:pt x="1197" y="297"/>
                </a:lnTo>
                <a:lnTo>
                  <a:pt x="1197" y="284"/>
                </a:lnTo>
                <a:lnTo>
                  <a:pt x="1197" y="271"/>
                </a:lnTo>
                <a:lnTo>
                  <a:pt x="1198" y="246"/>
                </a:lnTo>
                <a:lnTo>
                  <a:pt x="1198" y="219"/>
                </a:lnTo>
                <a:lnTo>
                  <a:pt x="1198" y="192"/>
                </a:lnTo>
                <a:lnTo>
                  <a:pt x="1197" y="166"/>
                </a:lnTo>
                <a:lnTo>
                  <a:pt x="1196" y="141"/>
                </a:lnTo>
                <a:lnTo>
                  <a:pt x="1196" y="128"/>
                </a:lnTo>
                <a:lnTo>
                  <a:pt x="1195" y="116"/>
                </a:lnTo>
                <a:lnTo>
                  <a:pt x="1194" y="103"/>
                </a:lnTo>
                <a:lnTo>
                  <a:pt x="1191" y="93"/>
                </a:lnTo>
                <a:lnTo>
                  <a:pt x="1190" y="81"/>
                </a:lnTo>
                <a:lnTo>
                  <a:pt x="1188" y="70"/>
                </a:lnTo>
                <a:lnTo>
                  <a:pt x="1186" y="61"/>
                </a:lnTo>
                <a:lnTo>
                  <a:pt x="1183" y="52"/>
                </a:lnTo>
                <a:lnTo>
                  <a:pt x="1180" y="44"/>
                </a:lnTo>
                <a:lnTo>
                  <a:pt x="1176" y="35"/>
                </a:lnTo>
                <a:lnTo>
                  <a:pt x="1173" y="28"/>
                </a:lnTo>
                <a:lnTo>
                  <a:pt x="1169" y="23"/>
                </a:lnTo>
                <a:lnTo>
                  <a:pt x="1165" y="17"/>
                </a:lnTo>
                <a:lnTo>
                  <a:pt x="1160" y="13"/>
                </a:lnTo>
                <a:close/>
              </a:path>
            </a:pathLst>
          </a:custGeom>
          <a:gradFill rotWithShape="1">
            <a:gsLst>
              <a:gs pos="0">
                <a:srgbClr val="9AE0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2" name="Line 347">
            <a:extLst>
              <a:ext uri="{FF2B5EF4-FFF2-40B4-BE49-F238E27FC236}">
                <a16:creationId xmlns:a16="http://schemas.microsoft.com/office/drawing/2014/main" id="{D365F223-8596-8748-A94C-FBF99671C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677" y="2664207"/>
            <a:ext cx="490538" cy="3175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8FE8EFD3-E437-4B43-8E00-80908095C8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6652" y="2183195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25E65455-8BA5-4E41-BB95-502143857D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4002" y="2230820"/>
            <a:ext cx="271463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Line 22">
            <a:extLst>
              <a:ext uri="{FF2B5EF4-FFF2-40B4-BE49-F238E27FC236}">
                <a16:creationId xmlns:a16="http://schemas.microsoft.com/office/drawing/2014/main" id="{FADF5BD3-D3C6-5940-BFE8-6B639D693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102" y="2259395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" name="Group 44">
            <a:extLst>
              <a:ext uri="{FF2B5EF4-FFF2-40B4-BE49-F238E27FC236}">
                <a16:creationId xmlns:a16="http://schemas.microsoft.com/office/drawing/2014/main" id="{EE72A278-9FC3-5045-9DA2-C7412E610090}"/>
              </a:ext>
            </a:extLst>
          </p:cNvPr>
          <p:cNvGrpSpPr>
            <a:grpSpLocks/>
          </p:cNvGrpSpPr>
          <p:nvPr/>
        </p:nvGrpSpPr>
        <p:grpSpPr bwMode="auto">
          <a:xfrm>
            <a:off x="2461040" y="1985847"/>
            <a:ext cx="568325" cy="481182"/>
            <a:chOff x="-44" y="1473"/>
            <a:chExt cx="981" cy="1105"/>
          </a:xfrm>
        </p:grpSpPr>
        <p:pic>
          <p:nvPicPr>
            <p:cNvPr id="124" name="Picture 45" descr="desktop_computer_stylized_medium">
              <a:extLst>
                <a:ext uri="{FF2B5EF4-FFF2-40B4-BE49-F238E27FC236}">
                  <a16:creationId xmlns:a16="http://schemas.microsoft.com/office/drawing/2014/main" id="{015EC23D-53E2-5E4C-B94E-047D7272B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96D08E5-0867-3948-9041-2C05DBE40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7" name="Group 44">
            <a:extLst>
              <a:ext uri="{FF2B5EF4-FFF2-40B4-BE49-F238E27FC236}">
                <a16:creationId xmlns:a16="http://schemas.microsoft.com/office/drawing/2014/main" id="{A0B7E594-F386-6C46-970D-900757CAE528}"/>
              </a:ext>
            </a:extLst>
          </p:cNvPr>
          <p:cNvGrpSpPr>
            <a:grpSpLocks/>
          </p:cNvGrpSpPr>
          <p:nvPr/>
        </p:nvGrpSpPr>
        <p:grpSpPr bwMode="auto">
          <a:xfrm>
            <a:off x="3396078" y="2474970"/>
            <a:ext cx="568325" cy="481182"/>
            <a:chOff x="-44" y="1473"/>
            <a:chExt cx="981" cy="1105"/>
          </a:xfrm>
        </p:grpSpPr>
        <p:pic>
          <p:nvPicPr>
            <p:cNvPr id="122" name="Picture 45" descr="desktop_computer_stylized_medium">
              <a:extLst>
                <a:ext uri="{FF2B5EF4-FFF2-40B4-BE49-F238E27FC236}">
                  <a16:creationId xmlns:a16="http://schemas.microsoft.com/office/drawing/2014/main" id="{A34B7569-1A23-6340-AB30-037880424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form 46">
              <a:extLst>
                <a:ext uri="{FF2B5EF4-FFF2-40B4-BE49-F238E27FC236}">
                  <a16:creationId xmlns:a16="http://schemas.microsoft.com/office/drawing/2014/main" id="{11920007-994E-F84F-9988-93E6041533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" name="Line 21">
            <a:extLst>
              <a:ext uri="{FF2B5EF4-FFF2-40B4-BE49-F238E27FC236}">
                <a16:creationId xmlns:a16="http://schemas.microsoft.com/office/drawing/2014/main" id="{791FA198-F808-A247-9094-FAC52AF4E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2177" y="2189545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19C58F29-9A71-0E4E-B757-88CBB14D4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73952" y="2684845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B238A15-B5FF-AE44-878F-DC6AC8CC7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8765" y="2695957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9DC05518-23BE-C94C-A164-A962217A2A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75490" y="2143507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2" name="Group 44">
            <a:extLst>
              <a:ext uri="{FF2B5EF4-FFF2-40B4-BE49-F238E27FC236}">
                <a16:creationId xmlns:a16="http://schemas.microsoft.com/office/drawing/2014/main" id="{DA660BB5-7FB0-4C42-B1A1-13864F3A71D8}"/>
              </a:ext>
            </a:extLst>
          </p:cNvPr>
          <p:cNvGrpSpPr>
            <a:grpSpLocks/>
          </p:cNvGrpSpPr>
          <p:nvPr/>
        </p:nvGrpSpPr>
        <p:grpSpPr bwMode="auto">
          <a:xfrm>
            <a:off x="3800890" y="2848163"/>
            <a:ext cx="568325" cy="481183"/>
            <a:chOff x="-44" y="1473"/>
            <a:chExt cx="981" cy="1105"/>
          </a:xfrm>
        </p:grpSpPr>
        <p:pic>
          <p:nvPicPr>
            <p:cNvPr id="120" name="Picture 45" descr="desktop_computer_stylized_medium">
              <a:extLst>
                <a:ext uri="{FF2B5EF4-FFF2-40B4-BE49-F238E27FC236}">
                  <a16:creationId xmlns:a16="http://schemas.microsoft.com/office/drawing/2014/main" id="{2F2923F1-58A1-C84D-BF2B-7E9B34FB0E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46">
              <a:extLst>
                <a:ext uri="{FF2B5EF4-FFF2-40B4-BE49-F238E27FC236}">
                  <a16:creationId xmlns:a16="http://schemas.microsoft.com/office/drawing/2014/main" id="{46D33FE4-069C-0144-8385-E6AE6BBD6A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3" name="Group 44">
            <a:extLst>
              <a:ext uri="{FF2B5EF4-FFF2-40B4-BE49-F238E27FC236}">
                <a16:creationId xmlns:a16="http://schemas.microsoft.com/office/drawing/2014/main" id="{7ABC6681-48BE-1848-9E8B-C313663173CE}"/>
              </a:ext>
            </a:extLst>
          </p:cNvPr>
          <p:cNvGrpSpPr>
            <a:grpSpLocks/>
          </p:cNvGrpSpPr>
          <p:nvPr/>
        </p:nvGrpSpPr>
        <p:grpSpPr bwMode="auto">
          <a:xfrm>
            <a:off x="4258090" y="2916450"/>
            <a:ext cx="568325" cy="481182"/>
            <a:chOff x="-44" y="1473"/>
            <a:chExt cx="981" cy="1105"/>
          </a:xfrm>
        </p:grpSpPr>
        <p:pic>
          <p:nvPicPr>
            <p:cNvPr id="118" name="Picture 45" descr="desktop_computer_stylized_medium">
              <a:extLst>
                <a:ext uri="{FF2B5EF4-FFF2-40B4-BE49-F238E27FC236}">
                  <a16:creationId xmlns:a16="http://schemas.microsoft.com/office/drawing/2014/main" id="{4193E87E-44A0-1645-8482-B0FEE2FA2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16E89581-C9CA-1E49-BB51-F68537A66C4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4" name="Group 44">
            <a:extLst>
              <a:ext uri="{FF2B5EF4-FFF2-40B4-BE49-F238E27FC236}">
                <a16:creationId xmlns:a16="http://schemas.microsoft.com/office/drawing/2014/main" id="{B34BB223-DE05-6A4A-A2F3-B61F4F5BB47B}"/>
              </a:ext>
            </a:extLst>
          </p:cNvPr>
          <p:cNvGrpSpPr>
            <a:grpSpLocks/>
          </p:cNvGrpSpPr>
          <p:nvPr/>
        </p:nvGrpSpPr>
        <p:grpSpPr bwMode="auto">
          <a:xfrm>
            <a:off x="4080477" y="1806957"/>
            <a:ext cx="568325" cy="481183"/>
            <a:chOff x="-44" y="1473"/>
            <a:chExt cx="981" cy="1105"/>
          </a:xfrm>
        </p:grpSpPr>
        <p:pic>
          <p:nvPicPr>
            <p:cNvPr id="116" name="Picture 45" descr="desktop_computer_stylized_medium">
              <a:extLst>
                <a:ext uri="{FF2B5EF4-FFF2-40B4-BE49-F238E27FC236}">
                  <a16:creationId xmlns:a16="http://schemas.microsoft.com/office/drawing/2014/main" id="{6C12209C-1305-0B46-9F45-003FAEA805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8108913C-0A0B-1042-AACF-D3B7CBF385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" name="Group 906">
            <a:extLst>
              <a:ext uri="{FF2B5EF4-FFF2-40B4-BE49-F238E27FC236}">
                <a16:creationId xmlns:a16="http://schemas.microsoft.com/office/drawing/2014/main" id="{D1522F93-BF6F-D441-800C-30847E497F90}"/>
              </a:ext>
            </a:extLst>
          </p:cNvPr>
          <p:cNvGrpSpPr>
            <a:grpSpLocks/>
          </p:cNvGrpSpPr>
          <p:nvPr/>
        </p:nvGrpSpPr>
        <p:grpSpPr bwMode="auto">
          <a:xfrm>
            <a:off x="3050096" y="2418641"/>
            <a:ext cx="285924" cy="538072"/>
            <a:chOff x="4140" y="429"/>
            <a:chExt cx="1425" cy="2396"/>
          </a:xfrm>
        </p:grpSpPr>
        <p:sp>
          <p:nvSpPr>
            <p:cNvPr id="84" name="Freeform 907">
              <a:extLst>
                <a:ext uri="{FF2B5EF4-FFF2-40B4-BE49-F238E27FC236}">
                  <a16:creationId xmlns:a16="http://schemas.microsoft.com/office/drawing/2014/main" id="{AEEA7723-9160-3A4C-941A-69BD04A37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Rectangle 908">
              <a:extLst>
                <a:ext uri="{FF2B5EF4-FFF2-40B4-BE49-F238E27FC236}">
                  <a16:creationId xmlns:a16="http://schemas.microsoft.com/office/drawing/2014/main" id="{8ACA22B0-FE51-4A47-BB85-F16AD6D1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427"/>
              <a:ext cx="103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6" name="Freeform 909">
              <a:extLst>
                <a:ext uri="{FF2B5EF4-FFF2-40B4-BE49-F238E27FC236}">
                  <a16:creationId xmlns:a16="http://schemas.microsoft.com/office/drawing/2014/main" id="{FE60557A-3B66-D147-B710-AF24AE76E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910">
              <a:extLst>
                <a:ext uri="{FF2B5EF4-FFF2-40B4-BE49-F238E27FC236}">
                  <a16:creationId xmlns:a16="http://schemas.microsoft.com/office/drawing/2014/main" id="{11B0230E-5F75-5148-A3D1-2D8B3EC43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Rectangle 911">
              <a:extLst>
                <a:ext uri="{FF2B5EF4-FFF2-40B4-BE49-F238E27FC236}">
                  <a16:creationId xmlns:a16="http://schemas.microsoft.com/office/drawing/2014/main" id="{BCBEC638-8F75-014F-ADA9-3B9A5C37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88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9" name="Group 912">
              <a:extLst>
                <a:ext uri="{FF2B5EF4-FFF2-40B4-BE49-F238E27FC236}">
                  <a16:creationId xmlns:a16="http://schemas.microsoft.com/office/drawing/2014/main" id="{37B72626-5FDE-D142-9AB0-919A54C33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4" name="AutoShape 913">
                <a:extLst>
                  <a:ext uri="{FF2B5EF4-FFF2-40B4-BE49-F238E27FC236}">
                    <a16:creationId xmlns:a16="http://schemas.microsoft.com/office/drawing/2014/main" id="{704D8359-B066-8748-AC27-010BD39F2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7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5" name="AutoShape 914">
                <a:extLst>
                  <a:ext uri="{FF2B5EF4-FFF2-40B4-BE49-F238E27FC236}">
                    <a16:creationId xmlns:a16="http://schemas.microsoft.com/office/drawing/2014/main" id="{94DD4879-3D81-E947-A0FF-5A5AA11F3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0" name="Rectangle 915">
              <a:extLst>
                <a:ext uri="{FF2B5EF4-FFF2-40B4-BE49-F238E27FC236}">
                  <a16:creationId xmlns:a16="http://schemas.microsoft.com/office/drawing/2014/main" id="{F7B11742-56AB-A644-AD72-D716450D9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021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1" name="Group 916">
              <a:extLst>
                <a:ext uri="{FF2B5EF4-FFF2-40B4-BE49-F238E27FC236}">
                  <a16:creationId xmlns:a16="http://schemas.microsoft.com/office/drawing/2014/main" id="{0CC7B33E-FE3D-F14F-ACAA-5AED98E2A1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2" name="AutoShape 917">
                <a:extLst>
                  <a:ext uri="{FF2B5EF4-FFF2-40B4-BE49-F238E27FC236}">
                    <a16:creationId xmlns:a16="http://schemas.microsoft.com/office/drawing/2014/main" id="{11064641-6BD1-1C40-8273-FF98260A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3" name="AutoShape 918">
                <a:extLst>
                  <a:ext uri="{FF2B5EF4-FFF2-40B4-BE49-F238E27FC236}">
                    <a16:creationId xmlns:a16="http://schemas.microsoft.com/office/drawing/2014/main" id="{7739CF42-B546-594E-8149-6B15718DF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2" name="Rectangle 919">
              <a:extLst>
                <a:ext uri="{FF2B5EF4-FFF2-40B4-BE49-F238E27FC236}">
                  <a16:creationId xmlns:a16="http://schemas.microsoft.com/office/drawing/2014/main" id="{BAB32908-1862-8A45-8FD4-BA74DFB13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1360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Rectangle 920">
              <a:extLst>
                <a:ext uri="{FF2B5EF4-FFF2-40B4-BE49-F238E27FC236}">
                  <a16:creationId xmlns:a16="http://schemas.microsoft.com/office/drawing/2014/main" id="{AFD30AFA-5002-4246-9D4B-3843B13F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7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4" name="Group 921">
              <a:extLst>
                <a:ext uri="{FF2B5EF4-FFF2-40B4-BE49-F238E27FC236}">
                  <a16:creationId xmlns:a16="http://schemas.microsoft.com/office/drawing/2014/main" id="{3A4E59B2-6776-F044-A1D5-492D1A8255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0" name="AutoShape 922">
                <a:extLst>
                  <a:ext uri="{FF2B5EF4-FFF2-40B4-BE49-F238E27FC236}">
                    <a16:creationId xmlns:a16="http://schemas.microsoft.com/office/drawing/2014/main" id="{050DB3DA-3FE0-4E45-86D4-987D34DCD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0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11" name="AutoShape 923">
                <a:extLst>
                  <a:ext uri="{FF2B5EF4-FFF2-40B4-BE49-F238E27FC236}">
                    <a16:creationId xmlns:a16="http://schemas.microsoft.com/office/drawing/2014/main" id="{91DE7B6A-B23C-E942-907A-35E945B4D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9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5" name="Freeform 924">
              <a:extLst>
                <a:ext uri="{FF2B5EF4-FFF2-40B4-BE49-F238E27FC236}">
                  <a16:creationId xmlns:a16="http://schemas.microsoft.com/office/drawing/2014/main" id="{3FB0972F-BECE-974B-A3E7-A58D63D42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6" name="Group 925">
              <a:extLst>
                <a:ext uri="{FF2B5EF4-FFF2-40B4-BE49-F238E27FC236}">
                  <a16:creationId xmlns:a16="http://schemas.microsoft.com/office/drawing/2014/main" id="{BC6FE3BA-3D3D-C544-A611-D8F0FDEE86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8" name="AutoShape 926">
                <a:extLst>
                  <a:ext uri="{FF2B5EF4-FFF2-40B4-BE49-F238E27FC236}">
                    <a16:creationId xmlns:a16="http://schemas.microsoft.com/office/drawing/2014/main" id="{5B01C675-61C8-574F-9D97-10FB5364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9" name="AutoShape 927">
                <a:extLst>
                  <a:ext uri="{FF2B5EF4-FFF2-40B4-BE49-F238E27FC236}">
                    <a16:creationId xmlns:a16="http://schemas.microsoft.com/office/drawing/2014/main" id="{FB6EF860-87AB-D84C-A4E6-11BCE8C25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0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97" name="Rectangle 928">
              <a:extLst>
                <a:ext uri="{FF2B5EF4-FFF2-40B4-BE49-F238E27FC236}">
                  <a16:creationId xmlns:a16="http://schemas.microsoft.com/office/drawing/2014/main" id="{2F412267-496E-554D-AA85-078F5D4B2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7" y="427"/>
              <a:ext cx="71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8" name="Freeform 929">
              <a:extLst>
                <a:ext uri="{FF2B5EF4-FFF2-40B4-BE49-F238E27FC236}">
                  <a16:creationId xmlns:a16="http://schemas.microsoft.com/office/drawing/2014/main" id="{AF4E1DE4-4F69-0C42-B1EC-DABB4D8A3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930">
              <a:extLst>
                <a:ext uri="{FF2B5EF4-FFF2-40B4-BE49-F238E27FC236}">
                  <a16:creationId xmlns:a16="http://schemas.microsoft.com/office/drawing/2014/main" id="{5C136E4A-1C37-4944-B70D-A845CE14F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Oval 931">
              <a:extLst>
                <a:ext uri="{FF2B5EF4-FFF2-40B4-BE49-F238E27FC236}">
                  <a16:creationId xmlns:a16="http://schemas.microsoft.com/office/drawing/2014/main" id="{5A97BA6F-7968-0B46-B4BA-E31E7364E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4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1" name="Freeform 932">
              <a:extLst>
                <a:ext uri="{FF2B5EF4-FFF2-40B4-BE49-F238E27FC236}">
                  <a16:creationId xmlns:a16="http://schemas.microsoft.com/office/drawing/2014/main" id="{FE2A825D-B216-F141-B706-1C8080884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" name="AutoShape 933">
              <a:extLst>
                <a:ext uri="{FF2B5EF4-FFF2-40B4-BE49-F238E27FC236}">
                  <a16:creationId xmlns:a16="http://schemas.microsoft.com/office/drawing/2014/main" id="{DA9B22C6-07B5-AC4F-9E05-842E0C765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2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3" name="AutoShape 934">
              <a:extLst>
                <a:ext uri="{FF2B5EF4-FFF2-40B4-BE49-F238E27FC236}">
                  <a16:creationId xmlns:a16="http://schemas.microsoft.com/office/drawing/2014/main" id="{93C3456B-5EAE-8446-AD42-80B37C10D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10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4" name="Oval 935">
              <a:extLst>
                <a:ext uri="{FF2B5EF4-FFF2-40B4-BE49-F238E27FC236}">
                  <a16:creationId xmlns:a16="http://schemas.microsoft.com/office/drawing/2014/main" id="{A09E8CCA-65E5-7E47-922F-1987AA8AC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5" name="Oval 936">
              <a:extLst>
                <a:ext uri="{FF2B5EF4-FFF2-40B4-BE49-F238E27FC236}">
                  <a16:creationId xmlns:a16="http://schemas.microsoft.com/office/drawing/2014/main" id="{7C460452-7BE1-4949-BF58-9C1BE746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5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Oval 937">
              <a:extLst>
                <a:ext uri="{FF2B5EF4-FFF2-40B4-BE49-F238E27FC236}">
                  <a16:creationId xmlns:a16="http://schemas.microsoft.com/office/drawing/2014/main" id="{FA0952CD-1199-4949-A094-0AE42E99D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78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7" name="Rectangle 938">
              <a:extLst>
                <a:ext uri="{FF2B5EF4-FFF2-40B4-BE49-F238E27FC236}">
                  <a16:creationId xmlns:a16="http://schemas.microsoft.com/office/drawing/2014/main" id="{735B8ADF-72F2-C942-A93A-6A9DE0632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8FF9CB-3577-F345-8547-E7807389CF1E}"/>
              </a:ext>
            </a:extLst>
          </p:cNvPr>
          <p:cNvGrpSpPr/>
          <p:nvPr/>
        </p:nvGrpSpPr>
        <p:grpSpPr>
          <a:xfrm>
            <a:off x="3305130" y="2019858"/>
            <a:ext cx="710244" cy="282076"/>
            <a:chOff x="3668110" y="2448910"/>
            <a:chExt cx="3794234" cy="216513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0284349-F583-D24B-A3DF-EC5D910AAA3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A56B02F8-F0E1-FE4D-9320-C12545B6D1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51EC26A-E11D-7443-8704-AC214D147972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91B40CD7-4DF6-0141-890F-463F75E362A0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00C1CBE4-17A4-D448-9C92-885DEAEEDA3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FC89776-EDED-C343-9730-13AF464B5FE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DC90CF92-14D3-224B-ABEB-751D6B3D340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07B383-78B2-0449-9525-4B315C2CB61C}"/>
              </a:ext>
            </a:extLst>
          </p:cNvPr>
          <p:cNvGrpSpPr/>
          <p:nvPr/>
        </p:nvGrpSpPr>
        <p:grpSpPr>
          <a:xfrm>
            <a:off x="5123392" y="2482830"/>
            <a:ext cx="754294" cy="393599"/>
            <a:chOff x="7493876" y="2774731"/>
            <a:chExt cx="1481958" cy="894622"/>
          </a:xfrm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A5BAF25-A0DE-B749-BED2-B83B13A411D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60ECF75-00B2-054C-81C8-C369008BA6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D5AA3E-2968-154F-83AA-BFEFB38761F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7E9ABA87-4EB0-6B47-8590-C8D13AF022C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890B6F94-5705-3F46-8D53-59C76A24DF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EA16DF83-44AF-C14B-A8A5-69E2FC1D598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CF1C375E-5271-8747-94CF-647940CF263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E4F11E-9F35-664F-97EA-7D4ADE6845C8}"/>
              </a:ext>
            </a:extLst>
          </p:cNvPr>
          <p:cNvGrpSpPr/>
          <p:nvPr/>
        </p:nvGrpSpPr>
        <p:grpSpPr>
          <a:xfrm>
            <a:off x="4089472" y="2510373"/>
            <a:ext cx="710244" cy="282076"/>
            <a:chOff x="3668110" y="2448910"/>
            <a:chExt cx="3794234" cy="216513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BA079D9-C480-AD4D-B5DA-EC37BA225C4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76B5A51-8072-0547-A367-70FC376A69A9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92BAC0A-5CE8-9042-8E37-B9117A3A474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53FBFD-A2D7-E744-B1F3-8E7B40B65AF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A4C63F95-1B9C-FD43-843A-DB2A347EA1C0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0BAA16E-35F3-E647-91A9-1F251F8EB69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CFB9596C-6CA1-1942-B376-083CC0E261AC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" name="Group 906">
            <a:extLst>
              <a:ext uri="{FF2B5EF4-FFF2-40B4-BE49-F238E27FC236}">
                <a16:creationId xmlns:a16="http://schemas.microsoft.com/office/drawing/2014/main" id="{F07F9C1D-AE30-5045-B1BC-4B265BBBFD83}"/>
              </a:ext>
            </a:extLst>
          </p:cNvPr>
          <p:cNvGrpSpPr>
            <a:grpSpLocks/>
          </p:cNvGrpSpPr>
          <p:nvPr/>
        </p:nvGrpSpPr>
        <p:grpSpPr bwMode="auto">
          <a:xfrm>
            <a:off x="5345682" y="2003885"/>
            <a:ext cx="296863" cy="541338"/>
            <a:chOff x="4140" y="429"/>
            <a:chExt cx="1425" cy="2396"/>
          </a:xfrm>
        </p:grpSpPr>
        <p:sp>
          <p:nvSpPr>
            <p:cNvPr id="30" name="Freeform 907">
              <a:extLst>
                <a:ext uri="{FF2B5EF4-FFF2-40B4-BE49-F238E27FC236}">
                  <a16:creationId xmlns:a16="http://schemas.microsoft.com/office/drawing/2014/main" id="{C405BA89-5E69-E34D-8BF2-C4B6351CB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Rectangle 908">
              <a:extLst>
                <a:ext uri="{FF2B5EF4-FFF2-40B4-BE49-F238E27FC236}">
                  <a16:creationId xmlns:a16="http://schemas.microsoft.com/office/drawing/2014/main" id="{BEE1B41B-4E66-9746-969A-F01CAF6A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2" name="Freeform 909">
              <a:extLst>
                <a:ext uri="{FF2B5EF4-FFF2-40B4-BE49-F238E27FC236}">
                  <a16:creationId xmlns:a16="http://schemas.microsoft.com/office/drawing/2014/main" id="{5B85AD69-1925-1341-8DFA-7A4DF673E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Freeform 910">
              <a:extLst>
                <a:ext uri="{FF2B5EF4-FFF2-40B4-BE49-F238E27FC236}">
                  <a16:creationId xmlns:a16="http://schemas.microsoft.com/office/drawing/2014/main" id="{C4185373-6A8A-4149-9978-81B034501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911">
              <a:extLst>
                <a:ext uri="{FF2B5EF4-FFF2-40B4-BE49-F238E27FC236}">
                  <a16:creationId xmlns:a16="http://schemas.microsoft.com/office/drawing/2014/main" id="{3666E251-0719-5748-AF0C-93134CF40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9"/>
              <a:ext cx="58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5" name="Group 912">
              <a:extLst>
                <a:ext uri="{FF2B5EF4-FFF2-40B4-BE49-F238E27FC236}">
                  <a16:creationId xmlns:a16="http://schemas.microsoft.com/office/drawing/2014/main" id="{232623E2-627B-D14D-B0FB-CD7098D112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" name="AutoShape 913">
                <a:extLst>
                  <a:ext uri="{FF2B5EF4-FFF2-40B4-BE49-F238E27FC236}">
                    <a16:creationId xmlns:a16="http://schemas.microsoft.com/office/drawing/2014/main" id="{857B9C43-7C5C-2348-8660-BA024F631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3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2" name="AutoShape 914">
                <a:extLst>
                  <a:ext uri="{FF2B5EF4-FFF2-40B4-BE49-F238E27FC236}">
                    <a16:creationId xmlns:a16="http://schemas.microsoft.com/office/drawing/2014/main" id="{05AEBC7D-0CFA-0E44-B67C-50A33880B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94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6" name="Rectangle 915">
              <a:extLst>
                <a:ext uri="{FF2B5EF4-FFF2-40B4-BE49-F238E27FC236}">
                  <a16:creationId xmlns:a16="http://schemas.microsoft.com/office/drawing/2014/main" id="{AEACDAA3-8AA8-6A49-AD26-9EE0EBFF8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9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7" name="Group 916">
              <a:extLst>
                <a:ext uri="{FF2B5EF4-FFF2-40B4-BE49-F238E27FC236}">
                  <a16:creationId xmlns:a16="http://schemas.microsoft.com/office/drawing/2014/main" id="{1A83026F-3F53-9643-8F29-FA2E039B37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9" name="AutoShape 917">
                <a:extLst>
                  <a:ext uri="{FF2B5EF4-FFF2-40B4-BE49-F238E27FC236}">
                    <a16:creationId xmlns:a16="http://schemas.microsoft.com/office/drawing/2014/main" id="{52E81D27-5E50-234E-9001-3524A94EB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60" name="AutoShape 918">
                <a:extLst>
                  <a:ext uri="{FF2B5EF4-FFF2-40B4-BE49-F238E27FC236}">
                    <a16:creationId xmlns:a16="http://schemas.microsoft.com/office/drawing/2014/main" id="{B6A78DF5-A2A0-ED40-80EE-791D05788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70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8" name="Rectangle 919">
              <a:extLst>
                <a:ext uri="{FF2B5EF4-FFF2-40B4-BE49-F238E27FC236}">
                  <a16:creationId xmlns:a16="http://schemas.microsoft.com/office/drawing/2014/main" id="{8734703D-B68E-8748-AD6B-127F1C6C3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4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9" name="Rectangle 920">
              <a:extLst>
                <a:ext uri="{FF2B5EF4-FFF2-40B4-BE49-F238E27FC236}">
                  <a16:creationId xmlns:a16="http://schemas.microsoft.com/office/drawing/2014/main" id="{43CA87E6-9680-7349-8D67-A42CD1FA8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9"/>
              <a:ext cx="602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0" name="Group 921">
              <a:extLst>
                <a:ext uri="{FF2B5EF4-FFF2-40B4-BE49-F238E27FC236}">
                  <a16:creationId xmlns:a16="http://schemas.microsoft.com/office/drawing/2014/main" id="{B872ACE3-F056-CD42-A484-E0E192157D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57" name="AutoShape 922">
                <a:extLst>
                  <a:ext uri="{FF2B5EF4-FFF2-40B4-BE49-F238E27FC236}">
                    <a16:creationId xmlns:a16="http://schemas.microsoft.com/office/drawing/2014/main" id="{5DEC78F2-B310-7A4B-B9E2-397F21DAF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8" name="AutoShape 923">
                <a:extLst>
                  <a:ext uri="{FF2B5EF4-FFF2-40B4-BE49-F238E27FC236}">
                    <a16:creationId xmlns:a16="http://schemas.microsoft.com/office/drawing/2014/main" id="{4BAC35D5-9AE5-5546-B357-5E9D720FC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91"/>
                <a:ext cx="693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1" name="Freeform 924">
              <a:extLst>
                <a:ext uri="{FF2B5EF4-FFF2-40B4-BE49-F238E27FC236}">
                  <a16:creationId xmlns:a16="http://schemas.microsoft.com/office/drawing/2014/main" id="{6FEDC341-483C-D340-9720-30D4F4ED6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2" name="Group 925">
              <a:extLst>
                <a:ext uri="{FF2B5EF4-FFF2-40B4-BE49-F238E27FC236}">
                  <a16:creationId xmlns:a16="http://schemas.microsoft.com/office/drawing/2014/main" id="{023CE296-3E8C-014C-BCC0-9E5FAB16E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5" name="AutoShape 926">
                <a:extLst>
                  <a:ext uri="{FF2B5EF4-FFF2-40B4-BE49-F238E27FC236}">
                    <a16:creationId xmlns:a16="http://schemas.microsoft.com/office/drawing/2014/main" id="{8324FC35-D619-B14F-8652-42CE1673C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69"/>
                <a:ext cx="712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56" name="AutoShape 927">
                <a:extLst>
                  <a:ext uri="{FF2B5EF4-FFF2-40B4-BE49-F238E27FC236}">
                    <a16:creationId xmlns:a16="http://schemas.microsoft.com/office/drawing/2014/main" id="{ADB26010-A010-6148-81B5-7D84777D4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2583"/>
                <a:ext cx="68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43" name="Rectangle 928">
              <a:extLst>
                <a:ext uri="{FF2B5EF4-FFF2-40B4-BE49-F238E27FC236}">
                  <a16:creationId xmlns:a16="http://schemas.microsoft.com/office/drawing/2014/main" id="{4D097071-15BC-014D-9F42-A6D93DB0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9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4" name="Freeform 929">
              <a:extLst>
                <a:ext uri="{FF2B5EF4-FFF2-40B4-BE49-F238E27FC236}">
                  <a16:creationId xmlns:a16="http://schemas.microsoft.com/office/drawing/2014/main" id="{F9F71B50-9FCA-3043-ABA0-141F7A1F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930">
              <a:extLst>
                <a:ext uri="{FF2B5EF4-FFF2-40B4-BE49-F238E27FC236}">
                  <a16:creationId xmlns:a16="http://schemas.microsoft.com/office/drawing/2014/main" id="{222AC8FF-2FBE-6B4F-857C-494DB4552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Oval 931">
              <a:extLst>
                <a:ext uri="{FF2B5EF4-FFF2-40B4-BE49-F238E27FC236}">
                  <a16:creationId xmlns:a16="http://schemas.microsoft.com/office/drawing/2014/main" id="{B301E399-5801-3843-92C4-100C625F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9" y="2607"/>
              <a:ext cx="46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7" name="Freeform 932">
              <a:extLst>
                <a:ext uri="{FF2B5EF4-FFF2-40B4-BE49-F238E27FC236}">
                  <a16:creationId xmlns:a16="http://schemas.microsoft.com/office/drawing/2014/main" id="{D9BC880A-8880-D44A-8749-1BFC6B160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AutoShape 933">
              <a:extLst>
                <a:ext uri="{FF2B5EF4-FFF2-40B4-BE49-F238E27FC236}">
                  <a16:creationId xmlns:a16="http://schemas.microsoft.com/office/drawing/2014/main" id="{393F8118-0711-154E-A6FA-632710B3E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4"/>
              <a:ext cx="1196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9" name="AutoShape 934">
              <a:extLst>
                <a:ext uri="{FF2B5EF4-FFF2-40B4-BE49-F238E27FC236}">
                  <a16:creationId xmlns:a16="http://schemas.microsoft.com/office/drawing/2014/main" id="{75D86914-8875-AD43-A7E8-D9BB4787B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3"/>
              <a:ext cx="1067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0" name="Oval 935">
              <a:extLst>
                <a:ext uri="{FF2B5EF4-FFF2-40B4-BE49-F238E27FC236}">
                  <a16:creationId xmlns:a16="http://schemas.microsoft.com/office/drawing/2014/main" id="{66D89C89-D606-974B-B75D-0D8717AB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2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1" name="Oval 936">
              <a:extLst>
                <a:ext uri="{FF2B5EF4-FFF2-40B4-BE49-F238E27FC236}">
                  <a16:creationId xmlns:a16="http://schemas.microsoft.com/office/drawing/2014/main" id="{25574DBE-4535-ED4F-AEDB-0EF2B4BBF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2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3" name="Oval 937">
              <a:extLst>
                <a:ext uri="{FF2B5EF4-FFF2-40B4-BE49-F238E27FC236}">
                  <a16:creationId xmlns:a16="http://schemas.microsoft.com/office/drawing/2014/main" id="{C64F88BB-8747-804C-9C30-A681CB4DD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382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54" name="Rectangle 938">
              <a:extLst>
                <a:ext uri="{FF2B5EF4-FFF2-40B4-BE49-F238E27FC236}">
                  <a16:creationId xmlns:a16="http://schemas.microsoft.com/office/drawing/2014/main" id="{57D7C4B6-8B5D-2942-8D2C-DC825CD4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4"/>
              <a:ext cx="84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26" name="Oval 355">
            <a:extLst>
              <a:ext uri="{FF2B5EF4-FFF2-40B4-BE49-F238E27FC236}">
                <a16:creationId xmlns:a16="http://schemas.microsoft.com/office/drawing/2014/main" id="{E1CB85AF-850A-124D-8CE3-6ACFED2B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106" y="156988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356">
            <a:extLst>
              <a:ext uri="{FF2B5EF4-FFF2-40B4-BE49-F238E27FC236}">
                <a16:creationId xmlns:a16="http://schemas.microsoft.com/office/drawing/2014/main" id="{D2388C87-1428-A14C-800A-6344845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356" y="1706408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357">
            <a:extLst>
              <a:ext uri="{FF2B5EF4-FFF2-40B4-BE49-F238E27FC236}">
                <a16:creationId xmlns:a16="http://schemas.microsoft.com/office/drawing/2014/main" id="{D0E5DD08-AB0D-4144-91C8-D7DA477FE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218" y="1861983"/>
            <a:ext cx="350838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29" name="Group 2">
            <a:extLst>
              <a:ext uri="{FF2B5EF4-FFF2-40B4-BE49-F238E27FC236}">
                <a16:creationId xmlns:a16="http://schemas.microsoft.com/office/drawing/2014/main" id="{B224DD07-F8AD-E94B-AC4A-19AC28378364}"/>
              </a:ext>
            </a:extLst>
          </p:cNvPr>
          <p:cNvGrpSpPr>
            <a:grpSpLocks/>
          </p:cNvGrpSpPr>
          <p:nvPr/>
        </p:nvGrpSpPr>
        <p:grpSpPr bwMode="auto">
          <a:xfrm>
            <a:off x="6964906" y="914245"/>
            <a:ext cx="2897187" cy="1404937"/>
            <a:chOff x="5670550" y="1182688"/>
            <a:chExt cx="2897188" cy="1404937"/>
          </a:xfrm>
        </p:grpSpPr>
        <p:sp>
          <p:nvSpPr>
            <p:cNvPr id="130" name="Oval 354">
              <a:extLst>
                <a:ext uri="{FF2B5EF4-FFF2-40B4-BE49-F238E27FC236}">
                  <a16:creationId xmlns:a16="http://schemas.microsoft.com/office/drawing/2014/main" id="{ABAFD0F1-D93C-DA45-B207-CF5A35843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0550" y="1182688"/>
              <a:ext cx="2897188" cy="140493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1" name="Text Box 353">
              <a:extLst>
                <a:ext uri="{FF2B5EF4-FFF2-40B4-BE49-F238E27FC236}">
                  <a16:creationId xmlns:a16="http://schemas.microsoft.com/office/drawing/2014/main" id="{2E04FD3D-536F-EC41-8CC4-A8B688252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6252" y="1397349"/>
              <a:ext cx="2245988" cy="1083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dirty="0">
                  <a:latin typeface="+mn-lt"/>
                  <a:cs typeface="Arial" charset="0"/>
                </a:rPr>
                <a:t>Should arriving packet be allowed in? Departing packet let out?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6C7D360-97CE-E444-BAB7-249EE9E08ADB}"/>
              </a:ext>
            </a:extLst>
          </p:cNvPr>
          <p:cNvGrpSpPr/>
          <p:nvPr/>
        </p:nvGrpSpPr>
        <p:grpSpPr>
          <a:xfrm>
            <a:off x="5999356" y="2543593"/>
            <a:ext cx="737685" cy="500690"/>
            <a:chOff x="5367131" y="3866019"/>
            <a:chExt cx="1637539" cy="741718"/>
          </a:xfrm>
        </p:grpSpPr>
        <p:sp>
          <p:nvSpPr>
            <p:cNvPr id="133" name="Right Arrow 132">
              <a:extLst>
                <a:ext uri="{FF2B5EF4-FFF2-40B4-BE49-F238E27FC236}">
                  <a16:creationId xmlns:a16="http://schemas.microsoft.com/office/drawing/2014/main" id="{73D4F25E-C81F-004E-BFE3-DF04C7212F77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201">
              <a:extLst>
                <a:ext uri="{FF2B5EF4-FFF2-40B4-BE49-F238E27FC236}">
                  <a16:creationId xmlns:a16="http://schemas.microsoft.com/office/drawing/2014/main" id="{90CB7EBC-2272-FB4E-9402-867BE322FC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61334CF0-30C3-BF4D-8E00-8253AD590E7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326B27B4-DECE-3142-9140-A1C62709BD01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9DE0512-0151-D449-97E2-693E3647A267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A467161-4E43-A943-8CF0-0551130C3765}"/>
              </a:ext>
            </a:extLst>
          </p:cNvPr>
          <p:cNvGrpSpPr/>
          <p:nvPr/>
        </p:nvGrpSpPr>
        <p:grpSpPr>
          <a:xfrm>
            <a:off x="4706724" y="2160734"/>
            <a:ext cx="539872" cy="500690"/>
            <a:chOff x="6417064" y="3866019"/>
            <a:chExt cx="1198427" cy="741718"/>
          </a:xfrm>
        </p:grpSpPr>
        <p:sp>
          <p:nvSpPr>
            <p:cNvPr id="139" name="Right Arrow 138">
              <a:extLst>
                <a:ext uri="{FF2B5EF4-FFF2-40B4-BE49-F238E27FC236}">
                  <a16:creationId xmlns:a16="http://schemas.microsoft.com/office/drawing/2014/main" id="{ED48A8A1-C5F0-664C-9E7C-B4385290B738}"/>
                </a:ext>
              </a:extLst>
            </p:cNvPr>
            <p:cNvSpPr/>
            <p:nvPr/>
          </p:nvSpPr>
          <p:spPr>
            <a:xfrm>
              <a:off x="6555318" y="4171165"/>
              <a:ext cx="1060173" cy="17227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201">
              <a:extLst>
                <a:ext uri="{FF2B5EF4-FFF2-40B4-BE49-F238E27FC236}">
                  <a16:creationId xmlns:a16="http://schemas.microsoft.com/office/drawing/2014/main" id="{9F38C6F8-7430-034C-885F-0781F08D54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4DE0FB97-8476-F447-948F-8AB8722A4AAA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425580B9-9E0A-8947-B275-77E93F2580DA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FA4335F-73DB-5D4A-B84C-265F918FC0A3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45" name="Rectangle 4">
            <a:extLst>
              <a:ext uri="{FF2B5EF4-FFF2-40B4-BE49-F238E27FC236}">
                <a16:creationId xmlns:a16="http://schemas.microsoft.com/office/drawing/2014/main" id="{4D3ACD00-6D12-2C41-A8E5-58F89EF94552}"/>
              </a:ext>
            </a:extLst>
          </p:cNvPr>
          <p:cNvSpPr txBox="1">
            <a:spLocks noChangeArrowheads="1"/>
          </p:cNvSpPr>
          <p:nvPr/>
        </p:nvSpPr>
        <p:spPr>
          <a:xfrm>
            <a:off x="673100" y="3702204"/>
            <a:ext cx="10444666" cy="269859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CC0000"/>
                </a:solidFill>
              </a:rPr>
              <a:t>example 1: </a:t>
            </a:r>
            <a:r>
              <a:rPr lang="en-US" sz="2400" dirty="0"/>
              <a:t>block incoming and outgoing datagrams with IP protocol field = 17 and with either source or dest port = 23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all incoming, outgoing UDP flows and telnet connections are blocked</a:t>
            </a:r>
          </a:p>
          <a:p>
            <a:r>
              <a:rPr lang="en-US" sz="2400" dirty="0">
                <a:solidFill>
                  <a:srgbClr val="CC0000"/>
                </a:solidFill>
              </a:rPr>
              <a:t>example 2: </a:t>
            </a:r>
            <a:r>
              <a:rPr lang="en-US" sz="2400" dirty="0"/>
              <a:t>block inbound TCP segments with ACK=0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result: </a:t>
            </a:r>
            <a:r>
              <a:rPr lang="en-US" dirty="0"/>
              <a:t>prevents external clients from making TCP connections with internal clients, but allows internal clients to connect to outside</a:t>
            </a:r>
          </a:p>
        </p:txBody>
      </p:sp>
    </p:spTree>
    <p:extLst>
      <p:ext uri="{BB962C8B-B14F-4D97-AF65-F5344CB8AC3E}">
        <p14:creationId xmlns:p14="http://schemas.microsoft.com/office/powerpoint/2010/main" val="6221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Stateless packet filtering: more examples</a:t>
            </a:r>
          </a:p>
        </p:txBody>
      </p:sp>
      <p:graphicFrame>
        <p:nvGraphicFramePr>
          <p:cNvPr id="144" name="Group 28">
            <a:extLst>
              <a:ext uri="{FF2B5EF4-FFF2-40B4-BE49-F238E27FC236}">
                <a16:creationId xmlns:a16="http://schemas.microsoft.com/office/drawing/2014/main" id="{F1467964-6918-9049-8FA1-6CB88B183AD6}"/>
              </a:ext>
            </a:extLst>
          </p:cNvPr>
          <p:cNvGraphicFramePr>
            <a:graphicFrameLocks noGrp="1"/>
          </p:cNvGraphicFramePr>
          <p:nvPr/>
        </p:nvGraphicFramePr>
        <p:xfrm>
          <a:off x="1215483" y="1345698"/>
          <a:ext cx="9946887" cy="4889761"/>
        </p:xfrm>
        <a:graphic>
          <a:graphicData uri="http://schemas.openxmlformats.org/drawingml/2006/table">
            <a:tbl>
              <a:tblPr/>
              <a:tblGrid>
                <a:gridCol w="458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2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Policy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Firewall Setting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outside Web access 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packets to any IP address, port 80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6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no incoming TCP connections, except those for institution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’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s public Web server only.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TCP SYN packets to any IP except 130.207.244.203, port 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Web-radios from eating up the available bandwidth.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incoming UDP packets - except DNS and router broadcasts.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used for a smurf DoS attack.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ICMP packets going to a 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“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broadcast</a:t>
                      </a:r>
                      <a:r>
                        <a:rPr kumimoji="0" lang="ja-JP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”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 address (e.g. 130.207.255.255)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prevent your network from being tracerouted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Arial"/>
                        </a:rPr>
                        <a:t>drop all outgoing ICMP TTL expired traffic</a:t>
                      </a:r>
                      <a:endParaRPr kumimoji="0" lang="en-US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Arial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8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Access Control Lists</a:t>
            </a:r>
          </a:p>
        </p:txBody>
      </p:sp>
      <p:graphicFrame>
        <p:nvGraphicFramePr>
          <p:cNvPr id="6" name="Group 63">
            <a:extLst>
              <a:ext uri="{FF2B5EF4-FFF2-40B4-BE49-F238E27FC236}">
                <a16:creationId xmlns:a16="http://schemas.microsoft.com/office/drawing/2014/main" id="{D75C7F8D-9BBE-D347-ACAA-8114CBCE45BE}"/>
              </a:ext>
            </a:extLst>
          </p:cNvPr>
          <p:cNvGraphicFramePr>
            <a:graphicFrameLocks noGrp="1"/>
          </p:cNvGraphicFramePr>
          <p:nvPr/>
        </p:nvGraphicFramePr>
        <p:xfrm>
          <a:off x="1548509" y="2443240"/>
          <a:ext cx="8418512" cy="3903758"/>
        </p:xfrm>
        <a:graphic>
          <a:graphicData uri="http://schemas.openxmlformats.org/drawingml/2006/table">
            <a:tbl>
              <a:tblPr/>
              <a:tblGrid>
                <a:gridCol w="122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7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435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protocol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1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L="91427" marR="91427" marT="44815" marB="448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L="91427" marR="91427" marT="44815" marB="448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1">
            <a:extLst>
              <a:ext uri="{FF2B5EF4-FFF2-40B4-BE49-F238E27FC236}">
                <a16:creationId xmlns:a16="http://schemas.microsoft.com/office/drawing/2014/main" id="{0EDA4416-727A-6547-9914-66C8B3C4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278058"/>
            <a:ext cx="10512812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801688" indent="-801688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75000"/>
            </a:pPr>
            <a:r>
              <a:rPr lang="en-US" sz="3200" dirty="0">
                <a:solidFill>
                  <a:srgbClr val="CC0000"/>
                </a:solidFill>
                <a:cs typeface="Gill Sans MT" charset="0"/>
              </a:rPr>
              <a:t>ACL: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table of rules, applied top to bottom to incoming packets: (action, condition) pairs: looks like OpenFlow forwarding (Ch. 4)!</a:t>
            </a:r>
            <a:endParaRPr lang="en-US" sz="2400" dirty="0">
              <a:cs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7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B9D1692-9687-5348-9251-BC3EE4115CF5}"/>
              </a:ext>
            </a:extLst>
          </p:cNvPr>
          <p:cNvSpPr txBox="1">
            <a:spLocks noChangeArrowheads="1"/>
          </p:cNvSpPr>
          <p:nvPr/>
        </p:nvSpPr>
        <p:spPr>
          <a:xfrm>
            <a:off x="934998" y="1290560"/>
            <a:ext cx="10829539" cy="4592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7813" indent="-277813"/>
            <a:r>
              <a:rPr lang="en-US" i="1" dirty="0">
                <a:solidFill>
                  <a:srgbClr val="0012A0"/>
                </a:solidFill>
              </a:rPr>
              <a:t>stateless packet filter</a:t>
            </a:r>
            <a:r>
              <a:rPr lang="en-US" i="1" dirty="0">
                <a:solidFill>
                  <a:srgbClr val="CC0000"/>
                </a:solidFill>
              </a:rPr>
              <a:t>: </a:t>
            </a:r>
            <a:r>
              <a:rPr lang="en-US" dirty="0"/>
              <a:t>heavy handed tool</a:t>
            </a:r>
          </a:p>
          <a:p>
            <a:pPr lvl="1"/>
            <a:r>
              <a:rPr lang="en-US" sz="2200" dirty="0"/>
              <a:t>admits packets that “</a:t>
            </a:r>
            <a:r>
              <a:rPr lang="en-US" altLang="ja-JP" sz="2200" dirty="0"/>
              <a:t>make no sense,” e.g., dest port = 80, ACK bit set, even though no TCP connection established:</a:t>
            </a:r>
            <a:endParaRPr lang="en-US" sz="2200" dirty="0"/>
          </a:p>
        </p:txBody>
      </p:sp>
      <p:graphicFrame>
        <p:nvGraphicFramePr>
          <p:cNvPr id="11" name="Group 32">
            <a:extLst>
              <a:ext uri="{FF2B5EF4-FFF2-40B4-BE49-F238E27FC236}">
                <a16:creationId xmlns:a16="http://schemas.microsoft.com/office/drawing/2014/main" id="{2CC2E2AC-CBC4-FA4F-898F-3B5149A1A593}"/>
              </a:ext>
            </a:extLst>
          </p:cNvPr>
          <p:cNvGraphicFramePr>
            <a:graphicFrameLocks noGrp="1"/>
          </p:cNvGraphicFramePr>
          <p:nvPr/>
        </p:nvGraphicFramePr>
        <p:xfrm>
          <a:off x="2311555" y="2631688"/>
          <a:ext cx="7643813" cy="1325563"/>
        </p:xfrm>
        <a:graphic>
          <a:graphicData uri="http://schemas.openxmlformats.org/drawingml/2006/table">
            <a:tbl>
              <a:tblPr/>
              <a:tblGrid>
                <a:gridCol w="111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7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6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action</a:t>
                      </a: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protocol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8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5229" marB="452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283">
            <a:extLst>
              <a:ext uri="{FF2B5EF4-FFF2-40B4-BE49-F238E27FC236}">
                <a16:creationId xmlns:a16="http://schemas.microsoft.com/office/drawing/2014/main" id="{0967380F-E7AA-7544-AE87-3545A24F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980" y="4362567"/>
            <a:ext cx="10721742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8125" indent="-238125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i="1" dirty="0">
                <a:solidFill>
                  <a:srgbClr val="0012A0"/>
                </a:solidFill>
                <a:cs typeface="Gill Sans MT" charset="0"/>
              </a:rPr>
              <a:t>stateful packet filter:</a:t>
            </a: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 </a:t>
            </a:r>
            <a:r>
              <a:rPr lang="en-US" sz="2800" dirty="0">
                <a:cs typeface="Gill Sans MT" charset="0"/>
              </a:rPr>
              <a:t>track status of every TCP connection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track connection setup (SYN), teardown (FIN): determine whether incoming, outgoing packets </a:t>
            </a:r>
            <a:r>
              <a:rPr lang="en-US" altLang="ja-JP" sz="2400" dirty="0">
                <a:cs typeface="Gill Sans MT" charset="0"/>
              </a:rPr>
              <a:t>“makes sense”</a:t>
            </a:r>
          </a:p>
          <a:p>
            <a:pPr marL="695325" lvl="1" indent="-238125"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 charset="0"/>
              </a:rPr>
              <a:t>timeout inactive connections at firewall: no longer admit packets</a:t>
            </a:r>
          </a:p>
          <a:p>
            <a:pPr marL="695325" lvl="1" indent="-238125">
              <a:spcBef>
                <a:spcPct val="20000"/>
              </a:spcBef>
              <a:buClr>
                <a:schemeClr val="accent2"/>
              </a:buClr>
              <a:buSzPct val="75000"/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1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Stateful packet filtering</a:t>
            </a:r>
          </a:p>
        </p:txBody>
      </p:sp>
      <p:graphicFrame>
        <p:nvGraphicFramePr>
          <p:cNvPr id="7" name="Group 72">
            <a:extLst>
              <a:ext uri="{FF2B5EF4-FFF2-40B4-BE49-F238E27FC236}">
                <a16:creationId xmlns:a16="http://schemas.microsoft.com/office/drawing/2014/main" id="{A29CF766-7A48-6349-A06C-49FA2F361086}"/>
              </a:ext>
            </a:extLst>
          </p:cNvPr>
          <p:cNvGraphicFramePr>
            <a:graphicFrameLocks noGrp="1"/>
          </p:cNvGraphicFramePr>
          <p:nvPr/>
        </p:nvGraphicFramePr>
        <p:xfrm>
          <a:off x="1818696" y="2576630"/>
          <a:ext cx="8719207" cy="3822383"/>
        </p:xfrm>
        <a:graphic>
          <a:graphicData uri="http://schemas.openxmlformats.org/drawingml/2006/table">
            <a:tbl>
              <a:tblPr/>
              <a:tblGrid>
                <a:gridCol w="1173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5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531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action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address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proto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source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dest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port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flag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bit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/>
                        </a:rPr>
                        <a:t>check connection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12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any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TCP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80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ACK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2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2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allow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outside of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222.22/16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UDP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53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&gt; 1023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----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/>
                          <a:cs typeface="Arial"/>
                        </a:rPr>
                        <a:t>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23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deny</a:t>
                      </a:r>
                    </a:p>
                  </a:txBody>
                  <a:tcPr marT="44671" marB="4467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cs typeface="Arial"/>
                        </a:rPr>
                        <a:t>all</a:t>
                      </a: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9"/>
                        </a:buClr>
                        <a:buSzPct val="75000"/>
                        <a:buFont typeface="ZapfDingbats" pitchFamily="8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T="44671" marB="4467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68">
            <a:extLst>
              <a:ext uri="{FF2B5EF4-FFF2-40B4-BE49-F238E27FC236}">
                <a16:creationId xmlns:a16="http://schemas.microsoft.com/office/drawing/2014/main" id="{E8B613C8-B6A3-B648-AC4F-6310E357A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5965748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" name="Rectangle 71">
            <a:extLst>
              <a:ext uri="{FF2B5EF4-FFF2-40B4-BE49-F238E27FC236}">
                <a16:creationId xmlns:a16="http://schemas.microsoft.com/office/drawing/2014/main" id="{EC96110D-EB43-D041-8A11-454BA4FE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94546"/>
            <a:ext cx="10925407" cy="11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000099"/>
              </a:buClr>
              <a:buSzPct val="75000"/>
            </a:pPr>
            <a:r>
              <a:rPr lang="en-US" sz="2800" dirty="0">
                <a:cs typeface="Gill Sans MT" charset="0"/>
              </a:rPr>
              <a:t>ACL augmented to indicate need to check connection state table before admitting packet</a:t>
            </a:r>
          </a:p>
        </p:txBody>
      </p:sp>
    </p:spTree>
    <p:extLst>
      <p:ext uri="{BB962C8B-B14F-4D97-AF65-F5344CB8AC3E}">
        <p14:creationId xmlns:p14="http://schemas.microsoft.com/office/powerpoint/2010/main" val="371170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Application gateways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ED6B6DB-1D2E-994B-AD99-D20F7F596A33}"/>
              </a:ext>
            </a:extLst>
          </p:cNvPr>
          <p:cNvSpPr txBox="1">
            <a:spLocks noChangeArrowheads="1"/>
          </p:cNvSpPr>
          <p:nvPr/>
        </p:nvSpPr>
        <p:spPr>
          <a:xfrm>
            <a:off x="1028700" y="1356848"/>
            <a:ext cx="4279280" cy="2568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packets on application data as well as on IP/TCP/UDP fields.</a:t>
            </a:r>
          </a:p>
          <a:p>
            <a:r>
              <a:rPr lang="en-US" i="1" dirty="0">
                <a:solidFill>
                  <a:srgbClr val="0012A0"/>
                </a:solidFill>
              </a:rPr>
              <a:t>example: </a:t>
            </a:r>
            <a:r>
              <a:rPr lang="en-US" dirty="0"/>
              <a:t>allow select internal users to telnet outside</a:t>
            </a:r>
            <a:endParaRPr lang="en-US" sz="2400" dirty="0"/>
          </a:p>
        </p:txBody>
      </p:sp>
      <p:sp>
        <p:nvSpPr>
          <p:cNvPr id="15" name="Rectangle 110">
            <a:extLst>
              <a:ext uri="{FF2B5EF4-FFF2-40B4-BE49-F238E27FC236}">
                <a16:creationId xmlns:a16="http://schemas.microsoft.com/office/drawing/2014/main" id="{58F3F0F9-E3AB-1940-945B-463010343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699" y="4367523"/>
            <a:ext cx="10735837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1. </a:t>
            </a:r>
            <a:r>
              <a:rPr lang="en-US" sz="2800" dirty="0">
                <a:cs typeface="Gill Sans MT" charset="0"/>
              </a:rPr>
              <a:t>require all telnet users to telnet through gateway.</a:t>
            </a:r>
          </a:p>
          <a:p>
            <a:pPr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2. </a:t>
            </a:r>
            <a:r>
              <a:rPr lang="en-US" sz="2800" dirty="0">
                <a:cs typeface="Gill Sans MT" charset="0"/>
              </a:rPr>
              <a:t>for authorized users, gateway sets up telnet connection to dest host</a:t>
            </a:r>
          </a:p>
          <a:p>
            <a:pPr marL="577850" indent="-177800">
              <a:lnSpc>
                <a:spcPct val="90000"/>
              </a:lnSpc>
              <a:spcBef>
                <a:spcPts val="400"/>
              </a:spcBef>
              <a:buClr>
                <a:srgbClr val="0012A0"/>
              </a:buClr>
              <a:buSzPct val="85000"/>
              <a:buFont typeface="Arial" panose="020B0604020202020204" pitchFamily="34" charset="0"/>
              <a:buChar char="•"/>
            </a:pPr>
            <a:r>
              <a:rPr lang="en-US" sz="2800" dirty="0">
                <a:cs typeface="Gill Sans MT" charset="0"/>
              </a:rPr>
              <a:t> gateway relays data between 2 connections</a:t>
            </a:r>
          </a:p>
          <a:p>
            <a:pPr marL="342900" indent="-342900">
              <a:lnSpc>
                <a:spcPct val="90000"/>
              </a:lnSpc>
              <a:spcBef>
                <a:spcPts val="4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sz="2800" dirty="0">
                <a:solidFill>
                  <a:srgbClr val="0012A0"/>
                </a:solidFill>
                <a:cs typeface="Gill Sans MT" charset="0"/>
              </a:rPr>
              <a:t>3. </a:t>
            </a:r>
            <a:r>
              <a:rPr lang="en-US" sz="2800" dirty="0">
                <a:cs typeface="Gill Sans MT" charset="0"/>
              </a:rPr>
              <a:t>router filter blocks all telnet connections not originating from gateway</a:t>
            </a:r>
          </a:p>
        </p:txBody>
      </p:sp>
      <p:sp>
        <p:nvSpPr>
          <p:cNvPr id="17" name="Text Box 108">
            <a:extLst>
              <a:ext uri="{FF2B5EF4-FFF2-40B4-BE49-F238E27FC236}">
                <a16:creationId xmlns:a16="http://schemas.microsoft.com/office/drawing/2014/main" id="{EBB76ACF-9F94-E74E-8D34-3FBBB156B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7681" y="1577642"/>
            <a:ext cx="1102739" cy="4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application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gateway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8CDFA2A5-A5D7-EB4E-A6AF-A727A49C1669}"/>
              </a:ext>
            </a:extLst>
          </p:cNvPr>
          <p:cNvSpPr>
            <a:spLocks/>
          </p:cNvSpPr>
          <p:nvPr/>
        </p:nvSpPr>
        <p:spPr bwMode="auto">
          <a:xfrm>
            <a:off x="6107635" y="1847031"/>
            <a:ext cx="3648994" cy="1808285"/>
          </a:xfrm>
          <a:custGeom>
            <a:avLst/>
            <a:gdLst/>
            <a:ahLst/>
            <a:cxnLst/>
            <a:rect l="0" t="0" r="r" b="b"/>
            <a:pathLst>
              <a:path w="10000" h="10000">
                <a:moveTo>
                  <a:pt x="323" y="164"/>
                </a:moveTo>
                <a:lnTo>
                  <a:pt x="341" y="143"/>
                </a:lnTo>
                <a:cubicBezTo>
                  <a:pt x="349" y="129"/>
                  <a:pt x="357" y="116"/>
                  <a:pt x="365" y="102"/>
                </a:cubicBezTo>
                <a:lnTo>
                  <a:pt x="413" y="72"/>
                </a:lnTo>
                <a:cubicBezTo>
                  <a:pt x="429" y="58"/>
                  <a:pt x="445" y="45"/>
                  <a:pt x="461" y="31"/>
                </a:cubicBezTo>
                <a:lnTo>
                  <a:pt x="514" y="10"/>
                </a:lnTo>
                <a:cubicBezTo>
                  <a:pt x="534" y="7"/>
                  <a:pt x="554" y="3"/>
                  <a:pt x="574" y="0"/>
                </a:cubicBezTo>
                <a:lnTo>
                  <a:pt x="628" y="0"/>
                </a:lnTo>
                <a:lnTo>
                  <a:pt x="694" y="0"/>
                </a:lnTo>
                <a:cubicBezTo>
                  <a:pt x="716" y="3"/>
                  <a:pt x="738" y="7"/>
                  <a:pt x="760" y="10"/>
                </a:cubicBezTo>
                <a:lnTo>
                  <a:pt x="825" y="31"/>
                </a:lnTo>
                <a:lnTo>
                  <a:pt x="891" y="61"/>
                </a:lnTo>
                <a:cubicBezTo>
                  <a:pt x="915" y="71"/>
                  <a:pt x="939" y="82"/>
                  <a:pt x="963" y="92"/>
                </a:cubicBezTo>
                <a:cubicBezTo>
                  <a:pt x="989" y="106"/>
                  <a:pt x="1015" y="119"/>
                  <a:pt x="1041" y="133"/>
                </a:cubicBezTo>
                <a:lnTo>
                  <a:pt x="1118" y="174"/>
                </a:lnTo>
                <a:lnTo>
                  <a:pt x="1196" y="225"/>
                </a:lnTo>
                <a:lnTo>
                  <a:pt x="1268" y="276"/>
                </a:lnTo>
                <a:cubicBezTo>
                  <a:pt x="1294" y="290"/>
                  <a:pt x="1320" y="303"/>
                  <a:pt x="1346" y="317"/>
                </a:cubicBezTo>
                <a:lnTo>
                  <a:pt x="1513" y="440"/>
                </a:lnTo>
                <a:lnTo>
                  <a:pt x="1681" y="553"/>
                </a:lnTo>
                <a:lnTo>
                  <a:pt x="1848" y="665"/>
                </a:lnTo>
                <a:lnTo>
                  <a:pt x="2022" y="778"/>
                </a:lnTo>
                <a:cubicBezTo>
                  <a:pt x="2050" y="798"/>
                  <a:pt x="2077" y="819"/>
                  <a:pt x="2105" y="839"/>
                </a:cubicBezTo>
                <a:cubicBezTo>
                  <a:pt x="2133" y="853"/>
                  <a:pt x="2161" y="866"/>
                  <a:pt x="2189" y="880"/>
                </a:cubicBezTo>
                <a:cubicBezTo>
                  <a:pt x="2217" y="894"/>
                  <a:pt x="2245" y="907"/>
                  <a:pt x="2273" y="921"/>
                </a:cubicBezTo>
                <a:lnTo>
                  <a:pt x="2356" y="972"/>
                </a:lnTo>
                <a:lnTo>
                  <a:pt x="2440" y="993"/>
                </a:lnTo>
                <a:cubicBezTo>
                  <a:pt x="2468" y="1003"/>
                  <a:pt x="2496" y="1014"/>
                  <a:pt x="2524" y="1024"/>
                </a:cubicBezTo>
                <a:lnTo>
                  <a:pt x="2608" y="1054"/>
                </a:lnTo>
                <a:cubicBezTo>
                  <a:pt x="2638" y="1057"/>
                  <a:pt x="2667" y="1061"/>
                  <a:pt x="2697" y="1064"/>
                </a:cubicBezTo>
                <a:cubicBezTo>
                  <a:pt x="2725" y="1068"/>
                  <a:pt x="2753" y="1071"/>
                  <a:pt x="2781" y="1075"/>
                </a:cubicBezTo>
                <a:lnTo>
                  <a:pt x="2853" y="1075"/>
                </a:lnTo>
                <a:cubicBezTo>
                  <a:pt x="2881" y="1262"/>
                  <a:pt x="2909" y="1143"/>
                  <a:pt x="2937" y="1330"/>
                </a:cubicBezTo>
                <a:cubicBezTo>
                  <a:pt x="2963" y="1118"/>
                  <a:pt x="2988" y="1287"/>
                  <a:pt x="3014" y="1075"/>
                </a:cubicBezTo>
                <a:cubicBezTo>
                  <a:pt x="3042" y="1071"/>
                  <a:pt x="3070" y="1068"/>
                  <a:pt x="3098" y="1064"/>
                </a:cubicBezTo>
                <a:lnTo>
                  <a:pt x="3182" y="1064"/>
                </a:lnTo>
                <a:lnTo>
                  <a:pt x="3343" y="1024"/>
                </a:lnTo>
                <a:lnTo>
                  <a:pt x="3505" y="1003"/>
                </a:lnTo>
                <a:lnTo>
                  <a:pt x="3672" y="972"/>
                </a:lnTo>
                <a:lnTo>
                  <a:pt x="3834" y="921"/>
                </a:lnTo>
                <a:lnTo>
                  <a:pt x="4007" y="880"/>
                </a:lnTo>
                <a:lnTo>
                  <a:pt x="4175" y="850"/>
                </a:lnTo>
                <a:lnTo>
                  <a:pt x="4348" y="809"/>
                </a:lnTo>
                <a:lnTo>
                  <a:pt x="4528" y="788"/>
                </a:lnTo>
                <a:cubicBezTo>
                  <a:pt x="4562" y="785"/>
                  <a:pt x="4595" y="781"/>
                  <a:pt x="4629" y="778"/>
                </a:cubicBezTo>
                <a:cubicBezTo>
                  <a:pt x="4659" y="775"/>
                  <a:pt x="4689" y="771"/>
                  <a:pt x="4719" y="768"/>
                </a:cubicBezTo>
                <a:lnTo>
                  <a:pt x="4809" y="768"/>
                </a:lnTo>
                <a:lnTo>
                  <a:pt x="4904" y="768"/>
                </a:lnTo>
                <a:lnTo>
                  <a:pt x="5006" y="778"/>
                </a:lnTo>
                <a:lnTo>
                  <a:pt x="5102" y="778"/>
                </a:lnTo>
                <a:cubicBezTo>
                  <a:pt x="5138" y="781"/>
                  <a:pt x="5173" y="785"/>
                  <a:pt x="5209" y="788"/>
                </a:cubicBezTo>
                <a:lnTo>
                  <a:pt x="5311" y="809"/>
                </a:lnTo>
                <a:lnTo>
                  <a:pt x="5419" y="839"/>
                </a:lnTo>
                <a:lnTo>
                  <a:pt x="5520" y="860"/>
                </a:lnTo>
                <a:lnTo>
                  <a:pt x="5634" y="901"/>
                </a:lnTo>
                <a:lnTo>
                  <a:pt x="5748" y="931"/>
                </a:lnTo>
                <a:lnTo>
                  <a:pt x="5861" y="972"/>
                </a:lnTo>
                <a:lnTo>
                  <a:pt x="5999" y="1003"/>
                </a:lnTo>
                <a:lnTo>
                  <a:pt x="6124" y="1044"/>
                </a:lnTo>
                <a:lnTo>
                  <a:pt x="6256" y="1085"/>
                </a:lnTo>
                <a:lnTo>
                  <a:pt x="6394" y="1126"/>
                </a:lnTo>
                <a:lnTo>
                  <a:pt x="6531" y="1167"/>
                </a:lnTo>
                <a:lnTo>
                  <a:pt x="6681" y="1218"/>
                </a:lnTo>
                <a:lnTo>
                  <a:pt x="6824" y="1269"/>
                </a:lnTo>
                <a:lnTo>
                  <a:pt x="7117" y="1372"/>
                </a:lnTo>
                <a:lnTo>
                  <a:pt x="7410" y="1494"/>
                </a:lnTo>
                <a:lnTo>
                  <a:pt x="7703" y="1627"/>
                </a:lnTo>
                <a:lnTo>
                  <a:pt x="7853" y="1699"/>
                </a:lnTo>
                <a:lnTo>
                  <a:pt x="7996" y="1771"/>
                </a:lnTo>
                <a:lnTo>
                  <a:pt x="8140" y="1842"/>
                </a:lnTo>
                <a:lnTo>
                  <a:pt x="8278" y="1914"/>
                </a:lnTo>
                <a:cubicBezTo>
                  <a:pt x="8322" y="1941"/>
                  <a:pt x="8365" y="1969"/>
                  <a:pt x="8409" y="1996"/>
                </a:cubicBezTo>
                <a:lnTo>
                  <a:pt x="8547" y="2078"/>
                </a:lnTo>
                <a:cubicBezTo>
                  <a:pt x="8589" y="2105"/>
                  <a:pt x="8630" y="2133"/>
                  <a:pt x="8672" y="2160"/>
                </a:cubicBezTo>
                <a:lnTo>
                  <a:pt x="8798" y="2252"/>
                </a:lnTo>
                <a:lnTo>
                  <a:pt x="8911" y="2344"/>
                </a:lnTo>
                <a:lnTo>
                  <a:pt x="9025" y="2436"/>
                </a:lnTo>
                <a:lnTo>
                  <a:pt x="9133" y="2538"/>
                </a:lnTo>
                <a:cubicBezTo>
                  <a:pt x="9149" y="2552"/>
                  <a:pt x="9165" y="2565"/>
                  <a:pt x="9181" y="2579"/>
                </a:cubicBezTo>
                <a:lnTo>
                  <a:pt x="9228" y="2641"/>
                </a:lnTo>
                <a:lnTo>
                  <a:pt x="9276" y="2692"/>
                </a:lnTo>
                <a:cubicBezTo>
                  <a:pt x="9290" y="2706"/>
                  <a:pt x="9304" y="2719"/>
                  <a:pt x="9318" y="2733"/>
                </a:cubicBezTo>
                <a:cubicBezTo>
                  <a:pt x="9332" y="2753"/>
                  <a:pt x="9346" y="2774"/>
                  <a:pt x="9360" y="2794"/>
                </a:cubicBezTo>
                <a:cubicBezTo>
                  <a:pt x="9374" y="2815"/>
                  <a:pt x="9388" y="2835"/>
                  <a:pt x="9402" y="2856"/>
                </a:cubicBezTo>
                <a:lnTo>
                  <a:pt x="9444" y="2907"/>
                </a:lnTo>
                <a:cubicBezTo>
                  <a:pt x="9456" y="2927"/>
                  <a:pt x="9468" y="2948"/>
                  <a:pt x="9480" y="2968"/>
                </a:cubicBezTo>
                <a:cubicBezTo>
                  <a:pt x="9492" y="2989"/>
                  <a:pt x="9504" y="3009"/>
                  <a:pt x="9516" y="3030"/>
                </a:cubicBezTo>
                <a:cubicBezTo>
                  <a:pt x="9528" y="3047"/>
                  <a:pt x="9539" y="3064"/>
                  <a:pt x="9551" y="3081"/>
                </a:cubicBezTo>
                <a:lnTo>
                  <a:pt x="9611" y="3204"/>
                </a:lnTo>
                <a:cubicBezTo>
                  <a:pt x="9629" y="3248"/>
                  <a:pt x="9647" y="3293"/>
                  <a:pt x="9665" y="3337"/>
                </a:cubicBezTo>
                <a:cubicBezTo>
                  <a:pt x="9683" y="3385"/>
                  <a:pt x="9701" y="3432"/>
                  <a:pt x="9719" y="3480"/>
                </a:cubicBezTo>
                <a:cubicBezTo>
                  <a:pt x="9735" y="3531"/>
                  <a:pt x="9751" y="3583"/>
                  <a:pt x="9767" y="3634"/>
                </a:cubicBezTo>
                <a:lnTo>
                  <a:pt x="9809" y="3787"/>
                </a:lnTo>
                <a:cubicBezTo>
                  <a:pt x="9823" y="3838"/>
                  <a:pt x="9836" y="3890"/>
                  <a:pt x="9850" y="3941"/>
                </a:cubicBezTo>
                <a:cubicBezTo>
                  <a:pt x="9858" y="4002"/>
                  <a:pt x="9866" y="4064"/>
                  <a:pt x="9874" y="4125"/>
                </a:cubicBezTo>
                <a:cubicBezTo>
                  <a:pt x="9884" y="4180"/>
                  <a:pt x="9894" y="4234"/>
                  <a:pt x="9904" y="4289"/>
                </a:cubicBezTo>
                <a:cubicBezTo>
                  <a:pt x="9914" y="4354"/>
                  <a:pt x="9924" y="4418"/>
                  <a:pt x="9934" y="4483"/>
                </a:cubicBezTo>
                <a:cubicBezTo>
                  <a:pt x="9940" y="4544"/>
                  <a:pt x="9946" y="4606"/>
                  <a:pt x="9952" y="4667"/>
                </a:cubicBezTo>
                <a:cubicBezTo>
                  <a:pt x="9958" y="4729"/>
                  <a:pt x="9964" y="4790"/>
                  <a:pt x="9970" y="4852"/>
                </a:cubicBezTo>
                <a:cubicBezTo>
                  <a:pt x="9974" y="4917"/>
                  <a:pt x="9978" y="4981"/>
                  <a:pt x="9982" y="5046"/>
                </a:cubicBezTo>
                <a:lnTo>
                  <a:pt x="9994" y="5241"/>
                </a:lnTo>
                <a:lnTo>
                  <a:pt x="9994" y="5425"/>
                </a:lnTo>
                <a:lnTo>
                  <a:pt x="10000" y="5629"/>
                </a:lnTo>
                <a:lnTo>
                  <a:pt x="9994" y="5824"/>
                </a:lnTo>
                <a:lnTo>
                  <a:pt x="9994" y="6018"/>
                </a:lnTo>
                <a:lnTo>
                  <a:pt x="9988" y="6213"/>
                </a:lnTo>
                <a:cubicBezTo>
                  <a:pt x="9984" y="6278"/>
                  <a:pt x="9980" y="6342"/>
                  <a:pt x="9976" y="6407"/>
                </a:cubicBezTo>
                <a:lnTo>
                  <a:pt x="9958" y="6602"/>
                </a:lnTo>
                <a:lnTo>
                  <a:pt x="9946" y="6776"/>
                </a:lnTo>
                <a:cubicBezTo>
                  <a:pt x="9940" y="6837"/>
                  <a:pt x="9934" y="6899"/>
                  <a:pt x="9928" y="6960"/>
                </a:cubicBezTo>
                <a:lnTo>
                  <a:pt x="9904" y="7134"/>
                </a:lnTo>
                <a:cubicBezTo>
                  <a:pt x="9894" y="7195"/>
                  <a:pt x="9884" y="7257"/>
                  <a:pt x="9874" y="7318"/>
                </a:cubicBezTo>
                <a:cubicBezTo>
                  <a:pt x="9868" y="7373"/>
                  <a:pt x="9862" y="7427"/>
                  <a:pt x="9856" y="7482"/>
                </a:cubicBezTo>
                <a:cubicBezTo>
                  <a:pt x="9846" y="7537"/>
                  <a:pt x="9837" y="7591"/>
                  <a:pt x="9827" y="7646"/>
                </a:cubicBezTo>
                <a:lnTo>
                  <a:pt x="9791" y="7799"/>
                </a:lnTo>
                <a:lnTo>
                  <a:pt x="9761" y="7943"/>
                </a:lnTo>
                <a:cubicBezTo>
                  <a:pt x="9749" y="7991"/>
                  <a:pt x="9737" y="8038"/>
                  <a:pt x="9725" y="8086"/>
                </a:cubicBezTo>
                <a:cubicBezTo>
                  <a:pt x="9713" y="8130"/>
                  <a:pt x="9701" y="8175"/>
                  <a:pt x="9689" y="8219"/>
                </a:cubicBezTo>
                <a:cubicBezTo>
                  <a:pt x="9677" y="8257"/>
                  <a:pt x="9665" y="8294"/>
                  <a:pt x="9653" y="8332"/>
                </a:cubicBezTo>
                <a:cubicBezTo>
                  <a:pt x="9639" y="8369"/>
                  <a:pt x="9625" y="8407"/>
                  <a:pt x="9611" y="8444"/>
                </a:cubicBezTo>
                <a:cubicBezTo>
                  <a:pt x="9597" y="8475"/>
                  <a:pt x="9583" y="8505"/>
                  <a:pt x="9569" y="8536"/>
                </a:cubicBezTo>
                <a:cubicBezTo>
                  <a:pt x="9553" y="8567"/>
                  <a:pt x="9538" y="8597"/>
                  <a:pt x="9522" y="8628"/>
                </a:cubicBezTo>
                <a:lnTo>
                  <a:pt x="9474" y="8721"/>
                </a:lnTo>
                <a:cubicBezTo>
                  <a:pt x="9454" y="8745"/>
                  <a:pt x="9434" y="8768"/>
                  <a:pt x="9414" y="8792"/>
                </a:cubicBezTo>
                <a:cubicBezTo>
                  <a:pt x="9394" y="8819"/>
                  <a:pt x="9374" y="8847"/>
                  <a:pt x="9354" y="8874"/>
                </a:cubicBezTo>
                <a:cubicBezTo>
                  <a:pt x="9332" y="8895"/>
                  <a:pt x="9310" y="8915"/>
                  <a:pt x="9288" y="8936"/>
                </a:cubicBezTo>
                <a:cubicBezTo>
                  <a:pt x="9268" y="8956"/>
                  <a:pt x="9248" y="8977"/>
                  <a:pt x="9228" y="8997"/>
                </a:cubicBezTo>
                <a:lnTo>
                  <a:pt x="9157" y="9048"/>
                </a:lnTo>
                <a:cubicBezTo>
                  <a:pt x="9131" y="9069"/>
                  <a:pt x="9105" y="9089"/>
                  <a:pt x="9079" y="9110"/>
                </a:cubicBezTo>
                <a:lnTo>
                  <a:pt x="9007" y="9161"/>
                </a:lnTo>
                <a:lnTo>
                  <a:pt x="8929" y="9191"/>
                </a:lnTo>
                <a:lnTo>
                  <a:pt x="8846" y="9232"/>
                </a:lnTo>
                <a:cubicBezTo>
                  <a:pt x="8818" y="9242"/>
                  <a:pt x="8790" y="9253"/>
                  <a:pt x="8762" y="9263"/>
                </a:cubicBezTo>
                <a:cubicBezTo>
                  <a:pt x="8734" y="9277"/>
                  <a:pt x="8706" y="9290"/>
                  <a:pt x="8678" y="9304"/>
                </a:cubicBezTo>
                <a:cubicBezTo>
                  <a:pt x="8648" y="9314"/>
                  <a:pt x="8619" y="9325"/>
                  <a:pt x="8589" y="9335"/>
                </a:cubicBezTo>
                <a:lnTo>
                  <a:pt x="8493" y="9365"/>
                </a:lnTo>
                <a:lnTo>
                  <a:pt x="8313" y="9406"/>
                </a:lnTo>
                <a:lnTo>
                  <a:pt x="8122" y="9447"/>
                </a:lnTo>
                <a:lnTo>
                  <a:pt x="7931" y="9478"/>
                </a:lnTo>
                <a:lnTo>
                  <a:pt x="7733" y="9519"/>
                </a:lnTo>
                <a:lnTo>
                  <a:pt x="7530" y="9539"/>
                </a:lnTo>
                <a:lnTo>
                  <a:pt x="7339" y="9580"/>
                </a:lnTo>
                <a:lnTo>
                  <a:pt x="7141" y="9611"/>
                </a:lnTo>
                <a:lnTo>
                  <a:pt x="6950" y="9662"/>
                </a:lnTo>
                <a:lnTo>
                  <a:pt x="6854" y="9683"/>
                </a:lnTo>
                <a:lnTo>
                  <a:pt x="6758" y="9713"/>
                </a:lnTo>
                <a:lnTo>
                  <a:pt x="6651" y="9724"/>
                </a:lnTo>
                <a:lnTo>
                  <a:pt x="6549" y="9744"/>
                </a:lnTo>
                <a:lnTo>
                  <a:pt x="6441" y="9765"/>
                </a:lnTo>
                <a:lnTo>
                  <a:pt x="6334" y="9785"/>
                </a:lnTo>
                <a:lnTo>
                  <a:pt x="6226" y="9806"/>
                </a:lnTo>
                <a:lnTo>
                  <a:pt x="6112" y="9816"/>
                </a:lnTo>
                <a:lnTo>
                  <a:pt x="5885" y="9857"/>
                </a:lnTo>
                <a:lnTo>
                  <a:pt x="5652" y="9887"/>
                </a:lnTo>
                <a:lnTo>
                  <a:pt x="5425" y="9918"/>
                </a:lnTo>
                <a:lnTo>
                  <a:pt x="5185" y="9928"/>
                </a:lnTo>
                <a:lnTo>
                  <a:pt x="4958" y="9949"/>
                </a:lnTo>
                <a:lnTo>
                  <a:pt x="4731" y="9959"/>
                </a:lnTo>
                <a:lnTo>
                  <a:pt x="4623" y="9969"/>
                </a:lnTo>
                <a:lnTo>
                  <a:pt x="4510" y="9969"/>
                </a:lnTo>
                <a:lnTo>
                  <a:pt x="4402" y="9990"/>
                </a:lnTo>
                <a:lnTo>
                  <a:pt x="4294" y="9990"/>
                </a:lnTo>
                <a:lnTo>
                  <a:pt x="4193" y="9990"/>
                </a:lnTo>
                <a:lnTo>
                  <a:pt x="4091" y="10000"/>
                </a:lnTo>
                <a:lnTo>
                  <a:pt x="3995" y="10000"/>
                </a:lnTo>
                <a:lnTo>
                  <a:pt x="3894" y="10000"/>
                </a:lnTo>
                <a:lnTo>
                  <a:pt x="3804" y="10000"/>
                </a:lnTo>
                <a:lnTo>
                  <a:pt x="3714" y="10000"/>
                </a:lnTo>
                <a:lnTo>
                  <a:pt x="3630" y="10000"/>
                </a:lnTo>
                <a:lnTo>
                  <a:pt x="3547" y="10000"/>
                </a:lnTo>
                <a:cubicBezTo>
                  <a:pt x="3521" y="9997"/>
                  <a:pt x="3495" y="9993"/>
                  <a:pt x="3469" y="9990"/>
                </a:cubicBezTo>
                <a:lnTo>
                  <a:pt x="3391" y="9990"/>
                </a:lnTo>
                <a:lnTo>
                  <a:pt x="3325" y="9990"/>
                </a:lnTo>
                <a:lnTo>
                  <a:pt x="3254" y="9969"/>
                </a:lnTo>
                <a:lnTo>
                  <a:pt x="3182" y="9969"/>
                </a:lnTo>
                <a:lnTo>
                  <a:pt x="3122" y="9969"/>
                </a:lnTo>
                <a:cubicBezTo>
                  <a:pt x="3100" y="9966"/>
                  <a:pt x="3078" y="9962"/>
                  <a:pt x="3056" y="9959"/>
                </a:cubicBezTo>
                <a:cubicBezTo>
                  <a:pt x="3038" y="9956"/>
                  <a:pt x="3020" y="9952"/>
                  <a:pt x="3002" y="9949"/>
                </a:cubicBezTo>
                <a:lnTo>
                  <a:pt x="2949" y="9949"/>
                </a:lnTo>
                <a:cubicBezTo>
                  <a:pt x="2929" y="9946"/>
                  <a:pt x="2909" y="9942"/>
                  <a:pt x="2889" y="9939"/>
                </a:cubicBezTo>
                <a:cubicBezTo>
                  <a:pt x="2871" y="9935"/>
                  <a:pt x="2853" y="9932"/>
                  <a:pt x="2835" y="9928"/>
                </a:cubicBezTo>
                <a:cubicBezTo>
                  <a:pt x="2817" y="9925"/>
                  <a:pt x="2799" y="9921"/>
                  <a:pt x="2781" y="9918"/>
                </a:cubicBezTo>
                <a:lnTo>
                  <a:pt x="2679" y="9887"/>
                </a:lnTo>
                <a:lnTo>
                  <a:pt x="2584" y="9867"/>
                </a:lnTo>
                <a:cubicBezTo>
                  <a:pt x="2554" y="9853"/>
                  <a:pt x="2524" y="9840"/>
                  <a:pt x="2494" y="9826"/>
                </a:cubicBezTo>
                <a:cubicBezTo>
                  <a:pt x="2462" y="9819"/>
                  <a:pt x="2430" y="9813"/>
                  <a:pt x="2398" y="9806"/>
                </a:cubicBezTo>
                <a:lnTo>
                  <a:pt x="2225" y="9724"/>
                </a:lnTo>
                <a:cubicBezTo>
                  <a:pt x="2195" y="9710"/>
                  <a:pt x="2165" y="9697"/>
                  <a:pt x="2135" y="9683"/>
                </a:cubicBezTo>
                <a:cubicBezTo>
                  <a:pt x="2105" y="9669"/>
                  <a:pt x="2075" y="9656"/>
                  <a:pt x="2045" y="9642"/>
                </a:cubicBezTo>
                <a:lnTo>
                  <a:pt x="1950" y="9591"/>
                </a:lnTo>
                <a:lnTo>
                  <a:pt x="1842" y="9539"/>
                </a:lnTo>
                <a:lnTo>
                  <a:pt x="1740" y="9498"/>
                </a:lnTo>
                <a:lnTo>
                  <a:pt x="1633" y="9447"/>
                </a:lnTo>
                <a:lnTo>
                  <a:pt x="1519" y="9396"/>
                </a:lnTo>
                <a:lnTo>
                  <a:pt x="1411" y="9355"/>
                </a:lnTo>
                <a:cubicBezTo>
                  <a:pt x="1371" y="9335"/>
                  <a:pt x="1332" y="9314"/>
                  <a:pt x="1292" y="9294"/>
                </a:cubicBezTo>
                <a:lnTo>
                  <a:pt x="1178" y="9243"/>
                </a:lnTo>
                <a:lnTo>
                  <a:pt x="1071" y="9181"/>
                </a:lnTo>
                <a:lnTo>
                  <a:pt x="957" y="9120"/>
                </a:lnTo>
                <a:lnTo>
                  <a:pt x="849" y="9069"/>
                </a:lnTo>
                <a:lnTo>
                  <a:pt x="748" y="8976"/>
                </a:lnTo>
                <a:cubicBezTo>
                  <a:pt x="716" y="8952"/>
                  <a:pt x="684" y="8929"/>
                  <a:pt x="652" y="8905"/>
                </a:cubicBezTo>
                <a:lnTo>
                  <a:pt x="550" y="8813"/>
                </a:lnTo>
                <a:lnTo>
                  <a:pt x="508" y="8762"/>
                </a:lnTo>
                <a:lnTo>
                  <a:pt x="467" y="8721"/>
                </a:lnTo>
                <a:cubicBezTo>
                  <a:pt x="453" y="8700"/>
                  <a:pt x="439" y="8680"/>
                  <a:pt x="425" y="8659"/>
                </a:cubicBezTo>
                <a:lnTo>
                  <a:pt x="383" y="8608"/>
                </a:lnTo>
                <a:cubicBezTo>
                  <a:pt x="371" y="8588"/>
                  <a:pt x="359" y="8567"/>
                  <a:pt x="347" y="8547"/>
                </a:cubicBezTo>
                <a:lnTo>
                  <a:pt x="317" y="8475"/>
                </a:lnTo>
                <a:cubicBezTo>
                  <a:pt x="305" y="8455"/>
                  <a:pt x="293" y="8434"/>
                  <a:pt x="281" y="8414"/>
                </a:cubicBezTo>
                <a:lnTo>
                  <a:pt x="251" y="8342"/>
                </a:lnTo>
                <a:lnTo>
                  <a:pt x="221" y="8270"/>
                </a:lnTo>
                <a:cubicBezTo>
                  <a:pt x="215" y="8246"/>
                  <a:pt x="209" y="8223"/>
                  <a:pt x="203" y="8199"/>
                </a:cubicBezTo>
                <a:cubicBezTo>
                  <a:pt x="193" y="8172"/>
                  <a:pt x="183" y="8144"/>
                  <a:pt x="173" y="8117"/>
                </a:cubicBezTo>
                <a:cubicBezTo>
                  <a:pt x="167" y="8093"/>
                  <a:pt x="162" y="8069"/>
                  <a:pt x="156" y="8045"/>
                </a:cubicBezTo>
                <a:cubicBezTo>
                  <a:pt x="148" y="8018"/>
                  <a:pt x="140" y="7990"/>
                  <a:pt x="132" y="7963"/>
                </a:cubicBezTo>
                <a:cubicBezTo>
                  <a:pt x="128" y="7936"/>
                  <a:pt x="124" y="7908"/>
                  <a:pt x="120" y="7881"/>
                </a:cubicBezTo>
                <a:cubicBezTo>
                  <a:pt x="108" y="7820"/>
                  <a:pt x="96" y="7758"/>
                  <a:pt x="84" y="7697"/>
                </a:cubicBezTo>
                <a:lnTo>
                  <a:pt x="54" y="7523"/>
                </a:lnTo>
                <a:cubicBezTo>
                  <a:pt x="50" y="7458"/>
                  <a:pt x="46" y="7394"/>
                  <a:pt x="42" y="7329"/>
                </a:cubicBezTo>
                <a:cubicBezTo>
                  <a:pt x="38" y="7261"/>
                  <a:pt x="34" y="7192"/>
                  <a:pt x="30" y="7124"/>
                </a:cubicBezTo>
                <a:cubicBezTo>
                  <a:pt x="24" y="7052"/>
                  <a:pt x="18" y="6981"/>
                  <a:pt x="12" y="6909"/>
                </a:cubicBezTo>
                <a:cubicBezTo>
                  <a:pt x="10" y="6837"/>
                  <a:pt x="8" y="6766"/>
                  <a:pt x="6" y="6694"/>
                </a:cubicBezTo>
                <a:lnTo>
                  <a:pt x="6" y="6479"/>
                </a:lnTo>
                <a:lnTo>
                  <a:pt x="0" y="6254"/>
                </a:lnTo>
                <a:lnTo>
                  <a:pt x="0" y="6018"/>
                </a:lnTo>
                <a:cubicBezTo>
                  <a:pt x="2" y="5936"/>
                  <a:pt x="4" y="5855"/>
                  <a:pt x="6" y="5773"/>
                </a:cubicBezTo>
                <a:lnTo>
                  <a:pt x="6" y="5527"/>
                </a:lnTo>
                <a:cubicBezTo>
                  <a:pt x="8" y="5442"/>
                  <a:pt x="10" y="5356"/>
                  <a:pt x="12" y="5271"/>
                </a:cubicBezTo>
                <a:lnTo>
                  <a:pt x="12" y="5026"/>
                </a:lnTo>
                <a:lnTo>
                  <a:pt x="12" y="4893"/>
                </a:lnTo>
                <a:lnTo>
                  <a:pt x="12" y="4749"/>
                </a:lnTo>
                <a:lnTo>
                  <a:pt x="12" y="4606"/>
                </a:lnTo>
                <a:lnTo>
                  <a:pt x="12" y="4452"/>
                </a:lnTo>
                <a:lnTo>
                  <a:pt x="6" y="4278"/>
                </a:lnTo>
                <a:lnTo>
                  <a:pt x="6" y="4115"/>
                </a:lnTo>
                <a:lnTo>
                  <a:pt x="6" y="3941"/>
                </a:lnTo>
                <a:lnTo>
                  <a:pt x="0" y="3767"/>
                </a:lnTo>
                <a:lnTo>
                  <a:pt x="0" y="3582"/>
                </a:lnTo>
                <a:lnTo>
                  <a:pt x="0" y="3408"/>
                </a:lnTo>
                <a:lnTo>
                  <a:pt x="0" y="3040"/>
                </a:lnTo>
                <a:lnTo>
                  <a:pt x="0" y="2661"/>
                </a:lnTo>
                <a:lnTo>
                  <a:pt x="0" y="2293"/>
                </a:lnTo>
                <a:lnTo>
                  <a:pt x="6" y="2119"/>
                </a:lnTo>
                <a:cubicBezTo>
                  <a:pt x="8" y="2057"/>
                  <a:pt x="10" y="1996"/>
                  <a:pt x="12" y="1934"/>
                </a:cubicBezTo>
                <a:cubicBezTo>
                  <a:pt x="16" y="1880"/>
                  <a:pt x="20" y="1825"/>
                  <a:pt x="24" y="1771"/>
                </a:cubicBezTo>
                <a:lnTo>
                  <a:pt x="30" y="1597"/>
                </a:lnTo>
                <a:cubicBezTo>
                  <a:pt x="34" y="1542"/>
                  <a:pt x="38" y="1488"/>
                  <a:pt x="42" y="1433"/>
                </a:cubicBezTo>
                <a:cubicBezTo>
                  <a:pt x="44" y="1382"/>
                  <a:pt x="46" y="1330"/>
                  <a:pt x="48" y="1279"/>
                </a:cubicBezTo>
                <a:lnTo>
                  <a:pt x="72" y="1126"/>
                </a:lnTo>
                <a:cubicBezTo>
                  <a:pt x="76" y="1078"/>
                  <a:pt x="80" y="1031"/>
                  <a:pt x="84" y="983"/>
                </a:cubicBezTo>
                <a:lnTo>
                  <a:pt x="108" y="839"/>
                </a:lnTo>
                <a:lnTo>
                  <a:pt x="126" y="716"/>
                </a:lnTo>
                <a:cubicBezTo>
                  <a:pt x="136" y="675"/>
                  <a:pt x="146" y="635"/>
                  <a:pt x="156" y="594"/>
                </a:cubicBezTo>
                <a:cubicBezTo>
                  <a:pt x="162" y="560"/>
                  <a:pt x="167" y="525"/>
                  <a:pt x="173" y="491"/>
                </a:cubicBezTo>
                <a:cubicBezTo>
                  <a:pt x="185" y="454"/>
                  <a:pt x="197" y="416"/>
                  <a:pt x="209" y="379"/>
                </a:cubicBezTo>
                <a:cubicBezTo>
                  <a:pt x="213" y="369"/>
                  <a:pt x="217" y="358"/>
                  <a:pt x="221" y="348"/>
                </a:cubicBezTo>
                <a:lnTo>
                  <a:pt x="245" y="297"/>
                </a:lnTo>
                <a:cubicBezTo>
                  <a:pt x="249" y="287"/>
                  <a:pt x="253" y="276"/>
                  <a:pt x="257" y="266"/>
                </a:cubicBezTo>
                <a:cubicBezTo>
                  <a:pt x="265" y="252"/>
                  <a:pt x="273" y="239"/>
                  <a:pt x="281" y="225"/>
                </a:cubicBezTo>
                <a:cubicBezTo>
                  <a:pt x="287" y="215"/>
                  <a:pt x="293" y="204"/>
                  <a:pt x="299" y="194"/>
                </a:cubicBezTo>
                <a:lnTo>
                  <a:pt x="323" y="164"/>
                </a:ln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19" name="Rectangle 198">
            <a:extLst>
              <a:ext uri="{FF2B5EF4-FFF2-40B4-BE49-F238E27FC236}">
                <a16:creationId xmlns:a16="http://schemas.microsoft.com/office/drawing/2014/main" id="{F2A76C97-D550-504A-B7DE-FD30C4FC7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948" y="2950310"/>
            <a:ext cx="46488" cy="20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dirty="0">
                <a:solidFill>
                  <a:srgbClr val="000000"/>
                </a:solidFill>
              </a:rPr>
              <a:t> </a:t>
            </a:r>
            <a:endParaRPr lang="en-US" sz="2400" dirty="0"/>
          </a:p>
        </p:txBody>
      </p:sp>
      <p:sp>
        <p:nvSpPr>
          <p:cNvPr id="20" name="Line 334">
            <a:extLst>
              <a:ext uri="{FF2B5EF4-FFF2-40B4-BE49-F238E27FC236}">
                <a16:creationId xmlns:a16="http://schemas.microsoft.com/office/drawing/2014/main" id="{5C5538F4-7203-124E-A8D6-068627A8A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9103" y="2797457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39BBB91-A3A2-9842-9B1F-7C8B104673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09" y="2391666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870BF408-0D3E-CB4E-BC49-7A3D7BE89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759" y="2439291"/>
            <a:ext cx="271462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E4A80FD7-7B97-9141-BAE4-BC90CFAAE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4859" y="2467866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26" name="Group 44">
            <a:extLst>
              <a:ext uri="{FF2B5EF4-FFF2-40B4-BE49-F238E27FC236}">
                <a16:creationId xmlns:a16="http://schemas.microsoft.com/office/drawing/2014/main" id="{F6FDB0A3-6866-9746-A30F-CCD1D1BEB5D0}"/>
              </a:ext>
            </a:extLst>
          </p:cNvPr>
          <p:cNvGrpSpPr>
            <a:grpSpLocks/>
          </p:cNvGrpSpPr>
          <p:nvPr/>
        </p:nvGrpSpPr>
        <p:grpSpPr bwMode="auto">
          <a:xfrm>
            <a:off x="6082318" y="2194476"/>
            <a:ext cx="568374" cy="481119"/>
            <a:chOff x="-44" y="1473"/>
            <a:chExt cx="981" cy="1105"/>
          </a:xfrm>
        </p:grpSpPr>
        <p:pic>
          <p:nvPicPr>
            <p:cNvPr id="85" name="Picture 45" descr="desktop_computer_stylized_medium">
              <a:extLst>
                <a:ext uri="{FF2B5EF4-FFF2-40B4-BE49-F238E27FC236}">
                  <a16:creationId xmlns:a16="http://schemas.microsoft.com/office/drawing/2014/main" id="{55B1868D-CFC9-6B44-8ED2-BD5B54871A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Freeform 46">
              <a:extLst>
                <a:ext uri="{FF2B5EF4-FFF2-40B4-BE49-F238E27FC236}">
                  <a16:creationId xmlns:a16="http://schemas.microsoft.com/office/drawing/2014/main" id="{35014EC2-0E1B-CA43-A9D6-C527542D9F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27" name="Group 44">
            <a:extLst>
              <a:ext uri="{FF2B5EF4-FFF2-40B4-BE49-F238E27FC236}">
                <a16:creationId xmlns:a16="http://schemas.microsoft.com/office/drawing/2014/main" id="{685A7BF2-558B-8743-83E6-47D62B4D892E}"/>
              </a:ext>
            </a:extLst>
          </p:cNvPr>
          <p:cNvGrpSpPr>
            <a:grpSpLocks/>
          </p:cNvGrpSpPr>
          <p:nvPr/>
        </p:nvGrpSpPr>
        <p:grpSpPr bwMode="auto">
          <a:xfrm>
            <a:off x="7017436" y="2683535"/>
            <a:ext cx="568374" cy="481119"/>
            <a:chOff x="-44" y="1473"/>
            <a:chExt cx="981" cy="1105"/>
          </a:xfrm>
        </p:grpSpPr>
        <p:pic>
          <p:nvPicPr>
            <p:cNvPr id="83" name="Picture 45" descr="desktop_computer_stylized_medium">
              <a:extLst>
                <a:ext uri="{FF2B5EF4-FFF2-40B4-BE49-F238E27FC236}">
                  <a16:creationId xmlns:a16="http://schemas.microsoft.com/office/drawing/2014/main" id="{6060D6B9-A4E0-7249-972F-787ACE60E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67E1C60-DA8A-7A4A-8D9A-74FE2CEDF7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sp>
        <p:nvSpPr>
          <p:cNvPr id="28" name="Line 21">
            <a:extLst>
              <a:ext uri="{FF2B5EF4-FFF2-40B4-BE49-F238E27FC236}">
                <a16:creationId xmlns:a16="http://schemas.microsoft.com/office/drawing/2014/main" id="{24BC3D89-A70F-0342-A136-8020B78E4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3934" y="2398016"/>
            <a:ext cx="3778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95F360D6-D1A4-3B4B-A4EA-BEE40EEA38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5709" y="2893316"/>
            <a:ext cx="120650" cy="293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0" name="Line 22">
            <a:extLst>
              <a:ext uri="{FF2B5EF4-FFF2-40B4-BE49-F238E27FC236}">
                <a16:creationId xmlns:a16="http://schemas.microsoft.com/office/drawing/2014/main" id="{0574189A-4A2D-2F48-9544-2A39F9CFE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521" y="2904428"/>
            <a:ext cx="73025" cy="295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12F6FD4D-50B6-DA4D-B793-E67F3AFAD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5659" y="2351978"/>
            <a:ext cx="55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80000"/>
              </a:lnSpc>
              <a:defRPr/>
            </a:pPr>
            <a:endParaRPr lang="en-US" sz="2400" dirty="0">
              <a:cs typeface="+mn-cs"/>
            </a:endParaRPr>
          </a:p>
        </p:txBody>
      </p:sp>
      <p:grpSp>
        <p:nvGrpSpPr>
          <p:cNvPr id="32" name="Group 44">
            <a:extLst>
              <a:ext uri="{FF2B5EF4-FFF2-40B4-BE49-F238E27FC236}">
                <a16:creationId xmlns:a16="http://schemas.microsoft.com/office/drawing/2014/main" id="{76A11678-DEAB-A24C-9212-C0568CEB8567}"/>
              </a:ext>
            </a:extLst>
          </p:cNvPr>
          <p:cNvGrpSpPr>
            <a:grpSpLocks/>
          </p:cNvGrpSpPr>
          <p:nvPr/>
        </p:nvGrpSpPr>
        <p:grpSpPr bwMode="auto">
          <a:xfrm>
            <a:off x="7422283" y="3056680"/>
            <a:ext cx="568374" cy="481120"/>
            <a:chOff x="-44" y="1473"/>
            <a:chExt cx="981" cy="1105"/>
          </a:xfrm>
        </p:grpSpPr>
        <p:pic>
          <p:nvPicPr>
            <p:cNvPr id="81" name="Picture 45" descr="desktop_computer_stylized_medium">
              <a:extLst>
                <a:ext uri="{FF2B5EF4-FFF2-40B4-BE49-F238E27FC236}">
                  <a16:creationId xmlns:a16="http://schemas.microsoft.com/office/drawing/2014/main" id="{0472BB59-3D2E-BF49-98B8-042DCEECD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7B25A56A-E2B3-C945-A8FF-1EE9D561D0F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3" name="Group 44">
            <a:extLst>
              <a:ext uri="{FF2B5EF4-FFF2-40B4-BE49-F238E27FC236}">
                <a16:creationId xmlns:a16="http://schemas.microsoft.com/office/drawing/2014/main" id="{80772404-C0D9-9341-B1E9-5528939C3099}"/>
              </a:ext>
            </a:extLst>
          </p:cNvPr>
          <p:cNvGrpSpPr>
            <a:grpSpLocks/>
          </p:cNvGrpSpPr>
          <p:nvPr/>
        </p:nvGrpSpPr>
        <p:grpSpPr bwMode="auto">
          <a:xfrm>
            <a:off x="7879522" y="3124959"/>
            <a:ext cx="568374" cy="481119"/>
            <a:chOff x="-44" y="1473"/>
            <a:chExt cx="981" cy="1105"/>
          </a:xfrm>
        </p:grpSpPr>
        <p:pic>
          <p:nvPicPr>
            <p:cNvPr id="79" name="Picture 45" descr="desktop_computer_stylized_medium">
              <a:extLst>
                <a:ext uri="{FF2B5EF4-FFF2-40B4-BE49-F238E27FC236}">
                  <a16:creationId xmlns:a16="http://schemas.microsoft.com/office/drawing/2014/main" id="{C5F18335-8008-4240-B63C-75CC12E38F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Freeform 46">
              <a:extLst>
                <a:ext uri="{FF2B5EF4-FFF2-40B4-BE49-F238E27FC236}">
                  <a16:creationId xmlns:a16="http://schemas.microsoft.com/office/drawing/2014/main" id="{E71239C1-6A24-A941-BB5F-2CE3DA5E260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6" name="Group 44">
            <a:extLst>
              <a:ext uri="{FF2B5EF4-FFF2-40B4-BE49-F238E27FC236}">
                <a16:creationId xmlns:a16="http://schemas.microsoft.com/office/drawing/2014/main" id="{3B65ED16-547A-8B49-B756-A9DB087352F2}"/>
              </a:ext>
            </a:extLst>
          </p:cNvPr>
          <p:cNvGrpSpPr>
            <a:grpSpLocks/>
          </p:cNvGrpSpPr>
          <p:nvPr/>
        </p:nvGrpSpPr>
        <p:grpSpPr bwMode="auto">
          <a:xfrm>
            <a:off x="6476612" y="2628334"/>
            <a:ext cx="568374" cy="481120"/>
            <a:chOff x="-44" y="1473"/>
            <a:chExt cx="981" cy="1105"/>
          </a:xfrm>
        </p:grpSpPr>
        <p:pic>
          <p:nvPicPr>
            <p:cNvPr id="77" name="Picture 45" descr="desktop_computer_stylized_medium">
              <a:extLst>
                <a:ext uri="{FF2B5EF4-FFF2-40B4-BE49-F238E27FC236}">
                  <a16:creationId xmlns:a16="http://schemas.microsoft.com/office/drawing/2014/main" id="{B5E0AA1D-7586-D744-994F-5299758F56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Freeform 46">
              <a:extLst>
                <a:ext uri="{FF2B5EF4-FFF2-40B4-BE49-F238E27FC236}">
                  <a16:creationId xmlns:a16="http://schemas.microsoft.com/office/drawing/2014/main" id="{93330170-8CBC-A649-AE68-31689EB3A0A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296 w 356"/>
                <a:gd name="T3" fmla="*/ 69 h 368"/>
                <a:gd name="T4" fmla="*/ 1537 w 356"/>
                <a:gd name="T5" fmla="*/ 1447 h 368"/>
                <a:gd name="T6" fmla="*/ 339 w 356"/>
                <a:gd name="T7" fmla="*/ 181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</p:grpSp>
      <p:grpSp>
        <p:nvGrpSpPr>
          <p:cNvPr id="37" name="Group 906">
            <a:extLst>
              <a:ext uri="{FF2B5EF4-FFF2-40B4-BE49-F238E27FC236}">
                <a16:creationId xmlns:a16="http://schemas.microsoft.com/office/drawing/2014/main" id="{945E18A3-AE9D-6E4B-ADDC-4DD7B8DF0208}"/>
              </a:ext>
            </a:extLst>
          </p:cNvPr>
          <p:cNvGrpSpPr>
            <a:grpSpLocks/>
          </p:cNvGrpSpPr>
          <p:nvPr/>
        </p:nvGrpSpPr>
        <p:grpSpPr bwMode="auto">
          <a:xfrm>
            <a:off x="7866822" y="2074267"/>
            <a:ext cx="285949" cy="538002"/>
            <a:chOff x="4140" y="429"/>
            <a:chExt cx="1425" cy="2396"/>
          </a:xfrm>
        </p:grpSpPr>
        <p:sp>
          <p:nvSpPr>
            <p:cNvPr id="44" name="Freeform 907">
              <a:extLst>
                <a:ext uri="{FF2B5EF4-FFF2-40B4-BE49-F238E27FC236}">
                  <a16:creationId xmlns:a16="http://schemas.microsoft.com/office/drawing/2014/main" id="{FB4BF3F5-B8DF-8B43-9F43-93C473169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5" name="Rectangle 908">
              <a:extLst>
                <a:ext uri="{FF2B5EF4-FFF2-40B4-BE49-F238E27FC236}">
                  <a16:creationId xmlns:a16="http://schemas.microsoft.com/office/drawing/2014/main" id="{C33EE945-BC71-2E47-8D9D-5B67173BE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429"/>
              <a:ext cx="1036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46" name="Freeform 909">
              <a:extLst>
                <a:ext uri="{FF2B5EF4-FFF2-40B4-BE49-F238E27FC236}">
                  <a16:creationId xmlns:a16="http://schemas.microsoft.com/office/drawing/2014/main" id="{3B020F50-65AF-AB47-A381-9C4745104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7" name="Freeform 910">
              <a:extLst>
                <a:ext uri="{FF2B5EF4-FFF2-40B4-BE49-F238E27FC236}">
                  <a16:creationId xmlns:a16="http://schemas.microsoft.com/office/drawing/2014/main" id="{C8F5504B-2D74-E74A-BF2A-44FFD9C83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48" name="Rectangle 911">
              <a:extLst>
                <a:ext uri="{FF2B5EF4-FFF2-40B4-BE49-F238E27FC236}">
                  <a16:creationId xmlns:a16="http://schemas.microsoft.com/office/drawing/2014/main" id="{8915429C-3E68-AC49-B699-41C31E067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0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49" name="Group 912">
              <a:extLst>
                <a:ext uri="{FF2B5EF4-FFF2-40B4-BE49-F238E27FC236}">
                  <a16:creationId xmlns:a16="http://schemas.microsoft.com/office/drawing/2014/main" id="{D8FC2AB1-1E1B-B94F-AE4F-B7A1CCBBEE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" name="AutoShape 913">
                <a:extLst>
                  <a:ext uri="{FF2B5EF4-FFF2-40B4-BE49-F238E27FC236}">
                    <a16:creationId xmlns:a16="http://schemas.microsoft.com/office/drawing/2014/main" id="{6FDE333B-656F-4745-8E44-C0FF13FA6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9"/>
                <a:ext cx="721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6" name="AutoShape 914">
                <a:extLst>
                  <a:ext uri="{FF2B5EF4-FFF2-40B4-BE49-F238E27FC236}">
                    <a16:creationId xmlns:a16="http://schemas.microsoft.com/office/drawing/2014/main" id="{47462B21-4333-C843-A49D-C9FED224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2"/>
                <a:ext cx="691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0" name="Rectangle 915">
              <a:extLst>
                <a:ext uri="{FF2B5EF4-FFF2-40B4-BE49-F238E27FC236}">
                  <a16:creationId xmlns:a16="http://schemas.microsoft.com/office/drawing/2014/main" id="{DA18D395-E02F-9C4D-B540-B2AF9F5F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022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1" name="Group 916">
              <a:extLst>
                <a:ext uri="{FF2B5EF4-FFF2-40B4-BE49-F238E27FC236}">
                  <a16:creationId xmlns:a16="http://schemas.microsoft.com/office/drawing/2014/main" id="{64C09154-8A77-BE45-9BA7-CC0417A33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3" name="AutoShape 917">
                <a:extLst>
                  <a:ext uri="{FF2B5EF4-FFF2-40B4-BE49-F238E27FC236}">
                    <a16:creationId xmlns:a16="http://schemas.microsoft.com/office/drawing/2014/main" id="{02D37105-C2E8-0E4F-93EE-C0ED627D1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8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4" name="AutoShape 918">
                <a:extLst>
                  <a:ext uri="{FF2B5EF4-FFF2-40B4-BE49-F238E27FC236}">
                    <a16:creationId xmlns:a16="http://schemas.microsoft.com/office/drawing/2014/main" id="{8DF52007-3122-9948-BE4C-2FABA153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3"/>
                <a:ext cx="70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3" name="Rectangle 919">
              <a:extLst>
                <a:ext uri="{FF2B5EF4-FFF2-40B4-BE49-F238E27FC236}">
                  <a16:creationId xmlns:a16="http://schemas.microsoft.com/office/drawing/2014/main" id="{B8350CEC-70B6-3448-A7EB-AF81762A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1362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4" name="Rectangle 920">
              <a:extLst>
                <a:ext uri="{FF2B5EF4-FFF2-40B4-BE49-F238E27FC236}">
                  <a16:creationId xmlns:a16="http://schemas.microsoft.com/office/drawing/2014/main" id="{3552A717-A94B-CD4D-AB9F-5275BCD90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9"/>
              <a:ext cx="593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55" name="Group 921">
              <a:extLst>
                <a:ext uri="{FF2B5EF4-FFF2-40B4-BE49-F238E27FC236}">
                  <a16:creationId xmlns:a16="http://schemas.microsoft.com/office/drawing/2014/main" id="{E36BF57B-5511-9D4B-AACB-F30FF4478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71" name="AutoShape 922">
                <a:extLst>
                  <a:ext uri="{FF2B5EF4-FFF2-40B4-BE49-F238E27FC236}">
                    <a16:creationId xmlns:a16="http://schemas.microsoft.com/office/drawing/2014/main" id="{0B4E8401-6395-D346-97F3-03C6C6119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29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2" name="AutoShape 923">
                <a:extLst>
                  <a:ext uri="{FF2B5EF4-FFF2-40B4-BE49-F238E27FC236}">
                    <a16:creationId xmlns:a16="http://schemas.microsoft.com/office/drawing/2014/main" id="{85520DF6-2A78-434C-A60B-515EDDE7D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9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6" name="Freeform 924">
              <a:extLst>
                <a:ext uri="{FF2B5EF4-FFF2-40B4-BE49-F238E27FC236}">
                  <a16:creationId xmlns:a16="http://schemas.microsoft.com/office/drawing/2014/main" id="{8561F90E-F1AA-4442-AA09-B899A01D4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57" name="Group 925">
              <a:extLst>
                <a:ext uri="{FF2B5EF4-FFF2-40B4-BE49-F238E27FC236}">
                  <a16:creationId xmlns:a16="http://schemas.microsoft.com/office/drawing/2014/main" id="{C007B7E4-8A0D-8B44-AAD8-D4CBE6D96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9" name="AutoShape 926">
                <a:extLst>
                  <a:ext uri="{FF2B5EF4-FFF2-40B4-BE49-F238E27FC236}">
                    <a16:creationId xmlns:a16="http://schemas.microsoft.com/office/drawing/2014/main" id="{2D4D8126-C9B2-954F-BF35-C34DA6DD8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" y="2567"/>
                <a:ext cx="710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0" name="AutoShape 927">
                <a:extLst>
                  <a:ext uri="{FF2B5EF4-FFF2-40B4-BE49-F238E27FC236}">
                    <a16:creationId xmlns:a16="http://schemas.microsoft.com/office/drawing/2014/main" id="{56BEC430-2AA2-4F49-8EE0-B73447293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2582"/>
                <a:ext cx="68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8" name="Rectangle 928">
              <a:extLst>
                <a:ext uri="{FF2B5EF4-FFF2-40B4-BE49-F238E27FC236}">
                  <a16:creationId xmlns:a16="http://schemas.microsoft.com/office/drawing/2014/main" id="{126A2296-C9A6-9C43-9501-2D1DDB9C2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1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59" name="Freeform 929">
              <a:extLst>
                <a:ext uri="{FF2B5EF4-FFF2-40B4-BE49-F238E27FC236}">
                  <a16:creationId xmlns:a16="http://schemas.microsoft.com/office/drawing/2014/main" id="{F425FCBF-A616-164F-B18B-917ED413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0" name="Freeform 930">
              <a:extLst>
                <a:ext uri="{FF2B5EF4-FFF2-40B4-BE49-F238E27FC236}">
                  <a16:creationId xmlns:a16="http://schemas.microsoft.com/office/drawing/2014/main" id="{353749D7-9281-8E49-A5B4-2F1781017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1" name="Oval 931">
              <a:extLst>
                <a:ext uri="{FF2B5EF4-FFF2-40B4-BE49-F238E27FC236}">
                  <a16:creationId xmlns:a16="http://schemas.microsoft.com/office/drawing/2014/main" id="{E1E4B180-E6CE-7442-9223-45C836FD1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6"/>
              <a:ext cx="47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2" name="Freeform 932">
              <a:extLst>
                <a:ext uri="{FF2B5EF4-FFF2-40B4-BE49-F238E27FC236}">
                  <a16:creationId xmlns:a16="http://schemas.microsoft.com/office/drawing/2014/main" id="{ECCE8082-44DC-AD4B-897F-AFB5B8C34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63" name="AutoShape 933">
              <a:extLst>
                <a:ext uri="{FF2B5EF4-FFF2-40B4-BE49-F238E27FC236}">
                  <a16:creationId xmlns:a16="http://schemas.microsoft.com/office/drawing/2014/main" id="{1BDAB43E-770D-DF4E-93E5-966C49C8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84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4" name="AutoShape 934">
              <a:extLst>
                <a:ext uri="{FF2B5EF4-FFF2-40B4-BE49-F238E27FC236}">
                  <a16:creationId xmlns:a16="http://schemas.microsoft.com/office/drawing/2014/main" id="{8EA74EC7-7C6B-2B45-9022-EE2F91917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2712"/>
              <a:ext cx="106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5" name="Oval 935">
              <a:extLst>
                <a:ext uri="{FF2B5EF4-FFF2-40B4-BE49-F238E27FC236}">
                  <a16:creationId xmlns:a16="http://schemas.microsoft.com/office/drawing/2014/main" id="{B1DEDAB8-0FDC-2E45-9220-F22F6CB12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7"/>
              <a:ext cx="158" cy="13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6" name="Oval 936">
              <a:extLst>
                <a:ext uri="{FF2B5EF4-FFF2-40B4-BE49-F238E27FC236}">
                  <a16:creationId xmlns:a16="http://schemas.microsoft.com/office/drawing/2014/main" id="{3E3A0AF5-D4FB-E946-A895-FC2E89C14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87"/>
              <a:ext cx="158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67" name="Oval 937">
              <a:extLst>
                <a:ext uri="{FF2B5EF4-FFF2-40B4-BE49-F238E27FC236}">
                  <a16:creationId xmlns:a16="http://schemas.microsoft.com/office/drawing/2014/main" id="{9AA184C2-D608-0F4A-989F-065C06C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8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68" name="Rectangle 938">
              <a:extLst>
                <a:ext uri="{FF2B5EF4-FFF2-40B4-BE49-F238E27FC236}">
                  <a16:creationId xmlns:a16="http://schemas.microsoft.com/office/drawing/2014/main" id="{E062DB16-3338-5140-9EFE-FFD3A8DBE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5"/>
              <a:ext cx="87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38" name="Text Box 106">
            <a:extLst>
              <a:ext uri="{FF2B5EF4-FFF2-40B4-BE49-F238E27FC236}">
                <a16:creationId xmlns:a16="http://schemas.microsoft.com/office/drawing/2014/main" id="{EA706E7B-7E42-4C4D-9105-84D89DA5E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059" y="1385191"/>
            <a:ext cx="1697901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host-to-gateway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39" name="Freeform 104">
            <a:extLst>
              <a:ext uri="{FF2B5EF4-FFF2-40B4-BE49-F238E27FC236}">
                <a16:creationId xmlns:a16="http://schemas.microsoft.com/office/drawing/2014/main" id="{F6C78259-2E95-ED45-B4A5-25318FC554F6}"/>
              </a:ext>
            </a:extLst>
          </p:cNvPr>
          <p:cNvSpPr>
            <a:spLocks/>
          </p:cNvSpPr>
          <p:nvPr/>
        </p:nvSpPr>
        <p:spPr bwMode="auto">
          <a:xfrm>
            <a:off x="6625618" y="1769096"/>
            <a:ext cx="1239327" cy="415072"/>
          </a:xfrm>
          <a:custGeom>
            <a:avLst/>
            <a:gdLst>
              <a:gd name="T0" fmla="*/ 0 w 636"/>
              <a:gd name="T1" fmla="*/ 2147483647 h 144"/>
              <a:gd name="T2" fmla="*/ 2147483647 w 636"/>
              <a:gd name="T3" fmla="*/ 2147483647 h 144"/>
              <a:gd name="T4" fmla="*/ 0 60000 65536"/>
              <a:gd name="T5" fmla="*/ 0 60000 65536"/>
              <a:gd name="T6" fmla="*/ 0 w 636"/>
              <a:gd name="T7" fmla="*/ 0 h 144"/>
              <a:gd name="T8" fmla="*/ 636 w 636"/>
              <a:gd name="T9" fmla="*/ 144 h 14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36" h="144">
                <a:moveTo>
                  <a:pt x="0" y="144"/>
                </a:moveTo>
                <a:cubicBezTo>
                  <a:pt x="180" y="6"/>
                  <a:pt x="450" y="0"/>
                  <a:pt x="636" y="114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sp>
        <p:nvSpPr>
          <p:cNvPr id="41" name="Text Box 109">
            <a:extLst>
              <a:ext uri="{FF2B5EF4-FFF2-40B4-BE49-F238E27FC236}">
                <a16:creationId xmlns:a16="http://schemas.microsoft.com/office/drawing/2014/main" id="{3064BAC3-6CCC-A440-A7CD-53A1E24BC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390" y="2051586"/>
            <a:ext cx="1513876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>
                <a:latin typeface="+mn-lt"/>
                <a:cs typeface="Arial" charset="0"/>
              </a:rPr>
              <a:t>router and filter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2" name="Text Box 107">
            <a:extLst>
              <a:ext uri="{FF2B5EF4-FFF2-40B4-BE49-F238E27FC236}">
                <a16:creationId xmlns:a16="http://schemas.microsoft.com/office/drawing/2014/main" id="{FB06723B-C673-124A-ADF8-0F77B61E5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920" y="3086387"/>
            <a:ext cx="2033633" cy="54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gateway-to-remote </a:t>
            </a:r>
          </a:p>
          <a:p>
            <a:pPr>
              <a:lnSpc>
                <a:spcPct val="80000"/>
              </a:lnSpc>
            </a:pPr>
            <a:r>
              <a:rPr lang="en-US" sz="1800" dirty="0">
                <a:latin typeface="+mn-lt"/>
                <a:cs typeface="Arial" charset="0"/>
              </a:rPr>
              <a:t>host telnet session</a:t>
            </a:r>
            <a:endParaRPr lang="en-US" sz="2400" dirty="0">
              <a:latin typeface="+mn-lt"/>
              <a:cs typeface="Arial" charset="0"/>
            </a:endParaRPr>
          </a:p>
        </p:txBody>
      </p:sp>
      <p:sp>
        <p:nvSpPr>
          <p:cNvPr id="43" name="Line 334">
            <a:extLst>
              <a:ext uri="{FF2B5EF4-FFF2-40B4-BE49-F238E27FC236}">
                <a16:creationId xmlns:a16="http://schemas.microsoft.com/office/drawing/2014/main" id="{ADCEA4E0-8E69-B54E-BC11-4D55E2C5F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455" y="2917673"/>
            <a:ext cx="837092" cy="181434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60821E7-3822-3E4D-B96E-A98D63D28673}"/>
              </a:ext>
            </a:extLst>
          </p:cNvPr>
          <p:cNvGrpSpPr/>
          <p:nvPr/>
        </p:nvGrpSpPr>
        <p:grpSpPr>
          <a:xfrm>
            <a:off x="8847900" y="2733388"/>
            <a:ext cx="754294" cy="393599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EC87B7E1-3570-4F4D-BDC5-88A5AD9C2F1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70A5A98B-6241-3B4E-B39E-C0CEBC5027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6AFE6D6-0231-574A-8C18-328FE15EC3E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3CA9AD10-B553-AB4B-BD13-71B5D89DDEB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74487FB2-3450-CF4C-A8A8-A8C27224463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DE45BD87-30E6-F749-8D8E-8D227F94DE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3D997E11-BFCB-D04D-9498-3139A57B8B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BEF537-93EE-3541-995A-29ACC34FE5ED}"/>
              </a:ext>
            </a:extLst>
          </p:cNvPr>
          <p:cNvGrpSpPr/>
          <p:nvPr/>
        </p:nvGrpSpPr>
        <p:grpSpPr>
          <a:xfrm>
            <a:off x="6966643" y="2242007"/>
            <a:ext cx="693067" cy="304790"/>
            <a:chOff x="3668110" y="2448910"/>
            <a:chExt cx="3794234" cy="216513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D7B168B-9B7F-9B41-8BE3-438D87B14BD0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F87234C-D81C-CE4E-91E3-255B4CD392A4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250F77-6984-2145-B632-C56C55DB31CD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6FC5F968-D50B-014F-A033-E4AE880542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4963B7D1-B34A-0F4B-8E53-2144EEFAD155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628CB39-AB2A-9B45-85C7-BA3690A8D98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2908F37B-D113-D444-A3A9-DFCD1E7DE6F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" name="Group 906">
            <a:extLst>
              <a:ext uri="{FF2B5EF4-FFF2-40B4-BE49-F238E27FC236}">
                <a16:creationId xmlns:a16="http://schemas.microsoft.com/office/drawing/2014/main" id="{48A8CBBF-5F0C-D04D-A305-6C061B20825E}"/>
              </a:ext>
            </a:extLst>
          </p:cNvPr>
          <p:cNvGrpSpPr>
            <a:grpSpLocks/>
          </p:cNvGrpSpPr>
          <p:nvPr/>
        </p:nvGrpSpPr>
        <p:grpSpPr bwMode="auto">
          <a:xfrm>
            <a:off x="9027595" y="2323878"/>
            <a:ext cx="297242" cy="540574"/>
            <a:chOff x="4140" y="429"/>
            <a:chExt cx="1425" cy="2396"/>
          </a:xfrm>
        </p:grpSpPr>
        <p:sp>
          <p:nvSpPr>
            <p:cNvPr id="87" name="Freeform 907">
              <a:extLst>
                <a:ext uri="{FF2B5EF4-FFF2-40B4-BE49-F238E27FC236}">
                  <a16:creationId xmlns:a16="http://schemas.microsoft.com/office/drawing/2014/main" id="{F119A2E8-6B40-C54D-A46B-422805214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88" name="Rectangle 908">
              <a:extLst>
                <a:ext uri="{FF2B5EF4-FFF2-40B4-BE49-F238E27FC236}">
                  <a16:creationId xmlns:a16="http://schemas.microsoft.com/office/drawing/2014/main" id="{45DBB85A-7E4F-2343-96CB-8D30FD1C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427"/>
              <a:ext cx="1043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89" name="Freeform 909">
              <a:extLst>
                <a:ext uri="{FF2B5EF4-FFF2-40B4-BE49-F238E27FC236}">
                  <a16:creationId xmlns:a16="http://schemas.microsoft.com/office/drawing/2014/main" id="{CA84A987-FE82-4049-99B7-CDD39C7E6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0" name="Freeform 910">
              <a:extLst>
                <a:ext uri="{FF2B5EF4-FFF2-40B4-BE49-F238E27FC236}">
                  <a16:creationId xmlns:a16="http://schemas.microsoft.com/office/drawing/2014/main" id="{51B4F6DB-2D55-0242-AB9C-A5AD1EE7C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91" name="Rectangle 911">
              <a:extLst>
                <a:ext uri="{FF2B5EF4-FFF2-40B4-BE49-F238E27FC236}">
                  <a16:creationId xmlns:a16="http://schemas.microsoft.com/office/drawing/2014/main" id="{EDB91428-E9B1-C24F-89BE-502FEC0F6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87"/>
              <a:ext cx="586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2" name="Group 912">
              <a:extLst>
                <a:ext uri="{FF2B5EF4-FFF2-40B4-BE49-F238E27FC236}">
                  <a16:creationId xmlns:a16="http://schemas.microsoft.com/office/drawing/2014/main" id="{FE0C9B25-9755-DF4A-A1CD-7E38FE87CD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7" name="AutoShape 913">
                <a:extLst>
                  <a:ext uri="{FF2B5EF4-FFF2-40B4-BE49-F238E27FC236}">
                    <a16:creationId xmlns:a16="http://schemas.microsoft.com/office/drawing/2014/main" id="{719DA4A7-9E09-1B4C-8BD9-5C144558A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2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8" name="AutoShape 914">
                <a:extLst>
                  <a:ext uri="{FF2B5EF4-FFF2-40B4-BE49-F238E27FC236}">
                    <a16:creationId xmlns:a16="http://schemas.microsoft.com/office/drawing/2014/main" id="{DC8439CA-112F-8F42-9615-3D2766DC5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0"/>
                <a:ext cx="693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3" name="Rectangle 915">
              <a:extLst>
                <a:ext uri="{FF2B5EF4-FFF2-40B4-BE49-F238E27FC236}">
                  <a16:creationId xmlns:a16="http://schemas.microsoft.com/office/drawing/2014/main" id="{2DAD11B1-9C4B-8B45-B30B-122FB4A73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18"/>
              <a:ext cx="594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4" name="Group 916">
              <a:extLst>
                <a:ext uri="{FF2B5EF4-FFF2-40B4-BE49-F238E27FC236}">
                  <a16:creationId xmlns:a16="http://schemas.microsoft.com/office/drawing/2014/main" id="{73CA3132-C9E1-C542-8908-DFB4952E6E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5" name="AutoShape 917">
                <a:extLst>
                  <a:ext uri="{FF2B5EF4-FFF2-40B4-BE49-F238E27FC236}">
                    <a16:creationId xmlns:a16="http://schemas.microsoft.com/office/drawing/2014/main" id="{1C055BDA-4CB8-B349-B9C3-A0532267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4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6" name="AutoShape 918">
                <a:extLst>
                  <a:ext uri="{FF2B5EF4-FFF2-40B4-BE49-F238E27FC236}">
                    <a16:creationId xmlns:a16="http://schemas.microsoft.com/office/drawing/2014/main" id="{20220948-F4FC-9241-A1AA-077571711B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78"/>
                <a:ext cx="70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5" name="Rectangle 919">
              <a:extLst>
                <a:ext uri="{FF2B5EF4-FFF2-40B4-BE49-F238E27FC236}">
                  <a16:creationId xmlns:a16="http://schemas.microsoft.com/office/drawing/2014/main" id="{61C7653E-CA0B-AE41-B225-B49FDB96C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3"/>
              <a:ext cx="594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96" name="Rectangle 920">
              <a:extLst>
                <a:ext uri="{FF2B5EF4-FFF2-40B4-BE49-F238E27FC236}">
                  <a16:creationId xmlns:a16="http://schemas.microsoft.com/office/drawing/2014/main" id="{210C20FB-0E71-8644-AA2B-4AE320914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58"/>
              <a:ext cx="601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grpSp>
          <p:nvGrpSpPr>
            <p:cNvPr id="97" name="Group 921">
              <a:extLst>
                <a:ext uri="{FF2B5EF4-FFF2-40B4-BE49-F238E27FC236}">
                  <a16:creationId xmlns:a16="http://schemas.microsoft.com/office/drawing/2014/main" id="{959ED3AE-FAB5-D244-BDBC-9233AFD0BF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13" name="AutoShape 922">
                <a:extLst>
                  <a:ext uri="{FF2B5EF4-FFF2-40B4-BE49-F238E27FC236}">
                    <a16:creationId xmlns:a16="http://schemas.microsoft.com/office/drawing/2014/main" id="{887FF4F5-021C-DC4F-95A3-5042250A9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30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4" name="AutoShape 923">
                <a:extLst>
                  <a:ext uri="{FF2B5EF4-FFF2-40B4-BE49-F238E27FC236}">
                    <a16:creationId xmlns:a16="http://schemas.microsoft.com/office/drawing/2014/main" id="{B430D582-8E2F-D349-9605-082290BFF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91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98" name="Freeform 924">
              <a:extLst>
                <a:ext uri="{FF2B5EF4-FFF2-40B4-BE49-F238E27FC236}">
                  <a16:creationId xmlns:a16="http://schemas.microsoft.com/office/drawing/2014/main" id="{C72080CE-F513-5449-8782-B1158DC82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grpSp>
          <p:nvGrpSpPr>
            <p:cNvPr id="99" name="Group 925">
              <a:extLst>
                <a:ext uri="{FF2B5EF4-FFF2-40B4-BE49-F238E27FC236}">
                  <a16:creationId xmlns:a16="http://schemas.microsoft.com/office/drawing/2014/main" id="{ACC87EA5-D2EF-F544-AC1D-C13397415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11" name="AutoShape 926">
                <a:extLst>
                  <a:ext uri="{FF2B5EF4-FFF2-40B4-BE49-F238E27FC236}">
                    <a16:creationId xmlns:a16="http://schemas.microsoft.com/office/drawing/2014/main" id="{D8F45DD1-1D3C-9D45-9313-BFC93619C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1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112" name="AutoShape 927">
                <a:extLst>
                  <a:ext uri="{FF2B5EF4-FFF2-40B4-BE49-F238E27FC236}">
                    <a16:creationId xmlns:a16="http://schemas.microsoft.com/office/drawing/2014/main" id="{0DACF3EE-628F-2846-BD5E-B7F452590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" y="2583"/>
                <a:ext cx="68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defRPr/>
                </a:pPr>
                <a:endParaRPr lang="en-US" sz="24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100" name="Rectangle 928">
              <a:extLst>
                <a:ext uri="{FF2B5EF4-FFF2-40B4-BE49-F238E27FC236}">
                  <a16:creationId xmlns:a16="http://schemas.microsoft.com/office/drawing/2014/main" id="{EF304AE2-0D7C-7040-8D49-8C6150B02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7"/>
              <a:ext cx="68" cy="2294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1" name="Freeform 929">
              <a:extLst>
                <a:ext uri="{FF2B5EF4-FFF2-40B4-BE49-F238E27FC236}">
                  <a16:creationId xmlns:a16="http://schemas.microsoft.com/office/drawing/2014/main" id="{E8903628-4C08-E047-B477-5FC9BD422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2" name="Freeform 930">
              <a:extLst>
                <a:ext uri="{FF2B5EF4-FFF2-40B4-BE49-F238E27FC236}">
                  <a16:creationId xmlns:a16="http://schemas.microsoft.com/office/drawing/2014/main" id="{550BCC68-75B2-6043-9C70-00511267B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3" name="Oval 931">
              <a:extLst>
                <a:ext uri="{FF2B5EF4-FFF2-40B4-BE49-F238E27FC236}">
                  <a16:creationId xmlns:a16="http://schemas.microsoft.com/office/drawing/2014/main" id="{B27DEE5A-67C1-0A4C-A4EE-84EDFE6A8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08"/>
              <a:ext cx="46" cy="99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4" name="Freeform 932">
              <a:extLst>
                <a:ext uri="{FF2B5EF4-FFF2-40B4-BE49-F238E27FC236}">
                  <a16:creationId xmlns:a16="http://schemas.microsoft.com/office/drawing/2014/main" id="{708306D0-1682-F24F-B235-52B5882F4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80000"/>
                </a:lnSpc>
              </a:pPr>
              <a:endParaRPr lang="en-US" sz="2400" dirty="0"/>
            </a:p>
          </p:txBody>
        </p:sp>
        <p:sp>
          <p:nvSpPr>
            <p:cNvPr id="105" name="AutoShape 933">
              <a:extLst>
                <a:ext uri="{FF2B5EF4-FFF2-40B4-BE49-F238E27FC236}">
                  <a16:creationId xmlns:a16="http://schemas.microsoft.com/office/drawing/2014/main" id="{3DC134A2-FEFB-AF48-B7C4-0EC20F979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6"/>
              <a:ext cx="1195" cy="141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6" name="AutoShape 934">
              <a:extLst>
                <a:ext uri="{FF2B5EF4-FFF2-40B4-BE49-F238E27FC236}">
                  <a16:creationId xmlns:a16="http://schemas.microsoft.com/office/drawing/2014/main" id="{009528D2-CAC6-DD42-BB0B-D58F9ECF4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2714"/>
              <a:ext cx="1065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7" name="Oval 935">
              <a:extLst>
                <a:ext uri="{FF2B5EF4-FFF2-40B4-BE49-F238E27FC236}">
                  <a16:creationId xmlns:a16="http://schemas.microsoft.com/office/drawing/2014/main" id="{124F75DA-A926-8F4F-91C1-9FCDE6EE4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3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08" name="Oval 936">
              <a:extLst>
                <a:ext uri="{FF2B5EF4-FFF2-40B4-BE49-F238E27FC236}">
                  <a16:creationId xmlns:a16="http://schemas.microsoft.com/office/drawing/2014/main" id="{AB40BB06-4154-DE4F-81C1-5E6D55AD8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3"/>
              <a:ext cx="160" cy="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80000"/>
                </a:lnSpc>
                <a:defRPr/>
              </a:pPr>
              <a:endParaRPr lang="en-US" sz="2400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09" name="Oval 937">
              <a:extLst>
                <a:ext uri="{FF2B5EF4-FFF2-40B4-BE49-F238E27FC236}">
                  <a16:creationId xmlns:a16="http://schemas.microsoft.com/office/drawing/2014/main" id="{A6D2AE79-F91C-074D-A131-919361F60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83"/>
              <a:ext cx="152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110" name="Rectangle 938">
              <a:extLst>
                <a:ext uri="{FF2B5EF4-FFF2-40B4-BE49-F238E27FC236}">
                  <a16:creationId xmlns:a16="http://schemas.microsoft.com/office/drawing/2014/main" id="{0ECC883B-7026-2747-AE59-CA340E54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4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lnSpc>
                  <a:spcPct val="80000"/>
                </a:lnSpc>
                <a:defRPr/>
              </a:pPr>
              <a:endParaRPr lang="en-US" sz="240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40" name="Freeform 105">
            <a:extLst>
              <a:ext uri="{FF2B5EF4-FFF2-40B4-BE49-F238E27FC236}">
                <a16:creationId xmlns:a16="http://schemas.microsoft.com/office/drawing/2014/main" id="{CF551828-9D77-D443-B443-BBEFE870B0EC}"/>
              </a:ext>
            </a:extLst>
          </p:cNvPr>
          <p:cNvSpPr>
            <a:spLocks/>
          </p:cNvSpPr>
          <p:nvPr/>
        </p:nvSpPr>
        <p:spPr bwMode="auto">
          <a:xfrm>
            <a:off x="8217430" y="2426479"/>
            <a:ext cx="2115294" cy="560485"/>
          </a:xfrm>
          <a:custGeom>
            <a:avLst/>
            <a:gdLst>
              <a:gd name="T0" fmla="*/ 0 w 9169"/>
              <a:gd name="T1" fmla="*/ 2512 h 9369"/>
              <a:gd name="T2" fmla="*/ 703115 w 9169"/>
              <a:gd name="T3" fmla="*/ 267650 h 9369"/>
              <a:gd name="T4" fmla="*/ 1297580 w 9169"/>
              <a:gd name="T5" fmla="*/ 331288 h 9369"/>
              <a:gd name="T6" fmla="*/ 2115113 w 9169"/>
              <a:gd name="T7" fmla="*/ 560360 h 93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69" h="9369">
                <a:moveTo>
                  <a:pt x="0" y="42"/>
                </a:moveTo>
                <a:cubicBezTo>
                  <a:pt x="172" y="-490"/>
                  <a:pt x="1259" y="4154"/>
                  <a:pt x="3048" y="4475"/>
                </a:cubicBezTo>
                <a:cubicBezTo>
                  <a:pt x="4280" y="2061"/>
                  <a:pt x="4508" y="-199"/>
                  <a:pt x="5625" y="5539"/>
                </a:cubicBezTo>
                <a:cubicBezTo>
                  <a:pt x="6872" y="6531"/>
                  <a:pt x="7556" y="7648"/>
                  <a:pt x="9169" y="9369"/>
                </a:cubicBez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62C2A35-2F70-3345-97E9-522FABF1C32D}"/>
              </a:ext>
            </a:extLst>
          </p:cNvPr>
          <p:cNvGrpSpPr/>
          <p:nvPr/>
        </p:nvGrpSpPr>
        <p:grpSpPr>
          <a:xfrm>
            <a:off x="7730789" y="2693841"/>
            <a:ext cx="693067" cy="304790"/>
            <a:chOff x="3668110" y="2448910"/>
            <a:chExt cx="3794234" cy="216513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B51538-9A2D-5C46-9587-F023F5B6137A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D54E9F17-6833-804E-9FDD-9EFC0779DE2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6D733205-D6AE-F946-AB08-119318066F7B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A8F2050D-C857-EA4B-A958-5551F4D5823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Freeform 147">
                <a:extLst>
                  <a:ext uri="{FF2B5EF4-FFF2-40B4-BE49-F238E27FC236}">
                    <a16:creationId xmlns:a16="http://schemas.microsoft.com/office/drawing/2014/main" id="{30439B14-E3ED-EF42-8D87-D11AD7C9D3F9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3B5F0FDC-D5AA-F74C-8919-BA2F638A02B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0D57DADE-A927-4042-9D7A-C758849C592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20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Limitations of firewalls, gateways</a:t>
            </a:r>
          </a:p>
        </p:txBody>
      </p:sp>
      <p:sp>
        <p:nvSpPr>
          <p:cNvPr id="122" name="Rectangle 3">
            <a:extLst>
              <a:ext uri="{FF2B5EF4-FFF2-40B4-BE49-F238E27FC236}">
                <a16:creationId xmlns:a16="http://schemas.microsoft.com/office/drawing/2014/main" id="{F15B7F5B-9CD7-DF4C-8F59-E1848F08E8CD}"/>
              </a:ext>
            </a:extLst>
          </p:cNvPr>
          <p:cNvSpPr txBox="1">
            <a:spLocks noChangeArrowheads="1"/>
          </p:cNvSpPr>
          <p:nvPr/>
        </p:nvSpPr>
        <p:spPr>
          <a:xfrm>
            <a:off x="1284868" y="1616462"/>
            <a:ext cx="498211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dirty="0">
                <a:solidFill>
                  <a:srgbClr val="CC0000"/>
                </a:solidFill>
              </a:rPr>
              <a:t>IP spoofing: </a:t>
            </a:r>
            <a:r>
              <a:rPr lang="en-US" dirty="0"/>
              <a:t>router can</a:t>
            </a:r>
            <a:r>
              <a:rPr lang="en-US" altLang="ja-JP" dirty="0"/>
              <a:t>’t know if data “really” comes from claimed source</a:t>
            </a:r>
          </a:p>
          <a:p>
            <a:pPr indent="-285750"/>
            <a:r>
              <a:rPr lang="en-US" dirty="0"/>
              <a:t>if multiple app</a:t>
            </a:r>
            <a:r>
              <a:rPr lang="en-US" altLang="ja-JP" dirty="0"/>
              <a:t>s need special treatment, each has own app. gateway</a:t>
            </a:r>
          </a:p>
          <a:p>
            <a:pPr indent="-285750"/>
            <a:r>
              <a:rPr lang="en-US" dirty="0"/>
              <a:t>client software must know how to contact gateway</a:t>
            </a:r>
          </a:p>
          <a:p>
            <a:pPr lvl="1"/>
            <a:r>
              <a:rPr lang="en-US" sz="2800" dirty="0"/>
              <a:t>e.g., must set IP address of proxy in Web browser</a:t>
            </a:r>
          </a:p>
        </p:txBody>
      </p:sp>
      <p:sp>
        <p:nvSpPr>
          <p:cNvPr id="123" name="Rectangle 4">
            <a:extLst>
              <a:ext uri="{FF2B5EF4-FFF2-40B4-BE49-F238E27FC236}">
                <a16:creationId xmlns:a16="http://schemas.microsoft.com/office/drawing/2014/main" id="{AD7698B8-7EFD-3C4A-959B-E611C59A6DA0}"/>
              </a:ext>
            </a:extLst>
          </p:cNvPr>
          <p:cNvSpPr txBox="1">
            <a:spLocks noChangeArrowheads="1"/>
          </p:cNvSpPr>
          <p:nvPr/>
        </p:nvSpPr>
        <p:spPr>
          <a:xfrm>
            <a:off x="6900630" y="1632220"/>
            <a:ext cx="484160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filters often use all or nothing policy for UDP</a:t>
            </a:r>
          </a:p>
          <a:p>
            <a:r>
              <a:rPr lang="en-US" i="1" dirty="0">
                <a:solidFill>
                  <a:srgbClr val="0012A0"/>
                </a:solidFill>
              </a:rPr>
              <a:t>tradeoff:  </a:t>
            </a:r>
            <a:r>
              <a:rPr lang="en-US" dirty="0"/>
              <a:t>degree of communication with outside world, level of security</a:t>
            </a:r>
          </a:p>
          <a:p>
            <a:r>
              <a:rPr lang="en-US" dirty="0"/>
              <a:t>many highly protected sites still suffer from attacks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4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Intrusion detection systems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A87565-816F-F243-842F-6AF42B558A62}"/>
              </a:ext>
            </a:extLst>
          </p:cNvPr>
          <p:cNvSpPr txBox="1">
            <a:spLocks noChangeArrowheads="1"/>
          </p:cNvSpPr>
          <p:nvPr/>
        </p:nvSpPr>
        <p:spPr>
          <a:xfrm>
            <a:off x="833011" y="1482725"/>
            <a:ext cx="11277213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5750"/>
            <a:r>
              <a:rPr lang="en-US" sz="3200" dirty="0"/>
              <a:t>packet filtering:</a:t>
            </a:r>
          </a:p>
          <a:p>
            <a:pPr lvl="1"/>
            <a:r>
              <a:rPr lang="en-US" sz="2800" dirty="0"/>
              <a:t>operates on TCP/IP headers only</a:t>
            </a:r>
          </a:p>
          <a:p>
            <a:pPr lvl="1"/>
            <a:r>
              <a:rPr lang="en-US" sz="2800" dirty="0"/>
              <a:t>no correlation check among sessions </a:t>
            </a:r>
          </a:p>
          <a:p>
            <a:pPr indent="-285750"/>
            <a:r>
              <a:rPr lang="en-US" sz="3200" dirty="0">
                <a:solidFill>
                  <a:srgbClr val="CC0000"/>
                </a:solidFill>
              </a:rPr>
              <a:t>IDS: intrusion detection system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deep packet inspection: </a:t>
            </a:r>
            <a:r>
              <a:rPr lang="en-US" sz="2800" dirty="0"/>
              <a:t>look at packet contents (e.g., check character strings in packet against database of known virus, attack strings)</a:t>
            </a:r>
          </a:p>
          <a:p>
            <a:pPr lvl="1"/>
            <a:r>
              <a:rPr lang="en-US" sz="2800" dirty="0">
                <a:solidFill>
                  <a:srgbClr val="000099"/>
                </a:solidFill>
              </a:rPr>
              <a:t>examine correlation</a:t>
            </a:r>
            <a:r>
              <a:rPr lang="en-US" sz="2800" dirty="0"/>
              <a:t> among multiple packets</a:t>
            </a:r>
          </a:p>
          <a:p>
            <a:pPr lvl="2"/>
            <a:r>
              <a:rPr lang="en-US" sz="2400" dirty="0">
                <a:cs typeface="Gill Sans MT" charset="0"/>
              </a:rPr>
              <a:t>port scanning</a:t>
            </a:r>
          </a:p>
          <a:p>
            <a:pPr lvl="2"/>
            <a:r>
              <a:rPr lang="en-US" sz="2400" dirty="0">
                <a:cs typeface="Gill Sans MT" charset="0"/>
              </a:rPr>
              <a:t>network mapping</a:t>
            </a:r>
          </a:p>
          <a:p>
            <a:pPr lvl="2"/>
            <a:r>
              <a:rPr lang="en-US" sz="2400" dirty="0">
                <a:cs typeface="Gill Sans MT" charset="0"/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416500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71653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Network Security (summary)</a:t>
            </a:r>
          </a:p>
        </p:txBody>
      </p:sp>
      <p:sp>
        <p:nvSpPr>
          <p:cNvPr id="431" name="Rectangle 3">
            <a:extLst>
              <a:ext uri="{FF2B5EF4-FFF2-40B4-BE49-F238E27FC236}">
                <a16:creationId xmlns:a16="http://schemas.microsoft.com/office/drawing/2014/main" id="{C6E6E1DB-EF62-1F44-9963-3A1C21989417}"/>
              </a:ext>
            </a:extLst>
          </p:cNvPr>
          <p:cNvSpPr txBox="1">
            <a:spLocks noChangeArrowheads="1"/>
          </p:cNvSpPr>
          <p:nvPr/>
        </p:nvSpPr>
        <p:spPr>
          <a:xfrm>
            <a:off x="845635" y="1377872"/>
            <a:ext cx="8148638" cy="50229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basic techniques…...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cryptography (symmetric and public key)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message integrity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end-point authentication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…. used in many different security scenarios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email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secure transport (TLS)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IP sec</a:t>
            </a:r>
          </a:p>
          <a:p>
            <a:pPr lvl="1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800" dirty="0"/>
              <a:t>802.11, 4G/5G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C0000"/>
                </a:solidFill>
              </a:rPr>
              <a:t>operational security: firewalls and IDS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439" name="Picture 438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957784D3-47F5-F74E-A1AC-B09C7376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372" y="570101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476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There are bad guys (and girls) out there!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8057751E-3E4F-294C-8F32-0BB39399E070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494181"/>
            <a:ext cx="10578548" cy="4495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Q: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What can a “</a:t>
            </a:r>
            <a:r>
              <a:rPr lang="en-US" altLang="ja-JP" dirty="0"/>
              <a:t>bad guy” do?</a:t>
            </a:r>
          </a:p>
          <a:p>
            <a:pPr indent="-339725">
              <a:buNone/>
            </a:pPr>
            <a:r>
              <a:rPr lang="en-US" i="1" u="sng" dirty="0">
                <a:solidFill>
                  <a:srgbClr val="0012A0"/>
                </a:solidFill>
              </a:rPr>
              <a:t>A:</a:t>
            </a:r>
            <a:r>
              <a:rPr lang="en-US" i="1" dirty="0">
                <a:solidFill>
                  <a:srgbClr val="0012A0"/>
                </a:solidFill>
              </a:rPr>
              <a:t>  </a:t>
            </a:r>
            <a:r>
              <a:rPr lang="en-US" dirty="0"/>
              <a:t>A lot! 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eavesdrop: </a:t>
            </a:r>
            <a:r>
              <a:rPr lang="en-US" sz="2800" dirty="0"/>
              <a:t>intercept messages</a:t>
            </a:r>
          </a:p>
          <a:p>
            <a:pPr lvl="1"/>
            <a:r>
              <a:rPr lang="en-US" sz="2800" dirty="0"/>
              <a:t>actively </a:t>
            </a:r>
            <a:r>
              <a:rPr lang="en-US" sz="2800" dirty="0">
                <a:solidFill>
                  <a:srgbClr val="C00000"/>
                </a:solidFill>
              </a:rPr>
              <a:t>insert</a:t>
            </a:r>
            <a:r>
              <a:rPr lang="en-US" sz="2800" dirty="0"/>
              <a:t> messages into connection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impersonation: </a:t>
            </a:r>
            <a:r>
              <a:rPr lang="en-US" sz="2800" dirty="0"/>
              <a:t>can fake (spoof) source address in packet (or any field in packet)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hijacking: </a:t>
            </a:r>
            <a:r>
              <a:rPr lang="en-US" altLang="ja-JP" sz="2800" dirty="0"/>
              <a:t>“take over” ongoing connection by removing sender or receiver, inserting himself in place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denial of service: </a:t>
            </a:r>
            <a:r>
              <a:rPr lang="en-US" sz="2800" dirty="0"/>
              <a:t>prevent service from being used by others (e.g.,  by overloading resources)</a:t>
            </a:r>
          </a:p>
          <a:p>
            <a:pPr marL="461963" indent="-25082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7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rgbClr val="011199"/>
              </a:buClr>
            </a:pPr>
            <a:r>
              <a:rPr lang="en-US" dirty="0"/>
              <a:t>Principles of cryptography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Message integrity, authentication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81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The language of cryptography</a:t>
            </a:r>
            <a:endParaRPr lang="en-US" sz="4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42457F-FF73-744F-B4C8-89563BF1DA4D}"/>
              </a:ext>
            </a:extLst>
          </p:cNvPr>
          <p:cNvSpPr txBox="1">
            <a:spLocks noChangeArrowheads="1"/>
          </p:cNvSpPr>
          <p:nvPr/>
        </p:nvSpPr>
        <p:spPr>
          <a:xfrm>
            <a:off x="1519721" y="4692444"/>
            <a:ext cx="8218488" cy="1589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plaintext message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(m): </a:t>
            </a:r>
            <a:r>
              <a:rPr lang="en-US" dirty="0"/>
              <a:t>ciphertext, encrypted with key K</a:t>
            </a:r>
            <a:r>
              <a:rPr lang="en-US" baseline="-25000" dirty="0"/>
              <a:t>A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-25000" dirty="0">
                <a:solidFill>
                  <a:srgbClr val="C0000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-25000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baseline="-25000" dirty="0">
              <a:solidFill>
                <a:srgbClr val="C00000"/>
              </a:solidFill>
            </a:endParaRPr>
          </a:p>
          <a:p>
            <a:pPr>
              <a:buFont typeface="Wingdings" charset="0"/>
              <a:buNone/>
            </a:pPr>
            <a:endParaRPr lang="en-US" sz="24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734669E-61CB-D549-AB3B-9FA516F1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013" y="2641910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4339D451-1A35-EA43-A191-2CBFB5AB1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9521" y="2644056"/>
            <a:ext cx="1279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plaintext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F0757022-6774-C94A-BAA4-D350B1EA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627" y="2648985"/>
            <a:ext cx="14557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+mn-lt"/>
                <a:cs typeface="Arial" charset="0"/>
              </a:rPr>
              <a:t>ciphertext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D16B6C-3FBA-664E-8508-1CA0809480B5}"/>
              </a:ext>
            </a:extLst>
          </p:cNvPr>
          <p:cNvGrpSpPr>
            <a:grpSpLocks/>
          </p:cNvGrpSpPr>
          <p:nvPr/>
        </p:nvGrpSpPr>
        <p:grpSpPr bwMode="auto">
          <a:xfrm>
            <a:off x="3193706" y="1762818"/>
            <a:ext cx="509588" cy="582613"/>
            <a:chOff x="203" y="1789"/>
            <a:chExt cx="321" cy="367"/>
          </a:xfrm>
        </p:grpSpPr>
        <p:sp>
          <p:nvSpPr>
            <p:cNvPr id="31" name="Text Box 9">
              <a:extLst>
                <a:ext uri="{FF2B5EF4-FFF2-40B4-BE49-F238E27FC236}">
                  <a16:creationId xmlns:a16="http://schemas.microsoft.com/office/drawing/2014/main" id="{A6D7B9C7-CE2B-2E4F-B690-78DA63F08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3" name="Text Box 10">
              <a:extLst>
                <a:ext uri="{FF2B5EF4-FFF2-40B4-BE49-F238E27FC236}">
                  <a16:creationId xmlns:a16="http://schemas.microsoft.com/office/drawing/2014/main" id="{CF36D666-0D47-A340-A5EE-2F56800D4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6" y="1865"/>
              <a:ext cx="2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A</a:t>
              </a:r>
            </a:p>
          </p:txBody>
        </p:sp>
      </p:grpSp>
      <p:pic>
        <p:nvPicPr>
          <p:cNvPr id="10" name="Picture 11" descr="Alice">
            <a:extLst>
              <a:ext uri="{FF2B5EF4-FFF2-40B4-BE49-F238E27FC236}">
                <a16:creationId xmlns:a16="http://schemas.microsoft.com/office/drawing/2014/main" id="{0452868E-2DCB-044D-8E12-3E12E0509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787" y="170614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 descr="Eve">
            <a:extLst>
              <a:ext uri="{FF2B5EF4-FFF2-40B4-BE49-F238E27FC236}">
                <a16:creationId xmlns:a16="http://schemas.microsoft.com/office/drawing/2014/main" id="{5FB61849-AF28-B748-AC63-D36BB6A4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344" y="355510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3">
            <a:extLst>
              <a:ext uri="{FF2B5EF4-FFF2-40B4-BE49-F238E27FC236}">
                <a16:creationId xmlns:a16="http://schemas.microsoft.com/office/drawing/2014/main" id="{AD1F12B2-FF58-C84A-9FEE-E90ECF217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69" y="2691503"/>
            <a:ext cx="1433513" cy="8604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D91A2ABD-8921-C24C-B9A7-FD940B031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694" y="2759766"/>
            <a:ext cx="153670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encryption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30108AB-253A-2F4F-B115-B277A1569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106" y="2705791"/>
            <a:ext cx="1460500" cy="85407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000" dirty="0">
              <a:cs typeface="Arial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38440821-15F2-844A-8721-2FD8A32BB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2081" y="2770878"/>
            <a:ext cx="1604963" cy="757238"/>
          </a:xfrm>
          <a:prstGeom prst="rect">
            <a:avLst/>
          </a:prstGeom>
          <a:noFill/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decryption 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latin typeface="+mn-lt"/>
                <a:cs typeface="Arial" charset="0"/>
              </a:rPr>
              <a:t>algorithm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D7A11F5F-767A-EC4C-B0AA-6D4085AF7666}"/>
              </a:ext>
            </a:extLst>
          </p:cNvPr>
          <p:cNvSpPr>
            <a:spLocks/>
          </p:cNvSpPr>
          <p:nvPr/>
        </p:nvSpPr>
        <p:spPr bwMode="auto">
          <a:xfrm>
            <a:off x="4933606" y="3156641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8" name="Freeform 19">
            <a:extLst>
              <a:ext uri="{FF2B5EF4-FFF2-40B4-BE49-F238E27FC236}">
                <a16:creationId xmlns:a16="http://schemas.microsoft.com/office/drawing/2014/main" id="{9570F99C-C488-E54E-B34B-F9DE1A458E77}"/>
              </a:ext>
            </a:extLst>
          </p:cNvPr>
          <p:cNvSpPr>
            <a:spLocks/>
          </p:cNvSpPr>
          <p:nvPr/>
        </p:nvSpPr>
        <p:spPr bwMode="auto">
          <a:xfrm flipH="1">
            <a:off x="5608294" y="3155054"/>
            <a:ext cx="573088" cy="9144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C0B23DD9-B76B-B44C-8FA0-D0B4E6E00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719" y="1529453"/>
            <a:ext cx="1824038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Alice’</a:t>
            </a:r>
            <a:r>
              <a:rPr lang="en-US" altLang="ja-JP" sz="2400" dirty="0">
                <a:latin typeface="+mn-lt"/>
                <a:cs typeface="Arial" charset="0"/>
              </a:rPr>
              <a:t>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encryption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09532EF-4B73-154F-9DF4-497717810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7556" y="1597716"/>
            <a:ext cx="1657350" cy="985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Bob</a:t>
            </a:r>
            <a:r>
              <a:rPr lang="en-US" altLang="ja-JP" sz="2400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decryption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key</a:t>
            </a:r>
          </a:p>
        </p:txBody>
      </p:sp>
      <p:pic>
        <p:nvPicPr>
          <p:cNvPr id="23" name="Picture 24" descr="Bob">
            <a:extLst>
              <a:ext uri="{FF2B5EF4-FFF2-40B4-BE49-F238E27FC236}">
                <a16:creationId xmlns:a16="http://schemas.microsoft.com/office/drawing/2014/main" id="{B7CDFDA3-AD05-5641-9F13-C959774E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583" y="1802434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Group 25">
            <a:extLst>
              <a:ext uri="{FF2B5EF4-FFF2-40B4-BE49-F238E27FC236}">
                <a16:creationId xmlns:a16="http://schemas.microsoft.com/office/drawing/2014/main" id="{06D5526A-A0B2-5B43-ABCA-4D728897DE04}"/>
              </a:ext>
            </a:extLst>
          </p:cNvPr>
          <p:cNvGrpSpPr>
            <a:grpSpLocks/>
          </p:cNvGrpSpPr>
          <p:nvPr/>
        </p:nvGrpSpPr>
        <p:grpSpPr bwMode="auto">
          <a:xfrm>
            <a:off x="6867181" y="1892991"/>
            <a:ext cx="501650" cy="568325"/>
            <a:chOff x="203" y="1789"/>
            <a:chExt cx="316" cy="358"/>
          </a:xfrm>
        </p:grpSpPr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D458364F-30A7-7344-97AF-28982E182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" y="1789"/>
              <a:ext cx="217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388AB91-D971-914B-AF4F-86973D7BE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" y="1856"/>
              <a:ext cx="2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</a:p>
          </p:txBody>
        </p:sp>
      </p:grpSp>
      <p:pic>
        <p:nvPicPr>
          <p:cNvPr id="27" name="Picture 30" descr="BS00768_[1]">
            <a:extLst>
              <a:ext uri="{FF2B5EF4-FFF2-40B4-BE49-F238E27FC236}">
                <a16:creationId xmlns:a16="http://schemas.microsoft.com/office/drawing/2014/main" id="{C0A58FD0-B1BA-6943-8103-EA9945A1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27044" y="1540566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1" descr="BS00768_[1]">
            <a:extLst>
              <a:ext uri="{FF2B5EF4-FFF2-40B4-BE49-F238E27FC236}">
                <a16:creationId xmlns:a16="http://schemas.microsoft.com/office/drawing/2014/main" id="{79041123-EFD9-1349-B259-90D4031A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805269" y="1634228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57C3A9-AC99-194E-85B8-BD0A22FA2997}"/>
              </a:ext>
            </a:extLst>
          </p:cNvPr>
          <p:cNvCxnSpPr>
            <a:cxnSpLocks/>
          </p:cNvCxnSpPr>
          <p:nvPr/>
        </p:nvCxnSpPr>
        <p:spPr>
          <a:xfrm>
            <a:off x="7027307" y="2279113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8AE3B5-3946-E448-9D70-EEE25B9A2AAA}"/>
              </a:ext>
            </a:extLst>
          </p:cNvPr>
          <p:cNvCxnSpPr>
            <a:cxnSpLocks/>
          </p:cNvCxnSpPr>
          <p:nvPr/>
        </p:nvCxnSpPr>
        <p:spPr>
          <a:xfrm>
            <a:off x="3346434" y="2238402"/>
            <a:ext cx="0" cy="318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3E9D92B-A75B-A241-89FA-02F2039EE03C}"/>
              </a:ext>
            </a:extLst>
          </p:cNvPr>
          <p:cNvCxnSpPr/>
          <p:nvPr/>
        </p:nvCxnSpPr>
        <p:spPr>
          <a:xfrm>
            <a:off x="2081048" y="3144094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115FF13-B579-1348-9B44-398AED47D510}"/>
              </a:ext>
            </a:extLst>
          </p:cNvPr>
          <p:cNvCxnSpPr/>
          <p:nvPr/>
        </p:nvCxnSpPr>
        <p:spPr>
          <a:xfrm>
            <a:off x="8355952" y="3124216"/>
            <a:ext cx="851338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C48485-D587-5C49-BD51-2D1EDE649A05}"/>
              </a:ext>
            </a:extLst>
          </p:cNvPr>
          <p:cNvCxnSpPr>
            <a:cxnSpLocks/>
          </p:cNvCxnSpPr>
          <p:nvPr/>
        </p:nvCxnSpPr>
        <p:spPr>
          <a:xfrm>
            <a:off x="4550646" y="3089705"/>
            <a:ext cx="21729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lide Number Placeholder 2">
            <a:extLst>
              <a:ext uri="{FF2B5EF4-FFF2-40B4-BE49-F238E27FC236}">
                <a16:creationId xmlns:a16="http://schemas.microsoft.com/office/drawing/2014/main" id="{18CDF60A-5D15-834D-BFE1-94FFE10C1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5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Breaking an encryption scheme</a:t>
            </a:r>
            <a:endParaRPr lang="en-US" sz="4400" dirty="0"/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B9FFFFE1-D802-1748-BFAC-D0920ABBEBAF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586949"/>
            <a:ext cx="500600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cipher-text only attack: </a:t>
            </a:r>
            <a:r>
              <a:rPr lang="en-US" sz="3200" dirty="0"/>
              <a:t>Trudy has ciphertext she can analyze</a:t>
            </a:r>
          </a:p>
          <a:p>
            <a:r>
              <a:rPr lang="en-US" sz="3200" dirty="0">
                <a:solidFill>
                  <a:srgbClr val="C00000"/>
                </a:solidFill>
              </a:rPr>
              <a:t>two approaches:</a:t>
            </a:r>
          </a:p>
          <a:p>
            <a:pPr lvl="1"/>
            <a:r>
              <a:rPr lang="en-US" sz="3200" dirty="0"/>
              <a:t>brute force: search through all </a:t>
            </a:r>
            <a:r>
              <a:rPr lang="en-US" sz="2800" dirty="0"/>
              <a:t>keys </a:t>
            </a:r>
          </a:p>
          <a:p>
            <a:pPr lvl="1"/>
            <a:r>
              <a:rPr lang="en-US" sz="2800" dirty="0"/>
              <a:t>statistical analysis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2A404FF-A272-674C-BE1D-A2017B786F34}"/>
              </a:ext>
            </a:extLst>
          </p:cNvPr>
          <p:cNvSpPr txBox="1">
            <a:spLocks noChangeArrowheads="1"/>
          </p:cNvSpPr>
          <p:nvPr/>
        </p:nvSpPr>
        <p:spPr>
          <a:xfrm>
            <a:off x="6374295" y="1586950"/>
            <a:ext cx="518160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C00000"/>
                </a:solidFill>
              </a:rPr>
              <a:t>known-plaintext attack: </a:t>
            </a:r>
            <a:r>
              <a:rPr lang="en-US" sz="3200" dirty="0"/>
              <a:t>Trudy has plaintext corresponding to ciphertext</a:t>
            </a:r>
          </a:p>
          <a:p>
            <a:pPr lvl="1"/>
            <a:r>
              <a:rPr lang="en-US" sz="2800" i="1" dirty="0"/>
              <a:t>e.g., </a:t>
            </a:r>
            <a:r>
              <a:rPr lang="en-US" sz="2800" dirty="0"/>
              <a:t>in monoalphabetic cipher, Trudy determines pairings for a,l,i,c,e,b,o,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chosen-plaintext attack: </a:t>
            </a:r>
            <a:r>
              <a:rPr lang="en-US" sz="3200" dirty="0"/>
              <a:t>Trudy can get ciphertext for chosen plaintext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37" name="Slide Number Placeholder 2">
            <a:extLst>
              <a:ext uri="{FF2B5EF4-FFF2-40B4-BE49-F238E27FC236}">
                <a16:creationId xmlns:a16="http://schemas.microsoft.com/office/drawing/2014/main" id="{EA96C7A9-2CD0-BA4E-803F-B253CD6DE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10248</TotalTime>
  <Words>4239</Words>
  <Application>Microsoft Macintosh PowerPoint</Application>
  <PresentationFormat>Widescreen</PresentationFormat>
  <Paragraphs>1041</Paragraphs>
  <Slides>58</Slides>
  <Notes>57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 Unicode MS</vt:lpstr>
      <vt:lpstr>ＭＳ Ｐゴシック</vt:lpstr>
      <vt:lpstr>Arial</vt:lpstr>
      <vt:lpstr>Calibri</vt:lpstr>
      <vt:lpstr>Courier New</vt:lpstr>
      <vt:lpstr>Gill Sans MT</vt:lpstr>
      <vt:lpstr>Wingdings</vt:lpstr>
      <vt:lpstr>ZapfDingbats</vt:lpstr>
      <vt:lpstr>Office Theme</vt:lpstr>
      <vt:lpstr>CSCE 5580 – Computer Networks  Instructor: Tao Wang</vt:lpstr>
      <vt:lpstr>Network Security</vt:lpstr>
      <vt:lpstr>What is network security?</vt:lpstr>
      <vt:lpstr>Friends and enemies: Alice, Bob, Trudy</vt:lpstr>
      <vt:lpstr>Friends and enemies: Alice, Bob, Trudy</vt:lpstr>
      <vt:lpstr>There are bad guys (and girls) out there!</vt:lpstr>
      <vt:lpstr>Chapter 8 outline</vt:lpstr>
      <vt:lpstr>The language of cryptography</vt:lpstr>
      <vt:lpstr>Breaking an encryption scheme</vt:lpstr>
      <vt:lpstr>Symmetric key cryptography</vt:lpstr>
      <vt:lpstr>Simple encryption scheme</vt:lpstr>
      <vt:lpstr>Symmetric key crypto: DES</vt:lpstr>
      <vt:lpstr>AES: Advanced Encryption Standard</vt:lpstr>
      <vt:lpstr>Public Key Cryptography</vt:lpstr>
      <vt:lpstr>Public Key Cryptography</vt:lpstr>
      <vt:lpstr>Public key encryption algorithms</vt:lpstr>
      <vt:lpstr>RSA in practice: session keys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Public key Certification Authorities (CA)</vt:lpstr>
      <vt:lpstr>Public key Certification Authorities (CA)</vt:lpstr>
      <vt:lpstr>HTTPS</vt:lpstr>
      <vt:lpstr>HTTPS</vt:lpstr>
      <vt:lpstr>PowerPoint Presentation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Hash function algorithms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  <vt:lpstr>Chapter 8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Valapadasu, Uday Bhaskar</cp:lastModifiedBy>
  <cp:revision>225</cp:revision>
  <dcterms:created xsi:type="dcterms:W3CDTF">2020-01-18T07:24:59Z</dcterms:created>
  <dcterms:modified xsi:type="dcterms:W3CDTF">2024-11-15T17:42:34Z</dcterms:modified>
</cp:coreProperties>
</file>