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253" r:id="rId2"/>
    <p:sldId id="1002" r:id="rId3"/>
    <p:sldId id="1003" r:id="rId4"/>
    <p:sldId id="1004" r:id="rId5"/>
    <p:sldId id="1005" r:id="rId6"/>
    <p:sldId id="1008" r:id="rId7"/>
    <p:sldId id="1009" r:id="rId8"/>
    <p:sldId id="1010" r:id="rId9"/>
    <p:sldId id="1011" r:id="rId10"/>
    <p:sldId id="1012" r:id="rId11"/>
    <p:sldId id="1013" r:id="rId12"/>
    <p:sldId id="1014" r:id="rId13"/>
    <p:sldId id="1256" r:id="rId14"/>
    <p:sldId id="1257" r:id="rId15"/>
    <p:sldId id="1015" r:id="rId16"/>
    <p:sldId id="1217" r:id="rId17"/>
    <p:sldId id="1017" r:id="rId18"/>
    <p:sldId id="1021" r:id="rId19"/>
    <p:sldId id="1022" r:id="rId20"/>
    <p:sldId id="1020" r:id="rId21"/>
    <p:sldId id="1206" r:id="rId22"/>
    <p:sldId id="1023" r:id="rId23"/>
    <p:sldId id="1025" r:id="rId24"/>
    <p:sldId id="1028" r:id="rId25"/>
    <p:sldId id="1029" r:id="rId26"/>
    <p:sldId id="1208" r:id="rId27"/>
    <p:sldId id="1209" r:id="rId28"/>
    <p:sldId id="1216" r:id="rId29"/>
    <p:sldId id="1212" r:id="rId30"/>
    <p:sldId id="1030" r:id="rId31"/>
    <p:sldId id="1040" r:id="rId32"/>
    <p:sldId id="1037" r:id="rId33"/>
    <p:sldId id="1039" r:id="rId34"/>
    <p:sldId id="1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/>
    <p:restoredTop sz="95578"/>
  </p:normalViewPr>
  <p:slideViewPr>
    <p:cSldViewPr snapToGrid="0" snapToObjects="1">
      <p:cViewPr varScale="1">
        <p:scale>
          <a:sx n="97" d="100"/>
          <a:sy n="97" d="100"/>
        </p:scale>
        <p:origin x="216" y="73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8/27/24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1E438-A571-E81D-A01A-9CBE7CA7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3ABE3-2232-4539-A665-8ABCB890F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5F012-DAA0-0185-6E0E-E194617A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74F7-7DD4-88E3-A2DD-4E6930120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8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F338D-5DF3-EFC5-1B7B-2C51791E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7A67E-CA8E-02A0-4984-1F7A68AED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C3553-64BF-C9FD-982F-598019A0A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99FFF-B7A0-9326-6DF0-8588D2299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25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48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7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5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02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922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336" y="1491893"/>
            <a:ext cx="45227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per-connection end-end throughput: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min(R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,R/10)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practice: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often bottleneck</a:t>
            </a:r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D249-B236-A574-0F3E-E361A193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71D-87EF-20CA-BB81-DC41CDAF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Questions? </a:t>
            </a:r>
            <a:endParaRPr lang="en-US" sz="4400" dirty="0"/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00A449B7-E04D-2066-1675-271AAE863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12C9-26E9-E12F-1A27-700121D9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67352" y="2597420"/>
            <a:ext cx="4062007" cy="517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366A2-1EE8-6204-54F5-DD28D53E44FC}"/>
              </a:ext>
            </a:extLst>
          </p:cNvPr>
          <p:cNvSpPr txBox="1"/>
          <p:nvPr/>
        </p:nvSpPr>
        <p:spPr>
          <a:xfrm>
            <a:off x="452859" y="131150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 the context of the network graph in the picture below, where D is the flow-source and S is the destination respectively; the tuple 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x,y</a:t>
            </a:r>
            <a:r>
              <a:rPr lang="en-US" dirty="0">
                <a:effectLst/>
                <a:latin typeface="Helvetica Neue" panose="02000503000000020004" pitchFamily="2" charset="0"/>
              </a:rPr>
              <a:t>) next to each edge represents the bandwidth value in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 (x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) and delay value in seconds (y seconds) respectively; answer the following question. 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1, What is the highest bandwidth path from D to S in the network? What is its value in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?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2, What is the least delay path from D to S in the network? What is its delay value in secs?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3, What is the total bandwidth (in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) available for flows from D to S in the network?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8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9A9A-1BA6-63E0-2BC5-FAA34E1B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F6B2-95BB-A656-FB9E-624C5712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Questions? </a:t>
            </a:r>
            <a:endParaRPr lang="en-US" sz="4400" dirty="0"/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A1034985-BEA6-D30B-5C7B-1BDF52C4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ABC39-6408-0FB9-F31F-E479E5896ABC}"/>
              </a:ext>
            </a:extLst>
          </p:cNvPr>
          <p:cNvSpPr txBox="1"/>
          <p:nvPr/>
        </p:nvSpPr>
        <p:spPr>
          <a:xfrm>
            <a:off x="621025" y="178447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A path with three hops to a destination will have less queuing delay than a path with five hops to the same destination. 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The total bandwidth of a path is the sum of the bandwidths of all the links on the path. </a:t>
            </a:r>
          </a:p>
          <a:p>
            <a:pPr indent="-342900">
              <a:buFont typeface="+mj-lt"/>
              <a:buAutoNum type="arabicPeriod"/>
            </a:pP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The total bandwidth of a path is inversely proportional to the bandwidth of the bottleneck link of the path. </a:t>
            </a:r>
          </a:p>
          <a:p>
            <a:pPr indent="-342900">
              <a:buFont typeface="+mj-lt"/>
              <a:buAutoNum type="arabicPeriod"/>
            </a:pP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Two paths A and B between the same source and destination, which differ by two contiguous adjacent edges each (two different routers), will have the same queuing delay. </a:t>
            </a:r>
          </a:p>
          <a:p>
            <a:pPr indent="-342900">
              <a:buFont typeface="+mj-lt"/>
              <a:buAutoNum type="arabicPeriod"/>
            </a:pP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The queuing delay in a network can be easily modeled and upper bounded.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B4D160-850D-7046-9248-6D0533F7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not originally designed with (much) security in mind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original vision: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group of mutually trusting users attached to a transparent network”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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Internet protocol designers playing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catch-up”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security considerations in all layers!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 now need to think about: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bad guys can attack computer networks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we can defend networks against attacks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A05694-B336-D046-8E80-E33E16DD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7B059-0C82-604F-9216-00FE9590AFC8}"/>
              </a:ext>
            </a:extLst>
          </p:cNvPr>
          <p:cNvGrpSpPr/>
          <p:nvPr/>
        </p:nvGrpSpPr>
        <p:grpSpPr>
          <a:xfrm>
            <a:off x="1456133" y="5624388"/>
            <a:ext cx="10506683" cy="1029566"/>
            <a:chOff x="1456133" y="5624388"/>
            <a:chExt cx="10506683" cy="1029566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CA066BBC-5B2D-0340-8A5E-0AB09584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057" y="5737966"/>
              <a:ext cx="1025075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rPr>
                <a:t>Wireshark software used for our end-of-chapter labs is a (free) packet-sniffer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D7D31"/>
                </a:buClr>
                <a:buSzPct val="75000"/>
                <a:buFont typeface="Wingding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194" name="Picture 2" descr="Image result for wireshark logo">
              <a:extLst>
                <a:ext uri="{FF2B5EF4-FFF2-40B4-BE49-F238E27FC236}">
                  <a16:creationId xmlns:a16="http://schemas.microsoft.com/office/drawing/2014/main" id="{05D86E15-2863-2D4D-B25D-A42C0FE63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33" y="5624388"/>
              <a:ext cx="667509" cy="66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EA5F1B4-B3C4-1642-BE57-21C93FE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2255C84A-9C2E-5440-8C7B-2EFA237C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CEA3DD75-9DAB-5E4A-B3E0-855D2D49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EEA19-549B-C742-97A6-691F12A2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</a:t>
            </a:r>
            <a:r>
              <a:rPr lang="en-US" altLang="en-US" sz="3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016050-9107-4E3D-30F6-00CD3EE0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4" y="49786"/>
            <a:ext cx="10046779" cy="67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3C10FBC-44D6-A3DF-C967-CA69A4DC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33" y="2192842"/>
            <a:ext cx="7772400" cy="3159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  <a:effectLst/>
                <a:latin typeface="+mn-lt"/>
              </a:rPr>
              <a:t>traceroute</a:t>
            </a:r>
            <a:r>
              <a:rPr lang="en-US" sz="28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+mn-lt"/>
              </a:rPr>
              <a:t>unt.edu</a:t>
            </a:r>
            <a:endParaRPr lang="en-US" sz="280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656115" y="2422501"/>
            <a:ext cx="9132147" cy="400110"/>
            <a:chOff x="-450009" y="5449587"/>
            <a:chExt cx="9132147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38" y="5449587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0009" y="5754489"/>
              <a:ext cx="3022386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3893457" y="1889803"/>
            <a:ext cx="3664425" cy="586065"/>
            <a:chOff x="3893457" y="1889803"/>
            <a:chExt cx="3664425" cy="586065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560" y="1889803"/>
              <a:ext cx="2548322" cy="35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3457" y="2063118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3207" y="2052006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144" y="2061531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907" y="2052006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F7106E5-CEC9-5B4C-9D96-768239ACF3F9}"/>
              </a:ext>
            </a:extLst>
          </p:cNvPr>
          <p:cNvSpPr/>
          <p:nvPr/>
        </p:nvSpPr>
        <p:spPr>
          <a:xfrm>
            <a:off x="3471402" y="2475869"/>
            <a:ext cx="2107205" cy="18237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4285983" y="3887083"/>
            <a:ext cx="5873383" cy="356251"/>
            <a:chOff x="4285983" y="3887083"/>
            <a:chExt cx="5873383" cy="3562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6677206" y="3887083"/>
              <a:ext cx="3482160" cy="356251"/>
              <a:chOff x="6677206" y="3887083"/>
              <a:chExt cx="3482160" cy="35625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6166" y="3887083"/>
                <a:ext cx="2743200" cy="356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Delay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different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6677206" y="4090251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4285983" y="3995702"/>
              <a:ext cx="2314602" cy="200312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2348</Words>
  <Application>Microsoft Macintosh PowerPoint</Application>
  <PresentationFormat>Widescreen</PresentationFormat>
  <Paragraphs>573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ZapfDingbats</vt:lpstr>
      <vt:lpstr>Arial</vt:lpstr>
      <vt:lpstr>Calibri</vt:lpstr>
      <vt:lpstr>Calibri Light</vt:lpstr>
      <vt:lpstr>Gill Sans MT</vt:lpstr>
      <vt:lpstr>Helvetica Neue</vt:lpstr>
      <vt:lpstr>Times New Roman</vt:lpstr>
      <vt:lpstr>Wingdings</vt:lpstr>
      <vt:lpstr>Office Theme</vt:lpstr>
      <vt:lpstr>CSCE 5580 – Computer Networks  Instructor: Tao Wang</vt:lpstr>
      <vt:lpstr>Chapter 1: roadmap</vt:lpstr>
      <vt:lpstr>How do packet delay and loss occur?</vt:lpstr>
      <vt:lpstr>Packet delay: four sources</vt:lpstr>
      <vt:lpstr>Packet delay: four sources</vt:lpstr>
      <vt:lpstr>Packet queueing delay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  <vt:lpstr>Questions? </vt:lpstr>
      <vt:lpstr>Questions? </vt:lpstr>
      <vt:lpstr>Chapter 1: roadmap</vt:lpstr>
      <vt:lpstr>Network security</vt:lpstr>
      <vt:lpstr>Network security</vt:lpstr>
      <vt:lpstr>Bad guys: packet interception</vt:lpstr>
      <vt:lpstr>Bad guys:  fake identity</vt:lpstr>
      <vt:lpstr>Bad guys: denial of service</vt:lpstr>
      <vt:lpstr>Lines of defense:</vt:lpstr>
      <vt:lpstr>Chapter 1: roadmap</vt:lpstr>
      <vt:lpstr>Protocol “layers” and reference models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ISO/OSI reference model</vt:lpstr>
      <vt:lpstr>Chapter 1: summary</vt:lpstr>
      <vt:lpstr>Wireshark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Tao Wang</cp:lastModifiedBy>
  <cp:revision>193</cp:revision>
  <dcterms:created xsi:type="dcterms:W3CDTF">2020-01-18T07:24:59Z</dcterms:created>
  <dcterms:modified xsi:type="dcterms:W3CDTF">2024-08-27T20:32:57Z</dcterms:modified>
</cp:coreProperties>
</file>