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1253" r:id="rId2"/>
    <p:sldId id="1044" r:id="rId3"/>
    <p:sldId id="1096" r:id="rId4"/>
    <p:sldId id="1203" r:id="rId5"/>
    <p:sldId id="1256" r:id="rId6"/>
    <p:sldId id="1098" r:id="rId7"/>
    <p:sldId id="1099" r:id="rId8"/>
    <p:sldId id="1100" r:id="rId9"/>
    <p:sldId id="1101" r:id="rId10"/>
    <p:sldId id="1104" r:id="rId11"/>
    <p:sldId id="1260" r:id="rId12"/>
    <p:sldId id="1108" r:id="rId13"/>
    <p:sldId id="1106" r:id="rId14"/>
    <p:sldId id="1107" r:id="rId15"/>
    <p:sldId id="1110" r:id="rId16"/>
    <p:sldId id="1111" r:id="rId17"/>
    <p:sldId id="1112" r:id="rId18"/>
    <p:sldId id="1198" r:id="rId19"/>
    <p:sldId id="1124" r:id="rId20"/>
    <p:sldId id="1125" r:id="rId21"/>
    <p:sldId id="1113" r:id="rId22"/>
    <p:sldId id="1199" r:id="rId23"/>
    <p:sldId id="1114" r:id="rId24"/>
    <p:sldId id="1115" r:id="rId25"/>
    <p:sldId id="1117" r:id="rId26"/>
    <p:sldId id="1119" r:id="rId27"/>
    <p:sldId id="1259" r:id="rId28"/>
    <p:sldId id="1045" r:id="rId29"/>
    <p:sldId id="1123" r:id="rId30"/>
    <p:sldId id="1121" r:id="rId31"/>
    <p:sldId id="1195" r:id="rId32"/>
    <p:sldId id="1196" r:id="rId33"/>
    <p:sldId id="1126" r:id="rId34"/>
    <p:sldId id="1127" r:id="rId35"/>
    <p:sldId id="1128" r:id="rId36"/>
    <p:sldId id="1131" r:id="rId37"/>
    <p:sldId id="1197" r:id="rId38"/>
    <p:sldId id="340" r:id="rId39"/>
    <p:sldId id="1184" r:id="rId40"/>
    <p:sldId id="1046" r:id="rId41"/>
    <p:sldId id="1193" r:id="rId42"/>
    <p:sldId id="1194" r:id="rId43"/>
    <p:sldId id="1133" r:id="rId44"/>
    <p:sldId id="1134" r:id="rId45"/>
    <p:sldId id="1257" r:id="rId46"/>
    <p:sldId id="1135" r:id="rId47"/>
    <p:sldId id="1258" r:id="rId48"/>
    <p:sldId id="1147" r:id="rId49"/>
    <p:sldId id="1145" r:id="rId50"/>
    <p:sldId id="1148" r:id="rId51"/>
    <p:sldId id="1141" r:id="rId52"/>
    <p:sldId id="1138" r:id="rId53"/>
    <p:sldId id="1192" r:id="rId54"/>
    <p:sldId id="1183" r:id="rId55"/>
    <p:sldId id="1185" r:id="rId56"/>
    <p:sldId id="1186" r:id="rId57"/>
    <p:sldId id="1187" r:id="rId58"/>
    <p:sldId id="1188" r:id="rId59"/>
    <p:sldId id="1189" r:id="rId60"/>
    <p:sldId id="1142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47"/>
    <p:restoredTop sz="85131"/>
  </p:normalViewPr>
  <p:slideViewPr>
    <p:cSldViewPr snapToGrid="0" snapToObjects="1">
      <p:cViewPr varScale="1">
        <p:scale>
          <a:sx n="94" d="100"/>
          <a:sy n="94" d="100"/>
        </p:scale>
        <p:origin x="1624" y="200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9/26/24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0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677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Rather than immediately Acknowledging this segment, many TCP implementations will wait for half a second for another in-order segment to arrive, and then generate a single cumulative ACK for both segments – thus decreasing the amount of ACK traffic.  The arrival of this second in-order segment and the cumulative ACK generation that covers both segments is the second row in this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711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058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ack is required 120 ack contains al the previous packages.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343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102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78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377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057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328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 MSS is 1460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584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564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341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570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249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564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858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1) What is the Client IP address, Server IP address, and their Port numbers? </a:t>
            </a:r>
          </a:p>
          <a:p>
            <a:pPr algn="l"/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2) For packet 88118, </a:t>
            </a:r>
            <a:r>
              <a:rPr lang="en-US" b="0" i="0" u="none" strike="noStrike" dirty="0">
                <a:solidFill>
                  <a:srgbClr val="2D3B45"/>
                </a:solidFill>
                <a:effectLst/>
                <a:latin typeface="inherit"/>
              </a:rPr>
              <a:t>what will be the sequence number of the next TCP segment sent by the client? </a:t>
            </a:r>
            <a:endParaRPr lang="en-US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3) According to the fragment reassembling, what is the MTU (maximum transmission unit) of the network, the head size of the TCP packet and the certificate size? </a:t>
            </a:r>
            <a:r>
              <a:rPr lang="zh-CN" alt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endParaRPr lang="en-US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955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93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359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394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34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702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5774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7928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651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460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8438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0355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8600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48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9426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7696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2905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8482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9560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4431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2162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2390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9623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4695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055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8878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3316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2030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4086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99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7518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1638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5189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39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6003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46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thing to note here is that the ACK number (43) on the B-to-A segment is one more than the sequence number (42) on the A-to-B segment that triggered that ACK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Similarly, the ACK number (80) on the last A-to-B segment is one more than the sequence number (79) on the B-to-A segment that triggered that 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182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62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356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93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6E6E-0B02-8D9D-BC53-50A0BB6C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92" y="1793875"/>
            <a:ext cx="11124616" cy="20002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+mn-lt"/>
              </a:rPr>
              <a:t>CSCE 5580 – Computer Networks</a:t>
            </a:r>
            <a:br>
              <a:rPr lang="en-US" sz="6000" dirty="0">
                <a:latin typeface="+mn-lt"/>
              </a:rPr>
            </a:br>
            <a:br>
              <a:rPr lang="en-US" sz="6000" dirty="0">
                <a:latin typeface="+mn-lt"/>
              </a:rPr>
            </a:br>
            <a:r>
              <a:rPr lang="en-US" b="0" dirty="0">
                <a:latin typeface="+mn-lt"/>
              </a:rPr>
              <a:t>Instructor: Tao Wang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CE669B-8D2F-E358-931F-960039FD1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8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Sender </a:t>
            </a:r>
            <a:r>
              <a:rPr lang="en-US" sz="3600" dirty="0"/>
              <a:t>(simplified)</a:t>
            </a:r>
            <a:endParaRPr lang="en-US" sz="4400" b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E50F9F-34A2-434D-9CCF-7D058EEE958D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84386"/>
            <a:ext cx="4953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event: data received from application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segment with seq #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 # is byte-stream number of first data byte in 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timer if not already running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think of timer as for oldest unACKed segment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expiration interval: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TimeOutInterval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35D0F5-641B-DD43-98AE-2CF2FD980706}"/>
              </a:ext>
            </a:extLst>
          </p:cNvPr>
          <p:cNvSpPr txBox="1">
            <a:spLocks noChangeArrowheads="1"/>
          </p:cNvSpPr>
          <p:nvPr/>
        </p:nvSpPr>
        <p:spPr>
          <a:xfrm>
            <a:off x="6728208" y="1446144"/>
            <a:ext cx="3810000" cy="1943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event: timeout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retransmit segment that caused timeout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restart timer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626FEA2-2ED1-6640-83D4-E13C73302CE0}"/>
              </a:ext>
            </a:extLst>
          </p:cNvPr>
          <p:cNvSpPr txBox="1">
            <a:spLocks noChangeArrowheads="1"/>
          </p:cNvSpPr>
          <p:nvPr/>
        </p:nvSpPr>
        <p:spPr>
          <a:xfrm>
            <a:off x="6728208" y="3392552"/>
            <a:ext cx="4920453" cy="3193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event: ACK received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ACK acknowledges previously unACKed segments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 what is known to be ACKed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timer if there are  still unACKed segments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F7A5BD9A-E49F-7E4D-A1AC-729448A7B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4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</a:t>
            </a:r>
            <a:r>
              <a:rPr lang="en-US" altLang="zh-CN" sz="4800" dirty="0"/>
              <a:t>Sender</a:t>
            </a:r>
            <a:r>
              <a:rPr lang="en-US" sz="4800" dirty="0"/>
              <a:t>: </a:t>
            </a:r>
            <a:r>
              <a:rPr lang="en-US" altLang="zh-CN" sz="4800" dirty="0"/>
              <a:t>events/actions</a:t>
            </a:r>
            <a:r>
              <a:rPr lang="en-US" sz="4800" dirty="0"/>
              <a:t> </a:t>
            </a:r>
            <a:r>
              <a:rPr lang="en-US" sz="2400" b="0" dirty="0"/>
              <a:t>[RFC 5681]</a:t>
            </a:r>
            <a:endParaRPr lang="en-US" sz="4400" b="0" dirty="0"/>
          </a:p>
        </p:txBody>
      </p:sp>
      <p:sp>
        <p:nvSpPr>
          <p:cNvPr id="43" name="Text Box 3">
            <a:extLst>
              <a:ext uri="{FF2B5EF4-FFF2-40B4-BE49-F238E27FC236}">
                <a16:creationId xmlns:a16="http://schemas.microsoft.com/office/drawing/2014/main" id="{0C54E9E4-D2A0-C64E-B652-DCC0E63DD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327" y="1953428"/>
            <a:ext cx="3365858" cy="311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Event at </a:t>
            </a:r>
            <a:r>
              <a:rPr lang="en-US" altLang="zh-CN" sz="2800" i="1" dirty="0">
                <a:solidFill>
                  <a:srgbClr val="CC0000"/>
                </a:solidFill>
                <a:latin typeface="Calibri" panose="020F0502020204030204"/>
              </a:rPr>
              <a:t>Sender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received from application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CC0000"/>
              </a:solidFill>
              <a:latin typeface="Calibri" panose="020F0502020204030204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Timeout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1" dirty="0">
              <a:latin typeface="Calibri" panose="020F0502020204030204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 received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7D1A8937-7497-E947-B481-036DB690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702" y="1943903"/>
            <a:ext cx="4117089" cy="373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Sender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action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130175"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segment with seq #</a:t>
            </a:r>
          </a:p>
          <a:p>
            <a:pPr marL="130175"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timer if not already running </a:t>
            </a:r>
          </a:p>
          <a:p>
            <a:pPr marL="130175"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retransmit segment that</a:t>
            </a:r>
          </a:p>
          <a:p>
            <a:pPr marL="130175"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restart timer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130175" indent="0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+mn-ea"/>
              </a:rPr>
              <a:t>update what is known to be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ACKed</a:t>
            </a:r>
            <a:endParaRPr lang="en-US" sz="2000" dirty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marL="130175" indent="0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+mn-ea"/>
              </a:rPr>
              <a:t>start timer if there are still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unACKed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+mn-ea"/>
              </a:rPr>
              <a:t> </a:t>
            </a:r>
          </a:p>
          <a:p>
            <a:pPr marL="130175" indent="0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+mn-ea"/>
              </a:rPr>
              <a:t>segments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B5C333E2-4347-8B41-A67B-31280E7B2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0201" y="2104240"/>
            <a:ext cx="8078" cy="311854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6" name="Line 11">
            <a:extLst>
              <a:ext uri="{FF2B5EF4-FFF2-40B4-BE49-F238E27FC236}">
                <a16:creationId xmlns:a16="http://schemas.microsoft.com/office/drawing/2014/main" id="{A3C87D27-55A1-0740-A388-14FABFDCA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3408" y="2460851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BAEE28BF-45B4-7B4F-8643-BEFCF1817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8327" y="3253694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497F621D-E3C3-D549-BCDE-B1C658BA2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239" y="4067236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9" name="Line 14">
            <a:extLst>
              <a:ext uri="{FF2B5EF4-FFF2-40B4-BE49-F238E27FC236}">
                <a16:creationId xmlns:a16="http://schemas.microsoft.com/office/drawing/2014/main" id="{B5CA7B9A-CEFE-9440-989C-72777EDC3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3408" y="5222783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6007AE-16BF-5641-9533-FDFCED5467B7}"/>
              </a:ext>
            </a:extLst>
          </p:cNvPr>
          <p:cNvSpPr/>
          <p:nvPr/>
        </p:nvSpPr>
        <p:spPr>
          <a:xfrm>
            <a:off x="2119438" y="2490928"/>
            <a:ext cx="7494589" cy="709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88DE70-9425-C941-B687-5CDA29AFB818}"/>
              </a:ext>
            </a:extLst>
          </p:cNvPr>
          <p:cNvSpPr/>
          <p:nvPr/>
        </p:nvSpPr>
        <p:spPr>
          <a:xfrm>
            <a:off x="2183568" y="3324140"/>
            <a:ext cx="7753611" cy="679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861685-9E67-3541-901D-AC152EC9F9C7}"/>
              </a:ext>
            </a:extLst>
          </p:cNvPr>
          <p:cNvSpPr/>
          <p:nvPr/>
        </p:nvSpPr>
        <p:spPr>
          <a:xfrm>
            <a:off x="1989926" y="4127393"/>
            <a:ext cx="7931097" cy="1043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340791B0-4154-D14E-9DBD-0157764BB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4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Receiver: ACK generation </a:t>
            </a:r>
            <a:r>
              <a:rPr lang="en-US" sz="2400" b="0" dirty="0"/>
              <a:t>[RFC 5681]</a:t>
            </a:r>
            <a:endParaRPr lang="en-US" sz="4400" b="0" dirty="0"/>
          </a:p>
        </p:txBody>
      </p:sp>
      <p:sp>
        <p:nvSpPr>
          <p:cNvPr id="43" name="Text Box 3">
            <a:extLst>
              <a:ext uri="{FF2B5EF4-FFF2-40B4-BE49-F238E27FC236}">
                <a16:creationId xmlns:a16="http://schemas.microsoft.com/office/drawing/2014/main" id="{0C54E9E4-D2A0-C64E-B652-DCC0E63DD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953" y="1439289"/>
            <a:ext cx="3496406" cy="506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Event at receiver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arrival of in-order segment with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expected seq #. All data up to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expected seq # already ACKed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arrival of in-order segment with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expected seq #. One other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segment has ACK pending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arrival of out-of-order segment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higher-than-expect seq. # 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Gap detected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arrival of segment that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partially or completely fills gap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7D1A8937-7497-E947-B481-036DB690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6328" y="1429764"/>
            <a:ext cx="4189545" cy="506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receiver action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delayed ACK. Wait up to 500ms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for next segment. If no next segment,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send ACK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immediately send single cumulative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ACK, ACKing both in-order segments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immediately send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duplicate ACK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indicating seq. # of next expected byte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immediate send ACK, provided that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segment starts at lower end of gap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B5C333E2-4347-8B41-A67B-31280E7B2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828" y="1590101"/>
            <a:ext cx="0" cy="4352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6" name="Line 11">
            <a:extLst>
              <a:ext uri="{FF2B5EF4-FFF2-40B4-BE49-F238E27FC236}">
                <a16:creationId xmlns:a16="http://schemas.microsoft.com/office/drawing/2014/main" id="{A3C87D27-55A1-0740-A388-14FABFDCA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828" y="2029839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BAEE28BF-45B4-7B4F-8643-BEFCF1817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953" y="3083939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497F621D-E3C3-D549-BCDE-B1C658BA2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1416" y="4182489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9" name="Line 14">
            <a:extLst>
              <a:ext uri="{FF2B5EF4-FFF2-40B4-BE49-F238E27FC236}">
                <a16:creationId xmlns:a16="http://schemas.microsoft.com/office/drawing/2014/main" id="{B5CA7B9A-CEFE-9440-989C-72777EDC3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5066" y="5271514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6007AE-16BF-5641-9533-FDFCED5467B7}"/>
              </a:ext>
            </a:extLst>
          </p:cNvPr>
          <p:cNvSpPr/>
          <p:nvPr/>
        </p:nvSpPr>
        <p:spPr>
          <a:xfrm>
            <a:off x="2155599" y="2079321"/>
            <a:ext cx="7753611" cy="939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88DE70-9425-C941-B687-5CDA29AFB818}"/>
              </a:ext>
            </a:extLst>
          </p:cNvPr>
          <p:cNvSpPr/>
          <p:nvPr/>
        </p:nvSpPr>
        <p:spPr>
          <a:xfrm>
            <a:off x="2006253" y="3158647"/>
            <a:ext cx="7753611" cy="939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265DF2-3FEE-3D4C-9E18-1D8A86817D23}"/>
              </a:ext>
            </a:extLst>
          </p:cNvPr>
          <p:cNvSpPr/>
          <p:nvPr/>
        </p:nvSpPr>
        <p:spPr>
          <a:xfrm>
            <a:off x="2196231" y="4237973"/>
            <a:ext cx="7753611" cy="939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861685-9E67-3541-901D-AC152EC9F9C7}"/>
              </a:ext>
            </a:extLst>
          </p:cNvPr>
          <p:cNvSpPr/>
          <p:nvPr/>
        </p:nvSpPr>
        <p:spPr>
          <a:xfrm>
            <a:off x="2246335" y="5340264"/>
            <a:ext cx="7753611" cy="939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340791B0-4154-D14E-9DBD-0157764BB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1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retransmission scenarios</a:t>
            </a:r>
            <a:endParaRPr lang="en-US" sz="4400" b="0" dirty="0"/>
          </a:p>
        </p:txBody>
      </p:sp>
      <p:sp>
        <p:nvSpPr>
          <p:cNvPr id="169" name="Text Box 105">
            <a:extLst>
              <a:ext uri="{FF2B5EF4-FFF2-40B4-BE49-F238E27FC236}">
                <a16:creationId xmlns:a16="http://schemas.microsoft.com/office/drawing/2014/main" id="{BFF25F7B-7978-5140-B991-E71AA865A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856" y="5873422"/>
            <a:ext cx="1922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lost ACK scenario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3" name="Text Box 107">
            <a:extLst>
              <a:ext uri="{FF2B5EF4-FFF2-40B4-BE49-F238E27FC236}">
                <a16:creationId xmlns:a16="http://schemas.microsoft.com/office/drawing/2014/main" id="{F3A3ACB5-362A-6544-B734-58B0D301B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406" y="1183947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174" name="Text Box 111">
            <a:extLst>
              <a:ext uri="{FF2B5EF4-FFF2-40B4-BE49-F238E27FC236}">
                <a16:creationId xmlns:a16="http://schemas.microsoft.com/office/drawing/2014/main" id="{C335325B-B5CF-6043-990C-413A908C3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81" y="1201410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Host 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AB30F9-BD3F-264E-8DF5-3B4B9CA352A7}"/>
              </a:ext>
            </a:extLst>
          </p:cNvPr>
          <p:cNvGrpSpPr/>
          <p:nvPr/>
        </p:nvGrpSpPr>
        <p:grpSpPr>
          <a:xfrm>
            <a:off x="2032069" y="2342822"/>
            <a:ext cx="2346325" cy="571500"/>
            <a:chOff x="2032069" y="2342822"/>
            <a:chExt cx="2346325" cy="571500"/>
          </a:xfrm>
        </p:grpSpPr>
        <p:sp>
          <p:nvSpPr>
            <p:cNvPr id="171" name="Line 100">
              <a:extLst>
                <a:ext uri="{FF2B5EF4-FFF2-40B4-BE49-F238E27FC236}">
                  <a16:creationId xmlns:a16="http://schemas.microsoft.com/office/drawing/2014/main" id="{9BCB851E-085B-9D4B-8A34-064757F2C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069" y="2342822"/>
              <a:ext cx="2346325" cy="5715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5" name="Rectangle 112">
              <a:extLst>
                <a:ext uri="{FF2B5EF4-FFF2-40B4-BE49-F238E27FC236}">
                  <a16:creationId xmlns:a16="http://schemas.microsoft.com/office/drawing/2014/main" id="{B9ED3E7B-3C38-A24B-9528-FA547DDE0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331" y="2423785"/>
              <a:ext cx="869950" cy="4016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6" name="Text Box 113">
              <a:extLst>
                <a:ext uri="{FF2B5EF4-FFF2-40B4-BE49-F238E27FC236}">
                  <a16:creationId xmlns:a16="http://schemas.microsoft.com/office/drawing/2014/main" id="{08010453-6652-E348-AC57-7E9E8D356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531" y="2476172"/>
              <a:ext cx="20859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Seq=92, 8 bytes of data</a:t>
              </a:r>
            </a:p>
          </p:txBody>
        </p:sp>
      </p:grpSp>
      <p:sp>
        <p:nvSpPr>
          <p:cNvPr id="179" name="Line 118">
            <a:extLst>
              <a:ext uri="{FF2B5EF4-FFF2-40B4-BE49-F238E27FC236}">
                <a16:creationId xmlns:a16="http://schemas.microsoft.com/office/drawing/2014/main" id="{5429E427-16E3-344A-A034-DAE0253AB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1431" y="2101522"/>
            <a:ext cx="0" cy="3525838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80" name="Line 119">
            <a:extLst>
              <a:ext uri="{FF2B5EF4-FFF2-40B4-BE49-F238E27FC236}">
                <a16:creationId xmlns:a16="http://schemas.microsoft.com/office/drawing/2014/main" id="{B685EEAE-4766-CE43-A2A6-32288A3FE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719" y="2096760"/>
            <a:ext cx="0" cy="353853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169BDB-26D4-794C-AF29-1EBFE13D6C8F}"/>
              </a:ext>
            </a:extLst>
          </p:cNvPr>
          <p:cNvGrpSpPr/>
          <p:nvPr/>
        </p:nvGrpSpPr>
        <p:grpSpPr>
          <a:xfrm>
            <a:off x="2019369" y="4104947"/>
            <a:ext cx="2351087" cy="512763"/>
            <a:chOff x="2019369" y="4104947"/>
            <a:chExt cx="2351087" cy="512763"/>
          </a:xfrm>
        </p:grpSpPr>
        <p:sp>
          <p:nvSpPr>
            <p:cNvPr id="170" name="Line 99">
              <a:extLst>
                <a:ext uri="{FF2B5EF4-FFF2-40B4-BE49-F238E27FC236}">
                  <a16:creationId xmlns:a16="http://schemas.microsoft.com/office/drawing/2014/main" id="{79B38498-1004-6944-956A-ECE43F5BF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369" y="4111297"/>
              <a:ext cx="2351087" cy="50641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1" name="Rectangle 122">
              <a:extLst>
                <a:ext uri="{FF2B5EF4-FFF2-40B4-BE49-F238E27FC236}">
                  <a16:creationId xmlns:a16="http://schemas.microsoft.com/office/drawing/2014/main" id="{60DDB655-86B1-2D4B-9108-1CEBCFF76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69" y="4104947"/>
              <a:ext cx="989012" cy="430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2" name="Text Box 123">
              <a:extLst>
                <a:ext uri="{FF2B5EF4-FFF2-40B4-BE49-F238E27FC236}">
                  <a16:creationId xmlns:a16="http://schemas.microsoft.com/office/drawing/2014/main" id="{FB31845A-BC05-2942-A23F-7101518E3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419" y="4185910"/>
              <a:ext cx="20859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Seq=92, 8 bytes of data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FBEB0F-AD33-9841-96A8-08332FBAA960}"/>
              </a:ext>
            </a:extLst>
          </p:cNvPr>
          <p:cNvGrpSpPr/>
          <p:nvPr/>
        </p:nvGrpSpPr>
        <p:grpSpPr>
          <a:xfrm>
            <a:off x="2857569" y="3004810"/>
            <a:ext cx="1484312" cy="628650"/>
            <a:chOff x="2857569" y="3004810"/>
            <a:chExt cx="1484312" cy="628650"/>
          </a:xfrm>
        </p:grpSpPr>
        <p:sp>
          <p:nvSpPr>
            <p:cNvPr id="172" name="Line 104">
              <a:extLst>
                <a:ext uri="{FF2B5EF4-FFF2-40B4-BE49-F238E27FC236}">
                  <a16:creationId xmlns:a16="http://schemas.microsoft.com/office/drawing/2014/main" id="{CDD77362-C693-4645-AF99-2BBCF441D3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8706" y="3004810"/>
              <a:ext cx="1273175" cy="42703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7" name="Rectangle 114">
              <a:extLst>
                <a:ext uri="{FF2B5EF4-FFF2-40B4-BE49-F238E27FC236}">
                  <a16:creationId xmlns:a16="http://schemas.microsoft.com/office/drawing/2014/main" id="{8B525616-75BA-9C49-973A-BD0F57E70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656" y="3090535"/>
              <a:ext cx="747713" cy="246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8" name="Text Box 115">
              <a:extLst>
                <a:ext uri="{FF2B5EF4-FFF2-40B4-BE49-F238E27FC236}">
                  <a16:creationId xmlns:a16="http://schemas.microsoft.com/office/drawing/2014/main" id="{F3EC555B-6627-3C46-9C43-7AB97835B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281" y="3046085"/>
              <a:ext cx="9493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ACK=100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183" name="Text Box 124">
              <a:extLst>
                <a:ext uri="{FF2B5EF4-FFF2-40B4-BE49-F238E27FC236}">
                  <a16:creationId xmlns:a16="http://schemas.microsoft.com/office/drawing/2014/main" id="{41BA4870-FF33-4142-991E-EDDE2B529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69" y="3236585"/>
              <a:ext cx="3587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A465D82-8FEB-3440-B371-2468D04E80CF}"/>
              </a:ext>
            </a:extLst>
          </p:cNvPr>
          <p:cNvGrpSpPr/>
          <p:nvPr/>
        </p:nvGrpSpPr>
        <p:grpSpPr>
          <a:xfrm>
            <a:off x="2008256" y="4703435"/>
            <a:ext cx="2338388" cy="782637"/>
            <a:chOff x="2008256" y="4703435"/>
            <a:chExt cx="2338388" cy="782637"/>
          </a:xfrm>
        </p:grpSpPr>
        <p:sp>
          <p:nvSpPr>
            <p:cNvPr id="185" name="Line 127">
              <a:extLst>
                <a:ext uri="{FF2B5EF4-FFF2-40B4-BE49-F238E27FC236}">
                  <a16:creationId xmlns:a16="http://schemas.microsoft.com/office/drawing/2014/main" id="{6B2D3167-D859-5D44-BBF6-C9AD75BFE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256" y="4703435"/>
              <a:ext cx="2338388" cy="78263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Rectangle 128">
              <a:extLst>
                <a:ext uri="{FF2B5EF4-FFF2-40B4-BE49-F238E27FC236}">
                  <a16:creationId xmlns:a16="http://schemas.microsoft.com/office/drawing/2014/main" id="{37A3DBF6-24FE-EF4F-8D6C-4ABC38541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694" y="4960610"/>
              <a:ext cx="747712" cy="246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Text Box 129">
              <a:extLst>
                <a:ext uri="{FF2B5EF4-FFF2-40B4-BE49-F238E27FC236}">
                  <a16:creationId xmlns:a16="http://schemas.microsoft.com/office/drawing/2014/main" id="{06DE42B2-117E-D241-8A87-B070A56CD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2319" y="4916160"/>
              <a:ext cx="9493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ACK=100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218D318-345A-1343-9E16-E2157D9EC9CA}"/>
              </a:ext>
            </a:extLst>
          </p:cNvPr>
          <p:cNvGrpSpPr/>
          <p:nvPr/>
        </p:nvGrpSpPr>
        <p:grpSpPr>
          <a:xfrm>
            <a:off x="1638369" y="2347585"/>
            <a:ext cx="396875" cy="1751012"/>
            <a:chOff x="1638369" y="2347585"/>
            <a:chExt cx="396875" cy="1751012"/>
          </a:xfrm>
        </p:grpSpPr>
        <p:sp>
          <p:nvSpPr>
            <p:cNvPr id="184" name="Text Box 126">
              <a:extLst>
                <a:ext uri="{FF2B5EF4-FFF2-40B4-BE49-F238E27FC236}">
                  <a16:creationId xmlns:a16="http://schemas.microsoft.com/office/drawing/2014/main" id="{708F4626-9140-0E43-9D62-AA0567E12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1638369" y="2890510"/>
              <a:ext cx="396875" cy="688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</p:txBody>
        </p:sp>
        <p:grpSp>
          <p:nvGrpSpPr>
            <p:cNvPr id="188" name="Group 134">
              <a:extLst>
                <a:ext uri="{FF2B5EF4-FFF2-40B4-BE49-F238E27FC236}">
                  <a16:creationId xmlns:a16="http://schemas.microsoft.com/office/drawing/2014/main" id="{A9BA4A8C-06E2-9D49-BA1F-308DB5A517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656" y="2347585"/>
              <a:ext cx="104775" cy="508000"/>
              <a:chOff x="3099" y="1749"/>
              <a:chExt cx="66" cy="320"/>
            </a:xfrm>
          </p:grpSpPr>
          <p:sp>
            <p:nvSpPr>
              <p:cNvPr id="189" name="Line 132">
                <a:extLst>
                  <a:ext uri="{FF2B5EF4-FFF2-40B4-BE49-F238E27FC236}">
                    <a16:creationId xmlns:a16="http://schemas.microsoft.com/office/drawing/2014/main" id="{9EFE05E8-2CD9-1641-9F8B-2FBC570F2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0" name="Line 133">
                <a:extLst>
                  <a:ext uri="{FF2B5EF4-FFF2-40B4-BE49-F238E27FC236}">
                    <a16:creationId xmlns:a16="http://schemas.microsoft.com/office/drawing/2014/main" id="{65E827A8-0207-644E-85CB-90C7657D1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91" name="Group 135">
              <a:extLst>
                <a:ext uri="{FF2B5EF4-FFF2-40B4-BE49-F238E27FC236}">
                  <a16:creationId xmlns:a16="http://schemas.microsoft.com/office/drawing/2014/main" id="{0EF52FA7-3D6C-FA40-A158-75B80E576A89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1774894" y="3590597"/>
              <a:ext cx="104775" cy="508000"/>
              <a:chOff x="3099" y="1749"/>
              <a:chExt cx="66" cy="320"/>
            </a:xfrm>
          </p:grpSpPr>
          <p:sp>
            <p:nvSpPr>
              <p:cNvPr id="192" name="Line 136">
                <a:extLst>
                  <a:ext uri="{FF2B5EF4-FFF2-40B4-BE49-F238E27FC236}">
                    <a16:creationId xmlns:a16="http://schemas.microsoft.com/office/drawing/2014/main" id="{5229B570-0DC5-A34A-9912-9DC1EC3AF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6" y="1756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Line 137">
                <a:extLst>
                  <a:ext uri="{FF2B5EF4-FFF2-40B4-BE49-F238E27FC236}">
                    <a16:creationId xmlns:a16="http://schemas.microsoft.com/office/drawing/2014/main" id="{F842F667-D30F-4D4B-9510-3CA190429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1759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194" name="Text Box 172">
            <a:extLst>
              <a:ext uri="{FF2B5EF4-FFF2-40B4-BE49-F238E27FC236}">
                <a16:creationId xmlns:a16="http://schemas.microsoft.com/office/drawing/2014/main" id="{5B3CEA4D-B0D0-D04E-ADE8-909B1EDA7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116" y="5873422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premature timeout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8" name="Text Box 177">
            <a:extLst>
              <a:ext uri="{FF2B5EF4-FFF2-40B4-BE49-F238E27FC236}">
                <a16:creationId xmlns:a16="http://schemas.microsoft.com/office/drawing/2014/main" id="{970D57D0-6509-F14E-A7FF-FFA09672D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7278" y="1183947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199" name="Text Box 181">
            <a:extLst>
              <a:ext uri="{FF2B5EF4-FFF2-40B4-BE49-F238E27FC236}">
                <a16:creationId xmlns:a16="http://schemas.microsoft.com/office/drawing/2014/main" id="{5C9181D9-76B4-1547-B4C6-C03AC2F11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3653" y="1201410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Host A</a:t>
            </a:r>
          </a:p>
        </p:txBody>
      </p:sp>
      <p:sp>
        <p:nvSpPr>
          <p:cNvPr id="205" name="Line 186">
            <a:extLst>
              <a:ext uri="{FF2B5EF4-FFF2-40B4-BE49-F238E27FC236}">
                <a16:creationId xmlns:a16="http://schemas.microsoft.com/office/drawing/2014/main" id="{DCFF6781-2E36-E241-A5F5-C0B04BC7C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303" y="2101522"/>
            <a:ext cx="0" cy="3525838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6" name="Line 187">
            <a:extLst>
              <a:ext uri="{FF2B5EF4-FFF2-40B4-BE49-F238E27FC236}">
                <a16:creationId xmlns:a16="http://schemas.microsoft.com/office/drawing/2014/main" id="{9C6DC5B3-2960-3047-BC8D-684B3D849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366" y="2096760"/>
            <a:ext cx="0" cy="353853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7" name="Rectangle 188">
            <a:extLst>
              <a:ext uri="{FF2B5EF4-FFF2-40B4-BE49-F238E27FC236}">
                <a16:creationId xmlns:a16="http://schemas.microsoft.com/office/drawing/2014/main" id="{C15D63E4-15E1-BA4A-9606-42B07BDE7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128" y="4228772"/>
            <a:ext cx="1057275" cy="50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16CABB-9429-2844-BE7D-347FDDC00473}"/>
              </a:ext>
            </a:extLst>
          </p:cNvPr>
          <p:cNvGrpSpPr/>
          <p:nvPr/>
        </p:nvGrpSpPr>
        <p:grpSpPr>
          <a:xfrm>
            <a:off x="7595603" y="4111297"/>
            <a:ext cx="2441575" cy="668338"/>
            <a:chOff x="7595603" y="4111297"/>
            <a:chExt cx="2441575" cy="668338"/>
          </a:xfrm>
        </p:grpSpPr>
        <p:sp>
          <p:nvSpPr>
            <p:cNvPr id="195" name="Line 173">
              <a:extLst>
                <a:ext uri="{FF2B5EF4-FFF2-40B4-BE49-F238E27FC236}">
                  <a16:creationId xmlns:a16="http://schemas.microsoft.com/office/drawing/2014/main" id="{3966F5D7-3131-A64E-88FC-C5DD67C33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5603" y="4111297"/>
              <a:ext cx="2441575" cy="66516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Text Box 189">
              <a:extLst>
                <a:ext uri="{FF2B5EF4-FFF2-40B4-BE49-F238E27FC236}">
                  <a16:creationId xmlns:a16="http://schemas.microsoft.com/office/drawing/2014/main" id="{3EE494A8-6A2C-9F45-AA30-D5C659A71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1753" y="4262110"/>
              <a:ext cx="121285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Seq=92, 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bytes of data</a:t>
              </a:r>
            </a:p>
          </p:txBody>
        </p:sp>
      </p:grpSp>
      <p:sp>
        <p:nvSpPr>
          <p:cNvPr id="211" name="Rectangle 193">
            <a:extLst>
              <a:ext uri="{FF2B5EF4-FFF2-40B4-BE49-F238E27FC236}">
                <a16:creationId xmlns:a16="http://schemas.microsoft.com/office/drawing/2014/main" id="{1BAF70E7-D466-2441-88C5-22FFEB1CA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791" y="5071735"/>
            <a:ext cx="747712" cy="2460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6A0178-9B0F-8A48-942B-60D872AAAD83}"/>
              </a:ext>
            </a:extLst>
          </p:cNvPr>
          <p:cNvGrpSpPr/>
          <p:nvPr/>
        </p:nvGrpSpPr>
        <p:grpSpPr>
          <a:xfrm>
            <a:off x="7627353" y="4814560"/>
            <a:ext cx="2338388" cy="782637"/>
            <a:chOff x="7627353" y="4814560"/>
            <a:chExt cx="2338388" cy="782637"/>
          </a:xfrm>
        </p:grpSpPr>
        <p:sp>
          <p:nvSpPr>
            <p:cNvPr id="210" name="Line 192">
              <a:extLst>
                <a:ext uri="{FF2B5EF4-FFF2-40B4-BE49-F238E27FC236}">
                  <a16:creationId xmlns:a16="http://schemas.microsoft.com/office/drawing/2014/main" id="{3827C940-37F6-2042-821B-DC7FC5969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27353" y="4814560"/>
              <a:ext cx="2338388" cy="78263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2" name="Text Box 194">
              <a:extLst>
                <a:ext uri="{FF2B5EF4-FFF2-40B4-BE49-F238E27FC236}">
                  <a16:creationId xmlns:a16="http://schemas.microsoft.com/office/drawing/2014/main" id="{7D3D6198-BDB0-DC4C-B2A5-2DBD9359B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1416" y="5027285"/>
              <a:ext cx="9493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ACK=120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CBCB81-D9E2-8D44-8B58-3A8203D0290F}"/>
              </a:ext>
            </a:extLst>
          </p:cNvPr>
          <p:cNvGrpSpPr/>
          <p:nvPr/>
        </p:nvGrpSpPr>
        <p:grpSpPr>
          <a:xfrm>
            <a:off x="7235241" y="2347585"/>
            <a:ext cx="396875" cy="1751012"/>
            <a:chOff x="7235241" y="2347585"/>
            <a:chExt cx="396875" cy="1751012"/>
          </a:xfrm>
        </p:grpSpPr>
        <p:sp>
          <p:nvSpPr>
            <p:cNvPr id="209" name="Text Box 191">
              <a:extLst>
                <a:ext uri="{FF2B5EF4-FFF2-40B4-BE49-F238E27FC236}">
                  <a16:creationId xmlns:a16="http://schemas.microsoft.com/office/drawing/2014/main" id="{D65DE059-0ADE-BA43-86FA-261D96838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7235241" y="2890510"/>
              <a:ext cx="396875" cy="688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</p:txBody>
        </p:sp>
        <p:grpSp>
          <p:nvGrpSpPr>
            <p:cNvPr id="213" name="Group 195">
              <a:extLst>
                <a:ext uri="{FF2B5EF4-FFF2-40B4-BE49-F238E27FC236}">
                  <a16:creationId xmlns:a16="http://schemas.microsoft.com/office/drawing/2014/main" id="{FD63DE3D-F3EB-7747-87C5-F31E049B8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6528" y="2347585"/>
              <a:ext cx="104775" cy="508000"/>
              <a:chOff x="3099" y="1749"/>
              <a:chExt cx="66" cy="320"/>
            </a:xfrm>
          </p:grpSpPr>
          <p:sp>
            <p:nvSpPr>
              <p:cNvPr id="214" name="Line 196">
                <a:extLst>
                  <a:ext uri="{FF2B5EF4-FFF2-40B4-BE49-F238E27FC236}">
                    <a16:creationId xmlns:a16="http://schemas.microsoft.com/office/drawing/2014/main" id="{F7116EE1-F7FA-8E4C-BC16-6BA1240EF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5" name="Line 197">
                <a:extLst>
                  <a:ext uri="{FF2B5EF4-FFF2-40B4-BE49-F238E27FC236}">
                    <a16:creationId xmlns:a16="http://schemas.microsoft.com/office/drawing/2014/main" id="{057CB57E-4B2F-8C47-97F5-D0924F70D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16" name="Group 198">
              <a:extLst>
                <a:ext uri="{FF2B5EF4-FFF2-40B4-BE49-F238E27FC236}">
                  <a16:creationId xmlns:a16="http://schemas.microsoft.com/office/drawing/2014/main" id="{2E37771D-0A96-C34C-9C6B-504E80416ADC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371766" y="3590597"/>
              <a:ext cx="104775" cy="508000"/>
              <a:chOff x="3099" y="1749"/>
              <a:chExt cx="66" cy="320"/>
            </a:xfrm>
          </p:grpSpPr>
          <p:sp>
            <p:nvSpPr>
              <p:cNvPr id="217" name="Line 199">
                <a:extLst>
                  <a:ext uri="{FF2B5EF4-FFF2-40B4-BE49-F238E27FC236}">
                    <a16:creationId xmlns:a16="http://schemas.microsoft.com/office/drawing/2014/main" id="{8E20D991-E195-FF4D-88F7-684DF42E9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7" y="1756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8" name="Line 200">
                <a:extLst>
                  <a:ext uri="{FF2B5EF4-FFF2-40B4-BE49-F238E27FC236}">
                    <a16:creationId xmlns:a16="http://schemas.microsoft.com/office/drawing/2014/main" id="{22C60B84-78BE-7345-BBC2-2490BC4DEF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1759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259714-F109-3243-BC51-888D64DBCE91}"/>
              </a:ext>
            </a:extLst>
          </p:cNvPr>
          <p:cNvGrpSpPr/>
          <p:nvPr/>
        </p:nvGrpSpPr>
        <p:grpSpPr>
          <a:xfrm>
            <a:off x="7603541" y="3004810"/>
            <a:ext cx="2339975" cy="1944687"/>
            <a:chOff x="7603541" y="3004810"/>
            <a:chExt cx="2339975" cy="1944687"/>
          </a:xfrm>
        </p:grpSpPr>
        <p:sp>
          <p:nvSpPr>
            <p:cNvPr id="197" name="Line 175">
              <a:extLst>
                <a:ext uri="{FF2B5EF4-FFF2-40B4-BE49-F238E27FC236}">
                  <a16:creationId xmlns:a16="http://schemas.microsoft.com/office/drawing/2014/main" id="{C6151221-64CD-0A4D-8DCC-7243A0014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3541" y="3004810"/>
              <a:ext cx="2335212" cy="158908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2" name="Group 202">
              <a:extLst>
                <a:ext uri="{FF2B5EF4-FFF2-40B4-BE49-F238E27FC236}">
                  <a16:creationId xmlns:a16="http://schemas.microsoft.com/office/drawing/2014/main" id="{D30CD59C-C944-CF4F-B17A-64886A573C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05241" y="3496935"/>
              <a:ext cx="949325" cy="304800"/>
              <a:chOff x="4215" y="2253"/>
              <a:chExt cx="598" cy="192"/>
            </a:xfrm>
          </p:grpSpPr>
          <p:sp>
            <p:nvSpPr>
              <p:cNvPr id="203" name="Rectangle 184">
                <a:extLst>
                  <a:ext uri="{FF2B5EF4-FFF2-40B4-BE49-F238E27FC236}">
                    <a16:creationId xmlns:a16="http://schemas.microsoft.com/office/drawing/2014/main" id="{38FC2E88-8043-CE4C-A502-AFA317824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5" y="2274"/>
                <a:ext cx="471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4" name="Text Box 185">
                <a:extLst>
                  <a:ext uri="{FF2B5EF4-FFF2-40B4-BE49-F238E27FC236}">
                    <a16:creationId xmlns:a16="http://schemas.microsoft.com/office/drawing/2014/main" id="{7BF7DF1E-2F02-9D41-B7BC-991A51E982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5" y="2253"/>
                <a:ext cx="5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ACK=100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3" name="Line 207">
              <a:extLst>
                <a:ext uri="{FF2B5EF4-FFF2-40B4-BE49-F238E27FC236}">
                  <a16:creationId xmlns:a16="http://schemas.microsoft.com/office/drawing/2014/main" id="{00ED8980-6CB4-9148-B161-8172F2430A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8303" y="3360410"/>
              <a:ext cx="2335213" cy="158908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4" name="Group 208">
              <a:extLst>
                <a:ext uri="{FF2B5EF4-FFF2-40B4-BE49-F238E27FC236}">
                  <a16:creationId xmlns:a16="http://schemas.microsoft.com/office/drawing/2014/main" id="{6EE49A40-BE68-654E-AAC3-24E6E2BB6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44953" y="3773160"/>
              <a:ext cx="949325" cy="304800"/>
              <a:chOff x="4215" y="2253"/>
              <a:chExt cx="598" cy="192"/>
            </a:xfrm>
          </p:grpSpPr>
          <p:sp>
            <p:nvSpPr>
              <p:cNvPr id="225" name="Rectangle 209">
                <a:extLst>
                  <a:ext uri="{FF2B5EF4-FFF2-40B4-BE49-F238E27FC236}">
                    <a16:creationId xmlns:a16="http://schemas.microsoft.com/office/drawing/2014/main" id="{25CA1210-B468-0040-9898-13C2587BD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5" y="2274"/>
                <a:ext cx="471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Text Box 210">
                <a:extLst>
                  <a:ext uri="{FF2B5EF4-FFF2-40B4-BE49-F238E27FC236}">
                    <a16:creationId xmlns:a16="http://schemas.microsoft.com/office/drawing/2014/main" id="{8918B79C-3FE7-FC4C-B606-5C7CA3371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5" y="2253"/>
                <a:ext cx="5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ACK=120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914285-EBDF-1947-9C97-6E8CD760020F}"/>
              </a:ext>
            </a:extLst>
          </p:cNvPr>
          <p:cNvGrpSpPr/>
          <p:nvPr/>
        </p:nvGrpSpPr>
        <p:grpSpPr>
          <a:xfrm>
            <a:off x="6241466" y="4416097"/>
            <a:ext cx="1382712" cy="646113"/>
            <a:chOff x="6241466" y="4416097"/>
            <a:chExt cx="1382712" cy="646113"/>
          </a:xfrm>
        </p:grpSpPr>
        <p:sp>
          <p:nvSpPr>
            <p:cNvPr id="227" name="Text Box 211">
              <a:extLst>
                <a:ext uri="{FF2B5EF4-FFF2-40B4-BE49-F238E27FC236}">
                  <a16:creationId xmlns:a16="http://schemas.microsoft.com/office/drawing/2014/main" id="{1E82E105-7918-0E47-A934-825752F52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466" y="4416097"/>
              <a:ext cx="136366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SendBase=100</a:t>
              </a:r>
            </a:p>
          </p:txBody>
        </p:sp>
        <p:sp>
          <p:nvSpPr>
            <p:cNvPr id="228" name="Text Box 212">
              <a:extLst>
                <a:ext uri="{FF2B5EF4-FFF2-40B4-BE49-F238E27FC236}">
                  <a16:creationId xmlns:a16="http://schemas.microsoft.com/office/drawing/2014/main" id="{387E9E87-069A-FA4A-9F20-9DB5B471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0516" y="4757410"/>
              <a:ext cx="136366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SendBase=120</a:t>
              </a:r>
            </a:p>
          </p:txBody>
        </p:sp>
      </p:grpSp>
      <p:sp>
        <p:nvSpPr>
          <p:cNvPr id="229" name="Text Box 213">
            <a:extLst>
              <a:ext uri="{FF2B5EF4-FFF2-40B4-BE49-F238E27FC236}">
                <a16:creationId xmlns:a16="http://schemas.microsoft.com/office/drawing/2014/main" id="{31AD8D03-5F21-0F49-8D71-B6031900C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566" y="5432097"/>
            <a:ext cx="1363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SendBase=120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74E6BB-CCA6-CC47-8617-346673F363BD}"/>
              </a:ext>
            </a:extLst>
          </p:cNvPr>
          <p:cNvGrpSpPr/>
          <p:nvPr/>
        </p:nvGrpSpPr>
        <p:grpSpPr>
          <a:xfrm>
            <a:off x="6306553" y="2187247"/>
            <a:ext cx="3668713" cy="1112838"/>
            <a:chOff x="6306553" y="2187247"/>
            <a:chExt cx="3668713" cy="1112838"/>
          </a:xfrm>
        </p:grpSpPr>
        <p:sp>
          <p:nvSpPr>
            <p:cNvPr id="196" name="Line 174">
              <a:extLst>
                <a:ext uri="{FF2B5EF4-FFF2-40B4-BE49-F238E27FC236}">
                  <a16:creationId xmlns:a16="http://schemas.microsoft.com/office/drawing/2014/main" id="{FF81BD19-4683-8144-8837-5193B3691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8941" y="2342822"/>
              <a:ext cx="2346325" cy="5715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182">
              <a:extLst>
                <a:ext uri="{FF2B5EF4-FFF2-40B4-BE49-F238E27FC236}">
                  <a16:creationId xmlns:a16="http://schemas.microsoft.com/office/drawing/2014/main" id="{C74BFDE4-D3AE-5C4E-B670-449D49B67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2203" y="2423785"/>
              <a:ext cx="869950" cy="4016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Text Box 183">
              <a:extLst>
                <a:ext uri="{FF2B5EF4-FFF2-40B4-BE49-F238E27FC236}">
                  <a16:creationId xmlns:a16="http://schemas.microsoft.com/office/drawing/2014/main" id="{B8140015-E345-EE4A-90B6-3552DAC43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3403" y="2476172"/>
              <a:ext cx="20859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Seq=92, 8 bytes of data</a:t>
              </a:r>
            </a:p>
          </p:txBody>
        </p:sp>
        <p:grpSp>
          <p:nvGrpSpPr>
            <p:cNvPr id="219" name="Group 206">
              <a:extLst>
                <a:ext uri="{FF2B5EF4-FFF2-40B4-BE49-F238E27FC236}">
                  <a16:creationId xmlns:a16="http://schemas.microsoft.com/office/drawing/2014/main" id="{C3DB656C-371F-854E-81A2-904083BC4A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4653" y="2728585"/>
              <a:ext cx="2346325" cy="571500"/>
              <a:chOff x="3759" y="1622"/>
              <a:chExt cx="1478" cy="360"/>
            </a:xfrm>
          </p:grpSpPr>
          <p:sp>
            <p:nvSpPr>
              <p:cNvPr id="220" name="Line 203">
                <a:extLst>
                  <a:ext uri="{FF2B5EF4-FFF2-40B4-BE49-F238E27FC236}">
                    <a16:creationId xmlns:a16="http://schemas.microsoft.com/office/drawing/2014/main" id="{90E12E5A-5437-8944-A28F-2F13C852A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9" y="1622"/>
                <a:ext cx="1478" cy="36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1" name="Rectangle 204">
                <a:extLst>
                  <a:ext uri="{FF2B5EF4-FFF2-40B4-BE49-F238E27FC236}">
                    <a16:creationId xmlns:a16="http://schemas.microsoft.com/office/drawing/2014/main" id="{7550E74D-2DAE-BC48-88DC-FF5E0936D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1673"/>
                <a:ext cx="548" cy="2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2" name="Text Box 205">
                <a:extLst>
                  <a:ext uri="{FF2B5EF4-FFF2-40B4-BE49-F238E27FC236}">
                    <a16:creationId xmlns:a16="http://schemas.microsoft.com/office/drawing/2014/main" id="{1863CB88-8ADD-294C-BE46-8D80EEB9E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0" y="1706"/>
                <a:ext cx="143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Seq=100, 20 bytes of data</a:t>
                </a:r>
              </a:p>
            </p:txBody>
          </p:sp>
        </p:grpSp>
        <p:sp>
          <p:nvSpPr>
            <p:cNvPr id="230" name="Text Box 214">
              <a:extLst>
                <a:ext uri="{FF2B5EF4-FFF2-40B4-BE49-F238E27FC236}">
                  <a16:creationId xmlns:a16="http://schemas.microsoft.com/office/drawing/2014/main" id="{8333BF3A-4F52-4F44-921F-4BAD57A41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6553" y="2187247"/>
              <a:ext cx="1266825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SendBase=92</a:t>
              </a:r>
            </a:p>
          </p:txBody>
        </p:sp>
      </p:grpSp>
      <p:grpSp>
        <p:nvGrpSpPr>
          <p:cNvPr id="231" name="Group 219">
            <a:extLst>
              <a:ext uri="{FF2B5EF4-FFF2-40B4-BE49-F238E27FC236}">
                <a16:creationId xmlns:a16="http://schemas.microsoft.com/office/drawing/2014/main" id="{2259D372-4B08-6D4E-A450-9719B81C5E51}"/>
              </a:ext>
            </a:extLst>
          </p:cNvPr>
          <p:cNvGrpSpPr>
            <a:grpSpLocks/>
          </p:cNvGrpSpPr>
          <p:nvPr/>
        </p:nvGrpSpPr>
        <p:grpSpPr bwMode="auto">
          <a:xfrm>
            <a:off x="7186028" y="1463347"/>
            <a:ext cx="630238" cy="533400"/>
            <a:chOff x="-44" y="1473"/>
            <a:chExt cx="981" cy="1105"/>
          </a:xfrm>
        </p:grpSpPr>
        <p:pic>
          <p:nvPicPr>
            <p:cNvPr id="232" name="Picture 220" descr="desktop_computer_stylized_medium">
              <a:extLst>
                <a:ext uri="{FF2B5EF4-FFF2-40B4-BE49-F238E27FC236}">
                  <a16:creationId xmlns:a16="http://schemas.microsoft.com/office/drawing/2014/main" id="{2D27C27D-9556-884F-AE7C-167179E6E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3" name="Freeform 221">
              <a:extLst>
                <a:ext uri="{FF2B5EF4-FFF2-40B4-BE49-F238E27FC236}">
                  <a16:creationId xmlns:a16="http://schemas.microsoft.com/office/drawing/2014/main" id="{7E825289-4A0B-4346-8F90-2D5646E5B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225">
            <a:extLst>
              <a:ext uri="{FF2B5EF4-FFF2-40B4-BE49-F238E27FC236}">
                <a16:creationId xmlns:a16="http://schemas.microsoft.com/office/drawing/2014/main" id="{E20B8076-92C2-A04F-B618-A3527994FF6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016" y="1469697"/>
            <a:ext cx="631825" cy="622300"/>
            <a:chOff x="-44" y="1473"/>
            <a:chExt cx="981" cy="1105"/>
          </a:xfrm>
        </p:grpSpPr>
        <p:pic>
          <p:nvPicPr>
            <p:cNvPr id="235" name="Picture 226" descr="desktop_computer_stylized_medium">
              <a:extLst>
                <a:ext uri="{FF2B5EF4-FFF2-40B4-BE49-F238E27FC236}">
                  <a16:creationId xmlns:a16="http://schemas.microsoft.com/office/drawing/2014/main" id="{892509C8-70E3-9344-BECE-67F22233D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" name="Freeform 227">
              <a:extLst>
                <a:ext uri="{FF2B5EF4-FFF2-40B4-BE49-F238E27FC236}">
                  <a16:creationId xmlns:a16="http://schemas.microsoft.com/office/drawing/2014/main" id="{36FE986B-8994-0941-B989-B811ADDEEE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7" name="Group 228">
            <a:extLst>
              <a:ext uri="{FF2B5EF4-FFF2-40B4-BE49-F238E27FC236}">
                <a16:creationId xmlns:a16="http://schemas.microsoft.com/office/drawing/2014/main" id="{F8939732-2442-144E-A5BB-23D63EE09D71}"/>
              </a:ext>
            </a:extLst>
          </p:cNvPr>
          <p:cNvGrpSpPr>
            <a:grpSpLocks/>
          </p:cNvGrpSpPr>
          <p:nvPr/>
        </p:nvGrpSpPr>
        <p:grpSpPr bwMode="auto">
          <a:xfrm>
            <a:off x="1601856" y="1474460"/>
            <a:ext cx="630238" cy="533400"/>
            <a:chOff x="-44" y="1473"/>
            <a:chExt cx="981" cy="1105"/>
          </a:xfrm>
        </p:grpSpPr>
        <p:pic>
          <p:nvPicPr>
            <p:cNvPr id="238" name="Picture 229" descr="desktop_computer_stylized_medium">
              <a:extLst>
                <a:ext uri="{FF2B5EF4-FFF2-40B4-BE49-F238E27FC236}">
                  <a16:creationId xmlns:a16="http://schemas.microsoft.com/office/drawing/2014/main" id="{D7F5765B-05B0-5245-99DA-1820CD6FB8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9" name="Freeform 230">
              <a:extLst>
                <a:ext uri="{FF2B5EF4-FFF2-40B4-BE49-F238E27FC236}">
                  <a16:creationId xmlns:a16="http://schemas.microsoft.com/office/drawing/2014/main" id="{D897DE15-A97F-F848-8C0A-B28F47B332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40" name="Group 231">
            <a:extLst>
              <a:ext uri="{FF2B5EF4-FFF2-40B4-BE49-F238E27FC236}">
                <a16:creationId xmlns:a16="http://schemas.microsoft.com/office/drawing/2014/main" id="{E145A84A-1570-9C46-A817-B68A25E966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79956" y="1458585"/>
            <a:ext cx="709613" cy="600075"/>
            <a:chOff x="-44" y="1473"/>
            <a:chExt cx="981" cy="1105"/>
          </a:xfrm>
        </p:grpSpPr>
        <p:pic>
          <p:nvPicPr>
            <p:cNvPr id="241" name="Picture 232" descr="desktop_computer_stylized_medium">
              <a:extLst>
                <a:ext uri="{FF2B5EF4-FFF2-40B4-BE49-F238E27FC236}">
                  <a16:creationId xmlns:a16="http://schemas.microsoft.com/office/drawing/2014/main" id="{332C004D-ED3A-7348-8EC0-DF65AFEC6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2" name="Freeform 233">
              <a:extLst>
                <a:ext uri="{FF2B5EF4-FFF2-40B4-BE49-F238E27FC236}">
                  <a16:creationId xmlns:a16="http://schemas.microsoft.com/office/drawing/2014/main" id="{A74C9FB1-2D29-F14B-8569-8E203840CF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C70D25B-261A-724E-991C-E91D345300FB}"/>
              </a:ext>
            </a:extLst>
          </p:cNvPr>
          <p:cNvSpPr txBox="1"/>
          <p:nvPr/>
        </p:nvSpPr>
        <p:spPr>
          <a:xfrm>
            <a:off x="9973410" y="4508500"/>
            <a:ext cx="159139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 cumulative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ACK for 120</a:t>
            </a:r>
          </a:p>
        </p:txBody>
      </p:sp>
      <p:sp>
        <p:nvSpPr>
          <p:cNvPr id="89" name="Slide Number Placeholder 2">
            <a:extLst>
              <a:ext uri="{FF2B5EF4-FFF2-40B4-BE49-F238E27FC236}">
                <a16:creationId xmlns:a16="http://schemas.microsoft.com/office/drawing/2014/main" id="{9219ABA9-4F40-D04C-A34A-87A2AE31A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1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retransmission scenarios</a:t>
            </a:r>
            <a:endParaRPr lang="en-US" sz="4400" b="0" dirty="0"/>
          </a:p>
        </p:txBody>
      </p:sp>
      <p:sp>
        <p:nvSpPr>
          <p:cNvPr id="119" name="Text Box 34">
            <a:extLst>
              <a:ext uri="{FF2B5EF4-FFF2-40B4-BE49-F238E27FC236}">
                <a16:creationId xmlns:a16="http://schemas.microsoft.com/office/drawing/2014/main" id="{ADFB94EB-2205-5C4D-A60C-0BE52074D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2139" y="5486400"/>
            <a:ext cx="25428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cumulative ACK covers for earlier lost ACK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1" name="Line 36">
            <a:extLst>
              <a:ext uri="{FF2B5EF4-FFF2-40B4-BE49-F238E27FC236}">
                <a16:creationId xmlns:a16="http://schemas.microsoft.com/office/drawing/2014/main" id="{CCBE06AD-8A86-F04F-8691-D7894B915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9800" y="2349049"/>
            <a:ext cx="2346325" cy="5715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3" name="Text Box 39">
            <a:extLst>
              <a:ext uri="{FF2B5EF4-FFF2-40B4-BE49-F238E27FC236}">
                <a16:creationId xmlns:a16="http://schemas.microsoft.com/office/drawing/2014/main" id="{97669ECF-79A1-4D41-8748-0027E9432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437" y="1177474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124" name="Text Box 43">
            <a:extLst>
              <a:ext uri="{FF2B5EF4-FFF2-40B4-BE49-F238E27FC236}">
                <a16:creationId xmlns:a16="http://schemas.microsoft.com/office/drawing/2014/main" id="{0992C83B-4206-984D-AB17-6BDBF1D64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512" y="1207637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Host A</a:t>
            </a:r>
          </a:p>
        </p:txBody>
      </p:sp>
      <p:sp>
        <p:nvSpPr>
          <p:cNvPr id="125" name="Rectangle 44">
            <a:extLst>
              <a:ext uri="{FF2B5EF4-FFF2-40B4-BE49-F238E27FC236}">
                <a16:creationId xmlns:a16="http://schemas.microsoft.com/office/drawing/2014/main" id="{831F8853-027A-294B-AA6D-ACCABA945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062" y="2430012"/>
            <a:ext cx="869950" cy="4016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6" name="Text Box 45">
            <a:extLst>
              <a:ext uri="{FF2B5EF4-FFF2-40B4-BE49-F238E27FC236}">
                <a16:creationId xmlns:a16="http://schemas.microsoft.com/office/drawing/2014/main" id="{8D027E41-059B-A348-B661-6F2DD0666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262" y="2482399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Seq=92, 8 bytes of data</a:t>
            </a:r>
          </a:p>
        </p:txBody>
      </p:sp>
      <p:sp>
        <p:nvSpPr>
          <p:cNvPr id="130" name="Line 49">
            <a:extLst>
              <a:ext uri="{FF2B5EF4-FFF2-40B4-BE49-F238E27FC236}">
                <a16:creationId xmlns:a16="http://schemas.microsoft.com/office/drawing/2014/main" id="{7554A1BA-7B17-9947-9957-0D23896F8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9162" y="2107749"/>
            <a:ext cx="0" cy="3525838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1" name="Line 50">
            <a:extLst>
              <a:ext uri="{FF2B5EF4-FFF2-40B4-BE49-F238E27FC236}">
                <a16:creationId xmlns:a16="http://schemas.microsoft.com/office/drawing/2014/main" id="{CBDA8AA8-732F-A344-BAE1-68752D7E6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4225" y="2102987"/>
            <a:ext cx="0" cy="353853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CBAF7E-F641-074E-A960-6453A9AD2BBF}"/>
              </a:ext>
            </a:extLst>
          </p:cNvPr>
          <p:cNvGrpSpPr/>
          <p:nvPr/>
        </p:nvGrpSpPr>
        <p:grpSpPr>
          <a:xfrm>
            <a:off x="2009637" y="4431849"/>
            <a:ext cx="2652713" cy="879475"/>
            <a:chOff x="2035037" y="4444549"/>
            <a:chExt cx="2652713" cy="879475"/>
          </a:xfrm>
        </p:grpSpPr>
        <p:sp>
          <p:nvSpPr>
            <p:cNvPr id="120" name="Line 35">
              <a:extLst>
                <a:ext uri="{FF2B5EF4-FFF2-40B4-BE49-F238E27FC236}">
                  <a16:creationId xmlns:a16="http://schemas.microsoft.com/office/drawing/2014/main" id="{2F729834-AA00-3F49-9DAA-5799D25FB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612" y="4444549"/>
              <a:ext cx="2441575" cy="66516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51">
              <a:extLst>
                <a:ext uri="{FF2B5EF4-FFF2-40B4-BE49-F238E27FC236}">
                  <a16:creationId xmlns:a16="http://schemas.microsoft.com/office/drawing/2014/main" id="{5452ECDA-B3E0-374F-AC96-350658E75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525" y="4517574"/>
              <a:ext cx="933450" cy="5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Text Box 52">
              <a:extLst>
                <a:ext uri="{FF2B5EF4-FFF2-40B4-BE49-F238E27FC236}">
                  <a16:creationId xmlns:a16="http://schemas.microsoft.com/office/drawing/2014/main" id="{CE55EEB5-1B37-394C-A536-E0960B386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5037" y="4604887"/>
              <a:ext cx="26527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Seq=120,  15 bytes of data</a:t>
              </a:r>
            </a:p>
          </p:txBody>
        </p:sp>
        <p:sp>
          <p:nvSpPr>
            <p:cNvPr id="134" name="Rectangle 55">
              <a:extLst>
                <a:ext uri="{FF2B5EF4-FFF2-40B4-BE49-F238E27FC236}">
                  <a16:creationId xmlns:a16="http://schemas.microsoft.com/office/drawing/2014/main" id="{448E8CE2-468E-C147-BBB6-851B8973F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650" y="5077962"/>
              <a:ext cx="747712" cy="246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43" name="Group 63">
            <a:extLst>
              <a:ext uri="{FF2B5EF4-FFF2-40B4-BE49-F238E27FC236}">
                <a16:creationId xmlns:a16="http://schemas.microsoft.com/office/drawing/2014/main" id="{C3C010AE-BE43-6F47-963B-D6CB3155D42B}"/>
              </a:ext>
            </a:extLst>
          </p:cNvPr>
          <p:cNvGrpSpPr>
            <a:grpSpLocks/>
          </p:cNvGrpSpPr>
          <p:nvPr/>
        </p:nvGrpSpPr>
        <p:grpSpPr bwMode="auto">
          <a:xfrm>
            <a:off x="2025512" y="2734812"/>
            <a:ext cx="2346325" cy="571500"/>
            <a:chOff x="3759" y="1622"/>
            <a:chExt cx="1478" cy="360"/>
          </a:xfrm>
        </p:grpSpPr>
        <p:sp>
          <p:nvSpPr>
            <p:cNvPr id="144" name="Line 64">
              <a:extLst>
                <a:ext uri="{FF2B5EF4-FFF2-40B4-BE49-F238E27FC236}">
                  <a16:creationId xmlns:a16="http://schemas.microsoft.com/office/drawing/2014/main" id="{1530CC4E-B289-DB44-8685-B440E2B60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Rectangle 65">
              <a:extLst>
                <a:ext uri="{FF2B5EF4-FFF2-40B4-BE49-F238E27FC236}">
                  <a16:creationId xmlns:a16="http://schemas.microsoft.com/office/drawing/2014/main" id="{FE817F64-FB48-EB47-B984-31AC87976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Text Box 66">
              <a:extLst>
                <a:ext uri="{FF2B5EF4-FFF2-40B4-BE49-F238E27FC236}">
                  <a16:creationId xmlns:a16="http://schemas.microsoft.com/office/drawing/2014/main" id="{F1525CD3-6EAD-8B46-AE7B-D63A2D957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Seq=100, 20 bytes of data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EA8CEC7-4316-034E-9A10-D1758AB5C1E8}"/>
              </a:ext>
            </a:extLst>
          </p:cNvPr>
          <p:cNvGrpSpPr/>
          <p:nvPr/>
        </p:nvGrpSpPr>
        <p:grpSpPr>
          <a:xfrm>
            <a:off x="2030275" y="3011037"/>
            <a:ext cx="2324100" cy="1381125"/>
            <a:chOff x="2030275" y="3011037"/>
            <a:chExt cx="2324100" cy="1381125"/>
          </a:xfrm>
        </p:grpSpPr>
        <p:sp>
          <p:nvSpPr>
            <p:cNvPr id="118" name="Text Box 22">
              <a:extLst>
                <a:ext uri="{FF2B5EF4-FFF2-40B4-BE49-F238E27FC236}">
                  <a16:creationId xmlns:a16="http://schemas.microsoft.com/office/drawing/2014/main" id="{26DC4EAE-1D60-F74E-A59A-4591BEF7D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162" y="3372987"/>
              <a:ext cx="3587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22" name="Line 37">
              <a:extLst>
                <a:ext uri="{FF2B5EF4-FFF2-40B4-BE49-F238E27FC236}">
                  <a16:creationId xmlns:a16="http://schemas.microsoft.com/office/drawing/2014/main" id="{F82F123D-402E-6549-ACF5-E00DB4552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7687" y="3011037"/>
              <a:ext cx="1431925" cy="57308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7" name="Group 46">
              <a:extLst>
                <a:ext uri="{FF2B5EF4-FFF2-40B4-BE49-F238E27FC236}">
                  <a16:creationId xmlns:a16="http://schemas.microsoft.com/office/drawing/2014/main" id="{324855DF-61E7-B748-8BCC-0D83D44C7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9912" y="3211062"/>
              <a:ext cx="949325" cy="304800"/>
              <a:chOff x="4215" y="2253"/>
              <a:chExt cx="598" cy="192"/>
            </a:xfrm>
          </p:grpSpPr>
          <p:sp>
            <p:nvSpPr>
              <p:cNvPr id="128" name="Rectangle 47">
                <a:extLst>
                  <a:ext uri="{FF2B5EF4-FFF2-40B4-BE49-F238E27FC236}">
                    <a16:creationId xmlns:a16="http://schemas.microsoft.com/office/drawing/2014/main" id="{9FB09B08-6C10-9344-B5F2-19059A82D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5" y="2274"/>
                <a:ext cx="471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9" name="Text Box 48">
                <a:extLst>
                  <a:ext uri="{FF2B5EF4-FFF2-40B4-BE49-F238E27FC236}">
                    <a16:creationId xmlns:a16="http://schemas.microsoft.com/office/drawing/2014/main" id="{53E02B34-B365-F741-81B4-3CC6B76EE9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5" y="2253"/>
                <a:ext cx="5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ACK=100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47" name="Line 67">
              <a:extLst>
                <a:ext uri="{FF2B5EF4-FFF2-40B4-BE49-F238E27FC236}">
                  <a16:creationId xmlns:a16="http://schemas.microsoft.com/office/drawing/2014/main" id="{3A9C7800-3C25-D246-B475-A10782D1A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0275" y="3366637"/>
              <a:ext cx="2324100" cy="10255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8" name="Group 68">
              <a:extLst>
                <a:ext uri="{FF2B5EF4-FFF2-40B4-BE49-F238E27FC236}">
                  <a16:creationId xmlns:a16="http://schemas.microsoft.com/office/drawing/2014/main" id="{17041CF4-B3BE-AC4C-8F4D-F6EFAD3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3212" y="3768274"/>
              <a:ext cx="949325" cy="304800"/>
              <a:chOff x="4215" y="2253"/>
              <a:chExt cx="598" cy="192"/>
            </a:xfrm>
          </p:grpSpPr>
          <p:sp>
            <p:nvSpPr>
              <p:cNvPr id="149" name="Rectangle 69">
                <a:extLst>
                  <a:ext uri="{FF2B5EF4-FFF2-40B4-BE49-F238E27FC236}">
                    <a16:creationId xmlns:a16="http://schemas.microsoft.com/office/drawing/2014/main" id="{3AAC76A6-2B0F-6244-8FEC-36E70DA15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5" y="2274"/>
                <a:ext cx="471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0" name="Text Box 70">
                <a:extLst>
                  <a:ext uri="{FF2B5EF4-FFF2-40B4-BE49-F238E27FC236}">
                    <a16:creationId xmlns:a16="http://schemas.microsoft.com/office/drawing/2014/main" id="{821F7D19-F8C8-AE45-80AF-5153ED6D83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5" y="2253"/>
                <a:ext cx="5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ACK=120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51" name="Group 84">
            <a:extLst>
              <a:ext uri="{FF2B5EF4-FFF2-40B4-BE49-F238E27FC236}">
                <a16:creationId xmlns:a16="http://schemas.microsoft.com/office/drawing/2014/main" id="{A513F213-614E-9644-8CDB-349CE9C0E465}"/>
              </a:ext>
            </a:extLst>
          </p:cNvPr>
          <p:cNvGrpSpPr>
            <a:grpSpLocks/>
          </p:cNvGrpSpPr>
          <p:nvPr/>
        </p:nvGrpSpPr>
        <p:grpSpPr bwMode="auto">
          <a:xfrm>
            <a:off x="1598475" y="1469574"/>
            <a:ext cx="630237" cy="533400"/>
            <a:chOff x="-44" y="1473"/>
            <a:chExt cx="981" cy="1105"/>
          </a:xfrm>
        </p:grpSpPr>
        <p:pic>
          <p:nvPicPr>
            <p:cNvPr id="152" name="Picture 85" descr="desktop_computer_stylized_medium">
              <a:extLst>
                <a:ext uri="{FF2B5EF4-FFF2-40B4-BE49-F238E27FC236}">
                  <a16:creationId xmlns:a16="http://schemas.microsoft.com/office/drawing/2014/main" id="{9BBAD69B-B04A-1542-BCB4-1BBB280A5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" name="Freeform 86">
              <a:extLst>
                <a:ext uri="{FF2B5EF4-FFF2-40B4-BE49-F238E27FC236}">
                  <a16:creationId xmlns:a16="http://schemas.microsoft.com/office/drawing/2014/main" id="{B7171269-7915-9C4F-B3F9-C51F59FC71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4" name="Group 87">
            <a:extLst>
              <a:ext uri="{FF2B5EF4-FFF2-40B4-BE49-F238E27FC236}">
                <a16:creationId xmlns:a16="http://schemas.microsoft.com/office/drawing/2014/main" id="{C16FC996-18F5-D44A-B06A-968A8827AE3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76575" y="1464812"/>
            <a:ext cx="674687" cy="590550"/>
            <a:chOff x="-44" y="1473"/>
            <a:chExt cx="981" cy="1105"/>
          </a:xfrm>
        </p:grpSpPr>
        <p:pic>
          <p:nvPicPr>
            <p:cNvPr id="155" name="Picture 88" descr="desktop_computer_stylized_medium">
              <a:extLst>
                <a:ext uri="{FF2B5EF4-FFF2-40B4-BE49-F238E27FC236}">
                  <a16:creationId xmlns:a16="http://schemas.microsoft.com/office/drawing/2014/main" id="{DD8C1025-5742-124A-A45D-17C092AE9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6" name="Freeform 89">
              <a:extLst>
                <a:ext uri="{FF2B5EF4-FFF2-40B4-BE49-F238E27FC236}">
                  <a16:creationId xmlns:a16="http://schemas.microsoft.com/office/drawing/2014/main" id="{29DD3896-6A51-A043-8276-55B2A1834A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" name="Slide Number Placeholder 2">
            <a:extLst>
              <a:ext uri="{FF2B5EF4-FFF2-40B4-BE49-F238E27FC236}">
                <a16:creationId xmlns:a16="http://schemas.microsoft.com/office/drawing/2014/main" id="{F42F4D6B-59A3-9047-BAC8-F69D80AB6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6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5" grpId="0" animBg="1"/>
      <p:bldP spid="1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fast retransmit</a:t>
            </a:r>
            <a:endParaRPr lang="en-US" sz="4400" b="0" dirty="0"/>
          </a:p>
        </p:txBody>
      </p:sp>
      <p:sp>
        <p:nvSpPr>
          <p:cNvPr id="62" name="Line 10">
            <a:extLst>
              <a:ext uri="{FF2B5EF4-FFF2-40B4-BE49-F238E27FC236}">
                <a16:creationId xmlns:a16="http://schemas.microsoft.com/office/drawing/2014/main" id="{D5DBB1B8-3A7B-2149-A7A5-727E44799B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7251" y="1928015"/>
            <a:ext cx="0" cy="44134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3" name="Line 11">
            <a:extLst>
              <a:ext uri="{FF2B5EF4-FFF2-40B4-BE49-F238E27FC236}">
                <a16:creationId xmlns:a16="http://schemas.microsoft.com/office/drawing/2014/main" id="{689C7DF6-5B6C-F34C-B350-3B553A4C7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4518" y="2016469"/>
            <a:ext cx="14666" cy="43250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4" name="Text Box 34">
            <a:extLst>
              <a:ext uri="{FF2B5EF4-FFF2-40B4-BE49-F238E27FC236}">
                <a16:creationId xmlns:a16="http://schemas.microsoft.com/office/drawing/2014/main" id="{7F373F6A-C03C-9348-95D5-6812428E4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0336" y="1045159"/>
            <a:ext cx="1069083" cy="39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75" name="Text Box 38">
            <a:extLst>
              <a:ext uri="{FF2B5EF4-FFF2-40B4-BE49-F238E27FC236}">
                <a16:creationId xmlns:a16="http://schemas.microsoft.com/office/drawing/2014/main" id="{DAC7237E-4C51-2843-8070-FFEA26334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3327" y="1065430"/>
            <a:ext cx="1073474" cy="39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Host A</a:t>
            </a:r>
          </a:p>
        </p:txBody>
      </p:sp>
      <p:grpSp>
        <p:nvGrpSpPr>
          <p:cNvPr id="80" name="Group 78">
            <a:extLst>
              <a:ext uri="{FF2B5EF4-FFF2-40B4-BE49-F238E27FC236}">
                <a16:creationId xmlns:a16="http://schemas.microsoft.com/office/drawing/2014/main" id="{BFB3AB37-E716-1346-A8BA-2EFF122E1DFB}"/>
              </a:ext>
            </a:extLst>
          </p:cNvPr>
          <p:cNvGrpSpPr>
            <a:grpSpLocks/>
          </p:cNvGrpSpPr>
          <p:nvPr/>
        </p:nvGrpSpPr>
        <p:grpSpPr bwMode="auto">
          <a:xfrm>
            <a:off x="6606003" y="2250502"/>
            <a:ext cx="548811" cy="4090987"/>
            <a:chOff x="397" y="868"/>
            <a:chExt cx="250" cy="2220"/>
          </a:xfrm>
        </p:grpSpPr>
        <p:sp>
          <p:nvSpPr>
            <p:cNvPr id="81" name="Text Box 50">
              <a:extLst>
                <a:ext uri="{FF2B5EF4-FFF2-40B4-BE49-F238E27FC236}">
                  <a16:creationId xmlns:a16="http://schemas.microsoft.com/office/drawing/2014/main" id="{20D2BEC4-83BC-594C-9709-4963DF5C6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</p:txBody>
        </p:sp>
        <p:grpSp>
          <p:nvGrpSpPr>
            <p:cNvPr id="82" name="Group 51">
              <a:extLst>
                <a:ext uri="{FF2B5EF4-FFF2-40B4-BE49-F238E27FC236}">
                  <a16:creationId xmlns:a16="http://schemas.microsoft.com/office/drawing/2014/main" id="{EDCC85C1-CBD8-CF48-BE14-AB550ACC9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86" name="Line 52">
                <a:extLst>
                  <a:ext uri="{FF2B5EF4-FFF2-40B4-BE49-F238E27FC236}">
                    <a16:creationId xmlns:a16="http://schemas.microsoft.com/office/drawing/2014/main" id="{F5C3CCA7-42E1-5E4B-B134-3ADAAE25F4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7" name="Line 53">
                <a:extLst>
                  <a:ext uri="{FF2B5EF4-FFF2-40B4-BE49-F238E27FC236}">
                    <a16:creationId xmlns:a16="http://schemas.microsoft.com/office/drawing/2014/main" id="{8E5A8D16-FBBC-D14E-8BAD-251BDDCBB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83" name="Group 54">
              <a:extLst>
                <a:ext uri="{FF2B5EF4-FFF2-40B4-BE49-F238E27FC236}">
                  <a16:creationId xmlns:a16="http://schemas.microsoft.com/office/drawing/2014/main" id="{21D50596-28D4-5A43-9FB1-7BBC7387FCE9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84" name="Line 55">
                <a:extLst>
                  <a:ext uri="{FF2B5EF4-FFF2-40B4-BE49-F238E27FC236}">
                    <a16:creationId xmlns:a16="http://schemas.microsoft.com/office/drawing/2014/main" id="{80D32A34-44D9-C043-A214-A031ADF68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2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5" name="Line 56">
                <a:extLst>
                  <a:ext uri="{FF2B5EF4-FFF2-40B4-BE49-F238E27FC236}">
                    <a16:creationId xmlns:a16="http://schemas.microsoft.com/office/drawing/2014/main" id="{AE50FFCD-888F-5F49-95EA-1422F4F92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1752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FEC346A-D192-A745-962D-2F7187BE2EBA}"/>
              </a:ext>
            </a:extLst>
          </p:cNvPr>
          <p:cNvGrpSpPr/>
          <p:nvPr/>
        </p:nvGrpSpPr>
        <p:grpSpPr>
          <a:xfrm>
            <a:off x="7013299" y="3003106"/>
            <a:ext cx="3612455" cy="2092660"/>
            <a:chOff x="7013299" y="3003106"/>
            <a:chExt cx="3612455" cy="2092660"/>
          </a:xfrm>
        </p:grpSpPr>
        <p:sp>
          <p:nvSpPr>
            <p:cNvPr id="64" name="Line 12">
              <a:extLst>
                <a:ext uri="{FF2B5EF4-FFF2-40B4-BE49-F238E27FC236}">
                  <a16:creationId xmlns:a16="http://schemas.microsoft.com/office/drawing/2014/main" id="{95AEFD21-3019-6045-8B8C-F134C817BF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4339" y="3003106"/>
              <a:ext cx="3483853" cy="939821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8" name="Line 17">
              <a:extLst>
                <a:ext uri="{FF2B5EF4-FFF2-40B4-BE49-F238E27FC236}">
                  <a16:creationId xmlns:a16="http://schemas.microsoft.com/office/drawing/2014/main" id="{D424C827-C61B-5F47-A8EF-11555EB43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6535" y="3495131"/>
              <a:ext cx="3499219" cy="96377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9" name="Line 18">
              <a:extLst>
                <a:ext uri="{FF2B5EF4-FFF2-40B4-BE49-F238E27FC236}">
                  <a16:creationId xmlns:a16="http://schemas.microsoft.com/office/drawing/2014/main" id="{E299C9DA-59E0-D740-8F25-10DD099B6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7252" y="3785544"/>
              <a:ext cx="3466289" cy="10301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0" name="Line 19">
              <a:extLst>
                <a:ext uri="{FF2B5EF4-FFF2-40B4-BE49-F238E27FC236}">
                  <a16:creationId xmlns:a16="http://schemas.microsoft.com/office/drawing/2014/main" id="{5BBCCA9A-EE48-4F4D-B1C7-EAC1250891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7252" y="4050906"/>
              <a:ext cx="3450923" cy="104486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9" name="Text Box 43">
              <a:extLst>
                <a:ext uri="{FF2B5EF4-FFF2-40B4-BE49-F238E27FC236}">
                  <a16:creationId xmlns:a16="http://schemas.microsoft.com/office/drawing/2014/main" id="{239E35BD-73CE-0B47-977F-0F2E0F117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736981">
              <a:off x="7013299" y="3540991"/>
              <a:ext cx="1312756" cy="353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ACK=100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90" name="Text Box 67">
              <a:extLst>
                <a:ext uri="{FF2B5EF4-FFF2-40B4-BE49-F238E27FC236}">
                  <a16:creationId xmlns:a16="http://schemas.microsoft.com/office/drawing/2014/main" id="{0D263B80-AF59-D348-84FD-932DC4516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635106">
              <a:off x="7025762" y="4030047"/>
              <a:ext cx="1312756" cy="353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ACK=100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93" name="Text Box 74">
              <a:extLst>
                <a:ext uri="{FF2B5EF4-FFF2-40B4-BE49-F238E27FC236}">
                  <a16:creationId xmlns:a16="http://schemas.microsoft.com/office/drawing/2014/main" id="{8EFF23A0-366A-E64A-A6E3-90FD7CB3D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657108">
              <a:off x="7017491" y="4400415"/>
              <a:ext cx="1312756" cy="353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ACK=100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96" name="Text Box 77">
              <a:extLst>
                <a:ext uri="{FF2B5EF4-FFF2-40B4-BE49-F238E27FC236}">
                  <a16:creationId xmlns:a16="http://schemas.microsoft.com/office/drawing/2014/main" id="{589E2F0E-5EA2-944C-B543-F8CCDFFE3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628354">
              <a:off x="7020313" y="4687228"/>
              <a:ext cx="1312756" cy="353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ACK=100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7" name="Rectangle 84">
            <a:extLst>
              <a:ext uri="{FF2B5EF4-FFF2-40B4-BE49-F238E27FC236}">
                <a16:creationId xmlns:a16="http://schemas.microsoft.com/office/drawing/2014/main" id="{DDC13008-E549-D946-9386-1DAF70895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05" y="2563776"/>
            <a:ext cx="1047131" cy="2616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10A887-ABC6-3C43-BE7B-AF0C2FBB6C93}"/>
              </a:ext>
            </a:extLst>
          </p:cNvPr>
          <p:cNvGrpSpPr/>
          <p:nvPr/>
        </p:nvGrpSpPr>
        <p:grpSpPr>
          <a:xfrm>
            <a:off x="7137252" y="2219051"/>
            <a:ext cx="3503609" cy="1809741"/>
            <a:chOff x="7137252" y="2219051"/>
            <a:chExt cx="3503609" cy="1809741"/>
          </a:xfrm>
        </p:grpSpPr>
        <p:sp>
          <p:nvSpPr>
            <p:cNvPr id="60" name="Line 3">
              <a:extLst>
                <a:ext uri="{FF2B5EF4-FFF2-40B4-BE49-F238E27FC236}">
                  <a16:creationId xmlns:a16="http://schemas.microsoft.com/office/drawing/2014/main" id="{2DDEC3DE-B6A8-CB4A-8854-325CA5375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7252" y="2281830"/>
              <a:ext cx="3503609" cy="6855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id="{7443982D-7E67-3541-8BDB-FB3F54B4C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7252" y="2547191"/>
              <a:ext cx="2430134" cy="48096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5" name="Line 14">
              <a:extLst>
                <a:ext uri="{FF2B5EF4-FFF2-40B4-BE49-F238E27FC236}">
                  <a16:creationId xmlns:a16="http://schemas.microsoft.com/office/drawing/2014/main" id="{45E4DCDF-3370-7840-AFF3-2F4DBC2FB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7252" y="2812553"/>
              <a:ext cx="3503609" cy="6855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Line 15">
              <a:extLst>
                <a:ext uri="{FF2B5EF4-FFF2-40B4-BE49-F238E27FC236}">
                  <a16:creationId xmlns:a16="http://schemas.microsoft.com/office/drawing/2014/main" id="{99432412-7F47-DD4A-A770-DACE51980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7252" y="3343275"/>
              <a:ext cx="3503609" cy="6855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D5993C48-F14C-2044-846C-9FEC39130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7252" y="3077914"/>
              <a:ext cx="3503609" cy="6855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1" name="Text Box 20">
              <a:extLst>
                <a:ext uri="{FF2B5EF4-FFF2-40B4-BE49-F238E27FC236}">
                  <a16:creationId xmlns:a16="http://schemas.microsoft.com/office/drawing/2014/main" id="{E876EFCF-EFAF-7745-82C0-69510059A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1039" y="2740684"/>
              <a:ext cx="390753" cy="530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X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76" name="Text Box 40">
              <a:extLst>
                <a:ext uri="{FF2B5EF4-FFF2-40B4-BE49-F238E27FC236}">
                  <a16:creationId xmlns:a16="http://schemas.microsoft.com/office/drawing/2014/main" id="{9B99FD84-14B7-6845-8B4C-03596E083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4648">
              <a:off x="7273253" y="2219051"/>
              <a:ext cx="212219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Seq=92, 8 bytes of data</a:t>
              </a:r>
            </a:p>
          </p:txBody>
        </p:sp>
        <p:sp>
          <p:nvSpPr>
            <p:cNvPr id="98" name="Text Box 83">
              <a:extLst>
                <a:ext uri="{FF2B5EF4-FFF2-40B4-BE49-F238E27FC236}">
                  <a16:creationId xmlns:a16="http://schemas.microsoft.com/office/drawing/2014/main" id="{677E8A81-661D-AA46-A7ED-6BC634EAB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665764">
              <a:off x="7287508" y="2545419"/>
              <a:ext cx="231369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Seq=100, 20 bytes of data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3A0E61A-342C-6348-8A8F-CA25838E85CE}"/>
              </a:ext>
            </a:extLst>
          </p:cNvPr>
          <p:cNvGrpSpPr/>
          <p:nvPr/>
        </p:nvGrpSpPr>
        <p:grpSpPr>
          <a:xfrm>
            <a:off x="6842436" y="5132585"/>
            <a:ext cx="3833549" cy="696610"/>
            <a:chOff x="6842436" y="5132585"/>
            <a:chExt cx="3833549" cy="696610"/>
          </a:xfrm>
        </p:grpSpPr>
        <p:sp>
          <p:nvSpPr>
            <p:cNvPr id="72" name="Line 24">
              <a:extLst>
                <a:ext uri="{FF2B5EF4-FFF2-40B4-BE49-F238E27FC236}">
                  <a16:creationId xmlns:a16="http://schemas.microsoft.com/office/drawing/2014/main" id="{A22F562A-B278-CF40-B0A2-08D7E8956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2376" y="5143678"/>
              <a:ext cx="3503609" cy="6855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" name="Rectangle 85">
              <a:extLst>
                <a:ext uri="{FF2B5EF4-FFF2-40B4-BE49-F238E27FC236}">
                  <a16:creationId xmlns:a16="http://schemas.microsoft.com/office/drawing/2014/main" id="{C18ABD18-73AE-1540-89A2-73F2330E4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171" y="5224724"/>
              <a:ext cx="1047131" cy="2616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0" name="Text Box 86">
              <a:extLst>
                <a:ext uri="{FF2B5EF4-FFF2-40B4-BE49-F238E27FC236}">
                  <a16:creationId xmlns:a16="http://schemas.microsoft.com/office/drawing/2014/main" id="{DDF60828-DFE2-734F-A384-4D3CA07DD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2436" y="5132585"/>
              <a:ext cx="3154565" cy="353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Seq=100, 20 bytes of data</a:t>
              </a:r>
            </a:p>
          </p:txBody>
        </p:sp>
      </p:grpSp>
      <p:grpSp>
        <p:nvGrpSpPr>
          <p:cNvPr id="101" name="Group 93">
            <a:extLst>
              <a:ext uri="{FF2B5EF4-FFF2-40B4-BE49-F238E27FC236}">
                <a16:creationId xmlns:a16="http://schemas.microsoft.com/office/drawing/2014/main" id="{90980625-BCFD-F546-BD95-6CC80FC48859}"/>
              </a:ext>
            </a:extLst>
          </p:cNvPr>
          <p:cNvGrpSpPr>
            <a:grpSpLocks/>
          </p:cNvGrpSpPr>
          <p:nvPr/>
        </p:nvGrpSpPr>
        <p:grpSpPr bwMode="auto">
          <a:xfrm>
            <a:off x="6608198" y="1343690"/>
            <a:ext cx="810044" cy="619176"/>
            <a:chOff x="-44" y="1473"/>
            <a:chExt cx="981" cy="1105"/>
          </a:xfrm>
        </p:grpSpPr>
        <p:pic>
          <p:nvPicPr>
            <p:cNvPr id="102" name="Picture 94" descr="desktop_computer_stylized_medium">
              <a:extLst>
                <a:ext uri="{FF2B5EF4-FFF2-40B4-BE49-F238E27FC236}">
                  <a16:creationId xmlns:a16="http://schemas.microsoft.com/office/drawing/2014/main" id="{6FD17C8F-7985-B64F-82A4-84E39A7C7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Freeform 95">
              <a:extLst>
                <a:ext uri="{FF2B5EF4-FFF2-40B4-BE49-F238E27FC236}">
                  <a16:creationId xmlns:a16="http://schemas.microsoft.com/office/drawing/2014/main" id="{F7BDE405-F464-BB4E-8D0F-F82DE05FCB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4" name="Group 96">
            <a:extLst>
              <a:ext uri="{FF2B5EF4-FFF2-40B4-BE49-F238E27FC236}">
                <a16:creationId xmlns:a16="http://schemas.microsoft.com/office/drawing/2014/main" id="{30D13886-717C-5C49-84EB-DD7C28AC75E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328620" y="1375018"/>
            <a:ext cx="749093" cy="672617"/>
            <a:chOff x="-44" y="1473"/>
            <a:chExt cx="981" cy="1105"/>
          </a:xfrm>
        </p:grpSpPr>
        <p:pic>
          <p:nvPicPr>
            <p:cNvPr id="105" name="Picture 97" descr="desktop_computer_stylized_medium">
              <a:extLst>
                <a:ext uri="{FF2B5EF4-FFF2-40B4-BE49-F238E27FC236}">
                  <a16:creationId xmlns:a16="http://schemas.microsoft.com/office/drawing/2014/main" id="{5EB3C43B-1013-9A41-8AA9-8D6C5A281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Freeform 98">
              <a:extLst>
                <a:ext uri="{FF2B5EF4-FFF2-40B4-BE49-F238E27FC236}">
                  <a16:creationId xmlns:a16="http://schemas.microsoft.com/office/drawing/2014/main" id="{1D800635-1037-4C4C-A3B0-794CE30A50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BABFE7-C970-8E4B-A16C-A7D788B9DA23}"/>
              </a:ext>
            </a:extLst>
          </p:cNvPr>
          <p:cNvGrpSpPr/>
          <p:nvPr/>
        </p:nvGrpSpPr>
        <p:grpSpPr>
          <a:xfrm>
            <a:off x="1803400" y="4591050"/>
            <a:ext cx="5319534" cy="1606314"/>
            <a:chOff x="1803400" y="4591050"/>
            <a:chExt cx="5319534" cy="1606314"/>
          </a:xfrm>
        </p:grpSpPr>
        <p:pic>
          <p:nvPicPr>
            <p:cNvPr id="52" name="Picture 2" descr="Image result for light bulb icon">
              <a:extLst>
                <a:ext uri="{FF2B5EF4-FFF2-40B4-BE49-F238E27FC236}">
                  <a16:creationId xmlns:a16="http://schemas.microsoft.com/office/drawing/2014/main" id="{F30DA35F-A671-6D4D-9DD4-D0D5E13E1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3400" y="4591050"/>
              <a:ext cx="819150" cy="81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 Box 29">
              <a:extLst>
                <a:ext uri="{FF2B5EF4-FFF2-40B4-BE49-F238E27FC236}">
                  <a16:creationId xmlns:a16="http://schemas.microsoft.com/office/drawing/2014/main" id="{34AAC8DC-F059-7445-99BF-80AECC3E6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5200" y="4775436"/>
              <a:ext cx="4145527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Receipt of three duplicate ACKs indicates 3 segments received after a missing segment – lost segment is likely. So retransmit!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551B68-D8DE-9043-B6CA-9F2F28DD2CA6}"/>
                </a:ext>
              </a:extLst>
            </p:cNvPr>
            <p:cNvCxnSpPr>
              <a:cxnSpLocks/>
            </p:cNvCxnSpPr>
            <p:nvPr/>
          </p:nvCxnSpPr>
          <p:spPr>
            <a:xfrm>
              <a:off x="6359939" y="5143678"/>
              <a:ext cx="762995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962C80-D280-E449-81BD-84D3E53124DD}"/>
              </a:ext>
            </a:extLst>
          </p:cNvPr>
          <p:cNvGrpSpPr/>
          <p:nvPr/>
        </p:nvGrpSpPr>
        <p:grpSpPr>
          <a:xfrm>
            <a:off x="790711" y="1227535"/>
            <a:ext cx="5214977" cy="2878929"/>
            <a:chOff x="7089911" y="1681505"/>
            <a:chExt cx="5214977" cy="2878929"/>
          </a:xfrm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F5C10379-FA54-C34D-B355-F07F5DA40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0355" y="2207758"/>
              <a:ext cx="4809067" cy="2263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463550" indent="-238125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if sender receives 3 additional ACKs for same data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triple duplicate ACKs”),</a:t>
              </a: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resend unACKed segment with smallest seq #</a:t>
              </a:r>
            </a:p>
            <a:p>
              <a:pPr marL="463550" marR="0" lvl="1" indent="-238125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likely that unACKed segment lost, so don’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 wait for timeout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Rectangle 6">
              <a:extLst>
                <a:ext uri="{FF2B5EF4-FFF2-40B4-BE49-F238E27FC236}">
                  <a16:creationId xmlns:a16="http://schemas.microsoft.com/office/drawing/2014/main" id="{8A365B45-4FD3-5C46-85AD-12CD5EA21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9911" y="1910106"/>
              <a:ext cx="5214977" cy="2650328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7" name="Text Box 7">
              <a:extLst>
                <a:ext uri="{FF2B5EF4-FFF2-40B4-BE49-F238E27FC236}">
                  <a16:creationId xmlns:a16="http://schemas.microsoft.com/office/drawing/2014/main" id="{F5EE31CA-1C9B-9E4F-8E15-A0B0919A3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8953" y="1681505"/>
              <a:ext cx="2773363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 fast retransmit</a:t>
              </a:r>
            </a:p>
          </p:txBody>
        </p:sp>
      </p:grpSp>
      <p:sp>
        <p:nvSpPr>
          <p:cNvPr id="53" name="Slide Number Placeholder 2">
            <a:extLst>
              <a:ext uri="{FF2B5EF4-FFF2-40B4-BE49-F238E27FC236}">
                <a16:creationId xmlns:a16="http://schemas.microsoft.com/office/drawing/2014/main" id="{16A9B416-8E8B-FD4A-BF46-FBBC16EEB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183946"/>
            <a:ext cx="6618109" cy="5624267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Connection-oriented transport: TCP</a:t>
            </a:r>
          </a:p>
          <a:p>
            <a:pPr marL="746125" lvl="1" indent="-288925">
              <a:buClr>
                <a:schemeClr val="bg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segment structure</a:t>
            </a:r>
          </a:p>
          <a:p>
            <a:pPr marL="746125" lvl="1" indent="-288925">
              <a:buClr>
                <a:schemeClr val="bg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reliable data transfer</a:t>
            </a:r>
          </a:p>
          <a:p>
            <a:pPr marL="746125" lvl="1" indent="-288925">
              <a:buFont typeface="Arial"/>
              <a:buChar char="•"/>
              <a:defRPr/>
            </a:pPr>
            <a:r>
              <a:rPr lang="en-US" dirty="0"/>
              <a:t>flow control</a:t>
            </a:r>
          </a:p>
          <a:p>
            <a:pPr marL="746125" lvl="1" indent="-288925">
              <a:buFont typeface="Arial"/>
              <a:buChar char="•"/>
              <a:defRPr/>
            </a:pPr>
            <a:r>
              <a:rPr lang="en-US" dirty="0"/>
              <a:t>connection management</a:t>
            </a:r>
            <a:endParaRPr lang="en-US" sz="3200" dirty="0"/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FDDC9-958A-FA4C-8403-56ABF73A6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B4D37-2E98-204A-ACC1-DA60FB18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79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flow control</a:t>
            </a:r>
            <a:endParaRPr lang="en-US" sz="4400" b="0" dirty="0"/>
          </a:p>
        </p:txBody>
      </p:sp>
      <p:sp>
        <p:nvSpPr>
          <p:cNvPr id="137" name="Rectangle 72">
            <a:extLst>
              <a:ext uri="{FF2B5EF4-FFF2-40B4-BE49-F238E27FC236}">
                <a16:creationId xmlns:a16="http://schemas.microsoft.com/office/drawing/2014/main" id="{C267ED98-FBDB-D24C-A351-3097B056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422" y="1084921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8" name="Freeform 32">
            <a:extLst>
              <a:ext uri="{FF2B5EF4-FFF2-40B4-BE49-F238E27FC236}">
                <a16:creationId xmlns:a16="http://schemas.microsoft.com/office/drawing/2014/main" id="{58EA8CF4-DBF4-E34D-8254-A77227811341}"/>
              </a:ext>
            </a:extLst>
          </p:cNvPr>
          <p:cNvSpPr>
            <a:spLocks/>
          </p:cNvSpPr>
          <p:nvPr/>
        </p:nvSpPr>
        <p:spPr bwMode="auto">
          <a:xfrm>
            <a:off x="10289997" y="1078571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9" name="Rectangle 40">
            <a:extLst>
              <a:ext uri="{FF2B5EF4-FFF2-40B4-BE49-F238E27FC236}">
                <a16:creationId xmlns:a16="http://schemas.microsoft.com/office/drawing/2014/main" id="{8F576ED5-5855-F048-B4BB-75BF51C2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697" y="1186521"/>
            <a:ext cx="2533650" cy="38147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0" name="Oval 31">
            <a:extLst>
              <a:ext uri="{FF2B5EF4-FFF2-40B4-BE49-F238E27FC236}">
                <a16:creationId xmlns:a16="http://schemas.microsoft.com/office/drawing/2014/main" id="{E56CABC0-9BC4-164D-8001-714872CF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447" y="1243671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grpSp>
        <p:nvGrpSpPr>
          <p:cNvPr id="141" name="Group 47">
            <a:extLst>
              <a:ext uri="{FF2B5EF4-FFF2-40B4-BE49-F238E27FC236}">
                <a16:creationId xmlns:a16="http://schemas.microsoft.com/office/drawing/2014/main" id="{02602D35-C64D-9445-8BEF-315190C777FA}"/>
              </a:ext>
            </a:extLst>
          </p:cNvPr>
          <p:cNvGrpSpPr>
            <a:grpSpLocks/>
          </p:cNvGrpSpPr>
          <p:nvPr/>
        </p:nvGrpSpPr>
        <p:grpSpPr bwMode="auto">
          <a:xfrm>
            <a:off x="8070672" y="2312058"/>
            <a:ext cx="1795463" cy="688975"/>
            <a:chOff x="1173" y="2345"/>
            <a:chExt cx="1131" cy="434"/>
          </a:xfrm>
        </p:grpSpPr>
        <p:sp>
          <p:nvSpPr>
            <p:cNvPr id="142" name="Rectangle 44">
              <a:extLst>
                <a:ext uri="{FF2B5EF4-FFF2-40B4-BE49-F238E27FC236}">
                  <a16:creationId xmlns:a16="http://schemas.microsoft.com/office/drawing/2014/main" id="{92C6A498-BA40-944E-B932-C93263DC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Text Box 46">
              <a:extLst>
                <a:ext uri="{FF2B5EF4-FFF2-40B4-BE49-F238E27FC236}">
                  <a16:creationId xmlns:a16="http://schemas.microsoft.com/office/drawing/2014/main" id="{ED90C8EB-7D14-B54F-AC97-04DAEC25D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 socket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buffers</a:t>
              </a:r>
            </a:p>
          </p:txBody>
        </p:sp>
      </p:grpSp>
      <p:sp>
        <p:nvSpPr>
          <p:cNvPr id="144" name="Oval 48">
            <a:extLst>
              <a:ext uri="{FF2B5EF4-FFF2-40B4-BE49-F238E27FC236}">
                <a16:creationId xmlns:a16="http://schemas.microsoft.com/office/drawing/2014/main" id="{0742E955-8C93-5F47-BE4B-8E6ACFB2E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947" y="3335996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5" name="Text Box 64">
            <a:extLst>
              <a:ext uri="{FF2B5EF4-FFF2-40B4-BE49-F238E27FC236}">
                <a16:creationId xmlns:a16="http://schemas.microsoft.com/office/drawing/2014/main" id="{FCF30813-93D4-B644-BB9A-DEC80D916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360" y="336483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6" name="Oval 65">
            <a:extLst>
              <a:ext uri="{FF2B5EF4-FFF2-40B4-BE49-F238E27FC236}">
                <a16:creationId xmlns:a16="http://schemas.microsoft.com/office/drawing/2014/main" id="{6BD69667-2B04-344B-AF15-D9A7175F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885" y="432183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7" name="Text Box 66">
            <a:extLst>
              <a:ext uri="{FF2B5EF4-FFF2-40B4-BE49-F238E27FC236}">
                <a16:creationId xmlns:a16="http://schemas.microsoft.com/office/drawing/2014/main" id="{19C3DDC5-2A06-B840-8A80-61FECF597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699" y="435497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IP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9" name="Line 68">
            <a:extLst>
              <a:ext uri="{FF2B5EF4-FFF2-40B4-BE49-F238E27FC236}">
                <a16:creationId xmlns:a16="http://schemas.microsoft.com/office/drawing/2014/main" id="{68A5AD3F-8561-BA43-8CCB-23369CB3F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6347" y="4071008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0" name="Line 69">
            <a:extLst>
              <a:ext uri="{FF2B5EF4-FFF2-40B4-BE49-F238E27FC236}">
                <a16:creationId xmlns:a16="http://schemas.microsoft.com/office/drawing/2014/main" id="{069D68E8-3A07-7842-BBE3-A83C41548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9047" y="2219983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1" name="Group 56">
            <a:extLst>
              <a:ext uri="{FF2B5EF4-FFF2-40B4-BE49-F238E27FC236}">
                <a16:creationId xmlns:a16="http://schemas.microsoft.com/office/drawing/2014/main" id="{9D087FDD-1E50-B54A-BAF1-08F2E9EB032C}"/>
              </a:ext>
            </a:extLst>
          </p:cNvPr>
          <p:cNvGrpSpPr>
            <a:grpSpLocks/>
          </p:cNvGrpSpPr>
          <p:nvPr/>
        </p:nvGrpSpPr>
        <p:grpSpPr bwMode="auto">
          <a:xfrm>
            <a:off x="8745360" y="2104096"/>
            <a:ext cx="533400" cy="206375"/>
            <a:chOff x="2003" y="1816"/>
            <a:chExt cx="336" cy="130"/>
          </a:xfrm>
        </p:grpSpPr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4802C0EA-E5A8-E447-A8F6-A96701A0B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Rectangle 17">
              <a:extLst>
                <a:ext uri="{FF2B5EF4-FFF2-40B4-BE49-F238E27FC236}">
                  <a16:creationId xmlns:a16="http://schemas.microsoft.com/office/drawing/2014/main" id="{620EA98C-EF38-184B-A03B-82616FCB9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Rectangle 18">
              <a:extLst>
                <a:ext uri="{FF2B5EF4-FFF2-40B4-BE49-F238E27FC236}">
                  <a16:creationId xmlns:a16="http://schemas.microsoft.com/office/drawing/2014/main" id="{1C3BBD2A-6ACC-C349-BDA8-0843C2DE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9">
              <a:extLst>
                <a:ext uri="{FF2B5EF4-FFF2-40B4-BE49-F238E27FC236}">
                  <a16:creationId xmlns:a16="http://schemas.microsoft.com/office/drawing/2014/main" id="{96FBD4A2-E799-8F4F-9D14-53FD99E5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65" name="Text Box 103">
            <a:extLst>
              <a:ext uri="{FF2B5EF4-FFF2-40B4-BE49-F238E27FC236}">
                <a16:creationId xmlns:a16="http://schemas.microsoft.com/office/drawing/2014/main" id="{4ECF9189-0AD6-144B-8167-6762F7B3E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972" y="5823520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 protocol stack</a:t>
            </a:r>
          </a:p>
        </p:txBody>
      </p:sp>
      <p:sp>
        <p:nvSpPr>
          <p:cNvPr id="169" name="Line 115">
            <a:extLst>
              <a:ext uri="{FF2B5EF4-FFF2-40B4-BE49-F238E27FC236}">
                <a16:creationId xmlns:a16="http://schemas.microsoft.com/office/drawing/2014/main" id="{ABF785A9-86A1-6E46-9624-CABBC5E29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0777" y="5419835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1" name="Line 118">
            <a:extLst>
              <a:ext uri="{FF2B5EF4-FFF2-40B4-BE49-F238E27FC236}">
                <a16:creationId xmlns:a16="http://schemas.microsoft.com/office/drawing/2014/main" id="{5E5B6E3E-966C-D44A-B01C-0473357F1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5235" y="4996521"/>
            <a:ext cx="0" cy="4635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72" name="Group 124">
            <a:extLst>
              <a:ext uri="{FF2B5EF4-FFF2-40B4-BE49-F238E27FC236}">
                <a16:creationId xmlns:a16="http://schemas.microsoft.com/office/drawing/2014/main" id="{4194DDD2-AC6E-4846-988C-D47AF88815B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3360" y="4590121"/>
            <a:ext cx="869950" cy="906462"/>
            <a:chOff x="-44" y="1473"/>
            <a:chExt cx="981" cy="1105"/>
          </a:xfrm>
        </p:grpSpPr>
        <p:pic>
          <p:nvPicPr>
            <p:cNvPr id="173" name="Picture 125" descr="desktop_computer_stylized_medium">
              <a:extLst>
                <a:ext uri="{FF2B5EF4-FFF2-40B4-BE49-F238E27FC236}">
                  <a16:creationId xmlns:a16="http://schemas.microsoft.com/office/drawing/2014/main" id="{C6DE1974-7837-334B-B35F-1B82108E30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Freeform 126">
              <a:extLst>
                <a:ext uri="{FF2B5EF4-FFF2-40B4-BE49-F238E27FC236}">
                  <a16:creationId xmlns:a16="http://schemas.microsoft.com/office/drawing/2014/main" id="{C8663771-41F7-FF4F-89C7-CFC093B9A1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F08E5E-7834-074F-B7D9-7DBE006EE269}"/>
              </a:ext>
            </a:extLst>
          </p:cNvPr>
          <p:cNvSpPr txBox="1"/>
          <p:nvPr/>
        </p:nvSpPr>
        <p:spPr>
          <a:xfrm>
            <a:off x="712555" y="1437021"/>
            <a:ext cx="385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if network layer delivers data faster than application layer removes data from socket buffers?</a:t>
            </a:r>
          </a:p>
        </p:txBody>
      </p:sp>
      <p:sp>
        <p:nvSpPr>
          <p:cNvPr id="182" name="Line 117">
            <a:extLst>
              <a:ext uri="{FF2B5EF4-FFF2-40B4-BE49-F238E27FC236}">
                <a16:creationId xmlns:a16="http://schemas.microsoft.com/office/drawing/2014/main" id="{1B7AFE0B-8185-3E43-BF7C-730BEFE1D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4475" y="5006696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20FA96-992D-4547-BB82-D80AD6340B76}"/>
              </a:ext>
            </a:extLst>
          </p:cNvPr>
          <p:cNvGrpSpPr/>
          <p:nvPr/>
        </p:nvGrpSpPr>
        <p:grpSpPr>
          <a:xfrm>
            <a:off x="5189688" y="2806352"/>
            <a:ext cx="4533734" cy="2971623"/>
            <a:chOff x="5189688" y="2806352"/>
            <a:chExt cx="4533734" cy="29716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136498-1DCA-8245-9AEB-79D923D0965C}"/>
                </a:ext>
              </a:extLst>
            </p:cNvPr>
            <p:cNvGrpSpPr/>
            <p:nvPr/>
          </p:nvGrpSpPr>
          <p:grpSpPr>
            <a:xfrm>
              <a:off x="5189688" y="3080408"/>
              <a:ext cx="3750934" cy="2697567"/>
              <a:chOff x="4633274" y="3577949"/>
              <a:chExt cx="3750934" cy="2697567"/>
            </a:xfrm>
          </p:grpSpPr>
          <p:sp>
            <p:nvSpPr>
              <p:cNvPr id="163" name="Rectangle 91">
                <a:extLst>
                  <a:ext uri="{FF2B5EF4-FFF2-40B4-BE49-F238E27FC236}">
                    <a16:creationId xmlns:a16="http://schemas.microsoft.com/office/drawing/2014/main" id="{262B8492-92D0-1D4D-A388-8EDCD2891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5546" y="46193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31E27D-6EC1-5943-92A1-E4210B15E8BC}"/>
                  </a:ext>
                </a:extLst>
              </p:cNvPr>
              <p:cNvGrpSpPr/>
              <p:nvPr/>
            </p:nvGrpSpPr>
            <p:grpSpPr>
              <a:xfrm>
                <a:off x="7344839" y="5551212"/>
                <a:ext cx="1039369" cy="214398"/>
                <a:chOff x="7344839" y="5551212"/>
                <a:chExt cx="1039369" cy="214398"/>
              </a:xfrm>
            </p:grpSpPr>
            <p:sp>
              <p:nvSpPr>
                <p:cNvPr id="158" name="Rectangle 74">
                  <a:extLst>
                    <a:ext uri="{FF2B5EF4-FFF2-40B4-BE49-F238E27FC236}">
                      <a16:creationId xmlns:a16="http://schemas.microsoft.com/office/drawing/2014/main" id="{8A48CC54-2E19-7E49-AB6A-C589B7121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4839" y="5556060"/>
                  <a:ext cx="1006475" cy="209550"/>
                </a:xfrm>
                <a:prstGeom prst="rect">
                  <a:avLst/>
                </a:pr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4" name="Rectangle 92">
                  <a:extLst>
                    <a:ext uri="{FF2B5EF4-FFF2-40B4-BE49-F238E27FC236}">
                      <a16:creationId xmlns:a16="http://schemas.microsoft.com/office/drawing/2014/main" id="{F086B485-A7FA-024F-AE08-D3278D535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0783" y="5551212"/>
                  <a:ext cx="733425" cy="212725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59" name="Line 75">
                  <a:extLst>
                    <a:ext uri="{FF2B5EF4-FFF2-40B4-BE49-F238E27FC236}">
                      <a16:creationId xmlns:a16="http://schemas.microsoft.com/office/drawing/2014/main" id="{3072215E-AACF-9541-93AB-D98D0EECB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888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0" name="Line 76">
                  <a:extLst>
                    <a:ext uri="{FF2B5EF4-FFF2-40B4-BE49-F238E27FC236}">
                      <a16:creationId xmlns:a16="http://schemas.microsoft.com/office/drawing/2014/main" id="{A70802F4-DC4B-B74E-9BF2-97E565E57F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412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2" name="Rectangle 86">
                <a:extLst>
                  <a:ext uri="{FF2B5EF4-FFF2-40B4-BE49-F238E27FC236}">
                    <a16:creationId xmlns:a16="http://schemas.microsoft.com/office/drawing/2014/main" id="{4115F8B6-91A1-7C41-83BF-8BE89BBEB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7608" y="35779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Text Box 106">
                <a:extLst>
                  <a:ext uri="{FF2B5EF4-FFF2-40B4-BE49-F238E27FC236}">
                    <a16:creationId xmlns:a16="http://schemas.microsoft.com/office/drawing/2014/main" id="{60423099-6913-6449-94EA-C3C8BD4E23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3274" y="4192806"/>
                <a:ext cx="2332549" cy="10895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Network layer delivering IP datagram payload into TCP socket buffers</a:t>
                </a:r>
              </a:p>
            </p:txBody>
          </p:sp>
          <p:sp>
            <p:nvSpPr>
              <p:cNvPr id="168" name="Line 108">
                <a:extLst>
                  <a:ext uri="{FF2B5EF4-FFF2-40B4-BE49-F238E27FC236}">
                    <a16:creationId xmlns:a16="http://schemas.microsoft.com/office/drawing/2014/main" id="{526C2D0A-E0A9-564E-8CDF-3A8B49E5D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06339" y="4724124"/>
                <a:ext cx="522908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0" name="Text Box 116">
                <a:extLst>
                  <a:ext uri="{FF2B5EF4-FFF2-40B4-BE49-F238E27FC236}">
                    <a16:creationId xmlns:a16="http://schemas.microsoft.com/office/drawing/2014/main" id="{698424D2-456E-974F-973C-408C9336D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4521" y="5970716"/>
                <a:ext cx="11334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from sender</a:t>
                </a:r>
              </a:p>
            </p:txBody>
          </p:sp>
        </p:grp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1FE7EE57-FED3-864B-8F06-9CC2C77BF0DE}"/>
                </a:ext>
              </a:extLst>
            </p:cNvPr>
            <p:cNvSpPr/>
            <p:nvPr/>
          </p:nvSpPr>
          <p:spPr>
            <a:xfrm>
              <a:off x="8312727" y="2806352"/>
              <a:ext cx="1410695" cy="271814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1072C8-D06D-0540-97C3-C1DE8C5A0444}"/>
              </a:ext>
            </a:extLst>
          </p:cNvPr>
          <p:cNvGrpSpPr/>
          <p:nvPr/>
        </p:nvGrpSpPr>
        <p:grpSpPr>
          <a:xfrm>
            <a:off x="4989152" y="1607125"/>
            <a:ext cx="4984933" cy="885919"/>
            <a:chOff x="4989152" y="1607125"/>
            <a:chExt cx="4984933" cy="8859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A53074-9492-2643-8C14-D55F3A8DF9EC}"/>
                </a:ext>
              </a:extLst>
            </p:cNvPr>
            <p:cNvGrpSpPr/>
            <p:nvPr/>
          </p:nvGrpSpPr>
          <p:grpSpPr>
            <a:xfrm>
              <a:off x="4989152" y="1652814"/>
              <a:ext cx="4984933" cy="840230"/>
              <a:chOff x="4432738" y="2150355"/>
              <a:chExt cx="4984933" cy="840230"/>
            </a:xfrm>
          </p:grpSpPr>
          <p:sp>
            <p:nvSpPr>
              <p:cNvPr id="166" name="Line 105">
                <a:extLst>
                  <a:ext uri="{FF2B5EF4-FFF2-40B4-BE49-F238E27FC236}">
                    <a16:creationId xmlns:a16="http://schemas.microsoft.com/office/drawing/2014/main" id="{E962447C-3133-664A-8728-73048FD03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6294" y="2457174"/>
                <a:ext cx="110210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Text Box 104">
                <a:extLst>
                  <a:ext uri="{FF2B5EF4-FFF2-40B4-BE49-F238E27FC236}">
                    <a16:creationId xmlns:a16="http://schemas.microsoft.com/office/drawing/2014/main" id="{F110BC32-2D3E-6B43-8E30-DD363F7CF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738" y="2150355"/>
                <a:ext cx="2533651" cy="840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 removing data from TCP socket buffers</a:t>
                </a:r>
              </a:p>
            </p:txBody>
          </p:sp>
          <p:sp>
            <p:nvSpPr>
              <p:cNvPr id="176" name="Rectangle 86">
                <a:extLst>
                  <a:ext uri="{FF2B5EF4-FFF2-40B4-BE49-F238E27FC236}">
                    <a16:creationId xmlns:a16="http://schemas.microsoft.com/office/drawing/2014/main" id="{4FC9FA64-3313-7441-820B-DA439AD3A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6946" y="2344462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6" name="Curved Down Arrow 55">
              <a:extLst>
                <a:ext uri="{FF2B5EF4-FFF2-40B4-BE49-F238E27FC236}">
                  <a16:creationId xmlns:a16="http://schemas.microsoft.com/office/drawing/2014/main" id="{1957E969-1EF1-4941-A40B-CB97CA05EBA4}"/>
                </a:ext>
              </a:extLst>
            </p:cNvPr>
            <p:cNvSpPr/>
            <p:nvPr/>
          </p:nvSpPr>
          <p:spPr>
            <a:xfrm rot="10800000" flipH="1">
              <a:off x="8517082" y="1607125"/>
              <a:ext cx="1000991" cy="87283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id="{70507C61-599D-8346-AECE-C0A356026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3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flow control</a:t>
            </a:r>
            <a:endParaRPr lang="en-US" sz="4400" b="0" dirty="0"/>
          </a:p>
        </p:txBody>
      </p:sp>
      <p:sp>
        <p:nvSpPr>
          <p:cNvPr id="137" name="Rectangle 72">
            <a:extLst>
              <a:ext uri="{FF2B5EF4-FFF2-40B4-BE49-F238E27FC236}">
                <a16:creationId xmlns:a16="http://schemas.microsoft.com/office/drawing/2014/main" id="{C267ED98-FBDB-D24C-A351-3097B056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422" y="1084921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8" name="Freeform 32">
            <a:extLst>
              <a:ext uri="{FF2B5EF4-FFF2-40B4-BE49-F238E27FC236}">
                <a16:creationId xmlns:a16="http://schemas.microsoft.com/office/drawing/2014/main" id="{58EA8CF4-DBF4-E34D-8254-A77227811341}"/>
              </a:ext>
            </a:extLst>
          </p:cNvPr>
          <p:cNvSpPr>
            <a:spLocks/>
          </p:cNvSpPr>
          <p:nvPr/>
        </p:nvSpPr>
        <p:spPr bwMode="auto">
          <a:xfrm>
            <a:off x="10289997" y="1078571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9" name="Rectangle 40">
            <a:extLst>
              <a:ext uri="{FF2B5EF4-FFF2-40B4-BE49-F238E27FC236}">
                <a16:creationId xmlns:a16="http://schemas.microsoft.com/office/drawing/2014/main" id="{8F576ED5-5855-F048-B4BB-75BF51C2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697" y="1186521"/>
            <a:ext cx="2533650" cy="38147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0" name="Oval 31">
            <a:extLst>
              <a:ext uri="{FF2B5EF4-FFF2-40B4-BE49-F238E27FC236}">
                <a16:creationId xmlns:a16="http://schemas.microsoft.com/office/drawing/2014/main" id="{E56CABC0-9BC4-164D-8001-714872CF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447" y="1243671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grpSp>
        <p:nvGrpSpPr>
          <p:cNvPr id="141" name="Group 47">
            <a:extLst>
              <a:ext uri="{FF2B5EF4-FFF2-40B4-BE49-F238E27FC236}">
                <a16:creationId xmlns:a16="http://schemas.microsoft.com/office/drawing/2014/main" id="{02602D35-C64D-9445-8BEF-315190C777FA}"/>
              </a:ext>
            </a:extLst>
          </p:cNvPr>
          <p:cNvGrpSpPr>
            <a:grpSpLocks/>
          </p:cNvGrpSpPr>
          <p:nvPr/>
        </p:nvGrpSpPr>
        <p:grpSpPr bwMode="auto">
          <a:xfrm>
            <a:off x="8070672" y="2312058"/>
            <a:ext cx="1795463" cy="688975"/>
            <a:chOff x="1173" y="2345"/>
            <a:chExt cx="1131" cy="434"/>
          </a:xfrm>
        </p:grpSpPr>
        <p:sp>
          <p:nvSpPr>
            <p:cNvPr id="142" name="Rectangle 44">
              <a:extLst>
                <a:ext uri="{FF2B5EF4-FFF2-40B4-BE49-F238E27FC236}">
                  <a16:creationId xmlns:a16="http://schemas.microsoft.com/office/drawing/2014/main" id="{92C6A498-BA40-944E-B932-C93263DC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Text Box 46">
              <a:extLst>
                <a:ext uri="{FF2B5EF4-FFF2-40B4-BE49-F238E27FC236}">
                  <a16:creationId xmlns:a16="http://schemas.microsoft.com/office/drawing/2014/main" id="{ED90C8EB-7D14-B54F-AC97-04DAEC25D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 socket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buffers</a:t>
              </a:r>
            </a:p>
          </p:txBody>
        </p:sp>
      </p:grpSp>
      <p:sp>
        <p:nvSpPr>
          <p:cNvPr id="144" name="Oval 48">
            <a:extLst>
              <a:ext uri="{FF2B5EF4-FFF2-40B4-BE49-F238E27FC236}">
                <a16:creationId xmlns:a16="http://schemas.microsoft.com/office/drawing/2014/main" id="{0742E955-8C93-5F47-BE4B-8E6ACFB2E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947" y="3335996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5" name="Text Box 64">
            <a:extLst>
              <a:ext uri="{FF2B5EF4-FFF2-40B4-BE49-F238E27FC236}">
                <a16:creationId xmlns:a16="http://schemas.microsoft.com/office/drawing/2014/main" id="{FCF30813-93D4-B644-BB9A-DEC80D916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360" y="336483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6" name="Oval 65">
            <a:extLst>
              <a:ext uri="{FF2B5EF4-FFF2-40B4-BE49-F238E27FC236}">
                <a16:creationId xmlns:a16="http://schemas.microsoft.com/office/drawing/2014/main" id="{6BD69667-2B04-344B-AF15-D9A7175F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885" y="432183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7" name="Text Box 66">
            <a:extLst>
              <a:ext uri="{FF2B5EF4-FFF2-40B4-BE49-F238E27FC236}">
                <a16:creationId xmlns:a16="http://schemas.microsoft.com/office/drawing/2014/main" id="{19C3DDC5-2A06-B840-8A80-61FECF597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699" y="435497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IP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9" name="Line 68">
            <a:extLst>
              <a:ext uri="{FF2B5EF4-FFF2-40B4-BE49-F238E27FC236}">
                <a16:creationId xmlns:a16="http://schemas.microsoft.com/office/drawing/2014/main" id="{68A5AD3F-8561-BA43-8CCB-23369CB3F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6347" y="4071008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0" name="Line 69">
            <a:extLst>
              <a:ext uri="{FF2B5EF4-FFF2-40B4-BE49-F238E27FC236}">
                <a16:creationId xmlns:a16="http://schemas.microsoft.com/office/drawing/2014/main" id="{069D68E8-3A07-7842-BBE3-A83C41548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9047" y="2219983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1" name="Group 56">
            <a:extLst>
              <a:ext uri="{FF2B5EF4-FFF2-40B4-BE49-F238E27FC236}">
                <a16:creationId xmlns:a16="http://schemas.microsoft.com/office/drawing/2014/main" id="{9D087FDD-1E50-B54A-BAF1-08F2E9EB032C}"/>
              </a:ext>
            </a:extLst>
          </p:cNvPr>
          <p:cNvGrpSpPr>
            <a:grpSpLocks/>
          </p:cNvGrpSpPr>
          <p:nvPr/>
        </p:nvGrpSpPr>
        <p:grpSpPr bwMode="auto">
          <a:xfrm>
            <a:off x="8745360" y="2104096"/>
            <a:ext cx="533400" cy="206375"/>
            <a:chOff x="2003" y="1816"/>
            <a:chExt cx="336" cy="130"/>
          </a:xfrm>
        </p:grpSpPr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4802C0EA-E5A8-E447-A8F6-A96701A0B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Rectangle 17">
              <a:extLst>
                <a:ext uri="{FF2B5EF4-FFF2-40B4-BE49-F238E27FC236}">
                  <a16:creationId xmlns:a16="http://schemas.microsoft.com/office/drawing/2014/main" id="{620EA98C-EF38-184B-A03B-82616FCB9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Rectangle 18">
              <a:extLst>
                <a:ext uri="{FF2B5EF4-FFF2-40B4-BE49-F238E27FC236}">
                  <a16:creationId xmlns:a16="http://schemas.microsoft.com/office/drawing/2014/main" id="{1C3BBD2A-6ACC-C349-BDA8-0843C2DE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9">
              <a:extLst>
                <a:ext uri="{FF2B5EF4-FFF2-40B4-BE49-F238E27FC236}">
                  <a16:creationId xmlns:a16="http://schemas.microsoft.com/office/drawing/2014/main" id="{96FBD4A2-E799-8F4F-9D14-53FD99E5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65" name="Text Box 103">
            <a:extLst>
              <a:ext uri="{FF2B5EF4-FFF2-40B4-BE49-F238E27FC236}">
                <a16:creationId xmlns:a16="http://schemas.microsoft.com/office/drawing/2014/main" id="{4ECF9189-0AD6-144B-8167-6762F7B3E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972" y="5823520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 protocol stack</a:t>
            </a:r>
          </a:p>
        </p:txBody>
      </p:sp>
      <p:sp>
        <p:nvSpPr>
          <p:cNvPr id="169" name="Line 115">
            <a:extLst>
              <a:ext uri="{FF2B5EF4-FFF2-40B4-BE49-F238E27FC236}">
                <a16:creationId xmlns:a16="http://schemas.microsoft.com/office/drawing/2014/main" id="{ABF785A9-86A1-6E46-9624-CABBC5E29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0777" y="5419835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1" name="Line 118">
            <a:extLst>
              <a:ext uri="{FF2B5EF4-FFF2-40B4-BE49-F238E27FC236}">
                <a16:creationId xmlns:a16="http://schemas.microsoft.com/office/drawing/2014/main" id="{5E5B6E3E-966C-D44A-B01C-0473357F1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5235" y="4996521"/>
            <a:ext cx="0" cy="4635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72" name="Group 124">
            <a:extLst>
              <a:ext uri="{FF2B5EF4-FFF2-40B4-BE49-F238E27FC236}">
                <a16:creationId xmlns:a16="http://schemas.microsoft.com/office/drawing/2014/main" id="{4194DDD2-AC6E-4846-988C-D47AF88815B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3360" y="4590121"/>
            <a:ext cx="869950" cy="906462"/>
            <a:chOff x="-44" y="1473"/>
            <a:chExt cx="981" cy="1105"/>
          </a:xfrm>
        </p:grpSpPr>
        <p:pic>
          <p:nvPicPr>
            <p:cNvPr id="173" name="Picture 125" descr="desktop_computer_stylized_medium">
              <a:extLst>
                <a:ext uri="{FF2B5EF4-FFF2-40B4-BE49-F238E27FC236}">
                  <a16:creationId xmlns:a16="http://schemas.microsoft.com/office/drawing/2014/main" id="{C6DE1974-7837-334B-B35F-1B82108E30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Freeform 126">
              <a:extLst>
                <a:ext uri="{FF2B5EF4-FFF2-40B4-BE49-F238E27FC236}">
                  <a16:creationId xmlns:a16="http://schemas.microsoft.com/office/drawing/2014/main" id="{C8663771-41F7-FF4F-89C7-CFC093B9A1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F08E5E-7834-074F-B7D9-7DBE006EE269}"/>
              </a:ext>
            </a:extLst>
          </p:cNvPr>
          <p:cNvSpPr txBox="1"/>
          <p:nvPr/>
        </p:nvSpPr>
        <p:spPr>
          <a:xfrm>
            <a:off x="712555" y="1437021"/>
            <a:ext cx="385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if network layer delivers data faster than application layer removes data from socket buffers?</a:t>
            </a:r>
          </a:p>
        </p:txBody>
      </p:sp>
      <p:sp>
        <p:nvSpPr>
          <p:cNvPr id="182" name="Line 117">
            <a:extLst>
              <a:ext uri="{FF2B5EF4-FFF2-40B4-BE49-F238E27FC236}">
                <a16:creationId xmlns:a16="http://schemas.microsoft.com/office/drawing/2014/main" id="{1B7AFE0B-8185-3E43-BF7C-730BEFE1D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4475" y="5006696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20FA96-992D-4547-BB82-D80AD6340B76}"/>
              </a:ext>
            </a:extLst>
          </p:cNvPr>
          <p:cNvGrpSpPr/>
          <p:nvPr/>
        </p:nvGrpSpPr>
        <p:grpSpPr>
          <a:xfrm>
            <a:off x="5189688" y="2806352"/>
            <a:ext cx="4533734" cy="2971623"/>
            <a:chOff x="5189688" y="2806352"/>
            <a:chExt cx="4533734" cy="29716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136498-1DCA-8245-9AEB-79D923D0965C}"/>
                </a:ext>
              </a:extLst>
            </p:cNvPr>
            <p:cNvGrpSpPr/>
            <p:nvPr/>
          </p:nvGrpSpPr>
          <p:grpSpPr>
            <a:xfrm>
              <a:off x="5189688" y="3080408"/>
              <a:ext cx="3750934" cy="2697567"/>
              <a:chOff x="4633274" y="3577949"/>
              <a:chExt cx="3750934" cy="2697567"/>
            </a:xfrm>
          </p:grpSpPr>
          <p:sp>
            <p:nvSpPr>
              <p:cNvPr id="163" name="Rectangle 91">
                <a:extLst>
                  <a:ext uri="{FF2B5EF4-FFF2-40B4-BE49-F238E27FC236}">
                    <a16:creationId xmlns:a16="http://schemas.microsoft.com/office/drawing/2014/main" id="{262B8492-92D0-1D4D-A388-8EDCD2891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5546" y="46193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31E27D-6EC1-5943-92A1-E4210B15E8BC}"/>
                  </a:ext>
                </a:extLst>
              </p:cNvPr>
              <p:cNvGrpSpPr/>
              <p:nvPr/>
            </p:nvGrpSpPr>
            <p:grpSpPr>
              <a:xfrm>
                <a:off x="7344839" y="5551212"/>
                <a:ext cx="1039369" cy="214398"/>
                <a:chOff x="7344839" y="5551212"/>
                <a:chExt cx="1039369" cy="214398"/>
              </a:xfrm>
            </p:grpSpPr>
            <p:sp>
              <p:nvSpPr>
                <p:cNvPr id="158" name="Rectangle 74">
                  <a:extLst>
                    <a:ext uri="{FF2B5EF4-FFF2-40B4-BE49-F238E27FC236}">
                      <a16:creationId xmlns:a16="http://schemas.microsoft.com/office/drawing/2014/main" id="{8A48CC54-2E19-7E49-AB6A-C589B7121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4839" y="5556060"/>
                  <a:ext cx="1006475" cy="209550"/>
                </a:xfrm>
                <a:prstGeom prst="rect">
                  <a:avLst/>
                </a:pr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4" name="Rectangle 92">
                  <a:extLst>
                    <a:ext uri="{FF2B5EF4-FFF2-40B4-BE49-F238E27FC236}">
                      <a16:creationId xmlns:a16="http://schemas.microsoft.com/office/drawing/2014/main" id="{F086B485-A7FA-024F-AE08-D3278D535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0783" y="5551212"/>
                  <a:ext cx="733425" cy="212725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59" name="Line 75">
                  <a:extLst>
                    <a:ext uri="{FF2B5EF4-FFF2-40B4-BE49-F238E27FC236}">
                      <a16:creationId xmlns:a16="http://schemas.microsoft.com/office/drawing/2014/main" id="{3072215E-AACF-9541-93AB-D98D0EECB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888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0" name="Line 76">
                  <a:extLst>
                    <a:ext uri="{FF2B5EF4-FFF2-40B4-BE49-F238E27FC236}">
                      <a16:creationId xmlns:a16="http://schemas.microsoft.com/office/drawing/2014/main" id="{A70802F4-DC4B-B74E-9BF2-97E565E57F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412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2" name="Rectangle 86">
                <a:extLst>
                  <a:ext uri="{FF2B5EF4-FFF2-40B4-BE49-F238E27FC236}">
                    <a16:creationId xmlns:a16="http://schemas.microsoft.com/office/drawing/2014/main" id="{4115F8B6-91A1-7C41-83BF-8BE89BBEB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7608" y="35779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Text Box 106">
                <a:extLst>
                  <a:ext uri="{FF2B5EF4-FFF2-40B4-BE49-F238E27FC236}">
                    <a16:creationId xmlns:a16="http://schemas.microsoft.com/office/drawing/2014/main" id="{60423099-6913-6449-94EA-C3C8BD4E23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3274" y="4192806"/>
                <a:ext cx="2332549" cy="10895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Network layer delivering IP datagram payload into TCP socket buffers</a:t>
                </a:r>
              </a:p>
            </p:txBody>
          </p:sp>
          <p:sp>
            <p:nvSpPr>
              <p:cNvPr id="168" name="Line 108">
                <a:extLst>
                  <a:ext uri="{FF2B5EF4-FFF2-40B4-BE49-F238E27FC236}">
                    <a16:creationId xmlns:a16="http://schemas.microsoft.com/office/drawing/2014/main" id="{526C2D0A-E0A9-564E-8CDF-3A8B49E5D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06339" y="4724124"/>
                <a:ext cx="522908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0" name="Text Box 116">
                <a:extLst>
                  <a:ext uri="{FF2B5EF4-FFF2-40B4-BE49-F238E27FC236}">
                    <a16:creationId xmlns:a16="http://schemas.microsoft.com/office/drawing/2014/main" id="{698424D2-456E-974F-973C-408C9336D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4521" y="5970716"/>
                <a:ext cx="11334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from sender</a:t>
                </a:r>
              </a:p>
            </p:txBody>
          </p:sp>
        </p:grp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1FE7EE57-FED3-864B-8F06-9CC2C77BF0DE}"/>
                </a:ext>
              </a:extLst>
            </p:cNvPr>
            <p:cNvSpPr/>
            <p:nvPr/>
          </p:nvSpPr>
          <p:spPr>
            <a:xfrm>
              <a:off x="8312727" y="2806352"/>
              <a:ext cx="1410695" cy="271814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1072C8-D06D-0540-97C3-C1DE8C5A0444}"/>
              </a:ext>
            </a:extLst>
          </p:cNvPr>
          <p:cNvGrpSpPr/>
          <p:nvPr/>
        </p:nvGrpSpPr>
        <p:grpSpPr>
          <a:xfrm>
            <a:off x="4989152" y="1607125"/>
            <a:ext cx="4984933" cy="885919"/>
            <a:chOff x="4989152" y="1607125"/>
            <a:chExt cx="4984933" cy="8859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A53074-9492-2643-8C14-D55F3A8DF9EC}"/>
                </a:ext>
              </a:extLst>
            </p:cNvPr>
            <p:cNvGrpSpPr/>
            <p:nvPr/>
          </p:nvGrpSpPr>
          <p:grpSpPr>
            <a:xfrm>
              <a:off x="4989152" y="1652814"/>
              <a:ext cx="4984933" cy="840230"/>
              <a:chOff x="4432738" y="2150355"/>
              <a:chExt cx="4984933" cy="840230"/>
            </a:xfrm>
          </p:grpSpPr>
          <p:sp>
            <p:nvSpPr>
              <p:cNvPr id="166" name="Line 105">
                <a:extLst>
                  <a:ext uri="{FF2B5EF4-FFF2-40B4-BE49-F238E27FC236}">
                    <a16:creationId xmlns:a16="http://schemas.microsoft.com/office/drawing/2014/main" id="{E962447C-3133-664A-8728-73048FD03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6294" y="2457174"/>
                <a:ext cx="110210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Text Box 104">
                <a:extLst>
                  <a:ext uri="{FF2B5EF4-FFF2-40B4-BE49-F238E27FC236}">
                    <a16:creationId xmlns:a16="http://schemas.microsoft.com/office/drawing/2014/main" id="{F110BC32-2D3E-6B43-8E30-DD363F7CF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738" y="2150355"/>
                <a:ext cx="2533651" cy="840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 removing data from TCP socket buffers</a:t>
                </a:r>
              </a:p>
            </p:txBody>
          </p:sp>
          <p:sp>
            <p:nvSpPr>
              <p:cNvPr id="176" name="Rectangle 86">
                <a:extLst>
                  <a:ext uri="{FF2B5EF4-FFF2-40B4-BE49-F238E27FC236}">
                    <a16:creationId xmlns:a16="http://schemas.microsoft.com/office/drawing/2014/main" id="{4FC9FA64-3313-7441-820B-DA439AD3A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6946" y="2344462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6" name="Curved Down Arrow 55">
              <a:extLst>
                <a:ext uri="{FF2B5EF4-FFF2-40B4-BE49-F238E27FC236}">
                  <a16:creationId xmlns:a16="http://schemas.microsoft.com/office/drawing/2014/main" id="{1957E969-1EF1-4941-A40B-CB97CA05EBA4}"/>
                </a:ext>
              </a:extLst>
            </p:cNvPr>
            <p:cNvSpPr/>
            <p:nvPr/>
          </p:nvSpPr>
          <p:spPr>
            <a:xfrm rot="10800000" flipH="1">
              <a:off x="8517082" y="1607125"/>
              <a:ext cx="1000991" cy="87283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Drinking from the Firehose: How VividCortex Compresses its Metrics">
            <a:extLst>
              <a:ext uri="{FF2B5EF4-FFF2-40B4-BE49-F238E27FC236}">
                <a16:creationId xmlns:a16="http://schemas.microsoft.com/office/drawing/2014/main" id="{4F457921-03BB-884A-B43A-C231DAB76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54" y="4484079"/>
            <a:ext cx="3018692" cy="181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rinking From the Information Firehose">
            <a:extLst>
              <a:ext uri="{FF2B5EF4-FFF2-40B4-BE49-F238E27FC236}">
                <a16:creationId xmlns:a16="http://schemas.microsoft.com/office/drawing/2014/main" id="{CC4ECDA6-EF5F-7940-8430-C0BB87930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3" y="3300222"/>
            <a:ext cx="2699594" cy="178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lide Number Placeholder 2">
            <a:extLst>
              <a:ext uri="{FF2B5EF4-FFF2-40B4-BE49-F238E27FC236}">
                <a16:creationId xmlns:a16="http://schemas.microsoft.com/office/drawing/2014/main" id="{48F7A259-99DD-7041-B802-66CCB4B0E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37047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flow control</a:t>
            </a:r>
            <a:endParaRPr lang="en-US" sz="4400" b="0" dirty="0"/>
          </a:p>
        </p:txBody>
      </p:sp>
      <p:sp>
        <p:nvSpPr>
          <p:cNvPr id="137" name="Rectangle 72">
            <a:extLst>
              <a:ext uri="{FF2B5EF4-FFF2-40B4-BE49-F238E27FC236}">
                <a16:creationId xmlns:a16="http://schemas.microsoft.com/office/drawing/2014/main" id="{C267ED98-FBDB-D24C-A351-3097B056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422" y="1084921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8" name="Freeform 32">
            <a:extLst>
              <a:ext uri="{FF2B5EF4-FFF2-40B4-BE49-F238E27FC236}">
                <a16:creationId xmlns:a16="http://schemas.microsoft.com/office/drawing/2014/main" id="{58EA8CF4-DBF4-E34D-8254-A77227811341}"/>
              </a:ext>
            </a:extLst>
          </p:cNvPr>
          <p:cNvSpPr>
            <a:spLocks/>
          </p:cNvSpPr>
          <p:nvPr/>
        </p:nvSpPr>
        <p:spPr bwMode="auto">
          <a:xfrm>
            <a:off x="10289997" y="1078571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9" name="Rectangle 40">
            <a:extLst>
              <a:ext uri="{FF2B5EF4-FFF2-40B4-BE49-F238E27FC236}">
                <a16:creationId xmlns:a16="http://schemas.microsoft.com/office/drawing/2014/main" id="{8F576ED5-5855-F048-B4BB-75BF51C2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697" y="1186521"/>
            <a:ext cx="2533650" cy="38147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0" name="Oval 31">
            <a:extLst>
              <a:ext uri="{FF2B5EF4-FFF2-40B4-BE49-F238E27FC236}">
                <a16:creationId xmlns:a16="http://schemas.microsoft.com/office/drawing/2014/main" id="{E56CABC0-9BC4-164D-8001-714872CF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447" y="1243671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grpSp>
        <p:nvGrpSpPr>
          <p:cNvPr id="141" name="Group 47">
            <a:extLst>
              <a:ext uri="{FF2B5EF4-FFF2-40B4-BE49-F238E27FC236}">
                <a16:creationId xmlns:a16="http://schemas.microsoft.com/office/drawing/2014/main" id="{02602D35-C64D-9445-8BEF-315190C777FA}"/>
              </a:ext>
            </a:extLst>
          </p:cNvPr>
          <p:cNvGrpSpPr>
            <a:grpSpLocks/>
          </p:cNvGrpSpPr>
          <p:nvPr/>
        </p:nvGrpSpPr>
        <p:grpSpPr bwMode="auto">
          <a:xfrm>
            <a:off x="8070672" y="2312058"/>
            <a:ext cx="1795463" cy="688975"/>
            <a:chOff x="1173" y="2345"/>
            <a:chExt cx="1131" cy="434"/>
          </a:xfrm>
        </p:grpSpPr>
        <p:sp>
          <p:nvSpPr>
            <p:cNvPr id="142" name="Rectangle 44">
              <a:extLst>
                <a:ext uri="{FF2B5EF4-FFF2-40B4-BE49-F238E27FC236}">
                  <a16:creationId xmlns:a16="http://schemas.microsoft.com/office/drawing/2014/main" id="{92C6A498-BA40-944E-B932-C93263DC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Text Box 46">
              <a:extLst>
                <a:ext uri="{FF2B5EF4-FFF2-40B4-BE49-F238E27FC236}">
                  <a16:creationId xmlns:a16="http://schemas.microsoft.com/office/drawing/2014/main" id="{ED90C8EB-7D14-B54F-AC97-04DAEC25D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 socket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buffers</a:t>
              </a:r>
            </a:p>
          </p:txBody>
        </p:sp>
      </p:grpSp>
      <p:sp>
        <p:nvSpPr>
          <p:cNvPr id="144" name="Oval 48">
            <a:extLst>
              <a:ext uri="{FF2B5EF4-FFF2-40B4-BE49-F238E27FC236}">
                <a16:creationId xmlns:a16="http://schemas.microsoft.com/office/drawing/2014/main" id="{0742E955-8C93-5F47-BE4B-8E6ACFB2E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947" y="3335996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5" name="Text Box 64">
            <a:extLst>
              <a:ext uri="{FF2B5EF4-FFF2-40B4-BE49-F238E27FC236}">
                <a16:creationId xmlns:a16="http://schemas.microsoft.com/office/drawing/2014/main" id="{FCF30813-93D4-B644-BB9A-DEC80D916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360" y="336483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6" name="Oval 65">
            <a:extLst>
              <a:ext uri="{FF2B5EF4-FFF2-40B4-BE49-F238E27FC236}">
                <a16:creationId xmlns:a16="http://schemas.microsoft.com/office/drawing/2014/main" id="{6BD69667-2B04-344B-AF15-D9A7175F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885" y="432183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7" name="Text Box 66">
            <a:extLst>
              <a:ext uri="{FF2B5EF4-FFF2-40B4-BE49-F238E27FC236}">
                <a16:creationId xmlns:a16="http://schemas.microsoft.com/office/drawing/2014/main" id="{19C3DDC5-2A06-B840-8A80-61FECF597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699" y="435497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IP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9" name="Line 68">
            <a:extLst>
              <a:ext uri="{FF2B5EF4-FFF2-40B4-BE49-F238E27FC236}">
                <a16:creationId xmlns:a16="http://schemas.microsoft.com/office/drawing/2014/main" id="{68A5AD3F-8561-BA43-8CCB-23369CB3F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6347" y="4071008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0" name="Line 69">
            <a:extLst>
              <a:ext uri="{FF2B5EF4-FFF2-40B4-BE49-F238E27FC236}">
                <a16:creationId xmlns:a16="http://schemas.microsoft.com/office/drawing/2014/main" id="{069D68E8-3A07-7842-BBE3-A83C41548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9047" y="2219983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1" name="Group 56">
            <a:extLst>
              <a:ext uri="{FF2B5EF4-FFF2-40B4-BE49-F238E27FC236}">
                <a16:creationId xmlns:a16="http://schemas.microsoft.com/office/drawing/2014/main" id="{9D087FDD-1E50-B54A-BAF1-08F2E9EB032C}"/>
              </a:ext>
            </a:extLst>
          </p:cNvPr>
          <p:cNvGrpSpPr>
            <a:grpSpLocks/>
          </p:cNvGrpSpPr>
          <p:nvPr/>
        </p:nvGrpSpPr>
        <p:grpSpPr bwMode="auto">
          <a:xfrm>
            <a:off x="8745360" y="2104096"/>
            <a:ext cx="533400" cy="206375"/>
            <a:chOff x="2003" y="1816"/>
            <a:chExt cx="336" cy="130"/>
          </a:xfrm>
        </p:grpSpPr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4802C0EA-E5A8-E447-A8F6-A96701A0B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Rectangle 17">
              <a:extLst>
                <a:ext uri="{FF2B5EF4-FFF2-40B4-BE49-F238E27FC236}">
                  <a16:creationId xmlns:a16="http://schemas.microsoft.com/office/drawing/2014/main" id="{620EA98C-EF38-184B-A03B-82616FCB9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Rectangle 18">
              <a:extLst>
                <a:ext uri="{FF2B5EF4-FFF2-40B4-BE49-F238E27FC236}">
                  <a16:creationId xmlns:a16="http://schemas.microsoft.com/office/drawing/2014/main" id="{1C3BBD2A-6ACC-C349-BDA8-0843C2DE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9">
              <a:extLst>
                <a:ext uri="{FF2B5EF4-FFF2-40B4-BE49-F238E27FC236}">
                  <a16:creationId xmlns:a16="http://schemas.microsoft.com/office/drawing/2014/main" id="{96FBD4A2-E799-8F4F-9D14-53FD99E5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65" name="Text Box 103">
            <a:extLst>
              <a:ext uri="{FF2B5EF4-FFF2-40B4-BE49-F238E27FC236}">
                <a16:creationId xmlns:a16="http://schemas.microsoft.com/office/drawing/2014/main" id="{4ECF9189-0AD6-144B-8167-6762F7B3E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972" y="5823520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 protocol stack</a:t>
            </a:r>
          </a:p>
        </p:txBody>
      </p:sp>
      <p:sp>
        <p:nvSpPr>
          <p:cNvPr id="169" name="Line 115">
            <a:extLst>
              <a:ext uri="{FF2B5EF4-FFF2-40B4-BE49-F238E27FC236}">
                <a16:creationId xmlns:a16="http://schemas.microsoft.com/office/drawing/2014/main" id="{ABF785A9-86A1-6E46-9624-CABBC5E29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0777" y="5419835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1" name="Line 118">
            <a:extLst>
              <a:ext uri="{FF2B5EF4-FFF2-40B4-BE49-F238E27FC236}">
                <a16:creationId xmlns:a16="http://schemas.microsoft.com/office/drawing/2014/main" id="{5E5B6E3E-966C-D44A-B01C-0473357F1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5235" y="4996521"/>
            <a:ext cx="0" cy="4635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72" name="Group 124">
            <a:extLst>
              <a:ext uri="{FF2B5EF4-FFF2-40B4-BE49-F238E27FC236}">
                <a16:creationId xmlns:a16="http://schemas.microsoft.com/office/drawing/2014/main" id="{4194DDD2-AC6E-4846-988C-D47AF88815B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3360" y="4590121"/>
            <a:ext cx="869950" cy="906462"/>
            <a:chOff x="-44" y="1473"/>
            <a:chExt cx="981" cy="1105"/>
          </a:xfrm>
        </p:grpSpPr>
        <p:pic>
          <p:nvPicPr>
            <p:cNvPr id="173" name="Picture 125" descr="desktop_computer_stylized_medium">
              <a:extLst>
                <a:ext uri="{FF2B5EF4-FFF2-40B4-BE49-F238E27FC236}">
                  <a16:creationId xmlns:a16="http://schemas.microsoft.com/office/drawing/2014/main" id="{C6DE1974-7837-334B-B35F-1B82108E30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Freeform 126">
              <a:extLst>
                <a:ext uri="{FF2B5EF4-FFF2-40B4-BE49-F238E27FC236}">
                  <a16:creationId xmlns:a16="http://schemas.microsoft.com/office/drawing/2014/main" id="{C8663771-41F7-FF4F-89C7-CFC093B9A1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F08E5E-7834-074F-B7D9-7DBE006EE269}"/>
              </a:ext>
            </a:extLst>
          </p:cNvPr>
          <p:cNvSpPr txBox="1"/>
          <p:nvPr/>
        </p:nvSpPr>
        <p:spPr>
          <a:xfrm>
            <a:off x="712555" y="1437021"/>
            <a:ext cx="385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if network layer delivers data faster than application layer removes data from socket buffers?</a:t>
            </a:r>
          </a:p>
        </p:txBody>
      </p:sp>
      <p:sp>
        <p:nvSpPr>
          <p:cNvPr id="182" name="Line 117">
            <a:extLst>
              <a:ext uri="{FF2B5EF4-FFF2-40B4-BE49-F238E27FC236}">
                <a16:creationId xmlns:a16="http://schemas.microsoft.com/office/drawing/2014/main" id="{1B7AFE0B-8185-3E43-BF7C-730BEFE1D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4475" y="5006696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63" name="Rectangle 91">
            <a:extLst>
              <a:ext uri="{FF2B5EF4-FFF2-40B4-BE49-F238E27FC236}">
                <a16:creationId xmlns:a16="http://schemas.microsoft.com/office/drawing/2014/main" id="{262B8492-92D0-1D4D-A388-8EDCD2891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960" y="4121808"/>
            <a:ext cx="720725" cy="209550"/>
          </a:xfrm>
          <a:prstGeom prst="rect">
            <a:avLst/>
          </a:prstGeom>
          <a:solidFill>
            <a:srgbClr val="0000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31E27D-6EC1-5943-92A1-E4210B15E8BC}"/>
              </a:ext>
            </a:extLst>
          </p:cNvPr>
          <p:cNvGrpSpPr/>
          <p:nvPr/>
        </p:nvGrpSpPr>
        <p:grpSpPr>
          <a:xfrm>
            <a:off x="7901253" y="5053671"/>
            <a:ext cx="1039369" cy="214398"/>
            <a:chOff x="7344839" y="5551212"/>
            <a:chExt cx="1039369" cy="214398"/>
          </a:xfrm>
        </p:grpSpPr>
        <p:sp>
          <p:nvSpPr>
            <p:cNvPr id="158" name="Rectangle 74">
              <a:extLst>
                <a:ext uri="{FF2B5EF4-FFF2-40B4-BE49-F238E27FC236}">
                  <a16:creationId xmlns:a16="http://schemas.microsoft.com/office/drawing/2014/main" id="{8A48CC54-2E19-7E49-AB6A-C589B7121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4839" y="5556060"/>
              <a:ext cx="1006475" cy="209550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4" name="Rectangle 92">
              <a:extLst>
                <a:ext uri="{FF2B5EF4-FFF2-40B4-BE49-F238E27FC236}">
                  <a16:creationId xmlns:a16="http://schemas.microsoft.com/office/drawing/2014/main" id="{F086B485-A7FA-024F-AE08-D3278D535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783" y="5551212"/>
              <a:ext cx="733425" cy="212725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Line 75">
              <a:extLst>
                <a:ext uri="{FF2B5EF4-FFF2-40B4-BE49-F238E27FC236}">
                  <a16:creationId xmlns:a16="http://schemas.microsoft.com/office/drawing/2014/main" id="{3072215E-AACF-9541-93AB-D98D0EECB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8859" y="5555058"/>
              <a:ext cx="0" cy="206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Line 76">
              <a:extLst>
                <a:ext uri="{FF2B5EF4-FFF2-40B4-BE49-F238E27FC236}">
                  <a16:creationId xmlns:a16="http://schemas.microsoft.com/office/drawing/2014/main" id="{A70802F4-DC4B-B74E-9BF2-97E565E57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1259" y="5555058"/>
              <a:ext cx="0" cy="206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62" name="Rectangle 86">
            <a:extLst>
              <a:ext uri="{FF2B5EF4-FFF2-40B4-BE49-F238E27FC236}">
                <a16:creationId xmlns:a16="http://schemas.microsoft.com/office/drawing/2014/main" id="{4115F8B6-91A1-7C41-83BF-8BE89BBE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022" y="3080408"/>
            <a:ext cx="720725" cy="209550"/>
          </a:xfrm>
          <a:prstGeom prst="rect">
            <a:avLst/>
          </a:prstGeom>
          <a:solidFill>
            <a:srgbClr val="0000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0" name="Text Box 116">
            <a:extLst>
              <a:ext uri="{FF2B5EF4-FFF2-40B4-BE49-F238E27FC236}">
                <a16:creationId xmlns:a16="http://schemas.microsoft.com/office/drawing/2014/main" id="{698424D2-456E-974F-973C-408C9336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935" y="5473175"/>
            <a:ext cx="1133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from sender</a:t>
            </a: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1FE7EE57-FED3-864B-8F06-9CC2C77BF0DE}"/>
              </a:ext>
            </a:extLst>
          </p:cNvPr>
          <p:cNvSpPr/>
          <p:nvPr/>
        </p:nvSpPr>
        <p:spPr>
          <a:xfrm>
            <a:off x="8312727" y="2806352"/>
            <a:ext cx="1410695" cy="2718148"/>
          </a:xfrm>
          <a:prstGeom prst="curvedDownArrow">
            <a:avLst>
              <a:gd name="adj1" fmla="val 13767"/>
              <a:gd name="adj2" fmla="val 28170"/>
              <a:gd name="adj3" fmla="val 25000"/>
            </a:avLst>
          </a:prstGeom>
          <a:solidFill>
            <a:srgbClr val="C0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1072C8-D06D-0540-97C3-C1DE8C5A0444}"/>
              </a:ext>
            </a:extLst>
          </p:cNvPr>
          <p:cNvGrpSpPr/>
          <p:nvPr/>
        </p:nvGrpSpPr>
        <p:grpSpPr>
          <a:xfrm>
            <a:off x="4989152" y="1607125"/>
            <a:ext cx="4984933" cy="885919"/>
            <a:chOff x="4989152" y="1607125"/>
            <a:chExt cx="4984933" cy="8859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A53074-9492-2643-8C14-D55F3A8DF9EC}"/>
                </a:ext>
              </a:extLst>
            </p:cNvPr>
            <p:cNvGrpSpPr/>
            <p:nvPr/>
          </p:nvGrpSpPr>
          <p:grpSpPr>
            <a:xfrm>
              <a:off x="4989152" y="1652814"/>
              <a:ext cx="4984933" cy="840230"/>
              <a:chOff x="4432738" y="2150355"/>
              <a:chExt cx="4984933" cy="840230"/>
            </a:xfrm>
          </p:grpSpPr>
          <p:sp>
            <p:nvSpPr>
              <p:cNvPr id="166" name="Line 105">
                <a:extLst>
                  <a:ext uri="{FF2B5EF4-FFF2-40B4-BE49-F238E27FC236}">
                    <a16:creationId xmlns:a16="http://schemas.microsoft.com/office/drawing/2014/main" id="{E962447C-3133-664A-8728-73048FD03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6294" y="2457174"/>
                <a:ext cx="110210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Text Box 104">
                <a:extLst>
                  <a:ext uri="{FF2B5EF4-FFF2-40B4-BE49-F238E27FC236}">
                    <a16:creationId xmlns:a16="http://schemas.microsoft.com/office/drawing/2014/main" id="{F110BC32-2D3E-6B43-8E30-DD363F7CF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738" y="2150355"/>
                <a:ext cx="2533651" cy="840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 removing data from TCP socket buffers</a:t>
                </a:r>
              </a:p>
            </p:txBody>
          </p:sp>
          <p:sp>
            <p:nvSpPr>
              <p:cNvPr id="176" name="Rectangle 86">
                <a:extLst>
                  <a:ext uri="{FF2B5EF4-FFF2-40B4-BE49-F238E27FC236}">
                    <a16:creationId xmlns:a16="http://schemas.microsoft.com/office/drawing/2014/main" id="{4FC9FA64-3313-7441-820B-DA439AD3A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6946" y="2344462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6" name="Curved Down Arrow 55">
              <a:extLst>
                <a:ext uri="{FF2B5EF4-FFF2-40B4-BE49-F238E27FC236}">
                  <a16:creationId xmlns:a16="http://schemas.microsoft.com/office/drawing/2014/main" id="{1957E969-1EF1-4941-A40B-CB97CA05EBA4}"/>
                </a:ext>
              </a:extLst>
            </p:cNvPr>
            <p:cNvSpPr/>
            <p:nvPr/>
          </p:nvSpPr>
          <p:spPr>
            <a:xfrm rot="10800000" flipH="1">
              <a:off x="8517082" y="1607125"/>
              <a:ext cx="1000991" cy="87283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B367096-84FB-0C47-BA14-5CD76A63BC39}"/>
              </a:ext>
            </a:extLst>
          </p:cNvPr>
          <p:cNvGrpSpPr/>
          <p:nvPr/>
        </p:nvGrpSpPr>
        <p:grpSpPr>
          <a:xfrm>
            <a:off x="1111171" y="3426107"/>
            <a:ext cx="5034986" cy="2800562"/>
            <a:chOff x="4343173" y="1560062"/>
            <a:chExt cx="9034622" cy="4921250"/>
          </a:xfrm>
        </p:grpSpPr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887BE98B-9B7E-9D41-AEF0-CA93BB1C9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073" y="1560062"/>
              <a:ext cx="3951287" cy="4824412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6DD2E62C-E2CB-C147-9685-E568D5425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348" y="1675949"/>
              <a:ext cx="3951287" cy="48053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8" name="Line 8">
              <a:extLst>
                <a:ext uri="{FF2B5EF4-FFF2-40B4-BE49-F238E27FC236}">
                  <a16:creationId xmlns:a16="http://schemas.microsoft.com/office/drawing/2014/main" id="{6E5293FD-6A44-CD45-9C2D-E6EC13F48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9523" y="2050599"/>
              <a:ext cx="3946525" cy="47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D5FD85FC-35E3-CC42-86B2-4CBE4FF7A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173" y="2430012"/>
              <a:ext cx="395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1F09DA56-95A7-9740-9266-702F4D6678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2698" y="2811012"/>
              <a:ext cx="395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" name="Line 18">
              <a:extLst>
                <a:ext uri="{FF2B5EF4-FFF2-40B4-BE49-F238E27FC236}">
                  <a16:creationId xmlns:a16="http://schemas.microsoft.com/office/drawing/2014/main" id="{3173FF56-BD9B-654B-92B6-4B36C86F4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7935" y="3206299"/>
              <a:ext cx="3951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" name="Line 19">
              <a:extLst>
                <a:ext uri="{FF2B5EF4-FFF2-40B4-BE49-F238E27FC236}">
                  <a16:creationId xmlns:a16="http://schemas.microsoft.com/office/drawing/2014/main" id="{84202EA3-2833-F04E-AA3C-8BB8999BFB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173" y="3596824"/>
              <a:ext cx="395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" name="Line 20">
              <a:extLst>
                <a:ext uri="{FF2B5EF4-FFF2-40B4-BE49-F238E27FC236}">
                  <a16:creationId xmlns:a16="http://schemas.microsoft.com/office/drawing/2014/main" id="{B5EE22BF-1DD2-B74E-9710-050E4C365A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173" y="4158799"/>
              <a:ext cx="395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Line 21">
              <a:extLst>
                <a:ext uri="{FF2B5EF4-FFF2-40B4-BE49-F238E27FC236}">
                  <a16:creationId xmlns:a16="http://schemas.microsoft.com/office/drawing/2014/main" id="{E3D5975A-D204-D047-91DC-FE8A65BBC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03735" y="2814187"/>
              <a:ext cx="4763" cy="7778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67C1EE2-2B96-F74C-A327-2DFC2DFC62BA}"/>
                </a:ext>
              </a:extLst>
            </p:cNvPr>
            <p:cNvGrpSpPr/>
            <p:nvPr/>
          </p:nvGrpSpPr>
          <p:grpSpPr>
            <a:xfrm>
              <a:off x="6113100" y="2788385"/>
              <a:ext cx="7264695" cy="1048460"/>
              <a:chOff x="6113100" y="2788385"/>
              <a:chExt cx="7264695" cy="1048460"/>
            </a:xfrm>
          </p:grpSpPr>
          <p:sp>
            <p:nvSpPr>
              <p:cNvPr id="67" name="Text Box 22">
                <a:extLst>
                  <a:ext uri="{FF2B5EF4-FFF2-40B4-BE49-F238E27FC236}">
                    <a16:creationId xmlns:a16="http://schemas.microsoft.com/office/drawing/2014/main" id="{2E8A978C-B58F-724E-97B2-2FB3E91F63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3100" y="2788385"/>
                <a:ext cx="2293763" cy="524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receive window</a:t>
                </a:r>
              </a:p>
            </p:txBody>
          </p:sp>
          <p:sp>
            <p:nvSpPr>
              <p:cNvPr id="68" name="Text Box 49">
                <a:extLst>
                  <a:ext uri="{FF2B5EF4-FFF2-40B4-BE49-F238E27FC236}">
                    <a16:creationId xmlns:a16="http://schemas.microsoft.com/office/drawing/2014/main" id="{4311B6E6-847F-7C42-98B1-9875A91D17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4899" y="2847114"/>
                <a:ext cx="4652896" cy="989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flow control: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# bytes receiver willing to accept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" name="Line 53">
                <a:extLst>
                  <a:ext uri="{FF2B5EF4-FFF2-40B4-BE49-F238E27FC236}">
                    <a16:creationId xmlns:a16="http://schemas.microsoft.com/office/drawing/2014/main" id="{1B19FC7E-F3A0-3F49-A0E5-0BD2B4FB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42852" y="3044701"/>
                <a:ext cx="582048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C66942C1-B5F2-CD48-AEFD-79309840A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89447" y="1679374"/>
              <a:ext cx="1761" cy="3651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0" name="Slide Number Placeholder 2">
            <a:extLst>
              <a:ext uri="{FF2B5EF4-FFF2-40B4-BE49-F238E27FC236}">
                <a16:creationId xmlns:a16="http://schemas.microsoft.com/office/drawing/2014/main" id="{3A4399FC-22AC-CD4F-9984-791C62C98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0861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183946"/>
            <a:ext cx="6618109" cy="5624267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Connection-oriented transport: TCP</a:t>
            </a:r>
          </a:p>
          <a:p>
            <a:pPr marL="746125" lvl="1" indent="-288925">
              <a:buFont typeface="Arial"/>
              <a:buChar char="•"/>
              <a:defRPr/>
            </a:pPr>
            <a:r>
              <a:rPr lang="en-US" dirty="0"/>
              <a:t>segment structure</a:t>
            </a:r>
          </a:p>
          <a:p>
            <a:pPr marL="746125" lvl="1" indent="-288925">
              <a:buFont typeface="Arial"/>
              <a:buChar char="•"/>
              <a:defRPr/>
            </a:pPr>
            <a:r>
              <a:rPr lang="en-US" dirty="0"/>
              <a:t>reliable data transfer</a:t>
            </a:r>
          </a:p>
          <a:p>
            <a:pPr marL="746125" lvl="1" indent="-288925">
              <a:buFont typeface="Arial"/>
              <a:buChar char="•"/>
              <a:defRPr/>
            </a:pPr>
            <a:r>
              <a:rPr lang="en-US" dirty="0"/>
              <a:t>flow control</a:t>
            </a:r>
          </a:p>
          <a:p>
            <a:pPr marL="746125" lvl="1" indent="-288925">
              <a:buFont typeface="Arial"/>
              <a:buChar char="•"/>
              <a:defRPr/>
            </a:pPr>
            <a:r>
              <a:rPr lang="en-US" dirty="0"/>
              <a:t>connection management</a:t>
            </a:r>
            <a:endParaRPr lang="en-US" sz="3200" dirty="0"/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FDDC9-958A-FA4C-8403-56ABF73A6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4935B-A6B2-0C48-9638-656FA430E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6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flow control</a:t>
            </a:r>
            <a:endParaRPr lang="en-US" sz="4400" b="0" dirty="0"/>
          </a:p>
        </p:txBody>
      </p:sp>
      <p:sp>
        <p:nvSpPr>
          <p:cNvPr id="137" name="Rectangle 72">
            <a:extLst>
              <a:ext uri="{FF2B5EF4-FFF2-40B4-BE49-F238E27FC236}">
                <a16:creationId xmlns:a16="http://schemas.microsoft.com/office/drawing/2014/main" id="{C267ED98-FBDB-D24C-A351-3097B056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422" y="1084921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8" name="Freeform 32">
            <a:extLst>
              <a:ext uri="{FF2B5EF4-FFF2-40B4-BE49-F238E27FC236}">
                <a16:creationId xmlns:a16="http://schemas.microsoft.com/office/drawing/2014/main" id="{58EA8CF4-DBF4-E34D-8254-A77227811341}"/>
              </a:ext>
            </a:extLst>
          </p:cNvPr>
          <p:cNvSpPr>
            <a:spLocks/>
          </p:cNvSpPr>
          <p:nvPr/>
        </p:nvSpPr>
        <p:spPr bwMode="auto">
          <a:xfrm>
            <a:off x="10289997" y="1078571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9" name="Rectangle 40">
            <a:extLst>
              <a:ext uri="{FF2B5EF4-FFF2-40B4-BE49-F238E27FC236}">
                <a16:creationId xmlns:a16="http://schemas.microsoft.com/office/drawing/2014/main" id="{8F576ED5-5855-F048-B4BB-75BF51C2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697" y="1186521"/>
            <a:ext cx="2533650" cy="38147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0" name="Oval 31">
            <a:extLst>
              <a:ext uri="{FF2B5EF4-FFF2-40B4-BE49-F238E27FC236}">
                <a16:creationId xmlns:a16="http://schemas.microsoft.com/office/drawing/2014/main" id="{E56CABC0-9BC4-164D-8001-714872CF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447" y="1243671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grpSp>
        <p:nvGrpSpPr>
          <p:cNvPr id="141" name="Group 47">
            <a:extLst>
              <a:ext uri="{FF2B5EF4-FFF2-40B4-BE49-F238E27FC236}">
                <a16:creationId xmlns:a16="http://schemas.microsoft.com/office/drawing/2014/main" id="{02602D35-C64D-9445-8BEF-315190C777FA}"/>
              </a:ext>
            </a:extLst>
          </p:cNvPr>
          <p:cNvGrpSpPr>
            <a:grpSpLocks/>
          </p:cNvGrpSpPr>
          <p:nvPr/>
        </p:nvGrpSpPr>
        <p:grpSpPr bwMode="auto">
          <a:xfrm>
            <a:off x="8070672" y="2312058"/>
            <a:ext cx="1795463" cy="688975"/>
            <a:chOff x="1173" y="2345"/>
            <a:chExt cx="1131" cy="434"/>
          </a:xfrm>
        </p:grpSpPr>
        <p:sp>
          <p:nvSpPr>
            <p:cNvPr id="142" name="Rectangle 44">
              <a:extLst>
                <a:ext uri="{FF2B5EF4-FFF2-40B4-BE49-F238E27FC236}">
                  <a16:creationId xmlns:a16="http://schemas.microsoft.com/office/drawing/2014/main" id="{92C6A498-BA40-944E-B932-C93263DC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Text Box 46">
              <a:extLst>
                <a:ext uri="{FF2B5EF4-FFF2-40B4-BE49-F238E27FC236}">
                  <a16:creationId xmlns:a16="http://schemas.microsoft.com/office/drawing/2014/main" id="{ED90C8EB-7D14-B54F-AC97-04DAEC25D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 socket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buffers</a:t>
              </a:r>
            </a:p>
          </p:txBody>
        </p:sp>
      </p:grpSp>
      <p:sp>
        <p:nvSpPr>
          <p:cNvPr id="144" name="Oval 48">
            <a:extLst>
              <a:ext uri="{FF2B5EF4-FFF2-40B4-BE49-F238E27FC236}">
                <a16:creationId xmlns:a16="http://schemas.microsoft.com/office/drawing/2014/main" id="{0742E955-8C93-5F47-BE4B-8E6ACFB2E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947" y="3335996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5" name="Text Box 64">
            <a:extLst>
              <a:ext uri="{FF2B5EF4-FFF2-40B4-BE49-F238E27FC236}">
                <a16:creationId xmlns:a16="http://schemas.microsoft.com/office/drawing/2014/main" id="{FCF30813-93D4-B644-BB9A-DEC80D916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360" y="336483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6" name="Oval 65">
            <a:extLst>
              <a:ext uri="{FF2B5EF4-FFF2-40B4-BE49-F238E27FC236}">
                <a16:creationId xmlns:a16="http://schemas.microsoft.com/office/drawing/2014/main" id="{6BD69667-2B04-344B-AF15-D9A7175F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885" y="432183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7" name="Text Box 66">
            <a:extLst>
              <a:ext uri="{FF2B5EF4-FFF2-40B4-BE49-F238E27FC236}">
                <a16:creationId xmlns:a16="http://schemas.microsoft.com/office/drawing/2014/main" id="{19C3DDC5-2A06-B840-8A80-61FECF597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699" y="435497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IP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9" name="Line 68">
            <a:extLst>
              <a:ext uri="{FF2B5EF4-FFF2-40B4-BE49-F238E27FC236}">
                <a16:creationId xmlns:a16="http://schemas.microsoft.com/office/drawing/2014/main" id="{68A5AD3F-8561-BA43-8CCB-23369CB3F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6347" y="4071008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0" name="Line 69">
            <a:extLst>
              <a:ext uri="{FF2B5EF4-FFF2-40B4-BE49-F238E27FC236}">
                <a16:creationId xmlns:a16="http://schemas.microsoft.com/office/drawing/2014/main" id="{069D68E8-3A07-7842-BBE3-A83C41548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9047" y="2219983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1" name="Group 56">
            <a:extLst>
              <a:ext uri="{FF2B5EF4-FFF2-40B4-BE49-F238E27FC236}">
                <a16:creationId xmlns:a16="http://schemas.microsoft.com/office/drawing/2014/main" id="{9D087FDD-1E50-B54A-BAF1-08F2E9EB032C}"/>
              </a:ext>
            </a:extLst>
          </p:cNvPr>
          <p:cNvGrpSpPr>
            <a:grpSpLocks/>
          </p:cNvGrpSpPr>
          <p:nvPr/>
        </p:nvGrpSpPr>
        <p:grpSpPr bwMode="auto">
          <a:xfrm>
            <a:off x="8745360" y="2104096"/>
            <a:ext cx="533400" cy="206375"/>
            <a:chOff x="2003" y="1816"/>
            <a:chExt cx="336" cy="130"/>
          </a:xfrm>
        </p:grpSpPr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4802C0EA-E5A8-E447-A8F6-A96701A0B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Rectangle 17">
              <a:extLst>
                <a:ext uri="{FF2B5EF4-FFF2-40B4-BE49-F238E27FC236}">
                  <a16:creationId xmlns:a16="http://schemas.microsoft.com/office/drawing/2014/main" id="{620EA98C-EF38-184B-A03B-82616FCB9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Rectangle 18">
              <a:extLst>
                <a:ext uri="{FF2B5EF4-FFF2-40B4-BE49-F238E27FC236}">
                  <a16:creationId xmlns:a16="http://schemas.microsoft.com/office/drawing/2014/main" id="{1C3BBD2A-6ACC-C349-BDA8-0843C2DE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9">
              <a:extLst>
                <a:ext uri="{FF2B5EF4-FFF2-40B4-BE49-F238E27FC236}">
                  <a16:creationId xmlns:a16="http://schemas.microsoft.com/office/drawing/2014/main" id="{96FBD4A2-E799-8F4F-9D14-53FD99E5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65" name="Text Box 103">
            <a:extLst>
              <a:ext uri="{FF2B5EF4-FFF2-40B4-BE49-F238E27FC236}">
                <a16:creationId xmlns:a16="http://schemas.microsoft.com/office/drawing/2014/main" id="{4ECF9189-0AD6-144B-8167-6762F7B3E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972" y="5823520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 protocol stack</a:t>
            </a:r>
          </a:p>
        </p:txBody>
      </p:sp>
      <p:sp>
        <p:nvSpPr>
          <p:cNvPr id="169" name="Line 115">
            <a:extLst>
              <a:ext uri="{FF2B5EF4-FFF2-40B4-BE49-F238E27FC236}">
                <a16:creationId xmlns:a16="http://schemas.microsoft.com/office/drawing/2014/main" id="{ABF785A9-86A1-6E46-9624-CABBC5E29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0777" y="5419835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1" name="Line 118">
            <a:extLst>
              <a:ext uri="{FF2B5EF4-FFF2-40B4-BE49-F238E27FC236}">
                <a16:creationId xmlns:a16="http://schemas.microsoft.com/office/drawing/2014/main" id="{5E5B6E3E-966C-D44A-B01C-0473357F1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5235" y="4996521"/>
            <a:ext cx="0" cy="4635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72" name="Group 124">
            <a:extLst>
              <a:ext uri="{FF2B5EF4-FFF2-40B4-BE49-F238E27FC236}">
                <a16:creationId xmlns:a16="http://schemas.microsoft.com/office/drawing/2014/main" id="{4194DDD2-AC6E-4846-988C-D47AF88815B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3360" y="4590121"/>
            <a:ext cx="869950" cy="906462"/>
            <a:chOff x="-44" y="1473"/>
            <a:chExt cx="981" cy="1105"/>
          </a:xfrm>
        </p:grpSpPr>
        <p:pic>
          <p:nvPicPr>
            <p:cNvPr id="173" name="Picture 125" descr="desktop_computer_stylized_medium">
              <a:extLst>
                <a:ext uri="{FF2B5EF4-FFF2-40B4-BE49-F238E27FC236}">
                  <a16:creationId xmlns:a16="http://schemas.microsoft.com/office/drawing/2014/main" id="{C6DE1974-7837-334B-B35F-1B82108E30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Freeform 126">
              <a:extLst>
                <a:ext uri="{FF2B5EF4-FFF2-40B4-BE49-F238E27FC236}">
                  <a16:creationId xmlns:a16="http://schemas.microsoft.com/office/drawing/2014/main" id="{C8663771-41F7-FF4F-89C7-CFC093B9A1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F08E5E-7834-074F-B7D9-7DBE006EE269}"/>
              </a:ext>
            </a:extLst>
          </p:cNvPr>
          <p:cNvSpPr txBox="1"/>
          <p:nvPr/>
        </p:nvSpPr>
        <p:spPr>
          <a:xfrm>
            <a:off x="712555" y="1437021"/>
            <a:ext cx="385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if network layer delivers data faster than application layer removes data from socket buffers?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4B0832-7295-6748-A6EB-5D9B0607F222}"/>
              </a:ext>
            </a:extLst>
          </p:cNvPr>
          <p:cNvGrpSpPr/>
          <p:nvPr/>
        </p:nvGrpSpPr>
        <p:grpSpPr>
          <a:xfrm>
            <a:off x="756989" y="3535828"/>
            <a:ext cx="4164772" cy="1950572"/>
            <a:chOff x="363537" y="4127499"/>
            <a:chExt cx="4164772" cy="1950572"/>
          </a:xfrm>
        </p:grpSpPr>
        <p:sp>
          <p:nvSpPr>
            <p:cNvPr id="179" name="Rectangle 110">
              <a:extLst>
                <a:ext uri="{FF2B5EF4-FFF2-40B4-BE49-F238E27FC236}">
                  <a16:creationId xmlns:a16="http://schemas.microsoft.com/office/drawing/2014/main" id="{71EEDA6C-9700-F540-8450-88D0CF387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" y="4397375"/>
              <a:ext cx="4134671" cy="16806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80" name="Text Box 111">
              <a:extLst>
                <a:ext uri="{FF2B5EF4-FFF2-40B4-BE49-F238E27FC236}">
                  <a16:creationId xmlns:a16="http://schemas.microsoft.com/office/drawing/2014/main" id="{8C96D4BC-6609-824B-A9B9-24E2A66F6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613" y="4549775"/>
              <a:ext cx="4072696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receiver controls sender, so sender won’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 overflow receiver’s buffer by transmitting too much, too fast</a:t>
              </a:r>
              <a:endPara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81" name="Group 112">
              <a:extLst>
                <a:ext uri="{FF2B5EF4-FFF2-40B4-BE49-F238E27FC236}">
                  <a16:creationId xmlns:a16="http://schemas.microsoft.com/office/drawing/2014/main" id="{6B4EAE2E-56DA-864E-99A1-E535BFD3A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438" y="4127499"/>
              <a:ext cx="2003542" cy="523875"/>
              <a:chOff x="3327" y="230"/>
              <a:chExt cx="1176" cy="330"/>
            </a:xfrm>
          </p:grpSpPr>
          <p:sp>
            <p:nvSpPr>
              <p:cNvPr id="183" name="Rectangle 113">
                <a:extLst>
                  <a:ext uri="{FF2B5EF4-FFF2-40B4-BE49-F238E27FC236}">
                    <a16:creationId xmlns:a16="http://schemas.microsoft.com/office/drawing/2014/main" id="{364B36BC-850A-C443-AFE1-8C4A92F8C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9" y="323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4" name="Text Box 114">
                <a:extLst>
                  <a:ext uri="{FF2B5EF4-FFF2-40B4-BE49-F238E27FC236}">
                    <a16:creationId xmlns:a16="http://schemas.microsoft.com/office/drawing/2014/main" id="{4A67984A-D193-3248-9AD8-3DC1586083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7" y="230"/>
                <a:ext cx="113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flow control</a:t>
                </a:r>
              </a:p>
            </p:txBody>
          </p:sp>
        </p:grpSp>
      </p:grpSp>
      <p:sp>
        <p:nvSpPr>
          <p:cNvPr id="182" name="Line 117">
            <a:extLst>
              <a:ext uri="{FF2B5EF4-FFF2-40B4-BE49-F238E27FC236}">
                <a16:creationId xmlns:a16="http://schemas.microsoft.com/office/drawing/2014/main" id="{1B7AFE0B-8185-3E43-BF7C-730BEFE1D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4475" y="5006696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20FA96-992D-4547-BB82-D80AD6340B76}"/>
              </a:ext>
            </a:extLst>
          </p:cNvPr>
          <p:cNvGrpSpPr/>
          <p:nvPr/>
        </p:nvGrpSpPr>
        <p:grpSpPr>
          <a:xfrm>
            <a:off x="7630935" y="2806352"/>
            <a:ext cx="2092487" cy="2971623"/>
            <a:chOff x="7630935" y="2806352"/>
            <a:chExt cx="2092487" cy="29716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136498-1DCA-8245-9AEB-79D923D0965C}"/>
                </a:ext>
              </a:extLst>
            </p:cNvPr>
            <p:cNvGrpSpPr/>
            <p:nvPr/>
          </p:nvGrpSpPr>
          <p:grpSpPr>
            <a:xfrm>
              <a:off x="7630935" y="3080408"/>
              <a:ext cx="1309687" cy="2697567"/>
              <a:chOff x="7074521" y="3577949"/>
              <a:chExt cx="1309687" cy="2697567"/>
            </a:xfrm>
          </p:grpSpPr>
          <p:sp>
            <p:nvSpPr>
              <p:cNvPr id="163" name="Rectangle 91">
                <a:extLst>
                  <a:ext uri="{FF2B5EF4-FFF2-40B4-BE49-F238E27FC236}">
                    <a16:creationId xmlns:a16="http://schemas.microsoft.com/office/drawing/2014/main" id="{262B8492-92D0-1D4D-A388-8EDCD2891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5546" y="46193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31E27D-6EC1-5943-92A1-E4210B15E8BC}"/>
                  </a:ext>
                </a:extLst>
              </p:cNvPr>
              <p:cNvGrpSpPr/>
              <p:nvPr/>
            </p:nvGrpSpPr>
            <p:grpSpPr>
              <a:xfrm>
                <a:off x="7344839" y="5551212"/>
                <a:ext cx="1039369" cy="214398"/>
                <a:chOff x="7344839" y="5551212"/>
                <a:chExt cx="1039369" cy="214398"/>
              </a:xfrm>
            </p:grpSpPr>
            <p:sp>
              <p:nvSpPr>
                <p:cNvPr id="158" name="Rectangle 74">
                  <a:extLst>
                    <a:ext uri="{FF2B5EF4-FFF2-40B4-BE49-F238E27FC236}">
                      <a16:creationId xmlns:a16="http://schemas.microsoft.com/office/drawing/2014/main" id="{8A48CC54-2E19-7E49-AB6A-C589B7121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4839" y="5556060"/>
                  <a:ext cx="1006475" cy="209550"/>
                </a:xfrm>
                <a:prstGeom prst="rect">
                  <a:avLst/>
                </a:pr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4" name="Rectangle 92">
                  <a:extLst>
                    <a:ext uri="{FF2B5EF4-FFF2-40B4-BE49-F238E27FC236}">
                      <a16:creationId xmlns:a16="http://schemas.microsoft.com/office/drawing/2014/main" id="{F086B485-A7FA-024F-AE08-D3278D535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0783" y="5551212"/>
                  <a:ext cx="733425" cy="212725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59" name="Line 75">
                  <a:extLst>
                    <a:ext uri="{FF2B5EF4-FFF2-40B4-BE49-F238E27FC236}">
                      <a16:creationId xmlns:a16="http://schemas.microsoft.com/office/drawing/2014/main" id="{3072215E-AACF-9541-93AB-D98D0EECB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888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0" name="Line 76">
                  <a:extLst>
                    <a:ext uri="{FF2B5EF4-FFF2-40B4-BE49-F238E27FC236}">
                      <a16:creationId xmlns:a16="http://schemas.microsoft.com/office/drawing/2014/main" id="{A70802F4-DC4B-B74E-9BF2-97E565E57F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412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2" name="Rectangle 86">
                <a:extLst>
                  <a:ext uri="{FF2B5EF4-FFF2-40B4-BE49-F238E27FC236}">
                    <a16:creationId xmlns:a16="http://schemas.microsoft.com/office/drawing/2014/main" id="{4115F8B6-91A1-7C41-83BF-8BE89BBEB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7608" y="35779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0" name="Text Box 116">
                <a:extLst>
                  <a:ext uri="{FF2B5EF4-FFF2-40B4-BE49-F238E27FC236}">
                    <a16:creationId xmlns:a16="http://schemas.microsoft.com/office/drawing/2014/main" id="{698424D2-456E-974F-973C-408C9336D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4521" y="5970716"/>
                <a:ext cx="11334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from sender</a:t>
                </a:r>
              </a:p>
            </p:txBody>
          </p:sp>
        </p:grp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1FE7EE57-FED3-864B-8F06-9CC2C77BF0DE}"/>
                </a:ext>
              </a:extLst>
            </p:cNvPr>
            <p:cNvSpPr/>
            <p:nvPr/>
          </p:nvSpPr>
          <p:spPr>
            <a:xfrm>
              <a:off x="8312727" y="2806352"/>
              <a:ext cx="1410695" cy="271814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1072C8-D06D-0540-97C3-C1DE8C5A0444}"/>
              </a:ext>
            </a:extLst>
          </p:cNvPr>
          <p:cNvGrpSpPr/>
          <p:nvPr/>
        </p:nvGrpSpPr>
        <p:grpSpPr>
          <a:xfrm>
            <a:off x="4989152" y="1607125"/>
            <a:ext cx="4984933" cy="885919"/>
            <a:chOff x="4989152" y="1607125"/>
            <a:chExt cx="4984933" cy="8859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A53074-9492-2643-8C14-D55F3A8DF9EC}"/>
                </a:ext>
              </a:extLst>
            </p:cNvPr>
            <p:cNvGrpSpPr/>
            <p:nvPr/>
          </p:nvGrpSpPr>
          <p:grpSpPr>
            <a:xfrm>
              <a:off x="4989152" y="1652814"/>
              <a:ext cx="4984933" cy="840230"/>
              <a:chOff x="4432738" y="2150355"/>
              <a:chExt cx="4984933" cy="840230"/>
            </a:xfrm>
          </p:grpSpPr>
          <p:sp>
            <p:nvSpPr>
              <p:cNvPr id="166" name="Line 105">
                <a:extLst>
                  <a:ext uri="{FF2B5EF4-FFF2-40B4-BE49-F238E27FC236}">
                    <a16:creationId xmlns:a16="http://schemas.microsoft.com/office/drawing/2014/main" id="{E962447C-3133-664A-8728-73048FD03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6294" y="2457174"/>
                <a:ext cx="110210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Text Box 104">
                <a:extLst>
                  <a:ext uri="{FF2B5EF4-FFF2-40B4-BE49-F238E27FC236}">
                    <a16:creationId xmlns:a16="http://schemas.microsoft.com/office/drawing/2014/main" id="{F110BC32-2D3E-6B43-8E30-DD363F7CF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738" y="2150355"/>
                <a:ext cx="2533651" cy="840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 removing data from TCP socket buffers</a:t>
                </a:r>
              </a:p>
            </p:txBody>
          </p:sp>
          <p:sp>
            <p:nvSpPr>
              <p:cNvPr id="176" name="Rectangle 86">
                <a:extLst>
                  <a:ext uri="{FF2B5EF4-FFF2-40B4-BE49-F238E27FC236}">
                    <a16:creationId xmlns:a16="http://schemas.microsoft.com/office/drawing/2014/main" id="{4FC9FA64-3313-7441-820B-DA439AD3A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6946" y="2344462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6" name="Curved Down Arrow 55">
              <a:extLst>
                <a:ext uri="{FF2B5EF4-FFF2-40B4-BE49-F238E27FC236}">
                  <a16:creationId xmlns:a16="http://schemas.microsoft.com/office/drawing/2014/main" id="{1957E969-1EF1-4941-A40B-CB97CA05EBA4}"/>
                </a:ext>
              </a:extLst>
            </p:cNvPr>
            <p:cNvSpPr/>
            <p:nvPr/>
          </p:nvSpPr>
          <p:spPr>
            <a:xfrm rot="10800000" flipH="1">
              <a:off x="8517082" y="1607125"/>
              <a:ext cx="1000991" cy="87283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6AC88DD4-8D5E-1A4B-AF04-AF0A9B96E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41873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flow control</a:t>
            </a:r>
            <a:endParaRPr lang="en-US" sz="4400" b="0" dirty="0"/>
          </a:p>
        </p:txBody>
      </p:sp>
      <p:sp>
        <p:nvSpPr>
          <p:cNvPr id="54" name="Rectangle 75">
            <a:extLst>
              <a:ext uri="{FF2B5EF4-FFF2-40B4-BE49-F238E27FC236}">
                <a16:creationId xmlns:a16="http://schemas.microsoft.com/office/drawing/2014/main" id="{78F7B284-6B74-F548-982C-C01C5F7D3D99}"/>
              </a:ext>
            </a:extLst>
          </p:cNvPr>
          <p:cNvSpPr txBox="1">
            <a:spLocks noChangeArrowheads="1"/>
          </p:cNvSpPr>
          <p:nvPr/>
        </p:nvSpPr>
        <p:spPr>
          <a:xfrm>
            <a:off x="668940" y="1485900"/>
            <a:ext cx="5826405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receiver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advertises” free buffer space in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rwnd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field in TCP header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RcvBuffer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size set via socket options (typical default is 4096 bytes)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 operating systems auto-adjust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RcvBuffer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limits amount of unACKed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in-flight”) data to received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rwnd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guarantees receive buffer will not overflow</a:t>
            </a:r>
          </a:p>
        </p:txBody>
      </p:sp>
      <p:grpSp>
        <p:nvGrpSpPr>
          <p:cNvPr id="81" name="Group 72">
            <a:extLst>
              <a:ext uri="{FF2B5EF4-FFF2-40B4-BE49-F238E27FC236}">
                <a16:creationId xmlns:a16="http://schemas.microsoft.com/office/drawing/2014/main" id="{BCF10484-C4F0-2146-A1F6-01CD23E18EAF}"/>
              </a:ext>
            </a:extLst>
          </p:cNvPr>
          <p:cNvGrpSpPr>
            <a:grpSpLocks/>
          </p:cNvGrpSpPr>
          <p:nvPr/>
        </p:nvGrpSpPr>
        <p:grpSpPr bwMode="auto">
          <a:xfrm>
            <a:off x="8147517" y="2351087"/>
            <a:ext cx="2578100" cy="2155825"/>
            <a:chOff x="512" y="1294"/>
            <a:chExt cx="1888" cy="1358"/>
          </a:xfrm>
        </p:grpSpPr>
        <p:grpSp>
          <p:nvGrpSpPr>
            <p:cNvPr id="82" name="Group 17">
              <a:extLst>
                <a:ext uri="{FF2B5EF4-FFF2-40B4-BE49-F238E27FC236}">
                  <a16:creationId xmlns:a16="http://schemas.microsoft.com/office/drawing/2014/main" id="{1B215862-92BC-FD44-8231-FAC4460EC9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91" name="Rectangle 18">
                <a:extLst>
                  <a:ext uri="{FF2B5EF4-FFF2-40B4-BE49-F238E27FC236}">
                    <a16:creationId xmlns:a16="http://schemas.microsoft.com/office/drawing/2014/main" id="{9F916805-82BB-7244-99A5-5F0A5D165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" name="Rectangle 19">
                <a:extLst>
                  <a:ext uri="{FF2B5EF4-FFF2-40B4-BE49-F238E27FC236}">
                    <a16:creationId xmlns:a16="http://schemas.microsoft.com/office/drawing/2014/main" id="{4DA550D0-215D-334C-AB2B-CF8748123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" name="Rectangle 20">
                <a:extLst>
                  <a:ext uri="{FF2B5EF4-FFF2-40B4-BE49-F238E27FC236}">
                    <a16:creationId xmlns:a16="http://schemas.microsoft.com/office/drawing/2014/main" id="{B48A6578-4F82-8A4E-B684-CD32D31F8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4" name="Rectangle 21">
                <a:extLst>
                  <a:ext uri="{FF2B5EF4-FFF2-40B4-BE49-F238E27FC236}">
                    <a16:creationId xmlns:a16="http://schemas.microsoft.com/office/drawing/2014/main" id="{FE3C8549-958F-8C49-9BB2-21BE77A5A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3" name="Rectangle 52">
              <a:extLst>
                <a:ext uri="{FF2B5EF4-FFF2-40B4-BE49-F238E27FC236}">
                  <a16:creationId xmlns:a16="http://schemas.microsoft.com/office/drawing/2014/main" id="{4EAEE0E4-1542-A044-B98C-0D8E85284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4" name="Line 53">
              <a:extLst>
                <a:ext uri="{FF2B5EF4-FFF2-40B4-BE49-F238E27FC236}">
                  <a16:creationId xmlns:a16="http://schemas.microsoft.com/office/drawing/2014/main" id="{1BF4AFA5-7079-8E48-98E5-F01131B6D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5" name="AutoShape 54">
              <a:extLst>
                <a:ext uri="{FF2B5EF4-FFF2-40B4-BE49-F238E27FC236}">
                  <a16:creationId xmlns:a16="http://schemas.microsoft.com/office/drawing/2014/main" id="{01CE49A7-7FEA-2F41-B96C-9C13B374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6" name="Rectangle 55" descr="Dark upward diagonal">
              <a:extLst>
                <a:ext uri="{FF2B5EF4-FFF2-40B4-BE49-F238E27FC236}">
                  <a16:creationId xmlns:a16="http://schemas.microsoft.com/office/drawing/2014/main" id="{E7DBF90D-63AF-CA4B-B765-CCAF65A7F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" name="AutoShape 56">
              <a:extLst>
                <a:ext uri="{FF2B5EF4-FFF2-40B4-BE49-F238E27FC236}">
                  <a16:creationId xmlns:a16="http://schemas.microsoft.com/office/drawing/2014/main" id="{E85EDD4B-2EB2-CF4B-A7E7-5DB87DD8E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Text Box 57">
              <a:extLst>
                <a:ext uri="{FF2B5EF4-FFF2-40B4-BE49-F238E27FC236}">
                  <a16:creationId xmlns:a16="http://schemas.microsoft.com/office/drawing/2014/main" id="{18AF2730-2703-2A49-8B1B-CCB541608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buffered data</a:t>
              </a:r>
            </a:p>
          </p:txBody>
        </p:sp>
        <p:sp>
          <p:nvSpPr>
            <p:cNvPr id="89" name="Line 58">
              <a:extLst>
                <a:ext uri="{FF2B5EF4-FFF2-40B4-BE49-F238E27FC236}">
                  <a16:creationId xmlns:a16="http://schemas.microsoft.com/office/drawing/2014/main" id="{3E425F76-602D-884F-B462-CE3703890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0" name="Text Box 59">
              <a:extLst>
                <a:ext uri="{FF2B5EF4-FFF2-40B4-BE49-F238E27FC236}">
                  <a16:creationId xmlns:a16="http://schemas.microsoft.com/office/drawing/2014/main" id="{FAA57939-600A-5644-BD7E-58580D1D7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free buffer space</a:t>
              </a:r>
            </a:p>
          </p:txBody>
        </p:sp>
      </p:grpSp>
      <p:sp>
        <p:nvSpPr>
          <p:cNvPr id="95" name="Text Box 62">
            <a:extLst>
              <a:ext uri="{FF2B5EF4-FFF2-40B4-BE49-F238E27FC236}">
                <a16:creationId xmlns:a16="http://schemas.microsoft.com/office/drawing/2014/main" id="{AEFCE47F-E93D-AF44-B3F4-73BB671A7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104" y="3495674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rwnd</a:t>
            </a:r>
          </a:p>
        </p:txBody>
      </p:sp>
      <p:sp>
        <p:nvSpPr>
          <p:cNvPr id="96" name="Line 64">
            <a:extLst>
              <a:ext uri="{FF2B5EF4-FFF2-40B4-BE49-F238E27FC236}">
                <a16:creationId xmlns:a16="http://schemas.microsoft.com/office/drawing/2014/main" id="{16902A7E-A0A9-CA44-AA34-DA532E000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1279" y="3228974"/>
            <a:ext cx="0" cy="322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97" name="Line 65">
            <a:extLst>
              <a:ext uri="{FF2B5EF4-FFF2-40B4-BE49-F238E27FC236}">
                <a16:creationId xmlns:a16="http://schemas.microsoft.com/office/drawing/2014/main" id="{D648F6B1-0A50-8C4D-A7D2-3CF747C8BA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1279" y="3754437"/>
            <a:ext cx="0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98" name="Line 66">
            <a:extLst>
              <a:ext uri="{FF2B5EF4-FFF2-40B4-BE49-F238E27FC236}">
                <a16:creationId xmlns:a16="http://schemas.microsoft.com/office/drawing/2014/main" id="{6D1EA1AA-F1A0-E74F-8EB6-323F135BB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7292" y="4086224"/>
            <a:ext cx="476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99" name="Line 67">
            <a:extLst>
              <a:ext uri="{FF2B5EF4-FFF2-40B4-BE49-F238E27FC236}">
                <a16:creationId xmlns:a16="http://schemas.microsoft.com/office/drawing/2014/main" id="{1C85352E-17C9-D549-A2BD-57A09913F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6504" y="3217862"/>
            <a:ext cx="196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00" name="Line 68">
            <a:extLst>
              <a:ext uri="{FF2B5EF4-FFF2-40B4-BE49-F238E27FC236}">
                <a16:creationId xmlns:a16="http://schemas.microsoft.com/office/drawing/2014/main" id="{EBC9AE0D-2B04-2645-9476-0B3051DF9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9517" y="2692399"/>
            <a:ext cx="476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01" name="Line 69">
            <a:extLst>
              <a:ext uri="{FF2B5EF4-FFF2-40B4-BE49-F238E27FC236}">
                <a16:creationId xmlns:a16="http://schemas.microsoft.com/office/drawing/2014/main" id="{C0332117-A4C3-844D-8A08-8B0B485AD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454" y="2697162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02" name="Line 70">
            <a:extLst>
              <a:ext uri="{FF2B5EF4-FFF2-40B4-BE49-F238E27FC236}">
                <a16:creationId xmlns:a16="http://schemas.microsoft.com/office/drawing/2014/main" id="{838B5881-D7D0-554D-93A9-E8D16418B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6867" y="3121024"/>
            <a:ext cx="0" cy="954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03" name="Text Box 71">
            <a:extLst>
              <a:ext uri="{FF2B5EF4-FFF2-40B4-BE49-F238E27FC236}">
                <a16:creationId xmlns:a16="http://schemas.microsoft.com/office/drawing/2014/main" id="{76399630-36A1-DE42-B526-233291123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4342" y="2857499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RcvBuffer</a:t>
            </a:r>
          </a:p>
        </p:txBody>
      </p:sp>
      <p:sp>
        <p:nvSpPr>
          <p:cNvPr id="104" name="Text Box 73">
            <a:extLst>
              <a:ext uri="{FF2B5EF4-FFF2-40B4-BE49-F238E27FC236}">
                <a16:creationId xmlns:a16="http://schemas.microsoft.com/office/drawing/2014/main" id="{B6E3B689-E8B2-BF4B-86DF-927AF5D4F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2610" y="4486274"/>
            <a:ext cx="2525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segment payloads</a:t>
            </a:r>
          </a:p>
        </p:txBody>
      </p:sp>
      <p:sp>
        <p:nvSpPr>
          <p:cNvPr id="105" name="Text Box 74">
            <a:extLst>
              <a:ext uri="{FF2B5EF4-FFF2-40B4-BE49-F238E27FC236}">
                <a16:creationId xmlns:a16="http://schemas.microsoft.com/office/drawing/2014/main" id="{91F2C3EF-EE52-4542-BF6E-028621EA7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3635" y="1985962"/>
            <a:ext cx="24785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to application process</a:t>
            </a:r>
          </a:p>
        </p:txBody>
      </p:sp>
      <p:sp>
        <p:nvSpPr>
          <p:cNvPr id="106" name="Text Box 76">
            <a:extLst>
              <a:ext uri="{FF2B5EF4-FFF2-40B4-BE49-F238E27FC236}">
                <a16:creationId xmlns:a16="http://schemas.microsoft.com/office/drawing/2014/main" id="{0CF681A2-AC47-5344-AE94-24FC5FD82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658" y="5138737"/>
            <a:ext cx="35637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receiver-side buffering</a:t>
            </a:r>
          </a:p>
        </p:txBody>
      </p: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FD800B74-F67D-AF4D-AABB-EE14B6FEB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8728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flow control</a:t>
            </a:r>
            <a:endParaRPr lang="en-US" sz="4400" b="0" dirty="0"/>
          </a:p>
        </p:txBody>
      </p:sp>
      <p:sp>
        <p:nvSpPr>
          <p:cNvPr id="54" name="Rectangle 75">
            <a:extLst>
              <a:ext uri="{FF2B5EF4-FFF2-40B4-BE49-F238E27FC236}">
                <a16:creationId xmlns:a16="http://schemas.microsoft.com/office/drawing/2014/main" id="{78F7B284-6B74-F548-982C-C01C5F7D3D99}"/>
              </a:ext>
            </a:extLst>
          </p:cNvPr>
          <p:cNvSpPr txBox="1">
            <a:spLocks noChangeArrowheads="1"/>
          </p:cNvSpPr>
          <p:nvPr/>
        </p:nvSpPr>
        <p:spPr>
          <a:xfrm>
            <a:off x="668940" y="1485900"/>
            <a:ext cx="5826405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receiver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advertises” free buffer space in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rwnd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field in TCP header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RcvBuffer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size set via socket options (typical default is 4096 bytes)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 operating systems auto-adjust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RcvBuffer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limits amount of unACKed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in-flight”) data to received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rwnd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guarantees receive buffer will not overflow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ED315A-00AA-7C4A-8164-7D6F6F0CAA0E}"/>
              </a:ext>
            </a:extLst>
          </p:cNvPr>
          <p:cNvGrpSpPr/>
          <p:nvPr/>
        </p:nvGrpSpPr>
        <p:grpSpPr>
          <a:xfrm>
            <a:off x="7363745" y="1068614"/>
            <a:ext cx="4349284" cy="5165818"/>
            <a:chOff x="7334716" y="821871"/>
            <a:chExt cx="4349284" cy="5165818"/>
          </a:xfrm>
        </p:grpSpPr>
        <p:sp>
          <p:nvSpPr>
            <p:cNvPr id="43" name="Text Box 49">
              <a:extLst>
                <a:ext uri="{FF2B5EF4-FFF2-40B4-BE49-F238E27FC236}">
                  <a16:creationId xmlns:a16="http://schemas.microsoft.com/office/drawing/2014/main" id="{4942189D-75C7-5146-A769-620DCCD5A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4716" y="821871"/>
              <a:ext cx="434928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flow control: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# bytes receiver willing to accept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13C6F91-8B0A-654D-A104-22DAAE940A5C}"/>
                </a:ext>
              </a:extLst>
            </p:cNvPr>
            <p:cNvGrpSpPr/>
            <p:nvPr/>
          </p:nvGrpSpPr>
          <p:grpSpPr>
            <a:xfrm>
              <a:off x="7490842" y="1445945"/>
              <a:ext cx="3173211" cy="4078555"/>
              <a:chOff x="7157014" y="1873079"/>
              <a:chExt cx="2251592" cy="2800562"/>
            </a:xfrm>
          </p:grpSpPr>
          <p:sp>
            <p:nvSpPr>
              <p:cNvPr id="31" name="Rectangle 4">
                <a:extLst>
                  <a:ext uri="{FF2B5EF4-FFF2-40B4-BE49-F238E27FC236}">
                    <a16:creationId xmlns:a16="http://schemas.microsoft.com/office/drawing/2014/main" id="{F26D3C4D-BBC1-F742-A1E0-D6E34A9B3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6558" y="1873079"/>
                <a:ext cx="2202048" cy="274545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EDEADB29-BFA2-B047-B027-A9139A42E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8783" y="1939027"/>
                <a:ext cx="2202048" cy="273461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3" name="Line 8">
                <a:extLst>
                  <a:ext uri="{FF2B5EF4-FFF2-40B4-BE49-F238E27FC236}">
                    <a16:creationId xmlns:a16="http://schemas.microsoft.com/office/drawing/2014/main" id="{D6DDC5BF-A1E6-C24B-9CE3-F65B498DE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0553" y="2152232"/>
                <a:ext cx="2199395" cy="27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" name="Line 9">
                <a:extLst>
                  <a:ext uri="{FF2B5EF4-FFF2-40B4-BE49-F238E27FC236}">
                    <a16:creationId xmlns:a16="http://schemas.microsoft.com/office/drawing/2014/main" id="{D073AA58-CCB9-1143-BD54-AECB66E97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57014" y="2368146"/>
                <a:ext cx="22020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3BCF6F65-DFAE-C544-BAEE-68B6416C4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62322" y="2584964"/>
                <a:ext cx="22020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" name="Line 18">
                <a:extLst>
                  <a:ext uri="{FF2B5EF4-FFF2-40B4-BE49-F238E27FC236}">
                    <a16:creationId xmlns:a16="http://schemas.microsoft.com/office/drawing/2014/main" id="{73D40423-B9BC-B445-A204-77B62C8A6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59668" y="2809912"/>
                <a:ext cx="220204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" name="Line 19">
                <a:extLst>
                  <a:ext uri="{FF2B5EF4-FFF2-40B4-BE49-F238E27FC236}">
                    <a16:creationId xmlns:a16="http://schemas.microsoft.com/office/drawing/2014/main" id="{9E50A3C5-1DEF-C346-9F9A-A93A3289A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57014" y="3032150"/>
                <a:ext cx="22020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" name="Line 20">
                <a:extLst>
                  <a:ext uri="{FF2B5EF4-FFF2-40B4-BE49-F238E27FC236}">
                    <a16:creationId xmlns:a16="http://schemas.microsoft.com/office/drawing/2014/main" id="{548B775C-D85F-5847-B406-FA9F2CBD5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57014" y="3351956"/>
                <a:ext cx="22020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" name="Line 21">
                <a:extLst>
                  <a:ext uri="{FF2B5EF4-FFF2-40B4-BE49-F238E27FC236}">
                    <a16:creationId xmlns:a16="http://schemas.microsoft.com/office/drawing/2014/main" id="{5295938A-7AD9-3A43-B065-16AE7DE466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49633" y="2586771"/>
                <a:ext cx="2654" cy="442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" name="Text Box 22">
                <a:extLst>
                  <a:ext uri="{FF2B5EF4-FFF2-40B4-BE49-F238E27FC236}">
                    <a16:creationId xmlns:a16="http://schemas.microsoft.com/office/drawing/2014/main" id="{DBAB1210-0C8C-574D-9755-E0E40D1D8E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0544" y="2572087"/>
                <a:ext cx="1124010" cy="2324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receive window</a:t>
                </a:r>
              </a:p>
            </p:txBody>
          </p:sp>
          <p:sp>
            <p:nvSpPr>
              <p:cNvPr id="41" name="Line 10">
                <a:extLst>
                  <a:ext uri="{FF2B5EF4-FFF2-40B4-BE49-F238E27FC236}">
                    <a16:creationId xmlns:a16="http://schemas.microsoft.com/office/drawing/2014/main" id="{A5EAF221-945B-9044-8647-B161BDC6D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41671" y="1940977"/>
                <a:ext cx="981" cy="20781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4" name="Line 53">
              <a:extLst>
                <a:ext uri="{FF2B5EF4-FFF2-40B4-BE49-F238E27FC236}">
                  <a16:creationId xmlns:a16="http://schemas.microsoft.com/office/drawing/2014/main" id="{1BBBD060-CF26-F24A-BA7E-49EE7DADE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968285" y="1150408"/>
              <a:ext cx="1233771" cy="140410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6" name="Text Box 49">
              <a:extLst>
                <a:ext uri="{FF2B5EF4-FFF2-40B4-BE49-F238E27FC236}">
                  <a16:creationId xmlns:a16="http://schemas.microsoft.com/office/drawing/2014/main" id="{FBFCD652-9EB9-FE4F-BB9F-A9277C4DE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5744" y="5646057"/>
              <a:ext cx="2310027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segment format</a:t>
              </a:r>
            </a:p>
          </p:txBody>
        </p:sp>
      </p:grp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73A53F5E-537D-1E40-85EE-92D8692A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13299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connection management</a:t>
            </a:r>
            <a:endParaRPr lang="en-US" sz="4400" b="0" dirty="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9C578410-CCAC-A940-BEC5-74269A538606}"/>
              </a:ext>
            </a:extLst>
          </p:cNvPr>
          <p:cNvSpPr txBox="1">
            <a:spLocks noChangeArrowheads="1"/>
          </p:cNvSpPr>
          <p:nvPr/>
        </p:nvSpPr>
        <p:spPr>
          <a:xfrm>
            <a:off x="785243" y="1329399"/>
            <a:ext cx="11329310" cy="218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before exchanging data, sender/receiver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handshake”: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agree to establish connection (each knowing the other willing to establish connection)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agree on connection parameters (e.g., starting seq #s)</a:t>
            </a:r>
          </a:p>
        </p:txBody>
      </p:sp>
      <p:sp>
        <p:nvSpPr>
          <p:cNvPr id="129" name="Rectangle 62">
            <a:extLst>
              <a:ext uri="{FF2B5EF4-FFF2-40B4-BE49-F238E27FC236}">
                <a16:creationId xmlns:a16="http://schemas.microsoft.com/office/drawing/2014/main" id="{C5E2ED2D-96E6-7640-B8B9-2E97B876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677" y="2935290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0" name="Rectangle 45">
            <a:extLst>
              <a:ext uri="{FF2B5EF4-FFF2-40B4-BE49-F238E27FC236}">
                <a16:creationId xmlns:a16="http://schemas.microsoft.com/office/drawing/2014/main" id="{E1C433CA-144F-FE40-9939-574216DE0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989" y="2989265"/>
            <a:ext cx="2270125" cy="2471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1" name="Line 55">
            <a:extLst>
              <a:ext uri="{FF2B5EF4-FFF2-40B4-BE49-F238E27FC236}">
                <a16:creationId xmlns:a16="http://schemas.microsoft.com/office/drawing/2014/main" id="{B5AF7973-E361-6A42-9B3B-A8AD0E9C7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989" y="3430590"/>
            <a:ext cx="227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2" name="Text Box 6">
            <a:extLst>
              <a:ext uri="{FF2B5EF4-FFF2-40B4-BE49-F238E27FC236}">
                <a16:creationId xmlns:a16="http://schemas.microsoft.com/office/drawing/2014/main" id="{F4060720-F3C5-A543-A168-90183A3F7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277" y="3543303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state: ESTAB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variables: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seq # client-to-server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server-to-client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rcvBuffer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size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at server,client 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</a:p>
        </p:txBody>
      </p:sp>
      <p:grpSp>
        <p:nvGrpSpPr>
          <p:cNvPr id="133" name="Group 46">
            <a:extLst>
              <a:ext uri="{FF2B5EF4-FFF2-40B4-BE49-F238E27FC236}">
                <a16:creationId xmlns:a16="http://schemas.microsoft.com/office/drawing/2014/main" id="{B33AB7A5-CCC5-254C-8A3A-759B759D5041}"/>
              </a:ext>
            </a:extLst>
          </p:cNvPr>
          <p:cNvGrpSpPr>
            <a:grpSpLocks/>
          </p:cNvGrpSpPr>
          <p:nvPr/>
        </p:nvGrpSpPr>
        <p:grpSpPr bwMode="auto">
          <a:xfrm>
            <a:off x="3979492" y="3344865"/>
            <a:ext cx="438150" cy="206375"/>
            <a:chOff x="344" y="1846"/>
            <a:chExt cx="336" cy="130"/>
          </a:xfrm>
        </p:grpSpPr>
        <p:sp>
          <p:nvSpPr>
            <p:cNvPr id="134" name="Rectangle 47">
              <a:extLst>
                <a:ext uri="{FF2B5EF4-FFF2-40B4-BE49-F238E27FC236}">
                  <a16:creationId xmlns:a16="http://schemas.microsoft.com/office/drawing/2014/main" id="{6C823A22-D6EB-C649-B7E4-0B164EE81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Rectangle 48">
              <a:extLst>
                <a:ext uri="{FF2B5EF4-FFF2-40B4-BE49-F238E27FC236}">
                  <a16:creationId xmlns:a16="http://schemas.microsoft.com/office/drawing/2014/main" id="{A8BB07C4-6AD0-A344-8975-A5BF3337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49">
              <a:extLst>
                <a:ext uri="{FF2B5EF4-FFF2-40B4-BE49-F238E27FC236}">
                  <a16:creationId xmlns:a16="http://schemas.microsoft.com/office/drawing/2014/main" id="{2CA09AF3-81EA-B643-82AA-454FD210E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Rectangle 50">
              <a:extLst>
                <a:ext uri="{FF2B5EF4-FFF2-40B4-BE49-F238E27FC236}">
                  <a16:creationId xmlns:a16="http://schemas.microsoft.com/office/drawing/2014/main" id="{467634F2-41DA-0748-9C1A-D08864A7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38" name="Text Box 54">
            <a:extLst>
              <a:ext uri="{FF2B5EF4-FFF2-40B4-BE49-F238E27FC236}">
                <a16:creationId xmlns:a16="http://schemas.microsoft.com/office/drawing/2014/main" id="{A9AEB3C4-6978-5E48-B717-A659B5C3B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081" y="3006443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</p:txBody>
      </p:sp>
      <p:sp>
        <p:nvSpPr>
          <p:cNvPr id="139" name="Line 56">
            <a:extLst>
              <a:ext uri="{FF2B5EF4-FFF2-40B4-BE49-F238E27FC236}">
                <a16:creationId xmlns:a16="http://schemas.microsoft.com/office/drawing/2014/main" id="{D326D2D6-0DA1-914C-9073-3ECFE526F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5339" y="4926015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0" name="Text Box 57">
            <a:extLst>
              <a:ext uri="{FF2B5EF4-FFF2-40B4-BE49-F238E27FC236}">
                <a16:creationId xmlns:a16="http://schemas.microsoft.com/office/drawing/2014/main" id="{E4C0EAD6-0908-3C42-9A10-A6AAF9451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658" y="5021176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network</a:t>
            </a:r>
          </a:p>
        </p:txBody>
      </p:sp>
      <p:sp>
        <p:nvSpPr>
          <p:cNvPr id="141" name="Rectangle 58">
            <a:extLst>
              <a:ext uri="{FF2B5EF4-FFF2-40B4-BE49-F238E27FC236}">
                <a16:creationId xmlns:a16="http://schemas.microsoft.com/office/drawing/2014/main" id="{1CB6C439-3E38-7043-B2E4-E0EA4F390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414" y="5348290"/>
            <a:ext cx="2335213" cy="18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2" name="Line 59">
            <a:extLst>
              <a:ext uri="{FF2B5EF4-FFF2-40B4-BE49-F238E27FC236}">
                <a16:creationId xmlns:a16="http://schemas.microsoft.com/office/drawing/2014/main" id="{D8BBE84F-BCD3-BB4A-9FD3-757AFB3C1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989" y="5337178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3" name="Line 60">
            <a:extLst>
              <a:ext uri="{FF2B5EF4-FFF2-40B4-BE49-F238E27FC236}">
                <a16:creationId xmlns:a16="http://schemas.microsoft.com/office/drawing/2014/main" id="{F862C10B-983A-F94D-A269-24CE747FC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764" y="5308603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4" name="Freeform 8">
            <a:extLst>
              <a:ext uri="{FF2B5EF4-FFF2-40B4-BE49-F238E27FC236}">
                <a16:creationId xmlns:a16="http://schemas.microsoft.com/office/drawing/2014/main" id="{DF364C08-2C0C-EE4E-8664-EDA4833FE296}"/>
              </a:ext>
            </a:extLst>
          </p:cNvPr>
          <p:cNvSpPr>
            <a:spLocks/>
          </p:cNvSpPr>
          <p:nvPr/>
        </p:nvSpPr>
        <p:spPr bwMode="auto">
          <a:xfrm flipH="1">
            <a:off x="2625914" y="2992440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5" name="Rectangle 63">
            <a:extLst>
              <a:ext uri="{FF2B5EF4-FFF2-40B4-BE49-F238E27FC236}">
                <a16:creationId xmlns:a16="http://schemas.microsoft.com/office/drawing/2014/main" id="{0F4E1AF7-DE3A-2541-818F-C54CEC430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802" y="2941640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6" name="Rectangle 64">
            <a:extLst>
              <a:ext uri="{FF2B5EF4-FFF2-40B4-BE49-F238E27FC236}">
                <a16:creationId xmlns:a16="http://schemas.microsoft.com/office/drawing/2014/main" id="{5B961E58-331E-B748-A80F-3B7778F1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114" y="2995615"/>
            <a:ext cx="2270125" cy="2471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7" name="Line 65">
            <a:extLst>
              <a:ext uri="{FF2B5EF4-FFF2-40B4-BE49-F238E27FC236}">
                <a16:creationId xmlns:a16="http://schemas.microsoft.com/office/drawing/2014/main" id="{83696C28-A57C-AC46-B97E-048E3D615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114" y="3436940"/>
            <a:ext cx="227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8" name="Text Box 66">
            <a:extLst>
              <a:ext uri="{FF2B5EF4-FFF2-40B4-BE49-F238E27FC236}">
                <a16:creationId xmlns:a16="http://schemas.microsoft.com/office/drawing/2014/main" id="{3C17C23B-2BF5-5B4E-BB33-288C19224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402" y="3549653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state: ESTAB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Variables: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seq # client-to-server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server-to-client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rcvBuffer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size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at server,client 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</a:p>
        </p:txBody>
      </p:sp>
      <p:grpSp>
        <p:nvGrpSpPr>
          <p:cNvPr id="149" name="Group 67">
            <a:extLst>
              <a:ext uri="{FF2B5EF4-FFF2-40B4-BE49-F238E27FC236}">
                <a16:creationId xmlns:a16="http://schemas.microsoft.com/office/drawing/2014/main" id="{A3675259-9C7A-1740-AEED-A90AD2D0AE87}"/>
              </a:ext>
            </a:extLst>
          </p:cNvPr>
          <p:cNvGrpSpPr>
            <a:grpSpLocks/>
          </p:cNvGrpSpPr>
          <p:nvPr/>
        </p:nvGrpSpPr>
        <p:grpSpPr bwMode="auto">
          <a:xfrm>
            <a:off x="8308511" y="3351215"/>
            <a:ext cx="438150" cy="206375"/>
            <a:chOff x="344" y="1846"/>
            <a:chExt cx="336" cy="130"/>
          </a:xfrm>
        </p:grpSpPr>
        <p:sp>
          <p:nvSpPr>
            <p:cNvPr id="150" name="Rectangle 68">
              <a:extLst>
                <a:ext uri="{FF2B5EF4-FFF2-40B4-BE49-F238E27FC236}">
                  <a16:creationId xmlns:a16="http://schemas.microsoft.com/office/drawing/2014/main" id="{4B4BD261-01C7-494F-8D01-68B19AA4B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69">
              <a:extLst>
                <a:ext uri="{FF2B5EF4-FFF2-40B4-BE49-F238E27FC236}">
                  <a16:creationId xmlns:a16="http://schemas.microsoft.com/office/drawing/2014/main" id="{4E7628F3-86B5-E44C-8195-D9FF1BBA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Rectangle 70">
              <a:extLst>
                <a:ext uri="{FF2B5EF4-FFF2-40B4-BE49-F238E27FC236}">
                  <a16:creationId xmlns:a16="http://schemas.microsoft.com/office/drawing/2014/main" id="{BE5565DB-C659-5048-B6BD-16420D5C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Rectangle 71">
              <a:extLst>
                <a:ext uri="{FF2B5EF4-FFF2-40B4-BE49-F238E27FC236}">
                  <a16:creationId xmlns:a16="http://schemas.microsoft.com/office/drawing/2014/main" id="{720A74F5-E1C3-FF45-B800-884CFBB24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54" name="Text Box 72">
            <a:extLst>
              <a:ext uri="{FF2B5EF4-FFF2-40B4-BE49-F238E27FC236}">
                <a16:creationId xmlns:a16="http://schemas.microsoft.com/office/drawing/2014/main" id="{48C5FBCA-1883-5B46-BC6B-BD218B24C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246" y="3024051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</p:txBody>
      </p:sp>
      <p:sp>
        <p:nvSpPr>
          <p:cNvPr id="155" name="Line 73">
            <a:extLst>
              <a:ext uri="{FF2B5EF4-FFF2-40B4-BE49-F238E27FC236}">
                <a16:creationId xmlns:a16="http://schemas.microsoft.com/office/drawing/2014/main" id="{C7D010E1-FDC8-B843-B502-33120A86E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464" y="4932365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6" name="Text Box 74">
            <a:extLst>
              <a:ext uri="{FF2B5EF4-FFF2-40B4-BE49-F238E27FC236}">
                <a16:creationId xmlns:a16="http://schemas.microsoft.com/office/drawing/2014/main" id="{46053DCC-44E5-2C43-B37B-8DA921C73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953" y="501381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network</a:t>
            </a:r>
          </a:p>
        </p:txBody>
      </p:sp>
      <p:sp>
        <p:nvSpPr>
          <p:cNvPr id="157" name="Rectangle 75">
            <a:extLst>
              <a:ext uri="{FF2B5EF4-FFF2-40B4-BE49-F238E27FC236}">
                <a16:creationId xmlns:a16="http://schemas.microsoft.com/office/drawing/2014/main" id="{2794759F-1BDF-124F-8990-F97B9E3FF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539" y="5354640"/>
            <a:ext cx="2335213" cy="18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8" name="Line 76">
            <a:extLst>
              <a:ext uri="{FF2B5EF4-FFF2-40B4-BE49-F238E27FC236}">
                <a16:creationId xmlns:a16="http://schemas.microsoft.com/office/drawing/2014/main" id="{AA62258B-6959-8646-9E2E-9B0097512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114" y="5343528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9" name="Line 77">
            <a:extLst>
              <a:ext uri="{FF2B5EF4-FFF2-40B4-BE49-F238E27FC236}">
                <a16:creationId xmlns:a16="http://schemas.microsoft.com/office/drawing/2014/main" id="{B39909BE-5B6C-6F46-8749-CE29AEAB2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4889" y="5314953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60" name="Freeform 78">
            <a:extLst>
              <a:ext uri="{FF2B5EF4-FFF2-40B4-BE49-F238E27FC236}">
                <a16:creationId xmlns:a16="http://schemas.microsoft.com/office/drawing/2014/main" id="{830D21F8-79F0-0E4D-A9EF-3C8300C80D17}"/>
              </a:ext>
            </a:extLst>
          </p:cNvPr>
          <p:cNvSpPr>
            <a:spLocks/>
          </p:cNvSpPr>
          <p:nvPr/>
        </p:nvSpPr>
        <p:spPr bwMode="auto">
          <a:xfrm>
            <a:off x="9682352" y="2932115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83">
            <a:extLst>
              <a:ext uri="{FF2B5EF4-FFF2-40B4-BE49-F238E27FC236}">
                <a16:creationId xmlns:a16="http://schemas.microsoft.com/office/drawing/2014/main" id="{E97571FE-EF31-0544-985B-906D8CF8F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046" y="5759648"/>
            <a:ext cx="56333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Socket clientSocket =   </a:t>
            </a: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 newSocket("hostname","port number");</a:t>
            </a:r>
          </a:p>
        </p:txBody>
      </p:sp>
      <p:sp>
        <p:nvSpPr>
          <p:cNvPr id="162" name="Text Box 85">
            <a:extLst>
              <a:ext uri="{FF2B5EF4-FFF2-40B4-BE49-F238E27FC236}">
                <a16:creationId xmlns:a16="http://schemas.microsoft.com/office/drawing/2014/main" id="{C80EBC7F-DBC0-BD40-9507-82100813B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795" y="5773144"/>
            <a:ext cx="41595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Socket connectionSocket = welcomeSocket.accept();</a:t>
            </a:r>
          </a:p>
        </p:txBody>
      </p:sp>
      <p:grpSp>
        <p:nvGrpSpPr>
          <p:cNvPr id="163" name="Group 89">
            <a:extLst>
              <a:ext uri="{FF2B5EF4-FFF2-40B4-BE49-F238E27FC236}">
                <a16:creationId xmlns:a16="http://schemas.microsoft.com/office/drawing/2014/main" id="{DB71F8E2-0EB4-2A4E-B4C5-3DC2955DEDE8}"/>
              </a:ext>
            </a:extLst>
          </p:cNvPr>
          <p:cNvGrpSpPr>
            <a:grpSpLocks/>
          </p:cNvGrpSpPr>
          <p:nvPr/>
        </p:nvGrpSpPr>
        <p:grpSpPr bwMode="auto">
          <a:xfrm>
            <a:off x="2149664" y="5024440"/>
            <a:ext cx="698500" cy="612775"/>
            <a:chOff x="-44" y="1473"/>
            <a:chExt cx="981" cy="1105"/>
          </a:xfrm>
        </p:grpSpPr>
        <p:pic>
          <p:nvPicPr>
            <p:cNvPr id="164" name="Picture 90" descr="desktop_computer_stylized_medium">
              <a:extLst>
                <a:ext uri="{FF2B5EF4-FFF2-40B4-BE49-F238E27FC236}">
                  <a16:creationId xmlns:a16="http://schemas.microsoft.com/office/drawing/2014/main" id="{C631DB34-DA41-694E-BA26-57FDF68E6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Freeform 91">
              <a:extLst>
                <a:ext uri="{FF2B5EF4-FFF2-40B4-BE49-F238E27FC236}">
                  <a16:creationId xmlns:a16="http://schemas.microsoft.com/office/drawing/2014/main" id="{BEF55614-0BD4-8249-9822-CEE59DA9A9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6" name="Group 92">
            <a:extLst>
              <a:ext uri="{FF2B5EF4-FFF2-40B4-BE49-F238E27FC236}">
                <a16:creationId xmlns:a16="http://schemas.microsoft.com/office/drawing/2014/main" id="{F06A1B16-A85F-394E-802F-0E5CD7D943D6}"/>
              </a:ext>
            </a:extLst>
          </p:cNvPr>
          <p:cNvGrpSpPr>
            <a:grpSpLocks/>
          </p:cNvGrpSpPr>
          <p:nvPr/>
        </p:nvGrpSpPr>
        <p:grpSpPr bwMode="auto">
          <a:xfrm>
            <a:off x="9964927" y="4922840"/>
            <a:ext cx="415925" cy="627063"/>
            <a:chOff x="4140" y="429"/>
            <a:chExt cx="1425" cy="2396"/>
          </a:xfrm>
        </p:grpSpPr>
        <p:sp>
          <p:nvSpPr>
            <p:cNvPr id="167" name="Freeform 93">
              <a:extLst>
                <a:ext uri="{FF2B5EF4-FFF2-40B4-BE49-F238E27FC236}">
                  <a16:creationId xmlns:a16="http://schemas.microsoft.com/office/drawing/2014/main" id="{0B18D7B8-4C19-6A48-9356-0BDC63F4B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Rectangle 94">
              <a:extLst>
                <a:ext uri="{FF2B5EF4-FFF2-40B4-BE49-F238E27FC236}">
                  <a16:creationId xmlns:a16="http://schemas.microsoft.com/office/drawing/2014/main" id="{83F51854-758D-F348-B0AE-4C8BBF01B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9" name="Freeform 95">
              <a:extLst>
                <a:ext uri="{FF2B5EF4-FFF2-40B4-BE49-F238E27FC236}">
                  <a16:creationId xmlns:a16="http://schemas.microsoft.com/office/drawing/2014/main" id="{BCB6E605-7A9B-CA4D-855C-288812DAA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Freeform 96">
              <a:extLst>
                <a:ext uri="{FF2B5EF4-FFF2-40B4-BE49-F238E27FC236}">
                  <a16:creationId xmlns:a16="http://schemas.microsoft.com/office/drawing/2014/main" id="{010D7A25-5C86-B443-B0F4-6A6735092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97">
              <a:extLst>
                <a:ext uri="{FF2B5EF4-FFF2-40B4-BE49-F238E27FC236}">
                  <a16:creationId xmlns:a16="http://schemas.microsoft.com/office/drawing/2014/main" id="{6B6FDD4A-AD55-9345-AF53-BC625746D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2" name="Group 98">
              <a:extLst>
                <a:ext uri="{FF2B5EF4-FFF2-40B4-BE49-F238E27FC236}">
                  <a16:creationId xmlns:a16="http://schemas.microsoft.com/office/drawing/2014/main" id="{A97FBBEC-0302-FA4C-A3B9-B0FD424712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7" name="AutoShape 99">
                <a:extLst>
                  <a:ext uri="{FF2B5EF4-FFF2-40B4-BE49-F238E27FC236}">
                    <a16:creationId xmlns:a16="http://schemas.microsoft.com/office/drawing/2014/main" id="{C21CB491-D46B-EE41-AA0F-DE79A218D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8" name="AutoShape 100">
                <a:extLst>
                  <a:ext uri="{FF2B5EF4-FFF2-40B4-BE49-F238E27FC236}">
                    <a16:creationId xmlns:a16="http://schemas.microsoft.com/office/drawing/2014/main" id="{1FC5D9EE-EAE0-7E4E-B85F-6FC8DE4DE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3" name="Rectangle 101">
              <a:extLst>
                <a:ext uri="{FF2B5EF4-FFF2-40B4-BE49-F238E27FC236}">
                  <a16:creationId xmlns:a16="http://schemas.microsoft.com/office/drawing/2014/main" id="{8F3C4297-FFD3-D843-98B6-43C61A73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4" name="Group 102">
              <a:extLst>
                <a:ext uri="{FF2B5EF4-FFF2-40B4-BE49-F238E27FC236}">
                  <a16:creationId xmlns:a16="http://schemas.microsoft.com/office/drawing/2014/main" id="{21DC2796-CCBB-6A4F-838F-49A2C67C0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5" name="AutoShape 103">
                <a:extLst>
                  <a:ext uri="{FF2B5EF4-FFF2-40B4-BE49-F238E27FC236}">
                    <a16:creationId xmlns:a16="http://schemas.microsoft.com/office/drawing/2014/main" id="{969D7B41-0DC1-4440-AFDE-248D9CDB6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AutoShape 104">
                <a:extLst>
                  <a:ext uri="{FF2B5EF4-FFF2-40B4-BE49-F238E27FC236}">
                    <a16:creationId xmlns:a16="http://schemas.microsoft.com/office/drawing/2014/main" id="{B3EC6575-CF4C-6246-8181-ED39D289D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5" name="Rectangle 105">
              <a:extLst>
                <a:ext uri="{FF2B5EF4-FFF2-40B4-BE49-F238E27FC236}">
                  <a16:creationId xmlns:a16="http://schemas.microsoft.com/office/drawing/2014/main" id="{E4C8EF29-9693-8843-BE99-DFF7EF55F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6" name="Rectangle 106">
              <a:extLst>
                <a:ext uri="{FF2B5EF4-FFF2-40B4-BE49-F238E27FC236}">
                  <a16:creationId xmlns:a16="http://schemas.microsoft.com/office/drawing/2014/main" id="{444A4DA4-95C5-7247-8CDB-5D7AF6D3A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7" name="Group 107">
              <a:extLst>
                <a:ext uri="{FF2B5EF4-FFF2-40B4-BE49-F238E27FC236}">
                  <a16:creationId xmlns:a16="http://schemas.microsoft.com/office/drawing/2014/main" id="{E95F09FB-35B3-984D-8B07-8ED352E49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3" name="AutoShape 108">
                <a:extLst>
                  <a:ext uri="{FF2B5EF4-FFF2-40B4-BE49-F238E27FC236}">
                    <a16:creationId xmlns:a16="http://schemas.microsoft.com/office/drawing/2014/main" id="{0D8F2BD6-B00B-A145-9FAD-DEBB9A14C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4" name="AutoShape 109">
                <a:extLst>
                  <a:ext uri="{FF2B5EF4-FFF2-40B4-BE49-F238E27FC236}">
                    <a16:creationId xmlns:a16="http://schemas.microsoft.com/office/drawing/2014/main" id="{FBEB72B8-9464-2649-9EA1-03257A809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8" name="Freeform 110">
              <a:extLst>
                <a:ext uri="{FF2B5EF4-FFF2-40B4-BE49-F238E27FC236}">
                  <a16:creationId xmlns:a16="http://schemas.microsoft.com/office/drawing/2014/main" id="{69825DF1-2B01-DB4D-AD1A-63C84CD16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9" name="Group 111">
              <a:extLst>
                <a:ext uri="{FF2B5EF4-FFF2-40B4-BE49-F238E27FC236}">
                  <a16:creationId xmlns:a16="http://schemas.microsoft.com/office/drawing/2014/main" id="{77E8896E-C175-9440-8F1C-C0DAB898A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1" name="AutoShape 112">
                <a:extLst>
                  <a:ext uri="{FF2B5EF4-FFF2-40B4-BE49-F238E27FC236}">
                    <a16:creationId xmlns:a16="http://schemas.microsoft.com/office/drawing/2014/main" id="{207BBBCB-E17B-0743-A1A2-C4D7DD812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2" name="AutoShape 113">
                <a:extLst>
                  <a:ext uri="{FF2B5EF4-FFF2-40B4-BE49-F238E27FC236}">
                    <a16:creationId xmlns:a16="http://schemas.microsoft.com/office/drawing/2014/main" id="{28DD6B35-219B-6B45-BF21-71B299ABB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0" name="Rectangle 114">
              <a:extLst>
                <a:ext uri="{FF2B5EF4-FFF2-40B4-BE49-F238E27FC236}">
                  <a16:creationId xmlns:a16="http://schemas.microsoft.com/office/drawing/2014/main" id="{CD269004-8DB5-4549-A4AF-499B61683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1" name="Freeform 115">
              <a:extLst>
                <a:ext uri="{FF2B5EF4-FFF2-40B4-BE49-F238E27FC236}">
                  <a16:creationId xmlns:a16="http://schemas.microsoft.com/office/drawing/2014/main" id="{8AAFEB73-B442-224B-96A6-63129BA97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Freeform 116">
              <a:extLst>
                <a:ext uri="{FF2B5EF4-FFF2-40B4-BE49-F238E27FC236}">
                  <a16:creationId xmlns:a16="http://schemas.microsoft.com/office/drawing/2014/main" id="{E0880A41-79A8-9248-8678-A4C1ACE4B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Oval 117">
              <a:extLst>
                <a:ext uri="{FF2B5EF4-FFF2-40B4-BE49-F238E27FC236}">
                  <a16:creationId xmlns:a16="http://schemas.microsoft.com/office/drawing/2014/main" id="{11D25FBB-2A67-A949-8638-6A82B88E1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Freeform 118">
              <a:extLst>
                <a:ext uri="{FF2B5EF4-FFF2-40B4-BE49-F238E27FC236}">
                  <a16:creationId xmlns:a16="http://schemas.microsoft.com/office/drawing/2014/main" id="{9FEB11C7-9DF6-A746-9A7F-CE68217C1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AutoShape 119">
              <a:extLst>
                <a:ext uri="{FF2B5EF4-FFF2-40B4-BE49-F238E27FC236}">
                  <a16:creationId xmlns:a16="http://schemas.microsoft.com/office/drawing/2014/main" id="{D279A648-2B84-1346-BF0F-DB65CFB07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AutoShape 120">
              <a:extLst>
                <a:ext uri="{FF2B5EF4-FFF2-40B4-BE49-F238E27FC236}">
                  <a16:creationId xmlns:a16="http://schemas.microsoft.com/office/drawing/2014/main" id="{0EDBF10F-D10C-CA46-A0A9-1ACE621AD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Oval 121">
              <a:extLst>
                <a:ext uri="{FF2B5EF4-FFF2-40B4-BE49-F238E27FC236}">
                  <a16:creationId xmlns:a16="http://schemas.microsoft.com/office/drawing/2014/main" id="{E4E41E31-C9C4-AF4E-A419-E8421CCEF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Oval 122">
              <a:extLst>
                <a:ext uri="{FF2B5EF4-FFF2-40B4-BE49-F238E27FC236}">
                  <a16:creationId xmlns:a16="http://schemas.microsoft.com/office/drawing/2014/main" id="{2C59CE5F-437A-C441-8354-653004105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9" name="Oval 123">
              <a:extLst>
                <a:ext uri="{FF2B5EF4-FFF2-40B4-BE49-F238E27FC236}">
                  <a16:creationId xmlns:a16="http://schemas.microsoft.com/office/drawing/2014/main" id="{E077C775-39FA-824B-8701-FA02EBEDC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Rectangle 124">
              <a:extLst>
                <a:ext uri="{FF2B5EF4-FFF2-40B4-BE49-F238E27FC236}">
                  <a16:creationId xmlns:a16="http://schemas.microsoft.com/office/drawing/2014/main" id="{858DFD8B-E1AF-0646-911F-639730691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2804BB5E-F6B2-BA48-BFC5-59C8B165B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6918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Agreeing to establish a connection</a:t>
            </a:r>
            <a:endParaRPr lang="en-US" sz="4400" b="0" dirty="0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1C578050-76D7-774F-8B1E-4F455216E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737" y="2295084"/>
            <a:ext cx="5523920" cy="357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Q: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will 2-way handshake always work in network?</a:t>
            </a:r>
          </a:p>
          <a:p>
            <a:pPr marL="346075" marR="0" lvl="0" indent="-2794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variable delays</a:t>
            </a:r>
          </a:p>
          <a:p>
            <a:pPr marL="346075" marR="0" lvl="0" indent="-2794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retransmitted messages (e.g. req_conn(x)) due to message loss</a:t>
            </a:r>
          </a:p>
          <a:p>
            <a:pPr marL="346075" marR="0" lvl="0" indent="-2794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message reordering</a:t>
            </a:r>
          </a:p>
          <a:p>
            <a:pPr marL="346075" marR="0" lvl="0" indent="-2794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can’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t “see” other side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pic>
        <p:nvPicPr>
          <p:cNvPr id="212" name="Picture 62" descr="Alice">
            <a:extLst>
              <a:ext uri="{FF2B5EF4-FFF2-40B4-BE49-F238E27FC236}">
                <a16:creationId xmlns:a16="http://schemas.microsoft.com/office/drawing/2014/main" id="{15DE982A-54F5-BC41-BC95-48D87658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08" y="2031271"/>
            <a:ext cx="685440" cy="68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63" descr="Bob">
            <a:extLst>
              <a:ext uri="{FF2B5EF4-FFF2-40B4-BE49-F238E27FC236}">
                <a16:creationId xmlns:a16="http://schemas.microsoft.com/office/drawing/2014/main" id="{178ED826-4BC2-684F-9F28-073609250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00" y="2069246"/>
            <a:ext cx="839663" cy="69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Text Box 49">
            <a:extLst>
              <a:ext uri="{FF2B5EF4-FFF2-40B4-BE49-F238E27FC236}">
                <a16:creationId xmlns:a16="http://schemas.microsoft.com/office/drawing/2014/main" id="{F0A75C95-49D9-D049-B8FA-C8954515A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913" y="1354621"/>
            <a:ext cx="32079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2-way handshake:</a:t>
            </a:r>
          </a:p>
        </p:txBody>
      </p:sp>
      <p:sp>
        <p:nvSpPr>
          <p:cNvPr id="215" name="Line 50">
            <a:extLst>
              <a:ext uri="{FF2B5EF4-FFF2-40B4-BE49-F238E27FC236}">
                <a16:creationId xmlns:a16="http://schemas.microsoft.com/office/drawing/2014/main" id="{2B6C64FC-1BFF-2745-8864-00793CCCA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0097" y="2827024"/>
            <a:ext cx="1996343" cy="343504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6" name="Line 51">
            <a:extLst>
              <a:ext uri="{FF2B5EF4-FFF2-40B4-BE49-F238E27FC236}">
                <a16:creationId xmlns:a16="http://schemas.microsoft.com/office/drawing/2014/main" id="{662E0AA8-2544-0243-A461-A97BB5D9F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0121" y="2737265"/>
            <a:ext cx="0" cy="119104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7" name="Line 53">
            <a:extLst>
              <a:ext uri="{FF2B5EF4-FFF2-40B4-BE49-F238E27FC236}">
                <a16:creationId xmlns:a16="http://schemas.microsoft.com/office/drawing/2014/main" id="{61703F8D-DE60-7647-AB88-B625C4E03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5008" y="2766610"/>
            <a:ext cx="0" cy="119104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8" name="Line 54">
            <a:extLst>
              <a:ext uri="{FF2B5EF4-FFF2-40B4-BE49-F238E27FC236}">
                <a16:creationId xmlns:a16="http://schemas.microsoft.com/office/drawing/2014/main" id="{DE642691-1B6A-B64E-88A0-E9C02593B3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5837" y="3258561"/>
            <a:ext cx="1996343" cy="343504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9" name="Rectangle 56">
            <a:extLst>
              <a:ext uri="{FF2B5EF4-FFF2-40B4-BE49-F238E27FC236}">
                <a16:creationId xmlns:a16="http://schemas.microsoft.com/office/drawing/2014/main" id="{AB601B94-B2EC-5F44-8BA3-961BC7EAD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397" y="2811490"/>
            <a:ext cx="1201662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0" name="Text Box 55">
            <a:extLst>
              <a:ext uri="{FF2B5EF4-FFF2-40B4-BE49-F238E27FC236}">
                <a16:creationId xmlns:a16="http://schemas.microsoft.com/office/drawing/2014/main" id="{51E91065-A73A-7D43-92CF-648D7E78E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7" y="2787324"/>
            <a:ext cx="111601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Let’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talk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1" name="Rectangle 57">
            <a:extLst>
              <a:ext uri="{FF2B5EF4-FFF2-40B4-BE49-F238E27FC236}">
                <a16:creationId xmlns:a16="http://schemas.microsoft.com/office/drawing/2014/main" id="{2004BA2B-FE8D-D147-B254-220BD421C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401" y="3272370"/>
            <a:ext cx="593334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2" name="Text Box 58">
            <a:extLst>
              <a:ext uri="{FF2B5EF4-FFF2-40B4-BE49-F238E27FC236}">
                <a16:creationId xmlns:a16="http://schemas.microsoft.com/office/drawing/2014/main" id="{45CBCA7D-6EF9-B544-8A1D-83FC7ADA3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186" y="3248204"/>
            <a:ext cx="48763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OK</a:t>
            </a:r>
          </a:p>
        </p:txBody>
      </p:sp>
      <p:sp>
        <p:nvSpPr>
          <p:cNvPr id="223" name="Text Box 60">
            <a:extLst>
              <a:ext uri="{FF2B5EF4-FFF2-40B4-BE49-F238E27FC236}">
                <a16:creationId xmlns:a16="http://schemas.microsoft.com/office/drawing/2014/main" id="{9105DBEA-03C4-1045-B9A8-39AA7B1F3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992" y="3066959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ESTAB</a:t>
            </a:r>
          </a:p>
        </p:txBody>
      </p:sp>
      <p:sp>
        <p:nvSpPr>
          <p:cNvPr id="224" name="Text Box 61">
            <a:extLst>
              <a:ext uri="{FF2B5EF4-FFF2-40B4-BE49-F238E27FC236}">
                <a16:creationId xmlns:a16="http://schemas.microsoft.com/office/drawing/2014/main" id="{D3DDB3E1-DD0C-7242-BD98-892C99B0A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998" y="3429450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ESTAB</a:t>
            </a:r>
          </a:p>
        </p:txBody>
      </p:sp>
      <p:sp>
        <p:nvSpPr>
          <p:cNvPr id="225" name="Oval 66">
            <a:extLst>
              <a:ext uri="{FF2B5EF4-FFF2-40B4-BE49-F238E27FC236}">
                <a16:creationId xmlns:a16="http://schemas.microsoft.com/office/drawing/2014/main" id="{7A085CF1-13C2-7E45-BD13-7FBE5EC96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004" y="3557185"/>
            <a:ext cx="122093" cy="96664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6" name="Oval 67">
            <a:extLst>
              <a:ext uri="{FF2B5EF4-FFF2-40B4-BE49-F238E27FC236}">
                <a16:creationId xmlns:a16="http://schemas.microsoft.com/office/drawing/2014/main" id="{5F8DFD39-4C67-544E-BDB6-995B73F00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748" y="3184337"/>
            <a:ext cx="122095" cy="96664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7" name="Text Box 72">
            <a:extLst>
              <a:ext uri="{FF2B5EF4-FFF2-40B4-BE49-F238E27FC236}">
                <a16:creationId xmlns:a16="http://schemas.microsoft.com/office/drawing/2014/main" id="{DB384BF1-67A8-D941-979F-3D776AAC7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90" y="4953638"/>
            <a:ext cx="109523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choose 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8" name="Line 73">
            <a:extLst>
              <a:ext uri="{FF2B5EF4-FFF2-40B4-BE49-F238E27FC236}">
                <a16:creationId xmlns:a16="http://schemas.microsoft.com/office/drawing/2014/main" id="{F4A5217C-A64A-BC43-8BDA-A9CC2AE18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8653" y="5141789"/>
            <a:ext cx="1996343" cy="34350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9" name="Line 74">
            <a:extLst>
              <a:ext uri="{FF2B5EF4-FFF2-40B4-BE49-F238E27FC236}">
                <a16:creationId xmlns:a16="http://schemas.microsoft.com/office/drawing/2014/main" id="{5DF0EBDC-C356-0F40-8E4B-0D4CDB884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8677" y="5052029"/>
            <a:ext cx="0" cy="119104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0" name="Line 75">
            <a:extLst>
              <a:ext uri="{FF2B5EF4-FFF2-40B4-BE49-F238E27FC236}">
                <a16:creationId xmlns:a16="http://schemas.microsoft.com/office/drawing/2014/main" id="{06DA6EB7-8FDC-114C-A158-24F848F89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3564" y="5081373"/>
            <a:ext cx="0" cy="119104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1" name="Line 76">
            <a:extLst>
              <a:ext uri="{FF2B5EF4-FFF2-40B4-BE49-F238E27FC236}">
                <a16:creationId xmlns:a16="http://schemas.microsoft.com/office/drawing/2014/main" id="{6E751C46-6DAD-2049-8052-C6ECA9B991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4393" y="5573326"/>
            <a:ext cx="1996343" cy="34350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2" name="Rectangle 77">
            <a:extLst>
              <a:ext uri="{FF2B5EF4-FFF2-40B4-BE49-F238E27FC236}">
                <a16:creationId xmlns:a16="http://schemas.microsoft.com/office/drawing/2014/main" id="{05CA4AE2-2F93-D544-A582-D6138CBE6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053" y="5126253"/>
            <a:ext cx="1049579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3" name="Text Box 78">
            <a:extLst>
              <a:ext uri="{FF2B5EF4-FFF2-40B4-BE49-F238E27FC236}">
                <a16:creationId xmlns:a16="http://schemas.microsoft.com/office/drawing/2014/main" id="{DF22492C-21D4-FC46-996B-E22F99143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290" y="5090004"/>
            <a:ext cx="1446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req_conn(x)</a:t>
            </a:r>
          </a:p>
        </p:txBody>
      </p:sp>
      <p:sp>
        <p:nvSpPr>
          <p:cNvPr id="234" name="Rectangle 79">
            <a:extLst>
              <a:ext uri="{FF2B5EF4-FFF2-40B4-BE49-F238E27FC236}">
                <a16:creationId xmlns:a16="http://schemas.microsoft.com/office/drawing/2014/main" id="{EB35072C-E8DC-1D43-88F2-D6CC06A9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957" y="5587135"/>
            <a:ext cx="593334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5" name="Text Box 81">
            <a:extLst>
              <a:ext uri="{FF2B5EF4-FFF2-40B4-BE49-F238E27FC236}">
                <a16:creationId xmlns:a16="http://schemas.microsoft.com/office/drawing/2014/main" id="{41E79C30-5AC2-7B42-AF35-87394C87D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546" y="5381723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ESTAB</a:t>
            </a:r>
          </a:p>
        </p:txBody>
      </p:sp>
      <p:sp>
        <p:nvSpPr>
          <p:cNvPr id="236" name="Text Box 82">
            <a:extLst>
              <a:ext uri="{FF2B5EF4-FFF2-40B4-BE49-F238E27FC236}">
                <a16:creationId xmlns:a16="http://schemas.microsoft.com/office/drawing/2014/main" id="{15937B6C-DE9E-BB41-AF3C-AFA9046B2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555" y="5744214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ESTAB</a:t>
            </a:r>
          </a:p>
        </p:txBody>
      </p:sp>
      <p:sp>
        <p:nvSpPr>
          <p:cNvPr id="237" name="Oval 83">
            <a:extLst>
              <a:ext uri="{FF2B5EF4-FFF2-40B4-BE49-F238E27FC236}">
                <a16:creationId xmlns:a16="http://schemas.microsoft.com/office/drawing/2014/main" id="{60CAB79E-F562-A147-B2B6-BCD35B4CE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560" y="5871949"/>
            <a:ext cx="122093" cy="96664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8" name="Oval 84">
            <a:extLst>
              <a:ext uri="{FF2B5EF4-FFF2-40B4-BE49-F238E27FC236}">
                <a16:creationId xmlns:a16="http://schemas.microsoft.com/office/drawing/2014/main" id="{AB867DAA-A20D-7E4E-8866-E4B15C4B0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304" y="5499101"/>
            <a:ext cx="122095" cy="96664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9" name="Rectangle 86">
            <a:extLst>
              <a:ext uri="{FF2B5EF4-FFF2-40B4-BE49-F238E27FC236}">
                <a16:creationId xmlns:a16="http://schemas.microsoft.com/office/drawing/2014/main" id="{0E9D55EE-8F12-D242-B60A-BF7C0AE86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261" y="5594040"/>
            <a:ext cx="1445850" cy="283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40" name="Text Box 85">
            <a:extLst>
              <a:ext uri="{FF2B5EF4-FFF2-40B4-BE49-F238E27FC236}">
                <a16:creationId xmlns:a16="http://schemas.microsoft.com/office/drawing/2014/main" id="{98A973F5-A6AE-4941-BAAF-D9632C720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404" y="5552612"/>
            <a:ext cx="14350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acc_conn(x)</a:t>
            </a:r>
          </a:p>
        </p:txBody>
      </p:sp>
      <p:grpSp>
        <p:nvGrpSpPr>
          <p:cNvPr id="241" name="Group 92">
            <a:extLst>
              <a:ext uri="{FF2B5EF4-FFF2-40B4-BE49-F238E27FC236}">
                <a16:creationId xmlns:a16="http://schemas.microsoft.com/office/drawing/2014/main" id="{A1DEBE31-8A7C-FA42-BF21-534E9F956FD1}"/>
              </a:ext>
            </a:extLst>
          </p:cNvPr>
          <p:cNvGrpSpPr>
            <a:grpSpLocks/>
          </p:cNvGrpSpPr>
          <p:nvPr/>
        </p:nvGrpSpPr>
        <p:grpSpPr bwMode="auto">
          <a:xfrm>
            <a:off x="1696017" y="4472044"/>
            <a:ext cx="775403" cy="566176"/>
            <a:chOff x="-44" y="1473"/>
            <a:chExt cx="981" cy="1105"/>
          </a:xfrm>
        </p:grpSpPr>
        <p:pic>
          <p:nvPicPr>
            <p:cNvPr id="242" name="Picture 93" descr="desktop_computer_stylized_medium">
              <a:extLst>
                <a:ext uri="{FF2B5EF4-FFF2-40B4-BE49-F238E27FC236}">
                  <a16:creationId xmlns:a16="http://schemas.microsoft.com/office/drawing/2014/main" id="{D4855CC7-B0C0-0C40-99B3-064E94398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Freeform 94">
              <a:extLst>
                <a:ext uri="{FF2B5EF4-FFF2-40B4-BE49-F238E27FC236}">
                  <a16:creationId xmlns:a16="http://schemas.microsoft.com/office/drawing/2014/main" id="{E45A3676-D1D0-F747-9A77-79DCC58FFC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44" name="Group 95">
            <a:extLst>
              <a:ext uri="{FF2B5EF4-FFF2-40B4-BE49-F238E27FC236}">
                <a16:creationId xmlns:a16="http://schemas.microsoft.com/office/drawing/2014/main" id="{30DE6A89-1D8F-B54B-9DDE-549AD2FC2274}"/>
              </a:ext>
            </a:extLst>
          </p:cNvPr>
          <p:cNvGrpSpPr>
            <a:grpSpLocks/>
          </p:cNvGrpSpPr>
          <p:nvPr/>
        </p:nvGrpSpPr>
        <p:grpSpPr bwMode="auto">
          <a:xfrm>
            <a:off x="4073636" y="4451330"/>
            <a:ext cx="318750" cy="557545"/>
            <a:chOff x="4140" y="429"/>
            <a:chExt cx="1425" cy="2396"/>
          </a:xfrm>
        </p:grpSpPr>
        <p:sp>
          <p:nvSpPr>
            <p:cNvPr id="245" name="Freeform 96">
              <a:extLst>
                <a:ext uri="{FF2B5EF4-FFF2-40B4-BE49-F238E27FC236}">
                  <a16:creationId xmlns:a16="http://schemas.microsoft.com/office/drawing/2014/main" id="{B71F5390-5611-A549-8A76-3052ABA7D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Rectangle 97">
              <a:extLst>
                <a:ext uri="{FF2B5EF4-FFF2-40B4-BE49-F238E27FC236}">
                  <a16:creationId xmlns:a16="http://schemas.microsoft.com/office/drawing/2014/main" id="{A1B57D5C-B8BE-CC48-A959-8D0CB8D18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98">
              <a:extLst>
                <a:ext uri="{FF2B5EF4-FFF2-40B4-BE49-F238E27FC236}">
                  <a16:creationId xmlns:a16="http://schemas.microsoft.com/office/drawing/2014/main" id="{F022A685-2E50-194F-BC85-D97F7CAFF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Freeform 99">
              <a:extLst>
                <a:ext uri="{FF2B5EF4-FFF2-40B4-BE49-F238E27FC236}">
                  <a16:creationId xmlns:a16="http://schemas.microsoft.com/office/drawing/2014/main" id="{67381A9D-9DB7-0A4E-B993-95AAAF4CC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100">
              <a:extLst>
                <a:ext uri="{FF2B5EF4-FFF2-40B4-BE49-F238E27FC236}">
                  <a16:creationId xmlns:a16="http://schemas.microsoft.com/office/drawing/2014/main" id="{B178CA92-6419-B94D-82C2-001A4C53E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50" name="Group 101">
              <a:extLst>
                <a:ext uri="{FF2B5EF4-FFF2-40B4-BE49-F238E27FC236}">
                  <a16:creationId xmlns:a16="http://schemas.microsoft.com/office/drawing/2014/main" id="{2DDA5E0E-93B0-FC4E-AA1E-3A161BEB61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75" name="AutoShape 102">
                <a:extLst>
                  <a:ext uri="{FF2B5EF4-FFF2-40B4-BE49-F238E27FC236}">
                    <a16:creationId xmlns:a16="http://schemas.microsoft.com/office/drawing/2014/main" id="{1245BCF6-EEF2-F34C-92E3-2CA1C2C94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AutoShape 103">
                <a:extLst>
                  <a:ext uri="{FF2B5EF4-FFF2-40B4-BE49-F238E27FC236}">
                    <a16:creationId xmlns:a16="http://schemas.microsoft.com/office/drawing/2014/main" id="{1067DCBA-D400-0642-B68F-AE171164B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1" name="Rectangle 104">
              <a:extLst>
                <a:ext uri="{FF2B5EF4-FFF2-40B4-BE49-F238E27FC236}">
                  <a16:creationId xmlns:a16="http://schemas.microsoft.com/office/drawing/2014/main" id="{CEE13654-E51E-634B-B3A8-1909C6DC8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52" name="Group 105">
              <a:extLst>
                <a:ext uri="{FF2B5EF4-FFF2-40B4-BE49-F238E27FC236}">
                  <a16:creationId xmlns:a16="http://schemas.microsoft.com/office/drawing/2014/main" id="{3DE4D6D2-40C1-6843-BB18-76EFFF97C7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73" name="AutoShape 106">
                <a:extLst>
                  <a:ext uri="{FF2B5EF4-FFF2-40B4-BE49-F238E27FC236}">
                    <a16:creationId xmlns:a16="http://schemas.microsoft.com/office/drawing/2014/main" id="{2685B222-9BE5-0D43-A3B3-6021358AE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4" name="AutoShape 107">
                <a:extLst>
                  <a:ext uri="{FF2B5EF4-FFF2-40B4-BE49-F238E27FC236}">
                    <a16:creationId xmlns:a16="http://schemas.microsoft.com/office/drawing/2014/main" id="{00F72E45-552A-534D-A233-34AE532CC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3" name="Rectangle 108">
              <a:extLst>
                <a:ext uri="{FF2B5EF4-FFF2-40B4-BE49-F238E27FC236}">
                  <a16:creationId xmlns:a16="http://schemas.microsoft.com/office/drawing/2014/main" id="{3DF4CAF9-06A6-F849-9FCD-1AEC85C1C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54" name="Rectangle 109">
              <a:extLst>
                <a:ext uri="{FF2B5EF4-FFF2-40B4-BE49-F238E27FC236}">
                  <a16:creationId xmlns:a16="http://schemas.microsoft.com/office/drawing/2014/main" id="{148B444B-183C-764F-B7FB-60CA4703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55" name="Group 110">
              <a:extLst>
                <a:ext uri="{FF2B5EF4-FFF2-40B4-BE49-F238E27FC236}">
                  <a16:creationId xmlns:a16="http://schemas.microsoft.com/office/drawing/2014/main" id="{39959419-6C63-ED42-9E1F-394A82CD62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71" name="AutoShape 111">
                <a:extLst>
                  <a:ext uri="{FF2B5EF4-FFF2-40B4-BE49-F238E27FC236}">
                    <a16:creationId xmlns:a16="http://schemas.microsoft.com/office/drawing/2014/main" id="{A34CF4FA-FD1C-5145-835F-119FE044D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2" name="AutoShape 112">
                <a:extLst>
                  <a:ext uri="{FF2B5EF4-FFF2-40B4-BE49-F238E27FC236}">
                    <a16:creationId xmlns:a16="http://schemas.microsoft.com/office/drawing/2014/main" id="{59A59735-AA02-0146-A5A5-87EEABC8E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6" name="Freeform 113">
              <a:extLst>
                <a:ext uri="{FF2B5EF4-FFF2-40B4-BE49-F238E27FC236}">
                  <a16:creationId xmlns:a16="http://schemas.microsoft.com/office/drawing/2014/main" id="{FDFF2545-90A4-DA4C-82D7-3315F0B6C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7" name="Group 114">
              <a:extLst>
                <a:ext uri="{FF2B5EF4-FFF2-40B4-BE49-F238E27FC236}">
                  <a16:creationId xmlns:a16="http://schemas.microsoft.com/office/drawing/2014/main" id="{05A30CF6-38EC-774A-B2D7-6BC1988EF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9" name="AutoShape 115">
                <a:extLst>
                  <a:ext uri="{FF2B5EF4-FFF2-40B4-BE49-F238E27FC236}">
                    <a16:creationId xmlns:a16="http://schemas.microsoft.com/office/drawing/2014/main" id="{82E4336A-2972-5248-BA09-8141B5778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0" name="AutoShape 116">
                <a:extLst>
                  <a:ext uri="{FF2B5EF4-FFF2-40B4-BE49-F238E27FC236}">
                    <a16:creationId xmlns:a16="http://schemas.microsoft.com/office/drawing/2014/main" id="{AD1D49DB-E480-5641-AC7E-56E3D66E7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8" name="Rectangle 117">
              <a:extLst>
                <a:ext uri="{FF2B5EF4-FFF2-40B4-BE49-F238E27FC236}">
                  <a16:creationId xmlns:a16="http://schemas.microsoft.com/office/drawing/2014/main" id="{0B98AE39-2021-6E44-A2F5-79952D914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59" name="Freeform 118">
              <a:extLst>
                <a:ext uri="{FF2B5EF4-FFF2-40B4-BE49-F238E27FC236}">
                  <a16:creationId xmlns:a16="http://schemas.microsoft.com/office/drawing/2014/main" id="{E786E227-0635-1B4C-B935-93B9B2090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0" name="Freeform 119">
              <a:extLst>
                <a:ext uri="{FF2B5EF4-FFF2-40B4-BE49-F238E27FC236}">
                  <a16:creationId xmlns:a16="http://schemas.microsoft.com/office/drawing/2014/main" id="{FB8A87AF-D14D-3042-95ED-47109B798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Oval 120">
              <a:extLst>
                <a:ext uri="{FF2B5EF4-FFF2-40B4-BE49-F238E27FC236}">
                  <a16:creationId xmlns:a16="http://schemas.microsoft.com/office/drawing/2014/main" id="{2E438A96-E553-D34A-BF0C-432436BD2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62" name="Freeform 121">
              <a:extLst>
                <a:ext uri="{FF2B5EF4-FFF2-40B4-BE49-F238E27FC236}">
                  <a16:creationId xmlns:a16="http://schemas.microsoft.com/office/drawing/2014/main" id="{C7F13FD9-6F22-2742-B6C1-05E03B039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AutoShape 122">
              <a:extLst>
                <a:ext uri="{FF2B5EF4-FFF2-40B4-BE49-F238E27FC236}">
                  <a16:creationId xmlns:a16="http://schemas.microsoft.com/office/drawing/2014/main" id="{348EE68C-CA73-834E-B867-CD1C84FAC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64" name="AutoShape 123">
              <a:extLst>
                <a:ext uri="{FF2B5EF4-FFF2-40B4-BE49-F238E27FC236}">
                  <a16:creationId xmlns:a16="http://schemas.microsoft.com/office/drawing/2014/main" id="{1204051C-8ED9-7648-9B46-C01EFEE9D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65" name="Oval 124">
              <a:extLst>
                <a:ext uri="{FF2B5EF4-FFF2-40B4-BE49-F238E27FC236}">
                  <a16:creationId xmlns:a16="http://schemas.microsoft.com/office/drawing/2014/main" id="{E60C883F-574D-2748-ABCD-0B7DB3EE9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66" name="Oval 125">
              <a:extLst>
                <a:ext uri="{FF2B5EF4-FFF2-40B4-BE49-F238E27FC236}">
                  <a16:creationId xmlns:a16="http://schemas.microsoft.com/office/drawing/2014/main" id="{FB94FD42-6202-F644-B3BA-267D89970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Oval 126">
              <a:extLst>
                <a:ext uri="{FF2B5EF4-FFF2-40B4-BE49-F238E27FC236}">
                  <a16:creationId xmlns:a16="http://schemas.microsoft.com/office/drawing/2014/main" id="{FD6A9A5E-7B0B-0C4F-B512-765209079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68" name="Rectangle 127">
              <a:extLst>
                <a:ext uri="{FF2B5EF4-FFF2-40B4-BE49-F238E27FC236}">
                  <a16:creationId xmlns:a16="http://schemas.microsoft.com/office/drawing/2014/main" id="{1A503147-D0ED-D94A-8360-5E7F4D3ED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69" name="Slide Number Placeholder 2">
            <a:extLst>
              <a:ext uri="{FF2B5EF4-FFF2-40B4-BE49-F238E27FC236}">
                <a16:creationId xmlns:a16="http://schemas.microsoft.com/office/drawing/2014/main" id="{173A9DD9-82B1-6E42-88A8-6C0B706AA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620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3-way handshake</a:t>
            </a:r>
            <a:endParaRPr lang="en-US" sz="4400" b="0" dirty="0"/>
          </a:p>
        </p:txBody>
      </p:sp>
      <p:sp>
        <p:nvSpPr>
          <p:cNvPr id="215" name="Line 5">
            <a:extLst>
              <a:ext uri="{FF2B5EF4-FFF2-40B4-BE49-F238E27FC236}">
                <a16:creationId xmlns:a16="http://schemas.microsoft.com/office/drawing/2014/main" id="{977A2B4A-655D-5443-8A4F-9288451178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6631" y="3078661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16" name="Group 102">
            <a:extLst>
              <a:ext uri="{FF2B5EF4-FFF2-40B4-BE49-F238E27FC236}">
                <a16:creationId xmlns:a16="http://schemas.microsoft.com/office/drawing/2014/main" id="{1F3D6A6C-5FEE-8646-8A80-04AC9F3BFF74}"/>
              </a:ext>
            </a:extLst>
          </p:cNvPr>
          <p:cNvGrpSpPr>
            <a:grpSpLocks/>
          </p:cNvGrpSpPr>
          <p:nvPr/>
        </p:nvGrpSpPr>
        <p:grpSpPr bwMode="auto">
          <a:xfrm>
            <a:off x="2810669" y="3005636"/>
            <a:ext cx="4494212" cy="955675"/>
            <a:chOff x="810" y="1363"/>
            <a:chExt cx="2831" cy="602"/>
          </a:xfrm>
        </p:grpSpPr>
        <p:sp>
          <p:nvSpPr>
            <p:cNvPr id="217" name="Line 10">
              <a:extLst>
                <a:ext uri="{FF2B5EF4-FFF2-40B4-BE49-F238E27FC236}">
                  <a16:creationId xmlns:a16="http://schemas.microsoft.com/office/drawing/2014/main" id="{EE87312F-9111-3748-8D8C-BFB220C5E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Rectangle 12">
              <a:extLst>
                <a:ext uri="{FF2B5EF4-FFF2-40B4-BE49-F238E27FC236}">
                  <a16:creationId xmlns:a16="http://schemas.microsoft.com/office/drawing/2014/main" id="{F50F8FCD-3A00-574F-A159-92B207C59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Text Box 13">
              <a:extLst>
                <a:ext uri="{FF2B5EF4-FFF2-40B4-BE49-F238E27FC236}">
                  <a16:creationId xmlns:a16="http://schemas.microsoft.com/office/drawing/2014/main" id="{24E8EE1C-DBA9-8F4D-82EE-29CEECDFA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SYNbit=1, Seq=x</a:t>
              </a:r>
            </a:p>
          </p:txBody>
        </p:sp>
        <p:sp>
          <p:nvSpPr>
            <p:cNvPr id="220" name="Text Box 21">
              <a:extLst>
                <a:ext uri="{FF2B5EF4-FFF2-40B4-BE49-F238E27FC236}">
                  <a16:creationId xmlns:a16="http://schemas.microsoft.com/office/drawing/2014/main" id="{8343DEBF-07A5-D746-BE48-88F38BD40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init seq num, x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TCP SYN msg</a:t>
              </a:r>
            </a:p>
          </p:txBody>
        </p:sp>
      </p:grpSp>
      <p:sp>
        <p:nvSpPr>
          <p:cNvPr id="221" name="Line 22">
            <a:extLst>
              <a:ext uri="{FF2B5EF4-FFF2-40B4-BE49-F238E27FC236}">
                <a16:creationId xmlns:a16="http://schemas.microsoft.com/office/drawing/2014/main" id="{2FC7049F-93A3-A84A-9D90-B3F4B6E3F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844" y="3148511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2" name="Text Box 92">
            <a:extLst>
              <a:ext uri="{FF2B5EF4-FFF2-40B4-BE49-F238E27FC236}">
                <a16:creationId xmlns:a16="http://schemas.microsoft.com/office/drawing/2014/main" id="{8192AE36-3CEB-7940-A712-3437D9AE1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1831" y="5986961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ESTAB</a:t>
            </a:r>
          </a:p>
        </p:txBody>
      </p:sp>
      <p:grpSp>
        <p:nvGrpSpPr>
          <p:cNvPr id="223" name="Group 109">
            <a:extLst>
              <a:ext uri="{FF2B5EF4-FFF2-40B4-BE49-F238E27FC236}">
                <a16:creationId xmlns:a16="http://schemas.microsoft.com/office/drawing/2014/main" id="{9180F1A8-9EF0-3C49-80B2-6C9528088F36}"/>
              </a:ext>
            </a:extLst>
          </p:cNvPr>
          <p:cNvGrpSpPr>
            <a:grpSpLocks/>
          </p:cNvGrpSpPr>
          <p:nvPr/>
        </p:nvGrpSpPr>
        <p:grpSpPr bwMode="auto">
          <a:xfrm>
            <a:off x="4795044" y="3675561"/>
            <a:ext cx="4519612" cy="1425575"/>
            <a:chOff x="2060" y="1785"/>
            <a:chExt cx="2847" cy="898"/>
          </a:xfrm>
        </p:grpSpPr>
        <p:sp>
          <p:nvSpPr>
            <p:cNvPr id="224" name="Line 11">
              <a:extLst>
                <a:ext uri="{FF2B5EF4-FFF2-40B4-BE49-F238E27FC236}">
                  <a16:creationId xmlns:a16="http://schemas.microsoft.com/office/drawing/2014/main" id="{660BD729-B466-584F-9DAC-1C1358024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Rectangle 14">
              <a:extLst>
                <a:ext uri="{FF2B5EF4-FFF2-40B4-BE49-F238E27FC236}">
                  <a16:creationId xmlns:a16="http://schemas.microsoft.com/office/drawing/2014/main" id="{36832487-CAD9-A047-9D5F-96D1B02D3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Text Box 83">
              <a:extLst>
                <a:ext uri="{FF2B5EF4-FFF2-40B4-BE49-F238E27FC236}">
                  <a16:creationId xmlns:a16="http://schemas.microsoft.com/office/drawing/2014/main" id="{393E04DD-B089-D14F-BFBB-76E878EC5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SYNbit=1, Seq=y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ACKbit=1; ACKnum=x+1</a:t>
              </a:r>
            </a:p>
          </p:txBody>
        </p:sp>
        <p:sp>
          <p:nvSpPr>
            <p:cNvPr id="227" name="Text Box 93">
              <a:extLst>
                <a:ext uri="{FF2B5EF4-FFF2-40B4-BE49-F238E27FC236}">
                  <a16:creationId xmlns:a16="http://schemas.microsoft.com/office/drawing/2014/main" id="{D2107B90-790F-D84D-8A95-4CD5BE8D7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init seq num, y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TCP SYNACK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msg, acking SYN</a:t>
              </a:r>
            </a:p>
          </p:txBody>
        </p:sp>
      </p:grpSp>
      <p:grpSp>
        <p:nvGrpSpPr>
          <p:cNvPr id="228" name="Group 110">
            <a:extLst>
              <a:ext uri="{FF2B5EF4-FFF2-40B4-BE49-F238E27FC236}">
                <a16:creationId xmlns:a16="http://schemas.microsoft.com/office/drawing/2014/main" id="{92A8D17F-88B5-E34B-ADF1-D1D5F4C6CACA}"/>
              </a:ext>
            </a:extLst>
          </p:cNvPr>
          <p:cNvGrpSpPr>
            <a:grpSpLocks/>
          </p:cNvGrpSpPr>
          <p:nvPr/>
        </p:nvGrpSpPr>
        <p:grpSpPr bwMode="auto">
          <a:xfrm>
            <a:off x="2512219" y="4774111"/>
            <a:ext cx="6630987" cy="1373188"/>
            <a:chOff x="622" y="2477"/>
            <a:chExt cx="4177" cy="865"/>
          </a:xfrm>
        </p:grpSpPr>
        <p:sp>
          <p:nvSpPr>
            <p:cNvPr id="229" name="Line 84">
              <a:extLst>
                <a:ext uri="{FF2B5EF4-FFF2-40B4-BE49-F238E27FC236}">
                  <a16:creationId xmlns:a16="http://schemas.microsoft.com/office/drawing/2014/main" id="{31D580AA-9CAF-1544-A3DB-06757FBBB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Rectangle 89">
              <a:extLst>
                <a:ext uri="{FF2B5EF4-FFF2-40B4-BE49-F238E27FC236}">
                  <a16:creationId xmlns:a16="http://schemas.microsoft.com/office/drawing/2014/main" id="{60D16AD1-FAFA-6248-BB4D-76643C40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Text Box 90">
              <a:extLst>
                <a:ext uri="{FF2B5EF4-FFF2-40B4-BE49-F238E27FC236}">
                  <a16:creationId xmlns:a16="http://schemas.microsoft.com/office/drawing/2014/main" id="{D8F9F960-0A9B-F045-8B04-6F4D63130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ACKbit=1, ACKnum=y+1</a:t>
              </a:r>
            </a:p>
          </p:txBody>
        </p:sp>
        <p:sp>
          <p:nvSpPr>
            <p:cNvPr id="232" name="Text Box 94">
              <a:extLst>
                <a:ext uri="{FF2B5EF4-FFF2-40B4-BE49-F238E27FC236}">
                  <a16:creationId xmlns:a16="http://schemas.microsoft.com/office/drawing/2014/main" id="{B9046815-BDD2-9143-979C-D64169C26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received SYNACK(x) 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indicates server is live;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ACK for SYNACK;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this segment may contain 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client-to-server data</a:t>
              </a:r>
            </a:p>
          </p:txBody>
        </p:sp>
        <p:sp>
          <p:nvSpPr>
            <p:cNvPr id="233" name="Text Box 95">
              <a:extLst>
                <a:ext uri="{FF2B5EF4-FFF2-40B4-BE49-F238E27FC236}">
                  <a16:creationId xmlns:a16="http://schemas.microsoft.com/office/drawing/2014/main" id="{ADF0930B-F723-4446-8C5B-8996D5939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received ACK(y)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indicates client is live</a:t>
              </a:r>
            </a:p>
          </p:txBody>
        </p:sp>
      </p:grpSp>
      <p:grpSp>
        <p:nvGrpSpPr>
          <p:cNvPr id="234" name="Group 105">
            <a:extLst>
              <a:ext uri="{FF2B5EF4-FFF2-40B4-BE49-F238E27FC236}">
                <a16:creationId xmlns:a16="http://schemas.microsoft.com/office/drawing/2014/main" id="{45AA77DF-71CD-2E48-9AEE-EC1E8FB1B1C5}"/>
              </a:ext>
            </a:extLst>
          </p:cNvPr>
          <p:cNvGrpSpPr>
            <a:grpSpLocks/>
          </p:cNvGrpSpPr>
          <p:nvPr/>
        </p:nvGrpSpPr>
        <p:grpSpPr bwMode="auto">
          <a:xfrm>
            <a:off x="1813719" y="3043736"/>
            <a:ext cx="1030287" cy="700088"/>
            <a:chOff x="182" y="1387"/>
            <a:chExt cx="649" cy="441"/>
          </a:xfrm>
        </p:grpSpPr>
        <p:sp>
          <p:nvSpPr>
            <p:cNvPr id="235" name="Text Box 91">
              <a:extLst>
                <a:ext uri="{FF2B5EF4-FFF2-40B4-BE49-F238E27FC236}">
                  <a16:creationId xmlns:a16="http://schemas.microsoft.com/office/drawing/2014/main" id="{B93FA479-02A5-4C43-B059-3F1D0BB05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SYNSENT</a:t>
              </a:r>
            </a:p>
          </p:txBody>
        </p:sp>
        <p:sp>
          <p:nvSpPr>
            <p:cNvPr id="236" name="Line 103">
              <a:extLst>
                <a:ext uri="{FF2B5EF4-FFF2-40B4-BE49-F238E27FC236}">
                  <a16:creationId xmlns:a16="http://schemas.microsoft.com/office/drawing/2014/main" id="{C569F88B-55D7-1F45-9FD5-8D995E4C9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37" name="Group 111">
            <a:extLst>
              <a:ext uri="{FF2B5EF4-FFF2-40B4-BE49-F238E27FC236}">
                <a16:creationId xmlns:a16="http://schemas.microsoft.com/office/drawing/2014/main" id="{FBD3641B-4567-B84B-B0A9-51F31757E64D}"/>
              </a:ext>
            </a:extLst>
          </p:cNvPr>
          <p:cNvGrpSpPr>
            <a:grpSpLocks/>
          </p:cNvGrpSpPr>
          <p:nvPr/>
        </p:nvGrpSpPr>
        <p:grpSpPr bwMode="auto">
          <a:xfrm>
            <a:off x="1815306" y="3704136"/>
            <a:ext cx="771525" cy="1622425"/>
            <a:chOff x="183" y="1803"/>
            <a:chExt cx="486" cy="1022"/>
          </a:xfrm>
        </p:grpSpPr>
        <p:sp>
          <p:nvSpPr>
            <p:cNvPr id="238" name="Text Box 16">
              <a:extLst>
                <a:ext uri="{FF2B5EF4-FFF2-40B4-BE49-F238E27FC236}">
                  <a16:creationId xmlns:a16="http://schemas.microsoft.com/office/drawing/2014/main" id="{46A42911-E4FA-6E45-98D3-9BA61AF39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239" name="Line 104">
              <a:extLst>
                <a:ext uri="{FF2B5EF4-FFF2-40B4-BE49-F238E27FC236}">
                  <a16:creationId xmlns:a16="http://schemas.microsoft.com/office/drawing/2014/main" id="{B764515C-528C-5B41-979E-CEB5F77FD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0" name="Group 108">
            <a:extLst>
              <a:ext uri="{FF2B5EF4-FFF2-40B4-BE49-F238E27FC236}">
                <a16:creationId xmlns:a16="http://schemas.microsoft.com/office/drawing/2014/main" id="{E9975853-CA29-F64E-9978-90818E85074F}"/>
              </a:ext>
            </a:extLst>
          </p:cNvPr>
          <p:cNvGrpSpPr>
            <a:grpSpLocks/>
          </p:cNvGrpSpPr>
          <p:nvPr/>
        </p:nvGrpSpPr>
        <p:grpSpPr bwMode="auto">
          <a:xfrm>
            <a:off x="9268619" y="3099299"/>
            <a:ext cx="1119187" cy="1192212"/>
            <a:chOff x="4878" y="1422"/>
            <a:chExt cx="705" cy="751"/>
          </a:xfrm>
        </p:grpSpPr>
        <p:sp>
          <p:nvSpPr>
            <p:cNvPr id="241" name="Text Box 99">
              <a:extLst>
                <a:ext uri="{FF2B5EF4-FFF2-40B4-BE49-F238E27FC236}">
                  <a16:creationId xmlns:a16="http://schemas.microsoft.com/office/drawing/2014/main" id="{8F08BD14-4FFB-B243-AC1A-68FE85BE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 RCVD</a:t>
              </a:r>
            </a:p>
          </p:txBody>
        </p:sp>
        <p:sp>
          <p:nvSpPr>
            <p:cNvPr id="242" name="Line 106">
              <a:extLst>
                <a:ext uri="{FF2B5EF4-FFF2-40B4-BE49-F238E27FC236}">
                  <a16:creationId xmlns:a16="http://schemas.microsoft.com/office/drawing/2014/main" id="{0D6BD76C-B84A-F940-AC88-70ACC69EC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3" name="Line 107">
            <a:extLst>
              <a:ext uri="{FF2B5EF4-FFF2-40B4-BE49-F238E27FC236}">
                <a16:creationId xmlns:a16="http://schemas.microsoft.com/office/drawing/2014/main" id="{28C3410E-FF26-2849-8647-5DA1E34B6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2994" y="4301036"/>
            <a:ext cx="0" cy="170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5" name="Text Box 114">
            <a:extLst>
              <a:ext uri="{FF2B5EF4-FFF2-40B4-BE49-F238E27FC236}">
                <a16:creationId xmlns:a16="http://schemas.microsoft.com/office/drawing/2014/main" id="{A27DEC11-2958-674C-B587-49A38C649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197" y="1675748"/>
            <a:ext cx="183903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Client state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6" name="Text Box 115">
            <a:extLst>
              <a:ext uri="{FF2B5EF4-FFF2-40B4-BE49-F238E27FC236}">
                <a16:creationId xmlns:a16="http://schemas.microsoft.com/office/drawing/2014/main" id="{052EAC19-09BF-FD44-ADF4-7A708D2CC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368" y="2389622"/>
            <a:ext cx="842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LISTEN</a:t>
            </a:r>
          </a:p>
        </p:txBody>
      </p:sp>
      <p:sp>
        <p:nvSpPr>
          <p:cNvPr id="247" name="Text Box 116">
            <a:extLst>
              <a:ext uri="{FF2B5EF4-FFF2-40B4-BE49-F238E27FC236}">
                <a16:creationId xmlns:a16="http://schemas.microsoft.com/office/drawing/2014/main" id="{27C21C28-5638-8F4A-8A80-DBD146AD3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645" y="1081958"/>
            <a:ext cx="1930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Server state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8" name="Text Box 117">
            <a:extLst>
              <a:ext uri="{FF2B5EF4-FFF2-40B4-BE49-F238E27FC236}">
                <a16:creationId xmlns:a16="http://schemas.microsoft.com/office/drawing/2014/main" id="{2B920772-7698-6844-B114-A453A028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504" y="2632510"/>
            <a:ext cx="842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LISTEN</a:t>
            </a:r>
          </a:p>
        </p:txBody>
      </p:sp>
      <p:grpSp>
        <p:nvGrpSpPr>
          <p:cNvPr id="249" name="Group 118">
            <a:extLst>
              <a:ext uri="{FF2B5EF4-FFF2-40B4-BE49-F238E27FC236}">
                <a16:creationId xmlns:a16="http://schemas.microsoft.com/office/drawing/2014/main" id="{EE14688C-F1C2-7F41-8726-D165159240FD}"/>
              </a:ext>
            </a:extLst>
          </p:cNvPr>
          <p:cNvGrpSpPr>
            <a:grpSpLocks/>
          </p:cNvGrpSpPr>
          <p:nvPr/>
        </p:nvGrpSpPr>
        <p:grpSpPr bwMode="auto">
          <a:xfrm>
            <a:off x="4464473" y="2492809"/>
            <a:ext cx="642937" cy="600075"/>
            <a:chOff x="-44" y="1473"/>
            <a:chExt cx="981" cy="1105"/>
          </a:xfrm>
        </p:grpSpPr>
        <p:pic>
          <p:nvPicPr>
            <p:cNvPr id="424" name="Picture 119" descr="desktop_computer_stylized_medium">
              <a:extLst>
                <a:ext uri="{FF2B5EF4-FFF2-40B4-BE49-F238E27FC236}">
                  <a16:creationId xmlns:a16="http://schemas.microsoft.com/office/drawing/2014/main" id="{1C11CA15-FEC8-A341-80F1-CFA1FA9F1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5" name="Freeform 120">
              <a:extLst>
                <a:ext uri="{FF2B5EF4-FFF2-40B4-BE49-F238E27FC236}">
                  <a16:creationId xmlns:a16="http://schemas.microsoft.com/office/drawing/2014/main" id="{8CCBA09D-3C96-6544-9960-AA2F6CD2F4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0" name="Group 121">
            <a:extLst>
              <a:ext uri="{FF2B5EF4-FFF2-40B4-BE49-F238E27FC236}">
                <a16:creationId xmlns:a16="http://schemas.microsoft.com/office/drawing/2014/main" id="{DC61BD1A-A71F-CF4B-B53E-5ECC0609FEB5}"/>
              </a:ext>
            </a:extLst>
          </p:cNvPr>
          <p:cNvGrpSpPr>
            <a:grpSpLocks/>
          </p:cNvGrpSpPr>
          <p:nvPr/>
        </p:nvGrpSpPr>
        <p:grpSpPr bwMode="auto">
          <a:xfrm>
            <a:off x="7221809" y="2580121"/>
            <a:ext cx="336550" cy="512763"/>
            <a:chOff x="4140" y="429"/>
            <a:chExt cx="1425" cy="2396"/>
          </a:xfrm>
        </p:grpSpPr>
        <p:sp>
          <p:nvSpPr>
            <p:cNvPr id="251" name="Freeform 122">
              <a:extLst>
                <a:ext uri="{FF2B5EF4-FFF2-40B4-BE49-F238E27FC236}">
                  <a16:creationId xmlns:a16="http://schemas.microsoft.com/office/drawing/2014/main" id="{0CD95998-3FB2-FF44-94A2-CC491B713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Rectangle 123">
              <a:extLst>
                <a:ext uri="{FF2B5EF4-FFF2-40B4-BE49-F238E27FC236}">
                  <a16:creationId xmlns:a16="http://schemas.microsoft.com/office/drawing/2014/main" id="{BF76EB82-B4E1-B149-BE06-EFCD582E8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Freeform 124">
              <a:extLst>
                <a:ext uri="{FF2B5EF4-FFF2-40B4-BE49-F238E27FC236}">
                  <a16:creationId xmlns:a16="http://schemas.microsoft.com/office/drawing/2014/main" id="{338FE797-056A-6E48-9B03-4B0253D63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125">
              <a:extLst>
                <a:ext uri="{FF2B5EF4-FFF2-40B4-BE49-F238E27FC236}">
                  <a16:creationId xmlns:a16="http://schemas.microsoft.com/office/drawing/2014/main" id="{8D12AA45-CFED-084A-B74C-A299F8140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Rectangle 126">
              <a:extLst>
                <a:ext uri="{FF2B5EF4-FFF2-40B4-BE49-F238E27FC236}">
                  <a16:creationId xmlns:a16="http://schemas.microsoft.com/office/drawing/2014/main" id="{56E176FE-7110-C043-AC64-4C5F3D2E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6" name="Group 127">
              <a:extLst>
                <a:ext uri="{FF2B5EF4-FFF2-40B4-BE49-F238E27FC236}">
                  <a16:creationId xmlns:a16="http://schemas.microsoft.com/office/drawing/2014/main" id="{A3707B54-2470-3A4A-B09A-A776F4E85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2" name="AutoShape 128">
                <a:extLst>
                  <a:ext uri="{FF2B5EF4-FFF2-40B4-BE49-F238E27FC236}">
                    <a16:creationId xmlns:a16="http://schemas.microsoft.com/office/drawing/2014/main" id="{C32686E6-B534-4B48-85B4-322123C24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3" name="AutoShape 129">
                <a:extLst>
                  <a:ext uri="{FF2B5EF4-FFF2-40B4-BE49-F238E27FC236}">
                    <a16:creationId xmlns:a16="http://schemas.microsoft.com/office/drawing/2014/main" id="{5846C4C5-19DD-E040-A465-B55F5E21A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7" name="Rectangle 130">
              <a:extLst>
                <a:ext uri="{FF2B5EF4-FFF2-40B4-BE49-F238E27FC236}">
                  <a16:creationId xmlns:a16="http://schemas.microsoft.com/office/drawing/2014/main" id="{E24E2E97-8AA8-D94D-B792-C58D1DB2D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8" name="Group 131">
              <a:extLst>
                <a:ext uri="{FF2B5EF4-FFF2-40B4-BE49-F238E27FC236}">
                  <a16:creationId xmlns:a16="http://schemas.microsoft.com/office/drawing/2014/main" id="{01958DE7-9158-5C4A-975E-7090A73BD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0" name="AutoShape 132">
                <a:extLst>
                  <a:ext uri="{FF2B5EF4-FFF2-40B4-BE49-F238E27FC236}">
                    <a16:creationId xmlns:a16="http://schemas.microsoft.com/office/drawing/2014/main" id="{0097250A-579E-714A-BB43-1775F7C45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1" name="AutoShape 133">
                <a:extLst>
                  <a:ext uri="{FF2B5EF4-FFF2-40B4-BE49-F238E27FC236}">
                    <a16:creationId xmlns:a16="http://schemas.microsoft.com/office/drawing/2014/main" id="{011ECBC9-4E9D-9949-BBD3-4E72A731A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9" name="Rectangle 134">
              <a:extLst>
                <a:ext uri="{FF2B5EF4-FFF2-40B4-BE49-F238E27FC236}">
                  <a16:creationId xmlns:a16="http://schemas.microsoft.com/office/drawing/2014/main" id="{52385C15-71CF-0646-85DA-481C87C22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Rectangle 135">
              <a:extLst>
                <a:ext uri="{FF2B5EF4-FFF2-40B4-BE49-F238E27FC236}">
                  <a16:creationId xmlns:a16="http://schemas.microsoft.com/office/drawing/2014/main" id="{E9AFAD7D-A0FD-3344-8D9C-D21DB7BED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1" name="Group 136">
              <a:extLst>
                <a:ext uri="{FF2B5EF4-FFF2-40B4-BE49-F238E27FC236}">
                  <a16:creationId xmlns:a16="http://schemas.microsoft.com/office/drawing/2014/main" id="{36701E94-39B0-BB4E-B8F9-B11ED62531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77" name="AutoShape 137">
                <a:extLst>
                  <a:ext uri="{FF2B5EF4-FFF2-40B4-BE49-F238E27FC236}">
                    <a16:creationId xmlns:a16="http://schemas.microsoft.com/office/drawing/2014/main" id="{2535A487-3992-6B4F-9D85-E297BC39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9" name="AutoShape 138">
                <a:extLst>
                  <a:ext uri="{FF2B5EF4-FFF2-40B4-BE49-F238E27FC236}">
                    <a16:creationId xmlns:a16="http://schemas.microsoft.com/office/drawing/2014/main" id="{C55E1D44-7480-0442-A9DA-330FF7250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2" name="Freeform 139">
              <a:extLst>
                <a:ext uri="{FF2B5EF4-FFF2-40B4-BE49-F238E27FC236}">
                  <a16:creationId xmlns:a16="http://schemas.microsoft.com/office/drawing/2014/main" id="{56DA20E3-D49F-444E-8D21-F715762F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3" name="Group 140">
              <a:extLst>
                <a:ext uri="{FF2B5EF4-FFF2-40B4-BE49-F238E27FC236}">
                  <a16:creationId xmlns:a16="http://schemas.microsoft.com/office/drawing/2014/main" id="{350DC23D-91BA-0F49-A121-0BB6DA6FF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75" name="AutoShape 141">
                <a:extLst>
                  <a:ext uri="{FF2B5EF4-FFF2-40B4-BE49-F238E27FC236}">
                    <a16:creationId xmlns:a16="http://schemas.microsoft.com/office/drawing/2014/main" id="{B6F4CD24-7945-E141-8AE5-B72F07D79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AutoShape 142">
                <a:extLst>
                  <a:ext uri="{FF2B5EF4-FFF2-40B4-BE49-F238E27FC236}">
                    <a16:creationId xmlns:a16="http://schemas.microsoft.com/office/drawing/2014/main" id="{A13F2C2E-8E50-C242-BBFA-276B45039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4" name="Rectangle 143">
              <a:extLst>
                <a:ext uri="{FF2B5EF4-FFF2-40B4-BE49-F238E27FC236}">
                  <a16:creationId xmlns:a16="http://schemas.microsoft.com/office/drawing/2014/main" id="{C95C6BF7-C7DF-FB4E-BCA1-1C5F3CF47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Freeform 144">
              <a:extLst>
                <a:ext uri="{FF2B5EF4-FFF2-40B4-BE49-F238E27FC236}">
                  <a16:creationId xmlns:a16="http://schemas.microsoft.com/office/drawing/2014/main" id="{E716E123-C485-CC44-A743-C9D7E94A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Freeform 145">
              <a:extLst>
                <a:ext uri="{FF2B5EF4-FFF2-40B4-BE49-F238E27FC236}">
                  <a16:creationId xmlns:a16="http://schemas.microsoft.com/office/drawing/2014/main" id="{8B36D081-D3B9-D34B-91B2-079B05D09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7" name="Oval 146">
              <a:extLst>
                <a:ext uri="{FF2B5EF4-FFF2-40B4-BE49-F238E27FC236}">
                  <a16:creationId xmlns:a16="http://schemas.microsoft.com/office/drawing/2014/main" id="{B32C0505-6B5E-5B45-9C22-ABAD0452C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8" name="Freeform 147">
              <a:extLst>
                <a:ext uri="{FF2B5EF4-FFF2-40B4-BE49-F238E27FC236}">
                  <a16:creationId xmlns:a16="http://schemas.microsoft.com/office/drawing/2014/main" id="{30177E53-587A-9B45-9ECD-611B7CEB1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AutoShape 148">
              <a:extLst>
                <a:ext uri="{FF2B5EF4-FFF2-40B4-BE49-F238E27FC236}">
                  <a16:creationId xmlns:a16="http://schemas.microsoft.com/office/drawing/2014/main" id="{0DA2D2A9-124E-EB41-86B5-909A794D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0" name="AutoShape 149">
              <a:extLst>
                <a:ext uri="{FF2B5EF4-FFF2-40B4-BE49-F238E27FC236}">
                  <a16:creationId xmlns:a16="http://schemas.microsoft.com/office/drawing/2014/main" id="{CA5FFC73-D7D9-D240-94B8-900F51AC0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Oval 150">
              <a:extLst>
                <a:ext uri="{FF2B5EF4-FFF2-40B4-BE49-F238E27FC236}">
                  <a16:creationId xmlns:a16="http://schemas.microsoft.com/office/drawing/2014/main" id="{EFC35150-3347-7042-80EB-A8781A361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2" name="Oval 151">
              <a:extLst>
                <a:ext uri="{FF2B5EF4-FFF2-40B4-BE49-F238E27FC236}">
                  <a16:creationId xmlns:a16="http://schemas.microsoft.com/office/drawing/2014/main" id="{EA2EA724-2820-AE47-8D84-09E997A6D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3" name="Oval 152">
              <a:extLst>
                <a:ext uri="{FF2B5EF4-FFF2-40B4-BE49-F238E27FC236}">
                  <a16:creationId xmlns:a16="http://schemas.microsoft.com/office/drawing/2014/main" id="{27B270D9-EE2B-924F-8F2A-27B9EB6AB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Rectangle 153">
              <a:extLst>
                <a:ext uri="{FF2B5EF4-FFF2-40B4-BE49-F238E27FC236}">
                  <a16:creationId xmlns:a16="http://schemas.microsoft.com/office/drawing/2014/main" id="{689F1C5E-1D85-0243-9E5E-0ABE340F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Text Box 13">
            <a:extLst>
              <a:ext uri="{FF2B5EF4-FFF2-40B4-BE49-F238E27FC236}">
                <a16:creationId xmlns:a16="http://schemas.microsoft.com/office/drawing/2014/main" id="{5C657586-8C26-7645-A308-A162DA1C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62" y="2181018"/>
            <a:ext cx="4209864" cy="26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clientSocket = socket(AF_INET, SOCK_STREAM)</a:t>
            </a:r>
          </a:p>
        </p:txBody>
      </p:sp>
      <p:sp>
        <p:nvSpPr>
          <p:cNvPr id="75" name="Text Box 5">
            <a:extLst>
              <a:ext uri="{FF2B5EF4-FFF2-40B4-BE49-F238E27FC236}">
                <a16:creationId xmlns:a16="http://schemas.microsoft.com/office/drawing/2014/main" id="{1D57F3DF-BFA3-284D-8B9A-ADD3873D3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1898" y="1651172"/>
            <a:ext cx="4461478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 = socket(AF_INET,SOCK_STREAM)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serverSocket.bind((‘’,serverPort))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serverSocket.listen(1)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connectionSocket, addr = serverSocket.accept()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" name="Text Box 13">
            <a:extLst>
              <a:ext uri="{FF2B5EF4-FFF2-40B4-BE49-F238E27FC236}">
                <a16:creationId xmlns:a16="http://schemas.microsoft.com/office/drawing/2014/main" id="{85BB3488-0F19-2446-9F3D-0FF3F2E5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3" y="2694832"/>
            <a:ext cx="4433244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clientSocket.connect((serverName,serverPort))</a:t>
            </a:r>
          </a:p>
        </p:txBody>
      </p:sp>
      <p:sp>
        <p:nvSpPr>
          <p:cNvPr id="76" name="Slide Number Placeholder 2">
            <a:extLst>
              <a:ext uri="{FF2B5EF4-FFF2-40B4-BE49-F238E27FC236}">
                <a16:creationId xmlns:a16="http://schemas.microsoft.com/office/drawing/2014/main" id="{86E89225-4B9A-C747-8672-752709ED8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316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Closing a TCP connection</a:t>
            </a:r>
            <a:endParaRPr lang="en-US" sz="4400" b="0" dirty="0"/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B20BADCC-1032-9A48-BC43-B4E1275E4EDF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441263"/>
            <a:ext cx="9698318" cy="418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client, server each close their side of connection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TCP segment with FIN bit = 1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respond to received FIN with ACK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receiving FIN, ACK can be combined with own FIN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simultaneous FIN exchanges can be handled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5549B3B-271C-C14B-9302-4D2CE7B41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71931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5549B3B-271C-C14B-9302-4D2CE7B41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3A35829-CF67-AB64-216D-316B1A53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84" y="140301"/>
            <a:ext cx="9191502" cy="671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10674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81C94-6123-D143-8C6E-7FF67BFA4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EDA9F-A4F6-9E48-A741-C2AF8BE2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2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1C397FE-1DDC-5444-B79A-714CFC84F37C}"/>
              </a:ext>
            </a:extLst>
          </p:cNvPr>
          <p:cNvSpPr txBox="1">
            <a:spLocks noChangeArrowheads="1"/>
          </p:cNvSpPr>
          <p:nvPr/>
        </p:nvSpPr>
        <p:spPr>
          <a:xfrm>
            <a:off x="721660" y="1411941"/>
            <a:ext cx="1097728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informally: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too many sources sending too much data too fast for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to handle”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manifestations: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long delays (queueing in router buffers)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loss (buffer overflow at routers)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CFC6554-1CEB-8346-AF21-152FD0AE2BDD}"/>
              </a:ext>
            </a:extLst>
          </p:cNvPr>
          <p:cNvSpPr txBox="1">
            <a:spLocks noChangeArrowheads="1"/>
          </p:cNvSpPr>
          <p:nvPr/>
        </p:nvSpPr>
        <p:spPr>
          <a:xfrm>
            <a:off x="722672" y="3776599"/>
            <a:ext cx="10977282" cy="1016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different from flow control!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Principles of congestion control</a:t>
            </a:r>
            <a:endParaRPr lang="en-US" sz="44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01E622-8D2F-5C40-BD60-438B29523DDB}"/>
              </a:ext>
            </a:extLst>
          </p:cNvPr>
          <p:cNvGrpSpPr/>
          <p:nvPr/>
        </p:nvGrpSpPr>
        <p:grpSpPr>
          <a:xfrm>
            <a:off x="8686805" y="2737463"/>
            <a:ext cx="2772697" cy="2732213"/>
            <a:chOff x="8878529" y="2737463"/>
            <a:chExt cx="2772697" cy="2732213"/>
          </a:xfrm>
        </p:grpSpPr>
        <p:pic>
          <p:nvPicPr>
            <p:cNvPr id="1028" name="Picture 4" descr="Why traffic apps make congestion worse | Berkeley News">
              <a:extLst>
                <a:ext uri="{FF2B5EF4-FFF2-40B4-BE49-F238E27FC236}">
                  <a16:creationId xmlns:a16="http://schemas.microsoft.com/office/drawing/2014/main" id="{5A685C73-1A7D-7448-83D5-182E1DF28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8529" y="2737463"/>
              <a:ext cx="2595716" cy="173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EBCDC3-59AA-0043-9771-3FAB71AFCDB3}"/>
                </a:ext>
              </a:extLst>
            </p:cNvPr>
            <p:cNvSpPr txBox="1"/>
            <p:nvPr/>
          </p:nvSpPr>
          <p:spPr>
            <a:xfrm>
              <a:off x="9085007" y="4454013"/>
              <a:ext cx="25662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congestion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 many senders, sending too fast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0B5036-A83C-3D40-89CC-21D122E3DAA4}"/>
              </a:ext>
            </a:extLst>
          </p:cNvPr>
          <p:cNvGrpSpPr/>
          <p:nvPr/>
        </p:nvGrpSpPr>
        <p:grpSpPr>
          <a:xfrm>
            <a:off x="5737126" y="4424520"/>
            <a:ext cx="5860024" cy="1952948"/>
            <a:chOff x="5869858" y="4586748"/>
            <a:chExt cx="5860024" cy="19529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60EE1F0-777A-5549-B373-8500229D882B}"/>
                </a:ext>
              </a:extLst>
            </p:cNvPr>
            <p:cNvGrpSpPr/>
            <p:nvPr/>
          </p:nvGrpSpPr>
          <p:grpSpPr>
            <a:xfrm>
              <a:off x="5869858" y="4586748"/>
              <a:ext cx="2882176" cy="1915023"/>
              <a:chOff x="6998772" y="3064248"/>
              <a:chExt cx="4393223" cy="2995072"/>
            </a:xfrm>
          </p:grpSpPr>
          <p:pic>
            <p:nvPicPr>
              <p:cNvPr id="7" name="Picture 2" descr="Drinking from the Firehose: How VividCortex Compresses its Metrics">
                <a:extLst>
                  <a:ext uri="{FF2B5EF4-FFF2-40B4-BE49-F238E27FC236}">
                    <a16:creationId xmlns:a16="http://schemas.microsoft.com/office/drawing/2014/main" id="{93C006A2-5EEC-1743-AF87-E45D3E90A0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3303" y="4248105"/>
                <a:ext cx="3018692" cy="1811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Drinking From the Information Firehose">
                <a:extLst>
                  <a:ext uri="{FF2B5EF4-FFF2-40B4-BE49-F238E27FC236}">
                    <a16:creationId xmlns:a16="http://schemas.microsoft.com/office/drawing/2014/main" id="{540A1142-4C15-BA4C-BA82-A4861EB7D4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8772" y="3064248"/>
                <a:ext cx="2699594" cy="1781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5BA06D-3B74-5348-8D35-1DEBB37E8FA0}"/>
                </a:ext>
              </a:extLst>
            </p:cNvPr>
            <p:cNvSpPr txBox="1"/>
            <p:nvPr/>
          </p:nvSpPr>
          <p:spPr>
            <a:xfrm>
              <a:off x="8794953" y="5801032"/>
              <a:ext cx="29349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flow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sender too fast for one receiver</a:t>
              </a: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EAFB275C-622F-0342-A28A-15D9EA67D3AB}"/>
              </a:ext>
            </a:extLst>
          </p:cNvPr>
          <p:cNvSpPr txBox="1">
            <a:spLocks noChangeArrowheads="1"/>
          </p:cNvSpPr>
          <p:nvPr/>
        </p:nvSpPr>
        <p:spPr>
          <a:xfrm>
            <a:off x="727588" y="4852219"/>
            <a:ext cx="4758812" cy="58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top-10 problem!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3383268-A75C-1640-B637-852081D53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overview  </a:t>
            </a:r>
            <a:r>
              <a:rPr lang="en-US" sz="3200" b="0" dirty="0"/>
              <a:t>RFCs: 793,1122, 2018, 5681, 7323</a:t>
            </a:r>
            <a:endParaRPr lang="en-US" sz="4400" b="0" dirty="0"/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BE7365D6-3297-0A41-9B2B-91B801F95815}"/>
              </a:ext>
            </a:extLst>
          </p:cNvPr>
          <p:cNvSpPr txBox="1">
            <a:spLocks noChangeArrowheads="1"/>
          </p:cNvSpPr>
          <p:nvPr/>
        </p:nvSpPr>
        <p:spPr>
          <a:xfrm>
            <a:off x="5949863" y="1322613"/>
            <a:ext cx="6012953" cy="553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cumulative ACKs</a:t>
            </a:r>
          </a:p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pipelining:</a:t>
            </a:r>
          </a:p>
          <a:p>
            <a:pPr marL="919163" marR="0" lvl="2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congestion and flow control set window size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connection-oriented: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handshaking (exchange of control messages) initializes sender, receiver state before data exchange</a:t>
            </a: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controlled: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will not overwhelm receiver</a:t>
            </a:r>
          </a:p>
        </p:txBody>
      </p:sp>
      <p:sp>
        <p:nvSpPr>
          <p:cNvPr id="71" name="Rectangle 4">
            <a:extLst>
              <a:ext uri="{FF2B5EF4-FFF2-40B4-BE49-F238E27FC236}">
                <a16:creationId xmlns:a16="http://schemas.microsoft.com/office/drawing/2014/main" id="{B36C086D-3E3E-F04F-BB50-EE7FE6F1A87A}"/>
              </a:ext>
            </a:extLst>
          </p:cNvPr>
          <p:cNvSpPr txBox="1">
            <a:spLocks noChangeArrowheads="1"/>
          </p:cNvSpPr>
          <p:nvPr/>
        </p:nvSpPr>
        <p:spPr>
          <a:xfrm>
            <a:off x="687960" y="1322613"/>
            <a:ext cx="538298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point-to-point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919163" marR="0" lvl="2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one sender, one receiver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reliable, in-order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byte steam:</a:t>
            </a:r>
          </a:p>
          <a:p>
            <a:pPr marL="919163" marR="0" lvl="2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boundaries"</a:t>
            </a: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 duplex data: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bi-directional data flow in same connection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MSS: maximum segment size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9F10C56-26D5-5C45-B097-EE8A46539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3">
            <a:extLst>
              <a:ext uri="{FF2B5EF4-FFF2-40B4-BE49-F238E27FC236}">
                <a16:creationId xmlns:a16="http://schemas.microsoft.com/office/drawing/2014/main" id="{28E26305-1B9C-8A47-B034-2E9BCCD87DED}"/>
              </a:ext>
            </a:extLst>
          </p:cNvPr>
          <p:cNvSpPr>
            <a:spLocks/>
          </p:cNvSpPr>
          <p:nvPr/>
        </p:nvSpPr>
        <p:spPr bwMode="auto">
          <a:xfrm>
            <a:off x="10005476" y="2888415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3138E679-7A6F-3F4C-9CD4-1BC53C242F2F}"/>
              </a:ext>
            </a:extLst>
          </p:cNvPr>
          <p:cNvGrpSpPr/>
          <p:nvPr/>
        </p:nvGrpSpPr>
        <p:grpSpPr>
          <a:xfrm>
            <a:off x="9424984" y="2862877"/>
            <a:ext cx="586768" cy="904023"/>
            <a:chOff x="10910965" y="2513124"/>
            <a:chExt cx="586768" cy="904023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59524EB8-FD55-1D48-99F1-D1FB7A8F9D0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173737-3613-AA43-B1AC-4838A3EDB684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C427322-6070-F549-83A0-B70739AD332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9463F3C4-F379-1D41-902B-28BB5B0172C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34B78D94-0CBB-174E-B3E9-C26DCE4669A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Freeform 9">
            <a:extLst>
              <a:ext uri="{FF2B5EF4-FFF2-40B4-BE49-F238E27FC236}">
                <a16:creationId xmlns:a16="http://schemas.microsoft.com/office/drawing/2014/main" id="{5547101E-4A79-584C-9989-5E85D28B6DAA}"/>
              </a:ext>
            </a:extLst>
          </p:cNvPr>
          <p:cNvSpPr>
            <a:spLocks/>
          </p:cNvSpPr>
          <p:nvPr/>
        </p:nvSpPr>
        <p:spPr bwMode="auto">
          <a:xfrm flipH="1">
            <a:off x="5851590" y="1746530"/>
            <a:ext cx="430143" cy="90046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B6427DD3-BCDC-1D47-B9EA-F052CBEE3779}"/>
              </a:ext>
            </a:extLst>
          </p:cNvPr>
          <p:cNvGrpSpPr/>
          <p:nvPr/>
        </p:nvGrpSpPr>
        <p:grpSpPr>
          <a:xfrm>
            <a:off x="5390758" y="2639189"/>
            <a:ext cx="586768" cy="904023"/>
            <a:chOff x="10910965" y="2513124"/>
            <a:chExt cx="586768" cy="904023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334B80B7-DAB2-0C45-A85B-02F9853489C8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B105EEA-CD5C-4D41-AA8D-44A16BCD200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00FADAA-FF42-DC4F-B232-CEDC6356959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96243C39-7124-B447-92F8-07DFDCABC20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2849888-7EC3-EB4C-8BC1-51F7CF36C2D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01A9AD5-3D29-E044-89AB-2A8A2872A48C}"/>
              </a:ext>
            </a:extLst>
          </p:cNvPr>
          <p:cNvGrpSpPr/>
          <p:nvPr/>
        </p:nvGrpSpPr>
        <p:grpSpPr>
          <a:xfrm>
            <a:off x="6267058" y="1750697"/>
            <a:ext cx="586768" cy="904023"/>
            <a:chOff x="10910965" y="2513124"/>
            <a:chExt cx="586768" cy="904023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4FE038A7-CF8F-144F-89E6-58D5113323E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22D2CD4-E115-9446-9F3B-70153BE86FD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DA93D54-B8CD-E944-A9A0-CD19B3D9BEB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C307284-45EC-EF40-B8C6-ACFAE3B84F26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5E51FF6-6B9B-CB46-932F-6752F8BC41C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Freeform 6">
            <a:extLst>
              <a:ext uri="{FF2B5EF4-FFF2-40B4-BE49-F238E27FC236}">
                <a16:creationId xmlns:a16="http://schemas.microsoft.com/office/drawing/2014/main" id="{48AC5632-6C88-9B4F-8AC4-BA566F7E218B}"/>
              </a:ext>
            </a:extLst>
          </p:cNvPr>
          <p:cNvSpPr>
            <a:spLocks/>
          </p:cNvSpPr>
          <p:nvPr/>
        </p:nvSpPr>
        <p:spPr bwMode="auto">
          <a:xfrm>
            <a:off x="10381714" y="1887018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95260E-0495-5549-B67B-D0932B2922A1}"/>
              </a:ext>
            </a:extLst>
          </p:cNvPr>
          <p:cNvGrpSpPr/>
          <p:nvPr/>
        </p:nvGrpSpPr>
        <p:grpSpPr>
          <a:xfrm>
            <a:off x="9803525" y="1862884"/>
            <a:ext cx="586768" cy="904023"/>
            <a:chOff x="10910965" y="2513124"/>
            <a:chExt cx="586768" cy="904023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9C766A0-70B1-1B4B-AE37-4A6E9AF88F33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C485D2E-710B-7446-BEF0-A9782257832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7BF4BF4-4371-1D47-B858-D6B04135BAE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2AEE228-C85E-AC45-B2C5-C8182C643EF4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353931E-8944-EF4A-9720-7519EA6C48F0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8E9FDF2-59AD-0849-94F0-90E7C39F4845}"/>
              </a:ext>
            </a:extLst>
          </p:cNvPr>
          <p:cNvGrpSpPr/>
          <p:nvPr/>
        </p:nvGrpSpPr>
        <p:grpSpPr>
          <a:xfrm>
            <a:off x="7419579" y="2906627"/>
            <a:ext cx="1047677" cy="561649"/>
            <a:chOff x="7493876" y="2774731"/>
            <a:chExt cx="1481958" cy="894622"/>
          </a:xfrm>
        </p:grpSpPr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43B8EDE0-230C-5542-B921-8F0ABAF1CB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A0803D89-4B4C-1B4A-BA1C-522F051281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1101A5E5-CF40-804C-82BD-E8B63F1BC2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A40BF2E1-9425-BF47-9B1B-8AE2332218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024B7FE2-D299-5444-BD23-74A1953D9C1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51583098-B4D9-DC4A-AED4-1FAEFC9C7D2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4DE1CA49-F338-444B-BB9A-F2991CA7D73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1 </a:t>
            </a:r>
            <a:endParaRPr lang="en-US" sz="4400" b="0" dirty="0"/>
          </a:p>
        </p:txBody>
      </p:sp>
      <p:grpSp>
        <p:nvGrpSpPr>
          <p:cNvPr id="180" name="Group 124">
            <a:extLst>
              <a:ext uri="{FF2B5EF4-FFF2-40B4-BE49-F238E27FC236}">
                <a16:creationId xmlns:a16="http://schemas.microsoft.com/office/drawing/2014/main" id="{09EDE4D1-769E-664A-B492-F153D45C56DF}"/>
              </a:ext>
            </a:extLst>
          </p:cNvPr>
          <p:cNvGrpSpPr>
            <a:grpSpLocks/>
          </p:cNvGrpSpPr>
          <p:nvPr/>
        </p:nvGrpSpPr>
        <p:grpSpPr bwMode="auto">
          <a:xfrm>
            <a:off x="5422300" y="2022783"/>
            <a:ext cx="525463" cy="434975"/>
            <a:chOff x="-44" y="1473"/>
            <a:chExt cx="981" cy="1105"/>
          </a:xfrm>
        </p:grpSpPr>
        <p:pic>
          <p:nvPicPr>
            <p:cNvPr id="181" name="Picture 125" descr="desktop_computer_stylized_medium">
              <a:extLst>
                <a:ext uri="{FF2B5EF4-FFF2-40B4-BE49-F238E27FC236}">
                  <a16:creationId xmlns:a16="http://schemas.microsoft.com/office/drawing/2014/main" id="{BCF21B40-E1CC-014D-891D-609787EB1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" name="Freeform 126">
              <a:extLst>
                <a:ext uri="{FF2B5EF4-FFF2-40B4-BE49-F238E27FC236}">
                  <a16:creationId xmlns:a16="http://schemas.microsoft.com/office/drawing/2014/main" id="{083D804D-E191-C349-B559-AC9913D58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5" name="Freeform 12">
            <a:extLst>
              <a:ext uri="{FF2B5EF4-FFF2-40B4-BE49-F238E27FC236}">
                <a16:creationId xmlns:a16="http://schemas.microsoft.com/office/drawing/2014/main" id="{AC913105-44C9-2F4B-B4CF-997DA724B11C}"/>
              </a:ext>
            </a:extLst>
          </p:cNvPr>
          <p:cNvSpPr>
            <a:spLocks/>
          </p:cNvSpPr>
          <p:nvPr/>
        </p:nvSpPr>
        <p:spPr bwMode="auto">
          <a:xfrm flipH="1">
            <a:off x="5146139" y="2637590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Rectangle 15">
            <a:extLst>
              <a:ext uri="{FF2B5EF4-FFF2-40B4-BE49-F238E27FC236}">
                <a16:creationId xmlns:a16="http://schemas.microsoft.com/office/drawing/2014/main" id="{49269DA6-C1BF-794F-9EEA-0EFF8A8D2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61" y="1490147"/>
            <a:ext cx="3792183" cy="36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Simplest scenario: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sp>
        <p:nvSpPr>
          <p:cNvPr id="187" name="Rectangle 16">
            <a:extLst>
              <a:ext uri="{FF2B5EF4-FFF2-40B4-BE49-F238E27FC236}">
                <a16:creationId xmlns:a16="http://schemas.microsoft.com/office/drawing/2014/main" id="{F84F47E9-C6B6-224C-845B-E201FB286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327" y="5950805"/>
            <a:ext cx="329723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maximum per-connection throughput: R/2</a:t>
            </a:r>
          </a:p>
        </p:txBody>
      </p:sp>
      <p:sp>
        <p:nvSpPr>
          <p:cNvPr id="203" name="Line 33">
            <a:extLst>
              <a:ext uri="{FF2B5EF4-FFF2-40B4-BE49-F238E27FC236}">
                <a16:creationId xmlns:a16="http://schemas.microsoft.com/office/drawing/2014/main" id="{A9B30674-B59F-1643-8F90-1D2641E21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8189" y="2770940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2" name="Text Box 42">
            <a:extLst>
              <a:ext uri="{FF2B5EF4-FFF2-40B4-BE49-F238E27FC236}">
                <a16:creationId xmlns:a16="http://schemas.microsoft.com/office/drawing/2014/main" id="{45FD0EC2-A145-DC4A-9A60-DC5E453EC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024" y="1757366"/>
            <a:ext cx="913861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1" name="Text Box 52">
            <a:extLst>
              <a:ext uri="{FF2B5EF4-FFF2-40B4-BE49-F238E27FC236}">
                <a16:creationId xmlns:a16="http://schemas.microsoft.com/office/drawing/2014/main" id="{4BAC9BCC-8A73-B14B-8D28-0C77BB126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806" y="3686015"/>
            <a:ext cx="799129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2" name="Line 53">
            <a:extLst>
              <a:ext uri="{FF2B5EF4-FFF2-40B4-BE49-F238E27FC236}">
                <a16:creationId xmlns:a16="http://schemas.microsoft.com/office/drawing/2014/main" id="{8E626A5E-7769-D34B-B652-6F3C2A3740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964" y="317099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3" name="Line 54">
            <a:extLst>
              <a:ext uri="{FF2B5EF4-FFF2-40B4-BE49-F238E27FC236}">
                <a16:creationId xmlns:a16="http://schemas.microsoft.com/office/drawing/2014/main" id="{DFB6E6E2-8DA8-C549-8AC1-828F8F8284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3214" y="317099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4" name="Line 55">
            <a:extLst>
              <a:ext uri="{FF2B5EF4-FFF2-40B4-BE49-F238E27FC236}">
                <a16:creationId xmlns:a16="http://schemas.microsoft.com/office/drawing/2014/main" id="{66F3E5E4-6136-594F-B2C6-BF81A4932B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7039" y="2770940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" name="Line 57">
            <a:extLst>
              <a:ext uri="{FF2B5EF4-FFF2-40B4-BE49-F238E27FC236}">
                <a16:creationId xmlns:a16="http://schemas.microsoft.com/office/drawing/2014/main" id="{3D95A033-C14C-3448-9016-0C9E6C4CF3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58935" y="2771087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231E2E-E647-0B43-8C18-43AC77EF0F75}"/>
              </a:ext>
            </a:extLst>
          </p:cNvPr>
          <p:cNvGrpSpPr/>
          <p:nvPr/>
        </p:nvGrpSpPr>
        <p:grpSpPr>
          <a:xfrm>
            <a:off x="8616414" y="1265990"/>
            <a:ext cx="1790700" cy="707189"/>
            <a:chOff x="8616414" y="1265990"/>
            <a:chExt cx="1790700" cy="707189"/>
          </a:xfrm>
        </p:grpSpPr>
        <p:sp>
          <p:nvSpPr>
            <p:cNvPr id="243" name="Text Box 75">
              <a:extLst>
                <a:ext uri="{FF2B5EF4-FFF2-40B4-BE49-F238E27FC236}">
                  <a16:creationId xmlns:a16="http://schemas.microsoft.com/office/drawing/2014/main" id="{CE7D4727-1265-8046-9D9E-99C60BC22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6414" y="1265990"/>
              <a:ext cx="1790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throughput: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Line 76">
              <a:extLst>
                <a:ext uri="{FF2B5EF4-FFF2-40B4-BE49-F238E27FC236}">
                  <a16:creationId xmlns:a16="http://schemas.microsoft.com/office/drawing/2014/main" id="{C5D66868-B812-9443-B51A-0CEF4AACB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0964" y="1675565"/>
              <a:ext cx="549310" cy="2976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81" name="Rectangle 121">
            <a:extLst>
              <a:ext uri="{FF2B5EF4-FFF2-40B4-BE49-F238E27FC236}">
                <a16:creationId xmlns:a16="http://schemas.microsoft.com/office/drawing/2014/main" id="{EBE3971E-D5ED-054F-AE0D-069A6E86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51" y="5953953"/>
            <a:ext cx="260524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large delays as arrival rate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approaches capacity</a:t>
            </a:r>
          </a:p>
        </p:txBody>
      </p:sp>
      <p:grpSp>
        <p:nvGrpSpPr>
          <p:cNvPr id="282" name="Group 127">
            <a:extLst>
              <a:ext uri="{FF2B5EF4-FFF2-40B4-BE49-F238E27FC236}">
                <a16:creationId xmlns:a16="http://schemas.microsoft.com/office/drawing/2014/main" id="{879C5F16-9AAB-6840-B838-D482AFD339D0}"/>
              </a:ext>
            </a:extLst>
          </p:cNvPr>
          <p:cNvGrpSpPr>
            <a:grpSpLocks/>
          </p:cNvGrpSpPr>
          <p:nvPr/>
        </p:nvGrpSpPr>
        <p:grpSpPr bwMode="auto">
          <a:xfrm>
            <a:off x="10481726" y="2478840"/>
            <a:ext cx="231775" cy="441325"/>
            <a:chOff x="4140" y="429"/>
            <a:chExt cx="1425" cy="2396"/>
          </a:xfrm>
        </p:grpSpPr>
        <p:sp>
          <p:nvSpPr>
            <p:cNvPr id="283" name="Freeform 128">
              <a:extLst>
                <a:ext uri="{FF2B5EF4-FFF2-40B4-BE49-F238E27FC236}">
                  <a16:creationId xmlns:a16="http://schemas.microsoft.com/office/drawing/2014/main" id="{EEE9D070-85E1-B647-B7C8-1DB5376AB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Rectangle 129">
              <a:extLst>
                <a:ext uri="{FF2B5EF4-FFF2-40B4-BE49-F238E27FC236}">
                  <a16:creationId xmlns:a16="http://schemas.microsoft.com/office/drawing/2014/main" id="{E73B241F-DFB6-C64D-BF7F-84EE70317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Freeform 130">
              <a:extLst>
                <a:ext uri="{FF2B5EF4-FFF2-40B4-BE49-F238E27FC236}">
                  <a16:creationId xmlns:a16="http://schemas.microsoft.com/office/drawing/2014/main" id="{64CD10E5-9AA0-9F41-9104-ED6E9D5A2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Freeform 131">
              <a:extLst>
                <a:ext uri="{FF2B5EF4-FFF2-40B4-BE49-F238E27FC236}">
                  <a16:creationId xmlns:a16="http://schemas.microsoft.com/office/drawing/2014/main" id="{8E369838-B1C5-9B4A-8873-925C9867C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Rectangle 132">
              <a:extLst>
                <a:ext uri="{FF2B5EF4-FFF2-40B4-BE49-F238E27FC236}">
                  <a16:creationId xmlns:a16="http://schemas.microsoft.com/office/drawing/2014/main" id="{44FFFEBD-8F73-6E40-B407-31056552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88" name="Group 133">
              <a:extLst>
                <a:ext uri="{FF2B5EF4-FFF2-40B4-BE49-F238E27FC236}">
                  <a16:creationId xmlns:a16="http://schemas.microsoft.com/office/drawing/2014/main" id="{6C449BB4-7723-4842-B85A-6CD8ADE6E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13" name="AutoShape 134">
                <a:extLst>
                  <a:ext uri="{FF2B5EF4-FFF2-40B4-BE49-F238E27FC236}">
                    <a16:creationId xmlns:a16="http://schemas.microsoft.com/office/drawing/2014/main" id="{580CA213-4512-FA45-88F9-266D67459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4" name="AutoShape 135">
                <a:extLst>
                  <a:ext uri="{FF2B5EF4-FFF2-40B4-BE49-F238E27FC236}">
                    <a16:creationId xmlns:a16="http://schemas.microsoft.com/office/drawing/2014/main" id="{7BFC849C-499A-0845-9AF3-BC589CDB0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89" name="Rectangle 136">
              <a:extLst>
                <a:ext uri="{FF2B5EF4-FFF2-40B4-BE49-F238E27FC236}">
                  <a16:creationId xmlns:a16="http://schemas.microsoft.com/office/drawing/2014/main" id="{B0208157-D9CE-EF44-A82A-B9CE3EFD6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90" name="Group 137">
              <a:extLst>
                <a:ext uri="{FF2B5EF4-FFF2-40B4-BE49-F238E27FC236}">
                  <a16:creationId xmlns:a16="http://schemas.microsoft.com/office/drawing/2014/main" id="{6411A460-4D2F-6042-B3FA-7877FC085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11" name="AutoShape 138">
                <a:extLst>
                  <a:ext uri="{FF2B5EF4-FFF2-40B4-BE49-F238E27FC236}">
                    <a16:creationId xmlns:a16="http://schemas.microsoft.com/office/drawing/2014/main" id="{2528368F-0A05-EE46-8F4D-04BE346F7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2" name="AutoShape 139">
                <a:extLst>
                  <a:ext uri="{FF2B5EF4-FFF2-40B4-BE49-F238E27FC236}">
                    <a16:creationId xmlns:a16="http://schemas.microsoft.com/office/drawing/2014/main" id="{3B97611D-398F-1A45-996D-38BD9822F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1" name="Rectangle 140">
              <a:extLst>
                <a:ext uri="{FF2B5EF4-FFF2-40B4-BE49-F238E27FC236}">
                  <a16:creationId xmlns:a16="http://schemas.microsoft.com/office/drawing/2014/main" id="{4932601C-B73A-F24F-A7F0-F545FC9D8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2" name="Rectangle 141">
              <a:extLst>
                <a:ext uri="{FF2B5EF4-FFF2-40B4-BE49-F238E27FC236}">
                  <a16:creationId xmlns:a16="http://schemas.microsoft.com/office/drawing/2014/main" id="{2E798033-84E0-4046-8123-A3E022BD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93" name="Group 142">
              <a:extLst>
                <a:ext uri="{FF2B5EF4-FFF2-40B4-BE49-F238E27FC236}">
                  <a16:creationId xmlns:a16="http://schemas.microsoft.com/office/drawing/2014/main" id="{CD337402-4020-0C40-A87E-04755B4A7E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9" name="AutoShape 143">
                <a:extLst>
                  <a:ext uri="{FF2B5EF4-FFF2-40B4-BE49-F238E27FC236}">
                    <a16:creationId xmlns:a16="http://schemas.microsoft.com/office/drawing/2014/main" id="{9BAD2454-875B-1040-9ABC-295C5238C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0" name="AutoShape 144">
                <a:extLst>
                  <a:ext uri="{FF2B5EF4-FFF2-40B4-BE49-F238E27FC236}">
                    <a16:creationId xmlns:a16="http://schemas.microsoft.com/office/drawing/2014/main" id="{811AD1F7-D00A-2044-8EE8-E002D9859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4" name="Freeform 145">
              <a:extLst>
                <a:ext uri="{FF2B5EF4-FFF2-40B4-BE49-F238E27FC236}">
                  <a16:creationId xmlns:a16="http://schemas.microsoft.com/office/drawing/2014/main" id="{A082C83D-EAED-5146-8038-BE6D0CD21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5" name="Group 146">
              <a:extLst>
                <a:ext uri="{FF2B5EF4-FFF2-40B4-BE49-F238E27FC236}">
                  <a16:creationId xmlns:a16="http://schemas.microsoft.com/office/drawing/2014/main" id="{F3E31BE7-8EE9-F941-912B-D2464A54C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07" name="AutoShape 147">
                <a:extLst>
                  <a:ext uri="{FF2B5EF4-FFF2-40B4-BE49-F238E27FC236}">
                    <a16:creationId xmlns:a16="http://schemas.microsoft.com/office/drawing/2014/main" id="{732FE339-8FD2-B042-A014-EB19D7B67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8" name="AutoShape 148">
                <a:extLst>
                  <a:ext uri="{FF2B5EF4-FFF2-40B4-BE49-F238E27FC236}">
                    <a16:creationId xmlns:a16="http://schemas.microsoft.com/office/drawing/2014/main" id="{DB2D76FA-CDCC-F543-9A55-827409AD1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6" name="Rectangle 149">
              <a:extLst>
                <a:ext uri="{FF2B5EF4-FFF2-40B4-BE49-F238E27FC236}">
                  <a16:creationId xmlns:a16="http://schemas.microsoft.com/office/drawing/2014/main" id="{4AFD3D79-1011-034D-82FF-36956F3D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7" name="Freeform 150">
              <a:extLst>
                <a:ext uri="{FF2B5EF4-FFF2-40B4-BE49-F238E27FC236}">
                  <a16:creationId xmlns:a16="http://schemas.microsoft.com/office/drawing/2014/main" id="{52F521AF-DEC9-9748-8982-D368DDC2B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51">
              <a:extLst>
                <a:ext uri="{FF2B5EF4-FFF2-40B4-BE49-F238E27FC236}">
                  <a16:creationId xmlns:a16="http://schemas.microsoft.com/office/drawing/2014/main" id="{79F218C2-4B51-FB41-BB3E-2CB4FAE16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Oval 152">
              <a:extLst>
                <a:ext uri="{FF2B5EF4-FFF2-40B4-BE49-F238E27FC236}">
                  <a16:creationId xmlns:a16="http://schemas.microsoft.com/office/drawing/2014/main" id="{D16EE320-03FD-2743-B02B-D5E39593F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0" name="Freeform 153">
              <a:extLst>
                <a:ext uri="{FF2B5EF4-FFF2-40B4-BE49-F238E27FC236}">
                  <a16:creationId xmlns:a16="http://schemas.microsoft.com/office/drawing/2014/main" id="{325E7068-4B41-AE4C-965D-DA302E309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AutoShape 154">
              <a:extLst>
                <a:ext uri="{FF2B5EF4-FFF2-40B4-BE49-F238E27FC236}">
                  <a16:creationId xmlns:a16="http://schemas.microsoft.com/office/drawing/2014/main" id="{1527CD1D-4826-F249-8CC0-8D803950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2" name="AutoShape 155">
              <a:extLst>
                <a:ext uri="{FF2B5EF4-FFF2-40B4-BE49-F238E27FC236}">
                  <a16:creationId xmlns:a16="http://schemas.microsoft.com/office/drawing/2014/main" id="{4137A0DF-EEBF-3340-81E2-30FAAE129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Oval 156">
              <a:extLst>
                <a:ext uri="{FF2B5EF4-FFF2-40B4-BE49-F238E27FC236}">
                  <a16:creationId xmlns:a16="http://schemas.microsoft.com/office/drawing/2014/main" id="{E1E6F14E-95D9-CC4D-BAB1-1C12B1C1A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4" name="Oval 157">
              <a:extLst>
                <a:ext uri="{FF2B5EF4-FFF2-40B4-BE49-F238E27FC236}">
                  <a16:creationId xmlns:a16="http://schemas.microsoft.com/office/drawing/2014/main" id="{6F01C793-1A32-CA48-99E6-4C06A214A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5" name="Oval 158">
              <a:extLst>
                <a:ext uri="{FF2B5EF4-FFF2-40B4-BE49-F238E27FC236}">
                  <a16:creationId xmlns:a16="http://schemas.microsoft.com/office/drawing/2014/main" id="{3B94657D-9B77-1941-9CBF-A2C7591AF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6" name="Rectangle 159">
              <a:extLst>
                <a:ext uri="{FF2B5EF4-FFF2-40B4-BE49-F238E27FC236}">
                  <a16:creationId xmlns:a16="http://schemas.microsoft.com/office/drawing/2014/main" id="{4C98791A-5A95-B940-9F34-EFDEF8150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5" name="Group 160">
            <a:extLst>
              <a:ext uri="{FF2B5EF4-FFF2-40B4-BE49-F238E27FC236}">
                <a16:creationId xmlns:a16="http://schemas.microsoft.com/office/drawing/2014/main" id="{AD8E3A61-2C5A-CC41-9933-891EC27B5015}"/>
              </a:ext>
            </a:extLst>
          </p:cNvPr>
          <p:cNvGrpSpPr>
            <a:grpSpLocks/>
          </p:cNvGrpSpPr>
          <p:nvPr/>
        </p:nvGrpSpPr>
        <p:grpSpPr bwMode="auto">
          <a:xfrm>
            <a:off x="4826257" y="3381692"/>
            <a:ext cx="525463" cy="434975"/>
            <a:chOff x="-44" y="1473"/>
            <a:chExt cx="981" cy="1105"/>
          </a:xfrm>
        </p:grpSpPr>
        <p:pic>
          <p:nvPicPr>
            <p:cNvPr id="316" name="Picture 161" descr="desktop_computer_stylized_medium">
              <a:extLst>
                <a:ext uri="{FF2B5EF4-FFF2-40B4-BE49-F238E27FC236}">
                  <a16:creationId xmlns:a16="http://schemas.microsoft.com/office/drawing/2014/main" id="{01E7AFB7-5DE3-CA4A-A50A-BEADA26B1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" name="Freeform 162">
              <a:extLst>
                <a:ext uri="{FF2B5EF4-FFF2-40B4-BE49-F238E27FC236}">
                  <a16:creationId xmlns:a16="http://schemas.microsoft.com/office/drawing/2014/main" id="{4E443E40-A128-4E43-A736-B0C7F3C2A9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18" name="Group 163">
            <a:extLst>
              <a:ext uri="{FF2B5EF4-FFF2-40B4-BE49-F238E27FC236}">
                <a16:creationId xmlns:a16="http://schemas.microsoft.com/office/drawing/2014/main" id="{C476CE94-C91A-0846-B6B7-05E77113879F}"/>
              </a:ext>
            </a:extLst>
          </p:cNvPr>
          <p:cNvGrpSpPr>
            <a:grpSpLocks/>
          </p:cNvGrpSpPr>
          <p:nvPr/>
        </p:nvGrpSpPr>
        <p:grpSpPr bwMode="auto">
          <a:xfrm>
            <a:off x="10164226" y="3444040"/>
            <a:ext cx="231775" cy="441325"/>
            <a:chOff x="4140" y="429"/>
            <a:chExt cx="1425" cy="2396"/>
          </a:xfrm>
        </p:grpSpPr>
        <p:sp>
          <p:nvSpPr>
            <p:cNvPr id="319" name="Freeform 164">
              <a:extLst>
                <a:ext uri="{FF2B5EF4-FFF2-40B4-BE49-F238E27FC236}">
                  <a16:creationId xmlns:a16="http://schemas.microsoft.com/office/drawing/2014/main" id="{7E23E3E7-6D0C-A747-B7EB-BCB232D56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65">
              <a:extLst>
                <a:ext uri="{FF2B5EF4-FFF2-40B4-BE49-F238E27FC236}">
                  <a16:creationId xmlns:a16="http://schemas.microsoft.com/office/drawing/2014/main" id="{814A29A9-35F7-F44A-86DF-9F21E4CCB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1" name="Freeform 166">
              <a:extLst>
                <a:ext uri="{FF2B5EF4-FFF2-40B4-BE49-F238E27FC236}">
                  <a16:creationId xmlns:a16="http://schemas.microsoft.com/office/drawing/2014/main" id="{B8E9398E-F70E-104C-BC4B-6FFD09F2B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67">
              <a:extLst>
                <a:ext uri="{FF2B5EF4-FFF2-40B4-BE49-F238E27FC236}">
                  <a16:creationId xmlns:a16="http://schemas.microsoft.com/office/drawing/2014/main" id="{5AC97C88-7A57-AC44-A1DE-BDAB3D1F0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68">
              <a:extLst>
                <a:ext uri="{FF2B5EF4-FFF2-40B4-BE49-F238E27FC236}">
                  <a16:creationId xmlns:a16="http://schemas.microsoft.com/office/drawing/2014/main" id="{229AF22C-8CDF-2B47-88DF-3B0B587AB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4" name="Group 169">
              <a:extLst>
                <a:ext uri="{FF2B5EF4-FFF2-40B4-BE49-F238E27FC236}">
                  <a16:creationId xmlns:a16="http://schemas.microsoft.com/office/drawing/2014/main" id="{0515312F-DE85-5641-B779-E8991ECBE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70">
                <a:extLst>
                  <a:ext uri="{FF2B5EF4-FFF2-40B4-BE49-F238E27FC236}">
                    <a16:creationId xmlns:a16="http://schemas.microsoft.com/office/drawing/2014/main" id="{1534A008-335A-184E-AD46-396A2FE37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0" name="AutoShape 171">
                <a:extLst>
                  <a:ext uri="{FF2B5EF4-FFF2-40B4-BE49-F238E27FC236}">
                    <a16:creationId xmlns:a16="http://schemas.microsoft.com/office/drawing/2014/main" id="{7B78E6A8-DEDF-8144-B322-E4206C6E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5" name="Rectangle 172">
              <a:extLst>
                <a:ext uri="{FF2B5EF4-FFF2-40B4-BE49-F238E27FC236}">
                  <a16:creationId xmlns:a16="http://schemas.microsoft.com/office/drawing/2014/main" id="{41B3D22D-F506-A448-A3D5-682181A47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6" name="Group 173">
              <a:extLst>
                <a:ext uri="{FF2B5EF4-FFF2-40B4-BE49-F238E27FC236}">
                  <a16:creationId xmlns:a16="http://schemas.microsoft.com/office/drawing/2014/main" id="{BAB53084-6436-7444-ACD5-5E7D01263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74">
                <a:extLst>
                  <a:ext uri="{FF2B5EF4-FFF2-40B4-BE49-F238E27FC236}">
                    <a16:creationId xmlns:a16="http://schemas.microsoft.com/office/drawing/2014/main" id="{0369A39A-40F1-844B-BF97-43EE1A3A2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8" name="AutoShape 175">
                <a:extLst>
                  <a:ext uri="{FF2B5EF4-FFF2-40B4-BE49-F238E27FC236}">
                    <a16:creationId xmlns:a16="http://schemas.microsoft.com/office/drawing/2014/main" id="{D7484B32-60C3-FA43-A0AA-A0D628003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7" name="Rectangle 176">
              <a:extLst>
                <a:ext uri="{FF2B5EF4-FFF2-40B4-BE49-F238E27FC236}">
                  <a16:creationId xmlns:a16="http://schemas.microsoft.com/office/drawing/2014/main" id="{47F75A27-CD31-C143-9419-3EFB25939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8" name="Rectangle 177">
              <a:extLst>
                <a:ext uri="{FF2B5EF4-FFF2-40B4-BE49-F238E27FC236}">
                  <a16:creationId xmlns:a16="http://schemas.microsoft.com/office/drawing/2014/main" id="{EBB2CB62-D2FD-C047-94B4-C2C954564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9" name="Group 178">
              <a:extLst>
                <a:ext uri="{FF2B5EF4-FFF2-40B4-BE49-F238E27FC236}">
                  <a16:creationId xmlns:a16="http://schemas.microsoft.com/office/drawing/2014/main" id="{E30BEF1D-E99C-EF4F-A2DE-968E73719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79">
                <a:extLst>
                  <a:ext uri="{FF2B5EF4-FFF2-40B4-BE49-F238E27FC236}">
                    <a16:creationId xmlns:a16="http://schemas.microsoft.com/office/drawing/2014/main" id="{F4DDADBC-B242-A44B-A408-F26BF5F85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6" name="AutoShape 180">
                <a:extLst>
                  <a:ext uri="{FF2B5EF4-FFF2-40B4-BE49-F238E27FC236}">
                    <a16:creationId xmlns:a16="http://schemas.microsoft.com/office/drawing/2014/main" id="{44C7D4E7-B87F-0F46-9357-55FA60430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0" name="Freeform 181">
              <a:extLst>
                <a:ext uri="{FF2B5EF4-FFF2-40B4-BE49-F238E27FC236}">
                  <a16:creationId xmlns:a16="http://schemas.microsoft.com/office/drawing/2014/main" id="{06EF0D71-8E6B-284F-8EA0-661C36308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82">
              <a:extLst>
                <a:ext uri="{FF2B5EF4-FFF2-40B4-BE49-F238E27FC236}">
                  <a16:creationId xmlns:a16="http://schemas.microsoft.com/office/drawing/2014/main" id="{6A155784-A945-0F47-A39B-31F367A22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83">
                <a:extLst>
                  <a:ext uri="{FF2B5EF4-FFF2-40B4-BE49-F238E27FC236}">
                    <a16:creationId xmlns:a16="http://schemas.microsoft.com/office/drawing/2014/main" id="{22B4B462-8B3B-7C4D-A454-5B71818EB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4" name="AutoShape 184">
                <a:extLst>
                  <a:ext uri="{FF2B5EF4-FFF2-40B4-BE49-F238E27FC236}">
                    <a16:creationId xmlns:a16="http://schemas.microsoft.com/office/drawing/2014/main" id="{409F6314-B504-4546-8602-B7F2622A9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2" name="Rectangle 185">
              <a:extLst>
                <a:ext uri="{FF2B5EF4-FFF2-40B4-BE49-F238E27FC236}">
                  <a16:creationId xmlns:a16="http://schemas.microsoft.com/office/drawing/2014/main" id="{AF2779F2-42B0-3548-98BC-AAAD42547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3" name="Freeform 186">
              <a:extLst>
                <a:ext uri="{FF2B5EF4-FFF2-40B4-BE49-F238E27FC236}">
                  <a16:creationId xmlns:a16="http://schemas.microsoft.com/office/drawing/2014/main" id="{7820BB4F-C7CB-BA4F-BE2B-ACCFBB678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87">
              <a:extLst>
                <a:ext uri="{FF2B5EF4-FFF2-40B4-BE49-F238E27FC236}">
                  <a16:creationId xmlns:a16="http://schemas.microsoft.com/office/drawing/2014/main" id="{A1A403FF-DEAA-3D46-A5ED-A9AF23D9C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88">
              <a:extLst>
                <a:ext uri="{FF2B5EF4-FFF2-40B4-BE49-F238E27FC236}">
                  <a16:creationId xmlns:a16="http://schemas.microsoft.com/office/drawing/2014/main" id="{F39A85A5-F2E7-8645-BCBC-3F68037F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6" name="Freeform 189">
              <a:extLst>
                <a:ext uri="{FF2B5EF4-FFF2-40B4-BE49-F238E27FC236}">
                  <a16:creationId xmlns:a16="http://schemas.microsoft.com/office/drawing/2014/main" id="{0CB2E7B8-94AB-4F40-879D-C205945B4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90">
              <a:extLst>
                <a:ext uri="{FF2B5EF4-FFF2-40B4-BE49-F238E27FC236}">
                  <a16:creationId xmlns:a16="http://schemas.microsoft.com/office/drawing/2014/main" id="{B6C28932-399E-9147-AD60-584710E9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8" name="AutoShape 191">
              <a:extLst>
                <a:ext uri="{FF2B5EF4-FFF2-40B4-BE49-F238E27FC236}">
                  <a16:creationId xmlns:a16="http://schemas.microsoft.com/office/drawing/2014/main" id="{F9F7B82B-B598-F440-A518-BFE64EF66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9" name="Oval 192">
              <a:extLst>
                <a:ext uri="{FF2B5EF4-FFF2-40B4-BE49-F238E27FC236}">
                  <a16:creationId xmlns:a16="http://schemas.microsoft.com/office/drawing/2014/main" id="{512A4325-4F66-844C-85B1-4C936DB52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Oval 193">
              <a:extLst>
                <a:ext uri="{FF2B5EF4-FFF2-40B4-BE49-F238E27FC236}">
                  <a16:creationId xmlns:a16="http://schemas.microsoft.com/office/drawing/2014/main" id="{42DC5D9A-8390-1D4A-A8C1-3C193D97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1" name="Oval 194">
              <a:extLst>
                <a:ext uri="{FF2B5EF4-FFF2-40B4-BE49-F238E27FC236}">
                  <a16:creationId xmlns:a16="http://schemas.microsoft.com/office/drawing/2014/main" id="{2D7703BC-D6FE-9D4A-BE5F-ACBE696F0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2" name="Rectangle 195">
              <a:extLst>
                <a:ext uri="{FF2B5EF4-FFF2-40B4-BE49-F238E27FC236}">
                  <a16:creationId xmlns:a16="http://schemas.microsoft.com/office/drawing/2014/main" id="{88471DD5-00EF-B34A-BAA1-AA8AE7CFB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280C64-E9DA-2647-B08F-F808595E646B}"/>
              </a:ext>
            </a:extLst>
          </p:cNvPr>
          <p:cNvSpPr txBox="1"/>
          <p:nvPr/>
        </p:nvSpPr>
        <p:spPr>
          <a:xfrm>
            <a:off x="774261" y="4402394"/>
            <a:ext cx="3172735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as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arrival rate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in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approaches R/2?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DE16E-F5B0-8243-9843-F4026E4132BD}"/>
              </a:ext>
            </a:extLst>
          </p:cNvPr>
          <p:cNvGrpSpPr/>
          <p:nvPr/>
        </p:nvGrpSpPr>
        <p:grpSpPr>
          <a:xfrm>
            <a:off x="4818031" y="1175178"/>
            <a:ext cx="2132013" cy="724224"/>
            <a:chOff x="4818031" y="1175178"/>
            <a:chExt cx="2132013" cy="724224"/>
          </a:xfrm>
        </p:grpSpPr>
        <p:sp>
          <p:nvSpPr>
            <p:cNvPr id="240" name="Oval 72">
              <a:extLst>
                <a:ext uri="{FF2B5EF4-FFF2-40B4-BE49-F238E27FC236}">
                  <a16:creationId xmlns:a16="http://schemas.microsoft.com/office/drawing/2014/main" id="{4B444E41-EF68-F94F-951A-91633B83D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4414" y="1808915"/>
              <a:ext cx="92075" cy="904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2" name="Line 74">
              <a:extLst>
                <a:ext uri="{FF2B5EF4-FFF2-40B4-BE49-F238E27FC236}">
                  <a16:creationId xmlns:a16="http://schemas.microsoft.com/office/drawing/2014/main" id="{5D48EDA9-2F95-5143-AF32-3BAD44F9D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8964" y="1588252"/>
              <a:ext cx="369887" cy="252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Text Box 43">
              <a:extLst>
                <a:ext uri="{FF2B5EF4-FFF2-40B4-BE49-F238E27FC236}">
                  <a16:creationId xmlns:a16="http://schemas.microsoft.com/office/drawing/2014/main" id="{1C99CDFE-9298-BC49-916B-D28FBB576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031" y="1175178"/>
              <a:ext cx="21320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data: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4" name="Line 57">
            <a:extLst>
              <a:ext uri="{FF2B5EF4-FFF2-40B4-BE49-F238E27FC236}">
                <a16:creationId xmlns:a16="http://schemas.microsoft.com/office/drawing/2014/main" id="{198CECD8-AC19-4441-B07E-D812C1E4B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46879" y="3636250"/>
            <a:ext cx="82220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57">
            <a:extLst>
              <a:ext uri="{FF2B5EF4-FFF2-40B4-BE49-F238E27FC236}">
                <a16:creationId xmlns:a16="http://schemas.microsoft.com/office/drawing/2014/main" id="{E3F52AFD-CA05-E145-A13D-BB73559D50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108" y="2768743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57">
            <a:extLst>
              <a:ext uri="{FF2B5EF4-FFF2-40B4-BE49-F238E27FC236}">
                <a16:creationId xmlns:a16="http://schemas.microsoft.com/office/drawing/2014/main" id="{1C06B2BF-A77D-004B-A9F1-4A7417598B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1674" y="3638595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CA410-A84F-B34C-BD63-41722EE5FAA8}"/>
              </a:ext>
            </a:extLst>
          </p:cNvPr>
          <p:cNvSpPr txBox="1"/>
          <p:nvPr/>
        </p:nvSpPr>
        <p:spPr>
          <a:xfrm>
            <a:off x="8597524" y="280884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188" name="Rectangle 15">
            <a:extLst>
              <a:ext uri="{FF2B5EF4-FFF2-40B4-BE49-F238E27FC236}">
                <a16:creationId xmlns:a16="http://schemas.microsoft.com/office/drawing/2014/main" id="{623041CF-890D-E145-9016-1967AAC98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77" y="2686311"/>
            <a:ext cx="3792183" cy="41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two flows</a:t>
            </a:r>
          </a:p>
        </p:txBody>
      </p:sp>
      <p:sp>
        <p:nvSpPr>
          <p:cNvPr id="189" name="Rectangle 15">
            <a:extLst>
              <a:ext uri="{FF2B5EF4-FFF2-40B4-BE49-F238E27FC236}">
                <a16:creationId xmlns:a16="http://schemas.microsoft.com/office/drawing/2014/main" id="{FF1255B8-CBCE-BA42-8BB2-AD361E914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66" y="1908019"/>
            <a:ext cx="4138268" cy="80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one router, infinite buffers </a:t>
            </a:r>
          </a:p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input, output link capacity: R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0A3C67-BB73-4845-B5BC-A5FA51964D18}"/>
              </a:ext>
            </a:extLst>
          </p:cNvPr>
          <p:cNvGrpSpPr/>
          <p:nvPr/>
        </p:nvGrpSpPr>
        <p:grpSpPr>
          <a:xfrm>
            <a:off x="7530790" y="2226427"/>
            <a:ext cx="1563461" cy="1084649"/>
            <a:chOff x="7530790" y="2226427"/>
            <a:chExt cx="1563461" cy="1084649"/>
          </a:xfrm>
        </p:grpSpPr>
        <p:sp>
          <p:nvSpPr>
            <p:cNvPr id="202" name="Text Box 32">
              <a:extLst>
                <a:ext uri="{FF2B5EF4-FFF2-40B4-BE49-F238E27FC236}">
                  <a16:creationId xmlns:a16="http://schemas.microsoft.com/office/drawing/2014/main" id="{67E5732D-E6EC-D241-A9B3-13D2E2E58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0264" y="2226427"/>
              <a:ext cx="1423987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245" name="Line 77">
              <a:extLst>
                <a:ext uri="{FF2B5EF4-FFF2-40B4-BE49-F238E27FC236}">
                  <a16:creationId xmlns:a16="http://schemas.microsoft.com/office/drawing/2014/main" id="{CCE11A70-D909-BE48-AB8A-1428CFD4C5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08075" y="2647114"/>
              <a:ext cx="238488" cy="3758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87BD2B8-6069-9D4C-8D8B-41A687B641F2}"/>
                </a:ext>
              </a:extLst>
            </p:cNvPr>
            <p:cNvGrpSpPr/>
            <p:nvPr/>
          </p:nvGrpSpPr>
          <p:grpSpPr>
            <a:xfrm>
              <a:off x="7530790" y="3050726"/>
              <a:ext cx="899401" cy="260350"/>
              <a:chOff x="10436222" y="4555062"/>
              <a:chExt cx="899401" cy="260350"/>
            </a:xfrm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F30537BA-9247-BC42-BBD7-831810DD3EB0}"/>
                  </a:ext>
                </a:extLst>
              </p:cNvPr>
              <p:cNvSpPr/>
              <p:nvPr/>
            </p:nvSpPr>
            <p:spPr>
              <a:xfrm>
                <a:off x="10442522" y="4559486"/>
                <a:ext cx="891015" cy="254197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2CC59C21-286F-834A-ABEB-23215F83C500}"/>
                  </a:ext>
                </a:extLst>
              </p:cNvPr>
              <p:cNvGrpSpPr/>
              <p:nvPr/>
            </p:nvGrpSpPr>
            <p:grpSpPr>
              <a:xfrm>
                <a:off x="10436222" y="4555062"/>
                <a:ext cx="899401" cy="260350"/>
                <a:chOff x="7488023" y="3444875"/>
                <a:chExt cx="947952" cy="260350"/>
              </a:xfrm>
            </p:grpSpPr>
            <p:grpSp>
              <p:nvGrpSpPr>
                <p:cNvPr id="386" name="Group 385">
                  <a:extLst>
                    <a:ext uri="{FF2B5EF4-FFF2-40B4-BE49-F238E27FC236}">
                      <a16:creationId xmlns:a16="http://schemas.microsoft.com/office/drawing/2014/main" id="{36049D02-069F-6C48-8DC5-99C6838DD8A5}"/>
                    </a:ext>
                  </a:extLst>
                </p:cNvPr>
                <p:cNvGrpSpPr/>
                <p:nvPr/>
              </p:nvGrpSpPr>
              <p:grpSpPr>
                <a:xfrm>
                  <a:off x="8025557" y="3487646"/>
                  <a:ext cx="327298" cy="173730"/>
                  <a:chOff x="8094529" y="3437940"/>
                  <a:chExt cx="307888" cy="155752"/>
                </a:xfrm>
              </p:grpSpPr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FF172DB4-2A00-6A46-8A16-C30786F979F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402417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>
                    <a:extLst>
                      <a:ext uri="{FF2B5EF4-FFF2-40B4-BE49-F238E27FC236}">
                        <a16:creationId xmlns:a16="http://schemas.microsoft.com/office/drawing/2014/main" id="{99BF623C-66BC-3245-B197-115199D1F5B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351102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>
                    <a:extLst>
                      <a:ext uri="{FF2B5EF4-FFF2-40B4-BE49-F238E27FC236}">
                        <a16:creationId xmlns:a16="http://schemas.microsoft.com/office/drawing/2014/main" id="{B4CE1C9F-BB23-484E-BA7E-95900D23BB4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99787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1B65F295-34D5-B848-A55B-C87742C69F9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48473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Connector 398">
                    <a:extLst>
                      <a:ext uri="{FF2B5EF4-FFF2-40B4-BE49-F238E27FC236}">
                        <a16:creationId xmlns:a16="http://schemas.microsoft.com/office/drawing/2014/main" id="{E821A5FD-1839-F841-8915-6982EB74072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97158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133501AC-7C40-F74E-8B51-CD3FBFBAA6D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45843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37CD78F7-3453-B544-9B8F-FEE9954DB3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94529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7" name="Group 386">
                  <a:extLst>
                    <a:ext uri="{FF2B5EF4-FFF2-40B4-BE49-F238E27FC236}">
                      <a16:creationId xmlns:a16="http://schemas.microsoft.com/office/drawing/2014/main" id="{7B8129D5-9ED3-CA4A-A4D7-8B3E8421EE81}"/>
                    </a:ext>
                  </a:extLst>
                </p:cNvPr>
                <p:cNvGrpSpPr/>
                <p:nvPr/>
              </p:nvGrpSpPr>
              <p:grpSpPr>
                <a:xfrm>
                  <a:off x="7488023" y="3444875"/>
                  <a:ext cx="947952" cy="260350"/>
                  <a:chOff x="8103973" y="3803650"/>
                  <a:chExt cx="947952" cy="260350"/>
                </a:xfrm>
              </p:grpSpPr>
              <p:cxnSp>
                <p:nvCxnSpPr>
                  <p:cNvPr id="392" name="Straight Connector 391">
                    <a:extLst>
                      <a:ext uri="{FF2B5EF4-FFF2-40B4-BE49-F238E27FC236}">
                        <a16:creationId xmlns:a16="http://schemas.microsoft.com/office/drawing/2014/main" id="{872F3490-7E4D-8444-A669-531B26BEE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10664" y="3810000"/>
                    <a:ext cx="94126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9174BCA4-2936-E040-BF15-8E2726830E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03973" y="4060825"/>
                    <a:ext cx="94795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>
                    <a:extLst>
                      <a:ext uri="{FF2B5EF4-FFF2-40B4-BE49-F238E27FC236}">
                        <a16:creationId xmlns:a16="http://schemas.microsoft.com/office/drawing/2014/main" id="{F9385773-39F4-2545-BD87-40FD8C9F9C6F}"/>
                      </a:ext>
                    </a:extLst>
                  </p:cNvPr>
                  <p:cNvCxnSpPr/>
                  <p:nvPr/>
                </p:nvCxnSpPr>
                <p:spPr>
                  <a:xfrm>
                    <a:off x="9048750" y="3803650"/>
                    <a:ext cx="0" cy="26035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688F0B57-026F-5344-8D43-0487FF117BFF}"/>
                    </a:ext>
                  </a:extLst>
                </p:cNvPr>
                <p:cNvSpPr/>
                <p:nvPr/>
              </p:nvSpPr>
              <p:spPr>
                <a:xfrm>
                  <a:off x="792480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8E4A8AF8-2EE5-E84B-833D-8A787630D598}"/>
                    </a:ext>
                  </a:extLst>
                </p:cNvPr>
                <p:cNvSpPr/>
                <p:nvPr/>
              </p:nvSpPr>
              <p:spPr>
                <a:xfrm>
                  <a:off x="784225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id="{402477F2-C87F-B441-AD74-F56E96984F63}"/>
                    </a:ext>
                  </a:extLst>
                </p:cNvPr>
                <p:cNvSpPr/>
                <p:nvPr/>
              </p:nvSpPr>
              <p:spPr>
                <a:xfrm>
                  <a:off x="775970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F86B5FF7-41EE-5F45-8AAE-5330D16205CB}"/>
                    </a:ext>
                  </a:extLst>
                </p:cNvPr>
                <p:cNvSpPr/>
                <p:nvPr/>
              </p:nvSpPr>
              <p:spPr>
                <a:xfrm>
                  <a:off x="767715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59" name="Freeform 91">
            <a:extLst>
              <a:ext uri="{FF2B5EF4-FFF2-40B4-BE49-F238E27FC236}">
                <a16:creationId xmlns:a16="http://schemas.microsoft.com/office/drawing/2014/main" id="{DCEE1836-E089-0E43-AA83-3C4D23A24812}"/>
              </a:ext>
            </a:extLst>
          </p:cNvPr>
          <p:cNvSpPr>
            <a:spLocks/>
          </p:cNvSpPr>
          <p:nvPr/>
        </p:nvSpPr>
        <p:spPr bwMode="auto">
          <a:xfrm>
            <a:off x="6632039" y="1856540"/>
            <a:ext cx="3429000" cy="1276350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632497-C7A3-5D43-A16B-0B4F26B7ADF5}"/>
              </a:ext>
            </a:extLst>
          </p:cNvPr>
          <p:cNvGrpSpPr/>
          <p:nvPr/>
        </p:nvGrpSpPr>
        <p:grpSpPr>
          <a:xfrm>
            <a:off x="5641439" y="2685215"/>
            <a:ext cx="4000500" cy="1028700"/>
            <a:chOff x="5641439" y="2685215"/>
            <a:chExt cx="4000500" cy="1028700"/>
          </a:xfrm>
        </p:grpSpPr>
        <p:sp>
          <p:nvSpPr>
            <p:cNvPr id="241" name="Oval 73">
              <a:extLst>
                <a:ext uri="{FF2B5EF4-FFF2-40B4-BE49-F238E27FC236}">
                  <a16:creationId xmlns:a16="http://schemas.microsoft.com/office/drawing/2014/main" id="{ED516131-17AE-C440-B198-2569A5BF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Freeform 90">
              <a:extLst>
                <a:ext uri="{FF2B5EF4-FFF2-40B4-BE49-F238E27FC236}">
                  <a16:creationId xmlns:a16="http://schemas.microsoft.com/office/drawing/2014/main" id="{3B8EFAC6-AD78-9046-A67E-7BBA82E66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02" name="TextBox 401">
            <a:extLst>
              <a:ext uri="{FF2B5EF4-FFF2-40B4-BE49-F238E27FC236}">
                <a16:creationId xmlns:a16="http://schemas.microsoft.com/office/drawing/2014/main" id="{4CED69A2-36DA-634D-8A3B-DB1A142EB7BC}"/>
              </a:ext>
            </a:extLst>
          </p:cNvPr>
          <p:cNvSpPr txBox="1"/>
          <p:nvPr/>
        </p:nvSpPr>
        <p:spPr>
          <a:xfrm>
            <a:off x="7077879" y="284368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409" name="Rectangle 15">
            <a:extLst>
              <a:ext uri="{FF2B5EF4-FFF2-40B4-BE49-F238E27FC236}">
                <a16:creationId xmlns:a16="http://schemas.microsoft.com/office/drawing/2014/main" id="{6315C129-DEF5-A84E-932D-A6743A5F4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46" y="3074685"/>
            <a:ext cx="3792183" cy="4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no retransmissions needed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176CA8-B553-A348-A420-DCCEB21C31F8}"/>
              </a:ext>
            </a:extLst>
          </p:cNvPr>
          <p:cNvGrpSpPr/>
          <p:nvPr/>
        </p:nvGrpSpPr>
        <p:grpSpPr>
          <a:xfrm>
            <a:off x="7949627" y="4325522"/>
            <a:ext cx="1778901" cy="1635125"/>
            <a:chOff x="7949627" y="4325522"/>
            <a:chExt cx="1778901" cy="1635125"/>
          </a:xfrm>
        </p:grpSpPr>
        <p:sp>
          <p:nvSpPr>
            <p:cNvPr id="273" name="Line 109">
              <a:extLst>
                <a:ext uri="{FF2B5EF4-FFF2-40B4-BE49-F238E27FC236}">
                  <a16:creationId xmlns:a16="http://schemas.microsoft.com/office/drawing/2014/main" id="{9583C00B-D534-084D-8157-1CCEC25D6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1896" y="4325522"/>
              <a:ext cx="0" cy="127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5" name="Line 111">
              <a:extLst>
                <a:ext uri="{FF2B5EF4-FFF2-40B4-BE49-F238E27FC236}">
                  <a16:creationId xmlns:a16="http://schemas.microsoft.com/office/drawing/2014/main" id="{09BE50B8-B938-304E-AA75-9BE0DD3D3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5371" y="4465222"/>
              <a:ext cx="0" cy="1104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Freeform 112">
              <a:extLst>
                <a:ext uri="{FF2B5EF4-FFF2-40B4-BE49-F238E27FC236}">
                  <a16:creationId xmlns:a16="http://schemas.microsoft.com/office/drawing/2014/main" id="{B4F837A8-9013-9E4D-BE0A-50904AB16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546" y="4439822"/>
              <a:ext cx="1106488" cy="1152525"/>
            </a:xfrm>
            <a:custGeom>
              <a:avLst/>
              <a:gdLst>
                <a:gd name="T0" fmla="*/ 0 w 723"/>
                <a:gd name="T1" fmla="*/ 905 h 905"/>
                <a:gd name="T2" fmla="*/ 573 w 723"/>
                <a:gd name="T3" fmla="*/ 732 h 905"/>
                <a:gd name="T4" fmla="*/ 680 w 723"/>
                <a:gd name="T5" fmla="*/ 0 h 905"/>
                <a:gd name="T6" fmla="*/ 0 60000 65536"/>
                <a:gd name="T7" fmla="*/ 0 60000 65536"/>
                <a:gd name="T8" fmla="*/ 0 60000 65536"/>
                <a:gd name="connsiteX0" fmla="*/ 0 w 9642"/>
                <a:gd name="connsiteY0" fmla="*/ 8023 h 8023"/>
                <a:gd name="connsiteX1" fmla="*/ 7925 w 9642"/>
                <a:gd name="connsiteY1" fmla="*/ 6111 h 8023"/>
                <a:gd name="connsiteX2" fmla="*/ 9642 w 9642"/>
                <a:gd name="connsiteY2" fmla="*/ 0 h 8023"/>
                <a:gd name="connsiteX0" fmla="*/ 0 w 10000"/>
                <a:gd name="connsiteY0" fmla="*/ 10000 h 10000"/>
                <a:gd name="connsiteX1" fmla="*/ 8219 w 10000"/>
                <a:gd name="connsiteY1" fmla="*/ 7617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8219 w 10000"/>
                <a:gd name="connsiteY1" fmla="*/ 7617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363" y="9601"/>
                    <a:pt x="6598" y="9697"/>
                    <a:pt x="8219" y="7617"/>
                  </a:cubicBezTo>
                  <a:cubicBezTo>
                    <a:pt x="9562" y="6715"/>
                    <a:pt x="9861" y="4761"/>
                    <a:pt x="1000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Line 114">
              <a:extLst>
                <a:ext uri="{FF2B5EF4-FFF2-40B4-BE49-F238E27FC236}">
                  <a16:creationId xmlns:a16="http://schemas.microsoft.com/office/drawing/2014/main" id="{9E0B5DA0-C463-1949-8C79-0C8EA78D1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2196" y="5601872"/>
              <a:ext cx="0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116">
              <a:extLst>
                <a:ext uri="{FF2B5EF4-FFF2-40B4-BE49-F238E27FC236}">
                  <a16:creationId xmlns:a16="http://schemas.microsoft.com/office/drawing/2014/main" id="{D507FAE5-0060-B54B-B86B-D3BB4178E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2646" y="5636797"/>
              <a:ext cx="4603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79" name="Text Box 117">
              <a:extLst>
                <a:ext uri="{FF2B5EF4-FFF2-40B4-BE49-F238E27FC236}">
                  <a16:creationId xmlns:a16="http://schemas.microsoft.com/office/drawing/2014/main" id="{B15ADD83-E850-F247-A96D-15A9484CF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790083" y="4868447"/>
              <a:ext cx="6889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delay</a:t>
              </a: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80" name="Text Box 118">
              <a:extLst>
                <a:ext uri="{FF2B5EF4-FFF2-40B4-BE49-F238E27FC236}">
                  <a16:creationId xmlns:a16="http://schemas.microsoft.com/office/drawing/2014/main" id="{C47E14E2-29C5-9544-AE24-B08ECA631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0358" y="5563772"/>
              <a:ext cx="452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</a:t>
              </a: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37FA933-6276-0141-AB98-5F328D89E5E6}"/>
                </a:ext>
              </a:extLst>
            </p:cNvPr>
            <p:cNvCxnSpPr/>
            <p:nvPr/>
          </p:nvCxnSpPr>
          <p:spPr>
            <a:xfrm>
              <a:off x="8312683" y="5594801"/>
              <a:ext cx="14158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0351EA60-E695-1A49-877E-C777EE27A7EF}"/>
              </a:ext>
            </a:extLst>
          </p:cNvPr>
          <p:cNvSpPr/>
          <p:nvPr/>
        </p:nvSpPr>
        <p:spPr>
          <a:xfrm>
            <a:off x="4764506" y="1106906"/>
            <a:ext cx="1925052" cy="6930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22D67963-A1D8-D745-B58E-B552013D436E}"/>
              </a:ext>
            </a:extLst>
          </p:cNvPr>
          <p:cNvSpPr/>
          <p:nvPr/>
        </p:nvSpPr>
        <p:spPr>
          <a:xfrm>
            <a:off x="8507129" y="1182304"/>
            <a:ext cx="1925052" cy="6930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Text Box 285">
            <a:extLst>
              <a:ext uri="{FF2B5EF4-FFF2-40B4-BE49-F238E27FC236}">
                <a16:creationId xmlns:a16="http://schemas.microsoft.com/office/drawing/2014/main" id="{874908D2-0B9B-5942-9966-8D55C3BC8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4826" y="6135036"/>
            <a:ext cx="815123" cy="51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R/2</a:t>
            </a:r>
          </a:p>
        </p:txBody>
      </p:sp>
      <p:sp>
        <p:nvSpPr>
          <p:cNvPr id="209" name="Line 280">
            <a:extLst>
              <a:ext uri="{FF2B5EF4-FFF2-40B4-BE49-F238E27FC236}">
                <a16:creationId xmlns:a16="http://schemas.microsoft.com/office/drawing/2014/main" id="{BDD1A869-FA53-344E-87A5-92F0D59AB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6717" y="4095473"/>
            <a:ext cx="0" cy="186902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13" name="Line 283">
            <a:extLst>
              <a:ext uri="{FF2B5EF4-FFF2-40B4-BE49-F238E27FC236}">
                <a16:creationId xmlns:a16="http://schemas.microsoft.com/office/drawing/2014/main" id="{09E784F2-EB2F-724D-A761-5ED5A1E01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1096" y="6018207"/>
            <a:ext cx="0" cy="1557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2504F3-DA24-6D4D-AC29-260B2D78E924}"/>
              </a:ext>
            </a:extLst>
          </p:cNvPr>
          <p:cNvGrpSpPr/>
          <p:nvPr/>
        </p:nvGrpSpPr>
        <p:grpSpPr>
          <a:xfrm>
            <a:off x="4643558" y="4257261"/>
            <a:ext cx="2333625" cy="1701800"/>
            <a:chOff x="4643558" y="4257261"/>
            <a:chExt cx="2333625" cy="1701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B9E55DD-22D3-2C4D-96EC-2DA426511E2A}"/>
                </a:ext>
              </a:extLst>
            </p:cNvPr>
            <p:cNvGrpSpPr/>
            <p:nvPr/>
          </p:nvGrpSpPr>
          <p:grpSpPr>
            <a:xfrm>
              <a:off x="4643558" y="4257261"/>
              <a:ext cx="2333625" cy="1701800"/>
              <a:chOff x="4643558" y="4257261"/>
              <a:chExt cx="2333625" cy="1701800"/>
            </a:xfrm>
          </p:grpSpPr>
          <p:sp>
            <p:nvSpPr>
              <p:cNvPr id="261" name="Line 94">
                <a:extLst>
                  <a:ext uri="{FF2B5EF4-FFF2-40B4-BE49-F238E27FC236}">
                    <a16:creationId xmlns:a16="http://schemas.microsoft.com/office/drawing/2014/main" id="{7A0C5916-D5E3-FB42-83B7-2D47DCB34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158" y="4323936"/>
                <a:ext cx="0" cy="12763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3" name="Line 96">
                <a:extLst>
                  <a:ext uri="{FF2B5EF4-FFF2-40B4-BE49-F238E27FC236}">
                    <a16:creationId xmlns:a16="http://schemas.microsoft.com/office/drawing/2014/main" id="{5174839E-5D4A-B04A-89C3-586EBCDEF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9633" y="4463636"/>
                <a:ext cx="0" cy="1104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4" name="Freeform 97">
                <a:extLst>
                  <a:ext uri="{FF2B5EF4-FFF2-40B4-BE49-F238E27FC236}">
                    <a16:creationId xmlns:a16="http://schemas.microsoft.com/office/drawing/2014/main" id="{EC237386-8658-A949-B8C2-D9BA07511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808" y="4428711"/>
                <a:ext cx="1857375" cy="1162050"/>
              </a:xfrm>
              <a:custGeom>
                <a:avLst/>
                <a:gdLst>
                  <a:gd name="T0" fmla="*/ 0 w 1170"/>
                  <a:gd name="T1" fmla="*/ 732 h 732"/>
                  <a:gd name="T2" fmla="*/ 720 w 1170"/>
                  <a:gd name="T3" fmla="*/ 0 h 732"/>
                  <a:gd name="T4" fmla="*/ 1170 w 1170"/>
                  <a:gd name="T5" fmla="*/ 0 h 7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70" h="732">
                    <a:moveTo>
                      <a:pt x="0" y="732"/>
                    </a:moveTo>
                    <a:lnTo>
                      <a:pt x="720" y="0"/>
                    </a:lnTo>
                    <a:lnTo>
                      <a:pt x="1170" y="0"/>
                    </a:lnTo>
                  </a:path>
                </a:pathLst>
              </a:custGeom>
              <a:noFill/>
              <a:ln w="28575" cap="flat" cmpd="sng">
                <a:solidFill>
                  <a:srgbClr val="CC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5" name="Line 98">
                <a:extLst>
                  <a:ext uri="{FF2B5EF4-FFF2-40B4-BE49-F238E27FC236}">
                    <a16:creationId xmlns:a16="http://schemas.microsoft.com/office/drawing/2014/main" id="{72E41F27-B7FB-9D47-A225-27B5355D5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3608" y="4428711"/>
                <a:ext cx="793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6" name="Line 99">
                <a:extLst>
                  <a:ext uri="{FF2B5EF4-FFF2-40B4-BE49-F238E27FC236}">
                    <a16:creationId xmlns:a16="http://schemas.microsoft.com/office/drawing/2014/main" id="{AC723AF5-64D6-5040-9235-C2B65B36A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6458" y="5600286"/>
                <a:ext cx="0" cy="920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7" name="Text Box 100">
                <a:extLst>
                  <a:ext uri="{FF2B5EF4-FFF2-40B4-BE49-F238E27FC236}">
                    <a16:creationId xmlns:a16="http://schemas.microsoft.com/office/drawing/2014/main" id="{B31E33C5-D8FD-9C45-A060-B1987EF562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3558" y="4257261"/>
                <a:ext cx="4603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R/2</a:t>
                </a:r>
              </a:p>
            </p:txBody>
          </p:sp>
          <p:sp>
            <p:nvSpPr>
              <p:cNvPr id="268" name="Text Box 101">
                <a:extLst>
                  <a:ext uri="{FF2B5EF4-FFF2-40B4-BE49-F238E27FC236}">
                    <a16:creationId xmlns:a16="http://schemas.microsoft.com/office/drawing/2014/main" id="{F97C34ED-44A3-FE4E-8E35-B3DEC9ACCF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6908" y="5635211"/>
                <a:ext cx="4603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R/2</a:t>
                </a:r>
              </a:p>
            </p:txBody>
          </p:sp>
          <p:sp>
            <p:nvSpPr>
              <p:cNvPr id="269" name="Text Box 102">
                <a:extLst>
                  <a:ext uri="{FF2B5EF4-FFF2-40B4-BE49-F238E27FC236}">
                    <a16:creationId xmlns:a16="http://schemas.microsoft.com/office/drawing/2014/main" id="{E1DFCD88-D6E7-3549-94E6-D1A194DC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638796" y="4563816"/>
                <a:ext cx="5540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r>
                  <a:rPr kumimoji="0" lang="en-US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out</a:t>
                </a:r>
              </a:p>
            </p:txBody>
          </p:sp>
          <p:sp>
            <p:nvSpPr>
              <p:cNvPr id="270" name="Text Box 103">
                <a:extLst>
                  <a:ext uri="{FF2B5EF4-FFF2-40B4-BE49-F238E27FC236}">
                    <a16:creationId xmlns:a16="http://schemas.microsoft.com/office/drawing/2014/main" id="{18220D2D-CB70-5348-8CDA-AC8B2AE8F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4621" y="5562186"/>
                <a:ext cx="4524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r>
                  <a:rPr kumimoji="0" lang="en-US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in</a:t>
                </a:r>
              </a:p>
            </p:txBody>
          </p:sp>
          <p:sp>
            <p:nvSpPr>
              <p:cNvPr id="271" name="Line 106">
                <a:extLst>
                  <a:ext uri="{FF2B5EF4-FFF2-40B4-BE49-F238E27FC236}">
                    <a16:creationId xmlns:a16="http://schemas.microsoft.com/office/drawing/2014/main" id="{319712D7-1AB2-9D4A-B08D-45AD00991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5208" y="4430299"/>
                <a:ext cx="10398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272A867-5F31-FC46-A882-A3E999CBA0F0}"/>
                  </a:ext>
                </a:extLst>
              </p:cNvPr>
              <p:cNvCxnSpPr/>
              <p:nvPr/>
            </p:nvCxnSpPr>
            <p:spPr>
              <a:xfrm>
                <a:off x="5119903" y="5598611"/>
                <a:ext cx="14158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65B06FE-7752-8942-9D69-AFB2C165CC35}"/>
                </a:ext>
              </a:extLst>
            </p:cNvPr>
            <p:cNvSpPr txBox="1"/>
            <p:nvPr/>
          </p:nvSpPr>
          <p:spPr>
            <a:xfrm rot="16200000">
              <a:off x="4435687" y="5176433"/>
              <a:ext cx="969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5CB9F7FD-8167-EF4B-AA1F-EA31EB355CB0}"/>
              </a:ext>
            </a:extLst>
          </p:cNvPr>
          <p:cNvSpPr/>
          <p:nvPr/>
        </p:nvSpPr>
        <p:spPr>
          <a:xfrm>
            <a:off x="12697995" y="3995821"/>
            <a:ext cx="127000" cy="127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5" name="Slide Number Placeholder 2">
            <a:extLst>
              <a:ext uri="{FF2B5EF4-FFF2-40B4-BE49-F238E27FC236}">
                <a16:creationId xmlns:a16="http://schemas.microsoft.com/office/drawing/2014/main" id="{5938E394-4CEC-1949-BD3E-8B96E096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4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281" grpId="0"/>
      <p:bldP spid="4" grpId="0"/>
      <p:bldP spid="8" grpId="0"/>
      <p:bldP spid="188" grpId="0"/>
      <p:bldP spid="189" grpId="0"/>
      <p:bldP spid="259" grpId="0" animBg="1"/>
      <p:bldP spid="402" grpId="0"/>
      <p:bldP spid="409" grpId="0"/>
      <p:bldP spid="14" grpId="0" animBg="1"/>
      <p:bldP spid="14" grpId="1" animBg="1"/>
      <p:bldP spid="204" grpId="0" animBg="1"/>
      <p:bldP spid="20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reeform 3">
            <a:extLst>
              <a:ext uri="{FF2B5EF4-FFF2-40B4-BE49-F238E27FC236}">
                <a16:creationId xmlns:a16="http://schemas.microsoft.com/office/drawing/2014/main" id="{80D23465-6886-5547-A6E1-507D7810B0F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ED623061-0BAD-094E-BE78-B8341568F372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FF2C2633-7018-BA41-AB83-B819BB9A45E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02760D7-48DE-8A4B-ACF3-A7CD0B9C6468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CB159F5A-C0DA-EB4C-A34A-F001D131F1EA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AD2F7871-F8B6-2849-8DE5-284CB68B59A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8AE2A84E-B822-F046-878E-584B56EF1E30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909" name="Rectangle 2">
            <a:extLst>
              <a:ext uri="{FF2B5EF4-FFF2-40B4-BE49-F238E27FC236}">
                <a16:creationId xmlns:a16="http://schemas.microsoft.com/office/drawing/2014/main" id="{D810901F-4456-034F-A011-28193A3B4968}"/>
              </a:ext>
            </a:extLst>
          </p:cNvPr>
          <p:cNvSpPr txBox="1">
            <a:spLocks noChangeArrowheads="1"/>
          </p:cNvSpPr>
          <p:nvPr/>
        </p:nvSpPr>
        <p:spPr>
          <a:xfrm>
            <a:off x="634964" y="1182473"/>
            <a:ext cx="9710831" cy="50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router,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finite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buffers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Freeform 9">
            <a:extLst>
              <a:ext uri="{FF2B5EF4-FFF2-40B4-BE49-F238E27FC236}">
                <a16:creationId xmlns:a16="http://schemas.microsoft.com/office/drawing/2014/main" id="{31041B91-E0FC-7E47-86EF-C839592CEEF9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664E13D-A71D-7A41-9ED2-950A4602199F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E609789D-FAF9-5746-8CD2-A008EE6CECB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231DA-8104-CB44-92A0-570084A4B42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6E0EC21-BE7F-C342-9CAD-4288FEF4BFA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F9FAFCD-7CC5-104B-8E70-9A9A226394DD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0759462-583F-5148-89B2-CAC38E98E11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18064D3-1463-5B40-A9E3-050E65014C75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D19C0FC-E2FD-B34E-B3FB-BDFF7FD70A3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B7598A7-2ED2-704C-A197-75E68BC404D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240FCF7-9EBB-7C41-8D3A-965DA0A9761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F40B610-359C-5A46-86F3-309280845EC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9FA9EB9-49D7-3F4E-9667-CD5C42ECC862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Freeform 6">
            <a:extLst>
              <a:ext uri="{FF2B5EF4-FFF2-40B4-BE49-F238E27FC236}">
                <a16:creationId xmlns:a16="http://schemas.microsoft.com/office/drawing/2014/main" id="{4DB18098-9AC8-F84F-9EFC-E14F468703DC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E49415B-7EB6-4743-B880-41FB066DB4B9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0448B2D2-1A62-5C43-9150-A99468BAB68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40DD19D-B2AD-964D-83A9-82488AF7E0ED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E98CF7C-ADBA-454F-9236-1C970C41D5B9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343C97A-736C-CB4E-A0C3-58EA9178C035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5638F38-76DF-9646-AF7C-7B73311BC37D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455C231-4F77-2943-A4A7-79D8A6F887B7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D0698D9-69AC-074F-89C8-D8A88994A28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9DCF5EE-AB68-B240-BE5F-5203162A964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170C8D46-5FC3-C145-B11A-7CB2D312B36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AF04230D-700C-C549-99E0-41EBB2B22DD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4D1E1E76-B8D0-7C4B-9A0D-667DF456C8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B9903FEA-8DB2-E54A-AD78-7A6E5A6847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B092F8C6-79B6-BC42-B991-7922CC9AB62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8" name="Group 124">
            <a:extLst>
              <a:ext uri="{FF2B5EF4-FFF2-40B4-BE49-F238E27FC236}">
                <a16:creationId xmlns:a16="http://schemas.microsoft.com/office/drawing/2014/main" id="{BC5A178C-850C-0546-B828-A97A5F9A9008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273" name="Picture 125" descr="desktop_computer_stylized_medium">
              <a:extLst>
                <a:ext uri="{FF2B5EF4-FFF2-40B4-BE49-F238E27FC236}">
                  <a16:creationId xmlns:a16="http://schemas.microsoft.com/office/drawing/2014/main" id="{8B5BD8CE-2A84-E846-817A-1550E18BF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4" name="Freeform 126">
              <a:extLst>
                <a:ext uri="{FF2B5EF4-FFF2-40B4-BE49-F238E27FC236}">
                  <a16:creationId xmlns:a16="http://schemas.microsoft.com/office/drawing/2014/main" id="{56638146-3603-4B43-8C07-22A53DD29F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0" name="Freeform 12">
            <a:extLst>
              <a:ext uri="{FF2B5EF4-FFF2-40B4-BE49-F238E27FC236}">
                <a16:creationId xmlns:a16="http://schemas.microsoft.com/office/drawing/2014/main" id="{B265A6FF-6F16-644A-A3DA-369A224CF48A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Line 33">
            <a:extLst>
              <a:ext uri="{FF2B5EF4-FFF2-40B4-BE49-F238E27FC236}">
                <a16:creationId xmlns:a16="http://schemas.microsoft.com/office/drawing/2014/main" id="{C878E23C-4C42-2D44-B41A-E547E44A04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" name="Text Box 42">
            <a:extLst>
              <a:ext uri="{FF2B5EF4-FFF2-40B4-BE49-F238E27FC236}">
                <a16:creationId xmlns:a16="http://schemas.microsoft.com/office/drawing/2014/main" id="{DFAA6AE2-F5C0-4846-83FF-51CD9D343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52">
            <a:extLst>
              <a:ext uri="{FF2B5EF4-FFF2-40B4-BE49-F238E27FC236}">
                <a16:creationId xmlns:a16="http://schemas.microsoft.com/office/drawing/2014/main" id="{697CE3BC-08E3-0743-B33B-A06D8A971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Line 53">
            <a:extLst>
              <a:ext uri="{FF2B5EF4-FFF2-40B4-BE49-F238E27FC236}">
                <a16:creationId xmlns:a16="http://schemas.microsoft.com/office/drawing/2014/main" id="{66A4B303-46B3-9E4D-A4D5-76E1459758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Line 54">
            <a:extLst>
              <a:ext uri="{FF2B5EF4-FFF2-40B4-BE49-F238E27FC236}">
                <a16:creationId xmlns:a16="http://schemas.microsoft.com/office/drawing/2014/main" id="{17F5C019-D2C3-9C47-8837-56EB26DFF6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Line 55">
            <a:extLst>
              <a:ext uri="{FF2B5EF4-FFF2-40B4-BE49-F238E27FC236}">
                <a16:creationId xmlns:a16="http://schemas.microsoft.com/office/drawing/2014/main" id="{5B033825-3CFA-7B48-B2A8-5386F733A4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57">
            <a:extLst>
              <a:ext uri="{FF2B5EF4-FFF2-40B4-BE49-F238E27FC236}">
                <a16:creationId xmlns:a16="http://schemas.microsoft.com/office/drawing/2014/main" id="{6C1DD6E4-4DE9-0F41-BF04-1F6DF97D2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3" name="Group 127">
            <a:extLst>
              <a:ext uri="{FF2B5EF4-FFF2-40B4-BE49-F238E27FC236}">
                <a16:creationId xmlns:a16="http://schemas.microsoft.com/office/drawing/2014/main" id="{3808CE02-5C3D-C346-BEE9-B6E121BF954D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233" name="Freeform 128">
              <a:extLst>
                <a:ext uri="{FF2B5EF4-FFF2-40B4-BE49-F238E27FC236}">
                  <a16:creationId xmlns:a16="http://schemas.microsoft.com/office/drawing/2014/main" id="{811C558B-4215-704B-94D0-E12304645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129">
              <a:extLst>
                <a:ext uri="{FF2B5EF4-FFF2-40B4-BE49-F238E27FC236}">
                  <a16:creationId xmlns:a16="http://schemas.microsoft.com/office/drawing/2014/main" id="{83BDE6F4-12C8-254F-99E6-1AC22AB2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5" name="Freeform 130">
              <a:extLst>
                <a:ext uri="{FF2B5EF4-FFF2-40B4-BE49-F238E27FC236}">
                  <a16:creationId xmlns:a16="http://schemas.microsoft.com/office/drawing/2014/main" id="{505E1BFF-3C9F-B243-B5B0-75BB0D03F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Freeform 131">
              <a:extLst>
                <a:ext uri="{FF2B5EF4-FFF2-40B4-BE49-F238E27FC236}">
                  <a16:creationId xmlns:a16="http://schemas.microsoft.com/office/drawing/2014/main" id="{6FA76602-7304-F042-9F0F-79DB3F9AF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Rectangle 132">
              <a:extLst>
                <a:ext uri="{FF2B5EF4-FFF2-40B4-BE49-F238E27FC236}">
                  <a16:creationId xmlns:a16="http://schemas.microsoft.com/office/drawing/2014/main" id="{FA53C885-D9E0-A545-8445-B2721091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8" name="Group 133">
              <a:extLst>
                <a:ext uri="{FF2B5EF4-FFF2-40B4-BE49-F238E27FC236}">
                  <a16:creationId xmlns:a16="http://schemas.microsoft.com/office/drawing/2014/main" id="{3A3B6CB5-41F2-664A-A843-912B5DB61A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3" name="AutoShape 134">
                <a:extLst>
                  <a:ext uri="{FF2B5EF4-FFF2-40B4-BE49-F238E27FC236}">
                    <a16:creationId xmlns:a16="http://schemas.microsoft.com/office/drawing/2014/main" id="{BC9432EE-0011-9F4F-8687-4173A06D0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4" name="AutoShape 135">
                <a:extLst>
                  <a:ext uri="{FF2B5EF4-FFF2-40B4-BE49-F238E27FC236}">
                    <a16:creationId xmlns:a16="http://schemas.microsoft.com/office/drawing/2014/main" id="{1850FFB1-810C-5D46-B468-F1377E8B8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9" name="Rectangle 136">
              <a:extLst>
                <a:ext uri="{FF2B5EF4-FFF2-40B4-BE49-F238E27FC236}">
                  <a16:creationId xmlns:a16="http://schemas.microsoft.com/office/drawing/2014/main" id="{E6E1815D-B0B7-C249-B837-587E975B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7F97E068-6BF9-8149-811C-00184DED1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1" name="AutoShape 138">
                <a:extLst>
                  <a:ext uri="{FF2B5EF4-FFF2-40B4-BE49-F238E27FC236}">
                    <a16:creationId xmlns:a16="http://schemas.microsoft.com/office/drawing/2014/main" id="{6649A030-733E-DB43-A4BD-D41A8DDFD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2" name="AutoShape 139">
                <a:extLst>
                  <a:ext uri="{FF2B5EF4-FFF2-40B4-BE49-F238E27FC236}">
                    <a16:creationId xmlns:a16="http://schemas.microsoft.com/office/drawing/2014/main" id="{9E214A48-F0EF-174A-A6D2-127D87626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Rectangle 140">
              <a:extLst>
                <a:ext uri="{FF2B5EF4-FFF2-40B4-BE49-F238E27FC236}">
                  <a16:creationId xmlns:a16="http://schemas.microsoft.com/office/drawing/2014/main" id="{F4213574-ABC8-7F43-9C79-6E5C21165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Rectangle 141">
              <a:extLst>
                <a:ext uri="{FF2B5EF4-FFF2-40B4-BE49-F238E27FC236}">
                  <a16:creationId xmlns:a16="http://schemas.microsoft.com/office/drawing/2014/main" id="{6C7F02A7-1E6B-6744-BB83-50A5FD66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3" name="Group 142">
              <a:extLst>
                <a:ext uri="{FF2B5EF4-FFF2-40B4-BE49-F238E27FC236}">
                  <a16:creationId xmlns:a16="http://schemas.microsoft.com/office/drawing/2014/main" id="{8F919684-30D5-B14A-AB97-B5DFBEF530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9" name="AutoShape 143">
                <a:extLst>
                  <a:ext uri="{FF2B5EF4-FFF2-40B4-BE49-F238E27FC236}">
                    <a16:creationId xmlns:a16="http://schemas.microsoft.com/office/drawing/2014/main" id="{96D6248B-EAAA-2A4D-A4BD-1009D13EB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0" name="AutoShape 144">
                <a:extLst>
                  <a:ext uri="{FF2B5EF4-FFF2-40B4-BE49-F238E27FC236}">
                    <a16:creationId xmlns:a16="http://schemas.microsoft.com/office/drawing/2014/main" id="{B63C93F6-376E-2F42-8185-8FD127148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4" name="Freeform 145">
              <a:extLst>
                <a:ext uri="{FF2B5EF4-FFF2-40B4-BE49-F238E27FC236}">
                  <a16:creationId xmlns:a16="http://schemas.microsoft.com/office/drawing/2014/main" id="{B5A663D7-E6EE-734B-9792-F536336D0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46">
              <a:extLst>
                <a:ext uri="{FF2B5EF4-FFF2-40B4-BE49-F238E27FC236}">
                  <a16:creationId xmlns:a16="http://schemas.microsoft.com/office/drawing/2014/main" id="{C596A713-1C52-A34E-9381-F7F919A695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7" name="AutoShape 147">
                <a:extLst>
                  <a:ext uri="{FF2B5EF4-FFF2-40B4-BE49-F238E27FC236}">
                    <a16:creationId xmlns:a16="http://schemas.microsoft.com/office/drawing/2014/main" id="{A2AF9509-2E9C-F049-A69C-BC151ADB2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8" name="AutoShape 148">
                <a:extLst>
                  <a:ext uri="{FF2B5EF4-FFF2-40B4-BE49-F238E27FC236}">
                    <a16:creationId xmlns:a16="http://schemas.microsoft.com/office/drawing/2014/main" id="{C59B2148-A3C8-0841-87D7-7B5FBFD9C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6" name="Rectangle 149">
              <a:extLst>
                <a:ext uri="{FF2B5EF4-FFF2-40B4-BE49-F238E27FC236}">
                  <a16:creationId xmlns:a16="http://schemas.microsoft.com/office/drawing/2014/main" id="{B0F127BD-9A3A-EB41-A2E1-7CD4CC524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150">
              <a:extLst>
                <a:ext uri="{FF2B5EF4-FFF2-40B4-BE49-F238E27FC236}">
                  <a16:creationId xmlns:a16="http://schemas.microsoft.com/office/drawing/2014/main" id="{3BBBB4B7-56DB-1D43-A6D4-1D492AE15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Freeform 151">
              <a:extLst>
                <a:ext uri="{FF2B5EF4-FFF2-40B4-BE49-F238E27FC236}">
                  <a16:creationId xmlns:a16="http://schemas.microsoft.com/office/drawing/2014/main" id="{591A95E8-6F86-8A42-A0C9-7487B89DA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Oval 152">
              <a:extLst>
                <a:ext uri="{FF2B5EF4-FFF2-40B4-BE49-F238E27FC236}">
                  <a16:creationId xmlns:a16="http://schemas.microsoft.com/office/drawing/2014/main" id="{7C866B93-DCBC-7749-9A90-2E6DF2E7A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Freeform 153">
              <a:extLst>
                <a:ext uri="{FF2B5EF4-FFF2-40B4-BE49-F238E27FC236}">
                  <a16:creationId xmlns:a16="http://schemas.microsoft.com/office/drawing/2014/main" id="{20096CEE-1D0A-DA4A-B4EA-CE851FB63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AutoShape 154">
              <a:extLst>
                <a:ext uri="{FF2B5EF4-FFF2-40B4-BE49-F238E27FC236}">
                  <a16:creationId xmlns:a16="http://schemas.microsoft.com/office/drawing/2014/main" id="{800A41D3-8C32-9540-A084-0538BB956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AutoShape 155">
              <a:extLst>
                <a:ext uri="{FF2B5EF4-FFF2-40B4-BE49-F238E27FC236}">
                  <a16:creationId xmlns:a16="http://schemas.microsoft.com/office/drawing/2014/main" id="{67F818BC-2518-4C4C-8597-C941419A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Oval 156">
              <a:extLst>
                <a:ext uri="{FF2B5EF4-FFF2-40B4-BE49-F238E27FC236}">
                  <a16:creationId xmlns:a16="http://schemas.microsoft.com/office/drawing/2014/main" id="{80D903FF-E73B-D84D-B215-D7FB2AA3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4" name="Oval 157">
              <a:extLst>
                <a:ext uri="{FF2B5EF4-FFF2-40B4-BE49-F238E27FC236}">
                  <a16:creationId xmlns:a16="http://schemas.microsoft.com/office/drawing/2014/main" id="{CB203238-7D82-C747-B805-A2FDFABD1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5" name="Oval 158">
              <a:extLst>
                <a:ext uri="{FF2B5EF4-FFF2-40B4-BE49-F238E27FC236}">
                  <a16:creationId xmlns:a16="http://schemas.microsoft.com/office/drawing/2014/main" id="{963F0D1E-6FE3-8E42-B74D-4F2947878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Rectangle 159">
              <a:extLst>
                <a:ext uri="{FF2B5EF4-FFF2-40B4-BE49-F238E27FC236}">
                  <a16:creationId xmlns:a16="http://schemas.microsoft.com/office/drawing/2014/main" id="{3C003407-E16A-4B46-B1EA-E94247F74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4" name="Group 160">
            <a:extLst>
              <a:ext uri="{FF2B5EF4-FFF2-40B4-BE49-F238E27FC236}">
                <a16:creationId xmlns:a16="http://schemas.microsoft.com/office/drawing/2014/main" id="{0F097A1A-2185-F148-8F82-34ABB517D6AE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231" name="Picture 161" descr="desktop_computer_stylized_medium">
              <a:extLst>
                <a:ext uri="{FF2B5EF4-FFF2-40B4-BE49-F238E27FC236}">
                  <a16:creationId xmlns:a16="http://schemas.microsoft.com/office/drawing/2014/main" id="{739E1A58-F96D-1345-AEAE-EA59CB2F6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162">
              <a:extLst>
                <a:ext uri="{FF2B5EF4-FFF2-40B4-BE49-F238E27FC236}">
                  <a16:creationId xmlns:a16="http://schemas.microsoft.com/office/drawing/2014/main" id="{476098FC-333E-C14D-BD39-044AEB98AE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5" name="Group 163">
            <a:extLst>
              <a:ext uri="{FF2B5EF4-FFF2-40B4-BE49-F238E27FC236}">
                <a16:creationId xmlns:a16="http://schemas.microsoft.com/office/drawing/2014/main" id="{E2EFDB81-0D19-4A48-8538-D27C6B7F7D14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199" name="Freeform 164">
              <a:extLst>
                <a:ext uri="{FF2B5EF4-FFF2-40B4-BE49-F238E27FC236}">
                  <a16:creationId xmlns:a16="http://schemas.microsoft.com/office/drawing/2014/main" id="{BD6EFF4C-D844-414A-9756-E53717BA4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Rectangle 165">
              <a:extLst>
                <a:ext uri="{FF2B5EF4-FFF2-40B4-BE49-F238E27FC236}">
                  <a16:creationId xmlns:a16="http://schemas.microsoft.com/office/drawing/2014/main" id="{7CB552E3-C1C5-F942-A2D3-56184702A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Freeform 166">
              <a:extLst>
                <a:ext uri="{FF2B5EF4-FFF2-40B4-BE49-F238E27FC236}">
                  <a16:creationId xmlns:a16="http://schemas.microsoft.com/office/drawing/2014/main" id="{ADBEFE66-AA30-4B46-A1C5-46CBEA0C1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2" name="Freeform 167">
              <a:extLst>
                <a:ext uri="{FF2B5EF4-FFF2-40B4-BE49-F238E27FC236}">
                  <a16:creationId xmlns:a16="http://schemas.microsoft.com/office/drawing/2014/main" id="{02AE45A3-16A5-2145-B7BC-4400869B5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68">
              <a:extLst>
                <a:ext uri="{FF2B5EF4-FFF2-40B4-BE49-F238E27FC236}">
                  <a16:creationId xmlns:a16="http://schemas.microsoft.com/office/drawing/2014/main" id="{8CFC0F08-B9F2-1B47-BFD4-FF5DCA08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169">
              <a:extLst>
                <a:ext uri="{FF2B5EF4-FFF2-40B4-BE49-F238E27FC236}">
                  <a16:creationId xmlns:a16="http://schemas.microsoft.com/office/drawing/2014/main" id="{13A37EEE-1891-1440-9CC9-602B2446BB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29" name="AutoShape 170">
                <a:extLst>
                  <a:ext uri="{FF2B5EF4-FFF2-40B4-BE49-F238E27FC236}">
                    <a16:creationId xmlns:a16="http://schemas.microsoft.com/office/drawing/2014/main" id="{0DE9F83D-BA7B-AB43-9A9D-4DC6E782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171">
                <a:extLst>
                  <a:ext uri="{FF2B5EF4-FFF2-40B4-BE49-F238E27FC236}">
                    <a16:creationId xmlns:a16="http://schemas.microsoft.com/office/drawing/2014/main" id="{A22C12A6-C6AF-F645-B954-ECC93E01F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172">
              <a:extLst>
                <a:ext uri="{FF2B5EF4-FFF2-40B4-BE49-F238E27FC236}">
                  <a16:creationId xmlns:a16="http://schemas.microsoft.com/office/drawing/2014/main" id="{E3DCF607-14CC-8F49-81D1-A0BB7C7DE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6" name="Group 173">
              <a:extLst>
                <a:ext uri="{FF2B5EF4-FFF2-40B4-BE49-F238E27FC236}">
                  <a16:creationId xmlns:a16="http://schemas.microsoft.com/office/drawing/2014/main" id="{86D015C1-5E8B-3F4F-82D3-56E79D5E8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27" name="AutoShape 174">
                <a:extLst>
                  <a:ext uri="{FF2B5EF4-FFF2-40B4-BE49-F238E27FC236}">
                    <a16:creationId xmlns:a16="http://schemas.microsoft.com/office/drawing/2014/main" id="{48620533-E7B5-AD47-9B24-98B7CD277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175">
                <a:extLst>
                  <a:ext uri="{FF2B5EF4-FFF2-40B4-BE49-F238E27FC236}">
                    <a16:creationId xmlns:a16="http://schemas.microsoft.com/office/drawing/2014/main" id="{E12148F0-F22A-FE46-8240-0D9581F97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7" name="Rectangle 176">
              <a:extLst>
                <a:ext uri="{FF2B5EF4-FFF2-40B4-BE49-F238E27FC236}">
                  <a16:creationId xmlns:a16="http://schemas.microsoft.com/office/drawing/2014/main" id="{9AEDD470-9194-E749-BE81-8C84F3423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Rectangle 177">
              <a:extLst>
                <a:ext uri="{FF2B5EF4-FFF2-40B4-BE49-F238E27FC236}">
                  <a16:creationId xmlns:a16="http://schemas.microsoft.com/office/drawing/2014/main" id="{92944065-57F3-474C-B7C9-8C3EF2246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9" name="Group 178">
              <a:extLst>
                <a:ext uri="{FF2B5EF4-FFF2-40B4-BE49-F238E27FC236}">
                  <a16:creationId xmlns:a16="http://schemas.microsoft.com/office/drawing/2014/main" id="{F21A1F7B-AAFD-0B45-8D20-66719A131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5" name="AutoShape 179">
                <a:extLst>
                  <a:ext uri="{FF2B5EF4-FFF2-40B4-BE49-F238E27FC236}">
                    <a16:creationId xmlns:a16="http://schemas.microsoft.com/office/drawing/2014/main" id="{C1DDC539-D8AE-0F41-B3C6-7BDF3D7B6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AutoShape 180">
                <a:extLst>
                  <a:ext uri="{FF2B5EF4-FFF2-40B4-BE49-F238E27FC236}">
                    <a16:creationId xmlns:a16="http://schemas.microsoft.com/office/drawing/2014/main" id="{7BE912F4-6A13-C146-872D-5E728DEDB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Freeform 181">
              <a:extLst>
                <a:ext uri="{FF2B5EF4-FFF2-40B4-BE49-F238E27FC236}">
                  <a16:creationId xmlns:a16="http://schemas.microsoft.com/office/drawing/2014/main" id="{2D115A2E-4180-8D4D-9CD8-D6CDE2038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1" name="Group 182">
              <a:extLst>
                <a:ext uri="{FF2B5EF4-FFF2-40B4-BE49-F238E27FC236}">
                  <a16:creationId xmlns:a16="http://schemas.microsoft.com/office/drawing/2014/main" id="{60622201-2E59-994D-AB7D-72EE5A986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3" name="AutoShape 183">
                <a:extLst>
                  <a:ext uri="{FF2B5EF4-FFF2-40B4-BE49-F238E27FC236}">
                    <a16:creationId xmlns:a16="http://schemas.microsoft.com/office/drawing/2014/main" id="{4C230A94-BC0D-F34B-A373-92423746E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4" name="AutoShape 184">
                <a:extLst>
                  <a:ext uri="{FF2B5EF4-FFF2-40B4-BE49-F238E27FC236}">
                    <a16:creationId xmlns:a16="http://schemas.microsoft.com/office/drawing/2014/main" id="{790B5D31-2480-4F41-8E42-1AF6E8FAD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2" name="Rectangle 185">
              <a:extLst>
                <a:ext uri="{FF2B5EF4-FFF2-40B4-BE49-F238E27FC236}">
                  <a16:creationId xmlns:a16="http://schemas.microsoft.com/office/drawing/2014/main" id="{FDF61F85-9CD0-354B-947A-47024504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3" name="Freeform 186">
              <a:extLst>
                <a:ext uri="{FF2B5EF4-FFF2-40B4-BE49-F238E27FC236}">
                  <a16:creationId xmlns:a16="http://schemas.microsoft.com/office/drawing/2014/main" id="{611684CC-E72C-034A-A61A-6164A0BF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4" name="Freeform 187">
              <a:extLst>
                <a:ext uri="{FF2B5EF4-FFF2-40B4-BE49-F238E27FC236}">
                  <a16:creationId xmlns:a16="http://schemas.microsoft.com/office/drawing/2014/main" id="{DBB964D6-CEE2-3241-BFDA-5DB20E159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5" name="Oval 188">
              <a:extLst>
                <a:ext uri="{FF2B5EF4-FFF2-40B4-BE49-F238E27FC236}">
                  <a16:creationId xmlns:a16="http://schemas.microsoft.com/office/drawing/2014/main" id="{27197FE3-A9C2-EE42-B3C2-C3A9CBF3D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6" name="Freeform 189">
              <a:extLst>
                <a:ext uri="{FF2B5EF4-FFF2-40B4-BE49-F238E27FC236}">
                  <a16:creationId xmlns:a16="http://schemas.microsoft.com/office/drawing/2014/main" id="{F3ED62CF-FC3D-8949-A608-5B7BFE69D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AutoShape 190">
              <a:extLst>
                <a:ext uri="{FF2B5EF4-FFF2-40B4-BE49-F238E27FC236}">
                  <a16:creationId xmlns:a16="http://schemas.microsoft.com/office/drawing/2014/main" id="{3091CE7F-A295-6F47-B397-614B62DF0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AutoShape 191">
              <a:extLst>
                <a:ext uri="{FF2B5EF4-FFF2-40B4-BE49-F238E27FC236}">
                  <a16:creationId xmlns:a16="http://schemas.microsoft.com/office/drawing/2014/main" id="{415A0F15-253E-F54D-B178-9525AED1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Oval 192">
              <a:extLst>
                <a:ext uri="{FF2B5EF4-FFF2-40B4-BE49-F238E27FC236}">
                  <a16:creationId xmlns:a16="http://schemas.microsoft.com/office/drawing/2014/main" id="{C2CD80B7-EEF4-014D-B5A6-EAE8E9D2D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Oval 193">
              <a:extLst>
                <a:ext uri="{FF2B5EF4-FFF2-40B4-BE49-F238E27FC236}">
                  <a16:creationId xmlns:a16="http://schemas.microsoft.com/office/drawing/2014/main" id="{36F54B23-051A-244E-98BA-0B1F8C40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1" name="Oval 194">
              <a:extLst>
                <a:ext uri="{FF2B5EF4-FFF2-40B4-BE49-F238E27FC236}">
                  <a16:creationId xmlns:a16="http://schemas.microsoft.com/office/drawing/2014/main" id="{9B7CB66A-4AB2-C249-9259-D8943EEC6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Rectangle 195">
              <a:extLst>
                <a:ext uri="{FF2B5EF4-FFF2-40B4-BE49-F238E27FC236}">
                  <a16:creationId xmlns:a16="http://schemas.microsoft.com/office/drawing/2014/main" id="{99EDA04F-76BC-A24E-994C-040F379B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8" name="Line 57">
            <a:extLst>
              <a:ext uri="{FF2B5EF4-FFF2-40B4-BE49-F238E27FC236}">
                <a16:creationId xmlns:a16="http://schemas.microsoft.com/office/drawing/2014/main" id="{57E79EDF-A69C-7748-A8F5-A8D11C416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57">
            <a:extLst>
              <a:ext uri="{FF2B5EF4-FFF2-40B4-BE49-F238E27FC236}">
                <a16:creationId xmlns:a16="http://schemas.microsoft.com/office/drawing/2014/main" id="{F9B908EA-CCC5-9140-968E-E85601F061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57">
            <a:extLst>
              <a:ext uri="{FF2B5EF4-FFF2-40B4-BE49-F238E27FC236}">
                <a16:creationId xmlns:a16="http://schemas.microsoft.com/office/drawing/2014/main" id="{B8DA85AE-A4EF-8949-A171-7D8A32E238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B36FCA-98F2-334E-B745-8BE5CDDCBFB2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297" name="Text Box 68">
              <a:extLst>
                <a:ext uri="{FF2B5EF4-FFF2-40B4-BE49-F238E27FC236}">
                  <a16:creationId xmlns:a16="http://schemas.microsoft.com/office/drawing/2014/main" id="{A106E788-CB34-784B-A7C6-28841DDC2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Oval 217">
              <a:extLst>
                <a:ext uri="{FF2B5EF4-FFF2-40B4-BE49-F238E27FC236}">
                  <a16:creationId xmlns:a16="http://schemas.microsoft.com/office/drawing/2014/main" id="{CEE2DA5C-50A0-D742-A105-CCD7EE709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Line 229">
              <a:extLst>
                <a:ext uri="{FF2B5EF4-FFF2-40B4-BE49-F238E27FC236}">
                  <a16:creationId xmlns:a16="http://schemas.microsoft.com/office/drawing/2014/main" id="{255225C8-6B39-2541-95EB-F48A1F34A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Oval 232">
              <a:extLst>
                <a:ext uri="{FF2B5EF4-FFF2-40B4-BE49-F238E27FC236}">
                  <a16:creationId xmlns:a16="http://schemas.microsoft.com/office/drawing/2014/main" id="{43D2CE91-2B81-EF48-9C07-31413440C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Text Box 233">
              <a:extLst>
                <a:ext uri="{FF2B5EF4-FFF2-40B4-BE49-F238E27FC236}">
                  <a16:creationId xmlns:a16="http://schemas.microsoft.com/office/drawing/2014/main" id="{FE1C66F4-D8DA-494A-9A89-F8E745865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Line 234">
              <a:extLst>
                <a:ext uri="{FF2B5EF4-FFF2-40B4-BE49-F238E27FC236}">
                  <a16:creationId xmlns:a16="http://schemas.microsoft.com/office/drawing/2014/main" id="{63AF49C8-A0AA-624A-85D8-166B2AE49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Line 235">
              <a:extLst>
                <a:ext uri="{FF2B5EF4-FFF2-40B4-BE49-F238E27FC236}">
                  <a16:creationId xmlns:a16="http://schemas.microsoft.com/office/drawing/2014/main" id="{DB362CDB-1FF4-4C41-99F9-FAF1CC7C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DD48FEE-9456-1B4E-84A7-B3ED91FFE8E0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CF2B7F29-466D-FC4A-ACE7-BFBF267B0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184" name="Line 77">
              <a:extLst>
                <a:ext uri="{FF2B5EF4-FFF2-40B4-BE49-F238E27FC236}">
                  <a16:creationId xmlns:a16="http://schemas.microsoft.com/office/drawing/2014/main" id="{7E362826-A3B7-5941-AE9B-A10769F86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6512663-A281-404F-AF8E-A1DB8E5E7ECA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115AD671-DB74-444A-B48E-E8BEAB79A7D2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99DD12F9-E416-394B-8D63-40D48A708559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15780100-29B8-5C4F-93B7-5649208D6A95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202CCE17-CE75-B441-ADA2-F35E98844675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9471ACA7-44C6-004C-B2C2-7818A49BE16E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72FD74F9-7342-F046-8132-AF1193BA35CF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4E5C557C-7FBE-9746-A186-91684629902D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9B6FEECA-C37C-BB48-B144-6D6274CBC319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2" name="Freeform 91">
            <a:extLst>
              <a:ext uri="{FF2B5EF4-FFF2-40B4-BE49-F238E27FC236}">
                <a16:creationId xmlns:a16="http://schemas.microsoft.com/office/drawing/2014/main" id="{A9B480FF-21CF-FC44-9DF0-9C672684A517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E72A71E-CC9B-AE4A-AE8F-124BCB210BCD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265" name="Oval 73">
              <a:extLst>
                <a:ext uri="{FF2B5EF4-FFF2-40B4-BE49-F238E27FC236}">
                  <a16:creationId xmlns:a16="http://schemas.microsoft.com/office/drawing/2014/main" id="{CBF2A11D-CB4B-5047-8DCE-1CCA81F6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Freeform 90">
              <a:extLst>
                <a:ext uri="{FF2B5EF4-FFF2-40B4-BE49-F238E27FC236}">
                  <a16:creationId xmlns:a16="http://schemas.microsoft.com/office/drawing/2014/main" id="{A788A76C-C9BB-D246-93A9-CFA5F5F5A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2C2F29-CDE1-7F43-8E31-AA4451365879}"/>
              </a:ext>
            </a:extLst>
          </p:cNvPr>
          <p:cNvGrpSpPr/>
          <p:nvPr/>
        </p:nvGrpSpPr>
        <p:grpSpPr>
          <a:xfrm>
            <a:off x="643673" y="1714605"/>
            <a:ext cx="9710831" cy="1905000"/>
            <a:chOff x="643673" y="1714605"/>
            <a:chExt cx="9710831" cy="1905000"/>
          </a:xfrm>
        </p:grpSpPr>
        <p:grpSp>
          <p:nvGrpSpPr>
            <p:cNvPr id="910" name="Group 237">
              <a:extLst>
                <a:ext uri="{FF2B5EF4-FFF2-40B4-BE49-F238E27FC236}">
                  <a16:creationId xmlns:a16="http://schemas.microsoft.com/office/drawing/2014/main" id="{EC72FC62-B230-A94B-A95E-6B7E5B9B9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739" y="2720058"/>
              <a:ext cx="195221" cy="142875"/>
              <a:chOff x="174" y="3986"/>
              <a:chExt cx="51" cy="62"/>
            </a:xfrm>
          </p:grpSpPr>
          <p:sp>
            <p:nvSpPr>
              <p:cNvPr id="911" name="Freeform 238">
                <a:extLst>
                  <a:ext uri="{FF2B5EF4-FFF2-40B4-BE49-F238E27FC236}">
                    <a16:creationId xmlns:a16="http://schemas.microsoft.com/office/drawing/2014/main" id="{8675489A-2D10-4445-84BB-BCD7F29CF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" y="3986"/>
                <a:ext cx="49" cy="48"/>
              </a:xfrm>
              <a:custGeom>
                <a:avLst/>
                <a:gdLst>
                  <a:gd name="T0" fmla="*/ 0 w 49"/>
                  <a:gd name="T1" fmla="*/ 0 h 62"/>
                  <a:gd name="T2" fmla="*/ 49 w 49"/>
                  <a:gd name="T3" fmla="*/ 2 h 62"/>
                  <a:gd name="T4" fmla="*/ 4 w 49"/>
                  <a:gd name="T5" fmla="*/ 5 h 6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9" h="62">
                    <a:moveTo>
                      <a:pt x="0" y="0"/>
                    </a:moveTo>
                    <a:lnTo>
                      <a:pt x="49" y="32"/>
                    </a:lnTo>
                    <a:lnTo>
                      <a:pt x="4" y="62"/>
                    </a:lnTo>
                  </a:path>
                </a:pathLst>
              </a:cu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2" name="Line 239">
                <a:extLst>
                  <a:ext uri="{FF2B5EF4-FFF2-40B4-BE49-F238E27FC236}">
                    <a16:creationId xmlns:a16="http://schemas.microsoft.com/office/drawing/2014/main" id="{6EE2EE7A-D9AA-9444-A38F-5ADDE6E80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" y="4048"/>
                <a:ext cx="4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60" name="Rectangle 2">
              <a:extLst>
                <a:ext uri="{FF2B5EF4-FFF2-40B4-BE49-F238E27FC236}">
                  <a16:creationId xmlns:a16="http://schemas.microsoft.com/office/drawing/2014/main" id="{03320F89-A084-7B49-8A13-3CBCE2696C5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3673" y="1714605"/>
              <a:ext cx="9710831" cy="1905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 retransmits lost, timed-out packet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application-layer input = application-layer output: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 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=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out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transport-layer input includes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retransmissions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 l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’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</a:t>
              </a:r>
              <a:endPara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232186-DB8B-EE41-ABB8-8C4434E748DD}"/>
              </a:ext>
            </a:extLst>
          </p:cNvPr>
          <p:cNvGrpSpPr/>
          <p:nvPr/>
        </p:nvGrpSpPr>
        <p:grpSpPr>
          <a:xfrm>
            <a:off x="7116763" y="3629025"/>
            <a:ext cx="1057275" cy="473075"/>
            <a:chOff x="7116763" y="3629025"/>
            <a:chExt cx="1057275" cy="473075"/>
          </a:xfrm>
        </p:grpSpPr>
        <p:sp>
          <p:nvSpPr>
            <p:cNvPr id="461" name="Text Box 219">
              <a:extLst>
                <a:ext uri="{FF2B5EF4-FFF2-40B4-BE49-F238E27FC236}">
                  <a16:creationId xmlns:a16="http://schemas.microsoft.com/office/drawing/2014/main" id="{C648AB54-6598-DE46-92A6-D245E6D0B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488" y="3629025"/>
              <a:ext cx="5905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2" name="Line 236">
              <a:extLst>
                <a:ext uri="{FF2B5EF4-FFF2-40B4-BE49-F238E27FC236}">
                  <a16:creationId xmlns:a16="http://schemas.microsoft.com/office/drawing/2014/main" id="{1870B461-7B79-EB4C-840A-4B5BE77A4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6763" y="38354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5560666-FC53-B945-9620-BB2E2AE986CF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372AD6F-EEFC-914F-BE23-DE28BE98C152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AECD2E0A-D6E2-2842-934A-3F651325C0C8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168" name="Slide Number Placeholder 2">
            <a:extLst>
              <a:ext uri="{FF2B5EF4-FFF2-40B4-BE49-F238E27FC236}">
                <a16:creationId xmlns:a16="http://schemas.microsoft.com/office/drawing/2014/main" id="{EDF89B14-4877-B447-9EAB-EAB6735B3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3">
            <a:extLst>
              <a:ext uri="{FF2B5EF4-FFF2-40B4-BE49-F238E27FC236}">
                <a16:creationId xmlns:a16="http://schemas.microsoft.com/office/drawing/2014/main" id="{94850343-F164-9342-8172-492C44663F13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7909E55-4569-0948-961D-43068CFC7348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78B11350-9794-2342-B562-D5B69F60AC8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A2D0AADF-2038-FE4A-BA0E-1A216AAE2643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8A6F32B7-0022-B245-AE89-E8233E5F30D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F3C70DC5-A1ED-2147-9421-DD1A82216451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DCBAE229-1066-ED4A-BFB7-7DDF8153B5E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Freeform 9">
            <a:extLst>
              <a:ext uri="{FF2B5EF4-FFF2-40B4-BE49-F238E27FC236}">
                <a16:creationId xmlns:a16="http://schemas.microsoft.com/office/drawing/2014/main" id="{6FAE0227-588C-3740-BD2A-167D60FE1374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7FD24CC-8B00-1249-B3EA-B48ED9BD0C16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90C923E9-F601-6A4C-8C38-FACF63AC4DA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3B5A7695-AD4A-514E-8995-83287D6880D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21D7D74-8D80-2446-BB07-DFA009FB035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863D0752-8B82-6B47-8C73-82CD069862DA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4D54E01-67AD-BD41-8FC0-3607A456773F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FD7089E-96E8-4D43-B449-4D5C177E9983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2B9795D8-DE72-0E4D-B8D0-8A4FE22C6F3F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8DBB6C8D-4747-6047-8A27-F09F6A2E11DF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F78138AC-BB02-AA47-B525-8C0F524F4082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5263C1CB-C86A-1A4C-904B-C8D95F0C23F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2EBC4991-6315-5645-9FFE-52CAD0CCC2F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Freeform 6">
            <a:extLst>
              <a:ext uri="{FF2B5EF4-FFF2-40B4-BE49-F238E27FC236}">
                <a16:creationId xmlns:a16="http://schemas.microsoft.com/office/drawing/2014/main" id="{3F104274-9FA2-EA4D-8A30-E52A462F2052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C5836F1-F171-8247-9890-0337498997A7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659B83A-9A86-D445-A5DC-64CCDEE48D8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6EBE406A-A87A-9E4C-85A9-355AAF8EA23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57A93EE-01C8-704A-ACA5-9A2DD1B9436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39523A07-6615-7940-9047-7059C0F0677B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6A1A35B4-82C9-A345-8F03-D2DFA4D94CF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4E2CB90-F397-AB48-B9D9-5B9B57BE257D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75657808-7F9A-4548-9BE7-735D4EF9B5E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D4514D5D-3874-B943-8C94-3144D5AD3E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54922FA6-F0ED-144C-A4FA-75A78D9FC6B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44" name="Freeform 443">
                <a:extLst>
                  <a:ext uri="{FF2B5EF4-FFF2-40B4-BE49-F238E27FC236}">
                    <a16:creationId xmlns:a16="http://schemas.microsoft.com/office/drawing/2014/main" id="{707D05DA-BBC6-CB49-A557-5ADC3226F9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5" name="Freeform 444">
                <a:extLst>
                  <a:ext uri="{FF2B5EF4-FFF2-40B4-BE49-F238E27FC236}">
                    <a16:creationId xmlns:a16="http://schemas.microsoft.com/office/drawing/2014/main" id="{4C02C300-6C33-5F4F-839D-3428AD261D5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6" name="Freeform 445">
                <a:extLst>
                  <a:ext uri="{FF2B5EF4-FFF2-40B4-BE49-F238E27FC236}">
                    <a16:creationId xmlns:a16="http://schemas.microsoft.com/office/drawing/2014/main" id="{BC516460-C1B4-3B4A-8BA7-BE2B0D6B211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7" name="Freeform 446">
                <a:extLst>
                  <a:ext uri="{FF2B5EF4-FFF2-40B4-BE49-F238E27FC236}">
                    <a16:creationId xmlns:a16="http://schemas.microsoft.com/office/drawing/2014/main" id="{26184741-429A-0845-8EDF-E02659947D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24">
            <a:extLst>
              <a:ext uri="{FF2B5EF4-FFF2-40B4-BE49-F238E27FC236}">
                <a16:creationId xmlns:a16="http://schemas.microsoft.com/office/drawing/2014/main" id="{928D5C6C-2458-A340-B436-05E659095139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39" name="Picture 125" descr="desktop_computer_stylized_medium">
              <a:extLst>
                <a:ext uri="{FF2B5EF4-FFF2-40B4-BE49-F238E27FC236}">
                  <a16:creationId xmlns:a16="http://schemas.microsoft.com/office/drawing/2014/main" id="{0FD471B6-3E5D-2949-BD49-9611B77F5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" name="Freeform 126">
              <a:extLst>
                <a:ext uri="{FF2B5EF4-FFF2-40B4-BE49-F238E27FC236}">
                  <a16:creationId xmlns:a16="http://schemas.microsoft.com/office/drawing/2014/main" id="{DC143BE7-08FC-9746-BAC8-890A432870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3" name="Freeform 12">
            <a:extLst>
              <a:ext uri="{FF2B5EF4-FFF2-40B4-BE49-F238E27FC236}">
                <a16:creationId xmlns:a16="http://schemas.microsoft.com/office/drawing/2014/main" id="{3498F994-5BD8-E74A-A219-152CBAE8AB41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33">
            <a:extLst>
              <a:ext uri="{FF2B5EF4-FFF2-40B4-BE49-F238E27FC236}">
                <a16:creationId xmlns:a16="http://schemas.microsoft.com/office/drawing/2014/main" id="{4EAD0965-6EDE-3044-BDA1-47195A36E4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Text Box 42">
            <a:extLst>
              <a:ext uri="{FF2B5EF4-FFF2-40B4-BE49-F238E27FC236}">
                <a16:creationId xmlns:a16="http://schemas.microsoft.com/office/drawing/2014/main" id="{A72787AC-48CD-E748-AFE1-B2DF4BC2F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Text Box 52">
            <a:extLst>
              <a:ext uri="{FF2B5EF4-FFF2-40B4-BE49-F238E27FC236}">
                <a16:creationId xmlns:a16="http://schemas.microsoft.com/office/drawing/2014/main" id="{A95B344E-5BB8-1A4C-96D5-1A5CCC9D8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8" name="Line 53">
            <a:extLst>
              <a:ext uri="{FF2B5EF4-FFF2-40B4-BE49-F238E27FC236}">
                <a16:creationId xmlns:a16="http://schemas.microsoft.com/office/drawing/2014/main" id="{36BC3461-D266-FC4F-AC75-DCAB735675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2" name="Line 54">
            <a:extLst>
              <a:ext uri="{FF2B5EF4-FFF2-40B4-BE49-F238E27FC236}">
                <a16:creationId xmlns:a16="http://schemas.microsoft.com/office/drawing/2014/main" id="{0FD51E39-54E3-FC4B-8438-1DA851F5A2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3" name="Line 55">
            <a:extLst>
              <a:ext uri="{FF2B5EF4-FFF2-40B4-BE49-F238E27FC236}">
                <a16:creationId xmlns:a16="http://schemas.microsoft.com/office/drawing/2014/main" id="{C7D9A69E-6BD1-3F4C-A4E5-506632A254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4" name="Line 57">
            <a:extLst>
              <a:ext uri="{FF2B5EF4-FFF2-40B4-BE49-F238E27FC236}">
                <a16:creationId xmlns:a16="http://schemas.microsoft.com/office/drawing/2014/main" id="{6191562F-E046-7846-9AFD-82F26FA474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36" name="Group 127">
            <a:extLst>
              <a:ext uri="{FF2B5EF4-FFF2-40B4-BE49-F238E27FC236}">
                <a16:creationId xmlns:a16="http://schemas.microsoft.com/office/drawing/2014/main" id="{976B064D-F0CE-FD45-997B-82999C62D57F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01" name="Freeform 128">
              <a:extLst>
                <a:ext uri="{FF2B5EF4-FFF2-40B4-BE49-F238E27FC236}">
                  <a16:creationId xmlns:a16="http://schemas.microsoft.com/office/drawing/2014/main" id="{CDE4EA92-43F5-C648-9A6C-E9056B530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2" name="Rectangle 129">
              <a:extLst>
                <a:ext uri="{FF2B5EF4-FFF2-40B4-BE49-F238E27FC236}">
                  <a16:creationId xmlns:a16="http://schemas.microsoft.com/office/drawing/2014/main" id="{AA5B00D6-3312-7844-B058-10026A6BD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Freeform 130">
              <a:extLst>
                <a:ext uri="{FF2B5EF4-FFF2-40B4-BE49-F238E27FC236}">
                  <a16:creationId xmlns:a16="http://schemas.microsoft.com/office/drawing/2014/main" id="{027D1F88-5C4B-6F4F-B91D-DE0B9249D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Freeform 131">
              <a:extLst>
                <a:ext uri="{FF2B5EF4-FFF2-40B4-BE49-F238E27FC236}">
                  <a16:creationId xmlns:a16="http://schemas.microsoft.com/office/drawing/2014/main" id="{727D8677-A797-794C-AA30-D4400E7BE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5" name="Rectangle 132">
              <a:extLst>
                <a:ext uri="{FF2B5EF4-FFF2-40B4-BE49-F238E27FC236}">
                  <a16:creationId xmlns:a16="http://schemas.microsoft.com/office/drawing/2014/main" id="{EB2FFBCE-C89F-BA45-B3E6-368DBC16E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06" name="Group 133">
              <a:extLst>
                <a:ext uri="{FF2B5EF4-FFF2-40B4-BE49-F238E27FC236}">
                  <a16:creationId xmlns:a16="http://schemas.microsoft.com/office/drawing/2014/main" id="{D9B4D6C3-55E2-914C-9392-B06DB43BF6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1" name="AutoShape 134">
                <a:extLst>
                  <a:ext uri="{FF2B5EF4-FFF2-40B4-BE49-F238E27FC236}">
                    <a16:creationId xmlns:a16="http://schemas.microsoft.com/office/drawing/2014/main" id="{C69DD16D-9B89-454E-86FE-146165B84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2" name="AutoShape 135">
                <a:extLst>
                  <a:ext uri="{FF2B5EF4-FFF2-40B4-BE49-F238E27FC236}">
                    <a16:creationId xmlns:a16="http://schemas.microsoft.com/office/drawing/2014/main" id="{C5088E43-3534-E14E-B8F5-D6373D3DC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7" name="Rectangle 136">
              <a:extLst>
                <a:ext uri="{FF2B5EF4-FFF2-40B4-BE49-F238E27FC236}">
                  <a16:creationId xmlns:a16="http://schemas.microsoft.com/office/drawing/2014/main" id="{10AC52A8-0502-8D4A-AC13-7CB92F60C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08" name="Group 137">
              <a:extLst>
                <a:ext uri="{FF2B5EF4-FFF2-40B4-BE49-F238E27FC236}">
                  <a16:creationId xmlns:a16="http://schemas.microsoft.com/office/drawing/2014/main" id="{74705E03-7801-7B48-B480-350446C44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9" name="AutoShape 138">
                <a:extLst>
                  <a:ext uri="{FF2B5EF4-FFF2-40B4-BE49-F238E27FC236}">
                    <a16:creationId xmlns:a16="http://schemas.microsoft.com/office/drawing/2014/main" id="{99F3069A-6DD0-8644-9400-4D75C6E7A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0" name="AutoShape 139">
                <a:extLst>
                  <a:ext uri="{FF2B5EF4-FFF2-40B4-BE49-F238E27FC236}">
                    <a16:creationId xmlns:a16="http://schemas.microsoft.com/office/drawing/2014/main" id="{5CD3DB9D-6837-A440-8052-1C258BC50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9" name="Rectangle 140">
              <a:extLst>
                <a:ext uri="{FF2B5EF4-FFF2-40B4-BE49-F238E27FC236}">
                  <a16:creationId xmlns:a16="http://schemas.microsoft.com/office/drawing/2014/main" id="{5E25305B-0E4D-B64C-986D-5C8970801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0" name="Rectangle 141">
              <a:extLst>
                <a:ext uri="{FF2B5EF4-FFF2-40B4-BE49-F238E27FC236}">
                  <a16:creationId xmlns:a16="http://schemas.microsoft.com/office/drawing/2014/main" id="{9BE5A888-367B-F34A-89D6-EDE1723A2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1" name="Group 142">
              <a:extLst>
                <a:ext uri="{FF2B5EF4-FFF2-40B4-BE49-F238E27FC236}">
                  <a16:creationId xmlns:a16="http://schemas.microsoft.com/office/drawing/2014/main" id="{6A6FAD94-34FC-AE44-83CD-8483AEB15B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7" name="AutoShape 143">
                <a:extLst>
                  <a:ext uri="{FF2B5EF4-FFF2-40B4-BE49-F238E27FC236}">
                    <a16:creationId xmlns:a16="http://schemas.microsoft.com/office/drawing/2014/main" id="{FDB729FC-0BB7-714B-8CB7-04CEB3A7D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8" name="AutoShape 144">
                <a:extLst>
                  <a:ext uri="{FF2B5EF4-FFF2-40B4-BE49-F238E27FC236}">
                    <a16:creationId xmlns:a16="http://schemas.microsoft.com/office/drawing/2014/main" id="{26E1758B-606B-A54A-B37B-4D5B7FB64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2" name="Freeform 145">
              <a:extLst>
                <a:ext uri="{FF2B5EF4-FFF2-40B4-BE49-F238E27FC236}">
                  <a16:creationId xmlns:a16="http://schemas.microsoft.com/office/drawing/2014/main" id="{CA66D6F4-6566-2346-AE37-5D4696803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3" name="Group 146">
              <a:extLst>
                <a:ext uri="{FF2B5EF4-FFF2-40B4-BE49-F238E27FC236}">
                  <a16:creationId xmlns:a16="http://schemas.microsoft.com/office/drawing/2014/main" id="{14E0B7CB-EDF8-5B41-B427-8AD65964D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25" name="AutoShape 147">
                <a:extLst>
                  <a:ext uri="{FF2B5EF4-FFF2-40B4-BE49-F238E27FC236}">
                    <a16:creationId xmlns:a16="http://schemas.microsoft.com/office/drawing/2014/main" id="{467127AD-2CB0-8C45-8018-5848115D9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6" name="AutoShape 148">
                <a:extLst>
                  <a:ext uri="{FF2B5EF4-FFF2-40B4-BE49-F238E27FC236}">
                    <a16:creationId xmlns:a16="http://schemas.microsoft.com/office/drawing/2014/main" id="{0796E888-44D7-9F44-8AFE-FED1CF4EB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4" name="Rectangle 149">
              <a:extLst>
                <a:ext uri="{FF2B5EF4-FFF2-40B4-BE49-F238E27FC236}">
                  <a16:creationId xmlns:a16="http://schemas.microsoft.com/office/drawing/2014/main" id="{4E54C520-F74E-674F-A888-F85B55FA5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5" name="Freeform 150">
              <a:extLst>
                <a:ext uri="{FF2B5EF4-FFF2-40B4-BE49-F238E27FC236}">
                  <a16:creationId xmlns:a16="http://schemas.microsoft.com/office/drawing/2014/main" id="{0B18E885-C455-204F-9F4D-7CADCD00C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Freeform 151">
              <a:extLst>
                <a:ext uri="{FF2B5EF4-FFF2-40B4-BE49-F238E27FC236}">
                  <a16:creationId xmlns:a16="http://schemas.microsoft.com/office/drawing/2014/main" id="{2B747C07-7872-A24D-BBEF-F9E8EAAF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7" name="Oval 152">
              <a:extLst>
                <a:ext uri="{FF2B5EF4-FFF2-40B4-BE49-F238E27FC236}">
                  <a16:creationId xmlns:a16="http://schemas.microsoft.com/office/drawing/2014/main" id="{AD0A4401-053C-AC45-9D2C-65FFC62C7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Freeform 153">
              <a:extLst>
                <a:ext uri="{FF2B5EF4-FFF2-40B4-BE49-F238E27FC236}">
                  <a16:creationId xmlns:a16="http://schemas.microsoft.com/office/drawing/2014/main" id="{89E1D87C-2C15-6646-AFDC-9A1416DDE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9" name="AutoShape 154">
              <a:extLst>
                <a:ext uri="{FF2B5EF4-FFF2-40B4-BE49-F238E27FC236}">
                  <a16:creationId xmlns:a16="http://schemas.microsoft.com/office/drawing/2014/main" id="{66C645BA-D886-044E-8239-D4BE8DA9A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0" name="AutoShape 155">
              <a:extLst>
                <a:ext uri="{FF2B5EF4-FFF2-40B4-BE49-F238E27FC236}">
                  <a16:creationId xmlns:a16="http://schemas.microsoft.com/office/drawing/2014/main" id="{5747D9F6-ED38-1747-B38A-3A0F3326F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1" name="Oval 156">
              <a:extLst>
                <a:ext uri="{FF2B5EF4-FFF2-40B4-BE49-F238E27FC236}">
                  <a16:creationId xmlns:a16="http://schemas.microsoft.com/office/drawing/2014/main" id="{0317D36C-EC57-0840-A957-CE85B2AD9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2" name="Oval 157">
              <a:extLst>
                <a:ext uri="{FF2B5EF4-FFF2-40B4-BE49-F238E27FC236}">
                  <a16:creationId xmlns:a16="http://schemas.microsoft.com/office/drawing/2014/main" id="{540537FD-C807-3D49-8566-6C4A55E3A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3" name="Oval 158">
              <a:extLst>
                <a:ext uri="{FF2B5EF4-FFF2-40B4-BE49-F238E27FC236}">
                  <a16:creationId xmlns:a16="http://schemas.microsoft.com/office/drawing/2014/main" id="{23CFD8C3-6E99-8C40-806D-0A745B836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4" name="Rectangle 159">
              <a:extLst>
                <a:ext uri="{FF2B5EF4-FFF2-40B4-BE49-F238E27FC236}">
                  <a16:creationId xmlns:a16="http://schemas.microsoft.com/office/drawing/2014/main" id="{8A5D6DAA-891A-F544-9751-D8BAAF267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37" name="Group 160">
            <a:extLst>
              <a:ext uri="{FF2B5EF4-FFF2-40B4-BE49-F238E27FC236}">
                <a16:creationId xmlns:a16="http://schemas.microsoft.com/office/drawing/2014/main" id="{4D8A606A-8EFC-7640-A900-5D4C81F03937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399" name="Picture 161" descr="desktop_computer_stylized_medium">
              <a:extLst>
                <a:ext uri="{FF2B5EF4-FFF2-40B4-BE49-F238E27FC236}">
                  <a16:creationId xmlns:a16="http://schemas.microsoft.com/office/drawing/2014/main" id="{F51E3138-EF14-9E48-9BD4-406B983C4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" name="Freeform 162">
              <a:extLst>
                <a:ext uri="{FF2B5EF4-FFF2-40B4-BE49-F238E27FC236}">
                  <a16:creationId xmlns:a16="http://schemas.microsoft.com/office/drawing/2014/main" id="{1256EDE8-FC43-7540-94FC-794D24BB66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8" name="Group 163">
            <a:extLst>
              <a:ext uri="{FF2B5EF4-FFF2-40B4-BE49-F238E27FC236}">
                <a16:creationId xmlns:a16="http://schemas.microsoft.com/office/drawing/2014/main" id="{0E7884E3-4890-9244-AEB3-FF8C9DC515D6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67" name="Freeform 164">
              <a:extLst>
                <a:ext uri="{FF2B5EF4-FFF2-40B4-BE49-F238E27FC236}">
                  <a16:creationId xmlns:a16="http://schemas.microsoft.com/office/drawing/2014/main" id="{3564F793-BB5B-2049-A377-2092094C0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Rectangle 165">
              <a:extLst>
                <a:ext uri="{FF2B5EF4-FFF2-40B4-BE49-F238E27FC236}">
                  <a16:creationId xmlns:a16="http://schemas.microsoft.com/office/drawing/2014/main" id="{EF360F4F-5495-6B4D-B6E0-552EB9DCA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9" name="Freeform 166">
              <a:extLst>
                <a:ext uri="{FF2B5EF4-FFF2-40B4-BE49-F238E27FC236}">
                  <a16:creationId xmlns:a16="http://schemas.microsoft.com/office/drawing/2014/main" id="{49576006-660E-9B47-AFBF-364EFC883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Freeform 167">
              <a:extLst>
                <a:ext uri="{FF2B5EF4-FFF2-40B4-BE49-F238E27FC236}">
                  <a16:creationId xmlns:a16="http://schemas.microsoft.com/office/drawing/2014/main" id="{8EB33FC8-E304-CE41-9CD6-0AD73C996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168">
              <a:extLst>
                <a:ext uri="{FF2B5EF4-FFF2-40B4-BE49-F238E27FC236}">
                  <a16:creationId xmlns:a16="http://schemas.microsoft.com/office/drawing/2014/main" id="{6C778B32-41A0-8244-BBE2-93B6E1761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2" name="Group 169">
              <a:extLst>
                <a:ext uri="{FF2B5EF4-FFF2-40B4-BE49-F238E27FC236}">
                  <a16:creationId xmlns:a16="http://schemas.microsoft.com/office/drawing/2014/main" id="{7BA4195B-DEBE-4B4C-9882-FED7243E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7" name="AutoShape 170">
                <a:extLst>
                  <a:ext uri="{FF2B5EF4-FFF2-40B4-BE49-F238E27FC236}">
                    <a16:creationId xmlns:a16="http://schemas.microsoft.com/office/drawing/2014/main" id="{C3147CE6-9A26-0846-A572-5121F21F6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8" name="AutoShape 171">
                <a:extLst>
                  <a:ext uri="{FF2B5EF4-FFF2-40B4-BE49-F238E27FC236}">
                    <a16:creationId xmlns:a16="http://schemas.microsoft.com/office/drawing/2014/main" id="{E60D0823-A680-E749-BF37-E473D78B1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3" name="Rectangle 172">
              <a:extLst>
                <a:ext uri="{FF2B5EF4-FFF2-40B4-BE49-F238E27FC236}">
                  <a16:creationId xmlns:a16="http://schemas.microsoft.com/office/drawing/2014/main" id="{FC18395B-F97E-B149-8E05-15194860B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4" name="Group 173">
              <a:extLst>
                <a:ext uri="{FF2B5EF4-FFF2-40B4-BE49-F238E27FC236}">
                  <a16:creationId xmlns:a16="http://schemas.microsoft.com/office/drawing/2014/main" id="{2BA003D7-82C2-B445-B5A2-C950E112D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5" name="AutoShape 174">
                <a:extLst>
                  <a:ext uri="{FF2B5EF4-FFF2-40B4-BE49-F238E27FC236}">
                    <a16:creationId xmlns:a16="http://schemas.microsoft.com/office/drawing/2014/main" id="{FAC3334E-F98D-3143-8A22-9FBE21555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6" name="AutoShape 175">
                <a:extLst>
                  <a:ext uri="{FF2B5EF4-FFF2-40B4-BE49-F238E27FC236}">
                    <a16:creationId xmlns:a16="http://schemas.microsoft.com/office/drawing/2014/main" id="{E2C9795D-E16D-BA42-A574-5505AF764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5" name="Rectangle 176">
              <a:extLst>
                <a:ext uri="{FF2B5EF4-FFF2-40B4-BE49-F238E27FC236}">
                  <a16:creationId xmlns:a16="http://schemas.microsoft.com/office/drawing/2014/main" id="{E8ADCEF9-A7C3-1346-9F35-EAE9DE327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6" name="Rectangle 177">
              <a:extLst>
                <a:ext uri="{FF2B5EF4-FFF2-40B4-BE49-F238E27FC236}">
                  <a16:creationId xmlns:a16="http://schemas.microsoft.com/office/drawing/2014/main" id="{04D364FF-2C20-5C4D-B865-EF176AD2D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7" name="Group 178">
              <a:extLst>
                <a:ext uri="{FF2B5EF4-FFF2-40B4-BE49-F238E27FC236}">
                  <a16:creationId xmlns:a16="http://schemas.microsoft.com/office/drawing/2014/main" id="{62CBF903-6CC6-274F-B178-5CF7DFE4E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3" name="AutoShape 179">
                <a:extLst>
                  <a:ext uri="{FF2B5EF4-FFF2-40B4-BE49-F238E27FC236}">
                    <a16:creationId xmlns:a16="http://schemas.microsoft.com/office/drawing/2014/main" id="{204B8DDB-66CE-734E-B5AA-D99AAFCB5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4" name="AutoShape 180">
                <a:extLst>
                  <a:ext uri="{FF2B5EF4-FFF2-40B4-BE49-F238E27FC236}">
                    <a16:creationId xmlns:a16="http://schemas.microsoft.com/office/drawing/2014/main" id="{1C725834-7BCF-624D-ADAE-62F2539CD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8" name="Freeform 181">
              <a:extLst>
                <a:ext uri="{FF2B5EF4-FFF2-40B4-BE49-F238E27FC236}">
                  <a16:creationId xmlns:a16="http://schemas.microsoft.com/office/drawing/2014/main" id="{98340748-8514-DB48-90DD-355362472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9" name="Group 182">
              <a:extLst>
                <a:ext uri="{FF2B5EF4-FFF2-40B4-BE49-F238E27FC236}">
                  <a16:creationId xmlns:a16="http://schemas.microsoft.com/office/drawing/2014/main" id="{F9562A1A-DA6F-9849-AC85-D69A990FF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1" name="AutoShape 183">
                <a:extLst>
                  <a:ext uri="{FF2B5EF4-FFF2-40B4-BE49-F238E27FC236}">
                    <a16:creationId xmlns:a16="http://schemas.microsoft.com/office/drawing/2014/main" id="{A670CFDF-AFF7-A547-9CF4-9F926AE4D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2" name="AutoShape 184">
                <a:extLst>
                  <a:ext uri="{FF2B5EF4-FFF2-40B4-BE49-F238E27FC236}">
                    <a16:creationId xmlns:a16="http://schemas.microsoft.com/office/drawing/2014/main" id="{8B989888-AABB-1E49-9382-C06BFA14B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0" name="Rectangle 185">
              <a:extLst>
                <a:ext uri="{FF2B5EF4-FFF2-40B4-BE49-F238E27FC236}">
                  <a16:creationId xmlns:a16="http://schemas.microsoft.com/office/drawing/2014/main" id="{BB8DEF06-6B12-6A43-8D15-89B827E3F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1" name="Freeform 186">
              <a:extLst>
                <a:ext uri="{FF2B5EF4-FFF2-40B4-BE49-F238E27FC236}">
                  <a16:creationId xmlns:a16="http://schemas.microsoft.com/office/drawing/2014/main" id="{D46CBF71-1AA1-1848-B7FE-0B5B429E7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Freeform 187">
              <a:extLst>
                <a:ext uri="{FF2B5EF4-FFF2-40B4-BE49-F238E27FC236}">
                  <a16:creationId xmlns:a16="http://schemas.microsoft.com/office/drawing/2014/main" id="{E33DBEE9-2A43-1846-9129-67A75C2B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188">
              <a:extLst>
                <a:ext uri="{FF2B5EF4-FFF2-40B4-BE49-F238E27FC236}">
                  <a16:creationId xmlns:a16="http://schemas.microsoft.com/office/drawing/2014/main" id="{4184AD3D-A3AA-D744-B0D4-86BC19CF8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Freeform 189">
              <a:extLst>
                <a:ext uri="{FF2B5EF4-FFF2-40B4-BE49-F238E27FC236}">
                  <a16:creationId xmlns:a16="http://schemas.microsoft.com/office/drawing/2014/main" id="{30BD63BA-1E7E-5543-8241-5EE587F00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AutoShape 190">
              <a:extLst>
                <a:ext uri="{FF2B5EF4-FFF2-40B4-BE49-F238E27FC236}">
                  <a16:creationId xmlns:a16="http://schemas.microsoft.com/office/drawing/2014/main" id="{221FD49B-FBB4-D44C-A5B9-40C856B44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6" name="AutoShape 191">
              <a:extLst>
                <a:ext uri="{FF2B5EF4-FFF2-40B4-BE49-F238E27FC236}">
                  <a16:creationId xmlns:a16="http://schemas.microsoft.com/office/drawing/2014/main" id="{E02AA9C5-4176-1C44-A6F0-A95EC3240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7" name="Oval 192">
              <a:extLst>
                <a:ext uri="{FF2B5EF4-FFF2-40B4-BE49-F238E27FC236}">
                  <a16:creationId xmlns:a16="http://schemas.microsoft.com/office/drawing/2014/main" id="{DB848E75-06E4-9845-A916-4E09A522E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Oval 193">
              <a:extLst>
                <a:ext uri="{FF2B5EF4-FFF2-40B4-BE49-F238E27FC236}">
                  <a16:creationId xmlns:a16="http://schemas.microsoft.com/office/drawing/2014/main" id="{E1CC4DA0-CE21-7849-ADF5-B8258F6A7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" name="Oval 194">
              <a:extLst>
                <a:ext uri="{FF2B5EF4-FFF2-40B4-BE49-F238E27FC236}">
                  <a16:creationId xmlns:a16="http://schemas.microsoft.com/office/drawing/2014/main" id="{FB60D991-801A-5D49-A562-F17DB767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0" name="Rectangle 195">
              <a:extLst>
                <a:ext uri="{FF2B5EF4-FFF2-40B4-BE49-F238E27FC236}">
                  <a16:creationId xmlns:a16="http://schemas.microsoft.com/office/drawing/2014/main" id="{E71FA6D2-7AE4-AB49-97A1-DC456EBD0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39" name="Line 57">
            <a:extLst>
              <a:ext uri="{FF2B5EF4-FFF2-40B4-BE49-F238E27FC236}">
                <a16:creationId xmlns:a16="http://schemas.microsoft.com/office/drawing/2014/main" id="{249CC5AB-AB21-0542-9359-82773A70F7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0" name="Line 57">
            <a:extLst>
              <a:ext uri="{FF2B5EF4-FFF2-40B4-BE49-F238E27FC236}">
                <a16:creationId xmlns:a16="http://schemas.microsoft.com/office/drawing/2014/main" id="{D195CB72-88E8-C440-A559-6FA4F63B94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1" name="Line 57">
            <a:extLst>
              <a:ext uri="{FF2B5EF4-FFF2-40B4-BE49-F238E27FC236}">
                <a16:creationId xmlns:a16="http://schemas.microsoft.com/office/drawing/2014/main" id="{4BEB9C9E-14C1-E440-B93B-C474D1D307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406EC58A-B6EC-4447-9E97-40F524DE60FB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60" name="Text Box 68">
              <a:extLst>
                <a:ext uri="{FF2B5EF4-FFF2-40B4-BE49-F238E27FC236}">
                  <a16:creationId xmlns:a16="http://schemas.microsoft.com/office/drawing/2014/main" id="{FA375BE1-B3E2-C94A-A758-A65780134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1" name="Oval 217">
              <a:extLst>
                <a:ext uri="{FF2B5EF4-FFF2-40B4-BE49-F238E27FC236}">
                  <a16:creationId xmlns:a16="http://schemas.microsoft.com/office/drawing/2014/main" id="{D579EE0C-24C1-7F4B-B6EE-A5D60E6E7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2" name="Line 229">
              <a:extLst>
                <a:ext uri="{FF2B5EF4-FFF2-40B4-BE49-F238E27FC236}">
                  <a16:creationId xmlns:a16="http://schemas.microsoft.com/office/drawing/2014/main" id="{7DFBE726-798B-1140-8F3C-66C3B37C2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Oval 232">
              <a:extLst>
                <a:ext uri="{FF2B5EF4-FFF2-40B4-BE49-F238E27FC236}">
                  <a16:creationId xmlns:a16="http://schemas.microsoft.com/office/drawing/2014/main" id="{41ED5C42-E6DE-0444-B4F1-99DA159AB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Text Box 233">
              <a:extLst>
                <a:ext uri="{FF2B5EF4-FFF2-40B4-BE49-F238E27FC236}">
                  <a16:creationId xmlns:a16="http://schemas.microsoft.com/office/drawing/2014/main" id="{B7139E43-D720-7844-9069-FE79DA74A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Line 234">
              <a:extLst>
                <a:ext uri="{FF2B5EF4-FFF2-40B4-BE49-F238E27FC236}">
                  <a16:creationId xmlns:a16="http://schemas.microsoft.com/office/drawing/2014/main" id="{0082E09C-2174-3D43-877E-80509AB6F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6" name="Line 235">
              <a:extLst>
                <a:ext uri="{FF2B5EF4-FFF2-40B4-BE49-F238E27FC236}">
                  <a16:creationId xmlns:a16="http://schemas.microsoft.com/office/drawing/2014/main" id="{D509C4AE-0768-3A40-9EEC-F41827CED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2E444DF-6D2A-054F-ACC0-9BC78029DB62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49" name="Text Box 32">
              <a:extLst>
                <a:ext uri="{FF2B5EF4-FFF2-40B4-BE49-F238E27FC236}">
                  <a16:creationId xmlns:a16="http://schemas.microsoft.com/office/drawing/2014/main" id="{568EB7D0-7CC1-B447-B931-1708DD0E5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50" name="Line 77">
              <a:extLst>
                <a:ext uri="{FF2B5EF4-FFF2-40B4-BE49-F238E27FC236}">
                  <a16:creationId xmlns:a16="http://schemas.microsoft.com/office/drawing/2014/main" id="{2609129D-FECD-5541-8755-40B9535EF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DC9E0C42-D0D0-C642-A75B-D2B504E09F89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E85536C7-7667-104C-AC53-1ACBD3293324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0F6C01FB-9ABA-2B44-8CD3-912673CE784D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3479AC20-C321-4140-9DF7-DAE3A82CAFBF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D7A5D36-0D51-274E-BD57-89216EE3D0ED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8C56DC83-453E-884E-88C0-5F16F3D2F239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486F91F-497E-4840-99FF-2F6E93438A65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F367282B-BA64-9F40-80F4-FC127E0FBA3C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165A859-F8AA-894A-AA38-F397DF087DF1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5" name="Freeform 91">
            <a:extLst>
              <a:ext uri="{FF2B5EF4-FFF2-40B4-BE49-F238E27FC236}">
                <a16:creationId xmlns:a16="http://schemas.microsoft.com/office/drawing/2014/main" id="{FE9A735A-D29D-5048-9B95-09DCFCC19EE5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D2EA7F33-E890-F044-9EFA-B51D448A85C4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47" name="Oval 73">
              <a:extLst>
                <a:ext uri="{FF2B5EF4-FFF2-40B4-BE49-F238E27FC236}">
                  <a16:creationId xmlns:a16="http://schemas.microsoft.com/office/drawing/2014/main" id="{3265C07F-8CC7-8143-AF1A-B97C285A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342C12D1-D3C0-854C-B5E9-1645E78B3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15" name="Oval 217">
            <a:extLst>
              <a:ext uri="{FF2B5EF4-FFF2-40B4-BE49-F238E27FC236}">
                <a16:creationId xmlns:a16="http://schemas.microsoft.com/office/drawing/2014/main" id="{E8380F29-F9DD-FD41-A743-32A2D2C03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0" name="Oval 232">
            <a:extLst>
              <a:ext uri="{FF2B5EF4-FFF2-40B4-BE49-F238E27FC236}">
                <a16:creationId xmlns:a16="http://schemas.microsoft.com/office/drawing/2014/main" id="{6F587E7E-71AC-E54E-91B9-31091ED34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4968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" name="Rectangle 241">
            <a:extLst>
              <a:ext uri="{FF2B5EF4-FFF2-40B4-BE49-F238E27FC236}">
                <a16:creationId xmlns:a16="http://schemas.microsoft.com/office/drawing/2014/main" id="{17406B91-ED98-7540-A5E7-482325DF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590925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6" name="Rectangle 242">
            <a:extLst>
              <a:ext uri="{FF2B5EF4-FFF2-40B4-BE49-F238E27FC236}">
                <a16:creationId xmlns:a16="http://schemas.microsoft.com/office/drawing/2014/main" id="{16D1BB3A-2730-5542-A67A-DC96F7F3C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24288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7" name="Text Box 243">
            <a:extLst>
              <a:ext uri="{FF2B5EF4-FFF2-40B4-BE49-F238E27FC236}">
                <a16:creationId xmlns:a16="http://schemas.microsoft.com/office/drawing/2014/main" id="{0D22406C-BED1-1A4C-A523-FB8EDCECF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1475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sp>
        <p:nvSpPr>
          <p:cNvPr id="238" name="Text Box 259">
            <a:extLst>
              <a:ext uri="{FF2B5EF4-FFF2-40B4-BE49-F238E27FC236}">
                <a16:creationId xmlns:a16="http://schemas.microsoft.com/office/drawing/2014/main" id="{586FFC28-194B-2246-81D3-22BA6BAE9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688" y="4738894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sp>
        <p:nvSpPr>
          <p:cNvPr id="319" name="Rectangle 3">
            <a:extLst>
              <a:ext uri="{FF2B5EF4-FFF2-40B4-BE49-F238E27FC236}">
                <a16:creationId xmlns:a16="http://schemas.microsoft.com/office/drawing/2014/main" id="{E5E65C79-ACE3-1743-A76E-FFA95B9A44A1}"/>
              </a:ext>
            </a:extLst>
          </p:cNvPr>
          <p:cNvSpPr txBox="1">
            <a:spLocks noChangeArrowheads="1"/>
          </p:cNvSpPr>
          <p:nvPr/>
        </p:nvSpPr>
        <p:spPr>
          <a:xfrm>
            <a:off x="592471" y="1287763"/>
            <a:ext cx="7623176" cy="1430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66725" marR="0" lvl="0" indent="-227013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sends only when router buffers available 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Text Box 219">
            <a:extLst>
              <a:ext uri="{FF2B5EF4-FFF2-40B4-BE49-F238E27FC236}">
                <a16:creationId xmlns:a16="http://schemas.microsoft.com/office/drawing/2014/main" id="{52831C5B-CB06-DA40-A231-55AF76B69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8" y="3629025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out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64" name="Line 236">
            <a:extLst>
              <a:ext uri="{FF2B5EF4-FFF2-40B4-BE49-F238E27FC236}">
                <a16:creationId xmlns:a16="http://schemas.microsoft.com/office/drawing/2014/main" id="{AFF1C7E6-124D-294E-B63A-863323A2A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763" y="3835400"/>
            <a:ext cx="514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B447B17F-F2FC-BA4D-B4F5-E4177AE17CB6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047AB416-0A13-7F45-9060-405793255F64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0E6E743-A4D4-5C4F-827B-4DB74EAE48CD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2758C3-5717-F349-9801-53D0A9A63540}"/>
              </a:ext>
            </a:extLst>
          </p:cNvPr>
          <p:cNvGrpSpPr/>
          <p:nvPr/>
        </p:nvGrpSpPr>
        <p:grpSpPr>
          <a:xfrm>
            <a:off x="8192434" y="1423967"/>
            <a:ext cx="3184336" cy="2791471"/>
            <a:chOff x="7614918" y="1260338"/>
            <a:chExt cx="3184336" cy="2791471"/>
          </a:xfrm>
        </p:grpSpPr>
        <p:sp>
          <p:nvSpPr>
            <p:cNvPr id="328" name="Text Box 285">
              <a:extLst>
                <a:ext uri="{FF2B5EF4-FFF2-40B4-BE49-F238E27FC236}">
                  <a16:creationId xmlns:a16="http://schemas.microsoft.com/office/drawing/2014/main" id="{6552704E-18C8-1F45-B183-35CF58416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4131" y="3536215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330" name="Text Box 287">
              <a:extLst>
                <a:ext uri="{FF2B5EF4-FFF2-40B4-BE49-F238E27FC236}">
                  <a16:creationId xmlns:a16="http://schemas.microsoft.com/office/drawing/2014/main" id="{D3FBF239-D37F-BE46-A593-750EEE535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4637" y="3354937"/>
              <a:ext cx="801069" cy="67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</a:t>
              </a:r>
            </a:p>
          </p:txBody>
        </p:sp>
        <p:sp>
          <p:nvSpPr>
            <p:cNvPr id="321" name="Line 278">
              <a:extLst>
                <a:ext uri="{FF2B5EF4-FFF2-40B4-BE49-F238E27FC236}">
                  <a16:creationId xmlns:a16="http://schemas.microsoft.com/office/drawing/2014/main" id="{8D1C7E69-8607-034F-9010-2F675295D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9134" y="1260338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3" name="Line 280">
              <a:extLst>
                <a:ext uri="{FF2B5EF4-FFF2-40B4-BE49-F238E27FC236}">
                  <a16:creationId xmlns:a16="http://schemas.microsoft.com/office/drawing/2014/main" id="{7BEEB8CF-6CB9-6340-9F43-F3E16379C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6022" y="1496652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4" name="Freeform 281">
              <a:extLst>
                <a:ext uri="{FF2B5EF4-FFF2-40B4-BE49-F238E27FC236}">
                  <a16:creationId xmlns:a16="http://schemas.microsoft.com/office/drawing/2014/main" id="{8E4BA303-1A21-0447-B1FD-7D49AEC15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891" y="1437573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Line 282">
              <a:extLst>
                <a:ext uri="{FF2B5EF4-FFF2-40B4-BE49-F238E27FC236}">
                  <a16:creationId xmlns:a16="http://schemas.microsoft.com/office/drawing/2014/main" id="{0C4AD16F-1863-314E-9708-694B5FDAA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2974" y="1437573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6" name="Line 283">
              <a:extLst>
                <a:ext uri="{FF2B5EF4-FFF2-40B4-BE49-F238E27FC236}">
                  <a16:creationId xmlns:a16="http://schemas.microsoft.com/office/drawing/2014/main" id="{9408EF0E-6715-C947-964B-F65207653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0401" y="3419386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7" name="Text Box 284">
              <a:extLst>
                <a:ext uri="{FF2B5EF4-FFF2-40B4-BE49-F238E27FC236}">
                  <a16:creationId xmlns:a16="http://schemas.microsoft.com/office/drawing/2014/main" id="{DA7FA505-87D5-134C-A7F4-6FFBF2A5B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4918" y="1263052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329" name="Text Box 286">
              <a:extLst>
                <a:ext uri="{FF2B5EF4-FFF2-40B4-BE49-F238E27FC236}">
                  <a16:creationId xmlns:a16="http://schemas.microsoft.com/office/drawing/2014/main" id="{F49DCA20-B1B5-E041-9E16-56DEDA3D0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645131" y="1392361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331" name="Line 288">
              <a:extLst>
                <a:ext uri="{FF2B5EF4-FFF2-40B4-BE49-F238E27FC236}">
                  <a16:creationId xmlns:a16="http://schemas.microsoft.com/office/drawing/2014/main" id="{91CAA45D-D9D4-7D43-8A3C-E896823A0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2864" y="1440259"/>
              <a:ext cx="18410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424D221-E335-BE44-90B5-F02D72533E0A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1" y="3397718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78D6D1-AFF2-2349-B28A-F078B72C27EA}"/>
                </a:ext>
              </a:extLst>
            </p:cNvPr>
            <p:cNvSpPr txBox="1"/>
            <p:nvPr/>
          </p:nvSpPr>
          <p:spPr>
            <a:xfrm rot="16200000">
              <a:off x="7392763" y="2479458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0BD9B2-FF07-7748-9C3C-FBC864C16D93}"/>
                </a:ext>
              </a:extLst>
            </p:cNvPr>
            <p:cNvSpPr/>
            <p:nvPr/>
          </p:nvSpPr>
          <p:spPr>
            <a:xfrm>
              <a:off x="10147300" y="1397000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7" name="Slide Number Placeholder 2">
            <a:extLst>
              <a:ext uri="{FF2B5EF4-FFF2-40B4-BE49-F238E27FC236}">
                <a16:creationId xmlns:a16="http://schemas.microsoft.com/office/drawing/2014/main" id="{20FB35DE-567D-2248-A135-547303EA8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26 0.17778 L 0.06537 0.17871 L 0.03542 0.24167 L 0.14753 0.2416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10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53 0.24167 L 0.17917 0.24167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17 0.24167 L 0.22526 0.24167 L 0.27005 0.15278 L 0.33347 0.15278 L 0.33177 0.01297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5" grpId="1" animBg="1"/>
      <p:bldP spid="235" grpId="2" animBg="1"/>
      <p:bldP spid="235" grpId="3" animBg="1"/>
      <p:bldP spid="235" grpId="4" animBg="1"/>
      <p:bldP spid="235" grpId="5" animBg="1"/>
      <p:bldP spid="236" grpId="0" animBg="1"/>
      <p:bldP spid="236" grpId="1" animBg="1"/>
      <p:bldP spid="237" grpId="0"/>
      <p:bldP spid="237" grpId="1"/>
      <p:bldP spid="238" grpId="0"/>
      <p:bldP spid="23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" descr="garbage_can">
            <a:extLst>
              <a:ext uri="{FF2B5EF4-FFF2-40B4-BE49-F238E27FC236}">
                <a16:creationId xmlns:a16="http://schemas.microsoft.com/office/drawing/2014/main" id="{584AA802-2B1D-9B45-90AF-1F6B78CA9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Freeform 3">
            <a:extLst>
              <a:ext uri="{FF2B5EF4-FFF2-40B4-BE49-F238E27FC236}">
                <a16:creationId xmlns:a16="http://schemas.microsoft.com/office/drawing/2014/main" id="{56CD104B-8E67-7142-9E50-DB57D15E8A7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E3154B3D-EA89-ED49-9BDD-71ADB5CBED52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20196EC-5C9D-244E-A054-231C07CB12E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20DAC0A1-5E9E-9342-8773-AC28BFF1C79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B9D8B51B-4873-D441-BBAD-7FC691EBDD5D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3C668D72-9BBE-1141-800B-852CFD5E677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1EAA48DB-862D-C446-8306-33815B191079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Freeform 9">
            <a:extLst>
              <a:ext uri="{FF2B5EF4-FFF2-40B4-BE49-F238E27FC236}">
                <a16:creationId xmlns:a16="http://schemas.microsoft.com/office/drawing/2014/main" id="{259E0A94-54BE-7245-80CC-030B9BD2E052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46745B0-4450-AC42-B8BD-FE92C0ADE9D4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95C531B4-14C6-CF42-8F62-ECB0746666C0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31B59911-BB8F-554E-A3ED-D3BD4296D93A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7535AE79-BB12-7844-B2DA-41BDECE3CD4A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0B14C542-C613-7E4B-9B5A-53DE92065BB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04BDA539-80EE-F64B-81C9-754C3FD32FF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879B8F7-8950-1649-8D37-378ECBBFDB62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4E1426E7-23EC-AF46-8C8F-112D49CD5E79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20090985-59C2-BD4B-855E-827534772F4D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F629929-45C7-FC4C-A84E-2FD6FDD93F4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B8ED8CF2-A42B-EE49-9744-A4C7F576E88D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635F92FB-5801-1845-9FAD-2C2BFB02757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Freeform 6">
            <a:extLst>
              <a:ext uri="{FF2B5EF4-FFF2-40B4-BE49-F238E27FC236}">
                <a16:creationId xmlns:a16="http://schemas.microsoft.com/office/drawing/2014/main" id="{E2AF8D49-A0C7-EC4A-803B-E7B675E9573F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C7D5A1E-3514-C947-B273-F2E0678C33D3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E1244AFB-0325-244E-A9B8-C17FA4F7C01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A4F86619-DC06-F44A-B7E8-F853FF0B8F13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58D6F3BD-6F9A-CE4C-A9E8-F1527ABCD40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A7318AF6-6AC3-FD4C-9C9B-6AEF838CD717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D496FD87-9FA2-E348-8DF6-0A2ED6851CE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57E12A1-9668-9B42-B100-34C1DE0591E4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F56C0630-709C-2843-A3DC-28B191A54AB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295F088B-9D9D-964F-AA6D-D5327CE0C3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B1CAB28B-358E-AA46-BD50-E34CAAEF8E8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25" name="Freeform 424">
                <a:extLst>
                  <a:ext uri="{FF2B5EF4-FFF2-40B4-BE49-F238E27FC236}">
                    <a16:creationId xmlns:a16="http://schemas.microsoft.com/office/drawing/2014/main" id="{01DD581A-A88A-A243-9941-2CA12F31E1D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Freeform 425">
                <a:extLst>
                  <a:ext uri="{FF2B5EF4-FFF2-40B4-BE49-F238E27FC236}">
                    <a16:creationId xmlns:a16="http://schemas.microsoft.com/office/drawing/2014/main" id="{DC80F0DF-8C07-9F4B-A91E-B69266F157E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7" name="Freeform 426">
                <a:extLst>
                  <a:ext uri="{FF2B5EF4-FFF2-40B4-BE49-F238E27FC236}">
                    <a16:creationId xmlns:a16="http://schemas.microsoft.com/office/drawing/2014/main" id="{F8E66F3B-2637-A747-9C24-85B20184E64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8" name="Freeform 427">
                <a:extLst>
                  <a:ext uri="{FF2B5EF4-FFF2-40B4-BE49-F238E27FC236}">
                    <a16:creationId xmlns:a16="http://schemas.microsoft.com/office/drawing/2014/main" id="{3334DF4C-51D1-1941-B531-C15B374AB0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4" name="Group 124">
            <a:extLst>
              <a:ext uri="{FF2B5EF4-FFF2-40B4-BE49-F238E27FC236}">
                <a16:creationId xmlns:a16="http://schemas.microsoft.com/office/drawing/2014/main" id="{FC5EB0EE-47AC-FF4C-AF7B-EEF579419908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20" name="Picture 125" descr="desktop_computer_stylized_medium">
              <a:extLst>
                <a:ext uri="{FF2B5EF4-FFF2-40B4-BE49-F238E27FC236}">
                  <a16:creationId xmlns:a16="http://schemas.microsoft.com/office/drawing/2014/main" id="{DCB34079-A6E3-9D4A-BE16-E82BDFE7B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" name="Freeform 126">
              <a:extLst>
                <a:ext uri="{FF2B5EF4-FFF2-40B4-BE49-F238E27FC236}">
                  <a16:creationId xmlns:a16="http://schemas.microsoft.com/office/drawing/2014/main" id="{B18A6DB4-0DA7-0441-9809-42625EC3D6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6" name="Freeform 12">
            <a:extLst>
              <a:ext uri="{FF2B5EF4-FFF2-40B4-BE49-F238E27FC236}">
                <a16:creationId xmlns:a16="http://schemas.microsoft.com/office/drawing/2014/main" id="{3953C5E3-1C88-7F42-A861-A35744860036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33">
            <a:extLst>
              <a:ext uri="{FF2B5EF4-FFF2-40B4-BE49-F238E27FC236}">
                <a16:creationId xmlns:a16="http://schemas.microsoft.com/office/drawing/2014/main" id="{6B880909-138C-864F-A544-21462FBDBD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42">
            <a:extLst>
              <a:ext uri="{FF2B5EF4-FFF2-40B4-BE49-F238E27FC236}">
                <a16:creationId xmlns:a16="http://schemas.microsoft.com/office/drawing/2014/main" id="{C12F884F-8B3B-254B-979E-446A00E5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Text Box 52">
            <a:extLst>
              <a:ext uri="{FF2B5EF4-FFF2-40B4-BE49-F238E27FC236}">
                <a16:creationId xmlns:a16="http://schemas.microsoft.com/office/drawing/2014/main" id="{7B14A372-36AF-7943-B01F-CCDE7A3DF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0" name="Line 53">
            <a:extLst>
              <a:ext uri="{FF2B5EF4-FFF2-40B4-BE49-F238E27FC236}">
                <a16:creationId xmlns:a16="http://schemas.microsoft.com/office/drawing/2014/main" id="{E766E562-5368-124F-9601-7FDC892627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Line 54">
            <a:extLst>
              <a:ext uri="{FF2B5EF4-FFF2-40B4-BE49-F238E27FC236}">
                <a16:creationId xmlns:a16="http://schemas.microsoft.com/office/drawing/2014/main" id="{5217D62B-C74B-E74F-A167-EAC133435E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Line 55">
            <a:extLst>
              <a:ext uri="{FF2B5EF4-FFF2-40B4-BE49-F238E27FC236}">
                <a16:creationId xmlns:a16="http://schemas.microsoft.com/office/drawing/2014/main" id="{13864E4D-0C95-B848-9A1E-13BC902446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57">
            <a:extLst>
              <a:ext uri="{FF2B5EF4-FFF2-40B4-BE49-F238E27FC236}">
                <a16:creationId xmlns:a16="http://schemas.microsoft.com/office/drawing/2014/main" id="{BF96F5E7-6F33-8C4E-8B93-288BD347F4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08" name="Group 127">
            <a:extLst>
              <a:ext uri="{FF2B5EF4-FFF2-40B4-BE49-F238E27FC236}">
                <a16:creationId xmlns:a16="http://schemas.microsoft.com/office/drawing/2014/main" id="{5A859FBC-BCA2-C842-8621-8728D6AA737D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382" name="Freeform 128">
              <a:extLst>
                <a:ext uri="{FF2B5EF4-FFF2-40B4-BE49-F238E27FC236}">
                  <a16:creationId xmlns:a16="http://schemas.microsoft.com/office/drawing/2014/main" id="{53E7DA9C-A2FB-2A47-9F85-7E7A65DE8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Rectangle 129">
              <a:extLst>
                <a:ext uri="{FF2B5EF4-FFF2-40B4-BE49-F238E27FC236}">
                  <a16:creationId xmlns:a16="http://schemas.microsoft.com/office/drawing/2014/main" id="{3AF5C3FC-49CB-F149-8EC4-D3CE93FBD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Freeform 130">
              <a:extLst>
                <a:ext uri="{FF2B5EF4-FFF2-40B4-BE49-F238E27FC236}">
                  <a16:creationId xmlns:a16="http://schemas.microsoft.com/office/drawing/2014/main" id="{7C42DC53-39FF-5A49-8C4F-6C40C63A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Freeform 131">
              <a:extLst>
                <a:ext uri="{FF2B5EF4-FFF2-40B4-BE49-F238E27FC236}">
                  <a16:creationId xmlns:a16="http://schemas.microsoft.com/office/drawing/2014/main" id="{904C6061-3C0D-024D-9392-F0BBD56C7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6" name="Rectangle 132">
              <a:extLst>
                <a:ext uri="{FF2B5EF4-FFF2-40B4-BE49-F238E27FC236}">
                  <a16:creationId xmlns:a16="http://schemas.microsoft.com/office/drawing/2014/main" id="{CBF7762D-B9E1-3F42-8A5B-2FD716C9E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7" name="Group 133">
              <a:extLst>
                <a:ext uri="{FF2B5EF4-FFF2-40B4-BE49-F238E27FC236}">
                  <a16:creationId xmlns:a16="http://schemas.microsoft.com/office/drawing/2014/main" id="{37F59F7C-B64B-B948-AF1B-7F3AF0207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2" name="AutoShape 134">
                <a:extLst>
                  <a:ext uri="{FF2B5EF4-FFF2-40B4-BE49-F238E27FC236}">
                    <a16:creationId xmlns:a16="http://schemas.microsoft.com/office/drawing/2014/main" id="{DC9F766E-CCD1-BE4A-94CB-63A12C7B9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3" name="AutoShape 135">
                <a:extLst>
                  <a:ext uri="{FF2B5EF4-FFF2-40B4-BE49-F238E27FC236}">
                    <a16:creationId xmlns:a16="http://schemas.microsoft.com/office/drawing/2014/main" id="{DD08DC7B-FBF1-C548-A5EC-8949A2770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8" name="Rectangle 136">
              <a:extLst>
                <a:ext uri="{FF2B5EF4-FFF2-40B4-BE49-F238E27FC236}">
                  <a16:creationId xmlns:a16="http://schemas.microsoft.com/office/drawing/2014/main" id="{C3C4DB9B-2C11-974B-AE3D-EEE3882C2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9" name="Group 137">
              <a:extLst>
                <a:ext uri="{FF2B5EF4-FFF2-40B4-BE49-F238E27FC236}">
                  <a16:creationId xmlns:a16="http://schemas.microsoft.com/office/drawing/2014/main" id="{EC619C0F-379A-2342-B3D5-485A8C9E4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0" name="AutoShape 138">
                <a:extLst>
                  <a:ext uri="{FF2B5EF4-FFF2-40B4-BE49-F238E27FC236}">
                    <a16:creationId xmlns:a16="http://schemas.microsoft.com/office/drawing/2014/main" id="{2F03F1AA-B144-6441-82E1-7E7D399D4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AutoShape 139">
                <a:extLst>
                  <a:ext uri="{FF2B5EF4-FFF2-40B4-BE49-F238E27FC236}">
                    <a16:creationId xmlns:a16="http://schemas.microsoft.com/office/drawing/2014/main" id="{F6577811-E5CB-A24A-9C7F-8DD1CEEA4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0" name="Rectangle 140">
              <a:extLst>
                <a:ext uri="{FF2B5EF4-FFF2-40B4-BE49-F238E27FC236}">
                  <a16:creationId xmlns:a16="http://schemas.microsoft.com/office/drawing/2014/main" id="{905394A9-0D77-834D-B74B-528F8F2CC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1" name="Rectangle 141">
              <a:extLst>
                <a:ext uri="{FF2B5EF4-FFF2-40B4-BE49-F238E27FC236}">
                  <a16:creationId xmlns:a16="http://schemas.microsoft.com/office/drawing/2014/main" id="{54E45B44-7162-414B-951E-CC6695CB2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2" name="Group 142">
              <a:extLst>
                <a:ext uri="{FF2B5EF4-FFF2-40B4-BE49-F238E27FC236}">
                  <a16:creationId xmlns:a16="http://schemas.microsoft.com/office/drawing/2014/main" id="{AD966B92-0483-3941-BD39-3D5F6359C8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8" name="AutoShape 143">
                <a:extLst>
                  <a:ext uri="{FF2B5EF4-FFF2-40B4-BE49-F238E27FC236}">
                    <a16:creationId xmlns:a16="http://schemas.microsoft.com/office/drawing/2014/main" id="{632896F6-0B90-8F4D-96AE-09DA88C7C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9" name="AutoShape 144">
                <a:extLst>
                  <a:ext uri="{FF2B5EF4-FFF2-40B4-BE49-F238E27FC236}">
                    <a16:creationId xmlns:a16="http://schemas.microsoft.com/office/drawing/2014/main" id="{AFD82636-77B9-2B47-8699-D3BF427B3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3" name="Freeform 145">
              <a:extLst>
                <a:ext uri="{FF2B5EF4-FFF2-40B4-BE49-F238E27FC236}">
                  <a16:creationId xmlns:a16="http://schemas.microsoft.com/office/drawing/2014/main" id="{35166E21-5125-774B-9623-4EF221B04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4" name="Group 146">
              <a:extLst>
                <a:ext uri="{FF2B5EF4-FFF2-40B4-BE49-F238E27FC236}">
                  <a16:creationId xmlns:a16="http://schemas.microsoft.com/office/drawing/2014/main" id="{6C8DAE71-3F1C-904C-85C2-214CB59E7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06" name="AutoShape 147">
                <a:extLst>
                  <a:ext uri="{FF2B5EF4-FFF2-40B4-BE49-F238E27FC236}">
                    <a16:creationId xmlns:a16="http://schemas.microsoft.com/office/drawing/2014/main" id="{87A402FD-47EE-FD44-AD9E-357434560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7" name="AutoShape 148">
                <a:extLst>
                  <a:ext uri="{FF2B5EF4-FFF2-40B4-BE49-F238E27FC236}">
                    <a16:creationId xmlns:a16="http://schemas.microsoft.com/office/drawing/2014/main" id="{D38CC5CC-31DB-F84B-B60C-A5487B93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5" name="Rectangle 149">
              <a:extLst>
                <a:ext uri="{FF2B5EF4-FFF2-40B4-BE49-F238E27FC236}">
                  <a16:creationId xmlns:a16="http://schemas.microsoft.com/office/drawing/2014/main" id="{0FDFE2FA-B251-B04D-9A87-9FA1DEE27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6" name="Freeform 150">
              <a:extLst>
                <a:ext uri="{FF2B5EF4-FFF2-40B4-BE49-F238E27FC236}">
                  <a16:creationId xmlns:a16="http://schemas.microsoft.com/office/drawing/2014/main" id="{861A3A88-011C-1648-B5E0-F5583D0CB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151">
              <a:extLst>
                <a:ext uri="{FF2B5EF4-FFF2-40B4-BE49-F238E27FC236}">
                  <a16:creationId xmlns:a16="http://schemas.microsoft.com/office/drawing/2014/main" id="{FF9AD10E-0B20-D549-B4F4-E0900932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Oval 152">
              <a:extLst>
                <a:ext uri="{FF2B5EF4-FFF2-40B4-BE49-F238E27FC236}">
                  <a16:creationId xmlns:a16="http://schemas.microsoft.com/office/drawing/2014/main" id="{7FC6D115-11CC-8C42-84FB-F9380DF79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9" name="Freeform 153">
              <a:extLst>
                <a:ext uri="{FF2B5EF4-FFF2-40B4-BE49-F238E27FC236}">
                  <a16:creationId xmlns:a16="http://schemas.microsoft.com/office/drawing/2014/main" id="{FA893A70-E205-C74B-B0B1-F0BE1C537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0" name="AutoShape 154">
              <a:extLst>
                <a:ext uri="{FF2B5EF4-FFF2-40B4-BE49-F238E27FC236}">
                  <a16:creationId xmlns:a16="http://schemas.microsoft.com/office/drawing/2014/main" id="{CA3DE6E4-EC59-C54E-A06D-302F82AD7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1" name="AutoShape 155">
              <a:extLst>
                <a:ext uri="{FF2B5EF4-FFF2-40B4-BE49-F238E27FC236}">
                  <a16:creationId xmlns:a16="http://schemas.microsoft.com/office/drawing/2014/main" id="{D5954570-3A29-A04C-A694-89339B8CA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2" name="Oval 156">
              <a:extLst>
                <a:ext uri="{FF2B5EF4-FFF2-40B4-BE49-F238E27FC236}">
                  <a16:creationId xmlns:a16="http://schemas.microsoft.com/office/drawing/2014/main" id="{6D15A2AA-735B-1540-83A7-0CF4980B6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Oval 157">
              <a:extLst>
                <a:ext uri="{FF2B5EF4-FFF2-40B4-BE49-F238E27FC236}">
                  <a16:creationId xmlns:a16="http://schemas.microsoft.com/office/drawing/2014/main" id="{DBA0EFAE-DA9A-C341-9586-349045E9E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4" name="Oval 158">
              <a:extLst>
                <a:ext uri="{FF2B5EF4-FFF2-40B4-BE49-F238E27FC236}">
                  <a16:creationId xmlns:a16="http://schemas.microsoft.com/office/drawing/2014/main" id="{419BE2D4-504A-B24C-9BA2-88012DDF9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Rectangle 159">
              <a:extLst>
                <a:ext uri="{FF2B5EF4-FFF2-40B4-BE49-F238E27FC236}">
                  <a16:creationId xmlns:a16="http://schemas.microsoft.com/office/drawing/2014/main" id="{12323152-8DFE-D54A-8022-8B7157278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7" name="Group 160">
            <a:extLst>
              <a:ext uri="{FF2B5EF4-FFF2-40B4-BE49-F238E27FC236}">
                <a16:creationId xmlns:a16="http://schemas.microsoft.com/office/drawing/2014/main" id="{FA087400-17DC-374A-8B3D-047A843A930C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380" name="Picture 161" descr="desktop_computer_stylized_medium">
              <a:extLst>
                <a:ext uri="{FF2B5EF4-FFF2-40B4-BE49-F238E27FC236}">
                  <a16:creationId xmlns:a16="http://schemas.microsoft.com/office/drawing/2014/main" id="{3EA6EC22-E034-D743-91DD-5D279096F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1" name="Freeform 162">
              <a:extLst>
                <a:ext uri="{FF2B5EF4-FFF2-40B4-BE49-F238E27FC236}">
                  <a16:creationId xmlns:a16="http://schemas.microsoft.com/office/drawing/2014/main" id="{3DE644EB-7288-364C-85AD-A0B8C3C27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0" name="Group 163">
            <a:extLst>
              <a:ext uri="{FF2B5EF4-FFF2-40B4-BE49-F238E27FC236}">
                <a16:creationId xmlns:a16="http://schemas.microsoft.com/office/drawing/2014/main" id="{C67AA62F-6B41-6E41-82AB-388CDEBE1BF4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48" name="Freeform 164">
              <a:extLst>
                <a:ext uri="{FF2B5EF4-FFF2-40B4-BE49-F238E27FC236}">
                  <a16:creationId xmlns:a16="http://schemas.microsoft.com/office/drawing/2014/main" id="{D195FCDA-1D6E-A14F-813E-82BA881BA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Rectangle 165">
              <a:extLst>
                <a:ext uri="{FF2B5EF4-FFF2-40B4-BE49-F238E27FC236}">
                  <a16:creationId xmlns:a16="http://schemas.microsoft.com/office/drawing/2014/main" id="{08336962-E72A-234B-AE02-13BF68CF9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0" name="Freeform 166">
              <a:extLst>
                <a:ext uri="{FF2B5EF4-FFF2-40B4-BE49-F238E27FC236}">
                  <a16:creationId xmlns:a16="http://schemas.microsoft.com/office/drawing/2014/main" id="{9CC8CF3D-B0E5-DF41-A2B1-CB1448401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Freeform 167">
              <a:extLst>
                <a:ext uri="{FF2B5EF4-FFF2-40B4-BE49-F238E27FC236}">
                  <a16:creationId xmlns:a16="http://schemas.microsoft.com/office/drawing/2014/main" id="{A62F35DC-6D41-2C46-9982-EC06FA2C3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68">
              <a:extLst>
                <a:ext uri="{FF2B5EF4-FFF2-40B4-BE49-F238E27FC236}">
                  <a16:creationId xmlns:a16="http://schemas.microsoft.com/office/drawing/2014/main" id="{41008D83-EBD9-A042-BDC0-CCFD7F0B7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3" name="Group 169">
              <a:extLst>
                <a:ext uri="{FF2B5EF4-FFF2-40B4-BE49-F238E27FC236}">
                  <a16:creationId xmlns:a16="http://schemas.microsoft.com/office/drawing/2014/main" id="{D5C2A6D0-2900-374F-8B47-7CAC43E5E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8" name="AutoShape 170">
                <a:extLst>
                  <a:ext uri="{FF2B5EF4-FFF2-40B4-BE49-F238E27FC236}">
                    <a16:creationId xmlns:a16="http://schemas.microsoft.com/office/drawing/2014/main" id="{316161F8-F72E-8842-A7EA-ACD5553EB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9" name="AutoShape 171">
                <a:extLst>
                  <a:ext uri="{FF2B5EF4-FFF2-40B4-BE49-F238E27FC236}">
                    <a16:creationId xmlns:a16="http://schemas.microsoft.com/office/drawing/2014/main" id="{65D8DF1E-DC5A-4048-8F8A-B22E7446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4" name="Rectangle 172">
              <a:extLst>
                <a:ext uri="{FF2B5EF4-FFF2-40B4-BE49-F238E27FC236}">
                  <a16:creationId xmlns:a16="http://schemas.microsoft.com/office/drawing/2014/main" id="{F0278590-CB35-2B4C-8960-A8E639AE0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5" name="Group 173">
              <a:extLst>
                <a:ext uri="{FF2B5EF4-FFF2-40B4-BE49-F238E27FC236}">
                  <a16:creationId xmlns:a16="http://schemas.microsoft.com/office/drawing/2014/main" id="{6B7EAD7C-E09C-8C45-93EA-4861697FBB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6" name="AutoShape 174">
                <a:extLst>
                  <a:ext uri="{FF2B5EF4-FFF2-40B4-BE49-F238E27FC236}">
                    <a16:creationId xmlns:a16="http://schemas.microsoft.com/office/drawing/2014/main" id="{B100E59C-193E-F74A-9B2F-64705FC8D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AutoShape 175">
                <a:extLst>
                  <a:ext uri="{FF2B5EF4-FFF2-40B4-BE49-F238E27FC236}">
                    <a16:creationId xmlns:a16="http://schemas.microsoft.com/office/drawing/2014/main" id="{C5CAF38F-0311-FF44-974E-7B3A277A8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6" name="Rectangle 176">
              <a:extLst>
                <a:ext uri="{FF2B5EF4-FFF2-40B4-BE49-F238E27FC236}">
                  <a16:creationId xmlns:a16="http://schemas.microsoft.com/office/drawing/2014/main" id="{950C602D-D3E9-9D49-95E7-FEAA72A87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7" name="Rectangle 177">
              <a:extLst>
                <a:ext uri="{FF2B5EF4-FFF2-40B4-BE49-F238E27FC236}">
                  <a16:creationId xmlns:a16="http://schemas.microsoft.com/office/drawing/2014/main" id="{08A4D495-7D7A-BC4E-B504-63349FFA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8" name="Group 178">
              <a:extLst>
                <a:ext uri="{FF2B5EF4-FFF2-40B4-BE49-F238E27FC236}">
                  <a16:creationId xmlns:a16="http://schemas.microsoft.com/office/drawing/2014/main" id="{F305A5C0-33C8-774E-A415-F8DB36389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4" name="AutoShape 179">
                <a:extLst>
                  <a:ext uri="{FF2B5EF4-FFF2-40B4-BE49-F238E27FC236}">
                    <a16:creationId xmlns:a16="http://schemas.microsoft.com/office/drawing/2014/main" id="{1D60B3F0-C96C-CF4F-AE8E-9DFC4AC8D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5" name="AutoShape 180">
                <a:extLst>
                  <a:ext uri="{FF2B5EF4-FFF2-40B4-BE49-F238E27FC236}">
                    <a16:creationId xmlns:a16="http://schemas.microsoft.com/office/drawing/2014/main" id="{59F17474-B1E9-5A4A-95BC-0FFA152A6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9" name="Freeform 181">
              <a:extLst>
                <a:ext uri="{FF2B5EF4-FFF2-40B4-BE49-F238E27FC236}">
                  <a16:creationId xmlns:a16="http://schemas.microsoft.com/office/drawing/2014/main" id="{4D4849DA-5BB5-194F-B347-D9C0FD3B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0" name="Group 182">
              <a:extLst>
                <a:ext uri="{FF2B5EF4-FFF2-40B4-BE49-F238E27FC236}">
                  <a16:creationId xmlns:a16="http://schemas.microsoft.com/office/drawing/2014/main" id="{387B571D-6B5A-D54A-893E-26AE853164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2" name="AutoShape 183">
                <a:extLst>
                  <a:ext uri="{FF2B5EF4-FFF2-40B4-BE49-F238E27FC236}">
                    <a16:creationId xmlns:a16="http://schemas.microsoft.com/office/drawing/2014/main" id="{5B2C6A46-36B9-A645-9C38-687443126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3" name="AutoShape 184">
                <a:extLst>
                  <a:ext uri="{FF2B5EF4-FFF2-40B4-BE49-F238E27FC236}">
                    <a16:creationId xmlns:a16="http://schemas.microsoft.com/office/drawing/2014/main" id="{02DF9FD3-61E5-B44A-9E31-BCF57F474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61" name="Rectangle 185">
              <a:extLst>
                <a:ext uri="{FF2B5EF4-FFF2-40B4-BE49-F238E27FC236}">
                  <a16:creationId xmlns:a16="http://schemas.microsoft.com/office/drawing/2014/main" id="{F669C71A-A324-3F42-B2FE-2FE5DA2A8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2" name="Freeform 186">
              <a:extLst>
                <a:ext uri="{FF2B5EF4-FFF2-40B4-BE49-F238E27FC236}">
                  <a16:creationId xmlns:a16="http://schemas.microsoft.com/office/drawing/2014/main" id="{1BE5E4D2-2391-A140-B438-A2BFAB94D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Freeform 187">
              <a:extLst>
                <a:ext uri="{FF2B5EF4-FFF2-40B4-BE49-F238E27FC236}">
                  <a16:creationId xmlns:a16="http://schemas.microsoft.com/office/drawing/2014/main" id="{F61AA69B-2497-BB41-84E6-2379E99BE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Oval 188">
              <a:extLst>
                <a:ext uri="{FF2B5EF4-FFF2-40B4-BE49-F238E27FC236}">
                  <a16:creationId xmlns:a16="http://schemas.microsoft.com/office/drawing/2014/main" id="{E5FC988D-0562-6D4B-B677-9976C97CC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5" name="Freeform 189">
              <a:extLst>
                <a:ext uri="{FF2B5EF4-FFF2-40B4-BE49-F238E27FC236}">
                  <a16:creationId xmlns:a16="http://schemas.microsoft.com/office/drawing/2014/main" id="{5F9AF67B-EB16-1940-9E54-CD01DD73D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AutoShape 190">
              <a:extLst>
                <a:ext uri="{FF2B5EF4-FFF2-40B4-BE49-F238E27FC236}">
                  <a16:creationId xmlns:a16="http://schemas.microsoft.com/office/drawing/2014/main" id="{425C5A13-F083-B641-AE96-394F4EC8B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7" name="AutoShape 191">
              <a:extLst>
                <a:ext uri="{FF2B5EF4-FFF2-40B4-BE49-F238E27FC236}">
                  <a16:creationId xmlns:a16="http://schemas.microsoft.com/office/drawing/2014/main" id="{6A53B106-9919-0D42-AB27-C542B277A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8" name="Oval 192">
              <a:extLst>
                <a:ext uri="{FF2B5EF4-FFF2-40B4-BE49-F238E27FC236}">
                  <a16:creationId xmlns:a16="http://schemas.microsoft.com/office/drawing/2014/main" id="{20C525CE-1753-F641-9DA5-9A348D00F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9" name="Oval 193">
              <a:extLst>
                <a:ext uri="{FF2B5EF4-FFF2-40B4-BE49-F238E27FC236}">
                  <a16:creationId xmlns:a16="http://schemas.microsoft.com/office/drawing/2014/main" id="{98E2DDA5-BB4C-C44C-94CB-E3E75C14A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0" name="Oval 194">
              <a:extLst>
                <a:ext uri="{FF2B5EF4-FFF2-40B4-BE49-F238E27FC236}">
                  <a16:creationId xmlns:a16="http://schemas.microsoft.com/office/drawing/2014/main" id="{BE983F88-4E1D-8D4F-BAE7-B4FF6986B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1" name="Rectangle 195">
              <a:extLst>
                <a:ext uri="{FF2B5EF4-FFF2-40B4-BE49-F238E27FC236}">
                  <a16:creationId xmlns:a16="http://schemas.microsoft.com/office/drawing/2014/main" id="{6517F9BF-0412-704A-8CF4-5197BADDB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1" name="Line 57">
            <a:extLst>
              <a:ext uri="{FF2B5EF4-FFF2-40B4-BE49-F238E27FC236}">
                <a16:creationId xmlns:a16="http://schemas.microsoft.com/office/drawing/2014/main" id="{68763ED6-942C-0F41-AD7D-01D0E5880E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2" name="Line 57">
            <a:extLst>
              <a:ext uri="{FF2B5EF4-FFF2-40B4-BE49-F238E27FC236}">
                <a16:creationId xmlns:a16="http://schemas.microsoft.com/office/drawing/2014/main" id="{F860BD77-FEC3-1440-9C5F-412C1944CF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3" name="Line 57">
            <a:extLst>
              <a:ext uri="{FF2B5EF4-FFF2-40B4-BE49-F238E27FC236}">
                <a16:creationId xmlns:a16="http://schemas.microsoft.com/office/drawing/2014/main" id="{27B00412-D610-DE4A-846E-7A4177E41E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E8361AD1-D10B-914D-B557-ED00BB81668B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41" name="Text Box 68">
              <a:extLst>
                <a:ext uri="{FF2B5EF4-FFF2-40B4-BE49-F238E27FC236}">
                  <a16:creationId xmlns:a16="http://schemas.microsoft.com/office/drawing/2014/main" id="{3B9B04FF-F305-1B42-B32C-BD98A3457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Oval 217">
              <a:extLst>
                <a:ext uri="{FF2B5EF4-FFF2-40B4-BE49-F238E27FC236}">
                  <a16:creationId xmlns:a16="http://schemas.microsoft.com/office/drawing/2014/main" id="{EDF2431F-1AB1-4C49-A181-71EBA9C9A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Line 229">
              <a:extLst>
                <a:ext uri="{FF2B5EF4-FFF2-40B4-BE49-F238E27FC236}">
                  <a16:creationId xmlns:a16="http://schemas.microsoft.com/office/drawing/2014/main" id="{B59B3A23-BDBB-ED4B-90A7-F3F374261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Oval 232">
              <a:extLst>
                <a:ext uri="{FF2B5EF4-FFF2-40B4-BE49-F238E27FC236}">
                  <a16:creationId xmlns:a16="http://schemas.microsoft.com/office/drawing/2014/main" id="{A0D84490-063F-6249-A3C3-EBD662E3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Text Box 233">
              <a:extLst>
                <a:ext uri="{FF2B5EF4-FFF2-40B4-BE49-F238E27FC236}">
                  <a16:creationId xmlns:a16="http://schemas.microsoft.com/office/drawing/2014/main" id="{8B358585-163D-654F-995A-9C22E22B5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Line 234">
              <a:extLst>
                <a:ext uri="{FF2B5EF4-FFF2-40B4-BE49-F238E27FC236}">
                  <a16:creationId xmlns:a16="http://schemas.microsoft.com/office/drawing/2014/main" id="{1E1EF6EB-75EA-3840-81BD-7EFEF3854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7" name="Line 235">
              <a:extLst>
                <a:ext uri="{FF2B5EF4-FFF2-40B4-BE49-F238E27FC236}">
                  <a16:creationId xmlns:a16="http://schemas.microsoft.com/office/drawing/2014/main" id="{B9666650-75BE-044C-8E55-D19782D17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0A0DEBB-1942-DF47-BE8F-4DC1FAAF267D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30" name="Text Box 32">
              <a:extLst>
                <a:ext uri="{FF2B5EF4-FFF2-40B4-BE49-F238E27FC236}">
                  <a16:creationId xmlns:a16="http://schemas.microsoft.com/office/drawing/2014/main" id="{2BE67432-4EDA-2144-971A-97E31C21C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31" name="Line 77">
              <a:extLst>
                <a:ext uri="{FF2B5EF4-FFF2-40B4-BE49-F238E27FC236}">
                  <a16:creationId xmlns:a16="http://schemas.microsoft.com/office/drawing/2014/main" id="{0FD3A7D1-0F64-3E4F-9EFC-3E9B5C3CB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129E87F1-D0EC-544C-AAD3-67A4ADC56ED1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420EF065-0C5B-3C42-9309-A54EAD48FE41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E69DAA66-53B2-484A-8CE4-893106A81F71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0115558E-B280-5645-9FB4-A4EBF6BE1E2B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7ED04A48-0229-FC4F-821B-EB6EAD1E0728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771E9A5B-C688-D540-9A52-AD683DD66EBA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ED4DD7E1-448A-8143-9791-173C9F59FF70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F553CB64-B4A4-2C41-8D54-9660CE27A4FE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C11E0997-AC70-934E-899D-8D26941865C9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6" name="Freeform 91">
            <a:extLst>
              <a:ext uri="{FF2B5EF4-FFF2-40B4-BE49-F238E27FC236}">
                <a16:creationId xmlns:a16="http://schemas.microsoft.com/office/drawing/2014/main" id="{2AB634B7-7E1A-2F49-BD94-F471CBAAAB57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2437294-F0A6-B64F-9701-980D73E181E5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28" name="Oval 73">
              <a:extLst>
                <a:ext uri="{FF2B5EF4-FFF2-40B4-BE49-F238E27FC236}">
                  <a16:creationId xmlns:a16="http://schemas.microsoft.com/office/drawing/2014/main" id="{A5E7C6D8-EF6B-FD4F-B4BF-AB9BD2FC0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9" name="Freeform 90">
              <a:extLst>
                <a:ext uri="{FF2B5EF4-FFF2-40B4-BE49-F238E27FC236}">
                  <a16:creationId xmlns:a16="http://schemas.microsoft.com/office/drawing/2014/main" id="{E290CF0B-A025-EA42-80CC-B9295A473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1EA2D756-F337-784D-91E9-D0329FAA029D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1CF86E91-20B2-AA40-ADE7-23C1A4B452F5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4B4D0976-F981-B64D-A7D0-EC08D7AD5DE8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30" name="Rectangle 234">
            <a:extLst>
              <a:ext uri="{FF2B5EF4-FFF2-40B4-BE49-F238E27FC236}">
                <a16:creationId xmlns:a16="http://schemas.microsoft.com/office/drawing/2014/main" id="{6E45144B-BF92-9A47-94FD-F52064FD0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1" name="Rectangle 235">
            <a:extLst>
              <a:ext uri="{FF2B5EF4-FFF2-40B4-BE49-F238E27FC236}">
                <a16:creationId xmlns:a16="http://schemas.microsoft.com/office/drawing/2014/main" id="{F4772420-2FB1-314B-A194-38B964C76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2" name="Text Box 236">
            <a:extLst>
              <a:ext uri="{FF2B5EF4-FFF2-40B4-BE49-F238E27FC236}">
                <a16:creationId xmlns:a16="http://schemas.microsoft.com/office/drawing/2014/main" id="{11E59F0D-C317-314F-8F6B-B5D0BED05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sp>
        <p:nvSpPr>
          <p:cNvPr id="233" name="Text Box 237">
            <a:extLst>
              <a:ext uri="{FF2B5EF4-FFF2-40B4-BE49-F238E27FC236}">
                <a16:creationId xmlns:a16="http://schemas.microsoft.com/office/drawing/2014/main" id="{EAD9B395-E752-6A49-A4A1-C7F6E1FAF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4761119"/>
            <a:ext cx="1643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no buffer space!</a:t>
            </a:r>
          </a:p>
        </p:txBody>
      </p:sp>
      <p:sp>
        <p:nvSpPr>
          <p:cNvPr id="318" name="Rectangle 264">
            <a:extLst>
              <a:ext uri="{FF2B5EF4-FFF2-40B4-BE49-F238E27FC236}">
                <a16:creationId xmlns:a16="http://schemas.microsoft.com/office/drawing/2014/main" id="{D09A7464-92EB-C943-B1B0-D7DED6B7F590}"/>
              </a:ext>
            </a:extLst>
          </p:cNvPr>
          <p:cNvSpPr txBox="1">
            <a:spLocks noChangeArrowheads="1"/>
          </p:cNvSpPr>
          <p:nvPr/>
        </p:nvSpPr>
        <p:spPr>
          <a:xfrm>
            <a:off x="600313" y="1223059"/>
            <a:ext cx="5915913" cy="2132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packets can be lost (dropped at router) due  to full buffers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knows when packet has been dropped: only resends if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be lost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D2612AFA-2896-BE40-9DDD-29726BDC2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6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26 0.17778 L 0.06328 0.17871 L 0.03451 0.24167 L 0.14323 0.2416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10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24167 L 0.14544 0.35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4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0" grpId="1" animBg="1"/>
      <p:bldP spid="230" grpId="2" animBg="1"/>
      <p:bldP spid="230" grpId="3" animBg="1"/>
      <p:bldP spid="230" grpId="4" animBg="1"/>
      <p:bldP spid="231" grpId="0" animBg="1"/>
      <p:bldP spid="232" grpId="0"/>
      <p:bldP spid="232" grpId="1"/>
      <p:bldP spid="233" grpId="0"/>
      <p:bldP spid="23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Freeform 3">
            <a:extLst>
              <a:ext uri="{FF2B5EF4-FFF2-40B4-BE49-F238E27FC236}">
                <a16:creationId xmlns:a16="http://schemas.microsoft.com/office/drawing/2014/main" id="{78DA0B54-F98B-BB46-88B3-CE41F122DE2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B7831227-C019-F54D-8486-90C2641B233E}"/>
              </a:ext>
            </a:extLst>
          </p:cNvPr>
          <p:cNvGrpSpPr/>
          <p:nvPr/>
        </p:nvGrpSpPr>
        <p:grpSpPr>
          <a:xfrm>
            <a:off x="6249435" y="5024056"/>
            <a:ext cx="720732" cy="1182930"/>
            <a:chOff x="10910965" y="2513124"/>
            <a:chExt cx="586768" cy="904023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1F86B744-C8BE-A248-B391-C1A1E47E0A0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900566A3-5320-FA4C-ABD1-930C515C0C89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3B54A25-2EFC-2B49-BB5B-BE990ACB6E19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A6538998-BDBF-DF4C-B2EC-77F281D72F0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968272CD-399F-264B-A633-827064A7E41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Freeform 9">
            <a:extLst>
              <a:ext uri="{FF2B5EF4-FFF2-40B4-BE49-F238E27FC236}">
                <a16:creationId xmlns:a16="http://schemas.microsoft.com/office/drawing/2014/main" id="{3605A7CD-486E-374E-857B-A5FED463149A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BAE210C-B315-BF49-9E14-832C803385C1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782DF269-B22E-124D-A8AB-1B45AC4017F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A7812E96-3B07-D348-AB53-B122DAB4E6B2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B399334-1A8E-134C-B4FC-1DADB2572F9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A8D4057-50A8-0C4E-B3DB-41EF5AA29419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303C7848-D36A-834E-9516-64CE78236ED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84477B2-231F-6342-BB1B-FEE6C59ECF52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6809513A-96B2-F747-B5DE-AE92732DF736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2D921D5-B6BF-A24C-8002-5AB6451D58B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8E7AFE4F-E85D-E74E-9028-EA5E47E1FC08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A7E6CF1A-5E38-FC4A-91EC-B6B52C3CCCC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C7013E7D-279D-3441-A1FC-72573517FCA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Freeform 6">
            <a:extLst>
              <a:ext uri="{FF2B5EF4-FFF2-40B4-BE49-F238E27FC236}">
                <a16:creationId xmlns:a16="http://schemas.microsoft.com/office/drawing/2014/main" id="{206261C0-C19D-5445-B1A1-7208FAA9D5C0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D5D8D25-47D7-4247-93AC-740845C8F29F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23DA77B2-BEC2-8945-AF87-82BF78DFEBDC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E0EB13A-C315-4845-B3CA-9996078979F7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77FF2C2F-77E2-114D-A87A-BE0DC699808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215BACD8-AE1A-024C-8113-15D983544269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4A77BC0A-EA01-7445-AAE0-B8E8936A6672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FFA35F8C-504E-E740-B268-F48CB484744A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49" name="Freeform 448">
              <a:extLst>
                <a:ext uri="{FF2B5EF4-FFF2-40B4-BE49-F238E27FC236}">
                  <a16:creationId xmlns:a16="http://schemas.microsoft.com/office/drawing/2014/main" id="{0C5B982F-8D0D-5E4B-A5F4-51D4EACABD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86B86C4-CAB3-2943-9DDD-58492CC7335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2DD189E4-73DE-594A-9971-497300D8C42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E85CF2D0-3CFC-5E43-B858-03D42C9110A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EC9DAD17-F992-4F48-8267-9058E7CD27F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E710E015-BE76-AE4B-81F6-34C170D7132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5" name="Freeform 454">
                <a:extLst>
                  <a:ext uri="{FF2B5EF4-FFF2-40B4-BE49-F238E27FC236}">
                    <a16:creationId xmlns:a16="http://schemas.microsoft.com/office/drawing/2014/main" id="{E6F85A0B-00CE-6D4F-A4FF-FFB7E1C2F7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4" name="Group 124">
            <a:extLst>
              <a:ext uri="{FF2B5EF4-FFF2-40B4-BE49-F238E27FC236}">
                <a16:creationId xmlns:a16="http://schemas.microsoft.com/office/drawing/2014/main" id="{9BF07229-A6A4-AD45-97F8-02F77949015D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47" name="Picture 125" descr="desktop_computer_stylized_medium">
              <a:extLst>
                <a:ext uri="{FF2B5EF4-FFF2-40B4-BE49-F238E27FC236}">
                  <a16:creationId xmlns:a16="http://schemas.microsoft.com/office/drawing/2014/main" id="{7307EF69-0AD9-7347-B5CF-13B9A3CE2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8" name="Freeform 126">
              <a:extLst>
                <a:ext uri="{FF2B5EF4-FFF2-40B4-BE49-F238E27FC236}">
                  <a16:creationId xmlns:a16="http://schemas.microsoft.com/office/drawing/2014/main" id="{70150EB8-302C-104D-A225-CB59DD73AD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36" name="Freeform 12">
            <a:extLst>
              <a:ext uri="{FF2B5EF4-FFF2-40B4-BE49-F238E27FC236}">
                <a16:creationId xmlns:a16="http://schemas.microsoft.com/office/drawing/2014/main" id="{0457B109-DCF7-7B48-990C-188E960DA7E2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7" name="Line 33">
            <a:extLst>
              <a:ext uri="{FF2B5EF4-FFF2-40B4-BE49-F238E27FC236}">
                <a16:creationId xmlns:a16="http://schemas.microsoft.com/office/drawing/2014/main" id="{378BB6D2-BFAA-E544-BB30-E3BAC64FEF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8" name="Text Box 42">
            <a:extLst>
              <a:ext uri="{FF2B5EF4-FFF2-40B4-BE49-F238E27FC236}">
                <a16:creationId xmlns:a16="http://schemas.microsoft.com/office/drawing/2014/main" id="{E22D8322-6AC1-024E-A7E0-7FB476A5F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9" name="Text Box 52">
            <a:extLst>
              <a:ext uri="{FF2B5EF4-FFF2-40B4-BE49-F238E27FC236}">
                <a16:creationId xmlns:a16="http://schemas.microsoft.com/office/drawing/2014/main" id="{C9BA4092-FFBC-344B-B0CD-5F77B5C3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0" name="Line 53">
            <a:extLst>
              <a:ext uri="{FF2B5EF4-FFF2-40B4-BE49-F238E27FC236}">
                <a16:creationId xmlns:a16="http://schemas.microsoft.com/office/drawing/2014/main" id="{D40AEB36-CE2F-6240-A4C3-F1CF224B99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1" name="Line 54">
            <a:extLst>
              <a:ext uri="{FF2B5EF4-FFF2-40B4-BE49-F238E27FC236}">
                <a16:creationId xmlns:a16="http://schemas.microsoft.com/office/drawing/2014/main" id="{495C95A8-89BF-AD47-9100-5231A4D8B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2" name="Line 55">
            <a:extLst>
              <a:ext uri="{FF2B5EF4-FFF2-40B4-BE49-F238E27FC236}">
                <a16:creationId xmlns:a16="http://schemas.microsoft.com/office/drawing/2014/main" id="{120B847C-F27F-494F-8014-E8B621196D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3" name="Line 57">
            <a:extLst>
              <a:ext uri="{FF2B5EF4-FFF2-40B4-BE49-F238E27FC236}">
                <a16:creationId xmlns:a16="http://schemas.microsoft.com/office/drawing/2014/main" id="{960F0352-E2A3-DE4C-9E29-AD02BDE1E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5" name="Group 127">
            <a:extLst>
              <a:ext uri="{FF2B5EF4-FFF2-40B4-BE49-F238E27FC236}">
                <a16:creationId xmlns:a16="http://schemas.microsoft.com/office/drawing/2014/main" id="{3AD20F85-F9D5-B241-A4C0-83AA3C7AFA1C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09" name="Freeform 128">
              <a:extLst>
                <a:ext uri="{FF2B5EF4-FFF2-40B4-BE49-F238E27FC236}">
                  <a16:creationId xmlns:a16="http://schemas.microsoft.com/office/drawing/2014/main" id="{0B4C7EC1-ADAA-B244-8CDF-3FEFCFF9F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Rectangle 129">
              <a:extLst>
                <a:ext uri="{FF2B5EF4-FFF2-40B4-BE49-F238E27FC236}">
                  <a16:creationId xmlns:a16="http://schemas.microsoft.com/office/drawing/2014/main" id="{A0FF8C35-B0F8-A74B-9E6E-A21B68AF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1" name="Freeform 130">
              <a:extLst>
                <a:ext uri="{FF2B5EF4-FFF2-40B4-BE49-F238E27FC236}">
                  <a16:creationId xmlns:a16="http://schemas.microsoft.com/office/drawing/2014/main" id="{B8A6A9CE-AE19-9646-8506-8FABE2397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131">
              <a:extLst>
                <a:ext uri="{FF2B5EF4-FFF2-40B4-BE49-F238E27FC236}">
                  <a16:creationId xmlns:a16="http://schemas.microsoft.com/office/drawing/2014/main" id="{920D5DF8-F10D-784B-A501-18ADE5587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Rectangle 132">
              <a:extLst>
                <a:ext uri="{FF2B5EF4-FFF2-40B4-BE49-F238E27FC236}">
                  <a16:creationId xmlns:a16="http://schemas.microsoft.com/office/drawing/2014/main" id="{158A36BE-3875-984B-860D-8A0FE086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4" name="Group 133">
              <a:extLst>
                <a:ext uri="{FF2B5EF4-FFF2-40B4-BE49-F238E27FC236}">
                  <a16:creationId xmlns:a16="http://schemas.microsoft.com/office/drawing/2014/main" id="{E5497F18-12AE-964F-A3C6-A90B51355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9" name="AutoShape 134">
                <a:extLst>
                  <a:ext uri="{FF2B5EF4-FFF2-40B4-BE49-F238E27FC236}">
                    <a16:creationId xmlns:a16="http://schemas.microsoft.com/office/drawing/2014/main" id="{44D06AC1-BE64-AD44-B78A-06EA07426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0" name="AutoShape 135">
                <a:extLst>
                  <a:ext uri="{FF2B5EF4-FFF2-40B4-BE49-F238E27FC236}">
                    <a16:creationId xmlns:a16="http://schemas.microsoft.com/office/drawing/2014/main" id="{AB2F27B0-5EAD-DE4F-BB61-62C23D5F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5" name="Rectangle 136">
              <a:extLst>
                <a:ext uri="{FF2B5EF4-FFF2-40B4-BE49-F238E27FC236}">
                  <a16:creationId xmlns:a16="http://schemas.microsoft.com/office/drawing/2014/main" id="{497EAA10-56C6-FF48-9B71-8DD4C9104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6" name="Group 137">
              <a:extLst>
                <a:ext uri="{FF2B5EF4-FFF2-40B4-BE49-F238E27FC236}">
                  <a16:creationId xmlns:a16="http://schemas.microsoft.com/office/drawing/2014/main" id="{C3283769-C067-6D49-911F-DE095B9010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7" name="AutoShape 138">
                <a:extLst>
                  <a:ext uri="{FF2B5EF4-FFF2-40B4-BE49-F238E27FC236}">
                    <a16:creationId xmlns:a16="http://schemas.microsoft.com/office/drawing/2014/main" id="{AB151B02-EE9D-8247-BD54-A32913D96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8" name="AutoShape 139">
                <a:extLst>
                  <a:ext uri="{FF2B5EF4-FFF2-40B4-BE49-F238E27FC236}">
                    <a16:creationId xmlns:a16="http://schemas.microsoft.com/office/drawing/2014/main" id="{FEF7F223-DA6D-0843-95D8-3849E2375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7" name="Rectangle 140">
              <a:extLst>
                <a:ext uri="{FF2B5EF4-FFF2-40B4-BE49-F238E27FC236}">
                  <a16:creationId xmlns:a16="http://schemas.microsoft.com/office/drawing/2014/main" id="{7E6BEA62-9B73-F64A-AD66-03070B268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Rectangle 141">
              <a:extLst>
                <a:ext uri="{FF2B5EF4-FFF2-40B4-BE49-F238E27FC236}">
                  <a16:creationId xmlns:a16="http://schemas.microsoft.com/office/drawing/2014/main" id="{B703598A-F43E-8F44-AA55-32B934E36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9" name="Group 142">
              <a:extLst>
                <a:ext uri="{FF2B5EF4-FFF2-40B4-BE49-F238E27FC236}">
                  <a16:creationId xmlns:a16="http://schemas.microsoft.com/office/drawing/2014/main" id="{37E008B5-DF9F-4741-9481-59DB934698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5" name="AutoShape 143">
                <a:extLst>
                  <a:ext uri="{FF2B5EF4-FFF2-40B4-BE49-F238E27FC236}">
                    <a16:creationId xmlns:a16="http://schemas.microsoft.com/office/drawing/2014/main" id="{4DFCD725-D192-594A-9091-58E3EB174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6" name="AutoShape 144">
                <a:extLst>
                  <a:ext uri="{FF2B5EF4-FFF2-40B4-BE49-F238E27FC236}">
                    <a16:creationId xmlns:a16="http://schemas.microsoft.com/office/drawing/2014/main" id="{E1E81217-E6F8-7E4C-83BD-39023D5FF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0" name="Freeform 145">
              <a:extLst>
                <a:ext uri="{FF2B5EF4-FFF2-40B4-BE49-F238E27FC236}">
                  <a16:creationId xmlns:a16="http://schemas.microsoft.com/office/drawing/2014/main" id="{C9C21037-BEFA-DF45-969E-77E95675D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21" name="Group 146">
              <a:extLst>
                <a:ext uri="{FF2B5EF4-FFF2-40B4-BE49-F238E27FC236}">
                  <a16:creationId xmlns:a16="http://schemas.microsoft.com/office/drawing/2014/main" id="{8C21E2FB-1E40-4E43-8A6F-A77D3B537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3" name="AutoShape 147">
                <a:extLst>
                  <a:ext uri="{FF2B5EF4-FFF2-40B4-BE49-F238E27FC236}">
                    <a16:creationId xmlns:a16="http://schemas.microsoft.com/office/drawing/2014/main" id="{3FB07F3E-B384-BA42-B9DC-3F347F445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4" name="AutoShape 148">
                <a:extLst>
                  <a:ext uri="{FF2B5EF4-FFF2-40B4-BE49-F238E27FC236}">
                    <a16:creationId xmlns:a16="http://schemas.microsoft.com/office/drawing/2014/main" id="{53CFABFE-9ECC-654C-A26F-077B10C41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2" name="Rectangle 149">
              <a:extLst>
                <a:ext uri="{FF2B5EF4-FFF2-40B4-BE49-F238E27FC236}">
                  <a16:creationId xmlns:a16="http://schemas.microsoft.com/office/drawing/2014/main" id="{2ADBFF81-E61D-BD42-A5DA-C6C72A45B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Freeform 150">
              <a:extLst>
                <a:ext uri="{FF2B5EF4-FFF2-40B4-BE49-F238E27FC236}">
                  <a16:creationId xmlns:a16="http://schemas.microsoft.com/office/drawing/2014/main" id="{B801D18D-12AF-604B-826B-87612B4BE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Freeform 151">
              <a:extLst>
                <a:ext uri="{FF2B5EF4-FFF2-40B4-BE49-F238E27FC236}">
                  <a16:creationId xmlns:a16="http://schemas.microsoft.com/office/drawing/2014/main" id="{E0D76583-E225-D143-AD69-86F926011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5" name="Oval 152">
              <a:extLst>
                <a:ext uri="{FF2B5EF4-FFF2-40B4-BE49-F238E27FC236}">
                  <a16:creationId xmlns:a16="http://schemas.microsoft.com/office/drawing/2014/main" id="{B87BD5BD-84ED-1A45-B304-E70CB3327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6" name="Freeform 153">
              <a:extLst>
                <a:ext uri="{FF2B5EF4-FFF2-40B4-BE49-F238E27FC236}">
                  <a16:creationId xmlns:a16="http://schemas.microsoft.com/office/drawing/2014/main" id="{AC83A214-EE2C-7D46-A95B-93B9ECF97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7" name="AutoShape 154">
              <a:extLst>
                <a:ext uri="{FF2B5EF4-FFF2-40B4-BE49-F238E27FC236}">
                  <a16:creationId xmlns:a16="http://schemas.microsoft.com/office/drawing/2014/main" id="{E7B0CC33-9743-9840-8876-CD696FD46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8" name="AutoShape 155">
              <a:extLst>
                <a:ext uri="{FF2B5EF4-FFF2-40B4-BE49-F238E27FC236}">
                  <a16:creationId xmlns:a16="http://schemas.microsoft.com/office/drawing/2014/main" id="{90FDCD67-DF9D-014D-94A7-D70073231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Oval 156">
              <a:extLst>
                <a:ext uri="{FF2B5EF4-FFF2-40B4-BE49-F238E27FC236}">
                  <a16:creationId xmlns:a16="http://schemas.microsoft.com/office/drawing/2014/main" id="{B70C62CF-87D8-BD4F-8287-EAFAD6879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0" name="Oval 157">
              <a:extLst>
                <a:ext uri="{FF2B5EF4-FFF2-40B4-BE49-F238E27FC236}">
                  <a16:creationId xmlns:a16="http://schemas.microsoft.com/office/drawing/2014/main" id="{9CB3EBC8-732C-2243-9992-39D2F18B4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1" name="Oval 158">
              <a:extLst>
                <a:ext uri="{FF2B5EF4-FFF2-40B4-BE49-F238E27FC236}">
                  <a16:creationId xmlns:a16="http://schemas.microsoft.com/office/drawing/2014/main" id="{F6C1B254-B4D2-D447-9853-48F46447F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2" name="Rectangle 159">
              <a:extLst>
                <a:ext uri="{FF2B5EF4-FFF2-40B4-BE49-F238E27FC236}">
                  <a16:creationId xmlns:a16="http://schemas.microsoft.com/office/drawing/2014/main" id="{0ACFD0C6-117A-4E4E-ABC4-5883C7B0E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6" name="Group 160">
            <a:extLst>
              <a:ext uri="{FF2B5EF4-FFF2-40B4-BE49-F238E27FC236}">
                <a16:creationId xmlns:a16="http://schemas.microsoft.com/office/drawing/2014/main" id="{C6CE532B-F6A8-1F45-B978-5D94FE3A17B7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407" name="Picture 161" descr="desktop_computer_stylized_medium">
              <a:extLst>
                <a:ext uri="{FF2B5EF4-FFF2-40B4-BE49-F238E27FC236}">
                  <a16:creationId xmlns:a16="http://schemas.microsoft.com/office/drawing/2014/main" id="{3D454C67-648C-464C-9348-5D5073002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8" name="Freeform 162">
              <a:extLst>
                <a:ext uri="{FF2B5EF4-FFF2-40B4-BE49-F238E27FC236}">
                  <a16:creationId xmlns:a16="http://schemas.microsoft.com/office/drawing/2014/main" id="{AF9C0563-4685-1D4B-BCCD-35AFDE3FA6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47" name="Group 163">
            <a:extLst>
              <a:ext uri="{FF2B5EF4-FFF2-40B4-BE49-F238E27FC236}">
                <a16:creationId xmlns:a16="http://schemas.microsoft.com/office/drawing/2014/main" id="{B6D845CD-0E90-2A48-9E39-CEAB78AAF9D3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75" name="Freeform 164">
              <a:extLst>
                <a:ext uri="{FF2B5EF4-FFF2-40B4-BE49-F238E27FC236}">
                  <a16:creationId xmlns:a16="http://schemas.microsoft.com/office/drawing/2014/main" id="{AC1944D9-AB2D-A840-B696-F06D81AC9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Rectangle 165">
              <a:extLst>
                <a:ext uri="{FF2B5EF4-FFF2-40B4-BE49-F238E27FC236}">
                  <a16:creationId xmlns:a16="http://schemas.microsoft.com/office/drawing/2014/main" id="{FE3F2702-7FD8-D84F-B02B-60338FAC6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7" name="Freeform 166">
              <a:extLst>
                <a:ext uri="{FF2B5EF4-FFF2-40B4-BE49-F238E27FC236}">
                  <a16:creationId xmlns:a16="http://schemas.microsoft.com/office/drawing/2014/main" id="{AE3945C7-89B6-AE48-8EE1-FAE01D503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Freeform 167">
              <a:extLst>
                <a:ext uri="{FF2B5EF4-FFF2-40B4-BE49-F238E27FC236}">
                  <a16:creationId xmlns:a16="http://schemas.microsoft.com/office/drawing/2014/main" id="{8B262BBF-D0A1-384E-849C-4C274B7FE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Rectangle 168">
              <a:extLst>
                <a:ext uri="{FF2B5EF4-FFF2-40B4-BE49-F238E27FC236}">
                  <a16:creationId xmlns:a16="http://schemas.microsoft.com/office/drawing/2014/main" id="{B21054BF-A0F7-5548-9EE7-4534695D1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0" name="Group 169">
              <a:extLst>
                <a:ext uri="{FF2B5EF4-FFF2-40B4-BE49-F238E27FC236}">
                  <a16:creationId xmlns:a16="http://schemas.microsoft.com/office/drawing/2014/main" id="{2C63B899-F37C-2843-B0E4-6A8FD67FE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5" name="AutoShape 170">
                <a:extLst>
                  <a:ext uri="{FF2B5EF4-FFF2-40B4-BE49-F238E27FC236}">
                    <a16:creationId xmlns:a16="http://schemas.microsoft.com/office/drawing/2014/main" id="{94C05A2E-6617-C343-8F01-95B4E8D0C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6" name="AutoShape 171">
                <a:extLst>
                  <a:ext uri="{FF2B5EF4-FFF2-40B4-BE49-F238E27FC236}">
                    <a16:creationId xmlns:a16="http://schemas.microsoft.com/office/drawing/2014/main" id="{881D794E-FF34-414B-ABDF-C5EFE3141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1" name="Rectangle 172">
              <a:extLst>
                <a:ext uri="{FF2B5EF4-FFF2-40B4-BE49-F238E27FC236}">
                  <a16:creationId xmlns:a16="http://schemas.microsoft.com/office/drawing/2014/main" id="{1248FF3D-9E05-3A40-AB88-FD1C22C30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2" name="Group 173">
              <a:extLst>
                <a:ext uri="{FF2B5EF4-FFF2-40B4-BE49-F238E27FC236}">
                  <a16:creationId xmlns:a16="http://schemas.microsoft.com/office/drawing/2014/main" id="{AEA37B61-C679-BD4C-946C-0850A830F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3" name="AutoShape 174">
                <a:extLst>
                  <a:ext uri="{FF2B5EF4-FFF2-40B4-BE49-F238E27FC236}">
                    <a16:creationId xmlns:a16="http://schemas.microsoft.com/office/drawing/2014/main" id="{E18E671A-3A85-AB40-A9A6-C1676123E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4" name="AutoShape 175">
                <a:extLst>
                  <a:ext uri="{FF2B5EF4-FFF2-40B4-BE49-F238E27FC236}">
                    <a16:creationId xmlns:a16="http://schemas.microsoft.com/office/drawing/2014/main" id="{091465B3-523F-F74A-848E-134B2B036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3" name="Rectangle 176">
              <a:extLst>
                <a:ext uri="{FF2B5EF4-FFF2-40B4-BE49-F238E27FC236}">
                  <a16:creationId xmlns:a16="http://schemas.microsoft.com/office/drawing/2014/main" id="{9F161249-61DD-1645-8787-2796E69D4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Rectangle 177">
              <a:extLst>
                <a:ext uri="{FF2B5EF4-FFF2-40B4-BE49-F238E27FC236}">
                  <a16:creationId xmlns:a16="http://schemas.microsoft.com/office/drawing/2014/main" id="{AA505E39-11E3-4D49-96C3-80F10D41D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5" name="Group 178">
              <a:extLst>
                <a:ext uri="{FF2B5EF4-FFF2-40B4-BE49-F238E27FC236}">
                  <a16:creationId xmlns:a16="http://schemas.microsoft.com/office/drawing/2014/main" id="{A3C57DB1-4919-604C-A319-3C717B766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1" name="AutoShape 179">
                <a:extLst>
                  <a:ext uri="{FF2B5EF4-FFF2-40B4-BE49-F238E27FC236}">
                    <a16:creationId xmlns:a16="http://schemas.microsoft.com/office/drawing/2014/main" id="{5E8B2822-F633-304D-B3EE-0E72DDC60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2" name="AutoShape 180">
                <a:extLst>
                  <a:ext uri="{FF2B5EF4-FFF2-40B4-BE49-F238E27FC236}">
                    <a16:creationId xmlns:a16="http://schemas.microsoft.com/office/drawing/2014/main" id="{05C20314-621B-134F-97EA-D4A0DDECD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6" name="Freeform 181">
              <a:extLst>
                <a:ext uri="{FF2B5EF4-FFF2-40B4-BE49-F238E27FC236}">
                  <a16:creationId xmlns:a16="http://schemas.microsoft.com/office/drawing/2014/main" id="{BD2DBEB0-3968-0649-BC9B-64EA7317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7" name="Group 182">
              <a:extLst>
                <a:ext uri="{FF2B5EF4-FFF2-40B4-BE49-F238E27FC236}">
                  <a16:creationId xmlns:a16="http://schemas.microsoft.com/office/drawing/2014/main" id="{BFC44DA6-F534-CD44-A919-BDA60B7938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9" name="AutoShape 183">
                <a:extLst>
                  <a:ext uri="{FF2B5EF4-FFF2-40B4-BE49-F238E27FC236}">
                    <a16:creationId xmlns:a16="http://schemas.microsoft.com/office/drawing/2014/main" id="{E60E8D05-3918-B747-A606-FC0E1386C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0" name="AutoShape 184">
                <a:extLst>
                  <a:ext uri="{FF2B5EF4-FFF2-40B4-BE49-F238E27FC236}">
                    <a16:creationId xmlns:a16="http://schemas.microsoft.com/office/drawing/2014/main" id="{8735D17B-A685-3648-8255-F30DD5569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8" name="Rectangle 185">
              <a:extLst>
                <a:ext uri="{FF2B5EF4-FFF2-40B4-BE49-F238E27FC236}">
                  <a16:creationId xmlns:a16="http://schemas.microsoft.com/office/drawing/2014/main" id="{B66C501C-7D5B-8E4B-B068-5CCE73A0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9" name="Freeform 186">
              <a:extLst>
                <a:ext uri="{FF2B5EF4-FFF2-40B4-BE49-F238E27FC236}">
                  <a16:creationId xmlns:a16="http://schemas.microsoft.com/office/drawing/2014/main" id="{33C62712-7A81-4F41-B474-B9218B7AF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0" name="Freeform 187">
              <a:extLst>
                <a:ext uri="{FF2B5EF4-FFF2-40B4-BE49-F238E27FC236}">
                  <a16:creationId xmlns:a16="http://schemas.microsoft.com/office/drawing/2014/main" id="{E4B6BE7D-DBBB-B44D-A0F9-E40A81D7F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1" name="Oval 188">
              <a:extLst>
                <a:ext uri="{FF2B5EF4-FFF2-40B4-BE49-F238E27FC236}">
                  <a16:creationId xmlns:a16="http://schemas.microsoft.com/office/drawing/2014/main" id="{6D17DB9A-DA87-3640-89B5-EA939BE73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2" name="Freeform 189">
              <a:extLst>
                <a:ext uri="{FF2B5EF4-FFF2-40B4-BE49-F238E27FC236}">
                  <a16:creationId xmlns:a16="http://schemas.microsoft.com/office/drawing/2014/main" id="{2DE874C4-BF52-8245-9555-CA025B392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3" name="AutoShape 190">
              <a:extLst>
                <a:ext uri="{FF2B5EF4-FFF2-40B4-BE49-F238E27FC236}">
                  <a16:creationId xmlns:a16="http://schemas.microsoft.com/office/drawing/2014/main" id="{D15AD96A-57FC-B240-8995-DEDB6B8C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4" name="AutoShape 191">
              <a:extLst>
                <a:ext uri="{FF2B5EF4-FFF2-40B4-BE49-F238E27FC236}">
                  <a16:creationId xmlns:a16="http://schemas.microsoft.com/office/drawing/2014/main" id="{9B662CF9-5E9F-EE42-826A-BA11CF393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5" name="Oval 192">
              <a:extLst>
                <a:ext uri="{FF2B5EF4-FFF2-40B4-BE49-F238E27FC236}">
                  <a16:creationId xmlns:a16="http://schemas.microsoft.com/office/drawing/2014/main" id="{F2A6059E-C073-154E-9CDE-85E284A9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6" name="Oval 193">
              <a:extLst>
                <a:ext uri="{FF2B5EF4-FFF2-40B4-BE49-F238E27FC236}">
                  <a16:creationId xmlns:a16="http://schemas.microsoft.com/office/drawing/2014/main" id="{55ECAC8A-9EEB-3F47-B474-796C5779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7" name="Oval 194">
              <a:extLst>
                <a:ext uri="{FF2B5EF4-FFF2-40B4-BE49-F238E27FC236}">
                  <a16:creationId xmlns:a16="http://schemas.microsoft.com/office/drawing/2014/main" id="{F009E702-300F-2245-8184-904D723EC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8" name="Rectangle 195">
              <a:extLst>
                <a:ext uri="{FF2B5EF4-FFF2-40B4-BE49-F238E27FC236}">
                  <a16:creationId xmlns:a16="http://schemas.microsoft.com/office/drawing/2014/main" id="{E1220E42-05A2-224A-AF06-8BC12255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48" name="Line 57">
            <a:extLst>
              <a:ext uri="{FF2B5EF4-FFF2-40B4-BE49-F238E27FC236}">
                <a16:creationId xmlns:a16="http://schemas.microsoft.com/office/drawing/2014/main" id="{BE19B1CA-E01A-2D4A-A501-25E01C74D0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9" name="Line 57">
            <a:extLst>
              <a:ext uri="{FF2B5EF4-FFF2-40B4-BE49-F238E27FC236}">
                <a16:creationId xmlns:a16="http://schemas.microsoft.com/office/drawing/2014/main" id="{CDD86028-5E0B-1E49-A327-7BF095EF01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0" name="Line 57">
            <a:extLst>
              <a:ext uri="{FF2B5EF4-FFF2-40B4-BE49-F238E27FC236}">
                <a16:creationId xmlns:a16="http://schemas.microsoft.com/office/drawing/2014/main" id="{456364AC-0294-B946-BA06-B02AD7C148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7AD5920F-E18F-2E4A-8BAE-ACFA2B9B05A4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68" name="Text Box 68">
              <a:extLst>
                <a:ext uri="{FF2B5EF4-FFF2-40B4-BE49-F238E27FC236}">
                  <a16:creationId xmlns:a16="http://schemas.microsoft.com/office/drawing/2014/main" id="{859A744D-4964-E049-B851-169F4C802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Oval 217">
              <a:extLst>
                <a:ext uri="{FF2B5EF4-FFF2-40B4-BE49-F238E27FC236}">
                  <a16:creationId xmlns:a16="http://schemas.microsoft.com/office/drawing/2014/main" id="{46259149-BCE0-B941-AA71-927BC7C2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Line 229">
              <a:extLst>
                <a:ext uri="{FF2B5EF4-FFF2-40B4-BE49-F238E27FC236}">
                  <a16:creationId xmlns:a16="http://schemas.microsoft.com/office/drawing/2014/main" id="{9CBDE0F7-AD5A-7847-A00B-C9BE94089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232">
              <a:extLst>
                <a:ext uri="{FF2B5EF4-FFF2-40B4-BE49-F238E27FC236}">
                  <a16:creationId xmlns:a16="http://schemas.microsoft.com/office/drawing/2014/main" id="{50F84776-27DA-5E43-BACA-DB1E88488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Text Box 233">
              <a:extLst>
                <a:ext uri="{FF2B5EF4-FFF2-40B4-BE49-F238E27FC236}">
                  <a16:creationId xmlns:a16="http://schemas.microsoft.com/office/drawing/2014/main" id="{CD7720D4-A07A-DB4C-A9C9-DFD5FF905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3" name="Line 234">
              <a:extLst>
                <a:ext uri="{FF2B5EF4-FFF2-40B4-BE49-F238E27FC236}">
                  <a16:creationId xmlns:a16="http://schemas.microsoft.com/office/drawing/2014/main" id="{E5F71B29-0A2A-964A-BC39-E82168AE5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4" name="Line 235">
              <a:extLst>
                <a:ext uri="{FF2B5EF4-FFF2-40B4-BE49-F238E27FC236}">
                  <a16:creationId xmlns:a16="http://schemas.microsoft.com/office/drawing/2014/main" id="{2CB87FE3-B426-7646-85C8-A92260133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F6D1D3E8-6407-F347-8471-50418E5DB3B6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57" name="Text Box 32">
              <a:extLst>
                <a:ext uri="{FF2B5EF4-FFF2-40B4-BE49-F238E27FC236}">
                  <a16:creationId xmlns:a16="http://schemas.microsoft.com/office/drawing/2014/main" id="{1A4AA4F8-0231-2B46-803C-7155B2F01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58" name="Line 77">
              <a:extLst>
                <a:ext uri="{FF2B5EF4-FFF2-40B4-BE49-F238E27FC236}">
                  <a16:creationId xmlns:a16="http://schemas.microsoft.com/office/drawing/2014/main" id="{89EEFCE7-B693-DF47-A9C3-7974FB2172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D0C09238-8174-BB4A-8E90-44FDE9970486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92A586BF-DE6F-8C4B-AE2F-F0967D2E3721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0E592EE8-BB64-8D4B-9345-8DEFE71B26CD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D5F79093-B2D3-DA49-86C9-324E48C7FA3A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EE578935-8319-0640-AF1D-F33CFCCD6D7E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A169DC6-020D-CF4C-944B-35A60B7E9A3E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3FE5D615-EDCC-3D44-B201-E215C2A51C14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F42D5131-B17F-3447-A42A-972810DE3D7C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B1CCBEF8-F4EA-4348-968D-DFF086EA12A7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Freeform 91">
            <a:extLst>
              <a:ext uri="{FF2B5EF4-FFF2-40B4-BE49-F238E27FC236}">
                <a16:creationId xmlns:a16="http://schemas.microsoft.com/office/drawing/2014/main" id="{74B53B18-9053-AB4D-AAB3-9A2A8C61C05F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FC27C661-ABA7-0F42-9E2F-25607CCF3F4D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55" name="Oval 73">
              <a:extLst>
                <a:ext uri="{FF2B5EF4-FFF2-40B4-BE49-F238E27FC236}">
                  <a16:creationId xmlns:a16="http://schemas.microsoft.com/office/drawing/2014/main" id="{E72E301D-F1BA-6444-B895-0B1F08803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Freeform 90">
              <a:extLst>
                <a:ext uri="{FF2B5EF4-FFF2-40B4-BE49-F238E27FC236}">
                  <a16:creationId xmlns:a16="http://schemas.microsoft.com/office/drawing/2014/main" id="{13DADEF9-AF21-FF44-BE17-072235C1A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0C36A94-589E-A54C-A4A3-B52075E06328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A9A4B8BA-23AF-5649-A3E6-D2BC9304C809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1F06564D-8518-8D42-A177-6D185E9763E0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29" name="Rectangle 235">
            <a:extLst>
              <a:ext uri="{FF2B5EF4-FFF2-40B4-BE49-F238E27FC236}">
                <a16:creationId xmlns:a16="http://schemas.microsoft.com/office/drawing/2014/main" id="{3A9A156B-19A0-8342-AF04-25615D3C7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0" name="Text Box 236">
            <a:extLst>
              <a:ext uri="{FF2B5EF4-FFF2-40B4-BE49-F238E27FC236}">
                <a16:creationId xmlns:a16="http://schemas.microsoft.com/office/drawing/2014/main" id="{E294DDA8-9BC1-2C4F-AB17-AAF3914D9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4761119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sp>
        <p:nvSpPr>
          <p:cNvPr id="231" name="Rectangle 237">
            <a:extLst>
              <a:ext uri="{FF2B5EF4-FFF2-40B4-BE49-F238E27FC236}">
                <a16:creationId xmlns:a16="http://schemas.microsoft.com/office/drawing/2014/main" id="{360D339D-2CD2-AD42-920B-3E6688F70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4925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2" name="Rectangle 264">
            <a:extLst>
              <a:ext uri="{FF2B5EF4-FFF2-40B4-BE49-F238E27FC236}">
                <a16:creationId xmlns:a16="http://schemas.microsoft.com/office/drawing/2014/main" id="{BB519C3C-C510-F944-9E31-54655082190E}"/>
              </a:ext>
            </a:extLst>
          </p:cNvPr>
          <p:cNvSpPr txBox="1">
            <a:spLocks noChangeArrowheads="1"/>
          </p:cNvSpPr>
          <p:nvPr/>
        </p:nvSpPr>
        <p:spPr>
          <a:xfrm>
            <a:off x="600313" y="1223059"/>
            <a:ext cx="5915913" cy="2132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packets can be lost (dropped at router) due  to full buffers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knows when packet has been dropped: only resends if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be lost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26E605-68BC-EB43-9DDC-7055194378DF}"/>
              </a:ext>
            </a:extLst>
          </p:cNvPr>
          <p:cNvGrpSpPr/>
          <p:nvPr/>
        </p:nvGrpSpPr>
        <p:grpSpPr>
          <a:xfrm>
            <a:off x="10039611" y="1993407"/>
            <a:ext cx="1866837" cy="1277498"/>
            <a:chOff x="10039611" y="1800903"/>
            <a:chExt cx="1866837" cy="1277498"/>
          </a:xfrm>
        </p:grpSpPr>
        <p:sp>
          <p:nvSpPr>
            <p:cNvPr id="174" name="Text Box 252">
              <a:extLst>
                <a:ext uri="{FF2B5EF4-FFF2-40B4-BE49-F238E27FC236}">
                  <a16:creationId xmlns:a16="http://schemas.microsoft.com/office/drawing/2014/main" id="{01A1C74C-CAF4-D343-928F-0A92D0818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8717" y="2099672"/>
              <a:ext cx="1717731" cy="9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when sending at R/2, some packets are needed retransmissions</a:t>
              </a:r>
            </a:p>
          </p:txBody>
        </p:sp>
        <p:sp>
          <p:nvSpPr>
            <p:cNvPr id="175" name="Line 253">
              <a:extLst>
                <a:ext uri="{FF2B5EF4-FFF2-40B4-BE49-F238E27FC236}">
                  <a16:creationId xmlns:a16="http://schemas.microsoft.com/office/drawing/2014/main" id="{08A19883-389A-0744-90AC-A2F43EE860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39611" y="1800903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26AA148-B0D7-CC4E-9816-B84A671E16CE}"/>
              </a:ext>
            </a:extLst>
          </p:cNvPr>
          <p:cNvGrpSpPr/>
          <p:nvPr/>
        </p:nvGrpSpPr>
        <p:grpSpPr>
          <a:xfrm>
            <a:off x="7361453" y="1392684"/>
            <a:ext cx="3100386" cy="2791471"/>
            <a:chOff x="10662918" y="1488938"/>
            <a:chExt cx="3100386" cy="2791471"/>
          </a:xfrm>
        </p:grpSpPr>
        <p:sp>
          <p:nvSpPr>
            <p:cNvPr id="177" name="Freeform 245">
              <a:extLst>
                <a:ext uri="{FF2B5EF4-FFF2-40B4-BE49-F238E27FC236}">
                  <a16:creationId xmlns:a16="http://schemas.microsoft.com/office/drawing/2014/main" id="{F3B393A3-F432-5143-B5C5-92241ECA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180" y="2035401"/>
              <a:ext cx="2024019" cy="1604948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-125" y="9688"/>
                    <a:pt x="7233" y="1532"/>
                  </a:cubicBezTo>
                  <a:cubicBezTo>
                    <a:pt x="7865" y="929"/>
                    <a:pt x="8381" y="338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8" name="Group 246">
              <a:extLst>
                <a:ext uri="{FF2B5EF4-FFF2-40B4-BE49-F238E27FC236}">
                  <a16:creationId xmlns:a16="http://schemas.microsoft.com/office/drawing/2014/main" id="{AAE2772B-88A3-794C-B173-B78F63EB2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77700" y="3606746"/>
              <a:ext cx="458788" cy="400051"/>
              <a:chOff x="3583" y="1761"/>
              <a:chExt cx="289" cy="252"/>
            </a:xfrm>
          </p:grpSpPr>
          <p:sp>
            <p:nvSpPr>
              <p:cNvPr id="192" name="Text Box 247">
                <a:extLst>
                  <a:ext uri="{FF2B5EF4-FFF2-40B4-BE49-F238E27FC236}">
                    <a16:creationId xmlns:a16="http://schemas.microsoft.com/office/drawing/2014/main" id="{0CD967AF-AE53-0141-B763-822463304C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193" name="Line 248">
                <a:extLst>
                  <a:ext uri="{FF2B5EF4-FFF2-40B4-BE49-F238E27FC236}">
                    <a16:creationId xmlns:a16="http://schemas.microsoft.com/office/drawing/2014/main" id="{8D1623B3-54DC-FF40-A9ED-596362BD7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9" name="Line 278">
              <a:extLst>
                <a:ext uri="{FF2B5EF4-FFF2-40B4-BE49-F238E27FC236}">
                  <a16:creationId xmlns:a16="http://schemas.microsoft.com/office/drawing/2014/main" id="{2DAB427C-45D4-6A41-80B1-CB2A86EFD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7134" y="1488938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0" name="Line 280">
              <a:extLst>
                <a:ext uri="{FF2B5EF4-FFF2-40B4-BE49-F238E27FC236}">
                  <a16:creationId xmlns:a16="http://schemas.microsoft.com/office/drawing/2014/main" id="{76DB589D-7977-134C-A4C6-CBB66786B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74022" y="1725252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1" name="Freeform 281">
              <a:extLst>
                <a:ext uri="{FF2B5EF4-FFF2-40B4-BE49-F238E27FC236}">
                  <a16:creationId xmlns:a16="http://schemas.microsoft.com/office/drawing/2014/main" id="{4582F97F-DEC6-1042-84F8-230A0E725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5891" y="1666173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Line 282">
              <a:extLst>
                <a:ext uri="{FF2B5EF4-FFF2-40B4-BE49-F238E27FC236}">
                  <a16:creationId xmlns:a16="http://schemas.microsoft.com/office/drawing/2014/main" id="{E27607A2-A55D-1E4E-A7DC-D02F627E8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0974" y="1666173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3" name="Line 283">
              <a:extLst>
                <a:ext uri="{FF2B5EF4-FFF2-40B4-BE49-F238E27FC236}">
                  <a16:creationId xmlns:a16="http://schemas.microsoft.com/office/drawing/2014/main" id="{8DD37E8C-1915-D049-AB47-171918ED1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68401" y="3647986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Text Box 284">
              <a:extLst>
                <a:ext uri="{FF2B5EF4-FFF2-40B4-BE49-F238E27FC236}">
                  <a16:creationId xmlns:a16="http://schemas.microsoft.com/office/drawing/2014/main" id="{373B57A0-6A99-7640-8562-A14FEDE2B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2918" y="1491652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185" name="Text Box 286">
              <a:extLst>
                <a:ext uri="{FF2B5EF4-FFF2-40B4-BE49-F238E27FC236}">
                  <a16:creationId xmlns:a16="http://schemas.microsoft.com/office/drawing/2014/main" id="{A39B50BF-5EFF-0045-ADB3-B4F28E92E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693131" y="1620961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186" name="Line 288">
              <a:extLst>
                <a:ext uri="{FF2B5EF4-FFF2-40B4-BE49-F238E27FC236}">
                  <a16:creationId xmlns:a16="http://schemas.microsoft.com/office/drawing/2014/main" id="{55EB893A-4478-7D4E-A2A8-A5437DE0C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0864" y="1668859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3A43B7-67EB-8149-8177-63ACBDAC09D3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1" y="3626318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C6ED6D6-A137-9B42-BF4F-C72EBCC66029}"/>
                </a:ext>
              </a:extLst>
            </p:cNvPr>
            <p:cNvSpPr txBox="1"/>
            <p:nvPr/>
          </p:nvSpPr>
          <p:spPr>
            <a:xfrm rot="16200000">
              <a:off x="10440763" y="2708058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51FB1CF-649B-CC49-BACE-97B8B3CDE942}"/>
                </a:ext>
              </a:extLst>
            </p:cNvPr>
            <p:cNvSpPr/>
            <p:nvPr/>
          </p:nvSpPr>
          <p:spPr>
            <a:xfrm>
              <a:off x="13195300" y="16256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Text Box 285">
              <a:extLst>
                <a:ext uri="{FF2B5EF4-FFF2-40B4-BE49-F238E27FC236}">
                  <a16:creationId xmlns:a16="http://schemas.microsoft.com/office/drawing/2014/main" id="{C633E812-6FC0-C24F-B90C-3885051F0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48181" y="3764815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B7FD550-F812-2E40-88E3-303D39E6D2EA}"/>
                </a:ext>
              </a:extLst>
            </p:cNvPr>
            <p:cNvSpPr/>
            <p:nvPr/>
          </p:nvSpPr>
          <p:spPr>
            <a:xfrm>
              <a:off x="13213792" y="1978681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Line 288">
              <a:extLst>
                <a:ext uri="{FF2B5EF4-FFF2-40B4-BE49-F238E27FC236}">
                  <a16:creationId xmlns:a16="http://schemas.microsoft.com/office/drawing/2014/main" id="{D53B1774-03D5-BD4B-9BCD-E50D15DB4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1558" y="2061890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9628093C-FFB3-054E-B64A-1E3835241090}"/>
              </a:ext>
            </a:extLst>
          </p:cNvPr>
          <p:cNvSpPr/>
          <p:nvPr/>
        </p:nvSpPr>
        <p:spPr>
          <a:xfrm rot="19191287">
            <a:off x="7883091" y="2781701"/>
            <a:ext cx="1203158" cy="529390"/>
          </a:xfrm>
          <a:prstGeom prst="ellipse">
            <a:avLst/>
          </a:prstGeom>
          <a:noFill/>
          <a:ln w="25400">
            <a:solidFill>
              <a:srgbClr val="001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6200A7-EAB4-A446-B925-6AAC42752BAA}"/>
              </a:ext>
            </a:extLst>
          </p:cNvPr>
          <p:cNvSpPr/>
          <p:nvPr/>
        </p:nvSpPr>
        <p:spPr>
          <a:xfrm>
            <a:off x="9577137" y="1414913"/>
            <a:ext cx="866274" cy="866274"/>
          </a:xfrm>
          <a:prstGeom prst="ellipse">
            <a:avLst/>
          </a:prstGeom>
          <a:noFill/>
          <a:ln w="28575">
            <a:solidFill>
              <a:srgbClr val="001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54E839-2366-974D-AA53-9D5D4AA79583}"/>
              </a:ext>
            </a:extLst>
          </p:cNvPr>
          <p:cNvGrpSpPr/>
          <p:nvPr/>
        </p:nvGrpSpPr>
        <p:grpSpPr>
          <a:xfrm>
            <a:off x="10048776" y="1568677"/>
            <a:ext cx="1915427" cy="480131"/>
            <a:chOff x="10048776" y="1376173"/>
            <a:chExt cx="1915427" cy="480131"/>
          </a:xfrm>
          <a:solidFill>
            <a:schemeClr val="bg1"/>
          </a:solidFill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A993798-9407-6A45-8986-FB364E5661F1}"/>
                </a:ext>
              </a:extLst>
            </p:cNvPr>
            <p:cNvSpPr/>
            <p:nvPr/>
          </p:nvSpPr>
          <p:spPr>
            <a:xfrm>
              <a:off x="10048776" y="1414914"/>
              <a:ext cx="144379" cy="336885"/>
            </a:xfrm>
            <a:prstGeom prst="rightBrac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6" name="Text Box 252">
              <a:extLst>
                <a:ext uri="{FF2B5EF4-FFF2-40B4-BE49-F238E27FC236}">
                  <a16:creationId xmlns:a16="http://schemas.microsoft.com/office/drawing/2014/main" id="{90EEE6E2-B3F9-6740-9FCA-2CF9A84F8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8612" y="1376173"/>
              <a:ext cx="1815591" cy="4801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retransmissions</a:t>
              </a:r>
            </a:p>
          </p:txBody>
        </p:sp>
      </p:grpSp>
      <p:sp>
        <p:nvSpPr>
          <p:cNvPr id="195" name="Slide Number Placeholder 2">
            <a:extLst>
              <a:ext uri="{FF2B5EF4-FFF2-40B4-BE49-F238E27FC236}">
                <a16:creationId xmlns:a16="http://schemas.microsoft.com/office/drawing/2014/main" id="{D20A324A-9052-8641-896E-6CAFE6700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2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2383 -2.22222E-6 L 0.02383 0.14584 L 0.08542 0.14584 L 0.05716 0.20625 L 0.16237 0.20625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2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0.20625 L 0.19492 0.20648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25 0.20648 L 0.25221 0.20648 L 0.29661 0.11597 L 0.35755 0.12084 L 0.35755 -0.01111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29" grpId="1" animBg="1"/>
      <p:bldP spid="229" grpId="2" animBg="1"/>
      <p:bldP spid="229" grpId="3" animBg="1"/>
      <p:bldP spid="230" grpId="0"/>
      <p:bldP spid="231" grpId="0" animBg="1"/>
      <p:bldP spid="10" grpId="0" animBg="1"/>
      <p:bldP spid="10" grpId="1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Freeform 3">
            <a:extLst>
              <a:ext uri="{FF2B5EF4-FFF2-40B4-BE49-F238E27FC236}">
                <a16:creationId xmlns:a16="http://schemas.microsoft.com/office/drawing/2014/main" id="{F3DAD8A0-663C-1646-8A3A-A562D7F6543A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83BB7D95-FCAE-9B42-AEAB-D8E35C89434F}"/>
              </a:ext>
            </a:extLst>
          </p:cNvPr>
          <p:cNvGrpSpPr/>
          <p:nvPr/>
        </p:nvGrpSpPr>
        <p:grpSpPr>
          <a:xfrm>
            <a:off x="6249435" y="5024056"/>
            <a:ext cx="720732" cy="1182930"/>
            <a:chOff x="10910965" y="2513124"/>
            <a:chExt cx="586768" cy="904023"/>
          </a:xfrm>
        </p:grpSpPr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B166A895-5BC9-2648-8A56-D2E710C6B54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E312B60-1C4E-AD4B-8C4A-4F2EEF657244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32EBA421-617D-FD48-A968-2D26C923E03D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A91341A0-C7EC-F148-816F-EABD49A6B59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D95EE473-EC8C-B946-A371-E70E0010B34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Freeform 9">
            <a:extLst>
              <a:ext uri="{FF2B5EF4-FFF2-40B4-BE49-F238E27FC236}">
                <a16:creationId xmlns:a16="http://schemas.microsoft.com/office/drawing/2014/main" id="{7BC539C4-03E2-6040-9EE4-38A67D76BDD0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BD209F8-EB2A-9F4F-B363-BC938C5DA835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BCE8A729-A73C-F54F-A8A9-3733CC70183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F48DF19-80E3-7F4A-8454-1BEB4B00E16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FA6A88D-F9D7-4145-A917-41C2C7FC12A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391498D3-135C-F543-A213-6124B95A870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F5B7A06C-468D-E74C-97F5-530BC4315BF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26A6ED3-2CE4-F243-BD5E-0E3D12D1032C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E5732A89-DEC6-C04F-8D35-653ED5A74D0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BA48241-0809-D749-AA95-E5E0009564B5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4F914E7F-35B8-B84D-9E03-048E2AC52A84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059F7DD-38D6-FB44-928C-D70FCB46C69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69780329-E6CC-7B44-AD09-CD529A71009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Freeform 6">
            <a:extLst>
              <a:ext uri="{FF2B5EF4-FFF2-40B4-BE49-F238E27FC236}">
                <a16:creationId xmlns:a16="http://schemas.microsoft.com/office/drawing/2014/main" id="{0A6B0B41-CE88-A847-BDFD-D4C5406DB4FD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98728B3-54B3-7348-A92A-D46EBCBE40A7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993EFA25-A923-104F-AA7A-D1A0A1DFAF09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F9FAACE5-7286-8041-B6C5-31BF3B00BC52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B9192CF-4A86-234C-A018-E18B6174B23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E51604E2-6668-3C47-9339-A57BD00E151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1355E105-F22E-4C4E-B4E5-337CC0AC9628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98CAF04A-1334-B348-B035-3A982F9BDEB6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1CC3E213-0DED-B141-84EE-4148FCBF95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873B81E7-2D3F-7C4E-BD26-C74207A647E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6BE5949F-B050-EB4B-B822-E35D4247EEC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2AD53E5B-C2A7-B44B-BE8C-CE15460DCE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D8E482E0-784D-9147-8920-C673267B1F7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C0849211-2B58-F142-A8CE-1BF8EAE9207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5A3A8A9F-4FBE-BD43-8E9E-03C5075F771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124">
            <a:extLst>
              <a:ext uri="{FF2B5EF4-FFF2-40B4-BE49-F238E27FC236}">
                <a16:creationId xmlns:a16="http://schemas.microsoft.com/office/drawing/2014/main" id="{1875CC16-4D82-EC4B-A27F-8C5523CDCA1C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58" name="Picture 125" descr="desktop_computer_stylized_medium">
              <a:extLst>
                <a:ext uri="{FF2B5EF4-FFF2-40B4-BE49-F238E27FC236}">
                  <a16:creationId xmlns:a16="http://schemas.microsoft.com/office/drawing/2014/main" id="{06C4FF17-B894-F64E-B8E9-009E2F935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" name="Freeform 126">
              <a:extLst>
                <a:ext uri="{FF2B5EF4-FFF2-40B4-BE49-F238E27FC236}">
                  <a16:creationId xmlns:a16="http://schemas.microsoft.com/office/drawing/2014/main" id="{2B78B566-3D03-D044-A615-5F2E69BA2D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47" name="Freeform 12">
            <a:extLst>
              <a:ext uri="{FF2B5EF4-FFF2-40B4-BE49-F238E27FC236}">
                <a16:creationId xmlns:a16="http://schemas.microsoft.com/office/drawing/2014/main" id="{B3DEE67E-0295-1C42-877B-3030DF5CC3A0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8" name="Line 33">
            <a:extLst>
              <a:ext uri="{FF2B5EF4-FFF2-40B4-BE49-F238E27FC236}">
                <a16:creationId xmlns:a16="http://schemas.microsoft.com/office/drawing/2014/main" id="{EB4F5429-B362-3445-AEC3-247C13D4C6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9" name="Text Box 42">
            <a:extLst>
              <a:ext uri="{FF2B5EF4-FFF2-40B4-BE49-F238E27FC236}">
                <a16:creationId xmlns:a16="http://schemas.microsoft.com/office/drawing/2014/main" id="{71EABF9B-1A6B-F746-87A6-59211399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0" name="Text Box 52">
            <a:extLst>
              <a:ext uri="{FF2B5EF4-FFF2-40B4-BE49-F238E27FC236}">
                <a16:creationId xmlns:a16="http://schemas.microsoft.com/office/drawing/2014/main" id="{E952F158-8C87-2743-A654-CB43702C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1" name="Line 53">
            <a:extLst>
              <a:ext uri="{FF2B5EF4-FFF2-40B4-BE49-F238E27FC236}">
                <a16:creationId xmlns:a16="http://schemas.microsoft.com/office/drawing/2014/main" id="{75256407-96DE-9F48-98B8-5BBEA93EF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2" name="Line 54">
            <a:extLst>
              <a:ext uri="{FF2B5EF4-FFF2-40B4-BE49-F238E27FC236}">
                <a16:creationId xmlns:a16="http://schemas.microsoft.com/office/drawing/2014/main" id="{468D4135-22FF-CA48-B7FE-0A8C463F08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3" name="Line 55">
            <a:extLst>
              <a:ext uri="{FF2B5EF4-FFF2-40B4-BE49-F238E27FC236}">
                <a16:creationId xmlns:a16="http://schemas.microsoft.com/office/drawing/2014/main" id="{BBD1E308-9528-154A-A531-46348FA3DF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4" name="Line 57">
            <a:extLst>
              <a:ext uri="{FF2B5EF4-FFF2-40B4-BE49-F238E27FC236}">
                <a16:creationId xmlns:a16="http://schemas.microsoft.com/office/drawing/2014/main" id="{ED09B7CD-707F-824A-951E-3DF44B1587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6" name="Group 127">
            <a:extLst>
              <a:ext uri="{FF2B5EF4-FFF2-40B4-BE49-F238E27FC236}">
                <a16:creationId xmlns:a16="http://schemas.microsoft.com/office/drawing/2014/main" id="{F053E5CE-83C8-B44F-BB41-24ACED3C1F54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20" name="Freeform 128">
              <a:extLst>
                <a:ext uri="{FF2B5EF4-FFF2-40B4-BE49-F238E27FC236}">
                  <a16:creationId xmlns:a16="http://schemas.microsoft.com/office/drawing/2014/main" id="{0C38C29E-82D9-DE4D-B34F-6E1B0F29E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1" name="Rectangle 129">
              <a:extLst>
                <a:ext uri="{FF2B5EF4-FFF2-40B4-BE49-F238E27FC236}">
                  <a16:creationId xmlns:a16="http://schemas.microsoft.com/office/drawing/2014/main" id="{68008099-7DA3-DC4F-9848-B28E0757C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2" name="Freeform 130">
              <a:extLst>
                <a:ext uri="{FF2B5EF4-FFF2-40B4-BE49-F238E27FC236}">
                  <a16:creationId xmlns:a16="http://schemas.microsoft.com/office/drawing/2014/main" id="{EE836601-014E-A34E-BA49-8C6B48990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3" name="Freeform 131">
              <a:extLst>
                <a:ext uri="{FF2B5EF4-FFF2-40B4-BE49-F238E27FC236}">
                  <a16:creationId xmlns:a16="http://schemas.microsoft.com/office/drawing/2014/main" id="{196DB8E5-D7EB-FE4F-8E87-CF4500523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Rectangle 132">
              <a:extLst>
                <a:ext uri="{FF2B5EF4-FFF2-40B4-BE49-F238E27FC236}">
                  <a16:creationId xmlns:a16="http://schemas.microsoft.com/office/drawing/2014/main" id="{A36AF25C-36F4-8C41-BBF3-7179E440A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5" name="Group 133">
              <a:extLst>
                <a:ext uri="{FF2B5EF4-FFF2-40B4-BE49-F238E27FC236}">
                  <a16:creationId xmlns:a16="http://schemas.microsoft.com/office/drawing/2014/main" id="{91FC7106-BBE3-6342-AEDC-BB075E2A4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0" name="AutoShape 134">
                <a:extLst>
                  <a:ext uri="{FF2B5EF4-FFF2-40B4-BE49-F238E27FC236}">
                    <a16:creationId xmlns:a16="http://schemas.microsoft.com/office/drawing/2014/main" id="{B78B2B71-C293-E74B-A8B2-FA48F8A21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1" name="AutoShape 135">
                <a:extLst>
                  <a:ext uri="{FF2B5EF4-FFF2-40B4-BE49-F238E27FC236}">
                    <a16:creationId xmlns:a16="http://schemas.microsoft.com/office/drawing/2014/main" id="{B93FE048-8D2E-184B-938F-A023FE6CC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6" name="Rectangle 136">
              <a:extLst>
                <a:ext uri="{FF2B5EF4-FFF2-40B4-BE49-F238E27FC236}">
                  <a16:creationId xmlns:a16="http://schemas.microsoft.com/office/drawing/2014/main" id="{1BE92891-13BB-1942-AF26-7547F5E89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7" name="Group 137">
              <a:extLst>
                <a:ext uri="{FF2B5EF4-FFF2-40B4-BE49-F238E27FC236}">
                  <a16:creationId xmlns:a16="http://schemas.microsoft.com/office/drawing/2014/main" id="{B146C1A0-0498-3742-B869-C11FC5A9B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8" name="AutoShape 138">
                <a:extLst>
                  <a:ext uri="{FF2B5EF4-FFF2-40B4-BE49-F238E27FC236}">
                    <a16:creationId xmlns:a16="http://schemas.microsoft.com/office/drawing/2014/main" id="{6D8DAB10-D332-E443-B0C8-6926120D7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9" name="AutoShape 139">
                <a:extLst>
                  <a:ext uri="{FF2B5EF4-FFF2-40B4-BE49-F238E27FC236}">
                    <a16:creationId xmlns:a16="http://schemas.microsoft.com/office/drawing/2014/main" id="{10A758BC-CA4A-4941-B3B1-013DFD754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8" name="Rectangle 140">
              <a:extLst>
                <a:ext uri="{FF2B5EF4-FFF2-40B4-BE49-F238E27FC236}">
                  <a16:creationId xmlns:a16="http://schemas.microsoft.com/office/drawing/2014/main" id="{72D726F8-E1D6-6540-B8C3-5DC6D289A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Rectangle 141">
              <a:extLst>
                <a:ext uri="{FF2B5EF4-FFF2-40B4-BE49-F238E27FC236}">
                  <a16:creationId xmlns:a16="http://schemas.microsoft.com/office/drawing/2014/main" id="{A62C6415-93B4-6540-B726-6DC1170DF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30" name="Group 142">
              <a:extLst>
                <a:ext uri="{FF2B5EF4-FFF2-40B4-BE49-F238E27FC236}">
                  <a16:creationId xmlns:a16="http://schemas.microsoft.com/office/drawing/2014/main" id="{E2133AAA-F115-D84C-A2BB-27266E35F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6" name="AutoShape 143">
                <a:extLst>
                  <a:ext uri="{FF2B5EF4-FFF2-40B4-BE49-F238E27FC236}">
                    <a16:creationId xmlns:a16="http://schemas.microsoft.com/office/drawing/2014/main" id="{2E174869-B2BC-4A45-B3FD-9330A289D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7" name="AutoShape 144">
                <a:extLst>
                  <a:ext uri="{FF2B5EF4-FFF2-40B4-BE49-F238E27FC236}">
                    <a16:creationId xmlns:a16="http://schemas.microsoft.com/office/drawing/2014/main" id="{865B98B3-39D4-1340-8796-962A54421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1" name="Freeform 145">
              <a:extLst>
                <a:ext uri="{FF2B5EF4-FFF2-40B4-BE49-F238E27FC236}">
                  <a16:creationId xmlns:a16="http://schemas.microsoft.com/office/drawing/2014/main" id="{519C0B54-898C-9845-915D-7A5F4E93D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2" name="Group 146">
              <a:extLst>
                <a:ext uri="{FF2B5EF4-FFF2-40B4-BE49-F238E27FC236}">
                  <a16:creationId xmlns:a16="http://schemas.microsoft.com/office/drawing/2014/main" id="{8CDD4409-D107-D44E-A6F3-3F54C9F34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4" name="AutoShape 147">
                <a:extLst>
                  <a:ext uri="{FF2B5EF4-FFF2-40B4-BE49-F238E27FC236}">
                    <a16:creationId xmlns:a16="http://schemas.microsoft.com/office/drawing/2014/main" id="{55B72EBE-4A58-CF48-BD56-76B6F6022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5" name="AutoShape 148">
                <a:extLst>
                  <a:ext uri="{FF2B5EF4-FFF2-40B4-BE49-F238E27FC236}">
                    <a16:creationId xmlns:a16="http://schemas.microsoft.com/office/drawing/2014/main" id="{AEF43A66-7669-AC44-AF01-1D8B6CB77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3" name="Rectangle 149">
              <a:extLst>
                <a:ext uri="{FF2B5EF4-FFF2-40B4-BE49-F238E27FC236}">
                  <a16:creationId xmlns:a16="http://schemas.microsoft.com/office/drawing/2014/main" id="{48DA1B94-09C2-1840-B8EC-113BE8C83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4" name="Freeform 150">
              <a:extLst>
                <a:ext uri="{FF2B5EF4-FFF2-40B4-BE49-F238E27FC236}">
                  <a16:creationId xmlns:a16="http://schemas.microsoft.com/office/drawing/2014/main" id="{E90CC519-FF6C-A642-B4B0-C0D5E7E7F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5" name="Freeform 151">
              <a:extLst>
                <a:ext uri="{FF2B5EF4-FFF2-40B4-BE49-F238E27FC236}">
                  <a16:creationId xmlns:a16="http://schemas.microsoft.com/office/drawing/2014/main" id="{4FD498C9-45E2-9A44-833E-DF1718373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6" name="Oval 152">
              <a:extLst>
                <a:ext uri="{FF2B5EF4-FFF2-40B4-BE49-F238E27FC236}">
                  <a16:creationId xmlns:a16="http://schemas.microsoft.com/office/drawing/2014/main" id="{094B9650-E8E9-8049-A250-639ED23B6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7" name="Freeform 153">
              <a:extLst>
                <a:ext uri="{FF2B5EF4-FFF2-40B4-BE49-F238E27FC236}">
                  <a16:creationId xmlns:a16="http://schemas.microsoft.com/office/drawing/2014/main" id="{CC772392-E262-1B4C-934A-C2274B74B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8" name="AutoShape 154">
              <a:extLst>
                <a:ext uri="{FF2B5EF4-FFF2-40B4-BE49-F238E27FC236}">
                  <a16:creationId xmlns:a16="http://schemas.microsoft.com/office/drawing/2014/main" id="{A847FBEF-BCEF-144E-A9B4-6D4EC2B32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9" name="AutoShape 155">
              <a:extLst>
                <a:ext uri="{FF2B5EF4-FFF2-40B4-BE49-F238E27FC236}">
                  <a16:creationId xmlns:a16="http://schemas.microsoft.com/office/drawing/2014/main" id="{77E42DB7-A005-9743-82D9-584F8FF4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0" name="Oval 156">
              <a:extLst>
                <a:ext uri="{FF2B5EF4-FFF2-40B4-BE49-F238E27FC236}">
                  <a16:creationId xmlns:a16="http://schemas.microsoft.com/office/drawing/2014/main" id="{727589AB-7983-4642-ABB0-1373C86DB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Oval 157">
              <a:extLst>
                <a:ext uri="{FF2B5EF4-FFF2-40B4-BE49-F238E27FC236}">
                  <a16:creationId xmlns:a16="http://schemas.microsoft.com/office/drawing/2014/main" id="{0E294EC3-D225-AC47-9069-5C4C2296B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2" name="Oval 158">
              <a:extLst>
                <a:ext uri="{FF2B5EF4-FFF2-40B4-BE49-F238E27FC236}">
                  <a16:creationId xmlns:a16="http://schemas.microsoft.com/office/drawing/2014/main" id="{91CEEFA5-1DF7-3243-BA43-EEF99F148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3" name="Rectangle 159">
              <a:extLst>
                <a:ext uri="{FF2B5EF4-FFF2-40B4-BE49-F238E27FC236}">
                  <a16:creationId xmlns:a16="http://schemas.microsoft.com/office/drawing/2014/main" id="{1F261A4A-7DA6-3F43-A166-B036ABB1F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57" name="Group 160">
            <a:extLst>
              <a:ext uri="{FF2B5EF4-FFF2-40B4-BE49-F238E27FC236}">
                <a16:creationId xmlns:a16="http://schemas.microsoft.com/office/drawing/2014/main" id="{FC5CD3E0-8F4C-A247-BF27-2828EA8EA48E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418" name="Picture 161" descr="desktop_computer_stylized_medium">
              <a:extLst>
                <a:ext uri="{FF2B5EF4-FFF2-40B4-BE49-F238E27FC236}">
                  <a16:creationId xmlns:a16="http://schemas.microsoft.com/office/drawing/2014/main" id="{6E92F66C-6B76-EE47-BDD2-F1129D17E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" name="Freeform 162">
              <a:extLst>
                <a:ext uri="{FF2B5EF4-FFF2-40B4-BE49-F238E27FC236}">
                  <a16:creationId xmlns:a16="http://schemas.microsoft.com/office/drawing/2014/main" id="{6E619406-BD3D-804E-84E7-04C656A88C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8" name="Group 163">
            <a:extLst>
              <a:ext uri="{FF2B5EF4-FFF2-40B4-BE49-F238E27FC236}">
                <a16:creationId xmlns:a16="http://schemas.microsoft.com/office/drawing/2014/main" id="{E1C5F9CD-6CD9-E043-8A6F-A2FE02A80733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86" name="Freeform 164">
              <a:extLst>
                <a:ext uri="{FF2B5EF4-FFF2-40B4-BE49-F238E27FC236}">
                  <a16:creationId xmlns:a16="http://schemas.microsoft.com/office/drawing/2014/main" id="{6CA1ADCB-BF30-864D-9F00-26EE89960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7" name="Rectangle 165">
              <a:extLst>
                <a:ext uri="{FF2B5EF4-FFF2-40B4-BE49-F238E27FC236}">
                  <a16:creationId xmlns:a16="http://schemas.microsoft.com/office/drawing/2014/main" id="{84113A57-FEA3-A245-ADC3-1C98EE6B6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Freeform 166">
              <a:extLst>
                <a:ext uri="{FF2B5EF4-FFF2-40B4-BE49-F238E27FC236}">
                  <a16:creationId xmlns:a16="http://schemas.microsoft.com/office/drawing/2014/main" id="{17DDF599-C8B9-ED49-A878-2E9E9C14F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9" name="Freeform 167">
              <a:extLst>
                <a:ext uri="{FF2B5EF4-FFF2-40B4-BE49-F238E27FC236}">
                  <a16:creationId xmlns:a16="http://schemas.microsoft.com/office/drawing/2014/main" id="{D79F5A9D-B30C-E04E-814D-CEF62D45B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0" name="Rectangle 168">
              <a:extLst>
                <a:ext uri="{FF2B5EF4-FFF2-40B4-BE49-F238E27FC236}">
                  <a16:creationId xmlns:a16="http://schemas.microsoft.com/office/drawing/2014/main" id="{E4257EA1-363B-2845-8C9B-7FA15C50A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1" name="Group 169">
              <a:extLst>
                <a:ext uri="{FF2B5EF4-FFF2-40B4-BE49-F238E27FC236}">
                  <a16:creationId xmlns:a16="http://schemas.microsoft.com/office/drawing/2014/main" id="{5E2C0E7D-06A7-264F-887D-F219437D1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170">
                <a:extLst>
                  <a:ext uri="{FF2B5EF4-FFF2-40B4-BE49-F238E27FC236}">
                    <a16:creationId xmlns:a16="http://schemas.microsoft.com/office/drawing/2014/main" id="{A967F0FF-1A5B-524B-93E6-F5241976B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7" name="AutoShape 171">
                <a:extLst>
                  <a:ext uri="{FF2B5EF4-FFF2-40B4-BE49-F238E27FC236}">
                    <a16:creationId xmlns:a16="http://schemas.microsoft.com/office/drawing/2014/main" id="{47E42211-0EB4-8846-9356-8025F0B0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2" name="Rectangle 172">
              <a:extLst>
                <a:ext uri="{FF2B5EF4-FFF2-40B4-BE49-F238E27FC236}">
                  <a16:creationId xmlns:a16="http://schemas.microsoft.com/office/drawing/2014/main" id="{A253ECB5-E810-654A-8AEA-B06E7E8BD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3" name="Group 173">
              <a:extLst>
                <a:ext uri="{FF2B5EF4-FFF2-40B4-BE49-F238E27FC236}">
                  <a16:creationId xmlns:a16="http://schemas.microsoft.com/office/drawing/2014/main" id="{8ABBF0A2-79C7-3843-AEF7-0B108A1A9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174">
                <a:extLst>
                  <a:ext uri="{FF2B5EF4-FFF2-40B4-BE49-F238E27FC236}">
                    <a16:creationId xmlns:a16="http://schemas.microsoft.com/office/drawing/2014/main" id="{0D6185E6-D51D-A544-8C9F-6CF31ACD0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5" name="AutoShape 175">
                <a:extLst>
                  <a:ext uri="{FF2B5EF4-FFF2-40B4-BE49-F238E27FC236}">
                    <a16:creationId xmlns:a16="http://schemas.microsoft.com/office/drawing/2014/main" id="{45C49FBD-4799-3440-BE93-ED432BA55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4" name="Rectangle 176">
              <a:extLst>
                <a:ext uri="{FF2B5EF4-FFF2-40B4-BE49-F238E27FC236}">
                  <a16:creationId xmlns:a16="http://schemas.microsoft.com/office/drawing/2014/main" id="{62DDF460-8AF3-FF41-B885-D46ADE63C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5" name="Rectangle 177">
              <a:extLst>
                <a:ext uri="{FF2B5EF4-FFF2-40B4-BE49-F238E27FC236}">
                  <a16:creationId xmlns:a16="http://schemas.microsoft.com/office/drawing/2014/main" id="{C24947D6-AADC-9A47-95C8-7A2CCE91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6" name="Group 178">
              <a:extLst>
                <a:ext uri="{FF2B5EF4-FFF2-40B4-BE49-F238E27FC236}">
                  <a16:creationId xmlns:a16="http://schemas.microsoft.com/office/drawing/2014/main" id="{51A2B0F1-DE5B-9C44-A881-C4B542B6B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12" name="AutoShape 179">
                <a:extLst>
                  <a:ext uri="{FF2B5EF4-FFF2-40B4-BE49-F238E27FC236}">
                    <a16:creationId xmlns:a16="http://schemas.microsoft.com/office/drawing/2014/main" id="{FF26D077-4EA3-2342-837F-8A5D5BE98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3" name="AutoShape 180">
                <a:extLst>
                  <a:ext uri="{FF2B5EF4-FFF2-40B4-BE49-F238E27FC236}">
                    <a16:creationId xmlns:a16="http://schemas.microsoft.com/office/drawing/2014/main" id="{6938491D-ACC4-D247-A174-ED9E63955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7" name="Freeform 181">
              <a:extLst>
                <a:ext uri="{FF2B5EF4-FFF2-40B4-BE49-F238E27FC236}">
                  <a16:creationId xmlns:a16="http://schemas.microsoft.com/office/drawing/2014/main" id="{8347DBD3-007C-5347-8074-BC4893481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8" name="Group 182">
              <a:extLst>
                <a:ext uri="{FF2B5EF4-FFF2-40B4-BE49-F238E27FC236}">
                  <a16:creationId xmlns:a16="http://schemas.microsoft.com/office/drawing/2014/main" id="{97B09700-0634-FF4D-98CD-FC999C9A3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183">
                <a:extLst>
                  <a:ext uri="{FF2B5EF4-FFF2-40B4-BE49-F238E27FC236}">
                    <a16:creationId xmlns:a16="http://schemas.microsoft.com/office/drawing/2014/main" id="{CAE14D82-2E48-404E-B50D-02636745A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AutoShape 184">
                <a:extLst>
                  <a:ext uri="{FF2B5EF4-FFF2-40B4-BE49-F238E27FC236}">
                    <a16:creationId xmlns:a16="http://schemas.microsoft.com/office/drawing/2014/main" id="{51BBC259-2416-1447-ADC8-FFADEB6DB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9" name="Rectangle 185">
              <a:extLst>
                <a:ext uri="{FF2B5EF4-FFF2-40B4-BE49-F238E27FC236}">
                  <a16:creationId xmlns:a16="http://schemas.microsoft.com/office/drawing/2014/main" id="{1064C0C2-840D-B947-9570-7D79A80EF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0" name="Freeform 186">
              <a:extLst>
                <a:ext uri="{FF2B5EF4-FFF2-40B4-BE49-F238E27FC236}">
                  <a16:creationId xmlns:a16="http://schemas.microsoft.com/office/drawing/2014/main" id="{B6468F87-96EF-784A-B97A-D7EA2DEA7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1" name="Freeform 187">
              <a:extLst>
                <a:ext uri="{FF2B5EF4-FFF2-40B4-BE49-F238E27FC236}">
                  <a16:creationId xmlns:a16="http://schemas.microsoft.com/office/drawing/2014/main" id="{F24072E3-E21E-3D47-83FF-6B5B3B036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2" name="Oval 188">
              <a:extLst>
                <a:ext uri="{FF2B5EF4-FFF2-40B4-BE49-F238E27FC236}">
                  <a16:creationId xmlns:a16="http://schemas.microsoft.com/office/drawing/2014/main" id="{C2FDEF67-F14F-2A4C-A3BF-0529D843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Freeform 189">
              <a:extLst>
                <a:ext uri="{FF2B5EF4-FFF2-40B4-BE49-F238E27FC236}">
                  <a16:creationId xmlns:a16="http://schemas.microsoft.com/office/drawing/2014/main" id="{E396FECC-6A5D-DA40-A4D0-B93DFA225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AutoShape 190">
              <a:extLst>
                <a:ext uri="{FF2B5EF4-FFF2-40B4-BE49-F238E27FC236}">
                  <a16:creationId xmlns:a16="http://schemas.microsoft.com/office/drawing/2014/main" id="{AF73C4B3-874F-8945-8C8A-3D07D6B2F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AutoShape 191">
              <a:extLst>
                <a:ext uri="{FF2B5EF4-FFF2-40B4-BE49-F238E27FC236}">
                  <a16:creationId xmlns:a16="http://schemas.microsoft.com/office/drawing/2014/main" id="{7B3616E9-0E1D-0F4A-B64E-333A0E782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6" name="Oval 192">
              <a:extLst>
                <a:ext uri="{FF2B5EF4-FFF2-40B4-BE49-F238E27FC236}">
                  <a16:creationId xmlns:a16="http://schemas.microsoft.com/office/drawing/2014/main" id="{B6D080BF-90A6-B144-BB0F-B017C8FC3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7" name="Oval 193">
              <a:extLst>
                <a:ext uri="{FF2B5EF4-FFF2-40B4-BE49-F238E27FC236}">
                  <a16:creationId xmlns:a16="http://schemas.microsoft.com/office/drawing/2014/main" id="{476EDDEF-CE6F-4042-81DC-768C18CD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8" name="Oval 194">
              <a:extLst>
                <a:ext uri="{FF2B5EF4-FFF2-40B4-BE49-F238E27FC236}">
                  <a16:creationId xmlns:a16="http://schemas.microsoft.com/office/drawing/2014/main" id="{D38E2869-2274-384D-8E48-0AED4D696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9" name="Rectangle 195">
              <a:extLst>
                <a:ext uri="{FF2B5EF4-FFF2-40B4-BE49-F238E27FC236}">
                  <a16:creationId xmlns:a16="http://schemas.microsoft.com/office/drawing/2014/main" id="{E207AF41-FA65-C248-905D-7770F218B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59" name="Line 57">
            <a:extLst>
              <a:ext uri="{FF2B5EF4-FFF2-40B4-BE49-F238E27FC236}">
                <a16:creationId xmlns:a16="http://schemas.microsoft.com/office/drawing/2014/main" id="{63DE0F1D-A9CF-3B47-9DBF-096FE0F670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0" name="Line 57">
            <a:extLst>
              <a:ext uri="{FF2B5EF4-FFF2-40B4-BE49-F238E27FC236}">
                <a16:creationId xmlns:a16="http://schemas.microsoft.com/office/drawing/2014/main" id="{46D01C7A-CEF1-E346-AF5D-2CCF20987B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1" name="Line 57">
            <a:extLst>
              <a:ext uri="{FF2B5EF4-FFF2-40B4-BE49-F238E27FC236}">
                <a16:creationId xmlns:a16="http://schemas.microsoft.com/office/drawing/2014/main" id="{FC5AF6D5-FBFA-504B-A634-B5D18FA558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A8476EBE-514C-F24A-9934-50A3E251CCB0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79" name="Text Box 68">
              <a:extLst>
                <a:ext uri="{FF2B5EF4-FFF2-40B4-BE49-F238E27FC236}">
                  <a16:creationId xmlns:a16="http://schemas.microsoft.com/office/drawing/2014/main" id="{8AF39E71-B088-4C43-899B-2F5F18675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Oval 217">
              <a:extLst>
                <a:ext uri="{FF2B5EF4-FFF2-40B4-BE49-F238E27FC236}">
                  <a16:creationId xmlns:a16="http://schemas.microsoft.com/office/drawing/2014/main" id="{11DE1202-9705-C244-9A3F-E44B4A0C0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Line 229">
              <a:extLst>
                <a:ext uri="{FF2B5EF4-FFF2-40B4-BE49-F238E27FC236}">
                  <a16:creationId xmlns:a16="http://schemas.microsoft.com/office/drawing/2014/main" id="{429846E6-D021-D048-B531-E1D9B4772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2">
              <a:extLst>
                <a:ext uri="{FF2B5EF4-FFF2-40B4-BE49-F238E27FC236}">
                  <a16:creationId xmlns:a16="http://schemas.microsoft.com/office/drawing/2014/main" id="{C1A4B9C1-E455-364D-9F70-13A0F3F4D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Text Box 233">
              <a:extLst>
                <a:ext uri="{FF2B5EF4-FFF2-40B4-BE49-F238E27FC236}">
                  <a16:creationId xmlns:a16="http://schemas.microsoft.com/office/drawing/2014/main" id="{580E2367-A745-E345-BB8F-41D62127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4" name="Line 234">
              <a:extLst>
                <a:ext uri="{FF2B5EF4-FFF2-40B4-BE49-F238E27FC236}">
                  <a16:creationId xmlns:a16="http://schemas.microsoft.com/office/drawing/2014/main" id="{461900DA-408C-DE4C-AE3A-7C59E1705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5" name="Line 235">
              <a:extLst>
                <a:ext uri="{FF2B5EF4-FFF2-40B4-BE49-F238E27FC236}">
                  <a16:creationId xmlns:a16="http://schemas.microsoft.com/office/drawing/2014/main" id="{9AE41AE9-2E2C-A94C-8563-FA0EF6DB2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F024339-16A9-2940-84AC-8D5FD6D530DC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68" name="Text Box 32">
              <a:extLst>
                <a:ext uri="{FF2B5EF4-FFF2-40B4-BE49-F238E27FC236}">
                  <a16:creationId xmlns:a16="http://schemas.microsoft.com/office/drawing/2014/main" id="{5AAD3E18-5D61-9A4F-A8C6-DA15D5F6E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69" name="Line 77">
              <a:extLst>
                <a:ext uri="{FF2B5EF4-FFF2-40B4-BE49-F238E27FC236}">
                  <a16:creationId xmlns:a16="http://schemas.microsoft.com/office/drawing/2014/main" id="{9C4905E3-CC67-3F4F-9F6E-3576D662F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642EEE98-D955-2645-BCEA-6CFA28F8CF58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BF29C153-2860-A047-B353-EB834110B516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0F94F15C-CB01-2343-8BA9-D6A7A5F3E921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13BCDCB2-682E-8A47-B5AA-751DCC383167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4EC6D7F8-6E55-114F-BBD8-DF2048FBDBD4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0DA34588-6E4E-E843-9815-D17EF78C07C8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DC81EAA-11E7-204C-B32D-EF46B8EA0474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BB2D8E63-0217-464C-AF6F-C583D47A94FB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1DC8A4E4-9140-9846-AE4D-F6F7180594C0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4" name="Freeform 91">
            <a:extLst>
              <a:ext uri="{FF2B5EF4-FFF2-40B4-BE49-F238E27FC236}">
                <a16:creationId xmlns:a16="http://schemas.microsoft.com/office/drawing/2014/main" id="{6A998D77-E674-4C42-8116-BFA762D73522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7181676C-F21F-FA45-B687-4F604B6D6AB0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66" name="Oval 73">
              <a:extLst>
                <a:ext uri="{FF2B5EF4-FFF2-40B4-BE49-F238E27FC236}">
                  <a16:creationId xmlns:a16="http://schemas.microsoft.com/office/drawing/2014/main" id="{35053334-4D7F-4847-80B3-6F40D7B23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Freeform 90">
              <a:extLst>
                <a:ext uri="{FF2B5EF4-FFF2-40B4-BE49-F238E27FC236}">
                  <a16:creationId xmlns:a16="http://schemas.microsoft.com/office/drawing/2014/main" id="{95104C9F-4620-634A-B9AC-1FD27521E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5013778A-FC3E-6147-B237-2E421A578596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79802D0E-17EA-E149-8E57-45B459B30699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18161CA6-5140-A442-9496-A8022DF846CA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179" name="Line 17">
            <a:extLst>
              <a:ext uri="{FF2B5EF4-FFF2-40B4-BE49-F238E27FC236}">
                <a16:creationId xmlns:a16="http://schemas.microsoft.com/office/drawing/2014/main" id="{D36515D0-132A-8F4C-B7B9-1155DF4887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C4268F0-E551-D24B-9519-6A260937A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63D52C34-ADA8-824F-BFD8-D4746FEC885A}"/>
              </a:ext>
            </a:extLst>
          </p:cNvPr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2699F953-20DB-2F48-91B4-9336D6A6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2CAA5BF-C505-6847-BAF8-A75587362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EBFCC57-DC97-C441-897D-9E4916F1E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7" name="Text Box 236">
            <a:extLst>
              <a:ext uri="{FF2B5EF4-FFF2-40B4-BE49-F238E27FC236}">
                <a16:creationId xmlns:a16="http://schemas.microsoft.com/office/drawing/2014/main" id="{2385057C-CC2A-904D-B477-1A4E091EC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grpSp>
        <p:nvGrpSpPr>
          <p:cNvPr id="239" name="Group 240">
            <a:extLst>
              <a:ext uri="{FF2B5EF4-FFF2-40B4-BE49-F238E27FC236}">
                <a16:creationId xmlns:a16="http://schemas.microsoft.com/office/drawing/2014/main" id="{3C099EA3-4C76-8E43-A8FA-DA69E23B587D}"/>
              </a:ext>
            </a:extLst>
          </p:cNvPr>
          <p:cNvGrpSpPr>
            <a:grpSpLocks/>
          </p:cNvGrpSpPr>
          <p:nvPr/>
        </p:nvGrpSpPr>
        <p:grpSpPr bwMode="auto">
          <a:xfrm>
            <a:off x="1376363" y="3300413"/>
            <a:ext cx="947737" cy="869950"/>
            <a:chOff x="3283" y="2142"/>
            <a:chExt cx="597" cy="548"/>
          </a:xfrm>
        </p:grpSpPr>
        <p:grpSp>
          <p:nvGrpSpPr>
            <p:cNvPr id="240" name="Group 241">
              <a:extLst>
                <a:ext uri="{FF2B5EF4-FFF2-40B4-BE49-F238E27FC236}">
                  <a16:creationId xmlns:a16="http://schemas.microsoft.com/office/drawing/2014/main" id="{B0C67642-FA77-3248-BB94-4C12B33DA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67A85C0C-4A8A-6B47-B09B-B8DCC27068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BE93BC6-21EB-E345-A354-EC1A31A93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Text Box 244">
              <a:extLst>
                <a:ext uri="{FF2B5EF4-FFF2-40B4-BE49-F238E27FC236}">
                  <a16:creationId xmlns:a16="http://schemas.microsoft.com/office/drawing/2014/main" id="{057976BB-0F9A-9941-9597-91496E327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+mn-cs"/>
                </a:rPr>
                <a:t>timeout</a:t>
              </a:r>
            </a:p>
          </p:txBody>
        </p:sp>
        <p:pic>
          <p:nvPicPr>
            <p:cNvPr id="242" name="Picture 245">
              <a:extLst>
                <a:ext uri="{FF2B5EF4-FFF2-40B4-BE49-F238E27FC236}">
                  <a16:creationId xmlns:a16="http://schemas.microsoft.com/office/drawing/2014/main" id="{18023B91-60B5-4147-A0EC-197B454FE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19" y="214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342" name="Rectangle 281">
            <a:extLst>
              <a:ext uri="{FF2B5EF4-FFF2-40B4-BE49-F238E27FC236}">
                <a16:creationId xmlns:a16="http://schemas.microsoft.com/office/drawing/2014/main" id="{3D39CBCD-019A-0349-BB68-948FE706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252512"/>
            <a:ext cx="5939840" cy="20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Realistic scenario: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un-needed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duplicates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packets can be lost, dropped at router due  to full buffers – requiring retransmissions</a:t>
            </a: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but sender times can time out prematurely, sending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copies,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which are delivered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238" name="Text Box 237">
            <a:extLst>
              <a:ext uri="{FF2B5EF4-FFF2-40B4-BE49-F238E27FC236}">
                <a16:creationId xmlns:a16="http://schemas.microsoft.com/office/drawing/2014/main" id="{147D48B6-6F9D-A040-89CB-089EAC406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5" y="4761119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624B7-6B20-F845-9C41-4CC182257E49}"/>
              </a:ext>
            </a:extLst>
          </p:cNvPr>
          <p:cNvGrpSpPr/>
          <p:nvPr/>
        </p:nvGrpSpPr>
        <p:grpSpPr>
          <a:xfrm>
            <a:off x="10022277" y="2256302"/>
            <a:ext cx="2018927" cy="1905034"/>
            <a:chOff x="10022277" y="2034920"/>
            <a:chExt cx="2018927" cy="1905034"/>
          </a:xfrm>
        </p:grpSpPr>
        <p:sp>
          <p:nvSpPr>
            <p:cNvPr id="198" name="Text Box 259">
              <a:extLst>
                <a:ext uri="{FF2B5EF4-FFF2-40B4-BE49-F238E27FC236}">
                  <a16:creationId xmlns:a16="http://schemas.microsoft.com/office/drawing/2014/main" id="{9EDD7432-CD42-3343-A35C-16F063B6C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1280" y="2339516"/>
              <a:ext cx="1799924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when sending at R/2, some packets are retransmissions, including needed and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un-needed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duplicates, that are delivered!</a:t>
              </a:r>
            </a:p>
          </p:txBody>
        </p:sp>
        <p:sp>
          <p:nvSpPr>
            <p:cNvPr id="202" name="Line 253">
              <a:extLst>
                <a:ext uri="{FF2B5EF4-FFF2-40B4-BE49-F238E27FC236}">
                  <a16:creationId xmlns:a16="http://schemas.microsoft.com/office/drawing/2014/main" id="{D5AB995F-B247-6F4B-BEAE-3191BFB3D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22277" y="2034920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A05CA9-3FA3-BF4C-A8E9-55EEC0008877}"/>
              </a:ext>
            </a:extLst>
          </p:cNvPr>
          <p:cNvGrpSpPr/>
          <p:nvPr/>
        </p:nvGrpSpPr>
        <p:grpSpPr>
          <a:xfrm>
            <a:off x="10040109" y="1751513"/>
            <a:ext cx="1904433" cy="674031"/>
            <a:chOff x="10040109" y="1530131"/>
            <a:chExt cx="1904433" cy="674031"/>
          </a:xfrm>
        </p:grpSpPr>
        <p:sp>
          <p:nvSpPr>
            <p:cNvPr id="224" name="Text Box 252">
              <a:extLst>
                <a:ext uri="{FF2B5EF4-FFF2-40B4-BE49-F238E27FC236}">
                  <a16:creationId xmlns:a16="http://schemas.microsoft.com/office/drawing/2014/main" id="{14DBF64B-0F2A-564A-8608-15D68B07D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8951" y="1530131"/>
              <a:ext cx="1815591" cy="674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un-needed retransmissions</a:t>
              </a:r>
            </a:p>
          </p:txBody>
        </p:sp>
        <p:sp>
          <p:nvSpPr>
            <p:cNvPr id="225" name="Right Brace 224">
              <a:extLst>
                <a:ext uri="{FF2B5EF4-FFF2-40B4-BE49-F238E27FC236}">
                  <a16:creationId xmlns:a16="http://schemas.microsoft.com/office/drawing/2014/main" id="{2533B29F-81E1-3C4A-A26B-AFF9EC5694E3}"/>
                </a:ext>
              </a:extLst>
            </p:cNvPr>
            <p:cNvSpPr/>
            <p:nvPr/>
          </p:nvSpPr>
          <p:spPr>
            <a:xfrm>
              <a:off x="10040109" y="1765940"/>
              <a:ext cx="144379" cy="22320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2B126A1-4A79-F34D-A071-BDA969124FB9}"/>
              </a:ext>
            </a:extLst>
          </p:cNvPr>
          <p:cNvGrpSpPr/>
          <p:nvPr/>
        </p:nvGrpSpPr>
        <p:grpSpPr>
          <a:xfrm>
            <a:off x="7361453" y="1421562"/>
            <a:ext cx="3100386" cy="2791471"/>
            <a:chOff x="7361453" y="1200180"/>
            <a:chExt cx="3100386" cy="2791471"/>
          </a:xfrm>
        </p:grpSpPr>
        <p:sp>
          <p:nvSpPr>
            <p:cNvPr id="204" name="Freeform 245">
              <a:extLst>
                <a:ext uri="{FF2B5EF4-FFF2-40B4-BE49-F238E27FC236}">
                  <a16:creationId xmlns:a16="http://schemas.microsoft.com/office/drawing/2014/main" id="{B3460BD7-A5F9-BE49-9E86-1F8442B74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715" y="1967477"/>
              <a:ext cx="2024019" cy="1384114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536 w 10000"/>
                <a:gd name="connsiteY1" fmla="*/ 1223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5" name="Group 246">
              <a:extLst>
                <a:ext uri="{FF2B5EF4-FFF2-40B4-BE49-F238E27FC236}">
                  <a16:creationId xmlns:a16="http://schemas.microsoft.com/office/drawing/2014/main" id="{5E08E7AA-3C32-114D-AB01-2054FE7FF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6235" y="3317988"/>
              <a:ext cx="458788" cy="400051"/>
              <a:chOff x="3583" y="1761"/>
              <a:chExt cx="289" cy="252"/>
            </a:xfrm>
          </p:grpSpPr>
          <p:sp>
            <p:nvSpPr>
              <p:cNvPr id="221" name="Text Box 247">
                <a:extLst>
                  <a:ext uri="{FF2B5EF4-FFF2-40B4-BE49-F238E27FC236}">
                    <a16:creationId xmlns:a16="http://schemas.microsoft.com/office/drawing/2014/main" id="{1B32B252-D75C-EE47-9DF7-3388AC1F32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222" name="Line 248">
                <a:extLst>
                  <a:ext uri="{FF2B5EF4-FFF2-40B4-BE49-F238E27FC236}">
                    <a16:creationId xmlns:a16="http://schemas.microsoft.com/office/drawing/2014/main" id="{069831FC-8BE0-BA42-967D-6C06BFB98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6" name="Line 278">
              <a:extLst>
                <a:ext uri="{FF2B5EF4-FFF2-40B4-BE49-F238E27FC236}">
                  <a16:creationId xmlns:a16="http://schemas.microsoft.com/office/drawing/2014/main" id="{79D305B3-2BB2-D449-B462-DEAABA8BA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669" y="1200180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7" name="Line 280">
              <a:extLst>
                <a:ext uri="{FF2B5EF4-FFF2-40B4-BE49-F238E27FC236}">
                  <a16:creationId xmlns:a16="http://schemas.microsoft.com/office/drawing/2014/main" id="{06048882-9574-FC44-B8CF-F1DAC2D70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2557" y="1436494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Freeform 281">
              <a:extLst>
                <a:ext uri="{FF2B5EF4-FFF2-40B4-BE49-F238E27FC236}">
                  <a16:creationId xmlns:a16="http://schemas.microsoft.com/office/drawing/2014/main" id="{BF1363B2-F686-8742-8291-A19A05138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426" y="1377415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Line 282">
              <a:extLst>
                <a:ext uri="{FF2B5EF4-FFF2-40B4-BE49-F238E27FC236}">
                  <a16:creationId xmlns:a16="http://schemas.microsoft.com/office/drawing/2014/main" id="{F026FEA1-5290-6345-BCE2-778BE3958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9509" y="1377415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0" name="Line 283">
              <a:extLst>
                <a:ext uri="{FF2B5EF4-FFF2-40B4-BE49-F238E27FC236}">
                  <a16:creationId xmlns:a16="http://schemas.microsoft.com/office/drawing/2014/main" id="{6915514F-CA67-4B49-A03C-EFE57672B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6936" y="3359228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Text Box 284">
              <a:extLst>
                <a:ext uri="{FF2B5EF4-FFF2-40B4-BE49-F238E27FC236}">
                  <a16:creationId xmlns:a16="http://schemas.microsoft.com/office/drawing/2014/main" id="{28C1A511-7077-0445-8960-2561706C3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453" y="1202894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12" name="Text Box 286">
              <a:extLst>
                <a:ext uri="{FF2B5EF4-FFF2-40B4-BE49-F238E27FC236}">
                  <a16:creationId xmlns:a16="http://schemas.microsoft.com/office/drawing/2014/main" id="{4E3E2B16-E915-2341-A1DD-6D63A903A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391666" y="1332203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213" name="Line 288">
              <a:extLst>
                <a:ext uri="{FF2B5EF4-FFF2-40B4-BE49-F238E27FC236}">
                  <a16:creationId xmlns:a16="http://schemas.microsoft.com/office/drawing/2014/main" id="{3DD586CE-CDF2-2743-B1D7-9277A7808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9399" y="1380101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3464261-F9AD-6F4C-A531-9BA3554E8509}"/>
                </a:ext>
              </a:extLst>
            </p:cNvPr>
            <p:cNvCxnSpPr>
              <a:cxnSpLocks/>
            </p:cNvCxnSpPr>
            <p:nvPr/>
          </p:nvCxnSpPr>
          <p:spPr>
            <a:xfrm>
              <a:off x="7976136" y="3337560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848139A-43C0-0442-A722-9A7D460705EC}"/>
                </a:ext>
              </a:extLst>
            </p:cNvPr>
            <p:cNvSpPr txBox="1"/>
            <p:nvPr/>
          </p:nvSpPr>
          <p:spPr>
            <a:xfrm rot="16200000">
              <a:off x="7139298" y="2419300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8833EE11-7254-0440-A469-F4B411A23097}"/>
                </a:ext>
              </a:extLst>
            </p:cNvPr>
            <p:cNvSpPr/>
            <p:nvPr/>
          </p:nvSpPr>
          <p:spPr>
            <a:xfrm>
              <a:off x="9893835" y="1336842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Text Box 285">
              <a:extLst>
                <a:ext uri="{FF2B5EF4-FFF2-40B4-BE49-F238E27FC236}">
                  <a16:creationId xmlns:a16="http://schemas.microsoft.com/office/drawing/2014/main" id="{A6A2982E-D69C-954A-AC9A-D8235E843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716" y="3476057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5F13CA3-6FA8-E041-9F3C-DDDB5B06C49D}"/>
                </a:ext>
              </a:extLst>
            </p:cNvPr>
            <p:cNvSpPr/>
            <p:nvPr/>
          </p:nvSpPr>
          <p:spPr>
            <a:xfrm>
              <a:off x="9912327" y="1689923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Line 288">
              <a:extLst>
                <a:ext uri="{FF2B5EF4-FFF2-40B4-BE49-F238E27FC236}">
                  <a16:creationId xmlns:a16="http://schemas.microsoft.com/office/drawing/2014/main" id="{B5526BBD-BE65-A44F-AFCC-B97E4A3E4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0093" y="1773132"/>
              <a:ext cx="19750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64497D25-845D-1D48-B421-413BFD02AFEB}"/>
                </a:ext>
              </a:extLst>
            </p:cNvPr>
            <p:cNvSpPr/>
            <p:nvPr/>
          </p:nvSpPr>
          <p:spPr>
            <a:xfrm>
              <a:off x="9908716" y="1920329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Line 288">
              <a:extLst>
                <a:ext uri="{FF2B5EF4-FFF2-40B4-BE49-F238E27FC236}">
                  <a16:creationId xmlns:a16="http://schemas.microsoft.com/office/drawing/2014/main" id="{32428ACB-96BC-1046-A240-3A7DD1957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485" y="1986203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0" name="Slide Number Placeholder 2">
            <a:extLst>
              <a:ext uri="{FF2B5EF4-FFF2-40B4-BE49-F238E27FC236}">
                <a16:creationId xmlns:a16="http://schemas.microsoft.com/office/drawing/2014/main" id="{78C896B7-6A68-6749-AF49-8349F653C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9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39 0.17732 L 0.06446 0.17825 L 0.03503 0.24121 L 0.14544 0.24121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6" y="102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44 0.24121 L 0.16641 0.24121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86 0.24051 L 0.23542 0.24051 L 0.26641 0.18125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296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41 0.18125 L 0.2806 0.15348 L 0.33229 0.15348 L 0.33138 0.0169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-821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2565 -2.22222E-6 L 0.02734 0.14306 L 0.08476 0.14468 L 0.06094 0.20648 L 0.24844 0.20648 L 0.297 0.1169 L 0.35989 0.11852 L 0.35989 -0.01805 " pathEditMode="relative" rAng="0" ptsTypes="AAAAAAAAA">
                                      <p:cBhvr>
                                        <p:cTn id="48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95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5" grpId="1" animBg="1"/>
      <p:bldP spid="235" grpId="2" animBg="1"/>
      <p:bldP spid="235" grpId="3" animBg="1"/>
      <p:bldP spid="235" grpId="4" animBg="1"/>
      <p:bldP spid="235" grpId="5" animBg="1"/>
      <p:bldP spid="235" grpId="6" animBg="1"/>
      <p:bldP spid="236" grpId="0" animBg="1"/>
      <p:bldP spid="236" grpId="1" animBg="1"/>
      <p:bldP spid="237" grpId="0"/>
      <p:bldP spid="237" grpId="1"/>
      <p:bldP spid="238" grpId="0"/>
      <p:bldP spid="238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173" name="Rectangle 261">
            <a:extLst>
              <a:ext uri="{FF2B5EF4-FFF2-40B4-BE49-F238E27FC236}">
                <a16:creationId xmlns:a16="http://schemas.microsoft.com/office/drawing/2014/main" id="{6AE69D83-2632-D345-B492-5CABD2230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555" y="3993105"/>
            <a:ext cx="9386733" cy="215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“costs” of congestion: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more work (retransmission) for given receiver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unneeded retransmissions: link carries multiple copies of a packet</a:t>
            </a:r>
          </a:p>
          <a:p>
            <a:pPr marL="685800" marR="0" lvl="1" indent="-2286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decreasing maximum achievable 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" name="Rectangle 281">
            <a:extLst>
              <a:ext uri="{FF2B5EF4-FFF2-40B4-BE49-F238E27FC236}">
                <a16:creationId xmlns:a16="http://schemas.microsoft.com/office/drawing/2014/main" id="{7AF2D119-126F-014B-83AA-56B122F05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252512"/>
            <a:ext cx="5939840" cy="20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Realistic scenario: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un-needed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duplicates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packets can be lost, dropped at router due  to full buffers – requiring retransmissions</a:t>
            </a: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but sender times can time out prematurely, sending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copies,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which are delivered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7AE07C-3439-7545-A2C3-573952E4E75C}"/>
              </a:ext>
            </a:extLst>
          </p:cNvPr>
          <p:cNvGrpSpPr/>
          <p:nvPr/>
        </p:nvGrpSpPr>
        <p:grpSpPr>
          <a:xfrm>
            <a:off x="10022277" y="2256302"/>
            <a:ext cx="2018927" cy="1905034"/>
            <a:chOff x="10022277" y="2034920"/>
            <a:chExt cx="2018927" cy="1905034"/>
          </a:xfrm>
        </p:grpSpPr>
        <p:sp>
          <p:nvSpPr>
            <p:cNvPr id="42" name="Text Box 259">
              <a:extLst>
                <a:ext uri="{FF2B5EF4-FFF2-40B4-BE49-F238E27FC236}">
                  <a16:creationId xmlns:a16="http://schemas.microsoft.com/office/drawing/2014/main" id="{2AE9ED38-872D-1547-B74B-FA1C059CE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1280" y="2339516"/>
              <a:ext cx="1799924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when sending at R/2, some packets are retransmissions, including needed and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un-needed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duplicates, that are delivered!</a:t>
              </a:r>
            </a:p>
          </p:txBody>
        </p:sp>
        <p:sp>
          <p:nvSpPr>
            <p:cNvPr id="43" name="Line 253">
              <a:extLst>
                <a:ext uri="{FF2B5EF4-FFF2-40B4-BE49-F238E27FC236}">
                  <a16:creationId xmlns:a16="http://schemas.microsoft.com/office/drawing/2014/main" id="{302372ED-29BD-194D-AEA3-543827366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22277" y="2034920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09E8EF-02E1-6F46-BE6F-8AF28BC68C97}"/>
              </a:ext>
            </a:extLst>
          </p:cNvPr>
          <p:cNvGrpSpPr/>
          <p:nvPr/>
        </p:nvGrpSpPr>
        <p:grpSpPr>
          <a:xfrm>
            <a:off x="10040109" y="1751513"/>
            <a:ext cx="1904433" cy="674031"/>
            <a:chOff x="10040109" y="1530131"/>
            <a:chExt cx="1904433" cy="674031"/>
          </a:xfrm>
        </p:grpSpPr>
        <p:sp>
          <p:nvSpPr>
            <p:cNvPr id="45" name="Text Box 252">
              <a:extLst>
                <a:ext uri="{FF2B5EF4-FFF2-40B4-BE49-F238E27FC236}">
                  <a16:creationId xmlns:a16="http://schemas.microsoft.com/office/drawing/2014/main" id="{6A8395FC-23AA-CB40-9968-49995B9FD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8951" y="1530131"/>
              <a:ext cx="1815591" cy="674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un-needed retransmissions</a:t>
              </a:r>
            </a:p>
          </p:txBody>
        </p:sp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3BBD7799-5800-514D-86AF-59DCDFAD00C3}"/>
                </a:ext>
              </a:extLst>
            </p:cNvPr>
            <p:cNvSpPr/>
            <p:nvPr/>
          </p:nvSpPr>
          <p:spPr>
            <a:xfrm>
              <a:off x="10040109" y="1765940"/>
              <a:ext cx="144379" cy="22320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112B15-760C-5944-93D0-8A37C930F004}"/>
              </a:ext>
            </a:extLst>
          </p:cNvPr>
          <p:cNvGrpSpPr/>
          <p:nvPr/>
        </p:nvGrpSpPr>
        <p:grpSpPr>
          <a:xfrm>
            <a:off x="7361453" y="1421562"/>
            <a:ext cx="3100386" cy="2791471"/>
            <a:chOff x="7361453" y="1200180"/>
            <a:chExt cx="3100386" cy="2791471"/>
          </a:xfrm>
        </p:grpSpPr>
        <p:sp>
          <p:nvSpPr>
            <p:cNvPr id="48" name="Freeform 245">
              <a:extLst>
                <a:ext uri="{FF2B5EF4-FFF2-40B4-BE49-F238E27FC236}">
                  <a16:creationId xmlns:a16="http://schemas.microsoft.com/office/drawing/2014/main" id="{56604969-6E93-9D4E-BD54-3ABD094C7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715" y="1967477"/>
              <a:ext cx="2024019" cy="1384114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536 w 10000"/>
                <a:gd name="connsiteY1" fmla="*/ 1223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oup 246">
              <a:extLst>
                <a:ext uri="{FF2B5EF4-FFF2-40B4-BE49-F238E27FC236}">
                  <a16:creationId xmlns:a16="http://schemas.microsoft.com/office/drawing/2014/main" id="{A189611D-8FA6-F342-BD61-72FA3E8C1B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6235" y="3317988"/>
              <a:ext cx="458788" cy="400051"/>
              <a:chOff x="3583" y="1761"/>
              <a:chExt cx="289" cy="252"/>
            </a:xfrm>
          </p:grpSpPr>
          <p:sp>
            <p:nvSpPr>
              <p:cNvPr id="66" name="Text Box 247">
                <a:extLst>
                  <a:ext uri="{FF2B5EF4-FFF2-40B4-BE49-F238E27FC236}">
                    <a16:creationId xmlns:a16="http://schemas.microsoft.com/office/drawing/2014/main" id="{AC89A5F8-BCE7-8D47-A01F-9B344BD272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67" name="Line 248">
                <a:extLst>
                  <a:ext uri="{FF2B5EF4-FFF2-40B4-BE49-F238E27FC236}">
                    <a16:creationId xmlns:a16="http://schemas.microsoft.com/office/drawing/2014/main" id="{133A846F-DD32-BE46-BC1E-FCEF48975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0" name="Line 278">
              <a:extLst>
                <a:ext uri="{FF2B5EF4-FFF2-40B4-BE49-F238E27FC236}">
                  <a16:creationId xmlns:a16="http://schemas.microsoft.com/office/drawing/2014/main" id="{B2180F82-DB0B-BA4F-B74F-C2A5839E0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669" y="1200180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1" name="Line 280">
              <a:extLst>
                <a:ext uri="{FF2B5EF4-FFF2-40B4-BE49-F238E27FC236}">
                  <a16:creationId xmlns:a16="http://schemas.microsoft.com/office/drawing/2014/main" id="{1336F3E0-C2F4-B745-A742-6A3442BBC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2557" y="1436494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2" name="Freeform 281">
              <a:extLst>
                <a:ext uri="{FF2B5EF4-FFF2-40B4-BE49-F238E27FC236}">
                  <a16:creationId xmlns:a16="http://schemas.microsoft.com/office/drawing/2014/main" id="{76483204-6679-0C46-979F-64F97B2FE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426" y="1377415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Line 282">
              <a:extLst>
                <a:ext uri="{FF2B5EF4-FFF2-40B4-BE49-F238E27FC236}">
                  <a16:creationId xmlns:a16="http://schemas.microsoft.com/office/drawing/2014/main" id="{BEE9156E-74A8-6943-94B3-7700EC034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9509" y="1377415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" name="Line 283">
              <a:extLst>
                <a:ext uri="{FF2B5EF4-FFF2-40B4-BE49-F238E27FC236}">
                  <a16:creationId xmlns:a16="http://schemas.microsoft.com/office/drawing/2014/main" id="{5E6BFEC0-DE88-B94E-8423-A3D452830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6936" y="3359228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5" name="Text Box 284">
              <a:extLst>
                <a:ext uri="{FF2B5EF4-FFF2-40B4-BE49-F238E27FC236}">
                  <a16:creationId xmlns:a16="http://schemas.microsoft.com/office/drawing/2014/main" id="{100A63B1-F092-9049-BD5D-F838C3B7C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453" y="1202894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56" name="Text Box 286">
              <a:extLst>
                <a:ext uri="{FF2B5EF4-FFF2-40B4-BE49-F238E27FC236}">
                  <a16:creationId xmlns:a16="http://schemas.microsoft.com/office/drawing/2014/main" id="{7D1E47C8-D6ED-C94B-BC2F-5EAB5CEDE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391666" y="1332203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57" name="Line 288">
              <a:extLst>
                <a:ext uri="{FF2B5EF4-FFF2-40B4-BE49-F238E27FC236}">
                  <a16:creationId xmlns:a16="http://schemas.microsoft.com/office/drawing/2014/main" id="{0E2D5F21-D6F0-C540-A957-E688D74A8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9399" y="1380101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7CB1B6-2EC1-3F4E-98A5-C5243ED3677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136" y="3337560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8BBF6F-1BF2-E34A-BB63-6CE7DC7FAFC6}"/>
                </a:ext>
              </a:extLst>
            </p:cNvPr>
            <p:cNvSpPr txBox="1"/>
            <p:nvPr/>
          </p:nvSpPr>
          <p:spPr>
            <a:xfrm rot="16200000">
              <a:off x="7139298" y="2419300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E09E356-3ED0-0441-85EB-9F2DD26A2A2E}"/>
                </a:ext>
              </a:extLst>
            </p:cNvPr>
            <p:cNvSpPr/>
            <p:nvPr/>
          </p:nvSpPr>
          <p:spPr>
            <a:xfrm>
              <a:off x="9893835" y="1336842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Text Box 285">
              <a:extLst>
                <a:ext uri="{FF2B5EF4-FFF2-40B4-BE49-F238E27FC236}">
                  <a16:creationId xmlns:a16="http://schemas.microsoft.com/office/drawing/2014/main" id="{B150A84A-761E-204D-92C1-25DEA63EE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716" y="3476057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66E84B0-D850-A24D-AE64-115C19BE83C3}"/>
                </a:ext>
              </a:extLst>
            </p:cNvPr>
            <p:cNvSpPr/>
            <p:nvPr/>
          </p:nvSpPr>
          <p:spPr>
            <a:xfrm>
              <a:off x="9912327" y="1689923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Line 288">
              <a:extLst>
                <a:ext uri="{FF2B5EF4-FFF2-40B4-BE49-F238E27FC236}">
                  <a16:creationId xmlns:a16="http://schemas.microsoft.com/office/drawing/2014/main" id="{AC507C50-A700-6544-8A0E-A27D638B5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0093" y="1773132"/>
              <a:ext cx="19750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951CECB-9FA3-0543-B003-2298FE867A0A}"/>
                </a:ext>
              </a:extLst>
            </p:cNvPr>
            <p:cNvSpPr/>
            <p:nvPr/>
          </p:nvSpPr>
          <p:spPr>
            <a:xfrm>
              <a:off x="9908716" y="1920329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Line 288">
              <a:extLst>
                <a:ext uri="{FF2B5EF4-FFF2-40B4-BE49-F238E27FC236}">
                  <a16:creationId xmlns:a16="http://schemas.microsoft.com/office/drawing/2014/main" id="{EE8235DB-C263-4B47-8EDD-99EF35F83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485" y="1986203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684A97D3-F9E5-B54D-ACCA-432EDB0F2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insights</a:t>
            </a:r>
            <a:endParaRPr lang="en-US" sz="4400" b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E4D1E4-3EEB-4E4B-8616-C6D7345EBEEE}"/>
              </a:ext>
            </a:extLst>
          </p:cNvPr>
          <p:cNvGrpSpPr/>
          <p:nvPr/>
        </p:nvGrpSpPr>
        <p:grpSpPr>
          <a:xfrm>
            <a:off x="1028700" y="2052023"/>
            <a:ext cx="10080734" cy="1334789"/>
            <a:chOff x="1028700" y="1860299"/>
            <a:chExt cx="10080734" cy="1334789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C8DF44BF-39DD-7A44-89E8-80E5392BB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2139156"/>
              <a:ext cx="10080734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delay increases as capacity approached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BC8354-A522-CA41-8AD1-6483FE2E7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1601" y="1860299"/>
              <a:ext cx="1402990" cy="133478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D27AAF-A2F5-E143-ACD8-97D841F75BBA}"/>
              </a:ext>
            </a:extLst>
          </p:cNvPr>
          <p:cNvGrpSpPr/>
          <p:nvPr/>
        </p:nvGrpSpPr>
        <p:grpSpPr>
          <a:xfrm>
            <a:off x="1041400" y="4167737"/>
            <a:ext cx="9952137" cy="1463041"/>
            <a:chOff x="1041400" y="4167737"/>
            <a:chExt cx="9952137" cy="1463041"/>
          </a:xfrm>
        </p:grpSpPr>
        <p:sp>
          <p:nvSpPr>
            <p:cNvPr id="131" name="Rectangle 4">
              <a:extLst>
                <a:ext uri="{FF2B5EF4-FFF2-40B4-BE49-F238E27FC236}">
                  <a16:creationId xmlns:a16="http://schemas.microsoft.com/office/drawing/2014/main" id="{E69E1480-29A3-FC40-B2EA-9D31AA40C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4352873"/>
              <a:ext cx="6769100" cy="762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un-needed duplicates further decreases effective throughput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C8C9A99-D0A4-9E4A-AD6A-0403159B3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64995" y="4167737"/>
              <a:ext cx="1628542" cy="146304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331F8E-78B4-5E4D-9E14-918B774CF79B}"/>
              </a:ext>
            </a:extLst>
          </p:cNvPr>
          <p:cNvGrpSpPr/>
          <p:nvPr/>
        </p:nvGrpSpPr>
        <p:grpSpPr>
          <a:xfrm>
            <a:off x="1041400" y="2983830"/>
            <a:ext cx="8301120" cy="1447533"/>
            <a:chOff x="1041400" y="2983830"/>
            <a:chExt cx="8301120" cy="1447533"/>
          </a:xfrm>
        </p:grpSpPr>
        <p:sp>
          <p:nvSpPr>
            <p:cNvPr id="130" name="Rectangle 4">
              <a:extLst>
                <a:ext uri="{FF2B5EF4-FFF2-40B4-BE49-F238E27FC236}">
                  <a16:creationId xmlns:a16="http://schemas.microsoft.com/office/drawing/2014/main" id="{E0B74A1B-74C4-184F-94CC-A99D0D2E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3256108"/>
              <a:ext cx="6332794" cy="427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loss/retransmission decreases effective throughput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0F0FCDE-CAF5-4C40-A5A2-D21059E4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23915" y="2983830"/>
              <a:ext cx="1618605" cy="144753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7EFD51-4F3D-7A4D-8E82-A230AAE12880}"/>
              </a:ext>
            </a:extLst>
          </p:cNvPr>
          <p:cNvGrpSpPr/>
          <p:nvPr/>
        </p:nvGrpSpPr>
        <p:grpSpPr>
          <a:xfrm>
            <a:off x="1041400" y="1190115"/>
            <a:ext cx="8210815" cy="1330482"/>
            <a:chOff x="1041400" y="1190115"/>
            <a:chExt cx="8210815" cy="1330482"/>
          </a:xfrm>
        </p:grpSpPr>
        <p:sp>
          <p:nvSpPr>
            <p:cNvPr id="471" name="Rectangle 4">
              <a:extLst>
                <a:ext uri="{FF2B5EF4-FFF2-40B4-BE49-F238E27FC236}">
                  <a16:creationId xmlns:a16="http://schemas.microsoft.com/office/drawing/2014/main" id="{50204642-54CB-0C46-8699-863901641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1395413"/>
              <a:ext cx="6538912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throughput can never exceed capacity 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7DCF390-386B-AE45-BE92-F53BE11B8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9084" y="1190115"/>
              <a:ext cx="1523131" cy="1330482"/>
            </a:xfrm>
            <a:prstGeom prst="rect">
              <a:avLst/>
            </a:prstGeom>
          </p:spPr>
        </p:pic>
      </p:grp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BBFEA973-F377-3247-B95A-5759C5BD8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6DD7C50-58C4-B34F-A819-0EADD89C2A37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52B9B30-D973-4342-9353-3C55976BEB6A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24EADA8-9231-C54D-B660-93136571FE3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B564AD7-6052-D74E-AFB8-443721B0BA8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C030439-89A7-D141-93A0-55E98A03659C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29CBFF5-3970-894F-B8C7-846B6CF65EF2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Freeform 270">
            <a:extLst>
              <a:ext uri="{FF2B5EF4-FFF2-40B4-BE49-F238E27FC236}">
                <a16:creationId xmlns:a16="http://schemas.microsoft.com/office/drawing/2014/main" id="{CE7C7371-97B5-C346-A95F-94B2CF95CEF8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4" name="Group 354">
            <a:extLst>
              <a:ext uri="{FF2B5EF4-FFF2-40B4-BE49-F238E27FC236}">
                <a16:creationId xmlns:a16="http://schemas.microsoft.com/office/drawing/2014/main" id="{1BCC2894-BF9B-8F46-AA42-B55DC303E1A8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135" name="Picture 355" descr="desktop_computer_stylized_medium">
              <a:extLst>
                <a:ext uri="{FF2B5EF4-FFF2-40B4-BE49-F238E27FC236}">
                  <a16:creationId xmlns:a16="http://schemas.microsoft.com/office/drawing/2014/main" id="{3E99589F-1E40-7C43-B8AA-5029A4A2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Freeform 356">
              <a:extLst>
                <a:ext uri="{FF2B5EF4-FFF2-40B4-BE49-F238E27FC236}">
                  <a16:creationId xmlns:a16="http://schemas.microsoft.com/office/drawing/2014/main" id="{B3DD6BB4-576F-9148-8D11-578565B588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47F56F3-1CFD-5745-9F94-FFAF782BC64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2A18A2C-071A-724E-ABAB-EE121ADBCB05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A246001-6FA7-F047-AECA-800C5A5F30CD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407FE2E-B4F8-E142-9856-65C553F4A8E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F241007-617C-9B47-BDCF-F85615C450A7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AB2A72B-F1C5-4049-8439-AABBF750CD86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289" name="Rectangle 3">
            <a:extLst>
              <a:ext uri="{FF2B5EF4-FFF2-40B4-BE49-F238E27FC236}">
                <a16:creationId xmlns:a16="http://schemas.microsoft.com/office/drawing/2014/main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903" y="1939313"/>
            <a:ext cx="5562600" cy="2536434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E</a:t>
            </a:r>
            <a:r>
              <a:rPr lang="en-US" sz="3200" dirty="0">
                <a:solidFill>
                  <a:srgbClr val="C00000"/>
                </a:solidFill>
                <a:cs typeface="+mn-cs"/>
              </a:rPr>
              <a:t>nd-end congestion control:</a:t>
            </a:r>
          </a:p>
          <a:p>
            <a:pPr marL="466725" indent="-336550">
              <a:defRPr/>
            </a:pPr>
            <a:r>
              <a:rPr lang="en-US" sz="3200" dirty="0"/>
              <a:t>no explicit feedback from network</a:t>
            </a:r>
          </a:p>
          <a:p>
            <a:pPr marL="466725" indent="-336550">
              <a:defRPr/>
            </a:pPr>
            <a:r>
              <a:rPr lang="en-US" sz="3200" dirty="0"/>
              <a:t>congestion </a:t>
            </a:r>
            <a:r>
              <a:rPr lang="en-US" sz="3200" i="1" dirty="0">
                <a:solidFill>
                  <a:srgbClr val="C00000"/>
                </a:solidFill>
              </a:rPr>
              <a:t>inferred</a:t>
            </a:r>
            <a:r>
              <a:rPr lang="en-US" sz="3200" dirty="0"/>
              <a:t> from observed loss, delay</a:t>
            </a: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5" name="Freeform 2">
            <a:extLst>
              <a:ext uri="{FF2B5EF4-FFF2-40B4-BE49-F238E27FC236}">
                <a16:creationId xmlns:a16="http://schemas.microsoft.com/office/drawing/2014/main" id="{152A9AF6-236E-E947-A90D-95476DF178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7E9EEA9-F362-5541-9FCC-5483A233137E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7" name="Freeform 91">
            <a:extLst>
              <a:ext uri="{FF2B5EF4-FFF2-40B4-BE49-F238E27FC236}">
                <a16:creationId xmlns:a16="http://schemas.microsoft.com/office/drawing/2014/main" id="{E427D45F-306D-1B44-BF5E-891FCB01E246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8" name="Freeform 92">
            <a:extLst>
              <a:ext uri="{FF2B5EF4-FFF2-40B4-BE49-F238E27FC236}">
                <a16:creationId xmlns:a16="http://schemas.microsoft.com/office/drawing/2014/main" id="{F209776F-AA9D-E941-ADBB-CB44422BD081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9" name="Freeform 93">
            <a:extLst>
              <a:ext uri="{FF2B5EF4-FFF2-40B4-BE49-F238E27FC236}">
                <a16:creationId xmlns:a16="http://schemas.microsoft.com/office/drawing/2014/main" id="{8B9D5253-F5A6-2746-81DB-996216E1FB97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0" name="Freeform 94">
            <a:extLst>
              <a:ext uri="{FF2B5EF4-FFF2-40B4-BE49-F238E27FC236}">
                <a16:creationId xmlns:a16="http://schemas.microsoft.com/office/drawing/2014/main" id="{61F0A20F-097C-EA42-809A-3298AB6693B1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1" name="Freeform 95">
            <a:extLst>
              <a:ext uri="{FF2B5EF4-FFF2-40B4-BE49-F238E27FC236}">
                <a16:creationId xmlns:a16="http://schemas.microsoft.com/office/drawing/2014/main" id="{424EA790-DC83-AE41-B59F-CDBDBE0981CB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2" name="Freeform 96">
            <a:extLst>
              <a:ext uri="{FF2B5EF4-FFF2-40B4-BE49-F238E27FC236}">
                <a16:creationId xmlns:a16="http://schemas.microsoft.com/office/drawing/2014/main" id="{72EB3BD6-9F21-2342-8AED-3E9F67894AD9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75DCF5F-4092-2C43-896B-19822B08E6B5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18160F9-6FEC-9A43-8802-7C6CC98A3EE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75EF01-0290-9B47-8E36-E43DE1108F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B178D65-D230-EE4E-A397-C7BE84BE7B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F6706B47-A3DA-2948-AE76-ECB82CD2119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6997E8A2-E352-944A-9B99-BDEBAA2024A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5522D15-A640-D544-8C5A-740AB151741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0A657C9E-78AA-054A-8253-7E707F297A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703BE46-EF6B-8F4F-8103-DB506FA237F8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93DB37A-DC30-7049-A906-DE4299FCFE9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D540D06-51B9-D24C-A5F5-D49982A086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0B97449-7EBF-F346-9FFA-F3CB1C97A6B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1A098066-DD0C-0547-8ABC-8D18EA23F16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54B9AE5D-1C6E-8747-BA6A-CE53FF8E918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D4A0CA9E-BE5A-D743-94BD-A9A3807788B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208F4AD6-8E7A-EC46-8054-65F2691235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174B89A-A569-2044-B74A-55933EDB42EC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E0F2D6A-4975-2240-9DBA-9752CDABCD3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671BCEE-CA54-2A42-97FC-01FA73F51C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B74E383-7E77-2E4D-BBB3-C0CB1C080B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23C2C74B-BD87-0F41-9E97-2D6D70231DE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F9A726BB-74B1-444A-9200-225EE583E8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480EBF5E-6B8D-F547-BD3C-56A7E685D3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BD8743C8-69EE-7C4B-AAD2-C758A3F1F9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E3371FA-1B37-E043-BBA9-FBAEC0EF06BB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D3C4E5C9-0C6C-FE44-8E48-3AEAB312320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0F2B9E3-1FE0-3341-9F1D-E60AC91CF4F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9A4FE6E-757F-104A-A301-53D57A115B9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D1C4D832-AA7B-2F44-88F3-867F1C5C73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7B4F7C5-8F07-6444-9C56-5CCC6DAD80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A4D1016A-A633-4F47-AD16-9F5C4A1B4BB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4E90D1C0-25CA-D549-8BEC-F6FC08E9AF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0A555A-7D83-9C41-BC45-9CE34B97A2A0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CEF8A07-20B9-AE45-8F1F-7A43CAB1D7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A79D59C-1529-9C45-BD77-6FFDD5DEAA4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973AF34-BA3E-0A49-9E54-BD6B223BA52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C47C43C3-8FCB-5847-9007-9FF04DAF74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09F2051C-9B20-EE45-9CE2-4D3C79652D1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79216339-F1AE-4C4A-9C17-5BCC324EB3E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161D2AE2-963A-F744-92D8-01315F74683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FB94137-26B4-A84C-B882-BC754696ADF8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56959650-8F47-BD44-967D-3B54247086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F846E9-5E5D-9246-A16E-A37E1F2DB7E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C080F1D-CE13-8A4D-AE86-A9987401AEF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C92B06F2-78EF-804D-8E0C-DCE71C44A56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074DBD1-927C-2B4D-B10B-DD852445FB2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BC9D84BC-889B-C849-9229-D2795054B39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9073BE05-706B-1446-BB36-AB53194859C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84E5A3-CC37-804B-8E37-84F25E87BC63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93256C-E351-F04F-8F57-8CBAADAD32D9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154E25-F682-744F-8785-AB5EDB9A5A5F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29C5F0A-310C-1443-A4BF-D9B6A1F9EDB9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65FCB07-1990-1F40-B6A0-2DC9A68091B3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0B89AD6-5E3A-1642-BCCA-337C835BC035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5A1AE44-6AB7-1949-9184-889F736756EC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564862D-347A-7E41-8F9D-0ADF80768A2B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C855F5F-C9C2-4744-9B1E-696B4F0DB89C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3DD9EA-3345-8345-9221-C06D0834BC89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7906425-B196-CC44-BB40-5ACEF23B0A29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689" name="Freeform 114688">
              <a:extLst>
                <a:ext uri="{FF2B5EF4-FFF2-40B4-BE49-F238E27FC236}">
                  <a16:creationId xmlns:a16="http://schemas.microsoft.com/office/drawing/2014/main" id="{F4B58868-99E6-0645-9773-CB66EC208FBD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1762DD-608F-AC4F-8D36-9BC825C14FB4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8081CC2-E66E-0845-8CCA-2D10C6BE30EA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D35EA-0731-A641-906C-8974E60D529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809FCE5A-94F2-AB43-A427-15DC48978945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C21E889-4F82-8649-829E-554EB51D7E5D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D544F8A-E5C9-4C42-B077-C996AF3E7BF7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176" name="Freeform 254">
            <a:extLst>
              <a:ext uri="{FF2B5EF4-FFF2-40B4-BE49-F238E27FC236}">
                <a16:creationId xmlns:a16="http://schemas.microsoft.com/office/drawing/2014/main" id="{098028B6-BF7C-6A40-A6E7-BD363548A403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4" name="Group 289">
            <a:extLst>
              <a:ext uri="{FF2B5EF4-FFF2-40B4-BE49-F238E27FC236}">
                <a16:creationId xmlns:a16="http://schemas.microsoft.com/office/drawing/2014/main" id="{36A89038-0233-574C-A16F-E12F82E32856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188" name="Freeform 290">
              <a:extLst>
                <a:ext uri="{FF2B5EF4-FFF2-40B4-BE49-F238E27FC236}">
                  <a16:creationId xmlns:a16="http://schemas.microsoft.com/office/drawing/2014/main" id="{9264264F-C8FF-E941-B8DB-F2A13E30F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Rectangle 291">
              <a:extLst>
                <a:ext uri="{FF2B5EF4-FFF2-40B4-BE49-F238E27FC236}">
                  <a16:creationId xmlns:a16="http://schemas.microsoft.com/office/drawing/2014/main" id="{5580AF65-ED2C-7F4A-90B9-25AFA8C92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Freeform 292">
              <a:extLst>
                <a:ext uri="{FF2B5EF4-FFF2-40B4-BE49-F238E27FC236}">
                  <a16:creationId xmlns:a16="http://schemas.microsoft.com/office/drawing/2014/main" id="{BC0C9A2A-A362-5D48-A13D-A730292A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Freeform 293">
              <a:extLst>
                <a:ext uri="{FF2B5EF4-FFF2-40B4-BE49-F238E27FC236}">
                  <a16:creationId xmlns:a16="http://schemas.microsoft.com/office/drawing/2014/main" id="{741E5815-F201-3946-BA11-196162458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5" name="Rectangle 294">
              <a:extLst>
                <a:ext uri="{FF2B5EF4-FFF2-40B4-BE49-F238E27FC236}">
                  <a16:creationId xmlns:a16="http://schemas.microsoft.com/office/drawing/2014/main" id="{16834F46-BEA1-E54A-99D2-06A1D9E4E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2" name="Group 295">
              <a:extLst>
                <a:ext uri="{FF2B5EF4-FFF2-40B4-BE49-F238E27FC236}">
                  <a16:creationId xmlns:a16="http://schemas.microsoft.com/office/drawing/2014/main" id="{EFE1DB65-55C6-A040-8489-E8E7A50726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3" name="AutoShape 296">
                <a:extLst>
                  <a:ext uri="{FF2B5EF4-FFF2-40B4-BE49-F238E27FC236}">
                    <a16:creationId xmlns:a16="http://schemas.microsoft.com/office/drawing/2014/main" id="{60C873E6-EA5F-E546-9871-6CD69A03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AutoShape 297">
                <a:extLst>
                  <a:ext uri="{FF2B5EF4-FFF2-40B4-BE49-F238E27FC236}">
                    <a16:creationId xmlns:a16="http://schemas.microsoft.com/office/drawing/2014/main" id="{AE94AAEC-480B-8047-91E5-519724D06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3" name="Rectangle 298">
              <a:extLst>
                <a:ext uri="{FF2B5EF4-FFF2-40B4-BE49-F238E27FC236}">
                  <a16:creationId xmlns:a16="http://schemas.microsoft.com/office/drawing/2014/main" id="{66AA352A-88C1-474E-8553-BFDBC71D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299">
              <a:extLst>
                <a:ext uri="{FF2B5EF4-FFF2-40B4-BE49-F238E27FC236}">
                  <a16:creationId xmlns:a16="http://schemas.microsoft.com/office/drawing/2014/main" id="{063BD826-F329-CE4F-8A05-BAE407197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1" name="AutoShape 300">
                <a:extLst>
                  <a:ext uri="{FF2B5EF4-FFF2-40B4-BE49-F238E27FC236}">
                    <a16:creationId xmlns:a16="http://schemas.microsoft.com/office/drawing/2014/main" id="{502F9F8E-D733-304B-8917-5387C9446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AutoShape 301">
                <a:extLst>
                  <a:ext uri="{FF2B5EF4-FFF2-40B4-BE49-F238E27FC236}">
                    <a16:creationId xmlns:a16="http://schemas.microsoft.com/office/drawing/2014/main" id="{8FA48F3E-A09B-9947-AC4E-53AB08CAC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302">
              <a:extLst>
                <a:ext uri="{FF2B5EF4-FFF2-40B4-BE49-F238E27FC236}">
                  <a16:creationId xmlns:a16="http://schemas.microsoft.com/office/drawing/2014/main" id="{7E665F5D-879D-9E40-84B5-66D85E68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6" name="Rectangle 303">
              <a:extLst>
                <a:ext uri="{FF2B5EF4-FFF2-40B4-BE49-F238E27FC236}">
                  <a16:creationId xmlns:a16="http://schemas.microsoft.com/office/drawing/2014/main" id="{7647528B-9EF0-E54D-974E-7DFC94037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7" name="Group 304">
              <a:extLst>
                <a:ext uri="{FF2B5EF4-FFF2-40B4-BE49-F238E27FC236}">
                  <a16:creationId xmlns:a16="http://schemas.microsoft.com/office/drawing/2014/main" id="{467A70C4-7121-374D-AFDB-661BA82AC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9" name="AutoShape 305">
                <a:extLst>
                  <a:ext uri="{FF2B5EF4-FFF2-40B4-BE49-F238E27FC236}">
                    <a16:creationId xmlns:a16="http://schemas.microsoft.com/office/drawing/2014/main" id="{C5AF588B-0651-0545-9142-FD07BC876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306">
                <a:extLst>
                  <a:ext uri="{FF2B5EF4-FFF2-40B4-BE49-F238E27FC236}">
                    <a16:creationId xmlns:a16="http://schemas.microsoft.com/office/drawing/2014/main" id="{9BEB1652-4112-004D-B7AC-1F3734A3C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8" name="Freeform 307">
              <a:extLst>
                <a:ext uri="{FF2B5EF4-FFF2-40B4-BE49-F238E27FC236}">
                  <a16:creationId xmlns:a16="http://schemas.microsoft.com/office/drawing/2014/main" id="{D7A79ECE-B70D-2548-A773-6DCE4F281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308">
              <a:extLst>
                <a:ext uri="{FF2B5EF4-FFF2-40B4-BE49-F238E27FC236}">
                  <a16:creationId xmlns:a16="http://schemas.microsoft.com/office/drawing/2014/main" id="{1ECF4553-693A-DD4D-A0E2-8AA0E2504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7" name="AutoShape 309">
                <a:extLst>
                  <a:ext uri="{FF2B5EF4-FFF2-40B4-BE49-F238E27FC236}">
                    <a16:creationId xmlns:a16="http://schemas.microsoft.com/office/drawing/2014/main" id="{9C16F586-202A-6C49-BECE-8D7B0011E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310">
                <a:extLst>
                  <a:ext uri="{FF2B5EF4-FFF2-40B4-BE49-F238E27FC236}">
                    <a16:creationId xmlns:a16="http://schemas.microsoft.com/office/drawing/2014/main" id="{C758F7C7-9330-BE46-A86A-D42B5637C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Rectangle 311">
              <a:extLst>
                <a:ext uri="{FF2B5EF4-FFF2-40B4-BE49-F238E27FC236}">
                  <a16:creationId xmlns:a16="http://schemas.microsoft.com/office/drawing/2014/main" id="{533FE805-6D97-3D40-A722-65F7EC32A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Freeform 312">
              <a:extLst>
                <a:ext uri="{FF2B5EF4-FFF2-40B4-BE49-F238E27FC236}">
                  <a16:creationId xmlns:a16="http://schemas.microsoft.com/office/drawing/2014/main" id="{620834FD-6B76-EA4B-A18C-65A47D40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2" name="Freeform 313">
              <a:extLst>
                <a:ext uri="{FF2B5EF4-FFF2-40B4-BE49-F238E27FC236}">
                  <a16:creationId xmlns:a16="http://schemas.microsoft.com/office/drawing/2014/main" id="{C5A12F9D-49AB-5145-AA15-D382AA5D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3" name="Oval 314">
              <a:extLst>
                <a:ext uri="{FF2B5EF4-FFF2-40B4-BE49-F238E27FC236}">
                  <a16:creationId xmlns:a16="http://schemas.microsoft.com/office/drawing/2014/main" id="{80DD1625-6CB9-AC4C-88B8-9DC831FCE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Freeform 315">
              <a:extLst>
                <a:ext uri="{FF2B5EF4-FFF2-40B4-BE49-F238E27FC236}">
                  <a16:creationId xmlns:a16="http://schemas.microsoft.com/office/drawing/2014/main" id="{A65F0511-3C28-C743-A21D-6264A2118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316">
              <a:extLst>
                <a:ext uri="{FF2B5EF4-FFF2-40B4-BE49-F238E27FC236}">
                  <a16:creationId xmlns:a16="http://schemas.microsoft.com/office/drawing/2014/main" id="{FADC981B-C983-6D40-AEA7-04B355EC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AutoShape 317">
              <a:extLst>
                <a:ext uri="{FF2B5EF4-FFF2-40B4-BE49-F238E27FC236}">
                  <a16:creationId xmlns:a16="http://schemas.microsoft.com/office/drawing/2014/main" id="{708D79ED-DBE2-644C-B85E-DB3961F56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3" name="Oval 318">
              <a:extLst>
                <a:ext uri="{FF2B5EF4-FFF2-40B4-BE49-F238E27FC236}">
                  <a16:creationId xmlns:a16="http://schemas.microsoft.com/office/drawing/2014/main" id="{87AF5859-5E53-EE4C-954A-8D2D2B200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Oval 319">
              <a:extLst>
                <a:ext uri="{FF2B5EF4-FFF2-40B4-BE49-F238E27FC236}">
                  <a16:creationId xmlns:a16="http://schemas.microsoft.com/office/drawing/2014/main" id="{43616DFE-DE4C-D94C-B77F-413A270C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" name="Oval 320">
              <a:extLst>
                <a:ext uri="{FF2B5EF4-FFF2-40B4-BE49-F238E27FC236}">
                  <a16:creationId xmlns:a16="http://schemas.microsoft.com/office/drawing/2014/main" id="{63CB7C6A-7959-294B-919F-406DF4382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Rectangle 321">
              <a:extLst>
                <a:ext uri="{FF2B5EF4-FFF2-40B4-BE49-F238E27FC236}">
                  <a16:creationId xmlns:a16="http://schemas.microsoft.com/office/drawing/2014/main" id="{3ED5D38A-C2F0-8444-B700-8ED29C8B7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28" name="Rectangle 3">
            <a:extLst>
              <a:ext uri="{FF2B5EF4-FFF2-40B4-BE49-F238E27FC236}">
                <a16:creationId xmlns:a16="http://schemas.microsoft.com/office/drawing/2014/main" id="{4AEA1865-8C28-134C-8B6C-07E3981D0325}"/>
              </a:ext>
            </a:extLst>
          </p:cNvPr>
          <p:cNvSpPr txBox="1">
            <a:spLocks noChangeArrowheads="1"/>
          </p:cNvSpPr>
          <p:nvPr/>
        </p:nvSpPr>
        <p:spPr>
          <a:xfrm>
            <a:off x="921800" y="4257398"/>
            <a:ext cx="5562600" cy="63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725" marR="0" lvl="0" indent="-3365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approach taken by TCP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Slide Number Placeholder 2">
            <a:extLst>
              <a:ext uri="{FF2B5EF4-FFF2-40B4-BE49-F238E27FC236}">
                <a16:creationId xmlns:a16="http://schemas.microsoft.com/office/drawing/2014/main" id="{80FEFCD4-E64A-AA4F-ACAB-74CB4ECD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6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9" name="Rectangle 3">
            <a:extLst>
              <a:ext uri="{FF2B5EF4-FFF2-40B4-BE49-F238E27FC236}">
                <a16:creationId xmlns:a16="http://schemas.microsoft.com/office/drawing/2014/main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8945" y="5640403"/>
            <a:ext cx="5781368" cy="736333"/>
          </a:xfrm>
        </p:spPr>
        <p:txBody>
          <a:bodyPr>
            <a:normAutofit/>
          </a:bodyPr>
          <a:lstStyle/>
          <a:p>
            <a:pPr marL="407988" indent="-277813">
              <a:defRPr/>
            </a:pPr>
            <a:r>
              <a:rPr lang="en-US" sz="3000" dirty="0"/>
              <a:t>TCP ECN, ATM, DECbit protocols</a:t>
            </a:r>
            <a:endParaRPr lang="en-US" sz="3500" dirty="0">
              <a:cs typeface="+mn-cs"/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28" name="Freeform 2">
            <a:extLst>
              <a:ext uri="{FF2B5EF4-FFF2-40B4-BE49-F238E27FC236}">
                <a16:creationId xmlns:a16="http://schemas.microsoft.com/office/drawing/2014/main" id="{366E9ABE-54D6-794A-BFDC-C271FA98FB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2" name="Freeform 6">
            <a:extLst>
              <a:ext uri="{FF2B5EF4-FFF2-40B4-BE49-F238E27FC236}">
                <a16:creationId xmlns:a16="http://schemas.microsoft.com/office/drawing/2014/main" id="{FFF13A6F-0F53-424B-A39A-76E877F099A6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4" name="Freeform 91">
            <a:extLst>
              <a:ext uri="{FF2B5EF4-FFF2-40B4-BE49-F238E27FC236}">
                <a16:creationId xmlns:a16="http://schemas.microsoft.com/office/drawing/2014/main" id="{0468E56B-A027-0D44-AEB8-704F79D68813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5" name="Freeform 92">
            <a:extLst>
              <a:ext uri="{FF2B5EF4-FFF2-40B4-BE49-F238E27FC236}">
                <a16:creationId xmlns:a16="http://schemas.microsoft.com/office/drawing/2014/main" id="{054FFAAB-E9BC-3E4C-8FB9-3EA2FFF0707B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6" name="Freeform 93">
            <a:extLst>
              <a:ext uri="{FF2B5EF4-FFF2-40B4-BE49-F238E27FC236}">
                <a16:creationId xmlns:a16="http://schemas.microsoft.com/office/drawing/2014/main" id="{1504AC5D-D6C1-D049-A591-6F0963B988CC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7" name="Freeform 94">
            <a:extLst>
              <a:ext uri="{FF2B5EF4-FFF2-40B4-BE49-F238E27FC236}">
                <a16:creationId xmlns:a16="http://schemas.microsoft.com/office/drawing/2014/main" id="{49EE5ACA-6705-2D4D-9A89-77A1C64919B5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8" name="Freeform 95">
            <a:extLst>
              <a:ext uri="{FF2B5EF4-FFF2-40B4-BE49-F238E27FC236}">
                <a16:creationId xmlns:a16="http://schemas.microsoft.com/office/drawing/2014/main" id="{C75D3801-AA9A-394F-B133-0C907B494EA8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9" name="Freeform 96">
            <a:extLst>
              <a:ext uri="{FF2B5EF4-FFF2-40B4-BE49-F238E27FC236}">
                <a16:creationId xmlns:a16="http://schemas.microsoft.com/office/drawing/2014/main" id="{22DFD150-DCC3-9C4E-B2A1-9978ADFC2D32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E2A56FD-5BF2-8A47-B917-EC5BDAE7B6D9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A22F5E6C-8071-584B-A45A-61580F1DF3A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19D9D590-1C6D-B940-8236-FB7A7C7C3E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5AD85DE-1093-294C-A79D-C39AACCD04D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74555870-3136-5F47-A50A-B9C84ADD9B5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4C89C07A-54CC-1F4B-8662-219BDC60226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AD074A1D-33A9-FD4E-9502-6E1A7B8749F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CCD24AC6-75BD-7240-ACA1-858F993F76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7D364BE-067C-ED48-9F93-CCBD43D1F1FD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56103B33-85E9-6646-AD36-73F16468B3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A249CC8A-2DD9-A540-96D6-72B9DFE29F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BB9841D9-85A4-6641-AFC4-673E96A51A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1F8ACD1E-2A08-8148-97FE-2327BF094A0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9748D8-5A01-D746-848B-32926B95C5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FD69F9EC-EC8E-3148-A0CF-68ADE091607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0C246818-5046-3547-9748-C8A5F8D31AA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D4971E8-AD3B-214C-97F6-17EC02BCA29D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9739AEF0-B1B8-F540-9C41-AE1C85694CA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A8C264F-EE1E-AE42-AD54-26038D64E2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4315C5D-BBB1-1548-A740-5E5B96BEB87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895B76F4-731F-1A42-B1DA-2147C72110E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0DD88259-DBF1-C849-9347-E21FCDE91C2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7F83BAF8-E480-3243-8D32-1B36CF28B4D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05F54ED9-26EA-304E-B1C7-6F58A4EB53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3201F79-4BE9-2E4A-9B0C-FB48F9222B08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B69ED55D-3ADE-7541-A833-BAED4178F4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75EA0AA-3E1E-A848-A884-768A31DBCF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33E36C01-9187-3C43-B7AF-0C810E75817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7E1D2CF9-8553-254D-99D3-498E60EF92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10BB4142-3B92-B24F-AF76-70C8728A34A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A8740BCE-7F97-7642-B163-168373E22B1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9B5C1122-8A18-FC4A-A85F-6F1A1A2BF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CAF0E6F-60BF-1240-A259-C66B643E89AC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E5B85EA-9E84-A242-B1CC-71F987F7E59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C034AB19-CDAE-D044-BA78-A52EC726959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9E108296-06B4-4949-A9AD-3C1FA5DCEA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8530AB93-30E4-7A4B-88C4-61542A5A0AC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D239BC1C-F100-2448-A44B-0B1C3E017E2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7FCAA9D2-9640-064E-9D9B-F975C49ECB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645CEC1F-F8DD-F048-9976-7ECD558712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80B3CBF-96BC-A640-867D-5DE8C38FCAA4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E2DEA29E-E539-DD4A-8E78-F10B0CB91D3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5DAF39-296E-174B-9017-65859A66C61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F88F2AE9-EF9D-9349-9FB8-E52CAD986B9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FB60E484-FF23-D44E-87D8-BB30525A1A1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B0FF7CDC-AB3A-6C44-8273-6FEA8A00EF4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D102FF9A-7D62-CC4B-8939-37FC1A1E61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928B49DE-7679-8C46-A671-A7856D8F84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9" name="Freeform 254">
            <a:extLst>
              <a:ext uri="{FF2B5EF4-FFF2-40B4-BE49-F238E27FC236}">
                <a16:creationId xmlns:a16="http://schemas.microsoft.com/office/drawing/2014/main" id="{4BD65FCE-B086-1C41-89A5-8DAF6BA0013D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89">
            <a:extLst>
              <a:ext uri="{FF2B5EF4-FFF2-40B4-BE49-F238E27FC236}">
                <a16:creationId xmlns:a16="http://schemas.microsoft.com/office/drawing/2014/main" id="{282CC52C-6D00-A04B-884E-AF704D4FD9CC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228" name="Freeform 290">
              <a:extLst>
                <a:ext uri="{FF2B5EF4-FFF2-40B4-BE49-F238E27FC236}">
                  <a16:creationId xmlns:a16="http://schemas.microsoft.com/office/drawing/2014/main" id="{DD58842D-C583-744E-BFD5-323B2ED5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9" name="Rectangle 291">
              <a:extLst>
                <a:ext uri="{FF2B5EF4-FFF2-40B4-BE49-F238E27FC236}">
                  <a16:creationId xmlns:a16="http://schemas.microsoft.com/office/drawing/2014/main" id="{7A587CA9-D508-B244-898D-908A8BD8F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Freeform 292">
              <a:extLst>
                <a:ext uri="{FF2B5EF4-FFF2-40B4-BE49-F238E27FC236}">
                  <a16:creationId xmlns:a16="http://schemas.microsoft.com/office/drawing/2014/main" id="{15485B65-6A91-A741-B71C-C9054384F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Freeform 293">
              <a:extLst>
                <a:ext uri="{FF2B5EF4-FFF2-40B4-BE49-F238E27FC236}">
                  <a16:creationId xmlns:a16="http://schemas.microsoft.com/office/drawing/2014/main" id="{9FD462AB-E254-4B44-ACEE-57DF3FEA3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2" name="Rectangle 294">
              <a:extLst>
                <a:ext uri="{FF2B5EF4-FFF2-40B4-BE49-F238E27FC236}">
                  <a16:creationId xmlns:a16="http://schemas.microsoft.com/office/drawing/2014/main" id="{8B02D026-F14D-2740-A4A5-53851F0B2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95">
              <a:extLst>
                <a:ext uri="{FF2B5EF4-FFF2-40B4-BE49-F238E27FC236}">
                  <a16:creationId xmlns:a16="http://schemas.microsoft.com/office/drawing/2014/main" id="{B0C25286-A814-9143-B593-142AD05AC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8" name="AutoShape 296">
                <a:extLst>
                  <a:ext uri="{FF2B5EF4-FFF2-40B4-BE49-F238E27FC236}">
                    <a16:creationId xmlns:a16="http://schemas.microsoft.com/office/drawing/2014/main" id="{2F585279-173F-3044-B252-4EED42C34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AutoShape 297">
                <a:extLst>
                  <a:ext uri="{FF2B5EF4-FFF2-40B4-BE49-F238E27FC236}">
                    <a16:creationId xmlns:a16="http://schemas.microsoft.com/office/drawing/2014/main" id="{C0B63C95-0F44-8E4E-AEF1-8EEACAC76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Rectangle 298">
              <a:extLst>
                <a:ext uri="{FF2B5EF4-FFF2-40B4-BE49-F238E27FC236}">
                  <a16:creationId xmlns:a16="http://schemas.microsoft.com/office/drawing/2014/main" id="{640C9C7A-DAFB-DB46-B834-AEAC566F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5" name="Group 299">
              <a:extLst>
                <a:ext uri="{FF2B5EF4-FFF2-40B4-BE49-F238E27FC236}">
                  <a16:creationId xmlns:a16="http://schemas.microsoft.com/office/drawing/2014/main" id="{23F48019-DD1C-564E-B574-A8D1DB03F6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6" name="AutoShape 300">
                <a:extLst>
                  <a:ext uri="{FF2B5EF4-FFF2-40B4-BE49-F238E27FC236}">
                    <a16:creationId xmlns:a16="http://schemas.microsoft.com/office/drawing/2014/main" id="{E4024405-5028-0C46-8622-FC0B3C820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AutoShape 301">
                <a:extLst>
                  <a:ext uri="{FF2B5EF4-FFF2-40B4-BE49-F238E27FC236}">
                    <a16:creationId xmlns:a16="http://schemas.microsoft.com/office/drawing/2014/main" id="{A5F943AE-9009-0944-89F8-AA4504540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302">
              <a:extLst>
                <a:ext uri="{FF2B5EF4-FFF2-40B4-BE49-F238E27FC236}">
                  <a16:creationId xmlns:a16="http://schemas.microsoft.com/office/drawing/2014/main" id="{1D7CBC12-6E8F-5743-B297-791903B3F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Rectangle 303">
              <a:extLst>
                <a:ext uri="{FF2B5EF4-FFF2-40B4-BE49-F238E27FC236}">
                  <a16:creationId xmlns:a16="http://schemas.microsoft.com/office/drawing/2014/main" id="{C3850711-AC6C-D149-8913-D8083044D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8" name="Group 304">
              <a:extLst>
                <a:ext uri="{FF2B5EF4-FFF2-40B4-BE49-F238E27FC236}">
                  <a16:creationId xmlns:a16="http://schemas.microsoft.com/office/drawing/2014/main" id="{9D49FEB6-488F-2048-A11B-E06E76DBE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4" name="AutoShape 305">
                <a:extLst>
                  <a:ext uri="{FF2B5EF4-FFF2-40B4-BE49-F238E27FC236}">
                    <a16:creationId xmlns:a16="http://schemas.microsoft.com/office/drawing/2014/main" id="{0B25DD4D-3C90-584F-8831-6C80F4C7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AutoShape 306">
                <a:extLst>
                  <a:ext uri="{FF2B5EF4-FFF2-40B4-BE49-F238E27FC236}">
                    <a16:creationId xmlns:a16="http://schemas.microsoft.com/office/drawing/2014/main" id="{B7F3D7FB-8973-D44C-AD5E-E00A8713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9" name="Freeform 307">
              <a:extLst>
                <a:ext uri="{FF2B5EF4-FFF2-40B4-BE49-F238E27FC236}">
                  <a16:creationId xmlns:a16="http://schemas.microsoft.com/office/drawing/2014/main" id="{43DC40CF-325A-0047-882C-F0B88908F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308">
              <a:extLst>
                <a:ext uri="{FF2B5EF4-FFF2-40B4-BE49-F238E27FC236}">
                  <a16:creationId xmlns:a16="http://schemas.microsoft.com/office/drawing/2014/main" id="{F5FBB7ED-0006-594A-8F05-82D90CE67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2" name="AutoShape 309">
                <a:extLst>
                  <a:ext uri="{FF2B5EF4-FFF2-40B4-BE49-F238E27FC236}">
                    <a16:creationId xmlns:a16="http://schemas.microsoft.com/office/drawing/2014/main" id="{1A4A3E68-C445-A84F-A76F-8ADDE253B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3" name="AutoShape 310">
                <a:extLst>
                  <a:ext uri="{FF2B5EF4-FFF2-40B4-BE49-F238E27FC236}">
                    <a16:creationId xmlns:a16="http://schemas.microsoft.com/office/drawing/2014/main" id="{A0077764-7657-B447-9665-316638C75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Rectangle 311">
              <a:extLst>
                <a:ext uri="{FF2B5EF4-FFF2-40B4-BE49-F238E27FC236}">
                  <a16:creationId xmlns:a16="http://schemas.microsoft.com/office/drawing/2014/main" id="{8B482C5C-EFF7-D349-8CCD-0F43172E8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Freeform 312">
              <a:extLst>
                <a:ext uri="{FF2B5EF4-FFF2-40B4-BE49-F238E27FC236}">
                  <a16:creationId xmlns:a16="http://schemas.microsoft.com/office/drawing/2014/main" id="{4021586C-DA67-AA41-BA88-7AEAD6F26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3" name="Freeform 313">
              <a:extLst>
                <a:ext uri="{FF2B5EF4-FFF2-40B4-BE49-F238E27FC236}">
                  <a16:creationId xmlns:a16="http://schemas.microsoft.com/office/drawing/2014/main" id="{3D9F60F4-9173-9246-8E1F-2C2859D17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Oval 314">
              <a:extLst>
                <a:ext uri="{FF2B5EF4-FFF2-40B4-BE49-F238E27FC236}">
                  <a16:creationId xmlns:a16="http://schemas.microsoft.com/office/drawing/2014/main" id="{8765AD34-763D-1F46-AA79-FB63EC39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Freeform 315">
              <a:extLst>
                <a:ext uri="{FF2B5EF4-FFF2-40B4-BE49-F238E27FC236}">
                  <a16:creationId xmlns:a16="http://schemas.microsoft.com/office/drawing/2014/main" id="{E10BDF5D-EA0F-F042-BD9B-6E36BFF56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AutoShape 316">
              <a:extLst>
                <a:ext uri="{FF2B5EF4-FFF2-40B4-BE49-F238E27FC236}">
                  <a16:creationId xmlns:a16="http://schemas.microsoft.com/office/drawing/2014/main" id="{6C729113-6D55-C84E-BE58-123F8F05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AutoShape 317">
              <a:extLst>
                <a:ext uri="{FF2B5EF4-FFF2-40B4-BE49-F238E27FC236}">
                  <a16:creationId xmlns:a16="http://schemas.microsoft.com/office/drawing/2014/main" id="{81EA52A6-99B7-3846-9B34-7CB52FA09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8" name="Oval 318">
              <a:extLst>
                <a:ext uri="{FF2B5EF4-FFF2-40B4-BE49-F238E27FC236}">
                  <a16:creationId xmlns:a16="http://schemas.microsoft.com/office/drawing/2014/main" id="{D941D592-57DE-E849-8C9C-58F0B9615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Oval 319">
              <a:extLst>
                <a:ext uri="{FF2B5EF4-FFF2-40B4-BE49-F238E27FC236}">
                  <a16:creationId xmlns:a16="http://schemas.microsoft.com/office/drawing/2014/main" id="{BE056CB0-2EDD-6D4A-957A-3CCB3F3B3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0" name="Oval 320">
              <a:extLst>
                <a:ext uri="{FF2B5EF4-FFF2-40B4-BE49-F238E27FC236}">
                  <a16:creationId xmlns:a16="http://schemas.microsoft.com/office/drawing/2014/main" id="{0996AC45-D45C-6E49-8EA2-6B239FB49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Rectangle 321">
              <a:extLst>
                <a:ext uri="{FF2B5EF4-FFF2-40B4-BE49-F238E27FC236}">
                  <a16:creationId xmlns:a16="http://schemas.microsoft.com/office/drawing/2014/main" id="{4AD2A6FD-B1C1-2846-85C2-F6D452B32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1" name="Freeform 270">
            <a:extLst>
              <a:ext uri="{FF2B5EF4-FFF2-40B4-BE49-F238E27FC236}">
                <a16:creationId xmlns:a16="http://schemas.microsoft.com/office/drawing/2014/main" id="{327C52FA-DE4A-E94F-8911-ABEE881AA22F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2" name="Group 354">
            <a:extLst>
              <a:ext uri="{FF2B5EF4-FFF2-40B4-BE49-F238E27FC236}">
                <a16:creationId xmlns:a16="http://schemas.microsoft.com/office/drawing/2014/main" id="{249020EA-8359-DA4E-A6BD-01714A19478B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226" name="Picture 355" descr="desktop_computer_stylized_medium">
              <a:extLst>
                <a:ext uri="{FF2B5EF4-FFF2-40B4-BE49-F238E27FC236}">
                  <a16:creationId xmlns:a16="http://schemas.microsoft.com/office/drawing/2014/main" id="{F5E082B2-BADD-164A-983C-4F21EE8545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356">
              <a:extLst>
                <a:ext uri="{FF2B5EF4-FFF2-40B4-BE49-F238E27FC236}">
                  <a16:creationId xmlns:a16="http://schemas.microsoft.com/office/drawing/2014/main" id="{079D48B4-8397-C148-BF34-3B142B762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24BA112-55AD-AC41-BD94-9D9DBD9F7E9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1D5C8C48-4AA2-D144-9071-4FC46876C0CD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9115613-D043-F746-9E95-BE91F6C8BCC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4476B4D-7B72-FD42-B168-C58F9397FB9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93A87B8-2634-E14A-80D8-9E6D65DFA444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DDD5A1-E55B-8D44-8F53-EA448F2F5AB7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46DB51-76AF-794B-896C-CE798C356CDC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945C805-FB4D-1F41-B9DC-8E71DE43D0DF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C0CB443-CBC2-9E45-9CB6-C744CDA9BFD1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04DF73C-F88C-FA4D-8328-09984DEA993E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977C676-85FB-0F40-8B20-289C82EC6C10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0AB40D6-D3E3-F644-A0B4-C65086440100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D01A017-DD54-D843-8EFE-4E068B32A548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9C46B58-EB58-CD4B-901C-36557A6BBB8A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310AA80-E5E5-9D45-B059-DBF356B23652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B504DA0-0830-A247-BFB2-5B08B92F485C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9AA1B6E-8009-4F41-B5BE-F62AE9B4630F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9984DBE-4678-3045-8619-E36B03BB624E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34E391C-886C-FD40-90C5-307C327A8D88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740E756-940A-C245-BFC2-46F263F13E7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646C395-21B6-0B4A-B835-DCBA9C58427F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7911E2-4676-1041-AC82-896E82DBBF94}"/>
              </a:ext>
            </a:extLst>
          </p:cNvPr>
          <p:cNvGrpSpPr/>
          <p:nvPr/>
        </p:nvGrpSpPr>
        <p:grpSpPr>
          <a:xfrm>
            <a:off x="7552398" y="2762175"/>
            <a:ext cx="3061681" cy="1433307"/>
            <a:chOff x="7552398" y="2762175"/>
            <a:chExt cx="3061681" cy="1433307"/>
          </a:xfrm>
        </p:grpSpPr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A047DABE-6D91-2B46-B457-9C4D910EAC34}"/>
                </a:ext>
              </a:extLst>
            </p:cNvPr>
            <p:cNvSpPr/>
            <p:nvPr/>
          </p:nvSpPr>
          <p:spPr>
            <a:xfrm flipH="1">
              <a:off x="9104671" y="2771139"/>
              <a:ext cx="1509408" cy="1424343"/>
            </a:xfrm>
            <a:custGeom>
              <a:avLst/>
              <a:gdLst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408" h="1378340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268EAC65-5523-F449-A3E7-F1059BFF90A8}"/>
                </a:ext>
              </a:extLst>
            </p:cNvPr>
            <p:cNvSpPr/>
            <p:nvPr/>
          </p:nvSpPr>
          <p:spPr>
            <a:xfrm>
              <a:off x="7552398" y="2762175"/>
              <a:ext cx="1509408" cy="1424343"/>
            </a:xfrm>
            <a:custGeom>
              <a:avLst/>
              <a:gdLst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408" h="1378340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CDE6A3E2-3661-2F4D-A6C8-724B4A3D05ED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47BEEA4-E4B8-A64E-885F-14003C8F5A1B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304AE042-2E8A-D141-BC94-ED99460E627E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72D3047-A7CC-1745-B040-00D1E25997AF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BBCAFBB0-6D98-9742-AB87-26B3EE90BCAB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5DFB8599-7DDC-8447-ADE3-2DAD2C0402A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67AC42C5-3F9E-0D4E-B80B-DB0208D256F0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B1BE921-31E4-C342-B3CD-DD49B4829966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8B4DCFA-3A87-864C-A054-ED417A34E19F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A18EA5-E5A9-6043-B7D4-AA1698F72E02}"/>
              </a:ext>
            </a:extLst>
          </p:cNvPr>
          <p:cNvSpPr txBox="1"/>
          <p:nvPr/>
        </p:nvSpPr>
        <p:spPr>
          <a:xfrm>
            <a:off x="8061221" y="2622756"/>
            <a:ext cx="2095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explicit congestion info</a:t>
            </a:r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5D568CC7-EA67-7743-9944-2BC5136F529F}"/>
              </a:ext>
            </a:extLst>
          </p:cNvPr>
          <p:cNvSpPr txBox="1">
            <a:spLocks noChangeArrowheads="1"/>
          </p:cNvSpPr>
          <p:nvPr/>
        </p:nvSpPr>
        <p:spPr>
          <a:xfrm>
            <a:off x="698090" y="1818967"/>
            <a:ext cx="5781368" cy="382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Network-assisted congestion control:</a:t>
            </a:r>
          </a:p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routers provide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feedback to sending/receiving hosts with flows passing through congested router</a:t>
            </a:r>
          </a:p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indicate congestion level or explicitly set sending rate</a:t>
            </a:r>
          </a:p>
        </p:txBody>
      </p:sp>
      <p:sp>
        <p:nvSpPr>
          <p:cNvPr id="142" name="Slide Number Placeholder 2">
            <a:extLst>
              <a:ext uri="{FF2B5EF4-FFF2-40B4-BE49-F238E27FC236}">
                <a16:creationId xmlns:a16="http://schemas.microsoft.com/office/drawing/2014/main" id="{2CD52159-2B0E-9F4A-977B-27EEC203D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8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9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segment structure</a:t>
            </a:r>
            <a:endParaRPr lang="en-US" sz="4400" b="0" dirty="0"/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1438C6A7-F9CB-854D-92BB-74AFAE175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073" y="1560062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1" name="Rectangle 5">
            <a:extLst>
              <a:ext uri="{FF2B5EF4-FFF2-40B4-BE49-F238E27FC236}">
                <a16:creationId xmlns:a16="http://schemas.microsoft.com/office/drawing/2014/main" id="{21D47CEF-020C-9C44-AB75-DA719011C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348" y="1675949"/>
            <a:ext cx="3951287" cy="480536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F66122-9E4A-7644-B40C-189BABEA3388}"/>
              </a:ext>
            </a:extLst>
          </p:cNvPr>
          <p:cNvGrpSpPr/>
          <p:nvPr/>
        </p:nvGrpSpPr>
        <p:grpSpPr>
          <a:xfrm>
            <a:off x="4495573" y="1661303"/>
            <a:ext cx="3450544" cy="401997"/>
            <a:chOff x="4495573" y="1661303"/>
            <a:chExt cx="3450544" cy="401997"/>
          </a:xfrm>
        </p:grpSpPr>
        <p:sp>
          <p:nvSpPr>
            <p:cNvPr id="62" name="Text Box 6">
              <a:extLst>
                <a:ext uri="{FF2B5EF4-FFF2-40B4-BE49-F238E27FC236}">
                  <a16:creationId xmlns:a16="http://schemas.microsoft.com/office/drawing/2014/main" id="{A183A89B-2122-E141-9DF3-203A60EFF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573" y="1661303"/>
              <a:ext cx="1663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source port #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" name="Text Box 7">
              <a:extLst>
                <a:ext uri="{FF2B5EF4-FFF2-40B4-BE49-F238E27FC236}">
                  <a16:creationId xmlns:a16="http://schemas.microsoft.com/office/drawing/2014/main" id="{E52BAEBA-8AEA-B545-A35F-AEB619084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992" y="1666425"/>
              <a:ext cx="13811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dest port #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64" name="Line 8">
            <a:extLst>
              <a:ext uri="{FF2B5EF4-FFF2-40B4-BE49-F238E27FC236}">
                <a16:creationId xmlns:a16="http://schemas.microsoft.com/office/drawing/2014/main" id="{BDC40F37-DD1A-6848-AB76-2EA7683B9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523" y="2050599"/>
            <a:ext cx="3946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5" name="Line 9">
            <a:extLst>
              <a:ext uri="{FF2B5EF4-FFF2-40B4-BE49-F238E27FC236}">
                <a16:creationId xmlns:a16="http://schemas.microsoft.com/office/drawing/2014/main" id="{92C91585-33BC-084B-A3CF-F5A7CD082B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173" y="2430012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52304C-19AC-C84B-842E-CBCC3EA9E153}"/>
              </a:ext>
            </a:extLst>
          </p:cNvPr>
          <p:cNvGrpSpPr/>
          <p:nvPr/>
        </p:nvGrpSpPr>
        <p:grpSpPr>
          <a:xfrm>
            <a:off x="4324123" y="1145724"/>
            <a:ext cx="3935412" cy="366713"/>
            <a:chOff x="4324123" y="1145724"/>
            <a:chExt cx="3935412" cy="366713"/>
          </a:xfrm>
        </p:grpSpPr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D7A6E153-CAA2-2E43-9742-982E16926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248" y="1145724"/>
              <a:ext cx="857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32 bits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8" name="Line 12">
              <a:extLst>
                <a:ext uri="{FF2B5EF4-FFF2-40B4-BE49-F238E27FC236}">
                  <a16:creationId xmlns:a16="http://schemas.microsoft.com/office/drawing/2014/main" id="{C28AE80D-AED7-BB43-AEEF-9A3E95D70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2373" y="1391787"/>
              <a:ext cx="1427162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9" name="Line 13">
              <a:extLst>
                <a:ext uri="{FF2B5EF4-FFF2-40B4-BE49-F238E27FC236}">
                  <a16:creationId xmlns:a16="http://schemas.microsoft.com/office/drawing/2014/main" id="{0FE91D57-DF52-A948-8B79-BE2C69D240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324123" y="1402899"/>
              <a:ext cx="13414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Line 16">
            <a:extLst>
              <a:ext uri="{FF2B5EF4-FFF2-40B4-BE49-F238E27FC236}">
                <a16:creationId xmlns:a16="http://schemas.microsoft.com/office/drawing/2014/main" id="{ADBC9EF8-B51B-F249-8F7B-C16F5F07A2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2698" y="2811012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6" name="Line 18">
            <a:extLst>
              <a:ext uri="{FF2B5EF4-FFF2-40B4-BE49-F238E27FC236}">
                <a16:creationId xmlns:a16="http://schemas.microsoft.com/office/drawing/2014/main" id="{32231029-9349-864B-ABF1-0D56E5582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7935" y="3206299"/>
            <a:ext cx="39512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7" name="Line 19">
            <a:extLst>
              <a:ext uri="{FF2B5EF4-FFF2-40B4-BE49-F238E27FC236}">
                <a16:creationId xmlns:a16="http://schemas.microsoft.com/office/drawing/2014/main" id="{F2503E28-C28E-B541-932B-7E2993655C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173" y="3596824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8" name="Line 20">
            <a:extLst>
              <a:ext uri="{FF2B5EF4-FFF2-40B4-BE49-F238E27FC236}">
                <a16:creationId xmlns:a16="http://schemas.microsoft.com/office/drawing/2014/main" id="{10D5BEAE-CBC6-5040-B37E-6D12FC20E9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173" y="4158799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9" name="Line 21">
            <a:extLst>
              <a:ext uri="{FF2B5EF4-FFF2-40B4-BE49-F238E27FC236}">
                <a16:creationId xmlns:a16="http://schemas.microsoft.com/office/drawing/2014/main" id="{A186AEBD-F0F5-494B-9D24-09B988878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03735" y="2814187"/>
            <a:ext cx="4763" cy="777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7" name="Line 29">
            <a:extLst>
              <a:ext uri="{FF2B5EF4-FFF2-40B4-BE49-F238E27FC236}">
                <a16:creationId xmlns:a16="http://schemas.microsoft.com/office/drawing/2014/main" id="{B0BB3064-7239-A344-B7D3-3350540CF7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8735" y="2814187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22FDEDB0-0202-4C4C-9B34-FF72CC278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4748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89" name="Line 31">
            <a:extLst>
              <a:ext uri="{FF2B5EF4-FFF2-40B4-BE49-F238E27FC236}">
                <a16:creationId xmlns:a16="http://schemas.microsoft.com/office/drawing/2014/main" id="{9AF172E8-0A6A-6644-BD77-F1EE190D4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5998" y="2818949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96" name="Text Box 38">
            <a:extLst>
              <a:ext uri="{FF2B5EF4-FFF2-40B4-BE49-F238E27FC236}">
                <a16:creationId xmlns:a16="http://schemas.microsoft.com/office/drawing/2014/main" id="{A4AA77C6-3CD5-F642-BD90-B898C462C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966" y="2822952"/>
            <a:ext cx="482824" cy="40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not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used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97" name="Line 39">
            <a:extLst>
              <a:ext uri="{FF2B5EF4-FFF2-40B4-BE49-F238E27FC236}">
                <a16:creationId xmlns:a16="http://schemas.microsoft.com/office/drawing/2014/main" id="{356A6247-1FB1-3845-A2C5-956708DFFB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3766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5F3ABB6-FC22-8E45-923B-C272F3E47C12}"/>
              </a:ext>
            </a:extLst>
          </p:cNvPr>
          <p:cNvGrpSpPr/>
          <p:nvPr/>
        </p:nvGrpSpPr>
        <p:grpSpPr>
          <a:xfrm>
            <a:off x="6405335" y="2817362"/>
            <a:ext cx="5252586" cy="731484"/>
            <a:chOff x="6405335" y="2817362"/>
            <a:chExt cx="5252586" cy="731484"/>
          </a:xfrm>
        </p:grpSpPr>
        <p:sp>
          <p:nvSpPr>
            <p:cNvPr id="80" name="Text Box 22">
              <a:extLst>
                <a:ext uri="{FF2B5EF4-FFF2-40B4-BE49-F238E27FC236}">
                  <a16:creationId xmlns:a16="http://schemas.microsoft.com/office/drawing/2014/main" id="{C121B465-E333-C34D-A9B1-4EC95AB29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335" y="2817362"/>
              <a:ext cx="1746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receive window</a:t>
              </a:r>
            </a:p>
          </p:txBody>
        </p:sp>
        <p:sp>
          <p:nvSpPr>
            <p:cNvPr id="107" name="Text Box 49">
              <a:extLst>
                <a:ext uri="{FF2B5EF4-FFF2-40B4-BE49-F238E27FC236}">
                  <a16:creationId xmlns:a16="http://schemas.microsoft.com/office/drawing/2014/main" id="{C1196D10-63E5-F146-A338-FB6B53C00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4900" y="2847115"/>
              <a:ext cx="2933021" cy="70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flow control: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# bytes receiver willing to accept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1" name="Line 53">
              <a:extLst>
                <a:ext uri="{FF2B5EF4-FFF2-40B4-BE49-F238E27FC236}">
                  <a16:creationId xmlns:a16="http://schemas.microsoft.com/office/drawing/2014/main" id="{AF202832-D8A0-CC44-AEC9-474E90CA4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42852" y="3044701"/>
              <a:ext cx="582048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BAA956-8E89-0A4A-A4BC-91B08D93CC59}"/>
              </a:ext>
            </a:extLst>
          </p:cNvPr>
          <p:cNvGrpSpPr/>
          <p:nvPr/>
        </p:nvGrpSpPr>
        <p:grpSpPr>
          <a:xfrm>
            <a:off x="4979760" y="1674436"/>
            <a:ext cx="7040433" cy="1034129"/>
            <a:chOff x="4979760" y="1674436"/>
            <a:chExt cx="7040433" cy="1034129"/>
          </a:xfrm>
        </p:grpSpPr>
        <p:sp>
          <p:nvSpPr>
            <p:cNvPr id="73" name="Text Box 15">
              <a:extLst>
                <a:ext uri="{FF2B5EF4-FFF2-40B4-BE49-F238E27FC236}">
                  <a16:creationId xmlns:a16="http://schemas.microsoft.com/office/drawing/2014/main" id="{2925631F-CA45-E24E-A2A3-36475CE0E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9760" y="2029962"/>
              <a:ext cx="24860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sequence number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8" name="Text Box 50">
              <a:extLst>
                <a:ext uri="{FF2B5EF4-FFF2-40B4-BE49-F238E27FC236}">
                  <a16:creationId xmlns:a16="http://schemas.microsoft.com/office/drawing/2014/main" id="{62087231-CA89-9F46-9993-D5CE4726B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4900" y="1674436"/>
              <a:ext cx="3295293" cy="1034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segment seq  #: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counting bytes of data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into bytestream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(not segments!)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3" name="Line 55">
              <a:extLst>
                <a:ext uri="{FF2B5EF4-FFF2-40B4-BE49-F238E27FC236}">
                  <a16:creationId xmlns:a16="http://schemas.microsoft.com/office/drawing/2014/main" id="{69F8FE7B-57A5-CA45-A15F-AB7CA1D8D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924797" y="2244436"/>
              <a:ext cx="80010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3475873-1909-F649-A643-DFFF77ECF966}"/>
              </a:ext>
            </a:extLst>
          </p:cNvPr>
          <p:cNvGrpSpPr/>
          <p:nvPr/>
        </p:nvGrpSpPr>
        <p:grpSpPr>
          <a:xfrm>
            <a:off x="5398860" y="4614412"/>
            <a:ext cx="5770816" cy="1113459"/>
            <a:chOff x="5398860" y="4614412"/>
            <a:chExt cx="5770816" cy="1113459"/>
          </a:xfrm>
        </p:grpSpPr>
        <p:sp>
          <p:nvSpPr>
            <p:cNvPr id="72" name="Text Box 14">
              <a:extLst>
                <a:ext uri="{FF2B5EF4-FFF2-40B4-BE49-F238E27FC236}">
                  <a16:creationId xmlns:a16="http://schemas.microsoft.com/office/drawing/2014/main" id="{394540FC-9B80-C049-964F-3AEAF7A4B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8860" y="4614412"/>
              <a:ext cx="200501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(variable length)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CEFBFE2-D6C5-6C4B-85CD-C2B1704479E4}"/>
                </a:ext>
              </a:extLst>
            </p:cNvPr>
            <p:cNvSpPr txBox="1"/>
            <p:nvPr/>
          </p:nvSpPr>
          <p:spPr>
            <a:xfrm>
              <a:off x="8980285" y="4638342"/>
              <a:ext cx="2189391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sent by application into TCP socket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6493B77-D766-824F-B26A-A73B9CE92231}"/>
                </a:ext>
              </a:extLst>
            </p:cNvPr>
            <p:cNvCxnSpPr>
              <a:cxnSpLocks/>
            </p:cNvCxnSpPr>
            <p:nvPr/>
          </p:nvCxnSpPr>
          <p:spPr>
            <a:xfrm>
              <a:off x="6727821" y="5150307"/>
              <a:ext cx="214947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59DCBE-5CE4-3C4C-AE43-7FF674B5D23E}"/>
              </a:ext>
            </a:extLst>
          </p:cNvPr>
          <p:cNvGrpSpPr/>
          <p:nvPr/>
        </p:nvGrpSpPr>
        <p:grpSpPr>
          <a:xfrm>
            <a:off x="230393" y="1952743"/>
            <a:ext cx="7771793" cy="1241280"/>
            <a:chOff x="230393" y="1952743"/>
            <a:chExt cx="7771793" cy="1241280"/>
          </a:xfrm>
        </p:grpSpPr>
        <p:sp>
          <p:nvSpPr>
            <p:cNvPr id="137" name="Text Box 35">
              <a:extLst>
                <a:ext uri="{FF2B5EF4-FFF2-40B4-BE49-F238E27FC236}">
                  <a16:creationId xmlns:a16="http://schemas.microsoft.com/office/drawing/2014/main" id="{56F627F0-D04E-AD42-8864-F7B517B4A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7297" y="2855469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A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79D87E-87A4-BA4A-B25D-D60B162F998C}"/>
                </a:ext>
              </a:extLst>
            </p:cNvPr>
            <p:cNvGrpSpPr/>
            <p:nvPr/>
          </p:nvGrpSpPr>
          <p:grpSpPr>
            <a:xfrm>
              <a:off x="230393" y="1952743"/>
              <a:ext cx="7771793" cy="971860"/>
              <a:chOff x="217867" y="1965269"/>
              <a:chExt cx="7771793" cy="971860"/>
            </a:xfrm>
          </p:grpSpPr>
          <p:sp>
            <p:nvSpPr>
              <p:cNvPr id="75" name="Text Box 17">
                <a:extLst>
                  <a:ext uri="{FF2B5EF4-FFF2-40B4-BE49-F238E27FC236}">
                    <a16:creationId xmlns:a16="http://schemas.microsoft.com/office/drawing/2014/main" id="{0864898F-71F3-8C4E-ACBC-273A8F765C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9710" y="2430012"/>
                <a:ext cx="340995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119" name="Text Box 42">
                <a:extLst>
                  <a:ext uri="{FF2B5EF4-FFF2-40B4-BE49-F238E27FC236}">
                    <a16:creationId xmlns:a16="http://schemas.microsoft.com/office/drawing/2014/main" id="{C0762B76-1537-D346-8718-8BAF6E1F14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867" y="1965269"/>
                <a:ext cx="3287333" cy="701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ACK: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seq # of next expected byte; A bit: this is an ACK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0" name="Line 46">
                <a:extLst>
                  <a:ext uri="{FF2B5EF4-FFF2-40B4-BE49-F238E27FC236}">
                    <a16:creationId xmlns:a16="http://schemas.microsoft.com/office/drawing/2014/main" id="{412FF679-1D4F-2847-94BC-15BFC61FB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200" y="2417523"/>
                <a:ext cx="2076276" cy="519606"/>
              </a:xfrm>
              <a:custGeom>
                <a:avLst/>
                <a:gdLst>
                  <a:gd name="connsiteX0" fmla="*/ 0 w 2082626"/>
                  <a:gd name="connsiteY0" fmla="*/ 0 h 560881"/>
                  <a:gd name="connsiteX1" fmla="*/ 2082626 w 2082626"/>
                  <a:gd name="connsiteY1" fmla="*/ 560881 h 560881"/>
                  <a:gd name="connsiteX0" fmla="*/ 0 w 2076276"/>
                  <a:gd name="connsiteY0" fmla="*/ 0 h 519606"/>
                  <a:gd name="connsiteX1" fmla="*/ 2076276 w 2076276"/>
                  <a:gd name="connsiteY1" fmla="*/ 519606 h 51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76276" h="519606">
                    <a:moveTo>
                      <a:pt x="0" y="0"/>
                    </a:moveTo>
                    <a:cubicBezTo>
                      <a:pt x="694209" y="186960"/>
                      <a:pt x="1382067" y="332646"/>
                      <a:pt x="2076276" y="519606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9" name="Line 46">
                <a:extLst>
                  <a:ext uri="{FF2B5EF4-FFF2-40B4-BE49-F238E27FC236}">
                    <a16:creationId xmlns:a16="http://schemas.microsoft.com/office/drawing/2014/main" id="{EB8BFD18-324C-2547-AC63-1A0429ECF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200" y="2404996"/>
                <a:ext cx="1263476" cy="215853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3AA9D9-F43E-B546-80D0-95A95FF3FD84}"/>
              </a:ext>
            </a:extLst>
          </p:cNvPr>
          <p:cNvGrpSpPr/>
          <p:nvPr/>
        </p:nvGrpSpPr>
        <p:grpSpPr>
          <a:xfrm>
            <a:off x="1895418" y="3659802"/>
            <a:ext cx="5828956" cy="1090980"/>
            <a:chOff x="1895418" y="3659802"/>
            <a:chExt cx="5828956" cy="1090980"/>
          </a:xfrm>
        </p:grpSpPr>
        <p:sp>
          <p:nvSpPr>
            <p:cNvPr id="98" name="Text Box 40">
              <a:extLst>
                <a:ext uri="{FF2B5EF4-FFF2-40B4-BE49-F238E27FC236}">
                  <a16:creationId xmlns:a16="http://schemas.microsoft.com/office/drawing/2014/main" id="{CF922213-3DD4-4C4D-B198-ADF3A29ED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361" y="3659802"/>
              <a:ext cx="28940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options (variable length)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9" name="Text Box 42">
              <a:extLst>
                <a:ext uri="{FF2B5EF4-FFF2-40B4-BE49-F238E27FC236}">
                  <a16:creationId xmlns:a16="http://schemas.microsoft.com/office/drawing/2014/main" id="{0BC58028-06B7-1A4E-8510-AE6EC1534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5418" y="4326050"/>
              <a:ext cx="1688926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options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63A6281-16AF-5F4C-91CB-DC46FB513501}"/>
                </a:ext>
              </a:extLst>
            </p:cNvPr>
            <p:cNvCxnSpPr>
              <a:cxnSpLocks/>
              <a:stCxn id="99" idx="3"/>
              <a:endCxn id="98" idx="1"/>
            </p:cNvCxnSpPr>
            <p:nvPr/>
          </p:nvCxnSpPr>
          <p:spPr>
            <a:xfrm flipV="1">
              <a:off x="3584344" y="3859857"/>
              <a:ext cx="1246017" cy="67855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A3E3DD-D73E-3547-B33E-7D97BEE9201E}"/>
              </a:ext>
            </a:extLst>
          </p:cNvPr>
          <p:cNvGrpSpPr/>
          <p:nvPr/>
        </p:nvGrpSpPr>
        <p:grpSpPr>
          <a:xfrm>
            <a:off x="318075" y="2819126"/>
            <a:ext cx="4456458" cy="424732"/>
            <a:chOff x="318075" y="2819126"/>
            <a:chExt cx="4456458" cy="424732"/>
          </a:xfrm>
        </p:grpSpPr>
        <p:sp>
          <p:nvSpPr>
            <p:cNvPr id="95" name="Text Box 37">
              <a:extLst>
                <a:ext uri="{FF2B5EF4-FFF2-40B4-BE49-F238E27FC236}">
                  <a16:creationId xmlns:a16="http://schemas.microsoft.com/office/drawing/2014/main" id="{71EB8016-A1DB-1C48-954C-FFBE5CF06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884" y="2826980"/>
              <a:ext cx="495649" cy="407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head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len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</p:txBody>
        </p:sp>
        <p:sp>
          <p:nvSpPr>
            <p:cNvPr id="93" name="Text Box 42">
              <a:extLst>
                <a:ext uri="{FF2B5EF4-FFF2-40B4-BE49-F238E27FC236}">
                  <a16:creationId xmlns:a16="http://schemas.microsoft.com/office/drawing/2014/main" id="{23616F6F-F6F8-274A-8F63-2AC8E94CA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75" y="2819126"/>
              <a:ext cx="3287333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length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(of TCP header)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004F6AA-C795-934B-B4F0-CA6FD9652FA1}"/>
                </a:ext>
              </a:extLst>
            </p:cNvPr>
            <p:cNvCxnSpPr>
              <a:cxnSpLocks/>
            </p:cNvCxnSpPr>
            <p:nvPr/>
          </p:nvCxnSpPr>
          <p:spPr>
            <a:xfrm>
              <a:off x="3544867" y="3031480"/>
              <a:ext cx="783888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6175C2-99D1-404D-ADB0-0C09C4338566}"/>
              </a:ext>
            </a:extLst>
          </p:cNvPr>
          <p:cNvGrpSpPr/>
          <p:nvPr/>
        </p:nvGrpSpPr>
        <p:grpSpPr>
          <a:xfrm>
            <a:off x="-24878" y="3174115"/>
            <a:ext cx="6031751" cy="424732"/>
            <a:chOff x="-24878" y="3174115"/>
            <a:chExt cx="6031751" cy="424732"/>
          </a:xfrm>
        </p:grpSpPr>
        <p:sp>
          <p:nvSpPr>
            <p:cNvPr id="82" name="Text Box 24">
              <a:extLst>
                <a:ext uri="{FF2B5EF4-FFF2-40B4-BE49-F238E27FC236}">
                  <a16:creationId xmlns:a16="http://schemas.microsoft.com/office/drawing/2014/main" id="{DA04993C-122C-384A-9568-6515DE95D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023" y="3203124"/>
              <a:ext cx="1212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checksum</a:t>
              </a:r>
            </a:p>
          </p:txBody>
        </p:sp>
        <p:sp>
          <p:nvSpPr>
            <p:cNvPr id="109" name="Text Box 51">
              <a:extLst>
                <a:ext uri="{FF2B5EF4-FFF2-40B4-BE49-F238E27FC236}">
                  <a16:creationId xmlns:a16="http://schemas.microsoft.com/office/drawing/2014/main" id="{CE090396-5F4D-6E4E-AA9C-2778A62E7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878" y="3174115"/>
              <a:ext cx="3595495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Internet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checksum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F87AC36-0055-DB45-A995-89129C5BB34A}"/>
                </a:ext>
              </a:extLst>
            </p:cNvPr>
            <p:cNvCxnSpPr>
              <a:cxnSpLocks/>
              <a:stCxn id="109" idx="3"/>
              <a:endCxn id="82" idx="1"/>
            </p:cNvCxnSpPr>
            <p:nvPr/>
          </p:nvCxnSpPr>
          <p:spPr>
            <a:xfrm>
              <a:off x="3570617" y="3386481"/>
              <a:ext cx="1223406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Line 10">
            <a:extLst>
              <a:ext uri="{FF2B5EF4-FFF2-40B4-BE49-F238E27FC236}">
                <a16:creationId xmlns:a16="http://schemas.microsoft.com/office/drawing/2014/main" id="{A7BD37B6-D73B-A04D-BDC5-AC47A5470D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89447" y="1679374"/>
            <a:ext cx="1761" cy="36518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4" name="Line 26">
            <a:extLst>
              <a:ext uri="{FF2B5EF4-FFF2-40B4-BE49-F238E27FC236}">
                <a16:creationId xmlns:a16="http://schemas.microsoft.com/office/drawing/2014/main" id="{E9E32468-C9DF-C94D-9DAD-F82B75D02C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0711" y="2804662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85" name="Line 27">
            <a:extLst>
              <a:ext uri="{FF2B5EF4-FFF2-40B4-BE49-F238E27FC236}">
                <a16:creationId xmlns:a16="http://schemas.microsoft.com/office/drawing/2014/main" id="{595D2D86-0F8D-4945-A03B-3D969A9DA2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92924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86" name="Line 28">
            <a:extLst>
              <a:ext uri="{FF2B5EF4-FFF2-40B4-BE49-F238E27FC236}">
                <a16:creationId xmlns:a16="http://schemas.microsoft.com/office/drawing/2014/main" id="{480E04C4-4E6B-614E-B6E0-47722F1E73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0374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BB42C1-3F72-AF44-97A0-27D00776292C}"/>
              </a:ext>
            </a:extLst>
          </p:cNvPr>
          <p:cNvGrpSpPr/>
          <p:nvPr/>
        </p:nvGrpSpPr>
        <p:grpSpPr>
          <a:xfrm>
            <a:off x="172543" y="2863949"/>
            <a:ext cx="6190466" cy="2660551"/>
            <a:chOff x="172543" y="2863949"/>
            <a:chExt cx="6190466" cy="2660551"/>
          </a:xfrm>
        </p:grpSpPr>
        <p:sp>
          <p:nvSpPr>
            <p:cNvPr id="102" name="Text Box 44">
              <a:extLst>
                <a:ext uri="{FF2B5EF4-FFF2-40B4-BE49-F238E27FC236}">
                  <a16:creationId xmlns:a16="http://schemas.microsoft.com/office/drawing/2014/main" id="{26B4BE77-FB6F-AB48-BDB1-C2E23D556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43" y="4822769"/>
              <a:ext cx="3419248" cy="70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RST, SYN, FIN: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connection management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60B1CDA3-93F4-6C43-A635-618B9929B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8336" y="3152325"/>
              <a:ext cx="2678659" cy="2026938"/>
            </a:xfrm>
            <a:custGeom>
              <a:avLst/>
              <a:gdLst>
                <a:gd name="T0" fmla="*/ 0 w 1458"/>
                <a:gd name="T1" fmla="*/ 2147483647 h 444"/>
                <a:gd name="T2" fmla="*/ 2147483647 w 1458"/>
                <a:gd name="T3" fmla="*/ 0 h 444"/>
                <a:gd name="T4" fmla="*/ 2147483647 w 1458"/>
                <a:gd name="T5" fmla="*/ 2147483647 h 444"/>
                <a:gd name="T6" fmla="*/ 0 60000 65536"/>
                <a:gd name="T7" fmla="*/ 0 60000 65536"/>
                <a:gd name="T8" fmla="*/ 0 60000 65536"/>
                <a:gd name="connsiteX0" fmla="*/ 0 w 10533"/>
                <a:gd name="connsiteY0" fmla="*/ 10875 h 10875"/>
                <a:gd name="connsiteX1" fmla="*/ 9093 w 10533"/>
                <a:gd name="connsiteY1" fmla="*/ 0 h 10875"/>
                <a:gd name="connsiteX2" fmla="*/ 10533 w 10533"/>
                <a:gd name="connsiteY2" fmla="*/ 135 h 10875"/>
                <a:gd name="connsiteX0" fmla="*/ 0 w 11345"/>
                <a:gd name="connsiteY0" fmla="*/ 13363 h 13363"/>
                <a:gd name="connsiteX1" fmla="*/ 9905 w 11345"/>
                <a:gd name="connsiteY1" fmla="*/ 0 h 13363"/>
                <a:gd name="connsiteX2" fmla="*/ 11345 w 11345"/>
                <a:gd name="connsiteY2" fmla="*/ 135 h 13363"/>
                <a:gd name="connsiteX0" fmla="*/ 0 w 11465"/>
                <a:gd name="connsiteY0" fmla="*/ 23977 h 23977"/>
                <a:gd name="connsiteX1" fmla="*/ 10025 w 11465"/>
                <a:gd name="connsiteY1" fmla="*/ 0 h 23977"/>
                <a:gd name="connsiteX2" fmla="*/ 11465 w 11465"/>
                <a:gd name="connsiteY2" fmla="*/ 135 h 23977"/>
                <a:gd name="connsiteX0" fmla="*/ 0 w 11405"/>
                <a:gd name="connsiteY0" fmla="*/ 28694 h 28694"/>
                <a:gd name="connsiteX1" fmla="*/ 9965 w 11405"/>
                <a:gd name="connsiteY1" fmla="*/ 0 h 28694"/>
                <a:gd name="connsiteX2" fmla="*/ 11405 w 11405"/>
                <a:gd name="connsiteY2" fmla="*/ 135 h 28694"/>
                <a:gd name="connsiteX0" fmla="*/ 0 w 11391"/>
                <a:gd name="connsiteY0" fmla="*/ 28694 h 28694"/>
                <a:gd name="connsiteX1" fmla="*/ 9965 w 11391"/>
                <a:gd name="connsiteY1" fmla="*/ 0 h 28694"/>
                <a:gd name="connsiteX2" fmla="*/ 11391 w 11391"/>
                <a:gd name="connsiteY2" fmla="*/ 0 h 28694"/>
                <a:gd name="connsiteX0" fmla="*/ 0 w 11877"/>
                <a:gd name="connsiteY0" fmla="*/ 32885 h 32885"/>
                <a:gd name="connsiteX1" fmla="*/ 10451 w 11877"/>
                <a:gd name="connsiteY1" fmla="*/ 0 h 32885"/>
                <a:gd name="connsiteX2" fmla="*/ 11877 w 11877"/>
                <a:gd name="connsiteY2" fmla="*/ 0 h 32885"/>
                <a:gd name="connsiteX0" fmla="*/ 0 w 11573"/>
                <a:gd name="connsiteY0" fmla="*/ 32885 h 32885"/>
                <a:gd name="connsiteX1" fmla="*/ 10147 w 11573"/>
                <a:gd name="connsiteY1" fmla="*/ 0 h 32885"/>
                <a:gd name="connsiteX2" fmla="*/ 11573 w 11573"/>
                <a:gd name="connsiteY2" fmla="*/ 0 h 32885"/>
                <a:gd name="connsiteX0" fmla="*/ 0 w 11573"/>
                <a:gd name="connsiteY0" fmla="*/ 28757 h 28757"/>
                <a:gd name="connsiteX1" fmla="*/ 10147 w 11573"/>
                <a:gd name="connsiteY1" fmla="*/ 0 h 28757"/>
                <a:gd name="connsiteX2" fmla="*/ 11573 w 11573"/>
                <a:gd name="connsiteY2" fmla="*/ 0 h 2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3" h="28757">
                  <a:moveTo>
                    <a:pt x="0" y="28757"/>
                  </a:moveTo>
                  <a:lnTo>
                    <a:pt x="10147" y="0"/>
                  </a:lnTo>
                  <a:lnTo>
                    <a:pt x="11573" y="0"/>
                  </a:ln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79AF9A6-0FEF-B247-BE32-9C9E788D06B7}"/>
                </a:ext>
              </a:extLst>
            </p:cNvPr>
            <p:cNvGrpSpPr/>
            <p:nvPr/>
          </p:nvGrpSpPr>
          <p:grpSpPr>
            <a:xfrm>
              <a:off x="5775299" y="2863949"/>
              <a:ext cx="587710" cy="339181"/>
              <a:chOff x="5775299" y="2863949"/>
              <a:chExt cx="587710" cy="339181"/>
            </a:xfrm>
          </p:grpSpPr>
          <p:sp>
            <p:nvSpPr>
              <p:cNvPr id="104" name="Text Box 25">
                <a:extLst>
                  <a:ext uri="{FF2B5EF4-FFF2-40B4-BE49-F238E27FC236}">
                    <a16:creationId xmlns:a16="http://schemas.microsoft.com/office/drawing/2014/main" id="{1E9027CA-7A6A-B448-891E-3892BD343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3766" y="2864576"/>
                <a:ext cx="27924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F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5" name="Text Box 32">
                <a:extLst>
                  <a:ext uri="{FF2B5EF4-FFF2-40B4-BE49-F238E27FC236}">
                    <a16:creationId xmlns:a16="http://schemas.microsoft.com/office/drawing/2014/main" id="{BF401CFD-599A-5C4B-A029-67CB6B08DB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9184" y="2863949"/>
                <a:ext cx="27924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S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2" name="Text Box 33">
                <a:extLst>
                  <a:ext uri="{FF2B5EF4-FFF2-40B4-BE49-F238E27FC236}">
                    <a16:creationId xmlns:a16="http://schemas.microsoft.com/office/drawing/2014/main" id="{4835EFCA-3EC6-3040-AA54-B10AD772E1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5299" y="28639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R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F86AF7-F0A9-0D49-BD66-0BCBA2EFC273}"/>
              </a:ext>
            </a:extLst>
          </p:cNvPr>
          <p:cNvGrpSpPr/>
          <p:nvPr/>
        </p:nvGrpSpPr>
        <p:grpSpPr>
          <a:xfrm>
            <a:off x="5277007" y="2859957"/>
            <a:ext cx="2976178" cy="719405"/>
            <a:chOff x="5277007" y="2859957"/>
            <a:chExt cx="2976178" cy="719405"/>
          </a:xfrm>
        </p:grpSpPr>
        <p:sp>
          <p:nvSpPr>
            <p:cNvPr id="81" name="Text Box 23">
              <a:extLst>
                <a:ext uri="{FF2B5EF4-FFF2-40B4-BE49-F238E27FC236}">
                  <a16:creationId xmlns:a16="http://schemas.microsoft.com/office/drawing/2014/main" id="{81D77D1D-D542-E748-880E-847E52816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735" y="3212649"/>
              <a:ext cx="1822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Urg data pointer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F94C5D-E8AA-B440-8C55-70C383D81C15}"/>
                </a:ext>
              </a:extLst>
            </p:cNvPr>
            <p:cNvGrpSpPr/>
            <p:nvPr/>
          </p:nvGrpSpPr>
          <p:grpSpPr>
            <a:xfrm>
              <a:off x="5277007" y="2859957"/>
              <a:ext cx="627836" cy="345695"/>
              <a:chOff x="5527528" y="3067992"/>
              <a:chExt cx="627836" cy="345695"/>
            </a:xfrm>
          </p:grpSpPr>
          <p:sp>
            <p:nvSpPr>
              <p:cNvPr id="114" name="Text Box 34">
                <a:extLst>
                  <a:ext uri="{FF2B5EF4-FFF2-40B4-BE49-F238E27FC236}">
                    <a16:creationId xmlns:a16="http://schemas.microsoft.com/office/drawing/2014/main" id="{7FD0470F-0A1F-AA4D-A333-01EBF41CD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4900" y="3067992"/>
                <a:ext cx="290464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P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0" name="Text Box 36">
                <a:extLst>
                  <a:ext uri="{FF2B5EF4-FFF2-40B4-BE49-F238E27FC236}">
                    <a16:creationId xmlns:a16="http://schemas.microsoft.com/office/drawing/2014/main" id="{B48CC928-18A3-8E4E-944E-47C0F754B0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528" y="3075133"/>
                <a:ext cx="316112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U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83" name="Line 39">
            <a:extLst>
              <a:ext uri="{FF2B5EF4-FFF2-40B4-BE49-F238E27FC236}">
                <a16:creationId xmlns:a16="http://schemas.microsoft.com/office/drawing/2014/main" id="{392B7123-3C26-1749-8AFA-C33B254E56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8305" y="2821148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90" name="Line 39">
            <a:extLst>
              <a:ext uri="{FF2B5EF4-FFF2-40B4-BE49-F238E27FC236}">
                <a16:creationId xmlns:a16="http://schemas.microsoft.com/office/drawing/2014/main" id="{7076B497-C69A-EF44-9C73-7365E43E17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8693" y="2812182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C6B1EF-A64F-C94C-81C5-7457A0FFD99A}"/>
              </a:ext>
            </a:extLst>
          </p:cNvPr>
          <p:cNvGrpSpPr/>
          <p:nvPr/>
        </p:nvGrpSpPr>
        <p:grpSpPr>
          <a:xfrm>
            <a:off x="182880" y="2863950"/>
            <a:ext cx="5235245" cy="1390074"/>
            <a:chOff x="182880" y="2863950"/>
            <a:chExt cx="5235245" cy="139007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2C55822-331C-DB41-AB07-59E5BF177405}"/>
                </a:ext>
              </a:extLst>
            </p:cNvPr>
            <p:cNvGrpSpPr/>
            <p:nvPr/>
          </p:nvGrpSpPr>
          <p:grpSpPr>
            <a:xfrm>
              <a:off x="4962499" y="2863950"/>
              <a:ext cx="455626" cy="338554"/>
              <a:chOff x="4962499" y="2863950"/>
              <a:chExt cx="455626" cy="338554"/>
            </a:xfrm>
          </p:grpSpPr>
          <p:sp>
            <p:nvSpPr>
              <p:cNvPr id="91" name="Text Box 33">
                <a:extLst>
                  <a:ext uri="{FF2B5EF4-FFF2-40B4-BE49-F238E27FC236}">
                    <a16:creationId xmlns:a16="http://schemas.microsoft.com/office/drawing/2014/main" id="{C85C82AE-5A3B-EC47-8EA4-C0FA0727D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2499" y="28639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C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" name="Text Box 33">
                <a:extLst>
                  <a:ext uri="{FF2B5EF4-FFF2-40B4-BE49-F238E27FC236}">
                    <a16:creationId xmlns:a16="http://schemas.microsoft.com/office/drawing/2014/main" id="{D8D1B074-0355-2942-9977-4413DF7E4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1249" y="28639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E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03" name="Text Box 44">
              <a:extLst>
                <a:ext uri="{FF2B5EF4-FFF2-40B4-BE49-F238E27FC236}">
                  <a16:creationId xmlns:a16="http://schemas.microsoft.com/office/drawing/2014/main" id="{8DAB804F-166B-0D4B-8089-4B58E3A08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" y="3829292"/>
              <a:ext cx="3384479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C, E: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congestion notification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7103D547-1AEC-9743-8B26-22B579AF1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195" y="3136684"/>
              <a:ext cx="1749482" cy="914811"/>
            </a:xfrm>
            <a:custGeom>
              <a:avLst/>
              <a:gdLst>
                <a:gd name="T0" fmla="*/ 0 w 1458"/>
                <a:gd name="T1" fmla="*/ 2147483647 h 444"/>
                <a:gd name="T2" fmla="*/ 2147483647 w 1458"/>
                <a:gd name="T3" fmla="*/ 0 h 444"/>
                <a:gd name="T4" fmla="*/ 2147483647 w 1458"/>
                <a:gd name="T5" fmla="*/ 2147483647 h 444"/>
                <a:gd name="T6" fmla="*/ 0 60000 65536"/>
                <a:gd name="T7" fmla="*/ 0 60000 65536"/>
                <a:gd name="T8" fmla="*/ 0 60000 65536"/>
                <a:gd name="connsiteX0" fmla="*/ 0 w 10533"/>
                <a:gd name="connsiteY0" fmla="*/ 10875 h 10875"/>
                <a:gd name="connsiteX1" fmla="*/ 9093 w 10533"/>
                <a:gd name="connsiteY1" fmla="*/ 0 h 10875"/>
                <a:gd name="connsiteX2" fmla="*/ 10533 w 10533"/>
                <a:gd name="connsiteY2" fmla="*/ 135 h 10875"/>
                <a:gd name="connsiteX0" fmla="*/ 0 w 11345"/>
                <a:gd name="connsiteY0" fmla="*/ 13363 h 13363"/>
                <a:gd name="connsiteX1" fmla="*/ 9905 w 11345"/>
                <a:gd name="connsiteY1" fmla="*/ 0 h 13363"/>
                <a:gd name="connsiteX2" fmla="*/ 11345 w 11345"/>
                <a:gd name="connsiteY2" fmla="*/ 135 h 13363"/>
                <a:gd name="connsiteX0" fmla="*/ 0 w 11465"/>
                <a:gd name="connsiteY0" fmla="*/ 23977 h 23977"/>
                <a:gd name="connsiteX1" fmla="*/ 10025 w 11465"/>
                <a:gd name="connsiteY1" fmla="*/ 0 h 23977"/>
                <a:gd name="connsiteX2" fmla="*/ 11465 w 11465"/>
                <a:gd name="connsiteY2" fmla="*/ 135 h 23977"/>
                <a:gd name="connsiteX0" fmla="*/ 0 w 11405"/>
                <a:gd name="connsiteY0" fmla="*/ 28694 h 28694"/>
                <a:gd name="connsiteX1" fmla="*/ 9965 w 11405"/>
                <a:gd name="connsiteY1" fmla="*/ 0 h 28694"/>
                <a:gd name="connsiteX2" fmla="*/ 11405 w 11405"/>
                <a:gd name="connsiteY2" fmla="*/ 135 h 28694"/>
                <a:gd name="connsiteX0" fmla="*/ 0 w 11391"/>
                <a:gd name="connsiteY0" fmla="*/ 28694 h 28694"/>
                <a:gd name="connsiteX1" fmla="*/ 9965 w 11391"/>
                <a:gd name="connsiteY1" fmla="*/ 0 h 28694"/>
                <a:gd name="connsiteX2" fmla="*/ 11391 w 11391"/>
                <a:gd name="connsiteY2" fmla="*/ 0 h 28694"/>
                <a:gd name="connsiteX0" fmla="*/ 0 w 11391"/>
                <a:gd name="connsiteY0" fmla="*/ 28743 h 28743"/>
                <a:gd name="connsiteX1" fmla="*/ 6388 w 11391"/>
                <a:gd name="connsiteY1" fmla="*/ 0 h 28743"/>
                <a:gd name="connsiteX2" fmla="*/ 11391 w 11391"/>
                <a:gd name="connsiteY2" fmla="*/ 49 h 28743"/>
                <a:gd name="connsiteX0" fmla="*/ 0 w 7455"/>
                <a:gd name="connsiteY0" fmla="*/ 28792 h 28792"/>
                <a:gd name="connsiteX1" fmla="*/ 6388 w 7455"/>
                <a:gd name="connsiteY1" fmla="*/ 49 h 28792"/>
                <a:gd name="connsiteX2" fmla="*/ 7455 w 7455"/>
                <a:gd name="connsiteY2" fmla="*/ 0 h 28792"/>
                <a:gd name="connsiteX0" fmla="*/ 0 w 9679"/>
                <a:gd name="connsiteY0" fmla="*/ 9983 h 9983"/>
                <a:gd name="connsiteX1" fmla="*/ 8569 w 9679"/>
                <a:gd name="connsiteY1" fmla="*/ 0 h 9983"/>
                <a:gd name="connsiteX2" fmla="*/ 9679 w 9679"/>
                <a:gd name="connsiteY2" fmla="*/ 34 h 9983"/>
                <a:gd name="connsiteX0" fmla="*/ 0 w 10062"/>
                <a:gd name="connsiteY0" fmla="*/ 10017 h 10017"/>
                <a:gd name="connsiteX1" fmla="*/ 8853 w 10062"/>
                <a:gd name="connsiteY1" fmla="*/ 17 h 10017"/>
                <a:gd name="connsiteX2" fmla="*/ 10062 w 10062"/>
                <a:gd name="connsiteY2" fmla="*/ 0 h 1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62" h="10017">
                  <a:moveTo>
                    <a:pt x="0" y="10017"/>
                  </a:moveTo>
                  <a:lnTo>
                    <a:pt x="8853" y="17"/>
                  </a:lnTo>
                  <a:lnTo>
                    <a:pt x="10062" y="0"/>
                  </a:ln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4" name="Slide Number Placeholder 2">
            <a:extLst>
              <a:ext uri="{FF2B5EF4-FFF2-40B4-BE49-F238E27FC236}">
                <a16:creationId xmlns:a16="http://schemas.microsoft.com/office/drawing/2014/main" id="{A3EE5CD7-E8F0-2F4B-B766-7EC8F235C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1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4EED6-AA2C-5A44-91DA-4CFB7A4AA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F12A5-E6F0-8F46-A507-3CB3CDD11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28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AIMD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168400"/>
            <a:ext cx="102743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senders can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increase sending rate until packet loss (congestion) occurs, then decrease sending rate on loss event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141" name="Text Box 13">
            <a:extLst>
              <a:ext uri="{FF2B5EF4-FFF2-40B4-BE49-F238E27FC236}">
                <a16:creationId xmlns:a16="http://schemas.microsoft.com/office/drawing/2014/main" id="{2FD36304-869C-CE42-8550-F12B5FFE2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708" y="4380805"/>
            <a:ext cx="2769156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sawtooth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behavior: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probing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for bandwidth</a:t>
            </a: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F39215FA-39B5-484D-8395-F0F1A1C5D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339" y="3774454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6" name="Line 19">
            <a:extLst>
              <a:ext uri="{FF2B5EF4-FFF2-40B4-BE49-F238E27FC236}">
                <a16:creationId xmlns:a16="http://schemas.microsoft.com/office/drawing/2014/main" id="{D3F6ABF2-92A9-2C40-8D08-91E546062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189" y="5196854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id="{38434DE2-13CB-044F-991F-ED186F200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164" y="5185741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1937BB13-75B0-4947-8F7E-C695263524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052" y="4869829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Line 22">
            <a:extLst>
              <a:ext uri="{FF2B5EF4-FFF2-40B4-BE49-F238E27FC236}">
                <a16:creationId xmlns:a16="http://schemas.microsoft.com/office/drawing/2014/main" id="{D3110501-FE57-9545-B9AC-7B103AF98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9602" y="4871416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AAAA55BA-D404-204C-AECA-45F566AEC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1664" y="5168279"/>
            <a:ext cx="525463" cy="523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id="{43AEBE7F-F2BB-5943-A7EA-ACC4591C9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127" y="5163516"/>
            <a:ext cx="0" cy="688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6F7F0A4B-818C-8448-8543-A37DAD19EA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8240" y="4849191"/>
            <a:ext cx="969963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19538173-60A5-BC46-A9E4-749776021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3440" y="4849191"/>
            <a:ext cx="11113" cy="835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id="{30FAE305-421D-C042-8E51-7C7D81EEF5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8202" y="5012704"/>
            <a:ext cx="666750" cy="666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" name="Line 30">
            <a:extLst>
              <a:ext uri="{FF2B5EF4-FFF2-40B4-BE49-F238E27FC236}">
                <a16:creationId xmlns:a16="http://schemas.microsoft.com/office/drawing/2014/main" id="{031213C2-BAEE-5346-905B-3F89E1716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4952" y="4998416"/>
            <a:ext cx="0" cy="747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8" name="Line 31">
            <a:extLst>
              <a:ext uri="{FF2B5EF4-FFF2-40B4-BE49-F238E27FC236}">
                <a16:creationId xmlns:a16="http://schemas.microsoft.com/office/drawing/2014/main" id="{AEA390E0-709D-FA45-91DE-52C0460D6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5427" y="4746004"/>
            <a:ext cx="876300" cy="1014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C492E2-E058-BD40-8FFC-FCED8F0093C0}"/>
              </a:ext>
            </a:extLst>
          </p:cNvPr>
          <p:cNvGrpSpPr/>
          <p:nvPr/>
        </p:nvGrpSpPr>
        <p:grpSpPr>
          <a:xfrm>
            <a:off x="3439503" y="4254500"/>
            <a:ext cx="4602061" cy="2566366"/>
            <a:chOff x="4099903" y="3937000"/>
            <a:chExt cx="4602061" cy="2566366"/>
          </a:xfrm>
        </p:grpSpPr>
        <p:sp>
          <p:nvSpPr>
            <p:cNvPr id="54" name="Text Box 12">
              <a:extLst>
                <a:ext uri="{FF2B5EF4-FFF2-40B4-BE49-F238E27FC236}">
                  <a16:creationId xmlns:a16="http://schemas.microsoft.com/office/drawing/2014/main" id="{18CC901F-184A-1147-B991-15E650618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117142" y="4919761"/>
              <a:ext cx="227330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TCP sender  Sending rate</a:t>
              </a:r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EF2F6AD0-B3EF-0B4C-88EA-BCCC113FD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589" y="6176341"/>
              <a:ext cx="4143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11B2DFEF-102F-D74F-9B47-304A5DF4E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600" y="4203700"/>
              <a:ext cx="877" cy="1974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" name="Text Box 40">
              <a:extLst>
                <a:ext uri="{FF2B5EF4-FFF2-40B4-BE49-F238E27FC236}">
                  <a16:creationId xmlns:a16="http://schemas.microsoft.com/office/drawing/2014/main" id="{27E5BB5F-DA02-D949-9477-C50B724C7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5452" y="6166816"/>
              <a:ext cx="5762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38AC8E-A4ED-7042-8221-EEFB417FF7BA}"/>
              </a:ext>
            </a:extLst>
          </p:cNvPr>
          <p:cNvGrpSpPr/>
          <p:nvPr/>
        </p:nvGrpSpPr>
        <p:grpSpPr>
          <a:xfrm>
            <a:off x="965200" y="2146300"/>
            <a:ext cx="5054600" cy="1905000"/>
            <a:chOff x="0" y="4533900"/>
            <a:chExt cx="4762500" cy="1905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9A0FF2-0607-BD44-8404-E086F64972BE}"/>
                </a:ext>
              </a:extLst>
            </p:cNvPr>
            <p:cNvSpPr/>
            <p:nvPr/>
          </p:nvSpPr>
          <p:spPr>
            <a:xfrm>
              <a:off x="406846" y="4737100"/>
              <a:ext cx="4334880" cy="14351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83C5ED77-5FA7-AC4C-AB2A-245D62DB4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991100"/>
              <a:ext cx="4762500" cy="144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increase sending rate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charset="0"/>
                  <a:ea typeface="ＭＳ Ｐゴシック" charset="0"/>
                  <a:cs typeface="+mn-cs"/>
                </a:rPr>
                <a:t>by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 maximum segment size every RTT until loss detected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91ECB6E6-4418-7243-B13D-E7E4DAE7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26670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dditive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F4C833-80E3-E14A-98F5-D02EBF4C0AC6}"/>
              </a:ext>
            </a:extLst>
          </p:cNvPr>
          <p:cNvGrpSpPr/>
          <p:nvPr/>
        </p:nvGrpSpPr>
        <p:grpSpPr>
          <a:xfrm>
            <a:off x="6007100" y="2197100"/>
            <a:ext cx="4749800" cy="1422400"/>
            <a:chOff x="38100" y="4533900"/>
            <a:chExt cx="4749800" cy="14224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D9889A-D576-6948-99EB-B6AAAAF94FF1}"/>
                </a:ext>
              </a:extLst>
            </p:cNvPr>
            <p:cNvSpPr/>
            <p:nvPr/>
          </p:nvSpPr>
          <p:spPr>
            <a:xfrm>
              <a:off x="342900" y="4686300"/>
              <a:ext cx="4267200" cy="127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12492D08-6387-3C44-BE8F-DFB7A535E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" y="4991100"/>
              <a:ext cx="4749800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cut sending rate in half at each loss event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4FA342B4-82DA-FE44-A283-F18BBA2F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37465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M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ultiplicative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B9E571-5EFE-DF45-ABEE-F217088B731C}"/>
              </a:ext>
            </a:extLst>
          </p:cNvPr>
          <p:cNvGrpSpPr/>
          <p:nvPr/>
        </p:nvGrpSpPr>
        <p:grpSpPr>
          <a:xfrm>
            <a:off x="3952943" y="3784600"/>
            <a:ext cx="3599234" cy="1591283"/>
            <a:chOff x="3965643" y="3797300"/>
            <a:chExt cx="3599234" cy="159128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8081F5-35B5-A849-A6DC-D92ECEF0752A}"/>
                </a:ext>
              </a:extLst>
            </p:cNvPr>
            <p:cNvGrpSpPr/>
            <p:nvPr/>
          </p:nvGrpSpPr>
          <p:grpSpPr>
            <a:xfrm>
              <a:off x="3965643" y="4159386"/>
              <a:ext cx="3599234" cy="1229197"/>
              <a:chOff x="3965643" y="4159386"/>
              <a:chExt cx="3599234" cy="122919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1079667-0DAA-D94E-A312-DB3C9977F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2128" y="4163438"/>
                <a:ext cx="0" cy="10562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E4E7717F-1A0D-FF4E-812D-3FD618E53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0128" y="4163438"/>
                <a:ext cx="0" cy="12213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D125F63-AD27-6B45-AE19-4ABD9BFAA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630" y="4163438"/>
                <a:ext cx="0" cy="1225145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2EFC86-C803-E843-B374-808FCECBC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4941" y="4171542"/>
                <a:ext cx="0" cy="1204339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19D5D13-5D07-4C47-B49B-8AC41BCD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500" y="4165056"/>
                <a:ext cx="0" cy="119380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49C30FB-E09A-8645-AF59-0F93ED23D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743" y="4159386"/>
                <a:ext cx="0" cy="110652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CE80244-8AE8-9244-8BD7-F7A494EF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5643" y="4162357"/>
                <a:ext cx="3599234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A3311EB-6DA1-BE40-8300-E0A7E76CCC9C}"/>
                </a:ext>
              </a:extLst>
            </p:cNvPr>
            <p:cNvCxnSpPr/>
            <p:nvPr/>
          </p:nvCxnSpPr>
          <p:spPr>
            <a:xfrm>
              <a:off x="5651500" y="3797300"/>
              <a:ext cx="0" cy="381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745885-D0C9-5C4A-8189-6C1C08532D61}"/>
              </a:ext>
            </a:extLst>
          </p:cNvPr>
          <p:cNvGrpSpPr/>
          <p:nvPr/>
        </p:nvGrpSpPr>
        <p:grpSpPr>
          <a:xfrm>
            <a:off x="4108450" y="3622675"/>
            <a:ext cx="3819526" cy="1695450"/>
            <a:chOff x="4108450" y="3622675"/>
            <a:chExt cx="3819526" cy="169545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E8174FE-3375-6647-833E-1BBA1779B8E0}"/>
                </a:ext>
              </a:extLst>
            </p:cNvPr>
            <p:cNvGrpSpPr/>
            <p:nvPr/>
          </p:nvGrpSpPr>
          <p:grpSpPr>
            <a:xfrm>
              <a:off x="4108450" y="3975100"/>
              <a:ext cx="3819526" cy="1343025"/>
              <a:chOff x="4108450" y="3975100"/>
              <a:chExt cx="3819526" cy="134302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9182BCB-9C63-4F4E-9BFE-C6ED53E720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5350" y="3981450"/>
                <a:ext cx="679450" cy="125412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A530988-F896-F240-A4FD-4D4D80C11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8450" y="3975100"/>
                <a:ext cx="3816350" cy="133985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6D2A9933-F916-0E46-A509-25FD8F001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0475" y="3978275"/>
                <a:ext cx="2854325" cy="129857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DE4AE1E-DD47-A648-8E75-B628D3E56B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7050" y="3984625"/>
                <a:ext cx="2320926" cy="13335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2C801921-8F99-4345-AADF-C79B5379AB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5900" y="3984625"/>
                <a:ext cx="1358900" cy="11938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7A7E738-8F7C-B641-98A4-26125EAB1AA9}"/>
                </a:ext>
              </a:extLst>
            </p:cNvPr>
            <p:cNvCxnSpPr/>
            <p:nvPr/>
          </p:nvCxnSpPr>
          <p:spPr>
            <a:xfrm flipV="1">
              <a:off x="7921625" y="3622675"/>
              <a:ext cx="0" cy="3587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F67FBF66-1006-C849-9ABA-320AB4C17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36" grpId="0" animBg="1"/>
      <p:bldP spid="37" grpId="0" animBg="1"/>
      <p:bldP spid="38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b="0" dirty="0"/>
              <a:t>TCP AIMD: more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36144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Multiplicative decrease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detail:  sending rate is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in half on loss detected by triple duplicate ACK (TCP Reno)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to 1 MSS (maximum segment size) when loss detected by timeout (TCP Tahoe)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FEB15F8D-408A-A649-8405-2EA6EA73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" y="336296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?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 – a distributed, asynchronous algorithm – has been shown to: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optimize congested flow rates network wide!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have desirable stability properties</a:t>
            </a:r>
          </a:p>
          <a:p>
            <a:pPr marL="10160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DCE9A74-28EC-4B49-833C-3052DE209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9719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slow start </a:t>
            </a:r>
            <a:endParaRPr lang="en-US" sz="4400" b="0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8A57114D-913B-0446-AF23-3E8C1F4B81CA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384299"/>
            <a:ext cx="5118100" cy="521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connection begins, increase rate exponentially until first loss event: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initially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 MSS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every RTT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done by incrementing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every ACK received</a:t>
            </a:r>
          </a:p>
        </p:txBody>
      </p:sp>
      <p:sp>
        <p:nvSpPr>
          <p:cNvPr id="224" name="Line 6">
            <a:extLst>
              <a:ext uri="{FF2B5EF4-FFF2-40B4-BE49-F238E27FC236}">
                <a16:creationId xmlns:a16="http://schemas.microsoft.com/office/drawing/2014/main" id="{6A528287-EE91-2148-8BF9-9042AB1CF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075" y="2306590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5" name="Text Box 8">
            <a:extLst>
              <a:ext uri="{FF2B5EF4-FFF2-40B4-BE49-F238E27FC236}">
                <a16:creationId xmlns:a16="http://schemas.microsoft.com/office/drawing/2014/main" id="{BF8683E2-9BD1-4641-8269-1F97FE166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1168352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A</a:t>
            </a:r>
          </a:p>
        </p:txBody>
      </p:sp>
      <p:sp>
        <p:nvSpPr>
          <p:cNvPr id="226" name="Text Box 9">
            <a:extLst>
              <a:ext uri="{FF2B5EF4-FFF2-40B4-BE49-F238E27FC236}">
                <a16:creationId xmlns:a16="http://schemas.microsoft.com/office/drawing/2014/main" id="{C49CE5EE-9C21-9E4F-B95D-B87D2E6CA9D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91550" y="2273252"/>
            <a:ext cx="1208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one segment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28" name="Text Box 12">
            <a:extLst>
              <a:ext uri="{FF2B5EF4-FFF2-40B4-BE49-F238E27FC236}">
                <a16:creationId xmlns:a16="http://schemas.microsoft.com/office/drawing/2014/main" id="{51858FD0-9B85-8441-9B12-8875189F6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663" y="1154065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229" name="Line 13">
            <a:extLst>
              <a:ext uri="{FF2B5EF4-FFF2-40B4-BE49-F238E27FC236}">
                <a16:creationId xmlns:a16="http://schemas.microsoft.com/office/drawing/2014/main" id="{A18AC8EC-DBD1-E34E-B3EA-D3876A530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0313" y="21208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0" name="Line 14">
            <a:extLst>
              <a:ext uri="{FF2B5EF4-FFF2-40B4-BE49-F238E27FC236}">
                <a16:creationId xmlns:a16="http://schemas.microsoft.com/office/drawing/2014/main" id="{77B3310E-1B60-414E-9423-328982307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4913" y="21589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9B56F2-B7D2-5247-8C5B-11CDFE50D6C7}"/>
              </a:ext>
            </a:extLst>
          </p:cNvPr>
          <p:cNvGrpSpPr/>
          <p:nvPr/>
        </p:nvGrpSpPr>
        <p:grpSpPr>
          <a:xfrm>
            <a:off x="7254875" y="2270077"/>
            <a:ext cx="304800" cy="830263"/>
            <a:chOff x="7254875" y="2270077"/>
            <a:chExt cx="304800" cy="830263"/>
          </a:xfrm>
        </p:grpSpPr>
        <p:sp>
          <p:nvSpPr>
            <p:cNvPr id="227" name="Text Box 10">
              <a:extLst>
                <a:ext uri="{FF2B5EF4-FFF2-40B4-BE49-F238E27FC236}">
                  <a16:creationId xmlns:a16="http://schemas.microsoft.com/office/drawing/2014/main" id="{A25707E3-FE96-074A-AE26-F8222C4C3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7142956" y="2510584"/>
              <a:ext cx="5286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RTT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Line 15">
              <a:extLst>
                <a:ext uri="{FF2B5EF4-FFF2-40B4-BE49-F238E27FC236}">
                  <a16:creationId xmlns:a16="http://schemas.microsoft.com/office/drawing/2014/main" id="{1BE79FAE-9CDC-7B45-A6C0-E89FC9FC2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99338" y="2270077"/>
              <a:ext cx="4762" cy="219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Line 16">
              <a:extLst>
                <a:ext uri="{FF2B5EF4-FFF2-40B4-BE49-F238E27FC236}">
                  <a16:creationId xmlns:a16="http://schemas.microsoft.com/office/drawing/2014/main" id="{59A77926-4B5A-AC4A-B560-0B735D6BC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8863" y="2876502"/>
              <a:ext cx="4762" cy="2238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33" name="Line 17">
            <a:extLst>
              <a:ext uri="{FF2B5EF4-FFF2-40B4-BE49-F238E27FC236}">
                <a16:creationId xmlns:a16="http://schemas.microsoft.com/office/drawing/2014/main" id="{6F1B852B-55C3-8747-96CA-AA2F2AB5E5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1263" y="2711402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34" name="Group 18">
            <a:extLst>
              <a:ext uri="{FF2B5EF4-FFF2-40B4-BE49-F238E27FC236}">
                <a16:creationId xmlns:a16="http://schemas.microsoft.com/office/drawing/2014/main" id="{065B59AF-8C8D-9041-B965-0C2B0A5F8CEF}"/>
              </a:ext>
            </a:extLst>
          </p:cNvPr>
          <p:cNvGrpSpPr>
            <a:grpSpLocks/>
          </p:cNvGrpSpPr>
          <p:nvPr/>
        </p:nvGrpSpPr>
        <p:grpSpPr bwMode="auto">
          <a:xfrm>
            <a:off x="9809163" y="5453015"/>
            <a:ext cx="615950" cy="366712"/>
            <a:chOff x="3317" y="3527"/>
            <a:chExt cx="388" cy="231"/>
          </a:xfrm>
        </p:grpSpPr>
        <p:sp>
          <p:nvSpPr>
            <p:cNvPr id="235" name="Rectangle 19">
              <a:extLst>
                <a:ext uri="{FF2B5EF4-FFF2-40B4-BE49-F238E27FC236}">
                  <a16:creationId xmlns:a16="http://schemas.microsoft.com/office/drawing/2014/main" id="{87C76A64-BE9B-B84D-B23B-73554D8DC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6" name="Text Box 20">
              <a:extLst>
                <a:ext uri="{FF2B5EF4-FFF2-40B4-BE49-F238E27FC236}">
                  <a16:creationId xmlns:a16="http://schemas.microsoft.com/office/drawing/2014/main" id="{0453126D-C0BC-5F4F-8DBD-30CD1FA8A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time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00408E-3418-754E-97D5-873085045522}"/>
              </a:ext>
            </a:extLst>
          </p:cNvPr>
          <p:cNvGrpSpPr/>
          <p:nvPr/>
        </p:nvGrpSpPr>
        <p:grpSpPr>
          <a:xfrm>
            <a:off x="7585075" y="3087640"/>
            <a:ext cx="2509838" cy="438150"/>
            <a:chOff x="7585075" y="3087640"/>
            <a:chExt cx="2509838" cy="438150"/>
          </a:xfrm>
        </p:grpSpPr>
        <p:sp>
          <p:nvSpPr>
            <p:cNvPr id="237" name="Line 21">
              <a:extLst>
                <a:ext uri="{FF2B5EF4-FFF2-40B4-BE49-F238E27FC236}">
                  <a16:creationId xmlns:a16="http://schemas.microsoft.com/office/drawing/2014/main" id="{9884C69B-71B1-0942-8DD7-4BADAC4C5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9838" y="308764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8" name="Line 22">
              <a:extLst>
                <a:ext uri="{FF2B5EF4-FFF2-40B4-BE49-F238E27FC236}">
                  <a16:creationId xmlns:a16="http://schemas.microsoft.com/office/drawing/2014/main" id="{51BC13AD-02C4-1049-8BE5-DF4431F84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5075" y="3173365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604703D-5DBE-F940-8D53-F844A095856D}"/>
              </a:ext>
            </a:extLst>
          </p:cNvPr>
          <p:cNvGrpSpPr/>
          <p:nvPr/>
        </p:nvGrpSpPr>
        <p:grpSpPr>
          <a:xfrm>
            <a:off x="7558088" y="3697240"/>
            <a:ext cx="2555875" cy="612775"/>
            <a:chOff x="7558088" y="3697240"/>
            <a:chExt cx="2555875" cy="612775"/>
          </a:xfrm>
        </p:grpSpPr>
        <p:sp>
          <p:nvSpPr>
            <p:cNvPr id="239" name="Line 23">
              <a:extLst>
                <a:ext uri="{FF2B5EF4-FFF2-40B4-BE49-F238E27FC236}">
                  <a16:creationId xmlns:a16="http://schemas.microsoft.com/office/drawing/2014/main" id="{4B52376E-4BCD-9A4A-845B-15A59AA4F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5075" y="3697240"/>
              <a:ext cx="2528888" cy="36195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Line 24">
              <a:extLst>
                <a:ext uri="{FF2B5EF4-FFF2-40B4-BE49-F238E27FC236}">
                  <a16:creationId xmlns:a16="http://schemas.microsoft.com/office/drawing/2014/main" id="{645C0ACA-0EDA-5E4A-9046-377D9678C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8088" y="395759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1" name="Text Box 25">
            <a:extLst>
              <a:ext uri="{FF2B5EF4-FFF2-40B4-BE49-F238E27FC236}">
                <a16:creationId xmlns:a16="http://schemas.microsoft.com/office/drawing/2014/main" id="{01076F6F-B790-D24D-9445-FAC03A5C45E4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89963" y="3059065"/>
            <a:ext cx="1277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two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42" name="Text Box 26">
            <a:extLst>
              <a:ext uri="{FF2B5EF4-FFF2-40B4-BE49-F238E27FC236}">
                <a16:creationId xmlns:a16="http://schemas.microsoft.com/office/drawing/2014/main" id="{1B8C0342-7E57-2343-86AD-47B5AB1AA67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682038" y="4073477"/>
            <a:ext cx="1306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four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grpSp>
        <p:nvGrpSpPr>
          <p:cNvPr id="243" name="Group 27">
            <a:extLst>
              <a:ext uri="{FF2B5EF4-FFF2-40B4-BE49-F238E27FC236}">
                <a16:creationId xmlns:a16="http://schemas.microsoft.com/office/drawing/2014/main" id="{B634F089-4244-B04A-8749-7ACF0E0264A8}"/>
              </a:ext>
            </a:extLst>
          </p:cNvPr>
          <p:cNvGrpSpPr>
            <a:grpSpLocks/>
          </p:cNvGrpSpPr>
          <p:nvPr/>
        </p:nvGrpSpPr>
        <p:grpSpPr bwMode="auto">
          <a:xfrm>
            <a:off x="7580316" y="4092527"/>
            <a:ext cx="2519363" cy="652463"/>
            <a:chOff x="3954" y="2214"/>
            <a:chExt cx="1587" cy="411"/>
          </a:xfrm>
        </p:grpSpPr>
        <p:sp>
          <p:nvSpPr>
            <p:cNvPr id="244" name="Line 28">
              <a:extLst>
                <a:ext uri="{FF2B5EF4-FFF2-40B4-BE49-F238E27FC236}">
                  <a16:creationId xmlns:a16="http://schemas.microsoft.com/office/drawing/2014/main" id="{6F92F39D-0B5B-8944-8B48-2B288C8AA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Line 29">
              <a:extLst>
                <a:ext uri="{FF2B5EF4-FFF2-40B4-BE49-F238E27FC236}">
                  <a16:creationId xmlns:a16="http://schemas.microsoft.com/office/drawing/2014/main" id="{C48577E5-7DD4-034F-9CF0-3D303E956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Line 30">
              <a:extLst>
                <a:ext uri="{FF2B5EF4-FFF2-40B4-BE49-F238E27FC236}">
                  <a16:creationId xmlns:a16="http://schemas.microsoft.com/office/drawing/2014/main" id="{B96B9B7F-8E30-7743-AEDD-727B51D6B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Line 31">
              <a:extLst>
                <a:ext uri="{FF2B5EF4-FFF2-40B4-BE49-F238E27FC236}">
                  <a16:creationId xmlns:a16="http://schemas.microsoft.com/office/drawing/2014/main" id="{B83505EC-39A5-D64D-8E5C-39A07A090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8" name="Group 32">
            <a:extLst>
              <a:ext uri="{FF2B5EF4-FFF2-40B4-BE49-F238E27FC236}">
                <a16:creationId xmlns:a16="http://schemas.microsoft.com/office/drawing/2014/main" id="{00C5C000-11E9-BE42-9849-B1B7B9E99FE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866063" y="4473527"/>
            <a:ext cx="2228850" cy="604838"/>
            <a:chOff x="3954" y="2214"/>
            <a:chExt cx="1587" cy="411"/>
          </a:xfrm>
        </p:grpSpPr>
        <p:sp>
          <p:nvSpPr>
            <p:cNvPr id="249" name="Line 33">
              <a:extLst>
                <a:ext uri="{FF2B5EF4-FFF2-40B4-BE49-F238E27FC236}">
                  <a16:creationId xmlns:a16="http://schemas.microsoft.com/office/drawing/2014/main" id="{4332886D-58A3-5C48-9DD4-0435A9D31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Line 34">
              <a:extLst>
                <a:ext uri="{FF2B5EF4-FFF2-40B4-BE49-F238E27FC236}">
                  <a16:creationId xmlns:a16="http://schemas.microsoft.com/office/drawing/2014/main" id="{C0026D13-F3ED-354E-AB62-DED685C67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35">
              <a:extLst>
                <a:ext uri="{FF2B5EF4-FFF2-40B4-BE49-F238E27FC236}">
                  <a16:creationId xmlns:a16="http://schemas.microsoft.com/office/drawing/2014/main" id="{36EDBC83-2FCD-4D49-9A45-B0773BAEE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Line 36">
              <a:extLst>
                <a:ext uri="{FF2B5EF4-FFF2-40B4-BE49-F238E27FC236}">
                  <a16:creationId xmlns:a16="http://schemas.microsoft.com/office/drawing/2014/main" id="{8BA1B8D7-7D1E-2947-8988-7C4595578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3" name="Group 43">
            <a:extLst>
              <a:ext uri="{FF2B5EF4-FFF2-40B4-BE49-F238E27FC236}">
                <a16:creationId xmlns:a16="http://schemas.microsoft.com/office/drawing/2014/main" id="{D0982D30-E871-F344-B80E-157861960777}"/>
              </a:ext>
            </a:extLst>
          </p:cNvPr>
          <p:cNvGrpSpPr>
            <a:grpSpLocks/>
          </p:cNvGrpSpPr>
          <p:nvPr/>
        </p:nvGrpSpPr>
        <p:grpSpPr bwMode="auto">
          <a:xfrm>
            <a:off x="7142163" y="1492202"/>
            <a:ext cx="654050" cy="601663"/>
            <a:chOff x="-44" y="1473"/>
            <a:chExt cx="981" cy="1105"/>
          </a:xfrm>
        </p:grpSpPr>
        <p:pic>
          <p:nvPicPr>
            <p:cNvPr id="254" name="Picture 44" descr="desktop_computer_stylized_medium">
              <a:extLst>
                <a:ext uri="{FF2B5EF4-FFF2-40B4-BE49-F238E27FC236}">
                  <a16:creationId xmlns:a16="http://schemas.microsoft.com/office/drawing/2014/main" id="{0C5F9445-24EE-C948-8E49-3FEF71FC5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5" name="Freeform 45">
              <a:extLst>
                <a:ext uri="{FF2B5EF4-FFF2-40B4-BE49-F238E27FC236}">
                  <a16:creationId xmlns:a16="http://schemas.microsoft.com/office/drawing/2014/main" id="{568D3F7F-13C8-1742-BB47-FC4C8107B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6" name="Group 46">
            <a:extLst>
              <a:ext uri="{FF2B5EF4-FFF2-40B4-BE49-F238E27FC236}">
                <a16:creationId xmlns:a16="http://schemas.microsoft.com/office/drawing/2014/main" id="{514EF769-BED4-DE47-BE55-0913ABFB155D}"/>
              </a:ext>
            </a:extLst>
          </p:cNvPr>
          <p:cNvGrpSpPr>
            <a:grpSpLocks/>
          </p:cNvGrpSpPr>
          <p:nvPr/>
        </p:nvGrpSpPr>
        <p:grpSpPr bwMode="auto">
          <a:xfrm>
            <a:off x="9877425" y="1506490"/>
            <a:ext cx="382588" cy="547687"/>
            <a:chOff x="4140" y="429"/>
            <a:chExt cx="1425" cy="2396"/>
          </a:xfrm>
        </p:grpSpPr>
        <p:sp>
          <p:nvSpPr>
            <p:cNvPr id="257" name="Freeform 47">
              <a:extLst>
                <a:ext uri="{FF2B5EF4-FFF2-40B4-BE49-F238E27FC236}">
                  <a16:creationId xmlns:a16="http://schemas.microsoft.com/office/drawing/2014/main" id="{9A7FEAB4-C4F3-E042-96AB-2FC0D99EA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48">
              <a:extLst>
                <a:ext uri="{FF2B5EF4-FFF2-40B4-BE49-F238E27FC236}">
                  <a16:creationId xmlns:a16="http://schemas.microsoft.com/office/drawing/2014/main" id="{0E59C13E-BE84-BA48-8D46-C29C02703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9" name="Freeform 49">
              <a:extLst>
                <a:ext uri="{FF2B5EF4-FFF2-40B4-BE49-F238E27FC236}">
                  <a16:creationId xmlns:a16="http://schemas.microsoft.com/office/drawing/2014/main" id="{CF502E49-4DFE-2340-8749-43933F838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0" name="Freeform 50">
              <a:extLst>
                <a:ext uri="{FF2B5EF4-FFF2-40B4-BE49-F238E27FC236}">
                  <a16:creationId xmlns:a16="http://schemas.microsoft.com/office/drawing/2014/main" id="{C8ED811D-DAEF-B141-A80E-204FE9D1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Rectangle 51">
              <a:extLst>
                <a:ext uri="{FF2B5EF4-FFF2-40B4-BE49-F238E27FC236}">
                  <a16:creationId xmlns:a16="http://schemas.microsoft.com/office/drawing/2014/main" id="{E540E7B8-30E6-B846-823A-6925D9600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2" name="Group 52">
              <a:extLst>
                <a:ext uri="{FF2B5EF4-FFF2-40B4-BE49-F238E27FC236}">
                  <a16:creationId xmlns:a16="http://schemas.microsoft.com/office/drawing/2014/main" id="{DE3F2659-D2D6-6C4C-9DF4-EEDFBE720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87" name="AutoShape 53">
                <a:extLst>
                  <a:ext uri="{FF2B5EF4-FFF2-40B4-BE49-F238E27FC236}">
                    <a16:creationId xmlns:a16="http://schemas.microsoft.com/office/drawing/2014/main" id="{0ABA0FE6-EF08-7D42-838B-AEB8F187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8" name="AutoShape 54">
                <a:extLst>
                  <a:ext uri="{FF2B5EF4-FFF2-40B4-BE49-F238E27FC236}">
                    <a16:creationId xmlns:a16="http://schemas.microsoft.com/office/drawing/2014/main" id="{AD5B052B-FFFB-424E-B4B9-AC7809F4B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3" name="Rectangle 55">
              <a:extLst>
                <a:ext uri="{FF2B5EF4-FFF2-40B4-BE49-F238E27FC236}">
                  <a16:creationId xmlns:a16="http://schemas.microsoft.com/office/drawing/2014/main" id="{E9301038-767E-E14B-8FDB-B55EE9CA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4" name="Group 56">
              <a:extLst>
                <a:ext uri="{FF2B5EF4-FFF2-40B4-BE49-F238E27FC236}">
                  <a16:creationId xmlns:a16="http://schemas.microsoft.com/office/drawing/2014/main" id="{2654E7B8-586D-8C4D-A5CD-CC6977E95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5" name="AutoShape 57">
                <a:extLst>
                  <a:ext uri="{FF2B5EF4-FFF2-40B4-BE49-F238E27FC236}">
                    <a16:creationId xmlns:a16="http://schemas.microsoft.com/office/drawing/2014/main" id="{4E195FC5-FC94-1542-9BBD-0BDFF1D5C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6" name="AutoShape 58">
                <a:extLst>
                  <a:ext uri="{FF2B5EF4-FFF2-40B4-BE49-F238E27FC236}">
                    <a16:creationId xmlns:a16="http://schemas.microsoft.com/office/drawing/2014/main" id="{7E2D9C3B-E255-964C-9508-E66C9FF59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5" name="Rectangle 59">
              <a:extLst>
                <a:ext uri="{FF2B5EF4-FFF2-40B4-BE49-F238E27FC236}">
                  <a16:creationId xmlns:a16="http://schemas.microsoft.com/office/drawing/2014/main" id="{0D35C755-AFBC-C143-94D5-E34C8F255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Rectangle 60">
              <a:extLst>
                <a:ext uri="{FF2B5EF4-FFF2-40B4-BE49-F238E27FC236}">
                  <a16:creationId xmlns:a16="http://schemas.microsoft.com/office/drawing/2014/main" id="{8990E763-A8F8-E645-8A01-F6B16D85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7" name="Group 61">
              <a:extLst>
                <a:ext uri="{FF2B5EF4-FFF2-40B4-BE49-F238E27FC236}">
                  <a16:creationId xmlns:a16="http://schemas.microsoft.com/office/drawing/2014/main" id="{6F65B17F-5946-9A47-9972-2B907C059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3" name="AutoShape 62">
                <a:extLst>
                  <a:ext uri="{FF2B5EF4-FFF2-40B4-BE49-F238E27FC236}">
                    <a16:creationId xmlns:a16="http://schemas.microsoft.com/office/drawing/2014/main" id="{F08D8399-0C1A-1847-A17B-5B4FDBE7F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4" name="AutoShape 63">
                <a:extLst>
                  <a:ext uri="{FF2B5EF4-FFF2-40B4-BE49-F238E27FC236}">
                    <a16:creationId xmlns:a16="http://schemas.microsoft.com/office/drawing/2014/main" id="{99FEA9D9-F58C-C34F-AA76-A96DFE0CE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8" name="Freeform 64">
              <a:extLst>
                <a:ext uri="{FF2B5EF4-FFF2-40B4-BE49-F238E27FC236}">
                  <a16:creationId xmlns:a16="http://schemas.microsoft.com/office/drawing/2014/main" id="{76F83DEB-6CB2-5740-875B-1B89844B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65">
              <a:extLst>
                <a:ext uri="{FF2B5EF4-FFF2-40B4-BE49-F238E27FC236}">
                  <a16:creationId xmlns:a16="http://schemas.microsoft.com/office/drawing/2014/main" id="{7398C74D-4650-204D-91E2-CBB3BD64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1" name="AutoShape 66">
                <a:extLst>
                  <a:ext uri="{FF2B5EF4-FFF2-40B4-BE49-F238E27FC236}">
                    <a16:creationId xmlns:a16="http://schemas.microsoft.com/office/drawing/2014/main" id="{039023CA-977C-5946-9E46-D41AFAF2B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2" name="AutoShape 67">
                <a:extLst>
                  <a:ext uri="{FF2B5EF4-FFF2-40B4-BE49-F238E27FC236}">
                    <a16:creationId xmlns:a16="http://schemas.microsoft.com/office/drawing/2014/main" id="{A95F4972-A071-D241-8DB3-965104C3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70" name="Rectangle 68">
              <a:extLst>
                <a:ext uri="{FF2B5EF4-FFF2-40B4-BE49-F238E27FC236}">
                  <a16:creationId xmlns:a16="http://schemas.microsoft.com/office/drawing/2014/main" id="{87EA3775-452B-1C4A-BCB4-1F82D746E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Freeform 69">
              <a:extLst>
                <a:ext uri="{FF2B5EF4-FFF2-40B4-BE49-F238E27FC236}">
                  <a16:creationId xmlns:a16="http://schemas.microsoft.com/office/drawing/2014/main" id="{45913A8B-722F-4340-A919-72B4EE032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Freeform 70">
              <a:extLst>
                <a:ext uri="{FF2B5EF4-FFF2-40B4-BE49-F238E27FC236}">
                  <a16:creationId xmlns:a16="http://schemas.microsoft.com/office/drawing/2014/main" id="{2676EFF8-49E0-8440-A1AD-B54B20D4F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Oval 71">
              <a:extLst>
                <a:ext uri="{FF2B5EF4-FFF2-40B4-BE49-F238E27FC236}">
                  <a16:creationId xmlns:a16="http://schemas.microsoft.com/office/drawing/2014/main" id="{1F85A707-5AE3-F64D-94EF-B9C82DB6D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Freeform 72">
              <a:extLst>
                <a:ext uri="{FF2B5EF4-FFF2-40B4-BE49-F238E27FC236}">
                  <a16:creationId xmlns:a16="http://schemas.microsoft.com/office/drawing/2014/main" id="{CAAAAF2D-30B7-D84B-BF96-1507DDCB2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AutoShape 73">
              <a:extLst>
                <a:ext uri="{FF2B5EF4-FFF2-40B4-BE49-F238E27FC236}">
                  <a16:creationId xmlns:a16="http://schemas.microsoft.com/office/drawing/2014/main" id="{BA3EE2C3-2176-8A45-B380-5804587A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AutoShape 74">
              <a:extLst>
                <a:ext uri="{FF2B5EF4-FFF2-40B4-BE49-F238E27FC236}">
                  <a16:creationId xmlns:a16="http://schemas.microsoft.com/office/drawing/2014/main" id="{08D47FAF-BF1B-1F44-985D-760303B4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7" name="Oval 75">
              <a:extLst>
                <a:ext uri="{FF2B5EF4-FFF2-40B4-BE49-F238E27FC236}">
                  <a16:creationId xmlns:a16="http://schemas.microsoft.com/office/drawing/2014/main" id="{AF962D89-4DC3-CB40-AD48-4E975B0F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Oval 76">
              <a:extLst>
                <a:ext uri="{FF2B5EF4-FFF2-40B4-BE49-F238E27FC236}">
                  <a16:creationId xmlns:a16="http://schemas.microsoft.com/office/drawing/2014/main" id="{BA8014D1-6702-5849-87C3-1AE05DDF6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9" name="Oval 77">
              <a:extLst>
                <a:ext uri="{FF2B5EF4-FFF2-40B4-BE49-F238E27FC236}">
                  <a16:creationId xmlns:a16="http://schemas.microsoft.com/office/drawing/2014/main" id="{3083C069-59B7-F047-91ED-17672B32B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Rectangle 78">
              <a:extLst>
                <a:ext uri="{FF2B5EF4-FFF2-40B4-BE49-F238E27FC236}">
                  <a16:creationId xmlns:a16="http://schemas.microsoft.com/office/drawing/2014/main" id="{A0E616B9-1439-8B49-B42F-245B61F6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3" name="Rectangle 3">
            <a:extLst>
              <a:ext uri="{FF2B5EF4-FFF2-40B4-BE49-F238E27FC236}">
                <a16:creationId xmlns:a16="http://schemas.microsoft.com/office/drawing/2014/main" id="{E8DFB3C6-E718-DE4A-87C1-CF7178F7C295}"/>
              </a:ext>
            </a:extLst>
          </p:cNvPr>
          <p:cNvSpPr txBox="1">
            <a:spLocks noChangeArrowheads="1"/>
          </p:cNvSpPr>
          <p:nvPr/>
        </p:nvSpPr>
        <p:spPr>
          <a:xfrm>
            <a:off x="1168400" y="4597399"/>
            <a:ext cx="5118100" cy="190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rate is slow, but ramps up exponentially fast</a:t>
            </a:r>
          </a:p>
        </p:txBody>
      </p: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E6BF77EC-AB9F-944C-99D2-21B2DB400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6" grpId="0"/>
      <p:bldP spid="233" grpId="0" animBg="1"/>
      <p:bldP spid="241" grpId="0"/>
      <p:bldP spid="242" grpId="0"/>
      <p:bldP spid="7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467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from slow start to congestion avoidance</a:t>
            </a:r>
            <a:endParaRPr lang="en-US" sz="4400" b="0" dirty="0"/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2C9AD9FD-A93B-FF4D-B019-6827A14601C2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1382665"/>
            <a:ext cx="5054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should the exponential increase switch to linear?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gets to 1/2 of its value before timeout.</a:t>
            </a: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38B71F69-39D9-954A-BA33-6A5861B7704D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3528965"/>
            <a:ext cx="4927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loss event,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set to 1/2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 before loss event</a:t>
            </a:r>
          </a:p>
        </p:txBody>
      </p:sp>
      <p:pic>
        <p:nvPicPr>
          <p:cNvPr id="79" name="Picture 7">
            <a:extLst>
              <a:ext uri="{FF2B5EF4-FFF2-40B4-BE49-F238E27FC236}">
                <a16:creationId xmlns:a16="http://schemas.microsoft.com/office/drawing/2014/main" id="{E19775EA-E95E-BD43-909F-67A89A00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7" y="1889345"/>
            <a:ext cx="5536882" cy="31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5A3F5F-F42B-F04E-BB6A-D57835C29067}"/>
              </a:ext>
            </a:extLst>
          </p:cNvPr>
          <p:cNvSpPr/>
          <p:nvPr/>
        </p:nvSpPr>
        <p:spPr>
          <a:xfrm>
            <a:off x="7851775" y="3825875"/>
            <a:ext cx="850900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BEA2FA-AD20-B940-ADBA-D9DD40684573}"/>
              </a:ext>
            </a:extLst>
          </p:cNvPr>
          <p:cNvSpPr/>
          <p:nvPr/>
        </p:nvSpPr>
        <p:spPr>
          <a:xfrm>
            <a:off x="7677150" y="3924300"/>
            <a:ext cx="8509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B7EED-D8C9-284D-9A93-58D1D9D4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0" y="3804496"/>
            <a:ext cx="1003300" cy="2341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E33F83-60EE-F54A-B838-917BE2E70995}"/>
              </a:ext>
            </a:extLst>
          </p:cNvPr>
          <p:cNvSpPr/>
          <p:nvPr/>
        </p:nvSpPr>
        <p:spPr>
          <a:xfrm>
            <a:off x="9194800" y="1892300"/>
            <a:ext cx="2133600" cy="248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84EDA-6A29-2941-A0A9-C122E26F942B}"/>
              </a:ext>
            </a:extLst>
          </p:cNvPr>
          <p:cNvSpPr txBox="1"/>
          <p:nvPr/>
        </p:nvSpPr>
        <p:spPr>
          <a:xfrm>
            <a:off x="9067800" y="2197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632F645E-415D-7B49-B6B8-127E8033C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9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32962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</a:t>
            </a:r>
            <a:endParaRPr lang="en-US" sz="4400" b="0" dirty="0"/>
          </a:p>
        </p:txBody>
      </p:sp>
      <p:sp>
        <p:nvSpPr>
          <p:cNvPr id="109" name="Slide Number Placeholder 2">
            <a:extLst>
              <a:ext uri="{FF2B5EF4-FFF2-40B4-BE49-F238E27FC236}">
                <a16:creationId xmlns:a16="http://schemas.microsoft.com/office/drawing/2014/main" id="{C089E069-434F-034B-BDE6-6D2F3D363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5F8E4131-D1DB-3696-02EC-B527428D0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590051"/>
              </p:ext>
            </p:extLst>
          </p:nvPr>
        </p:nvGraphicFramePr>
        <p:xfrm>
          <a:off x="2374076" y="1521031"/>
          <a:ext cx="7675563" cy="4143376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5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State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Event 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TCP Sender Action 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Commentary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Slow Start (SS)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ACK receipt for previously unacked data 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CongWin = CongWin + MSS, 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If (CongWin &gt; Threshold)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    set state to 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Congestion             Avoidance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”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Resulting in a doubling of CongWin every RTT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Congestion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Avoidance (CA) 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ACK receipt for previously </a:t>
                      </a:r>
                      <a:r>
                        <a:rPr kumimoji="0" lang="en-US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unacked</a:t>
                      </a:r>
                      <a:r>
                        <a:rPr kumimoji="0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data</a:t>
                      </a:r>
                      <a:endParaRPr kumimoji="0" lang="en-US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CongWin = CongWin+MSS * (MSS/CongWin)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   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Additive increase, resulting in increase of CongWin  by 1 MSS every RTT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SS or CA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Loss event detected by triple duplicate ACK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Threshold = CongWin/2,      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CongWin = Threshold,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Set state to 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Congestion Avoidance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”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Fast recovery, implementing multiplicative decrease. CongWin will not drop below 1 MSS.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SS or CA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Timeout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Threshold = CongWin/2,      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CongWin = 1 MSS,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Set state to 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Slow Start</a:t>
                      </a:r>
                      <a:r>
                        <a:rPr kumimoji="0" lang="ja-JP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”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Enter slow start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SS or CA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Duplicate ACK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Increment duplicate ACK count for segment being acked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2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6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 sz="1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CongWin</a:t>
                      </a:r>
                      <a:r>
                        <a:rPr kumimoji="0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and Threshold not changed</a:t>
                      </a:r>
                      <a:endParaRPr kumimoji="0" lang="en-US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06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32962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Summary: TCP congestion control</a:t>
            </a:r>
            <a:endParaRPr lang="en-US" sz="4400" b="0" dirty="0"/>
          </a:p>
        </p:txBody>
      </p:sp>
      <p:grpSp>
        <p:nvGrpSpPr>
          <p:cNvPr id="120" name="Group 240">
            <a:extLst>
              <a:ext uri="{FF2B5EF4-FFF2-40B4-BE49-F238E27FC236}">
                <a16:creationId xmlns:a16="http://schemas.microsoft.com/office/drawing/2014/main" id="{B8318BC0-AA34-2B4C-984C-EDCF98015A80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2967944"/>
            <a:ext cx="2133600" cy="814388"/>
            <a:chOff x="2168" y="1727"/>
            <a:chExt cx="1344" cy="513"/>
          </a:xfrm>
        </p:grpSpPr>
        <p:grpSp>
          <p:nvGrpSpPr>
            <p:cNvPr id="121" name="Group 171">
              <a:extLst>
                <a:ext uri="{FF2B5EF4-FFF2-40B4-BE49-F238E27FC236}">
                  <a16:creationId xmlns:a16="http://schemas.microsoft.com/office/drawing/2014/main" id="{D4CA30E0-0C2B-AE49-9354-140DEA72FE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123" name="Text Box 172">
                <a:extLst>
                  <a:ext uri="{FF2B5EF4-FFF2-40B4-BE49-F238E27FC236}">
                    <a16:creationId xmlns:a16="http://schemas.microsoft.com/office/drawing/2014/main" id="{FF8E7E11-C655-8C41-BFE2-A6DA1E486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24" name="Text Box 173">
                <a:extLst>
                  <a:ext uri="{FF2B5EF4-FFF2-40B4-BE49-F238E27FC236}">
                    <a16:creationId xmlns:a16="http://schemas.microsoft.com/office/drawing/2014/main" id="{781154BA-9409-094D-BBC4-EE21CE699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25" name="Line 174">
                <a:extLst>
                  <a:ext uri="{FF2B5EF4-FFF2-40B4-BE49-F238E27FC236}">
                    <a16:creationId xmlns:a16="http://schemas.microsoft.com/office/drawing/2014/main" id="{23E8607A-0151-5141-A774-0AAB4333E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22" name="Line 175">
              <a:extLst>
                <a:ext uri="{FF2B5EF4-FFF2-40B4-BE49-F238E27FC236}">
                  <a16:creationId xmlns:a16="http://schemas.microsoft.com/office/drawing/2014/main" id="{480EB5CD-B8F2-AD46-B2D4-50FE6302F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6" name="Group 239">
            <a:extLst>
              <a:ext uri="{FF2B5EF4-FFF2-40B4-BE49-F238E27FC236}">
                <a16:creationId xmlns:a16="http://schemas.microsoft.com/office/drawing/2014/main" id="{BEAEB11D-18E7-8047-A552-B728B0628FCC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2491694"/>
            <a:ext cx="2133600" cy="398463"/>
            <a:chOff x="2187" y="1427"/>
            <a:chExt cx="1344" cy="251"/>
          </a:xfrm>
        </p:grpSpPr>
        <p:sp>
          <p:nvSpPr>
            <p:cNvPr id="127" name="Line 176">
              <a:extLst>
                <a:ext uri="{FF2B5EF4-FFF2-40B4-BE49-F238E27FC236}">
                  <a16:creationId xmlns:a16="http://schemas.microsoft.com/office/drawing/2014/main" id="{D84A4978-7B73-A04D-B0FB-C9ECAA3BF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Text Box 181">
              <a:extLst>
                <a:ext uri="{FF2B5EF4-FFF2-40B4-BE49-F238E27FC236}">
                  <a16:creationId xmlns:a16="http://schemas.microsoft.com/office/drawing/2014/main" id="{67AF987A-C53D-534B-8C98-26557C3B4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182">
              <a:extLst>
                <a:ext uri="{FF2B5EF4-FFF2-40B4-BE49-F238E27FC236}">
                  <a16:creationId xmlns:a16="http://schemas.microsoft.com/office/drawing/2014/main" id="{0957FCBB-06D0-8E4D-B983-2F2597BDE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30" name="Group 183">
              <a:extLst>
                <a:ext uri="{FF2B5EF4-FFF2-40B4-BE49-F238E27FC236}">
                  <a16:creationId xmlns:a16="http://schemas.microsoft.com/office/drawing/2014/main" id="{2A6AF175-C9C0-F044-9ECF-011972294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131" name="Text Box 184">
                <a:extLst>
                  <a:ext uri="{FF2B5EF4-FFF2-40B4-BE49-F238E27FC236}">
                    <a16:creationId xmlns:a16="http://schemas.microsoft.com/office/drawing/2014/main" id="{69E43EDF-5B05-364C-B439-379F8E8E5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&gt; ssthresh</a:t>
                </a:r>
              </a:p>
            </p:txBody>
          </p:sp>
          <p:sp>
            <p:nvSpPr>
              <p:cNvPr id="132" name="Line 185">
                <a:extLst>
                  <a:ext uri="{FF2B5EF4-FFF2-40B4-BE49-F238E27FC236}">
                    <a16:creationId xmlns:a16="http://schemas.microsoft.com/office/drawing/2014/main" id="{A2D5E496-DCFA-5A4E-A6E2-D2DB45689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33" name="Group 242">
            <a:extLst>
              <a:ext uri="{FF2B5EF4-FFF2-40B4-BE49-F238E27FC236}">
                <a16:creationId xmlns:a16="http://schemas.microsoft.com/office/drawing/2014/main" id="{47D1413D-A42B-8C4D-87CC-5C4E42849EFF}"/>
              </a:ext>
            </a:extLst>
          </p:cNvPr>
          <p:cNvGrpSpPr>
            <a:grpSpLocks/>
          </p:cNvGrpSpPr>
          <p:nvPr/>
        </p:nvGrpSpPr>
        <p:grpSpPr bwMode="auto">
          <a:xfrm>
            <a:off x="7118352" y="1429657"/>
            <a:ext cx="2782888" cy="2398713"/>
            <a:chOff x="3476" y="786"/>
            <a:chExt cx="1753" cy="1511"/>
          </a:xfrm>
        </p:grpSpPr>
        <p:grpSp>
          <p:nvGrpSpPr>
            <p:cNvPr id="134" name="Group 164">
              <a:extLst>
                <a:ext uri="{FF2B5EF4-FFF2-40B4-BE49-F238E27FC236}">
                  <a16:creationId xmlns:a16="http://schemas.microsoft.com/office/drawing/2014/main" id="{13A111CF-BAAF-8E4B-AD25-85FAC5339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2" y="1330"/>
              <a:ext cx="820" cy="754"/>
              <a:chOff x="2293" y="2021"/>
              <a:chExt cx="820" cy="754"/>
            </a:xfrm>
          </p:grpSpPr>
          <p:sp>
            <p:nvSpPr>
              <p:cNvPr id="146" name="Oval 165">
                <a:extLst>
                  <a:ext uri="{FF2B5EF4-FFF2-40B4-BE49-F238E27FC236}">
                    <a16:creationId xmlns:a16="http://schemas.microsoft.com/office/drawing/2014/main" id="{7F0D89BB-B178-8C49-9E72-934506A1B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7" name="Text Box 166">
                <a:extLst>
                  <a:ext uri="{FF2B5EF4-FFF2-40B4-BE49-F238E27FC236}">
                    <a16:creationId xmlns:a16="http://schemas.microsoft.com/office/drawing/2014/main" id="{F3628968-0539-164C-B861-FF5A02A98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4" y="2191"/>
                <a:ext cx="819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congestion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avoidance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35" name="Group 190">
              <a:extLst>
                <a:ext uri="{FF2B5EF4-FFF2-40B4-BE49-F238E27FC236}">
                  <a16:creationId xmlns:a16="http://schemas.microsoft.com/office/drawing/2014/main" id="{412FAE5F-D426-1A41-B7BF-9EE3E24BCC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786"/>
              <a:ext cx="1496" cy="575"/>
              <a:chOff x="3499" y="904"/>
              <a:chExt cx="1496" cy="575"/>
            </a:xfrm>
          </p:grpSpPr>
          <p:sp>
            <p:nvSpPr>
              <p:cNvPr id="142" name="Text Box 191">
                <a:extLst>
                  <a:ext uri="{FF2B5EF4-FFF2-40B4-BE49-F238E27FC236}">
                    <a16:creationId xmlns:a16="http://schemas.microsoft.com/office/drawing/2014/main" id="{44318C88-BEF5-7146-AE72-3458C7D49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9" y="103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cwnd + MSS    (MSS/cwnd)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3" name="Line 192">
                <a:extLst>
                  <a:ext uri="{FF2B5EF4-FFF2-40B4-BE49-F238E27FC236}">
                    <a16:creationId xmlns:a16="http://schemas.microsoft.com/office/drawing/2014/main" id="{EC5DE775-BD59-2247-B940-402844468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4" name="Text Box 193">
                <a:extLst>
                  <a:ext uri="{FF2B5EF4-FFF2-40B4-BE49-F238E27FC236}">
                    <a16:creationId xmlns:a16="http://schemas.microsoft.com/office/drawing/2014/main" id="{1953AC16-16E8-A640-AE22-73DEDE1D3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4" y="915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  <p:sp>
            <p:nvSpPr>
              <p:cNvPr id="145" name="Text Box 194">
                <a:extLst>
                  <a:ext uri="{FF2B5EF4-FFF2-40B4-BE49-F238E27FC236}">
                    <a16:creationId xmlns:a16="http://schemas.microsoft.com/office/drawing/2014/main" id="{6D1C4C5E-4778-AF4F-812A-CF7A44F21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7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+mn-cs"/>
                  </a:rPr>
                  <a:t>.</a:t>
                </a:r>
              </a:p>
            </p:txBody>
          </p:sp>
        </p:grpSp>
        <p:sp>
          <p:nvSpPr>
            <p:cNvPr id="136" name="Freeform 195">
              <a:extLst>
                <a:ext uri="{FF2B5EF4-FFF2-40B4-BE49-F238E27FC236}">
                  <a16:creationId xmlns:a16="http://schemas.microsoft.com/office/drawing/2014/main" id="{4555525A-5282-E944-A402-41F5363AC763}"/>
                </a:ext>
              </a:extLst>
            </p:cNvPr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7" name="Group 196">
              <a:extLst>
                <a:ext uri="{FF2B5EF4-FFF2-40B4-BE49-F238E27FC236}">
                  <a16:creationId xmlns:a16="http://schemas.microsoft.com/office/drawing/2014/main" id="{9CDBEBEA-0E7D-9247-8F24-8B50DDA321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9" y="1909"/>
              <a:ext cx="740" cy="388"/>
              <a:chOff x="4254" y="2922"/>
              <a:chExt cx="740" cy="388"/>
            </a:xfrm>
          </p:grpSpPr>
          <p:sp>
            <p:nvSpPr>
              <p:cNvPr id="139" name="Text Box 197">
                <a:extLst>
                  <a:ext uri="{FF2B5EF4-FFF2-40B4-BE49-F238E27FC236}">
                    <a16:creationId xmlns:a16="http://schemas.microsoft.com/office/drawing/2014/main" id="{F06A41AE-1F53-A747-A3E3-199BBEDFE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Line 198">
                <a:extLst>
                  <a:ext uri="{FF2B5EF4-FFF2-40B4-BE49-F238E27FC236}">
                    <a16:creationId xmlns:a16="http://schemas.microsoft.com/office/drawing/2014/main" id="{115AC45A-332B-D742-9EEC-EB81F6D52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1" name="Text Box 199">
                <a:extLst>
                  <a:ext uri="{FF2B5EF4-FFF2-40B4-BE49-F238E27FC236}">
                    <a16:creationId xmlns:a16="http://schemas.microsoft.com/office/drawing/2014/main" id="{6DB70069-D3EA-8747-8535-1CB6F40D1A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  <p:sp>
          <p:nvSpPr>
            <p:cNvPr id="138" name="Freeform 200">
              <a:extLst>
                <a:ext uri="{FF2B5EF4-FFF2-40B4-BE49-F238E27FC236}">
                  <a16:creationId xmlns:a16="http://schemas.microsoft.com/office/drawing/2014/main" id="{0667830A-5A65-8243-809F-9599C40170E1}"/>
                </a:ext>
              </a:extLst>
            </p:cNvPr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9" name="Group 167">
            <a:extLst>
              <a:ext uri="{FF2B5EF4-FFF2-40B4-BE49-F238E27FC236}">
                <a16:creationId xmlns:a16="http://schemas.microsoft.com/office/drawing/2014/main" id="{46D8A9BF-D4B3-C644-AE85-4535FBE08039}"/>
              </a:ext>
            </a:extLst>
          </p:cNvPr>
          <p:cNvGrpSpPr>
            <a:grpSpLocks/>
          </p:cNvGrpSpPr>
          <p:nvPr/>
        </p:nvGrpSpPr>
        <p:grpSpPr bwMode="auto">
          <a:xfrm>
            <a:off x="5629275" y="4880884"/>
            <a:ext cx="1270000" cy="1217613"/>
            <a:chOff x="2454" y="3045"/>
            <a:chExt cx="800" cy="767"/>
          </a:xfrm>
        </p:grpSpPr>
        <p:sp>
          <p:nvSpPr>
            <p:cNvPr id="155" name="Oval 168">
              <a:extLst>
                <a:ext uri="{FF2B5EF4-FFF2-40B4-BE49-F238E27FC236}">
                  <a16:creationId xmlns:a16="http://schemas.microsoft.com/office/drawing/2014/main" id="{273F9850-79CE-154A-9851-2B7886F3C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3045"/>
              <a:ext cx="800" cy="754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Text Box 169">
              <a:extLst>
                <a:ext uri="{FF2B5EF4-FFF2-40B4-BE49-F238E27FC236}">
                  <a16:creationId xmlns:a16="http://schemas.microsoft.com/office/drawing/2014/main" id="{65FE5AF3-8597-FF4E-9C17-4817547D4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4" y="3212"/>
              <a:ext cx="16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Text Box 170">
              <a:extLst>
                <a:ext uri="{FF2B5EF4-FFF2-40B4-BE49-F238E27FC236}">
                  <a16:creationId xmlns:a16="http://schemas.microsoft.com/office/drawing/2014/main" id="{8568651A-5DCC-2242-83C4-76AC89093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172"/>
              <a:ext cx="78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fast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recovery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58" name="Group 246">
            <a:extLst>
              <a:ext uri="{FF2B5EF4-FFF2-40B4-BE49-F238E27FC236}">
                <a16:creationId xmlns:a16="http://schemas.microsoft.com/office/drawing/2014/main" id="{B8412DA9-2D8B-1C4F-98FE-2059BE8959A7}"/>
              </a:ext>
            </a:extLst>
          </p:cNvPr>
          <p:cNvGrpSpPr>
            <a:grpSpLocks/>
          </p:cNvGrpSpPr>
          <p:nvPr/>
        </p:nvGrpSpPr>
        <p:grpSpPr bwMode="auto">
          <a:xfrm>
            <a:off x="2427288" y="3561671"/>
            <a:ext cx="3935413" cy="1974851"/>
            <a:chOff x="521" y="2129"/>
            <a:chExt cx="2479" cy="1244"/>
          </a:xfrm>
        </p:grpSpPr>
        <p:grpSp>
          <p:nvGrpSpPr>
            <p:cNvPr id="159" name="Group 212">
              <a:extLst>
                <a:ext uri="{FF2B5EF4-FFF2-40B4-BE49-F238E27FC236}">
                  <a16:creationId xmlns:a16="http://schemas.microsoft.com/office/drawing/2014/main" id="{27BF6FD0-68C2-FB4E-A15D-7CB02F36F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2818"/>
              <a:ext cx="1205" cy="555"/>
              <a:chOff x="380" y="2768"/>
              <a:chExt cx="1205" cy="555"/>
            </a:xfrm>
          </p:grpSpPr>
          <p:sp>
            <p:nvSpPr>
              <p:cNvPr id="166" name="Text Box 213">
                <a:extLst>
                  <a:ext uri="{FF2B5EF4-FFF2-40B4-BE49-F238E27FC236}">
                    <a16:creationId xmlns:a16="http://schemas.microsoft.com/office/drawing/2014/main" id="{835AEF52-2056-D649-96F2-661A3FFF1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" y="2912"/>
                <a:ext cx="115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ssthresh= cwnd/2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ssthresh + 3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Line 214">
                <a:extLst>
                  <a:ext uri="{FF2B5EF4-FFF2-40B4-BE49-F238E27FC236}">
                    <a16:creationId xmlns:a16="http://schemas.microsoft.com/office/drawing/2014/main" id="{B74A6245-A319-3040-A4FD-51070B302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8" name="Text Box 215">
                <a:extLst>
                  <a:ext uri="{FF2B5EF4-FFF2-40B4-BE49-F238E27FC236}">
                    <a16:creationId xmlns:a16="http://schemas.microsoft.com/office/drawing/2014/main" id="{92605A3F-01AC-204D-8ED2-AD8024A64F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834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== 3</a:t>
                </a:r>
              </a:p>
            </p:txBody>
          </p:sp>
        </p:grpSp>
        <p:grpSp>
          <p:nvGrpSpPr>
            <p:cNvPr id="160" name="Group 216">
              <a:extLst>
                <a:ext uri="{FF2B5EF4-FFF2-40B4-BE49-F238E27FC236}">
                  <a16:creationId xmlns:a16="http://schemas.microsoft.com/office/drawing/2014/main" id="{88759198-6D7D-C744-9B7A-D82AAED1D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" y="2454"/>
              <a:ext cx="1187" cy="550"/>
              <a:chOff x="419" y="2872"/>
              <a:chExt cx="1187" cy="550"/>
            </a:xfrm>
          </p:grpSpPr>
          <p:sp>
            <p:nvSpPr>
              <p:cNvPr id="163" name="Text Box 217">
                <a:extLst>
                  <a:ext uri="{FF2B5EF4-FFF2-40B4-BE49-F238E27FC236}">
                    <a16:creationId xmlns:a16="http://schemas.microsoft.com/office/drawing/2014/main" id="{D4ECB2B0-F2B3-8C4C-BF69-C3CF649CE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64" name="Text Box 218">
                <a:extLst>
                  <a:ext uri="{FF2B5EF4-FFF2-40B4-BE49-F238E27FC236}">
                    <a16:creationId xmlns:a16="http://schemas.microsoft.com/office/drawing/2014/main" id="{2E4D69CF-352A-DC44-ABC3-90682BEB8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87" cy="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65" name="Line 219">
                <a:extLst>
                  <a:ext uri="{FF2B5EF4-FFF2-40B4-BE49-F238E27FC236}">
                    <a16:creationId xmlns:a16="http://schemas.microsoft.com/office/drawing/2014/main" id="{87674141-7331-B643-AD17-90663185B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61" name="Freeform 225">
              <a:extLst>
                <a:ext uri="{FF2B5EF4-FFF2-40B4-BE49-F238E27FC236}">
                  <a16:creationId xmlns:a16="http://schemas.microsoft.com/office/drawing/2014/main" id="{D0DF1910-CE16-3F4D-82F2-6661A32D1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Freeform 226">
              <a:extLst>
                <a:ext uri="{FF2B5EF4-FFF2-40B4-BE49-F238E27FC236}">
                  <a16:creationId xmlns:a16="http://schemas.microsoft.com/office/drawing/2014/main" id="{C17ADBE8-E774-7744-9627-8EAB27CA4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9" name="Group 244">
            <a:extLst>
              <a:ext uri="{FF2B5EF4-FFF2-40B4-BE49-F238E27FC236}">
                <a16:creationId xmlns:a16="http://schemas.microsoft.com/office/drawing/2014/main" id="{E119EB29-C756-884C-BC38-0987621B3623}"/>
              </a:ext>
            </a:extLst>
          </p:cNvPr>
          <p:cNvGrpSpPr>
            <a:grpSpLocks/>
          </p:cNvGrpSpPr>
          <p:nvPr/>
        </p:nvGrpSpPr>
        <p:grpSpPr bwMode="auto">
          <a:xfrm>
            <a:off x="6951663" y="3553730"/>
            <a:ext cx="3022600" cy="1963736"/>
            <a:chOff x="3371" y="2124"/>
            <a:chExt cx="1904" cy="1237"/>
          </a:xfrm>
        </p:grpSpPr>
        <p:grpSp>
          <p:nvGrpSpPr>
            <p:cNvPr id="170" name="Group 201">
              <a:extLst>
                <a:ext uri="{FF2B5EF4-FFF2-40B4-BE49-F238E27FC236}">
                  <a16:creationId xmlns:a16="http://schemas.microsoft.com/office/drawing/2014/main" id="{4F04D146-2950-3743-B95A-4A10EFF81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2796"/>
              <a:ext cx="1155" cy="565"/>
              <a:chOff x="4142" y="2802"/>
              <a:chExt cx="1155" cy="565"/>
            </a:xfrm>
          </p:grpSpPr>
          <p:sp>
            <p:nvSpPr>
              <p:cNvPr id="172" name="Text Box 202">
                <a:extLst>
                  <a:ext uri="{FF2B5EF4-FFF2-40B4-BE49-F238E27FC236}">
                    <a16:creationId xmlns:a16="http://schemas.microsoft.com/office/drawing/2014/main" id="{9BFA3E4C-9614-6849-975F-C63A42B818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15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ssthresh= cwnd/2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ssthresh + 3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3" name="Line 203">
                <a:extLst>
                  <a:ext uri="{FF2B5EF4-FFF2-40B4-BE49-F238E27FC236}">
                    <a16:creationId xmlns:a16="http://schemas.microsoft.com/office/drawing/2014/main" id="{0526C70E-8831-7543-9A32-E54939C1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4" name="Text Box 204">
                <a:extLst>
                  <a:ext uri="{FF2B5EF4-FFF2-40B4-BE49-F238E27FC236}">
                    <a16:creationId xmlns:a16="http://schemas.microsoft.com/office/drawing/2014/main" id="{E38A96D7-56D5-4A41-8FD3-090F5E165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834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== 3</a:t>
                </a:r>
              </a:p>
            </p:txBody>
          </p:sp>
        </p:grpSp>
        <p:sp>
          <p:nvSpPr>
            <p:cNvPr id="171" name="Freeform 227">
              <a:extLst>
                <a:ext uri="{FF2B5EF4-FFF2-40B4-BE49-F238E27FC236}">
                  <a16:creationId xmlns:a16="http://schemas.microsoft.com/office/drawing/2014/main" id="{88695EF7-3EC6-874B-9CFA-5F89AE2AD6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5" name="Group 243">
            <a:extLst>
              <a:ext uri="{FF2B5EF4-FFF2-40B4-BE49-F238E27FC236}">
                <a16:creationId xmlns:a16="http://schemas.microsoft.com/office/drawing/2014/main" id="{0C2B747B-2F42-7146-A691-54156D653646}"/>
              </a:ext>
            </a:extLst>
          </p:cNvPr>
          <p:cNvGrpSpPr>
            <a:grpSpLocks/>
          </p:cNvGrpSpPr>
          <p:nvPr/>
        </p:nvGrpSpPr>
        <p:grpSpPr bwMode="auto">
          <a:xfrm>
            <a:off x="6716713" y="3579131"/>
            <a:ext cx="1276350" cy="1689099"/>
            <a:chOff x="3223" y="2140"/>
            <a:chExt cx="804" cy="1064"/>
          </a:xfrm>
        </p:grpSpPr>
        <p:sp>
          <p:nvSpPr>
            <p:cNvPr id="176" name="Freeform 228">
              <a:extLst>
                <a:ext uri="{FF2B5EF4-FFF2-40B4-BE49-F238E27FC236}">
                  <a16:creationId xmlns:a16="http://schemas.microsoft.com/office/drawing/2014/main" id="{BFB3D697-0B16-7148-BB51-FD8EA08C4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29">
              <a:extLst>
                <a:ext uri="{FF2B5EF4-FFF2-40B4-BE49-F238E27FC236}">
                  <a16:creationId xmlns:a16="http://schemas.microsoft.com/office/drawing/2014/main" id="{93E7F93E-B410-1B4A-BF61-0D2CB5DE5C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3" y="2649"/>
              <a:ext cx="785" cy="555"/>
              <a:chOff x="1015" y="3496"/>
              <a:chExt cx="785" cy="555"/>
            </a:xfrm>
          </p:grpSpPr>
          <p:sp>
            <p:nvSpPr>
              <p:cNvPr id="178" name="Text Box 230">
                <a:extLst>
                  <a:ext uri="{FF2B5EF4-FFF2-40B4-BE49-F238E27FC236}">
                    <a16:creationId xmlns:a16="http://schemas.microsoft.com/office/drawing/2014/main" id="{FAD437E2-871A-9848-91F5-5E5990E013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5" y="3640"/>
                <a:ext cx="78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ssthresh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79" name="Group 231">
                <a:extLst>
                  <a:ext uri="{FF2B5EF4-FFF2-40B4-BE49-F238E27FC236}">
                    <a16:creationId xmlns:a16="http://schemas.microsoft.com/office/drawing/2014/main" id="{E00D3831-3686-434C-A9FB-CC62A89C2D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60"/>
                <a:chOff x="1190" y="3496"/>
                <a:chExt cx="582" cy="160"/>
              </a:xfrm>
            </p:grpSpPr>
            <p:sp>
              <p:nvSpPr>
                <p:cNvPr id="180" name="Line 232">
                  <a:extLst>
                    <a:ext uri="{FF2B5EF4-FFF2-40B4-BE49-F238E27FC236}">
                      <a16:creationId xmlns:a16="http://schemas.microsoft.com/office/drawing/2014/main" id="{97E85298-2987-D742-8F32-C0FF7A3D4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1" name="Text Box 233">
                  <a:extLst>
                    <a:ext uri="{FF2B5EF4-FFF2-40B4-BE49-F238E27FC236}">
                      <a16:creationId xmlns:a16="http://schemas.microsoft.com/office/drawing/2014/main" id="{3BF52C9D-20DA-2242-A28A-394E7476B8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87" y="3496"/>
                  <a:ext cx="485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182" name="Group 241">
            <a:extLst>
              <a:ext uri="{FF2B5EF4-FFF2-40B4-BE49-F238E27FC236}">
                <a16:creationId xmlns:a16="http://schemas.microsoft.com/office/drawing/2014/main" id="{CDA92C42-F115-FC40-A5F8-C407673481F7}"/>
              </a:ext>
            </a:extLst>
          </p:cNvPr>
          <p:cNvGrpSpPr>
            <a:grpSpLocks/>
          </p:cNvGrpSpPr>
          <p:nvPr/>
        </p:nvGrpSpPr>
        <p:grpSpPr bwMode="auto">
          <a:xfrm>
            <a:off x="2386012" y="1545544"/>
            <a:ext cx="5038723" cy="2706689"/>
            <a:chOff x="495" y="859"/>
            <a:chExt cx="3174" cy="1705"/>
          </a:xfrm>
        </p:grpSpPr>
        <p:grpSp>
          <p:nvGrpSpPr>
            <p:cNvPr id="183" name="Group 161">
              <a:extLst>
                <a:ext uri="{FF2B5EF4-FFF2-40B4-BE49-F238E27FC236}">
                  <a16:creationId xmlns:a16="http://schemas.microsoft.com/office/drawing/2014/main" id="{7F0341B7-207C-3E40-8EC6-5911313C06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204" name="Oval 162">
                <a:extLst>
                  <a:ext uri="{FF2B5EF4-FFF2-40B4-BE49-F238E27FC236}">
                    <a16:creationId xmlns:a16="http://schemas.microsoft.com/office/drawing/2014/main" id="{85E503DF-C6D4-9C4A-947F-F93B4C816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5" name="Text Box 163">
                <a:extLst>
                  <a:ext uri="{FF2B5EF4-FFF2-40B4-BE49-F238E27FC236}">
                    <a16:creationId xmlns:a16="http://schemas.microsoft.com/office/drawing/2014/main" id="{30575E3B-F1CE-CF43-A7C5-219046488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9" y="1946"/>
                <a:ext cx="485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slow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start</a:t>
                </a:r>
              </a:p>
            </p:txBody>
          </p:sp>
        </p:grpSp>
        <p:grpSp>
          <p:nvGrpSpPr>
            <p:cNvPr id="184" name="Group 177">
              <a:extLst>
                <a:ext uri="{FF2B5EF4-FFF2-40B4-BE49-F238E27FC236}">
                  <a16:creationId xmlns:a16="http://schemas.microsoft.com/office/drawing/2014/main" id="{5836A4F2-D62D-B147-A532-A57E3C247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" y="2026"/>
              <a:ext cx="1187" cy="538"/>
              <a:chOff x="384" y="2713"/>
              <a:chExt cx="1187" cy="538"/>
            </a:xfrm>
          </p:grpSpPr>
          <p:sp>
            <p:nvSpPr>
              <p:cNvPr id="201" name="Text Box 178">
                <a:extLst>
                  <a:ext uri="{FF2B5EF4-FFF2-40B4-BE49-F238E27FC236}">
                    <a16:creationId xmlns:a16="http://schemas.microsoft.com/office/drawing/2014/main" id="{1852AE28-C2EC-5542-A261-91B127FC6E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202" name="Text Box 179">
                <a:extLst>
                  <a:ext uri="{FF2B5EF4-FFF2-40B4-BE49-F238E27FC236}">
                    <a16:creationId xmlns:a16="http://schemas.microsoft.com/office/drawing/2014/main" id="{238E26A7-D428-7446-B0EA-57A95D6A2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2840"/>
                <a:ext cx="1187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203" name="Line 180">
                <a:extLst>
                  <a:ext uri="{FF2B5EF4-FFF2-40B4-BE49-F238E27FC236}">
                    <a16:creationId xmlns:a16="http://schemas.microsoft.com/office/drawing/2014/main" id="{4D339203-1563-3844-9642-20DAA4DBE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85" name="Group 186">
              <a:extLst>
                <a:ext uri="{FF2B5EF4-FFF2-40B4-BE49-F238E27FC236}">
                  <a16:creationId xmlns:a16="http://schemas.microsoft.com/office/drawing/2014/main" id="{F5B6412F-86EA-644E-B751-4756A5840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" y="960"/>
              <a:ext cx="1496" cy="561"/>
              <a:chOff x="2683" y="798"/>
              <a:chExt cx="1496" cy="561"/>
            </a:xfrm>
          </p:grpSpPr>
          <p:sp>
            <p:nvSpPr>
              <p:cNvPr id="198" name="Text Box 187">
                <a:extLst>
                  <a:ext uri="{FF2B5EF4-FFF2-40B4-BE49-F238E27FC236}">
                    <a16:creationId xmlns:a16="http://schemas.microsoft.com/office/drawing/2014/main" id="{33745650-56D6-E74A-A07A-E27A58809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cwnd+MSS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Line 188">
                <a:extLst>
                  <a:ext uri="{FF2B5EF4-FFF2-40B4-BE49-F238E27FC236}">
                    <a16:creationId xmlns:a16="http://schemas.microsoft.com/office/drawing/2014/main" id="{77E99221-132E-174B-8CBE-C1A955C06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0" name="Text Box 189">
                <a:extLst>
                  <a:ext uri="{FF2B5EF4-FFF2-40B4-BE49-F238E27FC236}">
                    <a16:creationId xmlns:a16="http://schemas.microsoft.com/office/drawing/2014/main" id="{321F9ADE-2971-8D42-964D-F2D594BDE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</p:grpSp>
        <p:sp>
          <p:nvSpPr>
            <p:cNvPr id="186" name="Freeform 205">
              <a:extLst>
                <a:ext uri="{FF2B5EF4-FFF2-40B4-BE49-F238E27FC236}">
                  <a16:creationId xmlns:a16="http://schemas.microsoft.com/office/drawing/2014/main" id="{B9844AE8-814B-7A49-BCA7-110579E99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Freeform 206">
              <a:extLst>
                <a:ext uri="{FF2B5EF4-FFF2-40B4-BE49-F238E27FC236}">
                  <a16:creationId xmlns:a16="http://schemas.microsoft.com/office/drawing/2014/main" id="{750DB278-39B5-E245-8F7C-23929FAC1479}"/>
                </a:ext>
              </a:extLst>
            </p:cNvPr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88" name="Group 207">
              <a:extLst>
                <a:ext uri="{FF2B5EF4-FFF2-40B4-BE49-F238E27FC236}">
                  <a16:creationId xmlns:a16="http://schemas.microsoft.com/office/drawing/2014/main" id="{4E427184-7EF7-C840-827D-A9660DD49F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859"/>
              <a:ext cx="740" cy="388"/>
              <a:chOff x="4254" y="2922"/>
              <a:chExt cx="740" cy="388"/>
            </a:xfrm>
          </p:grpSpPr>
          <p:sp>
            <p:nvSpPr>
              <p:cNvPr id="195" name="Text Box 208">
                <a:extLst>
                  <a:ext uri="{FF2B5EF4-FFF2-40B4-BE49-F238E27FC236}">
                    <a16:creationId xmlns:a16="http://schemas.microsoft.com/office/drawing/2014/main" id="{7E5221C3-2422-AB42-AB8F-F98DF12DC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Line 209">
                <a:extLst>
                  <a:ext uri="{FF2B5EF4-FFF2-40B4-BE49-F238E27FC236}">
                    <a16:creationId xmlns:a16="http://schemas.microsoft.com/office/drawing/2014/main" id="{0ED363ED-03C6-214E-BEF4-679C86095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210">
                <a:extLst>
                  <a:ext uri="{FF2B5EF4-FFF2-40B4-BE49-F238E27FC236}">
                    <a16:creationId xmlns:a16="http://schemas.microsoft.com/office/drawing/2014/main" id="{2593DC72-BD77-FC4D-AA2D-CA14FF49E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  <p:sp>
          <p:nvSpPr>
            <p:cNvPr id="189" name="Freeform 211">
              <a:extLst>
                <a:ext uri="{FF2B5EF4-FFF2-40B4-BE49-F238E27FC236}">
                  <a16:creationId xmlns:a16="http://schemas.microsoft.com/office/drawing/2014/main" id="{3E6B1AA0-4286-9245-837B-6CBC21CE7E5B}"/>
                </a:ext>
              </a:extLst>
            </p:cNvPr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34">
              <a:extLst>
                <a:ext uri="{FF2B5EF4-FFF2-40B4-BE49-F238E27FC236}">
                  <a16:creationId xmlns:a16="http://schemas.microsoft.com/office/drawing/2014/main" id="{F4D43A0C-EE6E-EC4A-8B33-48E0CE84A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91" name="Group 235">
              <a:extLst>
                <a:ext uri="{FF2B5EF4-FFF2-40B4-BE49-F238E27FC236}">
                  <a16:creationId xmlns:a16="http://schemas.microsoft.com/office/drawing/2014/main" id="{A04F248C-CB56-5341-9121-CD7548EA20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" y="1255"/>
              <a:ext cx="785" cy="429"/>
              <a:chOff x="517" y="936"/>
              <a:chExt cx="785" cy="429"/>
            </a:xfrm>
          </p:grpSpPr>
          <p:sp>
            <p:nvSpPr>
              <p:cNvPr id="192" name="Text Box 236">
                <a:extLst>
                  <a:ext uri="{FF2B5EF4-FFF2-40B4-BE49-F238E27FC236}">
                    <a16:creationId xmlns:a16="http://schemas.microsoft.com/office/drawing/2014/main" id="{DFCAD05B-CECB-F74A-83C0-04809C564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</a:p>
            </p:txBody>
          </p:sp>
          <p:sp>
            <p:nvSpPr>
              <p:cNvPr id="193" name="Text Box 237">
                <a:extLst>
                  <a:ext uri="{FF2B5EF4-FFF2-40B4-BE49-F238E27FC236}">
                    <a16:creationId xmlns:a16="http://schemas.microsoft.com/office/drawing/2014/main" id="{74E71529-C1EB-3448-B321-63BB937B3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" y="1063"/>
                <a:ext cx="785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64 KB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4" name="Line 238">
                <a:extLst>
                  <a:ext uri="{FF2B5EF4-FFF2-40B4-BE49-F238E27FC236}">
                    <a16:creationId xmlns:a16="http://schemas.microsoft.com/office/drawing/2014/main" id="{6EA26674-D5C9-9744-9287-ED272FC85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06" name="Group 255">
            <a:extLst>
              <a:ext uri="{FF2B5EF4-FFF2-40B4-BE49-F238E27FC236}">
                <a16:creationId xmlns:a16="http://schemas.microsoft.com/office/drawing/2014/main" id="{A2B043F7-099D-4D44-B22F-E06E9FF1DB1B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982232"/>
            <a:ext cx="3167062" cy="1312862"/>
            <a:chOff x="509" y="1766"/>
            <a:chExt cx="1995" cy="827"/>
          </a:xfrm>
        </p:grpSpPr>
        <p:pic>
          <p:nvPicPr>
            <p:cNvPr id="207" name="Picture 252">
              <a:extLst>
                <a:ext uri="{FF2B5EF4-FFF2-40B4-BE49-F238E27FC236}">
                  <a16:creationId xmlns:a16="http://schemas.microsoft.com/office/drawing/2014/main" id="{13117D26-6951-3D4A-A5F0-C71B4A0E4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9" y="199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8" name="Picture 253">
              <a:extLst>
                <a:ext uri="{FF2B5EF4-FFF2-40B4-BE49-F238E27FC236}">
                  <a16:creationId xmlns:a16="http://schemas.microsoft.com/office/drawing/2014/main" id="{DB7493BD-9E6A-CC43-BB12-1EF71B377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9" name="Picture 254">
              <a:extLst>
                <a:ext uri="{FF2B5EF4-FFF2-40B4-BE49-F238E27FC236}">
                  <a16:creationId xmlns:a16="http://schemas.microsoft.com/office/drawing/2014/main" id="{919A68A3-008C-A945-88F7-16E52DA21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210" name="Group 297">
            <a:extLst>
              <a:ext uri="{FF2B5EF4-FFF2-40B4-BE49-F238E27FC236}">
                <a16:creationId xmlns:a16="http://schemas.microsoft.com/office/drawing/2014/main" id="{439C2129-4880-6149-9CCA-EB3347A6F350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1208994"/>
            <a:ext cx="4333875" cy="3243263"/>
            <a:chOff x="2205" y="641"/>
            <a:chExt cx="2730" cy="2043"/>
          </a:xfrm>
        </p:grpSpPr>
        <p:grpSp>
          <p:nvGrpSpPr>
            <p:cNvPr id="211" name="Group 282">
              <a:extLst>
                <a:ext uri="{FF2B5EF4-FFF2-40B4-BE49-F238E27FC236}">
                  <a16:creationId xmlns:a16="http://schemas.microsoft.com/office/drawing/2014/main" id="{6BDFE812-AF51-D241-B4AE-BA4F204E8D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222" name="Group 283">
                <a:extLst>
                  <a:ext uri="{FF2B5EF4-FFF2-40B4-BE49-F238E27FC236}">
                    <a16:creationId xmlns:a16="http://schemas.microsoft.com/office/drawing/2014/main" id="{82205633-61E5-A34B-80F4-B06EBB50B0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4" name="Picture 284">
                  <a:extLst>
                    <a:ext uri="{FF2B5EF4-FFF2-40B4-BE49-F238E27FC236}">
                      <a16:creationId xmlns:a16="http://schemas.microsoft.com/office/drawing/2014/main" id="{123D55D6-C521-5C4A-A99B-9A81EB8858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5" name="Rectangle 285">
                  <a:extLst>
                    <a:ext uri="{FF2B5EF4-FFF2-40B4-BE49-F238E27FC236}">
                      <a16:creationId xmlns:a16="http://schemas.microsoft.com/office/drawing/2014/main" id="{5A2AADA4-95A5-1140-A8E2-F7E1D634D7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3" name="Text Box 286">
                <a:extLst>
                  <a:ext uri="{FF2B5EF4-FFF2-40B4-BE49-F238E27FC236}">
                    <a16:creationId xmlns:a16="http://schemas.microsoft.com/office/drawing/2014/main" id="{A04DE5D7-1E27-9345-953B-F2F681740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2" name="Group 287">
              <a:extLst>
                <a:ext uri="{FF2B5EF4-FFF2-40B4-BE49-F238E27FC236}">
                  <a16:creationId xmlns:a16="http://schemas.microsoft.com/office/drawing/2014/main" id="{0901017F-3507-C540-B99D-306E86234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218" name="Group 288">
                <a:extLst>
                  <a:ext uri="{FF2B5EF4-FFF2-40B4-BE49-F238E27FC236}">
                    <a16:creationId xmlns:a16="http://schemas.microsoft.com/office/drawing/2014/main" id="{6BA56D00-0006-F044-83B1-AAE6B00446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0" name="Picture 289">
                  <a:extLst>
                    <a:ext uri="{FF2B5EF4-FFF2-40B4-BE49-F238E27FC236}">
                      <a16:creationId xmlns:a16="http://schemas.microsoft.com/office/drawing/2014/main" id="{C017D357-3300-D245-BAF6-F1F404699D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1" name="Rectangle 290">
                  <a:extLst>
                    <a:ext uri="{FF2B5EF4-FFF2-40B4-BE49-F238E27FC236}">
                      <a16:creationId xmlns:a16="http://schemas.microsoft.com/office/drawing/2014/main" id="{71EEC757-0CB1-5245-8660-0181A2DC6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9" name="Text Box 291">
                <a:extLst>
                  <a:ext uri="{FF2B5EF4-FFF2-40B4-BE49-F238E27FC236}">
                    <a16:creationId xmlns:a16="http://schemas.microsoft.com/office/drawing/2014/main" id="{FEBEF8FC-A920-4A49-A1BF-3B6F2FA29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3" name="Group 292">
              <a:extLst>
                <a:ext uri="{FF2B5EF4-FFF2-40B4-BE49-F238E27FC236}">
                  <a16:creationId xmlns:a16="http://schemas.microsoft.com/office/drawing/2014/main" id="{2201CF4D-D367-D544-9B09-D38B651E9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214" name="Group 293">
                <a:extLst>
                  <a:ext uri="{FF2B5EF4-FFF2-40B4-BE49-F238E27FC236}">
                    <a16:creationId xmlns:a16="http://schemas.microsoft.com/office/drawing/2014/main" id="{255AC563-CE69-7346-8853-7B52DB2C39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16" name="Picture 294">
                  <a:extLst>
                    <a:ext uri="{FF2B5EF4-FFF2-40B4-BE49-F238E27FC236}">
                      <a16:creationId xmlns:a16="http://schemas.microsoft.com/office/drawing/2014/main" id="{3CFEE67E-B886-8D4D-9258-34C8D95DCD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7" name="Rectangle 295">
                  <a:extLst>
                    <a:ext uri="{FF2B5EF4-FFF2-40B4-BE49-F238E27FC236}">
                      <a16:creationId xmlns:a16="http://schemas.microsoft.com/office/drawing/2014/main" id="{E84E7D88-9214-BA40-BC66-CD8AA2858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5" name="Text Box 296">
                <a:extLst>
                  <a:ext uri="{FF2B5EF4-FFF2-40B4-BE49-F238E27FC236}">
                    <a16:creationId xmlns:a16="http://schemas.microsoft.com/office/drawing/2014/main" id="{C078F33E-5513-B743-BE29-CF96B31EC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</p:grpSp>
      <p:sp>
        <p:nvSpPr>
          <p:cNvPr id="109" name="Slide Number Placeholder 2">
            <a:extLst>
              <a:ext uri="{FF2B5EF4-FFF2-40B4-BE49-F238E27FC236}">
                <a16:creationId xmlns:a16="http://schemas.microsoft.com/office/drawing/2014/main" id="{C089E069-434F-034B-BDE6-6D2F3D363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32962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/>
              <a:t>Question</a:t>
            </a:r>
            <a:r>
              <a:rPr lang="en-US" altLang="zh-CN" sz="4800"/>
              <a:t>s</a:t>
            </a:r>
            <a:endParaRPr lang="en-US" sz="4400" b="0" dirty="0"/>
          </a:p>
        </p:txBody>
      </p:sp>
      <p:sp>
        <p:nvSpPr>
          <p:cNvPr id="109" name="Slide Number Placeholder 2">
            <a:extLst>
              <a:ext uri="{FF2B5EF4-FFF2-40B4-BE49-F238E27FC236}">
                <a16:creationId xmlns:a16="http://schemas.microsoft.com/office/drawing/2014/main" id="{C089E069-434F-034B-BDE6-6D2F3D363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4" name="Picture 3" descr="A graph showing the transmission round&#10;&#10;Description automatically generated">
            <a:extLst>
              <a:ext uri="{FF2B5EF4-FFF2-40B4-BE49-F238E27FC236}">
                <a16:creationId xmlns:a16="http://schemas.microsoft.com/office/drawing/2014/main" id="{DA68BD4A-6695-B6E9-5C22-BB2534657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455" y="1544286"/>
            <a:ext cx="5494899" cy="3769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1FCEC2-9089-9C77-CC5B-30158CB49C37}"/>
              </a:ext>
            </a:extLst>
          </p:cNvPr>
          <p:cNvSpPr txBox="1"/>
          <p:nvPr/>
        </p:nvSpPr>
        <p:spPr>
          <a:xfrm>
            <a:off x="694432" y="1443841"/>
            <a:ext cx="58150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MR10"/>
              </a:rPr>
              <a:t>a) Illustrate when timeout events happen in the figure.</a:t>
            </a:r>
            <a:br>
              <a:rPr lang="en-US" sz="1800" dirty="0">
                <a:effectLst/>
                <a:latin typeface="CMR10"/>
              </a:rPr>
            </a:br>
            <a:r>
              <a:rPr lang="en-US" sz="1800" dirty="0">
                <a:effectLst/>
                <a:latin typeface="CMR10"/>
              </a:rPr>
              <a:t>b) Compare slow start and congestion avoidance. Give two reasons why slow start is used, and when slow start does a better job.</a:t>
            </a:r>
            <a:br>
              <a:rPr lang="en-US" sz="1800" dirty="0">
                <a:effectLst/>
                <a:latin typeface="CMR10"/>
              </a:rPr>
            </a:br>
            <a:r>
              <a:rPr lang="en-US" sz="1800" dirty="0">
                <a:effectLst/>
                <a:latin typeface="CMR10"/>
              </a:rPr>
              <a:t>c) Identify the intervals when slow start is used in the above figure. Identify which of the above reasons apply for each interval, why.</a:t>
            </a:r>
            <a:br>
              <a:rPr lang="en-US" sz="1800" dirty="0">
                <a:effectLst/>
                <a:latin typeface="CMR10"/>
              </a:rPr>
            </a:br>
            <a:r>
              <a:rPr lang="en-US" sz="1800" dirty="0">
                <a:effectLst/>
                <a:latin typeface="CMR10"/>
              </a:rPr>
              <a:t>(d) Identify the intervals when congestion avoidance is used. Illustrate why it is used instead of slow start in these intervals.</a:t>
            </a:r>
            <a:br>
              <a:rPr lang="en-US" sz="1800" dirty="0">
                <a:effectLst/>
                <a:latin typeface="CMR10"/>
              </a:rPr>
            </a:br>
            <a:r>
              <a:rPr lang="en-US" sz="1800" dirty="0">
                <a:effectLst/>
                <a:latin typeface="CMR10"/>
              </a:rPr>
              <a:t>(e) Identify the intervals when fast retransmission is used. Illustrate why and how it is </a:t>
            </a:r>
            <a:r>
              <a:rPr lang="en-US" sz="1800">
                <a:effectLst/>
                <a:latin typeface="CMR10"/>
              </a:rPr>
              <a:t>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18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EBE03E1-A40C-1E40-BB55-6DDFE64A0442}"/>
              </a:ext>
            </a:extLst>
          </p:cNvPr>
          <p:cNvGrpSpPr/>
          <p:nvPr/>
        </p:nvGrpSpPr>
        <p:grpSpPr>
          <a:xfrm>
            <a:off x="4094463" y="4691367"/>
            <a:ext cx="2885057" cy="1481137"/>
            <a:chOff x="4094463" y="4691367"/>
            <a:chExt cx="2885057" cy="1481137"/>
          </a:xfrm>
        </p:grpSpPr>
        <p:sp>
          <p:nvSpPr>
            <p:cNvPr id="189" name="Freeform 2">
              <a:extLst>
                <a:ext uri="{FF2B5EF4-FFF2-40B4-BE49-F238E27FC236}">
                  <a16:creationId xmlns:a16="http://schemas.microsoft.com/office/drawing/2014/main" id="{9A546185-6077-2340-8A96-0F02D5D7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979929-3895-E541-88C5-08B90173C1D4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0CA65D85-D056-864E-B0EC-70D8C181B47E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09E25CE5-3538-A147-95F2-FE0F002533C9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B88C1E52-4F13-B54A-A8B3-B882AA5360C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360" name="Freeform 359">
                  <a:extLst>
                    <a:ext uri="{FF2B5EF4-FFF2-40B4-BE49-F238E27FC236}">
                      <a16:creationId xmlns:a16="http://schemas.microsoft.com/office/drawing/2014/main" id="{3EA6F082-8061-C547-AAD1-5C5B1680910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1" name="Freeform 360">
                  <a:extLst>
                    <a:ext uri="{FF2B5EF4-FFF2-40B4-BE49-F238E27FC236}">
                      <a16:creationId xmlns:a16="http://schemas.microsoft.com/office/drawing/2014/main" id="{F527C5CB-65A2-E34A-A65A-93F1139F95B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6DE3C8BD-23FE-754A-9456-20EB1F93DA1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3" name="Freeform 362">
                  <a:extLst>
                    <a:ext uri="{FF2B5EF4-FFF2-40B4-BE49-F238E27FC236}">
                      <a16:creationId xmlns:a16="http://schemas.microsoft.com/office/drawing/2014/main" id="{71C34D50-69A1-0E47-8F12-8F6635D2135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E9AE0DE-57F1-DA47-841B-AF1526D27381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36B5E314-D824-564B-8B99-7428AA61BC7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B5687DE2-7AEB-C94F-BD77-B787BED6A85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3F1D081E-C670-EB42-8157-542B2571523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7" name="Freeform 326">
                  <a:extLst>
                    <a:ext uri="{FF2B5EF4-FFF2-40B4-BE49-F238E27FC236}">
                      <a16:creationId xmlns:a16="http://schemas.microsoft.com/office/drawing/2014/main" id="{76FD901E-7447-6044-941D-D8D53016227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C65D72F4-D1BF-A743-A4CF-A3061301D2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24042695-10E5-4D4B-8766-D9D97DE34F3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C8D82D6B-3965-DC48-A8D4-5025EC499BC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0CFE465D-7641-7541-9496-4029B9355B5A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3B041F3E-CB88-8F4B-84D4-1214776D36E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8136920-F30D-BC4E-A92D-0ABD2EC7437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2BE80152-BCA5-CA46-9EE7-63649D7FE81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6" name="Freeform 335">
                  <a:extLst>
                    <a:ext uri="{FF2B5EF4-FFF2-40B4-BE49-F238E27FC236}">
                      <a16:creationId xmlns:a16="http://schemas.microsoft.com/office/drawing/2014/main" id="{2518C53F-685F-074F-8F4E-E3A4CB26913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Freeform 336">
                  <a:extLst>
                    <a:ext uri="{FF2B5EF4-FFF2-40B4-BE49-F238E27FC236}">
                      <a16:creationId xmlns:a16="http://schemas.microsoft.com/office/drawing/2014/main" id="{F1578F2C-5505-EB45-9014-BAD0AFEA429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Freeform 337">
                  <a:extLst>
                    <a:ext uri="{FF2B5EF4-FFF2-40B4-BE49-F238E27FC236}">
                      <a16:creationId xmlns:a16="http://schemas.microsoft.com/office/drawing/2014/main" id="{DD91E8C8-92AC-E446-ABF1-F7D54921C4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Freeform 338">
                  <a:extLst>
                    <a:ext uri="{FF2B5EF4-FFF2-40B4-BE49-F238E27FC236}">
                      <a16:creationId xmlns:a16="http://schemas.microsoft.com/office/drawing/2014/main" id="{69F33027-F122-C445-923E-09F2AEB27B0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D1E5FBB-CD41-884B-831B-682E5F6CE29F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F7ED3C1B-77D0-5A4C-B7A4-7B4162888DF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C6C36B06-A393-AA49-97E2-CA983E530D4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55B6028F-C8FE-5347-9982-246E1F0DEC3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D9135A62-DBD4-4E48-B166-943E0258FD8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5" name="Freeform 344">
                  <a:extLst>
                    <a:ext uri="{FF2B5EF4-FFF2-40B4-BE49-F238E27FC236}">
                      <a16:creationId xmlns:a16="http://schemas.microsoft.com/office/drawing/2014/main" id="{A6CD8C01-7ACD-9047-AF09-4509FAD01ED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9834EEC0-E73C-C84D-B165-574B3980957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Freeform 346">
                  <a:extLst>
                    <a:ext uri="{FF2B5EF4-FFF2-40B4-BE49-F238E27FC236}">
                      <a16:creationId xmlns:a16="http://schemas.microsoft.com/office/drawing/2014/main" id="{2D12A304-34D8-9442-9CED-FBB7F0B8D26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39672A6-77C4-5F43-BD22-8EBBBB1DACC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6A952387-953F-784E-B4C8-2ED10819E94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1758E986-D712-5440-AC7F-0F55B12BDD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840B06B0-30F5-7E47-9591-50E2832B6A9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52" name="Freeform 351">
                  <a:extLst>
                    <a:ext uri="{FF2B5EF4-FFF2-40B4-BE49-F238E27FC236}">
                      <a16:creationId xmlns:a16="http://schemas.microsoft.com/office/drawing/2014/main" id="{7CF1DA14-5159-F043-933A-4C22AECDE48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Freeform 352">
                  <a:extLst>
                    <a:ext uri="{FF2B5EF4-FFF2-40B4-BE49-F238E27FC236}">
                      <a16:creationId xmlns:a16="http://schemas.microsoft.com/office/drawing/2014/main" id="{54AAC614-B4B1-9047-8BBA-FE8D4A25981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E59BE7CB-C32E-A346-95B4-3992B34807F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Freeform 354">
                  <a:extLst>
                    <a:ext uri="{FF2B5EF4-FFF2-40B4-BE49-F238E27FC236}">
                      <a16:creationId xmlns:a16="http://schemas.microsoft.com/office/drawing/2014/main" id="{CAEA8866-D7A6-6A49-8FE1-136D7DBEB0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812505EE-DEAC-B44A-A839-759F29108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Freeform 91">
              <a:extLst>
                <a:ext uri="{FF2B5EF4-FFF2-40B4-BE49-F238E27FC236}">
                  <a16:creationId xmlns:a16="http://schemas.microsoft.com/office/drawing/2014/main" id="{76C479BA-ED38-4947-AD35-F635DF9E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92">
              <a:extLst>
                <a:ext uri="{FF2B5EF4-FFF2-40B4-BE49-F238E27FC236}">
                  <a16:creationId xmlns:a16="http://schemas.microsoft.com/office/drawing/2014/main" id="{124CDDC7-679C-D04E-9FD3-518104782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93">
              <a:extLst>
                <a:ext uri="{FF2B5EF4-FFF2-40B4-BE49-F238E27FC236}">
                  <a16:creationId xmlns:a16="http://schemas.microsoft.com/office/drawing/2014/main" id="{E2A83ACF-7B20-AC4B-83B1-FE92C6043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Freeform 94">
              <a:extLst>
                <a:ext uri="{FF2B5EF4-FFF2-40B4-BE49-F238E27FC236}">
                  <a16:creationId xmlns:a16="http://schemas.microsoft.com/office/drawing/2014/main" id="{0B9C88EB-CE4C-1E43-BD78-4EA6BB3E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95">
              <a:extLst>
                <a:ext uri="{FF2B5EF4-FFF2-40B4-BE49-F238E27FC236}">
                  <a16:creationId xmlns:a16="http://schemas.microsoft.com/office/drawing/2014/main" id="{CFFC9FF4-E928-074A-8F72-9E180DF7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Freeform 96">
              <a:extLst>
                <a:ext uri="{FF2B5EF4-FFF2-40B4-BE49-F238E27FC236}">
                  <a16:creationId xmlns:a16="http://schemas.microsoft.com/office/drawing/2014/main" id="{FC6453FD-735C-9F4A-B961-B872F0071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4211C5D7-E98B-7448-9452-57EB36146678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8AB7F791-7AD9-F648-B2E0-B6E3683A8D5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51E93EA3-17BD-B641-99CE-E84D1493A92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5B4FD9C-501E-7F4E-A2DA-4DCEFCE3689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19" name="Freeform 318">
                  <a:extLst>
                    <a:ext uri="{FF2B5EF4-FFF2-40B4-BE49-F238E27FC236}">
                      <a16:creationId xmlns:a16="http://schemas.microsoft.com/office/drawing/2014/main" id="{1906F39B-C9B6-604F-8758-83430DECEA8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Freeform 319">
                  <a:extLst>
                    <a:ext uri="{FF2B5EF4-FFF2-40B4-BE49-F238E27FC236}">
                      <a16:creationId xmlns:a16="http://schemas.microsoft.com/office/drawing/2014/main" id="{91751636-4135-394E-B377-29D0624E77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Freeform 320">
                  <a:extLst>
                    <a:ext uri="{FF2B5EF4-FFF2-40B4-BE49-F238E27FC236}">
                      <a16:creationId xmlns:a16="http://schemas.microsoft.com/office/drawing/2014/main" id="{BB3193D0-B14F-724A-80B1-6F8EDE58A8F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Freeform 321">
                  <a:extLst>
                    <a:ext uri="{FF2B5EF4-FFF2-40B4-BE49-F238E27FC236}">
                      <a16:creationId xmlns:a16="http://schemas.microsoft.com/office/drawing/2014/main" id="{CF32363E-10AF-1643-8F6B-814910A9D63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and the congested “bottleneck link”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67043" y="1366203"/>
            <a:ext cx="11177587" cy="91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(classic, CUBIC) increase TCP’s sending rate until packet loss occurs at some router’s output: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bottleneck link</a:t>
            </a:r>
          </a:p>
        </p:txBody>
      </p:sp>
      <p:sp>
        <p:nvSpPr>
          <p:cNvPr id="163" name="Text Box 8">
            <a:extLst>
              <a:ext uri="{FF2B5EF4-FFF2-40B4-BE49-F238E27FC236}">
                <a16:creationId xmlns:a16="http://schemas.microsoft.com/office/drawing/2014/main" id="{E65C3147-B6A2-674F-B175-C4411782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3594045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source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Freeform 10">
            <a:extLst>
              <a:ext uri="{FF2B5EF4-FFF2-40B4-BE49-F238E27FC236}">
                <a16:creationId xmlns:a16="http://schemas.microsoft.com/office/drawing/2014/main" id="{51065C6F-5BFC-8741-9747-71CCD0CC01B5}"/>
              </a:ext>
            </a:extLst>
          </p:cNvPr>
          <p:cNvSpPr>
            <a:spLocks/>
          </p:cNvSpPr>
          <p:nvPr/>
        </p:nvSpPr>
        <p:spPr bwMode="auto">
          <a:xfrm flipH="1">
            <a:off x="2481263" y="3925832"/>
            <a:ext cx="326408" cy="1262816"/>
          </a:xfrm>
          <a:custGeom>
            <a:avLst/>
            <a:gdLst>
              <a:gd name="T0" fmla="*/ 2147483647 w 12213"/>
              <a:gd name="T1" fmla="*/ 2147483647 h 10000"/>
              <a:gd name="T2" fmla="*/ 0 w 12213"/>
              <a:gd name="T3" fmla="*/ 0 h 10000"/>
              <a:gd name="T4" fmla="*/ 0 w 12213"/>
              <a:gd name="T5" fmla="*/ 2147483647 h 10000"/>
              <a:gd name="T6" fmla="*/ 2147483647 w 12213"/>
              <a:gd name="T7" fmla="*/ 2147483647 h 10000"/>
              <a:gd name="T8" fmla="*/ 2147483647 w 12213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Rectangle 23">
            <a:extLst>
              <a:ext uri="{FF2B5EF4-FFF2-40B4-BE49-F238E27FC236}">
                <a16:creationId xmlns:a16="http://schemas.microsoft.com/office/drawing/2014/main" id="{245AE889-4FF1-5D41-B0C9-6E1D7DFE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3909956"/>
            <a:ext cx="1062368" cy="1290639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Rectangle 24">
            <a:extLst>
              <a:ext uri="{FF2B5EF4-FFF2-40B4-BE49-F238E27FC236}">
                <a16:creationId xmlns:a16="http://schemas.microsoft.com/office/drawing/2014/main" id="{726B5B54-D786-344E-93B0-A2521F3F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3949645"/>
            <a:ext cx="1066800" cy="12319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25">
            <a:extLst>
              <a:ext uri="{FF2B5EF4-FFF2-40B4-BE49-F238E27FC236}">
                <a16:creationId xmlns:a16="http://schemas.microsoft.com/office/drawing/2014/main" id="{ED6C96DE-045A-4845-BE61-A830E126E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42274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26">
            <a:extLst>
              <a:ext uri="{FF2B5EF4-FFF2-40B4-BE49-F238E27FC236}">
                <a16:creationId xmlns:a16="http://schemas.microsoft.com/office/drawing/2014/main" id="{84D02891-4DB6-A74C-B473-DDD899D4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604" y="3957054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physical</a:t>
            </a:r>
          </a:p>
        </p:txBody>
      </p:sp>
      <p:grpSp>
        <p:nvGrpSpPr>
          <p:cNvPr id="169" name="Group 190">
            <a:extLst>
              <a:ext uri="{FF2B5EF4-FFF2-40B4-BE49-F238E27FC236}">
                <a16:creationId xmlns:a16="http://schemas.microsoft.com/office/drawing/2014/main" id="{04290ECE-716C-A647-B2EC-8AA922EF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51063" y="4424307"/>
            <a:ext cx="673100" cy="701675"/>
            <a:chOff x="-44" y="1473"/>
            <a:chExt cx="981" cy="1105"/>
          </a:xfrm>
        </p:grpSpPr>
        <p:pic>
          <p:nvPicPr>
            <p:cNvPr id="170" name="Picture 191" descr="desktop_computer_stylized_medium">
              <a:extLst>
                <a:ext uri="{FF2B5EF4-FFF2-40B4-BE49-F238E27FC236}">
                  <a16:creationId xmlns:a16="http://schemas.microsoft.com/office/drawing/2014/main" id="{19B47375-0826-C44B-8E48-9D677E403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Freeform 192">
              <a:extLst>
                <a:ext uri="{FF2B5EF4-FFF2-40B4-BE49-F238E27FC236}">
                  <a16:creationId xmlns:a16="http://schemas.microsoft.com/office/drawing/2014/main" id="{FEA1C998-C605-D84B-8547-D97F2BC8D4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2" name="Line 25">
            <a:extLst>
              <a:ext uri="{FF2B5EF4-FFF2-40B4-BE49-F238E27FC236}">
                <a16:creationId xmlns:a16="http://schemas.microsoft.com/office/drawing/2014/main" id="{DA5446CC-C771-F441-9E97-037B17ED4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56057"/>
            <a:ext cx="105886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25">
            <a:extLst>
              <a:ext uri="{FF2B5EF4-FFF2-40B4-BE49-F238E27FC236}">
                <a16:creationId xmlns:a16="http://schemas.microsoft.com/office/drawing/2014/main" id="{264D9FFE-774A-7F4D-BEE4-B3B44B1FA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46846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25">
            <a:extLst>
              <a:ext uri="{FF2B5EF4-FFF2-40B4-BE49-F238E27FC236}">
                <a16:creationId xmlns:a16="http://schemas.microsoft.com/office/drawing/2014/main" id="{84D59C24-ECF9-B64A-9F2F-66C689C1F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4924370"/>
            <a:ext cx="10604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3">
            <a:extLst>
              <a:ext uri="{FF2B5EF4-FFF2-40B4-BE49-F238E27FC236}">
                <a16:creationId xmlns:a16="http://schemas.microsoft.com/office/drawing/2014/main" id="{7651D039-1E34-A144-8FED-AAC44F023F2C}"/>
              </a:ext>
            </a:extLst>
          </p:cNvPr>
          <p:cNvGrpSpPr>
            <a:grpSpLocks/>
          </p:cNvGrpSpPr>
          <p:nvPr/>
        </p:nvGrpSpPr>
        <p:grpSpPr bwMode="auto">
          <a:xfrm>
            <a:off x="7794625" y="3673978"/>
            <a:ext cx="2047875" cy="1620287"/>
            <a:chOff x="4882752" y="4007261"/>
            <a:chExt cx="2046816" cy="1619544"/>
          </a:xfrm>
        </p:grpSpPr>
        <p:sp>
          <p:nvSpPr>
            <p:cNvPr id="176" name="Text Box 54">
              <a:extLst>
                <a:ext uri="{FF2B5EF4-FFF2-40B4-BE49-F238E27FC236}">
                  <a16:creationId xmlns:a16="http://schemas.microsoft.com/office/drawing/2014/main" id="{82FCAF5C-7EF8-BB47-BF30-CF3EA1FE6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2260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</a:t>
              </a:r>
              <a:endPara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">
              <a:extLst>
                <a:ext uri="{FF2B5EF4-FFF2-40B4-BE49-F238E27FC236}">
                  <a16:creationId xmlns:a16="http://schemas.microsoft.com/office/drawing/2014/main" id="{43D7F412-7232-F444-9D55-13FAD759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7179" y="4319856"/>
              <a:ext cx="2002389" cy="1306949"/>
              <a:chOff x="1305623" y="4714561"/>
              <a:chExt cx="2002389" cy="1306949"/>
            </a:xfrm>
          </p:grpSpPr>
          <p:sp>
            <p:nvSpPr>
              <p:cNvPr id="178" name="Freeform 10">
                <a:extLst>
                  <a:ext uri="{FF2B5EF4-FFF2-40B4-BE49-F238E27FC236}">
                    <a16:creationId xmlns:a16="http://schemas.microsoft.com/office/drawing/2014/main" id="{2BBCCDF2-BD61-D243-80E3-FC38B4374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569" y="4714561"/>
                <a:ext cx="288261" cy="1290044"/>
              </a:xfrm>
              <a:custGeom>
                <a:avLst/>
                <a:gdLst>
                  <a:gd name="T0" fmla="*/ 2147483647 w 267"/>
                  <a:gd name="T1" fmla="*/ 2147483647 h 1186"/>
                  <a:gd name="T2" fmla="*/ 0 w 267"/>
                  <a:gd name="T3" fmla="*/ 0 h 1186"/>
                  <a:gd name="T4" fmla="*/ 0 w 267"/>
                  <a:gd name="T5" fmla="*/ 2147483647 h 1186"/>
                  <a:gd name="T6" fmla="*/ 2147483647 w 267"/>
                  <a:gd name="T7" fmla="*/ 2147483647 h 1186"/>
                  <a:gd name="T8" fmla="*/ 2147483647 w 267"/>
                  <a:gd name="T9" fmla="*/ 2147483647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" name="Rectangle 23">
                <a:extLst>
                  <a:ext uri="{FF2B5EF4-FFF2-40B4-BE49-F238E27FC236}">
                    <a16:creationId xmlns:a16="http://schemas.microsoft.com/office/drawing/2014/main" id="{0FF740DF-A766-DA47-941D-9BB75289F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616" y="4722494"/>
                <a:ext cx="1045433" cy="127129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4">
                <a:extLst>
                  <a:ext uri="{FF2B5EF4-FFF2-40B4-BE49-F238E27FC236}">
                    <a16:creationId xmlns:a16="http://schemas.microsoft.com/office/drawing/2014/main" id="{30976AB5-5CF3-9649-AE10-0D8834A36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1" name="Line 25">
                <a:extLst>
                  <a:ext uri="{FF2B5EF4-FFF2-40B4-BE49-F238E27FC236}">
                    <a16:creationId xmlns:a16="http://schemas.microsoft.com/office/drawing/2014/main" id="{C40254F3-8EF1-1946-BD3D-FCE2C1EC4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Text Box 26">
                <a:extLst>
                  <a:ext uri="{FF2B5EF4-FFF2-40B4-BE49-F238E27FC236}">
                    <a16:creationId xmlns:a16="http://schemas.microsoft.com/office/drawing/2014/main" id="{3E76F59F-6FAE-6949-AACB-C12FB9352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623" y="4747333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application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3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network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link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physical</a:t>
                </a:r>
              </a:p>
            </p:txBody>
          </p:sp>
          <p:grpSp>
            <p:nvGrpSpPr>
              <p:cNvPr id="183" name="Group 190">
                <a:extLst>
                  <a:ext uri="{FF2B5EF4-FFF2-40B4-BE49-F238E27FC236}">
                    <a16:creationId xmlns:a16="http://schemas.microsoft.com/office/drawing/2014/main" id="{3142986E-25B2-C545-A505-7FEFEE461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187" name="Picture 191" descr="desktop_computer_stylized_medium">
                  <a:extLst>
                    <a:ext uri="{FF2B5EF4-FFF2-40B4-BE49-F238E27FC236}">
                      <a16:creationId xmlns:a16="http://schemas.microsoft.com/office/drawing/2014/main" id="{8E397E43-AA92-9540-8502-E3F47CEB4A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8" name="Freeform 192">
                  <a:extLst>
                    <a:ext uri="{FF2B5EF4-FFF2-40B4-BE49-F238E27FC236}">
                      <a16:creationId xmlns:a16="http://schemas.microsoft.com/office/drawing/2014/main" id="{B94C52D7-1672-CE46-B256-90805C41A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43382 w 356"/>
                    <a:gd name="T3" fmla="*/ 3172 h 368"/>
                    <a:gd name="T4" fmla="*/ 51464 w 356"/>
                    <a:gd name="T5" fmla="*/ 66095 h 368"/>
                    <a:gd name="T6" fmla="*/ 11342 w 356"/>
                    <a:gd name="T7" fmla="*/ 8266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84" name="Line 25">
                <a:extLst>
                  <a:ext uri="{FF2B5EF4-FFF2-40B4-BE49-F238E27FC236}">
                    <a16:creationId xmlns:a16="http://schemas.microsoft.com/office/drawing/2014/main" id="{3660A651-E6C2-464D-9AE5-A39238D21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Line 25">
                <a:extLst>
                  <a:ext uri="{FF2B5EF4-FFF2-40B4-BE49-F238E27FC236}">
                    <a16:creationId xmlns:a16="http://schemas.microsoft.com/office/drawing/2014/main" id="{CB18A03E-7135-A648-8BDC-9FD0E1B82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Line 25">
                <a:extLst>
                  <a:ext uri="{FF2B5EF4-FFF2-40B4-BE49-F238E27FC236}">
                    <a16:creationId xmlns:a16="http://schemas.microsoft.com/office/drawing/2014/main" id="{8A81FD3E-2BEE-A04B-99BC-5B54B8C0D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81" name="Freeform 7">
            <a:extLst>
              <a:ext uri="{FF2B5EF4-FFF2-40B4-BE49-F238E27FC236}">
                <a16:creationId xmlns:a16="http://schemas.microsoft.com/office/drawing/2014/main" id="{4FE322CD-EE19-1D4A-A4A3-471CD5B424FF}"/>
              </a:ext>
            </a:extLst>
          </p:cNvPr>
          <p:cNvSpPr>
            <a:spLocks/>
          </p:cNvSpPr>
          <p:nvPr/>
        </p:nvSpPr>
        <p:spPr bwMode="auto">
          <a:xfrm>
            <a:off x="3329610" y="4423977"/>
            <a:ext cx="5073926" cy="1298611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047 h 1509215"/>
              <a:gd name="T4" fmla="*/ 1131015 w 5156094"/>
              <a:gd name="T5" fmla="*/ 1170389 h 1509215"/>
              <a:gd name="T6" fmla="*/ 1755021 w 5156094"/>
              <a:gd name="T7" fmla="*/ 1490285 h 1509215"/>
              <a:gd name="T8" fmla="*/ 2207298 w 5156094"/>
              <a:gd name="T9" fmla="*/ 1510706 h 1509215"/>
              <a:gd name="T10" fmla="*/ 2988945 w 5156094"/>
              <a:gd name="T11" fmla="*/ 1198737 h 1509215"/>
              <a:gd name="T12" fmla="*/ 3391674 w 5156094"/>
              <a:gd name="T13" fmla="*/ 1210330 h 1509215"/>
              <a:gd name="T14" fmla="*/ 5156412 w 5156094"/>
              <a:gd name="T15" fmla="*/ 1199641 h 1509215"/>
              <a:gd name="T16" fmla="*/ 5126696 w 5156094"/>
              <a:gd name="T17" fmla="*/ 64147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207163 w 5156094"/>
              <a:gd name="connsiteY4" fmla="*/ 1509215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6094" h="1559667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130946" y="1169234"/>
                </a:lnTo>
                <a:lnTo>
                  <a:pt x="1824854" y="1559667"/>
                </a:lnTo>
                <a:lnTo>
                  <a:pt x="2145216" y="1553959"/>
                </a:lnTo>
                <a:lnTo>
                  <a:pt x="2930257" y="1152811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9" name="Rectangle 4">
            <a:extLst>
              <a:ext uri="{FF2B5EF4-FFF2-40B4-BE49-F238E27FC236}">
                <a16:creationId xmlns:a16="http://schemas.microsoft.com/office/drawing/2014/main" id="{0B86E12D-57F9-004F-9A98-0E80FDFD03ED}"/>
              </a:ext>
            </a:extLst>
          </p:cNvPr>
          <p:cNvSpPr txBox="1">
            <a:spLocks noChangeArrowheads="1"/>
          </p:cNvSpPr>
          <p:nvPr/>
        </p:nvSpPr>
        <p:spPr>
          <a:xfrm>
            <a:off x="640467" y="2288196"/>
            <a:ext cx="11177587" cy="91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understanding congestion: useful to focus on congested bottleneck link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054DCB-F0FC-6040-B6B9-B0434AA6A860}"/>
              </a:ext>
            </a:extLst>
          </p:cNvPr>
          <p:cNvGrpSpPr/>
          <p:nvPr/>
        </p:nvGrpSpPr>
        <p:grpSpPr>
          <a:xfrm>
            <a:off x="4839045" y="5517878"/>
            <a:ext cx="876995" cy="403711"/>
            <a:chOff x="5033182" y="4091488"/>
            <a:chExt cx="876995" cy="40371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004F00-B27A-6543-B345-6627D1137679}"/>
                </a:ext>
              </a:extLst>
            </p:cNvPr>
            <p:cNvCxnSpPr/>
            <p:nvPr/>
          </p:nvCxnSpPr>
          <p:spPr>
            <a:xfrm>
              <a:off x="5518407" y="4289261"/>
              <a:ext cx="869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89B243-A85D-9243-A088-8DCC1C93FE82}"/>
                </a:ext>
              </a:extLst>
            </p:cNvPr>
            <p:cNvSpPr/>
            <p:nvPr/>
          </p:nvSpPr>
          <p:spPr>
            <a:xfrm>
              <a:off x="5150875" y="4091488"/>
              <a:ext cx="382771" cy="403711"/>
            </a:xfrm>
            <a:prstGeom prst="rect">
              <a:avLst/>
            </a:prstGeom>
            <a:solidFill>
              <a:srgbClr val="E4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C9EE21-A866-EF40-B74B-25BD15BDB166}"/>
                </a:ext>
              </a:extLst>
            </p:cNvPr>
            <p:cNvSpPr/>
            <p:nvPr/>
          </p:nvSpPr>
          <p:spPr>
            <a:xfrm>
              <a:off x="5565439" y="4115310"/>
              <a:ext cx="344738" cy="344738"/>
            </a:xfrm>
            <a:prstGeom prst="ellipse">
              <a:avLst/>
            </a:prstGeom>
            <a:solidFill>
              <a:srgbClr val="E4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71FDDD-28C2-D944-937D-A37D3B73085B}"/>
                </a:ext>
              </a:extLst>
            </p:cNvPr>
            <p:cNvCxnSpPr/>
            <p:nvPr/>
          </p:nvCxnSpPr>
          <p:spPr>
            <a:xfrm>
              <a:off x="5427947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709E3FA-52FC-C645-9DA2-F11001152074}"/>
                </a:ext>
              </a:extLst>
            </p:cNvPr>
            <p:cNvCxnSpPr/>
            <p:nvPr/>
          </p:nvCxnSpPr>
          <p:spPr>
            <a:xfrm>
              <a:off x="5330094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377D666-34E2-244E-B3D8-6FE1A4596746}"/>
                </a:ext>
              </a:extLst>
            </p:cNvPr>
            <p:cNvCxnSpPr/>
            <p:nvPr/>
          </p:nvCxnSpPr>
          <p:spPr>
            <a:xfrm>
              <a:off x="5238591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6E7784A-7CF2-DB4E-B801-AE25BE617B3D}"/>
                </a:ext>
              </a:extLst>
            </p:cNvPr>
            <p:cNvSpPr/>
            <p:nvPr/>
          </p:nvSpPr>
          <p:spPr>
            <a:xfrm>
              <a:off x="5033182" y="4091488"/>
              <a:ext cx="112907" cy="403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5A847F-7DB0-4448-866C-A04E3D418E75}"/>
              </a:ext>
            </a:extLst>
          </p:cNvPr>
          <p:cNvGrpSpPr/>
          <p:nvPr/>
        </p:nvGrpSpPr>
        <p:grpSpPr>
          <a:xfrm>
            <a:off x="3613959" y="3330565"/>
            <a:ext cx="4288552" cy="1038257"/>
            <a:chOff x="3613959" y="3330565"/>
            <a:chExt cx="4288552" cy="10382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BF638B-27BF-9A44-BC9B-E5A7126F9971}"/>
                </a:ext>
              </a:extLst>
            </p:cNvPr>
            <p:cNvSpPr txBox="1"/>
            <p:nvPr/>
          </p:nvSpPr>
          <p:spPr>
            <a:xfrm>
              <a:off x="3932559" y="3330565"/>
              <a:ext cx="3969952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0375" marR="0" lvl="0" indent="-460375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insight: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increasing TCP sending rate will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increase end-end throughout with congested bottleneck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1879EEE-DD1C-214C-8FBA-E99A267533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3959" y="3751185"/>
              <a:ext cx="738967" cy="617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456841-AE6B-A44B-9596-8457DAC42D7B}"/>
              </a:ext>
            </a:extLst>
          </p:cNvPr>
          <p:cNvGrpSpPr/>
          <p:nvPr/>
        </p:nvGrpSpPr>
        <p:grpSpPr>
          <a:xfrm>
            <a:off x="477143" y="5329279"/>
            <a:ext cx="4243986" cy="840230"/>
            <a:chOff x="477143" y="5329279"/>
            <a:chExt cx="4243986" cy="84023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7AC24E6-353D-7641-8425-F6A26F20ABC7}"/>
                </a:ext>
              </a:extLst>
            </p:cNvPr>
            <p:cNvSpPr txBox="1"/>
            <p:nvPr/>
          </p:nvSpPr>
          <p:spPr>
            <a:xfrm>
              <a:off x="477143" y="5329279"/>
              <a:ext cx="2818708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0375" marR="0" lvl="0" indent="-460375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insight: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increasing TCP sending rate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will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increase measured RTT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FA3AC7C-9D37-4246-A57A-7A9F9DD69A66}"/>
                </a:ext>
              </a:extLst>
            </p:cNvPr>
            <p:cNvCxnSpPr/>
            <p:nvPr/>
          </p:nvCxnSpPr>
          <p:spPr>
            <a:xfrm>
              <a:off x="3375025" y="5714069"/>
              <a:ext cx="13461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25C25C-416C-5C4E-AFF1-F6889ED15803}"/>
              </a:ext>
            </a:extLst>
          </p:cNvPr>
          <p:cNvCxnSpPr/>
          <p:nvPr/>
        </p:nvCxnSpPr>
        <p:spPr>
          <a:xfrm>
            <a:off x="3375025" y="6443089"/>
            <a:ext cx="5028511" cy="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05F52A-5790-B345-9AB7-858A5F8D4937}"/>
              </a:ext>
            </a:extLst>
          </p:cNvPr>
          <p:cNvSpPr txBox="1"/>
          <p:nvPr/>
        </p:nvSpPr>
        <p:spPr>
          <a:xfrm>
            <a:off x="4970635" y="6269341"/>
            <a:ext cx="5350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18F1EA-ED80-CE47-9C3C-647F034AB95E}"/>
              </a:ext>
            </a:extLst>
          </p:cNvPr>
          <p:cNvSpPr txBox="1"/>
          <p:nvPr/>
        </p:nvSpPr>
        <p:spPr>
          <a:xfrm>
            <a:off x="5618466" y="5874964"/>
            <a:ext cx="758440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75" marR="0" lvl="0" indent="-5873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Goal: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“keep the end-end pipe just full, but not fuller”</a:t>
            </a:r>
          </a:p>
        </p:txBody>
      </p:sp>
      <p:sp>
        <p:nvSpPr>
          <p:cNvPr id="106" name="Slide Number Placeholder 2">
            <a:extLst>
              <a:ext uri="{FF2B5EF4-FFF2-40B4-BE49-F238E27FC236}">
                <a16:creationId xmlns:a16="http://schemas.microsoft.com/office/drawing/2014/main" id="{C4CCE602-07A6-B94E-8022-E968DB6C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Delay-based TCP </a:t>
            </a:r>
            <a:r>
              <a:rPr lang="en-US" dirty="0"/>
              <a:t>c</a:t>
            </a:r>
            <a:r>
              <a:rPr lang="en-US" sz="4400" dirty="0"/>
              <a:t>ongestion </a:t>
            </a:r>
            <a:r>
              <a:rPr lang="en-US" dirty="0"/>
              <a:t>c</a:t>
            </a:r>
            <a:r>
              <a:rPr lang="en-US" sz="4400" dirty="0"/>
              <a:t>ontrol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30271" y="1334752"/>
            <a:ext cx="1163995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Keeping sender-to-receiver pipe “just full enough, but no fuller”: keep bottleneck link busy transmitting, but avoid high delays/buffering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6B4431-4002-B74D-B3BA-B0C220251CB6}"/>
              </a:ext>
            </a:extLst>
          </p:cNvPr>
          <p:cNvGrpSpPr/>
          <p:nvPr/>
        </p:nvGrpSpPr>
        <p:grpSpPr>
          <a:xfrm>
            <a:off x="1216626" y="2508955"/>
            <a:ext cx="5802008" cy="918937"/>
            <a:chOff x="2365663" y="2430127"/>
            <a:chExt cx="5802008" cy="918937"/>
          </a:xfrm>
        </p:grpSpPr>
        <p:grpSp>
          <p:nvGrpSpPr>
            <p:cNvPr id="212" name="Group 190">
              <a:extLst>
                <a:ext uri="{FF2B5EF4-FFF2-40B4-BE49-F238E27FC236}">
                  <a16:creationId xmlns:a16="http://schemas.microsoft.com/office/drawing/2014/main" id="{1BEB02B0-C16F-034C-BBAD-5DB73C96AD7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365663" y="2430127"/>
              <a:ext cx="673100" cy="701675"/>
              <a:chOff x="-44" y="1473"/>
              <a:chExt cx="981" cy="1105"/>
            </a:xfrm>
          </p:grpSpPr>
          <p:pic>
            <p:nvPicPr>
              <p:cNvPr id="213" name="Picture 191" descr="desktop_computer_stylized_medium">
                <a:extLst>
                  <a:ext uri="{FF2B5EF4-FFF2-40B4-BE49-F238E27FC236}">
                    <a16:creationId xmlns:a16="http://schemas.microsoft.com/office/drawing/2014/main" id="{5230AF6F-A0E4-0F40-90F2-B49DEE901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4" name="Freeform 192">
                <a:extLst>
                  <a:ext uri="{FF2B5EF4-FFF2-40B4-BE49-F238E27FC236}">
                    <a16:creationId xmlns:a16="http://schemas.microsoft.com/office/drawing/2014/main" id="{EB8220CB-48C1-504B-9215-0FA50BED28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6" name="Group 190">
              <a:extLst>
                <a:ext uri="{FF2B5EF4-FFF2-40B4-BE49-F238E27FC236}">
                  <a16:creationId xmlns:a16="http://schemas.microsoft.com/office/drawing/2014/main" id="{0F072356-83E5-7644-BFC6-AA47F8D1DC0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493993" y="2467744"/>
              <a:ext cx="673678" cy="702006"/>
              <a:chOff x="-44" y="1473"/>
              <a:chExt cx="981" cy="1105"/>
            </a:xfrm>
          </p:grpSpPr>
          <p:pic>
            <p:nvPicPr>
              <p:cNvPr id="230" name="Picture 191" descr="desktop_computer_stylized_medium">
                <a:extLst>
                  <a:ext uri="{FF2B5EF4-FFF2-40B4-BE49-F238E27FC236}">
                    <a16:creationId xmlns:a16="http://schemas.microsoft.com/office/drawing/2014/main" id="{4507DD2C-8D56-7644-B5AF-0C0A90DF9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1" name="Freeform 192">
                <a:extLst>
                  <a:ext uri="{FF2B5EF4-FFF2-40B4-BE49-F238E27FC236}">
                    <a16:creationId xmlns:a16="http://schemas.microsoft.com/office/drawing/2014/main" id="{2838DBD0-6CF7-2B4C-AF1C-FC929CAD15E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4545816-4C7B-7846-8988-A05301734F47}"/>
                </a:ext>
              </a:extLst>
            </p:cNvPr>
            <p:cNvGrpSpPr/>
            <p:nvPr/>
          </p:nvGrpSpPr>
          <p:grpSpPr>
            <a:xfrm>
              <a:off x="5227521" y="2574515"/>
              <a:ext cx="876995" cy="403711"/>
              <a:chOff x="5033182" y="4091488"/>
              <a:chExt cx="876995" cy="403711"/>
            </a:xfrm>
          </p:grpSpPr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3D51E61F-DA54-2643-BAD4-268E7575F599}"/>
                  </a:ext>
                </a:extLst>
              </p:cNvPr>
              <p:cNvCxnSpPr/>
              <p:nvPr/>
            </p:nvCxnSpPr>
            <p:spPr>
              <a:xfrm>
                <a:off x="5518407" y="4289261"/>
                <a:ext cx="8695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8123A8E9-67AB-C74F-925C-E7D244041419}"/>
                  </a:ext>
                </a:extLst>
              </p:cNvPr>
              <p:cNvSpPr/>
              <p:nvPr/>
            </p:nvSpPr>
            <p:spPr>
              <a:xfrm>
                <a:off x="5150875" y="4091488"/>
                <a:ext cx="382771" cy="403711"/>
              </a:xfrm>
              <a:prstGeom prst="rect">
                <a:avLst/>
              </a:prstGeom>
              <a:solidFill>
                <a:srgbClr val="E4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640BDC0F-EFFD-484D-83D9-2FB005386232}"/>
                  </a:ext>
                </a:extLst>
              </p:cNvPr>
              <p:cNvSpPr/>
              <p:nvPr/>
            </p:nvSpPr>
            <p:spPr>
              <a:xfrm>
                <a:off x="5565439" y="4115310"/>
                <a:ext cx="344738" cy="344738"/>
              </a:xfrm>
              <a:prstGeom prst="ellipse">
                <a:avLst/>
              </a:prstGeom>
              <a:solidFill>
                <a:srgbClr val="E4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1BCB38CC-A870-9B4A-A5DB-98356F6B39AA}"/>
                  </a:ext>
                </a:extLst>
              </p:cNvPr>
              <p:cNvCxnSpPr/>
              <p:nvPr/>
            </p:nvCxnSpPr>
            <p:spPr>
              <a:xfrm>
                <a:off x="5427947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CF902B15-3C54-A647-A9A9-535E0C743014}"/>
                  </a:ext>
                </a:extLst>
              </p:cNvPr>
              <p:cNvCxnSpPr/>
              <p:nvPr/>
            </p:nvCxnSpPr>
            <p:spPr>
              <a:xfrm>
                <a:off x="5330094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3171852F-D884-A742-885D-93002D5B0D9D}"/>
                  </a:ext>
                </a:extLst>
              </p:cNvPr>
              <p:cNvCxnSpPr/>
              <p:nvPr/>
            </p:nvCxnSpPr>
            <p:spPr>
              <a:xfrm>
                <a:off x="5238591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D2D019EE-47E4-224B-BBF8-5443E4900165}"/>
                  </a:ext>
                </a:extLst>
              </p:cNvPr>
              <p:cNvSpPr/>
              <p:nvPr/>
            </p:nvSpPr>
            <p:spPr>
              <a:xfrm>
                <a:off x="5033182" y="4091488"/>
                <a:ext cx="112907" cy="4037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B009AAC-9DFA-ED4A-91AE-DA00BB581A0B}"/>
                </a:ext>
              </a:extLst>
            </p:cNvPr>
            <p:cNvGrpSpPr/>
            <p:nvPr/>
          </p:nvGrpSpPr>
          <p:grpSpPr>
            <a:xfrm>
              <a:off x="3067072" y="2776371"/>
              <a:ext cx="4456450" cy="344905"/>
              <a:chOff x="3391522" y="3946678"/>
              <a:chExt cx="4456450" cy="344905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34B4871-78D8-4E49-92B1-439A3541C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522" y="3946678"/>
                <a:ext cx="445645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5D2D98D-623A-FC44-9A40-156B6A2B4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522" y="4291583"/>
                <a:ext cx="445645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triangle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5A69AD9-CFF6-7544-A126-02A8879C3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7972" y="3946678"/>
                <a:ext cx="0" cy="34490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35E34B-03D9-694A-B4F9-262BA47FDC5E}"/>
                </a:ext>
              </a:extLst>
            </p:cNvPr>
            <p:cNvSpPr txBox="1"/>
            <p:nvPr/>
          </p:nvSpPr>
          <p:spPr>
            <a:xfrm>
              <a:off x="3454066" y="2887399"/>
              <a:ext cx="146572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RTT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measured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9" name="Rectangle 4">
            <a:extLst>
              <a:ext uri="{FF2B5EF4-FFF2-40B4-BE49-F238E27FC236}">
                <a16:creationId xmlns:a16="http://schemas.microsoft.com/office/drawing/2014/main" id="{985D8E1D-0F80-2441-BBBC-06CCE2583918}"/>
              </a:ext>
            </a:extLst>
          </p:cNvPr>
          <p:cNvSpPr txBox="1">
            <a:spLocks noChangeArrowheads="1"/>
          </p:cNvSpPr>
          <p:nvPr/>
        </p:nvSpPr>
        <p:spPr>
          <a:xfrm>
            <a:off x="750855" y="3728780"/>
            <a:ext cx="1163995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Delay-based approach:</a:t>
            </a: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minimum observed RTT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 (uncongested path)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uncongested throughput with congestion window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cwnd/RTT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B6FF2A-EB61-BB4D-9956-9ED80C80ECD5}"/>
              </a:ext>
            </a:extLst>
          </p:cNvPr>
          <p:cNvSpPr txBox="1"/>
          <p:nvPr/>
        </p:nvSpPr>
        <p:spPr>
          <a:xfrm>
            <a:off x="2305029" y="5206661"/>
            <a:ext cx="75558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measured throughput “very close” to  uncongested throughput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increase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linearly                /* since path not congested */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else if measured throughput “far below” uncongested throughout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decrease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linearly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/* since path is congested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C7C675-E90D-E541-926D-0B3366A93379}"/>
              </a:ext>
            </a:extLst>
          </p:cNvPr>
          <p:cNvGrpSpPr/>
          <p:nvPr/>
        </p:nvGrpSpPr>
        <p:grpSpPr>
          <a:xfrm>
            <a:off x="7368304" y="2588834"/>
            <a:ext cx="3548062" cy="1114151"/>
            <a:chOff x="7481866" y="2350865"/>
            <a:chExt cx="3548062" cy="1114151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62B06AF-6E17-B749-AF47-CA83D0FA5E18}"/>
                </a:ext>
              </a:extLst>
            </p:cNvPr>
            <p:cNvSpPr txBox="1"/>
            <p:nvPr/>
          </p:nvSpPr>
          <p:spPr>
            <a:xfrm>
              <a:off x="9172199" y="2941796"/>
              <a:ext cx="1675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RTT</a:t>
              </a:r>
              <a:r>
                <a:rPr kumimoji="0" lang="en-US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measured</a:t>
              </a:r>
              <a:endPara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435EA1-68BC-6A43-9BBF-6B0256C5B6AB}"/>
                </a:ext>
              </a:extLst>
            </p:cNvPr>
            <p:cNvGrpSpPr/>
            <p:nvPr/>
          </p:nvGrpSpPr>
          <p:grpSpPr>
            <a:xfrm>
              <a:off x="7481866" y="2350865"/>
              <a:ext cx="3548062" cy="923986"/>
              <a:chOff x="7519640" y="2453981"/>
              <a:chExt cx="3548062" cy="92398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DCC063-E112-F040-9122-97D83F370C02}"/>
                  </a:ext>
                </a:extLst>
              </p:cNvPr>
              <p:cNvSpPr txBox="1"/>
              <p:nvPr/>
            </p:nvSpPr>
            <p:spPr>
              <a:xfrm>
                <a:off x="7519640" y="2731636"/>
                <a:ext cx="13715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measured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throughput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01FADCE-D52D-A546-A51C-7C5C0F44A9F9}"/>
                  </a:ext>
                </a:extLst>
              </p:cNvPr>
              <p:cNvCxnSpPr/>
              <p:nvPr/>
            </p:nvCxnSpPr>
            <p:spPr>
              <a:xfrm>
                <a:off x="9284574" y="3075516"/>
                <a:ext cx="9144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B4D3BB6-3CFB-6C45-940A-E4E94F854B53}"/>
                  </a:ext>
                </a:extLst>
              </p:cNvPr>
              <p:cNvSpPr txBox="1"/>
              <p:nvPr/>
            </p:nvSpPr>
            <p:spPr>
              <a:xfrm>
                <a:off x="8852626" y="285596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5FFFB67C-3E95-CC4C-A770-35AB56ED6EDF}"/>
                  </a:ext>
                </a:extLst>
              </p:cNvPr>
              <p:cNvSpPr txBox="1"/>
              <p:nvPr/>
            </p:nvSpPr>
            <p:spPr>
              <a:xfrm>
                <a:off x="9209973" y="2453981"/>
                <a:ext cx="1857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# bytes sent in last RTT interval</a:t>
                </a:r>
              </a:p>
            </p:txBody>
          </p:sp>
        </p:grpSp>
      </p:grp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B15398F9-10A7-C54A-90AA-7094BBDF2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UDP</a:t>
            </a:r>
            <a:r>
              <a:rPr lang="en-US" sz="4800" dirty="0"/>
              <a:t> segment structure</a:t>
            </a:r>
            <a:endParaRPr lang="en-US" sz="4400" b="0" dirty="0"/>
          </a:p>
        </p:txBody>
      </p:sp>
      <p:sp>
        <p:nvSpPr>
          <p:cNvPr id="94" name="Slide Number Placeholder 2">
            <a:extLst>
              <a:ext uri="{FF2B5EF4-FFF2-40B4-BE49-F238E27FC236}">
                <a16:creationId xmlns:a16="http://schemas.microsoft.com/office/drawing/2014/main" id="{A3EE5CD7-E8F0-2F4B-B766-7EC8F235C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33C703A-8C71-2285-37F9-044B88E5E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299" y="2017713"/>
            <a:ext cx="3324225" cy="3200400"/>
          </a:xfrm>
          <a:prstGeom prst="rect">
            <a:avLst/>
          </a:prstGeom>
          <a:solidFill>
            <a:srgbClr val="FFFFFF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3D5E4FA2-A749-03F6-5BB6-8ADEF195F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87" y="203041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source port #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0E3E2F55-C5B6-DD13-F1B2-1562F8D68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924" y="203041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dest port #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703C951F-669D-1FD7-C53E-D1D9AADE15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774" y="2417763"/>
            <a:ext cx="3328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9CBFD783-4778-1C3B-FE14-EA243445A9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249" y="2817813"/>
            <a:ext cx="3324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1A8800DC-6D55-EFCB-7433-EF789A99DE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017713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3BFD140F-8FBF-BCCF-32ED-C208B3D1B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474" y="155257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32 bits</a:t>
            </a: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027CB032-8A82-B15C-5EC4-CA5FBAA54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799" y="1784350"/>
            <a:ext cx="12001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55B4AF9E-E2D9-AF13-A45A-5CB2D95EC84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888012" y="1793875"/>
            <a:ext cx="11287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43F78426-A5FA-4A17-11A1-19AD59AB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262" y="337661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(payload)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D4C575FE-524C-8B83-24EC-4DCCA7E37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862" y="529272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UDP segment format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" name="Line 20">
            <a:extLst>
              <a:ext uri="{FF2B5EF4-FFF2-40B4-BE49-F238E27FC236}">
                <a16:creationId xmlns:a16="http://schemas.microsoft.com/office/drawing/2014/main" id="{E4598A04-C47A-F53E-CFCB-72F1F13852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427288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F88C4CCE-DBFD-39F2-48CE-7983A79E6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87" y="242093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1" name="Text Box 23">
            <a:extLst>
              <a:ext uri="{FF2B5EF4-FFF2-40B4-BE49-F238E27FC236}">
                <a16:creationId xmlns:a16="http://schemas.microsoft.com/office/drawing/2014/main" id="{5D1D7D43-3593-D493-81B1-D38982237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112" y="241141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checksum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53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Delay-based TCP </a:t>
            </a:r>
            <a:r>
              <a:rPr lang="en-US" dirty="0"/>
              <a:t>c</a:t>
            </a:r>
            <a:r>
              <a:rPr lang="en-US" sz="4400" dirty="0"/>
              <a:t>ongestion </a:t>
            </a:r>
            <a:r>
              <a:rPr lang="en-US" dirty="0"/>
              <a:t>c</a:t>
            </a:r>
            <a:r>
              <a:rPr lang="en-US" sz="4400" dirty="0"/>
              <a:t>ontrol</a:t>
            </a:r>
            <a:endParaRPr lang="en-US" sz="4400" b="0" dirty="0"/>
          </a:p>
        </p:txBody>
      </p:sp>
      <p:sp>
        <p:nvSpPr>
          <p:cNvPr id="249" name="Rectangle 4">
            <a:extLst>
              <a:ext uri="{FF2B5EF4-FFF2-40B4-BE49-F238E27FC236}">
                <a16:creationId xmlns:a16="http://schemas.microsoft.com/office/drawing/2014/main" id="{985D8E1D-0F80-2441-BBBC-06CCE2583918}"/>
              </a:ext>
            </a:extLst>
          </p:cNvPr>
          <p:cNvSpPr txBox="1">
            <a:spLocks noChangeArrowheads="1"/>
          </p:cNvSpPr>
          <p:nvPr/>
        </p:nvSpPr>
        <p:spPr>
          <a:xfrm>
            <a:off x="574392" y="1614177"/>
            <a:ext cx="11388423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control without inducing/forcing loss</a:t>
            </a: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maximizing throughout (“keeping the just pipe full… ”) while keeping delay low (“…but not fuller”)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8D649-2F31-494F-B74A-CEF30A4B3B0E}"/>
              </a:ext>
            </a:extLst>
          </p:cNvPr>
          <p:cNvSpPr txBox="1">
            <a:spLocks noChangeArrowheads="1"/>
          </p:cNvSpPr>
          <p:nvPr/>
        </p:nvSpPr>
        <p:spPr>
          <a:xfrm>
            <a:off x="561692" y="2960377"/>
            <a:ext cx="11388423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number of deployed TCPs take a delay-based approach</a:t>
            </a:r>
          </a:p>
          <a:p>
            <a:pPr marL="86677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BBR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deployed on Google’s (internal) backbone network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CA7437E-E0FF-0640-BE1C-5EF5D43C1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6307814C-A578-6844-80F3-3EBEBD46801B}"/>
              </a:ext>
            </a:extLst>
          </p:cNvPr>
          <p:cNvGrpSpPr/>
          <p:nvPr/>
        </p:nvGrpSpPr>
        <p:grpSpPr>
          <a:xfrm>
            <a:off x="2250281" y="3864630"/>
            <a:ext cx="7691437" cy="2578459"/>
            <a:chOff x="2151063" y="3594045"/>
            <a:chExt cx="7691437" cy="2578459"/>
          </a:xfrm>
        </p:grpSpPr>
        <p:sp>
          <p:nvSpPr>
            <p:cNvPr id="234" name="Freeform 2">
              <a:extLst>
                <a:ext uri="{FF2B5EF4-FFF2-40B4-BE49-F238E27FC236}">
                  <a16:creationId xmlns:a16="http://schemas.microsoft.com/office/drawing/2014/main" id="{90AEE0A7-8DFE-E54C-9D65-202740436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DE5C1FE8-8C99-9941-8BE3-939EFFCAAAB0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97" name="Freeform 396">
                <a:extLst>
                  <a:ext uri="{FF2B5EF4-FFF2-40B4-BE49-F238E27FC236}">
                    <a16:creationId xmlns:a16="http://schemas.microsoft.com/office/drawing/2014/main" id="{39D330E3-C044-054C-869F-09C6BD03FF36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34A677DD-14B8-B54F-8E7D-FB60B9C560A6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4E85C207-060D-3D49-8660-980FC224A92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400" name="Freeform 399">
                  <a:extLst>
                    <a:ext uri="{FF2B5EF4-FFF2-40B4-BE49-F238E27FC236}">
                      <a16:creationId xmlns:a16="http://schemas.microsoft.com/office/drawing/2014/main" id="{5219831F-5533-2C48-AC8A-F1612725666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Freeform 400">
                  <a:extLst>
                    <a:ext uri="{FF2B5EF4-FFF2-40B4-BE49-F238E27FC236}">
                      <a16:creationId xmlns:a16="http://schemas.microsoft.com/office/drawing/2014/main" id="{3FA22E6E-25E2-8444-A94B-B9F8F9AED72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Freeform 401">
                  <a:extLst>
                    <a:ext uri="{FF2B5EF4-FFF2-40B4-BE49-F238E27FC236}">
                      <a16:creationId xmlns:a16="http://schemas.microsoft.com/office/drawing/2014/main" id="{F7747A7C-8EA9-6C48-8F13-A0694FF961E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Freeform 402">
                  <a:extLst>
                    <a:ext uri="{FF2B5EF4-FFF2-40B4-BE49-F238E27FC236}">
                      <a16:creationId xmlns:a16="http://schemas.microsoft.com/office/drawing/2014/main" id="{AE551E9F-7776-7F4E-AA8D-EB09AE1181A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E5418A9-37BD-EC47-B574-97E826D7250C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F5B5A25A-2C95-5B4C-8FB7-F605783EFA4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2CA4169C-067D-4A49-A081-369DAD0C224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50519048-C46F-D546-9050-61CEAF77017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93" name="Freeform 392">
                  <a:extLst>
                    <a:ext uri="{FF2B5EF4-FFF2-40B4-BE49-F238E27FC236}">
                      <a16:creationId xmlns:a16="http://schemas.microsoft.com/office/drawing/2014/main" id="{49DCBD6C-E987-154F-AD91-DB2A356012F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Freeform 393">
                  <a:extLst>
                    <a:ext uri="{FF2B5EF4-FFF2-40B4-BE49-F238E27FC236}">
                      <a16:creationId xmlns:a16="http://schemas.microsoft.com/office/drawing/2014/main" id="{14404909-E9A6-8C4B-9B51-D2EE4A4B84F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Freeform 394">
                  <a:extLst>
                    <a:ext uri="{FF2B5EF4-FFF2-40B4-BE49-F238E27FC236}">
                      <a16:creationId xmlns:a16="http://schemas.microsoft.com/office/drawing/2014/main" id="{292519AF-5EB3-DF4F-982E-EC0AA7D01C2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Freeform 395">
                  <a:extLst>
                    <a:ext uri="{FF2B5EF4-FFF2-40B4-BE49-F238E27FC236}">
                      <a16:creationId xmlns:a16="http://schemas.microsoft.com/office/drawing/2014/main" id="{EB30AB85-DF1C-CD4E-AD52-9098D09C7CE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98728E54-1D17-4D45-A363-F346E81E05F7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CE4775B1-C508-CF42-AEA5-07A2A815F684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92C69B4D-7678-184E-A724-7AD76CCE85E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0E43C550-6DB2-3343-9C12-122696B8D87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86" name="Freeform 385">
                  <a:extLst>
                    <a:ext uri="{FF2B5EF4-FFF2-40B4-BE49-F238E27FC236}">
                      <a16:creationId xmlns:a16="http://schemas.microsoft.com/office/drawing/2014/main" id="{1D2E27C1-1C8A-FE4C-9AED-47BBDC59C58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Freeform 386">
                  <a:extLst>
                    <a:ext uri="{FF2B5EF4-FFF2-40B4-BE49-F238E27FC236}">
                      <a16:creationId xmlns:a16="http://schemas.microsoft.com/office/drawing/2014/main" id="{4EEDA6B4-A3DC-D842-8F1F-A5E715D2B79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Freeform 387">
                  <a:extLst>
                    <a:ext uri="{FF2B5EF4-FFF2-40B4-BE49-F238E27FC236}">
                      <a16:creationId xmlns:a16="http://schemas.microsoft.com/office/drawing/2014/main" id="{ED38D75D-6112-D540-88E9-E2A095CC44F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33E74EAF-39D5-314C-B4A9-A9073DB5D35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485FA0C-AC91-3E4D-AA1D-2D248BAC624D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237EDD32-5C1C-FD4C-8E41-6323EE48F96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3AA2CC76-F113-C14C-984F-346FA0D1B8A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7E39A53A-6A4C-9447-8041-9F0D2A00ED0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79" name="Freeform 378">
                  <a:extLst>
                    <a:ext uri="{FF2B5EF4-FFF2-40B4-BE49-F238E27FC236}">
                      <a16:creationId xmlns:a16="http://schemas.microsoft.com/office/drawing/2014/main" id="{FD65F441-AFFF-784A-9E7E-A12401A5055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Freeform 379">
                  <a:extLst>
                    <a:ext uri="{FF2B5EF4-FFF2-40B4-BE49-F238E27FC236}">
                      <a16:creationId xmlns:a16="http://schemas.microsoft.com/office/drawing/2014/main" id="{BDC2E7FE-33B7-6444-B08B-904F22DE214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1" name="Freeform 380">
                  <a:extLst>
                    <a:ext uri="{FF2B5EF4-FFF2-40B4-BE49-F238E27FC236}">
                      <a16:creationId xmlns:a16="http://schemas.microsoft.com/office/drawing/2014/main" id="{41F78A03-BAD1-9143-B9CC-1AB179094EBD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64595B59-938C-5946-9606-2F6D25849D5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DABF91B-74EC-F349-B2CC-4C1F22F9D51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BDEA1EA3-F38A-6B4E-B686-E5B780B4664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40277417-D775-4543-81D3-CBD8429CBC93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12C08043-1778-D344-B495-58F751C8DA7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F8DCC46-AFF6-0D40-AA78-E93A5D6A572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42D06E2B-58AF-804D-B3AC-A51B2995006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C85306DF-5055-4A49-A2D5-B311428D9DA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6886B3FF-5963-1C43-9ED1-FAFD9E75F4F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40" name="Text Box 8">
              <a:extLst>
                <a:ext uri="{FF2B5EF4-FFF2-40B4-BE49-F238E27FC236}">
                  <a16:creationId xmlns:a16="http://schemas.microsoft.com/office/drawing/2014/main" id="{CA617F7E-E61C-4A43-A504-B5C466B5B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425" y="3594045"/>
              <a:ext cx="7112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source</a:t>
              </a:r>
              <a:endPara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0F2A6D6D-FD54-8441-8EE4-93E3032F73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1263" y="3925832"/>
              <a:ext cx="326408" cy="1262816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13" h="10000">
                  <a:moveTo>
                    <a:pt x="11726" y="4661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2213" y="6473"/>
                  </a:lnTo>
                  <a:lnTo>
                    <a:pt x="11726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2" name="Rectangle 23">
              <a:extLst>
                <a:ext uri="{FF2B5EF4-FFF2-40B4-BE49-F238E27FC236}">
                  <a16:creationId xmlns:a16="http://schemas.microsoft.com/office/drawing/2014/main" id="{DC6E8990-AF84-814A-9D80-6AD45A37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326" y="3909956"/>
              <a:ext cx="1062368" cy="12906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3" name="Rectangle 24">
              <a:extLst>
                <a:ext uri="{FF2B5EF4-FFF2-40B4-BE49-F238E27FC236}">
                  <a16:creationId xmlns:a16="http://schemas.microsoft.com/office/drawing/2014/main" id="{95E55C84-C49E-3943-9F63-9BEC1F225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638" y="3949645"/>
              <a:ext cx="1066800" cy="1231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Line 25">
              <a:extLst>
                <a:ext uri="{FF2B5EF4-FFF2-40B4-BE49-F238E27FC236}">
                  <a16:creationId xmlns:a16="http://schemas.microsoft.com/office/drawing/2014/main" id="{CCF93ADE-A301-C143-8C67-E051B1982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4638" y="4227457"/>
              <a:ext cx="1058862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" name="Text Box 26">
              <a:extLst>
                <a:ext uri="{FF2B5EF4-FFF2-40B4-BE49-F238E27FC236}">
                  <a16:creationId xmlns:a16="http://schemas.microsoft.com/office/drawing/2014/main" id="{42EB455E-53D5-394F-8D6D-3CD680F09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604" y="3957054"/>
              <a:ext cx="1104900" cy="1274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TCP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link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physical</a:t>
              </a:r>
            </a:p>
          </p:txBody>
        </p:sp>
        <p:grpSp>
          <p:nvGrpSpPr>
            <p:cNvPr id="246" name="Group 190">
              <a:extLst>
                <a:ext uri="{FF2B5EF4-FFF2-40B4-BE49-F238E27FC236}">
                  <a16:creationId xmlns:a16="http://schemas.microsoft.com/office/drawing/2014/main" id="{8BA07847-1FE2-924D-A5E8-177866F607C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151063" y="4424307"/>
              <a:ext cx="673100" cy="701675"/>
              <a:chOff x="-44" y="1473"/>
              <a:chExt cx="981" cy="1105"/>
            </a:xfrm>
          </p:grpSpPr>
          <p:pic>
            <p:nvPicPr>
              <p:cNvPr id="367" name="Picture 191" descr="desktop_computer_stylized_medium">
                <a:extLst>
                  <a:ext uri="{FF2B5EF4-FFF2-40B4-BE49-F238E27FC236}">
                    <a16:creationId xmlns:a16="http://schemas.microsoft.com/office/drawing/2014/main" id="{D956BEE7-202E-E34B-AB91-3BD63A623C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" name="Freeform 192">
                <a:extLst>
                  <a:ext uri="{FF2B5EF4-FFF2-40B4-BE49-F238E27FC236}">
                    <a16:creationId xmlns:a16="http://schemas.microsoft.com/office/drawing/2014/main" id="{F17D9F48-C0E3-0D40-9073-0128DAB705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7" name="Line 25">
              <a:extLst>
                <a:ext uri="{FF2B5EF4-FFF2-40B4-BE49-F238E27FC236}">
                  <a16:creationId xmlns:a16="http://schemas.microsoft.com/office/drawing/2014/main" id="{74193E7E-ABF4-AB48-B6B3-AD7103E05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4456057"/>
              <a:ext cx="1058863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Line 25">
              <a:extLst>
                <a:ext uri="{FF2B5EF4-FFF2-40B4-BE49-F238E27FC236}">
                  <a16:creationId xmlns:a16="http://schemas.microsoft.com/office/drawing/2014/main" id="{CB00E451-A7AE-EE4F-8835-AF9F76306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163" y="4684657"/>
              <a:ext cx="1058862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Line 25">
              <a:extLst>
                <a:ext uri="{FF2B5EF4-FFF2-40B4-BE49-F238E27FC236}">
                  <a16:creationId xmlns:a16="http://schemas.microsoft.com/office/drawing/2014/main" id="{9325FC7F-231E-2049-993E-53047EAC0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7338" y="4924370"/>
              <a:ext cx="1060450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0" name="Group 3">
              <a:extLst>
                <a:ext uri="{FF2B5EF4-FFF2-40B4-BE49-F238E27FC236}">
                  <a16:creationId xmlns:a16="http://schemas.microsoft.com/office/drawing/2014/main" id="{91CBB0DC-066D-D545-9A42-554B9369F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94625" y="3673978"/>
              <a:ext cx="2047875" cy="1620287"/>
              <a:chOff x="4882752" y="4007261"/>
              <a:chExt cx="2046816" cy="1619544"/>
            </a:xfrm>
          </p:grpSpPr>
          <p:sp>
            <p:nvSpPr>
              <p:cNvPr id="267" name="Text Box 54">
                <a:extLst>
                  <a:ext uri="{FF2B5EF4-FFF2-40B4-BE49-F238E27FC236}">
                    <a16:creationId xmlns:a16="http://schemas.microsoft.com/office/drawing/2014/main" id="{4B1FADB6-C548-2742-A709-144F432B1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2752" y="4007261"/>
                <a:ext cx="122608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destination</a:t>
                </a:r>
                <a:endPara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68" name="Group 2">
                <a:extLst>
                  <a:ext uri="{FF2B5EF4-FFF2-40B4-BE49-F238E27FC236}">
                    <a16:creationId xmlns:a16="http://schemas.microsoft.com/office/drawing/2014/main" id="{8402BF20-88C0-8D4F-80FD-F2C70469D9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7179" y="4319856"/>
                <a:ext cx="2002389" cy="1306949"/>
                <a:chOff x="1305623" y="4714561"/>
                <a:chExt cx="2002389" cy="1306949"/>
              </a:xfrm>
            </p:grpSpPr>
            <p:sp>
              <p:nvSpPr>
                <p:cNvPr id="269" name="Freeform 10">
                  <a:extLst>
                    <a:ext uri="{FF2B5EF4-FFF2-40B4-BE49-F238E27FC236}">
                      <a16:creationId xmlns:a16="http://schemas.microsoft.com/office/drawing/2014/main" id="{7DDAA735-CA37-A94C-8CA1-EF813CE4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6569" y="4714561"/>
                  <a:ext cx="288261" cy="1290044"/>
                </a:xfrm>
                <a:custGeom>
                  <a:avLst/>
                  <a:gdLst>
                    <a:gd name="T0" fmla="*/ 2147483647 w 267"/>
                    <a:gd name="T1" fmla="*/ 2147483647 h 1186"/>
                    <a:gd name="T2" fmla="*/ 0 w 267"/>
                    <a:gd name="T3" fmla="*/ 0 h 1186"/>
                    <a:gd name="T4" fmla="*/ 0 w 267"/>
                    <a:gd name="T5" fmla="*/ 2147483647 h 1186"/>
                    <a:gd name="T6" fmla="*/ 2147483647 w 267"/>
                    <a:gd name="T7" fmla="*/ 2147483647 h 1186"/>
                    <a:gd name="T8" fmla="*/ 2147483647 w 267"/>
                    <a:gd name="T9" fmla="*/ 2147483647 h 11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1186"/>
                    <a:gd name="T17" fmla="*/ 267 w 267"/>
                    <a:gd name="T18" fmla="*/ 1186 h 11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1186">
                      <a:moveTo>
                        <a:pt x="254" y="466"/>
                      </a:moveTo>
                      <a:lnTo>
                        <a:pt x="0" y="0"/>
                      </a:lnTo>
                      <a:lnTo>
                        <a:pt x="0" y="1186"/>
                      </a:lnTo>
                      <a:lnTo>
                        <a:pt x="267" y="652"/>
                      </a:lnTo>
                      <a:lnTo>
                        <a:pt x="254" y="46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3333CC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0" name="Rectangle 23">
                  <a:extLst>
                    <a:ext uri="{FF2B5EF4-FFF2-40B4-BE49-F238E27FC236}">
                      <a16:creationId xmlns:a16="http://schemas.microsoft.com/office/drawing/2014/main" id="{BF86F11D-FABB-9D40-B265-1177D7DBB7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8616" y="4722494"/>
                  <a:ext cx="1045433" cy="1271290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1" name="Rectangle 24">
                  <a:extLst>
                    <a:ext uri="{FF2B5EF4-FFF2-40B4-BE49-F238E27FC236}">
                      <a16:creationId xmlns:a16="http://schemas.microsoft.com/office/drawing/2014/main" id="{2212FAEC-F044-1C4B-8B14-241E43D2C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1249" y="4752754"/>
                  <a:ext cx="1067215" cy="1231976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2" name="Line 25">
                  <a:extLst>
                    <a:ext uri="{FF2B5EF4-FFF2-40B4-BE49-F238E27FC236}">
                      <a16:creationId xmlns:a16="http://schemas.microsoft.com/office/drawing/2014/main" id="{DC3501DC-43AA-8B44-B7F6-96A070284A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1249" y="50313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3" name="Text Box 26">
                  <a:extLst>
                    <a:ext uri="{FF2B5EF4-FFF2-40B4-BE49-F238E27FC236}">
                      <a16:creationId xmlns:a16="http://schemas.microsoft.com/office/drawing/2014/main" id="{69C842DB-6938-8446-A480-C9D5EA9045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5623" y="4747333"/>
                  <a:ext cx="1104329" cy="1274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application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A3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TCP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network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link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physical</a:t>
                  </a:r>
                </a:p>
              </p:txBody>
            </p:sp>
            <p:grpSp>
              <p:nvGrpSpPr>
                <p:cNvPr id="274" name="Group 190">
                  <a:extLst>
                    <a:ext uri="{FF2B5EF4-FFF2-40B4-BE49-F238E27FC236}">
                      <a16:creationId xmlns:a16="http://schemas.microsoft.com/office/drawing/2014/main" id="{C39AA8F4-A384-D14F-835C-118627DBC0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34682" y="5076164"/>
                  <a:ext cx="673330" cy="701684"/>
                  <a:chOff x="-44" y="1473"/>
                  <a:chExt cx="981" cy="1105"/>
                </a:xfrm>
              </p:grpSpPr>
              <p:pic>
                <p:nvPicPr>
                  <p:cNvPr id="365" name="Picture 191" descr="desktop_computer_stylized_medium">
                    <a:extLst>
                      <a:ext uri="{FF2B5EF4-FFF2-40B4-BE49-F238E27FC236}">
                        <a16:creationId xmlns:a16="http://schemas.microsoft.com/office/drawing/2014/main" id="{75D69348-5F97-F745-AD7B-8737FF9EC2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66" name="Freeform 192">
                    <a:extLst>
                      <a:ext uri="{FF2B5EF4-FFF2-40B4-BE49-F238E27FC236}">
                        <a16:creationId xmlns:a16="http://schemas.microsoft.com/office/drawing/2014/main" id="{DE7B5F06-F0E7-0B4D-B440-DE1381D866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43382 w 356"/>
                      <a:gd name="T3" fmla="*/ 3172 h 368"/>
                      <a:gd name="T4" fmla="*/ 51464 w 356"/>
                      <a:gd name="T5" fmla="*/ 66095 h 368"/>
                      <a:gd name="T6" fmla="*/ 11342 w 356"/>
                      <a:gd name="T7" fmla="*/ 8266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331" name="Line 25">
                  <a:extLst>
                    <a:ext uri="{FF2B5EF4-FFF2-40B4-BE49-F238E27FC236}">
                      <a16:creationId xmlns:a16="http://schemas.microsoft.com/office/drawing/2014/main" id="{B63E05C1-D79C-3140-8770-0DC5B61A7B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5720" y="52602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6" name="Line 25">
                  <a:extLst>
                    <a:ext uri="{FF2B5EF4-FFF2-40B4-BE49-F238E27FC236}">
                      <a16:creationId xmlns:a16="http://schemas.microsoft.com/office/drawing/2014/main" id="{0DB8D764-C7DD-D749-8DAA-C861760CF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0191" y="54891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4" name="Line 25">
                  <a:extLst>
                    <a:ext uri="{FF2B5EF4-FFF2-40B4-BE49-F238E27FC236}">
                      <a16:creationId xmlns:a16="http://schemas.microsoft.com/office/drawing/2014/main" id="{89F6EF96-2E93-7247-8F32-49111F2DD2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4662" y="57282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251" name="Freeform 6">
              <a:extLst>
                <a:ext uri="{FF2B5EF4-FFF2-40B4-BE49-F238E27FC236}">
                  <a16:creationId xmlns:a16="http://schemas.microsoft.com/office/drawing/2014/main" id="{166198F4-4235-5446-BB65-8864D4EEC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91">
              <a:extLst>
                <a:ext uri="{FF2B5EF4-FFF2-40B4-BE49-F238E27FC236}">
                  <a16:creationId xmlns:a16="http://schemas.microsoft.com/office/drawing/2014/main" id="{53DCE39E-C8A8-5641-9833-00C813F7C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92">
              <a:extLst>
                <a:ext uri="{FF2B5EF4-FFF2-40B4-BE49-F238E27FC236}">
                  <a16:creationId xmlns:a16="http://schemas.microsoft.com/office/drawing/2014/main" id="{9E088270-3C1F-CF47-B4CB-AED303A1A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93">
              <a:extLst>
                <a:ext uri="{FF2B5EF4-FFF2-40B4-BE49-F238E27FC236}">
                  <a16:creationId xmlns:a16="http://schemas.microsoft.com/office/drawing/2014/main" id="{D4F6429E-0B93-254B-B841-2127CDD89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Freeform 94">
              <a:extLst>
                <a:ext uri="{FF2B5EF4-FFF2-40B4-BE49-F238E27FC236}">
                  <a16:creationId xmlns:a16="http://schemas.microsoft.com/office/drawing/2014/main" id="{2BEA6A4B-6ACC-E548-AF57-1F438259A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Freeform 95">
              <a:extLst>
                <a:ext uri="{FF2B5EF4-FFF2-40B4-BE49-F238E27FC236}">
                  <a16:creationId xmlns:a16="http://schemas.microsoft.com/office/drawing/2014/main" id="{E3BE3C0E-7D89-C047-99C2-2E6475D4F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7" name="Freeform 96">
              <a:extLst>
                <a:ext uri="{FF2B5EF4-FFF2-40B4-BE49-F238E27FC236}">
                  <a16:creationId xmlns:a16="http://schemas.microsoft.com/office/drawing/2014/main" id="{4762AE60-0604-904D-A97A-70A37FFB5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Freeform 7">
              <a:extLst>
                <a:ext uri="{FF2B5EF4-FFF2-40B4-BE49-F238E27FC236}">
                  <a16:creationId xmlns:a16="http://schemas.microsoft.com/office/drawing/2014/main" id="{65218BE6-60A3-C64E-AE98-FE5F4FDCB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9610" y="4423977"/>
              <a:ext cx="5073926" cy="1298611"/>
            </a:xfrm>
            <a:custGeom>
              <a:avLst/>
              <a:gdLst>
                <a:gd name="T0" fmla="*/ 0 w 5156094"/>
                <a:gd name="T1" fmla="*/ 0 h 1509215"/>
                <a:gd name="T2" fmla="*/ 6961 w 5156094"/>
                <a:gd name="T3" fmla="*/ 1168047 h 1509215"/>
                <a:gd name="T4" fmla="*/ 1131015 w 5156094"/>
                <a:gd name="T5" fmla="*/ 1170389 h 1509215"/>
                <a:gd name="T6" fmla="*/ 1755021 w 5156094"/>
                <a:gd name="T7" fmla="*/ 1490285 h 1509215"/>
                <a:gd name="T8" fmla="*/ 2207298 w 5156094"/>
                <a:gd name="T9" fmla="*/ 1510706 h 1509215"/>
                <a:gd name="T10" fmla="*/ 2988945 w 5156094"/>
                <a:gd name="T11" fmla="*/ 1198737 h 1509215"/>
                <a:gd name="T12" fmla="*/ 3391674 w 5156094"/>
                <a:gd name="T13" fmla="*/ 1210330 h 1509215"/>
                <a:gd name="T14" fmla="*/ 5156412 w 5156094"/>
                <a:gd name="T15" fmla="*/ 1199641 h 1509215"/>
                <a:gd name="T16" fmla="*/ 5126696 w 5156094"/>
                <a:gd name="T17" fmla="*/ 64147 h 15092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207163 w 5156094"/>
                <a:gd name="connsiteY4" fmla="*/ 1509215 h 1559667"/>
                <a:gd name="connsiteX5" fmla="*/ 2988762 w 5156094"/>
                <a:gd name="connsiteY5" fmla="*/ 1197554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88762 w 5156094"/>
                <a:gd name="connsiteY5" fmla="*/ 1197554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30257 w 5156094"/>
                <a:gd name="connsiteY5" fmla="*/ 1152811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30257 w 5156094"/>
                <a:gd name="connsiteY5" fmla="*/ 1152811 h 1559667"/>
                <a:gd name="connsiteX6" fmla="*/ 5156094 w 5156094"/>
                <a:gd name="connsiteY6" fmla="*/ 1198456 h 1559667"/>
                <a:gd name="connsiteX7" fmla="*/ 5126381 w 5156094"/>
                <a:gd name="connsiteY7" fmla="*/ 64084 h 155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56094" h="1559667">
                  <a:moveTo>
                    <a:pt x="0" y="0"/>
                  </a:moveTo>
                  <a:cubicBezTo>
                    <a:pt x="2320" y="388965"/>
                    <a:pt x="4641" y="777929"/>
                    <a:pt x="6961" y="1166894"/>
                  </a:cubicBezTo>
                  <a:lnTo>
                    <a:pt x="1130946" y="1169234"/>
                  </a:lnTo>
                  <a:lnTo>
                    <a:pt x="1824854" y="1559667"/>
                  </a:lnTo>
                  <a:lnTo>
                    <a:pt x="2145216" y="1553959"/>
                  </a:lnTo>
                  <a:lnTo>
                    <a:pt x="2930257" y="1152811"/>
                  </a:lnTo>
                  <a:lnTo>
                    <a:pt x="5156094" y="1198456"/>
                  </a:lnTo>
                  <a:lnTo>
                    <a:pt x="5126381" y="64084"/>
                  </a:lnTo>
                </a:path>
              </a:pathLst>
            </a:custGeom>
            <a:noFill/>
            <a:ln w="2222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BA9F4108-2318-8145-849E-8BAD67BD3C2B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A9497A97-449F-CB45-B630-229DEE85F9A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BCDE6187-B288-FC4A-9C8F-942276637727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C73034EC-E40A-6648-92A0-7262DE08A4C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id="{182D8880-3D63-F346-B7BB-1267F093CAA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Freeform 263">
                  <a:extLst>
                    <a:ext uri="{FF2B5EF4-FFF2-40B4-BE49-F238E27FC236}">
                      <a16:creationId xmlns:a16="http://schemas.microsoft.com/office/drawing/2014/main" id="{E38BC1DC-FFC3-CA42-98B9-07E8C5E84B2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30D56D8E-C34F-4F47-9E6C-D516E06290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C2B06637-7BFA-2849-A10B-4A03CB76E58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Explicit congestion notification </a:t>
            </a:r>
            <a:r>
              <a:rPr lang="en-US" sz="3600" dirty="0"/>
              <a:t>(ECN)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719638" y="1274465"/>
            <a:ext cx="11177587" cy="262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deployments often implement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network-assisted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control: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bits in IP header (ToS field) marked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network router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indicate congestion</a:t>
            </a:r>
          </a:p>
          <a:p>
            <a:pPr marL="800100" marR="0" lvl="1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determine marking chosen by network operator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indication carried to destination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destination sets ECE bit on ACK segment to notify sender of congestion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involves both IP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(IP header ECN bit marking)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TCP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(TCP header C,E bit marking)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8849046-14FD-4644-B620-44B96406B954}"/>
              </a:ext>
            </a:extLst>
          </p:cNvPr>
          <p:cNvGrpSpPr>
            <a:grpSpLocks/>
          </p:cNvGrpSpPr>
          <p:nvPr/>
        </p:nvGrpSpPr>
        <p:grpSpPr bwMode="auto">
          <a:xfrm>
            <a:off x="3226593" y="5686054"/>
            <a:ext cx="1493838" cy="307975"/>
            <a:chOff x="1502428" y="5844331"/>
            <a:chExt cx="1493249" cy="307777"/>
          </a:xfrm>
        </p:grpSpPr>
        <p:grpSp>
          <p:nvGrpSpPr>
            <p:cNvPr id="283" name="Group 274">
              <a:extLst>
                <a:ext uri="{FF2B5EF4-FFF2-40B4-BE49-F238E27FC236}">
                  <a16:creationId xmlns:a16="http://schemas.microsoft.com/office/drawing/2014/main" id="{D4A58484-7F9A-8E42-8B98-2EEE2F1F3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2428" y="5844331"/>
              <a:ext cx="1493249" cy="307777"/>
              <a:chOff x="3621632" y="5775938"/>
              <a:chExt cx="1493249" cy="307777"/>
            </a:xfrm>
          </p:grpSpPr>
          <p:grpSp>
            <p:nvGrpSpPr>
              <p:cNvPr id="285" name="Group 275">
                <a:extLst>
                  <a:ext uri="{FF2B5EF4-FFF2-40B4-BE49-F238E27FC236}">
                    <a16:creationId xmlns:a16="http://schemas.microsoft.com/office/drawing/2014/main" id="{B7F414D2-F213-4442-B30E-7406937FD2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C5C66AE2-F8B6-3C47-B4BE-66EE478EB9B7}"/>
                    </a:ext>
                  </a:extLst>
                </p:cNvPr>
                <p:cNvSpPr/>
                <p:nvPr/>
              </p:nvSpPr>
              <p:spPr>
                <a:xfrm>
                  <a:off x="-2903722" y="4135317"/>
                  <a:ext cx="1151258" cy="341655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2052E598-5C0D-CA41-8C58-28B633036FB2}"/>
                    </a:ext>
                  </a:extLst>
                </p:cNvPr>
                <p:cNvSpPr/>
                <p:nvPr/>
              </p:nvSpPr>
              <p:spPr>
                <a:xfrm>
                  <a:off x="-2968093" y="4221426"/>
                  <a:ext cx="1148783" cy="344432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9" name="Freeform 288">
                  <a:extLst>
                    <a:ext uri="{FF2B5EF4-FFF2-40B4-BE49-F238E27FC236}">
                      <a16:creationId xmlns:a16="http://schemas.microsoft.com/office/drawing/2014/main" id="{113FD0E1-39AF-5E4A-80DC-7B59A17D468C}"/>
                    </a:ext>
                  </a:extLst>
                </p:cNvPr>
                <p:cNvSpPr/>
                <p:nvPr/>
              </p:nvSpPr>
              <p:spPr>
                <a:xfrm>
                  <a:off x="-2975522" y="4129762"/>
                  <a:ext cx="1223057" cy="94441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0" name="Freeform 289">
                  <a:extLst>
                    <a:ext uri="{FF2B5EF4-FFF2-40B4-BE49-F238E27FC236}">
                      <a16:creationId xmlns:a16="http://schemas.microsoft.com/office/drawing/2014/main" id="{FE01C2D5-10A9-FE4C-858A-18EDBA471911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2" y="4146428"/>
                  <a:ext cx="136170" cy="433318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86" name="TextBox 276">
                <a:extLst>
                  <a:ext uri="{FF2B5EF4-FFF2-40B4-BE49-F238E27FC236}">
                    <a16:creationId xmlns:a16="http://schemas.microsoft.com/office/drawing/2014/main" id="{E86D3ADF-23FB-2D4B-91EB-8A44EE48F6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ECN=10</a:t>
                </a:r>
              </a:p>
            </p:txBody>
          </p:sp>
        </p:grpSp>
        <p:cxnSp>
          <p:nvCxnSpPr>
            <p:cNvPr id="284" name="Straight Arrow Connector 15">
              <a:extLst>
                <a:ext uri="{FF2B5EF4-FFF2-40B4-BE49-F238E27FC236}">
                  <a16:creationId xmlns:a16="http://schemas.microsoft.com/office/drawing/2014/main" id="{BF4048C9-7D73-BD4C-9330-448B6EC67A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50568" y="6133267"/>
              <a:ext cx="612066" cy="1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8F68ED1-4B6F-A848-83AB-DCDA89D6132A}"/>
              </a:ext>
            </a:extLst>
          </p:cNvPr>
          <p:cNvGrpSpPr>
            <a:grpSpLocks/>
          </p:cNvGrpSpPr>
          <p:nvPr/>
        </p:nvGrpSpPr>
        <p:grpSpPr bwMode="auto">
          <a:xfrm>
            <a:off x="5345906" y="5617791"/>
            <a:ext cx="1493837" cy="358775"/>
            <a:chOff x="3621632" y="5775938"/>
            <a:chExt cx="1493249" cy="357723"/>
          </a:xfrm>
        </p:grpSpPr>
        <p:grpSp>
          <p:nvGrpSpPr>
            <p:cNvPr id="292" name="Group 13">
              <a:extLst>
                <a:ext uri="{FF2B5EF4-FFF2-40B4-BE49-F238E27FC236}">
                  <a16:creationId xmlns:a16="http://schemas.microsoft.com/office/drawing/2014/main" id="{5FC0ED75-C4B7-964C-AB09-988F3BAED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1632" y="5775938"/>
              <a:ext cx="1493249" cy="307777"/>
              <a:chOff x="3621632" y="5775938"/>
              <a:chExt cx="1493249" cy="307777"/>
            </a:xfrm>
          </p:grpSpPr>
          <p:grpSp>
            <p:nvGrpSpPr>
              <p:cNvPr id="294" name="Group 11">
                <a:extLst>
                  <a:ext uri="{FF2B5EF4-FFF2-40B4-BE49-F238E27FC236}">
                    <a16:creationId xmlns:a16="http://schemas.microsoft.com/office/drawing/2014/main" id="{504596ED-94E0-9144-AEA2-9B1AC3A6ED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A7E6A3C2-8DB0-E843-9532-97A06B65BF6B}"/>
                    </a:ext>
                  </a:extLst>
                </p:cNvPr>
                <p:cNvSpPr/>
                <p:nvPr/>
              </p:nvSpPr>
              <p:spPr>
                <a:xfrm>
                  <a:off x="-2903723" y="4135274"/>
                  <a:ext cx="1151259" cy="340871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AC7167DD-1A09-B944-A520-D13751F3F4A2}"/>
                    </a:ext>
                  </a:extLst>
                </p:cNvPr>
                <p:cNvSpPr/>
                <p:nvPr/>
              </p:nvSpPr>
              <p:spPr>
                <a:xfrm>
                  <a:off x="-2968095" y="4221184"/>
                  <a:ext cx="1148783" cy="343644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8" name="Freeform 297">
                  <a:extLst>
                    <a:ext uri="{FF2B5EF4-FFF2-40B4-BE49-F238E27FC236}">
                      <a16:creationId xmlns:a16="http://schemas.microsoft.com/office/drawing/2014/main" id="{23136A14-E923-0449-9DA2-7D7B68ADEFB7}"/>
                    </a:ext>
                  </a:extLst>
                </p:cNvPr>
                <p:cNvSpPr/>
                <p:nvPr/>
              </p:nvSpPr>
              <p:spPr>
                <a:xfrm>
                  <a:off x="-2975522" y="4129732"/>
                  <a:ext cx="1223057" cy="94225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857700B5-A094-3E46-9DFE-B9968548724C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4" y="4146360"/>
                  <a:ext cx="136171" cy="432326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5" name="TextBox 12">
                <a:extLst>
                  <a:ext uri="{FF2B5EF4-FFF2-40B4-BE49-F238E27FC236}">
                    <a16:creationId xmlns:a16="http://schemas.microsoft.com/office/drawing/2014/main" id="{83DF2AC2-F4A3-8341-BA27-93B23E0B8C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ECN=</a:t>
                </a: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11</a:t>
                </a:r>
              </a:p>
            </p:txBody>
          </p:sp>
        </p:grpSp>
        <p:cxnSp>
          <p:nvCxnSpPr>
            <p:cNvPr id="293" name="Straight Arrow Connector 286">
              <a:extLst>
                <a:ext uri="{FF2B5EF4-FFF2-40B4-BE49-F238E27FC236}">
                  <a16:creationId xmlns:a16="http://schemas.microsoft.com/office/drawing/2014/main" id="{0ECC51B7-58FF-1745-ABC7-DC7D16E1E7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83694" y="5949896"/>
              <a:ext cx="457353" cy="183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60BC64D6-7715-054E-AF11-7FFDBEF3B85F}"/>
              </a:ext>
            </a:extLst>
          </p:cNvPr>
          <p:cNvGrpSpPr>
            <a:grpSpLocks/>
          </p:cNvGrpSpPr>
          <p:nvPr/>
        </p:nvGrpSpPr>
        <p:grpSpPr bwMode="auto">
          <a:xfrm>
            <a:off x="4058443" y="4376366"/>
            <a:ext cx="3983038" cy="379413"/>
            <a:chOff x="2334273" y="4534486"/>
            <a:chExt cx="3981995" cy="378689"/>
          </a:xfrm>
        </p:grpSpPr>
        <p:grpSp>
          <p:nvGrpSpPr>
            <p:cNvPr id="301" name="Group 27">
              <a:extLst>
                <a:ext uri="{FF2B5EF4-FFF2-40B4-BE49-F238E27FC236}">
                  <a16:creationId xmlns:a16="http://schemas.microsoft.com/office/drawing/2014/main" id="{14426F0E-58BD-1040-801B-29B3D72CAF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876" y="4534486"/>
              <a:ext cx="1493249" cy="307777"/>
              <a:chOff x="3508876" y="4414358"/>
              <a:chExt cx="1493249" cy="307777"/>
            </a:xfrm>
          </p:grpSpPr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62BEC04-208B-AF43-8603-4D650744166E}"/>
                  </a:ext>
                </a:extLst>
              </p:cNvPr>
              <p:cNvSpPr/>
              <p:nvPr/>
            </p:nvSpPr>
            <p:spPr>
              <a:xfrm>
                <a:off x="3907074" y="4428619"/>
                <a:ext cx="736407" cy="1948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00CC99">
                    <a:lumMod val="50000"/>
                  </a:srgbClr>
                </a:solidFill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5" name="Rectangle 298">
                <a:extLst>
                  <a:ext uri="{FF2B5EF4-FFF2-40B4-BE49-F238E27FC236}">
                    <a16:creationId xmlns:a16="http://schemas.microsoft.com/office/drawing/2014/main" id="{4B8356E7-805C-B94C-8997-8E1623302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891" y="4478563"/>
                <a:ext cx="737073" cy="196032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90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Freeform 299">
                <a:extLst>
                  <a:ext uri="{FF2B5EF4-FFF2-40B4-BE49-F238E27FC236}">
                    <a16:creationId xmlns:a16="http://schemas.microsoft.com/office/drawing/2014/main" id="{1BE10154-BCB6-F24B-8AEE-60D80B193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775" y="4425511"/>
                <a:ext cx="783947" cy="53534"/>
              </a:xfrm>
              <a:custGeom>
                <a:avLst/>
                <a:gdLst>
                  <a:gd name="T0" fmla="*/ 0 w 1223105"/>
                  <a:gd name="T1" fmla="*/ 9475 h 93730"/>
                  <a:gd name="T2" fmla="*/ 11863 w 1223105"/>
                  <a:gd name="T3" fmla="*/ 0 h 93730"/>
                  <a:gd name="T4" fmla="*/ 206422 w 1223105"/>
                  <a:gd name="T5" fmla="*/ 499 h 93730"/>
                  <a:gd name="T6" fmla="*/ 192977 w 1223105"/>
                  <a:gd name="T7" fmla="*/ 9975 h 93730"/>
                  <a:gd name="T8" fmla="*/ 0 w 1223105"/>
                  <a:gd name="T9" fmla="*/ 9475 h 937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3105" h="93730">
                    <a:moveTo>
                      <a:pt x="0" y="89042"/>
                    </a:moveTo>
                    <a:lnTo>
                      <a:pt x="70293" y="0"/>
                    </a:lnTo>
                    <a:lnTo>
                      <a:pt x="1223105" y="4687"/>
                    </a:lnTo>
                    <a:lnTo>
                      <a:pt x="1143439" y="93730"/>
                    </a:lnTo>
                    <a:lnTo>
                      <a:pt x="0" y="89042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Freeform 300">
                <a:extLst>
                  <a:ext uri="{FF2B5EF4-FFF2-40B4-BE49-F238E27FC236}">
                    <a16:creationId xmlns:a16="http://schemas.microsoft.com/office/drawing/2014/main" id="{440256A1-2AE5-1548-8E6E-089AE8C63C4D}"/>
                  </a:ext>
                </a:extLst>
              </p:cNvPr>
              <p:cNvSpPr>
                <a:spLocks/>
              </p:cNvSpPr>
              <p:nvPr/>
            </p:nvSpPr>
            <p:spPr bwMode="auto">
              <a:xfrm rot="21211447" flipV="1">
                <a:off x="4579084" y="4434448"/>
                <a:ext cx="87388" cy="248479"/>
              </a:xfrm>
              <a:custGeom>
                <a:avLst/>
                <a:gdLst>
                  <a:gd name="T0" fmla="*/ 6079 w 136342"/>
                  <a:gd name="T1" fmla="*/ 4406 h 891908"/>
                  <a:gd name="T2" fmla="*/ 0 w 136342"/>
                  <a:gd name="T3" fmla="*/ 0 h 891908"/>
                  <a:gd name="T4" fmla="*/ 17030 w 136342"/>
                  <a:gd name="T5" fmla="*/ 1037 h 891908"/>
                  <a:gd name="T6" fmla="*/ 23010 w 136342"/>
                  <a:gd name="T7" fmla="*/ 5373 h 891908"/>
                  <a:gd name="T8" fmla="*/ 6079 w 136342"/>
                  <a:gd name="T9" fmla="*/ 4406 h 8919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342" h="891908">
                    <a:moveTo>
                      <a:pt x="36019" y="731496"/>
                    </a:moveTo>
                    <a:lnTo>
                      <a:pt x="0" y="1"/>
                    </a:lnTo>
                    <a:lnTo>
                      <a:pt x="100909" y="172120"/>
                    </a:lnTo>
                    <a:lnTo>
                      <a:pt x="136342" y="891907"/>
                    </a:lnTo>
                    <a:lnTo>
                      <a:pt x="36019" y="731496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Box 296">
                <a:extLst>
                  <a:ext uri="{FF2B5EF4-FFF2-40B4-BE49-F238E27FC236}">
                    <a16:creationId xmlns:a16="http://schemas.microsoft.com/office/drawing/2014/main" id="{6ED803C2-8474-FE4B-A4EC-6A4A5A09C2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8876" y="441435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ECE=</a:t>
                </a: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302" name="Straight Arrow Connector 294">
              <a:extLst>
                <a:ext uri="{FF2B5EF4-FFF2-40B4-BE49-F238E27FC236}">
                  <a16:creationId xmlns:a16="http://schemas.microsoft.com/office/drawing/2014/main" id="{0333EB21-19EB-154E-B507-83BF3413D1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801047" y="4905427"/>
              <a:ext cx="697737" cy="774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" name="Straight Arrow Connector 25">
              <a:extLst>
                <a:ext uri="{FF2B5EF4-FFF2-40B4-BE49-F238E27FC236}">
                  <a16:creationId xmlns:a16="http://schemas.microsoft.com/office/drawing/2014/main" id="{84C1CFE8-8FA7-D24B-BB80-A5D410D91E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334273" y="4839428"/>
              <a:ext cx="3981995" cy="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9859027-FE60-9841-9FE7-A58E608A269A}"/>
              </a:ext>
            </a:extLst>
          </p:cNvPr>
          <p:cNvGrpSpPr>
            <a:grpSpLocks/>
          </p:cNvGrpSpPr>
          <p:nvPr/>
        </p:nvGrpSpPr>
        <p:grpSpPr bwMode="auto">
          <a:xfrm>
            <a:off x="2626518" y="6003554"/>
            <a:ext cx="1160463" cy="461962"/>
            <a:chOff x="902416" y="6160831"/>
            <a:chExt cx="1160369" cy="462226"/>
          </a:xfrm>
        </p:grpSpPr>
        <p:sp>
          <p:nvSpPr>
            <p:cNvPr id="310" name="TextBox 29">
              <a:extLst>
                <a:ext uri="{FF2B5EF4-FFF2-40B4-BE49-F238E27FC236}">
                  <a16:creationId xmlns:a16="http://schemas.microsoft.com/office/drawing/2014/main" id="{82440900-2334-F946-90EB-5FA8637AD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416" y="6315280"/>
              <a:ext cx="11603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IP datagram</a:t>
              </a:r>
            </a:p>
          </p:txBody>
        </p:sp>
        <p:cxnSp>
          <p:nvCxnSpPr>
            <p:cNvPr id="311" name="Straight Connector 31">
              <a:extLst>
                <a:ext uri="{FF2B5EF4-FFF2-40B4-BE49-F238E27FC236}">
                  <a16:creationId xmlns:a16="http://schemas.microsoft.com/office/drawing/2014/main" id="{80F4CA72-3CF5-FA41-9EB4-A49E55C168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5033" y="6160831"/>
              <a:ext cx="274620" cy="240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D82A29D1-4C9E-CE44-A5D6-40B408BEA390}"/>
              </a:ext>
            </a:extLst>
          </p:cNvPr>
          <p:cNvGrpSpPr>
            <a:grpSpLocks/>
          </p:cNvGrpSpPr>
          <p:nvPr/>
        </p:nvGrpSpPr>
        <p:grpSpPr bwMode="auto">
          <a:xfrm>
            <a:off x="6257131" y="3838204"/>
            <a:ext cx="1620837" cy="515937"/>
            <a:chOff x="4531899" y="3996483"/>
            <a:chExt cx="1620957" cy="514832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17530F4E-F3B8-5644-978B-F46D05030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1899" y="3996483"/>
              <a:ext cx="16209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TCP ACK segment</a:t>
              </a: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343044A-858C-F34D-BCBF-FD46442A2B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632144" y="4271060"/>
              <a:ext cx="274620" cy="240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1" name="Slide Number Placeholder 2">
            <a:extLst>
              <a:ext uri="{FF2B5EF4-FFF2-40B4-BE49-F238E27FC236}">
                <a16:creationId xmlns:a16="http://schemas.microsoft.com/office/drawing/2014/main" id="{4FCB648B-CD96-D64D-8CCB-A39CAC1D9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5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BB9026-12F2-A349-BFEF-8C31C7F86092}"/>
              </a:ext>
            </a:extLst>
          </p:cNvPr>
          <p:cNvGrpSpPr/>
          <p:nvPr/>
        </p:nvGrpSpPr>
        <p:grpSpPr>
          <a:xfrm>
            <a:off x="7593761" y="3434252"/>
            <a:ext cx="1100814" cy="719137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2EAD1D45-E7DC-F546-BF28-57362134135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917A520-A78E-6F4B-A627-C017D0408DA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15FCDD6-C861-564F-B521-7551F1A8280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EB9B6B9B-3107-CD48-AEC1-E65E25BE6AC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B5DD3803-6AF8-3847-B395-2589873795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DA65177F-9EDB-4144-8C88-7E37D8240A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97906B30-472F-354C-82AF-33220C002B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0DB66D8-759D-3E45-8AD9-CC358022D572}"/>
              </a:ext>
            </a:extLst>
          </p:cNvPr>
          <p:cNvGrpSpPr/>
          <p:nvPr/>
        </p:nvGrpSpPr>
        <p:grpSpPr>
          <a:xfrm>
            <a:off x="5720127" y="3438633"/>
            <a:ext cx="1100814" cy="719137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483E17D-400D-C84C-8056-02B78CDD0DE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18D9153-5EE4-3340-BCD3-478931CFC7F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AAFD939-A5C2-6A45-BE89-14CD8870A5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762F9A94-D8D0-934F-94BA-2BF1A64428C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205790B6-6F8F-394F-AEFC-DC10F8B5D5D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55156BC-1504-E74B-8008-40A919B5BE4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16A1E01-4397-904B-AF75-454F94DE105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19" y="27175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fairness</a:t>
            </a:r>
            <a:endParaRPr lang="en-US" sz="4400" b="0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C515608-44C0-AE4F-9716-2C57F89C9FF4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271325"/>
            <a:ext cx="10174288" cy="108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 goal: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if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sessions share same bottleneck link of bandwidth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each should have average rate of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R/K</a:t>
            </a:r>
          </a:p>
        </p:txBody>
      </p:sp>
      <p:sp>
        <p:nvSpPr>
          <p:cNvPr id="61" name="Line 68">
            <a:extLst>
              <a:ext uri="{FF2B5EF4-FFF2-40B4-BE49-F238E27FC236}">
                <a16:creationId xmlns:a16="http://schemas.microsoft.com/office/drawing/2014/main" id="{CDC7342A-49E4-EA42-944C-558FC96B49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123" y="3752849"/>
            <a:ext cx="819151" cy="891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75F28C3D-FB3C-2547-B5A0-31713944D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588" y="3552825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1" name="Rectangle 26">
            <a:extLst>
              <a:ext uri="{FF2B5EF4-FFF2-40B4-BE49-F238E27FC236}">
                <a16:creationId xmlns:a16="http://schemas.microsoft.com/office/drawing/2014/main" id="{2FFB7F49-0A17-8244-A6C8-A042CD8FF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3614738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2" name="Rectangle 27">
            <a:extLst>
              <a:ext uri="{FF2B5EF4-FFF2-40B4-BE49-F238E27FC236}">
                <a16:creationId xmlns:a16="http://schemas.microsoft.com/office/drawing/2014/main" id="{506AE97C-512B-D047-B5C2-A8583E61E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3552825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D7035546-992D-A546-9880-E3DFD92C3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566" y="2468215"/>
            <a:ext cx="2338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connection 1</a:t>
            </a:r>
          </a:p>
        </p:txBody>
      </p:sp>
      <p:sp>
        <p:nvSpPr>
          <p:cNvPr id="84" name="Text Box 29">
            <a:extLst>
              <a:ext uri="{FF2B5EF4-FFF2-40B4-BE49-F238E27FC236}">
                <a16:creationId xmlns:a16="http://schemas.microsoft.com/office/drawing/2014/main" id="{7297E699-0BA6-F14E-9015-0764C0BCD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79" y="4275418"/>
            <a:ext cx="15188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bottleneck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router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capacity R</a:t>
            </a:r>
          </a:p>
        </p:txBody>
      </p:sp>
      <p:sp>
        <p:nvSpPr>
          <p:cNvPr id="85" name="Freeform 40">
            <a:extLst>
              <a:ext uri="{FF2B5EF4-FFF2-40B4-BE49-F238E27FC236}">
                <a16:creationId xmlns:a16="http://schemas.microsoft.com/office/drawing/2014/main" id="{7B18511C-E0F5-ED42-B886-442969765A2C}"/>
              </a:ext>
            </a:extLst>
          </p:cNvPr>
          <p:cNvSpPr>
            <a:spLocks/>
          </p:cNvSpPr>
          <p:nvPr/>
        </p:nvSpPr>
        <p:spPr bwMode="auto">
          <a:xfrm>
            <a:off x="4765675" y="2967952"/>
            <a:ext cx="4227323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Rectangle 41">
            <a:extLst>
              <a:ext uri="{FF2B5EF4-FFF2-40B4-BE49-F238E27FC236}">
                <a16:creationId xmlns:a16="http://schemas.microsoft.com/office/drawing/2014/main" id="{B87FB624-4166-674A-B3AB-E61FF504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1473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7" name="Freeform 42">
            <a:extLst>
              <a:ext uri="{FF2B5EF4-FFF2-40B4-BE49-F238E27FC236}">
                <a16:creationId xmlns:a16="http://schemas.microsoft.com/office/drawing/2014/main" id="{219FFC1B-3A12-DC4B-B53E-9BB5E48658B7}"/>
              </a:ext>
            </a:extLst>
          </p:cNvPr>
          <p:cNvSpPr>
            <a:spLocks/>
          </p:cNvSpPr>
          <p:nvPr/>
        </p:nvSpPr>
        <p:spPr bwMode="auto">
          <a:xfrm>
            <a:off x="4724400" y="3763963"/>
            <a:ext cx="4268598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Text Box 48">
            <a:extLst>
              <a:ext uri="{FF2B5EF4-FFF2-40B4-BE49-F238E27FC236}">
                <a16:creationId xmlns:a16="http://schemas.microsoft.com/office/drawing/2014/main" id="{1859B4C2-A97D-4B48-B306-9FC98BD5A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381" y="4692948"/>
            <a:ext cx="2338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connection 2</a:t>
            </a:r>
          </a:p>
        </p:txBody>
      </p:sp>
      <p:grpSp>
        <p:nvGrpSpPr>
          <p:cNvPr id="89" name="Group 69">
            <a:extLst>
              <a:ext uri="{FF2B5EF4-FFF2-40B4-BE49-F238E27FC236}">
                <a16:creationId xmlns:a16="http://schemas.microsoft.com/office/drawing/2014/main" id="{E41C4D8C-20B4-204B-B9D2-EF53C43D06A8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2860675"/>
            <a:ext cx="766763" cy="704850"/>
            <a:chOff x="-44" y="1473"/>
            <a:chExt cx="981" cy="1105"/>
          </a:xfrm>
        </p:grpSpPr>
        <p:pic>
          <p:nvPicPr>
            <p:cNvPr id="90" name="Picture 70" descr="desktop_computer_stylized_medium">
              <a:extLst>
                <a:ext uri="{FF2B5EF4-FFF2-40B4-BE49-F238E27FC236}">
                  <a16:creationId xmlns:a16="http://schemas.microsoft.com/office/drawing/2014/main" id="{0A14B506-3AAE-F546-9A74-AC6072F15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71">
              <a:extLst>
                <a:ext uri="{FF2B5EF4-FFF2-40B4-BE49-F238E27FC236}">
                  <a16:creationId xmlns:a16="http://schemas.microsoft.com/office/drawing/2014/main" id="{F6DE560E-4DD1-2842-AD9C-065090AD36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2" name="Group 72">
            <a:extLst>
              <a:ext uri="{FF2B5EF4-FFF2-40B4-BE49-F238E27FC236}">
                <a16:creationId xmlns:a16="http://schemas.microsoft.com/office/drawing/2014/main" id="{D4B132ED-F65A-8349-9956-0282CD84A913}"/>
              </a:ext>
            </a:extLst>
          </p:cNvPr>
          <p:cNvGrpSpPr>
            <a:grpSpLocks/>
          </p:cNvGrpSpPr>
          <p:nvPr/>
        </p:nvGrpSpPr>
        <p:grpSpPr bwMode="auto">
          <a:xfrm>
            <a:off x="3978275" y="4106863"/>
            <a:ext cx="766763" cy="704850"/>
            <a:chOff x="-44" y="1473"/>
            <a:chExt cx="981" cy="1105"/>
          </a:xfrm>
        </p:grpSpPr>
        <p:pic>
          <p:nvPicPr>
            <p:cNvPr id="93" name="Picture 73" descr="desktop_computer_stylized_medium">
              <a:extLst>
                <a:ext uri="{FF2B5EF4-FFF2-40B4-BE49-F238E27FC236}">
                  <a16:creationId xmlns:a16="http://schemas.microsoft.com/office/drawing/2014/main" id="{4A386E2E-C0EC-8A47-9B1E-88CB80A47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Freeform 74">
              <a:extLst>
                <a:ext uri="{FF2B5EF4-FFF2-40B4-BE49-F238E27FC236}">
                  <a16:creationId xmlns:a16="http://schemas.microsoft.com/office/drawing/2014/main" id="{021EC07F-1EE7-F54E-88B9-7C2A3644AA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" name="Slide Number Placeholder 2">
            <a:extLst>
              <a:ext uri="{FF2B5EF4-FFF2-40B4-BE49-F238E27FC236}">
                <a16:creationId xmlns:a16="http://schemas.microsoft.com/office/drawing/2014/main" id="{BB114D03-0978-4146-94B8-68FCC4AA2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3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34526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Q: is TCP Fair?</a:t>
            </a:r>
            <a:endParaRPr lang="en-US" sz="4400" b="0" dirty="0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F376200C-B032-3845-A02F-653A6DB1CA80}"/>
              </a:ext>
            </a:extLst>
          </p:cNvPr>
          <p:cNvSpPr txBox="1">
            <a:spLocks noChangeArrowheads="1"/>
          </p:cNvSpPr>
          <p:nvPr/>
        </p:nvSpPr>
        <p:spPr>
          <a:xfrm>
            <a:off x="1028116" y="1209675"/>
            <a:ext cx="1064318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two competing TCP sessions: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additive increase gives slope of 1, as throughout increases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multiplicative decrease decreases throughput proportionally </a:t>
            </a:r>
          </a:p>
        </p:txBody>
      </p:sp>
      <p:sp>
        <p:nvSpPr>
          <p:cNvPr id="58" name="Line 4">
            <a:extLst>
              <a:ext uri="{FF2B5EF4-FFF2-40B4-BE49-F238E27FC236}">
                <a16:creationId xmlns:a16="http://schemas.microsoft.com/office/drawing/2014/main" id="{DBA281FC-CC2B-3B4C-8CA6-4EDCC95E7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800" y="6091237"/>
            <a:ext cx="36385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B4E196DB-854B-3549-98E9-F41F0D1F0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1800" y="2995612"/>
            <a:ext cx="0" cy="3086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0" name="Line 6">
            <a:extLst>
              <a:ext uri="{FF2B5EF4-FFF2-40B4-BE49-F238E27FC236}">
                <a16:creationId xmlns:a16="http://schemas.microsoft.com/office/drawing/2014/main" id="{5542C2C0-67F6-994A-AEFC-E5B2460F1F4B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1095375" y="4730750"/>
            <a:ext cx="3560763" cy="142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2" name="Line 7">
            <a:extLst>
              <a:ext uri="{FF2B5EF4-FFF2-40B4-BE49-F238E27FC236}">
                <a16:creationId xmlns:a16="http://schemas.microsoft.com/office/drawing/2014/main" id="{7A0A4AB6-5EF9-8440-BAF1-06A321FDC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2750" y="3243262"/>
            <a:ext cx="2819400" cy="280987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3" name="Text Box 8">
            <a:extLst>
              <a:ext uri="{FF2B5EF4-FFF2-40B4-BE49-F238E27FC236}">
                <a16:creationId xmlns:a16="http://schemas.microsoft.com/office/drawing/2014/main" id="{17AEECBA-CCAD-AA47-9887-C9E20B682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71812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4" name="Text Box 9">
            <a:extLst>
              <a:ext uri="{FF2B5EF4-FFF2-40B4-BE49-F238E27FC236}">
                <a16:creationId xmlns:a16="http://schemas.microsoft.com/office/drawing/2014/main" id="{5D2A8ED6-62FA-AA4E-B95C-0B1A80981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6119812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5" name="Text Box 10">
            <a:extLst>
              <a:ext uri="{FF2B5EF4-FFF2-40B4-BE49-F238E27FC236}">
                <a16:creationId xmlns:a16="http://schemas.microsoft.com/office/drawing/2014/main" id="{B2E2FDC0-B672-3448-804D-624A98C1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3062287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equal bandwidth share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6" name="Text Box 11">
            <a:extLst>
              <a:ext uri="{FF2B5EF4-FFF2-40B4-BE49-F238E27FC236}">
                <a16:creationId xmlns:a16="http://schemas.microsoft.com/office/drawing/2014/main" id="{14F93699-B5A1-D14D-8FB0-AA9B53890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6100762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Connection 1 throughput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7" name="Text Box 12">
            <a:extLst>
              <a:ext uri="{FF2B5EF4-FFF2-40B4-BE49-F238E27FC236}">
                <a16:creationId xmlns:a16="http://schemas.microsoft.com/office/drawing/2014/main" id="{21CCCAB1-09D9-8E4C-AB43-05B1CC4E61F5}"/>
              </a:ext>
            </a:extLst>
          </p:cNvPr>
          <p:cNvSpPr txBox="1">
            <a:spLocks noChangeArrowheads="1"/>
          </p:cNvSpPr>
          <p:nvPr/>
        </p:nvSpPr>
        <p:spPr bwMode="auto">
          <a:xfrm rot="-5396642">
            <a:off x="-273844" y="4639469"/>
            <a:ext cx="354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Connection 2 throughput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8" name="Line 13">
            <a:extLst>
              <a:ext uri="{FF2B5EF4-FFF2-40B4-BE49-F238E27FC236}">
                <a16:creationId xmlns:a16="http://schemas.microsoft.com/office/drawing/2014/main" id="{5F5EBC46-A27F-8D4B-BB71-A9A69889B2CA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805112" y="5348288"/>
            <a:ext cx="1293813" cy="4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9" name="Text Box 14">
            <a:extLst>
              <a:ext uri="{FF2B5EF4-FFF2-40B4-BE49-F238E27FC236}">
                <a16:creationId xmlns:a16="http://schemas.microsoft.com/office/drawing/2014/main" id="{40C340D3-D186-C146-A88F-B4C6DA375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038" y="4919662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congestion avoidance: additive increase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" name="Line 15">
            <a:extLst>
              <a:ext uri="{FF2B5EF4-FFF2-40B4-BE49-F238E27FC236}">
                <a16:creationId xmlns:a16="http://schemas.microsoft.com/office/drawing/2014/main" id="{F674B59D-1466-9848-98C7-F85A4B7C26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2400" y="4881562"/>
            <a:ext cx="1171575" cy="6318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1" name="Text Box 16">
            <a:extLst>
              <a:ext uri="{FF2B5EF4-FFF2-40B4-BE49-F238E27FC236}">
                <a16:creationId xmlns:a16="http://schemas.microsoft.com/office/drawing/2014/main" id="{0A077D32-CBC6-0E40-85C7-A1E8D5167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675187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loss: decrease window by factor of 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2" name="Line 17">
            <a:extLst>
              <a:ext uri="{FF2B5EF4-FFF2-40B4-BE49-F238E27FC236}">
                <a16:creationId xmlns:a16="http://schemas.microsoft.com/office/drawing/2014/main" id="{B9476A6C-10EE-1541-8903-FE6263CE8822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484438" y="5021262"/>
            <a:ext cx="1303337" cy="2381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3" name="Text Box 18">
            <a:extLst>
              <a:ext uri="{FF2B5EF4-FFF2-40B4-BE49-F238E27FC236}">
                <a16:creationId xmlns:a16="http://schemas.microsoft.com/office/drawing/2014/main" id="{FCED3372-6EB5-0244-B6B3-A1566B982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4433887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congestion avoidance: additive increase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4" name="Line 19">
            <a:extLst>
              <a:ext uri="{FF2B5EF4-FFF2-40B4-BE49-F238E27FC236}">
                <a16:creationId xmlns:a16="http://schemas.microsoft.com/office/drawing/2014/main" id="{4E5DDD32-0D26-E049-B9F7-C4FBF7E651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4595812"/>
            <a:ext cx="981075" cy="76517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5" name="Text Box 20">
            <a:extLst>
              <a:ext uri="{FF2B5EF4-FFF2-40B4-BE49-F238E27FC236}">
                <a16:creationId xmlns:a16="http://schemas.microsoft.com/office/drawing/2014/main" id="{A03E8186-B72C-F340-B288-4F7DBF876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4227512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loss: decrease window by factor of 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6" name="Line 21">
            <a:extLst>
              <a:ext uri="{FF2B5EF4-FFF2-40B4-BE49-F238E27FC236}">
                <a16:creationId xmlns:a16="http://schemas.microsoft.com/office/drawing/2014/main" id="{23ACBCF3-355B-D845-A208-0AA50EB86E08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340769" y="4874419"/>
            <a:ext cx="1279525" cy="1428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7" name="Line 22">
            <a:extLst>
              <a:ext uri="{FF2B5EF4-FFF2-40B4-BE49-F238E27FC236}">
                <a16:creationId xmlns:a16="http://schemas.microsoft.com/office/drawing/2014/main" id="{E273C730-C7D8-1A43-9E3B-00ABA35C5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414837"/>
            <a:ext cx="911225" cy="8890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8" name="Line 23">
            <a:extLst>
              <a:ext uri="{FF2B5EF4-FFF2-40B4-BE49-F238E27FC236}">
                <a16:creationId xmlns:a16="http://schemas.microsoft.com/office/drawing/2014/main" id="{D3308B5F-47D8-A74E-B415-FFCEF8B0042F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261394" y="4810919"/>
            <a:ext cx="1279525" cy="1428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61D4D-6036-7840-9C2A-DD136DFE6AC3}"/>
              </a:ext>
            </a:extLst>
          </p:cNvPr>
          <p:cNvGrpSpPr/>
          <p:nvPr/>
        </p:nvGrpSpPr>
        <p:grpSpPr>
          <a:xfrm>
            <a:off x="7983110" y="3205277"/>
            <a:ext cx="3864041" cy="2713458"/>
            <a:chOff x="7983110" y="3205277"/>
            <a:chExt cx="3864041" cy="27134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689499-145C-2146-9B69-DB52B42A4EDB}"/>
                </a:ext>
              </a:extLst>
            </p:cNvPr>
            <p:cNvSpPr txBox="1"/>
            <p:nvPr/>
          </p:nvSpPr>
          <p:spPr>
            <a:xfrm>
              <a:off x="8130707" y="3671674"/>
              <a:ext cx="3703160" cy="2197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A: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Yes, under idealized assumptions:</a:t>
              </a:r>
            </a:p>
            <a:p>
              <a:pPr marL="3429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same RTT</a:t>
              </a:r>
            </a:p>
            <a:p>
              <a:pPr marL="3429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fixed number of sessions only in congestion avoidance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B3A82D-3CAE-9B48-AD89-484CB7470DDC}"/>
                </a:ext>
              </a:extLst>
            </p:cNvPr>
            <p:cNvSpPr/>
            <p:nvPr/>
          </p:nvSpPr>
          <p:spPr>
            <a:xfrm>
              <a:off x="7983110" y="3468687"/>
              <a:ext cx="3864041" cy="2450048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10BBF2-F84D-F54A-8EA9-8C4CDEC1F8FC}"/>
                </a:ext>
              </a:extLst>
            </p:cNvPr>
            <p:cNvSpPr/>
            <p:nvPr/>
          </p:nvSpPr>
          <p:spPr>
            <a:xfrm>
              <a:off x="8338252" y="3328994"/>
              <a:ext cx="1762727" cy="255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F32648-965E-544D-9501-D321D85B1D2E}"/>
                </a:ext>
              </a:extLst>
            </p:cNvPr>
            <p:cNvSpPr txBox="1"/>
            <p:nvPr/>
          </p:nvSpPr>
          <p:spPr>
            <a:xfrm>
              <a:off x="8332482" y="3205277"/>
              <a:ext cx="176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TCP fair?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7F874365-E6FC-E74F-ABF0-F2402AFDE7DD}"/>
              </a:ext>
            </a:extLst>
          </p:cNvPr>
          <p:cNvSpPr/>
          <p:nvPr/>
        </p:nvSpPr>
        <p:spPr>
          <a:xfrm>
            <a:off x="2998274" y="5695379"/>
            <a:ext cx="166255" cy="16625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06E0EBD2-9213-6D40-8DF6-4E431B8B6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utoUpdateAnimBg="0"/>
      <p:bldP spid="71" grpId="0" autoUpdateAnimBg="0"/>
      <p:bldP spid="73" grpId="0" autoUpdateAnimBg="0"/>
      <p:bldP spid="75" grpId="0" autoUpdateAnimBg="0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17D21-27CC-7A47-BB4E-CFF70DA5C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01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99872-69B3-414D-97BD-8B6006EA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489243"/>
            <a:ext cx="10515600" cy="98725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TCP, UDP: principal transport protocols for 40 years</a:t>
            </a:r>
            <a:endParaRPr lang="en-US" sz="2600" dirty="0"/>
          </a:p>
          <a:p>
            <a:pPr>
              <a:spcBef>
                <a:spcPts val="600"/>
              </a:spcBef>
            </a:pPr>
            <a:r>
              <a:rPr lang="en-US" dirty="0"/>
              <a:t>different “flavors” of TCP developed, for specific scenarios:</a:t>
            </a:r>
            <a:endParaRPr lang="en-US" sz="2600" dirty="0"/>
          </a:p>
          <a:p>
            <a:pPr marL="46355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Evolving transport-layer functionality</a:t>
            </a:r>
            <a:endParaRPr lang="en-US" sz="4400" b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5FE7A73-4472-5C4F-8062-0327803AB9C7}"/>
              </a:ext>
            </a:extLst>
          </p:cNvPr>
          <p:cNvSpPr txBox="1">
            <a:spLocks/>
          </p:cNvSpPr>
          <p:nvPr/>
        </p:nvSpPr>
        <p:spPr>
          <a:xfrm>
            <a:off x="787400" y="4953000"/>
            <a:ext cx="10515600" cy="148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moving transport–layer functions to application layer, on top of UDP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HTTP/3: QUIC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DAA714-AEA1-4F44-A514-E68A84833FFD}"/>
              </a:ext>
            </a:extLst>
          </p:cNvPr>
          <p:cNvGraphicFramePr>
            <a:graphicFrameLocks noGrp="1"/>
          </p:cNvGraphicFramePr>
          <p:nvPr/>
        </p:nvGraphicFramePr>
        <p:xfrm>
          <a:off x="2124074" y="2591594"/>
          <a:ext cx="7921626" cy="2438400"/>
        </p:xfrm>
        <a:graphic>
          <a:graphicData uri="http://schemas.openxmlformats.org/drawingml/2006/table">
            <a:tbl>
              <a:tblPr firstRow="1" firstCol="1" bandRow="1"/>
              <a:tblGrid>
                <a:gridCol w="3451226">
                  <a:extLst>
                    <a:ext uri="{9D8B030D-6E8A-4147-A177-3AD203B41FA5}">
                      <a16:colId xmlns:a16="http://schemas.microsoft.com/office/drawing/2014/main" val="934503476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597467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Scenario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Challenges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764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Long, fat pipes (large data transfers)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Many packets “in flight”; loss shuts down pipeline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94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Wireless networks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 due to noisy wireless links, mobility; TCP treat this as congestion loss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71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Long-delay links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Extremely long RTTs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4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center networks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Latency sensitive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01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Background traffic flows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priority, “background” TCP flows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502626"/>
                  </a:ext>
                </a:extLst>
              </a:tr>
            </a:tbl>
          </a:graphicData>
        </a:graphic>
      </p:graphicFrame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2B6E534-05AF-3F4E-8ECD-9B33089B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7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99872-69B3-414D-97BD-8B6006EA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3"/>
            <a:ext cx="10515600" cy="1419057"/>
          </a:xfrm>
        </p:spPr>
        <p:txBody>
          <a:bodyPr>
            <a:normAutofit/>
          </a:bodyPr>
          <a:lstStyle/>
          <a:p>
            <a:r>
              <a:rPr lang="en-US" dirty="0"/>
              <a:t>application-layer protocol, on top of UDP</a:t>
            </a:r>
          </a:p>
          <a:p>
            <a:pPr lvl="1"/>
            <a:r>
              <a:rPr lang="en-US" sz="2600" dirty="0"/>
              <a:t>increase performance of HTTP</a:t>
            </a:r>
          </a:p>
          <a:p>
            <a:pPr lvl="1"/>
            <a:r>
              <a:rPr lang="en-US" sz="2600" dirty="0"/>
              <a:t>deployed on many Google servers, apps (Chrome, mobile YouTube app) 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Quick UDP Internet Connections</a:t>
            </a:r>
            <a:endParaRPr lang="en-US" sz="4400" b="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974A2A-C05C-BE4B-A84F-F72D6260BF90}"/>
              </a:ext>
            </a:extLst>
          </p:cNvPr>
          <p:cNvGrpSpPr/>
          <p:nvPr/>
        </p:nvGrpSpPr>
        <p:grpSpPr>
          <a:xfrm>
            <a:off x="2484036" y="3362958"/>
            <a:ext cx="6857901" cy="2748783"/>
            <a:chOff x="2217336" y="1877058"/>
            <a:chExt cx="6857901" cy="27487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B91BD2-7430-FF40-862B-D62E51C13B78}"/>
                </a:ext>
              </a:extLst>
            </p:cNvPr>
            <p:cNvSpPr/>
            <p:nvPr/>
          </p:nvSpPr>
          <p:spPr>
            <a:xfrm>
              <a:off x="3743058" y="3625405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C3333F-D7CB-6047-9756-0368D1C36C82}"/>
                </a:ext>
              </a:extLst>
            </p:cNvPr>
            <p:cNvSpPr txBox="1"/>
            <p:nvPr/>
          </p:nvSpPr>
          <p:spPr>
            <a:xfrm>
              <a:off x="4518545" y="366876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F710B7-CEAE-3748-A70E-8CA66C64F502}"/>
                </a:ext>
              </a:extLst>
            </p:cNvPr>
            <p:cNvSpPr/>
            <p:nvPr/>
          </p:nvSpPr>
          <p:spPr>
            <a:xfrm>
              <a:off x="3744927" y="3054009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BE3861-D7DF-2F47-83DF-E982BA8E06C3}"/>
                </a:ext>
              </a:extLst>
            </p:cNvPr>
            <p:cNvSpPr txBox="1"/>
            <p:nvPr/>
          </p:nvSpPr>
          <p:spPr>
            <a:xfrm>
              <a:off x="4434744" y="3100445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7A8357-DCFE-9B48-83E4-CE95B4014FAD}"/>
                </a:ext>
              </a:extLst>
            </p:cNvPr>
            <p:cNvSpPr/>
            <p:nvPr/>
          </p:nvSpPr>
          <p:spPr>
            <a:xfrm>
              <a:off x="3745776" y="247222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7A3820-7A9E-0540-A30D-999E193AA083}"/>
                </a:ext>
              </a:extLst>
            </p:cNvPr>
            <p:cNvSpPr txBox="1"/>
            <p:nvPr/>
          </p:nvSpPr>
          <p:spPr>
            <a:xfrm>
              <a:off x="4435593" y="2518658"/>
              <a:ext cx="500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39B097-1736-A841-A9F9-F4C6C666351C}"/>
                </a:ext>
              </a:extLst>
            </p:cNvPr>
            <p:cNvGrpSpPr/>
            <p:nvPr/>
          </p:nvGrpSpPr>
          <p:grpSpPr>
            <a:xfrm>
              <a:off x="3743058" y="1887725"/>
              <a:ext cx="1905057" cy="455283"/>
              <a:chOff x="975444" y="4703759"/>
              <a:chExt cx="2128813" cy="49852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480D08-6139-BE4C-8708-6738598DE58D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2BE277-7E2A-FE46-B0AF-38F4EEC0195F}"/>
                  </a:ext>
                </a:extLst>
              </p:cNvPr>
              <p:cNvSpPr txBox="1"/>
              <p:nvPr/>
            </p:nvSpPr>
            <p:spPr>
              <a:xfrm>
                <a:off x="1576949" y="4754605"/>
                <a:ext cx="982079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HTTP/2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1151AF-C5B3-A045-AEE1-3269AA4A552C}"/>
                </a:ext>
              </a:extLst>
            </p:cNvPr>
            <p:cNvSpPr/>
            <p:nvPr/>
          </p:nvSpPr>
          <p:spPr>
            <a:xfrm>
              <a:off x="6229839" y="3627880"/>
              <a:ext cx="1905057" cy="45527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45EA0-B0B7-F44C-8F38-D5AFE6085FC8}"/>
                </a:ext>
              </a:extLst>
            </p:cNvPr>
            <p:cNvSpPr txBox="1"/>
            <p:nvPr/>
          </p:nvSpPr>
          <p:spPr>
            <a:xfrm>
              <a:off x="7005326" y="36712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61329C-3A7C-604A-9A8E-01F3C99E2079}"/>
                </a:ext>
              </a:extLst>
            </p:cNvPr>
            <p:cNvSpPr/>
            <p:nvPr/>
          </p:nvSpPr>
          <p:spPr>
            <a:xfrm>
              <a:off x="6231708" y="3143406"/>
              <a:ext cx="1905057" cy="368352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8920E0-FF76-6644-B051-4E77A3191FF8}"/>
                </a:ext>
              </a:extLst>
            </p:cNvPr>
            <p:cNvSpPr txBox="1"/>
            <p:nvPr/>
          </p:nvSpPr>
          <p:spPr>
            <a:xfrm>
              <a:off x="6908533" y="313214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D51034-DDE5-974C-82AE-142E75CC3E19}"/>
                </a:ext>
              </a:extLst>
            </p:cNvPr>
            <p:cNvSpPr/>
            <p:nvPr/>
          </p:nvSpPr>
          <p:spPr>
            <a:xfrm>
              <a:off x="6232557" y="2348686"/>
              <a:ext cx="1905057" cy="574888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67D951-0F22-A44F-8F1F-8321B2215BAD}"/>
                </a:ext>
              </a:extLst>
            </p:cNvPr>
            <p:cNvSpPr txBox="1"/>
            <p:nvPr/>
          </p:nvSpPr>
          <p:spPr>
            <a:xfrm>
              <a:off x="6790903" y="245513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63114-2E56-3B45-9DC9-15BC9AF2AD0E}"/>
                </a:ext>
              </a:extLst>
            </p:cNvPr>
            <p:cNvSpPr/>
            <p:nvPr/>
          </p:nvSpPr>
          <p:spPr>
            <a:xfrm>
              <a:off x="6229839" y="1877061"/>
              <a:ext cx="1905057" cy="39778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7A77CA-7D7A-C746-8993-B09B1D569932}"/>
                </a:ext>
              </a:extLst>
            </p:cNvPr>
            <p:cNvSpPr txBox="1"/>
            <p:nvPr/>
          </p:nvSpPr>
          <p:spPr>
            <a:xfrm>
              <a:off x="6351472" y="1877058"/>
              <a:ext cx="1767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(slimmed)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3742C-9EB1-AA42-AA29-FE8D1AAAC5E7}"/>
                </a:ext>
              </a:extLst>
            </p:cNvPr>
            <p:cNvCxnSpPr/>
            <p:nvPr/>
          </p:nvCxnSpPr>
          <p:spPr>
            <a:xfrm>
              <a:off x="3333329" y="3569813"/>
              <a:ext cx="514726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7E849-F864-8D4E-A565-17A2DCC74B86}"/>
                </a:ext>
              </a:extLst>
            </p:cNvPr>
            <p:cNvCxnSpPr/>
            <p:nvPr/>
          </p:nvCxnSpPr>
          <p:spPr>
            <a:xfrm>
              <a:off x="3352451" y="2994658"/>
              <a:ext cx="514726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37B3DB-1C25-9644-805A-16F0B5732706}"/>
                </a:ext>
              </a:extLst>
            </p:cNvPr>
            <p:cNvSpPr txBox="1"/>
            <p:nvPr/>
          </p:nvSpPr>
          <p:spPr>
            <a:xfrm>
              <a:off x="2349067" y="3671237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FEFD46-159C-5848-865A-A466E6DF5BEF}"/>
                </a:ext>
              </a:extLst>
            </p:cNvPr>
            <p:cNvSpPr txBox="1"/>
            <p:nvPr/>
          </p:nvSpPr>
          <p:spPr>
            <a:xfrm>
              <a:off x="2355238" y="3077264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05840F-E8F9-1248-A8B0-64F7DE49604B}"/>
                </a:ext>
              </a:extLst>
            </p:cNvPr>
            <p:cNvSpPr txBox="1"/>
            <p:nvPr/>
          </p:nvSpPr>
          <p:spPr>
            <a:xfrm>
              <a:off x="2217336" y="2204824"/>
              <a:ext cx="137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D08199-2156-5E47-8400-89F2FF7E05B6}"/>
                </a:ext>
              </a:extLst>
            </p:cNvPr>
            <p:cNvSpPr txBox="1"/>
            <p:nvPr/>
          </p:nvSpPr>
          <p:spPr>
            <a:xfrm>
              <a:off x="3887697" y="4256509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A2D8FD90-2BF4-CC45-9AB0-51A5BE04C10B}"/>
                </a:ext>
              </a:extLst>
            </p:cNvPr>
            <p:cNvSpPr/>
            <p:nvPr/>
          </p:nvSpPr>
          <p:spPr>
            <a:xfrm>
              <a:off x="8194669" y="1877058"/>
              <a:ext cx="155448" cy="1050444"/>
            </a:xfrm>
            <a:prstGeom prst="rightBrac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CBF145-CA1B-E44D-9B14-4357D6C18D99}"/>
                </a:ext>
              </a:extLst>
            </p:cNvPr>
            <p:cNvSpPr txBox="1"/>
            <p:nvPr/>
          </p:nvSpPr>
          <p:spPr>
            <a:xfrm>
              <a:off x="8175178" y="2220885"/>
              <a:ext cx="90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088D5D-930F-554A-8373-AC6F0FD83F5E}"/>
                </a:ext>
              </a:extLst>
            </p:cNvPr>
            <p:cNvSpPr txBox="1"/>
            <p:nvPr/>
          </p:nvSpPr>
          <p:spPr>
            <a:xfrm>
              <a:off x="6183312" y="4220148"/>
              <a:ext cx="282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QUIC over UDP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0C2C813-D5E8-1E4C-8CB3-7D545EA865A4}"/>
              </a:ext>
            </a:extLst>
          </p:cNvPr>
          <p:cNvSpPr/>
          <p:nvPr/>
        </p:nvSpPr>
        <p:spPr>
          <a:xfrm>
            <a:off x="6134100" y="3060700"/>
            <a:ext cx="4940300" cy="349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FD449AB4-BB35-4340-ACBD-E3F110433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Quick UDP Internet Connections</a:t>
            </a:r>
            <a:endParaRPr lang="en-US" sz="4400" b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E9214B3-CD75-BA4B-9D47-70445519F4F9}"/>
              </a:ext>
            </a:extLst>
          </p:cNvPr>
          <p:cNvSpPr txBox="1">
            <a:spLocks/>
          </p:cNvSpPr>
          <p:nvPr/>
        </p:nvSpPr>
        <p:spPr>
          <a:xfrm>
            <a:off x="723900" y="1498601"/>
            <a:ext cx="10515600" cy="1028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adopts approaches we’ve studied in this chapter for connection establishment, error control, congestion control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77E4FE-DA5A-4E48-B610-6339C350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05" y="4750865"/>
            <a:ext cx="10651413" cy="1675335"/>
          </a:xfrm>
        </p:spPr>
        <p:txBody>
          <a:bodyPr>
            <a:normAutofit/>
          </a:bodyPr>
          <a:lstStyle/>
          <a:p>
            <a:r>
              <a:rPr lang="en-US" dirty="0"/>
              <a:t> multiple application-level “streams” multiplexed over single QUIC connection</a:t>
            </a:r>
          </a:p>
          <a:p>
            <a:pPr lvl="1"/>
            <a:r>
              <a:rPr lang="en-US" dirty="0"/>
              <a:t>separate reliable data transfer, security</a:t>
            </a:r>
          </a:p>
          <a:p>
            <a:pPr lvl="1"/>
            <a:r>
              <a:rPr lang="en-US" dirty="0"/>
              <a:t>common congestion control</a:t>
            </a:r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0DF9673-8E09-094A-B15C-D9EA31F6C15C}"/>
              </a:ext>
            </a:extLst>
          </p:cNvPr>
          <p:cNvSpPr txBox="1">
            <a:spLocks/>
          </p:cNvSpPr>
          <p:nvPr/>
        </p:nvSpPr>
        <p:spPr>
          <a:xfrm>
            <a:off x="673100" y="2565401"/>
            <a:ext cx="10515600" cy="209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 and congestion control: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“Readers familiar with TCP’s loss detection and congestion control will find algorithms here that parallel well-known TCP ones.”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[from QUIC specification]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connection establishment: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reliability, congestion control, authentication, encryption, state established in one RTT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E07038B-ED19-5842-A33E-2BCFB1164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2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Connection establishment</a:t>
            </a:r>
            <a:endParaRPr lang="en-US" sz="4400" b="0" dirty="0"/>
          </a:p>
        </p:txBody>
      </p:sp>
      <p:sp>
        <p:nvSpPr>
          <p:cNvPr id="5" name="Line 25">
            <a:extLst>
              <a:ext uri="{FF2B5EF4-FFF2-40B4-BE49-F238E27FC236}">
                <a16:creationId xmlns:a16="http://schemas.microsoft.com/office/drawing/2014/main" id="{9C4BED4D-BA37-BE46-96DD-07DADA1A1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451" y="2380850"/>
            <a:ext cx="11746" cy="1766326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" name="Line 39">
            <a:extLst>
              <a:ext uri="{FF2B5EF4-FFF2-40B4-BE49-F238E27FC236}">
                <a16:creationId xmlns:a16="http://schemas.microsoft.com/office/drawing/2014/main" id="{88C45933-40B9-E64A-85D5-07042017B5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707" y="2453875"/>
            <a:ext cx="29506" cy="173837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Line 104">
            <a:extLst>
              <a:ext uri="{FF2B5EF4-FFF2-40B4-BE49-F238E27FC236}">
                <a16:creationId xmlns:a16="http://schemas.microsoft.com/office/drawing/2014/main" id="{DEA43D0F-FE4E-6444-803A-4AC3D317A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2900" y="2485625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110">
            <a:extLst>
              <a:ext uri="{FF2B5EF4-FFF2-40B4-BE49-F238E27FC236}">
                <a16:creationId xmlns:a16="http://schemas.microsoft.com/office/drawing/2014/main" id="{20BA3ED4-36CC-9544-98A9-EA509F55B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72" y="2446164"/>
            <a:ext cx="16674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 handshake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(transport layer)</a:t>
            </a:r>
          </a:p>
        </p:txBody>
      </p:sp>
      <p:grpSp>
        <p:nvGrpSpPr>
          <p:cNvPr id="45" name="Group 116">
            <a:extLst>
              <a:ext uri="{FF2B5EF4-FFF2-40B4-BE49-F238E27FC236}">
                <a16:creationId xmlns:a16="http://schemas.microsoft.com/office/drawing/2014/main" id="{05B15A5D-4328-A441-B3FC-F81F57D4EEB2}"/>
              </a:ext>
            </a:extLst>
          </p:cNvPr>
          <p:cNvGrpSpPr>
            <a:grpSpLocks/>
          </p:cNvGrpSpPr>
          <p:nvPr/>
        </p:nvGrpSpPr>
        <p:grpSpPr bwMode="auto">
          <a:xfrm>
            <a:off x="2596963" y="1844275"/>
            <a:ext cx="620713" cy="487363"/>
            <a:chOff x="-44" y="1473"/>
            <a:chExt cx="981" cy="1105"/>
          </a:xfrm>
        </p:grpSpPr>
        <p:pic>
          <p:nvPicPr>
            <p:cNvPr id="79" name="Picture 117" descr="desktop_computer_stylized_medium">
              <a:extLst>
                <a:ext uri="{FF2B5EF4-FFF2-40B4-BE49-F238E27FC236}">
                  <a16:creationId xmlns:a16="http://schemas.microsoft.com/office/drawing/2014/main" id="{4F29F569-59F0-9C46-911D-DD62143FA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118">
              <a:extLst>
                <a:ext uri="{FF2B5EF4-FFF2-40B4-BE49-F238E27FC236}">
                  <a16:creationId xmlns:a16="http://schemas.microsoft.com/office/drawing/2014/main" id="{DF44085E-A434-B74D-9FFC-405767956F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119">
            <a:extLst>
              <a:ext uri="{FF2B5EF4-FFF2-40B4-BE49-F238E27FC236}">
                <a16:creationId xmlns:a16="http://schemas.microsoft.com/office/drawing/2014/main" id="{A7B90A8A-D028-4B44-A36B-2A3A02C52290}"/>
              </a:ext>
            </a:extLst>
          </p:cNvPr>
          <p:cNvGrpSpPr>
            <a:grpSpLocks/>
          </p:cNvGrpSpPr>
          <p:nvPr/>
        </p:nvGrpSpPr>
        <p:grpSpPr bwMode="auto">
          <a:xfrm>
            <a:off x="4405125" y="1825225"/>
            <a:ext cx="336550" cy="512763"/>
            <a:chOff x="4140" y="429"/>
            <a:chExt cx="1425" cy="2396"/>
          </a:xfrm>
        </p:grpSpPr>
        <p:sp>
          <p:nvSpPr>
            <p:cNvPr id="47" name="Freeform 120">
              <a:extLst>
                <a:ext uri="{FF2B5EF4-FFF2-40B4-BE49-F238E27FC236}">
                  <a16:creationId xmlns:a16="http://schemas.microsoft.com/office/drawing/2014/main" id="{08B25BDC-C11B-7445-9ACE-530694381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Rectangle 121">
              <a:extLst>
                <a:ext uri="{FF2B5EF4-FFF2-40B4-BE49-F238E27FC236}">
                  <a16:creationId xmlns:a16="http://schemas.microsoft.com/office/drawing/2014/main" id="{B20D776D-D65C-E547-99EE-D97FD457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9" name="Freeform 122">
              <a:extLst>
                <a:ext uri="{FF2B5EF4-FFF2-40B4-BE49-F238E27FC236}">
                  <a16:creationId xmlns:a16="http://schemas.microsoft.com/office/drawing/2014/main" id="{2EF7936B-B98E-C14D-9E56-4F80B95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Freeform 123">
              <a:extLst>
                <a:ext uri="{FF2B5EF4-FFF2-40B4-BE49-F238E27FC236}">
                  <a16:creationId xmlns:a16="http://schemas.microsoft.com/office/drawing/2014/main" id="{C22063C8-98A9-4343-AEF8-2EFD6195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124">
              <a:extLst>
                <a:ext uri="{FF2B5EF4-FFF2-40B4-BE49-F238E27FC236}">
                  <a16:creationId xmlns:a16="http://schemas.microsoft.com/office/drawing/2014/main" id="{C86D734F-6A3D-5740-AD55-1591F6138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2" name="Group 125">
              <a:extLst>
                <a:ext uri="{FF2B5EF4-FFF2-40B4-BE49-F238E27FC236}">
                  <a16:creationId xmlns:a16="http://schemas.microsoft.com/office/drawing/2014/main" id="{7DC279C6-96EE-8646-BB6A-A80EB220F3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7" name="AutoShape 126">
                <a:extLst>
                  <a:ext uri="{FF2B5EF4-FFF2-40B4-BE49-F238E27FC236}">
                    <a16:creationId xmlns:a16="http://schemas.microsoft.com/office/drawing/2014/main" id="{0B36DDBF-CF03-9041-B023-134875749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8" name="AutoShape 127">
                <a:extLst>
                  <a:ext uri="{FF2B5EF4-FFF2-40B4-BE49-F238E27FC236}">
                    <a16:creationId xmlns:a16="http://schemas.microsoft.com/office/drawing/2014/main" id="{7A59F2CB-A29D-CA45-B239-ABC8A50C4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3" name="Rectangle 128">
              <a:extLst>
                <a:ext uri="{FF2B5EF4-FFF2-40B4-BE49-F238E27FC236}">
                  <a16:creationId xmlns:a16="http://schemas.microsoft.com/office/drawing/2014/main" id="{812143BC-E04E-3643-88D3-F518F08FD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4" name="Group 129">
              <a:extLst>
                <a:ext uri="{FF2B5EF4-FFF2-40B4-BE49-F238E27FC236}">
                  <a16:creationId xmlns:a16="http://schemas.microsoft.com/office/drawing/2014/main" id="{354CCBB5-B9C6-6942-AC5F-3687938C3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" name="AutoShape 130">
                <a:extLst>
                  <a:ext uri="{FF2B5EF4-FFF2-40B4-BE49-F238E27FC236}">
                    <a16:creationId xmlns:a16="http://schemas.microsoft.com/office/drawing/2014/main" id="{EB7C97D8-291A-DA46-98C3-1C910333F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6" name="AutoShape 131">
                <a:extLst>
                  <a:ext uri="{FF2B5EF4-FFF2-40B4-BE49-F238E27FC236}">
                    <a16:creationId xmlns:a16="http://schemas.microsoft.com/office/drawing/2014/main" id="{B1B8D70D-52FE-834D-B584-42FAD990E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5" name="Rectangle 132">
              <a:extLst>
                <a:ext uri="{FF2B5EF4-FFF2-40B4-BE49-F238E27FC236}">
                  <a16:creationId xmlns:a16="http://schemas.microsoft.com/office/drawing/2014/main" id="{6F44B4E7-0BAF-BD4D-AB09-8F6856684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Rectangle 133">
              <a:extLst>
                <a:ext uri="{FF2B5EF4-FFF2-40B4-BE49-F238E27FC236}">
                  <a16:creationId xmlns:a16="http://schemas.microsoft.com/office/drawing/2014/main" id="{E096E649-FB98-A440-A0AA-87ACB61BF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7" name="Group 134">
              <a:extLst>
                <a:ext uri="{FF2B5EF4-FFF2-40B4-BE49-F238E27FC236}">
                  <a16:creationId xmlns:a16="http://schemas.microsoft.com/office/drawing/2014/main" id="{4A761FF6-BF42-0C42-B867-FBBD6C66E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3" name="AutoShape 135">
                <a:extLst>
                  <a:ext uri="{FF2B5EF4-FFF2-40B4-BE49-F238E27FC236}">
                    <a16:creationId xmlns:a16="http://schemas.microsoft.com/office/drawing/2014/main" id="{5464F3AB-216D-124D-939F-704C7CCC2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4" name="AutoShape 136">
                <a:extLst>
                  <a:ext uri="{FF2B5EF4-FFF2-40B4-BE49-F238E27FC236}">
                    <a16:creationId xmlns:a16="http://schemas.microsoft.com/office/drawing/2014/main" id="{ED89168E-72D2-FF4F-B7EF-6AB182DDF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678B45D0-D6A4-E547-A6AB-6CA05B4F0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9" name="Group 138">
              <a:extLst>
                <a:ext uri="{FF2B5EF4-FFF2-40B4-BE49-F238E27FC236}">
                  <a16:creationId xmlns:a16="http://schemas.microsoft.com/office/drawing/2014/main" id="{93894FC4-66FF-A141-A8FA-F4467B817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" name="AutoShape 139">
                <a:extLst>
                  <a:ext uri="{FF2B5EF4-FFF2-40B4-BE49-F238E27FC236}">
                    <a16:creationId xmlns:a16="http://schemas.microsoft.com/office/drawing/2014/main" id="{0B5B4221-43A5-794B-8779-2C6FA0946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2" name="AutoShape 140">
                <a:extLst>
                  <a:ext uri="{FF2B5EF4-FFF2-40B4-BE49-F238E27FC236}">
                    <a16:creationId xmlns:a16="http://schemas.microsoft.com/office/drawing/2014/main" id="{C2AF8E78-80D6-6944-986D-4D173EA2B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0" name="Rectangle 141">
              <a:extLst>
                <a:ext uri="{FF2B5EF4-FFF2-40B4-BE49-F238E27FC236}">
                  <a16:creationId xmlns:a16="http://schemas.microsoft.com/office/drawing/2014/main" id="{E8A6DBCF-DF01-4B4B-A482-6EE295F94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" name="Freeform 142">
              <a:extLst>
                <a:ext uri="{FF2B5EF4-FFF2-40B4-BE49-F238E27FC236}">
                  <a16:creationId xmlns:a16="http://schemas.microsoft.com/office/drawing/2014/main" id="{4A8FDAF3-5C2E-4549-BC2D-F5D371A5B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Freeform 143">
              <a:extLst>
                <a:ext uri="{FF2B5EF4-FFF2-40B4-BE49-F238E27FC236}">
                  <a16:creationId xmlns:a16="http://schemas.microsoft.com/office/drawing/2014/main" id="{27C6D15B-AD3A-974C-955B-6AC23ACE5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Oval 144">
              <a:extLst>
                <a:ext uri="{FF2B5EF4-FFF2-40B4-BE49-F238E27FC236}">
                  <a16:creationId xmlns:a16="http://schemas.microsoft.com/office/drawing/2014/main" id="{DE337FA2-6FB5-6140-BAED-B6974915A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Freeform 145">
              <a:extLst>
                <a:ext uri="{FF2B5EF4-FFF2-40B4-BE49-F238E27FC236}">
                  <a16:creationId xmlns:a16="http://schemas.microsoft.com/office/drawing/2014/main" id="{E36437D8-92DB-2B4F-90B6-43453829C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AutoShape 146">
              <a:extLst>
                <a:ext uri="{FF2B5EF4-FFF2-40B4-BE49-F238E27FC236}">
                  <a16:creationId xmlns:a16="http://schemas.microsoft.com/office/drawing/2014/main" id="{1C6066DD-9182-8B41-BADA-B3930EFFF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AutoShape 147">
              <a:extLst>
                <a:ext uri="{FF2B5EF4-FFF2-40B4-BE49-F238E27FC236}">
                  <a16:creationId xmlns:a16="http://schemas.microsoft.com/office/drawing/2014/main" id="{5346E090-AA71-5047-9BDF-1A7AA07B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7" name="Oval 148">
              <a:extLst>
                <a:ext uri="{FF2B5EF4-FFF2-40B4-BE49-F238E27FC236}">
                  <a16:creationId xmlns:a16="http://schemas.microsoft.com/office/drawing/2014/main" id="{5CDD94BB-1E90-0744-8E1D-646B9729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8" name="Oval 149">
              <a:extLst>
                <a:ext uri="{FF2B5EF4-FFF2-40B4-BE49-F238E27FC236}">
                  <a16:creationId xmlns:a16="http://schemas.microsoft.com/office/drawing/2014/main" id="{557ADED5-CBD1-6747-85B1-2230D000C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" name="Oval 150">
              <a:extLst>
                <a:ext uri="{FF2B5EF4-FFF2-40B4-BE49-F238E27FC236}">
                  <a16:creationId xmlns:a16="http://schemas.microsoft.com/office/drawing/2014/main" id="{22F5D6E9-CAC5-8D45-977C-D459EA43C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0" name="Rectangle 151">
              <a:extLst>
                <a:ext uri="{FF2B5EF4-FFF2-40B4-BE49-F238E27FC236}">
                  <a16:creationId xmlns:a16="http://schemas.microsoft.com/office/drawing/2014/main" id="{C49F52B6-7EBB-D740-89BC-D73BFAF70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Line 104">
            <a:extLst>
              <a:ext uri="{FF2B5EF4-FFF2-40B4-BE49-F238E27FC236}">
                <a16:creationId xmlns:a16="http://schemas.microsoft.com/office/drawing/2014/main" id="{C05A0638-0561-184C-B88A-83CE0B9967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9562" y="2852337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6" name="Line 104">
            <a:extLst>
              <a:ext uri="{FF2B5EF4-FFF2-40B4-BE49-F238E27FC236}">
                <a16:creationId xmlns:a16="http://schemas.microsoft.com/office/drawing/2014/main" id="{8B56918A-5014-8F46-8CCE-CBEA09440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1128" y="3182311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7" name="Text Box 110">
            <a:extLst>
              <a:ext uri="{FF2B5EF4-FFF2-40B4-BE49-F238E27FC236}">
                <a16:creationId xmlns:a16="http://schemas.microsoft.com/office/drawing/2014/main" id="{E13AB8A0-1586-CE49-B5BB-BC4585309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504" y="3320650"/>
            <a:ext cx="15568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TLS handshake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(security)</a:t>
            </a:r>
          </a:p>
        </p:txBody>
      </p:sp>
      <p:sp>
        <p:nvSpPr>
          <p:cNvPr id="148" name="Line 104">
            <a:extLst>
              <a:ext uri="{FF2B5EF4-FFF2-40B4-BE49-F238E27FC236}">
                <a16:creationId xmlns:a16="http://schemas.microsoft.com/office/drawing/2014/main" id="{2A8075BB-6199-564E-A2AE-27CBCD566E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7790" y="3549023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9" name="Content Placeholder 3">
            <a:extLst>
              <a:ext uri="{FF2B5EF4-FFF2-40B4-BE49-F238E27FC236}">
                <a16:creationId xmlns:a16="http://schemas.microsoft.com/office/drawing/2014/main" id="{9696F7E8-2582-4947-8032-1DACA9C53819}"/>
              </a:ext>
            </a:extLst>
          </p:cNvPr>
          <p:cNvSpPr txBox="1">
            <a:spLocks/>
          </p:cNvSpPr>
          <p:nvPr/>
        </p:nvSpPr>
        <p:spPr>
          <a:xfrm>
            <a:off x="1198561" y="4421354"/>
            <a:ext cx="4452939" cy="209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(reliability, congestion control state)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TLS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(authentication, crypto state)</a:t>
            </a:r>
          </a:p>
          <a:p>
            <a:pPr marL="5080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serial handshakes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Line 104">
            <a:extLst>
              <a:ext uri="{FF2B5EF4-FFF2-40B4-BE49-F238E27FC236}">
                <a16:creationId xmlns:a16="http://schemas.microsoft.com/office/drawing/2014/main" id="{A731BD8A-822C-8E41-AB22-2027DB7C0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500" y="3908025"/>
            <a:ext cx="1479550" cy="315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3979F95-5F08-4B4E-B3AF-BB5A69DC5771}"/>
              </a:ext>
            </a:extLst>
          </p:cNvPr>
          <p:cNvSpPr txBox="1"/>
          <p:nvPr/>
        </p:nvSpPr>
        <p:spPr>
          <a:xfrm>
            <a:off x="3505200" y="3860800"/>
            <a:ext cx="599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7720B8-7CD9-3D46-8BE1-8522E3B30B72}"/>
              </a:ext>
            </a:extLst>
          </p:cNvPr>
          <p:cNvGrpSpPr/>
          <p:nvPr/>
        </p:nvGrpSpPr>
        <p:grpSpPr>
          <a:xfrm>
            <a:off x="6354761" y="1850625"/>
            <a:ext cx="5087939" cy="4753374"/>
            <a:chOff x="6354761" y="1850625"/>
            <a:chExt cx="5087939" cy="4753374"/>
          </a:xfrm>
        </p:grpSpPr>
        <p:sp>
          <p:nvSpPr>
            <p:cNvPr id="150" name="Line 25">
              <a:extLst>
                <a:ext uri="{FF2B5EF4-FFF2-40B4-BE49-F238E27FC236}">
                  <a16:creationId xmlns:a16="http://schemas.microsoft.com/office/drawing/2014/main" id="{E201D1E1-11DD-1D41-965A-182F8EFC7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6851" y="2406250"/>
              <a:ext cx="11746" cy="1766326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Line 39">
              <a:extLst>
                <a:ext uri="{FF2B5EF4-FFF2-40B4-BE49-F238E27FC236}">
                  <a16:creationId xmlns:a16="http://schemas.microsoft.com/office/drawing/2014/main" id="{E8CE9184-8004-6B4B-B08A-3AD4A505D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46107" y="2479275"/>
              <a:ext cx="29506" cy="1738377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Line 104">
              <a:extLst>
                <a:ext uri="{FF2B5EF4-FFF2-40B4-BE49-F238E27FC236}">
                  <a16:creationId xmlns:a16="http://schemas.microsoft.com/office/drawing/2014/main" id="{2F4BD7E0-F5D3-F84E-9962-D7160263F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1300" y="2511025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Text Box 110">
              <a:extLst>
                <a:ext uri="{FF2B5EF4-FFF2-40B4-BE49-F238E27FC236}">
                  <a16:creationId xmlns:a16="http://schemas.microsoft.com/office/drawing/2014/main" id="{142BBA39-1F6E-E049-B451-16DA81589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5541" y="2649364"/>
              <a:ext cx="170110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QUIC handshake</a:t>
              </a:r>
            </a:p>
          </p:txBody>
        </p:sp>
        <p:grpSp>
          <p:nvGrpSpPr>
            <p:cNvPr id="154" name="Group 116">
              <a:extLst>
                <a:ext uri="{FF2B5EF4-FFF2-40B4-BE49-F238E27FC236}">
                  <a16:creationId xmlns:a16="http://schemas.microsoft.com/office/drawing/2014/main" id="{0333952F-7029-3942-B0B2-A30660746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75363" y="1869675"/>
              <a:ext cx="620713" cy="487363"/>
              <a:chOff x="-44" y="1473"/>
              <a:chExt cx="981" cy="1105"/>
            </a:xfrm>
          </p:grpSpPr>
          <p:pic>
            <p:nvPicPr>
              <p:cNvPr id="155" name="Picture 117" descr="desktop_computer_stylized_medium">
                <a:extLst>
                  <a:ext uri="{FF2B5EF4-FFF2-40B4-BE49-F238E27FC236}">
                    <a16:creationId xmlns:a16="http://schemas.microsoft.com/office/drawing/2014/main" id="{8C72C79C-1EF7-DC4C-8FEF-AEDFD872B5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" name="Freeform 118">
                <a:extLst>
                  <a:ext uri="{FF2B5EF4-FFF2-40B4-BE49-F238E27FC236}">
                    <a16:creationId xmlns:a16="http://schemas.microsoft.com/office/drawing/2014/main" id="{E79F1797-B686-D046-AD47-8338B66A2AA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7" name="Group 119">
              <a:extLst>
                <a:ext uri="{FF2B5EF4-FFF2-40B4-BE49-F238E27FC236}">
                  <a16:creationId xmlns:a16="http://schemas.microsoft.com/office/drawing/2014/main" id="{1921DDFF-2705-6C46-8A29-C8670E80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3525" y="1850625"/>
              <a:ext cx="336550" cy="512763"/>
              <a:chOff x="4140" y="429"/>
              <a:chExt cx="1425" cy="2396"/>
            </a:xfrm>
          </p:grpSpPr>
          <p:sp>
            <p:nvSpPr>
              <p:cNvPr id="158" name="Freeform 120">
                <a:extLst>
                  <a:ext uri="{FF2B5EF4-FFF2-40B4-BE49-F238E27FC236}">
                    <a16:creationId xmlns:a16="http://schemas.microsoft.com/office/drawing/2014/main" id="{72456C31-EC36-8A44-B815-A2C6390A1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9" name="Rectangle 121">
                <a:extLst>
                  <a:ext uri="{FF2B5EF4-FFF2-40B4-BE49-F238E27FC236}">
                    <a16:creationId xmlns:a16="http://schemas.microsoft.com/office/drawing/2014/main" id="{E0D0A96C-1B65-FB45-B4AC-BE954CCF2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0" name="Freeform 122">
                <a:extLst>
                  <a:ext uri="{FF2B5EF4-FFF2-40B4-BE49-F238E27FC236}">
                    <a16:creationId xmlns:a16="http://schemas.microsoft.com/office/drawing/2014/main" id="{9BD4CF73-E838-F54D-8021-8ED53EE4F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1" name="Freeform 123">
                <a:extLst>
                  <a:ext uri="{FF2B5EF4-FFF2-40B4-BE49-F238E27FC236}">
                    <a16:creationId xmlns:a16="http://schemas.microsoft.com/office/drawing/2014/main" id="{DBF50D50-0488-C94B-8D14-F5DA31992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2" name="Rectangle 124">
                <a:extLst>
                  <a:ext uri="{FF2B5EF4-FFF2-40B4-BE49-F238E27FC236}">
                    <a16:creationId xmlns:a16="http://schemas.microsoft.com/office/drawing/2014/main" id="{9A12FE8D-764D-FD4C-A7F0-EF3E10F1E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3" name="Group 125">
                <a:extLst>
                  <a:ext uri="{FF2B5EF4-FFF2-40B4-BE49-F238E27FC236}">
                    <a16:creationId xmlns:a16="http://schemas.microsoft.com/office/drawing/2014/main" id="{F033A249-6CC0-4B49-890B-E3CF3DE1BF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8" name="AutoShape 126">
                  <a:extLst>
                    <a:ext uri="{FF2B5EF4-FFF2-40B4-BE49-F238E27FC236}">
                      <a16:creationId xmlns:a16="http://schemas.microsoft.com/office/drawing/2014/main" id="{C1DDDDBD-29CE-2444-934A-402C23FAE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9" name="AutoShape 127">
                  <a:extLst>
                    <a:ext uri="{FF2B5EF4-FFF2-40B4-BE49-F238E27FC236}">
                      <a16:creationId xmlns:a16="http://schemas.microsoft.com/office/drawing/2014/main" id="{01E11103-D127-9F4D-8782-4F2BD127B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4" name="Rectangle 128">
                <a:extLst>
                  <a:ext uri="{FF2B5EF4-FFF2-40B4-BE49-F238E27FC236}">
                    <a16:creationId xmlns:a16="http://schemas.microsoft.com/office/drawing/2014/main" id="{309ED177-B672-A84A-B0B1-070CA5D09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5" name="Group 129">
                <a:extLst>
                  <a:ext uri="{FF2B5EF4-FFF2-40B4-BE49-F238E27FC236}">
                    <a16:creationId xmlns:a16="http://schemas.microsoft.com/office/drawing/2014/main" id="{9F93E2F1-42AF-834D-A362-20CC6806EC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6" name="AutoShape 130">
                  <a:extLst>
                    <a:ext uri="{FF2B5EF4-FFF2-40B4-BE49-F238E27FC236}">
                      <a16:creationId xmlns:a16="http://schemas.microsoft.com/office/drawing/2014/main" id="{5E4B6035-A038-8C40-AFB1-37B8051A2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7" name="AutoShape 131">
                  <a:extLst>
                    <a:ext uri="{FF2B5EF4-FFF2-40B4-BE49-F238E27FC236}">
                      <a16:creationId xmlns:a16="http://schemas.microsoft.com/office/drawing/2014/main" id="{C38DD557-C19B-304D-8127-436E990063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6" name="Rectangle 132">
                <a:extLst>
                  <a:ext uri="{FF2B5EF4-FFF2-40B4-BE49-F238E27FC236}">
                    <a16:creationId xmlns:a16="http://schemas.microsoft.com/office/drawing/2014/main" id="{08715FEE-F588-F143-AC60-6D5B71EF7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Rectangle 133">
                <a:extLst>
                  <a:ext uri="{FF2B5EF4-FFF2-40B4-BE49-F238E27FC236}">
                    <a16:creationId xmlns:a16="http://schemas.microsoft.com/office/drawing/2014/main" id="{BA1EA49C-C760-6F48-8C48-289CF6492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8" name="Group 134">
                <a:extLst>
                  <a:ext uri="{FF2B5EF4-FFF2-40B4-BE49-F238E27FC236}">
                    <a16:creationId xmlns:a16="http://schemas.microsoft.com/office/drawing/2014/main" id="{D8DFEBA3-E77F-8E48-9A41-EEF1D51A60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4" name="AutoShape 135">
                  <a:extLst>
                    <a:ext uri="{FF2B5EF4-FFF2-40B4-BE49-F238E27FC236}">
                      <a16:creationId xmlns:a16="http://schemas.microsoft.com/office/drawing/2014/main" id="{C752ED2A-E2B4-9F4E-845F-CBDF46C550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5" name="AutoShape 136">
                  <a:extLst>
                    <a:ext uri="{FF2B5EF4-FFF2-40B4-BE49-F238E27FC236}">
                      <a16:creationId xmlns:a16="http://schemas.microsoft.com/office/drawing/2014/main" id="{C2C11B86-CECA-A146-A8D0-DF29718C2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9" name="Freeform 137">
                <a:extLst>
                  <a:ext uri="{FF2B5EF4-FFF2-40B4-BE49-F238E27FC236}">
                    <a16:creationId xmlns:a16="http://schemas.microsoft.com/office/drawing/2014/main" id="{BF8347B1-8D84-444E-9C7A-A0226B12E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0" name="Group 138">
                <a:extLst>
                  <a:ext uri="{FF2B5EF4-FFF2-40B4-BE49-F238E27FC236}">
                    <a16:creationId xmlns:a16="http://schemas.microsoft.com/office/drawing/2014/main" id="{B86A0881-2586-E745-91C0-A9EEAF3653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2" name="AutoShape 139">
                  <a:extLst>
                    <a:ext uri="{FF2B5EF4-FFF2-40B4-BE49-F238E27FC236}">
                      <a16:creationId xmlns:a16="http://schemas.microsoft.com/office/drawing/2014/main" id="{8F3176E2-453E-A944-9524-460848590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3" name="AutoShape 140">
                  <a:extLst>
                    <a:ext uri="{FF2B5EF4-FFF2-40B4-BE49-F238E27FC236}">
                      <a16:creationId xmlns:a16="http://schemas.microsoft.com/office/drawing/2014/main" id="{D9ECBD1E-1FB9-7546-B5F3-96E9B15F1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71" name="Rectangle 141">
                <a:extLst>
                  <a:ext uri="{FF2B5EF4-FFF2-40B4-BE49-F238E27FC236}">
                    <a16:creationId xmlns:a16="http://schemas.microsoft.com/office/drawing/2014/main" id="{198F89FB-15E2-CB45-88B8-F35EA6778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2" name="Freeform 142">
                <a:extLst>
                  <a:ext uri="{FF2B5EF4-FFF2-40B4-BE49-F238E27FC236}">
                    <a16:creationId xmlns:a16="http://schemas.microsoft.com/office/drawing/2014/main" id="{C9FAF84F-B72B-6D46-B188-9B574847C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3" name="Freeform 143">
                <a:extLst>
                  <a:ext uri="{FF2B5EF4-FFF2-40B4-BE49-F238E27FC236}">
                    <a16:creationId xmlns:a16="http://schemas.microsoft.com/office/drawing/2014/main" id="{582E367C-A34C-A846-9C7A-DE789F8E2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4" name="Oval 144">
                <a:extLst>
                  <a:ext uri="{FF2B5EF4-FFF2-40B4-BE49-F238E27FC236}">
                    <a16:creationId xmlns:a16="http://schemas.microsoft.com/office/drawing/2014/main" id="{BA8D7A9E-E319-A447-828A-D12E64ADF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Freeform 145">
                <a:extLst>
                  <a:ext uri="{FF2B5EF4-FFF2-40B4-BE49-F238E27FC236}">
                    <a16:creationId xmlns:a16="http://schemas.microsoft.com/office/drawing/2014/main" id="{5D67583A-13E1-7040-8F02-CFDB1E4AB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" name="AutoShape 146">
                <a:extLst>
                  <a:ext uri="{FF2B5EF4-FFF2-40B4-BE49-F238E27FC236}">
                    <a16:creationId xmlns:a16="http://schemas.microsoft.com/office/drawing/2014/main" id="{A41D811A-0B3A-EA43-B53F-9961FC724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7" name="AutoShape 147">
                <a:extLst>
                  <a:ext uri="{FF2B5EF4-FFF2-40B4-BE49-F238E27FC236}">
                    <a16:creationId xmlns:a16="http://schemas.microsoft.com/office/drawing/2014/main" id="{1395E5A4-7186-2E41-A799-83AC1178B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8" name="Oval 148">
                <a:extLst>
                  <a:ext uri="{FF2B5EF4-FFF2-40B4-BE49-F238E27FC236}">
                    <a16:creationId xmlns:a16="http://schemas.microsoft.com/office/drawing/2014/main" id="{52AAE838-7095-594F-AF17-209102C73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9" name="Oval 149">
                <a:extLst>
                  <a:ext uri="{FF2B5EF4-FFF2-40B4-BE49-F238E27FC236}">
                    <a16:creationId xmlns:a16="http://schemas.microsoft.com/office/drawing/2014/main" id="{207C24F3-3B0D-D04B-B402-9403C691B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0" name="Oval 150">
                <a:extLst>
                  <a:ext uri="{FF2B5EF4-FFF2-40B4-BE49-F238E27FC236}">
                    <a16:creationId xmlns:a16="http://schemas.microsoft.com/office/drawing/2014/main" id="{CEE23A7C-2A05-774E-B5E0-BFB5CA451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1" name="Rectangle 151">
                <a:extLst>
                  <a:ext uri="{FF2B5EF4-FFF2-40B4-BE49-F238E27FC236}">
                    <a16:creationId xmlns:a16="http://schemas.microsoft.com/office/drawing/2014/main" id="{12772A9C-EE75-2946-9A80-3CF597850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90" name="Line 104">
              <a:extLst>
                <a:ext uri="{FF2B5EF4-FFF2-40B4-BE49-F238E27FC236}">
                  <a16:creationId xmlns:a16="http://schemas.microsoft.com/office/drawing/2014/main" id="{C32C9152-944C-0443-B162-C35AD962F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57962" y="2877737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6" name="Line 104">
              <a:extLst>
                <a:ext uri="{FF2B5EF4-FFF2-40B4-BE49-F238E27FC236}">
                  <a16:creationId xmlns:a16="http://schemas.microsoft.com/office/drawing/2014/main" id="{6C11F641-A69C-F948-9D99-5183E3D86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8600" y="3222225"/>
              <a:ext cx="1479550" cy="315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F839E5A-4073-7045-9C85-68AAE37BE384}"/>
                </a:ext>
              </a:extLst>
            </p:cNvPr>
            <p:cNvSpPr txBox="1"/>
            <p:nvPr/>
          </p:nvSpPr>
          <p:spPr>
            <a:xfrm>
              <a:off x="8496300" y="3175000"/>
              <a:ext cx="599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98" name="Content Placeholder 3">
              <a:extLst>
                <a:ext uri="{FF2B5EF4-FFF2-40B4-BE49-F238E27FC236}">
                  <a16:creationId xmlns:a16="http://schemas.microsoft.com/office/drawing/2014/main" id="{4785F480-FB34-9244-B6AF-5A362BE466B1}"/>
                </a:ext>
              </a:extLst>
            </p:cNvPr>
            <p:cNvSpPr txBox="1">
              <a:spLocks/>
            </p:cNvSpPr>
            <p:nvPr/>
          </p:nvSpPr>
          <p:spPr>
            <a:xfrm>
              <a:off x="6354761" y="4510254"/>
              <a:ext cx="5087939" cy="2093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QUIC: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reliability, congestion control, authentication, crypto state</a:t>
              </a:r>
            </a:p>
            <a:p>
              <a:pPr marL="5080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handshake</a:t>
              </a:r>
            </a:p>
            <a:p>
              <a:pPr marL="1301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Slide Number Placeholder 2">
            <a:extLst>
              <a:ext uri="{FF2B5EF4-FFF2-40B4-BE49-F238E27FC236}">
                <a16:creationId xmlns:a16="http://schemas.microsoft.com/office/drawing/2014/main" id="{85D67011-CAAC-B04E-97F1-C640602C2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0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955F75D-B0C1-5C4D-ACD5-A79B738E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QUIC: streams: parallelism, no HOL blocking</a:t>
            </a:r>
            <a:endParaRPr lang="en-US" sz="4400" b="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DEB22C4-6CDE-A443-83AD-7C9A17A5F03C}"/>
              </a:ext>
            </a:extLst>
          </p:cNvPr>
          <p:cNvSpPr txBox="1"/>
          <p:nvPr/>
        </p:nvSpPr>
        <p:spPr>
          <a:xfrm>
            <a:off x="2543977" y="6035783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(a) HTTP 1.1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D4653D6-BC4E-EF43-8900-840CE61D8374}"/>
              </a:ext>
            </a:extLst>
          </p:cNvPr>
          <p:cNvSpPr/>
          <p:nvPr/>
        </p:nvSpPr>
        <p:spPr>
          <a:xfrm>
            <a:off x="1054261" y="1578653"/>
            <a:ext cx="1965566" cy="2175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C795773-27B5-804B-897D-F51DCADB59B0}"/>
              </a:ext>
            </a:extLst>
          </p:cNvPr>
          <p:cNvSpPr/>
          <p:nvPr/>
        </p:nvSpPr>
        <p:spPr>
          <a:xfrm>
            <a:off x="1036173" y="4019150"/>
            <a:ext cx="1965566" cy="1278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5113ADF-5571-4349-8CD1-2C89C0BE47EC}"/>
              </a:ext>
            </a:extLst>
          </p:cNvPr>
          <p:cNvSpPr/>
          <p:nvPr/>
        </p:nvSpPr>
        <p:spPr>
          <a:xfrm>
            <a:off x="1115624" y="3255550"/>
            <a:ext cx="1829965" cy="449155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30EA656-CE8C-E146-9ADF-ED15CA2DADD3}"/>
              </a:ext>
            </a:extLst>
          </p:cNvPr>
          <p:cNvSpPr txBox="1"/>
          <p:nvPr/>
        </p:nvSpPr>
        <p:spPr>
          <a:xfrm>
            <a:off x="1249008" y="323735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F30BB02-5749-E946-8541-686AB05A015E}"/>
              </a:ext>
            </a:extLst>
          </p:cNvPr>
          <p:cNvGrpSpPr/>
          <p:nvPr/>
        </p:nvGrpSpPr>
        <p:grpSpPr>
          <a:xfrm>
            <a:off x="1115626" y="4169906"/>
            <a:ext cx="1829965" cy="467357"/>
            <a:chOff x="985206" y="5016160"/>
            <a:chExt cx="1509130" cy="255065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0BEF2AB-F8E8-5E41-A96C-61F14C59AD84}"/>
                </a:ext>
              </a:extLst>
            </p:cNvPr>
            <p:cNvSpPr/>
            <p:nvPr/>
          </p:nvSpPr>
          <p:spPr>
            <a:xfrm>
              <a:off x="985206" y="5016160"/>
              <a:ext cx="1509130" cy="24513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456323E-FBE4-1A43-AA7B-F212C4B0B9F1}"/>
                </a:ext>
              </a:extLst>
            </p:cNvPr>
            <p:cNvSpPr txBox="1"/>
            <p:nvPr/>
          </p:nvSpPr>
          <p:spPr>
            <a:xfrm>
              <a:off x="1170162" y="5019266"/>
              <a:ext cx="1016851" cy="251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RDT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2268243-BD57-944E-89DF-6418BA3B82B2}"/>
              </a:ext>
            </a:extLst>
          </p:cNvPr>
          <p:cNvGrpSpPr/>
          <p:nvPr/>
        </p:nvGrpSpPr>
        <p:grpSpPr>
          <a:xfrm>
            <a:off x="1054260" y="4684687"/>
            <a:ext cx="1925319" cy="467355"/>
            <a:chOff x="948938" y="5006227"/>
            <a:chExt cx="1587767" cy="255065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ADB00AA-1BC5-8A46-92DB-BC78D9ACA84D}"/>
                </a:ext>
              </a:extLst>
            </p:cNvPr>
            <p:cNvSpPr/>
            <p:nvPr/>
          </p:nvSpPr>
          <p:spPr>
            <a:xfrm>
              <a:off x="985206" y="5016160"/>
              <a:ext cx="1509130" cy="24513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7086AFB-B8AA-C845-87C5-C1FC9E45CD3C}"/>
                </a:ext>
              </a:extLst>
            </p:cNvPr>
            <p:cNvSpPr txBox="1"/>
            <p:nvPr/>
          </p:nvSpPr>
          <p:spPr>
            <a:xfrm>
              <a:off x="948938" y="5006227"/>
              <a:ext cx="1587767" cy="251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Cong. Contr.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6EA7720-45BB-CE4D-9001-D63D6FEA1615}"/>
              </a:ext>
            </a:extLst>
          </p:cNvPr>
          <p:cNvSpPr/>
          <p:nvPr/>
        </p:nvSpPr>
        <p:spPr>
          <a:xfrm>
            <a:off x="3680782" y="1557642"/>
            <a:ext cx="1965566" cy="2175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87CA181-E3E1-4C41-B8A8-C1BE3C77300C}"/>
              </a:ext>
            </a:extLst>
          </p:cNvPr>
          <p:cNvSpPr txBox="1"/>
          <p:nvPr/>
        </p:nvSpPr>
        <p:spPr>
          <a:xfrm rot="16200000">
            <a:off x="-420574" y="4419208"/>
            <a:ext cx="1533142" cy="39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6D0A2F96-C1F0-0143-B197-7F9C1351C97A}"/>
              </a:ext>
            </a:extLst>
          </p:cNvPr>
          <p:cNvSpPr txBox="1"/>
          <p:nvPr/>
        </p:nvSpPr>
        <p:spPr>
          <a:xfrm rot="16200000">
            <a:off x="-463312" y="2467817"/>
            <a:ext cx="1779056" cy="39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7E58084D-96D5-6047-8E32-A0A00E0D0039}"/>
              </a:ext>
            </a:extLst>
          </p:cNvPr>
          <p:cNvCxnSpPr/>
          <p:nvPr/>
        </p:nvCxnSpPr>
        <p:spPr>
          <a:xfrm>
            <a:off x="1044294" y="3866601"/>
            <a:ext cx="4501961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/>
        </p:spPr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80BD7FCB-A075-574B-8C3F-3776F31142C8}"/>
              </a:ext>
            </a:extLst>
          </p:cNvPr>
          <p:cNvSpPr txBox="1"/>
          <p:nvPr/>
        </p:nvSpPr>
        <p:spPr>
          <a:xfrm>
            <a:off x="6775422" y="6025510"/>
            <a:ext cx="424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(b) HTTP/2 with QUIC: no HOL blocking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2CB1AA-2F3F-0244-A0D5-3981E4178EEC}"/>
              </a:ext>
            </a:extLst>
          </p:cNvPr>
          <p:cNvGrpSpPr/>
          <p:nvPr/>
        </p:nvGrpSpPr>
        <p:grpSpPr>
          <a:xfrm>
            <a:off x="3654226" y="4021737"/>
            <a:ext cx="1965566" cy="1278547"/>
            <a:chOff x="3654226" y="3933249"/>
            <a:chExt cx="1965566" cy="1278547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366968B-E5E9-E342-8B23-F97D694251AA}"/>
                </a:ext>
              </a:extLst>
            </p:cNvPr>
            <p:cNvSpPr/>
            <p:nvPr/>
          </p:nvSpPr>
          <p:spPr>
            <a:xfrm>
              <a:off x="3654226" y="3933249"/>
              <a:ext cx="1965566" cy="1278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397F2BD3-8F29-1D46-AB35-10C73F47FB55}"/>
                </a:ext>
              </a:extLst>
            </p:cNvPr>
            <p:cNvGrpSpPr/>
            <p:nvPr/>
          </p:nvGrpSpPr>
          <p:grpSpPr>
            <a:xfrm>
              <a:off x="3733679" y="4084005"/>
              <a:ext cx="1829965" cy="467357"/>
              <a:chOff x="985206" y="5016160"/>
              <a:chExt cx="1509130" cy="255065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7386AB60-4013-8340-8460-905C3A1D4430}"/>
                  </a:ext>
                </a:extLst>
              </p:cNvPr>
              <p:cNvSpPr/>
              <p:nvPr/>
            </p:nvSpPr>
            <p:spPr>
              <a:xfrm>
                <a:off x="985206" y="5016160"/>
                <a:ext cx="1509130" cy="245132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4206B08B-27A9-BC49-A405-BD93FEF199DF}"/>
                  </a:ext>
                </a:extLst>
              </p:cNvPr>
              <p:cNvSpPr txBox="1"/>
              <p:nvPr/>
            </p:nvSpPr>
            <p:spPr>
              <a:xfrm>
                <a:off x="1170162" y="5019266"/>
                <a:ext cx="1016851" cy="25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TCP RDT</a:t>
                </a: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75C66236-1686-6A4E-8701-672D2E5C5D42}"/>
                </a:ext>
              </a:extLst>
            </p:cNvPr>
            <p:cNvGrpSpPr/>
            <p:nvPr/>
          </p:nvGrpSpPr>
          <p:grpSpPr>
            <a:xfrm>
              <a:off x="3672313" y="4598786"/>
              <a:ext cx="1925319" cy="467355"/>
              <a:chOff x="948938" y="5006227"/>
              <a:chExt cx="1587767" cy="255065"/>
            </a:xfrm>
          </p:grpSpPr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3F6B969C-D9C4-494A-8ECC-516C3B70E818}"/>
                  </a:ext>
                </a:extLst>
              </p:cNvPr>
              <p:cNvSpPr/>
              <p:nvPr/>
            </p:nvSpPr>
            <p:spPr>
              <a:xfrm>
                <a:off x="985206" y="5016160"/>
                <a:ext cx="1509130" cy="245132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686D42E1-A462-784D-83B5-AC6D4D4BF2CC}"/>
                  </a:ext>
                </a:extLst>
              </p:cNvPr>
              <p:cNvSpPr txBox="1"/>
              <p:nvPr/>
            </p:nvSpPr>
            <p:spPr>
              <a:xfrm>
                <a:off x="948938" y="5006227"/>
                <a:ext cx="1587767" cy="251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TCP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Cong. Contr.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5B2DE59-67EE-F44D-85CD-882FD9434387}"/>
              </a:ext>
            </a:extLst>
          </p:cNvPr>
          <p:cNvSpPr/>
          <p:nvPr/>
        </p:nvSpPr>
        <p:spPr>
          <a:xfrm>
            <a:off x="3822817" y="3261240"/>
            <a:ext cx="1829965" cy="449155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C0AE0BBE-F280-254C-B457-CB9FD30F30DA}"/>
              </a:ext>
            </a:extLst>
          </p:cNvPr>
          <p:cNvSpPr txBox="1"/>
          <p:nvPr/>
        </p:nvSpPr>
        <p:spPr>
          <a:xfrm>
            <a:off x="3948827" y="324304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412A817-8AC0-F04B-93B0-EB9246C835BD}"/>
              </a:ext>
            </a:extLst>
          </p:cNvPr>
          <p:cNvSpPr/>
          <p:nvPr/>
        </p:nvSpPr>
        <p:spPr>
          <a:xfrm>
            <a:off x="2308647" y="2654627"/>
            <a:ext cx="1710813" cy="2824317"/>
          </a:xfrm>
          <a:custGeom>
            <a:avLst/>
            <a:gdLst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7" fmla="*/ 1482213 w 1710813"/>
              <a:gd name="connsiteY7" fmla="*/ 29497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813" h="2824317">
                <a:moveTo>
                  <a:pt x="0" y="376084"/>
                </a:moveTo>
                <a:lnTo>
                  <a:pt x="0" y="2824317"/>
                </a:lnTo>
                <a:lnTo>
                  <a:pt x="95865" y="2824317"/>
                </a:lnTo>
                <a:lnTo>
                  <a:pt x="1710813" y="2824317"/>
                </a:lnTo>
                <a:lnTo>
                  <a:pt x="1710813" y="2676833"/>
                </a:lnTo>
                <a:lnTo>
                  <a:pt x="1710813" y="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45B157C-7205-F646-8AAF-DBD20FCCBC4C}"/>
              </a:ext>
            </a:extLst>
          </p:cNvPr>
          <p:cNvSpPr/>
          <p:nvPr/>
        </p:nvSpPr>
        <p:spPr>
          <a:xfrm>
            <a:off x="1947618" y="2410857"/>
            <a:ext cx="2329488" cy="3142699"/>
          </a:xfrm>
          <a:custGeom>
            <a:avLst/>
            <a:gdLst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6" fmla="*/ 2263877 w 2455606"/>
              <a:gd name="connsiteY6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55606 w 2455606"/>
              <a:gd name="connsiteY4" fmla="*/ 1755057 h 283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606" h="2831690">
                <a:moveTo>
                  <a:pt x="0" y="0"/>
                </a:moveTo>
                <a:lnTo>
                  <a:pt x="0" y="2831690"/>
                </a:lnTo>
                <a:lnTo>
                  <a:pt x="88490" y="2831690"/>
                </a:lnTo>
                <a:lnTo>
                  <a:pt x="2455606" y="2831690"/>
                </a:lnTo>
                <a:lnTo>
                  <a:pt x="2455606" y="1755057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B54907B-9C97-AE47-A125-9A587644726D}"/>
              </a:ext>
            </a:extLst>
          </p:cNvPr>
          <p:cNvSpPr/>
          <p:nvPr/>
        </p:nvSpPr>
        <p:spPr>
          <a:xfrm>
            <a:off x="2120129" y="4420139"/>
            <a:ext cx="2284794" cy="1091381"/>
          </a:xfrm>
          <a:custGeom>
            <a:avLst/>
            <a:gdLst>
              <a:gd name="connsiteX0" fmla="*/ 2558845 w 2558845"/>
              <a:gd name="connsiteY0" fmla="*/ 0 h 1091381"/>
              <a:gd name="connsiteX1" fmla="*/ 2558845 w 2558845"/>
              <a:gd name="connsiteY1" fmla="*/ 1091381 h 1091381"/>
              <a:gd name="connsiteX2" fmla="*/ 2485103 w 2558845"/>
              <a:gd name="connsiteY2" fmla="*/ 1091381 h 1091381"/>
              <a:gd name="connsiteX3" fmla="*/ 0 w 2558845"/>
              <a:gd name="connsiteY3" fmla="*/ 1091381 h 1091381"/>
              <a:gd name="connsiteX4" fmla="*/ 0 w 2558845"/>
              <a:gd name="connsiteY4" fmla="*/ 582562 h 1091381"/>
              <a:gd name="connsiteX5" fmla="*/ 0 w 2558845"/>
              <a:gd name="connsiteY5" fmla="*/ 14749 h 10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845" h="1091381">
                <a:moveTo>
                  <a:pt x="2558845" y="0"/>
                </a:moveTo>
                <a:lnTo>
                  <a:pt x="2558845" y="1091381"/>
                </a:lnTo>
                <a:lnTo>
                  <a:pt x="2485103" y="1091381"/>
                </a:lnTo>
                <a:lnTo>
                  <a:pt x="0" y="1091381"/>
                </a:lnTo>
                <a:lnTo>
                  <a:pt x="0" y="582562"/>
                </a:lnTo>
                <a:lnTo>
                  <a:pt x="0" y="14749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366A1-45EC-1249-B0C2-FDBAC7838D9A}"/>
              </a:ext>
            </a:extLst>
          </p:cNvPr>
          <p:cNvSpPr txBox="1"/>
          <p:nvPr/>
        </p:nvSpPr>
        <p:spPr>
          <a:xfrm>
            <a:off x="4018781" y="4262676"/>
            <a:ext cx="638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FF0A73C-FDFB-784B-8FA0-EA173D5E9471}"/>
              </a:ext>
            </a:extLst>
          </p:cNvPr>
          <p:cNvSpPr/>
          <p:nvPr/>
        </p:nvSpPr>
        <p:spPr>
          <a:xfrm>
            <a:off x="2162632" y="2535607"/>
            <a:ext cx="2345388" cy="3023419"/>
          </a:xfrm>
          <a:custGeom>
            <a:avLst/>
            <a:gdLst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5" fmla="*/ 2470355 w 2573594"/>
              <a:gd name="connsiteY5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3594" h="3023419">
                <a:moveTo>
                  <a:pt x="0" y="1976284"/>
                </a:moveTo>
                <a:lnTo>
                  <a:pt x="0" y="3023419"/>
                </a:lnTo>
                <a:lnTo>
                  <a:pt x="2573594" y="3023419"/>
                </a:lnTo>
                <a:lnTo>
                  <a:pt x="2573594" y="0"/>
                </a:lnTo>
              </a:path>
            </a:pathLst>
          </a:custGeom>
          <a:noFill/>
          <a:ln w="25400">
            <a:solidFill>
              <a:srgbClr val="0000A3"/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5C7DDD7-BE3F-B143-A4C4-AF528D4540D7}"/>
              </a:ext>
            </a:extLst>
          </p:cNvPr>
          <p:cNvSpPr/>
          <p:nvPr/>
        </p:nvSpPr>
        <p:spPr>
          <a:xfrm>
            <a:off x="1714500" y="2240280"/>
            <a:ext cx="3188970" cy="3314700"/>
          </a:xfrm>
          <a:custGeom>
            <a:avLst/>
            <a:gdLst>
              <a:gd name="connsiteX0" fmla="*/ 0 w 3188970"/>
              <a:gd name="connsiteY0" fmla="*/ 0 h 3314700"/>
              <a:gd name="connsiteX1" fmla="*/ 0 w 3188970"/>
              <a:gd name="connsiteY1" fmla="*/ 3314700 h 3314700"/>
              <a:gd name="connsiteX2" fmla="*/ 3188970 w 3188970"/>
              <a:gd name="connsiteY2" fmla="*/ 3314700 h 3314700"/>
              <a:gd name="connsiteX3" fmla="*/ 3188970 w 3188970"/>
              <a:gd name="connsiteY3" fmla="*/ 11430 h 3314700"/>
              <a:gd name="connsiteX4" fmla="*/ 3188970 w 3188970"/>
              <a:gd name="connsiteY4" fmla="*/ 1143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970" h="3314700">
                <a:moveTo>
                  <a:pt x="0" y="0"/>
                </a:moveTo>
                <a:lnTo>
                  <a:pt x="0" y="3314700"/>
                </a:lnTo>
                <a:lnTo>
                  <a:pt x="3188970" y="3314700"/>
                </a:lnTo>
                <a:lnTo>
                  <a:pt x="3188970" y="11430"/>
                </a:lnTo>
                <a:lnTo>
                  <a:pt x="3188970" y="1143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76BA7D-D912-094B-A280-BDBC4F9149F0}"/>
              </a:ext>
            </a:extLst>
          </p:cNvPr>
          <p:cNvGrpSpPr/>
          <p:nvPr/>
        </p:nvGrpSpPr>
        <p:grpSpPr>
          <a:xfrm>
            <a:off x="1247868" y="1815620"/>
            <a:ext cx="1028924" cy="463979"/>
            <a:chOff x="1247868" y="1815620"/>
            <a:chExt cx="1028924" cy="463979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007FA27-9CF4-7743-A2DC-8BD8D1DCB92D}"/>
                </a:ext>
              </a:extLst>
            </p:cNvPr>
            <p:cNvSpPr/>
            <p:nvPr/>
          </p:nvSpPr>
          <p:spPr>
            <a:xfrm>
              <a:off x="1428787" y="1815620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CFCC0BC-A346-6D46-A4D1-0C72F2009BF4}"/>
                </a:ext>
              </a:extLst>
            </p:cNvPr>
            <p:cNvSpPr txBox="1"/>
            <p:nvPr/>
          </p:nvSpPr>
          <p:spPr>
            <a:xfrm>
              <a:off x="1247868" y="1838324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B4F9FC-DCD7-4D4F-8B15-6589ACCBB428}"/>
              </a:ext>
            </a:extLst>
          </p:cNvPr>
          <p:cNvGrpSpPr/>
          <p:nvPr/>
        </p:nvGrpSpPr>
        <p:grpSpPr>
          <a:xfrm>
            <a:off x="1510481" y="2208954"/>
            <a:ext cx="1028924" cy="463979"/>
            <a:chOff x="1549462" y="2216434"/>
            <a:chExt cx="1028924" cy="463979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29C110D-8068-9C41-8799-25E9F5DFC0F3}"/>
                </a:ext>
              </a:extLst>
            </p:cNvPr>
            <p:cNvSpPr/>
            <p:nvPr/>
          </p:nvSpPr>
          <p:spPr>
            <a:xfrm>
              <a:off x="1709684" y="2216434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EA9AB61-0444-624B-B17B-4BA90A2554D5}"/>
                </a:ext>
              </a:extLst>
            </p:cNvPr>
            <p:cNvSpPr txBox="1"/>
            <p:nvPr/>
          </p:nvSpPr>
          <p:spPr>
            <a:xfrm>
              <a:off x="1549462" y="2239138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337" name="Group 321">
            <a:extLst>
              <a:ext uri="{FF2B5EF4-FFF2-40B4-BE49-F238E27FC236}">
                <a16:creationId xmlns:a16="http://schemas.microsoft.com/office/drawing/2014/main" id="{CE43EBA3-78B5-3F40-8C70-2C81174FED92}"/>
              </a:ext>
            </a:extLst>
          </p:cNvPr>
          <p:cNvGrpSpPr>
            <a:grpSpLocks/>
          </p:cNvGrpSpPr>
          <p:nvPr/>
        </p:nvGrpSpPr>
        <p:grpSpPr bwMode="auto">
          <a:xfrm>
            <a:off x="5386202" y="1360556"/>
            <a:ext cx="310294" cy="628857"/>
            <a:chOff x="4140" y="429"/>
            <a:chExt cx="1425" cy="2396"/>
          </a:xfrm>
        </p:grpSpPr>
        <p:sp>
          <p:nvSpPr>
            <p:cNvPr id="338" name="Freeform 322">
              <a:extLst>
                <a:ext uri="{FF2B5EF4-FFF2-40B4-BE49-F238E27FC236}">
                  <a16:creationId xmlns:a16="http://schemas.microsoft.com/office/drawing/2014/main" id="{368EA2FA-44C8-834E-854B-7B514A74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3">
              <a:extLst>
                <a:ext uri="{FF2B5EF4-FFF2-40B4-BE49-F238E27FC236}">
                  <a16:creationId xmlns:a16="http://schemas.microsoft.com/office/drawing/2014/main" id="{70E7981D-F5CF-0F4F-95BC-59CAE7F37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Freeform 324">
              <a:extLst>
                <a:ext uri="{FF2B5EF4-FFF2-40B4-BE49-F238E27FC236}">
                  <a16:creationId xmlns:a16="http://schemas.microsoft.com/office/drawing/2014/main" id="{D34DC0AC-CA88-1949-9FF3-5446E9BD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Freeform 325">
              <a:extLst>
                <a:ext uri="{FF2B5EF4-FFF2-40B4-BE49-F238E27FC236}">
                  <a16:creationId xmlns:a16="http://schemas.microsoft.com/office/drawing/2014/main" id="{1C01594E-61F9-E249-9FA4-5D3422C2F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26">
              <a:extLst>
                <a:ext uri="{FF2B5EF4-FFF2-40B4-BE49-F238E27FC236}">
                  <a16:creationId xmlns:a16="http://schemas.microsoft.com/office/drawing/2014/main" id="{D77E1E19-E42D-9746-8590-DDBDBCF2E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3" name="Group 327">
              <a:extLst>
                <a:ext uri="{FF2B5EF4-FFF2-40B4-BE49-F238E27FC236}">
                  <a16:creationId xmlns:a16="http://schemas.microsoft.com/office/drawing/2014/main" id="{D43FBF8D-840F-7746-9599-7361C09F7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68" name="AutoShape 328">
                <a:extLst>
                  <a:ext uri="{FF2B5EF4-FFF2-40B4-BE49-F238E27FC236}">
                    <a16:creationId xmlns:a16="http://schemas.microsoft.com/office/drawing/2014/main" id="{F4FD27B7-CFFA-9E41-9435-D5C0C9F83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9" name="AutoShape 329">
                <a:extLst>
                  <a:ext uri="{FF2B5EF4-FFF2-40B4-BE49-F238E27FC236}">
                    <a16:creationId xmlns:a16="http://schemas.microsoft.com/office/drawing/2014/main" id="{7507A3CD-B7D7-4949-A9FB-24247DC4C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4" name="Rectangle 330">
              <a:extLst>
                <a:ext uri="{FF2B5EF4-FFF2-40B4-BE49-F238E27FC236}">
                  <a16:creationId xmlns:a16="http://schemas.microsoft.com/office/drawing/2014/main" id="{45BD24A7-490E-6D4A-97DE-1EB910C1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5" name="Group 331">
              <a:extLst>
                <a:ext uri="{FF2B5EF4-FFF2-40B4-BE49-F238E27FC236}">
                  <a16:creationId xmlns:a16="http://schemas.microsoft.com/office/drawing/2014/main" id="{D9050BE1-1376-E14C-8B43-5415B53EC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66" name="AutoShape 332">
                <a:extLst>
                  <a:ext uri="{FF2B5EF4-FFF2-40B4-BE49-F238E27FC236}">
                    <a16:creationId xmlns:a16="http://schemas.microsoft.com/office/drawing/2014/main" id="{C382B0F1-7E6E-C347-98FD-D6E0E226F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7" name="AutoShape 333">
                <a:extLst>
                  <a:ext uri="{FF2B5EF4-FFF2-40B4-BE49-F238E27FC236}">
                    <a16:creationId xmlns:a16="http://schemas.microsoft.com/office/drawing/2014/main" id="{B9D5D5BE-21B4-5E46-BCB8-3E6E15B81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6" name="Rectangle 334">
              <a:extLst>
                <a:ext uri="{FF2B5EF4-FFF2-40B4-BE49-F238E27FC236}">
                  <a16:creationId xmlns:a16="http://schemas.microsoft.com/office/drawing/2014/main" id="{85A27DE8-FCB1-FE4C-830E-B9A186841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7" name="Rectangle 335">
              <a:extLst>
                <a:ext uri="{FF2B5EF4-FFF2-40B4-BE49-F238E27FC236}">
                  <a16:creationId xmlns:a16="http://schemas.microsoft.com/office/drawing/2014/main" id="{2D81F5BF-5571-F841-A230-C4FABFAA7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8" name="Group 336">
              <a:extLst>
                <a:ext uri="{FF2B5EF4-FFF2-40B4-BE49-F238E27FC236}">
                  <a16:creationId xmlns:a16="http://schemas.microsoft.com/office/drawing/2014/main" id="{40511408-3E7E-064B-A2B4-4DC41FFBF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64" name="AutoShape 337">
                <a:extLst>
                  <a:ext uri="{FF2B5EF4-FFF2-40B4-BE49-F238E27FC236}">
                    <a16:creationId xmlns:a16="http://schemas.microsoft.com/office/drawing/2014/main" id="{CB6BB265-1398-B84D-B055-F2380188C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5" name="AutoShape 338">
                <a:extLst>
                  <a:ext uri="{FF2B5EF4-FFF2-40B4-BE49-F238E27FC236}">
                    <a16:creationId xmlns:a16="http://schemas.microsoft.com/office/drawing/2014/main" id="{284EDDE1-D475-0D45-B8E1-D22F3BB5F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9" name="Freeform 339">
              <a:extLst>
                <a:ext uri="{FF2B5EF4-FFF2-40B4-BE49-F238E27FC236}">
                  <a16:creationId xmlns:a16="http://schemas.microsoft.com/office/drawing/2014/main" id="{2EC30120-F28B-6C44-BA86-015592330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0" name="Group 340">
              <a:extLst>
                <a:ext uri="{FF2B5EF4-FFF2-40B4-BE49-F238E27FC236}">
                  <a16:creationId xmlns:a16="http://schemas.microsoft.com/office/drawing/2014/main" id="{1D12166E-59AE-AF4F-AC68-D94AFF496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62" name="AutoShape 341">
                <a:extLst>
                  <a:ext uri="{FF2B5EF4-FFF2-40B4-BE49-F238E27FC236}">
                    <a16:creationId xmlns:a16="http://schemas.microsoft.com/office/drawing/2014/main" id="{CEC2F114-3899-AC46-B9CD-3E7FEF7D5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3" name="AutoShape 342">
                <a:extLst>
                  <a:ext uri="{FF2B5EF4-FFF2-40B4-BE49-F238E27FC236}">
                    <a16:creationId xmlns:a16="http://schemas.microsoft.com/office/drawing/2014/main" id="{8B8898E2-D667-6D4F-819E-C8360C5DC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1" name="Rectangle 343">
              <a:extLst>
                <a:ext uri="{FF2B5EF4-FFF2-40B4-BE49-F238E27FC236}">
                  <a16:creationId xmlns:a16="http://schemas.microsoft.com/office/drawing/2014/main" id="{9997B225-39F6-714E-BB10-2E332CC3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2" name="Freeform 344">
              <a:extLst>
                <a:ext uri="{FF2B5EF4-FFF2-40B4-BE49-F238E27FC236}">
                  <a16:creationId xmlns:a16="http://schemas.microsoft.com/office/drawing/2014/main" id="{F23D691F-1D74-454D-92FD-1D49AEF2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345">
              <a:extLst>
                <a:ext uri="{FF2B5EF4-FFF2-40B4-BE49-F238E27FC236}">
                  <a16:creationId xmlns:a16="http://schemas.microsoft.com/office/drawing/2014/main" id="{7EC049DC-B651-8A4D-B4AF-D4AE45137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Oval 346">
              <a:extLst>
                <a:ext uri="{FF2B5EF4-FFF2-40B4-BE49-F238E27FC236}">
                  <a16:creationId xmlns:a16="http://schemas.microsoft.com/office/drawing/2014/main" id="{28E19479-A7E7-F541-BCED-CA07DE986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5" name="Freeform 347">
              <a:extLst>
                <a:ext uri="{FF2B5EF4-FFF2-40B4-BE49-F238E27FC236}">
                  <a16:creationId xmlns:a16="http://schemas.microsoft.com/office/drawing/2014/main" id="{8F392652-1C5F-C245-B8EC-1CC561431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AutoShape 348">
              <a:extLst>
                <a:ext uri="{FF2B5EF4-FFF2-40B4-BE49-F238E27FC236}">
                  <a16:creationId xmlns:a16="http://schemas.microsoft.com/office/drawing/2014/main" id="{927CAF21-8E01-8A41-AFE5-3F05534A6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7" name="AutoShape 349">
              <a:extLst>
                <a:ext uri="{FF2B5EF4-FFF2-40B4-BE49-F238E27FC236}">
                  <a16:creationId xmlns:a16="http://schemas.microsoft.com/office/drawing/2014/main" id="{1C72370F-4E8C-6E41-8FF7-F583D5073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8" name="Oval 350">
              <a:extLst>
                <a:ext uri="{FF2B5EF4-FFF2-40B4-BE49-F238E27FC236}">
                  <a16:creationId xmlns:a16="http://schemas.microsoft.com/office/drawing/2014/main" id="{7CAE6DBB-B7F5-6349-9D67-2B820D4A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9" name="Oval 351">
              <a:extLst>
                <a:ext uri="{FF2B5EF4-FFF2-40B4-BE49-F238E27FC236}">
                  <a16:creationId xmlns:a16="http://schemas.microsoft.com/office/drawing/2014/main" id="{94DCCCED-456C-814C-8079-310090B0F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0" name="Oval 352">
              <a:extLst>
                <a:ext uri="{FF2B5EF4-FFF2-40B4-BE49-F238E27FC236}">
                  <a16:creationId xmlns:a16="http://schemas.microsoft.com/office/drawing/2014/main" id="{5BEE1EAA-ED04-3045-954F-747BFBBA5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1" name="Rectangle 353">
              <a:extLst>
                <a:ext uri="{FF2B5EF4-FFF2-40B4-BE49-F238E27FC236}">
                  <a16:creationId xmlns:a16="http://schemas.microsoft.com/office/drawing/2014/main" id="{F2E64557-BE36-674A-9568-E85284DF3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70" name="Group 354">
            <a:extLst>
              <a:ext uri="{FF2B5EF4-FFF2-40B4-BE49-F238E27FC236}">
                <a16:creationId xmlns:a16="http://schemas.microsoft.com/office/drawing/2014/main" id="{02971CF7-0CB6-6841-96B9-CD3895F572BF}"/>
              </a:ext>
            </a:extLst>
          </p:cNvPr>
          <p:cNvGrpSpPr>
            <a:grpSpLocks/>
          </p:cNvGrpSpPr>
          <p:nvPr/>
        </p:nvGrpSpPr>
        <p:grpSpPr bwMode="auto">
          <a:xfrm>
            <a:off x="773442" y="1418426"/>
            <a:ext cx="525462" cy="434975"/>
            <a:chOff x="-44" y="1473"/>
            <a:chExt cx="981" cy="1105"/>
          </a:xfrm>
        </p:grpSpPr>
        <p:pic>
          <p:nvPicPr>
            <p:cNvPr id="371" name="Picture 355" descr="desktop_computer_stylized_medium">
              <a:extLst>
                <a:ext uri="{FF2B5EF4-FFF2-40B4-BE49-F238E27FC236}">
                  <a16:creationId xmlns:a16="http://schemas.microsoft.com/office/drawing/2014/main" id="{58DF8070-F2DF-F84A-8469-DEE030BD8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2" name="Freeform 356">
              <a:extLst>
                <a:ext uri="{FF2B5EF4-FFF2-40B4-BE49-F238E27FC236}">
                  <a16:creationId xmlns:a16="http://schemas.microsoft.com/office/drawing/2014/main" id="{E3865153-A00D-E343-AFF8-4652E9FFF1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3A81A7-03AE-D442-A671-DC35FE97563A}"/>
              </a:ext>
            </a:extLst>
          </p:cNvPr>
          <p:cNvGrpSpPr/>
          <p:nvPr/>
        </p:nvGrpSpPr>
        <p:grpSpPr>
          <a:xfrm>
            <a:off x="1830370" y="2617249"/>
            <a:ext cx="1028924" cy="463397"/>
            <a:chOff x="1830370" y="2617249"/>
            <a:chExt cx="1028924" cy="463397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1102884-47F2-514E-81B8-C6505D1701C5}"/>
                </a:ext>
              </a:extLst>
            </p:cNvPr>
            <p:cNvSpPr/>
            <p:nvPr/>
          </p:nvSpPr>
          <p:spPr>
            <a:xfrm>
              <a:off x="1990582" y="2617249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8E8A36E-C98B-EC43-99F7-B8138B25C779}"/>
                </a:ext>
              </a:extLst>
            </p:cNvPr>
            <p:cNvSpPr txBox="1"/>
            <p:nvPr/>
          </p:nvSpPr>
          <p:spPr>
            <a:xfrm>
              <a:off x="1830370" y="2639371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4920F69-7924-354E-BEAC-09060A44F38B}"/>
              </a:ext>
            </a:extLst>
          </p:cNvPr>
          <p:cNvGrpSpPr/>
          <p:nvPr/>
        </p:nvGrpSpPr>
        <p:grpSpPr>
          <a:xfrm>
            <a:off x="6475440" y="1528391"/>
            <a:ext cx="5173835" cy="3801217"/>
            <a:chOff x="6493941" y="1557642"/>
            <a:chExt cx="5173835" cy="3801217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09B789F-6176-5B46-9E76-E4B1DC511275}"/>
                </a:ext>
              </a:extLst>
            </p:cNvPr>
            <p:cNvSpPr/>
            <p:nvPr/>
          </p:nvSpPr>
          <p:spPr>
            <a:xfrm>
              <a:off x="6573113" y="1557642"/>
              <a:ext cx="2247142" cy="27264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581802C-ADD6-C943-9F25-55344444C714}"/>
                </a:ext>
              </a:extLst>
            </p:cNvPr>
            <p:cNvSpPr/>
            <p:nvPr/>
          </p:nvSpPr>
          <p:spPr>
            <a:xfrm>
              <a:off x="6662258" y="3758046"/>
              <a:ext cx="2070591" cy="40916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65B346D-644B-5D48-B98B-838D0B13216F}"/>
                </a:ext>
              </a:extLst>
            </p:cNvPr>
            <p:cNvSpPr txBox="1"/>
            <p:nvPr/>
          </p:nvSpPr>
          <p:spPr>
            <a:xfrm>
              <a:off x="6493941" y="3752006"/>
              <a:ext cx="233380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Cong. Cont.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12481C95-56B5-814F-99E7-EC8DC1B24912}"/>
                </a:ext>
              </a:extLst>
            </p:cNvPr>
            <p:cNvGrpSpPr/>
            <p:nvPr/>
          </p:nvGrpSpPr>
          <p:grpSpPr>
            <a:xfrm>
              <a:off x="6549806" y="2804024"/>
              <a:ext cx="2147125" cy="968714"/>
              <a:chOff x="3786573" y="4781422"/>
              <a:chExt cx="1289919" cy="450478"/>
            </a:xfrm>
          </p:grpSpPr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A1B08E61-89E4-7E48-AE03-358210EB4F99}"/>
                  </a:ext>
                </a:extLst>
              </p:cNvPr>
              <p:cNvGrpSpPr/>
              <p:nvPr/>
            </p:nvGrpSpPr>
            <p:grpSpPr>
              <a:xfrm>
                <a:off x="3786573" y="4781422"/>
                <a:ext cx="535512" cy="197065"/>
                <a:chOff x="3638004" y="4844056"/>
                <a:chExt cx="535512" cy="197065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3DA7CF-481E-4944-B33C-8DDD60957A5C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E2808FFB-0C3C-7D40-8E70-70D6E0695DB5}"/>
                    </a:ext>
                  </a:extLst>
                </p:cNvPr>
                <p:cNvSpPr txBox="1"/>
                <p:nvPr/>
              </p:nvSpPr>
              <p:spPr>
                <a:xfrm>
                  <a:off x="3638004" y="4844056"/>
                  <a:ext cx="535512" cy="197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0D370A69-00DF-5D4A-BA99-42A810952634}"/>
                  </a:ext>
                </a:extLst>
              </p:cNvPr>
              <p:cNvGrpSpPr/>
              <p:nvPr/>
            </p:nvGrpSpPr>
            <p:grpSpPr>
              <a:xfrm>
                <a:off x="3856579" y="4996013"/>
                <a:ext cx="1219913" cy="235887"/>
                <a:chOff x="3856579" y="4996013"/>
                <a:chExt cx="1219913" cy="235887"/>
              </a:xfrm>
            </p:grpSpPr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A734BAD2-0E64-6740-8F0C-E8ED4C14FE9E}"/>
                    </a:ext>
                  </a:extLst>
                </p:cNvPr>
                <p:cNvSpPr txBox="1"/>
                <p:nvPr/>
              </p:nvSpPr>
              <p:spPr>
                <a:xfrm>
                  <a:off x="3856579" y="4996392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48E21D53-F0A6-F74E-AB97-A44AA527AEC4}"/>
                    </a:ext>
                  </a:extLst>
                </p:cNvPr>
                <p:cNvSpPr/>
                <p:nvPr/>
              </p:nvSpPr>
              <p:spPr>
                <a:xfrm>
                  <a:off x="3857961" y="49984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FAFAFC96-FE70-B84C-8774-34DD7424DBFD}"/>
                    </a:ext>
                  </a:extLst>
                </p:cNvPr>
                <p:cNvSpPr txBox="1"/>
                <p:nvPr/>
              </p:nvSpPr>
              <p:spPr>
                <a:xfrm>
                  <a:off x="4263655" y="5002841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EC252B6A-74EB-C945-8F3A-6F35BFA13BF3}"/>
                    </a:ext>
                  </a:extLst>
                </p:cNvPr>
                <p:cNvSpPr txBox="1"/>
                <p:nvPr/>
              </p:nvSpPr>
              <p:spPr>
                <a:xfrm>
                  <a:off x="4674716" y="4996013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AB0D006E-F86B-B248-8AE9-1A8F75B5E0A6}"/>
                </a:ext>
              </a:extLst>
            </p:cNvPr>
            <p:cNvGrpSpPr/>
            <p:nvPr/>
          </p:nvGrpSpPr>
          <p:grpSpPr>
            <a:xfrm>
              <a:off x="7234288" y="2794928"/>
              <a:ext cx="891382" cy="875971"/>
              <a:chOff x="3774433" y="4781422"/>
              <a:chExt cx="535512" cy="407350"/>
            </a:xfrm>
          </p:grpSpPr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10F55B46-0C1A-A841-8F0C-E1A52028C7BF}"/>
                  </a:ext>
                </a:extLst>
              </p:cNvPr>
              <p:cNvGrpSpPr/>
              <p:nvPr/>
            </p:nvGrpSpPr>
            <p:grpSpPr>
              <a:xfrm>
                <a:off x="3774433" y="4781422"/>
                <a:ext cx="535512" cy="207083"/>
                <a:chOff x="3625864" y="4844056"/>
                <a:chExt cx="535512" cy="207083"/>
              </a:xfrm>
            </p:grpSpPr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EC5DB685-758D-2D46-BCEB-7AE2D960046F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4D8A8232-D72B-B644-86B9-14BFFDCB0493}"/>
                    </a:ext>
                  </a:extLst>
                </p:cNvPr>
                <p:cNvSpPr txBox="1"/>
                <p:nvPr/>
              </p:nvSpPr>
              <p:spPr>
                <a:xfrm>
                  <a:off x="362586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7966A0B3-F834-AE43-9CAA-0714AAF94371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39F8B660-5511-2641-9DC0-5EE5608C39ED}"/>
                </a:ext>
              </a:extLst>
            </p:cNvPr>
            <p:cNvGrpSpPr/>
            <p:nvPr/>
          </p:nvGrpSpPr>
          <p:grpSpPr>
            <a:xfrm>
              <a:off x="7949081" y="2785831"/>
              <a:ext cx="891382" cy="875971"/>
              <a:chOff x="3780503" y="4781422"/>
              <a:chExt cx="535512" cy="407350"/>
            </a:xfrm>
          </p:grpSpPr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7CEE81F8-208D-9A40-9910-8B77931FE8D3}"/>
                  </a:ext>
                </a:extLst>
              </p:cNvPr>
              <p:cNvGrpSpPr/>
              <p:nvPr/>
            </p:nvGrpSpPr>
            <p:grpSpPr>
              <a:xfrm>
                <a:off x="3780503" y="4781422"/>
                <a:ext cx="535512" cy="207083"/>
                <a:chOff x="3631934" y="4844056"/>
                <a:chExt cx="535512" cy="207083"/>
              </a:xfrm>
            </p:grpSpPr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7231244D-97B0-954A-B18D-F5E878A750BF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BFFAB1E-B9DA-4141-A041-11972BDBEC57}"/>
                    </a:ext>
                  </a:extLst>
                </p:cNvPr>
                <p:cNvSpPr txBox="1"/>
                <p:nvPr/>
              </p:nvSpPr>
              <p:spPr>
                <a:xfrm>
                  <a:off x="363193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C8AAD7-ECB7-DD42-900C-BB8AF5A4EEB5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803F822F-EB09-4841-864D-5B88EC3F0EBD}"/>
                </a:ext>
              </a:extLst>
            </p:cNvPr>
            <p:cNvGrpSpPr/>
            <p:nvPr/>
          </p:nvGrpSpPr>
          <p:grpSpPr>
            <a:xfrm>
              <a:off x="6584985" y="4775942"/>
              <a:ext cx="2224498" cy="576373"/>
              <a:chOff x="3690830" y="5656622"/>
              <a:chExt cx="1336402" cy="268029"/>
            </a:xfrm>
          </p:grpSpPr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EBD1D2BD-9277-B644-AA27-F1B0A7223E3B}"/>
                  </a:ext>
                </a:extLst>
              </p:cNvPr>
              <p:cNvSpPr/>
              <p:nvPr/>
            </p:nvSpPr>
            <p:spPr>
              <a:xfrm>
                <a:off x="3690830" y="5656622"/>
                <a:ext cx="1336402" cy="2680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5A7D0F8-839E-3B45-B426-E3EE5FBEB4D4}"/>
                  </a:ext>
                </a:extLst>
              </p:cNvPr>
              <p:cNvSpPr/>
              <p:nvPr/>
            </p:nvSpPr>
            <p:spPr>
              <a:xfrm>
                <a:off x="3728029" y="5692526"/>
                <a:ext cx="1243940" cy="190274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79E46073-594F-AC45-A63F-D0F936E28208}"/>
                  </a:ext>
                </a:extLst>
              </p:cNvPr>
              <p:cNvSpPr txBox="1"/>
              <p:nvPr/>
            </p:nvSpPr>
            <p:spPr>
              <a:xfrm>
                <a:off x="3722590" y="5683087"/>
                <a:ext cx="1258804" cy="214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UDP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4631E62-3A21-714F-9082-157DAA594C5D}"/>
                </a:ext>
              </a:extLst>
            </p:cNvPr>
            <p:cNvGrpSpPr/>
            <p:nvPr/>
          </p:nvGrpSpPr>
          <p:grpSpPr>
            <a:xfrm>
              <a:off x="9393371" y="4782486"/>
              <a:ext cx="2224498" cy="576373"/>
              <a:chOff x="3690830" y="5656622"/>
              <a:chExt cx="1336402" cy="268029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C405E8F4-991B-2443-9E2F-D9095A9F30FB}"/>
                  </a:ext>
                </a:extLst>
              </p:cNvPr>
              <p:cNvSpPr/>
              <p:nvPr/>
            </p:nvSpPr>
            <p:spPr>
              <a:xfrm>
                <a:off x="3690830" y="5656622"/>
                <a:ext cx="1336402" cy="2680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5BC25DB8-4264-1149-8D3F-62021F04E6D0}"/>
                  </a:ext>
                </a:extLst>
              </p:cNvPr>
              <p:cNvSpPr/>
              <p:nvPr/>
            </p:nvSpPr>
            <p:spPr>
              <a:xfrm>
                <a:off x="3728029" y="5692526"/>
                <a:ext cx="1243940" cy="190274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E615BC4C-981C-0149-8B66-79C13C37121F}"/>
                  </a:ext>
                </a:extLst>
              </p:cNvPr>
              <p:cNvSpPr txBox="1"/>
              <p:nvPr/>
            </p:nvSpPr>
            <p:spPr>
              <a:xfrm>
                <a:off x="3722590" y="5689783"/>
                <a:ext cx="1258804" cy="214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UDP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15DB57F-0D4B-6B48-B6BC-CF2EB3013043}"/>
                </a:ext>
              </a:extLst>
            </p:cNvPr>
            <p:cNvCxnSpPr/>
            <p:nvPr/>
          </p:nvCxnSpPr>
          <p:spPr>
            <a:xfrm>
              <a:off x="6637851" y="4424382"/>
              <a:ext cx="5029925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8F95687-7CF8-EA4B-907F-32579687B97F}"/>
                </a:ext>
              </a:extLst>
            </p:cNvPr>
            <p:cNvSpPr/>
            <p:nvPr/>
          </p:nvSpPr>
          <p:spPr>
            <a:xfrm>
              <a:off x="9372262" y="1612419"/>
              <a:ext cx="2247142" cy="27264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72ED8D6A-7AE4-9F4A-89E2-82D67D92D2E9}"/>
                </a:ext>
              </a:extLst>
            </p:cNvPr>
            <p:cNvSpPr/>
            <p:nvPr/>
          </p:nvSpPr>
          <p:spPr>
            <a:xfrm>
              <a:off x="9461407" y="3812823"/>
              <a:ext cx="2070591" cy="40916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FA7BA35-193B-1B4B-BFFC-BFF8A1B29D41}"/>
                </a:ext>
              </a:extLst>
            </p:cNvPr>
            <p:cNvSpPr txBox="1"/>
            <p:nvPr/>
          </p:nvSpPr>
          <p:spPr>
            <a:xfrm>
              <a:off x="9293090" y="3806783"/>
              <a:ext cx="233380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Cong. Cont.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B1474ED0-3919-B64A-96AB-4FF1F7B00077}"/>
                </a:ext>
              </a:extLst>
            </p:cNvPr>
            <p:cNvGrpSpPr/>
            <p:nvPr/>
          </p:nvGrpSpPr>
          <p:grpSpPr>
            <a:xfrm>
              <a:off x="9348955" y="2858801"/>
              <a:ext cx="2147125" cy="968714"/>
              <a:chOff x="3786573" y="4781422"/>
              <a:chExt cx="1289919" cy="45047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9818E9A5-A4E4-3446-B635-CFCF5897BFDE}"/>
                  </a:ext>
                </a:extLst>
              </p:cNvPr>
              <p:cNvGrpSpPr/>
              <p:nvPr/>
            </p:nvGrpSpPr>
            <p:grpSpPr>
              <a:xfrm>
                <a:off x="3786573" y="4781422"/>
                <a:ext cx="535512" cy="197065"/>
                <a:chOff x="3638004" y="4844056"/>
                <a:chExt cx="535512" cy="197065"/>
              </a:xfrm>
            </p:grpSpPr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26E56F5B-0FFF-334C-BE13-DACFF2EA6ABD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2D2CE644-7608-1E4F-82E8-95BA38A3F49A}"/>
                    </a:ext>
                  </a:extLst>
                </p:cNvPr>
                <p:cNvSpPr txBox="1"/>
                <p:nvPr/>
              </p:nvSpPr>
              <p:spPr>
                <a:xfrm>
                  <a:off x="3638004" y="4844056"/>
                  <a:ext cx="535512" cy="197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ED37937D-DD91-964F-99D2-E63CC86233DF}"/>
                  </a:ext>
                </a:extLst>
              </p:cNvPr>
              <p:cNvGrpSpPr/>
              <p:nvPr/>
            </p:nvGrpSpPr>
            <p:grpSpPr>
              <a:xfrm>
                <a:off x="3856579" y="4996013"/>
                <a:ext cx="1219913" cy="235887"/>
                <a:chOff x="3856579" y="4996013"/>
                <a:chExt cx="1219913" cy="235887"/>
              </a:xfrm>
            </p:grpSpPr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39B46E54-EE11-C84C-8423-1A93842FE46E}"/>
                    </a:ext>
                  </a:extLst>
                </p:cNvPr>
                <p:cNvSpPr txBox="1"/>
                <p:nvPr/>
              </p:nvSpPr>
              <p:spPr>
                <a:xfrm>
                  <a:off x="3856579" y="4996392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FCA82C8C-53C9-894A-BCB4-76091C2ACE02}"/>
                    </a:ext>
                  </a:extLst>
                </p:cNvPr>
                <p:cNvSpPr/>
                <p:nvPr/>
              </p:nvSpPr>
              <p:spPr>
                <a:xfrm>
                  <a:off x="3857961" y="49984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F9BE178C-7DCC-E843-B9B1-42A1763F76F4}"/>
                    </a:ext>
                  </a:extLst>
                </p:cNvPr>
                <p:cNvSpPr txBox="1"/>
                <p:nvPr/>
              </p:nvSpPr>
              <p:spPr>
                <a:xfrm>
                  <a:off x="4263655" y="5002841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87957DEE-AA74-564C-B4AA-8D3329C4C861}"/>
                    </a:ext>
                  </a:extLst>
                </p:cNvPr>
                <p:cNvSpPr txBox="1"/>
                <p:nvPr/>
              </p:nvSpPr>
              <p:spPr>
                <a:xfrm>
                  <a:off x="4674716" y="4996013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DC1DF91D-852F-CC4A-807C-18EF49FECF15}"/>
                </a:ext>
              </a:extLst>
            </p:cNvPr>
            <p:cNvGrpSpPr/>
            <p:nvPr/>
          </p:nvGrpSpPr>
          <p:grpSpPr>
            <a:xfrm>
              <a:off x="10033437" y="2849705"/>
              <a:ext cx="891382" cy="875971"/>
              <a:chOff x="3774433" y="4781422"/>
              <a:chExt cx="535512" cy="407350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60F3899C-16A5-2040-B8D3-B40BE3789B5F}"/>
                  </a:ext>
                </a:extLst>
              </p:cNvPr>
              <p:cNvGrpSpPr/>
              <p:nvPr/>
            </p:nvGrpSpPr>
            <p:grpSpPr>
              <a:xfrm>
                <a:off x="3774433" y="4781422"/>
                <a:ext cx="535512" cy="207083"/>
                <a:chOff x="3625864" y="4844056"/>
                <a:chExt cx="535512" cy="207083"/>
              </a:xfrm>
            </p:grpSpPr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23B0C62B-9CD8-C94C-880B-A38322BA5077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0F2D4651-2D4B-5D43-8F4A-74780D8D5373}"/>
                    </a:ext>
                  </a:extLst>
                </p:cNvPr>
                <p:cNvSpPr txBox="1"/>
                <p:nvPr/>
              </p:nvSpPr>
              <p:spPr>
                <a:xfrm>
                  <a:off x="362586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B35FF821-5DAB-EA49-B5AD-1FFF18CFD0D6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C754F3A4-C128-D540-B52C-0C88F5DAA68B}"/>
                </a:ext>
              </a:extLst>
            </p:cNvPr>
            <p:cNvGrpSpPr/>
            <p:nvPr/>
          </p:nvGrpSpPr>
          <p:grpSpPr>
            <a:xfrm>
              <a:off x="10748230" y="2840608"/>
              <a:ext cx="891382" cy="875971"/>
              <a:chOff x="3780503" y="4781422"/>
              <a:chExt cx="535512" cy="407350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D10E593F-B966-A942-849B-BE0B9E4AEF39}"/>
                  </a:ext>
                </a:extLst>
              </p:cNvPr>
              <p:cNvGrpSpPr/>
              <p:nvPr/>
            </p:nvGrpSpPr>
            <p:grpSpPr>
              <a:xfrm>
                <a:off x="3780503" y="4781422"/>
                <a:ext cx="535512" cy="207083"/>
                <a:chOff x="3631934" y="4844056"/>
                <a:chExt cx="535512" cy="207083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3C0353BE-D06B-4A40-AA43-31B9BE3998C8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2751D3CB-9102-AC4C-A0E0-C28B7C9AFCFF}"/>
                    </a:ext>
                  </a:extLst>
                </p:cNvPr>
                <p:cNvSpPr txBox="1"/>
                <p:nvPr/>
              </p:nvSpPr>
              <p:spPr>
                <a:xfrm>
                  <a:off x="363193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543EEC5-F35A-D442-BCBE-B3CB8C2C5909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5" name="Freeform 404">
            <a:extLst>
              <a:ext uri="{FF2B5EF4-FFF2-40B4-BE49-F238E27FC236}">
                <a16:creationId xmlns:a16="http://schemas.microsoft.com/office/drawing/2014/main" id="{40C4075A-6AA6-EA45-A9F2-2E2640C5B049}"/>
              </a:ext>
            </a:extLst>
          </p:cNvPr>
          <p:cNvSpPr/>
          <p:nvPr/>
        </p:nvSpPr>
        <p:spPr>
          <a:xfrm>
            <a:off x="8348952" y="2170481"/>
            <a:ext cx="1435304" cy="3314700"/>
          </a:xfrm>
          <a:custGeom>
            <a:avLst/>
            <a:gdLst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7" fmla="*/ 1482213 w 1710813"/>
              <a:gd name="connsiteY7" fmla="*/ 29497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813" h="2824317">
                <a:moveTo>
                  <a:pt x="0" y="376084"/>
                </a:moveTo>
                <a:lnTo>
                  <a:pt x="0" y="2824317"/>
                </a:lnTo>
                <a:lnTo>
                  <a:pt x="95865" y="2824317"/>
                </a:lnTo>
                <a:lnTo>
                  <a:pt x="1710813" y="2824317"/>
                </a:lnTo>
                <a:lnTo>
                  <a:pt x="1710813" y="2676833"/>
                </a:lnTo>
                <a:lnTo>
                  <a:pt x="1710813" y="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6" name="Freeform 405">
            <a:extLst>
              <a:ext uri="{FF2B5EF4-FFF2-40B4-BE49-F238E27FC236}">
                <a16:creationId xmlns:a16="http://schemas.microsoft.com/office/drawing/2014/main" id="{987CB412-8308-D748-9394-292800F22809}"/>
              </a:ext>
            </a:extLst>
          </p:cNvPr>
          <p:cNvSpPr/>
          <p:nvPr/>
        </p:nvSpPr>
        <p:spPr>
          <a:xfrm>
            <a:off x="7544680" y="2246396"/>
            <a:ext cx="2790074" cy="3142699"/>
          </a:xfrm>
          <a:custGeom>
            <a:avLst/>
            <a:gdLst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6" fmla="*/ 2263877 w 2455606"/>
              <a:gd name="connsiteY6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55606 w 2455606"/>
              <a:gd name="connsiteY4" fmla="*/ 1755057 h 2831690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26633 w 2455606"/>
              <a:gd name="connsiteY4" fmla="*/ 1187695 h 2831690"/>
              <a:gd name="connsiteX0" fmla="*/ 0 w 2473320"/>
              <a:gd name="connsiteY0" fmla="*/ 0 h 2831690"/>
              <a:gd name="connsiteX1" fmla="*/ 0 w 2473320"/>
              <a:gd name="connsiteY1" fmla="*/ 2831690 h 2831690"/>
              <a:gd name="connsiteX2" fmla="*/ 88490 w 2473320"/>
              <a:gd name="connsiteY2" fmla="*/ 2831690 h 2831690"/>
              <a:gd name="connsiteX3" fmla="*/ 2455606 w 2473320"/>
              <a:gd name="connsiteY3" fmla="*/ 2831690 h 2831690"/>
              <a:gd name="connsiteX4" fmla="*/ 2473320 w 2473320"/>
              <a:gd name="connsiteY4" fmla="*/ 1192031 h 2831690"/>
              <a:gd name="connsiteX0" fmla="*/ 0 w 2460587"/>
              <a:gd name="connsiteY0" fmla="*/ 0 h 2831690"/>
              <a:gd name="connsiteX1" fmla="*/ 0 w 2460587"/>
              <a:gd name="connsiteY1" fmla="*/ 2831690 h 2831690"/>
              <a:gd name="connsiteX2" fmla="*/ 88490 w 2460587"/>
              <a:gd name="connsiteY2" fmla="*/ 2831690 h 2831690"/>
              <a:gd name="connsiteX3" fmla="*/ 2455606 w 2460587"/>
              <a:gd name="connsiteY3" fmla="*/ 2831690 h 2831690"/>
              <a:gd name="connsiteX4" fmla="*/ 2460587 w 2460587"/>
              <a:gd name="connsiteY4" fmla="*/ 1205040 h 283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587" h="2831690">
                <a:moveTo>
                  <a:pt x="0" y="0"/>
                </a:moveTo>
                <a:lnTo>
                  <a:pt x="0" y="2831690"/>
                </a:lnTo>
                <a:lnTo>
                  <a:pt x="88490" y="2831690"/>
                </a:lnTo>
                <a:lnTo>
                  <a:pt x="2455606" y="2831690"/>
                </a:lnTo>
                <a:cubicBezTo>
                  <a:pt x="2457266" y="2289473"/>
                  <a:pt x="2458927" y="1747257"/>
                  <a:pt x="2460587" y="1205040"/>
                </a:cubicBez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7" name="Freeform 406">
            <a:extLst>
              <a:ext uri="{FF2B5EF4-FFF2-40B4-BE49-F238E27FC236}">
                <a16:creationId xmlns:a16="http://schemas.microsoft.com/office/drawing/2014/main" id="{1C1B5B0F-521F-2E45-9FAB-870C29A70C36}"/>
              </a:ext>
            </a:extLst>
          </p:cNvPr>
          <p:cNvSpPr/>
          <p:nvPr/>
        </p:nvSpPr>
        <p:spPr>
          <a:xfrm>
            <a:off x="7766311" y="3553748"/>
            <a:ext cx="2615553" cy="1938327"/>
          </a:xfrm>
          <a:custGeom>
            <a:avLst/>
            <a:gdLst>
              <a:gd name="connsiteX0" fmla="*/ 2558845 w 2558845"/>
              <a:gd name="connsiteY0" fmla="*/ 0 h 1091381"/>
              <a:gd name="connsiteX1" fmla="*/ 2558845 w 2558845"/>
              <a:gd name="connsiteY1" fmla="*/ 1091381 h 1091381"/>
              <a:gd name="connsiteX2" fmla="*/ 2485103 w 2558845"/>
              <a:gd name="connsiteY2" fmla="*/ 1091381 h 1091381"/>
              <a:gd name="connsiteX3" fmla="*/ 0 w 2558845"/>
              <a:gd name="connsiteY3" fmla="*/ 1091381 h 1091381"/>
              <a:gd name="connsiteX4" fmla="*/ 0 w 2558845"/>
              <a:gd name="connsiteY4" fmla="*/ 582562 h 1091381"/>
              <a:gd name="connsiteX5" fmla="*/ 0 w 2558845"/>
              <a:gd name="connsiteY5" fmla="*/ 14749 h 10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845" h="1091381">
                <a:moveTo>
                  <a:pt x="2558845" y="0"/>
                </a:moveTo>
                <a:lnTo>
                  <a:pt x="2558845" y="1091381"/>
                </a:lnTo>
                <a:lnTo>
                  <a:pt x="2485103" y="1091381"/>
                </a:lnTo>
                <a:lnTo>
                  <a:pt x="0" y="1091381"/>
                </a:lnTo>
                <a:lnTo>
                  <a:pt x="0" y="582562"/>
                </a:lnTo>
                <a:lnTo>
                  <a:pt x="0" y="14749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6382F978-AC8E-C040-99D9-CA9B8E31521E}"/>
              </a:ext>
            </a:extLst>
          </p:cNvPr>
          <p:cNvSpPr txBox="1"/>
          <p:nvPr/>
        </p:nvSpPr>
        <p:spPr>
          <a:xfrm>
            <a:off x="10145437" y="3362319"/>
            <a:ext cx="638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" name="Freeform 408">
            <a:extLst>
              <a:ext uri="{FF2B5EF4-FFF2-40B4-BE49-F238E27FC236}">
                <a16:creationId xmlns:a16="http://schemas.microsoft.com/office/drawing/2014/main" id="{1A908A7F-3066-AE4D-AF51-C9A804B6CE7D}"/>
              </a:ext>
            </a:extLst>
          </p:cNvPr>
          <p:cNvSpPr/>
          <p:nvPr/>
        </p:nvSpPr>
        <p:spPr>
          <a:xfrm>
            <a:off x="7650449" y="2146221"/>
            <a:ext cx="2613793" cy="3263616"/>
          </a:xfrm>
          <a:custGeom>
            <a:avLst/>
            <a:gdLst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5" fmla="*/ 2470355 w 2573594"/>
              <a:gd name="connsiteY5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0" fmla="*/ 0 w 2600836"/>
              <a:gd name="connsiteY0" fmla="*/ 1541913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  <a:gd name="connsiteX0" fmla="*/ 23944 w 2600836"/>
              <a:gd name="connsiteY0" fmla="*/ 919596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  <a:gd name="connsiteX0" fmla="*/ 23944 w 2600836"/>
              <a:gd name="connsiteY0" fmla="*/ 1037950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836" h="2589048">
                <a:moveTo>
                  <a:pt x="23944" y="1037950"/>
                </a:moveTo>
                <a:lnTo>
                  <a:pt x="0" y="2589048"/>
                </a:lnTo>
                <a:lnTo>
                  <a:pt x="2573594" y="2589048"/>
                </a:lnTo>
                <a:lnTo>
                  <a:pt x="2600836" y="0"/>
                </a:lnTo>
              </a:path>
            </a:pathLst>
          </a:custGeom>
          <a:noFill/>
          <a:ln w="25400">
            <a:solidFill>
              <a:srgbClr val="0000A3"/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Freeform 409">
            <a:extLst>
              <a:ext uri="{FF2B5EF4-FFF2-40B4-BE49-F238E27FC236}">
                <a16:creationId xmlns:a16="http://schemas.microsoft.com/office/drawing/2014/main" id="{83931E98-1B7D-384B-BFEB-FCDFE65078EF}"/>
              </a:ext>
            </a:extLst>
          </p:cNvPr>
          <p:cNvSpPr/>
          <p:nvPr/>
        </p:nvSpPr>
        <p:spPr>
          <a:xfrm>
            <a:off x="6974900" y="2171905"/>
            <a:ext cx="4169952" cy="3314700"/>
          </a:xfrm>
          <a:custGeom>
            <a:avLst/>
            <a:gdLst>
              <a:gd name="connsiteX0" fmla="*/ 0 w 3188970"/>
              <a:gd name="connsiteY0" fmla="*/ 0 h 3314700"/>
              <a:gd name="connsiteX1" fmla="*/ 0 w 3188970"/>
              <a:gd name="connsiteY1" fmla="*/ 3314700 h 3314700"/>
              <a:gd name="connsiteX2" fmla="*/ 3188970 w 3188970"/>
              <a:gd name="connsiteY2" fmla="*/ 3314700 h 3314700"/>
              <a:gd name="connsiteX3" fmla="*/ 3188970 w 3188970"/>
              <a:gd name="connsiteY3" fmla="*/ 11430 h 3314700"/>
              <a:gd name="connsiteX4" fmla="*/ 3188970 w 3188970"/>
              <a:gd name="connsiteY4" fmla="*/ 1143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970" h="3314700">
                <a:moveTo>
                  <a:pt x="0" y="0"/>
                </a:moveTo>
                <a:lnTo>
                  <a:pt x="0" y="3314700"/>
                </a:lnTo>
                <a:lnTo>
                  <a:pt x="3188970" y="3314700"/>
                </a:lnTo>
                <a:lnTo>
                  <a:pt x="3188970" y="11430"/>
                </a:lnTo>
                <a:lnTo>
                  <a:pt x="3188970" y="1143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36C3A314-2D9A-404F-8230-A4A467D0C32C}"/>
              </a:ext>
            </a:extLst>
          </p:cNvPr>
          <p:cNvGrpSpPr/>
          <p:nvPr/>
        </p:nvGrpSpPr>
        <p:grpSpPr>
          <a:xfrm>
            <a:off x="6503169" y="1768807"/>
            <a:ext cx="1028924" cy="463979"/>
            <a:chOff x="1247868" y="1815620"/>
            <a:chExt cx="1028924" cy="463979"/>
          </a:xfrm>
        </p:grpSpPr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5671867B-859D-D44F-97AD-9DEBB99183D8}"/>
                </a:ext>
              </a:extLst>
            </p:cNvPr>
            <p:cNvSpPr/>
            <p:nvPr/>
          </p:nvSpPr>
          <p:spPr>
            <a:xfrm>
              <a:off x="1428787" y="1815620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CE7F9D86-BEAA-3A46-901A-86C3624ABB9F}"/>
                </a:ext>
              </a:extLst>
            </p:cNvPr>
            <p:cNvSpPr txBox="1"/>
            <p:nvPr/>
          </p:nvSpPr>
          <p:spPr>
            <a:xfrm>
              <a:off x="1247868" y="1838324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914C06D-67B1-A64E-A9BE-B28271EAC851}"/>
              </a:ext>
            </a:extLst>
          </p:cNvPr>
          <p:cNvGrpSpPr/>
          <p:nvPr/>
        </p:nvGrpSpPr>
        <p:grpSpPr>
          <a:xfrm>
            <a:off x="7197108" y="1926223"/>
            <a:ext cx="1028924" cy="463979"/>
            <a:chOff x="1549462" y="2216434"/>
            <a:chExt cx="1028924" cy="463979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B14EC4F3-1B7C-8A48-B61B-F7E8DF5936C1}"/>
                </a:ext>
              </a:extLst>
            </p:cNvPr>
            <p:cNvSpPr/>
            <p:nvPr/>
          </p:nvSpPr>
          <p:spPr>
            <a:xfrm>
              <a:off x="1709684" y="2216434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F6AD70F9-6580-8941-A480-DF49A1C6870C}"/>
                </a:ext>
              </a:extLst>
            </p:cNvPr>
            <p:cNvSpPr txBox="1"/>
            <p:nvPr/>
          </p:nvSpPr>
          <p:spPr>
            <a:xfrm>
              <a:off x="1549462" y="2239138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E7FCC604-228D-1D45-BECA-84FEB1D75032}"/>
              </a:ext>
            </a:extLst>
          </p:cNvPr>
          <p:cNvGrpSpPr/>
          <p:nvPr/>
        </p:nvGrpSpPr>
        <p:grpSpPr>
          <a:xfrm>
            <a:off x="7867432" y="2206258"/>
            <a:ext cx="1028924" cy="463397"/>
            <a:chOff x="1830370" y="2617249"/>
            <a:chExt cx="1028924" cy="463397"/>
          </a:xfrm>
        </p:grpSpPr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F5BA8F89-946C-8040-B6D8-FD2E7F66B322}"/>
                </a:ext>
              </a:extLst>
            </p:cNvPr>
            <p:cNvSpPr/>
            <p:nvPr/>
          </p:nvSpPr>
          <p:spPr>
            <a:xfrm>
              <a:off x="1990582" y="2617249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3E5DFF80-8F1D-7942-879B-1271422CB279}"/>
                </a:ext>
              </a:extLst>
            </p:cNvPr>
            <p:cNvSpPr txBox="1"/>
            <p:nvPr/>
          </p:nvSpPr>
          <p:spPr>
            <a:xfrm>
              <a:off x="1830370" y="2639371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20" name="Group 321">
            <a:extLst>
              <a:ext uri="{FF2B5EF4-FFF2-40B4-BE49-F238E27FC236}">
                <a16:creationId xmlns:a16="http://schemas.microsoft.com/office/drawing/2014/main" id="{5FD4065E-D520-324B-BAF7-C767ACB19696}"/>
              </a:ext>
            </a:extLst>
          </p:cNvPr>
          <p:cNvGrpSpPr>
            <a:grpSpLocks/>
          </p:cNvGrpSpPr>
          <p:nvPr/>
        </p:nvGrpSpPr>
        <p:grpSpPr bwMode="auto">
          <a:xfrm>
            <a:off x="11407734" y="1304127"/>
            <a:ext cx="310294" cy="628857"/>
            <a:chOff x="4140" y="429"/>
            <a:chExt cx="1425" cy="2396"/>
          </a:xfrm>
        </p:grpSpPr>
        <p:sp>
          <p:nvSpPr>
            <p:cNvPr id="421" name="Freeform 322">
              <a:extLst>
                <a:ext uri="{FF2B5EF4-FFF2-40B4-BE49-F238E27FC236}">
                  <a16:creationId xmlns:a16="http://schemas.microsoft.com/office/drawing/2014/main" id="{D02ABE43-5E13-B145-B94C-C58F3DCA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2" name="Rectangle 323">
              <a:extLst>
                <a:ext uri="{FF2B5EF4-FFF2-40B4-BE49-F238E27FC236}">
                  <a16:creationId xmlns:a16="http://schemas.microsoft.com/office/drawing/2014/main" id="{F00FC15D-81DF-154E-B346-A02E5BB09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Freeform 324">
              <a:extLst>
                <a:ext uri="{FF2B5EF4-FFF2-40B4-BE49-F238E27FC236}">
                  <a16:creationId xmlns:a16="http://schemas.microsoft.com/office/drawing/2014/main" id="{9EDC6DEA-1800-2242-A41B-64290BDE5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Freeform 325">
              <a:extLst>
                <a:ext uri="{FF2B5EF4-FFF2-40B4-BE49-F238E27FC236}">
                  <a16:creationId xmlns:a16="http://schemas.microsoft.com/office/drawing/2014/main" id="{6B645393-CB08-CD45-A32C-E0CAB8B28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5" name="Rectangle 326">
              <a:extLst>
                <a:ext uri="{FF2B5EF4-FFF2-40B4-BE49-F238E27FC236}">
                  <a16:creationId xmlns:a16="http://schemas.microsoft.com/office/drawing/2014/main" id="{F7D8C71F-1046-024C-AFCA-5D7EEA3C2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6" name="Group 327">
              <a:extLst>
                <a:ext uri="{FF2B5EF4-FFF2-40B4-BE49-F238E27FC236}">
                  <a16:creationId xmlns:a16="http://schemas.microsoft.com/office/drawing/2014/main" id="{71E1A54C-6480-8348-BEDE-47CF3F726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328">
                <a:extLst>
                  <a:ext uri="{FF2B5EF4-FFF2-40B4-BE49-F238E27FC236}">
                    <a16:creationId xmlns:a16="http://schemas.microsoft.com/office/drawing/2014/main" id="{499DC40C-0B22-A74B-B40C-9CA5C80CE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2" name="AutoShape 329">
                <a:extLst>
                  <a:ext uri="{FF2B5EF4-FFF2-40B4-BE49-F238E27FC236}">
                    <a16:creationId xmlns:a16="http://schemas.microsoft.com/office/drawing/2014/main" id="{E345CCF7-1B7A-214C-B2E5-1D945CD50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7" name="Rectangle 330">
              <a:extLst>
                <a:ext uri="{FF2B5EF4-FFF2-40B4-BE49-F238E27FC236}">
                  <a16:creationId xmlns:a16="http://schemas.microsoft.com/office/drawing/2014/main" id="{146B9F29-5633-F44E-82CA-96A9C1187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8" name="Group 331">
              <a:extLst>
                <a:ext uri="{FF2B5EF4-FFF2-40B4-BE49-F238E27FC236}">
                  <a16:creationId xmlns:a16="http://schemas.microsoft.com/office/drawing/2014/main" id="{B7B31D54-997E-CA40-BC79-A8CA37828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332">
                <a:extLst>
                  <a:ext uri="{FF2B5EF4-FFF2-40B4-BE49-F238E27FC236}">
                    <a16:creationId xmlns:a16="http://schemas.microsoft.com/office/drawing/2014/main" id="{8C8F59CE-49E8-E249-A804-53F0926B4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0" name="AutoShape 333">
                <a:extLst>
                  <a:ext uri="{FF2B5EF4-FFF2-40B4-BE49-F238E27FC236}">
                    <a16:creationId xmlns:a16="http://schemas.microsoft.com/office/drawing/2014/main" id="{BBE3D6CA-D2D7-D04E-A7C9-17034A82A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9" name="Rectangle 334">
              <a:extLst>
                <a:ext uri="{FF2B5EF4-FFF2-40B4-BE49-F238E27FC236}">
                  <a16:creationId xmlns:a16="http://schemas.microsoft.com/office/drawing/2014/main" id="{EC90A815-552D-4643-8F79-4FC5339A1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0" name="Rectangle 335">
              <a:extLst>
                <a:ext uri="{FF2B5EF4-FFF2-40B4-BE49-F238E27FC236}">
                  <a16:creationId xmlns:a16="http://schemas.microsoft.com/office/drawing/2014/main" id="{9CEC9C5F-C4BB-F140-BE33-0423C8F6D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31" name="Group 336">
              <a:extLst>
                <a:ext uri="{FF2B5EF4-FFF2-40B4-BE49-F238E27FC236}">
                  <a16:creationId xmlns:a16="http://schemas.microsoft.com/office/drawing/2014/main" id="{3461EF9B-32EC-A841-8B84-3BD9B0423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7" name="AutoShape 337">
                <a:extLst>
                  <a:ext uri="{FF2B5EF4-FFF2-40B4-BE49-F238E27FC236}">
                    <a16:creationId xmlns:a16="http://schemas.microsoft.com/office/drawing/2014/main" id="{C12DA0B9-D020-804A-AA6F-04BFE4063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8" name="AutoShape 338">
                <a:extLst>
                  <a:ext uri="{FF2B5EF4-FFF2-40B4-BE49-F238E27FC236}">
                    <a16:creationId xmlns:a16="http://schemas.microsoft.com/office/drawing/2014/main" id="{C7E49889-8F0A-DB4C-804B-5F6556205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2" name="Freeform 339">
              <a:extLst>
                <a:ext uri="{FF2B5EF4-FFF2-40B4-BE49-F238E27FC236}">
                  <a16:creationId xmlns:a16="http://schemas.microsoft.com/office/drawing/2014/main" id="{5FC72E88-8F0F-D449-8C9F-591DBC274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340">
              <a:extLst>
                <a:ext uri="{FF2B5EF4-FFF2-40B4-BE49-F238E27FC236}">
                  <a16:creationId xmlns:a16="http://schemas.microsoft.com/office/drawing/2014/main" id="{045EBA76-D01F-8941-9285-C8C91C04F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341">
                <a:extLst>
                  <a:ext uri="{FF2B5EF4-FFF2-40B4-BE49-F238E27FC236}">
                    <a16:creationId xmlns:a16="http://schemas.microsoft.com/office/drawing/2014/main" id="{B377F46C-FFD2-7B48-A9D2-A406500D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6" name="AutoShape 342">
                <a:extLst>
                  <a:ext uri="{FF2B5EF4-FFF2-40B4-BE49-F238E27FC236}">
                    <a16:creationId xmlns:a16="http://schemas.microsoft.com/office/drawing/2014/main" id="{4C238E3E-1AE0-DB4B-8BC0-5FE11657A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4" name="Rectangle 343">
              <a:extLst>
                <a:ext uri="{FF2B5EF4-FFF2-40B4-BE49-F238E27FC236}">
                  <a16:creationId xmlns:a16="http://schemas.microsoft.com/office/drawing/2014/main" id="{2550FBFE-80A0-0440-AA53-2A10199F3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5" name="Freeform 344">
              <a:extLst>
                <a:ext uri="{FF2B5EF4-FFF2-40B4-BE49-F238E27FC236}">
                  <a16:creationId xmlns:a16="http://schemas.microsoft.com/office/drawing/2014/main" id="{4ACF36E5-3FF3-D54D-842F-B34C0B494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6" name="Freeform 345">
              <a:extLst>
                <a:ext uri="{FF2B5EF4-FFF2-40B4-BE49-F238E27FC236}">
                  <a16:creationId xmlns:a16="http://schemas.microsoft.com/office/drawing/2014/main" id="{677DD9DB-1C50-5144-A75B-2C54D04E4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Oval 346">
              <a:extLst>
                <a:ext uri="{FF2B5EF4-FFF2-40B4-BE49-F238E27FC236}">
                  <a16:creationId xmlns:a16="http://schemas.microsoft.com/office/drawing/2014/main" id="{7A51BDE6-2CBD-634E-8BA1-3B98F204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8" name="Freeform 347">
              <a:extLst>
                <a:ext uri="{FF2B5EF4-FFF2-40B4-BE49-F238E27FC236}">
                  <a16:creationId xmlns:a16="http://schemas.microsoft.com/office/drawing/2014/main" id="{7D5A8A37-1408-354B-AB05-01EE1797F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9" name="AutoShape 348">
              <a:extLst>
                <a:ext uri="{FF2B5EF4-FFF2-40B4-BE49-F238E27FC236}">
                  <a16:creationId xmlns:a16="http://schemas.microsoft.com/office/drawing/2014/main" id="{E5DF964A-0F54-B147-8EDB-9A8E306E9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0" name="AutoShape 349">
              <a:extLst>
                <a:ext uri="{FF2B5EF4-FFF2-40B4-BE49-F238E27FC236}">
                  <a16:creationId xmlns:a16="http://schemas.microsoft.com/office/drawing/2014/main" id="{8AC60531-C23D-0240-A9A0-DB95795EA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Oval 350">
              <a:extLst>
                <a:ext uri="{FF2B5EF4-FFF2-40B4-BE49-F238E27FC236}">
                  <a16:creationId xmlns:a16="http://schemas.microsoft.com/office/drawing/2014/main" id="{3E998E4F-8E38-A84F-90F7-8B06484DB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2" name="Oval 351">
              <a:extLst>
                <a:ext uri="{FF2B5EF4-FFF2-40B4-BE49-F238E27FC236}">
                  <a16:creationId xmlns:a16="http://schemas.microsoft.com/office/drawing/2014/main" id="{59929D9F-6548-8746-BB4A-A2AD4FB57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3" name="Oval 352">
              <a:extLst>
                <a:ext uri="{FF2B5EF4-FFF2-40B4-BE49-F238E27FC236}">
                  <a16:creationId xmlns:a16="http://schemas.microsoft.com/office/drawing/2014/main" id="{B13D434C-5D59-2048-828B-12A6C9D4C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4" name="Rectangle 353">
              <a:extLst>
                <a:ext uri="{FF2B5EF4-FFF2-40B4-BE49-F238E27FC236}">
                  <a16:creationId xmlns:a16="http://schemas.microsoft.com/office/drawing/2014/main" id="{82DE1C84-4210-9D4D-8FC7-AF51CD38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3" name="Group 354">
            <a:extLst>
              <a:ext uri="{FF2B5EF4-FFF2-40B4-BE49-F238E27FC236}">
                <a16:creationId xmlns:a16="http://schemas.microsoft.com/office/drawing/2014/main" id="{A7760296-0E60-8845-9D47-C2BE6019E53E}"/>
              </a:ext>
            </a:extLst>
          </p:cNvPr>
          <p:cNvGrpSpPr>
            <a:grpSpLocks/>
          </p:cNvGrpSpPr>
          <p:nvPr/>
        </p:nvGrpSpPr>
        <p:grpSpPr bwMode="auto">
          <a:xfrm>
            <a:off x="6313356" y="1297050"/>
            <a:ext cx="525462" cy="434975"/>
            <a:chOff x="-44" y="1473"/>
            <a:chExt cx="981" cy="1105"/>
          </a:xfrm>
        </p:grpSpPr>
        <p:pic>
          <p:nvPicPr>
            <p:cNvPr id="454" name="Picture 355" descr="desktop_computer_stylized_medium">
              <a:extLst>
                <a:ext uri="{FF2B5EF4-FFF2-40B4-BE49-F238E27FC236}">
                  <a16:creationId xmlns:a16="http://schemas.microsoft.com/office/drawing/2014/main" id="{A81B710C-1F80-EE43-B9CC-378DDAF64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5" name="Freeform 356">
              <a:extLst>
                <a:ext uri="{FF2B5EF4-FFF2-40B4-BE49-F238E27FC236}">
                  <a16:creationId xmlns:a16="http://schemas.microsoft.com/office/drawing/2014/main" id="{BAB7562D-9764-424D-A631-C35354FE35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5E2627F-105E-9C4B-8EF1-85CC04C8EABE}"/>
              </a:ext>
            </a:extLst>
          </p:cNvPr>
          <p:cNvSpPr/>
          <p:nvPr/>
        </p:nvSpPr>
        <p:spPr>
          <a:xfrm>
            <a:off x="6083300" y="1130300"/>
            <a:ext cx="5981700" cy="542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Slide Number Placeholder 2">
            <a:extLst>
              <a:ext uri="{FF2B5EF4-FFF2-40B4-BE49-F238E27FC236}">
                <a16:creationId xmlns:a16="http://schemas.microsoft.com/office/drawing/2014/main" id="{610A18A4-A347-C644-9049-7E6828F7C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1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0579 C -0.00378 0.12338 -0.00365 0.25231 -0.00339 0.38125 L 0.13737 0.3838 C 0.1375 0.22755 0.13789 0.12685 0.13815 -0.02894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1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 0.02986 C -0.003 0.16782 -0.003 0.15208 -0.003 0.2902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87 0.30555 L -0.00287 0.45555 L 0.20364 0.45555 L 0.20364 0.00162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-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6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162 L -0.00182 0.50995 L 0.25794 0.50995 L 0.25794 0.03495 " pathEditMode="relative" rAng="0" ptsTypes="AAAA">
                                      <p:cBhvr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2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0"/>
                            </p:stCondLst>
                            <p:childTnLst>
                              <p:par>
                                <p:cTn id="7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5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4351 C 0.00065 0.17338 0.00065 0.30277 0.00104 0.43263 L 0.11484 0.43541 C 0.11484 0.278 0.11523 0.11527 0.11563 -0.04028 " pathEditMode="relative" rAng="0" ptsTypes="AAAA">
                                      <p:cBhvr>
                                        <p:cTn id="84" dur="2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500"/>
                            </p:stCondLst>
                            <p:childTnLst>
                              <p:par>
                                <p:cTn id="8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9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2500"/>
                            </p:stCondLst>
                            <p:childTnLst>
                              <p:par>
                                <p:cTn id="94" presetID="9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02986 C -0.00299 0.16783 -0.00299 0.05533 -0.00299 0.1937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8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8.33333E-7 0.50833 L 0.33854 0.50833 L 0.33854 0.03333 " pathEditMode="relative" rAng="0" ptsTypes="AAAA">
                                      <p:cBhvr>
                                        <p:cTn id="117" dur="2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1500"/>
                            </p:stCondLst>
                            <p:childTnLst>
                              <p:par>
                                <p:cTn id="11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4000"/>
                            </p:stCondLst>
                            <p:childTnLst>
                              <p:par>
                                <p:cTn id="1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19375 C -0.00286 0.27801 -0.00273 0.36227 -0.0026 0.44676 L 0.22383 0.44676 L 0.22383 -0.00717 " pathEditMode="relative" rAng="0" ptsTypes="AAAA">
                                      <p:cBhvr>
                                        <p:cTn id="132" dur="2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6500"/>
                            </p:stCondLst>
                            <p:childTnLst>
                              <p:par>
                                <p:cTn id="14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405" grpId="0" animBg="1"/>
      <p:bldP spid="405" grpId="1" animBg="1"/>
      <p:bldP spid="406" grpId="0" animBg="1"/>
      <p:bldP spid="406" grpId="1" animBg="1"/>
      <p:bldP spid="407" grpId="0" animBg="1"/>
      <p:bldP spid="407" grpId="1" animBg="1"/>
      <p:bldP spid="408" grpId="0" animBg="1"/>
      <p:bldP spid="408" grpId="1" animBg="1"/>
      <p:bldP spid="409" grpId="0" animBg="1"/>
      <p:bldP spid="409" grpId="1" animBg="1"/>
      <p:bldP spid="410" grpId="0" animBg="1"/>
      <p:bldP spid="410" grpId="1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sequence numbers, ACKs</a:t>
            </a:r>
            <a:endParaRPr lang="en-US" sz="4400" b="0" dirty="0"/>
          </a:p>
        </p:txBody>
      </p:sp>
      <p:sp>
        <p:nvSpPr>
          <p:cNvPr id="223" name="Rectangle 5">
            <a:extLst>
              <a:ext uri="{FF2B5EF4-FFF2-40B4-BE49-F238E27FC236}">
                <a16:creationId xmlns:a16="http://schemas.microsoft.com/office/drawing/2014/main" id="{D2976065-03BB-9A44-9CEB-93BE9CAA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71" y="1355712"/>
            <a:ext cx="5096669" cy="131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4950" marR="0" lvl="0" indent="-1238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Sequence numbers:</a:t>
            </a:r>
          </a:p>
          <a:p>
            <a:pPr marL="635000" marR="0" lvl="1" indent="-27781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byte stream “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number” of first byte in segment’s data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4" name="Group 192">
            <a:extLst>
              <a:ext uri="{FF2B5EF4-FFF2-40B4-BE49-F238E27FC236}">
                <a16:creationId xmlns:a16="http://schemas.microsoft.com/office/drawing/2014/main" id="{9FCDCC73-BB43-8046-8E2C-1100B11E1F9D}"/>
              </a:ext>
            </a:extLst>
          </p:cNvPr>
          <p:cNvGrpSpPr>
            <a:grpSpLocks/>
          </p:cNvGrpSpPr>
          <p:nvPr/>
        </p:nvGrpSpPr>
        <p:grpSpPr bwMode="auto">
          <a:xfrm>
            <a:off x="7783528" y="3989281"/>
            <a:ext cx="3086106" cy="2541588"/>
            <a:chOff x="3520" y="2404"/>
            <a:chExt cx="1944" cy="1601"/>
          </a:xfrm>
        </p:grpSpPr>
        <p:sp>
          <p:nvSpPr>
            <p:cNvPr id="225" name="Rectangle 167">
              <a:extLst>
                <a:ext uri="{FF2B5EF4-FFF2-40B4-BE49-F238E27FC236}">
                  <a16:creationId xmlns:a16="http://schemas.microsoft.com/office/drawing/2014/main" id="{9463A16E-CF3F-744B-B6DB-33800BAB4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" y="3589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6" name="Group 148">
              <a:extLst>
                <a:ext uri="{FF2B5EF4-FFF2-40B4-BE49-F238E27FC236}">
                  <a16:creationId xmlns:a16="http://schemas.microsoft.com/office/drawing/2014/main" id="{841F4166-2762-C948-9842-0D47AF0FC7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1" y="3291"/>
              <a:ext cx="1252" cy="714"/>
              <a:chOff x="1974" y="2984"/>
              <a:chExt cx="1252" cy="714"/>
            </a:xfrm>
          </p:grpSpPr>
          <p:sp>
            <p:nvSpPr>
              <p:cNvPr id="229" name="Rectangle 149">
                <a:extLst>
                  <a:ext uri="{FF2B5EF4-FFF2-40B4-BE49-F238E27FC236}">
                    <a16:creationId xmlns:a16="http://schemas.microsoft.com/office/drawing/2014/main" id="{6E7D0693-0288-9A4A-9FBC-6B90B9B96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Text Box 150">
                <a:extLst>
                  <a:ext uri="{FF2B5EF4-FFF2-40B4-BE49-F238E27FC236}">
                    <a16:creationId xmlns:a16="http://schemas.microsoft.com/office/drawing/2014/main" id="{62697352-4BED-A64F-8830-504FE043B5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source port #</a:t>
                </a:r>
              </a:p>
            </p:txBody>
          </p:sp>
          <p:sp>
            <p:nvSpPr>
              <p:cNvPr id="231" name="Text Box 151">
                <a:extLst>
                  <a:ext uri="{FF2B5EF4-FFF2-40B4-BE49-F238E27FC236}">
                    <a16:creationId xmlns:a16="http://schemas.microsoft.com/office/drawing/2014/main" id="{2C0BFF63-7DCB-6D4D-AF9A-56894AAAD8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dest port #</a:t>
                </a:r>
              </a:p>
            </p:txBody>
          </p:sp>
          <p:sp>
            <p:nvSpPr>
              <p:cNvPr id="232" name="Text Box 152">
                <a:extLst>
                  <a:ext uri="{FF2B5EF4-FFF2-40B4-BE49-F238E27FC236}">
                    <a16:creationId xmlns:a16="http://schemas.microsoft.com/office/drawing/2014/main" id="{69698EB5-AC5E-124A-AB12-0B1B72742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sequence number</a:t>
                </a:r>
              </a:p>
            </p:txBody>
          </p:sp>
          <p:sp>
            <p:nvSpPr>
              <p:cNvPr id="233" name="Text Box 153">
                <a:extLst>
                  <a:ext uri="{FF2B5EF4-FFF2-40B4-BE49-F238E27FC236}">
                    <a16:creationId xmlns:a16="http://schemas.microsoft.com/office/drawing/2014/main" id="{697ADB2B-E096-7A41-ACDA-9E058B2EFF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4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234" name="Text Box 154">
                <a:extLst>
                  <a:ext uri="{FF2B5EF4-FFF2-40B4-BE49-F238E27FC236}">
                    <a16:creationId xmlns:a16="http://schemas.microsoft.com/office/drawing/2014/main" id="{FD66858C-8D5E-8443-9F2A-57EB759D3E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checksum</a:t>
                </a:r>
              </a:p>
            </p:txBody>
          </p:sp>
          <p:sp>
            <p:nvSpPr>
              <p:cNvPr id="235" name="Line 155">
                <a:extLst>
                  <a:ext uri="{FF2B5EF4-FFF2-40B4-BE49-F238E27FC236}">
                    <a16:creationId xmlns:a16="http://schemas.microsoft.com/office/drawing/2014/main" id="{3FFD0288-879C-5D4E-AB0C-3445A5A97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6" name="Line 156">
                <a:extLst>
                  <a:ext uri="{FF2B5EF4-FFF2-40B4-BE49-F238E27FC236}">
                    <a16:creationId xmlns:a16="http://schemas.microsoft.com/office/drawing/2014/main" id="{258401F9-F43D-C344-A200-772A5E1E1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Line 157">
                <a:extLst>
                  <a:ext uri="{FF2B5EF4-FFF2-40B4-BE49-F238E27FC236}">
                    <a16:creationId xmlns:a16="http://schemas.microsoft.com/office/drawing/2014/main" id="{1E8AD451-7070-4243-A92C-2F6573F94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8" name="Line 158">
                <a:extLst>
                  <a:ext uri="{FF2B5EF4-FFF2-40B4-BE49-F238E27FC236}">
                    <a16:creationId xmlns:a16="http://schemas.microsoft.com/office/drawing/2014/main" id="{A4BD4C96-4E2A-074E-8E46-E4BF76EDD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9" name="Line 159">
                <a:extLst>
                  <a:ext uri="{FF2B5EF4-FFF2-40B4-BE49-F238E27FC236}">
                    <a16:creationId xmlns:a16="http://schemas.microsoft.com/office/drawing/2014/main" id="{2153A22B-2E95-B947-A87C-50991B8DB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Line 160">
                <a:extLst>
                  <a:ext uri="{FF2B5EF4-FFF2-40B4-BE49-F238E27FC236}">
                    <a16:creationId xmlns:a16="http://schemas.microsoft.com/office/drawing/2014/main" id="{BE256B00-4CFB-254F-8432-198CA45B2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1" name="Text Box 161">
                <a:extLst>
                  <a:ext uri="{FF2B5EF4-FFF2-40B4-BE49-F238E27FC236}">
                    <a16:creationId xmlns:a16="http://schemas.microsoft.com/office/drawing/2014/main" id="{B0718275-925B-4143-80DA-87B3357095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rwnd</a:t>
                </a:r>
              </a:p>
            </p:txBody>
          </p:sp>
          <p:sp>
            <p:nvSpPr>
              <p:cNvPr id="242" name="Text Box 162">
                <a:extLst>
                  <a:ext uri="{FF2B5EF4-FFF2-40B4-BE49-F238E27FC236}">
                    <a16:creationId xmlns:a16="http://schemas.microsoft.com/office/drawing/2014/main" id="{539F6CE1-CE5E-234B-9AFA-A6F230193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urg pointer</a:t>
                </a:r>
              </a:p>
            </p:txBody>
          </p:sp>
          <p:sp>
            <p:nvSpPr>
              <p:cNvPr id="243" name="Line 163">
                <a:extLst>
                  <a:ext uri="{FF2B5EF4-FFF2-40B4-BE49-F238E27FC236}">
                    <a16:creationId xmlns:a16="http://schemas.microsoft.com/office/drawing/2014/main" id="{6A1FC325-C1C9-E145-AB86-EB4CA77AB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Line 164">
                <a:extLst>
                  <a:ext uri="{FF2B5EF4-FFF2-40B4-BE49-F238E27FC236}">
                    <a16:creationId xmlns:a16="http://schemas.microsoft.com/office/drawing/2014/main" id="{A57D4AEC-EA9B-6441-B943-116E0B655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7" name="Text Box 166">
              <a:extLst>
                <a:ext uri="{FF2B5EF4-FFF2-40B4-BE49-F238E27FC236}">
                  <a16:creationId xmlns:a16="http://schemas.microsoft.com/office/drawing/2014/main" id="{A11A42A2-3DE7-8749-BEFC-4B12DFD4E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092"/>
              <a:ext cx="19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outgoing segment from receiver</a:t>
              </a:r>
            </a:p>
          </p:txBody>
        </p:sp>
        <p:sp>
          <p:nvSpPr>
            <p:cNvPr id="228" name="Freeform 168">
              <a:extLst>
                <a:ext uri="{FF2B5EF4-FFF2-40B4-BE49-F238E27FC236}">
                  <a16:creationId xmlns:a16="http://schemas.microsoft.com/office/drawing/2014/main" id="{06FB8DE4-FF8B-2A4C-9587-9B7067BCC3D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599" y="2404"/>
              <a:ext cx="107" cy="119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13768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45" name="Group 195">
            <a:extLst>
              <a:ext uri="{FF2B5EF4-FFF2-40B4-BE49-F238E27FC236}">
                <a16:creationId xmlns:a16="http://schemas.microsoft.com/office/drawing/2014/main" id="{B37D7216-C212-C843-A667-53A7C0B847CF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6022869"/>
            <a:ext cx="358775" cy="304800"/>
            <a:chOff x="5144" y="3677"/>
            <a:chExt cx="226" cy="192"/>
          </a:xfrm>
        </p:grpSpPr>
        <p:sp>
          <p:nvSpPr>
            <p:cNvPr id="246" name="Rectangle 194">
              <a:extLst>
                <a:ext uri="{FF2B5EF4-FFF2-40B4-BE49-F238E27FC236}">
                  <a16:creationId xmlns:a16="http://schemas.microsoft.com/office/drawing/2014/main" id="{43AFBFF1-B1C6-C147-BB51-D67A0531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Text Box 193">
              <a:extLst>
                <a:ext uri="{FF2B5EF4-FFF2-40B4-BE49-F238E27FC236}">
                  <a16:creationId xmlns:a16="http://schemas.microsoft.com/office/drawing/2014/main" id="{BF6FCEAE-49B5-A041-A298-4CB690E54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4" y="3677"/>
              <a:ext cx="2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charset="0"/>
                  <a:ea typeface="ＭＳ Ｐゴシック" charset="0"/>
                  <a:cs typeface="+mn-cs"/>
                </a:rPr>
                <a:t>A</a:t>
              </a:r>
            </a:p>
          </p:txBody>
        </p:sp>
      </p:grpSp>
      <p:sp>
        <p:nvSpPr>
          <p:cNvPr id="248" name="Rectangle 37">
            <a:extLst>
              <a:ext uri="{FF2B5EF4-FFF2-40B4-BE49-F238E27FC236}">
                <a16:creationId xmlns:a16="http://schemas.microsoft.com/office/drawing/2014/main" id="{A8678432-C6E0-9045-9DFE-9E95FBC24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7" y="3123626"/>
            <a:ext cx="65087" cy="6223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9" name="Rectangle 39">
            <a:extLst>
              <a:ext uri="{FF2B5EF4-FFF2-40B4-BE49-F238E27FC236}">
                <a16:creationId xmlns:a16="http://schemas.microsoft.com/office/drawing/2014/main" id="{92ADD221-F1C3-B645-92EB-9D1C9315A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4" y="3125214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0" name="Rectangle 40">
            <a:extLst>
              <a:ext uri="{FF2B5EF4-FFF2-40B4-BE49-F238E27FC236}">
                <a16:creationId xmlns:a16="http://schemas.microsoft.com/office/drawing/2014/main" id="{BB8D0EB3-2337-2A41-9EFC-CC44292E2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03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1" name="Rectangle 41">
            <a:extLst>
              <a:ext uri="{FF2B5EF4-FFF2-40B4-BE49-F238E27FC236}">
                <a16:creationId xmlns:a16="http://schemas.microsoft.com/office/drawing/2014/main" id="{08B40AAE-C4F3-B24B-A758-0CBE422C1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7" y="3123626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2" name="Rectangle 42">
            <a:extLst>
              <a:ext uri="{FF2B5EF4-FFF2-40B4-BE49-F238E27FC236}">
                <a16:creationId xmlns:a16="http://schemas.microsoft.com/office/drawing/2014/main" id="{1B696D21-4399-C041-91DC-701FB61A0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7" y="3123626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3" name="Rectangle 43">
            <a:extLst>
              <a:ext uri="{FF2B5EF4-FFF2-40B4-BE49-F238E27FC236}">
                <a16:creationId xmlns:a16="http://schemas.microsoft.com/office/drawing/2014/main" id="{2CEBC228-9E7F-7E48-9C85-63629AFC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4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4" name="Rectangle 45">
            <a:extLst>
              <a:ext uri="{FF2B5EF4-FFF2-40B4-BE49-F238E27FC236}">
                <a16:creationId xmlns:a16="http://schemas.microsoft.com/office/drawing/2014/main" id="{499D6101-0E72-764D-90A9-65FA5E928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3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5" name="Rectangle 46">
            <a:extLst>
              <a:ext uri="{FF2B5EF4-FFF2-40B4-BE49-F238E27FC236}">
                <a16:creationId xmlns:a16="http://schemas.microsoft.com/office/drawing/2014/main" id="{69025D46-11EA-C34F-8D0D-7B789A5D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28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6" name="Rectangle 47">
            <a:extLst>
              <a:ext uri="{FF2B5EF4-FFF2-40B4-BE49-F238E27FC236}">
                <a16:creationId xmlns:a16="http://schemas.microsoft.com/office/drawing/2014/main" id="{097282D2-CB09-6743-BD88-978413D66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53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7" name="Rectangle 50">
            <a:extLst>
              <a:ext uri="{FF2B5EF4-FFF2-40B4-BE49-F238E27FC236}">
                <a16:creationId xmlns:a16="http://schemas.microsoft.com/office/drawing/2014/main" id="{C44BBA4A-C75F-6344-A7C0-80FA59F9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02" y="3123626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8" name="Rectangle 51">
            <a:extLst>
              <a:ext uri="{FF2B5EF4-FFF2-40B4-BE49-F238E27FC236}">
                <a16:creationId xmlns:a16="http://schemas.microsoft.com/office/drawing/2014/main" id="{660EEC78-FF50-7445-8190-34F202635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7327" y="3125214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9" name="Rectangle 52">
            <a:extLst>
              <a:ext uri="{FF2B5EF4-FFF2-40B4-BE49-F238E27FC236}">
                <a16:creationId xmlns:a16="http://schemas.microsoft.com/office/drawing/2014/main" id="{BF1D4EAF-3E48-E64D-A9F0-800C14DE4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164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0" name="Rectangle 53">
            <a:extLst>
              <a:ext uri="{FF2B5EF4-FFF2-40B4-BE49-F238E27FC236}">
                <a16:creationId xmlns:a16="http://schemas.microsoft.com/office/drawing/2014/main" id="{7F7F3BD0-061B-0346-BC6C-7C752F28E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1" name="Rectangle 54">
            <a:extLst>
              <a:ext uri="{FF2B5EF4-FFF2-40B4-BE49-F238E27FC236}">
                <a16:creationId xmlns:a16="http://schemas.microsoft.com/office/drawing/2014/main" id="{1419AB61-44E3-7B43-ADE9-9DF5C9E18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839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2" name="Rectangle 55">
            <a:extLst>
              <a:ext uri="{FF2B5EF4-FFF2-40B4-BE49-F238E27FC236}">
                <a16:creationId xmlns:a16="http://schemas.microsoft.com/office/drawing/2014/main" id="{FA07924E-D97C-9E4F-9629-377D86F65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089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3" name="Rectangle 56">
            <a:extLst>
              <a:ext uri="{FF2B5EF4-FFF2-40B4-BE49-F238E27FC236}">
                <a16:creationId xmlns:a16="http://schemas.microsoft.com/office/drawing/2014/main" id="{78BBA4C2-77BF-7140-8522-72AA5C9FF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164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4" name="Rectangle 57">
            <a:extLst>
              <a:ext uri="{FF2B5EF4-FFF2-40B4-BE49-F238E27FC236}">
                <a16:creationId xmlns:a16="http://schemas.microsoft.com/office/drawing/2014/main" id="{8C781153-D0D1-4F49-A7D5-E9E0E02C7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4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5" name="Rectangle 58">
            <a:extLst>
              <a:ext uri="{FF2B5EF4-FFF2-40B4-BE49-F238E27FC236}">
                <a16:creationId xmlns:a16="http://schemas.microsoft.com/office/drawing/2014/main" id="{1252424B-0051-8B4E-8014-7CDFA8998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6" name="Rectangle 59">
            <a:extLst>
              <a:ext uri="{FF2B5EF4-FFF2-40B4-BE49-F238E27FC236}">
                <a16:creationId xmlns:a16="http://schemas.microsoft.com/office/drawing/2014/main" id="{FA783663-FBFD-1D4F-94E0-8E0786489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5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7" name="Rectangle 60">
            <a:extLst>
              <a:ext uri="{FF2B5EF4-FFF2-40B4-BE49-F238E27FC236}">
                <a16:creationId xmlns:a16="http://schemas.microsoft.com/office/drawing/2014/main" id="{9A20FCBA-A9E2-494E-8A95-747703BA2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40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8" name="Rectangle 61">
            <a:extLst>
              <a:ext uri="{FF2B5EF4-FFF2-40B4-BE49-F238E27FC236}">
                <a16:creationId xmlns:a16="http://schemas.microsoft.com/office/drawing/2014/main" id="{BD15B2FA-70B2-F44B-A21B-EE69A9B0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064" y="3122039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9" name="Rectangle 62">
            <a:extLst>
              <a:ext uri="{FF2B5EF4-FFF2-40B4-BE49-F238E27FC236}">
                <a16:creationId xmlns:a16="http://schemas.microsoft.com/office/drawing/2014/main" id="{FCC59CFB-2A58-CB44-B886-3040D9E44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139" y="3122039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0" name="Rectangle 63">
            <a:extLst>
              <a:ext uri="{FF2B5EF4-FFF2-40B4-BE49-F238E27FC236}">
                <a16:creationId xmlns:a16="http://schemas.microsoft.com/office/drawing/2014/main" id="{C2CEED62-895E-984B-A8A4-247D41CE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397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1" name="Rectangle 64">
            <a:extLst>
              <a:ext uri="{FF2B5EF4-FFF2-40B4-BE49-F238E27FC236}">
                <a16:creationId xmlns:a16="http://schemas.microsoft.com/office/drawing/2014/main" id="{A927D859-82EA-9A4A-9764-093C53E03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922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2" name="Rectangle 65">
            <a:extLst>
              <a:ext uri="{FF2B5EF4-FFF2-40B4-BE49-F238E27FC236}">
                <a16:creationId xmlns:a16="http://schemas.microsoft.com/office/drawing/2014/main" id="{F473CF44-260A-E04B-8696-E13EFF7E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3" name="Rectangle 66">
            <a:extLst>
              <a:ext uri="{FF2B5EF4-FFF2-40B4-BE49-F238E27FC236}">
                <a16:creationId xmlns:a16="http://schemas.microsoft.com/office/drawing/2014/main" id="{489A018C-E3FF-AC42-A61C-40BC11AD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7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4" name="Rectangle 68">
            <a:extLst>
              <a:ext uri="{FF2B5EF4-FFF2-40B4-BE49-F238E27FC236}">
                <a16:creationId xmlns:a16="http://schemas.microsoft.com/office/drawing/2014/main" id="{15DBA7E3-2A55-A347-8398-5FF2E190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21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5" name="Rectangle 69">
            <a:extLst>
              <a:ext uri="{FF2B5EF4-FFF2-40B4-BE49-F238E27FC236}">
                <a16:creationId xmlns:a16="http://schemas.microsoft.com/office/drawing/2014/main" id="{C41C2999-2C3A-6B42-BFD4-461D81F33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7052" y="3125214"/>
            <a:ext cx="65087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6" name="Rectangle 70">
            <a:extLst>
              <a:ext uri="{FF2B5EF4-FFF2-40B4-BE49-F238E27FC236}">
                <a16:creationId xmlns:a16="http://schemas.microsoft.com/office/drawing/2014/main" id="{C31E0892-5A99-CC4B-9267-B95157619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889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7" name="Rectangle 71">
            <a:extLst>
              <a:ext uri="{FF2B5EF4-FFF2-40B4-BE49-F238E27FC236}">
                <a16:creationId xmlns:a16="http://schemas.microsoft.com/office/drawing/2014/main" id="{F4A34BCF-97FE-9043-BC3E-A64DDF0FE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31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8" name="Rectangle 72">
            <a:extLst>
              <a:ext uri="{FF2B5EF4-FFF2-40B4-BE49-F238E27FC236}">
                <a16:creationId xmlns:a16="http://schemas.microsoft.com/office/drawing/2014/main" id="{AF39E66A-9553-3344-9AD6-6EDA216F2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756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9" name="Rectangle 73">
            <a:extLst>
              <a:ext uri="{FF2B5EF4-FFF2-40B4-BE49-F238E27FC236}">
                <a16:creationId xmlns:a16="http://schemas.microsoft.com/office/drawing/2014/main" id="{ECFAFFA1-A372-CF41-884A-8A8C27CFE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0" name="Rectangle 74">
            <a:extLst>
              <a:ext uri="{FF2B5EF4-FFF2-40B4-BE49-F238E27FC236}">
                <a16:creationId xmlns:a16="http://schemas.microsoft.com/office/drawing/2014/main" id="{3C3828F5-F0A3-9B49-AB1D-346F1948C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889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1" name="Rectangle 75">
            <a:extLst>
              <a:ext uri="{FF2B5EF4-FFF2-40B4-BE49-F238E27FC236}">
                <a16:creationId xmlns:a16="http://schemas.microsoft.com/office/drawing/2014/main" id="{E047C25C-F28E-9A40-9394-4DFA7C5C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727" y="3123626"/>
            <a:ext cx="65087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2" name="Rectangle 76">
            <a:extLst>
              <a:ext uri="{FF2B5EF4-FFF2-40B4-BE49-F238E27FC236}">
                <a16:creationId xmlns:a16="http://schemas.microsoft.com/office/drawing/2014/main" id="{95AB1F8C-60E0-6E4E-BBC9-6AFCA871B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977" y="3123626"/>
            <a:ext cx="65087" cy="622300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3" name="Rectangle 78">
            <a:extLst>
              <a:ext uri="{FF2B5EF4-FFF2-40B4-BE49-F238E27FC236}">
                <a16:creationId xmlns:a16="http://schemas.microsoft.com/office/drawing/2014/main" id="{4C4E8CF6-C760-5B4C-9C8B-724BC7EC9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4" y="3861814"/>
            <a:ext cx="3408363" cy="88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4" name="Rectangle 79">
            <a:extLst>
              <a:ext uri="{FF2B5EF4-FFF2-40B4-BE49-F238E27FC236}">
                <a16:creationId xmlns:a16="http://schemas.microsoft.com/office/drawing/2014/main" id="{19F096B9-3111-7D40-B5B1-AE181A6D6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9" y="3014089"/>
            <a:ext cx="3408363" cy="88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5" name="Line 80">
            <a:extLst>
              <a:ext uri="{FF2B5EF4-FFF2-40B4-BE49-F238E27FC236}">
                <a16:creationId xmlns:a16="http://schemas.microsoft.com/office/drawing/2014/main" id="{E753CF95-7893-FD4E-BE3D-215F410E8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0864" y="3976114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6" name="Line 82">
            <a:extLst>
              <a:ext uri="{FF2B5EF4-FFF2-40B4-BE49-F238E27FC236}">
                <a16:creationId xmlns:a16="http://schemas.microsoft.com/office/drawing/2014/main" id="{A84B4DF1-EC9A-7F46-AA18-AD952AC6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2" y="3977701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7" name="Line 83">
            <a:extLst>
              <a:ext uri="{FF2B5EF4-FFF2-40B4-BE49-F238E27FC236}">
                <a16:creationId xmlns:a16="http://schemas.microsoft.com/office/drawing/2014/main" id="{F05D6B54-06E8-3340-AF49-E2A2D7CDB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9739" y="3976114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8" name="Line 84">
            <a:extLst>
              <a:ext uri="{FF2B5EF4-FFF2-40B4-BE49-F238E27FC236}">
                <a16:creationId xmlns:a16="http://schemas.microsoft.com/office/drawing/2014/main" id="{B41A428C-2E0E-ED49-9C7F-ADDB6951A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9827" y="3977701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9" name="Line 87">
            <a:extLst>
              <a:ext uri="{FF2B5EF4-FFF2-40B4-BE49-F238E27FC236}">
                <a16:creationId xmlns:a16="http://schemas.microsoft.com/office/drawing/2014/main" id="{F10E82D1-86EA-0A43-A26B-826B8C656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2939" y="3999926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0" name="Line 88">
            <a:extLst>
              <a:ext uri="{FF2B5EF4-FFF2-40B4-BE49-F238E27FC236}">
                <a16:creationId xmlns:a16="http://schemas.microsoft.com/office/drawing/2014/main" id="{849D7775-1F0E-F446-AFC3-AB4363FCD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1664" y="3995164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1" name="Line 89">
            <a:extLst>
              <a:ext uri="{FF2B5EF4-FFF2-40B4-BE49-F238E27FC236}">
                <a16:creationId xmlns:a16="http://schemas.microsoft.com/office/drawing/2014/main" id="{0E0B871C-6367-774B-BA58-EF11B16FA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0814" y="3995164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2" name="Line 90">
            <a:extLst>
              <a:ext uri="{FF2B5EF4-FFF2-40B4-BE49-F238E27FC236}">
                <a16:creationId xmlns:a16="http://schemas.microsoft.com/office/drawing/2014/main" id="{C09F078D-04FC-E640-8A03-2400CC0F0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8039" y="3995164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3" name="Text Box 91">
            <a:extLst>
              <a:ext uri="{FF2B5EF4-FFF2-40B4-BE49-F238E27FC236}">
                <a16:creationId xmlns:a16="http://schemas.microsoft.com/office/drawing/2014/main" id="{39A723B2-B4B0-634D-AE9D-8AC58218E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4" y="4223764"/>
            <a:ext cx="6937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sent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ACKed</a:t>
            </a:r>
          </a:p>
        </p:txBody>
      </p:sp>
      <p:sp>
        <p:nvSpPr>
          <p:cNvPr id="294" name="Text Box 92">
            <a:extLst>
              <a:ext uri="{FF2B5EF4-FFF2-40B4-BE49-F238E27FC236}">
                <a16:creationId xmlns:a16="http://schemas.microsoft.com/office/drawing/2014/main" id="{3B367685-832F-A24C-8E10-9208FC231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0188" y="4230114"/>
            <a:ext cx="1139821" cy="684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sent, not-yet ACKed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(“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in-flight”)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5" name="Text Box 93">
            <a:extLst>
              <a:ext uri="{FF2B5EF4-FFF2-40B4-BE49-F238E27FC236}">
                <a16:creationId xmlns:a16="http://schemas.microsoft.com/office/drawing/2014/main" id="{81CC0B14-ECA5-7042-90A8-A3D1691D8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9677" y="4225351"/>
            <a:ext cx="10668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usable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but not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yet sent</a:t>
            </a:r>
          </a:p>
        </p:txBody>
      </p:sp>
      <p:sp>
        <p:nvSpPr>
          <p:cNvPr id="296" name="Text Box 94">
            <a:extLst>
              <a:ext uri="{FF2B5EF4-FFF2-40B4-BE49-F238E27FC236}">
                <a16:creationId xmlns:a16="http://schemas.microsoft.com/office/drawing/2014/main" id="{AA04402D-D3B0-AD47-B91F-3AC1C3E20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6914" y="4230114"/>
            <a:ext cx="819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not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usable</a:t>
            </a:r>
          </a:p>
        </p:txBody>
      </p:sp>
      <p:sp>
        <p:nvSpPr>
          <p:cNvPr id="297" name="Text Box 96">
            <a:extLst>
              <a:ext uri="{FF2B5EF4-FFF2-40B4-BE49-F238E27FC236}">
                <a16:creationId xmlns:a16="http://schemas.microsoft.com/office/drawing/2014/main" id="{7BC9AF2B-9067-6D40-8AD6-38C8B0980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4" y="2658489"/>
            <a:ext cx="11318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window size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N</a:t>
            </a:r>
          </a:p>
        </p:txBody>
      </p:sp>
      <p:grpSp>
        <p:nvGrpSpPr>
          <p:cNvPr id="298" name="Group 99">
            <a:extLst>
              <a:ext uri="{FF2B5EF4-FFF2-40B4-BE49-F238E27FC236}">
                <a16:creationId xmlns:a16="http://schemas.microsoft.com/office/drawing/2014/main" id="{24BD0429-57C9-5949-A0FA-36C1FBC99776}"/>
              </a:ext>
            </a:extLst>
          </p:cNvPr>
          <p:cNvGrpSpPr>
            <a:grpSpLocks/>
          </p:cNvGrpSpPr>
          <p:nvPr/>
        </p:nvGrpSpPr>
        <p:grpSpPr bwMode="auto">
          <a:xfrm>
            <a:off x="8696327" y="2882326"/>
            <a:ext cx="593725" cy="136525"/>
            <a:chOff x="4250" y="1692"/>
            <a:chExt cx="374" cy="86"/>
          </a:xfrm>
        </p:grpSpPr>
        <p:sp>
          <p:nvSpPr>
            <p:cNvPr id="299" name="Line 97">
              <a:extLst>
                <a:ext uri="{FF2B5EF4-FFF2-40B4-BE49-F238E27FC236}">
                  <a16:creationId xmlns:a16="http://schemas.microsoft.com/office/drawing/2014/main" id="{A02E02EA-0929-104A-BF00-5ADA492F2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0" name="Line 98">
              <a:extLst>
                <a:ext uri="{FF2B5EF4-FFF2-40B4-BE49-F238E27FC236}">
                  <a16:creationId xmlns:a16="http://schemas.microsoft.com/office/drawing/2014/main" id="{BBA1422E-A86D-8048-8C6A-CBCE03DB2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01" name="Group 100">
            <a:extLst>
              <a:ext uri="{FF2B5EF4-FFF2-40B4-BE49-F238E27FC236}">
                <a16:creationId xmlns:a16="http://schemas.microsoft.com/office/drawing/2014/main" id="{953BBB09-1247-E749-B041-4AB4BC053F15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04152" y="2907726"/>
            <a:ext cx="593725" cy="136525"/>
            <a:chOff x="4250" y="1692"/>
            <a:chExt cx="374" cy="86"/>
          </a:xfrm>
        </p:grpSpPr>
        <p:sp>
          <p:nvSpPr>
            <p:cNvPr id="302" name="Line 101">
              <a:extLst>
                <a:ext uri="{FF2B5EF4-FFF2-40B4-BE49-F238E27FC236}">
                  <a16:creationId xmlns:a16="http://schemas.microsoft.com/office/drawing/2014/main" id="{3C66FDCF-F2B7-8447-A6D6-18D719B21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1745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Line 102">
              <a:extLst>
                <a:ext uri="{FF2B5EF4-FFF2-40B4-BE49-F238E27FC236}">
                  <a16:creationId xmlns:a16="http://schemas.microsoft.com/office/drawing/2014/main" id="{3E685C18-38D0-2242-B6E7-6B45955EA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1699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04" name="Text Box 196">
            <a:extLst>
              <a:ext uri="{FF2B5EF4-FFF2-40B4-BE49-F238E27FC236}">
                <a16:creationId xmlns:a16="http://schemas.microsoft.com/office/drawing/2014/main" id="{8A4318F8-8B4B-BA46-9E7C-C771B9AFC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014" y="3677664"/>
            <a:ext cx="317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 sequence number space </a:t>
            </a:r>
          </a:p>
        </p:txBody>
      </p:sp>
      <p:grpSp>
        <p:nvGrpSpPr>
          <p:cNvPr id="305" name="Group 199">
            <a:extLst>
              <a:ext uri="{FF2B5EF4-FFF2-40B4-BE49-F238E27FC236}">
                <a16:creationId xmlns:a16="http://schemas.microsoft.com/office/drawing/2014/main" id="{17C79495-9E5E-D743-8F6F-313B7597C3E0}"/>
              </a:ext>
            </a:extLst>
          </p:cNvPr>
          <p:cNvGrpSpPr>
            <a:grpSpLocks/>
          </p:cNvGrpSpPr>
          <p:nvPr/>
        </p:nvGrpSpPr>
        <p:grpSpPr bwMode="auto">
          <a:xfrm>
            <a:off x="6321427" y="1140839"/>
            <a:ext cx="2952750" cy="1966912"/>
            <a:chOff x="2600" y="665"/>
            <a:chExt cx="1860" cy="1239"/>
          </a:xfrm>
        </p:grpSpPr>
        <p:sp>
          <p:nvSpPr>
            <p:cNvPr id="306" name="Rectangle 171">
              <a:extLst>
                <a:ext uri="{FF2B5EF4-FFF2-40B4-BE49-F238E27FC236}">
                  <a16:creationId xmlns:a16="http://schemas.microsoft.com/office/drawing/2014/main" id="{1EAF4F70-21E7-C34E-8873-423E3B1E6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07" name="Group 172">
              <a:extLst>
                <a:ext uri="{FF2B5EF4-FFF2-40B4-BE49-F238E27FC236}">
                  <a16:creationId xmlns:a16="http://schemas.microsoft.com/office/drawing/2014/main" id="{DEE85BA8-BC48-F24A-B3C5-A13DD502AF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310" name="Rectangle 173">
                <a:extLst>
                  <a:ext uri="{FF2B5EF4-FFF2-40B4-BE49-F238E27FC236}">
                    <a16:creationId xmlns:a16="http://schemas.microsoft.com/office/drawing/2014/main" id="{512EC936-B599-4C42-A3CB-F206B3359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1" name="Text Box 174">
                <a:extLst>
                  <a:ext uri="{FF2B5EF4-FFF2-40B4-BE49-F238E27FC236}">
                    <a16:creationId xmlns:a16="http://schemas.microsoft.com/office/drawing/2014/main" id="{D1A37C4D-C221-B944-960D-5E1AC157A7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source port #</a:t>
                </a:r>
              </a:p>
            </p:txBody>
          </p:sp>
          <p:sp>
            <p:nvSpPr>
              <p:cNvPr id="312" name="Text Box 175">
                <a:extLst>
                  <a:ext uri="{FF2B5EF4-FFF2-40B4-BE49-F238E27FC236}">
                    <a16:creationId xmlns:a16="http://schemas.microsoft.com/office/drawing/2014/main" id="{DC506D04-4DCA-2A42-8A11-92D274739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dest port #</a:t>
                </a:r>
              </a:p>
            </p:txBody>
          </p:sp>
          <p:sp>
            <p:nvSpPr>
              <p:cNvPr id="313" name="Text Box 176">
                <a:extLst>
                  <a:ext uri="{FF2B5EF4-FFF2-40B4-BE49-F238E27FC236}">
                    <a16:creationId xmlns:a16="http://schemas.microsoft.com/office/drawing/2014/main" id="{E9E72ACF-7C4B-3247-896D-D6CDE3C1C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sequence number</a:t>
                </a:r>
              </a:p>
            </p:txBody>
          </p:sp>
          <p:sp>
            <p:nvSpPr>
              <p:cNvPr id="314" name="Text Box 177">
                <a:extLst>
                  <a:ext uri="{FF2B5EF4-FFF2-40B4-BE49-F238E27FC236}">
                    <a16:creationId xmlns:a16="http://schemas.microsoft.com/office/drawing/2014/main" id="{4A1EA7EA-E261-2540-A61F-14F1D3C627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315" name="Text Box 178">
                <a:extLst>
                  <a:ext uri="{FF2B5EF4-FFF2-40B4-BE49-F238E27FC236}">
                    <a16:creationId xmlns:a16="http://schemas.microsoft.com/office/drawing/2014/main" id="{14D444FC-B976-4B43-AF8C-651999F1E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checksum</a:t>
                </a:r>
              </a:p>
            </p:txBody>
          </p:sp>
          <p:sp>
            <p:nvSpPr>
              <p:cNvPr id="316" name="Line 179">
                <a:extLst>
                  <a:ext uri="{FF2B5EF4-FFF2-40B4-BE49-F238E27FC236}">
                    <a16:creationId xmlns:a16="http://schemas.microsoft.com/office/drawing/2014/main" id="{03CA3683-10CF-2D45-855C-D741CB3E8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7" name="Line 180">
                <a:extLst>
                  <a:ext uri="{FF2B5EF4-FFF2-40B4-BE49-F238E27FC236}">
                    <a16:creationId xmlns:a16="http://schemas.microsoft.com/office/drawing/2014/main" id="{4427CEC2-BFD3-0543-AAB5-E40DA49DC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8" name="Line 181">
                <a:extLst>
                  <a:ext uri="{FF2B5EF4-FFF2-40B4-BE49-F238E27FC236}">
                    <a16:creationId xmlns:a16="http://schemas.microsoft.com/office/drawing/2014/main" id="{83A31360-0241-B24B-9A5B-5DF36A70B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9" name="Line 182">
                <a:extLst>
                  <a:ext uri="{FF2B5EF4-FFF2-40B4-BE49-F238E27FC236}">
                    <a16:creationId xmlns:a16="http://schemas.microsoft.com/office/drawing/2014/main" id="{E2E74D6E-689D-3E49-A5CA-1EB053F0D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0" name="Line 183">
                <a:extLst>
                  <a:ext uri="{FF2B5EF4-FFF2-40B4-BE49-F238E27FC236}">
                    <a16:creationId xmlns:a16="http://schemas.microsoft.com/office/drawing/2014/main" id="{34408127-C1C4-5142-81BC-0772E406A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1" name="Line 184">
                <a:extLst>
                  <a:ext uri="{FF2B5EF4-FFF2-40B4-BE49-F238E27FC236}">
                    <a16:creationId xmlns:a16="http://schemas.microsoft.com/office/drawing/2014/main" id="{AF6C4EF8-1ED8-1A4B-B94D-F145C940A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2" name="Text Box 185">
                <a:extLst>
                  <a:ext uri="{FF2B5EF4-FFF2-40B4-BE49-F238E27FC236}">
                    <a16:creationId xmlns:a16="http://schemas.microsoft.com/office/drawing/2014/main" id="{8F8508CA-EE38-AF4E-A97C-1BE94735E5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rwnd</a:t>
                </a:r>
              </a:p>
            </p:txBody>
          </p:sp>
          <p:sp>
            <p:nvSpPr>
              <p:cNvPr id="323" name="Text Box 186">
                <a:extLst>
                  <a:ext uri="{FF2B5EF4-FFF2-40B4-BE49-F238E27FC236}">
                    <a16:creationId xmlns:a16="http://schemas.microsoft.com/office/drawing/2014/main" id="{88BEC28D-C62B-B54E-A090-DF6809C9E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urg pointer</a:t>
                </a:r>
              </a:p>
            </p:txBody>
          </p:sp>
          <p:sp>
            <p:nvSpPr>
              <p:cNvPr id="324" name="Line 187">
                <a:extLst>
                  <a:ext uri="{FF2B5EF4-FFF2-40B4-BE49-F238E27FC236}">
                    <a16:creationId xmlns:a16="http://schemas.microsoft.com/office/drawing/2014/main" id="{8CC1CABE-C086-144F-8F1F-A7D004A1E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5" name="Line 188">
                <a:extLst>
                  <a:ext uri="{FF2B5EF4-FFF2-40B4-BE49-F238E27FC236}">
                    <a16:creationId xmlns:a16="http://schemas.microsoft.com/office/drawing/2014/main" id="{061C4173-FBA5-7749-BCE1-9EBD070DB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08" name="Text Box 189">
              <a:extLst>
                <a:ext uri="{FF2B5EF4-FFF2-40B4-BE49-F238E27FC236}">
                  <a16:creationId xmlns:a16="http://schemas.microsoft.com/office/drawing/2014/main" id="{961ADE6B-9EA8-FA44-92C6-6941117B3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" y="665"/>
              <a:ext cx="18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outgoing segment from sender</a:t>
              </a:r>
            </a:p>
          </p:txBody>
        </p:sp>
        <p:sp>
          <p:nvSpPr>
            <p:cNvPr id="309" name="Freeform 190">
              <a:extLst>
                <a:ext uri="{FF2B5EF4-FFF2-40B4-BE49-F238E27FC236}">
                  <a16:creationId xmlns:a16="http://schemas.microsoft.com/office/drawing/2014/main" id="{ECB9422A-F7AA-6143-8673-CA97EE9D6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337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7" name="Rectangle 5">
            <a:extLst>
              <a:ext uri="{FF2B5EF4-FFF2-40B4-BE49-F238E27FC236}">
                <a16:creationId xmlns:a16="http://schemas.microsoft.com/office/drawing/2014/main" id="{6C3FDCE7-5731-3B49-B3F0-A28BEE20C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71" y="2803512"/>
            <a:ext cx="5096669" cy="176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4950" marR="0" lvl="0" indent="-1238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Acknowledgements</a:t>
            </a:r>
            <a:r>
              <a:rPr kumimoji="0" lang="en-US" alt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: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63500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 # of next byte expected from other side</a:t>
            </a:r>
          </a:p>
          <a:p>
            <a:pPr marL="63500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cumulative ACK</a:t>
            </a:r>
          </a:p>
        </p:txBody>
      </p:sp>
      <p:sp>
        <p:nvSpPr>
          <p:cNvPr id="108" name="Rectangle 5">
            <a:extLst>
              <a:ext uri="{FF2B5EF4-FFF2-40B4-BE49-F238E27FC236}">
                <a16:creationId xmlns:a16="http://schemas.microsoft.com/office/drawing/2014/main" id="{845D3A7B-C2B2-5F46-AC88-0FE1A562E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71" y="4633906"/>
            <a:ext cx="5096669" cy="17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4950" marR="0" lvl="0" indent="-123825" algn="l" defTabSz="914400" rtl="0" eaLnBrk="0" fontAlgn="base" latinLnBrk="0" hangingPunct="0">
              <a:lnSpc>
                <a:spcPct val="85000"/>
              </a:lnSpc>
              <a:spcBef>
                <a:spcPts val="19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Q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: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how receiver handles out-of-order segments</a:t>
            </a:r>
          </a:p>
          <a:p>
            <a:pPr marL="63500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sng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spec doesn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’t say, - up to implementor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9" name="Slide Number Placeholder 2">
            <a:extLst>
              <a:ext uri="{FF2B5EF4-FFF2-40B4-BE49-F238E27FC236}">
                <a16:creationId xmlns:a16="http://schemas.microsoft.com/office/drawing/2014/main" id="{471D7C94-F1DF-F240-884F-FBFDCBF83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0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Chapter 3: summary</a:t>
            </a:r>
            <a:endParaRPr lang="en-US" sz="44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21" name="Rectangle 3">
            <a:extLst>
              <a:ext uri="{FF2B5EF4-FFF2-40B4-BE49-F238E27FC236}">
                <a16:creationId xmlns:a16="http://schemas.microsoft.com/office/drawing/2014/main" id="{D69BBC2D-A92B-7947-AA74-7551BF4EBD02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295400"/>
            <a:ext cx="5626100" cy="5225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263525">
              <a:buFont typeface="Wingdings" charset="2"/>
              <a:buChar char="§"/>
              <a:defRPr/>
            </a:pPr>
            <a:r>
              <a:rPr lang="en-US" sz="3200" dirty="0"/>
              <a:t>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multiplexing, demultiplexing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congestion control</a:t>
            </a:r>
          </a:p>
          <a:p>
            <a:pPr marL="393700" indent="-263525">
              <a:buFont typeface="Wingdings" charset="2"/>
              <a:buChar char="§"/>
              <a:defRPr/>
            </a:pPr>
            <a:r>
              <a:rPr lang="en-US" sz="3200" dirty="0"/>
              <a:t>instantiation, implementation in the Internet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UDP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</a:t>
            </a: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B79F0F1A-67F7-584F-9F34-4AC2A592E580}"/>
              </a:ext>
            </a:extLst>
          </p:cNvPr>
          <p:cNvSpPr txBox="1">
            <a:spLocks noChangeArrowheads="1"/>
          </p:cNvSpPr>
          <p:nvPr/>
        </p:nvSpPr>
        <p:spPr>
          <a:xfrm>
            <a:off x="7065962" y="1270000"/>
            <a:ext cx="4732337" cy="483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Up next: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leaving the network </a:t>
            </a:r>
            <a:r>
              <a:rPr lang="en-US" altLang="ja-JP" sz="3200" dirty="0">
                <a:ea typeface="ＭＳ Ｐゴシック" panose="020B0600070205080204" pitchFamily="34" charset="-128"/>
              </a:rPr>
              <a:t>“edge” </a:t>
            </a:r>
            <a:r>
              <a:rPr lang="en-US" altLang="ja-JP" dirty="0">
                <a:ea typeface="ＭＳ Ｐゴシック" panose="020B0600070205080204" pitchFamily="34" charset="-128"/>
              </a:rPr>
              <a:t>(application, transport layers)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into the network “</a:t>
            </a:r>
            <a:r>
              <a:rPr lang="en-US" altLang="ja-JP" sz="3200" dirty="0">
                <a:ea typeface="ＭＳ Ｐゴシック" panose="020B0600070205080204" pitchFamily="34" charset="-128"/>
              </a:rPr>
              <a:t>core”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two network-layer chapters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data plane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control plane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746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sequence numbers, ACKs</a:t>
            </a:r>
            <a:endParaRPr lang="en-US" sz="4400" b="0" dirty="0"/>
          </a:p>
        </p:txBody>
      </p:sp>
      <p:sp>
        <p:nvSpPr>
          <p:cNvPr id="133" name="Text Box 8">
            <a:extLst>
              <a:ext uri="{FF2B5EF4-FFF2-40B4-BE49-F238E27FC236}">
                <a16:creationId xmlns:a16="http://schemas.microsoft.com/office/drawing/2014/main" id="{4BFA7F94-ECDC-4F4E-BAAE-2F377F89A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117" y="4011734"/>
            <a:ext cx="2519185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ACKs receipt of echoed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‘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" name="Text Box 9">
            <a:extLst>
              <a:ext uri="{FF2B5EF4-FFF2-40B4-BE49-F238E27FC236}">
                <a16:creationId xmlns:a16="http://schemas.microsoft.com/office/drawing/2014/main" id="{6F6C270A-95D4-3B45-95CD-2E7A27820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477" y="3001865"/>
            <a:ext cx="31872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ACKs receipt of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‘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echoes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back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‘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6" name="Text Box 11">
            <a:extLst>
              <a:ext uri="{FF2B5EF4-FFF2-40B4-BE49-F238E27FC236}">
                <a16:creationId xmlns:a16="http://schemas.microsoft.com/office/drawing/2014/main" id="{7AB83FEF-E6C5-3C4E-8F11-410822AB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011" y="5644479"/>
            <a:ext cx="34018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simple telnet scenario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37" name="Text Box 13">
            <a:extLst>
              <a:ext uri="{FF2B5EF4-FFF2-40B4-BE49-F238E27FC236}">
                <a16:creationId xmlns:a16="http://schemas.microsoft.com/office/drawing/2014/main" id="{0851DEB2-88A4-C849-8DEA-02D53E9A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672" y="1492971"/>
            <a:ext cx="9973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138" name="Text Box 17">
            <a:extLst>
              <a:ext uri="{FF2B5EF4-FFF2-40B4-BE49-F238E27FC236}">
                <a16:creationId xmlns:a16="http://schemas.microsoft.com/office/drawing/2014/main" id="{847A8C2E-C7AE-5B45-9FFE-DE39BC581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390" y="1459336"/>
            <a:ext cx="1008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152BC9-BFE2-2C4F-B7CF-DD705BF09468}"/>
              </a:ext>
            </a:extLst>
          </p:cNvPr>
          <p:cNvGrpSpPr/>
          <p:nvPr/>
        </p:nvGrpSpPr>
        <p:grpSpPr>
          <a:xfrm>
            <a:off x="1499000" y="2541021"/>
            <a:ext cx="5581275" cy="780392"/>
            <a:chOff x="1499000" y="2541021"/>
            <a:chExt cx="5581275" cy="780392"/>
          </a:xfrm>
        </p:grpSpPr>
        <p:sp>
          <p:nvSpPr>
            <p:cNvPr id="131" name="Line 4">
              <a:extLst>
                <a:ext uri="{FF2B5EF4-FFF2-40B4-BE49-F238E27FC236}">
                  <a16:creationId xmlns:a16="http://schemas.microsoft.com/office/drawing/2014/main" id="{4E48AD8B-7F93-B847-8494-F0B86AABA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237" y="2749913"/>
              <a:ext cx="2586037" cy="5715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2" name="Text Box 7">
              <a:extLst>
                <a:ext uri="{FF2B5EF4-FFF2-40B4-BE49-F238E27FC236}">
                  <a16:creationId xmlns:a16="http://schemas.microsoft.com/office/drawing/2014/main" id="{B9E9C219-DA90-8A41-A18D-4DF67A2B1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000" y="2541021"/>
              <a:ext cx="2725007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types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‘</a:t>
              </a: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9" name="Rectangle 18">
              <a:extLst>
                <a:ext uri="{FF2B5EF4-FFF2-40B4-BE49-F238E27FC236}">
                  <a16:creationId xmlns:a16="http://schemas.microsoft.com/office/drawing/2014/main" id="{35BA661F-5A22-C84E-B47D-9147B3088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037" y="2841988"/>
              <a:ext cx="814387" cy="379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0" name="Text Box 19">
              <a:extLst>
                <a:ext uri="{FF2B5EF4-FFF2-40B4-BE49-F238E27FC236}">
                  <a16:creationId xmlns:a16="http://schemas.microsoft.com/office/drawing/2014/main" id="{880D64B6-5AB7-0245-B925-5A511DDE9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272" y="2854620"/>
              <a:ext cx="28200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Seq=42, ACK=79, data = 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‘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0581A9F-48A7-D546-AB16-5A259024E309}"/>
              </a:ext>
            </a:extLst>
          </p:cNvPr>
          <p:cNvGrpSpPr/>
          <p:nvPr/>
        </p:nvGrpSpPr>
        <p:grpSpPr>
          <a:xfrm>
            <a:off x="4264368" y="3523026"/>
            <a:ext cx="2813399" cy="800100"/>
            <a:chOff x="4264368" y="3523026"/>
            <a:chExt cx="2813399" cy="800100"/>
          </a:xfrm>
        </p:grpSpPr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7C681F4C-24E8-5D43-BE10-D3949F61C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4712" y="3523026"/>
              <a:ext cx="2554287" cy="8001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20">
              <a:extLst>
                <a:ext uri="{FF2B5EF4-FFF2-40B4-BE49-F238E27FC236}">
                  <a16:creationId xmlns:a16="http://schemas.microsoft.com/office/drawing/2014/main" id="{E3E3363E-9511-1A43-912C-05D171708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1962" y="3800838"/>
              <a:ext cx="823912" cy="246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2" name="Text Box 21">
              <a:extLst>
                <a:ext uri="{FF2B5EF4-FFF2-40B4-BE49-F238E27FC236}">
                  <a16:creationId xmlns:a16="http://schemas.microsoft.com/office/drawing/2014/main" id="{18709FF4-595B-2F4F-9697-F2C14F760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4368" y="3736718"/>
              <a:ext cx="28133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Seq=79, ACK=43, data = </a:t>
              </a:r>
              <a:r>
                <a:rPr kumimoji="0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‘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6C1350-9453-1E48-8790-F100F9587769}"/>
              </a:ext>
            </a:extLst>
          </p:cNvPr>
          <p:cNvGrpSpPr/>
          <p:nvPr/>
        </p:nvGrpSpPr>
        <p:grpSpPr>
          <a:xfrm>
            <a:off x="4339949" y="4518388"/>
            <a:ext cx="2590800" cy="506413"/>
            <a:chOff x="4339949" y="4518388"/>
            <a:chExt cx="2590800" cy="506413"/>
          </a:xfrm>
        </p:grpSpPr>
        <p:sp>
          <p:nvSpPr>
            <p:cNvPr id="130" name="Line 3">
              <a:extLst>
                <a:ext uri="{FF2B5EF4-FFF2-40B4-BE49-F238E27FC236}">
                  <a16:creationId xmlns:a16="http://schemas.microsoft.com/office/drawing/2014/main" id="{21939EAE-12FE-4B4B-8477-DA966E53E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9949" y="4518388"/>
              <a:ext cx="2590800" cy="50641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3" name="Rectangle 22">
              <a:extLst>
                <a:ext uri="{FF2B5EF4-FFF2-40B4-BE49-F238E27FC236}">
                  <a16:creationId xmlns:a16="http://schemas.microsoft.com/office/drawing/2014/main" id="{36373196-F0F3-9041-A157-0DFF0B56B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637" y="4648563"/>
              <a:ext cx="958850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4" name="Text Box 23">
              <a:extLst>
                <a:ext uri="{FF2B5EF4-FFF2-40B4-BE49-F238E27FC236}">
                  <a16:creationId xmlns:a16="http://schemas.microsoft.com/office/drawing/2014/main" id="{2C94660D-0BE1-434B-85A6-BB2284990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4710" y="4609843"/>
              <a:ext cx="171226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Seq=43, ACK=80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Line 24">
            <a:extLst>
              <a:ext uri="{FF2B5EF4-FFF2-40B4-BE49-F238E27FC236}">
                <a16:creationId xmlns:a16="http://schemas.microsoft.com/office/drawing/2014/main" id="{4198420A-33F5-1542-B39F-616C0F629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012" y="2508613"/>
            <a:ext cx="0" cy="258762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C59AD6B4-1F7E-D046-AE58-B0A214345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4249" y="2561001"/>
            <a:ext cx="0" cy="258762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147" name="Group 27">
            <a:extLst>
              <a:ext uri="{FF2B5EF4-FFF2-40B4-BE49-F238E27FC236}">
                <a16:creationId xmlns:a16="http://schemas.microsoft.com/office/drawing/2014/main" id="{78A4C821-5D3D-F049-95FB-64A6C2EFC29B}"/>
              </a:ext>
            </a:extLst>
          </p:cNvPr>
          <p:cNvGrpSpPr>
            <a:grpSpLocks/>
          </p:cNvGrpSpPr>
          <p:nvPr/>
        </p:nvGrpSpPr>
        <p:grpSpPr bwMode="auto">
          <a:xfrm>
            <a:off x="3824012" y="1687876"/>
            <a:ext cx="755650" cy="782637"/>
            <a:chOff x="-44" y="1473"/>
            <a:chExt cx="981" cy="1105"/>
          </a:xfrm>
        </p:grpSpPr>
        <p:pic>
          <p:nvPicPr>
            <p:cNvPr id="148" name="Picture 28" descr="desktop_computer_stylized_medium">
              <a:extLst>
                <a:ext uri="{FF2B5EF4-FFF2-40B4-BE49-F238E27FC236}">
                  <a16:creationId xmlns:a16="http://schemas.microsoft.com/office/drawing/2014/main" id="{37E197D2-A990-E643-BBEF-3FDB8B30E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" name="Freeform 29">
              <a:extLst>
                <a:ext uri="{FF2B5EF4-FFF2-40B4-BE49-F238E27FC236}">
                  <a16:creationId xmlns:a16="http://schemas.microsoft.com/office/drawing/2014/main" id="{B63C2E39-A8CB-1F4B-B3CA-E65FF2976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0" name="Group 30">
            <a:extLst>
              <a:ext uri="{FF2B5EF4-FFF2-40B4-BE49-F238E27FC236}">
                <a16:creationId xmlns:a16="http://schemas.microsoft.com/office/drawing/2014/main" id="{AEA67504-808C-2C43-80AA-6BED564C9A2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86274" y="1727563"/>
            <a:ext cx="788988" cy="862013"/>
            <a:chOff x="-44" y="1473"/>
            <a:chExt cx="981" cy="1105"/>
          </a:xfrm>
        </p:grpSpPr>
        <p:pic>
          <p:nvPicPr>
            <p:cNvPr id="151" name="Picture 31" descr="desktop_computer_stylized_medium">
              <a:extLst>
                <a:ext uri="{FF2B5EF4-FFF2-40B4-BE49-F238E27FC236}">
                  <a16:creationId xmlns:a16="http://schemas.microsoft.com/office/drawing/2014/main" id="{0B37A6B2-9E4A-114B-85F9-5E3DF6205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100E17DE-5CEE-AB45-8E97-F0E8B66179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78778AE-4599-7841-B71E-D835F9A5393E}"/>
              </a:ext>
            </a:extLst>
          </p:cNvPr>
          <p:cNvGrpSpPr/>
          <p:nvPr/>
        </p:nvGrpSpPr>
        <p:grpSpPr>
          <a:xfrm>
            <a:off x="4692316" y="2815389"/>
            <a:ext cx="1388485" cy="1371600"/>
            <a:chOff x="4692316" y="2815389"/>
            <a:chExt cx="1388485" cy="13716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715EF6-F294-3449-96CB-B6947A099ADE}"/>
                </a:ext>
              </a:extLst>
            </p:cNvPr>
            <p:cNvSpPr/>
            <p:nvPr/>
          </p:nvSpPr>
          <p:spPr>
            <a:xfrm>
              <a:off x="5566610" y="3721768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D783624-80C6-2148-8502-F1C29047872A}"/>
                </a:ext>
              </a:extLst>
            </p:cNvPr>
            <p:cNvSpPr/>
            <p:nvPr/>
          </p:nvSpPr>
          <p:spPr>
            <a:xfrm>
              <a:off x="4692316" y="2815389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07B7D31-A373-0B4B-A1B5-F4FD39A2F3C3}"/>
                </a:ext>
              </a:extLst>
            </p:cNvPr>
            <p:cNvCxnSpPr/>
            <p:nvPr/>
          </p:nvCxnSpPr>
          <p:spPr>
            <a:xfrm flipH="1" flipV="1">
              <a:off x="5117431" y="3224463"/>
              <a:ext cx="513348" cy="51334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5AF06C-D673-CA4F-A51B-93240818CB9A}"/>
              </a:ext>
            </a:extLst>
          </p:cNvPr>
          <p:cNvGrpSpPr/>
          <p:nvPr/>
        </p:nvGrpSpPr>
        <p:grpSpPr>
          <a:xfrm>
            <a:off x="4684295" y="3737810"/>
            <a:ext cx="1982043" cy="1307432"/>
            <a:chOff x="4692316" y="2815389"/>
            <a:chExt cx="1982043" cy="130743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B1B5065-4044-F742-9CE7-C6C1E51A71E8}"/>
                </a:ext>
              </a:extLst>
            </p:cNvPr>
            <p:cNvSpPr/>
            <p:nvPr/>
          </p:nvSpPr>
          <p:spPr>
            <a:xfrm>
              <a:off x="6160168" y="3657600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5F4BEC1-9A8B-BA47-BC77-A5A357B8A4B6}"/>
                </a:ext>
              </a:extLst>
            </p:cNvPr>
            <p:cNvSpPr/>
            <p:nvPr/>
          </p:nvSpPr>
          <p:spPr>
            <a:xfrm>
              <a:off x="4692316" y="2815389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894C7DC-0B9B-5648-ACEB-7945930EE5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5557" y="3224463"/>
              <a:ext cx="970548" cy="52136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951C5C48-402B-A744-B23C-9DA42D7A6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round trip time, timeout</a:t>
            </a:r>
            <a:endParaRPr lang="en-US" sz="4400" b="0" dirty="0"/>
          </a:p>
        </p:txBody>
      </p:sp>
      <p:sp>
        <p:nvSpPr>
          <p:cNvPr id="29" name="Rectangle 1027">
            <a:extLst>
              <a:ext uri="{FF2B5EF4-FFF2-40B4-BE49-F238E27FC236}">
                <a16:creationId xmlns:a16="http://schemas.microsoft.com/office/drawing/2014/main" id="{E2121436-377D-9943-817E-B014539AAB14}"/>
              </a:ext>
            </a:extLst>
          </p:cNvPr>
          <p:cNvSpPr txBox="1">
            <a:spLocks noChangeArrowheads="1"/>
          </p:cNvSpPr>
          <p:nvPr/>
        </p:nvSpPr>
        <p:spPr>
          <a:xfrm>
            <a:off x="673789" y="1393136"/>
            <a:ext cx="521344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set TCP timeout value?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longer than RTT, but RTT varies!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 short: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premature timeout, unnecessary retransmissions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 long: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slow reaction to segment loss</a:t>
            </a:r>
          </a:p>
        </p:txBody>
      </p:sp>
      <p:sp>
        <p:nvSpPr>
          <p:cNvPr id="30" name="Rectangle 1028">
            <a:extLst>
              <a:ext uri="{FF2B5EF4-FFF2-40B4-BE49-F238E27FC236}">
                <a16:creationId xmlns:a16="http://schemas.microsoft.com/office/drawing/2014/main" id="{EBDCCB72-DE33-3D44-BBEA-E4C6F08C3D8E}"/>
              </a:ext>
            </a:extLst>
          </p:cNvPr>
          <p:cNvSpPr txBox="1">
            <a:spLocks noChangeArrowheads="1"/>
          </p:cNvSpPr>
          <p:nvPr/>
        </p:nvSpPr>
        <p:spPr>
          <a:xfrm>
            <a:off x="6258838" y="1393136"/>
            <a:ext cx="556591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</a:t>
            </a:r>
            <a:r>
              <a:rPr kumimoji="0" lang="en-US" alt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to estimate RTT?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SampleRTT: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measured time from segment transmission until ACK receipt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ignore retransmissions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SampleRTT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will vary, want estimated RTT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smoother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average several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measurements, not just current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SampleRTT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69C69A2-4389-474B-8FF4-E0D66DDE4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0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44AE2-7CBB-B241-ABD8-7F7D48828D4B}"/>
              </a:ext>
            </a:extLst>
          </p:cNvPr>
          <p:cNvSpPr/>
          <p:nvPr/>
        </p:nvSpPr>
        <p:spPr>
          <a:xfrm>
            <a:off x="876300" y="1261543"/>
            <a:ext cx="897486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round trip time, timeout</a:t>
            </a:r>
            <a:endParaRPr lang="en-US" sz="4400" b="0" dirty="0"/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6466E19A-B1DF-1A42-B002-F49CA04A4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246817"/>
            <a:ext cx="90524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EstimatedRTT = (1-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  <a:sym typeface="Symbol" charset="0"/>
              </a:rPr>
              <a:t>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)*EstimatedRTT +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  <a:sym typeface="Symbol" charset="0"/>
              </a:rPr>
              <a:t>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*SampleRTT</a:t>
            </a: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4A4474B4-4EC5-0C4B-8B43-3433BA1CD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602" y="1857328"/>
            <a:ext cx="7067550" cy="142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xponential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eighted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oving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verage (EWMA)</a:t>
            </a:r>
          </a:p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influence of past sample decreases exponentially fast</a:t>
            </a:r>
          </a:p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typical value: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  <a:sym typeface="Symbol" charset="0"/>
              </a:rPr>
              <a:t>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  <a:sym typeface="Symbol" charset="0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0.125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81A723-2F83-4149-BCD6-BF02F3F3BE24}"/>
              </a:ext>
            </a:extLst>
          </p:cNvPr>
          <p:cNvGrpSpPr/>
          <p:nvPr/>
        </p:nvGrpSpPr>
        <p:grpSpPr>
          <a:xfrm>
            <a:off x="4673229" y="2443135"/>
            <a:ext cx="6448425" cy="4292600"/>
            <a:chOff x="1531938" y="2565400"/>
            <a:chExt cx="6448425" cy="4292600"/>
          </a:xfrm>
        </p:grpSpPr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id="{B47CB747-71BF-F246-8D51-35EDB4E56B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8150" y="2565400"/>
              <a:ext cx="6272213" cy="4292600"/>
              <a:chOff x="782" y="1865"/>
              <a:chExt cx="3951" cy="2704"/>
            </a:xfrm>
          </p:grpSpPr>
          <p:pic>
            <p:nvPicPr>
              <p:cNvPr id="26" name="Picture 12">
                <a:extLst>
                  <a:ext uri="{FF2B5EF4-FFF2-40B4-BE49-F238E27FC236}">
                    <a16:creationId xmlns:a16="http://schemas.microsoft.com/office/drawing/2014/main" id="{1B79C964-96AD-AA4A-B4CF-C6377C29E5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" y="1865"/>
                <a:ext cx="3951" cy="2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Rectangle 13">
                <a:extLst>
                  <a:ext uri="{FF2B5EF4-FFF2-40B4-BE49-F238E27FC236}">
                    <a16:creationId xmlns:a16="http://schemas.microsoft.com/office/drawing/2014/main" id="{92FABEFD-E51C-0A49-A008-5D94B930D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1926"/>
                <a:ext cx="1404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" name="Text Box 18">
              <a:extLst>
                <a:ext uri="{FF2B5EF4-FFF2-40B4-BE49-F238E27FC236}">
                  <a16:creationId xmlns:a16="http://schemas.microsoft.com/office/drawing/2014/main" id="{F9CA757D-88CC-BF41-8C8F-6A16BC6C0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1531938" y="3535363"/>
              <a:ext cx="428625" cy="1747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RTT (milliseconds)</a:t>
              </a:r>
            </a:p>
          </p:txBody>
        </p:sp>
        <p:sp>
          <p:nvSpPr>
            <p:cNvPr id="33" name="Text Box 19">
              <a:extLst>
                <a:ext uri="{FF2B5EF4-FFF2-40B4-BE49-F238E27FC236}">
                  <a16:creationId xmlns:a16="http://schemas.microsoft.com/office/drawing/2014/main" id="{5783915F-0896-D04A-9D0B-BE930F539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5363" y="3168650"/>
              <a:ext cx="38671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RTT: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gaia.cs.umass.edu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to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fantasia.eurecom.fr</a:t>
              </a:r>
            </a:p>
          </p:txBody>
        </p:sp>
        <p:sp>
          <p:nvSpPr>
            <p:cNvPr id="34" name="Text Box 20">
              <a:extLst>
                <a:ext uri="{FF2B5EF4-FFF2-40B4-BE49-F238E27FC236}">
                  <a16:creationId xmlns:a16="http://schemas.microsoft.com/office/drawing/2014/main" id="{FDF3CC5E-05FF-9348-AFEA-B37BF0709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413" y="5230813"/>
              <a:ext cx="11811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sampleRTT</a:t>
              </a:r>
            </a:p>
          </p:txBody>
        </p: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F17B9932-059C-5C46-AFDC-5141617F4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5063" y="5548313"/>
              <a:ext cx="14319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EstimatedRTT</a:t>
              </a:r>
            </a:p>
          </p:txBody>
        </p:sp>
        <p:sp>
          <p:nvSpPr>
            <p:cNvPr id="36" name="AutoShape 22">
              <a:extLst>
                <a:ext uri="{FF2B5EF4-FFF2-40B4-BE49-F238E27FC236}">
                  <a16:creationId xmlns:a16="http://schemas.microsoft.com/office/drawing/2014/main" id="{5C984DD6-69E3-6841-B32A-69B38C890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5343525"/>
              <a:ext cx="147637" cy="142875"/>
            </a:xfrm>
            <a:prstGeom prst="diamond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" name="AutoShape 23">
              <a:extLst>
                <a:ext uri="{FF2B5EF4-FFF2-40B4-BE49-F238E27FC236}">
                  <a16:creationId xmlns:a16="http://schemas.microsoft.com/office/drawing/2014/main" id="{949FCF6B-A257-E540-8887-09B596633D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76382">
              <a:off x="6011069" y="5633244"/>
              <a:ext cx="147637" cy="142875"/>
            </a:xfrm>
            <a:prstGeom prst="diamond">
              <a:avLst/>
            </a:prstGeom>
            <a:solidFill>
              <a:srgbClr val="FF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" name="Rectangle 24">
              <a:extLst>
                <a:ext uri="{FF2B5EF4-FFF2-40B4-BE49-F238E27FC236}">
                  <a16:creationId xmlns:a16="http://schemas.microsoft.com/office/drawing/2014/main" id="{1C4D877B-9F3D-6342-9DFB-B8DAC5F2E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450" y="6389688"/>
              <a:ext cx="1863725" cy="468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" name="Group 15">
              <a:extLst>
                <a:ext uri="{FF2B5EF4-FFF2-40B4-BE49-F238E27FC236}">
                  <a16:creationId xmlns:a16="http://schemas.microsoft.com/office/drawing/2014/main" id="{46A7C35C-F55E-D448-9F19-A868DE731A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1775" y="6386513"/>
              <a:ext cx="1512888" cy="336550"/>
              <a:chOff x="2343" y="3645"/>
              <a:chExt cx="953" cy="212"/>
            </a:xfrm>
          </p:grpSpPr>
          <p:sp>
            <p:nvSpPr>
              <p:cNvPr id="40" name="Rectangle 16">
                <a:extLst>
                  <a:ext uri="{FF2B5EF4-FFF2-40B4-BE49-F238E27FC236}">
                    <a16:creationId xmlns:a16="http://schemas.microsoft.com/office/drawing/2014/main" id="{76A5B688-5F66-A646-903E-26608C06E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695"/>
                <a:ext cx="527" cy="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" name="Text Box 17">
                <a:extLst>
                  <a:ext uri="{FF2B5EF4-FFF2-40B4-BE49-F238E27FC236}">
                    <a16:creationId xmlns:a16="http://schemas.microsoft.com/office/drawing/2014/main" id="{9530FDC0-AF61-1C41-8AC4-6B29BC1A8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3" y="3645"/>
                <a:ext cx="95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time (seconds)</a:t>
                </a:r>
              </a:p>
            </p:txBody>
          </p:sp>
        </p:grpSp>
      </p:grp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80D2031C-D174-0C4C-B2D2-3D6ED6240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3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9013</TotalTime>
  <Words>4942</Words>
  <Application>Microsoft Macintosh PowerPoint</Application>
  <PresentationFormat>Widescreen</PresentationFormat>
  <Paragraphs>1152</Paragraphs>
  <Slides>60</Slides>
  <Notes>59</Notes>
  <HiddenSlides>6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7" baseType="lpstr">
      <vt:lpstr>ＭＳ Ｐゴシック</vt:lpstr>
      <vt:lpstr>Arial</vt:lpstr>
      <vt:lpstr>Arial Narrow</vt:lpstr>
      <vt:lpstr>Calibri</vt:lpstr>
      <vt:lpstr>CMR10</vt:lpstr>
      <vt:lpstr>Comic Sans MS</vt:lpstr>
      <vt:lpstr>Courier</vt:lpstr>
      <vt:lpstr>Courier New</vt:lpstr>
      <vt:lpstr>Courier Std</vt:lpstr>
      <vt:lpstr>Gill Sans MT</vt:lpstr>
      <vt:lpstr>inherit</vt:lpstr>
      <vt:lpstr>Lato Extended</vt:lpstr>
      <vt:lpstr>Symbol</vt:lpstr>
      <vt:lpstr>Tahoma</vt:lpstr>
      <vt:lpstr>Times New Roman</vt:lpstr>
      <vt:lpstr>Wingdings</vt:lpstr>
      <vt:lpstr>Office Theme</vt:lpstr>
      <vt:lpstr>CSCE 5580 – Computer Networks  Instructor: Tao Wang</vt:lpstr>
      <vt:lpstr>Chapter 3: roadmap</vt:lpstr>
      <vt:lpstr>TCP: overview  RFCs: 793,1122, 2018, 5681, 7323</vt:lpstr>
      <vt:lpstr>TCP segment structure</vt:lpstr>
      <vt:lpstr>UDP segment structure</vt:lpstr>
      <vt:lpstr>TCP sequence numbers, ACKs</vt:lpstr>
      <vt:lpstr>TCP sequence numbers, ACKs</vt:lpstr>
      <vt:lpstr>TCP round trip time, timeout</vt:lpstr>
      <vt:lpstr>TCP round trip time, timeout</vt:lpstr>
      <vt:lpstr>TCP Sender (simplified)</vt:lpstr>
      <vt:lpstr>TCP Sender: events/actions [RFC 5681]</vt:lpstr>
      <vt:lpstr>TCP Receiver: ACK generation [RFC 5681]</vt:lpstr>
      <vt:lpstr>TCP: retransmission scenarios</vt:lpstr>
      <vt:lpstr>TCP: retransmission scenarios</vt:lpstr>
      <vt:lpstr>TCP fast retransmit</vt:lpstr>
      <vt:lpstr>Chapter 3: roadmap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connection management</vt:lpstr>
      <vt:lpstr>Agreeing to establish a connection</vt:lpstr>
      <vt:lpstr>TCP 3-way handshake</vt:lpstr>
      <vt:lpstr>Closing a TCP connection</vt:lpstr>
      <vt:lpstr>PowerPoint Presentation</vt:lpstr>
      <vt:lpstr>Chapter 3: roadmap</vt:lpstr>
      <vt:lpstr>Principles of congestion control</vt:lpstr>
      <vt:lpstr>Causes/costs of congestion: scenario 1 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insights</vt:lpstr>
      <vt:lpstr>Approaches towards congestion control</vt:lpstr>
      <vt:lpstr>Approaches towards congestion control</vt:lpstr>
      <vt:lpstr>Chapter 3: roadmap</vt:lpstr>
      <vt:lpstr>TCP congestion control: AIMD</vt:lpstr>
      <vt:lpstr>TCP AIMD: more</vt:lpstr>
      <vt:lpstr>TCP slow start </vt:lpstr>
      <vt:lpstr>TCP: from slow start to congestion avoidance</vt:lpstr>
      <vt:lpstr>TCP congestion control</vt:lpstr>
      <vt:lpstr>Summary: TCP congestion control</vt:lpstr>
      <vt:lpstr>Questions</vt:lpstr>
      <vt:lpstr>TCP and the congested “bottleneck link”</vt:lpstr>
      <vt:lpstr>Delay-based TCP congestion control</vt:lpstr>
      <vt:lpstr>Delay-based TCP congestion control</vt:lpstr>
      <vt:lpstr>Explicit congestion notification (ECN)</vt:lpstr>
      <vt:lpstr>TCP fairness</vt:lpstr>
      <vt:lpstr>Q: is TCP Fair?</vt:lpstr>
      <vt:lpstr>Transport layer: roadmap</vt:lpstr>
      <vt:lpstr>Evolving transport-layer functionality</vt:lpstr>
      <vt:lpstr>QUIC: Quick UDP Internet Connections</vt:lpstr>
      <vt:lpstr>QUIC: Quick UDP Internet Connections</vt:lpstr>
      <vt:lpstr>QUIC: Connection establishment</vt:lpstr>
      <vt:lpstr>QUIC: streams: parallelism, no HOL blocking</vt:lpstr>
      <vt:lpstr>Chapter 3: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Valapadasu, Uday Bhaskar</cp:lastModifiedBy>
  <cp:revision>210</cp:revision>
  <dcterms:created xsi:type="dcterms:W3CDTF">2020-01-18T07:24:59Z</dcterms:created>
  <dcterms:modified xsi:type="dcterms:W3CDTF">2024-09-26T21:19:37Z</dcterms:modified>
</cp:coreProperties>
</file>