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notesMasterIdLst>
    <p:notesMasterId r:id="rId19"/>
  </p:notesMasterIdLst>
  <p:handoutMasterIdLst>
    <p:handoutMasterId r:id="rId20"/>
  </p:handoutMasterIdLst>
  <p:sldIdLst>
    <p:sldId id="284" r:id="rId2"/>
    <p:sldId id="283" r:id="rId3"/>
    <p:sldId id="282" r:id="rId4"/>
    <p:sldId id="724" r:id="rId5"/>
    <p:sldId id="289" r:id="rId6"/>
    <p:sldId id="287" r:id="rId7"/>
    <p:sldId id="726" r:id="rId8"/>
    <p:sldId id="285" r:id="rId9"/>
    <p:sldId id="286" r:id="rId10"/>
    <p:sldId id="288" r:id="rId11"/>
    <p:sldId id="723" r:id="rId12"/>
    <p:sldId id="727" r:id="rId13"/>
    <p:sldId id="728" r:id="rId14"/>
    <p:sldId id="730" r:id="rId15"/>
    <p:sldId id="731" r:id="rId16"/>
    <p:sldId id="732" r:id="rId17"/>
    <p:sldId id="73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2" autoAdjust="0"/>
    <p:restoredTop sz="94678"/>
  </p:normalViewPr>
  <p:slideViewPr>
    <p:cSldViewPr snapToGrid="0" snapToObjects="1">
      <p:cViewPr varScale="1">
        <p:scale>
          <a:sx n="108" d="100"/>
          <a:sy n="108" d="100"/>
        </p:scale>
        <p:origin x="132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59A07-C7DD-8E42-8943-B09A53031838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5676F-CB92-DA45-A420-B5002287B8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19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B855B-1389-7443-B0F9-8BD8ECE82634}" type="datetimeFigureOut">
              <a:rPr lang="en-US" smtClean="0"/>
              <a:pPr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8CB45-4347-D047-9150-31DF6EB642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4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8CB45-4347-D047-9150-31DF6EB642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01/31/2017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01/31/2017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01/31/2017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01/31/2017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727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956880"/>
            <a:ext cx="8042276" cy="498672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01/31/2017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5D67C20-BF55-0043-A72B-7C9B68508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01/31/2017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01/31/2017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01/31/2017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01/31/2017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01/31/2017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01/31/2017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01/31/2017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01/31/2017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CSCE 5610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35D67C20-BF55-0043-A72B-7C9B68508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oque28/gem5_benchmar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tp://ftp.cs.wisc.edu/markhill/DineroIV" TargetMode="External"/><Relationship Id="rId2" Type="http://schemas.openxmlformats.org/officeDocument/2006/relationships/hyperlink" Target="http://www.cs.wisc.edu/~markhill/DineroI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464" y="2497392"/>
            <a:ext cx="8573729" cy="17248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000" dirty="0"/>
              <a:t>Dinero IV</a:t>
            </a:r>
            <a:br>
              <a:rPr lang="en-US" dirty="0"/>
            </a:br>
            <a:r>
              <a:rPr lang="en-US" sz="2400" dirty="0"/>
              <a:t>Cache Simulator for Memory Reference Traces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22920" y="1115942"/>
            <a:ext cx="6498159" cy="293493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CSCE 5610 Computer Systems Architecture</a:t>
            </a:r>
          </a:p>
          <a:p>
            <a:endParaRPr lang="en-US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endParaRPr lang="en-US" sz="2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92347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Dinero</a:t>
            </a:r>
            <a:r>
              <a:rPr lang="en-US" dirty="0"/>
              <a:t> IV --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Advantages: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</a:rPr>
              <a:t>Simulations are repeatable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</a:rPr>
              <a:t>Estimating the hit and miss rates is fairly easy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</a:rPr>
              <a:t>One can simulate either a unified cache or split caches.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</a:rPr>
              <a:t>Cheaper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81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Dinero</a:t>
            </a:r>
            <a:r>
              <a:rPr lang="en-US" altLang="zh-TW" dirty="0"/>
              <a:t> IV-- Limitations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9275" y="1061884"/>
            <a:ext cx="8042276" cy="4881717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Dinero</a:t>
            </a:r>
            <a:r>
              <a:rPr lang="en-US" altLang="zh-TW" dirty="0"/>
              <a:t> IV is not a timing simulator</a:t>
            </a:r>
          </a:p>
          <a:p>
            <a:pPr lvl="1"/>
            <a:r>
              <a:rPr lang="en-US" altLang="zh-TW" dirty="0"/>
              <a:t>No notion of simulated time or cycles, only references</a:t>
            </a:r>
          </a:p>
          <a:p>
            <a:r>
              <a:rPr lang="en-US" altLang="zh-TW" dirty="0" err="1"/>
              <a:t>Dinero</a:t>
            </a:r>
            <a:r>
              <a:rPr lang="en-US" altLang="zh-TW" dirty="0"/>
              <a:t> IV is not a functional simulator</a:t>
            </a:r>
          </a:p>
          <a:p>
            <a:pPr lvl="1"/>
            <a:r>
              <a:rPr lang="en-US" altLang="zh-TW" dirty="0"/>
              <a:t>Data and instructions do not move in and out of caches</a:t>
            </a:r>
          </a:p>
          <a:p>
            <a:pPr lvl="1"/>
            <a:r>
              <a:rPr lang="en-US" altLang="zh-TW" dirty="0"/>
              <a:t>Primary result of simulation with </a:t>
            </a:r>
            <a:r>
              <a:rPr lang="en-US" altLang="zh-TW" dirty="0" err="1"/>
              <a:t>Dinero</a:t>
            </a:r>
            <a:r>
              <a:rPr lang="en-US" altLang="zh-TW" dirty="0"/>
              <a:t> IV is hit and miss</a:t>
            </a:r>
          </a:p>
          <a:p>
            <a:r>
              <a:rPr lang="en-US" altLang="zh-TW" dirty="0" err="1"/>
              <a:t>Dinero</a:t>
            </a:r>
            <a:r>
              <a:rPr lang="en-US" altLang="zh-TW" dirty="0"/>
              <a:t> IV is not multi-threaded</a:t>
            </a:r>
          </a:p>
          <a:p>
            <a:pPr lvl="1"/>
            <a:r>
              <a:rPr lang="en-US" altLang="zh-TW" dirty="0"/>
              <a:t>If you have a multiprocessor with enough memory, you can run multiple independent simulations concurrently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8189258" y="6170389"/>
            <a:ext cx="4840941" cy="365125"/>
          </a:xfrm>
        </p:spPr>
        <p:txBody>
          <a:bodyPr/>
          <a:lstStyle/>
          <a:p>
            <a:fld id="{75EAD3E7-B039-4A93-AACD-1369AB5C0DA9}" type="slidenum">
              <a:rPr lang="zh-TW" altLang="en-US" smtClean="0"/>
              <a:pPr/>
              <a:t>11</a:t>
            </a:fld>
            <a:endParaRPr lang="zh-TW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5E4A7-D747-4A69-9A82-85D9B9AB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3644" y="6170388"/>
            <a:ext cx="4840941" cy="365125"/>
          </a:xfrm>
        </p:spPr>
        <p:txBody>
          <a:bodyPr/>
          <a:lstStyle/>
          <a:p>
            <a:r>
              <a:rPr lang="de-DE" dirty="0"/>
              <a:t>CSCE 5610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9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9275" y="186880"/>
            <a:ext cx="8042276" cy="727519"/>
          </a:xfrm>
        </p:spPr>
        <p:txBody>
          <a:bodyPr/>
          <a:lstStyle/>
          <a:p>
            <a:r>
              <a:rPr lang="en-US" altLang="zh-TW" dirty="0"/>
              <a:t>Memory</a:t>
            </a:r>
            <a:r>
              <a:rPr lang="zh-TW" altLang="en-US" dirty="0"/>
              <a:t> </a:t>
            </a:r>
            <a:r>
              <a:rPr lang="en-US" altLang="zh-TW" dirty="0"/>
              <a:t>Trace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9275" y="1199535"/>
            <a:ext cx="8042276" cy="4744066"/>
          </a:xfrm>
        </p:spPr>
        <p:txBody>
          <a:bodyPr/>
          <a:lstStyle/>
          <a:p>
            <a:r>
              <a:rPr lang="en-US" altLang="zh-TW" dirty="0"/>
              <a:t>There are many ways to generating memory trace for </a:t>
            </a:r>
            <a:r>
              <a:rPr lang="en-US" altLang="zh-TW" dirty="0" err="1"/>
              <a:t>Dinero</a:t>
            </a:r>
            <a:r>
              <a:rPr lang="en-US" altLang="zh-TW" dirty="0"/>
              <a:t> IV to use</a:t>
            </a:r>
          </a:p>
          <a:p>
            <a:r>
              <a:rPr lang="en-US" altLang="zh-TW" dirty="0"/>
              <a:t>From Gem5,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can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dirty="0"/>
              <a:t>its Trace Based Debugging, which ask Gem5 to print out what it is doing</a:t>
            </a:r>
          </a:p>
          <a:p>
            <a:pPr lvl="1"/>
            <a:r>
              <a:rPr lang="en-US" altLang="zh-TW" dirty="0"/>
              <a:t>Gem5 contains many DPRINTF statements that print trace messages describing potentially interesting events</a:t>
            </a:r>
          </a:p>
          <a:p>
            <a:pPr lvl="1"/>
            <a:r>
              <a:rPr lang="en-US" altLang="zh-TW" dirty="0"/>
              <a:t>Each DPRINTF is associated with a debug flag (e.g., Bus, Cache, Ethernet, Disk, etc.)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8021093" y="6226991"/>
            <a:ext cx="4840941" cy="365125"/>
          </a:xfrm>
        </p:spPr>
        <p:txBody>
          <a:bodyPr/>
          <a:lstStyle/>
          <a:p>
            <a:fld id="{75EAD3E7-B039-4A93-AACD-1369AB5C0DA9}" type="slidenum">
              <a:rPr lang="zh-TW" altLang="en-US" smtClean="0"/>
              <a:pPr/>
              <a:t>12</a:t>
            </a:fld>
            <a:endParaRPr lang="zh-TW" altLang="zh-TW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DB15-BF21-42DF-8E53-05DFC3BFA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4458" y="6226990"/>
            <a:ext cx="4840941" cy="365125"/>
          </a:xfrm>
        </p:spPr>
        <p:txBody>
          <a:bodyPr/>
          <a:lstStyle/>
          <a:p>
            <a:r>
              <a:rPr lang="de-DE" dirty="0"/>
              <a:t>CSCE 5610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5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4458" y="353852"/>
            <a:ext cx="8665899" cy="727519"/>
          </a:xfrm>
        </p:spPr>
        <p:txBody>
          <a:bodyPr/>
          <a:lstStyle/>
          <a:p>
            <a:r>
              <a:rPr lang="en-US" altLang="zh-TW" sz="4400" dirty="0"/>
              <a:t>Gem5</a:t>
            </a:r>
            <a:r>
              <a:rPr lang="zh-TW" altLang="en-US" sz="4400" dirty="0"/>
              <a:t> </a:t>
            </a:r>
            <a:r>
              <a:rPr lang="en-US" altLang="zh-TW" sz="4400" dirty="0"/>
              <a:t>Trace Based Debugging</a:t>
            </a:r>
            <a:endParaRPr kumimoji="1"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9275" y="1242014"/>
            <a:ext cx="8042276" cy="4986721"/>
          </a:xfrm>
        </p:spPr>
        <p:txBody>
          <a:bodyPr/>
          <a:lstStyle/>
          <a:p>
            <a:r>
              <a:rPr lang="en-US" altLang="zh-TW" dirty="0"/>
              <a:t>To turn on the trace messages for a particular flag, use the --debug-flags command line argument</a:t>
            </a:r>
          </a:p>
          <a:p>
            <a:pPr lvl="1"/>
            <a:r>
              <a:rPr lang="en-US" altLang="zh-TW" sz="2000" i="1" dirty="0"/>
              <a:t>E.g.</a:t>
            </a:r>
            <a:r>
              <a:rPr lang="zh-TW" altLang="en-US" sz="2000" i="1" dirty="0"/>
              <a:t> </a:t>
            </a:r>
            <a:r>
              <a:rPr lang="en-US" altLang="zh-TW" sz="2000" dirty="0"/>
              <a:t>build/X86/gem5.opt --debug-flags=</a:t>
            </a:r>
            <a:r>
              <a:rPr lang="en-US" altLang="zh-TW" sz="2000" dirty="0" err="1"/>
              <a:t>MemoryAccess</a:t>
            </a:r>
            <a:r>
              <a:rPr lang="en-US" altLang="zh-TW" sz="2000" dirty="0"/>
              <a:t> --debug-file=</a:t>
            </a:r>
            <a:r>
              <a:rPr lang="en-US" altLang="zh-TW" sz="2000" dirty="0" err="1"/>
              <a:t>trace.out</a:t>
            </a:r>
            <a:r>
              <a:rPr lang="en-US" altLang="zh-TW" sz="2000" dirty="0"/>
              <a:t> </a:t>
            </a:r>
            <a:r>
              <a:rPr lang="en-US" altLang="zh-TW" sz="2000" dirty="0" err="1"/>
              <a:t>configs</a:t>
            </a:r>
            <a:r>
              <a:rPr lang="en-US" altLang="zh-TW" sz="2000" dirty="0"/>
              <a:t>/example/</a:t>
            </a:r>
            <a:r>
              <a:rPr lang="en-US" altLang="zh-TW" sz="2000" dirty="0" err="1"/>
              <a:t>se.py</a:t>
            </a:r>
            <a:r>
              <a:rPr lang="zh-TW" altLang="en-US" sz="2000" dirty="0"/>
              <a:t> </a:t>
            </a:r>
            <a:r>
              <a:rPr lang="en-US" altLang="zh-TW" sz="2000" dirty="0"/>
              <a:t>-c</a:t>
            </a:r>
            <a:r>
              <a:rPr lang="zh-TW" altLang="en-US" sz="2000" dirty="0"/>
              <a:t> </a:t>
            </a:r>
            <a:r>
              <a:rPr lang="en-US" altLang="zh-TW" sz="2000" dirty="0"/>
              <a:t>[binary</a:t>
            </a:r>
            <a:r>
              <a:rPr lang="zh-TW" altLang="en-US" sz="2000" dirty="0"/>
              <a:t> </a:t>
            </a:r>
            <a:r>
              <a:rPr lang="en-US" altLang="zh-TW" sz="2000" dirty="0"/>
              <a:t>to</a:t>
            </a:r>
            <a:r>
              <a:rPr lang="zh-TW" altLang="en-US" sz="2000" dirty="0"/>
              <a:t> </a:t>
            </a:r>
            <a:r>
              <a:rPr lang="en-US" altLang="zh-TW" sz="2000" dirty="0"/>
              <a:t>Execute]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8210279" y="6228735"/>
            <a:ext cx="4840941" cy="365125"/>
          </a:xfrm>
        </p:spPr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13</a:t>
            </a:fld>
            <a:endParaRPr lang="zh-TW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072710"/>
            <a:ext cx="8750846" cy="259228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8095A-3977-461E-B46E-3EDB7951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51" y="6206815"/>
            <a:ext cx="4840941" cy="365125"/>
          </a:xfrm>
        </p:spPr>
        <p:txBody>
          <a:bodyPr/>
          <a:lstStyle/>
          <a:p>
            <a:r>
              <a:rPr lang="de-DE" dirty="0"/>
              <a:t>CSCE 5610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4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905587" y="87912"/>
            <a:ext cx="10777169" cy="727519"/>
          </a:xfrm>
        </p:spPr>
        <p:txBody>
          <a:bodyPr/>
          <a:lstStyle/>
          <a:p>
            <a:r>
              <a:rPr lang="en-US" altLang="zh-TW" sz="3600" dirty="0"/>
              <a:t>Simulation with Trace Based Debugging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9275" y="838894"/>
            <a:ext cx="8042276" cy="4986721"/>
          </a:xfrm>
        </p:spPr>
        <p:txBody>
          <a:bodyPr/>
          <a:lstStyle/>
          <a:p>
            <a:r>
              <a:rPr lang="en-US" altLang="zh-TW" dirty="0"/>
              <a:t>Run gem5 with Trace Based debugging and give the binary file </a:t>
            </a:r>
            <a:r>
              <a:rPr lang="en-US" altLang="zh-TW" sz="2000" dirty="0"/>
              <a:t>(download binary file </a:t>
            </a:r>
            <a:r>
              <a:rPr lang="en-US" altLang="zh-TW" sz="2000" dirty="0" err="1"/>
              <a:t>Matmul</a:t>
            </a:r>
            <a:r>
              <a:rPr lang="en-US" altLang="zh-TW" sz="2000" dirty="0"/>
              <a:t> and put it in gem5/)</a:t>
            </a:r>
            <a:endParaRPr lang="en-US" altLang="zh-TW" dirty="0"/>
          </a:p>
          <a:p>
            <a:pPr lvl="1"/>
            <a:r>
              <a:rPr lang="en-US" altLang="zh-TW" dirty="0"/>
              <a:t>build/X86/gem5.opt --debug-flags=</a:t>
            </a:r>
            <a:r>
              <a:rPr lang="en-US" altLang="zh-TW" dirty="0" err="1"/>
              <a:t>MemoryAccess</a:t>
            </a:r>
            <a:r>
              <a:rPr lang="en-US" altLang="zh-TW" dirty="0"/>
              <a:t> --debug-file=</a:t>
            </a:r>
            <a:r>
              <a:rPr lang="en-US" altLang="zh-TW" dirty="0" err="1"/>
              <a:t>trace.out</a:t>
            </a:r>
            <a:r>
              <a:rPr lang="en-US" altLang="zh-TW" dirty="0"/>
              <a:t> configs/example/se.py</a:t>
            </a:r>
            <a:r>
              <a:rPr lang="zh-TW" altLang="en-US" dirty="0"/>
              <a:t> </a:t>
            </a:r>
            <a:r>
              <a:rPr lang="en-US" altLang="zh-TW" dirty="0"/>
              <a:t>-c</a:t>
            </a:r>
            <a:r>
              <a:rPr lang="zh-TW" altLang="en-US" dirty="0"/>
              <a:t> </a:t>
            </a:r>
            <a:r>
              <a:rPr lang="en-US" altLang="zh-TW" dirty="0" err="1"/>
              <a:t>matmul</a:t>
            </a:r>
            <a:endParaRPr lang="en-US" altLang="zh-TW" dirty="0"/>
          </a:p>
          <a:p>
            <a:r>
              <a:rPr lang="en-US" altLang="zh-TW" dirty="0"/>
              <a:t>Output</a:t>
            </a:r>
            <a:r>
              <a:rPr lang="zh-TW" altLang="en-US" dirty="0"/>
              <a:t> </a:t>
            </a:r>
            <a:r>
              <a:rPr lang="en-US" altLang="zh-TW" dirty="0"/>
              <a:t>path</a:t>
            </a:r>
            <a:r>
              <a:rPr lang="zh-TW" altLang="en-US" dirty="0"/>
              <a:t> </a:t>
            </a:r>
            <a:r>
              <a:rPr lang="en-US" altLang="zh-TW" dirty="0"/>
              <a:t>of the</a:t>
            </a:r>
            <a:r>
              <a:rPr lang="zh-TW" altLang="en-US" dirty="0"/>
              <a:t> </a:t>
            </a:r>
            <a:r>
              <a:rPr lang="en-US" altLang="zh-TW" dirty="0"/>
              <a:t>trace is defaulted in m5out/. The</a:t>
            </a:r>
            <a:r>
              <a:rPr lang="zh-TW" altLang="en-US" dirty="0"/>
              <a:t> </a:t>
            </a:r>
            <a:r>
              <a:rPr lang="en-US" altLang="zh-TW" dirty="0"/>
              <a:t>trace</a:t>
            </a:r>
            <a:r>
              <a:rPr lang="zh-TW" altLang="en-US" dirty="0"/>
              <a:t> </a:t>
            </a:r>
            <a:r>
              <a:rPr lang="en-US" altLang="zh-TW" dirty="0"/>
              <a:t>file</a:t>
            </a:r>
            <a:r>
              <a:rPr lang="zh-TW" altLang="en-US" dirty="0"/>
              <a:t> </a:t>
            </a:r>
            <a:r>
              <a:rPr lang="en-US" altLang="zh-TW" dirty="0"/>
              <a:t>will</a:t>
            </a:r>
            <a:r>
              <a:rPr lang="zh-TW" altLang="en-US" dirty="0"/>
              <a:t> </a:t>
            </a:r>
            <a:r>
              <a:rPr lang="en-US" altLang="zh-TW" dirty="0"/>
              <a:t>have the following</a:t>
            </a:r>
            <a:r>
              <a:rPr lang="zh-TW" altLang="en-US" dirty="0"/>
              <a:t> </a:t>
            </a:r>
            <a:r>
              <a:rPr lang="en-US" altLang="zh-TW" dirty="0"/>
              <a:t>format: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8172400" y="6469999"/>
            <a:ext cx="4840941" cy="365125"/>
          </a:xfrm>
        </p:spPr>
        <p:txBody>
          <a:bodyPr/>
          <a:lstStyle/>
          <a:p>
            <a:fld id="{75EAD3E7-B039-4A93-AACD-1369AB5C0DA9}" type="slidenum">
              <a:rPr lang="zh-TW" altLang="en-US" smtClean="0"/>
              <a:pPr/>
              <a:t>14</a:t>
            </a:fld>
            <a:endParaRPr lang="zh-TW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5676"/>
            <a:ext cx="9144000" cy="18228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0" y="4115676"/>
            <a:ext cx="755576" cy="182288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39752" y="4122065"/>
            <a:ext cx="755576" cy="182288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12160" y="4144007"/>
            <a:ext cx="864096" cy="182288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charset="0"/>
              <a:ea typeface="標楷體" charset="0"/>
              <a:cs typeface="標楷體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756" y="3740157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+mn-lt"/>
              </a:rPr>
              <a:t>Tick</a:t>
            </a:r>
            <a:endParaRPr kumimoji="1" lang="zh-TW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917761" y="3726212"/>
            <a:ext cx="2186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+mn-lt"/>
              </a:rPr>
              <a:t>Access Type</a:t>
            </a:r>
            <a:endParaRPr kumimoji="1" lang="zh-TW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88717" y="3706566"/>
            <a:ext cx="248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>
                <a:solidFill>
                  <a:srgbClr val="FF0000"/>
                </a:solidFill>
                <a:latin typeface="+mn-lt"/>
              </a:rPr>
              <a:t>Address accessed</a:t>
            </a:r>
            <a:endParaRPr kumimoji="1" lang="zh-TW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C97F11-3BCC-4D5C-8064-6F68FDCA6232}"/>
              </a:ext>
            </a:extLst>
          </p:cNvPr>
          <p:cNvSpPr/>
          <p:nvPr/>
        </p:nvSpPr>
        <p:spPr>
          <a:xfrm>
            <a:off x="2167748" y="6174485"/>
            <a:ext cx="7439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hlinkClick r:id="rId3"/>
              </a:rPr>
              <a:t>Matmul</a:t>
            </a:r>
            <a:r>
              <a:rPr lang="en-US" dirty="0">
                <a:hlinkClick r:id="rId3"/>
              </a:rPr>
              <a:t>: https://github.com/paroque28/gem5_benchmark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B220F51-AB48-4402-A125-3BAAD52F0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069" y="6234725"/>
            <a:ext cx="4840941" cy="365125"/>
          </a:xfrm>
        </p:spPr>
        <p:txBody>
          <a:bodyPr/>
          <a:lstStyle/>
          <a:p>
            <a:r>
              <a:rPr lang="de-DE" dirty="0"/>
              <a:t>CSCE 5610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6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2"/>
          <a:srcRect t="9402" b="5980"/>
          <a:stretch/>
        </p:blipFill>
        <p:spPr>
          <a:xfrm>
            <a:off x="1270211" y="4653135"/>
            <a:ext cx="7118213" cy="136688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Dinero</a:t>
            </a:r>
            <a:r>
              <a:rPr lang="en-US" altLang="zh-TW" dirty="0"/>
              <a:t> IV Simulation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9275" y="888057"/>
            <a:ext cx="8042276" cy="4677004"/>
          </a:xfrm>
        </p:spPr>
        <p:txBody>
          <a:bodyPr/>
          <a:lstStyle/>
          <a:p>
            <a:r>
              <a:rPr lang="en-US" altLang="zh-TW" dirty="0"/>
              <a:t>To do trace-driven cache simulation using </a:t>
            </a:r>
            <a:r>
              <a:rPr lang="en-US" altLang="zh-TW" dirty="0" err="1"/>
              <a:t>Dinero</a:t>
            </a:r>
            <a:r>
              <a:rPr lang="en-US" altLang="zh-TW" dirty="0"/>
              <a:t> IV, we need to format trace for </a:t>
            </a:r>
            <a:r>
              <a:rPr lang="en-US" altLang="zh-TW" dirty="0" err="1"/>
              <a:t>Dinero</a:t>
            </a:r>
            <a:r>
              <a:rPr lang="en-US" altLang="zh-TW" dirty="0"/>
              <a:t> IV to accept</a:t>
            </a:r>
          </a:p>
          <a:p>
            <a:pPr lvl="1"/>
            <a:r>
              <a:rPr lang="en-US" altLang="zh-TW" dirty="0" err="1"/>
              <a:t>Dinero</a:t>
            </a:r>
            <a:r>
              <a:rPr lang="en-US" altLang="zh-TW" dirty="0"/>
              <a:t> IV supports multiple input formats. For example, we can choose the din format</a:t>
            </a:r>
          </a:p>
          <a:p>
            <a:pPr lvl="1"/>
            <a:r>
              <a:rPr lang="en-US" altLang="zh-TW" dirty="0"/>
              <a:t>A din record is a two-tuple label address, where a tuple consists of the access type and the address accessed</a:t>
            </a:r>
          </a:p>
          <a:p>
            <a:pPr lvl="1"/>
            <a:r>
              <a:rPr lang="en-US" altLang="zh-TW" dirty="0"/>
              <a:t>The address is a hexadecimal byte-address without 0x starting, e.g. 0x40dff7 -&gt; 40dff7</a:t>
            </a:r>
          </a:p>
          <a:p>
            <a:pPr lvl="1"/>
            <a:r>
              <a:rPr lang="en-US" altLang="zh-TW" dirty="0"/>
              <a:t>Tag of access type: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8370140" y="6273923"/>
            <a:ext cx="4840941" cy="365125"/>
          </a:xfrm>
        </p:spPr>
        <p:txBody>
          <a:bodyPr/>
          <a:lstStyle/>
          <a:p>
            <a:fld id="{75EAD3E7-B039-4A93-AACD-1369AB5C0DA9}" type="slidenum">
              <a:rPr lang="zh-TW" altLang="en-US" smtClean="0"/>
              <a:pPr/>
              <a:t>15</a:t>
            </a:fld>
            <a:endParaRPr lang="zh-TW" altLang="zh-TW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41D7-E70D-47D1-98A3-F6132460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20" y="6273922"/>
            <a:ext cx="4840941" cy="365125"/>
          </a:xfrm>
        </p:spPr>
        <p:txBody>
          <a:bodyPr/>
          <a:lstStyle/>
          <a:p>
            <a:r>
              <a:rPr lang="de-DE" dirty="0"/>
              <a:t>CSCE 5610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93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Format Transforming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Convert to din format</a:t>
            </a:r>
          </a:p>
          <a:p>
            <a:pPr lvl="1"/>
            <a:r>
              <a:rPr lang="en-US" altLang="zh-TW" dirty="0"/>
              <a:t>The output should be in din format </a:t>
            </a:r>
          </a:p>
          <a:p>
            <a:pPr marL="349250" lvl="1" indent="0">
              <a:buNone/>
            </a:pPr>
            <a:r>
              <a:rPr lang="en-US" altLang="zh-TW" dirty="0"/>
              <a:t>as follows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Then we can use </a:t>
            </a:r>
            <a:r>
              <a:rPr lang="en-US" altLang="zh-TW" dirty="0" err="1"/>
              <a:t>Dinero</a:t>
            </a:r>
            <a:r>
              <a:rPr lang="en-US" altLang="zh-TW" dirty="0"/>
              <a:t> IV to do the </a:t>
            </a:r>
            <a:br>
              <a:rPr lang="en-US" altLang="zh-TW" dirty="0"/>
            </a:br>
            <a:r>
              <a:rPr lang="en-US" altLang="zh-TW" dirty="0"/>
              <a:t>trace-driven cache simulation</a:t>
            </a:r>
          </a:p>
          <a:p>
            <a:pPr lvl="1"/>
            <a:r>
              <a:rPr lang="en-US" altLang="zh-TW" dirty="0"/>
              <a:t>Command of the baseline:</a:t>
            </a:r>
          </a:p>
          <a:p>
            <a:pPr lvl="1"/>
            <a:r>
              <a:rPr lang="en-US" altLang="zh-TW" dirty="0"/>
              <a:t>./</a:t>
            </a:r>
            <a:r>
              <a:rPr lang="en-US" altLang="zh-TW" dirty="0" err="1"/>
              <a:t>dineroIV</a:t>
            </a:r>
            <a:r>
              <a:rPr lang="en-US" altLang="zh-TW" dirty="0"/>
              <a:t> -l1-isize 8k -l1-iassoc 2 -l1-ibsize 16 -l1-irepl f -l1-dsize 8k -l1-dassoc 2 -l1-dbsize 16 -l1-drepl f -l1-dwalloc f -l1-dwback a -l1-dccc - </a:t>
            </a:r>
            <a:r>
              <a:rPr lang="en-US" altLang="zh-TW" dirty="0" err="1"/>
              <a:t>informat</a:t>
            </a:r>
            <a:r>
              <a:rPr lang="en-US" altLang="zh-TW" dirty="0"/>
              <a:t> d &lt; </a:t>
            </a:r>
            <a:r>
              <a:rPr lang="en-US" altLang="zh-TW" dirty="0" err="1"/>
              <a:t>Trace.din</a:t>
            </a:r>
            <a:r>
              <a:rPr lang="en-US" altLang="zh-TW" dirty="0"/>
              <a:t> &gt; </a:t>
            </a:r>
            <a:r>
              <a:rPr lang="en-US" altLang="zh-TW" dirty="0" err="1"/>
              <a:t>baseline.out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8287230" y="6275668"/>
            <a:ext cx="4840941" cy="365125"/>
          </a:xfrm>
        </p:spPr>
        <p:txBody>
          <a:bodyPr/>
          <a:lstStyle/>
          <a:p>
            <a:fld id="{75EAD3E7-B039-4A93-AACD-1369AB5C0DA9}" type="slidenum">
              <a:rPr lang="zh-TW" altLang="en-US" smtClean="0"/>
              <a:pPr/>
              <a:t>16</a:t>
            </a:fld>
            <a:endParaRPr lang="zh-TW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t="5594"/>
          <a:stretch/>
        </p:blipFill>
        <p:spPr>
          <a:xfrm>
            <a:off x="7590344" y="383727"/>
            <a:ext cx="1001207" cy="316211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6C67-09C2-43A5-B964-AB5F48CF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087" y="6193573"/>
            <a:ext cx="4840941" cy="365125"/>
          </a:xfrm>
        </p:spPr>
        <p:txBody>
          <a:bodyPr/>
          <a:lstStyle/>
          <a:p>
            <a:r>
              <a:rPr lang="de-DE" dirty="0"/>
              <a:t>CSCE 5610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7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8113058" y="6249056"/>
            <a:ext cx="4840941" cy="365125"/>
          </a:xfrm>
        </p:spPr>
        <p:txBody>
          <a:bodyPr/>
          <a:lstStyle/>
          <a:p>
            <a:pPr>
              <a:defRPr/>
            </a:pPr>
            <a:fld id="{75EAD3E7-B039-4A93-AACD-1369AB5C0DA9}" type="slidenum">
              <a:rPr lang="zh-TW" altLang="en-US" smtClean="0"/>
              <a:pPr>
                <a:defRPr/>
              </a:pPr>
              <a:t>17</a:t>
            </a:fld>
            <a:endParaRPr lang="zh-TW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9" y="1118645"/>
            <a:ext cx="9996653" cy="484686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BA4DB-5246-4907-845D-7561936A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4458" y="6237663"/>
            <a:ext cx="4840941" cy="365125"/>
          </a:xfrm>
        </p:spPr>
        <p:txBody>
          <a:bodyPr/>
          <a:lstStyle/>
          <a:p>
            <a:r>
              <a:rPr lang="de-DE" dirty="0"/>
              <a:t>CSCE 5610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9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Dinero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34" y="1288947"/>
            <a:ext cx="8042276" cy="49867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Experiments with Dinero IV</a:t>
            </a:r>
          </a:p>
          <a:p>
            <a:pPr marL="3492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Analyze hits/misses with different cache sizes, associativity, structures, </a:t>
            </a:r>
            <a:r>
              <a:rPr lang="en-US" dirty="0" err="1">
                <a:solidFill>
                  <a:schemeClr val="tx1"/>
                </a:solidFill>
              </a:rPr>
              <a:t>prefetch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Obtaining Dinero IV</a:t>
            </a:r>
          </a:p>
          <a:p>
            <a:pPr lvl="1"/>
            <a:r>
              <a:rPr lang="en-US" dirty="0">
                <a:solidFill>
                  <a:schemeClr val="tx1"/>
                </a:solidFill>
                <a:hlinkClick r:id="rId2"/>
              </a:rPr>
              <a:t>http://www.cs.wisc.edu/~markhill/DineroIV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Or direct: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ftp://ftp.cs.wisc.edu/markhill/DineroIV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Developed by Jan </a:t>
            </a:r>
            <a:r>
              <a:rPr lang="en-US" dirty="0" err="1">
                <a:solidFill>
                  <a:schemeClr val="tx1"/>
                </a:solidFill>
              </a:rPr>
              <a:t>Edler</a:t>
            </a:r>
            <a:r>
              <a:rPr lang="en-US" dirty="0">
                <a:solidFill>
                  <a:schemeClr val="tx1"/>
                </a:solidFill>
              </a:rPr>
              <a:t> (NEC) and Mark Hill (Madison-Wisconsin)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Dinero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459" y="956880"/>
            <a:ext cx="8175092" cy="49867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Spanish for money (cache – cash – L1$)</a:t>
            </a:r>
          </a:p>
          <a:p>
            <a:r>
              <a:rPr lang="en-US" dirty="0">
                <a:solidFill>
                  <a:srgbClr val="0070C0"/>
                </a:solidFill>
              </a:rPr>
              <a:t>Trace driven cache simulator</a:t>
            </a:r>
          </a:p>
          <a:p>
            <a:pPr marL="3365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Given a trace (the history of instruction and data reference of a program) and cache design parameters (such as the block size, unified cache size or instruction cache size and data cache size, associativity of the cache, replacement policy, and write policy),</a:t>
            </a:r>
          </a:p>
          <a:p>
            <a:r>
              <a:rPr lang="en-US" sz="2200" dirty="0">
                <a:solidFill>
                  <a:schemeClr val="tx1"/>
                </a:solidFill>
              </a:rPr>
              <a:t>A trace is a list of the memory references that a program or workload makes while it is executing.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6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Dinero</a:t>
            </a:r>
            <a:r>
              <a:rPr lang="en-US" dirty="0"/>
              <a:t> IV--</a:t>
            </a:r>
            <a:r>
              <a:rPr lang="en-US" altLang="zh-TW" dirty="0"/>
              <a:t>Installation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9107" y="937216"/>
            <a:ext cx="8042276" cy="4986721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Installation &amp;&amp; Setup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http://ace.cs.ohio.edu/~avinashk/classes/ee468/tools.htm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4</a:t>
            </a:fld>
            <a:endParaRPr lang="zh-TW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5FBA-9BE3-45D6-AE33-1CA0387E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2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Dinero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dinero will perform cache simulation and generate the miss rate. For example, the following command: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tx1"/>
                </a:solidFill>
              </a:rPr>
              <a:t>		</a:t>
            </a:r>
            <a:r>
              <a:rPr lang="en-US" sz="2000" i="1" dirty="0">
                <a:solidFill>
                  <a:srgbClr val="C00000"/>
                </a:solidFill>
              </a:rPr>
              <a:t>dinero -b32 -u32K -a1 &lt; eg.din &gt; eg32k.out</a:t>
            </a:r>
          </a:p>
          <a:p>
            <a:pPr marL="33655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perform a cache analysis on 32K unified direct mapped cache with block size=32btyes using a trace input file eg.din and generated output to eg32k.out.</a:t>
            </a:r>
          </a:p>
          <a:p>
            <a:r>
              <a:rPr lang="en-US" sz="2000" dirty="0">
                <a:solidFill>
                  <a:schemeClr val="tx1"/>
                </a:solidFill>
              </a:rPr>
              <a:t>All parameters to dinero can be entered on command line, makes a long command:</a:t>
            </a:r>
          </a:p>
          <a:p>
            <a:pPr marL="349250" lvl="1" indent="0">
              <a:buNone/>
            </a:pPr>
            <a:r>
              <a:rPr lang="en-US" sz="2000" i="1" dirty="0">
                <a:solidFill>
                  <a:schemeClr val="tx1"/>
                </a:solidFill>
              </a:rPr>
              <a:t>dinero -l1-usize 8k -l1-ubsize 4 -l1-uassoc 1 -l1-urepl l -l1-ufetch d -l1-uwalloc a -l1-uwback a -stat-</a:t>
            </a:r>
            <a:r>
              <a:rPr lang="en-US" sz="2000" i="1" dirty="0" err="1">
                <a:solidFill>
                  <a:schemeClr val="tx1"/>
                </a:solidFill>
              </a:rPr>
              <a:t>idcombine</a:t>
            </a:r>
            <a:r>
              <a:rPr lang="en-US" sz="2000" i="1" dirty="0">
                <a:solidFill>
                  <a:schemeClr val="tx1"/>
                </a:solidFill>
              </a:rPr>
              <a:t> -</a:t>
            </a:r>
            <a:r>
              <a:rPr lang="en-US" sz="2000" i="1" dirty="0" err="1">
                <a:solidFill>
                  <a:schemeClr val="tx1"/>
                </a:solidFill>
              </a:rPr>
              <a:t>informat</a:t>
            </a:r>
            <a:r>
              <a:rPr lang="en-US" sz="2000" i="1" dirty="0">
                <a:solidFill>
                  <a:schemeClr val="tx1"/>
                </a:solidFill>
              </a:rPr>
              <a:t> D</a:t>
            </a:r>
          </a:p>
          <a:p>
            <a:pPr marL="349250" lvl="1" indent="-349250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 dirty="0">
                <a:solidFill>
                  <a:schemeClr val="tx1"/>
                </a:solidFill>
              </a:rPr>
              <a:t>Better option is shell script file, only type once. Also allows easy grouping of experimental parameters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5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Dinero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86" y="832308"/>
            <a:ext cx="9020994" cy="531878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Some of valid options: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tx1"/>
                </a:solidFill>
              </a:rPr>
              <a:t>-help Print this help message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tx1"/>
                </a:solidFill>
              </a:rPr>
              <a:t>-copyright Give details on copyright and lack of warranty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tx1"/>
                </a:solidFill>
              </a:rPr>
              <a:t>-</a:t>
            </a:r>
            <a:r>
              <a:rPr lang="en-US" sz="1100" i="1" dirty="0" err="1">
                <a:solidFill>
                  <a:schemeClr val="tx1"/>
                </a:solidFill>
              </a:rPr>
              <a:t>lN-Tsize</a:t>
            </a:r>
            <a:r>
              <a:rPr lang="en-US" sz="1100" i="1" dirty="0">
                <a:solidFill>
                  <a:schemeClr val="tx1"/>
                </a:solidFill>
              </a:rPr>
              <a:t> P Size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tx1"/>
                </a:solidFill>
              </a:rPr>
              <a:t>-</a:t>
            </a:r>
            <a:r>
              <a:rPr lang="en-US" sz="1100" i="1" dirty="0" err="1">
                <a:solidFill>
                  <a:schemeClr val="tx1"/>
                </a:solidFill>
              </a:rPr>
              <a:t>lN-Tbsize</a:t>
            </a:r>
            <a:r>
              <a:rPr lang="en-US" sz="1100" i="1" dirty="0">
                <a:solidFill>
                  <a:schemeClr val="tx1"/>
                </a:solidFill>
              </a:rPr>
              <a:t> P Block size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tx1"/>
                </a:solidFill>
              </a:rPr>
              <a:t>-</a:t>
            </a:r>
            <a:r>
              <a:rPr lang="en-US" sz="1100" i="1" dirty="0" err="1">
                <a:solidFill>
                  <a:schemeClr val="tx1"/>
                </a:solidFill>
              </a:rPr>
              <a:t>lN-Tsbsize</a:t>
            </a:r>
            <a:r>
              <a:rPr lang="en-US" sz="1100" i="1" dirty="0">
                <a:solidFill>
                  <a:schemeClr val="tx1"/>
                </a:solidFill>
              </a:rPr>
              <a:t> P Sub-block size (default same as block size)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tx1"/>
                </a:solidFill>
              </a:rPr>
              <a:t>-</a:t>
            </a:r>
            <a:r>
              <a:rPr lang="en-US" sz="1100" i="1" dirty="0" err="1">
                <a:solidFill>
                  <a:schemeClr val="tx1"/>
                </a:solidFill>
              </a:rPr>
              <a:t>lN-Tassoc</a:t>
            </a:r>
            <a:r>
              <a:rPr lang="en-US" sz="1100" i="1" dirty="0">
                <a:solidFill>
                  <a:schemeClr val="tx1"/>
                </a:solidFill>
              </a:rPr>
              <a:t> U Associativity (default 1)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tx1"/>
                </a:solidFill>
              </a:rPr>
              <a:t>-</a:t>
            </a:r>
            <a:r>
              <a:rPr lang="en-US" sz="1100" i="1" dirty="0" err="1">
                <a:solidFill>
                  <a:schemeClr val="tx1"/>
                </a:solidFill>
              </a:rPr>
              <a:t>lN-Trepl</a:t>
            </a:r>
            <a:r>
              <a:rPr lang="en-US" sz="1100" i="1" dirty="0">
                <a:solidFill>
                  <a:schemeClr val="tx1"/>
                </a:solidFill>
              </a:rPr>
              <a:t> C Replacement policy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tx1"/>
                </a:solidFill>
              </a:rPr>
              <a:t>(l=LRU, f=FIFO, r=random) (default l)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tx1"/>
                </a:solidFill>
              </a:rPr>
              <a:t>-</a:t>
            </a:r>
            <a:r>
              <a:rPr lang="en-US" sz="1100" i="1" dirty="0" err="1">
                <a:solidFill>
                  <a:schemeClr val="tx1"/>
                </a:solidFill>
              </a:rPr>
              <a:t>lN-Tfetch</a:t>
            </a:r>
            <a:r>
              <a:rPr lang="en-US" sz="1100" i="1" dirty="0">
                <a:solidFill>
                  <a:schemeClr val="tx1"/>
                </a:solidFill>
              </a:rPr>
              <a:t> C Fetch policy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tx1"/>
                </a:solidFill>
              </a:rPr>
              <a:t>(d=demand, a=always, m=miss, t=tagged,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tx1"/>
                </a:solidFill>
              </a:rPr>
              <a:t>l=load forward, s=</a:t>
            </a:r>
            <a:r>
              <a:rPr lang="en-US" sz="1100" i="1" dirty="0" err="1">
                <a:solidFill>
                  <a:schemeClr val="tx1"/>
                </a:solidFill>
              </a:rPr>
              <a:t>subblock</a:t>
            </a:r>
            <a:r>
              <a:rPr lang="en-US" sz="1100" i="1" dirty="0">
                <a:solidFill>
                  <a:schemeClr val="tx1"/>
                </a:solidFill>
              </a:rPr>
              <a:t>) (default d)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tx1"/>
                </a:solidFill>
              </a:rPr>
              <a:t>-</a:t>
            </a:r>
            <a:r>
              <a:rPr lang="en-US" sz="1100" i="1" dirty="0" err="1">
                <a:solidFill>
                  <a:schemeClr val="tx1"/>
                </a:solidFill>
              </a:rPr>
              <a:t>lN-Tpfdist</a:t>
            </a:r>
            <a:r>
              <a:rPr lang="en-US" sz="1100" i="1" dirty="0">
                <a:solidFill>
                  <a:schemeClr val="tx1"/>
                </a:solidFill>
              </a:rPr>
              <a:t> U </a:t>
            </a:r>
            <a:r>
              <a:rPr lang="en-US" sz="1100" i="1" dirty="0" err="1">
                <a:solidFill>
                  <a:schemeClr val="tx1"/>
                </a:solidFill>
              </a:rPr>
              <a:t>Prefetch</a:t>
            </a:r>
            <a:r>
              <a:rPr lang="en-US" sz="1100" i="1" dirty="0">
                <a:solidFill>
                  <a:schemeClr val="tx1"/>
                </a:solidFill>
              </a:rPr>
              <a:t> distance (in sub-blocks) (default 1)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tx1"/>
                </a:solidFill>
              </a:rPr>
              <a:t>-</a:t>
            </a:r>
            <a:r>
              <a:rPr lang="en-US" sz="1100" i="1" dirty="0" err="1">
                <a:solidFill>
                  <a:schemeClr val="tx1"/>
                </a:solidFill>
              </a:rPr>
              <a:t>lN-Tpfabort</a:t>
            </a:r>
            <a:r>
              <a:rPr lang="en-US" sz="1100" i="1" dirty="0">
                <a:solidFill>
                  <a:schemeClr val="tx1"/>
                </a:solidFill>
              </a:rPr>
              <a:t> U </a:t>
            </a:r>
            <a:r>
              <a:rPr lang="en-US" sz="1100" i="1" dirty="0" err="1">
                <a:solidFill>
                  <a:schemeClr val="tx1"/>
                </a:solidFill>
              </a:rPr>
              <a:t>Prefetch</a:t>
            </a:r>
            <a:r>
              <a:rPr lang="en-US" sz="1100" i="1" dirty="0">
                <a:solidFill>
                  <a:schemeClr val="tx1"/>
                </a:solidFill>
              </a:rPr>
              <a:t> abort percentage (0-100) (default 0)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tx1"/>
                </a:solidFill>
              </a:rPr>
              <a:t>Write allocate policy (a=always, n=never, f=</a:t>
            </a:r>
            <a:r>
              <a:rPr lang="en-US" sz="1100" i="1" dirty="0" err="1">
                <a:solidFill>
                  <a:schemeClr val="tx1"/>
                </a:solidFill>
              </a:rPr>
              <a:t>nofetch</a:t>
            </a:r>
            <a:r>
              <a:rPr lang="en-US" sz="1100" i="1" dirty="0">
                <a:solidFill>
                  <a:schemeClr val="tx1"/>
                </a:solidFill>
              </a:rPr>
              <a:t>) (default a)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tx1"/>
                </a:solidFill>
              </a:rPr>
              <a:t>-</a:t>
            </a:r>
            <a:r>
              <a:rPr lang="en-US" sz="1100" i="1" dirty="0" err="1">
                <a:solidFill>
                  <a:schemeClr val="tx1"/>
                </a:solidFill>
              </a:rPr>
              <a:t>lN-Twback</a:t>
            </a:r>
            <a:r>
              <a:rPr lang="en-US" sz="1100" i="1" dirty="0">
                <a:solidFill>
                  <a:schemeClr val="tx1"/>
                </a:solidFill>
              </a:rPr>
              <a:t> C Write back policy (a=always, n=never, f=</a:t>
            </a:r>
            <a:r>
              <a:rPr lang="en-US" sz="1100" i="1" dirty="0" err="1">
                <a:solidFill>
                  <a:schemeClr val="tx1"/>
                </a:solidFill>
              </a:rPr>
              <a:t>nofetch</a:t>
            </a:r>
            <a:r>
              <a:rPr lang="en-US" sz="1100" i="1" dirty="0">
                <a:solidFill>
                  <a:schemeClr val="tx1"/>
                </a:solidFill>
              </a:rPr>
              <a:t>) (default a)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100" i="1" dirty="0">
                <a:solidFill>
                  <a:schemeClr val="tx1"/>
                </a:solidFill>
              </a:rPr>
              <a:t>-</a:t>
            </a:r>
            <a:r>
              <a:rPr lang="en-US" sz="1100" i="1" dirty="0" err="1">
                <a:solidFill>
                  <a:schemeClr val="tx1"/>
                </a:solidFill>
              </a:rPr>
              <a:t>lN-Tccc</a:t>
            </a:r>
            <a:r>
              <a:rPr lang="en-US" sz="1100" i="1" dirty="0">
                <a:solidFill>
                  <a:schemeClr val="tx1"/>
                </a:solidFill>
              </a:rPr>
              <a:t> Compulsory/Capacity/Conflict miss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0F3C69-6AFD-4D06-AEA4-C2B4C0FBE8B1}"/>
              </a:ext>
            </a:extLst>
          </p:cNvPr>
          <p:cNvSpPr/>
          <p:nvPr/>
        </p:nvSpPr>
        <p:spPr>
          <a:xfrm>
            <a:off x="5216013" y="1790862"/>
            <a:ext cx="3800168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TW" dirty="0"/>
              <a:t>Command: ./</a:t>
            </a:r>
            <a:r>
              <a:rPr lang="en-US" altLang="zh-TW" dirty="0" err="1"/>
              <a:t>dineroIV</a:t>
            </a:r>
            <a:r>
              <a:rPr lang="en-US" altLang="zh-TW" dirty="0"/>
              <a:t> -help</a:t>
            </a:r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dirty="0"/>
              <a:t>Usage: </a:t>
            </a:r>
            <a:r>
              <a:rPr lang="en-US" altLang="zh-TW" dirty="0" err="1"/>
              <a:t>dineroIV</a:t>
            </a:r>
            <a:r>
              <a:rPr lang="en-US" altLang="zh-TW" dirty="0"/>
              <a:t> [options]</a:t>
            </a:r>
          </a:p>
          <a:p>
            <a:pPr>
              <a:lnSpc>
                <a:spcPct val="80000"/>
              </a:lnSpc>
            </a:pPr>
            <a:r>
              <a:rPr lang="en-US" altLang="zh-TW" dirty="0"/>
              <a:t>Valid options: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E3FFC-4C39-44B2-9F0B-4BD1A0351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3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Dinero</a:t>
            </a:r>
            <a:r>
              <a:rPr lang="en-US" dirty="0"/>
              <a:t> IV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tx1"/>
                </a:solidFill>
              </a:rPr>
              <a:t>Notations:</a:t>
            </a:r>
          </a:p>
          <a:p>
            <a:pPr marL="0" indent="0">
              <a:buNone/>
            </a:pPr>
            <a:r>
              <a:rPr lang="en-US" altLang="zh-TW" dirty="0"/>
              <a:t> U: unsigned decimal integer</a:t>
            </a:r>
            <a:br>
              <a:rPr lang="en-US" altLang="zh-TW" dirty="0"/>
            </a:br>
            <a:r>
              <a:rPr lang="en-US" altLang="zh-TW" dirty="0"/>
              <a:t> S: like U but with optional [</a:t>
            </a:r>
            <a:r>
              <a:rPr lang="en-US" altLang="zh-TW" dirty="0" err="1"/>
              <a:t>kKmMgG</a:t>
            </a:r>
            <a:r>
              <a:rPr lang="en-US" altLang="zh-TW" dirty="0"/>
              <a:t>] scaling suffix</a:t>
            </a:r>
            <a:br>
              <a:rPr lang="en-US" altLang="zh-TW" dirty="0"/>
            </a:br>
            <a:r>
              <a:rPr lang="en-US" altLang="zh-TW" dirty="0"/>
              <a:t> P: like S but must be a power of 2</a:t>
            </a:r>
            <a:br>
              <a:rPr lang="en-US" altLang="zh-TW" dirty="0"/>
            </a:br>
            <a:r>
              <a:rPr lang="en-US" altLang="zh-TW" dirty="0"/>
              <a:t> C: single character</a:t>
            </a:r>
            <a:br>
              <a:rPr lang="en-US" altLang="zh-TW" dirty="0"/>
            </a:br>
            <a:r>
              <a:rPr lang="en-US" altLang="zh-TW" dirty="0"/>
              <a:t> A: hexadecimal address</a:t>
            </a:r>
            <a:br>
              <a:rPr lang="en-US" altLang="zh-TW" dirty="0"/>
            </a:br>
            <a:r>
              <a:rPr lang="en-US" altLang="zh-TW" dirty="0"/>
              <a:t> F: string</a:t>
            </a:r>
            <a:br>
              <a:rPr lang="en-US" altLang="zh-TW" dirty="0"/>
            </a:br>
            <a:r>
              <a:rPr lang="en-US" altLang="zh-TW" dirty="0"/>
              <a:t> N: cache level (1 &lt;= N &lt;= 5)</a:t>
            </a:r>
            <a:br>
              <a:rPr lang="en-US" altLang="zh-TW" dirty="0"/>
            </a:br>
            <a:r>
              <a:rPr lang="en-US" altLang="zh-TW" dirty="0"/>
              <a:t> T: cache type (u=unified, </a:t>
            </a:r>
            <a:r>
              <a:rPr lang="en-US" altLang="zh-TW" dirty="0" err="1"/>
              <a:t>i</a:t>
            </a:r>
            <a:r>
              <a:rPr lang="en-US" altLang="zh-TW" dirty="0"/>
              <a:t>=instruction, d=data)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EAD3E7-B039-4A93-AACD-1369AB5C0DA9}" type="slidenum">
              <a:rPr lang="zh-TW" altLang="en-US" smtClean="0"/>
              <a:pPr/>
              <a:t>7</a:t>
            </a:fld>
            <a:endParaRPr lang="zh-TW" altLang="zh-TW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50300D-72C5-4D92-8C0D-BD3832A7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2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Dinero IV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559" y="711791"/>
            <a:ext cx="80837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2000"/>
              </a:spcBef>
              <a:buClr>
                <a:srgbClr val="2C7C9F">
                  <a:lumMod val="60000"/>
                  <a:lumOff val="40000"/>
                </a:srgbClr>
              </a:buClr>
              <a:buSzPct val="110000"/>
            </a:pPr>
            <a:r>
              <a:rPr lang="en-US" sz="3200" dirty="0"/>
              <a:t>Example for Shell script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#  This is a large 3-level cache with high associativity</a:t>
            </a:r>
          </a:p>
          <a:p>
            <a:r>
              <a:rPr lang="en-US" sz="1200" dirty="0">
                <a:latin typeface="Courier"/>
                <a:cs typeface="Courier"/>
              </a:rPr>
              <a:t>cfg_l1i="-l1-isize 64K -l1-ibsize 64 -l1-isbsize 64 -l1-iassoc 8"</a:t>
            </a:r>
          </a:p>
          <a:p>
            <a:r>
              <a:rPr lang="en-US" sz="1200" dirty="0">
                <a:latin typeface="Courier"/>
                <a:cs typeface="Courier"/>
              </a:rPr>
              <a:t>cfg_l1d="-l1-dsize 64K -l1-dbsize 64 -l1-dsbsize 64 -l1-dassoc 8"</a:t>
            </a:r>
          </a:p>
          <a:p>
            <a:r>
              <a:rPr lang="en-US" sz="1200" dirty="0">
                <a:latin typeface="Courier"/>
                <a:cs typeface="Courier"/>
              </a:rPr>
              <a:t>cfg_l2u="-l2-usize 512K -l2-ubsize 64 -l2-usbsize 64 -l2-uassoc 8"</a:t>
            </a:r>
          </a:p>
          <a:p>
            <a:r>
              <a:rPr lang="en-US" sz="1200" dirty="0">
                <a:latin typeface="Courier"/>
                <a:cs typeface="Courier"/>
              </a:rPr>
              <a:t>cfg_l3u="-l3-usize 4096K -l3-ubsize 64 -l3-usbsize 64 -l3-uassoc 16"</a:t>
            </a:r>
          </a:p>
          <a:p>
            <a:r>
              <a:rPr lang="en-US" sz="1200" dirty="0">
                <a:latin typeface="Courier"/>
                <a:cs typeface="Courier"/>
              </a:rPr>
              <a:t>cfg1="$cfg_l1i $cfg_l1d $cfg_l2u $cfg_l3u”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dinero –</a:t>
            </a:r>
            <a:r>
              <a:rPr lang="en-US" sz="1200" dirty="0" err="1">
                <a:latin typeface="Courier"/>
                <a:cs typeface="Courier"/>
              </a:rPr>
              <a:t>informat</a:t>
            </a:r>
            <a:r>
              <a:rPr lang="en-US" sz="1200" dirty="0">
                <a:latin typeface="Courier"/>
                <a:cs typeface="Courier"/>
              </a:rPr>
              <a:t> d $cfg1 &lt; </a:t>
            </a:r>
            <a:r>
              <a:rPr lang="en-US" sz="1200" dirty="0" err="1">
                <a:latin typeface="Courier"/>
                <a:cs typeface="Courier"/>
              </a:rPr>
              <a:t>tracefile</a:t>
            </a:r>
            <a:r>
              <a:rPr lang="en-US" sz="1200" dirty="0">
                <a:latin typeface="Courier"/>
                <a:cs typeface="Courier"/>
              </a:rPr>
              <a:t> &amp;&gt; cfg1.out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#  This is a small 3-level cache with high associativity</a:t>
            </a:r>
          </a:p>
          <a:p>
            <a:r>
              <a:rPr lang="en-US" sz="1200" dirty="0">
                <a:latin typeface="Courier"/>
                <a:cs typeface="Courier"/>
              </a:rPr>
              <a:t>cfg_l1i="-l1-isize 16K -l1-ibsize 64 -l1-isbsize 64 -l1-iassoc 8"</a:t>
            </a:r>
          </a:p>
          <a:p>
            <a:r>
              <a:rPr lang="en-US" sz="1200" dirty="0">
                <a:latin typeface="Courier"/>
                <a:cs typeface="Courier"/>
              </a:rPr>
              <a:t>cfg_l1d="-l1-dsize 16K -l1-dbsize 64 -l1-dsbsize 64 -l1-dassoc 8"</a:t>
            </a:r>
          </a:p>
          <a:p>
            <a:r>
              <a:rPr lang="en-US" sz="1200" dirty="0">
                <a:latin typeface="Courier"/>
                <a:cs typeface="Courier"/>
              </a:rPr>
              <a:t>cfg_l2u="-l2-usize 128K -l2-ubsize 64 -l2-usbsize 64 -l2-uassoc 8"</a:t>
            </a:r>
          </a:p>
          <a:p>
            <a:r>
              <a:rPr lang="en-US" sz="1200" dirty="0">
                <a:latin typeface="Courier"/>
                <a:cs typeface="Courier"/>
              </a:rPr>
              <a:t>cfg_l3u="-l3-usize 1024K -l3-ubsize 64 -l3-usbsize 64 -l3-uassoc 16"</a:t>
            </a:r>
          </a:p>
          <a:p>
            <a:r>
              <a:rPr lang="en-US" sz="1200" dirty="0">
                <a:latin typeface="Courier"/>
                <a:cs typeface="Courier"/>
              </a:rPr>
              <a:t>cfg2="$cfg_l1i $cfg_l1d $cfg_l2u $cfg_l3u”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dinero –</a:t>
            </a:r>
            <a:r>
              <a:rPr lang="en-US" sz="1200" dirty="0" err="1">
                <a:latin typeface="Courier"/>
                <a:cs typeface="Courier"/>
              </a:rPr>
              <a:t>informat</a:t>
            </a:r>
            <a:r>
              <a:rPr lang="en-US" sz="1200" dirty="0">
                <a:latin typeface="Courier"/>
                <a:cs typeface="Courier"/>
              </a:rPr>
              <a:t> d $cfg2 &lt; </a:t>
            </a:r>
            <a:r>
              <a:rPr lang="en-US" sz="1200" dirty="0" err="1">
                <a:latin typeface="Courier"/>
                <a:cs typeface="Courier"/>
              </a:rPr>
              <a:t>tracefile</a:t>
            </a:r>
            <a:r>
              <a:rPr lang="en-US" sz="1200" dirty="0">
                <a:latin typeface="Courier"/>
                <a:cs typeface="Courier"/>
              </a:rPr>
              <a:t> &amp;&gt; cfg2.out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#  This is a large 3-level cache with low associativity</a:t>
            </a:r>
          </a:p>
          <a:p>
            <a:r>
              <a:rPr lang="en-US" sz="1200" dirty="0">
                <a:latin typeface="Courier"/>
                <a:cs typeface="Courier"/>
              </a:rPr>
              <a:t>cfg_l1i="-l1-isize 64K -l1-ibsize 64 -l1-isbsize 64 -l1-iassoc 2"</a:t>
            </a:r>
          </a:p>
          <a:p>
            <a:r>
              <a:rPr lang="en-US" sz="1200" dirty="0">
                <a:latin typeface="Courier"/>
                <a:cs typeface="Courier"/>
              </a:rPr>
              <a:t>cfg_l1d="-l1-dsize 64K -l1-dbsize 64 -l1-dsbsize 64 -l1-dassoc 2"</a:t>
            </a:r>
          </a:p>
          <a:p>
            <a:r>
              <a:rPr lang="en-US" sz="1200" dirty="0">
                <a:latin typeface="Courier"/>
                <a:cs typeface="Courier"/>
              </a:rPr>
              <a:t>cfg_l2u="-l2-usize 512K -l2-ubsize 64 -l2-usbsize 64 -l2-uassoc 2"</a:t>
            </a:r>
          </a:p>
          <a:p>
            <a:r>
              <a:rPr lang="en-US" sz="1200" dirty="0">
                <a:latin typeface="Courier"/>
                <a:cs typeface="Courier"/>
              </a:rPr>
              <a:t>cfg_l3u="-l3-usize 4096K -l3-ubsize 64 -l3-usbsize 64 -l3-uassoc 4"</a:t>
            </a:r>
          </a:p>
          <a:p>
            <a:r>
              <a:rPr lang="en-US" sz="1200" dirty="0">
                <a:latin typeface="Courier"/>
                <a:cs typeface="Courier"/>
              </a:rPr>
              <a:t>cfg3="$cfg_l1i $cfg_l1d $cfg_l2u $cfg_l3u”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dinero –</a:t>
            </a:r>
            <a:r>
              <a:rPr lang="en-US" sz="1200" dirty="0" err="1">
                <a:latin typeface="Courier"/>
                <a:cs typeface="Courier"/>
              </a:rPr>
              <a:t>informat</a:t>
            </a:r>
            <a:r>
              <a:rPr lang="en-US" sz="1200" dirty="0">
                <a:latin typeface="Courier"/>
                <a:cs typeface="Courier"/>
              </a:rPr>
              <a:t> d $cfg3 &lt; </a:t>
            </a:r>
            <a:r>
              <a:rPr lang="en-US" sz="1200" dirty="0" err="1">
                <a:latin typeface="Courier"/>
                <a:cs typeface="Courier"/>
              </a:rPr>
              <a:t>tracefile</a:t>
            </a:r>
            <a:r>
              <a:rPr lang="en-US" sz="1200" dirty="0">
                <a:latin typeface="Courier"/>
                <a:cs typeface="Courier"/>
              </a:rPr>
              <a:t> &amp;&gt; cfg3.out</a:t>
            </a:r>
          </a:p>
        </p:txBody>
      </p:sp>
    </p:spTree>
    <p:extLst>
      <p:ext uri="{BB962C8B-B14F-4D97-AF65-F5344CB8AC3E}">
        <p14:creationId xmlns:p14="http://schemas.microsoft.com/office/powerpoint/2010/main" val="98035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Dinero IV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CSCE 5610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67C20-BF55-0043-A72B-7C9B6850896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0780" y="956881"/>
            <a:ext cx="8120771" cy="1184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Output looks like this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8389" y="2141533"/>
            <a:ext cx="86240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l2-ucache Metrics     Total         </a:t>
            </a:r>
            <a:r>
              <a:rPr lang="en-US" sz="1400" dirty="0" err="1">
                <a:latin typeface="Courier"/>
                <a:cs typeface="Courier"/>
              </a:rPr>
              <a:t>Instrn</a:t>
            </a:r>
            <a:r>
              <a:rPr lang="en-US" sz="1400" dirty="0">
                <a:latin typeface="Courier"/>
                <a:cs typeface="Courier"/>
              </a:rPr>
              <a:t>          Data          Read         Write          </a:t>
            </a:r>
            <a:r>
              <a:rPr lang="en-US" sz="1400" dirty="0" err="1">
                <a:latin typeface="Courier"/>
                <a:cs typeface="Courier"/>
              </a:rPr>
              <a:t>Misc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-----------------    ------         ------         ------        ------       ------         ------</a:t>
            </a:r>
          </a:p>
          <a:p>
            <a:r>
              <a:rPr lang="en-US" sz="1400" dirty="0">
                <a:latin typeface="Courier"/>
                <a:cs typeface="Courier"/>
              </a:rPr>
              <a:t>Demand Fetches      762677   4658389        2968390       2051448       916942              0</a:t>
            </a:r>
          </a:p>
          <a:p>
            <a:r>
              <a:rPr lang="en-US" sz="1400" dirty="0">
                <a:latin typeface="Courier"/>
                <a:cs typeface="Courier"/>
              </a:rPr>
              <a:t> Fraction of total   1.0000         0.6108         0.3892        0.2690       0.1202         0.0000</a:t>
            </a:r>
          </a:p>
          <a:p>
            <a:r>
              <a:rPr lang="en-US" sz="1400" dirty="0">
                <a:latin typeface="Courier"/>
                <a:cs typeface="Courier"/>
              </a:rPr>
              <a:t>Demand Misses       1329253         163507        1165746       1154444        11302              0</a:t>
            </a:r>
          </a:p>
          <a:p>
            <a:r>
              <a:rPr lang="en-US" sz="1400" dirty="0">
                <a:latin typeface="Courier"/>
                <a:cs typeface="Courier"/>
              </a:rPr>
              <a:t> Demand miss rate    0.1743         0.0351         0.3927        0.5627       0.0123         0.0000</a:t>
            </a:r>
          </a:p>
          <a:p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96166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1991</TotalTime>
  <Words>1522</Words>
  <Application>Microsoft Office PowerPoint</Application>
  <PresentationFormat>On-screen Show (4:3)</PresentationFormat>
  <Paragraphs>216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Courier</vt:lpstr>
      <vt:lpstr>Calibri</vt:lpstr>
      <vt:lpstr>Cambria</vt:lpstr>
      <vt:lpstr>News Gothic MT</vt:lpstr>
      <vt:lpstr>Tahoma</vt:lpstr>
      <vt:lpstr>Times New Roman</vt:lpstr>
      <vt:lpstr>Wingdings</vt:lpstr>
      <vt:lpstr>Wingdings 2</vt:lpstr>
      <vt:lpstr>Breeze</vt:lpstr>
      <vt:lpstr>Dinero IV Cache Simulator for Memory Reference Traces</vt:lpstr>
      <vt:lpstr>Dinero IV</vt:lpstr>
      <vt:lpstr>Dinero IV</vt:lpstr>
      <vt:lpstr>Dinero IV--Installation</vt:lpstr>
      <vt:lpstr>Dinero IV</vt:lpstr>
      <vt:lpstr>Dinero IV</vt:lpstr>
      <vt:lpstr>Dinero IV</vt:lpstr>
      <vt:lpstr>Dinero IV</vt:lpstr>
      <vt:lpstr>Dinero IV</vt:lpstr>
      <vt:lpstr>Dinero IV -- Advantages</vt:lpstr>
      <vt:lpstr>Dinero IV-- Limitations</vt:lpstr>
      <vt:lpstr>Memory Trace Generation</vt:lpstr>
      <vt:lpstr>Gem5 Trace Based Debugging</vt:lpstr>
      <vt:lpstr>Simulation with Trace Based Debugging</vt:lpstr>
      <vt:lpstr>Dinero IV Simulation</vt:lpstr>
      <vt:lpstr>Format Transforming </vt:lpstr>
      <vt:lpstr>Simulation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4610</dc:title>
  <dc:creator>song</dc:creator>
  <cp:lastModifiedBy>Jiang, Beilei</cp:lastModifiedBy>
  <cp:revision>82</cp:revision>
  <cp:lastPrinted>2017-01-31T18:56:10Z</cp:lastPrinted>
  <dcterms:created xsi:type="dcterms:W3CDTF">2012-01-31T15:14:44Z</dcterms:created>
  <dcterms:modified xsi:type="dcterms:W3CDTF">2024-07-02T20:10:20Z</dcterms:modified>
</cp:coreProperties>
</file>