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1333" r:id="rId2"/>
    <p:sldId id="1335" r:id="rId3"/>
    <p:sldId id="1350" r:id="rId4"/>
    <p:sldId id="1349" r:id="rId5"/>
    <p:sldId id="1377" r:id="rId6"/>
    <p:sldId id="1351" r:id="rId7"/>
    <p:sldId id="1352" r:id="rId8"/>
    <p:sldId id="1361" r:id="rId9"/>
    <p:sldId id="1375" r:id="rId10"/>
    <p:sldId id="1360" r:id="rId11"/>
    <p:sldId id="1364" r:id="rId12"/>
    <p:sldId id="1369" r:id="rId13"/>
    <p:sldId id="1376"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0FF"/>
    <a:srgbClr val="FF3C32"/>
    <a:srgbClr val="FF4B7D"/>
    <a:srgbClr val="6F9BFF"/>
    <a:srgbClr val="0000FF"/>
    <a:srgbClr val="4E7395"/>
    <a:srgbClr val="C5E0B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p:cViewPr>
        <p:scale>
          <a:sx n="121" d="100"/>
          <a:sy n="121" d="100"/>
        </p:scale>
        <p:origin x="160" y="-5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BF92E9F-CCC1-4FF1-9DC1-C6AFE3F498E4}" type="datetimeFigureOut">
              <a:rPr lang="en-US" smtClean="0"/>
              <a:t>11/5/24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044A730-AF8C-4FC5-A3C7-1279E04F046D}" type="slidenum">
              <a:rPr lang="en-US" smtClean="0"/>
              <a:t>‹#›</a:t>
            </a:fld>
            <a:endParaRPr lang="en-US"/>
          </a:p>
        </p:txBody>
      </p:sp>
    </p:spTree>
    <p:extLst>
      <p:ext uri="{BB962C8B-B14F-4D97-AF65-F5344CB8AC3E}">
        <p14:creationId xmlns:p14="http://schemas.microsoft.com/office/powerpoint/2010/main" val="140213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61665" y="231775"/>
            <a:ext cx="2820669" cy="57404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0458" y="231775"/>
            <a:ext cx="4863083" cy="57404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45794" y="3008308"/>
            <a:ext cx="6502400" cy="19062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26" y="1384249"/>
            <a:ext cx="7523480" cy="1243289"/>
          </a:xfrm>
          <a:prstGeom prst="rect">
            <a:avLst/>
          </a:prstGeom>
        </p:spPr>
        <p:txBody>
          <a:bodyPr vert="horz" wrap="square" lIns="0" tIns="12065" rIns="0" bIns="0" rtlCol="0">
            <a:spAutoFit/>
          </a:bodyPr>
          <a:lstStyle/>
          <a:p>
            <a:pPr marL="3810" algn="ctr">
              <a:lnSpc>
                <a:spcPct val="100000"/>
              </a:lnSpc>
              <a:spcBef>
                <a:spcPts val="95"/>
              </a:spcBef>
            </a:pPr>
            <a:r>
              <a:rPr lang="en-US" sz="4000" b="1" spc="-114" dirty="0">
                <a:latin typeface="Times New Roman"/>
                <a:cs typeface="Times New Roman"/>
              </a:rPr>
              <a:t>CSCE</a:t>
            </a:r>
            <a:r>
              <a:rPr lang="en-US" sz="4000" b="1" spc="-40" dirty="0">
                <a:latin typeface="Times New Roman"/>
                <a:cs typeface="Times New Roman"/>
              </a:rPr>
              <a:t> </a:t>
            </a:r>
            <a:r>
              <a:rPr lang="en-US" sz="4000" b="1" spc="-305" dirty="0">
                <a:latin typeface="Times New Roman"/>
                <a:cs typeface="Times New Roman"/>
              </a:rPr>
              <a:t>5610</a:t>
            </a:r>
            <a:br>
              <a:rPr lang="en-US" sz="4000" dirty="0">
                <a:latin typeface="Times New Roman"/>
                <a:cs typeface="Times New Roman"/>
              </a:rPr>
            </a:br>
            <a:r>
              <a:rPr lang="en-US" sz="4000" b="1" spc="-15" dirty="0">
                <a:latin typeface="Times New Roman"/>
                <a:cs typeface="Times New Roman"/>
              </a:rPr>
              <a:t>Computer System Architecture</a:t>
            </a:r>
            <a:endParaRPr sz="4000" dirty="0">
              <a:latin typeface="Times New Roman"/>
              <a:cs typeface="Times New Roman"/>
            </a:endParaRPr>
          </a:p>
        </p:txBody>
      </p:sp>
      <p:sp>
        <p:nvSpPr>
          <p:cNvPr id="3" name="object 3"/>
          <p:cNvSpPr/>
          <p:nvPr/>
        </p:nvSpPr>
        <p:spPr>
          <a:xfrm>
            <a:off x="617219" y="3055620"/>
            <a:ext cx="7915275" cy="0"/>
          </a:xfrm>
          <a:custGeom>
            <a:avLst/>
            <a:gdLst/>
            <a:ahLst/>
            <a:cxnLst/>
            <a:rect l="l" t="t" r="r" b="b"/>
            <a:pathLst>
              <a:path w="7915275">
                <a:moveTo>
                  <a:pt x="0" y="0"/>
                </a:moveTo>
                <a:lnTo>
                  <a:pt x="7915275" y="0"/>
                </a:lnTo>
              </a:path>
            </a:pathLst>
          </a:custGeom>
          <a:ln w="38100">
            <a:solidFill>
              <a:srgbClr val="007A3A"/>
            </a:solidFill>
          </a:ln>
        </p:spPr>
        <p:txBody>
          <a:bodyPr wrap="square" lIns="0" tIns="0" rIns="0" bIns="0" rtlCol="0"/>
          <a:lstStyle/>
          <a:p>
            <a:endParaRPr/>
          </a:p>
        </p:txBody>
      </p:sp>
      <p:pic>
        <p:nvPicPr>
          <p:cNvPr id="5" name="object 5"/>
          <p:cNvPicPr/>
          <p:nvPr/>
        </p:nvPicPr>
        <p:blipFill>
          <a:blip r:embed="rId2" cstate="print"/>
          <a:stretch>
            <a:fillRect/>
          </a:stretch>
        </p:blipFill>
        <p:spPr>
          <a:xfrm>
            <a:off x="56382" y="688848"/>
            <a:ext cx="1835669" cy="374427"/>
          </a:xfrm>
          <a:prstGeom prst="rect">
            <a:avLst/>
          </a:prstGeom>
        </p:spPr>
      </p:pic>
      <p:pic>
        <p:nvPicPr>
          <p:cNvPr id="6" name="object 6"/>
          <p:cNvPicPr/>
          <p:nvPr/>
        </p:nvPicPr>
        <p:blipFill>
          <a:blip r:embed="rId3" cstate="print"/>
          <a:stretch>
            <a:fillRect/>
          </a:stretch>
        </p:blipFill>
        <p:spPr>
          <a:xfrm>
            <a:off x="54864" y="45719"/>
            <a:ext cx="1840992" cy="594359"/>
          </a:xfrm>
          <a:prstGeom prst="rect">
            <a:avLst/>
          </a:prstGeom>
        </p:spPr>
      </p:pic>
      <p:sp>
        <p:nvSpPr>
          <p:cNvPr id="7" name="object 4">
            <a:extLst>
              <a:ext uri="{FF2B5EF4-FFF2-40B4-BE49-F238E27FC236}">
                <a16:creationId xmlns:a16="http://schemas.microsoft.com/office/drawing/2014/main" id="{70CCC8E2-7DB6-4D01-AA13-AAAAB63A580F}"/>
              </a:ext>
            </a:extLst>
          </p:cNvPr>
          <p:cNvSpPr txBox="1"/>
          <p:nvPr/>
        </p:nvSpPr>
        <p:spPr>
          <a:xfrm>
            <a:off x="693216" y="3769614"/>
            <a:ext cx="7993584" cy="566822"/>
          </a:xfrm>
          <a:prstGeom prst="rect">
            <a:avLst/>
          </a:prstGeom>
        </p:spPr>
        <p:txBody>
          <a:bodyPr vert="horz" wrap="square" lIns="0" tIns="12700" rIns="0" bIns="0" rtlCol="0">
            <a:spAutoFit/>
          </a:bodyPr>
          <a:lstStyle/>
          <a:p>
            <a:pPr marL="12700">
              <a:lnSpc>
                <a:spcPct val="100000"/>
              </a:lnSpc>
              <a:spcBef>
                <a:spcPts val="930"/>
              </a:spcBef>
            </a:pPr>
            <a:r>
              <a:rPr lang="en-US" sz="3600" spc="-45" dirty="0">
                <a:latin typeface="Times New Roman"/>
                <a:cs typeface="Times New Roman"/>
              </a:rPr>
              <a:t>Exam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06</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6" y="1098471"/>
            <a:ext cx="8686800" cy="307661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t>Hazards and pipeline bubbles</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Structural hazards </a:t>
            </a:r>
          </a:p>
          <a:p>
            <a:pPr marL="1213485" marR="578485" lvl="2" indent="-287020">
              <a:lnSpc>
                <a:spcPct val="120000"/>
              </a:lnSpc>
              <a:spcBef>
                <a:spcPts val="530"/>
              </a:spcBef>
              <a:buChar char="–"/>
              <a:tabLst>
                <a:tab pos="756285" algn="l"/>
                <a:tab pos="756920" algn="l"/>
              </a:tabLst>
            </a:pPr>
            <a:r>
              <a:rPr lang="en-US" sz="1600" dirty="0">
                <a:latin typeface="Times New Roman"/>
                <a:cs typeface="Times New Roman"/>
              </a:rPr>
              <a:t>result from not having enough hardware available to execute multiple instructions simultaneously</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Data hazards (EXE/MEM, MEM/WB)</a:t>
            </a:r>
          </a:p>
          <a:p>
            <a:pPr marL="1213485" marR="578485" lvl="2" indent="-287020">
              <a:lnSpc>
                <a:spcPct val="120000"/>
              </a:lnSpc>
              <a:spcBef>
                <a:spcPts val="530"/>
              </a:spcBef>
              <a:buChar char="–"/>
              <a:tabLst>
                <a:tab pos="756285" algn="l"/>
                <a:tab pos="756920" algn="l"/>
              </a:tabLst>
            </a:pPr>
            <a:r>
              <a:rPr lang="en-US" sz="1600" spc="-50" dirty="0">
                <a:latin typeface="Times New Roman"/>
                <a:cs typeface="Times New Roman"/>
              </a:rPr>
              <a:t>Hazards from R-type instructions can be avoided with </a:t>
            </a:r>
            <a:r>
              <a:rPr lang="en-US" sz="1600" spc="-50" dirty="0">
                <a:solidFill>
                  <a:srgbClr val="0500FF"/>
                </a:solidFill>
                <a:latin typeface="Times New Roman"/>
                <a:cs typeface="Times New Roman"/>
              </a:rPr>
              <a:t>forwarding</a:t>
            </a:r>
            <a:r>
              <a:rPr lang="en-US" sz="1600" spc="-50" dirty="0">
                <a:latin typeface="Times New Roman"/>
                <a:cs typeface="Times New Roman"/>
              </a:rPr>
              <a:t>.</a:t>
            </a:r>
          </a:p>
          <a:p>
            <a:pPr marL="1213485" marR="578485" lvl="2" indent="-287020">
              <a:lnSpc>
                <a:spcPct val="120000"/>
              </a:lnSpc>
              <a:spcBef>
                <a:spcPts val="530"/>
              </a:spcBef>
              <a:buChar char="–"/>
              <a:tabLst>
                <a:tab pos="756285" algn="l"/>
                <a:tab pos="756920" algn="l"/>
              </a:tabLst>
            </a:pPr>
            <a:r>
              <a:rPr lang="en-US" sz="1600" spc="-50" dirty="0">
                <a:latin typeface="Times New Roman"/>
                <a:cs typeface="Times New Roman"/>
              </a:rPr>
              <a:t>Loads can result in a “true” hazard, which must stall the pipeline</a:t>
            </a:r>
          </a:p>
          <a:p>
            <a:pPr marL="756285" marR="578485" lvl="1" indent="-287020">
              <a:lnSpc>
                <a:spcPct val="120000"/>
              </a:lnSpc>
              <a:spcBef>
                <a:spcPts val="530"/>
              </a:spcBef>
              <a:buChar char="–"/>
              <a:tabLst>
                <a:tab pos="756285" algn="l"/>
                <a:tab pos="756920" algn="l"/>
              </a:tabLst>
            </a:pPr>
            <a:r>
              <a:rPr lang="en-US" altLang="zh-CN" sz="1600" dirty="0">
                <a:latin typeface="Times New Roman"/>
                <a:cs typeface="Times New Roman"/>
              </a:rPr>
              <a:t>Control hazards</a:t>
            </a:r>
          </a:p>
          <a:p>
            <a:pPr marL="1213485" marR="578485" lvl="2" indent="-287020">
              <a:lnSpc>
                <a:spcPct val="120000"/>
              </a:lnSpc>
              <a:spcBef>
                <a:spcPts val="530"/>
              </a:spcBef>
              <a:buChar char="–"/>
              <a:tabLst>
                <a:tab pos="756285" algn="l"/>
                <a:tab pos="756920" algn="l"/>
              </a:tabLst>
            </a:pPr>
            <a:r>
              <a:rPr lang="en-US" altLang="zh-CN" sz="1600" spc="-50" dirty="0">
                <a:latin typeface="Times New Roman"/>
                <a:cs typeface="Times New Roman"/>
              </a:rPr>
              <a:t>arise when the CPU cannot determine which instruction to fetch next</a:t>
            </a:r>
          </a:p>
        </p:txBody>
      </p:sp>
    </p:spTree>
    <p:extLst>
      <p:ext uri="{BB962C8B-B14F-4D97-AF65-F5344CB8AC3E}">
        <p14:creationId xmlns:p14="http://schemas.microsoft.com/office/powerpoint/2010/main" val="90167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07</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304800" y="1600200"/>
            <a:ext cx="8609076" cy="3859903"/>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Cache</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What is locality?</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What is memory hierarchy, what are the levels of memory hierarchy?</a:t>
            </a: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469265" marR="578485" lvl="1">
              <a:lnSpc>
                <a:spcPct val="120000"/>
              </a:lnSpc>
              <a:spcBef>
                <a:spcPts val="530"/>
              </a:spcBef>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What is cache? Types of cache? Direct mapped, set associative…</a:t>
            </a:r>
          </a:p>
        </p:txBody>
      </p:sp>
      <p:pic>
        <p:nvPicPr>
          <p:cNvPr id="5" name="Picture 4">
            <a:extLst>
              <a:ext uri="{FF2B5EF4-FFF2-40B4-BE49-F238E27FC236}">
                <a16:creationId xmlns:a16="http://schemas.microsoft.com/office/drawing/2014/main" id="{32C8FAB4-DB96-5CBB-DD96-825238B25698}"/>
              </a:ext>
            </a:extLst>
          </p:cNvPr>
          <p:cNvPicPr>
            <a:picLocks noChangeAspect="1"/>
          </p:cNvPicPr>
          <p:nvPr/>
        </p:nvPicPr>
        <p:blipFill>
          <a:blip r:embed="rId3"/>
          <a:stretch>
            <a:fillRect/>
          </a:stretch>
        </p:blipFill>
        <p:spPr>
          <a:xfrm>
            <a:off x="3048000" y="2845451"/>
            <a:ext cx="957846" cy="2164994"/>
          </a:xfrm>
          <a:prstGeom prst="rect">
            <a:avLst/>
          </a:prstGeom>
        </p:spPr>
      </p:pic>
    </p:spTree>
    <p:extLst>
      <p:ext uri="{BB962C8B-B14F-4D97-AF65-F5344CB8AC3E}">
        <p14:creationId xmlns:p14="http://schemas.microsoft.com/office/powerpoint/2010/main" val="383624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07</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6" y="1600200"/>
            <a:ext cx="8686800" cy="2209707"/>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Cache</a:t>
            </a: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What is cache? Types of cache? Direct mapped, set associative…</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Performance metric: average access time</a:t>
            </a:r>
          </a:p>
          <a:p>
            <a:pPr marL="1213485" marR="578485" lvl="2" indent="-287020">
              <a:lnSpc>
                <a:spcPct val="120000"/>
              </a:lnSpc>
              <a:spcBef>
                <a:spcPts val="530"/>
              </a:spcBef>
              <a:buChar char="–"/>
              <a:tabLst>
                <a:tab pos="756285" algn="l"/>
                <a:tab pos="756920" algn="l"/>
              </a:tabLst>
            </a:pPr>
            <a:r>
              <a:rPr lang="en-US" sz="2400" dirty="0"/>
              <a:t>AMAT = T</a:t>
            </a:r>
            <a:r>
              <a:rPr lang="en-US" sz="2400" baseline="-25000" dirty="0"/>
              <a:t>hit</a:t>
            </a:r>
            <a:r>
              <a:rPr lang="en-US" sz="2400" dirty="0"/>
              <a:t> + %miss * </a:t>
            </a:r>
            <a:r>
              <a:rPr lang="en-US" sz="2400" dirty="0" err="1"/>
              <a:t>T</a:t>
            </a:r>
            <a:r>
              <a:rPr lang="en-US" sz="2400" baseline="-25000" dirty="0" err="1"/>
              <a:t>miss</a:t>
            </a:r>
            <a:endParaRPr lang="en-US" sz="2400" baseline="-25000" dirty="0"/>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Memory and overall performance:</a:t>
            </a:r>
          </a:p>
          <a:p>
            <a:pPr marL="756285" marR="578485" lvl="1" indent="-287020">
              <a:lnSpc>
                <a:spcPct val="120000"/>
              </a:lnSpc>
              <a:spcBef>
                <a:spcPts val="530"/>
              </a:spcBef>
              <a:buChar char="–"/>
              <a:tabLst>
                <a:tab pos="756285" algn="l"/>
                <a:tab pos="756920" algn="l"/>
              </a:tabLst>
            </a:pPr>
            <a:endParaRPr lang="en-US" sz="1600" dirty="0">
              <a:latin typeface="Times New Roman"/>
              <a:cs typeface="Times New Roman"/>
            </a:endParaRPr>
          </a:p>
        </p:txBody>
      </p:sp>
      <p:pic>
        <p:nvPicPr>
          <p:cNvPr id="10" name="Picture 9">
            <a:extLst>
              <a:ext uri="{FF2B5EF4-FFF2-40B4-BE49-F238E27FC236}">
                <a16:creationId xmlns:a16="http://schemas.microsoft.com/office/drawing/2014/main" id="{B7B9F6AA-D8E3-BCA7-97FB-455C562A4D37}"/>
              </a:ext>
            </a:extLst>
          </p:cNvPr>
          <p:cNvPicPr>
            <a:picLocks noChangeAspect="1"/>
          </p:cNvPicPr>
          <p:nvPr/>
        </p:nvPicPr>
        <p:blipFill>
          <a:blip r:embed="rId3"/>
          <a:stretch>
            <a:fillRect/>
          </a:stretch>
        </p:blipFill>
        <p:spPr>
          <a:xfrm>
            <a:off x="1771280" y="3646408"/>
            <a:ext cx="4915270" cy="341123"/>
          </a:xfrm>
          <a:prstGeom prst="rect">
            <a:avLst/>
          </a:prstGeom>
        </p:spPr>
      </p:pic>
      <p:pic>
        <p:nvPicPr>
          <p:cNvPr id="11" name="Picture 10">
            <a:extLst>
              <a:ext uri="{FF2B5EF4-FFF2-40B4-BE49-F238E27FC236}">
                <a16:creationId xmlns:a16="http://schemas.microsoft.com/office/drawing/2014/main" id="{C9F5C0E9-CE35-EF9D-E990-CDF7508DC1F9}"/>
              </a:ext>
            </a:extLst>
          </p:cNvPr>
          <p:cNvPicPr>
            <a:picLocks noChangeAspect="1"/>
          </p:cNvPicPr>
          <p:nvPr/>
        </p:nvPicPr>
        <p:blipFill>
          <a:blip r:embed="rId4"/>
          <a:stretch>
            <a:fillRect/>
          </a:stretch>
        </p:blipFill>
        <p:spPr>
          <a:xfrm>
            <a:off x="1447800" y="3987531"/>
            <a:ext cx="5463466" cy="356930"/>
          </a:xfrm>
          <a:prstGeom prst="rect">
            <a:avLst/>
          </a:prstGeom>
        </p:spPr>
      </p:pic>
    </p:spTree>
    <p:extLst>
      <p:ext uri="{BB962C8B-B14F-4D97-AF65-F5344CB8AC3E}">
        <p14:creationId xmlns:p14="http://schemas.microsoft.com/office/powerpoint/2010/main" val="351188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08-09</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6" y="1600200"/>
            <a:ext cx="8686800" cy="1342803"/>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Virtual Memory</a:t>
            </a:r>
            <a:endParaRPr lang="en-US" sz="1600" dirty="0">
              <a:latin typeface="Times New Roman"/>
              <a:cs typeface="Times New Roman"/>
            </a:endParaRP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Virtual Address</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Physical Address</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From virtual address to physical address</a:t>
            </a:r>
          </a:p>
        </p:txBody>
      </p:sp>
    </p:spTree>
    <p:extLst>
      <p:ext uri="{BB962C8B-B14F-4D97-AF65-F5344CB8AC3E}">
        <p14:creationId xmlns:p14="http://schemas.microsoft.com/office/powerpoint/2010/main" val="96779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Outline</a:t>
            </a:r>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6" name="object 5">
            <a:extLst>
              <a:ext uri="{FF2B5EF4-FFF2-40B4-BE49-F238E27FC236}">
                <a16:creationId xmlns:a16="http://schemas.microsoft.com/office/drawing/2014/main" id="{D0A67F6D-B1CC-3497-8C9B-638EE01431CA}"/>
              </a:ext>
            </a:extLst>
          </p:cNvPr>
          <p:cNvSpPr txBox="1"/>
          <p:nvPr/>
        </p:nvSpPr>
        <p:spPr>
          <a:xfrm>
            <a:off x="228600" y="1359403"/>
            <a:ext cx="8686799" cy="1361719"/>
          </a:xfrm>
          <a:prstGeom prst="rect">
            <a:avLst/>
          </a:prstGeom>
        </p:spPr>
        <p:txBody>
          <a:bodyPr vert="horz" wrap="square" lIns="0" tIns="12700" rIns="0" bIns="0" rtlCol="0">
            <a:spAutoFit/>
          </a:bodyPr>
          <a:lstStyle/>
          <a:p>
            <a:r>
              <a:rPr lang="en-US" sz="2000" dirty="0"/>
              <a:t>This is a review, not an in-depth coverage of every topic and concept we have gone over. Please review your notes, the slides and the assignments to make sure you are not missing anything for the exam.</a:t>
            </a:r>
          </a:p>
          <a:p>
            <a:pPr marL="103505" marR="5080">
              <a:lnSpc>
                <a:spcPct val="124500"/>
              </a:lnSpc>
              <a:spcBef>
                <a:spcPts val="600"/>
              </a:spcBef>
            </a:pPr>
            <a:endParaRPr lang="en-US" sz="2000" dirty="0">
              <a:solidFill>
                <a:schemeClr val="bg1">
                  <a:lumMod val="65000"/>
                </a:schemeClr>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dirty="0"/>
              <a:t>Important</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6" name="object 5">
            <a:extLst>
              <a:ext uri="{FF2B5EF4-FFF2-40B4-BE49-F238E27FC236}">
                <a16:creationId xmlns:a16="http://schemas.microsoft.com/office/drawing/2014/main" id="{D0A67F6D-B1CC-3497-8C9B-638EE01431CA}"/>
              </a:ext>
            </a:extLst>
          </p:cNvPr>
          <p:cNvSpPr txBox="1"/>
          <p:nvPr/>
        </p:nvSpPr>
        <p:spPr>
          <a:xfrm>
            <a:off x="228600" y="1359403"/>
            <a:ext cx="8686799" cy="3116238"/>
          </a:xfrm>
          <a:prstGeom prst="rect">
            <a:avLst/>
          </a:prstGeom>
        </p:spPr>
        <p:txBody>
          <a:bodyPr vert="horz" wrap="square" lIns="0" tIns="12700" rIns="0" bIns="0" rtlCol="0">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t>Failure to follow these rules may result in you receiving an undesirable grade on your exam plus other consequences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t>Calculator is needed.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b="1" dirty="0"/>
              <a:t>No cell phones </a:t>
            </a:r>
            <a:r>
              <a:rPr lang="en-US" sz="2000" dirty="0"/>
              <a:t>are permitted for any reason!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t>NO MAKEUP EXAM</a:t>
            </a:r>
          </a:p>
          <a:p>
            <a:pPr marR="0" lvl="0" algn="l" defTabSz="457200" rtl="0" eaLnBrk="1" fontAlgn="auto" latinLnBrk="0" hangingPunct="1">
              <a:lnSpc>
                <a:spcPct val="100000"/>
              </a:lnSpc>
              <a:spcBef>
                <a:spcPts val="1000"/>
              </a:spcBef>
              <a:spcAft>
                <a:spcPts val="0"/>
              </a:spcAft>
              <a:buClr>
                <a:srgbClr val="90C226"/>
              </a:buClr>
              <a:buSzPct val="80000"/>
              <a:tabLst/>
              <a:defRPr/>
            </a:pPr>
            <a:endParaRPr lang="en-US" sz="2000" dirty="0"/>
          </a:p>
          <a:p>
            <a:endParaRPr lang="en-US" sz="2000" dirty="0"/>
          </a:p>
        </p:txBody>
      </p:sp>
    </p:spTree>
    <p:extLst>
      <p:ext uri="{BB962C8B-B14F-4D97-AF65-F5344CB8AC3E}">
        <p14:creationId xmlns:p14="http://schemas.microsoft.com/office/powerpoint/2010/main" val="204989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dirty="0"/>
              <a:t>Exam Format</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6" name="object 5">
            <a:extLst>
              <a:ext uri="{FF2B5EF4-FFF2-40B4-BE49-F238E27FC236}">
                <a16:creationId xmlns:a16="http://schemas.microsoft.com/office/drawing/2014/main" id="{D0A67F6D-B1CC-3497-8C9B-638EE01431CA}"/>
              </a:ext>
            </a:extLst>
          </p:cNvPr>
          <p:cNvSpPr txBox="1"/>
          <p:nvPr/>
        </p:nvSpPr>
        <p:spPr>
          <a:xfrm>
            <a:off x="228600" y="1359403"/>
            <a:ext cx="8686799" cy="4937249"/>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sz="2000" dirty="0"/>
              <a:t>The exam will cover all the content we discussed.</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Specifically, we will test the content from Slides02 – Slides09</a:t>
            </a:r>
          </a:p>
          <a:p>
            <a:endParaRPr lang="en-US" altLang="zh-CN" sz="2000" dirty="0"/>
          </a:p>
          <a:p>
            <a:pPr marL="342900" indent="-342900">
              <a:buFont typeface="Arial" panose="020B0604020202020204" pitchFamily="34" charset="0"/>
              <a:buChar char="•"/>
            </a:pPr>
            <a:r>
              <a:rPr lang="en-US" altLang="zh-CN" sz="2000" dirty="0"/>
              <a:t>Exam I (November 7, 11:30am-12:30pm)</a:t>
            </a:r>
          </a:p>
          <a:p>
            <a:pPr marL="800100" lvl="1" indent="-342900">
              <a:lnSpc>
                <a:spcPct val="150000"/>
              </a:lnSpc>
              <a:buFont typeface="Arial" panose="020B0604020202020204" pitchFamily="34" charset="0"/>
              <a:buChar char="•"/>
            </a:pPr>
            <a:r>
              <a:rPr lang="en-US" altLang="zh-CN" sz="2000" dirty="0"/>
              <a:t>5 True/False, multi-choice and multi-answer questions</a:t>
            </a:r>
          </a:p>
          <a:p>
            <a:pPr marL="800100" lvl="1" indent="-342900">
              <a:lnSpc>
                <a:spcPct val="150000"/>
              </a:lnSpc>
              <a:buFont typeface="Arial" panose="020B0604020202020204" pitchFamily="34" charset="0"/>
              <a:buChar char="•"/>
            </a:pPr>
            <a:r>
              <a:rPr lang="en-US" altLang="zh-CN" sz="2000" dirty="0"/>
              <a:t>3 Calculation questions</a:t>
            </a:r>
          </a:p>
          <a:p>
            <a:pPr marL="800100" lvl="1" indent="-342900">
              <a:lnSpc>
                <a:spcPct val="150000"/>
              </a:lnSpc>
              <a:buFont typeface="Arial" panose="020B0604020202020204" pitchFamily="34" charset="0"/>
              <a:buChar char="•"/>
            </a:pPr>
            <a:r>
              <a:rPr lang="en-US" altLang="zh-CN" sz="2000" dirty="0"/>
              <a:t>3-4 Concept questions</a:t>
            </a:r>
          </a:p>
          <a:p>
            <a:pPr marL="342900" indent="-342900">
              <a:buFont typeface="Arial" panose="020B0604020202020204" pitchFamily="34" charset="0"/>
              <a:buChar char="•"/>
            </a:pPr>
            <a:r>
              <a:rPr lang="en-US" altLang="zh-CN" sz="2000" dirty="0"/>
              <a:t>Exam II (November 14, 11:30am-12:30pm)</a:t>
            </a:r>
          </a:p>
          <a:p>
            <a:pPr marL="800100" lvl="1" indent="-342900">
              <a:lnSpc>
                <a:spcPct val="150000"/>
              </a:lnSpc>
              <a:buFont typeface="Arial" panose="020B0604020202020204" pitchFamily="34" charset="0"/>
              <a:buChar char="•"/>
            </a:pPr>
            <a:r>
              <a:rPr lang="en-US" altLang="zh-CN" sz="2000" dirty="0"/>
              <a:t>5 True/False, multi-choice and multi-answer questions</a:t>
            </a:r>
          </a:p>
          <a:p>
            <a:pPr marL="800100" lvl="1" indent="-342900">
              <a:lnSpc>
                <a:spcPct val="150000"/>
              </a:lnSpc>
              <a:buFont typeface="Arial" panose="020B0604020202020204" pitchFamily="34" charset="0"/>
              <a:buChar char="•"/>
            </a:pPr>
            <a:r>
              <a:rPr lang="en-US" altLang="zh-CN" sz="2000" dirty="0"/>
              <a:t>3 Calculation questions</a:t>
            </a:r>
          </a:p>
          <a:p>
            <a:pPr marL="800100" lvl="1" indent="-342900">
              <a:lnSpc>
                <a:spcPct val="150000"/>
              </a:lnSpc>
              <a:buFont typeface="Arial" panose="020B0604020202020204" pitchFamily="34" charset="0"/>
              <a:buChar char="•"/>
            </a:pPr>
            <a:r>
              <a:rPr lang="en-US" altLang="zh-CN" sz="2000" dirty="0"/>
              <a:t>3-4 Concept questions</a:t>
            </a:r>
          </a:p>
          <a:p>
            <a:endParaRPr lang="en-US" sz="2000" dirty="0"/>
          </a:p>
        </p:txBody>
      </p:sp>
    </p:spTree>
    <p:extLst>
      <p:ext uri="{BB962C8B-B14F-4D97-AF65-F5344CB8AC3E}">
        <p14:creationId xmlns:p14="http://schemas.microsoft.com/office/powerpoint/2010/main" val="208565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02</a:t>
            </a:r>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6" y="1600200"/>
            <a:ext cx="8686800" cy="2596095"/>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t>MIPS Assembly language</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MIPS is a register-to-register, or load/store, architecture.</a:t>
            </a:r>
          </a:p>
          <a:p>
            <a:pPr marL="756285" marR="578485" lvl="1" indent="-287020">
              <a:lnSpc>
                <a:spcPct val="120000"/>
              </a:lnSpc>
              <a:spcBef>
                <a:spcPts val="530"/>
              </a:spcBef>
              <a:buChar char="–"/>
              <a:tabLst>
                <a:tab pos="756285" algn="l"/>
                <a:tab pos="756920" algn="l"/>
              </a:tabLst>
            </a:pPr>
            <a:r>
              <a:rPr lang="en-US" sz="1600" dirty="0">
                <a:latin typeface="Times New Roman"/>
                <a:cs typeface="Times New Roman"/>
              </a:rPr>
              <a:t>MIPS uses three-address instructions for data manipulation</a:t>
            </a:r>
            <a:r>
              <a:rPr lang="en-US" sz="1600" spc="-50" dirty="0">
                <a:latin typeface="Times New Roman"/>
                <a:cs typeface="Times New Roman"/>
              </a:rPr>
              <a:t>.</a:t>
            </a:r>
          </a:p>
          <a:p>
            <a:pPr marL="756285" marR="578485" lvl="1" indent="-287020">
              <a:lnSpc>
                <a:spcPct val="120000"/>
              </a:lnSpc>
              <a:spcBef>
                <a:spcPts val="530"/>
              </a:spcBef>
              <a:buChar char="–"/>
              <a:tabLst>
                <a:tab pos="756285" algn="l"/>
                <a:tab pos="756920" algn="l"/>
              </a:tabLst>
            </a:pPr>
            <a:r>
              <a:rPr lang="en-US" altLang="zh-CN" sz="1600" dirty="0">
                <a:latin typeface="Times New Roman"/>
                <a:cs typeface="Times New Roman"/>
              </a:rPr>
              <a:t>MIPS processors have </a:t>
            </a:r>
            <a:r>
              <a:rPr lang="en-US" altLang="zh-CN" sz="1600" dirty="0">
                <a:solidFill>
                  <a:srgbClr val="FF0000"/>
                </a:solidFill>
                <a:latin typeface="Times New Roman"/>
                <a:cs typeface="Times New Roman"/>
              </a:rPr>
              <a:t>32 registers</a:t>
            </a:r>
            <a:r>
              <a:rPr lang="en-US" altLang="zh-CN" sz="1600" dirty="0">
                <a:latin typeface="Times New Roman"/>
                <a:cs typeface="Times New Roman"/>
              </a:rPr>
              <a:t>, each of which holds a </a:t>
            </a:r>
            <a:r>
              <a:rPr lang="en-US" altLang="zh-CN" sz="1600" dirty="0">
                <a:solidFill>
                  <a:srgbClr val="FF0000"/>
                </a:solidFill>
                <a:latin typeface="Times New Roman"/>
                <a:cs typeface="Times New Roman"/>
              </a:rPr>
              <a:t>32-bit value</a:t>
            </a:r>
            <a:r>
              <a:rPr lang="en-US" altLang="zh-CN" sz="1600" dirty="0">
                <a:latin typeface="Times New Roman"/>
                <a:cs typeface="Times New Roman"/>
              </a:rPr>
              <a:t>.</a:t>
            </a:r>
          </a:p>
          <a:p>
            <a:pPr marL="756285" marR="578485" lvl="1" indent="-287020">
              <a:lnSpc>
                <a:spcPct val="120000"/>
              </a:lnSpc>
              <a:spcBef>
                <a:spcPts val="530"/>
              </a:spcBef>
              <a:buChar char="–"/>
              <a:tabLst>
                <a:tab pos="756285" algn="l"/>
                <a:tab pos="756920" algn="l"/>
              </a:tabLst>
            </a:pPr>
            <a:r>
              <a:rPr lang="en-US" altLang="zh-CN" sz="1600" dirty="0">
                <a:latin typeface="Times New Roman"/>
                <a:cs typeface="Times New Roman"/>
              </a:rPr>
              <a:t>MIPS memory is </a:t>
            </a:r>
            <a:r>
              <a:rPr lang="en-US" altLang="zh-CN" sz="1600" dirty="0">
                <a:solidFill>
                  <a:srgbClr val="FF0000"/>
                </a:solidFill>
                <a:latin typeface="Times New Roman"/>
                <a:cs typeface="Times New Roman"/>
              </a:rPr>
              <a:t>byte-addressable</a:t>
            </a:r>
            <a:r>
              <a:rPr lang="en-US" altLang="zh-CN" sz="1600" dirty="0">
                <a:latin typeface="Times New Roman"/>
                <a:cs typeface="Times New Roman"/>
              </a:rPr>
              <a:t>, which means that </a:t>
            </a:r>
            <a:r>
              <a:rPr lang="en-US" altLang="zh-CN" sz="1600" b="1" dirty="0">
                <a:latin typeface="Times New Roman"/>
                <a:cs typeface="Times New Roman"/>
              </a:rPr>
              <a:t>each memory address references an 8-bit quantity</a:t>
            </a:r>
            <a:r>
              <a:rPr lang="en-US" altLang="zh-CN" sz="1600" dirty="0">
                <a:latin typeface="Times New Roman"/>
                <a:cs typeface="Times New Roman"/>
              </a:rPr>
              <a:t>. Be careful, if A is an integer array, A[0] in address $s0, A[1] should be in address $s0+4.</a:t>
            </a:r>
          </a:p>
          <a:p>
            <a:endParaRPr lang="en-US" altLang="zh-CN" dirty="0"/>
          </a:p>
        </p:txBody>
      </p:sp>
    </p:spTree>
    <p:extLst>
      <p:ext uri="{BB962C8B-B14F-4D97-AF65-F5344CB8AC3E}">
        <p14:creationId xmlns:p14="http://schemas.microsoft.com/office/powerpoint/2010/main" val="294452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02</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6" y="1218651"/>
            <a:ext cx="8686800" cy="4108817"/>
          </a:xfrm>
          <a:prstGeom prst="rect">
            <a:avLst/>
          </a:prstGeom>
        </p:spPr>
        <p:txBody>
          <a:bodyPr vert="horz" wrap="square" lIns="0" tIns="12700" rIns="0" bIns="0" rtlCol="0">
            <a:spAutoFit/>
          </a:bodyPr>
          <a:lstStyle/>
          <a:p>
            <a:endParaRPr lang="en-US" altLang="zh-CN" dirty="0"/>
          </a:p>
          <a:p>
            <a:pPr marL="342900" indent="-342900">
              <a:buFont typeface="Arial" panose="020B0604020202020204" pitchFamily="34" charset="0"/>
              <a:buChar char="•"/>
            </a:pPr>
            <a:r>
              <a:rPr lang="en-US" altLang="zh-CN" dirty="0"/>
              <a:t>From high level code to MIPS Assembly language</a:t>
            </a:r>
          </a:p>
          <a:p>
            <a:pPr marL="756285" lvl="1" indent="-287020">
              <a:spcBef>
                <a:spcPts val="1060"/>
              </a:spcBef>
              <a:buChar char="–"/>
              <a:tabLst>
                <a:tab pos="756285" algn="l"/>
                <a:tab pos="756920" algn="l"/>
              </a:tabLst>
            </a:pPr>
            <a:r>
              <a:rPr lang="en-US" sz="1600" spc="-25" dirty="0">
                <a:latin typeface="Times New Roman"/>
                <a:cs typeface="Times New Roman"/>
              </a:rPr>
              <a:t>Basic ALU operations</a:t>
            </a:r>
          </a:p>
          <a:p>
            <a:pPr marL="756285" lvl="1" indent="-287020">
              <a:spcBef>
                <a:spcPts val="1060"/>
              </a:spcBef>
              <a:buChar char="–"/>
              <a:tabLst>
                <a:tab pos="756285" algn="l"/>
                <a:tab pos="756920" algn="l"/>
              </a:tabLst>
            </a:pPr>
            <a:r>
              <a:rPr lang="en-US" sz="1600" spc="-25" dirty="0">
                <a:latin typeface="Times New Roman"/>
                <a:cs typeface="Times New Roman"/>
              </a:rPr>
              <a:t>If-then-else:</a:t>
            </a:r>
          </a:p>
          <a:p>
            <a:pPr marL="756285" lvl="1" indent="-287020">
              <a:spcBef>
                <a:spcPts val="1060"/>
              </a:spcBef>
              <a:buChar char="–"/>
              <a:tabLst>
                <a:tab pos="756285" algn="l"/>
                <a:tab pos="756920" algn="l"/>
              </a:tabLst>
            </a:pPr>
            <a:endParaRPr lang="en-US" sz="1600" spc="-25" dirty="0">
              <a:latin typeface="Times New Roman"/>
              <a:cs typeface="Times New Roman"/>
            </a:endParaRPr>
          </a:p>
          <a:p>
            <a:pPr marL="756285" lvl="1" indent="-287020">
              <a:spcBef>
                <a:spcPts val="1060"/>
              </a:spcBef>
              <a:buChar char="–"/>
              <a:tabLst>
                <a:tab pos="756285" algn="l"/>
                <a:tab pos="756920" algn="l"/>
              </a:tabLst>
            </a:pPr>
            <a:endParaRPr lang="en-US" sz="1600" spc="-25" dirty="0">
              <a:latin typeface="Times New Roman"/>
              <a:cs typeface="Times New Roman"/>
            </a:endParaRPr>
          </a:p>
          <a:p>
            <a:pPr marL="469265" lvl="1">
              <a:spcBef>
                <a:spcPts val="1060"/>
              </a:spcBef>
              <a:tabLst>
                <a:tab pos="756285" algn="l"/>
                <a:tab pos="756920" algn="l"/>
              </a:tabLst>
            </a:pPr>
            <a:endParaRPr lang="en-US" sz="1600" spc="-25" dirty="0">
              <a:latin typeface="Times New Roman"/>
              <a:cs typeface="Times New Roman"/>
            </a:endParaRPr>
          </a:p>
          <a:p>
            <a:pPr marL="756285" lvl="1" indent="-287020">
              <a:spcBef>
                <a:spcPts val="1060"/>
              </a:spcBef>
              <a:buChar char="–"/>
              <a:tabLst>
                <a:tab pos="756285" algn="l"/>
                <a:tab pos="756920" algn="l"/>
              </a:tabLst>
            </a:pPr>
            <a:r>
              <a:rPr lang="en-US" sz="1600" spc="-25" dirty="0">
                <a:latin typeface="Times New Roman"/>
                <a:cs typeface="Times New Roman"/>
              </a:rPr>
              <a:t>Loop:</a:t>
            </a:r>
          </a:p>
          <a:p>
            <a:pPr marL="756285" lvl="1" indent="-287020">
              <a:spcBef>
                <a:spcPts val="1060"/>
              </a:spcBef>
              <a:buChar char="–"/>
              <a:tabLst>
                <a:tab pos="756285" algn="l"/>
                <a:tab pos="756920" algn="l"/>
              </a:tabLst>
            </a:pPr>
            <a:endParaRPr lang="en-US" sz="1600" spc="-25" dirty="0">
              <a:latin typeface="Times New Roman"/>
              <a:cs typeface="Times New Roman"/>
            </a:endParaRPr>
          </a:p>
          <a:p>
            <a:endParaRPr lang="en-US" altLang="zh-CN" dirty="0"/>
          </a:p>
          <a:p>
            <a:endParaRPr lang="en-US" altLang="zh-CN" dirty="0"/>
          </a:p>
          <a:p>
            <a:endParaRPr lang="en-US" dirty="0"/>
          </a:p>
        </p:txBody>
      </p:sp>
      <p:pic>
        <p:nvPicPr>
          <p:cNvPr id="10" name="Picture 9">
            <a:extLst>
              <a:ext uri="{FF2B5EF4-FFF2-40B4-BE49-F238E27FC236}">
                <a16:creationId xmlns:a16="http://schemas.microsoft.com/office/drawing/2014/main" id="{00945FED-4751-498D-3395-26DC6621CEE8}"/>
              </a:ext>
            </a:extLst>
          </p:cNvPr>
          <p:cNvPicPr>
            <a:picLocks noChangeAspect="1"/>
          </p:cNvPicPr>
          <p:nvPr/>
        </p:nvPicPr>
        <p:blipFill>
          <a:blip r:embed="rId3"/>
          <a:stretch>
            <a:fillRect/>
          </a:stretch>
        </p:blipFill>
        <p:spPr>
          <a:xfrm>
            <a:off x="3810000" y="2616686"/>
            <a:ext cx="4762500" cy="1126267"/>
          </a:xfrm>
          <a:prstGeom prst="rect">
            <a:avLst/>
          </a:prstGeom>
        </p:spPr>
      </p:pic>
      <p:pic>
        <p:nvPicPr>
          <p:cNvPr id="12" name="Picture 11">
            <a:extLst>
              <a:ext uri="{FF2B5EF4-FFF2-40B4-BE49-F238E27FC236}">
                <a16:creationId xmlns:a16="http://schemas.microsoft.com/office/drawing/2014/main" id="{0E8950DA-E5FC-AA35-76D7-9485036C16AD}"/>
              </a:ext>
            </a:extLst>
          </p:cNvPr>
          <p:cNvPicPr>
            <a:picLocks noChangeAspect="1"/>
          </p:cNvPicPr>
          <p:nvPr/>
        </p:nvPicPr>
        <p:blipFill>
          <a:blip r:embed="rId4"/>
          <a:stretch>
            <a:fillRect/>
          </a:stretch>
        </p:blipFill>
        <p:spPr>
          <a:xfrm>
            <a:off x="3714750" y="4328393"/>
            <a:ext cx="4953000" cy="1737389"/>
          </a:xfrm>
          <a:prstGeom prst="rect">
            <a:avLst/>
          </a:prstGeom>
        </p:spPr>
      </p:pic>
    </p:spTree>
    <p:extLst>
      <p:ext uri="{BB962C8B-B14F-4D97-AF65-F5344CB8AC3E}">
        <p14:creationId xmlns:p14="http://schemas.microsoft.com/office/powerpoint/2010/main" val="193696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03</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8" name="object 5">
            <a:extLst>
              <a:ext uri="{FF2B5EF4-FFF2-40B4-BE49-F238E27FC236}">
                <a16:creationId xmlns:a16="http://schemas.microsoft.com/office/drawing/2014/main" id="{237C4458-9E0A-2830-A099-BD07A9C8751B}"/>
              </a:ext>
            </a:extLst>
          </p:cNvPr>
          <p:cNvSpPr txBox="1"/>
          <p:nvPr/>
        </p:nvSpPr>
        <p:spPr>
          <a:xfrm>
            <a:off x="227077" y="1413393"/>
            <a:ext cx="8641383" cy="4385816"/>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t>Three instruction format </a:t>
            </a:r>
          </a:p>
          <a:p>
            <a:pPr marL="1213485" lvl="2" indent="-287020">
              <a:spcBef>
                <a:spcPts val="1060"/>
              </a:spcBef>
              <a:buFontTx/>
              <a:buChar char="–"/>
              <a:tabLst>
                <a:tab pos="756285" algn="l"/>
                <a:tab pos="756920" algn="l"/>
              </a:tabLst>
              <a:defRPr/>
            </a:pPr>
            <a:r>
              <a:rPr lang="en-US" sz="1600" dirty="0">
                <a:solidFill>
                  <a:prstClr val="black"/>
                </a:solidFill>
                <a:latin typeface="Times New Roman"/>
                <a:cs typeface="Times New Roman"/>
              </a:rPr>
              <a:t>R-type: add, sub, </a:t>
            </a:r>
            <a:r>
              <a:rPr lang="en-US" sz="1600" dirty="0" err="1">
                <a:solidFill>
                  <a:prstClr val="black"/>
                </a:solidFill>
                <a:latin typeface="Times New Roman"/>
                <a:cs typeface="Times New Roman"/>
              </a:rPr>
              <a:t>etc</a:t>
            </a:r>
            <a:r>
              <a:rPr kumimoji="0" lang="en-US" sz="1600" b="0" i="0" u="none" strike="noStrike" kern="1200" cap="none" spc="-50" normalizeH="0" baseline="0" noProof="0" dirty="0">
                <a:ln>
                  <a:noFill/>
                </a:ln>
                <a:solidFill>
                  <a:prstClr val="black"/>
                </a:solidFill>
                <a:effectLst/>
                <a:uLnTx/>
                <a:uFillTx/>
                <a:latin typeface="Times New Roman"/>
                <a:ea typeface="+mn-ea"/>
                <a:cs typeface="Times New Roman"/>
              </a:rPr>
              <a:t>.</a:t>
            </a:r>
          </a:p>
          <a:p>
            <a:pPr marL="926465" lvl="2">
              <a:spcBef>
                <a:spcPts val="1060"/>
              </a:spcBef>
              <a:tabLst>
                <a:tab pos="756285" algn="l"/>
                <a:tab pos="756920" algn="l"/>
              </a:tabLst>
              <a:defRPr/>
            </a:pPr>
            <a:endParaRPr kumimoji="0" lang="en-US" sz="1600" b="0" i="0" u="none" strike="noStrike" kern="1200" cap="none" spc="-50" normalizeH="0" baseline="0" noProof="0" dirty="0">
              <a:ln>
                <a:noFill/>
              </a:ln>
              <a:solidFill>
                <a:prstClr val="black"/>
              </a:solidFill>
              <a:effectLst/>
              <a:uLnTx/>
              <a:uFillTx/>
              <a:latin typeface="Times New Roman"/>
              <a:ea typeface="+mn-ea"/>
              <a:cs typeface="Times New Roman"/>
            </a:endParaRPr>
          </a:p>
          <a:p>
            <a:pPr marL="1213485" lvl="2" indent="-287020">
              <a:spcBef>
                <a:spcPts val="1060"/>
              </a:spcBef>
              <a:buFontTx/>
              <a:buChar char="–"/>
              <a:tabLst>
                <a:tab pos="756285" algn="l"/>
                <a:tab pos="756920" algn="l"/>
              </a:tabLst>
              <a:defRPr/>
            </a:pPr>
            <a:r>
              <a:rPr lang="en-US" altLang="zh-CN" sz="1600" spc="-50" dirty="0">
                <a:solidFill>
                  <a:prstClr val="black"/>
                </a:solidFill>
                <a:latin typeface="Times New Roman"/>
                <a:cs typeface="Times New Roman"/>
              </a:rPr>
              <a:t>I-type: </a:t>
            </a:r>
            <a:r>
              <a:rPr lang="en-US" altLang="zh-CN" sz="1600" spc="-50" dirty="0" err="1">
                <a:solidFill>
                  <a:prstClr val="black"/>
                </a:solidFill>
                <a:latin typeface="Times New Roman"/>
                <a:cs typeface="Times New Roman"/>
              </a:rPr>
              <a:t>addi</a:t>
            </a:r>
            <a:r>
              <a:rPr lang="en-US" altLang="zh-CN" sz="1600" spc="-50" dirty="0">
                <a:solidFill>
                  <a:prstClr val="black"/>
                </a:solidFill>
                <a:latin typeface="Times New Roman"/>
                <a:cs typeface="Times New Roman"/>
              </a:rPr>
              <a:t>, </a:t>
            </a:r>
            <a:r>
              <a:rPr lang="en-US" altLang="zh-CN" sz="1600" spc="-50" dirty="0" err="1">
                <a:solidFill>
                  <a:prstClr val="black"/>
                </a:solidFill>
                <a:latin typeface="Times New Roman"/>
                <a:cs typeface="Times New Roman"/>
              </a:rPr>
              <a:t>lw</a:t>
            </a:r>
            <a:r>
              <a:rPr lang="en-US" altLang="zh-CN" sz="1600" spc="-50" dirty="0">
                <a:solidFill>
                  <a:prstClr val="black"/>
                </a:solidFill>
                <a:latin typeface="Times New Roman"/>
                <a:cs typeface="Times New Roman"/>
              </a:rPr>
              <a:t>, </a:t>
            </a:r>
            <a:r>
              <a:rPr lang="en-US" altLang="zh-CN" sz="1600" spc="-50">
                <a:solidFill>
                  <a:prstClr val="black"/>
                </a:solidFill>
                <a:latin typeface="Times New Roman"/>
                <a:cs typeface="Times New Roman"/>
              </a:rPr>
              <a:t>swq, </a:t>
            </a:r>
            <a:r>
              <a:rPr lang="en-US" altLang="zh-CN" sz="1600" spc="-50" dirty="0" err="1">
                <a:solidFill>
                  <a:prstClr val="black"/>
                </a:solidFill>
                <a:latin typeface="Times New Roman"/>
                <a:cs typeface="Times New Roman"/>
              </a:rPr>
              <a:t>beq</a:t>
            </a:r>
            <a:r>
              <a:rPr lang="en-US" altLang="zh-CN" sz="1600" spc="-50" dirty="0">
                <a:solidFill>
                  <a:prstClr val="black"/>
                </a:solidFill>
                <a:latin typeface="Times New Roman"/>
                <a:cs typeface="Times New Roman"/>
              </a:rPr>
              <a:t>, etc.</a:t>
            </a:r>
          </a:p>
          <a:p>
            <a:pPr marL="926465" lvl="2">
              <a:spcBef>
                <a:spcPts val="1060"/>
              </a:spcBef>
              <a:tabLst>
                <a:tab pos="756285" algn="l"/>
                <a:tab pos="756920" algn="l"/>
              </a:tabLst>
              <a:defRPr/>
            </a:pPr>
            <a:endParaRPr lang="en-US" altLang="zh-CN" sz="1600" spc="-50" dirty="0">
              <a:solidFill>
                <a:prstClr val="black"/>
              </a:solidFill>
              <a:latin typeface="Times New Roman"/>
              <a:cs typeface="Times New Roman"/>
            </a:endParaRPr>
          </a:p>
          <a:p>
            <a:pPr marL="1213485" lvl="2" indent="-287020">
              <a:spcBef>
                <a:spcPts val="1060"/>
              </a:spcBef>
              <a:buFontTx/>
              <a:buChar char="–"/>
              <a:tabLst>
                <a:tab pos="756285" algn="l"/>
                <a:tab pos="756920" algn="l"/>
              </a:tabLst>
              <a:defRPr/>
            </a:pPr>
            <a:r>
              <a:rPr lang="en-US" altLang="zh-CN" sz="1600" spc="-50" dirty="0">
                <a:solidFill>
                  <a:prstClr val="black"/>
                </a:solidFill>
                <a:latin typeface="Times New Roman"/>
                <a:cs typeface="Times New Roman"/>
              </a:rPr>
              <a:t>J-type: j, </a:t>
            </a:r>
            <a:r>
              <a:rPr lang="en-US" altLang="zh-CN" sz="1600" spc="-50" dirty="0" err="1">
                <a:solidFill>
                  <a:prstClr val="black"/>
                </a:solidFill>
                <a:latin typeface="Times New Roman"/>
                <a:cs typeface="Times New Roman"/>
              </a:rPr>
              <a:t>jr</a:t>
            </a:r>
            <a:r>
              <a:rPr lang="en-US" altLang="zh-CN" sz="1600" spc="-50" dirty="0">
                <a:solidFill>
                  <a:prstClr val="black"/>
                </a:solidFill>
                <a:latin typeface="Times New Roman"/>
                <a:cs typeface="Times New Roman"/>
              </a:rPr>
              <a:t>, etc. </a:t>
            </a:r>
          </a:p>
          <a:p>
            <a:pPr marL="926465" lvl="2">
              <a:spcBef>
                <a:spcPts val="1060"/>
              </a:spcBef>
              <a:tabLst>
                <a:tab pos="756285" algn="l"/>
                <a:tab pos="756920" algn="l"/>
              </a:tabLst>
              <a:defRPr/>
            </a:pPr>
            <a:endParaRPr lang="en-US" altLang="zh-CN" dirty="0"/>
          </a:p>
          <a:p>
            <a:endParaRPr lang="en-US" altLang="zh-CN" dirty="0"/>
          </a:p>
          <a:p>
            <a:pPr marL="342900" indent="-342900">
              <a:buFont typeface="Arial" panose="020B0604020202020204" pitchFamily="34" charset="0"/>
              <a:buChar char="•"/>
            </a:pPr>
            <a:r>
              <a:rPr lang="en-US" altLang="zh-CN" dirty="0"/>
              <a:t>Decode the Machine language</a:t>
            </a:r>
          </a:p>
          <a:p>
            <a:pPr marL="800100" lvl="1" indent="-342900">
              <a:buFont typeface="Arial" panose="020B0604020202020204" pitchFamily="34" charset="0"/>
              <a:buChar char="•"/>
            </a:pPr>
            <a:r>
              <a:rPr lang="en-US" altLang="zh-CN" sz="1600" dirty="0">
                <a:solidFill>
                  <a:prstClr val="black"/>
                </a:solidFill>
                <a:latin typeface="Times New Roman"/>
                <a:cs typeface="Times New Roman"/>
              </a:rPr>
              <a:t>From Machine language to MIPS assembly code</a:t>
            </a:r>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Single cycle MIPS processor </a:t>
            </a:r>
          </a:p>
          <a:p>
            <a:pPr marL="1213485" lvl="2" indent="-287020">
              <a:spcBef>
                <a:spcPts val="1060"/>
              </a:spcBef>
              <a:buFontTx/>
              <a:buChar char="–"/>
              <a:tabLst>
                <a:tab pos="756285" algn="l"/>
                <a:tab pos="756920" algn="l"/>
              </a:tabLst>
              <a:defRPr/>
            </a:pPr>
            <a:r>
              <a:rPr lang="en-US" sz="1600" dirty="0">
                <a:solidFill>
                  <a:prstClr val="black"/>
                </a:solidFill>
                <a:latin typeface="Times New Roman"/>
                <a:cs typeface="Times New Roman"/>
              </a:rPr>
              <a:t>Trace the dataflow of the instructions</a:t>
            </a:r>
            <a:r>
              <a:rPr kumimoji="0" lang="en-US" sz="1600" b="0" i="0" u="none" strike="noStrike" kern="1200" cap="none" spc="-50" normalizeH="0" baseline="0" noProof="0" dirty="0">
                <a:ln>
                  <a:noFill/>
                </a:ln>
                <a:solidFill>
                  <a:prstClr val="black"/>
                </a:solidFill>
                <a:effectLst/>
                <a:uLnTx/>
                <a:uFillTx/>
                <a:latin typeface="Times New Roman"/>
                <a:ea typeface="+mn-ea"/>
                <a:cs typeface="Times New Roman"/>
              </a:rPr>
              <a:t>.</a:t>
            </a:r>
          </a:p>
        </p:txBody>
      </p:sp>
      <p:pic>
        <p:nvPicPr>
          <p:cNvPr id="12" name="Picture 11">
            <a:extLst>
              <a:ext uri="{FF2B5EF4-FFF2-40B4-BE49-F238E27FC236}">
                <a16:creationId xmlns:a16="http://schemas.microsoft.com/office/drawing/2014/main" id="{68B20517-C402-077E-6E81-B432839C0167}"/>
              </a:ext>
            </a:extLst>
          </p:cNvPr>
          <p:cNvPicPr>
            <a:picLocks noChangeAspect="1"/>
          </p:cNvPicPr>
          <p:nvPr/>
        </p:nvPicPr>
        <p:blipFill>
          <a:blip r:embed="rId3"/>
          <a:stretch>
            <a:fillRect/>
          </a:stretch>
        </p:blipFill>
        <p:spPr>
          <a:xfrm>
            <a:off x="4570476" y="2133600"/>
            <a:ext cx="4077026" cy="519621"/>
          </a:xfrm>
          <a:prstGeom prst="rect">
            <a:avLst/>
          </a:prstGeom>
        </p:spPr>
      </p:pic>
      <p:pic>
        <p:nvPicPr>
          <p:cNvPr id="14" name="Picture 13">
            <a:extLst>
              <a:ext uri="{FF2B5EF4-FFF2-40B4-BE49-F238E27FC236}">
                <a16:creationId xmlns:a16="http://schemas.microsoft.com/office/drawing/2014/main" id="{DCDB0282-DC9E-6A95-EF7F-DD67DEEE454D}"/>
              </a:ext>
            </a:extLst>
          </p:cNvPr>
          <p:cNvPicPr>
            <a:picLocks noChangeAspect="1"/>
          </p:cNvPicPr>
          <p:nvPr/>
        </p:nvPicPr>
        <p:blipFill>
          <a:blip r:embed="rId4"/>
          <a:stretch>
            <a:fillRect/>
          </a:stretch>
        </p:blipFill>
        <p:spPr>
          <a:xfrm>
            <a:off x="4648200" y="2895600"/>
            <a:ext cx="3991934" cy="505645"/>
          </a:xfrm>
          <a:prstGeom prst="rect">
            <a:avLst/>
          </a:prstGeom>
        </p:spPr>
      </p:pic>
      <p:pic>
        <p:nvPicPr>
          <p:cNvPr id="16" name="Picture 15">
            <a:extLst>
              <a:ext uri="{FF2B5EF4-FFF2-40B4-BE49-F238E27FC236}">
                <a16:creationId xmlns:a16="http://schemas.microsoft.com/office/drawing/2014/main" id="{3693C799-D0AA-0ACD-4E7A-043C0E0A6863}"/>
              </a:ext>
            </a:extLst>
          </p:cNvPr>
          <p:cNvPicPr>
            <a:picLocks noChangeAspect="1"/>
          </p:cNvPicPr>
          <p:nvPr/>
        </p:nvPicPr>
        <p:blipFill>
          <a:blip r:embed="rId5"/>
          <a:stretch>
            <a:fillRect/>
          </a:stretch>
        </p:blipFill>
        <p:spPr>
          <a:xfrm>
            <a:off x="4648200" y="3657600"/>
            <a:ext cx="3991933" cy="509749"/>
          </a:xfrm>
          <a:prstGeom prst="rect">
            <a:avLst/>
          </a:prstGeom>
        </p:spPr>
      </p:pic>
    </p:spTree>
    <p:extLst>
      <p:ext uri="{BB962C8B-B14F-4D97-AF65-F5344CB8AC3E}">
        <p14:creationId xmlns:p14="http://schemas.microsoft.com/office/powerpoint/2010/main" val="29724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04</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9" name="object 5">
            <a:extLst>
              <a:ext uri="{FF2B5EF4-FFF2-40B4-BE49-F238E27FC236}">
                <a16:creationId xmlns:a16="http://schemas.microsoft.com/office/drawing/2014/main" id="{8AA4498E-AC11-DECA-3E36-D411480D2115}"/>
              </a:ext>
            </a:extLst>
          </p:cNvPr>
          <p:cNvSpPr txBox="1"/>
          <p:nvPr/>
        </p:nvSpPr>
        <p:spPr>
          <a:xfrm>
            <a:off x="227077" y="1413393"/>
            <a:ext cx="8641383" cy="3721532"/>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t>Single Cycle Performance </a:t>
            </a:r>
          </a:p>
          <a:p>
            <a:pPr marL="1213485" lvl="2" indent="-287020">
              <a:spcBef>
                <a:spcPts val="1060"/>
              </a:spcBef>
              <a:buFontTx/>
              <a:buChar char="–"/>
              <a:tabLst>
                <a:tab pos="756285" algn="l"/>
                <a:tab pos="756920" algn="l"/>
              </a:tabLst>
              <a:defRPr/>
            </a:pPr>
            <a:r>
              <a:rPr lang="en-US" sz="1600" dirty="0">
                <a:solidFill>
                  <a:prstClr val="black"/>
                </a:solidFill>
                <a:latin typeface="Times New Roman"/>
                <a:cs typeface="Times New Roman"/>
              </a:rPr>
              <a:t>CPU Time</a:t>
            </a:r>
            <a:r>
              <a:rPr kumimoji="0" lang="en-US" sz="1600" b="0" i="0" u="none" strike="noStrike" kern="1200" cap="none" spc="-50" normalizeH="0" baseline="0" noProof="0" dirty="0">
                <a:ln>
                  <a:noFill/>
                </a:ln>
                <a:solidFill>
                  <a:prstClr val="black"/>
                </a:solidFill>
                <a:effectLst/>
                <a:uLnTx/>
                <a:uFillTx/>
                <a:latin typeface="Times New Roman"/>
                <a:ea typeface="+mn-ea"/>
                <a:cs typeface="Times New Roman"/>
              </a:rPr>
              <a:t>.</a:t>
            </a:r>
          </a:p>
          <a:p>
            <a:pPr marL="926465" lvl="2">
              <a:spcBef>
                <a:spcPts val="1060"/>
              </a:spcBef>
              <a:tabLst>
                <a:tab pos="756285" algn="l"/>
                <a:tab pos="756920" algn="l"/>
              </a:tabLst>
              <a:defRPr/>
            </a:pPr>
            <a:endParaRPr kumimoji="0" lang="en-US" sz="1600" b="0" i="0" u="none" strike="noStrike" kern="1200" cap="none" spc="-50" normalizeH="0" baseline="0" noProof="0" dirty="0">
              <a:ln>
                <a:noFill/>
              </a:ln>
              <a:solidFill>
                <a:prstClr val="black"/>
              </a:solidFill>
              <a:effectLst/>
              <a:uLnTx/>
              <a:uFillTx/>
              <a:latin typeface="Times New Roman"/>
              <a:ea typeface="+mn-ea"/>
              <a:cs typeface="Times New Roman"/>
            </a:endParaRPr>
          </a:p>
          <a:p>
            <a:pPr marL="1213485" lvl="2" indent="-287020">
              <a:spcBef>
                <a:spcPts val="1060"/>
              </a:spcBef>
              <a:buFontTx/>
              <a:buChar char="–"/>
              <a:tabLst>
                <a:tab pos="756285" algn="l"/>
                <a:tab pos="756920" algn="l"/>
              </a:tabLst>
              <a:defRPr/>
            </a:pPr>
            <a:endParaRPr lang="en-US" altLang="zh-CN" sz="1600" spc="-50" dirty="0">
              <a:solidFill>
                <a:prstClr val="black"/>
              </a:solidFill>
              <a:latin typeface="Times New Roman"/>
              <a:cs typeface="Times New Roman"/>
            </a:endParaRPr>
          </a:p>
          <a:p>
            <a:pPr marL="926465" lvl="2">
              <a:spcBef>
                <a:spcPts val="1060"/>
              </a:spcBef>
              <a:tabLst>
                <a:tab pos="756285" algn="l"/>
                <a:tab pos="756920" algn="l"/>
              </a:tabLst>
              <a:defRPr/>
            </a:pPr>
            <a:endParaRPr lang="en-US" altLang="zh-CN" sz="1600" spc="-50" dirty="0">
              <a:solidFill>
                <a:prstClr val="black"/>
              </a:solidFill>
              <a:latin typeface="Times New Roman"/>
              <a:cs typeface="Times New Roman"/>
            </a:endParaRPr>
          </a:p>
          <a:p>
            <a:pPr marL="1213485" lvl="2" indent="-287020">
              <a:spcBef>
                <a:spcPts val="1060"/>
              </a:spcBef>
              <a:buFontTx/>
              <a:buChar char="–"/>
              <a:tabLst>
                <a:tab pos="756285" algn="l"/>
                <a:tab pos="756920" algn="l"/>
              </a:tabLst>
              <a:defRPr/>
            </a:pPr>
            <a:r>
              <a:rPr lang="en-US" altLang="zh-CN" sz="1600" spc="-50" dirty="0">
                <a:solidFill>
                  <a:prstClr val="black"/>
                </a:solidFill>
                <a:latin typeface="Times New Roman"/>
                <a:cs typeface="Times New Roman"/>
              </a:rPr>
              <a:t>Static instruction count vs. dynamic instruction count. </a:t>
            </a:r>
          </a:p>
          <a:p>
            <a:pPr marL="926465" lvl="2">
              <a:spcBef>
                <a:spcPts val="1060"/>
              </a:spcBef>
              <a:tabLst>
                <a:tab pos="756285" algn="l"/>
                <a:tab pos="756920" algn="l"/>
              </a:tabLst>
              <a:defRPr/>
            </a:pPr>
            <a:endParaRPr lang="en-US" altLang="zh-CN" dirty="0"/>
          </a:p>
          <a:p>
            <a:endParaRPr lang="en-US" altLang="zh-CN" dirty="0"/>
          </a:p>
          <a:p>
            <a:pPr marL="342900" indent="-342900">
              <a:buFont typeface="Arial" panose="020B0604020202020204" pitchFamily="34" charset="0"/>
              <a:buChar char="•"/>
            </a:pPr>
            <a:r>
              <a:rPr lang="en-US" altLang="zh-CN" dirty="0"/>
              <a:t>Determine the clock cycle time based on the given execution time of each instruction</a:t>
            </a:r>
          </a:p>
          <a:p>
            <a:pPr marL="800100" lvl="1" indent="-342900">
              <a:buFont typeface="Arial" panose="020B0604020202020204" pitchFamily="34" charset="0"/>
              <a:buChar char="•"/>
            </a:pPr>
            <a:endParaRPr lang="en-US" altLang="zh-CN" dirty="0"/>
          </a:p>
          <a:p>
            <a:endParaRPr kumimoji="0" lang="en-US" sz="1600" b="0" i="0" u="none" strike="noStrike" kern="1200" cap="none" spc="-50" normalizeH="0" baseline="0" noProof="0" dirty="0">
              <a:ln>
                <a:noFill/>
              </a:ln>
              <a:solidFill>
                <a:prstClr val="black"/>
              </a:solidFill>
              <a:effectLst/>
              <a:uLnTx/>
              <a:uFillTx/>
              <a:latin typeface="Times New Roman"/>
              <a:ea typeface="+mn-ea"/>
              <a:cs typeface="Times New Roman"/>
            </a:endParaRPr>
          </a:p>
        </p:txBody>
      </p:sp>
      <p:pic>
        <p:nvPicPr>
          <p:cNvPr id="11" name="Picture 10">
            <a:extLst>
              <a:ext uri="{FF2B5EF4-FFF2-40B4-BE49-F238E27FC236}">
                <a16:creationId xmlns:a16="http://schemas.microsoft.com/office/drawing/2014/main" id="{2ED10242-39D3-8DC9-FBAA-7EFAD24C7C86}"/>
              </a:ext>
            </a:extLst>
          </p:cNvPr>
          <p:cNvPicPr>
            <a:picLocks noChangeAspect="1"/>
          </p:cNvPicPr>
          <p:nvPr/>
        </p:nvPicPr>
        <p:blipFill>
          <a:blip r:embed="rId3"/>
          <a:stretch>
            <a:fillRect/>
          </a:stretch>
        </p:blipFill>
        <p:spPr>
          <a:xfrm>
            <a:off x="4534226" y="2120515"/>
            <a:ext cx="3848100" cy="443652"/>
          </a:xfrm>
          <a:prstGeom prst="rect">
            <a:avLst/>
          </a:prstGeom>
        </p:spPr>
      </p:pic>
      <p:pic>
        <p:nvPicPr>
          <p:cNvPr id="15" name="Picture 14">
            <a:extLst>
              <a:ext uri="{FF2B5EF4-FFF2-40B4-BE49-F238E27FC236}">
                <a16:creationId xmlns:a16="http://schemas.microsoft.com/office/drawing/2014/main" id="{AAA2D4DF-2EAD-0EB8-189D-8774842B9EAF}"/>
              </a:ext>
            </a:extLst>
          </p:cNvPr>
          <p:cNvPicPr>
            <a:picLocks noChangeAspect="1"/>
          </p:cNvPicPr>
          <p:nvPr/>
        </p:nvPicPr>
        <p:blipFill>
          <a:blip r:embed="rId4"/>
          <a:stretch>
            <a:fillRect/>
          </a:stretch>
        </p:blipFill>
        <p:spPr>
          <a:xfrm>
            <a:off x="4501116" y="2590800"/>
            <a:ext cx="3881210" cy="776242"/>
          </a:xfrm>
          <a:prstGeom prst="rect">
            <a:avLst/>
          </a:prstGeom>
        </p:spPr>
      </p:pic>
    </p:spTree>
    <p:extLst>
      <p:ext uri="{BB962C8B-B14F-4D97-AF65-F5344CB8AC3E}">
        <p14:creationId xmlns:p14="http://schemas.microsoft.com/office/powerpoint/2010/main" val="394054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7" y="231775"/>
            <a:ext cx="8686799" cy="566822"/>
          </a:xfrm>
          <a:prstGeom prst="rect">
            <a:avLst/>
          </a:prstGeom>
        </p:spPr>
        <p:txBody>
          <a:bodyPr vert="horz" wrap="square" lIns="0" tIns="12700" rIns="0" bIns="0" rtlCol="0">
            <a:spAutoFit/>
          </a:bodyPr>
          <a:lstStyle/>
          <a:p>
            <a:pPr marL="12700" algn="ctr">
              <a:lnSpc>
                <a:spcPct val="100000"/>
              </a:lnSpc>
              <a:spcBef>
                <a:spcPts val="100"/>
              </a:spcBef>
            </a:pPr>
            <a:r>
              <a:rPr lang="en-US" spc="-15" dirty="0"/>
              <a:t>Slide </a:t>
            </a:r>
            <a:r>
              <a:rPr lang="en-US" dirty="0"/>
              <a:t>05</a:t>
            </a:r>
            <a:endParaRPr lang="en-US" spc="-15" dirty="0"/>
          </a:p>
        </p:txBody>
      </p:sp>
      <p:sp>
        <p:nvSpPr>
          <p:cNvPr id="3" name="object 3"/>
          <p:cNvSpPr/>
          <p:nvPr/>
        </p:nvSpPr>
        <p:spPr>
          <a:xfrm>
            <a:off x="230124" y="943355"/>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7310"/>
            <a:ext cx="9143999" cy="170686"/>
          </a:xfrm>
          <a:prstGeom prst="rect">
            <a:avLst/>
          </a:prstGeom>
        </p:spPr>
      </p:pic>
      <p:sp>
        <p:nvSpPr>
          <p:cNvPr id="5" name="object 5">
            <a:extLst>
              <a:ext uri="{FF2B5EF4-FFF2-40B4-BE49-F238E27FC236}">
                <a16:creationId xmlns:a16="http://schemas.microsoft.com/office/drawing/2014/main" id="{0120E8D8-73F6-3825-4FB3-8C9B3199DC47}"/>
              </a:ext>
            </a:extLst>
          </p:cNvPr>
          <p:cNvSpPr txBox="1"/>
          <p:nvPr/>
        </p:nvSpPr>
        <p:spPr>
          <a:xfrm>
            <a:off x="227077" y="1413393"/>
            <a:ext cx="8641383" cy="4078039"/>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altLang="zh-CN" dirty="0"/>
              <a:t>Pipelining</a:t>
            </a:r>
          </a:p>
          <a:p>
            <a:pPr marL="1213485" lvl="2" indent="-287020">
              <a:spcBef>
                <a:spcPts val="1060"/>
              </a:spcBef>
              <a:buFontTx/>
              <a:buChar char="–"/>
              <a:tabLst>
                <a:tab pos="756285" algn="l"/>
                <a:tab pos="756920" algn="l"/>
              </a:tabLst>
              <a:defRPr/>
            </a:pPr>
            <a:r>
              <a:rPr lang="en-US" sz="1600" dirty="0">
                <a:solidFill>
                  <a:prstClr val="black"/>
                </a:solidFill>
                <a:latin typeface="Times New Roman"/>
                <a:cs typeface="Times New Roman"/>
              </a:rPr>
              <a:t>Five pipeline stages.</a:t>
            </a:r>
          </a:p>
          <a:p>
            <a:pPr marL="1213485" lvl="2" indent="-287020">
              <a:spcBef>
                <a:spcPts val="1060"/>
              </a:spcBef>
              <a:buFontTx/>
              <a:buChar char="–"/>
              <a:tabLst>
                <a:tab pos="756285" algn="l"/>
                <a:tab pos="756920" algn="l"/>
              </a:tabLst>
              <a:defRPr/>
            </a:pPr>
            <a:r>
              <a:rPr kumimoji="0" lang="en-US" sz="1600" b="0" i="0" u="none" strike="noStrike" kern="1200" cap="none" spc="-50" normalizeH="0" baseline="0" noProof="0" dirty="0">
                <a:ln>
                  <a:noFill/>
                </a:ln>
                <a:solidFill>
                  <a:prstClr val="black"/>
                </a:solidFill>
                <a:effectLst/>
                <a:uLnTx/>
                <a:uFillTx/>
                <a:latin typeface="Times New Roman"/>
                <a:ea typeface="+mn-ea"/>
                <a:cs typeface="Times New Roman"/>
              </a:rPr>
              <a:t>Pipeline diagram</a:t>
            </a:r>
          </a:p>
          <a:p>
            <a:pPr marL="1213485" lvl="2" indent="-287020">
              <a:spcBef>
                <a:spcPts val="1060"/>
              </a:spcBef>
              <a:buFontTx/>
              <a:buChar char="–"/>
              <a:tabLst>
                <a:tab pos="756285" algn="l"/>
                <a:tab pos="756920" algn="l"/>
              </a:tabLst>
              <a:defRPr/>
            </a:pPr>
            <a:r>
              <a:rPr lang="en-US" sz="1600" spc="-50" dirty="0">
                <a:solidFill>
                  <a:prstClr val="black"/>
                </a:solidFill>
                <a:latin typeface="Times New Roman"/>
                <a:cs typeface="Times New Roman"/>
              </a:rPr>
              <a:t>Pipelining performance</a:t>
            </a:r>
          </a:p>
          <a:p>
            <a:pPr marL="1213485" lvl="2" indent="-287020">
              <a:spcBef>
                <a:spcPts val="1060"/>
              </a:spcBef>
              <a:buFontTx/>
              <a:buChar char="–"/>
              <a:tabLst>
                <a:tab pos="756285" algn="l"/>
                <a:tab pos="756920" algn="l"/>
              </a:tabLst>
              <a:defRPr/>
            </a:pPr>
            <a:endParaRPr lang="en-US" altLang="zh-CN" sz="1600" spc="-50" dirty="0">
              <a:solidFill>
                <a:prstClr val="black"/>
              </a:solidFill>
              <a:latin typeface="Times New Roman"/>
              <a:cs typeface="Times New Roman"/>
            </a:endParaRPr>
          </a:p>
          <a:p>
            <a:pPr marL="1213485" lvl="2" indent="-287020">
              <a:spcBef>
                <a:spcPts val="1060"/>
              </a:spcBef>
              <a:buFontTx/>
              <a:buChar char="–"/>
              <a:tabLst>
                <a:tab pos="756285" algn="l"/>
                <a:tab pos="756920" algn="l"/>
              </a:tabLst>
              <a:defRPr/>
            </a:pPr>
            <a:endParaRPr lang="en-US" altLang="zh-CN" sz="1600" spc="-50" dirty="0">
              <a:solidFill>
                <a:prstClr val="black"/>
              </a:solidFill>
              <a:latin typeface="Times New Roman"/>
              <a:cs typeface="Times New Roman"/>
            </a:endParaRPr>
          </a:p>
          <a:p>
            <a:pPr marL="1213485" lvl="2" indent="-287020">
              <a:spcBef>
                <a:spcPts val="1060"/>
              </a:spcBef>
              <a:buFontTx/>
              <a:buChar char="–"/>
              <a:tabLst>
                <a:tab pos="756285" algn="l"/>
                <a:tab pos="756920" algn="l"/>
              </a:tabLst>
              <a:defRPr/>
            </a:pPr>
            <a:r>
              <a:rPr lang="en-US" altLang="zh-CN" sz="1600" spc="-50" dirty="0">
                <a:solidFill>
                  <a:prstClr val="black"/>
                </a:solidFill>
                <a:latin typeface="Times New Roman"/>
                <a:cs typeface="Times New Roman"/>
              </a:rPr>
              <a:t>Insert NOP stages. </a:t>
            </a:r>
          </a:p>
          <a:p>
            <a:pPr marL="1213485" lvl="2" indent="-287020">
              <a:spcBef>
                <a:spcPts val="1060"/>
              </a:spcBef>
              <a:buFontTx/>
              <a:buChar char="–"/>
              <a:tabLst>
                <a:tab pos="756285" algn="l"/>
                <a:tab pos="756920" algn="l"/>
              </a:tabLst>
              <a:defRPr/>
            </a:pPr>
            <a:r>
              <a:rPr lang="en-US" altLang="zh-CN" sz="1600" spc="-50" dirty="0">
                <a:solidFill>
                  <a:prstClr val="black"/>
                </a:solidFill>
                <a:latin typeface="Times New Roman"/>
                <a:cs typeface="Times New Roman"/>
              </a:rPr>
              <a:t>Pipeline performance</a:t>
            </a:r>
            <a:endParaRPr lang="en-US" altLang="zh-CN" dirty="0"/>
          </a:p>
          <a:p>
            <a:endParaRPr lang="en-US" altLang="zh-CN" dirty="0"/>
          </a:p>
          <a:p>
            <a:pPr marL="342900" indent="-342900">
              <a:buFont typeface="Arial" panose="020B0604020202020204" pitchFamily="34" charset="0"/>
              <a:buChar char="•"/>
            </a:pPr>
            <a:r>
              <a:rPr lang="en-US" altLang="zh-CN" dirty="0"/>
              <a:t>Determine the clock cycle time based on the given execution time of each stage</a:t>
            </a:r>
          </a:p>
          <a:p>
            <a:pPr marL="800100" lvl="1" indent="-342900">
              <a:buFont typeface="Arial" panose="020B0604020202020204" pitchFamily="34" charset="0"/>
              <a:buChar char="•"/>
            </a:pPr>
            <a:endParaRPr lang="en-US" altLang="zh-CN" dirty="0"/>
          </a:p>
          <a:p>
            <a:endParaRPr kumimoji="0" lang="en-US" sz="1600" b="0" i="0" u="none" strike="noStrike" kern="1200" cap="none" spc="-50" normalizeH="0" baseline="0" noProof="0" dirty="0">
              <a:ln>
                <a:noFill/>
              </a:ln>
              <a:solidFill>
                <a:prstClr val="black"/>
              </a:solidFill>
              <a:effectLst/>
              <a:uLnTx/>
              <a:uFillTx/>
              <a:latin typeface="Times New Roman"/>
              <a:ea typeface="+mn-ea"/>
              <a:cs typeface="Times New Roman"/>
            </a:endParaRPr>
          </a:p>
        </p:txBody>
      </p:sp>
      <p:pic>
        <p:nvPicPr>
          <p:cNvPr id="6" name="Picture 5">
            <a:extLst>
              <a:ext uri="{FF2B5EF4-FFF2-40B4-BE49-F238E27FC236}">
                <a16:creationId xmlns:a16="http://schemas.microsoft.com/office/drawing/2014/main" id="{1A784F28-0D15-1E1E-1382-2F6DD5BACF11}"/>
              </a:ext>
            </a:extLst>
          </p:cNvPr>
          <p:cNvPicPr>
            <a:picLocks noChangeAspect="1"/>
          </p:cNvPicPr>
          <p:nvPr/>
        </p:nvPicPr>
        <p:blipFill>
          <a:blip r:embed="rId3"/>
          <a:stretch>
            <a:fillRect/>
          </a:stretch>
        </p:blipFill>
        <p:spPr>
          <a:xfrm>
            <a:off x="1295400" y="2985474"/>
            <a:ext cx="3714750" cy="466938"/>
          </a:xfrm>
          <a:prstGeom prst="rect">
            <a:avLst/>
          </a:prstGeom>
        </p:spPr>
      </p:pic>
    </p:spTree>
    <p:extLst>
      <p:ext uri="{BB962C8B-B14F-4D97-AF65-F5344CB8AC3E}">
        <p14:creationId xmlns:p14="http://schemas.microsoft.com/office/powerpoint/2010/main" val="93916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
  <TotalTime>13462</TotalTime>
  <Words>527</Words>
  <Application>Microsoft Macintosh PowerPoint</Application>
  <PresentationFormat>On-screen Show (4:3)</PresentationFormat>
  <Paragraphs>107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 3</vt:lpstr>
      <vt:lpstr>Office Theme</vt:lpstr>
      <vt:lpstr>CSCE 5610 Computer System Architecture</vt:lpstr>
      <vt:lpstr>Outline</vt:lpstr>
      <vt:lpstr>Important</vt:lpstr>
      <vt:lpstr>Exam Format</vt:lpstr>
      <vt:lpstr>Slide 02</vt:lpstr>
      <vt:lpstr>Slide 02</vt:lpstr>
      <vt:lpstr>Slide 03</vt:lpstr>
      <vt:lpstr>Slide 04</vt:lpstr>
      <vt:lpstr>Slide 05</vt:lpstr>
      <vt:lpstr>Slide 06</vt:lpstr>
      <vt:lpstr>Slide 07</vt:lpstr>
      <vt:lpstr>Slide 07</vt:lpstr>
      <vt:lpstr>Slide 08-09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Heng</dc:creator>
  <cp:lastModifiedBy>Valapadasu, Uday Bhaskar</cp:lastModifiedBy>
  <cp:revision>1083</cp:revision>
  <dcterms:created xsi:type="dcterms:W3CDTF">2022-05-24T19:08:22Z</dcterms:created>
  <dcterms:modified xsi:type="dcterms:W3CDTF">2024-11-05T22:01:47Z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2021-09-16T00:00:00Z</vt:filetime>
  </property>
  <property fmtid="{D5CDD505-2E9C-101B-9397-08002B2CF9AE}" pid="3" name="Creator">
    <vt:lpwstr>Microsoft® PowerPoint® for Microsoft 365</vt:lpwstr>
  </property>
  <property fmtid="{D5CDD505-2E9C-101B-9397-08002B2CF9AE}" pid="4" name="LastSaved">
    <vt:filetime>2022-05-24T00:00:00Z</vt:filetime>
  </property>
</Properties>
</file>