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2"/>
    <p:sldId id="257" r:id="rId3"/>
    <p:sldId id="258" r:id="rId4"/>
    <p:sldId id="259" r:id="rId5"/>
    <p:sldId id="260" r:id="rId6"/>
    <p:sldId id="261" r:id="rId7"/>
    <p:sldId id="262" r:id="rId8"/>
    <p:sldId id="264" r:id="rId9"/>
    <p:sldId id="265" r:id="rId10"/>
    <p:sldId id="266" r:id="rId11"/>
    <p:sldId id="267" r:id="rId12"/>
    <p:sldId id="275" r:id="rId13"/>
    <p:sldId id="276" r:id="rId14"/>
    <p:sldId id="268" r:id="rId15"/>
    <p:sldId id="277" r:id="rId16"/>
    <p:sldId id="271" r:id="rId17"/>
    <p:sldId id="272" r:id="rId18"/>
    <p:sldId id="273" r:id="rId19"/>
    <p:sldId id="269" r:id="rId20"/>
    <p:sldId id="270" r:id="rId21"/>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704" y="10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7F29DAAE-9270-4F35-8D6F-955A83EF1D69}" type="datetimeFigureOut">
              <a:rPr lang="en-US" smtClean="0"/>
              <a:t>8/19/2024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1F735DA2-B5F2-4E13-892E-C8DB3D4B972A}" type="slidenum">
              <a:rPr lang="en-US" smtClean="0"/>
              <a:t>‹#›</a:t>
            </a:fld>
            <a:endParaRPr lang="en-US"/>
          </a:p>
        </p:txBody>
      </p:sp>
    </p:spTree>
    <p:extLst>
      <p:ext uri="{BB962C8B-B14F-4D97-AF65-F5344CB8AC3E}">
        <p14:creationId xmlns:p14="http://schemas.microsoft.com/office/powerpoint/2010/main" val="258281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F735DA2-B5F2-4E13-892E-C8DB3D4B972A}" type="slidenum">
              <a:rPr lang="en-US" smtClean="0"/>
              <a:t>4</a:t>
            </a:fld>
            <a:endParaRPr lang="en-US"/>
          </a:p>
        </p:txBody>
      </p:sp>
    </p:spTree>
    <p:extLst>
      <p:ext uri="{BB962C8B-B14F-4D97-AF65-F5344CB8AC3E}">
        <p14:creationId xmlns:p14="http://schemas.microsoft.com/office/powerpoint/2010/main" val="12265079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2637282" y="231394"/>
            <a:ext cx="3869435" cy="57404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559051" y="231394"/>
            <a:ext cx="6025896" cy="574040"/>
          </a:xfrm>
          <a:prstGeom prst="rect">
            <a:avLst/>
          </a:prstGeom>
        </p:spPr>
        <p:txBody>
          <a:bodyPr wrap="square" lIns="0" tIns="0" rIns="0" bIns="0">
            <a:spAutoFit/>
          </a:bodyPr>
          <a:lstStyle>
            <a:lvl1pPr>
              <a:defRPr sz="3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62483" y="1129246"/>
            <a:ext cx="6470015" cy="1560195"/>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8/19/2024</a:t>
            </a:fld>
            <a:endParaRPr lang="en-US"/>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xpl/conhome/10476359/proceeding" TargetMode="External"/><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hyperlink" Target="https://ieeexplore.ieee.org/xpl/conhome/10609566/proceeding"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vpaa.unt.edu/academic-integrity.htm" TargetMode="External"/><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02030" y="1381125"/>
            <a:ext cx="7535545" cy="1244571"/>
          </a:xfrm>
          <a:prstGeom prst="rect">
            <a:avLst/>
          </a:prstGeom>
        </p:spPr>
        <p:txBody>
          <a:bodyPr vert="horz" wrap="square" lIns="0" tIns="13335" rIns="0" bIns="0" rtlCol="0">
            <a:spAutoFit/>
          </a:bodyPr>
          <a:lstStyle/>
          <a:p>
            <a:pPr marL="4445" algn="ctr">
              <a:lnSpc>
                <a:spcPct val="100000"/>
              </a:lnSpc>
              <a:spcBef>
                <a:spcPts val="105"/>
              </a:spcBef>
            </a:pPr>
            <a:r>
              <a:rPr sz="4000" b="1" spc="-105" dirty="0">
                <a:latin typeface="Times New Roman"/>
                <a:cs typeface="Times New Roman"/>
              </a:rPr>
              <a:t>CSCE</a:t>
            </a:r>
            <a:r>
              <a:rPr sz="4000" b="1" spc="-60" dirty="0">
                <a:latin typeface="Times New Roman"/>
                <a:cs typeface="Times New Roman"/>
              </a:rPr>
              <a:t> </a:t>
            </a:r>
            <a:r>
              <a:rPr lang="en-US" sz="4000" b="1" spc="-300" dirty="0">
                <a:latin typeface="Times New Roman"/>
                <a:cs typeface="Times New Roman"/>
              </a:rPr>
              <a:t>5610</a:t>
            </a:r>
            <a:endParaRPr sz="4000" dirty="0">
              <a:latin typeface="Times New Roman"/>
              <a:cs typeface="Times New Roman"/>
            </a:endParaRPr>
          </a:p>
          <a:p>
            <a:pPr algn="ctr">
              <a:lnSpc>
                <a:spcPct val="100000"/>
              </a:lnSpc>
            </a:pPr>
            <a:r>
              <a:rPr lang="en-US" sz="4000" b="1" spc="-5" dirty="0">
                <a:latin typeface="Times New Roman"/>
                <a:cs typeface="Times New Roman"/>
              </a:rPr>
              <a:t>Computer Systems Architecture</a:t>
            </a:r>
            <a:endParaRPr sz="4000" dirty="0">
              <a:latin typeface="Times New Roman"/>
              <a:cs typeface="Times New Roman"/>
            </a:endParaRPr>
          </a:p>
        </p:txBody>
      </p:sp>
      <p:sp>
        <p:nvSpPr>
          <p:cNvPr id="3" name="object 3"/>
          <p:cNvSpPr/>
          <p:nvPr/>
        </p:nvSpPr>
        <p:spPr>
          <a:xfrm>
            <a:off x="614933" y="3053333"/>
            <a:ext cx="7915275" cy="0"/>
          </a:xfrm>
          <a:custGeom>
            <a:avLst/>
            <a:gdLst/>
            <a:ahLst/>
            <a:cxnLst/>
            <a:rect l="l" t="t" r="r" b="b"/>
            <a:pathLst>
              <a:path w="7915275">
                <a:moveTo>
                  <a:pt x="0" y="0"/>
                </a:moveTo>
                <a:lnTo>
                  <a:pt x="7915275" y="0"/>
                </a:lnTo>
              </a:path>
            </a:pathLst>
          </a:custGeom>
          <a:ln w="38100">
            <a:solidFill>
              <a:srgbClr val="007A3A"/>
            </a:solidFill>
          </a:ln>
        </p:spPr>
        <p:txBody>
          <a:bodyPr wrap="square" lIns="0" tIns="0" rIns="0" bIns="0" rtlCol="0"/>
          <a:lstStyle/>
          <a:p>
            <a:endParaRPr/>
          </a:p>
        </p:txBody>
      </p:sp>
      <p:sp>
        <p:nvSpPr>
          <p:cNvPr id="4" name="object 4"/>
          <p:cNvSpPr txBox="1"/>
          <p:nvPr/>
        </p:nvSpPr>
        <p:spPr>
          <a:xfrm>
            <a:off x="693216" y="3406371"/>
            <a:ext cx="3716020" cy="1196340"/>
          </a:xfrm>
          <a:prstGeom prst="rect">
            <a:avLst/>
          </a:prstGeom>
        </p:spPr>
        <p:txBody>
          <a:bodyPr vert="horz" wrap="square" lIns="0" tIns="123189" rIns="0" bIns="0" rtlCol="0">
            <a:spAutoFit/>
          </a:bodyPr>
          <a:lstStyle/>
          <a:p>
            <a:pPr marL="12700">
              <a:lnSpc>
                <a:spcPct val="100000"/>
              </a:lnSpc>
              <a:spcBef>
                <a:spcPts val="969"/>
              </a:spcBef>
            </a:pPr>
            <a:r>
              <a:rPr lang="en-US" sz="3600" spc="-65" dirty="0">
                <a:latin typeface="Times New Roman"/>
                <a:cs typeface="Times New Roman"/>
              </a:rPr>
              <a:t>Course Introduction</a:t>
            </a:r>
            <a:endParaRPr sz="3600" dirty="0">
              <a:latin typeface="Times New Roman"/>
              <a:cs typeface="Times New Roman"/>
            </a:endParaRPr>
          </a:p>
          <a:p>
            <a:pPr marL="12700">
              <a:lnSpc>
                <a:spcPct val="100000"/>
              </a:lnSpc>
              <a:spcBef>
                <a:spcPts val="670"/>
              </a:spcBef>
            </a:pPr>
            <a:r>
              <a:rPr sz="2800" spc="-100" dirty="0">
                <a:latin typeface="Times New Roman"/>
                <a:cs typeface="Times New Roman"/>
              </a:rPr>
              <a:t>Reading:</a:t>
            </a:r>
            <a:r>
              <a:rPr sz="2800" spc="-30" dirty="0">
                <a:latin typeface="Times New Roman"/>
                <a:cs typeface="Times New Roman"/>
              </a:rPr>
              <a:t> </a:t>
            </a:r>
            <a:r>
              <a:rPr lang="en-US" sz="2800" spc="-160" dirty="0">
                <a:latin typeface="Times New Roman"/>
                <a:cs typeface="Times New Roman"/>
              </a:rPr>
              <a:t>Syllabus</a:t>
            </a:r>
            <a:endParaRPr sz="2800" dirty="0">
              <a:latin typeface="Times New Roman"/>
              <a:cs typeface="Times New Roman"/>
            </a:endParaRPr>
          </a:p>
        </p:txBody>
      </p:sp>
      <p:pic>
        <p:nvPicPr>
          <p:cNvPr id="5" name="object 5"/>
          <p:cNvPicPr/>
          <p:nvPr/>
        </p:nvPicPr>
        <p:blipFill>
          <a:blip r:embed="rId2" cstate="print"/>
          <a:stretch>
            <a:fillRect/>
          </a:stretch>
        </p:blipFill>
        <p:spPr>
          <a:xfrm>
            <a:off x="53339" y="690372"/>
            <a:ext cx="1841754" cy="372519"/>
          </a:xfrm>
          <a:prstGeom prst="rect">
            <a:avLst/>
          </a:prstGeom>
        </p:spPr>
      </p:pic>
      <p:pic>
        <p:nvPicPr>
          <p:cNvPr id="6" name="object 6"/>
          <p:cNvPicPr/>
          <p:nvPr/>
        </p:nvPicPr>
        <p:blipFill>
          <a:blip r:embed="rId3" cstate="print"/>
          <a:stretch>
            <a:fillRect/>
          </a:stretch>
        </p:blipFill>
        <p:spPr>
          <a:xfrm>
            <a:off x="54864" y="47244"/>
            <a:ext cx="1840992" cy="59435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7282" y="231394"/>
            <a:ext cx="3867785" cy="574040"/>
          </a:xfrm>
          <a:prstGeom prst="rect">
            <a:avLst/>
          </a:prstGeom>
        </p:spPr>
        <p:txBody>
          <a:bodyPr vert="horz" wrap="square" lIns="0" tIns="12700" rIns="0" bIns="0" rtlCol="0">
            <a:spAutoFit/>
          </a:bodyPr>
          <a:lstStyle/>
          <a:p>
            <a:pPr marL="12700" algn="ctr">
              <a:lnSpc>
                <a:spcPct val="100000"/>
              </a:lnSpc>
              <a:spcBef>
                <a:spcPts val="100"/>
              </a:spcBef>
            </a:pPr>
            <a:r>
              <a:rPr lang="en-US" spc="-114" dirty="0"/>
              <a:t>Exams</a:t>
            </a:r>
            <a:endParaRPr spc="-145"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sp>
        <p:nvSpPr>
          <p:cNvPr id="6" name="Content Placeholder 2">
            <a:extLst>
              <a:ext uri="{FF2B5EF4-FFF2-40B4-BE49-F238E27FC236}">
                <a16:creationId xmlns:a16="http://schemas.microsoft.com/office/drawing/2014/main" id="{BD24908C-563A-F4C7-227D-47A0F372520F}"/>
              </a:ext>
            </a:extLst>
          </p:cNvPr>
          <p:cNvSpPr txBox="1">
            <a:spLocks/>
          </p:cNvSpPr>
          <p:nvPr/>
        </p:nvSpPr>
        <p:spPr>
          <a:xfrm>
            <a:off x="229361" y="1143000"/>
            <a:ext cx="8686800" cy="4351338"/>
          </a:xfrm>
          <a:prstGeom prst="rect">
            <a:avLst/>
          </a:prstGeom>
        </p:spPr>
        <p:txBody>
          <a:bodyPr wrap="square" lIns="0" tIns="0" rIns="0" bIns="0">
            <a:normAutofit/>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t>Exam (40%)</a:t>
            </a:r>
          </a:p>
          <a:p>
            <a:pPr lvl="1"/>
            <a:r>
              <a:rPr lang="en-US" kern="0" dirty="0">
                <a:solidFill>
                  <a:sysClr val="windowText" lastClr="000000"/>
                </a:solidFill>
              </a:rPr>
              <a:t>During class</a:t>
            </a:r>
          </a:p>
          <a:p>
            <a:pPr lvl="1"/>
            <a:endParaRPr lang="en-US" kern="0" dirty="0">
              <a:solidFill>
                <a:sysClr val="windowText" lastClr="000000"/>
              </a:solidFill>
            </a:endParaRPr>
          </a:p>
          <a:p>
            <a:pPr marL="0" lvl="1"/>
            <a:r>
              <a:rPr lang="en-US" sz="2200" kern="0" dirty="0">
                <a:solidFill>
                  <a:sysClr val="windowText" lastClr="000000"/>
                </a:solidFill>
              </a:rPr>
              <a:t>Exam: </a:t>
            </a:r>
            <a:r>
              <a:rPr lang="en-US" kern="0" dirty="0">
                <a:solidFill>
                  <a:sysClr val="windowText" lastClr="000000"/>
                </a:solidFill>
              </a:rPr>
              <a:t>There will be a comprehensive exam during the scheduled exam time. All students are expected to take the exams during the scheduled time period.</a:t>
            </a:r>
          </a:p>
          <a:p>
            <a:pPr marL="0" lvl="1"/>
            <a:endParaRPr lang="en-US" kern="0" dirty="0">
              <a:solidFill>
                <a:sysClr val="windowText" lastClr="000000"/>
              </a:solidFill>
            </a:endParaRPr>
          </a:p>
          <a:p>
            <a:r>
              <a:rPr lang="en-US" altLang="zh-CN" kern="0" dirty="0"/>
              <a:t>Missed exams will be granted zero points. Illness and severe circumstances may be accommodated only with solid evidence. Email Dean of students before exam and provide solid evidence whenever possible.</a:t>
            </a:r>
            <a:endParaRPr lang="en-US" kern="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8161" y="231394"/>
            <a:ext cx="6567170" cy="574040"/>
          </a:xfrm>
          <a:prstGeom prst="rect">
            <a:avLst/>
          </a:prstGeom>
        </p:spPr>
        <p:txBody>
          <a:bodyPr vert="horz" wrap="square" lIns="0" tIns="12700" rIns="0" bIns="0" rtlCol="0">
            <a:spAutoFit/>
          </a:bodyPr>
          <a:lstStyle/>
          <a:p>
            <a:pPr marL="12700" algn="ctr">
              <a:lnSpc>
                <a:spcPct val="100000"/>
              </a:lnSpc>
              <a:spcBef>
                <a:spcPts val="100"/>
              </a:spcBef>
            </a:pPr>
            <a:r>
              <a:rPr lang="en-US" spc="-65" dirty="0"/>
              <a:t>Attendance</a:t>
            </a:r>
            <a:endParaRPr spc="-90"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sp>
        <p:nvSpPr>
          <p:cNvPr id="6" name="Content Placeholder 2">
            <a:extLst>
              <a:ext uri="{FF2B5EF4-FFF2-40B4-BE49-F238E27FC236}">
                <a16:creationId xmlns:a16="http://schemas.microsoft.com/office/drawing/2014/main" id="{D384BE6B-844D-E9CD-D0B5-D40DBAFC49BE}"/>
              </a:ext>
            </a:extLst>
          </p:cNvPr>
          <p:cNvSpPr txBox="1">
            <a:spLocks/>
          </p:cNvSpPr>
          <p:nvPr/>
        </p:nvSpPr>
        <p:spPr>
          <a:xfrm>
            <a:off x="229361" y="1143000"/>
            <a:ext cx="8686800" cy="4351338"/>
          </a:xfrm>
          <a:prstGeom prst="rect">
            <a:avLst/>
          </a:prstGeom>
        </p:spPr>
        <p:txBody>
          <a:bodyPr wrap="square" lIns="0" tIns="0" rIns="0" bIns="0">
            <a:normAutofit fontScale="92500"/>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Wingdings" panose="05000000000000000000" pitchFamily="2" charset="2"/>
              <a:buChar char="§"/>
            </a:pPr>
            <a:r>
              <a:rPr lang="en-US" sz="2200" kern="0" dirty="0"/>
              <a:t>Attendance is mandatory</a:t>
            </a:r>
          </a:p>
          <a:p>
            <a:pPr marL="342900" indent="-342900">
              <a:buFont typeface="Wingdings" panose="05000000000000000000" pitchFamily="2" charset="2"/>
              <a:buChar char="§"/>
            </a:pPr>
            <a:endParaRPr lang="en-US" sz="2200" kern="0" dirty="0"/>
          </a:p>
          <a:p>
            <a:pPr marL="342900" indent="-342900">
              <a:buFont typeface="Wingdings" panose="05000000000000000000" pitchFamily="2" charset="2"/>
              <a:buChar char="§"/>
            </a:pPr>
            <a:r>
              <a:rPr lang="en-US" sz="2200" kern="0" dirty="0"/>
              <a:t>Students are required to attend and be on time for the class face-to-face. </a:t>
            </a:r>
            <a:r>
              <a:rPr lang="en-US" sz="2200" b="1" kern="0" dirty="0"/>
              <a:t>Please note that attendance is mandatory!!!</a:t>
            </a:r>
            <a:r>
              <a:rPr lang="en-US" sz="2200" kern="0" dirty="0"/>
              <a:t> A student who misses class is still responsible to find out what was discussed and to learn the material that was covered and obtain the homework that was assigned on the missed day. </a:t>
            </a:r>
          </a:p>
          <a:p>
            <a:pPr marL="342900" indent="-342900">
              <a:buFont typeface="Wingdings" panose="05000000000000000000" pitchFamily="2" charset="2"/>
              <a:buChar char="§"/>
            </a:pPr>
            <a:endParaRPr lang="en-US" sz="2200" kern="0" dirty="0"/>
          </a:p>
          <a:p>
            <a:pPr marL="342900" indent="-342900">
              <a:buFont typeface="Wingdings" panose="05000000000000000000" pitchFamily="2" charset="2"/>
              <a:buChar char="§"/>
            </a:pPr>
            <a:r>
              <a:rPr lang="en-US" sz="2200" kern="0" dirty="0"/>
              <a:t>The instructor is not responsible for re-teaching material missed by a student who did not attend class. Therefore, each student is accountable for and will be evaluated on all material covered in this course, regardless of attendance. </a:t>
            </a:r>
          </a:p>
          <a:p>
            <a:pPr marL="342900" indent="-342900">
              <a:buFont typeface="Wingdings" panose="05000000000000000000" pitchFamily="2" charset="2"/>
              <a:buChar char="§"/>
            </a:pPr>
            <a:endParaRPr lang="en-US" sz="2200" kern="0" dirty="0"/>
          </a:p>
          <a:p>
            <a:pPr marL="342900" indent="-342900">
              <a:buFont typeface="Wingdings" panose="05000000000000000000" pitchFamily="2" charset="2"/>
              <a:buChar char="§"/>
            </a:pPr>
            <a:r>
              <a:rPr lang="en-US" sz="2200" b="1" kern="0" dirty="0"/>
              <a:t>If there are extenuating circumstances preventing you from attending the class, please notify your instructor so that you can work together to ensure your success in learning the material.</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8161" y="231394"/>
            <a:ext cx="6567170" cy="574040"/>
          </a:xfrm>
          <a:prstGeom prst="rect">
            <a:avLst/>
          </a:prstGeom>
        </p:spPr>
        <p:txBody>
          <a:bodyPr vert="horz" wrap="square" lIns="0" tIns="12700" rIns="0" bIns="0" rtlCol="0">
            <a:spAutoFit/>
          </a:bodyPr>
          <a:lstStyle/>
          <a:p>
            <a:pPr marL="12700" algn="ctr">
              <a:lnSpc>
                <a:spcPct val="100000"/>
              </a:lnSpc>
              <a:spcBef>
                <a:spcPts val="100"/>
              </a:spcBef>
            </a:pPr>
            <a:r>
              <a:rPr lang="en-US" spc="-65" dirty="0"/>
              <a:t>Attendance-bonus</a:t>
            </a:r>
            <a:endParaRPr spc="-90"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sp>
        <p:nvSpPr>
          <p:cNvPr id="6" name="Content Placeholder 2">
            <a:extLst>
              <a:ext uri="{FF2B5EF4-FFF2-40B4-BE49-F238E27FC236}">
                <a16:creationId xmlns:a16="http://schemas.microsoft.com/office/drawing/2014/main" id="{D384BE6B-844D-E9CD-D0B5-D40DBAFC49BE}"/>
              </a:ext>
            </a:extLst>
          </p:cNvPr>
          <p:cNvSpPr txBox="1">
            <a:spLocks/>
          </p:cNvSpPr>
          <p:nvPr/>
        </p:nvSpPr>
        <p:spPr>
          <a:xfrm>
            <a:off x="229361" y="1143000"/>
            <a:ext cx="8686800" cy="4351338"/>
          </a:xfrm>
          <a:prstGeom prst="rect">
            <a:avLst/>
          </a:prstGeom>
        </p:spPr>
        <p:txBody>
          <a:bodyPr wrap="square" lIns="0" tIns="0" rIns="0" bIns="0">
            <a:normAutofit/>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342900" indent="-342900">
              <a:buFont typeface="Wingdings" panose="05000000000000000000" pitchFamily="2" charset="2"/>
              <a:buChar char="§"/>
            </a:pPr>
            <a:r>
              <a:rPr lang="en-US" sz="2200" kern="0" dirty="0"/>
              <a:t>We will check the attendance about 10 times (at any time during class):</a:t>
            </a:r>
          </a:p>
          <a:p>
            <a:endParaRPr lang="en-US" sz="2200" b="1" kern="0" dirty="0"/>
          </a:p>
        </p:txBody>
      </p:sp>
      <p:sp>
        <p:nvSpPr>
          <p:cNvPr id="5" name="Rectangle 3">
            <a:extLst>
              <a:ext uri="{FF2B5EF4-FFF2-40B4-BE49-F238E27FC236}">
                <a16:creationId xmlns:a16="http://schemas.microsoft.com/office/drawing/2014/main" id="{3FF238BA-12CF-A448-3838-2951E0DEB019}"/>
              </a:ext>
            </a:extLst>
          </p:cNvPr>
          <p:cNvSpPr>
            <a:spLocks noGrp="1" noChangeArrowheads="1"/>
          </p:cNvSpPr>
          <p:nvPr>
            <p:ph type="body" idx="1"/>
          </p:nvPr>
        </p:nvSpPr>
        <p:spPr>
          <a:xfrm>
            <a:off x="228600" y="1842686"/>
            <a:ext cx="8686800" cy="1538883"/>
          </a:xfrm>
        </p:spPr>
        <p:txBody>
          <a:bodyPr/>
          <a:lstStyle/>
          <a:p>
            <a:pPr eaLnBrk="1" hangingPunct="1"/>
            <a:r>
              <a:rPr lang="en-US" dirty="0"/>
              <a:t>Attendance: 10 times</a:t>
            </a:r>
          </a:p>
          <a:p>
            <a:pPr lvl="1"/>
            <a:r>
              <a:rPr lang="en-US" dirty="0"/>
              <a:t>&gt;=9: +3%</a:t>
            </a:r>
          </a:p>
          <a:p>
            <a:pPr lvl="1"/>
            <a:r>
              <a:rPr lang="en-US" dirty="0"/>
              <a:t>&gt;=5 and &lt; 9: +2%</a:t>
            </a:r>
          </a:p>
          <a:p>
            <a:pPr lvl="1"/>
            <a:r>
              <a:rPr lang="en-US" dirty="0"/>
              <a:t>&gt;=1 and &lt; 5: +1%</a:t>
            </a:r>
          </a:p>
          <a:p>
            <a:pPr lvl="1"/>
            <a:r>
              <a:rPr lang="en-US" dirty="0"/>
              <a:t>0</a:t>
            </a:r>
          </a:p>
        </p:txBody>
      </p:sp>
      <p:pic>
        <p:nvPicPr>
          <p:cNvPr id="7" name="Picture 6" descr="Happy_Face1.png">
            <a:extLst>
              <a:ext uri="{FF2B5EF4-FFF2-40B4-BE49-F238E27FC236}">
                <a16:creationId xmlns:a16="http://schemas.microsoft.com/office/drawing/2014/main" id="{FD65B5AD-A218-FCE0-A8CE-A77B82B77E33}"/>
              </a:ext>
            </a:extLst>
          </p:cNvPr>
          <p:cNvPicPr>
            <a:picLocks noChangeAspect="1"/>
          </p:cNvPicPr>
          <p:nvPr/>
        </p:nvPicPr>
        <p:blipFill>
          <a:blip r:embed="rId3" cstate="print"/>
          <a:stretch>
            <a:fillRect/>
          </a:stretch>
        </p:blipFill>
        <p:spPr>
          <a:xfrm>
            <a:off x="2513839" y="2188449"/>
            <a:ext cx="964073" cy="1040050"/>
          </a:xfrm>
          <a:prstGeom prst="rect">
            <a:avLst/>
          </a:prstGeom>
        </p:spPr>
      </p:pic>
      <p:pic>
        <p:nvPicPr>
          <p:cNvPr id="8" name="Picture 7" descr="sad.jpg">
            <a:extLst>
              <a:ext uri="{FF2B5EF4-FFF2-40B4-BE49-F238E27FC236}">
                <a16:creationId xmlns:a16="http://schemas.microsoft.com/office/drawing/2014/main" id="{F04CD679-BE9C-020D-5185-472130382B8C}"/>
              </a:ext>
            </a:extLst>
          </p:cNvPr>
          <p:cNvPicPr>
            <a:picLocks noChangeAspect="1"/>
          </p:cNvPicPr>
          <p:nvPr/>
        </p:nvPicPr>
        <p:blipFill>
          <a:blip r:embed="rId4" cstate="print"/>
          <a:stretch>
            <a:fillRect/>
          </a:stretch>
        </p:blipFill>
        <p:spPr>
          <a:xfrm>
            <a:off x="761239" y="3290486"/>
            <a:ext cx="910590" cy="956327"/>
          </a:xfrm>
          <a:prstGeom prst="rect">
            <a:avLst/>
          </a:prstGeom>
        </p:spPr>
      </p:pic>
    </p:spTree>
    <p:extLst>
      <p:ext uri="{BB962C8B-B14F-4D97-AF65-F5344CB8AC3E}">
        <p14:creationId xmlns:p14="http://schemas.microsoft.com/office/powerpoint/2010/main" val="1988648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8161" y="231394"/>
            <a:ext cx="6567170" cy="574040"/>
          </a:xfrm>
          <a:prstGeom prst="rect">
            <a:avLst/>
          </a:prstGeom>
        </p:spPr>
        <p:txBody>
          <a:bodyPr vert="horz" wrap="square" lIns="0" tIns="12700" rIns="0" bIns="0" rtlCol="0">
            <a:spAutoFit/>
          </a:bodyPr>
          <a:lstStyle/>
          <a:p>
            <a:pPr marL="12700" algn="ctr">
              <a:lnSpc>
                <a:spcPct val="100000"/>
              </a:lnSpc>
              <a:spcBef>
                <a:spcPts val="100"/>
              </a:spcBef>
            </a:pPr>
            <a:r>
              <a:rPr lang="en-US" spc="-65" dirty="0"/>
              <a:t>Paper Presentation</a:t>
            </a:r>
            <a:endParaRPr spc="-90"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sp>
        <p:nvSpPr>
          <p:cNvPr id="6" name="Content Placeholder 2">
            <a:extLst>
              <a:ext uri="{FF2B5EF4-FFF2-40B4-BE49-F238E27FC236}">
                <a16:creationId xmlns:a16="http://schemas.microsoft.com/office/drawing/2014/main" id="{5C111904-7B2B-F636-14B1-13F7C7CCE075}"/>
              </a:ext>
            </a:extLst>
          </p:cNvPr>
          <p:cNvSpPr txBox="1">
            <a:spLocks/>
          </p:cNvSpPr>
          <p:nvPr/>
        </p:nvSpPr>
        <p:spPr>
          <a:xfrm>
            <a:off x="229361" y="1253331"/>
            <a:ext cx="8686800" cy="3385542"/>
          </a:xfrm>
          <a:prstGeom prst="rect">
            <a:avLst/>
          </a:prstGeom>
        </p:spPr>
        <p:txBody>
          <a:bodyPr wrap="square" lIns="0" tIns="0" rIns="0" bIns="0">
            <a:spAutoFit/>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anose="05000000000000000000" pitchFamily="2" charset="2"/>
              <a:buChar char="§"/>
            </a:pPr>
            <a:r>
              <a:rPr lang="en-US" sz="2200" kern="0" dirty="0"/>
              <a:t>Form a group with </a:t>
            </a:r>
            <a:r>
              <a:rPr lang="en-US" sz="2200" b="1" kern="0" dirty="0"/>
              <a:t>up to </a:t>
            </a:r>
            <a:r>
              <a:rPr lang="en-US" sz="2200" kern="0" dirty="0"/>
              <a:t>3 members</a:t>
            </a:r>
          </a:p>
          <a:p>
            <a:pPr marL="457200" indent="-457200">
              <a:buFont typeface="Wingdings" panose="05000000000000000000" pitchFamily="2" charset="2"/>
              <a:buChar char="§"/>
            </a:pPr>
            <a:endParaRPr lang="en-US" sz="2200" kern="0" dirty="0"/>
          </a:p>
          <a:p>
            <a:pPr marL="457200" indent="-457200">
              <a:buFont typeface="Wingdings" panose="05000000000000000000" pitchFamily="2" charset="2"/>
              <a:buChar char="§"/>
            </a:pPr>
            <a:r>
              <a:rPr lang="en-US" sz="2200" b="1" kern="0" dirty="0"/>
              <a:t>Step 1: </a:t>
            </a:r>
            <a:r>
              <a:rPr lang="en-US" sz="2200" kern="0" dirty="0"/>
              <a:t>Selecting one recently published paper from a top conference,  </a:t>
            </a:r>
            <a:r>
              <a:rPr lang="en-US" sz="2200" kern="0" dirty="0">
                <a:hlinkClick r:id="rId3"/>
              </a:rPr>
              <a:t>HPCA 2024</a:t>
            </a:r>
            <a:r>
              <a:rPr lang="en-US" sz="2200" kern="0" dirty="0"/>
              <a:t> or </a:t>
            </a:r>
            <a:r>
              <a:rPr lang="en-US" sz="2200" kern="0" dirty="0">
                <a:hlinkClick r:id="rId4"/>
              </a:rPr>
              <a:t>ISCA 2024</a:t>
            </a:r>
            <a:r>
              <a:rPr lang="en-US" sz="2200" kern="0" dirty="0"/>
              <a:t>.</a:t>
            </a:r>
          </a:p>
          <a:p>
            <a:pPr marL="457200" indent="-457200">
              <a:buFont typeface="Wingdings" panose="05000000000000000000" pitchFamily="2" charset="2"/>
              <a:buChar char="§"/>
            </a:pPr>
            <a:endParaRPr lang="en-US" sz="2200" kern="0" dirty="0"/>
          </a:p>
          <a:p>
            <a:pPr marL="457200" indent="-457200">
              <a:buFont typeface="Wingdings" panose="05000000000000000000" pitchFamily="2" charset="2"/>
              <a:buChar char="§"/>
            </a:pPr>
            <a:r>
              <a:rPr lang="en-US" sz="2200" b="1" kern="0" dirty="0"/>
              <a:t>Step 2: </a:t>
            </a:r>
            <a:r>
              <a:rPr lang="en-US" sz="2200" kern="0" dirty="0"/>
              <a:t>Prepare slides for a 15-20 minutes presentation in class. Upload the slides to Canvas by </a:t>
            </a:r>
            <a:r>
              <a:rPr lang="en-US" sz="2200" b="1" u="sng" kern="0" dirty="0"/>
              <a:t>October 4</a:t>
            </a:r>
            <a:r>
              <a:rPr lang="en-US" sz="2200" kern="0" dirty="0"/>
              <a:t>. One per group submit to CANVAS.</a:t>
            </a:r>
          </a:p>
          <a:p>
            <a:pPr marL="457200" indent="-457200">
              <a:buFont typeface="Wingdings" panose="05000000000000000000" pitchFamily="2" charset="2"/>
              <a:buChar char="§"/>
            </a:pPr>
            <a:endParaRPr lang="en-US" sz="2200" kern="0" dirty="0"/>
          </a:p>
          <a:p>
            <a:pPr marL="457200" indent="-457200">
              <a:buFont typeface="Wingdings" panose="05000000000000000000" pitchFamily="2" charset="2"/>
              <a:buChar char="§"/>
            </a:pPr>
            <a:r>
              <a:rPr lang="en-US" sz="2200" b="1" kern="0" dirty="0"/>
              <a:t>Step 3: </a:t>
            </a:r>
            <a:r>
              <a:rPr lang="en-US" sz="2200" kern="0" dirty="0"/>
              <a:t>Present the paper in class using the slides during the assigned presentation time.</a:t>
            </a:r>
          </a:p>
        </p:txBody>
      </p:sp>
    </p:spTree>
    <p:extLst>
      <p:ext uri="{BB962C8B-B14F-4D97-AF65-F5344CB8AC3E}">
        <p14:creationId xmlns:p14="http://schemas.microsoft.com/office/powerpoint/2010/main" val="37172269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8161" y="231394"/>
            <a:ext cx="6567170" cy="574040"/>
          </a:xfrm>
          <a:prstGeom prst="rect">
            <a:avLst/>
          </a:prstGeom>
        </p:spPr>
        <p:txBody>
          <a:bodyPr vert="horz" wrap="square" lIns="0" tIns="12700" rIns="0" bIns="0" rtlCol="0">
            <a:spAutoFit/>
          </a:bodyPr>
          <a:lstStyle/>
          <a:p>
            <a:pPr marL="12700" algn="ctr">
              <a:lnSpc>
                <a:spcPct val="100000"/>
              </a:lnSpc>
              <a:spcBef>
                <a:spcPts val="100"/>
              </a:spcBef>
            </a:pPr>
            <a:r>
              <a:rPr lang="en-US" spc="-65" dirty="0"/>
              <a:t>Term Project</a:t>
            </a:r>
            <a:endParaRPr spc="-90"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sp>
        <p:nvSpPr>
          <p:cNvPr id="6" name="Content Placeholder 2">
            <a:extLst>
              <a:ext uri="{FF2B5EF4-FFF2-40B4-BE49-F238E27FC236}">
                <a16:creationId xmlns:a16="http://schemas.microsoft.com/office/drawing/2014/main" id="{5C111904-7B2B-F636-14B1-13F7C7CCE075}"/>
              </a:ext>
            </a:extLst>
          </p:cNvPr>
          <p:cNvSpPr txBox="1">
            <a:spLocks/>
          </p:cNvSpPr>
          <p:nvPr/>
        </p:nvSpPr>
        <p:spPr>
          <a:xfrm>
            <a:off x="229361" y="1066800"/>
            <a:ext cx="8686800" cy="1169551"/>
          </a:xfrm>
          <a:prstGeom prst="rect">
            <a:avLst/>
          </a:prstGeom>
        </p:spPr>
        <p:txBody>
          <a:bodyPr wrap="square" lIns="0" tIns="0" rIns="0" bIns="0">
            <a:spAutoFit/>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anose="05000000000000000000" pitchFamily="2" charset="2"/>
              <a:buChar char="§"/>
            </a:pPr>
            <a:r>
              <a:rPr lang="en-US" sz="2200" kern="0" dirty="0"/>
              <a:t>The process is as follows:</a:t>
            </a:r>
          </a:p>
          <a:p>
            <a:pPr marL="914400" lvl="1" indent="-457200">
              <a:buFont typeface="Wingdings" panose="05000000000000000000" pitchFamily="2" charset="2"/>
              <a:buChar char="§"/>
            </a:pPr>
            <a:r>
              <a:rPr lang="en-US" kern="0" dirty="0"/>
              <a:t>Project Proposal: By October 22. One per group submit to CANVAS.</a:t>
            </a:r>
          </a:p>
          <a:p>
            <a:pPr marL="914400" lvl="1" indent="-457200">
              <a:buFont typeface="Wingdings" panose="05000000000000000000" pitchFamily="2" charset="2"/>
              <a:buChar char="§"/>
            </a:pPr>
            <a:r>
              <a:rPr lang="en-US" kern="0" dirty="0"/>
              <a:t>Project presentation: By November 15. One per group submit to CANVAS.</a:t>
            </a:r>
          </a:p>
          <a:p>
            <a:pPr marL="914400" lvl="1" indent="-457200">
              <a:buFont typeface="Wingdings" panose="05000000000000000000" pitchFamily="2" charset="2"/>
              <a:buChar char="§"/>
            </a:pPr>
            <a:r>
              <a:rPr lang="en-US" kern="0" dirty="0"/>
              <a:t>Final Report: By November 15. One per group submit to CANVAS.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8161" y="231394"/>
            <a:ext cx="6567170" cy="574040"/>
          </a:xfrm>
          <a:prstGeom prst="rect">
            <a:avLst/>
          </a:prstGeom>
        </p:spPr>
        <p:txBody>
          <a:bodyPr vert="horz" wrap="square" lIns="0" tIns="12700" rIns="0" bIns="0" rtlCol="0">
            <a:spAutoFit/>
          </a:bodyPr>
          <a:lstStyle/>
          <a:p>
            <a:pPr marL="12700" algn="ctr">
              <a:lnSpc>
                <a:spcPct val="100000"/>
              </a:lnSpc>
              <a:spcBef>
                <a:spcPts val="100"/>
              </a:spcBef>
            </a:pPr>
            <a:r>
              <a:rPr lang="en-US" spc="-65" dirty="0"/>
              <a:t>Project</a:t>
            </a:r>
            <a:endParaRPr spc="-90"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sp>
        <p:nvSpPr>
          <p:cNvPr id="6" name="Content Placeholder 2">
            <a:extLst>
              <a:ext uri="{FF2B5EF4-FFF2-40B4-BE49-F238E27FC236}">
                <a16:creationId xmlns:a16="http://schemas.microsoft.com/office/drawing/2014/main" id="{5C111904-7B2B-F636-14B1-13F7C7CCE075}"/>
              </a:ext>
            </a:extLst>
          </p:cNvPr>
          <p:cNvSpPr txBox="1">
            <a:spLocks/>
          </p:cNvSpPr>
          <p:nvPr/>
        </p:nvSpPr>
        <p:spPr>
          <a:xfrm>
            <a:off x="229361" y="983461"/>
            <a:ext cx="8686800" cy="5232202"/>
          </a:xfrm>
          <a:prstGeom prst="rect">
            <a:avLst/>
          </a:prstGeom>
        </p:spPr>
        <p:txBody>
          <a:bodyPr wrap="square" lIns="0" tIns="0" rIns="0" bIns="0">
            <a:spAutoFit/>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algn="l"/>
            <a:r>
              <a:rPr lang="en-US" sz="1600" b="0" i="0" dirty="0">
                <a:solidFill>
                  <a:srgbClr val="333333"/>
                </a:solidFill>
                <a:effectLst/>
                <a:latin typeface="Times New Roman" panose="02020603050405020304" pitchFamily="18" charset="0"/>
                <a:cs typeface="Times New Roman" panose="02020603050405020304" pitchFamily="18" charset="0"/>
              </a:rPr>
              <a:t>Every student must complete a term project. Teamwork is encouraged. Each team can have at most three students. You are responsible for defining your own project. Your project can be either a survey or an implementation study. The project must have a fairly significant piece of work. Students are encouraged to take on projects that involve experimental efforts or proving new results (or both). Survey papers should be considered an option of last resort --- if you take this option, your survey paper should be fairly extensive. It would also be much preferable to survey research that is more "cutting edge" rather than work from 10 or 20 years ago.</a:t>
            </a:r>
          </a:p>
          <a:p>
            <a:pPr algn="l"/>
            <a:endParaRPr lang="en-US" sz="1600" b="1" i="0" dirty="0">
              <a:solidFill>
                <a:srgbClr val="333333"/>
              </a:solidFill>
              <a:effectLst/>
              <a:latin typeface="Times New Roman" panose="02020603050405020304" pitchFamily="18" charset="0"/>
              <a:cs typeface="Times New Roman" panose="02020603050405020304" pitchFamily="18" charset="0"/>
            </a:endParaRPr>
          </a:p>
          <a:p>
            <a:pPr algn="l"/>
            <a:r>
              <a:rPr lang="en-US" sz="1600" b="1" i="0" dirty="0">
                <a:solidFill>
                  <a:srgbClr val="333333"/>
                </a:solidFill>
                <a:effectLst/>
                <a:latin typeface="Times New Roman" panose="02020603050405020304" pitchFamily="18" charset="0"/>
                <a:cs typeface="Times New Roman" panose="02020603050405020304" pitchFamily="18" charset="0"/>
              </a:rPr>
              <a:t>Project areas:</a:t>
            </a:r>
            <a:endParaRPr lang="en-US" sz="1600" b="0" i="0" dirty="0">
              <a:solidFill>
                <a:srgbClr val="333333"/>
              </a:solidFill>
              <a:effectLst/>
              <a:latin typeface="Times New Roman" panose="02020603050405020304" pitchFamily="18" charset="0"/>
              <a:cs typeface="Times New Roman" panose="02020603050405020304" pitchFamily="18" charset="0"/>
            </a:endParaRPr>
          </a:p>
          <a:p>
            <a:pPr marL="285750"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Processor, memory, and storage systems architecture</a:t>
            </a:r>
          </a:p>
          <a:p>
            <a:pPr marL="285750"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Parallelism: instruction, thread, data, multiprocessor</a:t>
            </a:r>
          </a:p>
          <a:p>
            <a:pPr marL="285750"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Datacenter-scale computing</a:t>
            </a:r>
          </a:p>
          <a:p>
            <a:pPr marL="285750"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IoT, mobile, and embedded architecture</a:t>
            </a:r>
          </a:p>
          <a:p>
            <a:pPr marL="285750"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Interconnection network, router, and network interface architectures</a:t>
            </a:r>
          </a:p>
          <a:p>
            <a:pPr marL="285750"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Architectures for emerging applications including machine learning and bioinformatics</a:t>
            </a:r>
          </a:p>
          <a:p>
            <a:pPr marL="285750"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Architectural support for programming languages or software development</a:t>
            </a:r>
          </a:p>
          <a:p>
            <a:pPr marL="285750"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Architectural support for interfacing with accelerators</a:t>
            </a:r>
          </a:p>
          <a:p>
            <a:pPr marL="285750"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Architectural support for security, virtual memory, and virtualization</a:t>
            </a:r>
          </a:p>
          <a:p>
            <a:pPr marL="285750"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Dependable processor and system architecture</a:t>
            </a:r>
          </a:p>
          <a:p>
            <a:pPr marL="285750"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Architectures for emerging technologies including novel circuits, memory technologies, quantum computing, etc.</a:t>
            </a:r>
          </a:p>
          <a:p>
            <a:pPr marL="285750"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Architecture modeling, simulation methodologies, and tools</a:t>
            </a:r>
          </a:p>
          <a:p>
            <a:pPr marL="285750"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Evaluation and measurement of real computing systems</a:t>
            </a:r>
          </a:p>
          <a:p>
            <a:pPr marL="285750" indent="-285750" algn="l">
              <a:buFont typeface="Arial" panose="020B0604020202020204" pitchFamily="34" charset="0"/>
              <a:buChar char="•"/>
            </a:pPr>
            <a:r>
              <a:rPr lang="en-US" sz="1400" b="0" i="0" dirty="0">
                <a:solidFill>
                  <a:srgbClr val="333333"/>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641380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8161" y="231394"/>
            <a:ext cx="6567170" cy="574040"/>
          </a:xfrm>
          <a:prstGeom prst="rect">
            <a:avLst/>
          </a:prstGeom>
        </p:spPr>
        <p:txBody>
          <a:bodyPr vert="horz" wrap="square" lIns="0" tIns="12700" rIns="0" bIns="0" rtlCol="0">
            <a:spAutoFit/>
          </a:bodyPr>
          <a:lstStyle/>
          <a:p>
            <a:pPr marL="12700" algn="ctr">
              <a:lnSpc>
                <a:spcPct val="100000"/>
              </a:lnSpc>
              <a:spcBef>
                <a:spcPts val="100"/>
              </a:spcBef>
            </a:pPr>
            <a:r>
              <a:rPr lang="en-US" spc="-65" dirty="0"/>
              <a:t>Project Proposal</a:t>
            </a:r>
            <a:endParaRPr spc="-90"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sp>
        <p:nvSpPr>
          <p:cNvPr id="6" name="Content Placeholder 2">
            <a:extLst>
              <a:ext uri="{FF2B5EF4-FFF2-40B4-BE49-F238E27FC236}">
                <a16:creationId xmlns:a16="http://schemas.microsoft.com/office/drawing/2014/main" id="{5C111904-7B2B-F636-14B1-13F7C7CCE075}"/>
              </a:ext>
            </a:extLst>
          </p:cNvPr>
          <p:cNvSpPr txBox="1">
            <a:spLocks/>
          </p:cNvSpPr>
          <p:nvPr/>
        </p:nvSpPr>
        <p:spPr>
          <a:xfrm>
            <a:off x="229361" y="1253331"/>
            <a:ext cx="8686800" cy="2708434"/>
          </a:xfrm>
          <a:prstGeom prst="rect">
            <a:avLst/>
          </a:prstGeom>
        </p:spPr>
        <p:txBody>
          <a:bodyPr wrap="square" lIns="0" tIns="0" rIns="0" bIns="0">
            <a:spAutoFit/>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lvl="1"/>
            <a:r>
              <a:rPr lang="en-US" sz="2000" kern="0" dirty="0"/>
              <a:t>Write a short proposal, one or two paragraph (about 1-page single column, not special format requirement) that describes your project, what you aim to accomplish, and the motivation behind your choice of project.</a:t>
            </a:r>
          </a:p>
          <a:p>
            <a:pPr marL="914400" lvl="1" indent="-457200">
              <a:buFont typeface="Wingdings" panose="05000000000000000000" pitchFamily="2" charset="2"/>
              <a:buChar char="§"/>
            </a:pPr>
            <a:endParaRPr lang="en-US" sz="2800" kern="0" dirty="0"/>
          </a:p>
          <a:p>
            <a:pPr marL="0" lvl="1"/>
            <a:r>
              <a:rPr lang="en-US" sz="2800" kern="0" dirty="0"/>
              <a:t>Submission</a:t>
            </a:r>
          </a:p>
          <a:p>
            <a:pPr marL="914400" lvl="1" indent="-457200">
              <a:buFont typeface="Wingdings" panose="05000000000000000000" pitchFamily="2" charset="2"/>
              <a:buChar char="§"/>
            </a:pPr>
            <a:r>
              <a:rPr lang="en-US" sz="2000" kern="0" dirty="0"/>
              <a:t>Submit the proposal (WORD or PDF) by October 22.</a:t>
            </a:r>
          </a:p>
          <a:p>
            <a:pPr marL="914400" lvl="1" indent="-457200">
              <a:buFont typeface="Wingdings" panose="05000000000000000000" pitchFamily="2" charset="2"/>
              <a:buChar char="§"/>
            </a:pPr>
            <a:r>
              <a:rPr lang="en-US" sz="2000" kern="0" dirty="0"/>
              <a:t>One per group submit to CANVAS.</a:t>
            </a:r>
          </a:p>
          <a:p>
            <a:pPr marL="914400" lvl="1" indent="-457200">
              <a:buFont typeface="Wingdings" panose="05000000000000000000" pitchFamily="2" charset="2"/>
              <a:buChar char="§"/>
            </a:pPr>
            <a:r>
              <a:rPr lang="en-US" sz="2000" kern="0" dirty="0"/>
              <a:t>Detailed rubrics will be available on Canvas.</a:t>
            </a:r>
          </a:p>
        </p:txBody>
      </p:sp>
    </p:spTree>
    <p:extLst>
      <p:ext uri="{BB962C8B-B14F-4D97-AF65-F5344CB8AC3E}">
        <p14:creationId xmlns:p14="http://schemas.microsoft.com/office/powerpoint/2010/main" val="8901766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8161" y="231394"/>
            <a:ext cx="6567170" cy="566822"/>
          </a:xfrm>
          <a:prstGeom prst="rect">
            <a:avLst/>
          </a:prstGeom>
        </p:spPr>
        <p:txBody>
          <a:bodyPr vert="horz" wrap="square" lIns="0" tIns="12700" rIns="0" bIns="0" rtlCol="0">
            <a:spAutoFit/>
          </a:bodyPr>
          <a:lstStyle/>
          <a:p>
            <a:pPr marL="12700" algn="ctr">
              <a:lnSpc>
                <a:spcPct val="100000"/>
              </a:lnSpc>
              <a:spcBef>
                <a:spcPts val="100"/>
              </a:spcBef>
            </a:pPr>
            <a:r>
              <a:rPr lang="en-US" kern="0" dirty="0"/>
              <a:t>Presentation and Slides</a:t>
            </a:r>
            <a:endParaRPr spc="-90"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sp>
        <p:nvSpPr>
          <p:cNvPr id="6" name="Content Placeholder 2">
            <a:extLst>
              <a:ext uri="{FF2B5EF4-FFF2-40B4-BE49-F238E27FC236}">
                <a16:creationId xmlns:a16="http://schemas.microsoft.com/office/drawing/2014/main" id="{5C111904-7B2B-F636-14B1-13F7C7CCE075}"/>
              </a:ext>
            </a:extLst>
          </p:cNvPr>
          <p:cNvSpPr txBox="1">
            <a:spLocks/>
          </p:cNvSpPr>
          <p:nvPr/>
        </p:nvSpPr>
        <p:spPr>
          <a:xfrm>
            <a:off x="229361" y="1253331"/>
            <a:ext cx="8686800" cy="923330"/>
          </a:xfrm>
          <a:prstGeom prst="rect">
            <a:avLst/>
          </a:prstGeom>
        </p:spPr>
        <p:txBody>
          <a:bodyPr wrap="square" lIns="0" tIns="0" rIns="0" bIns="0">
            <a:spAutoFit/>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914400" lvl="1" indent="-457200">
              <a:buFont typeface="Wingdings" panose="05000000000000000000" pitchFamily="2" charset="2"/>
              <a:buChar char="§"/>
            </a:pPr>
            <a:r>
              <a:rPr lang="en-US" sz="2000" kern="0" dirty="0"/>
              <a:t>Prepare slides for a 15-20 minutes project presentation in class. Upload the slides to Canvas by November 15. One per group submit to CANVAS.</a:t>
            </a:r>
          </a:p>
          <a:p>
            <a:pPr marL="914400" lvl="1" indent="-457200">
              <a:buFont typeface="Wingdings" panose="05000000000000000000" pitchFamily="2" charset="2"/>
              <a:buChar char="§"/>
            </a:pPr>
            <a:r>
              <a:rPr lang="en-US" sz="2000" kern="0" dirty="0"/>
              <a:t>Detailed rubrics will be available on Canvas.</a:t>
            </a:r>
          </a:p>
        </p:txBody>
      </p:sp>
    </p:spTree>
    <p:extLst>
      <p:ext uri="{BB962C8B-B14F-4D97-AF65-F5344CB8AC3E}">
        <p14:creationId xmlns:p14="http://schemas.microsoft.com/office/powerpoint/2010/main" val="22047786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88161" y="231394"/>
            <a:ext cx="6567170" cy="574040"/>
          </a:xfrm>
          <a:prstGeom prst="rect">
            <a:avLst/>
          </a:prstGeom>
        </p:spPr>
        <p:txBody>
          <a:bodyPr vert="horz" wrap="square" lIns="0" tIns="12700" rIns="0" bIns="0" rtlCol="0">
            <a:spAutoFit/>
          </a:bodyPr>
          <a:lstStyle/>
          <a:p>
            <a:pPr marL="12700" algn="ctr">
              <a:lnSpc>
                <a:spcPct val="100000"/>
              </a:lnSpc>
              <a:spcBef>
                <a:spcPts val="100"/>
              </a:spcBef>
            </a:pPr>
            <a:r>
              <a:rPr lang="en-US" spc="-65" dirty="0"/>
              <a:t>Project Report</a:t>
            </a:r>
            <a:endParaRPr spc="-90"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sp>
        <p:nvSpPr>
          <p:cNvPr id="6" name="Content Placeholder 2">
            <a:extLst>
              <a:ext uri="{FF2B5EF4-FFF2-40B4-BE49-F238E27FC236}">
                <a16:creationId xmlns:a16="http://schemas.microsoft.com/office/drawing/2014/main" id="{5C111904-7B2B-F636-14B1-13F7C7CCE075}"/>
              </a:ext>
            </a:extLst>
          </p:cNvPr>
          <p:cNvSpPr txBox="1">
            <a:spLocks/>
          </p:cNvSpPr>
          <p:nvPr/>
        </p:nvSpPr>
        <p:spPr>
          <a:xfrm>
            <a:off x="229361" y="1253331"/>
            <a:ext cx="8686800" cy="3077766"/>
          </a:xfrm>
          <a:prstGeom prst="rect">
            <a:avLst/>
          </a:prstGeom>
        </p:spPr>
        <p:txBody>
          <a:bodyPr wrap="square" lIns="0" tIns="0" rIns="0" bIns="0">
            <a:spAutoFit/>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914400" lvl="1" indent="-457200">
              <a:buFont typeface="Wingdings" panose="05000000000000000000" pitchFamily="2" charset="2"/>
              <a:buChar char="§"/>
            </a:pPr>
            <a:r>
              <a:rPr lang="en-US" sz="2000" kern="0" dirty="0"/>
              <a:t>Final Report: at least 4 pages for double columns project report in IEEE format (please use the IEEE template uploaded on Canvas under the Project Module). For survey project, please use the file “Instructions for Writing Good Survey Paper” for reference. (by November 15). [</a:t>
            </a:r>
            <a:r>
              <a:rPr lang="en-US" sz="2000" b="1" kern="0" dirty="0"/>
              <a:t>We will check the plagiarism score, please ensure your plagiarism score is not greater than 15% exclude the reference. Please draft the report by yourself instead of using the AI tools, like </a:t>
            </a:r>
            <a:r>
              <a:rPr lang="en-US" sz="2000" b="1" kern="0" dirty="0" err="1"/>
              <a:t>ChatGPT</a:t>
            </a:r>
            <a:r>
              <a:rPr lang="en-US" sz="2000" b="1" kern="0" dirty="0"/>
              <a:t>, to write the report. We will check the AI score, if AI score is greater than 15%, you will get 0 points for the project report.</a:t>
            </a:r>
            <a:r>
              <a:rPr lang="en-US" sz="2000" kern="0" dirty="0"/>
              <a:t>] One per group submit to CANVAS.</a:t>
            </a:r>
          </a:p>
          <a:p>
            <a:pPr marL="914400" lvl="1" indent="-457200">
              <a:buFont typeface="Wingdings" panose="05000000000000000000" pitchFamily="2" charset="2"/>
              <a:buChar char="§"/>
            </a:pPr>
            <a:r>
              <a:rPr lang="en-US" sz="2000" kern="0" dirty="0"/>
              <a:t>PLEASE DO NOT USE ANY AI TOOLS TO DRAFT YOUR REPORT!!!</a:t>
            </a:r>
          </a:p>
        </p:txBody>
      </p:sp>
    </p:spTree>
    <p:extLst>
      <p:ext uri="{BB962C8B-B14F-4D97-AF65-F5344CB8AC3E}">
        <p14:creationId xmlns:p14="http://schemas.microsoft.com/office/powerpoint/2010/main" val="3403986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6206" y="231394"/>
            <a:ext cx="7770495" cy="574040"/>
          </a:xfrm>
          <a:prstGeom prst="rect">
            <a:avLst/>
          </a:prstGeom>
        </p:spPr>
        <p:txBody>
          <a:bodyPr vert="horz" wrap="square" lIns="0" tIns="12700" rIns="0" bIns="0" rtlCol="0">
            <a:spAutoFit/>
          </a:bodyPr>
          <a:lstStyle/>
          <a:p>
            <a:pPr marL="12700" algn="ctr">
              <a:lnSpc>
                <a:spcPct val="100000"/>
              </a:lnSpc>
              <a:spcBef>
                <a:spcPts val="100"/>
              </a:spcBef>
            </a:pPr>
            <a:r>
              <a:rPr lang="en-US" spc="-65" dirty="0"/>
              <a:t>Academic Integrity</a:t>
            </a:r>
            <a:endParaRPr spc="-140"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sp>
        <p:nvSpPr>
          <p:cNvPr id="5" name="object 5"/>
          <p:cNvSpPr txBox="1"/>
          <p:nvPr/>
        </p:nvSpPr>
        <p:spPr>
          <a:xfrm>
            <a:off x="229361" y="1079755"/>
            <a:ext cx="8686800" cy="5121915"/>
          </a:xfrm>
          <a:prstGeom prst="rect">
            <a:avLst/>
          </a:prstGeom>
        </p:spPr>
        <p:txBody>
          <a:bodyPr vert="horz" wrap="square" lIns="0" tIns="187960" rIns="0" bIns="0" rtlCol="0">
            <a:spAutoFit/>
          </a:bodyPr>
          <a:lstStyle/>
          <a:p>
            <a:pPr marL="24765">
              <a:lnSpc>
                <a:spcPct val="100000"/>
              </a:lnSpc>
              <a:spcBef>
                <a:spcPts val="1480"/>
              </a:spcBef>
              <a:tabLst>
                <a:tab pos="540385" algn="l"/>
                <a:tab pos="541020" algn="l"/>
                <a:tab pos="6372860" algn="l"/>
              </a:tabLst>
            </a:pPr>
            <a:r>
              <a:rPr lang="en-US" sz="2200" b="0" i="0" u="none" strike="noStrike" baseline="0" dirty="0">
                <a:solidFill>
                  <a:srgbClr val="000000"/>
                </a:solidFill>
                <a:latin typeface="Times New Roman" panose="02020603050405020304" pitchFamily="18" charset="0"/>
                <a:cs typeface="Times New Roman" panose="02020603050405020304" pitchFamily="18" charset="0"/>
              </a:rPr>
              <a:t>All works submitted for credit must be original works created by the scholar uniquely for the class. It is considered inappropriate and unethical, particularly at the graduate level, to make duplicate submissions of a single work for credit in multiple classes, unless specifically requested by the instructor. Work submitted at the graduate level is expected to demonstrate higher-order thinking skills and be of significantly higher quality than work produced at the undergraduate level. </a:t>
            </a:r>
            <a:endParaRPr lang="en-US" sz="2200" dirty="0">
              <a:solidFill>
                <a:srgbClr val="000000"/>
              </a:solidFill>
              <a:latin typeface="Times New Roman" panose="02020603050405020304" pitchFamily="18" charset="0"/>
              <a:cs typeface="Times New Roman" panose="02020603050405020304" pitchFamily="18" charset="0"/>
            </a:endParaRPr>
          </a:p>
          <a:p>
            <a:pPr marL="24765">
              <a:lnSpc>
                <a:spcPct val="100000"/>
              </a:lnSpc>
              <a:spcBef>
                <a:spcPts val="1480"/>
              </a:spcBef>
              <a:tabLst>
                <a:tab pos="540385" algn="l"/>
                <a:tab pos="541020" algn="l"/>
                <a:tab pos="6372860" algn="l"/>
              </a:tabLst>
            </a:pPr>
            <a:r>
              <a:rPr lang="en-US" sz="2200" dirty="0">
                <a:latin typeface="Times New Roman" panose="02020603050405020304" pitchFamily="18" charset="0"/>
                <a:cs typeface="Times New Roman" panose="02020603050405020304" pitchFamily="18" charset="0"/>
              </a:rPr>
              <a:t>Academic Integrity is deﬁned in the UNT Policy on Student Standards for Academic Integrity. Any suspected case of Academic Dishonesty will be handled in accordance with the University Policy and procedures. Possible academic penalties range from a verbal or written admonition to a grade of F in the course. Further sanctions may apply to incidents involving major violations. You will ﬁnd the policy and procedures at: </a:t>
            </a:r>
            <a:r>
              <a:rPr lang="en-US" sz="2200" dirty="0">
                <a:latin typeface="Times New Roman" panose="02020603050405020304" pitchFamily="18" charset="0"/>
                <a:cs typeface="Times New Roman" panose="02020603050405020304" pitchFamily="18" charset="0"/>
                <a:hlinkClick r:id="rId3"/>
              </a:rPr>
              <a:t>http://vpaa.unt.edu/academic-integrity.htm</a:t>
            </a:r>
            <a:r>
              <a:rPr lang="en-US" sz="2200"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177" y="231394"/>
            <a:ext cx="8686800" cy="566822"/>
          </a:xfrm>
          <a:prstGeom prst="rect">
            <a:avLst/>
          </a:prstGeom>
        </p:spPr>
        <p:txBody>
          <a:bodyPr vert="horz" wrap="square" lIns="0" tIns="12700" rIns="0" bIns="0" rtlCol="0">
            <a:spAutoFit/>
          </a:bodyPr>
          <a:lstStyle/>
          <a:p>
            <a:pPr marL="12700" algn="ctr">
              <a:lnSpc>
                <a:spcPct val="100000"/>
              </a:lnSpc>
              <a:spcBef>
                <a:spcPts val="100"/>
              </a:spcBef>
            </a:pPr>
            <a:r>
              <a:rPr lang="en-US" spc="-10" dirty="0"/>
              <a:t>Instructor Information</a:t>
            </a:r>
            <a:endParaRPr spc="-10"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sp>
        <p:nvSpPr>
          <p:cNvPr id="6" name="Content Placeholder 2">
            <a:extLst>
              <a:ext uri="{FF2B5EF4-FFF2-40B4-BE49-F238E27FC236}">
                <a16:creationId xmlns:a16="http://schemas.microsoft.com/office/drawing/2014/main" id="{F594B72C-F9A4-C847-F8FA-4786DAE10EEA}"/>
              </a:ext>
            </a:extLst>
          </p:cNvPr>
          <p:cNvSpPr txBox="1">
            <a:spLocks/>
          </p:cNvSpPr>
          <p:nvPr/>
        </p:nvSpPr>
        <p:spPr>
          <a:xfrm>
            <a:off x="227177" y="1253331"/>
            <a:ext cx="8686800" cy="4351338"/>
          </a:xfrm>
          <a:prstGeom prst="rect">
            <a:avLst/>
          </a:prstGeom>
        </p:spPr>
        <p:txBody>
          <a:bodyPr wrap="square" lIns="0" tIns="0" rIns="0" bIns="0">
            <a:normAutofit/>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200" kern="0" dirty="0"/>
              <a:t>Dr. Beilei Jiang</a:t>
            </a:r>
          </a:p>
          <a:p>
            <a:endParaRPr lang="en-US" sz="2200" kern="0" dirty="0"/>
          </a:p>
          <a:p>
            <a:r>
              <a:rPr lang="en-US" sz="2200" kern="0" dirty="0"/>
              <a:t>Email: </a:t>
            </a:r>
            <a:r>
              <a:rPr lang="en-US" sz="2200" b="1" kern="0" dirty="0"/>
              <a:t>beilei.jiang@unt.edu  </a:t>
            </a:r>
          </a:p>
          <a:p>
            <a:endParaRPr lang="en-US" sz="2200" b="1" kern="0" dirty="0"/>
          </a:p>
          <a:p>
            <a:r>
              <a:rPr lang="en-US" sz="2200" kern="0" dirty="0"/>
              <a:t>Office: NTDP E245J</a:t>
            </a:r>
          </a:p>
          <a:p>
            <a:endParaRPr lang="en-US" sz="2200" kern="0" dirty="0"/>
          </a:p>
          <a:p>
            <a:r>
              <a:rPr lang="en-US" sz="2200" kern="0" dirty="0"/>
              <a:t>Office Hour: Tuesday and Thursday, 4:00PM-5:00PM, or by appointment</a:t>
            </a:r>
          </a:p>
          <a:p>
            <a:endParaRPr lang="en-US" sz="2200" kern="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object 4"/>
          <p:cNvPicPr/>
          <p:nvPr/>
        </p:nvPicPr>
        <p:blipFill>
          <a:blip r:embed="rId2" cstate="print"/>
          <a:stretch>
            <a:fillRect/>
          </a:stretch>
        </p:blipFill>
        <p:spPr>
          <a:xfrm>
            <a:off x="0" y="6685787"/>
            <a:ext cx="9143999" cy="172209"/>
          </a:xfrm>
          <a:prstGeom prst="rect">
            <a:avLst/>
          </a:prstGeom>
        </p:spPr>
      </p:pic>
      <p:sp>
        <p:nvSpPr>
          <p:cNvPr id="5" name="object 5"/>
          <p:cNvSpPr txBox="1"/>
          <p:nvPr/>
        </p:nvSpPr>
        <p:spPr>
          <a:xfrm>
            <a:off x="449261" y="2667000"/>
            <a:ext cx="8245475" cy="928459"/>
          </a:xfrm>
          <a:prstGeom prst="rect">
            <a:avLst/>
          </a:prstGeom>
        </p:spPr>
        <p:txBody>
          <a:bodyPr vert="horz" wrap="square" lIns="0" tIns="187960" rIns="0" bIns="0" rtlCol="0">
            <a:spAutoFit/>
          </a:bodyPr>
          <a:lstStyle/>
          <a:p>
            <a:pPr marL="76200" algn="ctr">
              <a:lnSpc>
                <a:spcPct val="100000"/>
              </a:lnSpc>
              <a:spcBef>
                <a:spcPts val="1480"/>
              </a:spcBef>
              <a:tabLst>
                <a:tab pos="592455" algn="l"/>
                <a:tab pos="593090" algn="l"/>
                <a:tab pos="6424295" algn="l"/>
              </a:tabLst>
            </a:pPr>
            <a:r>
              <a:rPr lang="en-US" sz="4800" spc="-70" dirty="0">
                <a:latin typeface="Times New Roman"/>
                <a:cs typeface="Times New Roman"/>
              </a:rPr>
              <a:t>Question?</a:t>
            </a:r>
            <a:endParaRPr sz="4400" dirty="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840" y="231394"/>
            <a:ext cx="8686800" cy="566822"/>
          </a:xfrm>
          <a:prstGeom prst="rect">
            <a:avLst/>
          </a:prstGeom>
        </p:spPr>
        <p:txBody>
          <a:bodyPr vert="horz" wrap="square" lIns="0" tIns="12700" rIns="0" bIns="0" rtlCol="0">
            <a:spAutoFit/>
          </a:bodyPr>
          <a:lstStyle/>
          <a:p>
            <a:pPr marL="12700" algn="ctr">
              <a:lnSpc>
                <a:spcPct val="100000"/>
              </a:lnSpc>
              <a:spcBef>
                <a:spcPts val="100"/>
              </a:spcBef>
            </a:pPr>
            <a:r>
              <a:rPr lang="en-US" spc="-30" dirty="0"/>
              <a:t>Course Webpage and Schedule</a:t>
            </a:r>
            <a:endParaRPr spc="-75"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sp>
        <p:nvSpPr>
          <p:cNvPr id="6" name="Content Placeholder 2">
            <a:extLst>
              <a:ext uri="{FF2B5EF4-FFF2-40B4-BE49-F238E27FC236}">
                <a16:creationId xmlns:a16="http://schemas.microsoft.com/office/drawing/2014/main" id="{E550BD1E-0FBB-C0B2-3134-0400825A6A52}"/>
              </a:ext>
            </a:extLst>
          </p:cNvPr>
          <p:cNvSpPr txBox="1">
            <a:spLocks/>
          </p:cNvSpPr>
          <p:nvPr/>
        </p:nvSpPr>
        <p:spPr>
          <a:xfrm>
            <a:off x="227840" y="1253331"/>
            <a:ext cx="8686800" cy="4351338"/>
          </a:xfrm>
          <a:prstGeom prst="rect">
            <a:avLst/>
          </a:prstGeom>
        </p:spPr>
        <p:txBody>
          <a:bodyPr wrap="square" lIns="0" tIns="0" rIns="0" bIns="0">
            <a:normAutofit/>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200" kern="0" dirty="0"/>
              <a:t>Course webpage can be found at: </a:t>
            </a:r>
            <a:r>
              <a:rPr lang="en-US" sz="2200" b="1" kern="0" dirty="0"/>
              <a:t>CANVAS</a:t>
            </a:r>
          </a:p>
          <a:p>
            <a:r>
              <a:rPr lang="en-US" sz="2200" kern="0" dirty="0"/>
              <a:t>The lecture schedule is: Tue/</a:t>
            </a:r>
            <a:r>
              <a:rPr lang="en-US" sz="2200" kern="0" dirty="0" err="1"/>
              <a:t>Thr</a:t>
            </a:r>
            <a:r>
              <a:rPr lang="en-US" sz="2200" kern="0" dirty="0"/>
              <a:t>, 11:30am-12:50pm, NTDP D201</a:t>
            </a:r>
          </a:p>
          <a:p>
            <a:r>
              <a:rPr lang="en-US" sz="2200" kern="0" dirty="0"/>
              <a:t>TA/IA:</a:t>
            </a:r>
          </a:p>
        </p:txBody>
      </p:sp>
      <p:pic>
        <p:nvPicPr>
          <p:cNvPr id="7" name="Picture 6">
            <a:extLst>
              <a:ext uri="{FF2B5EF4-FFF2-40B4-BE49-F238E27FC236}">
                <a16:creationId xmlns:a16="http://schemas.microsoft.com/office/drawing/2014/main" id="{CCE55209-0D69-774C-76A0-9C2214FA5D00}"/>
              </a:ext>
            </a:extLst>
          </p:cNvPr>
          <p:cNvPicPr>
            <a:picLocks noChangeAspect="1"/>
          </p:cNvPicPr>
          <p:nvPr/>
        </p:nvPicPr>
        <p:blipFill>
          <a:blip r:embed="rId3"/>
          <a:stretch>
            <a:fillRect/>
          </a:stretch>
        </p:blipFill>
        <p:spPr>
          <a:xfrm>
            <a:off x="1193006" y="2590800"/>
            <a:ext cx="6757987" cy="280359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92248" y="231394"/>
            <a:ext cx="5160645" cy="574040"/>
          </a:xfrm>
          <a:prstGeom prst="rect">
            <a:avLst/>
          </a:prstGeom>
        </p:spPr>
        <p:txBody>
          <a:bodyPr vert="horz" wrap="square" lIns="0" tIns="12700" rIns="0" bIns="0" rtlCol="0">
            <a:spAutoFit/>
          </a:bodyPr>
          <a:lstStyle/>
          <a:p>
            <a:pPr marL="12700" algn="ctr">
              <a:lnSpc>
                <a:spcPct val="100000"/>
              </a:lnSpc>
              <a:spcBef>
                <a:spcPts val="100"/>
              </a:spcBef>
            </a:pPr>
            <a:r>
              <a:rPr lang="en-US" spc="-30" dirty="0"/>
              <a:t>Textbooks</a:t>
            </a:r>
            <a:endParaRPr spc="-75"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3" cstate="print"/>
          <a:stretch>
            <a:fillRect/>
          </a:stretch>
        </p:blipFill>
        <p:spPr>
          <a:xfrm>
            <a:off x="0" y="6685787"/>
            <a:ext cx="9143999" cy="172209"/>
          </a:xfrm>
          <a:prstGeom prst="rect">
            <a:avLst/>
          </a:prstGeom>
        </p:spPr>
      </p:pic>
      <p:sp>
        <p:nvSpPr>
          <p:cNvPr id="11" name="Content Placeholder 2">
            <a:extLst>
              <a:ext uri="{FF2B5EF4-FFF2-40B4-BE49-F238E27FC236}">
                <a16:creationId xmlns:a16="http://schemas.microsoft.com/office/drawing/2014/main" id="{B37D5152-7FEB-6FFA-D251-8A76496CFBEA}"/>
              </a:ext>
            </a:extLst>
          </p:cNvPr>
          <p:cNvSpPr txBox="1">
            <a:spLocks/>
          </p:cNvSpPr>
          <p:nvPr/>
        </p:nvSpPr>
        <p:spPr>
          <a:xfrm>
            <a:off x="229361" y="1143000"/>
            <a:ext cx="8686800" cy="1354217"/>
          </a:xfrm>
          <a:prstGeom prst="rect">
            <a:avLst/>
          </a:prstGeom>
        </p:spPr>
        <p:txBody>
          <a:bodyPr wrap="square" lIns="0" tIns="0" rIns="0" bIns="0">
            <a:spAutoFit/>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sz="2200" kern="0" dirty="0"/>
              <a:t>1. Computer Organizations and Design, Patterson and Hennessy, 3rd Ed</a:t>
            </a:r>
          </a:p>
          <a:p>
            <a:endParaRPr lang="en-US" sz="2200" kern="0" dirty="0"/>
          </a:p>
          <a:p>
            <a:r>
              <a:rPr lang="en-US" sz="2200" kern="0" dirty="0"/>
              <a:t>2. Computer Architecture: A Quantitative Approach, 6th Edition, Hennessy and Patterson, 2017 (or the 5</a:t>
            </a:r>
            <a:r>
              <a:rPr lang="en-US" sz="2200" kern="0" baseline="30000" dirty="0"/>
              <a:t>th</a:t>
            </a:r>
            <a:r>
              <a:rPr lang="en-US" sz="2200" kern="0" dirty="0"/>
              <a:t> edition, 2012)</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7177" y="231394"/>
            <a:ext cx="8686800" cy="566822"/>
          </a:xfrm>
          <a:prstGeom prst="rect">
            <a:avLst/>
          </a:prstGeom>
        </p:spPr>
        <p:txBody>
          <a:bodyPr vert="horz" wrap="square" lIns="0" tIns="12700" rIns="0" bIns="0" rtlCol="0">
            <a:spAutoFit/>
          </a:bodyPr>
          <a:lstStyle/>
          <a:p>
            <a:pPr marL="12700" algn="ctr">
              <a:lnSpc>
                <a:spcPct val="100000"/>
              </a:lnSpc>
              <a:spcBef>
                <a:spcPts val="100"/>
              </a:spcBef>
            </a:pPr>
            <a:r>
              <a:rPr lang="en-US" spc="-114" dirty="0"/>
              <a:t>Communication Expectations</a:t>
            </a:r>
            <a:endParaRPr spc="-35"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sp>
        <p:nvSpPr>
          <p:cNvPr id="5" name="object 5"/>
          <p:cNvSpPr txBox="1"/>
          <p:nvPr/>
        </p:nvSpPr>
        <p:spPr>
          <a:xfrm>
            <a:off x="227177" y="981811"/>
            <a:ext cx="8147684" cy="4183838"/>
          </a:xfrm>
          <a:prstGeom prst="rect">
            <a:avLst/>
          </a:prstGeom>
        </p:spPr>
        <p:txBody>
          <a:bodyPr vert="horz" wrap="square" lIns="0" tIns="150495" rIns="0" bIns="0" rtlCol="0">
            <a:spAutoFit/>
          </a:bodyPr>
          <a:lstStyle/>
          <a:p>
            <a:pPr marL="527685" indent="-515620">
              <a:lnSpc>
                <a:spcPct val="100000"/>
              </a:lnSpc>
              <a:spcBef>
                <a:spcPts val="1185"/>
              </a:spcBef>
              <a:buFont typeface="Arial MT"/>
              <a:buChar char="•"/>
              <a:tabLst>
                <a:tab pos="527685" algn="l"/>
                <a:tab pos="528320" algn="l"/>
              </a:tabLst>
            </a:pPr>
            <a:r>
              <a:rPr lang="en-US" sz="2200" spc="-55" dirty="0">
                <a:latin typeface="Times New Roman"/>
                <a:cs typeface="Times New Roman"/>
              </a:rPr>
              <a:t>Should you have any questions about the course or material in general, you may attend your instructor’s office hours or use your </a:t>
            </a:r>
            <a:r>
              <a:rPr lang="en-US" sz="2200" b="1" spc="-55" dirty="0">
                <a:solidFill>
                  <a:srgbClr val="FF0000"/>
                </a:solidFill>
                <a:latin typeface="Times New Roman"/>
                <a:cs typeface="Times New Roman"/>
              </a:rPr>
              <a:t>UNT e-mail address </a:t>
            </a:r>
            <a:r>
              <a:rPr lang="en-US" sz="2200" spc="-55" dirty="0">
                <a:latin typeface="Times New Roman"/>
                <a:cs typeface="Times New Roman"/>
              </a:rPr>
              <a:t>to e-mail your instructor directly at the e-mail address listed above with </a:t>
            </a:r>
            <a:r>
              <a:rPr lang="en-US" sz="2200" b="1" spc="-55" dirty="0">
                <a:solidFill>
                  <a:srgbClr val="FF0000"/>
                </a:solidFill>
                <a:latin typeface="Times New Roman"/>
                <a:cs typeface="Times New Roman"/>
              </a:rPr>
              <a:t>CSCE 5610.001 </a:t>
            </a:r>
            <a:r>
              <a:rPr lang="en-US" sz="2200" spc="-55" dirty="0">
                <a:latin typeface="Times New Roman"/>
                <a:cs typeface="Times New Roman"/>
              </a:rPr>
              <a:t>in the subject line. </a:t>
            </a:r>
          </a:p>
          <a:p>
            <a:pPr marL="527685" indent="-515620">
              <a:lnSpc>
                <a:spcPct val="100000"/>
              </a:lnSpc>
              <a:spcBef>
                <a:spcPts val="1185"/>
              </a:spcBef>
              <a:buFont typeface="Arial MT"/>
              <a:buChar char="•"/>
              <a:tabLst>
                <a:tab pos="527685" algn="l"/>
                <a:tab pos="528320" algn="l"/>
              </a:tabLst>
            </a:pPr>
            <a:r>
              <a:rPr lang="en-US" sz="2200" spc="-55" dirty="0">
                <a:latin typeface="Times New Roman"/>
                <a:cs typeface="Times New Roman"/>
              </a:rPr>
              <a:t>Every attempt will be made to answer e-mails within 24 hours, but if no reply is received within this time frame, please follow up with your instructor again to ensure a response.</a:t>
            </a:r>
          </a:p>
          <a:p>
            <a:pPr marL="527685" indent="-515620">
              <a:lnSpc>
                <a:spcPct val="100000"/>
              </a:lnSpc>
              <a:spcBef>
                <a:spcPts val="1185"/>
              </a:spcBef>
              <a:buFont typeface="Arial MT"/>
              <a:buChar char="•"/>
              <a:tabLst>
                <a:tab pos="527685" algn="l"/>
                <a:tab pos="528320" algn="l"/>
              </a:tabLst>
            </a:pPr>
            <a:r>
              <a:rPr lang="en-US" sz="2200" dirty="0">
                <a:latin typeface="Times New Roman"/>
                <a:cs typeface="Times New Roman"/>
              </a:rPr>
              <a:t>For assistance with assignments or questions about grading of a particular assignment, you may also contact the TAs/IAs assigned to this directly via e-mail or during their office hours. This information will be available on Syllabus.</a:t>
            </a:r>
            <a:endParaRPr sz="220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92733" y="231394"/>
            <a:ext cx="6555740" cy="566822"/>
          </a:xfrm>
          <a:prstGeom prst="rect">
            <a:avLst/>
          </a:prstGeom>
        </p:spPr>
        <p:txBody>
          <a:bodyPr vert="horz" wrap="square" lIns="0" tIns="12700" rIns="0" bIns="0" rtlCol="0">
            <a:spAutoFit/>
          </a:bodyPr>
          <a:lstStyle/>
          <a:p>
            <a:pPr marL="12700" algn="ctr">
              <a:lnSpc>
                <a:spcPct val="100000"/>
              </a:lnSpc>
              <a:spcBef>
                <a:spcPts val="100"/>
              </a:spcBef>
            </a:pPr>
            <a:r>
              <a:rPr lang="en-US" spc="-114" dirty="0"/>
              <a:t>Course Structure</a:t>
            </a:r>
            <a:endParaRPr spc="-90"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pic>
        <p:nvPicPr>
          <p:cNvPr id="9" name="Picture 8">
            <a:extLst>
              <a:ext uri="{FF2B5EF4-FFF2-40B4-BE49-F238E27FC236}">
                <a16:creationId xmlns:a16="http://schemas.microsoft.com/office/drawing/2014/main" id="{9F9228B1-2A64-92D0-3037-3E0FE71C5A46}"/>
              </a:ext>
            </a:extLst>
          </p:cNvPr>
          <p:cNvPicPr>
            <a:picLocks noChangeAspect="1"/>
          </p:cNvPicPr>
          <p:nvPr/>
        </p:nvPicPr>
        <p:blipFill>
          <a:blip r:embed="rId3"/>
          <a:stretch>
            <a:fillRect/>
          </a:stretch>
        </p:blipFill>
        <p:spPr>
          <a:xfrm>
            <a:off x="1675003" y="1524000"/>
            <a:ext cx="5791200" cy="35433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2637282" y="231394"/>
            <a:ext cx="3867785" cy="574040"/>
          </a:xfrm>
          <a:prstGeom prst="rect">
            <a:avLst/>
          </a:prstGeom>
        </p:spPr>
        <p:txBody>
          <a:bodyPr vert="horz" wrap="square" lIns="0" tIns="12700" rIns="0" bIns="0" rtlCol="0">
            <a:spAutoFit/>
          </a:bodyPr>
          <a:lstStyle/>
          <a:p>
            <a:pPr marL="12700" algn="ctr">
              <a:lnSpc>
                <a:spcPct val="100000"/>
              </a:lnSpc>
              <a:spcBef>
                <a:spcPts val="100"/>
              </a:spcBef>
            </a:pPr>
            <a:r>
              <a:rPr lang="en-US" sz="3600" spc="-114" dirty="0">
                <a:latin typeface="Times New Roman"/>
                <a:cs typeface="Times New Roman"/>
              </a:rPr>
              <a:t>Grading</a:t>
            </a:r>
            <a:endParaRPr sz="3600" dirty="0">
              <a:latin typeface="Times New Roman"/>
              <a:cs typeface="Times New Roman"/>
            </a:endParaRPr>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sp>
        <p:nvSpPr>
          <p:cNvPr id="6" name="Content Placeholder 2">
            <a:extLst>
              <a:ext uri="{FF2B5EF4-FFF2-40B4-BE49-F238E27FC236}">
                <a16:creationId xmlns:a16="http://schemas.microsoft.com/office/drawing/2014/main" id="{D0000D91-A5F1-2C60-B4DA-58778C57CA66}"/>
              </a:ext>
            </a:extLst>
          </p:cNvPr>
          <p:cNvSpPr txBox="1">
            <a:spLocks/>
          </p:cNvSpPr>
          <p:nvPr/>
        </p:nvSpPr>
        <p:spPr>
          <a:xfrm>
            <a:off x="229361" y="1253331"/>
            <a:ext cx="8686800" cy="4351338"/>
          </a:xfrm>
          <a:prstGeom prst="rect">
            <a:avLst/>
          </a:prstGeom>
        </p:spPr>
        <p:txBody>
          <a:bodyPr>
            <a:normAutofit/>
          </a:bodyPr>
          <a:lst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228600" algn="just">
              <a:spcAft>
                <a:spcPts val="100"/>
              </a:spcAft>
              <a:tabLst>
                <a:tab pos="2743200" algn="r"/>
              </a:tabLst>
            </a:pPr>
            <a:r>
              <a:rPr lang="en-US" sz="2200" kern="0" dirty="0">
                <a:solidFill>
                  <a:sysClr val="windowText" lastClr="000000"/>
                </a:solidFill>
                <a:latin typeface="Times New Roman" panose="02020603050405020304" pitchFamily="18" charset="0"/>
                <a:ea typeface="Times New Roman" panose="02020603050405020304" pitchFamily="18" charset="0"/>
                <a:cs typeface="Calibri" panose="020F0502020204030204" pitchFamily="34" charset="0"/>
              </a:rPr>
              <a:t>Assignment                 20.0%</a:t>
            </a:r>
          </a:p>
          <a:p>
            <a:pPr marL="228600" algn="just">
              <a:spcAft>
                <a:spcPts val="100"/>
              </a:spcAft>
              <a:tabLst>
                <a:tab pos="2743200" algn="r"/>
              </a:tabLst>
            </a:pPr>
            <a:r>
              <a:rPr lang="en-US" sz="2200" kern="0" dirty="0">
                <a:solidFill>
                  <a:sysClr val="windowText" lastClr="000000"/>
                </a:solidFill>
                <a:latin typeface="Times New Roman" panose="02020603050405020304" pitchFamily="18" charset="0"/>
                <a:ea typeface="Times New Roman" panose="02020603050405020304" pitchFamily="18" charset="0"/>
                <a:cs typeface="Calibri" panose="020F0502020204030204" pitchFamily="34" charset="0"/>
              </a:rPr>
              <a:t>Paper presentation      10.0%</a:t>
            </a:r>
            <a:endParaRPr lang="en-US" sz="2200" kern="0" dirty="0">
              <a:solidFill>
                <a:sysClr val="windowText" lastClr="000000"/>
              </a:solidFill>
              <a:latin typeface="Times New Roman" panose="02020603050405020304" pitchFamily="18" charset="0"/>
              <a:ea typeface="Times New Roman" panose="02020603050405020304" pitchFamily="18" charset="0"/>
            </a:endParaRPr>
          </a:p>
          <a:p>
            <a:pPr marL="228600" algn="just">
              <a:spcAft>
                <a:spcPts val="100"/>
              </a:spcAft>
              <a:tabLst>
                <a:tab pos="2743200" algn="r"/>
              </a:tabLst>
            </a:pPr>
            <a:r>
              <a:rPr lang="en-US" sz="2200" kern="0" dirty="0">
                <a:solidFill>
                  <a:sysClr val="windowText" lastClr="000000"/>
                </a:solidFill>
                <a:latin typeface="Times New Roman" panose="02020603050405020304" pitchFamily="18" charset="0"/>
                <a:ea typeface="Times New Roman" panose="02020603050405020304" pitchFamily="18" charset="0"/>
                <a:cs typeface="Calibri" panose="020F0502020204030204" pitchFamily="34" charset="0"/>
              </a:rPr>
              <a:t>Project	                        30.0%</a:t>
            </a:r>
            <a:endParaRPr lang="en-US" sz="2200" kern="0" dirty="0">
              <a:solidFill>
                <a:sysClr val="windowText" lastClr="000000"/>
              </a:solidFill>
              <a:latin typeface="Times New Roman" panose="02020603050405020304" pitchFamily="18" charset="0"/>
              <a:ea typeface="Times New Roman" panose="02020603050405020304" pitchFamily="18" charset="0"/>
            </a:endParaRPr>
          </a:p>
          <a:p>
            <a:pPr marL="228600" algn="just">
              <a:spcAft>
                <a:spcPts val="100"/>
              </a:spcAft>
              <a:tabLst>
                <a:tab pos="2743200" algn="r"/>
              </a:tabLst>
            </a:pPr>
            <a:r>
              <a:rPr lang="en-US" sz="2200" u="sng" kern="0" dirty="0">
                <a:solidFill>
                  <a:sysClr val="windowText" lastClr="000000"/>
                </a:solidFill>
                <a:latin typeface="Times New Roman" panose="02020603050405020304" pitchFamily="18" charset="0"/>
                <a:ea typeface="Times New Roman" panose="02020603050405020304" pitchFamily="18" charset="0"/>
                <a:cs typeface="Calibri" panose="020F0502020204030204" pitchFamily="34" charset="0"/>
              </a:rPr>
              <a:t>Exam	                          40.0%</a:t>
            </a:r>
            <a:endParaRPr lang="en-US" sz="2200" kern="0" dirty="0">
              <a:solidFill>
                <a:sysClr val="windowText" lastClr="000000"/>
              </a:solidFill>
              <a:latin typeface="Times New Roman" panose="02020603050405020304" pitchFamily="18" charset="0"/>
              <a:ea typeface="Times New Roman" panose="02020603050405020304" pitchFamily="18" charset="0"/>
            </a:endParaRPr>
          </a:p>
          <a:p>
            <a:pPr marL="228600">
              <a:tabLst>
                <a:tab pos="2743200" algn="r"/>
              </a:tabLst>
            </a:pPr>
            <a:r>
              <a:rPr lang="en-US" sz="2200" kern="0" dirty="0">
                <a:solidFill>
                  <a:sysClr val="windowText" lastClr="000000"/>
                </a:solidFill>
                <a:latin typeface="Times New Roman" panose="02020603050405020304" pitchFamily="18" charset="0"/>
                <a:ea typeface="Times New Roman" panose="02020603050405020304" pitchFamily="18" charset="0"/>
              </a:rPr>
              <a:t>Total	                           100.0%</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7282" y="231394"/>
            <a:ext cx="3867785" cy="574040"/>
          </a:xfrm>
          <a:prstGeom prst="rect">
            <a:avLst/>
          </a:prstGeom>
        </p:spPr>
        <p:txBody>
          <a:bodyPr vert="horz" wrap="square" lIns="0" tIns="12700" rIns="0" bIns="0" rtlCol="0">
            <a:spAutoFit/>
          </a:bodyPr>
          <a:lstStyle/>
          <a:p>
            <a:pPr marL="12700" algn="ctr">
              <a:lnSpc>
                <a:spcPct val="100000"/>
              </a:lnSpc>
              <a:spcBef>
                <a:spcPts val="100"/>
              </a:spcBef>
            </a:pPr>
            <a:r>
              <a:rPr lang="en-US" spc="-114" dirty="0"/>
              <a:t>Grading Scale</a:t>
            </a:r>
            <a:endParaRPr spc="-145"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sp>
        <p:nvSpPr>
          <p:cNvPr id="6" name="Content Placeholder 2">
            <a:extLst>
              <a:ext uri="{FF2B5EF4-FFF2-40B4-BE49-F238E27FC236}">
                <a16:creationId xmlns:a16="http://schemas.microsoft.com/office/drawing/2014/main" id="{551278D8-30E5-5D9C-AC70-0D2ACADDD2AB}"/>
              </a:ext>
            </a:extLst>
          </p:cNvPr>
          <p:cNvSpPr txBox="1">
            <a:spLocks/>
          </p:cNvSpPr>
          <p:nvPr/>
        </p:nvSpPr>
        <p:spPr>
          <a:xfrm>
            <a:off x="229361" y="1253331"/>
            <a:ext cx="8686800" cy="4351338"/>
          </a:xfrm>
          <a:prstGeom prst="rect">
            <a:avLst/>
          </a:prstGeom>
        </p:spPr>
        <p:txBody>
          <a:bodyPr wrap="square" lIns="0" tIns="0" rIns="0" bIns="0">
            <a:normAutofit/>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r>
              <a:rPr lang="en-US" kern="0" dirty="0"/>
              <a:t>Tentative grading scale</a:t>
            </a:r>
          </a:p>
          <a:p>
            <a:pPr lvl="1"/>
            <a:r>
              <a:rPr lang="en-US" sz="2200" kern="0" dirty="0"/>
              <a:t>A &gt;=90%</a:t>
            </a:r>
          </a:p>
          <a:p>
            <a:pPr lvl="1"/>
            <a:r>
              <a:rPr lang="en-US" sz="2200" kern="0" dirty="0"/>
              <a:t>B &gt;=80% and &lt;90% </a:t>
            </a:r>
          </a:p>
          <a:p>
            <a:pPr lvl="1"/>
            <a:r>
              <a:rPr lang="en-US" sz="2200" kern="0" dirty="0"/>
              <a:t>C &gt;=70% and &lt;80% </a:t>
            </a:r>
          </a:p>
          <a:p>
            <a:pPr lvl="1"/>
            <a:r>
              <a:rPr lang="en-US" sz="2200" kern="0" dirty="0"/>
              <a:t>D &gt;=60% and &lt;70% </a:t>
            </a:r>
          </a:p>
          <a:p>
            <a:pPr lvl="1"/>
            <a:r>
              <a:rPr lang="en-US" sz="2200" kern="0" dirty="0"/>
              <a:t>F &lt;60%</a:t>
            </a:r>
          </a:p>
          <a:p>
            <a:endParaRPr lang="en-US" sz="2200" kern="0" dirty="0"/>
          </a:p>
          <a:p>
            <a:r>
              <a:rPr lang="en-US" sz="2200" kern="0" dirty="0"/>
              <a:t>No absolute grading scale; appropriate letter grade cutoffs set by instructor at the end of semester.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637282" y="231394"/>
            <a:ext cx="3867785" cy="574040"/>
          </a:xfrm>
          <a:prstGeom prst="rect">
            <a:avLst/>
          </a:prstGeom>
        </p:spPr>
        <p:txBody>
          <a:bodyPr vert="horz" wrap="square" lIns="0" tIns="12700" rIns="0" bIns="0" rtlCol="0">
            <a:spAutoFit/>
          </a:bodyPr>
          <a:lstStyle/>
          <a:p>
            <a:pPr marL="12700" algn="ctr">
              <a:lnSpc>
                <a:spcPct val="100000"/>
              </a:lnSpc>
              <a:spcBef>
                <a:spcPts val="100"/>
              </a:spcBef>
            </a:pPr>
            <a:r>
              <a:rPr lang="en-US" spc="-114" dirty="0"/>
              <a:t>Late Policy</a:t>
            </a:r>
            <a:endParaRPr spc="-145" dirty="0"/>
          </a:p>
        </p:txBody>
      </p:sp>
      <p:sp>
        <p:nvSpPr>
          <p:cNvPr id="3" name="object 3"/>
          <p:cNvSpPr/>
          <p:nvPr/>
        </p:nvSpPr>
        <p:spPr>
          <a:xfrm>
            <a:off x="229361" y="942594"/>
            <a:ext cx="8686800" cy="0"/>
          </a:xfrm>
          <a:custGeom>
            <a:avLst/>
            <a:gdLst/>
            <a:ahLst/>
            <a:cxnLst/>
            <a:rect l="l" t="t" r="r" b="b"/>
            <a:pathLst>
              <a:path w="8686800">
                <a:moveTo>
                  <a:pt x="0" y="0"/>
                </a:moveTo>
                <a:lnTo>
                  <a:pt x="8686800" y="0"/>
                </a:lnTo>
              </a:path>
            </a:pathLst>
          </a:custGeom>
          <a:ln w="38100">
            <a:solidFill>
              <a:srgbClr val="007A3A"/>
            </a:solidFill>
          </a:ln>
        </p:spPr>
        <p:txBody>
          <a:bodyPr wrap="square" lIns="0" tIns="0" rIns="0" bIns="0" rtlCol="0"/>
          <a:lstStyle/>
          <a:p>
            <a:endParaRPr/>
          </a:p>
        </p:txBody>
      </p:sp>
      <p:pic>
        <p:nvPicPr>
          <p:cNvPr id="4" name="object 4"/>
          <p:cNvPicPr/>
          <p:nvPr/>
        </p:nvPicPr>
        <p:blipFill>
          <a:blip r:embed="rId2" cstate="print"/>
          <a:stretch>
            <a:fillRect/>
          </a:stretch>
        </p:blipFill>
        <p:spPr>
          <a:xfrm>
            <a:off x="0" y="6685787"/>
            <a:ext cx="9143999" cy="172209"/>
          </a:xfrm>
          <a:prstGeom prst="rect">
            <a:avLst/>
          </a:prstGeom>
        </p:spPr>
      </p:pic>
      <p:sp>
        <p:nvSpPr>
          <p:cNvPr id="6" name="Content Placeholder 2">
            <a:extLst>
              <a:ext uri="{FF2B5EF4-FFF2-40B4-BE49-F238E27FC236}">
                <a16:creationId xmlns:a16="http://schemas.microsoft.com/office/drawing/2014/main" id="{077F7320-1AE9-36C6-E015-4CA2A3D54C3F}"/>
              </a:ext>
            </a:extLst>
          </p:cNvPr>
          <p:cNvSpPr txBox="1">
            <a:spLocks/>
          </p:cNvSpPr>
          <p:nvPr/>
        </p:nvSpPr>
        <p:spPr>
          <a:xfrm>
            <a:off x="241219" y="1253331"/>
            <a:ext cx="8686800" cy="4351338"/>
          </a:xfrm>
          <a:prstGeom prst="rect">
            <a:avLst/>
          </a:prstGeom>
        </p:spPr>
        <p:txBody>
          <a:bodyPr wrap="square" lIns="0" tIns="0" rIns="0" bIns="0">
            <a:normAutofit fontScale="77500" lnSpcReduction="20000"/>
          </a:bodyPr>
          <a:lstStyle>
            <a:lvl1pPr marL="0">
              <a:defRPr sz="2800" b="0" i="0">
                <a:solidFill>
                  <a:schemeClr val="tx1"/>
                </a:solidFill>
                <a:latin typeface="Times New Roman"/>
                <a:ea typeface="+mn-ea"/>
                <a:cs typeface="Times New Roman"/>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a:lstStyle>
          <a:p>
            <a:pPr marL="457200" indent="-457200">
              <a:buFont typeface="Wingdings" panose="05000000000000000000" pitchFamily="2" charset="2"/>
              <a:buChar char="§"/>
            </a:pPr>
            <a:r>
              <a:rPr lang="en-US" kern="0" dirty="0"/>
              <a:t>All assignments, shall be turned in electronically using Canvas. </a:t>
            </a:r>
          </a:p>
          <a:p>
            <a:pPr marL="457200" indent="-457200">
              <a:buFont typeface="Wingdings" panose="05000000000000000000" pitchFamily="2" charset="2"/>
              <a:buChar char="§"/>
            </a:pPr>
            <a:endParaRPr lang="en-US" kern="0" dirty="0"/>
          </a:p>
          <a:p>
            <a:pPr marL="457200" indent="-457200">
              <a:buFont typeface="Wingdings" panose="05000000000000000000" pitchFamily="2" charset="2"/>
              <a:buChar char="§"/>
            </a:pPr>
            <a:r>
              <a:rPr lang="en-US" b="1" kern="0" dirty="0"/>
              <a:t>Students are responsible for submitting the correct assignments (i.e., uploading the proper files) for each applicable assignment submission on Canvas.</a:t>
            </a:r>
            <a:r>
              <a:rPr lang="en-US" kern="0" dirty="0"/>
              <a:t> Please double-check the file you uploaded on Canvas. </a:t>
            </a:r>
          </a:p>
          <a:p>
            <a:pPr marL="457200" indent="-457200">
              <a:buFont typeface="Wingdings" panose="05000000000000000000" pitchFamily="2" charset="2"/>
              <a:buChar char="§"/>
            </a:pPr>
            <a:endParaRPr lang="en-US" kern="0" dirty="0"/>
          </a:p>
          <a:p>
            <a:pPr marL="457200" indent="-457200">
              <a:buFont typeface="Wingdings" panose="05000000000000000000" pitchFamily="2" charset="2"/>
              <a:buChar char="§"/>
            </a:pPr>
            <a:r>
              <a:rPr lang="en-US" b="1" kern="0" dirty="0"/>
              <a:t>No late work will be accepted for quizzes or exams. Homework, however, will be accepted up to 24 hours late and be assessed a 50% grade reduction penalty.</a:t>
            </a:r>
            <a:r>
              <a:rPr lang="en-US" kern="0" dirty="0"/>
              <a:t> </a:t>
            </a:r>
            <a:r>
              <a:rPr lang="en-US" b="1" kern="0" dirty="0"/>
              <a:t>Project submitted more than 24 hours late will not be accepted and receive a grade of 0.</a:t>
            </a:r>
          </a:p>
          <a:p>
            <a:pPr marL="457200" indent="-457200">
              <a:buFont typeface="Wingdings" panose="05000000000000000000" pitchFamily="2" charset="2"/>
              <a:buChar char="§"/>
            </a:pPr>
            <a:endParaRPr lang="en-US" kern="0" dirty="0"/>
          </a:p>
          <a:p>
            <a:pPr marL="457200" indent="-457200">
              <a:buFont typeface="Wingdings" panose="05000000000000000000" pitchFamily="2" charset="2"/>
              <a:buChar char="§"/>
            </a:pPr>
            <a:r>
              <a:rPr lang="en-US" kern="0" dirty="0"/>
              <a:t>All holidays and weekends will be counted as calendar days</a:t>
            </a:r>
          </a:p>
          <a:p>
            <a:r>
              <a:rPr lang="en-US" kern="0" dirty="0"/>
              <a:t> </a:t>
            </a:r>
          </a:p>
          <a:p>
            <a:endParaRPr lang="en-US" kern="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388</TotalTime>
  <Words>1441</Words>
  <Application>Microsoft Office PowerPoint</Application>
  <PresentationFormat>On-screen Show (4:3)</PresentationFormat>
  <Paragraphs>120</Paragraphs>
  <Slides>20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 MT</vt:lpstr>
      <vt:lpstr>Arial</vt:lpstr>
      <vt:lpstr>Calibri</vt:lpstr>
      <vt:lpstr>Times New Roman</vt:lpstr>
      <vt:lpstr>Wingdings</vt:lpstr>
      <vt:lpstr>Office Theme</vt:lpstr>
      <vt:lpstr>CSCE 5610 Computer Systems Architecture</vt:lpstr>
      <vt:lpstr>Instructor Information</vt:lpstr>
      <vt:lpstr>Course Webpage and Schedule</vt:lpstr>
      <vt:lpstr>Textbooks</vt:lpstr>
      <vt:lpstr>Communication Expectations</vt:lpstr>
      <vt:lpstr>Course Structure</vt:lpstr>
      <vt:lpstr>PowerPoint Presentation</vt:lpstr>
      <vt:lpstr>Grading Scale</vt:lpstr>
      <vt:lpstr>Late Policy</vt:lpstr>
      <vt:lpstr>Exams</vt:lpstr>
      <vt:lpstr>Attendance</vt:lpstr>
      <vt:lpstr>Attendance-bonus</vt:lpstr>
      <vt:lpstr>Paper Presentation</vt:lpstr>
      <vt:lpstr>Term Project</vt:lpstr>
      <vt:lpstr>Project</vt:lpstr>
      <vt:lpstr>Project Proposal</vt:lpstr>
      <vt:lpstr>Presentation and Slides</vt:lpstr>
      <vt:lpstr>Project Report</vt:lpstr>
      <vt:lpstr>Academic Integrity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Fan, Heng</dc:creator>
  <cp:lastModifiedBy>Jiang, Beilei</cp:lastModifiedBy>
  <cp:revision>98</cp:revision>
  <dcterms:created xsi:type="dcterms:W3CDTF">2022-05-24T14:45:17Z</dcterms:created>
  <dcterms:modified xsi:type="dcterms:W3CDTF">2024-08-19T16:52:43Z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2021-08-26T00:00:00Z</vt:filetime>
  </property>
  <property fmtid="{D5CDD505-2E9C-101B-9397-08002B2CF9AE}" pid="3" name="Creator">
    <vt:lpwstr>Microsoft® PowerPoint® for Microsoft 365</vt:lpwstr>
  </property>
  <property fmtid="{D5CDD505-2E9C-101B-9397-08002B2CF9AE}" pid="4" name="LastSaved">
    <vt:filetime>2022-05-24T00:00:00Z</vt:filetime>
  </property>
</Properties>
</file>