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5194" r:id="rId3"/>
    <p:sldId id="5195" r:id="rId4"/>
    <p:sldId id="5196" r:id="rId5"/>
    <p:sldId id="5197" r:id="rId6"/>
    <p:sldId id="5198" r:id="rId7"/>
    <p:sldId id="5199" r:id="rId8"/>
    <p:sldId id="5118" r:id="rId9"/>
    <p:sldId id="5116" r:id="rId10"/>
    <p:sldId id="5132" r:id="rId11"/>
    <p:sldId id="5160" r:id="rId12"/>
    <p:sldId id="5161" r:id="rId13"/>
    <p:sldId id="5162" r:id="rId14"/>
    <p:sldId id="5129" r:id="rId15"/>
    <p:sldId id="264" r:id="rId16"/>
    <p:sldId id="295" r:id="rId17"/>
    <p:sldId id="266" r:id="rId18"/>
    <p:sldId id="5119" r:id="rId19"/>
    <p:sldId id="5120" r:id="rId20"/>
    <p:sldId id="5121" r:id="rId21"/>
    <p:sldId id="5122" r:id="rId22"/>
    <p:sldId id="5123" r:id="rId23"/>
    <p:sldId id="5124" r:id="rId24"/>
    <p:sldId id="5125" r:id="rId25"/>
    <p:sldId id="5126" r:id="rId26"/>
    <p:sldId id="5133" r:id="rId27"/>
    <p:sldId id="5134" r:id="rId28"/>
    <p:sldId id="5136" r:id="rId29"/>
    <p:sldId id="5142" r:id="rId30"/>
    <p:sldId id="5145" r:id="rId31"/>
    <p:sldId id="5146" r:id="rId32"/>
    <p:sldId id="5147" r:id="rId33"/>
    <p:sldId id="5148" r:id="rId34"/>
    <p:sldId id="5149" r:id="rId35"/>
    <p:sldId id="5151" r:id="rId36"/>
    <p:sldId id="5152" r:id="rId37"/>
    <p:sldId id="5153" r:id="rId38"/>
    <p:sldId id="5240" r:id="rId39"/>
    <p:sldId id="5202" r:id="rId40"/>
    <p:sldId id="5203" r:id="rId41"/>
    <p:sldId id="5204" r:id="rId42"/>
    <p:sldId id="5206" r:id="rId43"/>
    <p:sldId id="5222" r:id="rId44"/>
    <p:sldId id="5223" r:id="rId45"/>
    <p:sldId id="5224" r:id="rId46"/>
    <p:sldId id="5238" r:id="rId47"/>
    <p:sldId id="5239" r:id="rId48"/>
    <p:sldId id="5225" r:id="rId49"/>
    <p:sldId id="5226" r:id="rId50"/>
    <p:sldId id="5227" r:id="rId51"/>
    <p:sldId id="5156" r:id="rId52"/>
    <p:sldId id="5157" r:id="rId53"/>
    <p:sldId id="5158" r:id="rId54"/>
    <p:sldId id="5229" r:id="rId55"/>
    <p:sldId id="5159" r:id="rId56"/>
    <p:sldId id="5163" r:id="rId57"/>
    <p:sldId id="5164" r:id="rId58"/>
    <p:sldId id="5165" r:id="rId59"/>
    <p:sldId id="5233" r:id="rId60"/>
    <p:sldId id="5234" r:id="rId61"/>
    <p:sldId id="5235" r:id="rId62"/>
    <p:sldId id="5236" r:id="rId63"/>
    <p:sldId id="5237" r:id="rId6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202" autoAdjust="0"/>
  </p:normalViewPr>
  <p:slideViewPr>
    <p:cSldViewPr>
      <p:cViewPr varScale="1">
        <p:scale>
          <a:sx n="93" d="100"/>
          <a:sy n="93" d="100"/>
        </p:scale>
        <p:origin x="2200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343E-907B-43C9-91C8-1E578BD3768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BCAA-3124-4CB4-92E4-0988FF5E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4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7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4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31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19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4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11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Regwrite</a:t>
            </a:r>
            <a:r>
              <a:rPr lang="en-US" dirty="0"/>
              <a:t> = 1 we update.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1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9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7282" y="231394"/>
            <a:ext cx="38694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9051" y="231394"/>
            <a:ext cx="60258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483" y="1129246"/>
            <a:ext cx="6470015" cy="1560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1381125"/>
            <a:ext cx="753554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5"/>
              </a:spcBef>
            </a:pPr>
            <a:r>
              <a:rPr sz="4000" b="1" spc="-105" dirty="0">
                <a:latin typeface="Times New Roman"/>
                <a:cs typeface="Times New Roman"/>
              </a:rPr>
              <a:t>CSCE</a:t>
            </a:r>
            <a:r>
              <a:rPr sz="4000" b="1" spc="-60" dirty="0">
                <a:latin typeface="Times New Roman"/>
                <a:cs typeface="Times New Roman"/>
              </a:rPr>
              <a:t> </a:t>
            </a:r>
            <a:r>
              <a:rPr lang="en-US" sz="4000" b="1" spc="-300" dirty="0">
                <a:latin typeface="Times New Roman"/>
                <a:cs typeface="Times New Roman"/>
              </a:rPr>
              <a:t>5610</a:t>
            </a:r>
            <a:endParaRPr sz="4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4000" b="1" spc="-5" dirty="0">
                <a:latin typeface="Times New Roman"/>
                <a:cs typeface="Times New Roman"/>
              </a:rPr>
              <a:t>Computer System Architecture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933" y="3053333"/>
            <a:ext cx="7915275" cy="0"/>
          </a:xfrm>
          <a:custGeom>
            <a:avLst/>
            <a:gdLst/>
            <a:ahLst/>
            <a:cxnLst/>
            <a:rect l="l" t="t" r="r" b="b"/>
            <a:pathLst>
              <a:path w="7915275">
                <a:moveTo>
                  <a:pt x="0" y="0"/>
                </a:moveTo>
                <a:lnTo>
                  <a:pt x="7915275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216" y="3406371"/>
            <a:ext cx="7836992" cy="61683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lang="en-US" sz="3200" spc="-65" dirty="0">
                <a:latin typeface="Times New Roman"/>
                <a:cs typeface="Times New Roman"/>
              </a:rPr>
              <a:t>Instruction Level Parallelism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" y="690372"/>
            <a:ext cx="1841754" cy="3725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" y="47244"/>
            <a:ext cx="1840992" cy="5943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8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14" dirty="0"/>
              <a:t>A more Detailed Look at the Pipeline</a:t>
            </a:r>
            <a:endParaRPr lang="en-US" spc="-9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587B5693-5E2D-1CD5-38ED-E6B237102297}"/>
              </a:ext>
            </a:extLst>
          </p:cNvPr>
          <p:cNvSpPr txBox="1"/>
          <p:nvPr/>
        </p:nvSpPr>
        <p:spPr>
          <a:xfrm>
            <a:off x="227838" y="1091926"/>
            <a:ext cx="862139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consumed?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4DA4A64-2AC3-167B-E305-6A87DDD01179}"/>
              </a:ext>
            </a:extLst>
          </p:cNvPr>
          <p:cNvGraphicFramePr>
            <a:graphicFrameLocks noGrp="1"/>
          </p:cNvGraphicFramePr>
          <p:nvPr/>
        </p:nvGraphicFramePr>
        <p:xfrm>
          <a:off x="1182624" y="4111460"/>
          <a:ext cx="6874509" cy="2183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75">
                <a:tc gridSpan="8">
                  <a:txBody>
                    <a:bodyPr/>
                    <a:lstStyle/>
                    <a:p>
                      <a:pPr marL="3898900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Clock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cycle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  <a:tabLst>
                          <a:tab pos="549275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sub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$1,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$3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  <a:tabLst>
                          <a:tab pos="549275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$12,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$5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  <a:tabLst>
                          <a:tab pos="549275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$13,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$6,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69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8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14" dirty="0"/>
              <a:t>A more Detailed Look at the Pipeline</a:t>
            </a:r>
            <a:endParaRPr lang="en-US" spc="-9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8FE79E49-BF31-E147-A125-6455D8B0AA51}"/>
              </a:ext>
            </a:extLst>
          </p:cNvPr>
          <p:cNvSpPr txBox="1"/>
          <p:nvPr/>
        </p:nvSpPr>
        <p:spPr>
          <a:xfrm>
            <a:off x="224907" y="1068480"/>
            <a:ext cx="8621395" cy="234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13970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113030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z="2000" spc="-1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4-5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5F5D0CB7-7D53-6FDD-F8CE-EA68D7B5E68D}"/>
              </a:ext>
            </a:extLst>
          </p:cNvPr>
          <p:cNvGraphicFramePr>
            <a:graphicFrameLocks noGrp="1"/>
          </p:cNvGraphicFramePr>
          <p:nvPr/>
        </p:nvGraphicFramePr>
        <p:xfrm>
          <a:off x="1179693" y="4088014"/>
          <a:ext cx="6874509" cy="2183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75">
                <a:tc gridSpan="8">
                  <a:txBody>
                    <a:bodyPr/>
                    <a:lstStyle/>
                    <a:p>
                      <a:pPr marL="3898900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Clock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cycle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  <a:tabLst>
                          <a:tab pos="549275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sub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$1,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$3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  <a:tabLst>
                          <a:tab pos="549275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$12,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$5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00CC00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  <a:tabLst>
                          <a:tab pos="549275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$13,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$6,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00CC00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29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8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14" dirty="0"/>
              <a:t>A more Detailed Look at the Pipeline</a:t>
            </a:r>
            <a:endParaRPr lang="en-US" spc="-9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5F5D0CB7-7D53-6FDD-F8CE-EA68D7B5E68D}"/>
              </a:ext>
            </a:extLst>
          </p:cNvPr>
          <p:cNvGraphicFramePr>
            <a:graphicFrameLocks noGrp="1"/>
          </p:cNvGraphicFramePr>
          <p:nvPr/>
        </p:nvGraphicFramePr>
        <p:xfrm>
          <a:off x="1179693" y="4088014"/>
          <a:ext cx="6874509" cy="2183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875">
                <a:tc gridSpan="8">
                  <a:txBody>
                    <a:bodyPr/>
                    <a:lstStyle/>
                    <a:p>
                      <a:pPr marL="3898900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Clock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cycle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  <a:tabLst>
                          <a:tab pos="549275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sub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$1,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$3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  <a:tabLst>
                          <a:tab pos="549275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$12,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$5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00CC00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  <a:tabLst>
                          <a:tab pos="549275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$13,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$6,</a:t>
                      </a:r>
                      <a:r>
                        <a:rPr sz="18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00CC00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D4445B00-53BC-5F85-5F2B-03F1F3F89563}"/>
              </a:ext>
            </a:extLst>
          </p:cNvPr>
          <p:cNvSpPr txBox="1"/>
          <p:nvPr/>
        </p:nvSpPr>
        <p:spPr>
          <a:xfrm>
            <a:off x="227838" y="1096010"/>
            <a:ext cx="8686799" cy="27139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4965" marR="5080" indent="-342265">
              <a:lnSpc>
                <a:spcPct val="101499"/>
              </a:lnSpc>
              <a:spcBef>
                <a:spcPts val="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2000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somehow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bypass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writeback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needed,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involving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Essentially,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directly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instructions,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0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8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14" dirty="0"/>
              <a:t>Where to find the ALU result</a:t>
            </a:r>
            <a:endParaRPr lang="en-US" spc="-9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90A81826-8B95-48A3-7F18-D3BAF5E03FB4}"/>
              </a:ext>
            </a:extLst>
          </p:cNvPr>
          <p:cNvSpPr txBox="1"/>
          <p:nvPr/>
        </p:nvSpPr>
        <p:spPr>
          <a:xfrm>
            <a:off x="227838" y="1021461"/>
            <a:ext cx="8686799" cy="1000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abridged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datapath.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1CDDFD31-5191-5AA4-EE2F-F3C632FE2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37" y="2438400"/>
            <a:ext cx="8001000" cy="35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9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14" dirty="0">
                <a:latin typeface="Times New Roman"/>
                <a:cs typeface="Times New Roman"/>
              </a:rPr>
              <a:t>Forwarding/Bypassing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0E30CF02-9618-6307-7374-3A2300AF24BD}"/>
              </a:ext>
            </a:extLst>
          </p:cNvPr>
          <p:cNvGrpSpPr/>
          <p:nvPr/>
        </p:nvGrpSpPr>
        <p:grpSpPr>
          <a:xfrm>
            <a:off x="4411471" y="3393179"/>
            <a:ext cx="683895" cy="876300"/>
            <a:chOff x="4603622" y="3879850"/>
            <a:chExt cx="683895" cy="876300"/>
          </a:xfrm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AF2DAF9-B0D9-5FE8-9784-CFFDFEFB4DB7}"/>
                </a:ext>
              </a:extLst>
            </p:cNvPr>
            <p:cNvSpPr/>
            <p:nvPr/>
          </p:nvSpPr>
          <p:spPr>
            <a:xfrm>
              <a:off x="4609972" y="38862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63CBFCCB-EDED-60AF-79D6-9C6628C1C6D7}"/>
                </a:ext>
              </a:extLst>
            </p:cNvPr>
            <p:cNvSpPr/>
            <p:nvPr/>
          </p:nvSpPr>
          <p:spPr>
            <a:xfrm>
              <a:off x="4945252" y="3972560"/>
              <a:ext cx="335915" cy="690880"/>
            </a:xfrm>
            <a:custGeom>
              <a:avLst/>
              <a:gdLst/>
              <a:ahLst/>
              <a:cxnLst/>
              <a:rect l="l" t="t" r="r" b="b"/>
              <a:pathLst>
                <a:path w="335914" h="690879">
                  <a:moveTo>
                    <a:pt x="0" y="0"/>
                  </a:moveTo>
                  <a:lnTo>
                    <a:pt x="0" y="259079"/>
                  </a:lnTo>
                </a:path>
                <a:path w="335914" h="690879">
                  <a:moveTo>
                    <a:pt x="0" y="431800"/>
                  </a:moveTo>
                  <a:lnTo>
                    <a:pt x="0" y="690879"/>
                  </a:lnTo>
                </a:path>
                <a:path w="335914" h="690879">
                  <a:moveTo>
                    <a:pt x="0" y="431800"/>
                  </a:moveTo>
                  <a:lnTo>
                    <a:pt x="167639" y="345439"/>
                  </a:lnTo>
                </a:path>
                <a:path w="335914" h="690879">
                  <a:moveTo>
                    <a:pt x="167639" y="345439"/>
                  </a:moveTo>
                  <a:lnTo>
                    <a:pt x="0" y="259079"/>
                  </a:lnTo>
                </a:path>
                <a:path w="335914" h="690879">
                  <a:moveTo>
                    <a:pt x="0" y="690879"/>
                  </a:moveTo>
                  <a:lnTo>
                    <a:pt x="335407" y="518160"/>
                  </a:lnTo>
                </a:path>
                <a:path w="335914" h="690879">
                  <a:moveTo>
                    <a:pt x="0" y="0"/>
                  </a:moveTo>
                  <a:lnTo>
                    <a:pt x="335407" y="172719"/>
                  </a:lnTo>
                </a:path>
                <a:path w="335914" h="690879">
                  <a:moveTo>
                    <a:pt x="335407" y="172719"/>
                  </a:moveTo>
                  <a:lnTo>
                    <a:pt x="335407" y="5181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6">
            <a:extLst>
              <a:ext uri="{FF2B5EF4-FFF2-40B4-BE49-F238E27FC236}">
                <a16:creationId xmlns:a16="http://schemas.microsoft.com/office/drawing/2014/main" id="{39F7DEC4-FC8C-36B8-2A40-E283AF43CFEB}"/>
              </a:ext>
            </a:extLst>
          </p:cNvPr>
          <p:cNvSpPr txBox="1"/>
          <p:nvPr/>
        </p:nvSpPr>
        <p:spPr>
          <a:xfrm>
            <a:off x="5591302" y="3572249"/>
            <a:ext cx="335280" cy="51815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5B39149B-6185-1329-BAD8-7F4761550546}"/>
              </a:ext>
            </a:extLst>
          </p:cNvPr>
          <p:cNvSpPr txBox="1"/>
          <p:nvPr/>
        </p:nvSpPr>
        <p:spPr>
          <a:xfrm>
            <a:off x="3914775" y="3572249"/>
            <a:ext cx="335915" cy="51815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A553A8FB-4F72-EC1B-25C3-AABE0FD5E2C9}"/>
              </a:ext>
            </a:extLst>
          </p:cNvPr>
          <p:cNvSpPr txBox="1"/>
          <p:nvPr/>
        </p:nvSpPr>
        <p:spPr>
          <a:xfrm>
            <a:off x="6429533" y="3572249"/>
            <a:ext cx="335915" cy="51815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F3A99FD3-F6A4-775F-B690-AC7CD02D0080}"/>
              </a:ext>
            </a:extLst>
          </p:cNvPr>
          <p:cNvSpPr txBox="1"/>
          <p:nvPr/>
        </p:nvSpPr>
        <p:spPr>
          <a:xfrm>
            <a:off x="3076575" y="3572249"/>
            <a:ext cx="335915" cy="51815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0">
            <a:extLst>
              <a:ext uri="{FF2B5EF4-FFF2-40B4-BE49-F238E27FC236}">
                <a16:creationId xmlns:a16="http://schemas.microsoft.com/office/drawing/2014/main" id="{31610874-58E1-C81C-6B72-18E4BE65FD29}"/>
              </a:ext>
            </a:extLst>
          </p:cNvPr>
          <p:cNvGrpSpPr/>
          <p:nvPr/>
        </p:nvGrpSpPr>
        <p:grpSpPr>
          <a:xfrm>
            <a:off x="4243832" y="3393179"/>
            <a:ext cx="2192655" cy="1913255"/>
            <a:chOff x="4435983" y="3879850"/>
            <a:chExt cx="2192655" cy="1913255"/>
          </a:xfrm>
        </p:grpSpPr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443F7FAD-294C-1EE0-D968-758966DBE5A7}"/>
                </a:ext>
              </a:extLst>
            </p:cNvPr>
            <p:cNvSpPr/>
            <p:nvPr/>
          </p:nvSpPr>
          <p:spPr>
            <a:xfrm>
              <a:off x="4442333" y="4145279"/>
              <a:ext cx="502920" cy="345440"/>
            </a:xfrm>
            <a:custGeom>
              <a:avLst/>
              <a:gdLst/>
              <a:ahLst/>
              <a:cxnLst/>
              <a:rect l="l" t="t" r="r" b="b"/>
              <a:pathLst>
                <a:path w="502920" h="345439">
                  <a:moveTo>
                    <a:pt x="0" y="0"/>
                  </a:moveTo>
                  <a:lnTo>
                    <a:pt x="167639" y="0"/>
                  </a:lnTo>
                </a:path>
                <a:path w="502920" h="345439">
                  <a:moveTo>
                    <a:pt x="0" y="345440"/>
                  </a:moveTo>
                  <a:lnTo>
                    <a:pt x="167639" y="345440"/>
                  </a:lnTo>
                </a:path>
                <a:path w="502920" h="345439">
                  <a:moveTo>
                    <a:pt x="335279" y="0"/>
                  </a:moveTo>
                  <a:lnTo>
                    <a:pt x="502919" y="0"/>
                  </a:lnTo>
                </a:path>
                <a:path w="502920" h="345439">
                  <a:moveTo>
                    <a:pt x="335279" y="345440"/>
                  </a:moveTo>
                  <a:lnTo>
                    <a:pt x="502919" y="3454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481453E8-7AE0-EFBD-D73F-8FECE43C0A29}"/>
                </a:ext>
              </a:extLst>
            </p:cNvPr>
            <p:cNvSpPr/>
            <p:nvPr/>
          </p:nvSpPr>
          <p:spPr>
            <a:xfrm>
              <a:off x="5448300" y="38862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F7F246A6-5D50-82A6-5D33-E3E3DC76A092}"/>
                </a:ext>
              </a:extLst>
            </p:cNvPr>
            <p:cNvSpPr/>
            <p:nvPr/>
          </p:nvSpPr>
          <p:spPr>
            <a:xfrm>
              <a:off x="5280660" y="4318000"/>
              <a:ext cx="1006475" cy="345440"/>
            </a:xfrm>
            <a:custGeom>
              <a:avLst/>
              <a:gdLst/>
              <a:ahLst/>
              <a:cxnLst/>
              <a:rect l="l" t="t" r="r" b="b"/>
              <a:pathLst>
                <a:path w="1006475" h="345439">
                  <a:moveTo>
                    <a:pt x="0" y="0"/>
                  </a:moveTo>
                  <a:lnTo>
                    <a:pt x="167639" y="0"/>
                  </a:lnTo>
                </a:path>
                <a:path w="1006475" h="345439">
                  <a:moveTo>
                    <a:pt x="335279" y="0"/>
                  </a:moveTo>
                  <a:lnTo>
                    <a:pt x="502919" y="0"/>
                  </a:lnTo>
                </a:path>
                <a:path w="1006475" h="345439">
                  <a:moveTo>
                    <a:pt x="419100" y="0"/>
                  </a:moveTo>
                  <a:lnTo>
                    <a:pt x="419100" y="345439"/>
                  </a:lnTo>
                </a:path>
                <a:path w="1006475" h="345439">
                  <a:moveTo>
                    <a:pt x="838200" y="0"/>
                  </a:moveTo>
                  <a:lnTo>
                    <a:pt x="100596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A6472641-EA5F-55BC-E396-3E97C83C55F8}"/>
                </a:ext>
              </a:extLst>
            </p:cNvPr>
            <p:cNvSpPr/>
            <p:nvPr/>
          </p:nvSpPr>
          <p:spPr>
            <a:xfrm>
              <a:off x="6286627" y="38862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B4CCC84C-805E-2C26-F7F4-9C303B21D310}"/>
                </a:ext>
              </a:extLst>
            </p:cNvPr>
            <p:cNvSpPr/>
            <p:nvPr/>
          </p:nvSpPr>
          <p:spPr>
            <a:xfrm>
              <a:off x="5699760" y="4318000"/>
              <a:ext cx="922655" cy="345440"/>
            </a:xfrm>
            <a:custGeom>
              <a:avLst/>
              <a:gdLst/>
              <a:ahLst/>
              <a:cxnLst/>
              <a:rect l="l" t="t" r="r" b="b"/>
              <a:pathLst>
                <a:path w="922654" h="345439">
                  <a:moveTo>
                    <a:pt x="754506" y="0"/>
                  </a:moveTo>
                  <a:lnTo>
                    <a:pt x="922146" y="0"/>
                  </a:lnTo>
                </a:path>
                <a:path w="922654" h="345439">
                  <a:moveTo>
                    <a:pt x="0" y="345439"/>
                  </a:moveTo>
                  <a:lnTo>
                    <a:pt x="502919" y="345439"/>
                  </a:lnTo>
                </a:path>
                <a:path w="922654" h="345439">
                  <a:moveTo>
                    <a:pt x="502919" y="172720"/>
                  </a:moveTo>
                  <a:lnTo>
                    <a:pt x="586866" y="172720"/>
                  </a:lnTo>
                </a:path>
                <a:path w="922654" h="345439">
                  <a:moveTo>
                    <a:pt x="502919" y="172720"/>
                  </a:moveTo>
                  <a:lnTo>
                    <a:pt x="502919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676B32EF-DA0F-244D-A344-CE9BDB1FB3CE}"/>
                </a:ext>
              </a:extLst>
            </p:cNvPr>
            <p:cNvSpPr/>
            <p:nvPr/>
          </p:nvSpPr>
          <p:spPr>
            <a:xfrm>
              <a:off x="5448173" y="49227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9297191E-1FD6-B983-FC91-0D065A1C8E62}"/>
                </a:ext>
              </a:extLst>
            </p:cNvPr>
            <p:cNvSpPr/>
            <p:nvPr/>
          </p:nvSpPr>
          <p:spPr>
            <a:xfrm>
              <a:off x="5783453" y="5009261"/>
              <a:ext cx="335915" cy="690880"/>
            </a:xfrm>
            <a:custGeom>
              <a:avLst/>
              <a:gdLst/>
              <a:ahLst/>
              <a:cxnLst/>
              <a:rect l="l" t="t" r="r" b="b"/>
              <a:pathLst>
                <a:path w="335914" h="690879">
                  <a:moveTo>
                    <a:pt x="0" y="0"/>
                  </a:moveTo>
                  <a:lnTo>
                    <a:pt x="0" y="259080"/>
                  </a:lnTo>
                </a:path>
                <a:path w="335914" h="690879">
                  <a:moveTo>
                    <a:pt x="0" y="431800"/>
                  </a:moveTo>
                  <a:lnTo>
                    <a:pt x="0" y="690880"/>
                  </a:lnTo>
                </a:path>
                <a:path w="335914" h="690879">
                  <a:moveTo>
                    <a:pt x="0" y="431800"/>
                  </a:moveTo>
                  <a:lnTo>
                    <a:pt x="167639" y="345313"/>
                  </a:lnTo>
                </a:path>
                <a:path w="335914" h="690879">
                  <a:moveTo>
                    <a:pt x="167639" y="345313"/>
                  </a:moveTo>
                  <a:lnTo>
                    <a:pt x="0" y="259080"/>
                  </a:lnTo>
                </a:path>
                <a:path w="335914" h="690879">
                  <a:moveTo>
                    <a:pt x="0" y="690880"/>
                  </a:moveTo>
                  <a:lnTo>
                    <a:pt x="335407" y="518159"/>
                  </a:lnTo>
                </a:path>
                <a:path w="335914" h="690879">
                  <a:moveTo>
                    <a:pt x="0" y="0"/>
                  </a:moveTo>
                  <a:lnTo>
                    <a:pt x="335407" y="172593"/>
                  </a:lnTo>
                </a:path>
                <a:path w="335914" h="690879">
                  <a:moveTo>
                    <a:pt x="335407" y="172593"/>
                  </a:moveTo>
                  <a:lnTo>
                    <a:pt x="335407" y="5181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18">
            <a:extLst>
              <a:ext uri="{FF2B5EF4-FFF2-40B4-BE49-F238E27FC236}">
                <a16:creationId xmlns:a16="http://schemas.microsoft.com/office/drawing/2014/main" id="{DEBA0C69-36D9-1B0C-6123-DF38D13BFF36}"/>
              </a:ext>
            </a:extLst>
          </p:cNvPr>
          <p:cNvGrpSpPr/>
          <p:nvPr/>
        </p:nvGrpSpPr>
        <p:grpSpPr>
          <a:xfrm>
            <a:off x="3411854" y="3226555"/>
            <a:ext cx="502920" cy="3368675"/>
            <a:chOff x="3604005" y="3713226"/>
            <a:chExt cx="502920" cy="3368675"/>
          </a:xfrm>
        </p:grpSpPr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8EF2C3CC-D051-23FC-A14E-5682913CBEBB}"/>
                </a:ext>
              </a:extLst>
            </p:cNvPr>
            <p:cNvSpPr/>
            <p:nvPr/>
          </p:nvSpPr>
          <p:spPr>
            <a:xfrm>
              <a:off x="3771645" y="38862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7E5C7819-CCBB-18E8-5B9F-6B085BEDE0A8}"/>
                </a:ext>
              </a:extLst>
            </p:cNvPr>
            <p:cNvSpPr/>
            <p:nvPr/>
          </p:nvSpPr>
          <p:spPr>
            <a:xfrm>
              <a:off x="3604005" y="4318000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167640" y="0"/>
                  </a:lnTo>
                </a:path>
                <a:path w="502920">
                  <a:moveTo>
                    <a:pt x="335280" y="0"/>
                  </a:moveTo>
                  <a:lnTo>
                    <a:pt x="5029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44A18208-E8B2-9439-F05C-C10A0C42A89C}"/>
                </a:ext>
              </a:extLst>
            </p:cNvPr>
            <p:cNvSpPr/>
            <p:nvPr/>
          </p:nvSpPr>
          <p:spPr>
            <a:xfrm>
              <a:off x="3856100" y="3713226"/>
              <a:ext cx="0" cy="3368675"/>
            </a:xfrm>
            <a:custGeom>
              <a:avLst/>
              <a:gdLst/>
              <a:ahLst/>
              <a:cxnLst/>
              <a:rect l="l" t="t" r="r" b="b"/>
              <a:pathLst>
                <a:path h="3368675">
                  <a:moveTo>
                    <a:pt x="0" y="0"/>
                  </a:moveTo>
                  <a:lnTo>
                    <a:pt x="0" y="336861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2">
            <a:extLst>
              <a:ext uri="{FF2B5EF4-FFF2-40B4-BE49-F238E27FC236}">
                <a16:creationId xmlns:a16="http://schemas.microsoft.com/office/drawing/2014/main" id="{A87301F4-CF5E-DC5E-FC3C-2EEF26B6C714}"/>
              </a:ext>
            </a:extLst>
          </p:cNvPr>
          <p:cNvSpPr txBox="1"/>
          <p:nvPr/>
        </p:nvSpPr>
        <p:spPr>
          <a:xfrm>
            <a:off x="6429533" y="4608823"/>
            <a:ext cx="335280" cy="51815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677BC69D-12CF-937E-D63E-5138ED1D3862}"/>
              </a:ext>
            </a:extLst>
          </p:cNvPr>
          <p:cNvSpPr txBox="1"/>
          <p:nvPr/>
        </p:nvSpPr>
        <p:spPr>
          <a:xfrm>
            <a:off x="4753038" y="4608823"/>
            <a:ext cx="335280" cy="51815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E5A6D0F5-B876-F1CD-2CAB-DE3CF7029360}"/>
              </a:ext>
            </a:extLst>
          </p:cNvPr>
          <p:cNvSpPr txBox="1"/>
          <p:nvPr/>
        </p:nvSpPr>
        <p:spPr>
          <a:xfrm>
            <a:off x="7267765" y="4608823"/>
            <a:ext cx="336550" cy="51815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062C0570-83B9-559F-8271-97E78CB82EF9}"/>
              </a:ext>
            </a:extLst>
          </p:cNvPr>
          <p:cNvSpPr txBox="1"/>
          <p:nvPr/>
        </p:nvSpPr>
        <p:spPr>
          <a:xfrm>
            <a:off x="3914775" y="4608823"/>
            <a:ext cx="335915" cy="51815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9" name="object 26">
            <a:extLst>
              <a:ext uri="{FF2B5EF4-FFF2-40B4-BE49-F238E27FC236}">
                <a16:creationId xmlns:a16="http://schemas.microsoft.com/office/drawing/2014/main" id="{3B7AB714-FF23-C43E-0C75-17881BA6F704}"/>
              </a:ext>
            </a:extLst>
          </p:cNvPr>
          <p:cNvGrpSpPr/>
          <p:nvPr/>
        </p:nvGrpSpPr>
        <p:grpSpPr>
          <a:xfrm>
            <a:off x="4243704" y="4429752"/>
            <a:ext cx="3030855" cy="1913255"/>
            <a:chOff x="4435855" y="4916423"/>
            <a:chExt cx="3030855" cy="1913255"/>
          </a:xfrm>
        </p:grpSpPr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02923BA5-9644-C570-187C-84ED3D0DF884}"/>
                </a:ext>
              </a:extLst>
            </p:cNvPr>
            <p:cNvSpPr/>
            <p:nvPr/>
          </p:nvSpPr>
          <p:spPr>
            <a:xfrm>
              <a:off x="5280533" y="5181853"/>
              <a:ext cx="167640" cy="346075"/>
            </a:xfrm>
            <a:custGeom>
              <a:avLst/>
              <a:gdLst/>
              <a:ahLst/>
              <a:cxnLst/>
              <a:rect l="l" t="t" r="r" b="b"/>
              <a:pathLst>
                <a:path w="167639" h="346075">
                  <a:moveTo>
                    <a:pt x="0" y="0"/>
                  </a:moveTo>
                  <a:lnTo>
                    <a:pt x="167639" y="0"/>
                  </a:lnTo>
                </a:path>
                <a:path w="167639" h="346075">
                  <a:moveTo>
                    <a:pt x="0" y="345567"/>
                  </a:moveTo>
                  <a:lnTo>
                    <a:pt x="167639" y="34556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8D92D152-BD5D-174C-CEF6-789A4AC540AB}"/>
                </a:ext>
              </a:extLst>
            </p:cNvPr>
            <p:cNvSpPr/>
            <p:nvPr/>
          </p:nvSpPr>
          <p:spPr>
            <a:xfrm>
              <a:off x="5615813" y="518185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639" y="0"/>
                  </a:lnTo>
                </a:path>
              </a:pathLst>
            </a:custGeom>
            <a:ln w="28575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9">
              <a:extLst>
                <a:ext uri="{FF2B5EF4-FFF2-40B4-BE49-F238E27FC236}">
                  <a16:creationId xmlns:a16="http://schemas.microsoft.com/office/drawing/2014/main" id="{C31825FE-8BE0-9BD4-6414-44E4C25F404B}"/>
                </a:ext>
              </a:extLst>
            </p:cNvPr>
            <p:cNvSpPr/>
            <p:nvPr/>
          </p:nvSpPr>
          <p:spPr>
            <a:xfrm>
              <a:off x="5615813" y="5527420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63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30">
              <a:extLst>
                <a:ext uri="{FF2B5EF4-FFF2-40B4-BE49-F238E27FC236}">
                  <a16:creationId xmlns:a16="http://schemas.microsoft.com/office/drawing/2014/main" id="{D9189C3C-AD3D-134A-C59C-F1499ED01736}"/>
                </a:ext>
              </a:extLst>
            </p:cNvPr>
            <p:cNvSpPr/>
            <p:nvPr/>
          </p:nvSpPr>
          <p:spPr>
            <a:xfrm>
              <a:off x="6286500" y="4922773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31">
              <a:extLst>
                <a:ext uri="{FF2B5EF4-FFF2-40B4-BE49-F238E27FC236}">
                  <a16:creationId xmlns:a16="http://schemas.microsoft.com/office/drawing/2014/main" id="{D35EAD4B-58D3-27EA-EF5E-EEBE2E14FA3E}"/>
                </a:ext>
              </a:extLst>
            </p:cNvPr>
            <p:cNvSpPr/>
            <p:nvPr/>
          </p:nvSpPr>
          <p:spPr>
            <a:xfrm>
              <a:off x="6118860" y="5354573"/>
              <a:ext cx="1006475" cy="346075"/>
            </a:xfrm>
            <a:custGeom>
              <a:avLst/>
              <a:gdLst/>
              <a:ahLst/>
              <a:cxnLst/>
              <a:rect l="l" t="t" r="r" b="b"/>
              <a:pathLst>
                <a:path w="1006475" h="346075">
                  <a:moveTo>
                    <a:pt x="0" y="0"/>
                  </a:moveTo>
                  <a:lnTo>
                    <a:pt x="167639" y="0"/>
                  </a:lnTo>
                </a:path>
                <a:path w="1006475" h="346075">
                  <a:moveTo>
                    <a:pt x="335279" y="0"/>
                  </a:moveTo>
                  <a:lnTo>
                    <a:pt x="502919" y="0"/>
                  </a:lnTo>
                </a:path>
                <a:path w="1006475" h="346075">
                  <a:moveTo>
                    <a:pt x="419099" y="0"/>
                  </a:moveTo>
                  <a:lnTo>
                    <a:pt x="419099" y="345567"/>
                  </a:lnTo>
                </a:path>
                <a:path w="1006475" h="346075">
                  <a:moveTo>
                    <a:pt x="838199" y="0"/>
                  </a:moveTo>
                  <a:lnTo>
                    <a:pt x="100596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32">
              <a:extLst>
                <a:ext uri="{FF2B5EF4-FFF2-40B4-BE49-F238E27FC236}">
                  <a16:creationId xmlns:a16="http://schemas.microsoft.com/office/drawing/2014/main" id="{C10EE30B-B0DF-655E-7CEC-DF565334BD88}"/>
                </a:ext>
              </a:extLst>
            </p:cNvPr>
            <p:cNvSpPr/>
            <p:nvPr/>
          </p:nvSpPr>
          <p:spPr>
            <a:xfrm>
              <a:off x="7124826" y="4922773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33">
              <a:extLst>
                <a:ext uri="{FF2B5EF4-FFF2-40B4-BE49-F238E27FC236}">
                  <a16:creationId xmlns:a16="http://schemas.microsoft.com/office/drawing/2014/main" id="{2C8B79C7-9FA1-EFFE-A609-4DC41A9AD8EE}"/>
                </a:ext>
              </a:extLst>
            </p:cNvPr>
            <p:cNvSpPr/>
            <p:nvPr/>
          </p:nvSpPr>
          <p:spPr>
            <a:xfrm>
              <a:off x="6537960" y="5354573"/>
              <a:ext cx="922655" cy="346075"/>
            </a:xfrm>
            <a:custGeom>
              <a:avLst/>
              <a:gdLst/>
              <a:ahLst/>
              <a:cxnLst/>
              <a:rect l="l" t="t" r="r" b="b"/>
              <a:pathLst>
                <a:path w="922654" h="346075">
                  <a:moveTo>
                    <a:pt x="754507" y="0"/>
                  </a:moveTo>
                  <a:lnTo>
                    <a:pt x="922147" y="0"/>
                  </a:lnTo>
                </a:path>
                <a:path w="922654" h="346075">
                  <a:moveTo>
                    <a:pt x="0" y="345567"/>
                  </a:moveTo>
                  <a:lnTo>
                    <a:pt x="502920" y="345567"/>
                  </a:lnTo>
                </a:path>
                <a:path w="922654" h="346075">
                  <a:moveTo>
                    <a:pt x="502920" y="172846"/>
                  </a:moveTo>
                  <a:lnTo>
                    <a:pt x="586867" y="172846"/>
                  </a:lnTo>
                </a:path>
                <a:path w="922654" h="346075">
                  <a:moveTo>
                    <a:pt x="502920" y="172846"/>
                  </a:moveTo>
                  <a:lnTo>
                    <a:pt x="502920" y="34556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34">
              <a:extLst>
                <a:ext uri="{FF2B5EF4-FFF2-40B4-BE49-F238E27FC236}">
                  <a16:creationId xmlns:a16="http://schemas.microsoft.com/office/drawing/2014/main" id="{DB110A65-F01E-400C-A3F0-3ACBCBBFAED0}"/>
                </a:ext>
              </a:extLst>
            </p:cNvPr>
            <p:cNvSpPr/>
            <p:nvPr/>
          </p:nvSpPr>
          <p:spPr>
            <a:xfrm>
              <a:off x="6286500" y="59594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35">
              <a:extLst>
                <a:ext uri="{FF2B5EF4-FFF2-40B4-BE49-F238E27FC236}">
                  <a16:creationId xmlns:a16="http://schemas.microsoft.com/office/drawing/2014/main" id="{A4F9F758-50D6-9F21-90AE-12D851F7A239}"/>
                </a:ext>
              </a:extLst>
            </p:cNvPr>
            <p:cNvSpPr/>
            <p:nvPr/>
          </p:nvSpPr>
          <p:spPr>
            <a:xfrm>
              <a:off x="6621526" y="6045199"/>
              <a:ext cx="335280" cy="692150"/>
            </a:xfrm>
            <a:custGeom>
              <a:avLst/>
              <a:gdLst/>
              <a:ahLst/>
              <a:cxnLst/>
              <a:rect l="l" t="t" r="r" b="b"/>
              <a:pathLst>
                <a:path w="335279" h="692150">
                  <a:moveTo>
                    <a:pt x="0" y="0"/>
                  </a:moveTo>
                  <a:lnTo>
                    <a:pt x="0" y="259587"/>
                  </a:lnTo>
                </a:path>
                <a:path w="335279" h="692150">
                  <a:moveTo>
                    <a:pt x="0" y="432562"/>
                  </a:moveTo>
                  <a:lnTo>
                    <a:pt x="0" y="692150"/>
                  </a:lnTo>
                </a:path>
                <a:path w="335279" h="692150">
                  <a:moveTo>
                    <a:pt x="0" y="432562"/>
                  </a:moveTo>
                  <a:lnTo>
                    <a:pt x="167385" y="346075"/>
                  </a:lnTo>
                </a:path>
                <a:path w="335279" h="692150">
                  <a:moveTo>
                    <a:pt x="167385" y="346075"/>
                  </a:moveTo>
                  <a:lnTo>
                    <a:pt x="0" y="259587"/>
                  </a:lnTo>
                </a:path>
                <a:path w="335279" h="692150">
                  <a:moveTo>
                    <a:pt x="0" y="692150"/>
                  </a:moveTo>
                  <a:lnTo>
                    <a:pt x="334899" y="519112"/>
                  </a:lnTo>
                </a:path>
                <a:path w="335279" h="692150">
                  <a:moveTo>
                    <a:pt x="0" y="0"/>
                  </a:moveTo>
                  <a:lnTo>
                    <a:pt x="334899" y="173100"/>
                  </a:lnTo>
                </a:path>
                <a:path w="335279" h="692150">
                  <a:moveTo>
                    <a:pt x="334899" y="173100"/>
                  </a:moveTo>
                  <a:lnTo>
                    <a:pt x="334899" y="5191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36">
              <a:extLst>
                <a:ext uri="{FF2B5EF4-FFF2-40B4-BE49-F238E27FC236}">
                  <a16:creationId xmlns:a16="http://schemas.microsoft.com/office/drawing/2014/main" id="{CA83A9F0-0428-8FF1-9FBC-BC697DDD0E27}"/>
                </a:ext>
              </a:extLst>
            </p:cNvPr>
            <p:cNvSpPr/>
            <p:nvPr/>
          </p:nvSpPr>
          <p:spPr>
            <a:xfrm>
              <a:off x="4609845" y="4922773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37">
              <a:extLst>
                <a:ext uri="{FF2B5EF4-FFF2-40B4-BE49-F238E27FC236}">
                  <a16:creationId xmlns:a16="http://schemas.microsoft.com/office/drawing/2014/main" id="{07A16B68-FF29-F824-E8D8-4EE31B807F4D}"/>
                </a:ext>
              </a:extLst>
            </p:cNvPr>
            <p:cNvSpPr/>
            <p:nvPr/>
          </p:nvSpPr>
          <p:spPr>
            <a:xfrm>
              <a:off x="4442205" y="5354573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167640" y="0"/>
                  </a:lnTo>
                </a:path>
                <a:path w="502920">
                  <a:moveTo>
                    <a:pt x="335280" y="0"/>
                  </a:moveTo>
                  <a:lnTo>
                    <a:pt x="5029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38">
            <a:extLst>
              <a:ext uri="{FF2B5EF4-FFF2-40B4-BE49-F238E27FC236}">
                <a16:creationId xmlns:a16="http://schemas.microsoft.com/office/drawing/2014/main" id="{1C132E63-BB95-CDAC-FFE9-E7C7C81033F5}"/>
              </a:ext>
            </a:extLst>
          </p:cNvPr>
          <p:cNvSpPr txBox="1"/>
          <p:nvPr/>
        </p:nvSpPr>
        <p:spPr>
          <a:xfrm>
            <a:off x="7267765" y="5645841"/>
            <a:ext cx="336550" cy="5175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80"/>
              </a:spcBef>
            </a:pPr>
            <a:r>
              <a:rPr sz="1100" spc="-25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39">
            <a:extLst>
              <a:ext uri="{FF2B5EF4-FFF2-40B4-BE49-F238E27FC236}">
                <a16:creationId xmlns:a16="http://schemas.microsoft.com/office/drawing/2014/main" id="{1F59B863-B7BF-6AE7-90BD-3245A0AFB8D4}"/>
              </a:ext>
            </a:extLst>
          </p:cNvPr>
          <p:cNvSpPr txBox="1"/>
          <p:nvPr/>
        </p:nvSpPr>
        <p:spPr>
          <a:xfrm>
            <a:off x="5591302" y="5645841"/>
            <a:ext cx="335280" cy="5175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80"/>
              </a:spcBef>
            </a:pPr>
            <a:r>
              <a:rPr sz="1100" spc="-2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75" name="object 40">
            <a:extLst>
              <a:ext uri="{FF2B5EF4-FFF2-40B4-BE49-F238E27FC236}">
                <a16:creationId xmlns:a16="http://schemas.microsoft.com/office/drawing/2014/main" id="{021314DE-81CC-ADB0-1E5D-5EA1A531A8AB}"/>
              </a:ext>
            </a:extLst>
          </p:cNvPr>
          <p:cNvSpPr txBox="1"/>
          <p:nvPr/>
        </p:nvSpPr>
        <p:spPr>
          <a:xfrm>
            <a:off x="8105775" y="5645841"/>
            <a:ext cx="336550" cy="5175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80"/>
              </a:spcBef>
            </a:pPr>
            <a:r>
              <a:rPr sz="1100" spc="-2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41">
            <a:extLst>
              <a:ext uri="{FF2B5EF4-FFF2-40B4-BE49-F238E27FC236}">
                <a16:creationId xmlns:a16="http://schemas.microsoft.com/office/drawing/2014/main" id="{796A956B-349E-D014-566F-953E6276834E}"/>
              </a:ext>
            </a:extLst>
          </p:cNvPr>
          <p:cNvSpPr txBox="1"/>
          <p:nvPr/>
        </p:nvSpPr>
        <p:spPr>
          <a:xfrm>
            <a:off x="4753038" y="5645841"/>
            <a:ext cx="335280" cy="5175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80"/>
              </a:spcBef>
            </a:pPr>
            <a:r>
              <a:rPr sz="1100" spc="-2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7" name="object 42">
            <a:extLst>
              <a:ext uri="{FF2B5EF4-FFF2-40B4-BE49-F238E27FC236}">
                <a16:creationId xmlns:a16="http://schemas.microsoft.com/office/drawing/2014/main" id="{ED4F536B-4B1D-0D13-3AF9-8B4AB7D72357}"/>
              </a:ext>
            </a:extLst>
          </p:cNvPr>
          <p:cNvGrpSpPr/>
          <p:nvPr/>
        </p:nvGrpSpPr>
        <p:grpSpPr>
          <a:xfrm>
            <a:off x="4495800" y="3226555"/>
            <a:ext cx="3609975" cy="3368675"/>
            <a:chOff x="4687951" y="3713226"/>
            <a:chExt cx="3609975" cy="3368675"/>
          </a:xfrm>
        </p:grpSpPr>
        <p:sp>
          <p:nvSpPr>
            <p:cNvPr id="78" name="object 43">
              <a:extLst>
                <a:ext uri="{FF2B5EF4-FFF2-40B4-BE49-F238E27FC236}">
                  <a16:creationId xmlns:a16="http://schemas.microsoft.com/office/drawing/2014/main" id="{C9B0C4CC-4013-67BD-06B4-5B5C71686EA2}"/>
                </a:ext>
              </a:extLst>
            </p:cNvPr>
            <p:cNvSpPr/>
            <p:nvPr/>
          </p:nvSpPr>
          <p:spPr>
            <a:xfrm>
              <a:off x="5495036" y="4280535"/>
              <a:ext cx="227329" cy="901065"/>
            </a:xfrm>
            <a:custGeom>
              <a:avLst/>
              <a:gdLst/>
              <a:ahLst/>
              <a:cxnLst/>
              <a:rect l="l" t="t" r="r" b="b"/>
              <a:pathLst>
                <a:path w="227329" h="901064">
                  <a:moveTo>
                    <a:pt x="177176" y="828680"/>
                  </a:moveTo>
                  <a:lnTo>
                    <a:pt x="152273" y="833501"/>
                  </a:lnTo>
                  <a:lnTo>
                    <a:pt x="204088" y="901064"/>
                  </a:lnTo>
                  <a:lnTo>
                    <a:pt x="220884" y="841120"/>
                  </a:lnTo>
                  <a:lnTo>
                    <a:pt x="179577" y="841120"/>
                  </a:lnTo>
                  <a:lnTo>
                    <a:pt x="177176" y="828680"/>
                  </a:lnTo>
                  <a:close/>
                </a:path>
                <a:path w="227329" h="901064">
                  <a:moveTo>
                    <a:pt x="202071" y="823862"/>
                  </a:moveTo>
                  <a:lnTo>
                    <a:pt x="177176" y="828680"/>
                  </a:lnTo>
                  <a:lnTo>
                    <a:pt x="179577" y="841120"/>
                  </a:lnTo>
                  <a:lnTo>
                    <a:pt x="204469" y="836294"/>
                  </a:lnTo>
                  <a:lnTo>
                    <a:pt x="202071" y="823862"/>
                  </a:lnTo>
                  <a:close/>
                </a:path>
                <a:path w="227329" h="901064">
                  <a:moveTo>
                    <a:pt x="227075" y="819022"/>
                  </a:moveTo>
                  <a:lnTo>
                    <a:pt x="202071" y="823862"/>
                  </a:lnTo>
                  <a:lnTo>
                    <a:pt x="204469" y="836294"/>
                  </a:lnTo>
                  <a:lnTo>
                    <a:pt x="179577" y="841120"/>
                  </a:lnTo>
                  <a:lnTo>
                    <a:pt x="220884" y="841120"/>
                  </a:lnTo>
                  <a:lnTo>
                    <a:pt x="227075" y="819022"/>
                  </a:lnTo>
                  <a:close/>
                </a:path>
                <a:path w="227329" h="901064">
                  <a:moveTo>
                    <a:pt x="56641" y="69945"/>
                  </a:moveTo>
                  <a:lnTo>
                    <a:pt x="44576" y="74929"/>
                  </a:lnTo>
                  <a:lnTo>
                    <a:pt x="31659" y="74929"/>
                  </a:lnTo>
                  <a:lnTo>
                    <a:pt x="177176" y="828680"/>
                  </a:lnTo>
                  <a:lnTo>
                    <a:pt x="202071" y="823862"/>
                  </a:lnTo>
                  <a:lnTo>
                    <a:pt x="57603" y="74929"/>
                  </a:lnTo>
                  <a:lnTo>
                    <a:pt x="44576" y="74929"/>
                  </a:lnTo>
                  <a:lnTo>
                    <a:pt x="57578" y="74800"/>
                  </a:lnTo>
                  <a:lnTo>
                    <a:pt x="56641" y="69945"/>
                  </a:lnTo>
                  <a:close/>
                </a:path>
                <a:path w="227329" h="901064">
                  <a:moveTo>
                    <a:pt x="49911" y="35051"/>
                  </a:moveTo>
                  <a:lnTo>
                    <a:pt x="24891" y="39877"/>
                  </a:lnTo>
                  <a:lnTo>
                    <a:pt x="31634" y="74800"/>
                  </a:lnTo>
                  <a:lnTo>
                    <a:pt x="44576" y="74929"/>
                  </a:lnTo>
                  <a:lnTo>
                    <a:pt x="56641" y="69945"/>
                  </a:lnTo>
                  <a:lnTo>
                    <a:pt x="49911" y="35051"/>
                  </a:lnTo>
                  <a:close/>
                </a:path>
                <a:path w="227329" h="901064">
                  <a:moveTo>
                    <a:pt x="30225" y="0"/>
                  </a:moveTo>
                  <a:lnTo>
                    <a:pt x="16216" y="5788"/>
                  </a:lnTo>
                  <a:lnTo>
                    <a:pt x="5873" y="16113"/>
                  </a:lnTo>
                  <a:lnTo>
                    <a:pt x="150" y="29557"/>
                  </a:lnTo>
                  <a:lnTo>
                    <a:pt x="0" y="44703"/>
                  </a:lnTo>
                  <a:lnTo>
                    <a:pt x="5732" y="58713"/>
                  </a:lnTo>
                  <a:lnTo>
                    <a:pt x="16049" y="69056"/>
                  </a:lnTo>
                  <a:lnTo>
                    <a:pt x="29485" y="74779"/>
                  </a:lnTo>
                  <a:lnTo>
                    <a:pt x="31634" y="74800"/>
                  </a:lnTo>
                  <a:lnTo>
                    <a:pt x="24891" y="39877"/>
                  </a:lnTo>
                  <a:lnTo>
                    <a:pt x="49911" y="35051"/>
                  </a:lnTo>
                  <a:lnTo>
                    <a:pt x="74754" y="35051"/>
                  </a:lnTo>
                  <a:lnTo>
                    <a:pt x="74802" y="30225"/>
                  </a:lnTo>
                  <a:lnTo>
                    <a:pt x="69070" y="16216"/>
                  </a:lnTo>
                  <a:lnTo>
                    <a:pt x="58753" y="5873"/>
                  </a:lnTo>
                  <a:lnTo>
                    <a:pt x="45317" y="150"/>
                  </a:lnTo>
                  <a:lnTo>
                    <a:pt x="30225" y="0"/>
                  </a:lnTo>
                  <a:close/>
                </a:path>
                <a:path w="227329" h="901064">
                  <a:moveTo>
                    <a:pt x="74754" y="35051"/>
                  </a:moveTo>
                  <a:lnTo>
                    <a:pt x="49911" y="35051"/>
                  </a:lnTo>
                  <a:lnTo>
                    <a:pt x="56641" y="69945"/>
                  </a:lnTo>
                  <a:lnTo>
                    <a:pt x="58586" y="69141"/>
                  </a:lnTo>
                  <a:lnTo>
                    <a:pt x="68929" y="58816"/>
                  </a:lnTo>
                  <a:lnTo>
                    <a:pt x="74652" y="45372"/>
                  </a:lnTo>
                  <a:lnTo>
                    <a:pt x="74754" y="35051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44">
              <a:extLst>
                <a:ext uri="{FF2B5EF4-FFF2-40B4-BE49-F238E27FC236}">
                  <a16:creationId xmlns:a16="http://schemas.microsoft.com/office/drawing/2014/main" id="{BEE9BBFD-A373-1021-2009-84E91AB54241}"/>
                </a:ext>
              </a:extLst>
            </p:cNvPr>
            <p:cNvSpPr/>
            <p:nvPr/>
          </p:nvSpPr>
          <p:spPr>
            <a:xfrm>
              <a:off x="6118225" y="6218301"/>
              <a:ext cx="503555" cy="346075"/>
            </a:xfrm>
            <a:custGeom>
              <a:avLst/>
              <a:gdLst/>
              <a:ahLst/>
              <a:cxnLst/>
              <a:rect l="l" t="t" r="r" b="b"/>
              <a:pathLst>
                <a:path w="503554" h="346075">
                  <a:moveTo>
                    <a:pt x="0" y="0"/>
                  </a:moveTo>
                  <a:lnTo>
                    <a:pt x="168275" y="0"/>
                  </a:lnTo>
                </a:path>
                <a:path w="503554" h="346075">
                  <a:moveTo>
                    <a:pt x="0" y="346011"/>
                  </a:moveTo>
                  <a:lnTo>
                    <a:pt x="168275" y="346011"/>
                  </a:lnTo>
                </a:path>
                <a:path w="503554" h="346075">
                  <a:moveTo>
                    <a:pt x="336550" y="0"/>
                  </a:moveTo>
                  <a:lnTo>
                    <a:pt x="5031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45">
              <a:extLst>
                <a:ext uri="{FF2B5EF4-FFF2-40B4-BE49-F238E27FC236}">
                  <a16:creationId xmlns:a16="http://schemas.microsoft.com/office/drawing/2014/main" id="{F5D0C64B-C5E2-2335-26E7-2C77CDF7AC7F}"/>
                </a:ext>
              </a:extLst>
            </p:cNvPr>
            <p:cNvSpPr/>
            <p:nvPr/>
          </p:nvSpPr>
          <p:spPr>
            <a:xfrm>
              <a:off x="6454775" y="6564312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624" y="0"/>
                  </a:lnTo>
                </a:path>
              </a:pathLst>
            </a:custGeom>
            <a:ln w="285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46">
              <a:extLst>
                <a:ext uri="{FF2B5EF4-FFF2-40B4-BE49-F238E27FC236}">
                  <a16:creationId xmlns:a16="http://schemas.microsoft.com/office/drawing/2014/main" id="{E78CA72A-5AD6-9849-4812-8FC75EBE30E3}"/>
                </a:ext>
              </a:extLst>
            </p:cNvPr>
            <p:cNvSpPr/>
            <p:nvPr/>
          </p:nvSpPr>
          <p:spPr>
            <a:xfrm>
              <a:off x="7124700" y="595947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47">
              <a:extLst>
                <a:ext uri="{FF2B5EF4-FFF2-40B4-BE49-F238E27FC236}">
                  <a16:creationId xmlns:a16="http://schemas.microsoft.com/office/drawing/2014/main" id="{452D36EA-9E8E-FC13-8794-D65490DA12EF}"/>
                </a:ext>
              </a:extLst>
            </p:cNvPr>
            <p:cNvSpPr/>
            <p:nvPr/>
          </p:nvSpPr>
          <p:spPr>
            <a:xfrm>
              <a:off x="6956425" y="6391275"/>
              <a:ext cx="1006475" cy="346075"/>
            </a:xfrm>
            <a:custGeom>
              <a:avLst/>
              <a:gdLst/>
              <a:ahLst/>
              <a:cxnLst/>
              <a:rect l="l" t="t" r="r" b="b"/>
              <a:pathLst>
                <a:path w="1006475" h="346075">
                  <a:moveTo>
                    <a:pt x="0" y="0"/>
                  </a:moveTo>
                  <a:lnTo>
                    <a:pt x="168275" y="0"/>
                  </a:lnTo>
                </a:path>
                <a:path w="1006475" h="346075">
                  <a:moveTo>
                    <a:pt x="336550" y="0"/>
                  </a:moveTo>
                  <a:lnTo>
                    <a:pt x="503174" y="0"/>
                  </a:lnTo>
                </a:path>
                <a:path w="1006475" h="346075">
                  <a:moveTo>
                    <a:pt x="419100" y="0"/>
                  </a:moveTo>
                  <a:lnTo>
                    <a:pt x="419100" y="346075"/>
                  </a:lnTo>
                </a:path>
                <a:path w="1006475" h="346075">
                  <a:moveTo>
                    <a:pt x="839851" y="0"/>
                  </a:moveTo>
                  <a:lnTo>
                    <a:pt x="10064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48">
              <a:extLst>
                <a:ext uri="{FF2B5EF4-FFF2-40B4-BE49-F238E27FC236}">
                  <a16:creationId xmlns:a16="http://schemas.microsoft.com/office/drawing/2014/main" id="{5B4DB2DA-27B2-4FC2-23EE-8419F304DDB6}"/>
                </a:ext>
              </a:extLst>
            </p:cNvPr>
            <p:cNvSpPr/>
            <p:nvPr/>
          </p:nvSpPr>
          <p:spPr>
            <a:xfrm>
              <a:off x="7962900" y="595947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49">
              <a:extLst>
                <a:ext uri="{FF2B5EF4-FFF2-40B4-BE49-F238E27FC236}">
                  <a16:creationId xmlns:a16="http://schemas.microsoft.com/office/drawing/2014/main" id="{249D0EF8-3FDD-27A5-9E2E-910CC86F2806}"/>
                </a:ext>
              </a:extLst>
            </p:cNvPr>
            <p:cNvSpPr/>
            <p:nvPr/>
          </p:nvSpPr>
          <p:spPr>
            <a:xfrm>
              <a:off x="7375525" y="6391275"/>
              <a:ext cx="922655" cy="346075"/>
            </a:xfrm>
            <a:custGeom>
              <a:avLst/>
              <a:gdLst/>
              <a:ahLst/>
              <a:cxnLst/>
              <a:rect l="l" t="t" r="r" b="b"/>
              <a:pathLst>
                <a:path w="922654" h="346075">
                  <a:moveTo>
                    <a:pt x="755650" y="0"/>
                  </a:moveTo>
                  <a:lnTo>
                    <a:pt x="922274" y="0"/>
                  </a:lnTo>
                </a:path>
                <a:path w="922654" h="346075">
                  <a:moveTo>
                    <a:pt x="0" y="346075"/>
                  </a:moveTo>
                  <a:lnTo>
                    <a:pt x="503174" y="346075"/>
                  </a:lnTo>
                </a:path>
                <a:path w="922654" h="346075">
                  <a:moveTo>
                    <a:pt x="503300" y="173037"/>
                  </a:moveTo>
                  <a:lnTo>
                    <a:pt x="587375" y="173037"/>
                  </a:lnTo>
                </a:path>
                <a:path w="922654" h="346075">
                  <a:moveTo>
                    <a:pt x="503300" y="173037"/>
                  </a:moveTo>
                  <a:lnTo>
                    <a:pt x="503300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50">
              <a:extLst>
                <a:ext uri="{FF2B5EF4-FFF2-40B4-BE49-F238E27FC236}">
                  <a16:creationId xmlns:a16="http://schemas.microsoft.com/office/drawing/2014/main" id="{71D7CA6A-5167-F89B-F609-99CEC341E5E5}"/>
                </a:ext>
              </a:extLst>
            </p:cNvPr>
            <p:cNvSpPr/>
            <p:nvPr/>
          </p:nvSpPr>
          <p:spPr>
            <a:xfrm>
              <a:off x="6332601" y="4453001"/>
              <a:ext cx="236854" cy="2110105"/>
            </a:xfrm>
            <a:custGeom>
              <a:avLst/>
              <a:gdLst/>
              <a:ahLst/>
              <a:cxnLst/>
              <a:rect l="l" t="t" r="r" b="b"/>
              <a:pathLst>
                <a:path w="236854" h="2110104">
                  <a:moveTo>
                    <a:pt x="185922" y="2034797"/>
                  </a:moveTo>
                  <a:lnTo>
                    <a:pt x="160654" y="2036826"/>
                  </a:lnTo>
                  <a:lnTo>
                    <a:pt x="204724" y="2109724"/>
                  </a:lnTo>
                  <a:lnTo>
                    <a:pt x="229836" y="2047494"/>
                  </a:lnTo>
                  <a:lnTo>
                    <a:pt x="186944" y="2047494"/>
                  </a:lnTo>
                  <a:lnTo>
                    <a:pt x="185922" y="2034797"/>
                  </a:lnTo>
                  <a:close/>
                </a:path>
                <a:path w="236854" h="2110104">
                  <a:moveTo>
                    <a:pt x="211321" y="2032759"/>
                  </a:moveTo>
                  <a:lnTo>
                    <a:pt x="185922" y="2034797"/>
                  </a:lnTo>
                  <a:lnTo>
                    <a:pt x="186944" y="2047494"/>
                  </a:lnTo>
                  <a:lnTo>
                    <a:pt x="212344" y="2045462"/>
                  </a:lnTo>
                  <a:lnTo>
                    <a:pt x="211321" y="2032759"/>
                  </a:lnTo>
                  <a:close/>
                </a:path>
                <a:path w="236854" h="2110104">
                  <a:moveTo>
                    <a:pt x="236600" y="2030730"/>
                  </a:moveTo>
                  <a:lnTo>
                    <a:pt x="211321" y="2032759"/>
                  </a:lnTo>
                  <a:lnTo>
                    <a:pt x="212344" y="2045462"/>
                  </a:lnTo>
                  <a:lnTo>
                    <a:pt x="186944" y="2047494"/>
                  </a:lnTo>
                  <a:lnTo>
                    <a:pt x="229836" y="2047494"/>
                  </a:lnTo>
                  <a:lnTo>
                    <a:pt x="236600" y="2030730"/>
                  </a:lnTo>
                  <a:close/>
                </a:path>
                <a:path w="236854" h="2110104">
                  <a:moveTo>
                    <a:pt x="53532" y="72480"/>
                  </a:moveTo>
                  <a:lnTo>
                    <a:pt x="41148" y="76073"/>
                  </a:lnTo>
                  <a:lnTo>
                    <a:pt x="28372" y="76072"/>
                  </a:lnTo>
                  <a:lnTo>
                    <a:pt x="185922" y="2034797"/>
                  </a:lnTo>
                  <a:lnTo>
                    <a:pt x="211321" y="2032759"/>
                  </a:lnTo>
                  <a:lnTo>
                    <a:pt x="53821" y="76073"/>
                  </a:lnTo>
                  <a:lnTo>
                    <a:pt x="41148" y="76073"/>
                  </a:lnTo>
                  <a:lnTo>
                    <a:pt x="28247" y="74520"/>
                  </a:lnTo>
                  <a:lnTo>
                    <a:pt x="53696" y="74520"/>
                  </a:lnTo>
                  <a:lnTo>
                    <a:pt x="53532" y="72480"/>
                  </a:lnTo>
                  <a:close/>
                </a:path>
                <a:path w="236854" h="2110104">
                  <a:moveTo>
                    <a:pt x="50673" y="36957"/>
                  </a:moveTo>
                  <a:lnTo>
                    <a:pt x="25400" y="39115"/>
                  </a:lnTo>
                  <a:lnTo>
                    <a:pt x="28247" y="74520"/>
                  </a:lnTo>
                  <a:lnTo>
                    <a:pt x="41148" y="76073"/>
                  </a:lnTo>
                  <a:lnTo>
                    <a:pt x="53532" y="72480"/>
                  </a:lnTo>
                  <a:lnTo>
                    <a:pt x="50673" y="36957"/>
                  </a:lnTo>
                  <a:close/>
                </a:path>
                <a:path w="236854" h="2110104">
                  <a:moveTo>
                    <a:pt x="34925" y="0"/>
                  </a:moveTo>
                  <a:lnTo>
                    <a:pt x="20395" y="4214"/>
                  </a:lnTo>
                  <a:lnTo>
                    <a:pt x="8985" y="13335"/>
                  </a:lnTo>
                  <a:lnTo>
                    <a:pt x="1813" y="26074"/>
                  </a:lnTo>
                  <a:lnTo>
                    <a:pt x="0" y="41148"/>
                  </a:lnTo>
                  <a:lnTo>
                    <a:pt x="4214" y="55677"/>
                  </a:lnTo>
                  <a:lnTo>
                    <a:pt x="13335" y="67087"/>
                  </a:lnTo>
                  <a:lnTo>
                    <a:pt x="26074" y="74259"/>
                  </a:lnTo>
                  <a:lnTo>
                    <a:pt x="28247" y="74520"/>
                  </a:lnTo>
                  <a:lnTo>
                    <a:pt x="25400" y="39115"/>
                  </a:lnTo>
                  <a:lnTo>
                    <a:pt x="50673" y="36957"/>
                  </a:lnTo>
                  <a:lnTo>
                    <a:pt x="75828" y="36957"/>
                  </a:lnTo>
                  <a:lnTo>
                    <a:pt x="76073" y="34925"/>
                  </a:lnTo>
                  <a:lnTo>
                    <a:pt x="71858" y="20395"/>
                  </a:lnTo>
                  <a:lnTo>
                    <a:pt x="62737" y="8985"/>
                  </a:lnTo>
                  <a:lnTo>
                    <a:pt x="49998" y="1813"/>
                  </a:lnTo>
                  <a:lnTo>
                    <a:pt x="34925" y="0"/>
                  </a:lnTo>
                  <a:close/>
                </a:path>
                <a:path w="236854" h="2110104">
                  <a:moveTo>
                    <a:pt x="75828" y="36957"/>
                  </a:moveTo>
                  <a:lnTo>
                    <a:pt x="50673" y="36957"/>
                  </a:lnTo>
                  <a:lnTo>
                    <a:pt x="53532" y="72480"/>
                  </a:lnTo>
                  <a:lnTo>
                    <a:pt x="55677" y="71858"/>
                  </a:lnTo>
                  <a:lnTo>
                    <a:pt x="67087" y="62737"/>
                  </a:lnTo>
                  <a:lnTo>
                    <a:pt x="74259" y="49998"/>
                  </a:lnTo>
                  <a:lnTo>
                    <a:pt x="75828" y="36957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51">
              <a:extLst>
                <a:ext uri="{FF2B5EF4-FFF2-40B4-BE49-F238E27FC236}">
                  <a16:creationId xmlns:a16="http://schemas.microsoft.com/office/drawing/2014/main" id="{A8E1C551-4229-A4A0-4F7D-DB97730F061E}"/>
                </a:ext>
              </a:extLst>
            </p:cNvPr>
            <p:cNvSpPr/>
            <p:nvPr/>
          </p:nvSpPr>
          <p:spPr>
            <a:xfrm>
              <a:off x="4694301" y="3713226"/>
              <a:ext cx="0" cy="3368675"/>
            </a:xfrm>
            <a:custGeom>
              <a:avLst/>
              <a:gdLst/>
              <a:ahLst/>
              <a:cxnLst/>
              <a:rect l="l" t="t" r="r" b="b"/>
              <a:pathLst>
                <a:path h="3368675">
                  <a:moveTo>
                    <a:pt x="0" y="0"/>
                  </a:moveTo>
                  <a:lnTo>
                    <a:pt x="0" y="336861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52">
              <a:extLst>
                <a:ext uri="{FF2B5EF4-FFF2-40B4-BE49-F238E27FC236}">
                  <a16:creationId xmlns:a16="http://schemas.microsoft.com/office/drawing/2014/main" id="{4A25220B-C493-CF37-5CFB-BBEE33C0E68D}"/>
                </a:ext>
              </a:extLst>
            </p:cNvPr>
            <p:cNvSpPr/>
            <p:nvPr/>
          </p:nvSpPr>
          <p:spPr>
            <a:xfrm>
              <a:off x="5448300" y="5959475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53">
              <a:extLst>
                <a:ext uri="{FF2B5EF4-FFF2-40B4-BE49-F238E27FC236}">
                  <a16:creationId xmlns:a16="http://schemas.microsoft.com/office/drawing/2014/main" id="{49F4A986-CBF0-3CF0-B662-2B7C2C1FC650}"/>
                </a:ext>
              </a:extLst>
            </p:cNvPr>
            <p:cNvSpPr/>
            <p:nvPr/>
          </p:nvSpPr>
          <p:spPr>
            <a:xfrm>
              <a:off x="5280025" y="6391275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8275" y="0"/>
                  </a:lnTo>
                </a:path>
                <a:path w="503554">
                  <a:moveTo>
                    <a:pt x="335025" y="0"/>
                  </a:moveTo>
                  <a:lnTo>
                    <a:pt x="503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54">
              <a:extLst>
                <a:ext uri="{FF2B5EF4-FFF2-40B4-BE49-F238E27FC236}">
                  <a16:creationId xmlns:a16="http://schemas.microsoft.com/office/drawing/2014/main" id="{F117F8F3-1717-4ACB-172E-2FDA04B42255}"/>
                </a:ext>
              </a:extLst>
            </p:cNvPr>
            <p:cNvSpPr/>
            <p:nvPr/>
          </p:nvSpPr>
          <p:spPr>
            <a:xfrm>
              <a:off x="5532501" y="3713226"/>
              <a:ext cx="2514600" cy="3368675"/>
            </a:xfrm>
            <a:custGeom>
              <a:avLst/>
              <a:gdLst/>
              <a:ahLst/>
              <a:cxnLst/>
              <a:rect l="l" t="t" r="r" b="b"/>
              <a:pathLst>
                <a:path w="2514600" h="3368675">
                  <a:moveTo>
                    <a:pt x="0" y="0"/>
                  </a:moveTo>
                  <a:lnTo>
                    <a:pt x="0" y="3368611"/>
                  </a:lnTo>
                </a:path>
                <a:path w="2514600" h="3368675">
                  <a:moveTo>
                    <a:pt x="838200" y="0"/>
                  </a:moveTo>
                  <a:lnTo>
                    <a:pt x="838200" y="3368611"/>
                  </a:lnTo>
                </a:path>
                <a:path w="2514600" h="3368675">
                  <a:moveTo>
                    <a:pt x="1676400" y="0"/>
                  </a:moveTo>
                  <a:lnTo>
                    <a:pt x="1676400" y="3368611"/>
                  </a:lnTo>
                </a:path>
                <a:path w="2514600" h="3368675">
                  <a:moveTo>
                    <a:pt x="2514600" y="0"/>
                  </a:moveTo>
                  <a:lnTo>
                    <a:pt x="2514600" y="336861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55">
            <a:extLst>
              <a:ext uri="{FF2B5EF4-FFF2-40B4-BE49-F238E27FC236}">
                <a16:creationId xmlns:a16="http://schemas.microsoft.com/office/drawing/2014/main" id="{84F1D45B-4074-BD4D-A254-6E666C1AEE49}"/>
              </a:ext>
            </a:extLst>
          </p:cNvPr>
          <p:cNvSpPr txBox="1"/>
          <p:nvPr/>
        </p:nvSpPr>
        <p:spPr>
          <a:xfrm>
            <a:off x="1116457" y="3712964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1800" spc="-25" dirty="0">
                <a:latin typeface="Trebuchet MS"/>
                <a:cs typeface="Trebuchet MS"/>
              </a:rPr>
              <a:t>sub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dirty="0">
                <a:solidFill>
                  <a:srgbClr val="3333FF"/>
                </a:solidFill>
                <a:latin typeface="Trebuchet MS"/>
                <a:cs typeface="Trebuchet MS"/>
              </a:rPr>
              <a:t>$2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$1,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$3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8" name="object 56">
            <a:extLst>
              <a:ext uri="{FF2B5EF4-FFF2-40B4-BE49-F238E27FC236}">
                <a16:creationId xmlns:a16="http://schemas.microsoft.com/office/drawing/2014/main" id="{7A019C55-8500-2AD7-F140-ACA6B03C21EC}"/>
              </a:ext>
            </a:extLst>
          </p:cNvPr>
          <p:cNvSpPr txBox="1"/>
          <p:nvPr/>
        </p:nvSpPr>
        <p:spPr>
          <a:xfrm>
            <a:off x="1116457" y="4670290"/>
            <a:ext cx="1744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1800" spc="-25" dirty="0">
                <a:latin typeface="Trebuchet MS"/>
                <a:cs typeface="Trebuchet MS"/>
              </a:rPr>
              <a:t>and</a:t>
            </a:r>
            <a:r>
              <a:rPr sz="1800" dirty="0">
                <a:latin typeface="Trebuchet MS"/>
                <a:cs typeface="Trebuchet MS"/>
              </a:rPr>
              <a:t>	$12,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333FF"/>
                </a:solidFill>
                <a:latin typeface="Trebuchet MS"/>
                <a:cs typeface="Trebuchet MS"/>
              </a:rPr>
              <a:t>$2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$5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9" name="object 57">
            <a:extLst>
              <a:ext uri="{FF2B5EF4-FFF2-40B4-BE49-F238E27FC236}">
                <a16:creationId xmlns:a16="http://schemas.microsoft.com/office/drawing/2014/main" id="{7649B4B9-C941-9855-D367-E2FF20744F04}"/>
              </a:ext>
            </a:extLst>
          </p:cNvPr>
          <p:cNvSpPr txBox="1"/>
          <p:nvPr/>
        </p:nvSpPr>
        <p:spPr>
          <a:xfrm>
            <a:off x="1116457" y="5734424"/>
            <a:ext cx="1746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1800" spc="-25" dirty="0">
                <a:latin typeface="Trebuchet MS"/>
                <a:cs typeface="Trebuchet MS"/>
              </a:rPr>
              <a:t>or</a:t>
            </a:r>
            <a:r>
              <a:rPr sz="1800" dirty="0">
                <a:latin typeface="Trebuchet MS"/>
                <a:cs typeface="Trebuchet MS"/>
              </a:rPr>
              <a:t>	$13,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$6,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333FF"/>
                </a:solidFill>
                <a:latin typeface="Trebuchet MS"/>
                <a:cs typeface="Trebuchet MS"/>
              </a:rPr>
              <a:t>$2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0" name="object 58">
            <a:extLst>
              <a:ext uri="{FF2B5EF4-FFF2-40B4-BE49-F238E27FC236}">
                <a16:creationId xmlns:a16="http://schemas.microsoft.com/office/drawing/2014/main" id="{47ECC718-BC5B-E716-27D1-C7494614512E}"/>
              </a:ext>
            </a:extLst>
          </p:cNvPr>
          <p:cNvSpPr txBox="1"/>
          <p:nvPr/>
        </p:nvSpPr>
        <p:spPr>
          <a:xfrm>
            <a:off x="187835" y="1021461"/>
            <a:ext cx="8726806" cy="2408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result,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spc="-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instructions,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Char char="—"/>
              <a:tabLst>
                <a:tab pos="75692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$1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$3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ct val="100000"/>
              </a:lnSpc>
              <a:spcBef>
                <a:spcPts val="4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EX/MEM</a:t>
            </a:r>
            <a:r>
              <a:rPr spc="-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292100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MEM/WB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SUB.</a:t>
            </a:r>
            <a:endParaRPr lang="en-US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292100" lvl="1" algn="ctr">
              <a:lnSpc>
                <a:spcPct val="100000"/>
              </a:lnSpc>
              <a:spcBef>
                <a:spcPts val="480"/>
              </a:spcBef>
              <a:tabLst>
                <a:tab pos="75692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9080">
              <a:lnSpc>
                <a:spcPct val="100000"/>
              </a:lnSpc>
              <a:tabLst>
                <a:tab pos="3629660" algn="l"/>
                <a:tab pos="4458970" algn="l"/>
                <a:tab pos="5289550" algn="l"/>
                <a:tab pos="6177915" algn="l"/>
                <a:tab pos="7009130" algn="l"/>
                <a:tab pos="7825740" algn="l"/>
              </a:tabLst>
            </a:pP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9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8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14" dirty="0"/>
              <a:t>Outline of Forwarding Hardware</a:t>
            </a:r>
            <a:endParaRPr lang="en-US"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9B82B6A0-B6D6-2D16-3F10-B0FBB4346518}"/>
              </a:ext>
            </a:extLst>
          </p:cNvPr>
          <p:cNvSpPr txBox="1"/>
          <p:nvPr/>
        </p:nvSpPr>
        <p:spPr>
          <a:xfrm>
            <a:off x="227178" y="1025525"/>
            <a:ext cx="8799169" cy="24034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sz="20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ALU’s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EX/MEM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MEM/WB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9652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multiplexers,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ForwardA</a:t>
            </a:r>
            <a:r>
              <a:rPr sz="20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ForwardB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6326D61E-1E4D-06D8-C9DD-966F3F7DC570}"/>
              </a:ext>
            </a:extLst>
          </p:cNvPr>
          <p:cNvGrpSpPr/>
          <p:nvPr/>
        </p:nvGrpSpPr>
        <p:grpSpPr>
          <a:xfrm>
            <a:off x="4259199" y="3574248"/>
            <a:ext cx="682625" cy="876300"/>
            <a:chOff x="4603750" y="3879850"/>
            <a:chExt cx="682625" cy="876300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65F8F779-3C70-D9F9-2F98-E162D3A753A0}"/>
                </a:ext>
              </a:extLst>
            </p:cNvPr>
            <p:cNvSpPr/>
            <p:nvPr/>
          </p:nvSpPr>
          <p:spPr>
            <a:xfrm>
              <a:off x="4610100" y="38862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E4D97787-5E3D-0285-A619-363CAD35B6D6}"/>
                </a:ext>
              </a:extLst>
            </p:cNvPr>
            <p:cNvSpPr/>
            <p:nvPr/>
          </p:nvSpPr>
          <p:spPr>
            <a:xfrm>
              <a:off x="4945125" y="3971925"/>
              <a:ext cx="335280" cy="692150"/>
            </a:xfrm>
            <a:custGeom>
              <a:avLst/>
              <a:gdLst/>
              <a:ahLst/>
              <a:cxnLst/>
              <a:rect l="l" t="t" r="r" b="b"/>
              <a:pathLst>
                <a:path w="335279" h="692150">
                  <a:moveTo>
                    <a:pt x="0" y="0"/>
                  </a:moveTo>
                  <a:lnTo>
                    <a:pt x="0" y="259587"/>
                  </a:lnTo>
                </a:path>
                <a:path w="335279" h="692150">
                  <a:moveTo>
                    <a:pt x="0" y="432562"/>
                  </a:moveTo>
                  <a:lnTo>
                    <a:pt x="0" y="692150"/>
                  </a:lnTo>
                </a:path>
                <a:path w="335279" h="692150">
                  <a:moveTo>
                    <a:pt x="0" y="432562"/>
                  </a:moveTo>
                  <a:lnTo>
                    <a:pt x="167386" y="346075"/>
                  </a:lnTo>
                </a:path>
                <a:path w="335279" h="692150">
                  <a:moveTo>
                    <a:pt x="167386" y="346075"/>
                  </a:moveTo>
                  <a:lnTo>
                    <a:pt x="0" y="259587"/>
                  </a:lnTo>
                </a:path>
                <a:path w="335279" h="692150">
                  <a:moveTo>
                    <a:pt x="0" y="692150"/>
                  </a:moveTo>
                  <a:lnTo>
                    <a:pt x="334899" y="519049"/>
                  </a:lnTo>
                </a:path>
                <a:path w="335279" h="692150">
                  <a:moveTo>
                    <a:pt x="0" y="0"/>
                  </a:moveTo>
                  <a:lnTo>
                    <a:pt x="334899" y="172974"/>
                  </a:lnTo>
                </a:path>
                <a:path w="335279" h="692150">
                  <a:moveTo>
                    <a:pt x="334899" y="172974"/>
                  </a:moveTo>
                  <a:lnTo>
                    <a:pt x="334899" y="5190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>
            <a:extLst>
              <a:ext uri="{FF2B5EF4-FFF2-40B4-BE49-F238E27FC236}">
                <a16:creationId xmlns:a16="http://schemas.microsoft.com/office/drawing/2014/main" id="{1D9FB771-1B08-A75C-911C-0CE65B753049}"/>
              </a:ext>
            </a:extLst>
          </p:cNvPr>
          <p:cNvSpPr txBox="1"/>
          <p:nvPr/>
        </p:nvSpPr>
        <p:spPr>
          <a:xfrm>
            <a:off x="5438838" y="3753571"/>
            <a:ext cx="335915" cy="5175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C4B09264-3F19-2A67-6C1D-8AC9B232D5D6}"/>
              </a:ext>
            </a:extLst>
          </p:cNvPr>
          <p:cNvSpPr txBox="1"/>
          <p:nvPr/>
        </p:nvSpPr>
        <p:spPr>
          <a:xfrm>
            <a:off x="3762375" y="3753571"/>
            <a:ext cx="335280" cy="517525"/>
          </a:xfrm>
          <a:prstGeom prst="rect">
            <a:avLst/>
          </a:prstGeom>
          <a:ln w="12700">
            <a:solidFill>
              <a:srgbClr val="FF00F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solidFill>
                  <a:srgbClr val="FF00FF"/>
                </a:solidFill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6CF30AB-F2FA-5B68-58A6-1200E2572BA6}"/>
              </a:ext>
            </a:extLst>
          </p:cNvPr>
          <p:cNvSpPr txBox="1"/>
          <p:nvPr/>
        </p:nvSpPr>
        <p:spPr>
          <a:xfrm>
            <a:off x="6277038" y="3753571"/>
            <a:ext cx="336550" cy="5175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DCD075C9-17AE-65CD-8881-3898CC4C9EE6}"/>
              </a:ext>
            </a:extLst>
          </p:cNvPr>
          <p:cNvSpPr txBox="1"/>
          <p:nvPr/>
        </p:nvSpPr>
        <p:spPr>
          <a:xfrm>
            <a:off x="2924175" y="3753571"/>
            <a:ext cx="335280" cy="5175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1">
            <a:extLst>
              <a:ext uri="{FF2B5EF4-FFF2-40B4-BE49-F238E27FC236}">
                <a16:creationId xmlns:a16="http://schemas.microsoft.com/office/drawing/2014/main" id="{04172EA4-82F8-17DD-2793-F7C52C8E9928}"/>
              </a:ext>
            </a:extLst>
          </p:cNvPr>
          <p:cNvGrpSpPr/>
          <p:nvPr/>
        </p:nvGrpSpPr>
        <p:grpSpPr>
          <a:xfrm>
            <a:off x="4082986" y="3574248"/>
            <a:ext cx="2200275" cy="1913255"/>
            <a:chOff x="4427537" y="3879850"/>
            <a:chExt cx="2200275" cy="1913255"/>
          </a:xfrm>
        </p:grpSpPr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E87C35DB-6808-38FE-0FCD-6F1F04D19F88}"/>
                </a:ext>
              </a:extLst>
            </p:cNvPr>
            <p:cNvSpPr/>
            <p:nvPr/>
          </p:nvSpPr>
          <p:spPr>
            <a:xfrm>
              <a:off x="4441825" y="4144899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2857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3FE18077-1950-17FA-B674-994DBE4E8DA3}"/>
                </a:ext>
              </a:extLst>
            </p:cNvPr>
            <p:cNvSpPr/>
            <p:nvPr/>
          </p:nvSpPr>
          <p:spPr>
            <a:xfrm>
              <a:off x="4441825" y="4490973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7799E50B-9523-15FB-EA56-0D620D6BFC5C}"/>
                </a:ext>
              </a:extLst>
            </p:cNvPr>
            <p:cNvSpPr/>
            <p:nvPr/>
          </p:nvSpPr>
          <p:spPr>
            <a:xfrm>
              <a:off x="4778375" y="4144899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624" y="0"/>
                  </a:lnTo>
                </a:path>
              </a:pathLst>
            </a:custGeom>
            <a:ln w="2857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2E5983FF-9A51-9FAF-CDA6-45BEC96CE87C}"/>
                </a:ext>
              </a:extLst>
            </p:cNvPr>
            <p:cNvSpPr/>
            <p:nvPr/>
          </p:nvSpPr>
          <p:spPr>
            <a:xfrm>
              <a:off x="4778375" y="4490973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62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255FE8D2-7335-946F-9AFC-BF782C18A036}"/>
                </a:ext>
              </a:extLst>
            </p:cNvPr>
            <p:cNvSpPr/>
            <p:nvPr/>
          </p:nvSpPr>
          <p:spPr>
            <a:xfrm>
              <a:off x="5448300" y="38862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4339CAE6-2557-8FD3-66D9-8A3442AF0722}"/>
                </a:ext>
              </a:extLst>
            </p:cNvPr>
            <p:cNvSpPr/>
            <p:nvPr/>
          </p:nvSpPr>
          <p:spPr>
            <a:xfrm>
              <a:off x="5280025" y="4318000"/>
              <a:ext cx="1006475" cy="346075"/>
            </a:xfrm>
            <a:custGeom>
              <a:avLst/>
              <a:gdLst/>
              <a:ahLst/>
              <a:cxnLst/>
              <a:rect l="l" t="t" r="r" b="b"/>
              <a:pathLst>
                <a:path w="1006475" h="346075">
                  <a:moveTo>
                    <a:pt x="0" y="0"/>
                  </a:moveTo>
                  <a:lnTo>
                    <a:pt x="168275" y="0"/>
                  </a:lnTo>
                </a:path>
                <a:path w="1006475" h="346075">
                  <a:moveTo>
                    <a:pt x="336550" y="0"/>
                  </a:moveTo>
                  <a:lnTo>
                    <a:pt x="503174" y="0"/>
                  </a:lnTo>
                </a:path>
                <a:path w="1006475" h="346075">
                  <a:moveTo>
                    <a:pt x="419100" y="0"/>
                  </a:moveTo>
                  <a:lnTo>
                    <a:pt x="419100" y="346075"/>
                  </a:lnTo>
                </a:path>
                <a:path w="1006475" h="346075">
                  <a:moveTo>
                    <a:pt x="839851" y="0"/>
                  </a:moveTo>
                  <a:lnTo>
                    <a:pt x="10064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20890409-C580-0F2D-B8D0-D0304D2B25D5}"/>
                </a:ext>
              </a:extLst>
            </p:cNvPr>
            <p:cNvSpPr/>
            <p:nvPr/>
          </p:nvSpPr>
          <p:spPr>
            <a:xfrm>
              <a:off x="6286500" y="38862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CB44225F-1163-B512-5E49-E18869099A70}"/>
                </a:ext>
              </a:extLst>
            </p:cNvPr>
            <p:cNvSpPr/>
            <p:nvPr/>
          </p:nvSpPr>
          <p:spPr>
            <a:xfrm>
              <a:off x="5699125" y="4318000"/>
              <a:ext cx="922655" cy="346075"/>
            </a:xfrm>
            <a:custGeom>
              <a:avLst/>
              <a:gdLst/>
              <a:ahLst/>
              <a:cxnLst/>
              <a:rect l="l" t="t" r="r" b="b"/>
              <a:pathLst>
                <a:path w="922654" h="346075">
                  <a:moveTo>
                    <a:pt x="755650" y="0"/>
                  </a:moveTo>
                  <a:lnTo>
                    <a:pt x="922274" y="0"/>
                  </a:lnTo>
                </a:path>
                <a:path w="922654" h="346075">
                  <a:moveTo>
                    <a:pt x="0" y="346075"/>
                  </a:moveTo>
                  <a:lnTo>
                    <a:pt x="503174" y="346075"/>
                  </a:lnTo>
                </a:path>
                <a:path w="922654" h="346075">
                  <a:moveTo>
                    <a:pt x="503300" y="172974"/>
                  </a:moveTo>
                  <a:lnTo>
                    <a:pt x="587375" y="172974"/>
                  </a:lnTo>
                </a:path>
                <a:path w="922654" h="346075">
                  <a:moveTo>
                    <a:pt x="503300" y="172974"/>
                  </a:moveTo>
                  <a:lnTo>
                    <a:pt x="503300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90D3A249-8F37-6D1B-E901-C35C5D8B7CBD}"/>
                </a:ext>
              </a:extLst>
            </p:cNvPr>
            <p:cNvSpPr/>
            <p:nvPr/>
          </p:nvSpPr>
          <p:spPr>
            <a:xfrm>
              <a:off x="5448172" y="49227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4828FC63-B464-5633-46EA-EB6B759D811D}"/>
                </a:ext>
              </a:extLst>
            </p:cNvPr>
            <p:cNvSpPr/>
            <p:nvPr/>
          </p:nvSpPr>
          <p:spPr>
            <a:xfrm>
              <a:off x="5783452" y="5009261"/>
              <a:ext cx="335915" cy="690880"/>
            </a:xfrm>
            <a:custGeom>
              <a:avLst/>
              <a:gdLst/>
              <a:ahLst/>
              <a:cxnLst/>
              <a:rect l="l" t="t" r="r" b="b"/>
              <a:pathLst>
                <a:path w="335914" h="690879">
                  <a:moveTo>
                    <a:pt x="0" y="0"/>
                  </a:moveTo>
                  <a:lnTo>
                    <a:pt x="0" y="259080"/>
                  </a:lnTo>
                </a:path>
                <a:path w="335914" h="690879">
                  <a:moveTo>
                    <a:pt x="0" y="431800"/>
                  </a:moveTo>
                  <a:lnTo>
                    <a:pt x="0" y="690880"/>
                  </a:lnTo>
                </a:path>
                <a:path w="335914" h="690879">
                  <a:moveTo>
                    <a:pt x="0" y="431800"/>
                  </a:moveTo>
                  <a:lnTo>
                    <a:pt x="167639" y="345313"/>
                  </a:lnTo>
                </a:path>
                <a:path w="335914" h="690879">
                  <a:moveTo>
                    <a:pt x="167639" y="345313"/>
                  </a:moveTo>
                  <a:lnTo>
                    <a:pt x="0" y="259080"/>
                  </a:lnTo>
                </a:path>
                <a:path w="335914" h="690879">
                  <a:moveTo>
                    <a:pt x="0" y="690880"/>
                  </a:moveTo>
                  <a:lnTo>
                    <a:pt x="335407" y="518159"/>
                  </a:lnTo>
                </a:path>
                <a:path w="335914" h="690879">
                  <a:moveTo>
                    <a:pt x="0" y="0"/>
                  </a:moveTo>
                  <a:lnTo>
                    <a:pt x="335407" y="172593"/>
                  </a:lnTo>
                </a:path>
                <a:path w="335914" h="690879">
                  <a:moveTo>
                    <a:pt x="335407" y="172593"/>
                  </a:moveTo>
                  <a:lnTo>
                    <a:pt x="335407" y="5181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2">
            <a:extLst>
              <a:ext uri="{FF2B5EF4-FFF2-40B4-BE49-F238E27FC236}">
                <a16:creationId xmlns:a16="http://schemas.microsoft.com/office/drawing/2014/main" id="{9C4F6600-4466-1182-1AA8-4DADF0E0D4CB}"/>
              </a:ext>
            </a:extLst>
          </p:cNvPr>
          <p:cNvGrpSpPr/>
          <p:nvPr/>
        </p:nvGrpSpPr>
        <p:grpSpPr>
          <a:xfrm>
            <a:off x="3259074" y="3407624"/>
            <a:ext cx="503555" cy="3368675"/>
            <a:chOff x="3603625" y="3713226"/>
            <a:chExt cx="503555" cy="3368675"/>
          </a:xfrm>
        </p:grpSpPr>
        <p:sp>
          <p:nvSpPr>
            <p:cNvPr id="28" name="object 23">
              <a:extLst>
                <a:ext uri="{FF2B5EF4-FFF2-40B4-BE49-F238E27FC236}">
                  <a16:creationId xmlns:a16="http://schemas.microsoft.com/office/drawing/2014/main" id="{5822A1A7-2D09-0CE1-0C61-2002681A0F33}"/>
                </a:ext>
              </a:extLst>
            </p:cNvPr>
            <p:cNvSpPr/>
            <p:nvPr/>
          </p:nvSpPr>
          <p:spPr>
            <a:xfrm>
              <a:off x="3771900" y="3886200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4">
              <a:extLst>
                <a:ext uri="{FF2B5EF4-FFF2-40B4-BE49-F238E27FC236}">
                  <a16:creationId xmlns:a16="http://schemas.microsoft.com/office/drawing/2014/main" id="{208F9C9D-D397-77C6-D620-B1046DEBDFC2}"/>
                </a:ext>
              </a:extLst>
            </p:cNvPr>
            <p:cNvSpPr/>
            <p:nvPr/>
          </p:nvSpPr>
          <p:spPr>
            <a:xfrm>
              <a:off x="3603625" y="4318000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8275" y="0"/>
                  </a:lnTo>
                </a:path>
                <a:path w="503554">
                  <a:moveTo>
                    <a:pt x="335025" y="0"/>
                  </a:moveTo>
                  <a:lnTo>
                    <a:pt x="503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5">
              <a:extLst>
                <a:ext uri="{FF2B5EF4-FFF2-40B4-BE49-F238E27FC236}">
                  <a16:creationId xmlns:a16="http://schemas.microsoft.com/office/drawing/2014/main" id="{581D318C-0240-21D7-35C9-752452FBD3FE}"/>
                </a:ext>
              </a:extLst>
            </p:cNvPr>
            <p:cNvSpPr/>
            <p:nvPr/>
          </p:nvSpPr>
          <p:spPr>
            <a:xfrm>
              <a:off x="3856100" y="3713226"/>
              <a:ext cx="0" cy="3368675"/>
            </a:xfrm>
            <a:custGeom>
              <a:avLst/>
              <a:gdLst/>
              <a:ahLst/>
              <a:cxnLst/>
              <a:rect l="l" t="t" r="r" b="b"/>
              <a:pathLst>
                <a:path h="3368675">
                  <a:moveTo>
                    <a:pt x="0" y="0"/>
                  </a:moveTo>
                  <a:lnTo>
                    <a:pt x="0" y="336861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26">
            <a:extLst>
              <a:ext uri="{FF2B5EF4-FFF2-40B4-BE49-F238E27FC236}">
                <a16:creationId xmlns:a16="http://schemas.microsoft.com/office/drawing/2014/main" id="{6610CEB2-70BD-E3A0-2A30-3E721D43343C}"/>
              </a:ext>
            </a:extLst>
          </p:cNvPr>
          <p:cNvSpPr txBox="1"/>
          <p:nvPr/>
        </p:nvSpPr>
        <p:spPr>
          <a:xfrm>
            <a:off x="6277038" y="4789892"/>
            <a:ext cx="335280" cy="51815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91E667A8-EE4A-4071-92BF-CD2716F215F7}"/>
              </a:ext>
            </a:extLst>
          </p:cNvPr>
          <p:cNvSpPr txBox="1"/>
          <p:nvPr/>
        </p:nvSpPr>
        <p:spPr>
          <a:xfrm>
            <a:off x="4600575" y="4789892"/>
            <a:ext cx="335280" cy="51815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33786939-F95E-B083-9FA6-A475F767C9EA}"/>
              </a:ext>
            </a:extLst>
          </p:cNvPr>
          <p:cNvSpPr txBox="1"/>
          <p:nvPr/>
        </p:nvSpPr>
        <p:spPr>
          <a:xfrm>
            <a:off x="7115365" y="4789892"/>
            <a:ext cx="336550" cy="51815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96F371A6-0B42-7641-EE5C-554855423B35}"/>
              </a:ext>
            </a:extLst>
          </p:cNvPr>
          <p:cNvSpPr txBox="1"/>
          <p:nvPr/>
        </p:nvSpPr>
        <p:spPr>
          <a:xfrm>
            <a:off x="3762375" y="4789892"/>
            <a:ext cx="335280" cy="51815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7" name="object 30">
            <a:extLst>
              <a:ext uri="{FF2B5EF4-FFF2-40B4-BE49-F238E27FC236}">
                <a16:creationId xmlns:a16="http://schemas.microsoft.com/office/drawing/2014/main" id="{5F3859EC-AF7C-C0E8-1B40-6B8921F3552E}"/>
              </a:ext>
            </a:extLst>
          </p:cNvPr>
          <p:cNvGrpSpPr/>
          <p:nvPr/>
        </p:nvGrpSpPr>
        <p:grpSpPr>
          <a:xfrm>
            <a:off x="4091304" y="4610821"/>
            <a:ext cx="3030855" cy="1913255"/>
            <a:chOff x="4435855" y="4916423"/>
            <a:chExt cx="3030855" cy="1913255"/>
          </a:xfrm>
        </p:grpSpPr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9F241D57-013A-C11F-28E5-EA6B7FA0A8C0}"/>
                </a:ext>
              </a:extLst>
            </p:cNvPr>
            <p:cNvSpPr/>
            <p:nvPr/>
          </p:nvSpPr>
          <p:spPr>
            <a:xfrm>
              <a:off x="5280533" y="5181853"/>
              <a:ext cx="167640" cy="346075"/>
            </a:xfrm>
            <a:custGeom>
              <a:avLst/>
              <a:gdLst/>
              <a:ahLst/>
              <a:cxnLst/>
              <a:rect l="l" t="t" r="r" b="b"/>
              <a:pathLst>
                <a:path w="167639" h="346075">
                  <a:moveTo>
                    <a:pt x="0" y="0"/>
                  </a:moveTo>
                  <a:lnTo>
                    <a:pt x="167639" y="0"/>
                  </a:lnTo>
                </a:path>
                <a:path w="167639" h="346075">
                  <a:moveTo>
                    <a:pt x="0" y="345567"/>
                  </a:moveTo>
                  <a:lnTo>
                    <a:pt x="167639" y="34556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5FFE8125-71AD-4567-457D-BAE5CEF60ADB}"/>
                </a:ext>
              </a:extLst>
            </p:cNvPr>
            <p:cNvSpPr/>
            <p:nvPr/>
          </p:nvSpPr>
          <p:spPr>
            <a:xfrm>
              <a:off x="5615813" y="5181853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639" y="0"/>
                  </a:lnTo>
                </a:path>
              </a:pathLst>
            </a:custGeom>
            <a:ln w="28575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33">
              <a:extLst>
                <a:ext uri="{FF2B5EF4-FFF2-40B4-BE49-F238E27FC236}">
                  <a16:creationId xmlns:a16="http://schemas.microsoft.com/office/drawing/2014/main" id="{59C10570-78F3-9663-C4D4-23BB4EAB7B84}"/>
                </a:ext>
              </a:extLst>
            </p:cNvPr>
            <p:cNvSpPr/>
            <p:nvPr/>
          </p:nvSpPr>
          <p:spPr>
            <a:xfrm>
              <a:off x="5615813" y="5527420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63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9C8C31BD-B924-069E-E368-666DD6E262A8}"/>
                </a:ext>
              </a:extLst>
            </p:cNvPr>
            <p:cNvSpPr/>
            <p:nvPr/>
          </p:nvSpPr>
          <p:spPr>
            <a:xfrm>
              <a:off x="6286500" y="4922773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E28376DF-F4B6-AF67-FAE5-9978089EEE6A}"/>
                </a:ext>
              </a:extLst>
            </p:cNvPr>
            <p:cNvSpPr/>
            <p:nvPr/>
          </p:nvSpPr>
          <p:spPr>
            <a:xfrm>
              <a:off x="6118860" y="5354573"/>
              <a:ext cx="1006475" cy="346075"/>
            </a:xfrm>
            <a:custGeom>
              <a:avLst/>
              <a:gdLst/>
              <a:ahLst/>
              <a:cxnLst/>
              <a:rect l="l" t="t" r="r" b="b"/>
              <a:pathLst>
                <a:path w="1006475" h="346075">
                  <a:moveTo>
                    <a:pt x="0" y="0"/>
                  </a:moveTo>
                  <a:lnTo>
                    <a:pt x="167639" y="0"/>
                  </a:lnTo>
                </a:path>
                <a:path w="1006475" h="346075">
                  <a:moveTo>
                    <a:pt x="335279" y="0"/>
                  </a:moveTo>
                  <a:lnTo>
                    <a:pt x="502919" y="0"/>
                  </a:lnTo>
                </a:path>
                <a:path w="1006475" h="346075">
                  <a:moveTo>
                    <a:pt x="419099" y="0"/>
                  </a:moveTo>
                  <a:lnTo>
                    <a:pt x="419099" y="345567"/>
                  </a:lnTo>
                </a:path>
                <a:path w="1006475" h="346075">
                  <a:moveTo>
                    <a:pt x="838199" y="0"/>
                  </a:moveTo>
                  <a:lnTo>
                    <a:pt x="100596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DB852722-8900-ADF3-DADD-DE8B129CB7FA}"/>
                </a:ext>
              </a:extLst>
            </p:cNvPr>
            <p:cNvSpPr/>
            <p:nvPr/>
          </p:nvSpPr>
          <p:spPr>
            <a:xfrm>
              <a:off x="7124826" y="4922773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37">
              <a:extLst>
                <a:ext uri="{FF2B5EF4-FFF2-40B4-BE49-F238E27FC236}">
                  <a16:creationId xmlns:a16="http://schemas.microsoft.com/office/drawing/2014/main" id="{E7DD607F-D18C-F8E2-258C-975F105A830D}"/>
                </a:ext>
              </a:extLst>
            </p:cNvPr>
            <p:cNvSpPr/>
            <p:nvPr/>
          </p:nvSpPr>
          <p:spPr>
            <a:xfrm>
              <a:off x="6537960" y="5354573"/>
              <a:ext cx="922655" cy="346075"/>
            </a:xfrm>
            <a:custGeom>
              <a:avLst/>
              <a:gdLst/>
              <a:ahLst/>
              <a:cxnLst/>
              <a:rect l="l" t="t" r="r" b="b"/>
              <a:pathLst>
                <a:path w="922654" h="346075">
                  <a:moveTo>
                    <a:pt x="754507" y="0"/>
                  </a:moveTo>
                  <a:lnTo>
                    <a:pt x="922147" y="0"/>
                  </a:lnTo>
                </a:path>
                <a:path w="922654" h="346075">
                  <a:moveTo>
                    <a:pt x="0" y="345567"/>
                  </a:moveTo>
                  <a:lnTo>
                    <a:pt x="502920" y="345567"/>
                  </a:lnTo>
                </a:path>
                <a:path w="922654" h="346075">
                  <a:moveTo>
                    <a:pt x="502920" y="172846"/>
                  </a:moveTo>
                  <a:lnTo>
                    <a:pt x="586867" y="172846"/>
                  </a:lnTo>
                </a:path>
                <a:path w="922654" h="346075">
                  <a:moveTo>
                    <a:pt x="502920" y="172846"/>
                  </a:moveTo>
                  <a:lnTo>
                    <a:pt x="502920" y="34556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8">
              <a:extLst>
                <a:ext uri="{FF2B5EF4-FFF2-40B4-BE49-F238E27FC236}">
                  <a16:creationId xmlns:a16="http://schemas.microsoft.com/office/drawing/2014/main" id="{BC1C68A2-A92D-2697-3CFC-155A53859BE0}"/>
                </a:ext>
              </a:extLst>
            </p:cNvPr>
            <p:cNvSpPr/>
            <p:nvPr/>
          </p:nvSpPr>
          <p:spPr>
            <a:xfrm>
              <a:off x="6286500" y="59594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39">
              <a:extLst>
                <a:ext uri="{FF2B5EF4-FFF2-40B4-BE49-F238E27FC236}">
                  <a16:creationId xmlns:a16="http://schemas.microsoft.com/office/drawing/2014/main" id="{C5345F19-467E-E2FD-9CF2-91C7950CA200}"/>
                </a:ext>
              </a:extLst>
            </p:cNvPr>
            <p:cNvSpPr/>
            <p:nvPr/>
          </p:nvSpPr>
          <p:spPr>
            <a:xfrm>
              <a:off x="6621526" y="6045199"/>
              <a:ext cx="335280" cy="692150"/>
            </a:xfrm>
            <a:custGeom>
              <a:avLst/>
              <a:gdLst/>
              <a:ahLst/>
              <a:cxnLst/>
              <a:rect l="l" t="t" r="r" b="b"/>
              <a:pathLst>
                <a:path w="335279" h="692150">
                  <a:moveTo>
                    <a:pt x="0" y="0"/>
                  </a:moveTo>
                  <a:lnTo>
                    <a:pt x="0" y="259587"/>
                  </a:lnTo>
                </a:path>
                <a:path w="335279" h="692150">
                  <a:moveTo>
                    <a:pt x="0" y="432562"/>
                  </a:moveTo>
                  <a:lnTo>
                    <a:pt x="0" y="692150"/>
                  </a:lnTo>
                </a:path>
                <a:path w="335279" h="692150">
                  <a:moveTo>
                    <a:pt x="0" y="432562"/>
                  </a:moveTo>
                  <a:lnTo>
                    <a:pt x="167385" y="346075"/>
                  </a:lnTo>
                </a:path>
                <a:path w="335279" h="692150">
                  <a:moveTo>
                    <a:pt x="167385" y="346075"/>
                  </a:moveTo>
                  <a:lnTo>
                    <a:pt x="0" y="259587"/>
                  </a:lnTo>
                </a:path>
                <a:path w="335279" h="692150">
                  <a:moveTo>
                    <a:pt x="0" y="692150"/>
                  </a:moveTo>
                  <a:lnTo>
                    <a:pt x="334899" y="519112"/>
                  </a:lnTo>
                </a:path>
                <a:path w="335279" h="692150">
                  <a:moveTo>
                    <a:pt x="0" y="0"/>
                  </a:moveTo>
                  <a:lnTo>
                    <a:pt x="334899" y="173100"/>
                  </a:lnTo>
                </a:path>
                <a:path w="335279" h="692150">
                  <a:moveTo>
                    <a:pt x="334899" y="173100"/>
                  </a:moveTo>
                  <a:lnTo>
                    <a:pt x="334899" y="51911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40">
              <a:extLst>
                <a:ext uri="{FF2B5EF4-FFF2-40B4-BE49-F238E27FC236}">
                  <a16:creationId xmlns:a16="http://schemas.microsoft.com/office/drawing/2014/main" id="{130E2062-EF04-D759-5B61-AD0A790BB907}"/>
                </a:ext>
              </a:extLst>
            </p:cNvPr>
            <p:cNvSpPr/>
            <p:nvPr/>
          </p:nvSpPr>
          <p:spPr>
            <a:xfrm>
              <a:off x="4609845" y="4922773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41">
              <a:extLst>
                <a:ext uri="{FF2B5EF4-FFF2-40B4-BE49-F238E27FC236}">
                  <a16:creationId xmlns:a16="http://schemas.microsoft.com/office/drawing/2014/main" id="{33A5A01C-EC62-24F6-DAEE-A787A999C98D}"/>
                </a:ext>
              </a:extLst>
            </p:cNvPr>
            <p:cNvSpPr/>
            <p:nvPr/>
          </p:nvSpPr>
          <p:spPr>
            <a:xfrm>
              <a:off x="4442205" y="5354573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167640" y="0"/>
                  </a:lnTo>
                </a:path>
                <a:path w="502920">
                  <a:moveTo>
                    <a:pt x="335280" y="0"/>
                  </a:moveTo>
                  <a:lnTo>
                    <a:pt x="5029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42">
            <a:extLst>
              <a:ext uri="{FF2B5EF4-FFF2-40B4-BE49-F238E27FC236}">
                <a16:creationId xmlns:a16="http://schemas.microsoft.com/office/drawing/2014/main" id="{CD444C01-0E7B-C8E5-4A16-A27FD104101A}"/>
              </a:ext>
            </a:extLst>
          </p:cNvPr>
          <p:cNvSpPr txBox="1"/>
          <p:nvPr/>
        </p:nvSpPr>
        <p:spPr>
          <a:xfrm>
            <a:off x="7115365" y="5826910"/>
            <a:ext cx="336550" cy="5175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80"/>
              </a:spcBef>
            </a:pPr>
            <a:r>
              <a:rPr sz="1100" spc="-25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5" name="object 43">
            <a:extLst>
              <a:ext uri="{FF2B5EF4-FFF2-40B4-BE49-F238E27FC236}">
                <a16:creationId xmlns:a16="http://schemas.microsoft.com/office/drawing/2014/main" id="{7976B591-0FD5-AC57-9FE4-F16F89BBBF05}"/>
              </a:ext>
            </a:extLst>
          </p:cNvPr>
          <p:cNvSpPr txBox="1"/>
          <p:nvPr/>
        </p:nvSpPr>
        <p:spPr>
          <a:xfrm>
            <a:off x="5438838" y="5826910"/>
            <a:ext cx="335915" cy="5175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80"/>
              </a:spcBef>
            </a:pPr>
            <a:r>
              <a:rPr sz="1100" spc="-2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6" name="object 44">
            <a:extLst>
              <a:ext uri="{FF2B5EF4-FFF2-40B4-BE49-F238E27FC236}">
                <a16:creationId xmlns:a16="http://schemas.microsoft.com/office/drawing/2014/main" id="{19D973ED-B434-4FD6-6840-24FA10E7E192}"/>
              </a:ext>
            </a:extLst>
          </p:cNvPr>
          <p:cNvSpPr txBox="1"/>
          <p:nvPr/>
        </p:nvSpPr>
        <p:spPr>
          <a:xfrm>
            <a:off x="7953375" y="5826910"/>
            <a:ext cx="336550" cy="5175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80"/>
              </a:spcBef>
            </a:pPr>
            <a:r>
              <a:rPr sz="1100" spc="-2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7" name="object 45">
            <a:extLst>
              <a:ext uri="{FF2B5EF4-FFF2-40B4-BE49-F238E27FC236}">
                <a16:creationId xmlns:a16="http://schemas.microsoft.com/office/drawing/2014/main" id="{D3A36135-75FF-66F0-7089-6178B977C5E2}"/>
              </a:ext>
            </a:extLst>
          </p:cNvPr>
          <p:cNvSpPr txBox="1"/>
          <p:nvPr/>
        </p:nvSpPr>
        <p:spPr>
          <a:xfrm>
            <a:off x="4600575" y="5826910"/>
            <a:ext cx="335280" cy="5175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80"/>
              </a:spcBef>
            </a:pPr>
            <a:r>
              <a:rPr sz="1100" spc="-2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8" name="object 46">
            <a:extLst>
              <a:ext uri="{FF2B5EF4-FFF2-40B4-BE49-F238E27FC236}">
                <a16:creationId xmlns:a16="http://schemas.microsoft.com/office/drawing/2014/main" id="{1A510B2B-D3FA-E694-68E6-E53952D69980}"/>
              </a:ext>
            </a:extLst>
          </p:cNvPr>
          <p:cNvGrpSpPr/>
          <p:nvPr/>
        </p:nvGrpSpPr>
        <p:grpSpPr>
          <a:xfrm>
            <a:off x="4343400" y="3407624"/>
            <a:ext cx="3609975" cy="3368675"/>
            <a:chOff x="4687951" y="3713226"/>
            <a:chExt cx="3609975" cy="3368675"/>
          </a:xfrm>
        </p:grpSpPr>
        <p:sp>
          <p:nvSpPr>
            <p:cNvPr id="159" name="object 47">
              <a:extLst>
                <a:ext uri="{FF2B5EF4-FFF2-40B4-BE49-F238E27FC236}">
                  <a16:creationId xmlns:a16="http://schemas.microsoft.com/office/drawing/2014/main" id="{30B22D9C-83E4-557A-6F3E-9ADD8984ED0F}"/>
                </a:ext>
              </a:extLst>
            </p:cNvPr>
            <p:cNvSpPr/>
            <p:nvPr/>
          </p:nvSpPr>
          <p:spPr>
            <a:xfrm>
              <a:off x="5495036" y="4280535"/>
              <a:ext cx="227329" cy="901065"/>
            </a:xfrm>
            <a:custGeom>
              <a:avLst/>
              <a:gdLst/>
              <a:ahLst/>
              <a:cxnLst/>
              <a:rect l="l" t="t" r="r" b="b"/>
              <a:pathLst>
                <a:path w="227329" h="901064">
                  <a:moveTo>
                    <a:pt x="177176" y="828680"/>
                  </a:moveTo>
                  <a:lnTo>
                    <a:pt x="152273" y="833501"/>
                  </a:lnTo>
                  <a:lnTo>
                    <a:pt x="204088" y="901064"/>
                  </a:lnTo>
                  <a:lnTo>
                    <a:pt x="220884" y="841120"/>
                  </a:lnTo>
                  <a:lnTo>
                    <a:pt x="179577" y="841120"/>
                  </a:lnTo>
                  <a:lnTo>
                    <a:pt x="177176" y="828680"/>
                  </a:lnTo>
                  <a:close/>
                </a:path>
                <a:path w="227329" h="901064">
                  <a:moveTo>
                    <a:pt x="202071" y="823862"/>
                  </a:moveTo>
                  <a:lnTo>
                    <a:pt x="177176" y="828680"/>
                  </a:lnTo>
                  <a:lnTo>
                    <a:pt x="179577" y="841120"/>
                  </a:lnTo>
                  <a:lnTo>
                    <a:pt x="204469" y="836294"/>
                  </a:lnTo>
                  <a:lnTo>
                    <a:pt x="202071" y="823862"/>
                  </a:lnTo>
                  <a:close/>
                </a:path>
                <a:path w="227329" h="901064">
                  <a:moveTo>
                    <a:pt x="227075" y="819022"/>
                  </a:moveTo>
                  <a:lnTo>
                    <a:pt x="202071" y="823862"/>
                  </a:lnTo>
                  <a:lnTo>
                    <a:pt x="204469" y="836294"/>
                  </a:lnTo>
                  <a:lnTo>
                    <a:pt x="179577" y="841120"/>
                  </a:lnTo>
                  <a:lnTo>
                    <a:pt x="220884" y="841120"/>
                  </a:lnTo>
                  <a:lnTo>
                    <a:pt x="227075" y="819022"/>
                  </a:lnTo>
                  <a:close/>
                </a:path>
                <a:path w="227329" h="901064">
                  <a:moveTo>
                    <a:pt x="56641" y="69945"/>
                  </a:moveTo>
                  <a:lnTo>
                    <a:pt x="44576" y="74929"/>
                  </a:lnTo>
                  <a:lnTo>
                    <a:pt x="31659" y="74929"/>
                  </a:lnTo>
                  <a:lnTo>
                    <a:pt x="177176" y="828680"/>
                  </a:lnTo>
                  <a:lnTo>
                    <a:pt x="202071" y="823862"/>
                  </a:lnTo>
                  <a:lnTo>
                    <a:pt x="57603" y="74929"/>
                  </a:lnTo>
                  <a:lnTo>
                    <a:pt x="44576" y="74929"/>
                  </a:lnTo>
                  <a:lnTo>
                    <a:pt x="57578" y="74800"/>
                  </a:lnTo>
                  <a:lnTo>
                    <a:pt x="56641" y="69945"/>
                  </a:lnTo>
                  <a:close/>
                </a:path>
                <a:path w="227329" h="901064">
                  <a:moveTo>
                    <a:pt x="49911" y="35051"/>
                  </a:moveTo>
                  <a:lnTo>
                    <a:pt x="24891" y="39877"/>
                  </a:lnTo>
                  <a:lnTo>
                    <a:pt x="31634" y="74800"/>
                  </a:lnTo>
                  <a:lnTo>
                    <a:pt x="44576" y="74929"/>
                  </a:lnTo>
                  <a:lnTo>
                    <a:pt x="56641" y="69945"/>
                  </a:lnTo>
                  <a:lnTo>
                    <a:pt x="49911" y="35051"/>
                  </a:lnTo>
                  <a:close/>
                </a:path>
                <a:path w="227329" h="901064">
                  <a:moveTo>
                    <a:pt x="30225" y="0"/>
                  </a:moveTo>
                  <a:lnTo>
                    <a:pt x="16216" y="5788"/>
                  </a:lnTo>
                  <a:lnTo>
                    <a:pt x="5873" y="16113"/>
                  </a:lnTo>
                  <a:lnTo>
                    <a:pt x="150" y="29557"/>
                  </a:lnTo>
                  <a:lnTo>
                    <a:pt x="0" y="44703"/>
                  </a:lnTo>
                  <a:lnTo>
                    <a:pt x="5732" y="58713"/>
                  </a:lnTo>
                  <a:lnTo>
                    <a:pt x="16049" y="69056"/>
                  </a:lnTo>
                  <a:lnTo>
                    <a:pt x="29485" y="74779"/>
                  </a:lnTo>
                  <a:lnTo>
                    <a:pt x="31634" y="74800"/>
                  </a:lnTo>
                  <a:lnTo>
                    <a:pt x="24891" y="39877"/>
                  </a:lnTo>
                  <a:lnTo>
                    <a:pt x="49911" y="35051"/>
                  </a:lnTo>
                  <a:lnTo>
                    <a:pt x="74754" y="35051"/>
                  </a:lnTo>
                  <a:lnTo>
                    <a:pt x="74802" y="30225"/>
                  </a:lnTo>
                  <a:lnTo>
                    <a:pt x="69070" y="16216"/>
                  </a:lnTo>
                  <a:lnTo>
                    <a:pt x="58753" y="5873"/>
                  </a:lnTo>
                  <a:lnTo>
                    <a:pt x="45317" y="150"/>
                  </a:lnTo>
                  <a:lnTo>
                    <a:pt x="30225" y="0"/>
                  </a:lnTo>
                  <a:close/>
                </a:path>
                <a:path w="227329" h="901064">
                  <a:moveTo>
                    <a:pt x="74754" y="35051"/>
                  </a:moveTo>
                  <a:lnTo>
                    <a:pt x="49911" y="35051"/>
                  </a:lnTo>
                  <a:lnTo>
                    <a:pt x="56641" y="69945"/>
                  </a:lnTo>
                  <a:lnTo>
                    <a:pt x="58586" y="69141"/>
                  </a:lnTo>
                  <a:lnTo>
                    <a:pt x="68929" y="58816"/>
                  </a:lnTo>
                  <a:lnTo>
                    <a:pt x="74652" y="45372"/>
                  </a:lnTo>
                  <a:lnTo>
                    <a:pt x="74754" y="35051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48">
              <a:extLst>
                <a:ext uri="{FF2B5EF4-FFF2-40B4-BE49-F238E27FC236}">
                  <a16:creationId xmlns:a16="http://schemas.microsoft.com/office/drawing/2014/main" id="{B1A359E7-BBD8-5AFA-942B-0BB1005B6CE9}"/>
                </a:ext>
              </a:extLst>
            </p:cNvPr>
            <p:cNvSpPr/>
            <p:nvPr/>
          </p:nvSpPr>
          <p:spPr>
            <a:xfrm>
              <a:off x="6118225" y="6218301"/>
              <a:ext cx="503555" cy="346075"/>
            </a:xfrm>
            <a:custGeom>
              <a:avLst/>
              <a:gdLst/>
              <a:ahLst/>
              <a:cxnLst/>
              <a:rect l="l" t="t" r="r" b="b"/>
              <a:pathLst>
                <a:path w="503554" h="346075">
                  <a:moveTo>
                    <a:pt x="0" y="0"/>
                  </a:moveTo>
                  <a:lnTo>
                    <a:pt x="168275" y="0"/>
                  </a:lnTo>
                </a:path>
                <a:path w="503554" h="346075">
                  <a:moveTo>
                    <a:pt x="0" y="346011"/>
                  </a:moveTo>
                  <a:lnTo>
                    <a:pt x="168275" y="346011"/>
                  </a:lnTo>
                </a:path>
                <a:path w="503554" h="346075">
                  <a:moveTo>
                    <a:pt x="336550" y="0"/>
                  </a:moveTo>
                  <a:lnTo>
                    <a:pt x="5031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49">
              <a:extLst>
                <a:ext uri="{FF2B5EF4-FFF2-40B4-BE49-F238E27FC236}">
                  <a16:creationId xmlns:a16="http://schemas.microsoft.com/office/drawing/2014/main" id="{825DE35A-8849-30CE-DA6B-7E62DDB4C0BE}"/>
                </a:ext>
              </a:extLst>
            </p:cNvPr>
            <p:cNvSpPr/>
            <p:nvPr/>
          </p:nvSpPr>
          <p:spPr>
            <a:xfrm>
              <a:off x="6454775" y="6564312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624" y="0"/>
                  </a:lnTo>
                </a:path>
              </a:pathLst>
            </a:custGeom>
            <a:ln w="28575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50">
              <a:extLst>
                <a:ext uri="{FF2B5EF4-FFF2-40B4-BE49-F238E27FC236}">
                  <a16:creationId xmlns:a16="http://schemas.microsoft.com/office/drawing/2014/main" id="{0B22E5BC-C285-E0F5-4CBB-46C54E92DD98}"/>
                </a:ext>
              </a:extLst>
            </p:cNvPr>
            <p:cNvSpPr/>
            <p:nvPr/>
          </p:nvSpPr>
          <p:spPr>
            <a:xfrm>
              <a:off x="7124700" y="595947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51">
              <a:extLst>
                <a:ext uri="{FF2B5EF4-FFF2-40B4-BE49-F238E27FC236}">
                  <a16:creationId xmlns:a16="http://schemas.microsoft.com/office/drawing/2014/main" id="{D4A1B7AC-BBE7-9B26-9279-30DED06806AB}"/>
                </a:ext>
              </a:extLst>
            </p:cNvPr>
            <p:cNvSpPr/>
            <p:nvPr/>
          </p:nvSpPr>
          <p:spPr>
            <a:xfrm>
              <a:off x="6956425" y="6391275"/>
              <a:ext cx="1006475" cy="346075"/>
            </a:xfrm>
            <a:custGeom>
              <a:avLst/>
              <a:gdLst/>
              <a:ahLst/>
              <a:cxnLst/>
              <a:rect l="l" t="t" r="r" b="b"/>
              <a:pathLst>
                <a:path w="1006475" h="346075">
                  <a:moveTo>
                    <a:pt x="0" y="0"/>
                  </a:moveTo>
                  <a:lnTo>
                    <a:pt x="168275" y="0"/>
                  </a:lnTo>
                </a:path>
                <a:path w="1006475" h="346075">
                  <a:moveTo>
                    <a:pt x="336550" y="0"/>
                  </a:moveTo>
                  <a:lnTo>
                    <a:pt x="503174" y="0"/>
                  </a:lnTo>
                </a:path>
                <a:path w="1006475" h="346075">
                  <a:moveTo>
                    <a:pt x="419100" y="0"/>
                  </a:moveTo>
                  <a:lnTo>
                    <a:pt x="419100" y="346075"/>
                  </a:lnTo>
                </a:path>
                <a:path w="1006475" h="346075">
                  <a:moveTo>
                    <a:pt x="839851" y="0"/>
                  </a:moveTo>
                  <a:lnTo>
                    <a:pt x="10064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52">
              <a:extLst>
                <a:ext uri="{FF2B5EF4-FFF2-40B4-BE49-F238E27FC236}">
                  <a16:creationId xmlns:a16="http://schemas.microsoft.com/office/drawing/2014/main" id="{3AE67F67-0E94-FE4E-C398-4526E35F951E}"/>
                </a:ext>
              </a:extLst>
            </p:cNvPr>
            <p:cNvSpPr/>
            <p:nvPr/>
          </p:nvSpPr>
          <p:spPr>
            <a:xfrm>
              <a:off x="7962900" y="595947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53">
              <a:extLst>
                <a:ext uri="{FF2B5EF4-FFF2-40B4-BE49-F238E27FC236}">
                  <a16:creationId xmlns:a16="http://schemas.microsoft.com/office/drawing/2014/main" id="{93D3DD11-0026-ED37-28F0-9F736392D0CE}"/>
                </a:ext>
              </a:extLst>
            </p:cNvPr>
            <p:cNvSpPr/>
            <p:nvPr/>
          </p:nvSpPr>
          <p:spPr>
            <a:xfrm>
              <a:off x="7375525" y="6391275"/>
              <a:ext cx="922655" cy="346075"/>
            </a:xfrm>
            <a:custGeom>
              <a:avLst/>
              <a:gdLst/>
              <a:ahLst/>
              <a:cxnLst/>
              <a:rect l="l" t="t" r="r" b="b"/>
              <a:pathLst>
                <a:path w="922654" h="346075">
                  <a:moveTo>
                    <a:pt x="755650" y="0"/>
                  </a:moveTo>
                  <a:lnTo>
                    <a:pt x="922274" y="0"/>
                  </a:lnTo>
                </a:path>
                <a:path w="922654" h="346075">
                  <a:moveTo>
                    <a:pt x="0" y="346075"/>
                  </a:moveTo>
                  <a:lnTo>
                    <a:pt x="503174" y="346075"/>
                  </a:lnTo>
                </a:path>
                <a:path w="922654" h="346075">
                  <a:moveTo>
                    <a:pt x="503300" y="173037"/>
                  </a:moveTo>
                  <a:lnTo>
                    <a:pt x="587375" y="173037"/>
                  </a:lnTo>
                </a:path>
                <a:path w="922654" h="346075">
                  <a:moveTo>
                    <a:pt x="503300" y="173037"/>
                  </a:moveTo>
                  <a:lnTo>
                    <a:pt x="503300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54">
              <a:extLst>
                <a:ext uri="{FF2B5EF4-FFF2-40B4-BE49-F238E27FC236}">
                  <a16:creationId xmlns:a16="http://schemas.microsoft.com/office/drawing/2014/main" id="{B4706769-B3B0-945F-5E14-91605AFA4679}"/>
                </a:ext>
              </a:extLst>
            </p:cNvPr>
            <p:cNvSpPr/>
            <p:nvPr/>
          </p:nvSpPr>
          <p:spPr>
            <a:xfrm>
              <a:off x="6331077" y="4305427"/>
              <a:ext cx="238760" cy="2257425"/>
            </a:xfrm>
            <a:custGeom>
              <a:avLst/>
              <a:gdLst/>
              <a:ahLst/>
              <a:cxnLst/>
              <a:rect l="l" t="t" r="r" b="b"/>
              <a:pathLst>
                <a:path w="238759" h="2257425">
                  <a:moveTo>
                    <a:pt x="187759" y="2182243"/>
                  </a:moveTo>
                  <a:lnTo>
                    <a:pt x="162433" y="2184146"/>
                  </a:lnTo>
                  <a:lnTo>
                    <a:pt x="206248" y="2257298"/>
                  </a:lnTo>
                  <a:lnTo>
                    <a:pt x="231753" y="2194941"/>
                  </a:lnTo>
                  <a:lnTo>
                    <a:pt x="188722" y="2194941"/>
                  </a:lnTo>
                  <a:lnTo>
                    <a:pt x="187759" y="2182243"/>
                  </a:lnTo>
                  <a:close/>
                </a:path>
                <a:path w="238759" h="2257425">
                  <a:moveTo>
                    <a:pt x="213159" y="2180335"/>
                  </a:moveTo>
                  <a:lnTo>
                    <a:pt x="187759" y="2182243"/>
                  </a:lnTo>
                  <a:lnTo>
                    <a:pt x="188722" y="2194941"/>
                  </a:lnTo>
                  <a:lnTo>
                    <a:pt x="214122" y="2193036"/>
                  </a:lnTo>
                  <a:lnTo>
                    <a:pt x="213159" y="2180335"/>
                  </a:lnTo>
                  <a:close/>
                </a:path>
                <a:path w="238759" h="2257425">
                  <a:moveTo>
                    <a:pt x="238505" y="2178431"/>
                  </a:moveTo>
                  <a:lnTo>
                    <a:pt x="213159" y="2180335"/>
                  </a:lnTo>
                  <a:lnTo>
                    <a:pt x="214122" y="2193036"/>
                  </a:lnTo>
                  <a:lnTo>
                    <a:pt x="188722" y="2194941"/>
                  </a:lnTo>
                  <a:lnTo>
                    <a:pt x="231753" y="2194941"/>
                  </a:lnTo>
                  <a:lnTo>
                    <a:pt x="238505" y="2178431"/>
                  </a:lnTo>
                  <a:close/>
                </a:path>
                <a:path w="238759" h="2257425">
                  <a:moveTo>
                    <a:pt x="53364" y="72459"/>
                  </a:moveTo>
                  <a:lnTo>
                    <a:pt x="40894" y="75946"/>
                  </a:lnTo>
                  <a:lnTo>
                    <a:pt x="28074" y="75946"/>
                  </a:lnTo>
                  <a:lnTo>
                    <a:pt x="187759" y="2182243"/>
                  </a:lnTo>
                  <a:lnTo>
                    <a:pt x="213159" y="2180335"/>
                  </a:lnTo>
                  <a:lnTo>
                    <a:pt x="53628" y="75946"/>
                  </a:lnTo>
                  <a:lnTo>
                    <a:pt x="40894" y="75946"/>
                  </a:lnTo>
                  <a:lnTo>
                    <a:pt x="27955" y="74371"/>
                  </a:lnTo>
                  <a:lnTo>
                    <a:pt x="53509" y="74371"/>
                  </a:lnTo>
                  <a:lnTo>
                    <a:pt x="53364" y="72459"/>
                  </a:lnTo>
                  <a:close/>
                </a:path>
                <a:path w="238759" h="2257425">
                  <a:moveTo>
                    <a:pt x="50673" y="36957"/>
                  </a:moveTo>
                  <a:lnTo>
                    <a:pt x="25273" y="38988"/>
                  </a:lnTo>
                  <a:lnTo>
                    <a:pt x="27955" y="74371"/>
                  </a:lnTo>
                  <a:lnTo>
                    <a:pt x="40894" y="75946"/>
                  </a:lnTo>
                  <a:lnTo>
                    <a:pt x="53364" y="72459"/>
                  </a:lnTo>
                  <a:lnTo>
                    <a:pt x="50673" y="36957"/>
                  </a:lnTo>
                  <a:close/>
                </a:path>
                <a:path w="238759" h="2257425">
                  <a:moveTo>
                    <a:pt x="35051" y="0"/>
                  </a:moveTo>
                  <a:lnTo>
                    <a:pt x="20502" y="4067"/>
                  </a:lnTo>
                  <a:lnTo>
                    <a:pt x="9048" y="13112"/>
                  </a:lnTo>
                  <a:lnTo>
                    <a:pt x="1833" y="25824"/>
                  </a:lnTo>
                  <a:lnTo>
                    <a:pt x="0" y="40894"/>
                  </a:lnTo>
                  <a:lnTo>
                    <a:pt x="4067" y="55443"/>
                  </a:lnTo>
                  <a:lnTo>
                    <a:pt x="13112" y="66897"/>
                  </a:lnTo>
                  <a:lnTo>
                    <a:pt x="25824" y="74112"/>
                  </a:lnTo>
                  <a:lnTo>
                    <a:pt x="27955" y="74371"/>
                  </a:lnTo>
                  <a:lnTo>
                    <a:pt x="25273" y="38988"/>
                  </a:lnTo>
                  <a:lnTo>
                    <a:pt x="50673" y="36957"/>
                  </a:lnTo>
                  <a:lnTo>
                    <a:pt x="75714" y="36957"/>
                  </a:lnTo>
                  <a:lnTo>
                    <a:pt x="75946" y="35051"/>
                  </a:lnTo>
                  <a:lnTo>
                    <a:pt x="71878" y="20502"/>
                  </a:lnTo>
                  <a:lnTo>
                    <a:pt x="62833" y="9048"/>
                  </a:lnTo>
                  <a:lnTo>
                    <a:pt x="50121" y="1833"/>
                  </a:lnTo>
                  <a:lnTo>
                    <a:pt x="35051" y="0"/>
                  </a:lnTo>
                  <a:close/>
                </a:path>
                <a:path w="238759" h="2257425">
                  <a:moveTo>
                    <a:pt x="75714" y="36957"/>
                  </a:moveTo>
                  <a:lnTo>
                    <a:pt x="50673" y="36957"/>
                  </a:lnTo>
                  <a:lnTo>
                    <a:pt x="53364" y="72459"/>
                  </a:lnTo>
                  <a:lnTo>
                    <a:pt x="55443" y="71878"/>
                  </a:lnTo>
                  <a:lnTo>
                    <a:pt x="66897" y="62833"/>
                  </a:lnTo>
                  <a:lnTo>
                    <a:pt x="74112" y="50121"/>
                  </a:lnTo>
                  <a:lnTo>
                    <a:pt x="75714" y="36957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55">
              <a:extLst>
                <a:ext uri="{FF2B5EF4-FFF2-40B4-BE49-F238E27FC236}">
                  <a16:creationId xmlns:a16="http://schemas.microsoft.com/office/drawing/2014/main" id="{EE001C52-A330-2204-463E-CF6C0F8D9B39}"/>
                </a:ext>
              </a:extLst>
            </p:cNvPr>
            <p:cNvSpPr/>
            <p:nvPr/>
          </p:nvSpPr>
          <p:spPr>
            <a:xfrm>
              <a:off x="4694301" y="3713226"/>
              <a:ext cx="0" cy="3368675"/>
            </a:xfrm>
            <a:custGeom>
              <a:avLst/>
              <a:gdLst/>
              <a:ahLst/>
              <a:cxnLst/>
              <a:rect l="l" t="t" r="r" b="b"/>
              <a:pathLst>
                <a:path h="3368675">
                  <a:moveTo>
                    <a:pt x="0" y="0"/>
                  </a:moveTo>
                  <a:lnTo>
                    <a:pt x="0" y="336861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56">
              <a:extLst>
                <a:ext uri="{FF2B5EF4-FFF2-40B4-BE49-F238E27FC236}">
                  <a16:creationId xmlns:a16="http://schemas.microsoft.com/office/drawing/2014/main" id="{1FF90DD8-FBE3-24CB-12E0-A219DAF92A2F}"/>
                </a:ext>
              </a:extLst>
            </p:cNvPr>
            <p:cNvSpPr/>
            <p:nvPr/>
          </p:nvSpPr>
          <p:spPr>
            <a:xfrm>
              <a:off x="5448300" y="5959475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57">
              <a:extLst>
                <a:ext uri="{FF2B5EF4-FFF2-40B4-BE49-F238E27FC236}">
                  <a16:creationId xmlns:a16="http://schemas.microsoft.com/office/drawing/2014/main" id="{35A8FBE4-3AD7-051F-E8F0-9BAA5500A13D}"/>
                </a:ext>
              </a:extLst>
            </p:cNvPr>
            <p:cNvSpPr/>
            <p:nvPr/>
          </p:nvSpPr>
          <p:spPr>
            <a:xfrm>
              <a:off x="5280025" y="6391275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8275" y="0"/>
                  </a:lnTo>
                </a:path>
                <a:path w="503554">
                  <a:moveTo>
                    <a:pt x="335025" y="0"/>
                  </a:moveTo>
                  <a:lnTo>
                    <a:pt x="503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58">
              <a:extLst>
                <a:ext uri="{FF2B5EF4-FFF2-40B4-BE49-F238E27FC236}">
                  <a16:creationId xmlns:a16="http://schemas.microsoft.com/office/drawing/2014/main" id="{26ED9B23-01A8-8B15-22DD-9BA3D25039E3}"/>
                </a:ext>
              </a:extLst>
            </p:cNvPr>
            <p:cNvSpPr/>
            <p:nvPr/>
          </p:nvSpPr>
          <p:spPr>
            <a:xfrm>
              <a:off x="5532501" y="3713226"/>
              <a:ext cx="2514600" cy="3368675"/>
            </a:xfrm>
            <a:custGeom>
              <a:avLst/>
              <a:gdLst/>
              <a:ahLst/>
              <a:cxnLst/>
              <a:rect l="l" t="t" r="r" b="b"/>
              <a:pathLst>
                <a:path w="2514600" h="3368675">
                  <a:moveTo>
                    <a:pt x="0" y="0"/>
                  </a:moveTo>
                  <a:lnTo>
                    <a:pt x="0" y="3368611"/>
                  </a:lnTo>
                </a:path>
                <a:path w="2514600" h="3368675">
                  <a:moveTo>
                    <a:pt x="838200" y="0"/>
                  </a:moveTo>
                  <a:lnTo>
                    <a:pt x="838200" y="3368611"/>
                  </a:lnTo>
                </a:path>
                <a:path w="2514600" h="3368675">
                  <a:moveTo>
                    <a:pt x="1676400" y="0"/>
                  </a:moveTo>
                  <a:lnTo>
                    <a:pt x="1676400" y="3368611"/>
                  </a:lnTo>
                </a:path>
                <a:path w="2514600" h="3368675">
                  <a:moveTo>
                    <a:pt x="2514600" y="0"/>
                  </a:moveTo>
                  <a:lnTo>
                    <a:pt x="2514600" y="336861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object 59">
            <a:extLst>
              <a:ext uri="{FF2B5EF4-FFF2-40B4-BE49-F238E27FC236}">
                <a16:creationId xmlns:a16="http://schemas.microsoft.com/office/drawing/2014/main" id="{5FAC5999-2FE0-14A4-EBAB-CCF6A17D71B8}"/>
              </a:ext>
            </a:extLst>
          </p:cNvPr>
          <p:cNvSpPr txBox="1"/>
          <p:nvPr/>
        </p:nvSpPr>
        <p:spPr>
          <a:xfrm>
            <a:off x="964057" y="3894033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1800" spc="-25" dirty="0">
                <a:latin typeface="Trebuchet MS"/>
                <a:cs typeface="Trebuchet MS"/>
              </a:rPr>
              <a:t>sub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dirty="0">
                <a:solidFill>
                  <a:srgbClr val="3333FF"/>
                </a:solidFill>
                <a:latin typeface="Trebuchet MS"/>
                <a:cs typeface="Trebuchet MS"/>
              </a:rPr>
              <a:t>$2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$1,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$3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2" name="object 60">
            <a:extLst>
              <a:ext uri="{FF2B5EF4-FFF2-40B4-BE49-F238E27FC236}">
                <a16:creationId xmlns:a16="http://schemas.microsoft.com/office/drawing/2014/main" id="{B977E82E-5425-7947-976C-FB0C2BE6CF5F}"/>
              </a:ext>
            </a:extLst>
          </p:cNvPr>
          <p:cNvSpPr txBox="1"/>
          <p:nvPr/>
        </p:nvSpPr>
        <p:spPr>
          <a:xfrm>
            <a:off x="964057" y="4851359"/>
            <a:ext cx="1744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1800" spc="-25" dirty="0">
                <a:latin typeface="Trebuchet MS"/>
                <a:cs typeface="Trebuchet MS"/>
              </a:rPr>
              <a:t>and</a:t>
            </a:r>
            <a:r>
              <a:rPr sz="1800" dirty="0">
                <a:latin typeface="Trebuchet MS"/>
                <a:cs typeface="Trebuchet MS"/>
              </a:rPr>
              <a:t>	$12,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3333FF"/>
                </a:solidFill>
                <a:latin typeface="Trebuchet MS"/>
                <a:cs typeface="Trebuchet MS"/>
              </a:rPr>
              <a:t>$2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$5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3" name="object 61">
            <a:extLst>
              <a:ext uri="{FF2B5EF4-FFF2-40B4-BE49-F238E27FC236}">
                <a16:creationId xmlns:a16="http://schemas.microsoft.com/office/drawing/2014/main" id="{4851A5CB-A8BD-99EF-4628-1FC612043290}"/>
              </a:ext>
            </a:extLst>
          </p:cNvPr>
          <p:cNvSpPr txBox="1"/>
          <p:nvPr/>
        </p:nvSpPr>
        <p:spPr>
          <a:xfrm>
            <a:off x="964057" y="5915493"/>
            <a:ext cx="1746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1800" spc="-25" dirty="0">
                <a:latin typeface="Trebuchet MS"/>
                <a:cs typeface="Trebuchet MS"/>
              </a:rPr>
              <a:t>or</a:t>
            </a:r>
            <a:r>
              <a:rPr sz="1800" dirty="0">
                <a:latin typeface="Trebuchet MS"/>
                <a:cs typeface="Trebuchet MS"/>
              </a:rPr>
              <a:t>	$13,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$6,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333FF"/>
                </a:solidFill>
                <a:latin typeface="Trebuchet MS"/>
                <a:cs typeface="Trebuchet MS"/>
              </a:rPr>
              <a:t>$2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Simplified Datapath with Forwarding </a:t>
            </a:r>
            <a:r>
              <a:rPr lang="en-US" sz="3600" dirty="0" err="1"/>
              <a:t>Muxes</a:t>
            </a:r>
            <a:endParaRPr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300534A3-6CB4-6CF9-F35F-817C956E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379755"/>
            <a:ext cx="8686802" cy="466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27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Detecting EX/MEM data hazards</a:t>
            </a:r>
            <a:endParaRPr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1EE97FB0-062F-4F76-E796-8E718F60DB6B}"/>
              </a:ext>
            </a:extLst>
          </p:cNvPr>
          <p:cNvSpPr txBox="1"/>
          <p:nvPr/>
        </p:nvSpPr>
        <p:spPr>
          <a:xfrm>
            <a:off x="227840" y="1086973"/>
            <a:ext cx="6598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8140" algn="l"/>
                <a:tab pos="35877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object 4">
            <a:extLst>
              <a:ext uri="{FF2B5EF4-FFF2-40B4-BE49-F238E27FC236}">
                <a16:creationId xmlns:a16="http://schemas.microsoft.com/office/drawing/2014/main" id="{21E5C417-1D4A-2D68-E8FA-79D06AA24FF6}"/>
              </a:ext>
            </a:extLst>
          </p:cNvPr>
          <p:cNvGrpSpPr/>
          <p:nvPr/>
        </p:nvGrpSpPr>
        <p:grpSpPr>
          <a:xfrm>
            <a:off x="4726687" y="3500840"/>
            <a:ext cx="683260" cy="876935"/>
            <a:chOff x="5121655" y="3519182"/>
            <a:chExt cx="683260" cy="876935"/>
          </a:xfrm>
        </p:grpSpPr>
        <p:sp>
          <p:nvSpPr>
            <p:cNvPr id="82" name="object 5">
              <a:extLst>
                <a:ext uri="{FF2B5EF4-FFF2-40B4-BE49-F238E27FC236}">
                  <a16:creationId xmlns:a16="http://schemas.microsoft.com/office/drawing/2014/main" id="{A83D9809-D835-BA1D-C8F9-87ACDDEDFCB4}"/>
                </a:ext>
              </a:extLst>
            </p:cNvPr>
            <p:cNvSpPr/>
            <p:nvPr/>
          </p:nvSpPr>
          <p:spPr>
            <a:xfrm>
              <a:off x="5128005" y="3525532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6">
              <a:extLst>
                <a:ext uri="{FF2B5EF4-FFF2-40B4-BE49-F238E27FC236}">
                  <a16:creationId xmlns:a16="http://schemas.microsoft.com/office/drawing/2014/main" id="{A2D66496-3A8D-294F-D4BF-79738305D9D5}"/>
                </a:ext>
              </a:extLst>
            </p:cNvPr>
            <p:cNvSpPr/>
            <p:nvPr/>
          </p:nvSpPr>
          <p:spPr>
            <a:xfrm>
              <a:off x="5463285" y="3611880"/>
              <a:ext cx="335280" cy="691515"/>
            </a:xfrm>
            <a:custGeom>
              <a:avLst/>
              <a:gdLst/>
              <a:ahLst/>
              <a:cxnLst/>
              <a:rect l="l" t="t" r="r" b="b"/>
              <a:pathLst>
                <a:path w="335279" h="691514">
                  <a:moveTo>
                    <a:pt x="0" y="0"/>
                  </a:moveTo>
                  <a:lnTo>
                    <a:pt x="0" y="259207"/>
                  </a:lnTo>
                </a:path>
                <a:path w="335279" h="691514">
                  <a:moveTo>
                    <a:pt x="0" y="431927"/>
                  </a:moveTo>
                  <a:lnTo>
                    <a:pt x="0" y="691007"/>
                  </a:lnTo>
                </a:path>
                <a:path w="335279" h="691514">
                  <a:moveTo>
                    <a:pt x="0" y="431927"/>
                  </a:moveTo>
                  <a:lnTo>
                    <a:pt x="167639" y="345567"/>
                  </a:lnTo>
                </a:path>
                <a:path w="335279" h="691514">
                  <a:moveTo>
                    <a:pt x="167639" y="345567"/>
                  </a:moveTo>
                  <a:lnTo>
                    <a:pt x="0" y="259207"/>
                  </a:lnTo>
                </a:path>
                <a:path w="335279" h="691514">
                  <a:moveTo>
                    <a:pt x="0" y="691007"/>
                  </a:moveTo>
                  <a:lnTo>
                    <a:pt x="335279" y="518287"/>
                  </a:lnTo>
                </a:path>
                <a:path w="335279" h="691514">
                  <a:moveTo>
                    <a:pt x="0" y="0"/>
                  </a:moveTo>
                  <a:lnTo>
                    <a:pt x="335279" y="172720"/>
                  </a:lnTo>
                </a:path>
                <a:path w="335279" h="691514">
                  <a:moveTo>
                    <a:pt x="335279" y="172720"/>
                  </a:moveTo>
                  <a:lnTo>
                    <a:pt x="335279" y="5182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7">
            <a:extLst>
              <a:ext uri="{FF2B5EF4-FFF2-40B4-BE49-F238E27FC236}">
                <a16:creationId xmlns:a16="http://schemas.microsoft.com/office/drawing/2014/main" id="{7E9D62DF-D959-389C-3F59-8D78A8ED0C0A}"/>
              </a:ext>
            </a:extLst>
          </p:cNvPr>
          <p:cNvSpPr txBox="1"/>
          <p:nvPr/>
        </p:nvSpPr>
        <p:spPr>
          <a:xfrm>
            <a:off x="5906391" y="3679948"/>
            <a:ext cx="335280" cy="5187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90F2FA43-F2D4-C146-5E7C-CC636BF8F271}"/>
              </a:ext>
            </a:extLst>
          </p:cNvPr>
          <p:cNvSpPr txBox="1"/>
          <p:nvPr/>
        </p:nvSpPr>
        <p:spPr>
          <a:xfrm>
            <a:off x="4230117" y="3679948"/>
            <a:ext cx="335280" cy="5187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9340C875-F252-21B2-0D53-5B452F5AF03D}"/>
              </a:ext>
            </a:extLst>
          </p:cNvPr>
          <p:cNvSpPr txBox="1"/>
          <p:nvPr/>
        </p:nvSpPr>
        <p:spPr>
          <a:xfrm>
            <a:off x="6744590" y="3679948"/>
            <a:ext cx="335280" cy="5187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87" name="object 10">
            <a:extLst>
              <a:ext uri="{FF2B5EF4-FFF2-40B4-BE49-F238E27FC236}">
                <a16:creationId xmlns:a16="http://schemas.microsoft.com/office/drawing/2014/main" id="{74009B2F-D5EC-50AD-E2C7-49ED6B854E0C}"/>
              </a:ext>
            </a:extLst>
          </p:cNvPr>
          <p:cNvSpPr txBox="1"/>
          <p:nvPr/>
        </p:nvSpPr>
        <p:spPr>
          <a:xfrm>
            <a:off x="3392045" y="3679948"/>
            <a:ext cx="335280" cy="5187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8" name="object 11">
            <a:extLst>
              <a:ext uri="{FF2B5EF4-FFF2-40B4-BE49-F238E27FC236}">
                <a16:creationId xmlns:a16="http://schemas.microsoft.com/office/drawing/2014/main" id="{DE64E30A-0211-B072-7455-84B29330F598}"/>
              </a:ext>
            </a:extLst>
          </p:cNvPr>
          <p:cNvGrpSpPr/>
          <p:nvPr/>
        </p:nvGrpSpPr>
        <p:grpSpPr>
          <a:xfrm>
            <a:off x="4559047" y="3500840"/>
            <a:ext cx="2192020" cy="1913255"/>
            <a:chOff x="4954015" y="3519182"/>
            <a:chExt cx="2192020" cy="1913255"/>
          </a:xfrm>
        </p:grpSpPr>
        <p:sp>
          <p:nvSpPr>
            <p:cNvPr id="89" name="object 12">
              <a:extLst>
                <a:ext uri="{FF2B5EF4-FFF2-40B4-BE49-F238E27FC236}">
                  <a16:creationId xmlns:a16="http://schemas.microsoft.com/office/drawing/2014/main" id="{496F9A5F-44B8-2FF7-718F-5434C701EE45}"/>
                </a:ext>
              </a:extLst>
            </p:cNvPr>
            <p:cNvSpPr/>
            <p:nvPr/>
          </p:nvSpPr>
          <p:spPr>
            <a:xfrm>
              <a:off x="4960365" y="3784600"/>
              <a:ext cx="502920" cy="346075"/>
            </a:xfrm>
            <a:custGeom>
              <a:avLst/>
              <a:gdLst/>
              <a:ahLst/>
              <a:cxnLst/>
              <a:rect l="l" t="t" r="r" b="b"/>
              <a:pathLst>
                <a:path w="502920" h="346075">
                  <a:moveTo>
                    <a:pt x="0" y="0"/>
                  </a:moveTo>
                  <a:lnTo>
                    <a:pt x="167639" y="0"/>
                  </a:lnTo>
                </a:path>
                <a:path w="502920" h="346075">
                  <a:moveTo>
                    <a:pt x="0" y="345566"/>
                  </a:moveTo>
                  <a:lnTo>
                    <a:pt x="167639" y="345566"/>
                  </a:lnTo>
                </a:path>
                <a:path w="502920" h="346075">
                  <a:moveTo>
                    <a:pt x="335280" y="0"/>
                  </a:moveTo>
                  <a:lnTo>
                    <a:pt x="502920" y="0"/>
                  </a:lnTo>
                </a:path>
                <a:path w="502920" h="346075">
                  <a:moveTo>
                    <a:pt x="335280" y="345566"/>
                  </a:moveTo>
                  <a:lnTo>
                    <a:pt x="502920" y="3455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3">
              <a:extLst>
                <a:ext uri="{FF2B5EF4-FFF2-40B4-BE49-F238E27FC236}">
                  <a16:creationId xmlns:a16="http://schemas.microsoft.com/office/drawing/2014/main" id="{1B07435D-3AA5-E430-6E1C-99D930656B17}"/>
                </a:ext>
              </a:extLst>
            </p:cNvPr>
            <p:cNvSpPr/>
            <p:nvPr/>
          </p:nvSpPr>
          <p:spPr>
            <a:xfrm>
              <a:off x="5966205" y="3525532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4">
              <a:extLst>
                <a:ext uri="{FF2B5EF4-FFF2-40B4-BE49-F238E27FC236}">
                  <a16:creationId xmlns:a16="http://schemas.microsoft.com/office/drawing/2014/main" id="{881B2404-B788-A4A8-FA00-096952AE8672}"/>
                </a:ext>
              </a:extLst>
            </p:cNvPr>
            <p:cNvSpPr/>
            <p:nvPr/>
          </p:nvSpPr>
          <p:spPr>
            <a:xfrm>
              <a:off x="5798565" y="3957447"/>
              <a:ext cx="1005840" cy="345440"/>
            </a:xfrm>
            <a:custGeom>
              <a:avLst/>
              <a:gdLst/>
              <a:ahLst/>
              <a:cxnLst/>
              <a:rect l="l" t="t" r="r" b="b"/>
              <a:pathLst>
                <a:path w="1005840" h="345439">
                  <a:moveTo>
                    <a:pt x="0" y="0"/>
                  </a:moveTo>
                  <a:lnTo>
                    <a:pt x="167639" y="0"/>
                  </a:lnTo>
                </a:path>
                <a:path w="1005840" h="345439">
                  <a:moveTo>
                    <a:pt x="335153" y="0"/>
                  </a:moveTo>
                  <a:lnTo>
                    <a:pt x="502793" y="0"/>
                  </a:lnTo>
                </a:path>
                <a:path w="1005840" h="345439">
                  <a:moveTo>
                    <a:pt x="418973" y="0"/>
                  </a:moveTo>
                  <a:lnTo>
                    <a:pt x="418973" y="345439"/>
                  </a:lnTo>
                </a:path>
                <a:path w="1005840" h="345439">
                  <a:moveTo>
                    <a:pt x="838073" y="0"/>
                  </a:moveTo>
                  <a:lnTo>
                    <a:pt x="10057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15">
              <a:extLst>
                <a:ext uri="{FF2B5EF4-FFF2-40B4-BE49-F238E27FC236}">
                  <a16:creationId xmlns:a16="http://schemas.microsoft.com/office/drawing/2014/main" id="{9B79AE89-3423-503B-4672-B83A3CFD0A42}"/>
                </a:ext>
              </a:extLst>
            </p:cNvPr>
            <p:cNvSpPr/>
            <p:nvPr/>
          </p:nvSpPr>
          <p:spPr>
            <a:xfrm>
              <a:off x="6804278" y="3525532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40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16">
              <a:extLst>
                <a:ext uri="{FF2B5EF4-FFF2-40B4-BE49-F238E27FC236}">
                  <a16:creationId xmlns:a16="http://schemas.microsoft.com/office/drawing/2014/main" id="{DEB0700B-06D2-28DF-2E5D-8B293B8A87DB}"/>
                </a:ext>
              </a:extLst>
            </p:cNvPr>
            <p:cNvSpPr/>
            <p:nvPr/>
          </p:nvSpPr>
          <p:spPr>
            <a:xfrm>
              <a:off x="6217538" y="3957447"/>
              <a:ext cx="922019" cy="345440"/>
            </a:xfrm>
            <a:custGeom>
              <a:avLst/>
              <a:gdLst/>
              <a:ahLst/>
              <a:cxnLst/>
              <a:rect l="l" t="t" r="r" b="b"/>
              <a:pathLst>
                <a:path w="922020" h="345439">
                  <a:moveTo>
                    <a:pt x="754380" y="0"/>
                  </a:moveTo>
                  <a:lnTo>
                    <a:pt x="922019" y="0"/>
                  </a:lnTo>
                </a:path>
                <a:path w="922020" h="345439">
                  <a:moveTo>
                    <a:pt x="0" y="345439"/>
                  </a:moveTo>
                  <a:lnTo>
                    <a:pt x="502919" y="345439"/>
                  </a:lnTo>
                </a:path>
                <a:path w="922020" h="345439">
                  <a:moveTo>
                    <a:pt x="502919" y="172719"/>
                  </a:moveTo>
                  <a:lnTo>
                    <a:pt x="586739" y="172719"/>
                  </a:lnTo>
                </a:path>
                <a:path w="922020" h="345439">
                  <a:moveTo>
                    <a:pt x="502919" y="172719"/>
                  </a:moveTo>
                  <a:lnTo>
                    <a:pt x="502919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17">
              <a:extLst>
                <a:ext uri="{FF2B5EF4-FFF2-40B4-BE49-F238E27FC236}">
                  <a16:creationId xmlns:a16="http://schemas.microsoft.com/office/drawing/2014/main" id="{A3024931-1A52-3C8D-A5EA-54C017386361}"/>
                </a:ext>
              </a:extLst>
            </p:cNvPr>
            <p:cNvSpPr/>
            <p:nvPr/>
          </p:nvSpPr>
          <p:spPr>
            <a:xfrm>
              <a:off x="5966205" y="4561979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8">
              <a:extLst>
                <a:ext uri="{FF2B5EF4-FFF2-40B4-BE49-F238E27FC236}">
                  <a16:creationId xmlns:a16="http://schemas.microsoft.com/office/drawing/2014/main" id="{84DF3BE2-A2E7-325F-1EB6-592DC881BBCB}"/>
                </a:ext>
              </a:extLst>
            </p:cNvPr>
            <p:cNvSpPr/>
            <p:nvPr/>
          </p:nvSpPr>
          <p:spPr>
            <a:xfrm>
              <a:off x="6301358" y="4648327"/>
              <a:ext cx="335280" cy="691515"/>
            </a:xfrm>
            <a:custGeom>
              <a:avLst/>
              <a:gdLst/>
              <a:ahLst/>
              <a:cxnLst/>
              <a:rect l="l" t="t" r="r" b="b"/>
              <a:pathLst>
                <a:path w="335279" h="691514">
                  <a:moveTo>
                    <a:pt x="0" y="0"/>
                  </a:moveTo>
                  <a:lnTo>
                    <a:pt x="0" y="259206"/>
                  </a:lnTo>
                </a:path>
                <a:path w="335279" h="691514">
                  <a:moveTo>
                    <a:pt x="0" y="431927"/>
                  </a:moveTo>
                  <a:lnTo>
                    <a:pt x="0" y="691007"/>
                  </a:lnTo>
                </a:path>
                <a:path w="335279" h="691514">
                  <a:moveTo>
                    <a:pt x="0" y="431927"/>
                  </a:moveTo>
                  <a:lnTo>
                    <a:pt x="167639" y="345567"/>
                  </a:lnTo>
                </a:path>
                <a:path w="335279" h="691514">
                  <a:moveTo>
                    <a:pt x="167639" y="345567"/>
                  </a:moveTo>
                  <a:lnTo>
                    <a:pt x="0" y="259206"/>
                  </a:lnTo>
                </a:path>
                <a:path w="335279" h="691514">
                  <a:moveTo>
                    <a:pt x="0" y="691007"/>
                  </a:moveTo>
                  <a:lnTo>
                    <a:pt x="335280" y="518287"/>
                  </a:lnTo>
                </a:path>
                <a:path w="335279" h="691514">
                  <a:moveTo>
                    <a:pt x="0" y="0"/>
                  </a:moveTo>
                  <a:lnTo>
                    <a:pt x="335280" y="172847"/>
                  </a:lnTo>
                </a:path>
                <a:path w="335279" h="691514">
                  <a:moveTo>
                    <a:pt x="335280" y="172847"/>
                  </a:moveTo>
                  <a:lnTo>
                    <a:pt x="335280" y="5182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19">
            <a:extLst>
              <a:ext uri="{FF2B5EF4-FFF2-40B4-BE49-F238E27FC236}">
                <a16:creationId xmlns:a16="http://schemas.microsoft.com/office/drawing/2014/main" id="{820B7777-5C7A-E45F-B8C4-1314D94B4639}"/>
              </a:ext>
            </a:extLst>
          </p:cNvPr>
          <p:cNvGrpSpPr/>
          <p:nvPr/>
        </p:nvGrpSpPr>
        <p:grpSpPr>
          <a:xfrm>
            <a:off x="3727324" y="3334458"/>
            <a:ext cx="502920" cy="2245995"/>
            <a:chOff x="4122292" y="3352800"/>
            <a:chExt cx="502920" cy="2245995"/>
          </a:xfrm>
        </p:grpSpPr>
        <p:sp>
          <p:nvSpPr>
            <p:cNvPr id="97" name="object 20">
              <a:extLst>
                <a:ext uri="{FF2B5EF4-FFF2-40B4-BE49-F238E27FC236}">
                  <a16:creationId xmlns:a16="http://schemas.microsoft.com/office/drawing/2014/main" id="{49781CBE-0029-F743-D43D-C51E6DAAFBC9}"/>
                </a:ext>
              </a:extLst>
            </p:cNvPr>
            <p:cNvSpPr/>
            <p:nvPr/>
          </p:nvSpPr>
          <p:spPr>
            <a:xfrm>
              <a:off x="4289805" y="3525532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21">
              <a:extLst>
                <a:ext uri="{FF2B5EF4-FFF2-40B4-BE49-F238E27FC236}">
                  <a16:creationId xmlns:a16="http://schemas.microsoft.com/office/drawing/2014/main" id="{29460CF0-1634-5747-E602-C05BE2FE5415}"/>
                </a:ext>
              </a:extLst>
            </p:cNvPr>
            <p:cNvSpPr/>
            <p:nvPr/>
          </p:nvSpPr>
          <p:spPr>
            <a:xfrm>
              <a:off x="4122292" y="3957447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167512" y="0"/>
                  </a:lnTo>
                </a:path>
                <a:path w="502920">
                  <a:moveTo>
                    <a:pt x="335153" y="0"/>
                  </a:moveTo>
                  <a:lnTo>
                    <a:pt x="50279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22">
              <a:extLst>
                <a:ext uri="{FF2B5EF4-FFF2-40B4-BE49-F238E27FC236}">
                  <a16:creationId xmlns:a16="http://schemas.microsoft.com/office/drawing/2014/main" id="{AAA39DF3-DBA8-E57D-2A67-50418FF9A5AF}"/>
                </a:ext>
              </a:extLst>
            </p:cNvPr>
            <p:cNvSpPr/>
            <p:nvPr/>
          </p:nvSpPr>
          <p:spPr>
            <a:xfrm>
              <a:off x="4373625" y="3352800"/>
              <a:ext cx="0" cy="2245995"/>
            </a:xfrm>
            <a:custGeom>
              <a:avLst/>
              <a:gdLst/>
              <a:ahLst/>
              <a:cxnLst/>
              <a:rect l="l" t="t" r="r" b="b"/>
              <a:pathLst>
                <a:path h="2245995">
                  <a:moveTo>
                    <a:pt x="0" y="0"/>
                  </a:moveTo>
                  <a:lnTo>
                    <a:pt x="0" y="2245614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23">
            <a:extLst>
              <a:ext uri="{FF2B5EF4-FFF2-40B4-BE49-F238E27FC236}">
                <a16:creationId xmlns:a16="http://schemas.microsoft.com/office/drawing/2014/main" id="{0C32ED27-08BE-5FC6-A4A5-6D14062F9821}"/>
              </a:ext>
            </a:extLst>
          </p:cNvPr>
          <p:cNvSpPr txBox="1"/>
          <p:nvPr/>
        </p:nvSpPr>
        <p:spPr>
          <a:xfrm>
            <a:off x="6744590" y="4716395"/>
            <a:ext cx="335280" cy="5187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DM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DBC155B4-0180-B51F-8E7E-C537AB9F6DFC}"/>
              </a:ext>
            </a:extLst>
          </p:cNvPr>
          <p:cNvSpPr txBox="1"/>
          <p:nvPr/>
        </p:nvSpPr>
        <p:spPr>
          <a:xfrm>
            <a:off x="5068317" y="4716395"/>
            <a:ext cx="335280" cy="5187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192561C5-66D3-8FF9-2C45-DC706F6063F3}"/>
              </a:ext>
            </a:extLst>
          </p:cNvPr>
          <p:cNvSpPr txBox="1"/>
          <p:nvPr/>
        </p:nvSpPr>
        <p:spPr>
          <a:xfrm>
            <a:off x="7582663" y="4716395"/>
            <a:ext cx="335280" cy="5187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647446DA-C835-C4F8-FE90-900F49085A03}"/>
              </a:ext>
            </a:extLst>
          </p:cNvPr>
          <p:cNvSpPr txBox="1"/>
          <p:nvPr/>
        </p:nvSpPr>
        <p:spPr>
          <a:xfrm>
            <a:off x="4230117" y="4716395"/>
            <a:ext cx="335280" cy="5187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IM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4" name="object 27">
            <a:extLst>
              <a:ext uri="{FF2B5EF4-FFF2-40B4-BE49-F238E27FC236}">
                <a16:creationId xmlns:a16="http://schemas.microsoft.com/office/drawing/2014/main" id="{BAE6AB79-D21E-2CA1-3D4D-D537A89F3F68}"/>
              </a:ext>
            </a:extLst>
          </p:cNvPr>
          <p:cNvGrpSpPr/>
          <p:nvPr/>
        </p:nvGrpSpPr>
        <p:grpSpPr>
          <a:xfrm>
            <a:off x="4565397" y="3334458"/>
            <a:ext cx="3017520" cy="2332355"/>
            <a:chOff x="4960365" y="3352800"/>
            <a:chExt cx="3017520" cy="2332355"/>
          </a:xfrm>
        </p:grpSpPr>
        <p:sp>
          <p:nvSpPr>
            <p:cNvPr id="105" name="object 28">
              <a:extLst>
                <a:ext uri="{FF2B5EF4-FFF2-40B4-BE49-F238E27FC236}">
                  <a16:creationId xmlns:a16="http://schemas.microsoft.com/office/drawing/2014/main" id="{04236E28-00F0-7076-F17D-8453AB5ECA89}"/>
                </a:ext>
              </a:extLst>
            </p:cNvPr>
            <p:cNvSpPr/>
            <p:nvPr/>
          </p:nvSpPr>
          <p:spPr>
            <a:xfrm>
              <a:off x="5798565" y="4821174"/>
              <a:ext cx="502920" cy="345440"/>
            </a:xfrm>
            <a:custGeom>
              <a:avLst/>
              <a:gdLst/>
              <a:ahLst/>
              <a:cxnLst/>
              <a:rect l="l" t="t" r="r" b="b"/>
              <a:pathLst>
                <a:path w="502920" h="345439">
                  <a:moveTo>
                    <a:pt x="0" y="0"/>
                  </a:moveTo>
                  <a:lnTo>
                    <a:pt x="167639" y="0"/>
                  </a:lnTo>
                </a:path>
                <a:path w="502920" h="345439">
                  <a:moveTo>
                    <a:pt x="0" y="345439"/>
                  </a:moveTo>
                  <a:lnTo>
                    <a:pt x="167639" y="345439"/>
                  </a:lnTo>
                </a:path>
                <a:path w="502920" h="345439">
                  <a:moveTo>
                    <a:pt x="335153" y="0"/>
                  </a:moveTo>
                  <a:lnTo>
                    <a:pt x="502793" y="0"/>
                  </a:lnTo>
                </a:path>
                <a:path w="502920" h="345439">
                  <a:moveTo>
                    <a:pt x="335153" y="345439"/>
                  </a:moveTo>
                  <a:lnTo>
                    <a:pt x="502793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29">
              <a:extLst>
                <a:ext uri="{FF2B5EF4-FFF2-40B4-BE49-F238E27FC236}">
                  <a16:creationId xmlns:a16="http://schemas.microsoft.com/office/drawing/2014/main" id="{2201225F-705B-0C51-A2D9-0CA1E9E6D616}"/>
                </a:ext>
              </a:extLst>
            </p:cNvPr>
            <p:cNvSpPr/>
            <p:nvPr/>
          </p:nvSpPr>
          <p:spPr>
            <a:xfrm>
              <a:off x="6804278" y="4561979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40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30">
              <a:extLst>
                <a:ext uri="{FF2B5EF4-FFF2-40B4-BE49-F238E27FC236}">
                  <a16:creationId xmlns:a16="http://schemas.microsoft.com/office/drawing/2014/main" id="{C818C22A-6F38-AD83-DCA4-B610CF0CBC4B}"/>
                </a:ext>
              </a:extLst>
            </p:cNvPr>
            <p:cNvSpPr/>
            <p:nvPr/>
          </p:nvSpPr>
          <p:spPr>
            <a:xfrm>
              <a:off x="6636638" y="4993894"/>
              <a:ext cx="1005840" cy="345440"/>
            </a:xfrm>
            <a:custGeom>
              <a:avLst/>
              <a:gdLst/>
              <a:ahLst/>
              <a:cxnLst/>
              <a:rect l="l" t="t" r="r" b="b"/>
              <a:pathLst>
                <a:path w="1005840" h="345439">
                  <a:moveTo>
                    <a:pt x="0" y="0"/>
                  </a:moveTo>
                  <a:lnTo>
                    <a:pt x="167639" y="0"/>
                  </a:lnTo>
                </a:path>
                <a:path w="1005840" h="345439">
                  <a:moveTo>
                    <a:pt x="335279" y="0"/>
                  </a:moveTo>
                  <a:lnTo>
                    <a:pt x="502919" y="0"/>
                  </a:lnTo>
                </a:path>
                <a:path w="1005840" h="345439">
                  <a:moveTo>
                    <a:pt x="419100" y="0"/>
                  </a:moveTo>
                  <a:lnTo>
                    <a:pt x="419100" y="345439"/>
                  </a:lnTo>
                </a:path>
                <a:path w="1005840" h="345439">
                  <a:moveTo>
                    <a:pt x="838200" y="0"/>
                  </a:moveTo>
                  <a:lnTo>
                    <a:pt x="100583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31">
              <a:extLst>
                <a:ext uri="{FF2B5EF4-FFF2-40B4-BE49-F238E27FC236}">
                  <a16:creationId xmlns:a16="http://schemas.microsoft.com/office/drawing/2014/main" id="{0D716F8C-BB78-35F6-7A07-82FD00B3F62E}"/>
                </a:ext>
              </a:extLst>
            </p:cNvPr>
            <p:cNvSpPr/>
            <p:nvPr/>
          </p:nvSpPr>
          <p:spPr>
            <a:xfrm>
              <a:off x="7642478" y="4561979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40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32">
              <a:extLst>
                <a:ext uri="{FF2B5EF4-FFF2-40B4-BE49-F238E27FC236}">
                  <a16:creationId xmlns:a16="http://schemas.microsoft.com/office/drawing/2014/main" id="{D81AB32B-DD9E-08B9-A24F-9BF45096B062}"/>
                </a:ext>
              </a:extLst>
            </p:cNvPr>
            <p:cNvSpPr/>
            <p:nvPr/>
          </p:nvSpPr>
          <p:spPr>
            <a:xfrm>
              <a:off x="7055738" y="4993894"/>
              <a:ext cx="922019" cy="345440"/>
            </a:xfrm>
            <a:custGeom>
              <a:avLst/>
              <a:gdLst/>
              <a:ahLst/>
              <a:cxnLst/>
              <a:rect l="l" t="t" r="r" b="b"/>
              <a:pathLst>
                <a:path w="922020" h="345439">
                  <a:moveTo>
                    <a:pt x="754379" y="0"/>
                  </a:moveTo>
                  <a:lnTo>
                    <a:pt x="921892" y="0"/>
                  </a:lnTo>
                </a:path>
                <a:path w="922020" h="345439">
                  <a:moveTo>
                    <a:pt x="0" y="345439"/>
                  </a:moveTo>
                  <a:lnTo>
                    <a:pt x="502919" y="345439"/>
                  </a:lnTo>
                </a:path>
                <a:path w="922020" h="345439">
                  <a:moveTo>
                    <a:pt x="502919" y="172719"/>
                  </a:moveTo>
                  <a:lnTo>
                    <a:pt x="586739" y="172719"/>
                  </a:lnTo>
                </a:path>
                <a:path w="922020" h="345439">
                  <a:moveTo>
                    <a:pt x="502919" y="172719"/>
                  </a:moveTo>
                  <a:lnTo>
                    <a:pt x="502919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33">
              <a:extLst>
                <a:ext uri="{FF2B5EF4-FFF2-40B4-BE49-F238E27FC236}">
                  <a16:creationId xmlns:a16="http://schemas.microsoft.com/office/drawing/2014/main" id="{2A3FC3D3-863D-C31B-465E-9A4E86B872A0}"/>
                </a:ext>
              </a:extLst>
            </p:cNvPr>
            <p:cNvSpPr/>
            <p:nvPr/>
          </p:nvSpPr>
          <p:spPr>
            <a:xfrm>
              <a:off x="6012560" y="3919981"/>
              <a:ext cx="227965" cy="901700"/>
            </a:xfrm>
            <a:custGeom>
              <a:avLst/>
              <a:gdLst/>
              <a:ahLst/>
              <a:cxnLst/>
              <a:rect l="l" t="t" r="r" b="b"/>
              <a:pathLst>
                <a:path w="227964" h="901700">
                  <a:moveTo>
                    <a:pt x="178044" y="828769"/>
                  </a:moveTo>
                  <a:lnTo>
                    <a:pt x="153162" y="833627"/>
                  </a:lnTo>
                  <a:lnTo>
                    <a:pt x="204977" y="901191"/>
                  </a:lnTo>
                  <a:lnTo>
                    <a:pt x="221747" y="841247"/>
                  </a:lnTo>
                  <a:lnTo>
                    <a:pt x="180466" y="841247"/>
                  </a:lnTo>
                  <a:lnTo>
                    <a:pt x="178044" y="828769"/>
                  </a:lnTo>
                  <a:close/>
                </a:path>
                <a:path w="227964" h="901700">
                  <a:moveTo>
                    <a:pt x="202932" y="823910"/>
                  </a:moveTo>
                  <a:lnTo>
                    <a:pt x="178044" y="828769"/>
                  </a:lnTo>
                  <a:lnTo>
                    <a:pt x="180466" y="841247"/>
                  </a:lnTo>
                  <a:lnTo>
                    <a:pt x="205359" y="836421"/>
                  </a:lnTo>
                  <a:lnTo>
                    <a:pt x="202932" y="823910"/>
                  </a:lnTo>
                  <a:close/>
                </a:path>
                <a:path w="227964" h="901700">
                  <a:moveTo>
                    <a:pt x="227964" y="819022"/>
                  </a:moveTo>
                  <a:lnTo>
                    <a:pt x="202932" y="823910"/>
                  </a:lnTo>
                  <a:lnTo>
                    <a:pt x="205359" y="836421"/>
                  </a:lnTo>
                  <a:lnTo>
                    <a:pt x="180466" y="841247"/>
                  </a:lnTo>
                  <a:lnTo>
                    <a:pt x="221747" y="841247"/>
                  </a:lnTo>
                  <a:lnTo>
                    <a:pt x="227964" y="819022"/>
                  </a:lnTo>
                  <a:close/>
                </a:path>
                <a:path w="227964" h="901700">
                  <a:moveTo>
                    <a:pt x="56668" y="69886"/>
                  </a:moveTo>
                  <a:lnTo>
                    <a:pt x="44703" y="74802"/>
                  </a:lnTo>
                  <a:lnTo>
                    <a:pt x="31672" y="74802"/>
                  </a:lnTo>
                  <a:lnTo>
                    <a:pt x="178044" y="828769"/>
                  </a:lnTo>
                  <a:lnTo>
                    <a:pt x="202932" y="823910"/>
                  </a:lnTo>
                  <a:lnTo>
                    <a:pt x="57621" y="74802"/>
                  </a:lnTo>
                  <a:lnTo>
                    <a:pt x="44703" y="74802"/>
                  </a:lnTo>
                  <a:lnTo>
                    <a:pt x="57605" y="74720"/>
                  </a:lnTo>
                  <a:lnTo>
                    <a:pt x="56668" y="69886"/>
                  </a:lnTo>
                  <a:close/>
                </a:path>
                <a:path w="227964" h="901700">
                  <a:moveTo>
                    <a:pt x="49911" y="35051"/>
                  </a:moveTo>
                  <a:lnTo>
                    <a:pt x="24891" y="39877"/>
                  </a:lnTo>
                  <a:lnTo>
                    <a:pt x="31656" y="74720"/>
                  </a:lnTo>
                  <a:lnTo>
                    <a:pt x="44703" y="74802"/>
                  </a:lnTo>
                  <a:lnTo>
                    <a:pt x="56668" y="69886"/>
                  </a:lnTo>
                  <a:lnTo>
                    <a:pt x="49911" y="35051"/>
                  </a:lnTo>
                  <a:close/>
                </a:path>
                <a:path w="227964" h="901700">
                  <a:moveTo>
                    <a:pt x="30099" y="0"/>
                  </a:moveTo>
                  <a:lnTo>
                    <a:pt x="16144" y="5788"/>
                  </a:lnTo>
                  <a:lnTo>
                    <a:pt x="5810" y="16113"/>
                  </a:lnTo>
                  <a:lnTo>
                    <a:pt x="95" y="29557"/>
                  </a:lnTo>
                  <a:lnTo>
                    <a:pt x="0" y="44703"/>
                  </a:lnTo>
                  <a:lnTo>
                    <a:pt x="5788" y="58658"/>
                  </a:lnTo>
                  <a:lnTo>
                    <a:pt x="16113" y="68992"/>
                  </a:lnTo>
                  <a:lnTo>
                    <a:pt x="29557" y="74707"/>
                  </a:lnTo>
                  <a:lnTo>
                    <a:pt x="31656" y="74720"/>
                  </a:lnTo>
                  <a:lnTo>
                    <a:pt x="24891" y="39877"/>
                  </a:lnTo>
                  <a:lnTo>
                    <a:pt x="49911" y="35051"/>
                  </a:lnTo>
                  <a:lnTo>
                    <a:pt x="74771" y="35051"/>
                  </a:lnTo>
                  <a:lnTo>
                    <a:pt x="74802" y="30098"/>
                  </a:lnTo>
                  <a:lnTo>
                    <a:pt x="69014" y="16162"/>
                  </a:lnTo>
                  <a:lnTo>
                    <a:pt x="58689" y="5857"/>
                  </a:lnTo>
                  <a:lnTo>
                    <a:pt x="45245" y="148"/>
                  </a:lnTo>
                  <a:lnTo>
                    <a:pt x="30099" y="0"/>
                  </a:lnTo>
                  <a:close/>
                </a:path>
                <a:path w="227964" h="901700">
                  <a:moveTo>
                    <a:pt x="74771" y="35051"/>
                  </a:moveTo>
                  <a:lnTo>
                    <a:pt x="49911" y="35051"/>
                  </a:lnTo>
                  <a:lnTo>
                    <a:pt x="56668" y="69886"/>
                  </a:lnTo>
                  <a:lnTo>
                    <a:pt x="58658" y="69068"/>
                  </a:lnTo>
                  <a:lnTo>
                    <a:pt x="68992" y="58737"/>
                  </a:lnTo>
                  <a:lnTo>
                    <a:pt x="74707" y="45263"/>
                  </a:lnTo>
                  <a:lnTo>
                    <a:pt x="74771" y="35051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34">
              <a:extLst>
                <a:ext uri="{FF2B5EF4-FFF2-40B4-BE49-F238E27FC236}">
                  <a16:creationId xmlns:a16="http://schemas.microsoft.com/office/drawing/2014/main" id="{80DEEB8D-AE42-69B9-7058-3784C0C264B2}"/>
                </a:ext>
              </a:extLst>
            </p:cNvPr>
            <p:cNvSpPr/>
            <p:nvPr/>
          </p:nvSpPr>
          <p:spPr>
            <a:xfrm>
              <a:off x="5128005" y="4561979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35">
              <a:extLst>
                <a:ext uri="{FF2B5EF4-FFF2-40B4-BE49-F238E27FC236}">
                  <a16:creationId xmlns:a16="http://schemas.microsoft.com/office/drawing/2014/main" id="{5238C392-E541-CF5D-C2AE-F12E28DB5CFD}"/>
                </a:ext>
              </a:extLst>
            </p:cNvPr>
            <p:cNvSpPr/>
            <p:nvPr/>
          </p:nvSpPr>
          <p:spPr>
            <a:xfrm>
              <a:off x="4960365" y="4993894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167639" y="0"/>
                  </a:lnTo>
                </a:path>
                <a:path w="502920">
                  <a:moveTo>
                    <a:pt x="335280" y="0"/>
                  </a:moveTo>
                  <a:lnTo>
                    <a:pt x="5029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36">
              <a:extLst>
                <a:ext uri="{FF2B5EF4-FFF2-40B4-BE49-F238E27FC236}">
                  <a16:creationId xmlns:a16="http://schemas.microsoft.com/office/drawing/2014/main" id="{8B770E6D-7B2B-CC70-2079-D65062B4001E}"/>
                </a:ext>
              </a:extLst>
            </p:cNvPr>
            <p:cNvSpPr/>
            <p:nvPr/>
          </p:nvSpPr>
          <p:spPr>
            <a:xfrm>
              <a:off x="5211825" y="3352800"/>
              <a:ext cx="2514600" cy="2332355"/>
            </a:xfrm>
            <a:custGeom>
              <a:avLst/>
              <a:gdLst/>
              <a:ahLst/>
              <a:cxnLst/>
              <a:rect l="l" t="t" r="r" b="b"/>
              <a:pathLst>
                <a:path w="2514600" h="2332354">
                  <a:moveTo>
                    <a:pt x="0" y="0"/>
                  </a:moveTo>
                  <a:lnTo>
                    <a:pt x="0" y="2331974"/>
                  </a:lnTo>
                </a:path>
                <a:path w="2514600" h="2332354">
                  <a:moveTo>
                    <a:pt x="838200" y="0"/>
                  </a:moveTo>
                  <a:lnTo>
                    <a:pt x="838200" y="2331974"/>
                  </a:lnTo>
                </a:path>
                <a:path w="2514600" h="2332354">
                  <a:moveTo>
                    <a:pt x="1676273" y="0"/>
                  </a:moveTo>
                  <a:lnTo>
                    <a:pt x="1676273" y="2331974"/>
                  </a:lnTo>
                </a:path>
                <a:path w="2514600" h="2332354">
                  <a:moveTo>
                    <a:pt x="2514473" y="0"/>
                  </a:moveTo>
                  <a:lnTo>
                    <a:pt x="2514473" y="2331974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37">
            <a:extLst>
              <a:ext uri="{FF2B5EF4-FFF2-40B4-BE49-F238E27FC236}">
                <a16:creationId xmlns:a16="http://schemas.microsoft.com/office/drawing/2014/main" id="{08FD29DE-B756-28C9-02E7-1B9A1407FB38}"/>
              </a:ext>
            </a:extLst>
          </p:cNvPr>
          <p:cNvSpPr txBox="1"/>
          <p:nvPr/>
        </p:nvSpPr>
        <p:spPr>
          <a:xfrm>
            <a:off x="1218440" y="3900623"/>
            <a:ext cx="1736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5470" algn="l"/>
              </a:tabLst>
            </a:pPr>
            <a:r>
              <a:rPr sz="2000" spc="-25" dirty="0">
                <a:latin typeface="Trebuchet MS"/>
                <a:cs typeface="Trebuchet MS"/>
              </a:rPr>
              <a:t>sub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dirty="0">
                <a:solidFill>
                  <a:srgbClr val="3333FF"/>
                </a:solidFill>
                <a:latin typeface="Trebuchet MS"/>
                <a:cs typeface="Trebuchet MS"/>
              </a:rPr>
              <a:t>$2</a:t>
            </a:r>
            <a:r>
              <a:rPr sz="2000" dirty="0">
                <a:latin typeface="Trebuchet MS"/>
                <a:cs typeface="Trebuchet MS"/>
              </a:rPr>
              <a:t>,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$1, </a:t>
            </a:r>
            <a:r>
              <a:rPr sz="2000" spc="-35" dirty="0">
                <a:latin typeface="Trebuchet MS"/>
                <a:cs typeface="Trebuchet MS"/>
              </a:rPr>
              <a:t>$3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5" name="object 38">
            <a:extLst>
              <a:ext uri="{FF2B5EF4-FFF2-40B4-BE49-F238E27FC236}">
                <a16:creationId xmlns:a16="http://schemas.microsoft.com/office/drawing/2014/main" id="{FE45962C-359B-1484-875E-EF647AF2D975}"/>
              </a:ext>
            </a:extLst>
          </p:cNvPr>
          <p:cNvSpPr txBox="1"/>
          <p:nvPr/>
        </p:nvSpPr>
        <p:spPr>
          <a:xfrm>
            <a:off x="1218440" y="4804610"/>
            <a:ext cx="1870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000" spc="-25" dirty="0">
                <a:latin typeface="Trebuchet MS"/>
                <a:cs typeface="Trebuchet MS"/>
              </a:rPr>
              <a:t>and</a:t>
            </a:r>
            <a:r>
              <a:rPr sz="2000" dirty="0">
                <a:latin typeface="Trebuchet MS"/>
                <a:cs typeface="Trebuchet MS"/>
              </a:rPr>
              <a:t>	$12,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333FF"/>
                </a:solidFill>
                <a:latin typeface="Trebuchet MS"/>
                <a:cs typeface="Trebuchet MS"/>
              </a:rPr>
              <a:t>$2</a:t>
            </a:r>
            <a:r>
              <a:rPr sz="2000" dirty="0">
                <a:latin typeface="Trebuchet MS"/>
                <a:cs typeface="Trebuchet MS"/>
              </a:rPr>
              <a:t>,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$5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Detecting EX/MEM data hazards</a:t>
            </a:r>
            <a:endParaRPr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48F59FF8-9093-8B5A-447E-541286436E6E}"/>
              </a:ext>
            </a:extLst>
          </p:cNvPr>
          <p:cNvSpPr txBox="1"/>
          <p:nvPr/>
        </p:nvSpPr>
        <p:spPr>
          <a:xfrm>
            <a:off x="227840" y="973561"/>
            <a:ext cx="8354059" cy="21596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8140" algn="l"/>
                <a:tab pos="35877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indent="-34607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8140" algn="l"/>
                <a:tab pos="35877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EX/MEM</a:t>
            </a:r>
            <a:r>
              <a:rPr sz="20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</a:t>
            </a:r>
            <a:r>
              <a:rPr sz="20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895" lvl="1" indent="-33718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1153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895" lvl="1" indent="-33718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1153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140" indent="-34607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8140" algn="l"/>
                <a:tab pos="35877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EX/MEM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929421F-B87D-AF2A-D8DA-93833D763DD8}"/>
              </a:ext>
            </a:extLst>
          </p:cNvPr>
          <p:cNvSpPr txBox="1"/>
          <p:nvPr/>
        </p:nvSpPr>
        <p:spPr>
          <a:xfrm>
            <a:off x="227840" y="5728721"/>
            <a:ext cx="84810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607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8140" algn="l"/>
                <a:tab pos="35877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class-like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ID/EX.RegisterRt</a:t>
            </a:r>
            <a:r>
              <a:rPr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ID/EX pipeline.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5">
            <a:extLst>
              <a:ext uri="{FF2B5EF4-FFF2-40B4-BE49-F238E27FC236}">
                <a16:creationId xmlns:a16="http://schemas.microsoft.com/office/drawing/2014/main" id="{F17B1B47-3B9D-27F3-2D71-BDB7D651D525}"/>
              </a:ext>
            </a:extLst>
          </p:cNvPr>
          <p:cNvGrpSpPr/>
          <p:nvPr/>
        </p:nvGrpSpPr>
        <p:grpSpPr>
          <a:xfrm>
            <a:off x="4726687" y="3379233"/>
            <a:ext cx="683260" cy="876935"/>
            <a:chOff x="5121655" y="3519182"/>
            <a:chExt cx="683260" cy="876935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AA8964BC-63FB-0882-8925-C71BCF220765}"/>
                </a:ext>
              </a:extLst>
            </p:cNvPr>
            <p:cNvSpPr/>
            <p:nvPr/>
          </p:nvSpPr>
          <p:spPr>
            <a:xfrm>
              <a:off x="5128005" y="3525532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F287AA3B-6FDF-9B8B-BD27-29D5C5F8FE32}"/>
                </a:ext>
              </a:extLst>
            </p:cNvPr>
            <p:cNvSpPr/>
            <p:nvPr/>
          </p:nvSpPr>
          <p:spPr>
            <a:xfrm>
              <a:off x="5463285" y="3611880"/>
              <a:ext cx="335280" cy="691515"/>
            </a:xfrm>
            <a:custGeom>
              <a:avLst/>
              <a:gdLst/>
              <a:ahLst/>
              <a:cxnLst/>
              <a:rect l="l" t="t" r="r" b="b"/>
              <a:pathLst>
                <a:path w="335279" h="691514">
                  <a:moveTo>
                    <a:pt x="0" y="0"/>
                  </a:moveTo>
                  <a:lnTo>
                    <a:pt x="0" y="259207"/>
                  </a:lnTo>
                </a:path>
                <a:path w="335279" h="691514">
                  <a:moveTo>
                    <a:pt x="0" y="431927"/>
                  </a:moveTo>
                  <a:lnTo>
                    <a:pt x="0" y="691007"/>
                  </a:lnTo>
                </a:path>
                <a:path w="335279" h="691514">
                  <a:moveTo>
                    <a:pt x="0" y="431927"/>
                  </a:moveTo>
                  <a:lnTo>
                    <a:pt x="167639" y="345567"/>
                  </a:lnTo>
                </a:path>
                <a:path w="335279" h="691514">
                  <a:moveTo>
                    <a:pt x="167639" y="345567"/>
                  </a:moveTo>
                  <a:lnTo>
                    <a:pt x="0" y="259207"/>
                  </a:lnTo>
                </a:path>
                <a:path w="335279" h="691514">
                  <a:moveTo>
                    <a:pt x="0" y="691007"/>
                  </a:moveTo>
                  <a:lnTo>
                    <a:pt x="335279" y="518287"/>
                  </a:lnTo>
                </a:path>
                <a:path w="335279" h="691514">
                  <a:moveTo>
                    <a:pt x="0" y="0"/>
                  </a:moveTo>
                  <a:lnTo>
                    <a:pt x="335279" y="172720"/>
                  </a:lnTo>
                </a:path>
                <a:path w="335279" h="691514">
                  <a:moveTo>
                    <a:pt x="335279" y="172720"/>
                  </a:moveTo>
                  <a:lnTo>
                    <a:pt x="335279" y="5182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C10F09F0-A2E8-C60E-1595-3DBDBD6A0303}"/>
              </a:ext>
            </a:extLst>
          </p:cNvPr>
          <p:cNvSpPr txBox="1"/>
          <p:nvPr/>
        </p:nvSpPr>
        <p:spPr>
          <a:xfrm>
            <a:off x="5906391" y="3558341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198D840A-23BB-BD4D-D421-E894A6A0A6C6}"/>
              </a:ext>
            </a:extLst>
          </p:cNvPr>
          <p:cNvSpPr txBox="1"/>
          <p:nvPr/>
        </p:nvSpPr>
        <p:spPr>
          <a:xfrm>
            <a:off x="4230117" y="3558341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01883D25-E99E-7F8A-16CC-71208FBB604E}"/>
              </a:ext>
            </a:extLst>
          </p:cNvPr>
          <p:cNvSpPr txBox="1"/>
          <p:nvPr/>
        </p:nvSpPr>
        <p:spPr>
          <a:xfrm>
            <a:off x="6744590" y="3558341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4C11913B-EDEC-4924-3171-169D1A3E6708}"/>
              </a:ext>
            </a:extLst>
          </p:cNvPr>
          <p:cNvSpPr txBox="1"/>
          <p:nvPr/>
        </p:nvSpPr>
        <p:spPr>
          <a:xfrm>
            <a:off x="3392045" y="3558341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object 12">
            <a:extLst>
              <a:ext uri="{FF2B5EF4-FFF2-40B4-BE49-F238E27FC236}">
                <a16:creationId xmlns:a16="http://schemas.microsoft.com/office/drawing/2014/main" id="{DF0F8309-2897-AA20-9287-9A32D6EA554B}"/>
              </a:ext>
            </a:extLst>
          </p:cNvPr>
          <p:cNvGrpSpPr/>
          <p:nvPr/>
        </p:nvGrpSpPr>
        <p:grpSpPr>
          <a:xfrm>
            <a:off x="4559047" y="3379233"/>
            <a:ext cx="2192020" cy="1913255"/>
            <a:chOff x="4954015" y="3519182"/>
            <a:chExt cx="2192020" cy="1913255"/>
          </a:xfrm>
        </p:grpSpPr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3F7495E8-DA71-7867-BBBC-92C3529F65B8}"/>
                </a:ext>
              </a:extLst>
            </p:cNvPr>
            <p:cNvSpPr/>
            <p:nvPr/>
          </p:nvSpPr>
          <p:spPr>
            <a:xfrm>
              <a:off x="4960365" y="3784600"/>
              <a:ext cx="502920" cy="346075"/>
            </a:xfrm>
            <a:custGeom>
              <a:avLst/>
              <a:gdLst/>
              <a:ahLst/>
              <a:cxnLst/>
              <a:rect l="l" t="t" r="r" b="b"/>
              <a:pathLst>
                <a:path w="502920" h="346075">
                  <a:moveTo>
                    <a:pt x="0" y="0"/>
                  </a:moveTo>
                  <a:lnTo>
                    <a:pt x="167639" y="0"/>
                  </a:lnTo>
                </a:path>
                <a:path w="502920" h="346075">
                  <a:moveTo>
                    <a:pt x="0" y="345566"/>
                  </a:moveTo>
                  <a:lnTo>
                    <a:pt x="167639" y="345566"/>
                  </a:lnTo>
                </a:path>
                <a:path w="502920" h="346075">
                  <a:moveTo>
                    <a:pt x="335280" y="0"/>
                  </a:moveTo>
                  <a:lnTo>
                    <a:pt x="502920" y="0"/>
                  </a:lnTo>
                </a:path>
                <a:path w="502920" h="346075">
                  <a:moveTo>
                    <a:pt x="335280" y="345566"/>
                  </a:moveTo>
                  <a:lnTo>
                    <a:pt x="502920" y="3455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148847DB-E074-6CEC-3B92-C4B6DA79D903}"/>
                </a:ext>
              </a:extLst>
            </p:cNvPr>
            <p:cNvSpPr/>
            <p:nvPr/>
          </p:nvSpPr>
          <p:spPr>
            <a:xfrm>
              <a:off x="5966205" y="3525532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67C1E773-DCCD-85B7-2766-EE56D8DED98E}"/>
                </a:ext>
              </a:extLst>
            </p:cNvPr>
            <p:cNvSpPr/>
            <p:nvPr/>
          </p:nvSpPr>
          <p:spPr>
            <a:xfrm>
              <a:off x="5798565" y="3957447"/>
              <a:ext cx="1005840" cy="345440"/>
            </a:xfrm>
            <a:custGeom>
              <a:avLst/>
              <a:gdLst/>
              <a:ahLst/>
              <a:cxnLst/>
              <a:rect l="l" t="t" r="r" b="b"/>
              <a:pathLst>
                <a:path w="1005840" h="345439">
                  <a:moveTo>
                    <a:pt x="0" y="0"/>
                  </a:moveTo>
                  <a:lnTo>
                    <a:pt x="167639" y="0"/>
                  </a:lnTo>
                </a:path>
                <a:path w="1005840" h="345439">
                  <a:moveTo>
                    <a:pt x="335153" y="0"/>
                  </a:moveTo>
                  <a:lnTo>
                    <a:pt x="502793" y="0"/>
                  </a:lnTo>
                </a:path>
                <a:path w="1005840" h="345439">
                  <a:moveTo>
                    <a:pt x="418973" y="0"/>
                  </a:moveTo>
                  <a:lnTo>
                    <a:pt x="418973" y="345439"/>
                  </a:lnTo>
                </a:path>
                <a:path w="1005840" h="345439">
                  <a:moveTo>
                    <a:pt x="838073" y="0"/>
                  </a:moveTo>
                  <a:lnTo>
                    <a:pt x="10057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EAF49D50-7AF8-E3F4-DABB-5646E883E65A}"/>
                </a:ext>
              </a:extLst>
            </p:cNvPr>
            <p:cNvSpPr/>
            <p:nvPr/>
          </p:nvSpPr>
          <p:spPr>
            <a:xfrm>
              <a:off x="6804278" y="3525532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40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44DE989C-C394-FB1E-1579-1D9AA9CB3272}"/>
                </a:ext>
              </a:extLst>
            </p:cNvPr>
            <p:cNvSpPr/>
            <p:nvPr/>
          </p:nvSpPr>
          <p:spPr>
            <a:xfrm>
              <a:off x="6217538" y="3957447"/>
              <a:ext cx="922019" cy="345440"/>
            </a:xfrm>
            <a:custGeom>
              <a:avLst/>
              <a:gdLst/>
              <a:ahLst/>
              <a:cxnLst/>
              <a:rect l="l" t="t" r="r" b="b"/>
              <a:pathLst>
                <a:path w="922020" h="345439">
                  <a:moveTo>
                    <a:pt x="754380" y="0"/>
                  </a:moveTo>
                  <a:lnTo>
                    <a:pt x="922019" y="0"/>
                  </a:lnTo>
                </a:path>
                <a:path w="922020" h="345439">
                  <a:moveTo>
                    <a:pt x="0" y="345439"/>
                  </a:moveTo>
                  <a:lnTo>
                    <a:pt x="502919" y="345439"/>
                  </a:lnTo>
                </a:path>
                <a:path w="922020" h="345439">
                  <a:moveTo>
                    <a:pt x="502919" y="172719"/>
                  </a:moveTo>
                  <a:lnTo>
                    <a:pt x="586739" y="172719"/>
                  </a:lnTo>
                </a:path>
                <a:path w="922020" h="345439">
                  <a:moveTo>
                    <a:pt x="502919" y="172719"/>
                  </a:moveTo>
                  <a:lnTo>
                    <a:pt x="502919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4386DC6F-47AC-21CF-11B4-741BADD285DB}"/>
                </a:ext>
              </a:extLst>
            </p:cNvPr>
            <p:cNvSpPr/>
            <p:nvPr/>
          </p:nvSpPr>
          <p:spPr>
            <a:xfrm>
              <a:off x="5966205" y="4561979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59E22970-CBA7-0C1E-D040-6691F0555CCA}"/>
                </a:ext>
              </a:extLst>
            </p:cNvPr>
            <p:cNvSpPr/>
            <p:nvPr/>
          </p:nvSpPr>
          <p:spPr>
            <a:xfrm>
              <a:off x="6301358" y="4648327"/>
              <a:ext cx="335280" cy="691515"/>
            </a:xfrm>
            <a:custGeom>
              <a:avLst/>
              <a:gdLst/>
              <a:ahLst/>
              <a:cxnLst/>
              <a:rect l="l" t="t" r="r" b="b"/>
              <a:pathLst>
                <a:path w="335279" h="691514">
                  <a:moveTo>
                    <a:pt x="0" y="0"/>
                  </a:moveTo>
                  <a:lnTo>
                    <a:pt x="0" y="259206"/>
                  </a:lnTo>
                </a:path>
                <a:path w="335279" h="691514">
                  <a:moveTo>
                    <a:pt x="0" y="431927"/>
                  </a:moveTo>
                  <a:lnTo>
                    <a:pt x="0" y="691007"/>
                  </a:lnTo>
                </a:path>
                <a:path w="335279" h="691514">
                  <a:moveTo>
                    <a:pt x="0" y="431927"/>
                  </a:moveTo>
                  <a:lnTo>
                    <a:pt x="167639" y="345567"/>
                  </a:lnTo>
                </a:path>
                <a:path w="335279" h="691514">
                  <a:moveTo>
                    <a:pt x="167639" y="345567"/>
                  </a:moveTo>
                  <a:lnTo>
                    <a:pt x="0" y="259206"/>
                  </a:lnTo>
                </a:path>
                <a:path w="335279" h="691514">
                  <a:moveTo>
                    <a:pt x="0" y="691007"/>
                  </a:moveTo>
                  <a:lnTo>
                    <a:pt x="335280" y="518287"/>
                  </a:lnTo>
                </a:path>
                <a:path w="335279" h="691514">
                  <a:moveTo>
                    <a:pt x="0" y="0"/>
                  </a:moveTo>
                  <a:lnTo>
                    <a:pt x="335280" y="172847"/>
                  </a:lnTo>
                </a:path>
                <a:path w="335279" h="691514">
                  <a:moveTo>
                    <a:pt x="335280" y="172847"/>
                  </a:moveTo>
                  <a:lnTo>
                    <a:pt x="335280" y="5182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object 20">
            <a:extLst>
              <a:ext uri="{FF2B5EF4-FFF2-40B4-BE49-F238E27FC236}">
                <a16:creationId xmlns:a16="http://schemas.microsoft.com/office/drawing/2014/main" id="{04EBD4AA-BA2B-04D6-1746-7FA4BA8CDADD}"/>
              </a:ext>
            </a:extLst>
          </p:cNvPr>
          <p:cNvGrpSpPr/>
          <p:nvPr/>
        </p:nvGrpSpPr>
        <p:grpSpPr>
          <a:xfrm>
            <a:off x="3727324" y="3212851"/>
            <a:ext cx="502920" cy="2245995"/>
            <a:chOff x="4122292" y="3352800"/>
            <a:chExt cx="502920" cy="2245995"/>
          </a:xfrm>
        </p:grpSpPr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84A8DA7F-D50C-C4F1-BD49-D60829788157}"/>
                </a:ext>
              </a:extLst>
            </p:cNvPr>
            <p:cNvSpPr/>
            <p:nvPr/>
          </p:nvSpPr>
          <p:spPr>
            <a:xfrm>
              <a:off x="4289805" y="3525532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03244A81-13AC-66B9-AF94-212684E8ACD9}"/>
                </a:ext>
              </a:extLst>
            </p:cNvPr>
            <p:cNvSpPr/>
            <p:nvPr/>
          </p:nvSpPr>
          <p:spPr>
            <a:xfrm>
              <a:off x="4122292" y="3957447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167512" y="0"/>
                  </a:lnTo>
                </a:path>
                <a:path w="502920">
                  <a:moveTo>
                    <a:pt x="335153" y="0"/>
                  </a:moveTo>
                  <a:lnTo>
                    <a:pt x="50279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9A88F4CC-D5F0-4A9A-2E9F-A77D33446852}"/>
                </a:ext>
              </a:extLst>
            </p:cNvPr>
            <p:cNvSpPr/>
            <p:nvPr/>
          </p:nvSpPr>
          <p:spPr>
            <a:xfrm>
              <a:off x="4373625" y="3352800"/>
              <a:ext cx="0" cy="2245995"/>
            </a:xfrm>
            <a:custGeom>
              <a:avLst/>
              <a:gdLst/>
              <a:ahLst/>
              <a:cxnLst/>
              <a:rect l="l" t="t" r="r" b="b"/>
              <a:pathLst>
                <a:path h="2245995">
                  <a:moveTo>
                    <a:pt x="0" y="0"/>
                  </a:moveTo>
                  <a:lnTo>
                    <a:pt x="0" y="2245614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bject 24">
            <a:extLst>
              <a:ext uri="{FF2B5EF4-FFF2-40B4-BE49-F238E27FC236}">
                <a16:creationId xmlns:a16="http://schemas.microsoft.com/office/drawing/2014/main" id="{56D5F444-2995-96C8-2327-E8059B4927A4}"/>
              </a:ext>
            </a:extLst>
          </p:cNvPr>
          <p:cNvSpPr txBox="1"/>
          <p:nvPr/>
        </p:nvSpPr>
        <p:spPr>
          <a:xfrm>
            <a:off x="6744590" y="4594788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6388A092-BB4B-CB62-448A-6205A6D393F3}"/>
              </a:ext>
            </a:extLst>
          </p:cNvPr>
          <p:cNvSpPr txBox="1"/>
          <p:nvPr/>
        </p:nvSpPr>
        <p:spPr>
          <a:xfrm>
            <a:off x="5068317" y="4594788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4BE55812-B8D8-06E6-9786-BCDEB1378D76}"/>
              </a:ext>
            </a:extLst>
          </p:cNvPr>
          <p:cNvSpPr txBox="1"/>
          <p:nvPr/>
        </p:nvSpPr>
        <p:spPr>
          <a:xfrm>
            <a:off x="7582663" y="4594788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697F5F3D-096C-1F5C-5ED3-672DEDE71912}"/>
              </a:ext>
            </a:extLst>
          </p:cNvPr>
          <p:cNvSpPr txBox="1"/>
          <p:nvPr/>
        </p:nvSpPr>
        <p:spPr>
          <a:xfrm>
            <a:off x="4230117" y="4594788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28">
            <a:extLst>
              <a:ext uri="{FF2B5EF4-FFF2-40B4-BE49-F238E27FC236}">
                <a16:creationId xmlns:a16="http://schemas.microsoft.com/office/drawing/2014/main" id="{F3F80F4F-6128-2684-1B9C-CBB60B31DA16}"/>
              </a:ext>
            </a:extLst>
          </p:cNvPr>
          <p:cNvGrpSpPr/>
          <p:nvPr/>
        </p:nvGrpSpPr>
        <p:grpSpPr>
          <a:xfrm>
            <a:off x="4565397" y="3212851"/>
            <a:ext cx="3017520" cy="2332355"/>
            <a:chOff x="4960365" y="3352800"/>
            <a:chExt cx="3017520" cy="2332355"/>
          </a:xfrm>
        </p:grpSpPr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C6446B96-B6C3-CAD9-4173-C7D075547823}"/>
                </a:ext>
              </a:extLst>
            </p:cNvPr>
            <p:cNvSpPr/>
            <p:nvPr/>
          </p:nvSpPr>
          <p:spPr>
            <a:xfrm>
              <a:off x="5798565" y="4821174"/>
              <a:ext cx="502920" cy="345440"/>
            </a:xfrm>
            <a:custGeom>
              <a:avLst/>
              <a:gdLst/>
              <a:ahLst/>
              <a:cxnLst/>
              <a:rect l="l" t="t" r="r" b="b"/>
              <a:pathLst>
                <a:path w="502920" h="345439">
                  <a:moveTo>
                    <a:pt x="0" y="0"/>
                  </a:moveTo>
                  <a:lnTo>
                    <a:pt x="167639" y="0"/>
                  </a:lnTo>
                </a:path>
                <a:path w="502920" h="345439">
                  <a:moveTo>
                    <a:pt x="0" y="345439"/>
                  </a:moveTo>
                  <a:lnTo>
                    <a:pt x="167639" y="345439"/>
                  </a:lnTo>
                </a:path>
                <a:path w="502920" h="345439">
                  <a:moveTo>
                    <a:pt x="335153" y="0"/>
                  </a:moveTo>
                  <a:lnTo>
                    <a:pt x="502793" y="0"/>
                  </a:lnTo>
                </a:path>
                <a:path w="502920" h="345439">
                  <a:moveTo>
                    <a:pt x="335153" y="345439"/>
                  </a:moveTo>
                  <a:lnTo>
                    <a:pt x="502793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9BC766F3-D897-86F8-96A4-C063DAFE66AC}"/>
                </a:ext>
              </a:extLst>
            </p:cNvPr>
            <p:cNvSpPr/>
            <p:nvPr/>
          </p:nvSpPr>
          <p:spPr>
            <a:xfrm>
              <a:off x="6804278" y="4561979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40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E41A82EE-CE10-9C1B-354A-D2452E30E2C5}"/>
                </a:ext>
              </a:extLst>
            </p:cNvPr>
            <p:cNvSpPr/>
            <p:nvPr/>
          </p:nvSpPr>
          <p:spPr>
            <a:xfrm>
              <a:off x="6636638" y="4993894"/>
              <a:ext cx="1005840" cy="345440"/>
            </a:xfrm>
            <a:custGeom>
              <a:avLst/>
              <a:gdLst/>
              <a:ahLst/>
              <a:cxnLst/>
              <a:rect l="l" t="t" r="r" b="b"/>
              <a:pathLst>
                <a:path w="1005840" h="345439">
                  <a:moveTo>
                    <a:pt x="0" y="0"/>
                  </a:moveTo>
                  <a:lnTo>
                    <a:pt x="167639" y="0"/>
                  </a:lnTo>
                </a:path>
                <a:path w="1005840" h="345439">
                  <a:moveTo>
                    <a:pt x="335279" y="0"/>
                  </a:moveTo>
                  <a:lnTo>
                    <a:pt x="502919" y="0"/>
                  </a:lnTo>
                </a:path>
                <a:path w="1005840" h="345439">
                  <a:moveTo>
                    <a:pt x="419100" y="0"/>
                  </a:moveTo>
                  <a:lnTo>
                    <a:pt x="419100" y="345439"/>
                  </a:lnTo>
                </a:path>
                <a:path w="1005840" h="345439">
                  <a:moveTo>
                    <a:pt x="838200" y="0"/>
                  </a:moveTo>
                  <a:lnTo>
                    <a:pt x="100583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54D5AA4F-6F32-A30E-63C2-1F454E75B116}"/>
                </a:ext>
              </a:extLst>
            </p:cNvPr>
            <p:cNvSpPr/>
            <p:nvPr/>
          </p:nvSpPr>
          <p:spPr>
            <a:xfrm>
              <a:off x="7642478" y="4561979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40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D9B9F924-C390-A08E-3A9F-387E3CEC74F9}"/>
                </a:ext>
              </a:extLst>
            </p:cNvPr>
            <p:cNvSpPr/>
            <p:nvPr/>
          </p:nvSpPr>
          <p:spPr>
            <a:xfrm>
              <a:off x="7055738" y="4993894"/>
              <a:ext cx="922019" cy="345440"/>
            </a:xfrm>
            <a:custGeom>
              <a:avLst/>
              <a:gdLst/>
              <a:ahLst/>
              <a:cxnLst/>
              <a:rect l="l" t="t" r="r" b="b"/>
              <a:pathLst>
                <a:path w="922020" h="345439">
                  <a:moveTo>
                    <a:pt x="754379" y="0"/>
                  </a:moveTo>
                  <a:lnTo>
                    <a:pt x="921892" y="0"/>
                  </a:lnTo>
                </a:path>
                <a:path w="922020" h="345439">
                  <a:moveTo>
                    <a:pt x="0" y="345439"/>
                  </a:moveTo>
                  <a:lnTo>
                    <a:pt x="502919" y="345439"/>
                  </a:lnTo>
                </a:path>
                <a:path w="922020" h="345439">
                  <a:moveTo>
                    <a:pt x="502919" y="172719"/>
                  </a:moveTo>
                  <a:lnTo>
                    <a:pt x="586739" y="172719"/>
                  </a:lnTo>
                </a:path>
                <a:path w="922020" h="345439">
                  <a:moveTo>
                    <a:pt x="502919" y="172719"/>
                  </a:moveTo>
                  <a:lnTo>
                    <a:pt x="502919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3BDA356A-59D8-62EB-CCBA-2B27D7E8CB93}"/>
                </a:ext>
              </a:extLst>
            </p:cNvPr>
            <p:cNvSpPr/>
            <p:nvPr/>
          </p:nvSpPr>
          <p:spPr>
            <a:xfrm>
              <a:off x="6012560" y="3919981"/>
              <a:ext cx="227965" cy="901700"/>
            </a:xfrm>
            <a:custGeom>
              <a:avLst/>
              <a:gdLst/>
              <a:ahLst/>
              <a:cxnLst/>
              <a:rect l="l" t="t" r="r" b="b"/>
              <a:pathLst>
                <a:path w="227964" h="901700">
                  <a:moveTo>
                    <a:pt x="178044" y="828769"/>
                  </a:moveTo>
                  <a:lnTo>
                    <a:pt x="153162" y="833627"/>
                  </a:lnTo>
                  <a:lnTo>
                    <a:pt x="204977" y="901191"/>
                  </a:lnTo>
                  <a:lnTo>
                    <a:pt x="221747" y="841247"/>
                  </a:lnTo>
                  <a:lnTo>
                    <a:pt x="180466" y="841247"/>
                  </a:lnTo>
                  <a:lnTo>
                    <a:pt x="178044" y="828769"/>
                  </a:lnTo>
                  <a:close/>
                </a:path>
                <a:path w="227964" h="901700">
                  <a:moveTo>
                    <a:pt x="202932" y="823910"/>
                  </a:moveTo>
                  <a:lnTo>
                    <a:pt x="178044" y="828769"/>
                  </a:lnTo>
                  <a:lnTo>
                    <a:pt x="180466" y="841247"/>
                  </a:lnTo>
                  <a:lnTo>
                    <a:pt x="205359" y="836421"/>
                  </a:lnTo>
                  <a:lnTo>
                    <a:pt x="202932" y="823910"/>
                  </a:lnTo>
                  <a:close/>
                </a:path>
                <a:path w="227964" h="901700">
                  <a:moveTo>
                    <a:pt x="227964" y="819022"/>
                  </a:moveTo>
                  <a:lnTo>
                    <a:pt x="202932" y="823910"/>
                  </a:lnTo>
                  <a:lnTo>
                    <a:pt x="205359" y="836421"/>
                  </a:lnTo>
                  <a:lnTo>
                    <a:pt x="180466" y="841247"/>
                  </a:lnTo>
                  <a:lnTo>
                    <a:pt x="221747" y="841247"/>
                  </a:lnTo>
                  <a:lnTo>
                    <a:pt x="227964" y="819022"/>
                  </a:lnTo>
                  <a:close/>
                </a:path>
                <a:path w="227964" h="901700">
                  <a:moveTo>
                    <a:pt x="56668" y="69886"/>
                  </a:moveTo>
                  <a:lnTo>
                    <a:pt x="44703" y="74802"/>
                  </a:lnTo>
                  <a:lnTo>
                    <a:pt x="31672" y="74802"/>
                  </a:lnTo>
                  <a:lnTo>
                    <a:pt x="178044" y="828769"/>
                  </a:lnTo>
                  <a:lnTo>
                    <a:pt x="202932" y="823910"/>
                  </a:lnTo>
                  <a:lnTo>
                    <a:pt x="57621" y="74802"/>
                  </a:lnTo>
                  <a:lnTo>
                    <a:pt x="44703" y="74802"/>
                  </a:lnTo>
                  <a:lnTo>
                    <a:pt x="57605" y="74720"/>
                  </a:lnTo>
                  <a:lnTo>
                    <a:pt x="56668" y="69886"/>
                  </a:lnTo>
                  <a:close/>
                </a:path>
                <a:path w="227964" h="901700">
                  <a:moveTo>
                    <a:pt x="49911" y="35051"/>
                  </a:moveTo>
                  <a:lnTo>
                    <a:pt x="24891" y="39877"/>
                  </a:lnTo>
                  <a:lnTo>
                    <a:pt x="31656" y="74720"/>
                  </a:lnTo>
                  <a:lnTo>
                    <a:pt x="44703" y="74802"/>
                  </a:lnTo>
                  <a:lnTo>
                    <a:pt x="56668" y="69886"/>
                  </a:lnTo>
                  <a:lnTo>
                    <a:pt x="49911" y="35051"/>
                  </a:lnTo>
                  <a:close/>
                </a:path>
                <a:path w="227964" h="901700">
                  <a:moveTo>
                    <a:pt x="30099" y="0"/>
                  </a:moveTo>
                  <a:lnTo>
                    <a:pt x="16144" y="5788"/>
                  </a:lnTo>
                  <a:lnTo>
                    <a:pt x="5810" y="16113"/>
                  </a:lnTo>
                  <a:lnTo>
                    <a:pt x="95" y="29557"/>
                  </a:lnTo>
                  <a:lnTo>
                    <a:pt x="0" y="44703"/>
                  </a:lnTo>
                  <a:lnTo>
                    <a:pt x="5788" y="58658"/>
                  </a:lnTo>
                  <a:lnTo>
                    <a:pt x="16113" y="68992"/>
                  </a:lnTo>
                  <a:lnTo>
                    <a:pt x="29557" y="74707"/>
                  </a:lnTo>
                  <a:lnTo>
                    <a:pt x="31656" y="74720"/>
                  </a:lnTo>
                  <a:lnTo>
                    <a:pt x="24891" y="39877"/>
                  </a:lnTo>
                  <a:lnTo>
                    <a:pt x="49911" y="35051"/>
                  </a:lnTo>
                  <a:lnTo>
                    <a:pt x="74771" y="35051"/>
                  </a:lnTo>
                  <a:lnTo>
                    <a:pt x="74802" y="30098"/>
                  </a:lnTo>
                  <a:lnTo>
                    <a:pt x="69014" y="16162"/>
                  </a:lnTo>
                  <a:lnTo>
                    <a:pt x="58689" y="5857"/>
                  </a:lnTo>
                  <a:lnTo>
                    <a:pt x="45245" y="148"/>
                  </a:lnTo>
                  <a:lnTo>
                    <a:pt x="30099" y="0"/>
                  </a:lnTo>
                  <a:close/>
                </a:path>
                <a:path w="227964" h="901700">
                  <a:moveTo>
                    <a:pt x="74771" y="35051"/>
                  </a:moveTo>
                  <a:lnTo>
                    <a:pt x="49911" y="35051"/>
                  </a:lnTo>
                  <a:lnTo>
                    <a:pt x="56668" y="69886"/>
                  </a:lnTo>
                  <a:lnTo>
                    <a:pt x="58658" y="69068"/>
                  </a:lnTo>
                  <a:lnTo>
                    <a:pt x="68992" y="58737"/>
                  </a:lnTo>
                  <a:lnTo>
                    <a:pt x="74707" y="45263"/>
                  </a:lnTo>
                  <a:lnTo>
                    <a:pt x="74771" y="35051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973DF8DC-AEF0-F5CD-B522-D4165D3A57F1}"/>
                </a:ext>
              </a:extLst>
            </p:cNvPr>
            <p:cNvSpPr/>
            <p:nvPr/>
          </p:nvSpPr>
          <p:spPr>
            <a:xfrm>
              <a:off x="5128005" y="4561979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DDB4642F-4D68-8E7A-91B6-534613508A46}"/>
                </a:ext>
              </a:extLst>
            </p:cNvPr>
            <p:cNvSpPr/>
            <p:nvPr/>
          </p:nvSpPr>
          <p:spPr>
            <a:xfrm>
              <a:off x="4960365" y="4993894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167639" y="0"/>
                  </a:lnTo>
                </a:path>
                <a:path w="502920">
                  <a:moveTo>
                    <a:pt x="335280" y="0"/>
                  </a:moveTo>
                  <a:lnTo>
                    <a:pt x="5029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CE6B8EDB-C556-EECC-5986-06089719DA76}"/>
                </a:ext>
              </a:extLst>
            </p:cNvPr>
            <p:cNvSpPr/>
            <p:nvPr/>
          </p:nvSpPr>
          <p:spPr>
            <a:xfrm>
              <a:off x="5211825" y="3352800"/>
              <a:ext cx="2514600" cy="2332355"/>
            </a:xfrm>
            <a:custGeom>
              <a:avLst/>
              <a:gdLst/>
              <a:ahLst/>
              <a:cxnLst/>
              <a:rect l="l" t="t" r="r" b="b"/>
              <a:pathLst>
                <a:path w="2514600" h="2332354">
                  <a:moveTo>
                    <a:pt x="0" y="0"/>
                  </a:moveTo>
                  <a:lnTo>
                    <a:pt x="0" y="2331974"/>
                  </a:lnTo>
                </a:path>
                <a:path w="2514600" h="2332354">
                  <a:moveTo>
                    <a:pt x="838200" y="0"/>
                  </a:moveTo>
                  <a:lnTo>
                    <a:pt x="838200" y="2331974"/>
                  </a:lnTo>
                </a:path>
                <a:path w="2514600" h="2332354">
                  <a:moveTo>
                    <a:pt x="1676273" y="0"/>
                  </a:moveTo>
                  <a:lnTo>
                    <a:pt x="1676273" y="2331974"/>
                  </a:lnTo>
                </a:path>
                <a:path w="2514600" h="2332354">
                  <a:moveTo>
                    <a:pt x="2514473" y="0"/>
                  </a:moveTo>
                  <a:lnTo>
                    <a:pt x="2514473" y="2331974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38">
            <a:extLst>
              <a:ext uri="{FF2B5EF4-FFF2-40B4-BE49-F238E27FC236}">
                <a16:creationId xmlns:a16="http://schemas.microsoft.com/office/drawing/2014/main" id="{54F52261-1AA7-B63C-034E-0668145023E8}"/>
              </a:ext>
            </a:extLst>
          </p:cNvPr>
          <p:cNvSpPr txBox="1"/>
          <p:nvPr/>
        </p:nvSpPr>
        <p:spPr>
          <a:xfrm>
            <a:off x="1218440" y="3779016"/>
            <a:ext cx="1736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23FCA19B-A677-49FA-F5F4-05B4BAD36845}"/>
              </a:ext>
            </a:extLst>
          </p:cNvPr>
          <p:cNvSpPr txBox="1"/>
          <p:nvPr/>
        </p:nvSpPr>
        <p:spPr>
          <a:xfrm>
            <a:off x="1218440" y="4683003"/>
            <a:ext cx="1870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$12,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4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EX/MEM data hazard equations</a:t>
            </a:r>
            <a:endParaRPr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7C95A96A-9737-6D70-CE71-52A2AD881575}"/>
              </a:ext>
            </a:extLst>
          </p:cNvPr>
          <p:cNvSpPr txBox="1"/>
          <p:nvPr/>
        </p:nvSpPr>
        <p:spPr>
          <a:xfrm>
            <a:off x="227840" y="942594"/>
            <a:ext cx="8430260" cy="313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80539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EX/MEM.RegWrite</a:t>
            </a:r>
            <a:r>
              <a:rPr sz="2000"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1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26615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EX/MEM.RegisterRd</a:t>
            </a:r>
            <a:r>
              <a:rPr sz="20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ID/EX.RegisterRs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80539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ForwardA</a:t>
            </a:r>
            <a:r>
              <a:rPr sz="2000" spc="-4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1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similar.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80539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EX/MEM.RegWrite</a:t>
            </a:r>
            <a:r>
              <a:rPr sz="2000"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1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80539" marR="1301750" indent="346075">
              <a:lnSpc>
                <a:spcPct val="110000"/>
              </a:lnSpc>
              <a:spcBef>
                <a:spcPts val="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EX/MEM.RegisterRd</a:t>
            </a:r>
            <a:r>
              <a:rPr sz="2000" spc="-4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ID/EX.RegisterRt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ForwardB</a:t>
            </a:r>
            <a:r>
              <a:rPr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1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8" name="object 4">
            <a:extLst>
              <a:ext uri="{FF2B5EF4-FFF2-40B4-BE49-F238E27FC236}">
                <a16:creationId xmlns:a16="http://schemas.microsoft.com/office/drawing/2014/main" id="{8E14D64D-0188-A753-4336-F1A49294134A}"/>
              </a:ext>
            </a:extLst>
          </p:cNvPr>
          <p:cNvGrpSpPr/>
          <p:nvPr/>
        </p:nvGrpSpPr>
        <p:grpSpPr>
          <a:xfrm>
            <a:off x="4795014" y="4511941"/>
            <a:ext cx="683260" cy="876935"/>
            <a:chOff x="5189982" y="4743208"/>
            <a:chExt cx="683260" cy="876935"/>
          </a:xfrm>
        </p:grpSpPr>
        <p:sp>
          <p:nvSpPr>
            <p:cNvPr id="89" name="object 5">
              <a:extLst>
                <a:ext uri="{FF2B5EF4-FFF2-40B4-BE49-F238E27FC236}">
                  <a16:creationId xmlns:a16="http://schemas.microsoft.com/office/drawing/2014/main" id="{B9266113-16D7-EA1E-CC16-D797006D2369}"/>
                </a:ext>
              </a:extLst>
            </p:cNvPr>
            <p:cNvSpPr/>
            <p:nvPr/>
          </p:nvSpPr>
          <p:spPr>
            <a:xfrm>
              <a:off x="5196332" y="4749558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bject 6">
              <a:extLst>
                <a:ext uri="{FF2B5EF4-FFF2-40B4-BE49-F238E27FC236}">
                  <a16:creationId xmlns:a16="http://schemas.microsoft.com/office/drawing/2014/main" id="{19CC59B2-7F83-F811-ED12-8539AA64E6DE}"/>
                </a:ext>
              </a:extLst>
            </p:cNvPr>
            <p:cNvSpPr/>
            <p:nvPr/>
          </p:nvSpPr>
          <p:spPr>
            <a:xfrm>
              <a:off x="5531485" y="4835905"/>
              <a:ext cx="335280" cy="691515"/>
            </a:xfrm>
            <a:custGeom>
              <a:avLst/>
              <a:gdLst/>
              <a:ahLst/>
              <a:cxnLst/>
              <a:rect l="l" t="t" r="r" b="b"/>
              <a:pathLst>
                <a:path w="335279" h="691514">
                  <a:moveTo>
                    <a:pt x="0" y="0"/>
                  </a:moveTo>
                  <a:lnTo>
                    <a:pt x="0" y="259080"/>
                  </a:lnTo>
                </a:path>
                <a:path w="335279" h="691514">
                  <a:moveTo>
                    <a:pt x="0" y="431800"/>
                  </a:moveTo>
                  <a:lnTo>
                    <a:pt x="0" y="691007"/>
                  </a:lnTo>
                </a:path>
                <a:path w="335279" h="691514">
                  <a:moveTo>
                    <a:pt x="0" y="431800"/>
                  </a:moveTo>
                  <a:lnTo>
                    <a:pt x="167639" y="345440"/>
                  </a:lnTo>
                </a:path>
                <a:path w="335279" h="691514">
                  <a:moveTo>
                    <a:pt x="167639" y="345440"/>
                  </a:moveTo>
                  <a:lnTo>
                    <a:pt x="0" y="259080"/>
                  </a:lnTo>
                </a:path>
                <a:path w="335279" h="691514">
                  <a:moveTo>
                    <a:pt x="0" y="691007"/>
                  </a:moveTo>
                  <a:lnTo>
                    <a:pt x="335279" y="518160"/>
                  </a:lnTo>
                </a:path>
                <a:path w="335279" h="691514">
                  <a:moveTo>
                    <a:pt x="0" y="0"/>
                  </a:moveTo>
                  <a:lnTo>
                    <a:pt x="335279" y="172720"/>
                  </a:lnTo>
                </a:path>
                <a:path w="335279" h="691514">
                  <a:moveTo>
                    <a:pt x="335279" y="172720"/>
                  </a:moveTo>
                  <a:lnTo>
                    <a:pt x="335279" y="5181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object 7">
            <a:extLst>
              <a:ext uri="{FF2B5EF4-FFF2-40B4-BE49-F238E27FC236}">
                <a16:creationId xmlns:a16="http://schemas.microsoft.com/office/drawing/2014/main" id="{8F729BBA-5079-642B-C468-25C7231E8CA1}"/>
              </a:ext>
            </a:extLst>
          </p:cNvPr>
          <p:cNvSpPr txBox="1"/>
          <p:nvPr/>
        </p:nvSpPr>
        <p:spPr>
          <a:xfrm>
            <a:off x="5974716" y="4690935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74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bject 8">
            <a:extLst>
              <a:ext uri="{FF2B5EF4-FFF2-40B4-BE49-F238E27FC236}">
                <a16:creationId xmlns:a16="http://schemas.microsoft.com/office/drawing/2014/main" id="{6952D914-B345-BE2F-1EE3-242538ECC39E}"/>
              </a:ext>
            </a:extLst>
          </p:cNvPr>
          <p:cNvSpPr txBox="1"/>
          <p:nvPr/>
        </p:nvSpPr>
        <p:spPr>
          <a:xfrm>
            <a:off x="4298443" y="4690935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bject 9">
            <a:extLst>
              <a:ext uri="{FF2B5EF4-FFF2-40B4-BE49-F238E27FC236}">
                <a16:creationId xmlns:a16="http://schemas.microsoft.com/office/drawing/2014/main" id="{315998EA-87D0-0710-F2AB-A287523EC4E4}"/>
              </a:ext>
            </a:extLst>
          </p:cNvPr>
          <p:cNvSpPr txBox="1"/>
          <p:nvPr/>
        </p:nvSpPr>
        <p:spPr>
          <a:xfrm>
            <a:off x="6812789" y="4690935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bject 10">
            <a:extLst>
              <a:ext uri="{FF2B5EF4-FFF2-40B4-BE49-F238E27FC236}">
                <a16:creationId xmlns:a16="http://schemas.microsoft.com/office/drawing/2014/main" id="{E1DD589C-D17D-80BA-6366-3C114AB6B075}"/>
              </a:ext>
            </a:extLst>
          </p:cNvPr>
          <p:cNvSpPr txBox="1"/>
          <p:nvPr/>
        </p:nvSpPr>
        <p:spPr>
          <a:xfrm>
            <a:off x="3460243" y="4690935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5" name="object 11">
            <a:extLst>
              <a:ext uri="{FF2B5EF4-FFF2-40B4-BE49-F238E27FC236}">
                <a16:creationId xmlns:a16="http://schemas.microsoft.com/office/drawing/2014/main" id="{6D5B7FE5-6B7A-6D43-9C73-F9BC4BB37D55}"/>
              </a:ext>
            </a:extLst>
          </p:cNvPr>
          <p:cNvGrpSpPr/>
          <p:nvPr/>
        </p:nvGrpSpPr>
        <p:grpSpPr>
          <a:xfrm>
            <a:off x="4627373" y="4511941"/>
            <a:ext cx="2192020" cy="1913255"/>
            <a:chOff x="5022341" y="4743208"/>
            <a:chExt cx="2192020" cy="1913255"/>
          </a:xfrm>
        </p:grpSpPr>
        <p:sp>
          <p:nvSpPr>
            <p:cNvPr id="96" name="object 12">
              <a:extLst>
                <a:ext uri="{FF2B5EF4-FFF2-40B4-BE49-F238E27FC236}">
                  <a16:creationId xmlns:a16="http://schemas.microsoft.com/office/drawing/2014/main" id="{A2CBEA8D-217F-9274-FE3D-A77E34C10EB5}"/>
                </a:ext>
              </a:extLst>
            </p:cNvPr>
            <p:cNvSpPr/>
            <p:nvPr/>
          </p:nvSpPr>
          <p:spPr>
            <a:xfrm>
              <a:off x="5028691" y="5008625"/>
              <a:ext cx="502920" cy="345440"/>
            </a:xfrm>
            <a:custGeom>
              <a:avLst/>
              <a:gdLst/>
              <a:ahLst/>
              <a:cxnLst/>
              <a:rect l="l" t="t" r="r" b="b"/>
              <a:pathLst>
                <a:path w="502920" h="345439">
                  <a:moveTo>
                    <a:pt x="0" y="0"/>
                  </a:moveTo>
                  <a:lnTo>
                    <a:pt x="167640" y="0"/>
                  </a:lnTo>
                </a:path>
                <a:path w="502920" h="345439">
                  <a:moveTo>
                    <a:pt x="0" y="345440"/>
                  </a:moveTo>
                  <a:lnTo>
                    <a:pt x="167640" y="345440"/>
                  </a:lnTo>
                </a:path>
                <a:path w="502920" h="345439">
                  <a:moveTo>
                    <a:pt x="335153" y="0"/>
                  </a:moveTo>
                  <a:lnTo>
                    <a:pt x="502793" y="0"/>
                  </a:lnTo>
                </a:path>
                <a:path w="502920" h="345439">
                  <a:moveTo>
                    <a:pt x="335153" y="345440"/>
                  </a:moveTo>
                  <a:lnTo>
                    <a:pt x="502793" y="3454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bject 13">
              <a:extLst>
                <a:ext uri="{FF2B5EF4-FFF2-40B4-BE49-F238E27FC236}">
                  <a16:creationId xmlns:a16="http://schemas.microsoft.com/office/drawing/2014/main" id="{B435171B-DE13-1F64-0048-5B42C1F94D3C}"/>
                </a:ext>
              </a:extLst>
            </p:cNvPr>
            <p:cNvSpPr/>
            <p:nvPr/>
          </p:nvSpPr>
          <p:spPr>
            <a:xfrm>
              <a:off x="6034404" y="4749558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bject 14">
              <a:extLst>
                <a:ext uri="{FF2B5EF4-FFF2-40B4-BE49-F238E27FC236}">
                  <a16:creationId xmlns:a16="http://schemas.microsoft.com/office/drawing/2014/main" id="{5BB2B523-57D1-55B1-7016-CE856CC623F8}"/>
                </a:ext>
              </a:extLst>
            </p:cNvPr>
            <p:cNvSpPr/>
            <p:nvPr/>
          </p:nvSpPr>
          <p:spPr>
            <a:xfrm>
              <a:off x="5866764" y="5181345"/>
              <a:ext cx="1005840" cy="346075"/>
            </a:xfrm>
            <a:custGeom>
              <a:avLst/>
              <a:gdLst/>
              <a:ahLst/>
              <a:cxnLst/>
              <a:rect l="l" t="t" r="r" b="b"/>
              <a:pathLst>
                <a:path w="1005840" h="346075">
                  <a:moveTo>
                    <a:pt x="0" y="0"/>
                  </a:moveTo>
                  <a:lnTo>
                    <a:pt x="167639" y="0"/>
                  </a:lnTo>
                </a:path>
                <a:path w="1005840" h="346075">
                  <a:moveTo>
                    <a:pt x="335280" y="0"/>
                  </a:moveTo>
                  <a:lnTo>
                    <a:pt x="502920" y="0"/>
                  </a:lnTo>
                </a:path>
                <a:path w="1005840" h="346075">
                  <a:moveTo>
                    <a:pt x="419100" y="0"/>
                  </a:moveTo>
                  <a:lnTo>
                    <a:pt x="419100" y="345566"/>
                  </a:lnTo>
                </a:path>
                <a:path w="1005840" h="346075">
                  <a:moveTo>
                    <a:pt x="838200" y="0"/>
                  </a:moveTo>
                  <a:lnTo>
                    <a:pt x="100583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bject 15">
              <a:extLst>
                <a:ext uri="{FF2B5EF4-FFF2-40B4-BE49-F238E27FC236}">
                  <a16:creationId xmlns:a16="http://schemas.microsoft.com/office/drawing/2014/main" id="{11E9E3F9-4902-ADC5-A511-4872097878A5}"/>
                </a:ext>
              </a:extLst>
            </p:cNvPr>
            <p:cNvSpPr/>
            <p:nvPr/>
          </p:nvSpPr>
          <p:spPr>
            <a:xfrm>
              <a:off x="6872604" y="4749558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40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bject 16">
              <a:extLst>
                <a:ext uri="{FF2B5EF4-FFF2-40B4-BE49-F238E27FC236}">
                  <a16:creationId xmlns:a16="http://schemas.microsoft.com/office/drawing/2014/main" id="{17F4D923-D0F2-572D-A334-C19559ED71CC}"/>
                </a:ext>
              </a:extLst>
            </p:cNvPr>
            <p:cNvSpPr/>
            <p:nvPr/>
          </p:nvSpPr>
          <p:spPr>
            <a:xfrm>
              <a:off x="6285864" y="5181345"/>
              <a:ext cx="922019" cy="346075"/>
            </a:xfrm>
            <a:custGeom>
              <a:avLst/>
              <a:gdLst/>
              <a:ahLst/>
              <a:cxnLst/>
              <a:rect l="l" t="t" r="r" b="b"/>
              <a:pathLst>
                <a:path w="922020" h="346075">
                  <a:moveTo>
                    <a:pt x="754380" y="0"/>
                  </a:moveTo>
                  <a:lnTo>
                    <a:pt x="921892" y="0"/>
                  </a:lnTo>
                </a:path>
                <a:path w="922020" h="346075">
                  <a:moveTo>
                    <a:pt x="0" y="345566"/>
                  </a:moveTo>
                  <a:lnTo>
                    <a:pt x="502919" y="345566"/>
                  </a:lnTo>
                </a:path>
                <a:path w="922020" h="346075">
                  <a:moveTo>
                    <a:pt x="502919" y="172719"/>
                  </a:moveTo>
                  <a:lnTo>
                    <a:pt x="586739" y="172719"/>
                  </a:lnTo>
                </a:path>
                <a:path w="922020" h="346075">
                  <a:moveTo>
                    <a:pt x="502919" y="172719"/>
                  </a:moveTo>
                  <a:lnTo>
                    <a:pt x="502919" y="3455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bject 17">
              <a:extLst>
                <a:ext uri="{FF2B5EF4-FFF2-40B4-BE49-F238E27FC236}">
                  <a16:creationId xmlns:a16="http://schemas.microsoft.com/office/drawing/2014/main" id="{45C1908A-422A-328B-B133-6E8DBC78672F}"/>
                </a:ext>
              </a:extLst>
            </p:cNvPr>
            <p:cNvSpPr/>
            <p:nvPr/>
          </p:nvSpPr>
          <p:spPr>
            <a:xfrm>
              <a:off x="6034404" y="5785967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4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bject 18">
              <a:extLst>
                <a:ext uri="{FF2B5EF4-FFF2-40B4-BE49-F238E27FC236}">
                  <a16:creationId xmlns:a16="http://schemas.microsoft.com/office/drawing/2014/main" id="{6605217F-75F8-5CE2-1E2D-BB35C96FB4F3}"/>
                </a:ext>
              </a:extLst>
            </p:cNvPr>
            <p:cNvSpPr/>
            <p:nvPr/>
          </p:nvSpPr>
          <p:spPr>
            <a:xfrm>
              <a:off x="6369684" y="5872352"/>
              <a:ext cx="335280" cy="691515"/>
            </a:xfrm>
            <a:custGeom>
              <a:avLst/>
              <a:gdLst/>
              <a:ahLst/>
              <a:cxnLst/>
              <a:rect l="l" t="t" r="r" b="b"/>
              <a:pathLst>
                <a:path w="335279" h="691515">
                  <a:moveTo>
                    <a:pt x="0" y="0"/>
                  </a:moveTo>
                  <a:lnTo>
                    <a:pt x="0" y="259080"/>
                  </a:lnTo>
                </a:path>
                <a:path w="335279" h="691515">
                  <a:moveTo>
                    <a:pt x="0" y="431800"/>
                  </a:moveTo>
                  <a:lnTo>
                    <a:pt x="0" y="690956"/>
                  </a:lnTo>
                </a:path>
                <a:path w="335279" h="691515">
                  <a:moveTo>
                    <a:pt x="0" y="431800"/>
                  </a:moveTo>
                  <a:lnTo>
                    <a:pt x="167639" y="345440"/>
                  </a:lnTo>
                </a:path>
                <a:path w="335279" h="691515">
                  <a:moveTo>
                    <a:pt x="167639" y="345440"/>
                  </a:moveTo>
                  <a:lnTo>
                    <a:pt x="0" y="259080"/>
                  </a:lnTo>
                </a:path>
                <a:path w="335279" h="691515">
                  <a:moveTo>
                    <a:pt x="0" y="690956"/>
                  </a:moveTo>
                  <a:lnTo>
                    <a:pt x="335280" y="518160"/>
                  </a:lnTo>
                </a:path>
                <a:path w="335279" h="691515">
                  <a:moveTo>
                    <a:pt x="0" y="0"/>
                  </a:moveTo>
                  <a:lnTo>
                    <a:pt x="335280" y="172720"/>
                  </a:lnTo>
                </a:path>
                <a:path w="335279" h="691515">
                  <a:moveTo>
                    <a:pt x="335280" y="172720"/>
                  </a:moveTo>
                  <a:lnTo>
                    <a:pt x="335280" y="5181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object 19">
            <a:extLst>
              <a:ext uri="{FF2B5EF4-FFF2-40B4-BE49-F238E27FC236}">
                <a16:creationId xmlns:a16="http://schemas.microsoft.com/office/drawing/2014/main" id="{29836278-BC23-59F8-8B44-2F35A78C2195}"/>
              </a:ext>
            </a:extLst>
          </p:cNvPr>
          <p:cNvGrpSpPr/>
          <p:nvPr/>
        </p:nvGrpSpPr>
        <p:grpSpPr>
          <a:xfrm>
            <a:off x="3795523" y="4345431"/>
            <a:ext cx="502920" cy="2245995"/>
            <a:chOff x="4190491" y="4576698"/>
            <a:chExt cx="502920" cy="2245995"/>
          </a:xfrm>
        </p:grpSpPr>
        <p:sp>
          <p:nvSpPr>
            <p:cNvPr id="104" name="object 20">
              <a:extLst>
                <a:ext uri="{FF2B5EF4-FFF2-40B4-BE49-F238E27FC236}">
                  <a16:creationId xmlns:a16="http://schemas.microsoft.com/office/drawing/2014/main" id="{5AB7FEA5-A593-FAD3-ABC5-09601E6E9D07}"/>
                </a:ext>
              </a:extLst>
            </p:cNvPr>
            <p:cNvSpPr/>
            <p:nvPr/>
          </p:nvSpPr>
          <p:spPr>
            <a:xfrm>
              <a:off x="4358131" y="4749558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bject 21">
              <a:extLst>
                <a:ext uri="{FF2B5EF4-FFF2-40B4-BE49-F238E27FC236}">
                  <a16:creationId xmlns:a16="http://schemas.microsoft.com/office/drawing/2014/main" id="{9FAEFDA5-755C-2F66-E635-29F62CDBDDF3}"/>
                </a:ext>
              </a:extLst>
            </p:cNvPr>
            <p:cNvSpPr/>
            <p:nvPr/>
          </p:nvSpPr>
          <p:spPr>
            <a:xfrm>
              <a:off x="4190491" y="5181345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167640" y="0"/>
                  </a:lnTo>
                </a:path>
                <a:path w="502920">
                  <a:moveTo>
                    <a:pt x="335280" y="0"/>
                  </a:moveTo>
                  <a:lnTo>
                    <a:pt x="5029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bject 22">
              <a:extLst>
                <a:ext uri="{FF2B5EF4-FFF2-40B4-BE49-F238E27FC236}">
                  <a16:creationId xmlns:a16="http://schemas.microsoft.com/office/drawing/2014/main" id="{98A0264D-9BD6-3199-55A4-7A2B50A67B85}"/>
                </a:ext>
              </a:extLst>
            </p:cNvPr>
            <p:cNvSpPr/>
            <p:nvPr/>
          </p:nvSpPr>
          <p:spPr>
            <a:xfrm>
              <a:off x="4441951" y="4576698"/>
              <a:ext cx="0" cy="2245995"/>
            </a:xfrm>
            <a:custGeom>
              <a:avLst/>
              <a:gdLst/>
              <a:ahLst/>
              <a:cxnLst/>
              <a:rect l="l" t="t" r="r" b="b"/>
              <a:pathLst>
                <a:path h="2245995">
                  <a:moveTo>
                    <a:pt x="0" y="0"/>
                  </a:moveTo>
                  <a:lnTo>
                    <a:pt x="0" y="2245728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object 23">
            <a:extLst>
              <a:ext uri="{FF2B5EF4-FFF2-40B4-BE49-F238E27FC236}">
                <a16:creationId xmlns:a16="http://schemas.microsoft.com/office/drawing/2014/main" id="{0858BB5E-4C21-03C3-0087-ACD7D420922A}"/>
              </a:ext>
            </a:extLst>
          </p:cNvPr>
          <p:cNvSpPr txBox="1"/>
          <p:nvPr/>
        </p:nvSpPr>
        <p:spPr>
          <a:xfrm>
            <a:off x="6812789" y="5727496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470">
              <a:lnSpc>
                <a:spcPct val="100000"/>
              </a:lnSpc>
              <a:spcBef>
                <a:spcPts val="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bject 24">
            <a:extLst>
              <a:ext uri="{FF2B5EF4-FFF2-40B4-BE49-F238E27FC236}">
                <a16:creationId xmlns:a16="http://schemas.microsoft.com/office/drawing/2014/main" id="{E8160A8D-D4A7-3B91-D10B-D3B9AB15ECF1}"/>
              </a:ext>
            </a:extLst>
          </p:cNvPr>
          <p:cNvSpPr txBox="1"/>
          <p:nvPr/>
        </p:nvSpPr>
        <p:spPr>
          <a:xfrm>
            <a:off x="5136516" y="5727496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bject 25">
            <a:extLst>
              <a:ext uri="{FF2B5EF4-FFF2-40B4-BE49-F238E27FC236}">
                <a16:creationId xmlns:a16="http://schemas.microsoft.com/office/drawing/2014/main" id="{325C830B-7DA6-C72B-1842-02D998532290}"/>
              </a:ext>
            </a:extLst>
          </p:cNvPr>
          <p:cNvSpPr txBox="1"/>
          <p:nvPr/>
        </p:nvSpPr>
        <p:spPr>
          <a:xfrm>
            <a:off x="7650989" y="5727496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  <a:spcBef>
                <a:spcPts val="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bject 26">
            <a:extLst>
              <a:ext uri="{FF2B5EF4-FFF2-40B4-BE49-F238E27FC236}">
                <a16:creationId xmlns:a16="http://schemas.microsoft.com/office/drawing/2014/main" id="{D74E68C4-B4D3-F63B-6212-120067490E0C}"/>
              </a:ext>
            </a:extLst>
          </p:cNvPr>
          <p:cNvSpPr txBox="1"/>
          <p:nvPr/>
        </p:nvSpPr>
        <p:spPr>
          <a:xfrm>
            <a:off x="4298443" y="5727496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">
              <a:lnSpc>
                <a:spcPct val="100000"/>
              </a:lnSpc>
              <a:spcBef>
                <a:spcPts val="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1" name="object 27">
            <a:extLst>
              <a:ext uri="{FF2B5EF4-FFF2-40B4-BE49-F238E27FC236}">
                <a16:creationId xmlns:a16="http://schemas.microsoft.com/office/drawing/2014/main" id="{C9065C06-BC4A-FD6F-1A16-8A3AC9423891}"/>
              </a:ext>
            </a:extLst>
          </p:cNvPr>
          <p:cNvGrpSpPr/>
          <p:nvPr/>
        </p:nvGrpSpPr>
        <p:grpSpPr>
          <a:xfrm>
            <a:off x="4633723" y="4345431"/>
            <a:ext cx="3017520" cy="2332355"/>
            <a:chOff x="5028691" y="4576698"/>
            <a:chExt cx="3017520" cy="2332355"/>
          </a:xfrm>
        </p:grpSpPr>
        <p:sp>
          <p:nvSpPr>
            <p:cNvPr id="112" name="object 28">
              <a:extLst>
                <a:ext uri="{FF2B5EF4-FFF2-40B4-BE49-F238E27FC236}">
                  <a16:creationId xmlns:a16="http://schemas.microsoft.com/office/drawing/2014/main" id="{E3AC4E43-854E-CDC7-1BC3-80FFB0CBBFF1}"/>
                </a:ext>
              </a:extLst>
            </p:cNvPr>
            <p:cNvSpPr/>
            <p:nvPr/>
          </p:nvSpPr>
          <p:spPr>
            <a:xfrm>
              <a:off x="5866764" y="6045072"/>
              <a:ext cx="502920" cy="345440"/>
            </a:xfrm>
            <a:custGeom>
              <a:avLst/>
              <a:gdLst/>
              <a:ahLst/>
              <a:cxnLst/>
              <a:rect l="l" t="t" r="r" b="b"/>
              <a:pathLst>
                <a:path w="502920" h="345439">
                  <a:moveTo>
                    <a:pt x="0" y="0"/>
                  </a:moveTo>
                  <a:lnTo>
                    <a:pt x="167639" y="0"/>
                  </a:lnTo>
                </a:path>
                <a:path w="502920" h="345439">
                  <a:moveTo>
                    <a:pt x="0" y="345439"/>
                  </a:moveTo>
                  <a:lnTo>
                    <a:pt x="167639" y="345439"/>
                  </a:lnTo>
                </a:path>
                <a:path w="502920" h="345439">
                  <a:moveTo>
                    <a:pt x="335280" y="0"/>
                  </a:moveTo>
                  <a:lnTo>
                    <a:pt x="502920" y="0"/>
                  </a:lnTo>
                </a:path>
                <a:path w="502920" h="345439">
                  <a:moveTo>
                    <a:pt x="335280" y="345439"/>
                  </a:moveTo>
                  <a:lnTo>
                    <a:pt x="502920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bject 29">
              <a:extLst>
                <a:ext uri="{FF2B5EF4-FFF2-40B4-BE49-F238E27FC236}">
                  <a16:creationId xmlns:a16="http://schemas.microsoft.com/office/drawing/2014/main" id="{42522C2E-279A-24D1-70D8-B9FFF8C8F5BD}"/>
                </a:ext>
              </a:extLst>
            </p:cNvPr>
            <p:cNvSpPr/>
            <p:nvPr/>
          </p:nvSpPr>
          <p:spPr>
            <a:xfrm>
              <a:off x="6872604" y="5785967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40" h="864234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bject 30">
              <a:extLst>
                <a:ext uri="{FF2B5EF4-FFF2-40B4-BE49-F238E27FC236}">
                  <a16:creationId xmlns:a16="http://schemas.microsoft.com/office/drawing/2014/main" id="{01615CA2-4567-1ABD-0B32-0DE285F56F6F}"/>
                </a:ext>
              </a:extLst>
            </p:cNvPr>
            <p:cNvSpPr/>
            <p:nvPr/>
          </p:nvSpPr>
          <p:spPr>
            <a:xfrm>
              <a:off x="6704964" y="6217792"/>
              <a:ext cx="1005840" cy="346075"/>
            </a:xfrm>
            <a:custGeom>
              <a:avLst/>
              <a:gdLst/>
              <a:ahLst/>
              <a:cxnLst/>
              <a:rect l="l" t="t" r="r" b="b"/>
              <a:pathLst>
                <a:path w="1005840" h="346075">
                  <a:moveTo>
                    <a:pt x="0" y="0"/>
                  </a:moveTo>
                  <a:lnTo>
                    <a:pt x="167639" y="0"/>
                  </a:lnTo>
                </a:path>
                <a:path w="1005840" h="346075">
                  <a:moveTo>
                    <a:pt x="335279" y="0"/>
                  </a:moveTo>
                  <a:lnTo>
                    <a:pt x="502792" y="0"/>
                  </a:lnTo>
                </a:path>
                <a:path w="1005840" h="346075">
                  <a:moveTo>
                    <a:pt x="418973" y="0"/>
                  </a:moveTo>
                  <a:lnTo>
                    <a:pt x="418973" y="345516"/>
                  </a:lnTo>
                </a:path>
                <a:path w="1005840" h="346075">
                  <a:moveTo>
                    <a:pt x="838073" y="0"/>
                  </a:moveTo>
                  <a:lnTo>
                    <a:pt x="100571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bject 31">
              <a:extLst>
                <a:ext uri="{FF2B5EF4-FFF2-40B4-BE49-F238E27FC236}">
                  <a16:creationId xmlns:a16="http://schemas.microsoft.com/office/drawing/2014/main" id="{10D632D6-9AB7-0748-C7EC-B3BC2C71764D}"/>
                </a:ext>
              </a:extLst>
            </p:cNvPr>
            <p:cNvSpPr/>
            <p:nvPr/>
          </p:nvSpPr>
          <p:spPr>
            <a:xfrm>
              <a:off x="7710677" y="5785967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40" h="864234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object 32">
              <a:extLst>
                <a:ext uri="{FF2B5EF4-FFF2-40B4-BE49-F238E27FC236}">
                  <a16:creationId xmlns:a16="http://schemas.microsoft.com/office/drawing/2014/main" id="{A1147966-8FFB-CEE5-23CC-37BCC7CB71F3}"/>
                </a:ext>
              </a:extLst>
            </p:cNvPr>
            <p:cNvSpPr/>
            <p:nvPr/>
          </p:nvSpPr>
          <p:spPr>
            <a:xfrm>
              <a:off x="7123937" y="6217792"/>
              <a:ext cx="922019" cy="346075"/>
            </a:xfrm>
            <a:custGeom>
              <a:avLst/>
              <a:gdLst/>
              <a:ahLst/>
              <a:cxnLst/>
              <a:rect l="l" t="t" r="r" b="b"/>
              <a:pathLst>
                <a:path w="922020" h="346075">
                  <a:moveTo>
                    <a:pt x="754379" y="0"/>
                  </a:moveTo>
                  <a:lnTo>
                    <a:pt x="922019" y="0"/>
                  </a:lnTo>
                </a:path>
                <a:path w="922020" h="346075">
                  <a:moveTo>
                    <a:pt x="0" y="345516"/>
                  </a:moveTo>
                  <a:lnTo>
                    <a:pt x="502919" y="345516"/>
                  </a:lnTo>
                </a:path>
                <a:path w="922020" h="346075">
                  <a:moveTo>
                    <a:pt x="502919" y="172719"/>
                  </a:moveTo>
                  <a:lnTo>
                    <a:pt x="586739" y="172719"/>
                  </a:lnTo>
                </a:path>
                <a:path w="922020" h="346075">
                  <a:moveTo>
                    <a:pt x="502919" y="172719"/>
                  </a:moveTo>
                  <a:lnTo>
                    <a:pt x="502919" y="34551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object 33">
              <a:extLst>
                <a:ext uri="{FF2B5EF4-FFF2-40B4-BE49-F238E27FC236}">
                  <a16:creationId xmlns:a16="http://schemas.microsoft.com/office/drawing/2014/main" id="{42DEBA2C-98A7-9723-4581-054952325A73}"/>
                </a:ext>
              </a:extLst>
            </p:cNvPr>
            <p:cNvSpPr/>
            <p:nvPr/>
          </p:nvSpPr>
          <p:spPr>
            <a:xfrm>
              <a:off x="6080886" y="5144007"/>
              <a:ext cx="227965" cy="901065"/>
            </a:xfrm>
            <a:custGeom>
              <a:avLst/>
              <a:gdLst/>
              <a:ahLst/>
              <a:cxnLst/>
              <a:rect l="l" t="t" r="r" b="b"/>
              <a:pathLst>
                <a:path w="227964" h="901064">
                  <a:moveTo>
                    <a:pt x="177927" y="828683"/>
                  </a:moveTo>
                  <a:lnTo>
                    <a:pt x="153035" y="833501"/>
                  </a:lnTo>
                  <a:lnTo>
                    <a:pt x="204977" y="901065"/>
                  </a:lnTo>
                  <a:lnTo>
                    <a:pt x="221680" y="841121"/>
                  </a:lnTo>
                  <a:lnTo>
                    <a:pt x="180339" y="841121"/>
                  </a:lnTo>
                  <a:lnTo>
                    <a:pt x="177927" y="828683"/>
                  </a:lnTo>
                  <a:close/>
                </a:path>
                <a:path w="227964" h="901064">
                  <a:moveTo>
                    <a:pt x="202941" y="823841"/>
                  </a:moveTo>
                  <a:lnTo>
                    <a:pt x="177927" y="828683"/>
                  </a:lnTo>
                  <a:lnTo>
                    <a:pt x="180339" y="841121"/>
                  </a:lnTo>
                  <a:lnTo>
                    <a:pt x="205359" y="836295"/>
                  </a:lnTo>
                  <a:lnTo>
                    <a:pt x="202941" y="823841"/>
                  </a:lnTo>
                  <a:close/>
                </a:path>
                <a:path w="227964" h="901064">
                  <a:moveTo>
                    <a:pt x="227837" y="819023"/>
                  </a:moveTo>
                  <a:lnTo>
                    <a:pt x="202941" y="823841"/>
                  </a:lnTo>
                  <a:lnTo>
                    <a:pt x="205359" y="836295"/>
                  </a:lnTo>
                  <a:lnTo>
                    <a:pt x="180339" y="841121"/>
                  </a:lnTo>
                  <a:lnTo>
                    <a:pt x="221680" y="841121"/>
                  </a:lnTo>
                  <a:lnTo>
                    <a:pt x="227837" y="819023"/>
                  </a:lnTo>
                  <a:close/>
                </a:path>
                <a:path w="227964" h="901064">
                  <a:moveTo>
                    <a:pt x="56564" y="69850"/>
                  </a:moveTo>
                  <a:lnTo>
                    <a:pt x="44576" y="74803"/>
                  </a:lnTo>
                  <a:lnTo>
                    <a:pt x="31691" y="74803"/>
                  </a:lnTo>
                  <a:lnTo>
                    <a:pt x="177927" y="828683"/>
                  </a:lnTo>
                  <a:lnTo>
                    <a:pt x="202941" y="823841"/>
                  </a:lnTo>
                  <a:lnTo>
                    <a:pt x="57525" y="74803"/>
                  </a:lnTo>
                  <a:lnTo>
                    <a:pt x="44576" y="74803"/>
                  </a:lnTo>
                  <a:lnTo>
                    <a:pt x="57500" y="74673"/>
                  </a:lnTo>
                  <a:lnTo>
                    <a:pt x="56564" y="69850"/>
                  </a:lnTo>
                  <a:close/>
                </a:path>
                <a:path w="227964" h="901064">
                  <a:moveTo>
                    <a:pt x="49784" y="34925"/>
                  </a:moveTo>
                  <a:lnTo>
                    <a:pt x="24891" y="39751"/>
                  </a:lnTo>
                  <a:lnTo>
                    <a:pt x="31666" y="74673"/>
                  </a:lnTo>
                  <a:lnTo>
                    <a:pt x="44576" y="74803"/>
                  </a:lnTo>
                  <a:lnTo>
                    <a:pt x="56564" y="69850"/>
                  </a:lnTo>
                  <a:lnTo>
                    <a:pt x="49784" y="34925"/>
                  </a:lnTo>
                  <a:close/>
                </a:path>
                <a:path w="227964" h="901064">
                  <a:moveTo>
                    <a:pt x="30099" y="0"/>
                  </a:moveTo>
                  <a:lnTo>
                    <a:pt x="16091" y="5732"/>
                  </a:lnTo>
                  <a:lnTo>
                    <a:pt x="5762" y="16049"/>
                  </a:lnTo>
                  <a:lnTo>
                    <a:pt x="77" y="29485"/>
                  </a:lnTo>
                  <a:lnTo>
                    <a:pt x="0" y="44577"/>
                  </a:lnTo>
                  <a:lnTo>
                    <a:pt x="5732" y="58586"/>
                  </a:lnTo>
                  <a:lnTo>
                    <a:pt x="16049" y="68929"/>
                  </a:lnTo>
                  <a:lnTo>
                    <a:pt x="29485" y="74652"/>
                  </a:lnTo>
                  <a:lnTo>
                    <a:pt x="31666" y="74673"/>
                  </a:lnTo>
                  <a:lnTo>
                    <a:pt x="24891" y="39751"/>
                  </a:lnTo>
                  <a:lnTo>
                    <a:pt x="49784" y="34925"/>
                  </a:lnTo>
                  <a:lnTo>
                    <a:pt x="74754" y="34925"/>
                  </a:lnTo>
                  <a:lnTo>
                    <a:pt x="74802" y="30099"/>
                  </a:lnTo>
                  <a:lnTo>
                    <a:pt x="69014" y="16091"/>
                  </a:lnTo>
                  <a:lnTo>
                    <a:pt x="58689" y="5762"/>
                  </a:lnTo>
                  <a:lnTo>
                    <a:pt x="45245" y="77"/>
                  </a:lnTo>
                  <a:lnTo>
                    <a:pt x="30099" y="0"/>
                  </a:lnTo>
                  <a:close/>
                </a:path>
                <a:path w="227964" h="901064">
                  <a:moveTo>
                    <a:pt x="74754" y="34925"/>
                  </a:moveTo>
                  <a:lnTo>
                    <a:pt x="49784" y="34925"/>
                  </a:lnTo>
                  <a:lnTo>
                    <a:pt x="56564" y="69850"/>
                  </a:lnTo>
                  <a:lnTo>
                    <a:pt x="58586" y="69014"/>
                  </a:lnTo>
                  <a:lnTo>
                    <a:pt x="68929" y="58689"/>
                  </a:lnTo>
                  <a:lnTo>
                    <a:pt x="74652" y="45245"/>
                  </a:lnTo>
                  <a:lnTo>
                    <a:pt x="74754" y="34925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bject 34">
              <a:extLst>
                <a:ext uri="{FF2B5EF4-FFF2-40B4-BE49-F238E27FC236}">
                  <a16:creationId xmlns:a16="http://schemas.microsoft.com/office/drawing/2014/main" id="{924F3856-0AF6-FA92-E3BA-97497C479866}"/>
                </a:ext>
              </a:extLst>
            </p:cNvPr>
            <p:cNvSpPr/>
            <p:nvPr/>
          </p:nvSpPr>
          <p:spPr>
            <a:xfrm>
              <a:off x="5196331" y="5785967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4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object 35">
              <a:extLst>
                <a:ext uri="{FF2B5EF4-FFF2-40B4-BE49-F238E27FC236}">
                  <a16:creationId xmlns:a16="http://schemas.microsoft.com/office/drawing/2014/main" id="{67684834-1561-4712-EB00-86AF6E0B219F}"/>
                </a:ext>
              </a:extLst>
            </p:cNvPr>
            <p:cNvSpPr/>
            <p:nvPr/>
          </p:nvSpPr>
          <p:spPr>
            <a:xfrm>
              <a:off x="5028691" y="6217792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167640" y="0"/>
                  </a:lnTo>
                </a:path>
                <a:path w="502920">
                  <a:moveTo>
                    <a:pt x="335153" y="0"/>
                  </a:moveTo>
                  <a:lnTo>
                    <a:pt x="50279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object 36">
              <a:extLst>
                <a:ext uri="{FF2B5EF4-FFF2-40B4-BE49-F238E27FC236}">
                  <a16:creationId xmlns:a16="http://schemas.microsoft.com/office/drawing/2014/main" id="{738B6817-1AF4-1794-DA94-8C591FBFEA86}"/>
                </a:ext>
              </a:extLst>
            </p:cNvPr>
            <p:cNvSpPr/>
            <p:nvPr/>
          </p:nvSpPr>
          <p:spPr>
            <a:xfrm>
              <a:off x="5280024" y="4576698"/>
              <a:ext cx="2514600" cy="2332355"/>
            </a:xfrm>
            <a:custGeom>
              <a:avLst/>
              <a:gdLst/>
              <a:ahLst/>
              <a:cxnLst/>
              <a:rect l="l" t="t" r="r" b="b"/>
              <a:pathLst>
                <a:path w="2514600" h="2332354">
                  <a:moveTo>
                    <a:pt x="0" y="0"/>
                  </a:moveTo>
                  <a:lnTo>
                    <a:pt x="0" y="2332101"/>
                  </a:lnTo>
                </a:path>
                <a:path w="2514600" h="2332354">
                  <a:moveTo>
                    <a:pt x="838200" y="0"/>
                  </a:moveTo>
                  <a:lnTo>
                    <a:pt x="838200" y="2332101"/>
                  </a:lnTo>
                </a:path>
                <a:path w="2514600" h="2332354">
                  <a:moveTo>
                    <a:pt x="1676400" y="0"/>
                  </a:moveTo>
                  <a:lnTo>
                    <a:pt x="1676400" y="2332101"/>
                  </a:lnTo>
                </a:path>
                <a:path w="2514600" h="2332354">
                  <a:moveTo>
                    <a:pt x="2514473" y="0"/>
                  </a:moveTo>
                  <a:lnTo>
                    <a:pt x="2514473" y="233210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1" name="object 37">
            <a:extLst>
              <a:ext uri="{FF2B5EF4-FFF2-40B4-BE49-F238E27FC236}">
                <a16:creationId xmlns:a16="http://schemas.microsoft.com/office/drawing/2014/main" id="{76DEBCC6-5A1E-7346-ECF7-7A5932A03789}"/>
              </a:ext>
            </a:extLst>
          </p:cNvPr>
          <p:cNvSpPr txBox="1"/>
          <p:nvPr/>
        </p:nvSpPr>
        <p:spPr>
          <a:xfrm>
            <a:off x="1286765" y="4911724"/>
            <a:ext cx="1736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bject 38">
            <a:extLst>
              <a:ext uri="{FF2B5EF4-FFF2-40B4-BE49-F238E27FC236}">
                <a16:creationId xmlns:a16="http://schemas.microsoft.com/office/drawing/2014/main" id="{A3E8072D-2BEA-73F9-B8BA-32E0BADDF093}"/>
              </a:ext>
            </a:extLst>
          </p:cNvPr>
          <p:cNvSpPr txBox="1"/>
          <p:nvPr/>
        </p:nvSpPr>
        <p:spPr>
          <a:xfrm>
            <a:off x="1286765" y="5815406"/>
            <a:ext cx="18700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$12,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95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Pipeline hazards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10A1C6-E9D8-4F47-A083-0560BB4D8A1C}"/>
              </a:ext>
            </a:extLst>
          </p:cNvPr>
          <p:cNvSpPr/>
          <p:nvPr/>
        </p:nvSpPr>
        <p:spPr>
          <a:xfrm>
            <a:off x="229361" y="1066308"/>
            <a:ext cx="880872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Hazards: 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Situations in pipelined Datapath, in which the next instruction cannot execute in the following clock cycle.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D47EF-FE5F-429A-80C0-5CB5702EBC57}"/>
              </a:ext>
            </a:extLst>
          </p:cNvPr>
          <p:cNvSpPr/>
          <p:nvPr/>
        </p:nvSpPr>
        <p:spPr>
          <a:xfrm>
            <a:off x="229361" y="2542411"/>
            <a:ext cx="8808720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Three types of hazards: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Structural Hazards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Data Hazards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Control Hazards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2305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Detecting MEM/WB data hazards</a:t>
            </a:r>
            <a:endParaRPr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107" name="object 3">
            <a:extLst>
              <a:ext uri="{FF2B5EF4-FFF2-40B4-BE49-F238E27FC236}">
                <a16:creationId xmlns:a16="http://schemas.microsoft.com/office/drawing/2014/main" id="{F7F74161-C190-4A94-0C2C-0FD2E2E05CCC}"/>
              </a:ext>
            </a:extLst>
          </p:cNvPr>
          <p:cNvSpPr txBox="1"/>
          <p:nvPr/>
        </p:nvSpPr>
        <p:spPr>
          <a:xfrm>
            <a:off x="227840" y="978453"/>
            <a:ext cx="863790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MEM/WB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</a:t>
            </a:r>
            <a:r>
              <a:rPr sz="20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twice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8" name="object 4">
            <a:extLst>
              <a:ext uri="{FF2B5EF4-FFF2-40B4-BE49-F238E27FC236}">
                <a16:creationId xmlns:a16="http://schemas.microsoft.com/office/drawing/2014/main" id="{0B8E8583-46E3-A389-649B-566B34FFF017}"/>
              </a:ext>
            </a:extLst>
          </p:cNvPr>
          <p:cNvGraphicFramePr>
            <a:graphicFrameLocks noGrp="1"/>
          </p:cNvGraphicFramePr>
          <p:nvPr/>
        </p:nvGraphicFramePr>
        <p:xfrm>
          <a:off x="3520696" y="2147702"/>
          <a:ext cx="2134870" cy="776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add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ts val="178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Lucida Console"/>
                          <a:cs typeface="Lucida Console"/>
                        </a:rPr>
                        <a:t>$1</a:t>
                      </a:r>
                      <a:r>
                        <a:rPr sz="1800" spc="-25" dirty="0">
                          <a:latin typeface="Lucida Console"/>
                          <a:cs typeface="Lucida Console"/>
                        </a:rPr>
                        <a:t>,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$2,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78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$3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add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ts val="196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Lucida Console"/>
                          <a:cs typeface="Lucida Console"/>
                        </a:rPr>
                        <a:t>$1</a:t>
                      </a:r>
                      <a:r>
                        <a:rPr sz="1800" spc="-25" dirty="0">
                          <a:latin typeface="Lucida Console"/>
                          <a:cs typeface="Lucida Console"/>
                        </a:rPr>
                        <a:t>,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6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Lucida Console"/>
                          <a:cs typeface="Lucida Console"/>
                        </a:rPr>
                        <a:t>$1</a:t>
                      </a:r>
                      <a:r>
                        <a:rPr sz="1800" spc="-25" dirty="0">
                          <a:latin typeface="Lucida Console"/>
                          <a:cs typeface="Lucida Console"/>
                        </a:rPr>
                        <a:t>,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96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$4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sub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ts val="188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$5,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$5,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Lucida Console"/>
                          <a:cs typeface="Lucida Console"/>
                        </a:rPr>
                        <a:t>$1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object 5">
            <a:extLst>
              <a:ext uri="{FF2B5EF4-FFF2-40B4-BE49-F238E27FC236}">
                <a16:creationId xmlns:a16="http://schemas.microsoft.com/office/drawing/2014/main" id="{F06789E7-2530-B945-EED4-C707502EB684}"/>
              </a:ext>
            </a:extLst>
          </p:cNvPr>
          <p:cNvSpPr txBox="1"/>
          <p:nvPr/>
        </p:nvSpPr>
        <p:spPr>
          <a:xfrm>
            <a:off x="227840" y="3057569"/>
            <a:ext cx="84886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20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ADD)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forwarded.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0CAED682-F0F9-58F8-1BCE-875C4FBE5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532" y="3790164"/>
            <a:ext cx="6221296" cy="263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01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MEM/WB hazard equations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C96103C1-D77E-93D2-0101-09FC0CE5983A}"/>
              </a:ext>
            </a:extLst>
          </p:cNvPr>
          <p:cNvSpPr txBox="1"/>
          <p:nvPr/>
        </p:nvSpPr>
        <p:spPr>
          <a:xfrm>
            <a:off x="227841" y="1173861"/>
            <a:ext cx="8686800" cy="4294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747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MEM/WB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spcBef>
                <a:spcPts val="192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MEM/WB.RegWrite</a:t>
            </a:r>
            <a:r>
              <a:rPr sz="2000"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4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MEM/WB.RegisterRd</a:t>
            </a:r>
            <a:r>
              <a:rPr sz="2000" spc="-6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ID/EX.RegisterRs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292100">
              <a:lnSpc>
                <a:spcPct val="11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EX/MEM.RegisterRd</a:t>
            </a:r>
            <a:r>
              <a:rPr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sz="2000" b="1" spc="-4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ID/EX.RegisterRs</a:t>
            </a:r>
            <a:r>
              <a:rPr sz="2000"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EX/MEM.RegWrite</a:t>
            </a:r>
            <a:r>
              <a:rPr sz="2000" spc="-4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ForwardA</a:t>
            </a:r>
            <a:r>
              <a:rPr sz="2000" spc="-4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1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92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spcBef>
                <a:spcPts val="192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MEM/WB.RegWrite</a:t>
            </a:r>
            <a:r>
              <a:rPr sz="2000"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4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MEM/WB.RegisterRd</a:t>
            </a:r>
            <a:r>
              <a:rPr sz="2000" spc="-6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ID/EX.RegisterRt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620" indent="292100">
              <a:lnSpc>
                <a:spcPts val="264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EX/MEM.RegisterRd</a:t>
            </a:r>
            <a:r>
              <a:rPr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sz="2000" b="1" spc="-4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ID/EX.RegisterRt</a:t>
            </a:r>
            <a:r>
              <a:rPr sz="20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EX/MEM.RegWrite</a:t>
            </a:r>
            <a:r>
              <a:rPr sz="2000" spc="-4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ForwardB</a:t>
            </a:r>
            <a:r>
              <a:rPr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1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28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Simplified Datapath with Forwarding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252EC0B3-058E-AFCA-44E8-9FC693DC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77" y="1295400"/>
            <a:ext cx="8415246" cy="450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11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The Forwarding Unit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481FE915-8118-1C1A-0FA3-50E6D458EE1F}"/>
              </a:ext>
            </a:extLst>
          </p:cNvPr>
          <p:cNvSpPr txBox="1"/>
          <p:nvPr/>
        </p:nvSpPr>
        <p:spPr>
          <a:xfrm>
            <a:off x="227840" y="1051179"/>
            <a:ext cx="6847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ACCB13CC-2C79-A482-D2A2-C267FD453892}"/>
              </a:ext>
            </a:extLst>
          </p:cNvPr>
          <p:cNvGraphicFramePr>
            <a:graphicFrameLocks noGrp="1"/>
          </p:cNvGraphicFramePr>
          <p:nvPr/>
        </p:nvGraphicFramePr>
        <p:xfrm>
          <a:off x="778765" y="1628052"/>
          <a:ext cx="7972424" cy="661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000" spc="-1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ID/EX.RegisterRs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5925">
                        <a:lnSpc>
                          <a:spcPts val="2280"/>
                        </a:lnSpc>
                      </a:pPr>
                      <a:r>
                        <a:rPr sz="2000" spc="-1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EX/MEM.RegisterRd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2280"/>
                        </a:lnSpc>
                      </a:pPr>
                      <a:r>
                        <a:rPr sz="2000" spc="-1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MEM/WB.RegisterRd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ID/EX.RegisterRt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415925">
                        <a:lnSpc>
                          <a:spcPts val="2345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EX/MEM.RegWrite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2345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MEM/WB.RegWrite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5">
            <a:extLst>
              <a:ext uri="{FF2B5EF4-FFF2-40B4-BE49-F238E27FC236}">
                <a16:creationId xmlns:a16="http://schemas.microsoft.com/office/drawing/2014/main" id="{C33DC67A-8B52-F2A1-89F2-EB6D9C84FBA9}"/>
              </a:ext>
            </a:extLst>
          </p:cNvPr>
          <p:cNvSpPr txBox="1"/>
          <p:nvPr/>
        </p:nvSpPr>
        <p:spPr>
          <a:xfrm>
            <a:off x="227840" y="2514600"/>
            <a:ext cx="866711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6839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unit.)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7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fowarding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ForwardA</a:t>
            </a:r>
            <a:r>
              <a:rPr sz="20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ForwardB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multiplexers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attached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ALU.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muxes.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3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CA9A106B-5E9C-7FFE-1918-5A077D1CCD3F}"/>
              </a:ext>
            </a:extLst>
          </p:cNvPr>
          <p:cNvSpPr txBox="1"/>
          <p:nvPr/>
        </p:nvSpPr>
        <p:spPr>
          <a:xfrm>
            <a:off x="3428492" y="1188339"/>
            <a:ext cx="274370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5015" algn="l"/>
              </a:tabLst>
            </a:pP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E8B6D966-5D8E-BD6C-00FC-C4E71AAC8F26}"/>
              </a:ext>
            </a:extLst>
          </p:cNvPr>
          <p:cNvGraphicFramePr>
            <a:graphicFrameLocks noGrp="1"/>
          </p:cNvGraphicFramePr>
          <p:nvPr/>
        </p:nvGraphicFramePr>
        <p:xfrm>
          <a:off x="3409443" y="1523579"/>
          <a:ext cx="2324735" cy="77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8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780"/>
                        </a:lnSpc>
                      </a:pPr>
                      <a:r>
                        <a:rPr sz="18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$12,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178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</a:t>
                      </a:r>
                      <a:r>
                        <a:rPr sz="18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0"/>
                        </a:lnSpc>
                      </a:pPr>
                      <a:r>
                        <a:rPr sz="18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18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60"/>
                        </a:lnSpc>
                      </a:pPr>
                      <a:r>
                        <a:rPr sz="18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$13,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1960"/>
                        </a:lnSpc>
                      </a:pPr>
                      <a:r>
                        <a:rPr sz="18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$6,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96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80"/>
                        </a:lnSpc>
                      </a:pPr>
                      <a:r>
                        <a:rPr sz="18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$14,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</a:t>
                      </a:r>
                      <a:r>
                        <a:rPr sz="1800" spc="-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88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object 5">
            <a:extLst>
              <a:ext uri="{FF2B5EF4-FFF2-40B4-BE49-F238E27FC236}">
                <a16:creationId xmlns:a16="http://schemas.microsoft.com/office/drawing/2014/main" id="{75FF9B06-F327-EFBC-2623-4613B6DE9F21}"/>
              </a:ext>
            </a:extLst>
          </p:cNvPr>
          <p:cNvSpPr txBox="1"/>
          <p:nvPr/>
        </p:nvSpPr>
        <p:spPr>
          <a:xfrm>
            <a:off x="227840" y="2286000"/>
            <a:ext cx="8205470" cy="300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0">
              <a:lnSpc>
                <a:spcPct val="100000"/>
              </a:lnSpc>
              <a:spcBef>
                <a:spcPts val="100"/>
              </a:spcBef>
              <a:tabLst>
                <a:tab pos="3955415" algn="l"/>
              </a:tabLst>
            </a:pP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$15,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100(</a:t>
            </a:r>
            <a:r>
              <a:rPr sz="18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6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45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(101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rebuchet MS"/>
              <a:buChar char="—"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they’re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15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Clock cycle 3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7CF4F70B-8297-F58A-4FB6-1BBC39E6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46" y="1294840"/>
            <a:ext cx="7907908" cy="47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5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Clock cycle 4: Forwarding $2 from EX/MEM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30E9AA99-8380-B348-3EF8-25E606BE6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9129"/>
            <a:ext cx="7924800" cy="47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Clock cycle 5: Forwarding $2 from MEM/WB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8A4E3F-446E-1848-BF70-6CAC612A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32774"/>
            <a:ext cx="8077200" cy="482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68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Complete Pipelined </a:t>
            </a:r>
            <a:r>
              <a:rPr lang="en-US" dirty="0"/>
              <a:t>D</a:t>
            </a:r>
            <a:r>
              <a:rPr lang="en-US" sz="3600" dirty="0"/>
              <a:t>atapath...so far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CF81D-F261-9CC8-9447-96653DF8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36" y="1122832"/>
            <a:ext cx="8001728" cy="48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56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Stalls and Flushes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BC4D4BF1-5ADC-AECD-7939-DDD5DFF672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7840" y="1174241"/>
            <a:ext cx="8686801" cy="4829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far,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hazards</a:t>
            </a:r>
            <a:r>
              <a:rPr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executing.</a:t>
            </a:r>
          </a:p>
          <a:p>
            <a:pPr marL="772795" marR="389255" lvl="1" indent="-287020">
              <a:lnSpc>
                <a:spcPct val="100000"/>
              </a:lnSpc>
              <a:spcBef>
                <a:spcPts val="484"/>
              </a:spcBef>
              <a:buChar char="—"/>
              <a:tabLst>
                <a:tab pos="7740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sz="2000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registers,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writeback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2795" marR="58483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740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7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pipelining.</a:t>
            </a:r>
          </a:p>
          <a:p>
            <a:pPr marL="77279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740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2000" spc="-2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279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74065" algn="l"/>
              </a:tabLst>
            </a:pP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75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down,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pipeline.</a:t>
            </a:r>
          </a:p>
        </p:txBody>
      </p:sp>
    </p:spTree>
    <p:extLst>
      <p:ext uri="{BB962C8B-B14F-4D97-AF65-F5344CB8AC3E}">
        <p14:creationId xmlns:p14="http://schemas.microsoft.com/office/powerpoint/2010/main" val="324316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Structural Hazards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92EF61-698A-4125-84F4-DAD9766C9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37" y="2143073"/>
            <a:ext cx="5956391" cy="4238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089F30-B406-4309-86BD-068BACA8747D}"/>
              </a:ext>
            </a:extLst>
          </p:cNvPr>
          <p:cNvSpPr/>
          <p:nvPr/>
        </p:nvSpPr>
        <p:spPr>
          <a:xfrm>
            <a:off x="167640" y="1043717"/>
            <a:ext cx="880872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Structural Hazards: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The hardware cannot support the combination of instructions that are required to be executed in the same clock cycle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8CDA1-7F96-414D-9956-DAECA5E643EA}"/>
              </a:ext>
            </a:extLst>
          </p:cNvPr>
          <p:cNvSpPr/>
          <p:nvPr/>
        </p:nvSpPr>
        <p:spPr>
          <a:xfrm>
            <a:off x="167640" y="1681532"/>
            <a:ext cx="880872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MIPS instruction set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is designed to be pipelined making it easy to avoid structural hazards.</a:t>
            </a:r>
          </a:p>
        </p:txBody>
      </p:sp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C3AE3BC1-778E-4586-B3ED-C1521A3C25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29" y="2715603"/>
            <a:ext cx="355604" cy="350863"/>
          </a:xfrm>
          <a:prstGeom prst="rect">
            <a:avLst/>
          </a:prstGeom>
        </p:spPr>
      </p:pic>
      <p:pic>
        <p:nvPicPr>
          <p:cNvPr id="11" name="Picture 1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39799A81-47A4-424C-B3B9-FFB8F18FEE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29" y="5019145"/>
            <a:ext cx="355604" cy="3508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39C0B6-191D-47DB-9530-56192D35C427}"/>
              </a:ext>
            </a:extLst>
          </p:cNvPr>
          <p:cNvSpPr/>
          <p:nvPr/>
        </p:nvSpPr>
        <p:spPr>
          <a:xfrm>
            <a:off x="167640" y="3411876"/>
            <a:ext cx="2120537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Suppose we had a single memory instead of two data and instruction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memories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C1322"/>
              </a:solidFill>
              <a:effectLst/>
              <a:uLnTx/>
              <a:uFillTx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EC9828-9BAB-474D-906A-9AF9673189DF}"/>
              </a:ext>
            </a:extLst>
          </p:cNvPr>
          <p:cNvCxnSpPr>
            <a:cxnSpLocks/>
          </p:cNvCxnSpPr>
          <p:nvPr/>
        </p:nvCxnSpPr>
        <p:spPr bwMode="auto">
          <a:xfrm>
            <a:off x="2029099" y="3959208"/>
            <a:ext cx="544284" cy="0"/>
          </a:xfrm>
          <a:prstGeom prst="straightConnector1">
            <a:avLst/>
          </a:prstGeom>
          <a:noFill/>
          <a:ln w="22225" cap="flat" cmpd="sng" algn="ctr">
            <a:solidFill>
              <a:srgbClr val="EC1322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166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What about loads?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B22508EB-D29C-5C11-010A-65C4FC5A8506}"/>
              </a:ext>
            </a:extLst>
          </p:cNvPr>
          <p:cNvSpPr txBox="1"/>
          <p:nvPr/>
        </p:nvSpPr>
        <p:spPr>
          <a:xfrm>
            <a:off x="227840" y="1015092"/>
            <a:ext cx="830707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CA79DF7C-FE59-D08F-4D47-C44E7ECA587D}"/>
              </a:ext>
            </a:extLst>
          </p:cNvPr>
          <p:cNvGrpSpPr/>
          <p:nvPr/>
        </p:nvGrpSpPr>
        <p:grpSpPr>
          <a:xfrm>
            <a:off x="4543553" y="3867157"/>
            <a:ext cx="683895" cy="876300"/>
            <a:chOff x="4938521" y="3965575"/>
            <a:chExt cx="683895" cy="87630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23B6C738-A57C-2DF6-66D2-20A6B994D7A0}"/>
                </a:ext>
              </a:extLst>
            </p:cNvPr>
            <p:cNvSpPr/>
            <p:nvPr/>
          </p:nvSpPr>
          <p:spPr>
            <a:xfrm>
              <a:off x="4944871" y="397192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306CA727-4F11-E396-4DC6-091008C6FB71}"/>
                </a:ext>
              </a:extLst>
            </p:cNvPr>
            <p:cNvSpPr/>
            <p:nvPr/>
          </p:nvSpPr>
          <p:spPr>
            <a:xfrm>
              <a:off x="5280278" y="4058285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79">
                  <a:moveTo>
                    <a:pt x="0" y="0"/>
                  </a:moveTo>
                  <a:lnTo>
                    <a:pt x="0" y="259079"/>
                  </a:lnTo>
                </a:path>
                <a:path w="335279" h="690879">
                  <a:moveTo>
                    <a:pt x="0" y="431800"/>
                  </a:moveTo>
                  <a:lnTo>
                    <a:pt x="0" y="690879"/>
                  </a:lnTo>
                </a:path>
                <a:path w="335279" h="690879">
                  <a:moveTo>
                    <a:pt x="0" y="431800"/>
                  </a:moveTo>
                  <a:lnTo>
                    <a:pt x="167640" y="345439"/>
                  </a:lnTo>
                </a:path>
                <a:path w="335279" h="690879">
                  <a:moveTo>
                    <a:pt x="167640" y="345439"/>
                  </a:moveTo>
                  <a:lnTo>
                    <a:pt x="0" y="259079"/>
                  </a:lnTo>
                </a:path>
                <a:path w="335279" h="690879">
                  <a:moveTo>
                    <a:pt x="0" y="690879"/>
                  </a:moveTo>
                  <a:lnTo>
                    <a:pt x="335280" y="518159"/>
                  </a:lnTo>
                </a:path>
                <a:path w="335279" h="690879">
                  <a:moveTo>
                    <a:pt x="0" y="0"/>
                  </a:moveTo>
                  <a:lnTo>
                    <a:pt x="335280" y="172719"/>
                  </a:lnTo>
                </a:path>
                <a:path w="335279" h="690879">
                  <a:moveTo>
                    <a:pt x="335280" y="172719"/>
                  </a:moveTo>
                  <a:lnTo>
                    <a:pt x="335280" y="5181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D9612242-2B11-9086-31EB-9D55F0C53100}"/>
              </a:ext>
            </a:extLst>
          </p:cNvPr>
          <p:cNvSpPr txBox="1"/>
          <p:nvPr/>
        </p:nvSpPr>
        <p:spPr>
          <a:xfrm>
            <a:off x="5723510" y="4046227"/>
            <a:ext cx="335915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2DC2EB35-1874-64D0-1FD6-45BF094DF2EC}"/>
              </a:ext>
            </a:extLst>
          </p:cNvPr>
          <p:cNvSpPr txBox="1"/>
          <p:nvPr/>
        </p:nvSpPr>
        <p:spPr>
          <a:xfrm>
            <a:off x="4046920" y="4046227"/>
            <a:ext cx="335915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33ED9980-3F85-83D4-E140-3A97A4D78071}"/>
              </a:ext>
            </a:extLst>
          </p:cNvPr>
          <p:cNvSpPr txBox="1"/>
          <p:nvPr/>
        </p:nvSpPr>
        <p:spPr>
          <a:xfrm>
            <a:off x="6561838" y="4046227"/>
            <a:ext cx="335915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E3DC8900-A529-7CF7-AA43-EF0485007C47}"/>
              </a:ext>
            </a:extLst>
          </p:cNvPr>
          <p:cNvSpPr txBox="1"/>
          <p:nvPr/>
        </p:nvSpPr>
        <p:spPr>
          <a:xfrm>
            <a:off x="3208657" y="4046227"/>
            <a:ext cx="335915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object 11">
            <a:extLst>
              <a:ext uri="{FF2B5EF4-FFF2-40B4-BE49-F238E27FC236}">
                <a16:creationId xmlns:a16="http://schemas.microsoft.com/office/drawing/2014/main" id="{DAB1A25F-BAFC-2701-5D76-B2C6A15C6525}"/>
              </a:ext>
            </a:extLst>
          </p:cNvPr>
          <p:cNvGrpSpPr/>
          <p:nvPr/>
        </p:nvGrpSpPr>
        <p:grpSpPr>
          <a:xfrm>
            <a:off x="4375914" y="3867157"/>
            <a:ext cx="2192655" cy="1913255"/>
            <a:chOff x="4770882" y="3965575"/>
            <a:chExt cx="2192655" cy="19132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725D0EE6-E8AF-7A28-CE86-40D58B419A8C}"/>
                </a:ext>
              </a:extLst>
            </p:cNvPr>
            <p:cNvSpPr/>
            <p:nvPr/>
          </p:nvSpPr>
          <p:spPr>
            <a:xfrm>
              <a:off x="4777232" y="4231004"/>
              <a:ext cx="503555" cy="345440"/>
            </a:xfrm>
            <a:custGeom>
              <a:avLst/>
              <a:gdLst/>
              <a:ahLst/>
              <a:cxnLst/>
              <a:rect l="l" t="t" r="r" b="b"/>
              <a:pathLst>
                <a:path w="503554" h="345439">
                  <a:moveTo>
                    <a:pt x="0" y="0"/>
                  </a:moveTo>
                  <a:lnTo>
                    <a:pt x="167639" y="0"/>
                  </a:lnTo>
                </a:path>
                <a:path w="503554" h="345439">
                  <a:moveTo>
                    <a:pt x="0" y="345440"/>
                  </a:moveTo>
                  <a:lnTo>
                    <a:pt x="167639" y="345440"/>
                  </a:lnTo>
                </a:path>
                <a:path w="503554" h="345439">
                  <a:moveTo>
                    <a:pt x="335406" y="0"/>
                  </a:moveTo>
                  <a:lnTo>
                    <a:pt x="503046" y="0"/>
                  </a:lnTo>
                </a:path>
                <a:path w="503554" h="345439">
                  <a:moveTo>
                    <a:pt x="335406" y="345440"/>
                  </a:moveTo>
                  <a:lnTo>
                    <a:pt x="503046" y="3454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4C039138-45E7-42B7-C591-D82C9892E039}"/>
                </a:ext>
              </a:extLst>
            </p:cNvPr>
            <p:cNvSpPr/>
            <p:nvPr/>
          </p:nvSpPr>
          <p:spPr>
            <a:xfrm>
              <a:off x="5783199" y="397192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D035506C-E4AB-60D7-2B4A-CEA7907E230D}"/>
                </a:ext>
              </a:extLst>
            </p:cNvPr>
            <p:cNvSpPr/>
            <p:nvPr/>
          </p:nvSpPr>
          <p:spPr>
            <a:xfrm>
              <a:off x="5615559" y="4403725"/>
              <a:ext cx="1006475" cy="345440"/>
            </a:xfrm>
            <a:custGeom>
              <a:avLst/>
              <a:gdLst/>
              <a:ahLst/>
              <a:cxnLst/>
              <a:rect l="l" t="t" r="r" b="b"/>
              <a:pathLst>
                <a:path w="1006475" h="345439">
                  <a:moveTo>
                    <a:pt x="0" y="0"/>
                  </a:moveTo>
                  <a:lnTo>
                    <a:pt x="167639" y="0"/>
                  </a:lnTo>
                </a:path>
                <a:path w="1006475" h="345439">
                  <a:moveTo>
                    <a:pt x="335279" y="0"/>
                  </a:moveTo>
                  <a:lnTo>
                    <a:pt x="502919" y="0"/>
                  </a:lnTo>
                </a:path>
                <a:path w="1006475" h="345439">
                  <a:moveTo>
                    <a:pt x="419100" y="0"/>
                  </a:moveTo>
                  <a:lnTo>
                    <a:pt x="419100" y="345439"/>
                  </a:lnTo>
                </a:path>
                <a:path w="1006475" h="345439">
                  <a:moveTo>
                    <a:pt x="838326" y="0"/>
                  </a:moveTo>
                  <a:lnTo>
                    <a:pt x="100596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F5FA5750-B7D0-C157-5DE3-12FA06238873}"/>
                </a:ext>
              </a:extLst>
            </p:cNvPr>
            <p:cNvSpPr/>
            <p:nvPr/>
          </p:nvSpPr>
          <p:spPr>
            <a:xfrm>
              <a:off x="6621526" y="397192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1DECE213-B7FE-210B-68F4-A643DA74828E}"/>
                </a:ext>
              </a:extLst>
            </p:cNvPr>
            <p:cNvSpPr/>
            <p:nvPr/>
          </p:nvSpPr>
          <p:spPr>
            <a:xfrm>
              <a:off x="6034659" y="4403725"/>
              <a:ext cx="922655" cy="345440"/>
            </a:xfrm>
            <a:custGeom>
              <a:avLst/>
              <a:gdLst/>
              <a:ahLst/>
              <a:cxnLst/>
              <a:rect l="l" t="t" r="r" b="b"/>
              <a:pathLst>
                <a:path w="922654" h="345439">
                  <a:moveTo>
                    <a:pt x="754507" y="0"/>
                  </a:moveTo>
                  <a:lnTo>
                    <a:pt x="922146" y="0"/>
                  </a:lnTo>
                </a:path>
                <a:path w="922654" h="345439">
                  <a:moveTo>
                    <a:pt x="0" y="345439"/>
                  </a:moveTo>
                  <a:lnTo>
                    <a:pt x="503046" y="345439"/>
                  </a:lnTo>
                </a:path>
                <a:path w="922654" h="345439">
                  <a:moveTo>
                    <a:pt x="503046" y="172719"/>
                  </a:moveTo>
                  <a:lnTo>
                    <a:pt x="586866" y="172719"/>
                  </a:lnTo>
                </a:path>
                <a:path w="922654" h="345439">
                  <a:moveTo>
                    <a:pt x="503046" y="172719"/>
                  </a:moveTo>
                  <a:lnTo>
                    <a:pt x="503046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EDFA1B59-A962-77EC-11E5-ADD4334BD266}"/>
                </a:ext>
              </a:extLst>
            </p:cNvPr>
            <p:cNvSpPr/>
            <p:nvPr/>
          </p:nvSpPr>
          <p:spPr>
            <a:xfrm>
              <a:off x="5783072" y="5008499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F6109A0C-E873-F3F1-8E9B-9ECF88E2C3AD}"/>
                </a:ext>
              </a:extLst>
            </p:cNvPr>
            <p:cNvSpPr/>
            <p:nvPr/>
          </p:nvSpPr>
          <p:spPr>
            <a:xfrm>
              <a:off x="6118479" y="5094986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79">
                  <a:moveTo>
                    <a:pt x="0" y="0"/>
                  </a:moveTo>
                  <a:lnTo>
                    <a:pt x="0" y="259080"/>
                  </a:lnTo>
                </a:path>
                <a:path w="335279" h="690879">
                  <a:moveTo>
                    <a:pt x="0" y="431800"/>
                  </a:moveTo>
                  <a:lnTo>
                    <a:pt x="0" y="690880"/>
                  </a:lnTo>
                </a:path>
                <a:path w="335279" h="690879">
                  <a:moveTo>
                    <a:pt x="0" y="431800"/>
                  </a:moveTo>
                  <a:lnTo>
                    <a:pt x="167640" y="345313"/>
                  </a:lnTo>
                </a:path>
                <a:path w="335279" h="690879">
                  <a:moveTo>
                    <a:pt x="167640" y="345313"/>
                  </a:moveTo>
                  <a:lnTo>
                    <a:pt x="0" y="259080"/>
                  </a:lnTo>
                </a:path>
                <a:path w="335279" h="690879">
                  <a:moveTo>
                    <a:pt x="0" y="690880"/>
                  </a:moveTo>
                  <a:lnTo>
                    <a:pt x="335280" y="518159"/>
                  </a:lnTo>
                </a:path>
                <a:path w="335279" h="690879">
                  <a:moveTo>
                    <a:pt x="0" y="0"/>
                  </a:moveTo>
                  <a:lnTo>
                    <a:pt x="335280" y="172593"/>
                  </a:lnTo>
                </a:path>
                <a:path w="335279" h="690879">
                  <a:moveTo>
                    <a:pt x="335280" y="172593"/>
                  </a:moveTo>
                  <a:lnTo>
                    <a:pt x="335280" y="5181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object 19">
            <a:extLst>
              <a:ext uri="{FF2B5EF4-FFF2-40B4-BE49-F238E27FC236}">
                <a16:creationId xmlns:a16="http://schemas.microsoft.com/office/drawing/2014/main" id="{2C2A7C60-C064-E50F-4F6F-A2AA83C7E995}"/>
              </a:ext>
            </a:extLst>
          </p:cNvPr>
          <p:cNvGrpSpPr/>
          <p:nvPr/>
        </p:nvGrpSpPr>
        <p:grpSpPr>
          <a:xfrm>
            <a:off x="3543936" y="3702057"/>
            <a:ext cx="503555" cy="2244725"/>
            <a:chOff x="3938904" y="3800475"/>
            <a:chExt cx="503555" cy="2244725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0478DFA2-1451-0FAA-102B-90502F9189A5}"/>
                </a:ext>
              </a:extLst>
            </p:cNvPr>
            <p:cNvSpPr/>
            <p:nvPr/>
          </p:nvSpPr>
          <p:spPr>
            <a:xfrm>
              <a:off x="4106671" y="397192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1D5A039F-85E2-A052-3F09-336C3EF1C76C}"/>
                </a:ext>
              </a:extLst>
            </p:cNvPr>
            <p:cNvSpPr/>
            <p:nvPr/>
          </p:nvSpPr>
          <p:spPr>
            <a:xfrm>
              <a:off x="3938904" y="4403725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7640" y="0"/>
                  </a:lnTo>
                </a:path>
                <a:path w="503554">
                  <a:moveTo>
                    <a:pt x="335407" y="0"/>
                  </a:moveTo>
                  <a:lnTo>
                    <a:pt x="5030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BFCF5EC4-2723-49CB-5EC3-0FF2DF11D3A3}"/>
                </a:ext>
              </a:extLst>
            </p:cNvPr>
            <p:cNvSpPr/>
            <p:nvPr/>
          </p:nvSpPr>
          <p:spPr>
            <a:xfrm>
              <a:off x="4190999" y="3800475"/>
              <a:ext cx="0" cy="2244725"/>
            </a:xfrm>
            <a:custGeom>
              <a:avLst/>
              <a:gdLst/>
              <a:ahLst/>
              <a:cxnLst/>
              <a:rect l="l" t="t" r="r" b="b"/>
              <a:pathLst>
                <a:path h="2244725">
                  <a:moveTo>
                    <a:pt x="0" y="0"/>
                  </a:moveTo>
                  <a:lnTo>
                    <a:pt x="0" y="2244725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object 23">
            <a:extLst>
              <a:ext uri="{FF2B5EF4-FFF2-40B4-BE49-F238E27FC236}">
                <a16:creationId xmlns:a16="http://schemas.microsoft.com/office/drawing/2014/main" id="{88E71630-CEC5-C7F0-3F1B-127E168F38E3}"/>
              </a:ext>
            </a:extLst>
          </p:cNvPr>
          <p:cNvSpPr txBox="1"/>
          <p:nvPr/>
        </p:nvSpPr>
        <p:spPr>
          <a:xfrm>
            <a:off x="6561838" y="5082801"/>
            <a:ext cx="335915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A7E06F50-5BEE-59FF-3A97-245565CD38CC}"/>
              </a:ext>
            </a:extLst>
          </p:cNvPr>
          <p:cNvSpPr txBox="1"/>
          <p:nvPr/>
        </p:nvSpPr>
        <p:spPr>
          <a:xfrm>
            <a:off x="4885268" y="5082801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B629A23D-3BCA-5E41-122C-412CF4635CEA}"/>
              </a:ext>
            </a:extLst>
          </p:cNvPr>
          <p:cNvSpPr txBox="1"/>
          <p:nvPr/>
        </p:nvSpPr>
        <p:spPr>
          <a:xfrm>
            <a:off x="7400038" y="5082801"/>
            <a:ext cx="335915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35E9389F-12F1-923C-4799-1A22C13B159E}"/>
              </a:ext>
            </a:extLst>
          </p:cNvPr>
          <p:cNvSpPr txBox="1"/>
          <p:nvPr/>
        </p:nvSpPr>
        <p:spPr>
          <a:xfrm>
            <a:off x="4046920" y="5082801"/>
            <a:ext cx="335915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27">
            <a:extLst>
              <a:ext uri="{FF2B5EF4-FFF2-40B4-BE49-F238E27FC236}">
                <a16:creationId xmlns:a16="http://schemas.microsoft.com/office/drawing/2014/main" id="{2E51FF3B-E12E-3450-7639-10A6E9A2DFC2}"/>
              </a:ext>
            </a:extLst>
          </p:cNvPr>
          <p:cNvGrpSpPr/>
          <p:nvPr/>
        </p:nvGrpSpPr>
        <p:grpSpPr>
          <a:xfrm>
            <a:off x="4382136" y="3702057"/>
            <a:ext cx="3018155" cy="2244725"/>
            <a:chOff x="4777104" y="3800475"/>
            <a:chExt cx="3018155" cy="2244725"/>
          </a:xfrm>
        </p:grpSpPr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B240F41F-BBEC-26D0-BFE7-02C14717D606}"/>
                </a:ext>
              </a:extLst>
            </p:cNvPr>
            <p:cNvSpPr/>
            <p:nvPr/>
          </p:nvSpPr>
          <p:spPr>
            <a:xfrm>
              <a:off x="4944871" y="5008499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CF8EF4EF-0E4C-376D-C549-6D30F0B83051}"/>
                </a:ext>
              </a:extLst>
            </p:cNvPr>
            <p:cNvSpPr/>
            <p:nvPr/>
          </p:nvSpPr>
          <p:spPr>
            <a:xfrm>
              <a:off x="4777104" y="5440298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7640" y="0"/>
                  </a:lnTo>
                </a:path>
                <a:path w="503554">
                  <a:moveTo>
                    <a:pt x="335407" y="0"/>
                  </a:moveTo>
                  <a:lnTo>
                    <a:pt x="5030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9A3B8A3C-6A24-6A3E-32C6-86D8587644B9}"/>
                </a:ext>
              </a:extLst>
            </p:cNvPr>
            <p:cNvSpPr/>
            <p:nvPr/>
          </p:nvSpPr>
          <p:spPr>
            <a:xfrm>
              <a:off x="5029199" y="3800475"/>
              <a:ext cx="0" cy="2244725"/>
            </a:xfrm>
            <a:custGeom>
              <a:avLst/>
              <a:gdLst/>
              <a:ahLst/>
              <a:cxnLst/>
              <a:rect l="l" t="t" r="r" b="b"/>
              <a:pathLst>
                <a:path h="2244725">
                  <a:moveTo>
                    <a:pt x="0" y="0"/>
                  </a:moveTo>
                  <a:lnTo>
                    <a:pt x="0" y="2244725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92165610-A669-1F9B-9B65-C463BAE28FCA}"/>
                </a:ext>
              </a:extLst>
            </p:cNvPr>
            <p:cNvSpPr/>
            <p:nvPr/>
          </p:nvSpPr>
          <p:spPr>
            <a:xfrm>
              <a:off x="5615431" y="5267578"/>
              <a:ext cx="503555" cy="346075"/>
            </a:xfrm>
            <a:custGeom>
              <a:avLst/>
              <a:gdLst/>
              <a:ahLst/>
              <a:cxnLst/>
              <a:rect l="l" t="t" r="r" b="b"/>
              <a:pathLst>
                <a:path w="503554" h="346075">
                  <a:moveTo>
                    <a:pt x="0" y="0"/>
                  </a:moveTo>
                  <a:lnTo>
                    <a:pt x="167639" y="0"/>
                  </a:lnTo>
                </a:path>
                <a:path w="503554" h="346075">
                  <a:moveTo>
                    <a:pt x="0" y="345567"/>
                  </a:moveTo>
                  <a:lnTo>
                    <a:pt x="167639" y="345567"/>
                  </a:lnTo>
                </a:path>
                <a:path w="503554" h="346075">
                  <a:moveTo>
                    <a:pt x="335406" y="0"/>
                  </a:moveTo>
                  <a:lnTo>
                    <a:pt x="503046" y="0"/>
                  </a:lnTo>
                </a:path>
                <a:path w="503554" h="346075">
                  <a:moveTo>
                    <a:pt x="335406" y="345567"/>
                  </a:moveTo>
                  <a:lnTo>
                    <a:pt x="503046" y="34556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864805AD-F7F4-5F17-38E2-E5DC1320CDD6}"/>
                </a:ext>
              </a:extLst>
            </p:cNvPr>
            <p:cNvSpPr/>
            <p:nvPr/>
          </p:nvSpPr>
          <p:spPr>
            <a:xfrm>
              <a:off x="6621398" y="5008499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472D0FCF-7634-C2C6-C040-BDB7A2790FD0}"/>
                </a:ext>
              </a:extLst>
            </p:cNvPr>
            <p:cNvSpPr/>
            <p:nvPr/>
          </p:nvSpPr>
          <p:spPr>
            <a:xfrm>
              <a:off x="6453758" y="5440298"/>
              <a:ext cx="1006475" cy="346075"/>
            </a:xfrm>
            <a:custGeom>
              <a:avLst/>
              <a:gdLst/>
              <a:ahLst/>
              <a:cxnLst/>
              <a:rect l="l" t="t" r="r" b="b"/>
              <a:pathLst>
                <a:path w="1006475" h="346075">
                  <a:moveTo>
                    <a:pt x="0" y="0"/>
                  </a:moveTo>
                  <a:lnTo>
                    <a:pt x="167639" y="0"/>
                  </a:lnTo>
                </a:path>
                <a:path w="1006475" h="346075">
                  <a:moveTo>
                    <a:pt x="335280" y="0"/>
                  </a:moveTo>
                  <a:lnTo>
                    <a:pt x="503046" y="0"/>
                  </a:lnTo>
                </a:path>
                <a:path w="1006475" h="346075">
                  <a:moveTo>
                    <a:pt x="419099" y="0"/>
                  </a:moveTo>
                  <a:lnTo>
                    <a:pt x="419099" y="345567"/>
                  </a:lnTo>
                </a:path>
                <a:path w="1006475" h="346075">
                  <a:moveTo>
                    <a:pt x="838326" y="0"/>
                  </a:moveTo>
                  <a:lnTo>
                    <a:pt x="100596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8D73C687-231E-8B49-CF9C-881F140836FD}"/>
                </a:ext>
              </a:extLst>
            </p:cNvPr>
            <p:cNvSpPr/>
            <p:nvPr/>
          </p:nvSpPr>
          <p:spPr>
            <a:xfrm>
              <a:off x="7459725" y="5008499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DA943068-C32A-AB0B-D14E-FEED0D54FBF7}"/>
                </a:ext>
              </a:extLst>
            </p:cNvPr>
            <p:cNvSpPr/>
            <p:nvPr/>
          </p:nvSpPr>
          <p:spPr>
            <a:xfrm>
              <a:off x="6872858" y="5440298"/>
              <a:ext cx="922655" cy="346075"/>
            </a:xfrm>
            <a:custGeom>
              <a:avLst/>
              <a:gdLst/>
              <a:ahLst/>
              <a:cxnLst/>
              <a:rect l="l" t="t" r="r" b="b"/>
              <a:pathLst>
                <a:path w="922654" h="346075">
                  <a:moveTo>
                    <a:pt x="754507" y="0"/>
                  </a:moveTo>
                  <a:lnTo>
                    <a:pt x="922147" y="0"/>
                  </a:lnTo>
                </a:path>
                <a:path w="922654" h="346075">
                  <a:moveTo>
                    <a:pt x="0" y="345567"/>
                  </a:moveTo>
                  <a:lnTo>
                    <a:pt x="503047" y="345567"/>
                  </a:lnTo>
                </a:path>
                <a:path w="922654" h="346075">
                  <a:moveTo>
                    <a:pt x="503047" y="172846"/>
                  </a:moveTo>
                  <a:lnTo>
                    <a:pt x="586867" y="172846"/>
                  </a:lnTo>
                </a:path>
                <a:path w="922654" h="346075">
                  <a:moveTo>
                    <a:pt x="503047" y="172846"/>
                  </a:moveTo>
                  <a:lnTo>
                    <a:pt x="503047" y="34556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64D58127-ABD5-53AE-AB91-936F1D904EDA}"/>
                </a:ext>
              </a:extLst>
            </p:cNvPr>
            <p:cNvSpPr/>
            <p:nvPr/>
          </p:nvSpPr>
          <p:spPr>
            <a:xfrm>
              <a:off x="5867399" y="3800475"/>
              <a:ext cx="1676400" cy="2244725"/>
            </a:xfrm>
            <a:custGeom>
              <a:avLst/>
              <a:gdLst/>
              <a:ahLst/>
              <a:cxnLst/>
              <a:rect l="l" t="t" r="r" b="b"/>
              <a:pathLst>
                <a:path w="1676400" h="2244725">
                  <a:moveTo>
                    <a:pt x="0" y="0"/>
                  </a:moveTo>
                  <a:lnTo>
                    <a:pt x="0" y="2244725"/>
                  </a:lnTo>
                </a:path>
                <a:path w="1676400" h="2244725">
                  <a:moveTo>
                    <a:pt x="838200" y="0"/>
                  </a:moveTo>
                  <a:lnTo>
                    <a:pt x="838200" y="2244725"/>
                  </a:lnTo>
                </a:path>
                <a:path w="1676400" h="2244725">
                  <a:moveTo>
                    <a:pt x="1676400" y="0"/>
                  </a:moveTo>
                  <a:lnTo>
                    <a:pt x="1676400" y="2244725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object 37">
            <a:extLst>
              <a:ext uri="{FF2B5EF4-FFF2-40B4-BE49-F238E27FC236}">
                <a16:creationId xmlns:a16="http://schemas.microsoft.com/office/drawing/2014/main" id="{46BD18DA-F39D-0127-BCE6-D093AF10E471}"/>
              </a:ext>
            </a:extLst>
          </p:cNvPr>
          <p:cNvSpPr txBox="1"/>
          <p:nvPr/>
        </p:nvSpPr>
        <p:spPr>
          <a:xfrm>
            <a:off x="1035814" y="4180720"/>
            <a:ext cx="1755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20($3)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C664059B-B550-CF38-41BF-5DAABEB63187}"/>
              </a:ext>
            </a:extLst>
          </p:cNvPr>
          <p:cNvSpPr txBox="1"/>
          <p:nvPr/>
        </p:nvSpPr>
        <p:spPr>
          <a:xfrm>
            <a:off x="1035814" y="5084833"/>
            <a:ext cx="1870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$12,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457B346F-8659-AACC-6D2D-0C2CD5427CE7}"/>
              </a:ext>
            </a:extLst>
          </p:cNvPr>
          <p:cNvSpPr txBox="1"/>
          <p:nvPr/>
        </p:nvSpPr>
        <p:spPr>
          <a:xfrm>
            <a:off x="4591686" y="3136271"/>
            <a:ext cx="14077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9895">
              <a:lnSpc>
                <a:spcPct val="100000"/>
              </a:lnSpc>
              <a:tabLst>
                <a:tab pos="1260475" algn="l"/>
              </a:tabLst>
            </a:pP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F0D51BFF-D494-BA94-ED59-B17AE213C019}"/>
              </a:ext>
            </a:extLst>
          </p:cNvPr>
          <p:cNvSpPr txBox="1"/>
          <p:nvPr/>
        </p:nvSpPr>
        <p:spPr>
          <a:xfrm>
            <a:off x="3349627" y="3441021"/>
            <a:ext cx="1593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AEFB763F-EC57-CE59-CBCC-BE8FF6065460}"/>
              </a:ext>
            </a:extLst>
          </p:cNvPr>
          <p:cNvSpPr txBox="1"/>
          <p:nvPr/>
        </p:nvSpPr>
        <p:spPr>
          <a:xfrm>
            <a:off x="4180207" y="3441021"/>
            <a:ext cx="1593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321E8B98-5D3C-DE15-C5EB-553309D94607}"/>
              </a:ext>
            </a:extLst>
          </p:cNvPr>
          <p:cNvSpPr txBox="1"/>
          <p:nvPr/>
        </p:nvSpPr>
        <p:spPr>
          <a:xfrm>
            <a:off x="6728588" y="3441021"/>
            <a:ext cx="1593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B97BFBA2-19DC-3E31-DBEC-E504B4D4839B}"/>
              </a:ext>
            </a:extLst>
          </p:cNvPr>
          <p:cNvSpPr txBox="1"/>
          <p:nvPr/>
        </p:nvSpPr>
        <p:spPr>
          <a:xfrm>
            <a:off x="7556501" y="3441021"/>
            <a:ext cx="1593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EE5706-D455-8EAA-D489-8FF4AD7D5D75}"/>
              </a:ext>
            </a:extLst>
          </p:cNvPr>
          <p:cNvSpPr txBox="1"/>
          <p:nvPr/>
        </p:nvSpPr>
        <p:spPr>
          <a:xfrm>
            <a:off x="146178" y="22781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Example 2: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7744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Stalling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E3691E6-FE4C-0C33-DB49-16EBB95D7EFC}"/>
              </a:ext>
            </a:extLst>
          </p:cNvPr>
          <p:cNvSpPr txBox="1"/>
          <p:nvPr/>
        </p:nvSpPr>
        <p:spPr>
          <a:xfrm>
            <a:off x="227840" y="1077980"/>
            <a:ext cx="8702040" cy="1062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easiest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r>
              <a:rPr sz="20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one-cycle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pipeline,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6A0C42D6-F2BD-D6A8-33D7-25FE08879E92}"/>
              </a:ext>
            </a:extLst>
          </p:cNvPr>
          <p:cNvSpPr txBox="1"/>
          <p:nvPr/>
        </p:nvSpPr>
        <p:spPr>
          <a:xfrm>
            <a:off x="227840" y="5833140"/>
            <a:ext cx="85070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MEM/WB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object 5">
            <a:extLst>
              <a:ext uri="{FF2B5EF4-FFF2-40B4-BE49-F238E27FC236}">
                <a16:creationId xmlns:a16="http://schemas.microsoft.com/office/drawing/2014/main" id="{3E7B7DF9-C611-A55C-1EC8-4ABA7586B450}"/>
              </a:ext>
            </a:extLst>
          </p:cNvPr>
          <p:cNvGrpSpPr/>
          <p:nvPr/>
        </p:nvGrpSpPr>
        <p:grpSpPr>
          <a:xfrm>
            <a:off x="4210178" y="3241070"/>
            <a:ext cx="683895" cy="876300"/>
            <a:chOff x="4605146" y="3276600"/>
            <a:chExt cx="683895" cy="876300"/>
          </a:xfrm>
        </p:grpSpPr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05840E2A-54F7-62D1-3B2A-875C24AC8C90}"/>
                </a:ext>
              </a:extLst>
            </p:cNvPr>
            <p:cNvSpPr/>
            <p:nvPr/>
          </p:nvSpPr>
          <p:spPr>
            <a:xfrm>
              <a:off x="4611496" y="328295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3C940659-27B7-0DD8-C23F-2CE0DB96EB09}"/>
                </a:ext>
              </a:extLst>
            </p:cNvPr>
            <p:cNvSpPr/>
            <p:nvPr/>
          </p:nvSpPr>
          <p:spPr>
            <a:xfrm>
              <a:off x="4946903" y="3369310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79">
                  <a:moveTo>
                    <a:pt x="0" y="0"/>
                  </a:moveTo>
                  <a:lnTo>
                    <a:pt x="0" y="259079"/>
                  </a:lnTo>
                </a:path>
                <a:path w="335279" h="690879">
                  <a:moveTo>
                    <a:pt x="0" y="431800"/>
                  </a:moveTo>
                  <a:lnTo>
                    <a:pt x="0" y="690879"/>
                  </a:lnTo>
                </a:path>
                <a:path w="335279" h="690879">
                  <a:moveTo>
                    <a:pt x="0" y="431800"/>
                  </a:moveTo>
                  <a:lnTo>
                    <a:pt x="167640" y="345439"/>
                  </a:lnTo>
                </a:path>
                <a:path w="335279" h="690879">
                  <a:moveTo>
                    <a:pt x="167640" y="345439"/>
                  </a:moveTo>
                  <a:lnTo>
                    <a:pt x="0" y="259079"/>
                  </a:lnTo>
                </a:path>
                <a:path w="335279" h="690879">
                  <a:moveTo>
                    <a:pt x="0" y="690879"/>
                  </a:moveTo>
                  <a:lnTo>
                    <a:pt x="335280" y="518160"/>
                  </a:lnTo>
                </a:path>
                <a:path w="335279" h="690879">
                  <a:moveTo>
                    <a:pt x="0" y="0"/>
                  </a:moveTo>
                  <a:lnTo>
                    <a:pt x="335280" y="172719"/>
                  </a:lnTo>
                </a:path>
                <a:path w="335279" h="690879">
                  <a:moveTo>
                    <a:pt x="335280" y="172719"/>
                  </a:moveTo>
                  <a:lnTo>
                    <a:pt x="335280" y="5181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8">
            <a:extLst>
              <a:ext uri="{FF2B5EF4-FFF2-40B4-BE49-F238E27FC236}">
                <a16:creationId xmlns:a16="http://schemas.microsoft.com/office/drawing/2014/main" id="{9E8AD21E-831D-6E99-848A-228293F37B0A}"/>
              </a:ext>
            </a:extLst>
          </p:cNvPr>
          <p:cNvSpPr txBox="1"/>
          <p:nvPr/>
        </p:nvSpPr>
        <p:spPr>
          <a:xfrm>
            <a:off x="5390135" y="3420140"/>
            <a:ext cx="335915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417B8DFC-C9FE-BE87-A689-198C075DDAAF}"/>
              </a:ext>
            </a:extLst>
          </p:cNvPr>
          <p:cNvSpPr txBox="1"/>
          <p:nvPr/>
        </p:nvSpPr>
        <p:spPr>
          <a:xfrm>
            <a:off x="3713545" y="3420140"/>
            <a:ext cx="33655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0CE5FCBE-DEA0-DF6F-D1F5-D292525FDA8F}"/>
              </a:ext>
            </a:extLst>
          </p:cNvPr>
          <p:cNvSpPr txBox="1"/>
          <p:nvPr/>
        </p:nvSpPr>
        <p:spPr>
          <a:xfrm>
            <a:off x="6228209" y="3420140"/>
            <a:ext cx="335915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14D5F310-6D56-D5F7-51C5-D3CD1A3D111F}"/>
              </a:ext>
            </a:extLst>
          </p:cNvPr>
          <p:cNvSpPr txBox="1"/>
          <p:nvPr/>
        </p:nvSpPr>
        <p:spPr>
          <a:xfrm>
            <a:off x="2875282" y="3420140"/>
            <a:ext cx="335915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object 12">
            <a:extLst>
              <a:ext uri="{FF2B5EF4-FFF2-40B4-BE49-F238E27FC236}">
                <a16:creationId xmlns:a16="http://schemas.microsoft.com/office/drawing/2014/main" id="{63C87852-2C86-D942-85D4-CA5FDF00C1AC}"/>
              </a:ext>
            </a:extLst>
          </p:cNvPr>
          <p:cNvGrpSpPr/>
          <p:nvPr/>
        </p:nvGrpSpPr>
        <p:grpSpPr>
          <a:xfrm>
            <a:off x="4042539" y="3241070"/>
            <a:ext cx="2192655" cy="1913255"/>
            <a:chOff x="4437507" y="3276600"/>
            <a:chExt cx="2192655" cy="1913255"/>
          </a:xfrm>
        </p:grpSpPr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EA956E28-DC8C-841F-59D7-F00BF91CE177}"/>
                </a:ext>
              </a:extLst>
            </p:cNvPr>
            <p:cNvSpPr/>
            <p:nvPr/>
          </p:nvSpPr>
          <p:spPr>
            <a:xfrm>
              <a:off x="4443857" y="3542029"/>
              <a:ext cx="503555" cy="345440"/>
            </a:xfrm>
            <a:custGeom>
              <a:avLst/>
              <a:gdLst/>
              <a:ahLst/>
              <a:cxnLst/>
              <a:rect l="l" t="t" r="r" b="b"/>
              <a:pathLst>
                <a:path w="503554" h="345439">
                  <a:moveTo>
                    <a:pt x="0" y="0"/>
                  </a:moveTo>
                  <a:lnTo>
                    <a:pt x="167639" y="0"/>
                  </a:lnTo>
                </a:path>
                <a:path w="503554" h="345439">
                  <a:moveTo>
                    <a:pt x="0" y="345440"/>
                  </a:moveTo>
                  <a:lnTo>
                    <a:pt x="167639" y="345440"/>
                  </a:lnTo>
                </a:path>
                <a:path w="503554" h="345439">
                  <a:moveTo>
                    <a:pt x="335406" y="0"/>
                  </a:moveTo>
                  <a:lnTo>
                    <a:pt x="503046" y="0"/>
                  </a:lnTo>
                </a:path>
                <a:path w="503554" h="345439">
                  <a:moveTo>
                    <a:pt x="335406" y="345440"/>
                  </a:moveTo>
                  <a:lnTo>
                    <a:pt x="503046" y="3454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58661B90-3C09-4AA4-390D-4B06B4E21B86}"/>
                </a:ext>
              </a:extLst>
            </p:cNvPr>
            <p:cNvSpPr/>
            <p:nvPr/>
          </p:nvSpPr>
          <p:spPr>
            <a:xfrm>
              <a:off x="5449824" y="328295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BBA46565-F40F-1D9E-A290-F2B3B85C7BF2}"/>
                </a:ext>
              </a:extLst>
            </p:cNvPr>
            <p:cNvSpPr/>
            <p:nvPr/>
          </p:nvSpPr>
          <p:spPr>
            <a:xfrm>
              <a:off x="5282184" y="3714750"/>
              <a:ext cx="1006475" cy="345440"/>
            </a:xfrm>
            <a:custGeom>
              <a:avLst/>
              <a:gdLst/>
              <a:ahLst/>
              <a:cxnLst/>
              <a:rect l="l" t="t" r="r" b="b"/>
              <a:pathLst>
                <a:path w="1006475" h="345439">
                  <a:moveTo>
                    <a:pt x="0" y="0"/>
                  </a:moveTo>
                  <a:lnTo>
                    <a:pt x="167639" y="0"/>
                  </a:lnTo>
                </a:path>
                <a:path w="1006475" h="345439">
                  <a:moveTo>
                    <a:pt x="335279" y="0"/>
                  </a:moveTo>
                  <a:lnTo>
                    <a:pt x="502919" y="0"/>
                  </a:lnTo>
                </a:path>
                <a:path w="1006475" h="345439">
                  <a:moveTo>
                    <a:pt x="419100" y="0"/>
                  </a:moveTo>
                  <a:lnTo>
                    <a:pt x="419100" y="345439"/>
                  </a:lnTo>
                </a:path>
                <a:path w="1006475" h="345439">
                  <a:moveTo>
                    <a:pt x="838326" y="0"/>
                  </a:moveTo>
                  <a:lnTo>
                    <a:pt x="100596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0827E877-77B6-B2E2-FABE-2A645AC3E89B}"/>
                </a:ext>
              </a:extLst>
            </p:cNvPr>
            <p:cNvSpPr/>
            <p:nvPr/>
          </p:nvSpPr>
          <p:spPr>
            <a:xfrm>
              <a:off x="6288151" y="328295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17">
              <a:extLst>
                <a:ext uri="{FF2B5EF4-FFF2-40B4-BE49-F238E27FC236}">
                  <a16:creationId xmlns:a16="http://schemas.microsoft.com/office/drawing/2014/main" id="{47F6465F-E93D-9D5E-6809-DD3B95ACA016}"/>
                </a:ext>
              </a:extLst>
            </p:cNvPr>
            <p:cNvSpPr/>
            <p:nvPr/>
          </p:nvSpPr>
          <p:spPr>
            <a:xfrm>
              <a:off x="5701284" y="3714750"/>
              <a:ext cx="922655" cy="345440"/>
            </a:xfrm>
            <a:custGeom>
              <a:avLst/>
              <a:gdLst/>
              <a:ahLst/>
              <a:cxnLst/>
              <a:rect l="l" t="t" r="r" b="b"/>
              <a:pathLst>
                <a:path w="922654" h="345439">
                  <a:moveTo>
                    <a:pt x="754506" y="0"/>
                  </a:moveTo>
                  <a:lnTo>
                    <a:pt x="922146" y="0"/>
                  </a:lnTo>
                </a:path>
                <a:path w="922654" h="345439">
                  <a:moveTo>
                    <a:pt x="0" y="345439"/>
                  </a:moveTo>
                  <a:lnTo>
                    <a:pt x="503046" y="345439"/>
                  </a:lnTo>
                </a:path>
                <a:path w="922654" h="345439">
                  <a:moveTo>
                    <a:pt x="503046" y="172720"/>
                  </a:moveTo>
                  <a:lnTo>
                    <a:pt x="586866" y="172720"/>
                  </a:lnTo>
                </a:path>
                <a:path w="922654" h="345439">
                  <a:moveTo>
                    <a:pt x="503046" y="172720"/>
                  </a:moveTo>
                  <a:lnTo>
                    <a:pt x="503046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1DE2B6E4-46CC-0694-4EF1-BB96A8338647}"/>
                </a:ext>
              </a:extLst>
            </p:cNvPr>
            <p:cNvSpPr/>
            <p:nvPr/>
          </p:nvSpPr>
          <p:spPr>
            <a:xfrm>
              <a:off x="5449951" y="431952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object 19">
            <a:extLst>
              <a:ext uri="{FF2B5EF4-FFF2-40B4-BE49-F238E27FC236}">
                <a16:creationId xmlns:a16="http://schemas.microsoft.com/office/drawing/2014/main" id="{AFA88133-332A-F089-7953-2CA62A4C9927}"/>
              </a:ext>
            </a:extLst>
          </p:cNvPr>
          <p:cNvGrpSpPr/>
          <p:nvPr/>
        </p:nvGrpSpPr>
        <p:grpSpPr>
          <a:xfrm>
            <a:off x="3210561" y="3075970"/>
            <a:ext cx="503555" cy="2244725"/>
            <a:chOff x="3605529" y="3111500"/>
            <a:chExt cx="503555" cy="2244725"/>
          </a:xfrm>
        </p:grpSpPr>
        <p:sp>
          <p:nvSpPr>
            <p:cNvPr id="29" name="object 20">
              <a:extLst>
                <a:ext uri="{FF2B5EF4-FFF2-40B4-BE49-F238E27FC236}">
                  <a16:creationId xmlns:a16="http://schemas.microsoft.com/office/drawing/2014/main" id="{6D4C20EB-14BF-832A-B97F-7102DD5CAF32}"/>
                </a:ext>
              </a:extLst>
            </p:cNvPr>
            <p:cNvSpPr/>
            <p:nvPr/>
          </p:nvSpPr>
          <p:spPr>
            <a:xfrm>
              <a:off x="3773296" y="328295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bject 21">
              <a:extLst>
                <a:ext uri="{FF2B5EF4-FFF2-40B4-BE49-F238E27FC236}">
                  <a16:creationId xmlns:a16="http://schemas.microsoft.com/office/drawing/2014/main" id="{AD6FB3AE-B51D-031E-6124-BEABFAE25B01}"/>
                </a:ext>
              </a:extLst>
            </p:cNvPr>
            <p:cNvSpPr/>
            <p:nvPr/>
          </p:nvSpPr>
          <p:spPr>
            <a:xfrm>
              <a:off x="3605529" y="3714750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7640" y="0"/>
                  </a:lnTo>
                </a:path>
                <a:path w="503554">
                  <a:moveTo>
                    <a:pt x="335407" y="0"/>
                  </a:moveTo>
                  <a:lnTo>
                    <a:pt x="5030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2">
              <a:extLst>
                <a:ext uri="{FF2B5EF4-FFF2-40B4-BE49-F238E27FC236}">
                  <a16:creationId xmlns:a16="http://schemas.microsoft.com/office/drawing/2014/main" id="{1FEFAAA0-C60D-D2AD-10F4-1DB827964C3F}"/>
                </a:ext>
              </a:extLst>
            </p:cNvPr>
            <p:cNvSpPr/>
            <p:nvPr/>
          </p:nvSpPr>
          <p:spPr>
            <a:xfrm>
              <a:off x="3857624" y="3111500"/>
              <a:ext cx="0" cy="2244725"/>
            </a:xfrm>
            <a:custGeom>
              <a:avLst/>
              <a:gdLst/>
              <a:ahLst/>
              <a:cxnLst/>
              <a:rect l="l" t="t" r="r" b="b"/>
              <a:pathLst>
                <a:path h="2244725">
                  <a:moveTo>
                    <a:pt x="0" y="0"/>
                  </a:moveTo>
                  <a:lnTo>
                    <a:pt x="0" y="2244725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object 23">
            <a:extLst>
              <a:ext uri="{FF2B5EF4-FFF2-40B4-BE49-F238E27FC236}">
                <a16:creationId xmlns:a16="http://schemas.microsoft.com/office/drawing/2014/main" id="{A8804ED4-3644-D715-564F-9A98C8036DD2}"/>
              </a:ext>
            </a:extLst>
          </p:cNvPr>
          <p:cNvSpPr txBox="1"/>
          <p:nvPr/>
        </p:nvSpPr>
        <p:spPr>
          <a:xfrm>
            <a:off x="7066282" y="4457095"/>
            <a:ext cx="33655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24">
            <a:extLst>
              <a:ext uri="{FF2B5EF4-FFF2-40B4-BE49-F238E27FC236}">
                <a16:creationId xmlns:a16="http://schemas.microsoft.com/office/drawing/2014/main" id="{E2CFC7D9-A88A-5F33-9509-0DA391E5D4FA}"/>
              </a:ext>
            </a:extLst>
          </p:cNvPr>
          <p:cNvSpPr txBox="1"/>
          <p:nvPr/>
        </p:nvSpPr>
        <p:spPr>
          <a:xfrm>
            <a:off x="4551851" y="4457095"/>
            <a:ext cx="335915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29C853EE-C5BD-AC90-073C-6CC5389FA15D}"/>
              </a:ext>
            </a:extLst>
          </p:cNvPr>
          <p:cNvSpPr txBox="1"/>
          <p:nvPr/>
        </p:nvSpPr>
        <p:spPr>
          <a:xfrm>
            <a:off x="7904482" y="4457095"/>
            <a:ext cx="33655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26">
            <a:extLst>
              <a:ext uri="{FF2B5EF4-FFF2-40B4-BE49-F238E27FC236}">
                <a16:creationId xmlns:a16="http://schemas.microsoft.com/office/drawing/2014/main" id="{C4AE3B08-B216-81CE-0A0C-D548E1FBF104}"/>
              </a:ext>
            </a:extLst>
          </p:cNvPr>
          <p:cNvSpPr txBox="1"/>
          <p:nvPr/>
        </p:nvSpPr>
        <p:spPr>
          <a:xfrm>
            <a:off x="3713545" y="4457095"/>
            <a:ext cx="33655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27">
            <a:extLst>
              <a:ext uri="{FF2B5EF4-FFF2-40B4-BE49-F238E27FC236}">
                <a16:creationId xmlns:a16="http://schemas.microsoft.com/office/drawing/2014/main" id="{BAA93E7B-D818-5755-7791-C696F6546204}"/>
              </a:ext>
            </a:extLst>
          </p:cNvPr>
          <p:cNvGrpSpPr/>
          <p:nvPr/>
        </p:nvGrpSpPr>
        <p:grpSpPr>
          <a:xfrm>
            <a:off x="4043682" y="3069620"/>
            <a:ext cx="3867150" cy="2257425"/>
            <a:chOff x="4438650" y="3105150"/>
            <a:chExt cx="3867150" cy="2257425"/>
          </a:xfrm>
        </p:grpSpPr>
        <p:sp>
          <p:nvSpPr>
            <p:cNvPr id="37" name="object 28">
              <a:extLst>
                <a:ext uri="{FF2B5EF4-FFF2-40B4-BE49-F238E27FC236}">
                  <a16:creationId xmlns:a16="http://schemas.microsoft.com/office/drawing/2014/main" id="{5A616A5D-217C-DCEE-EA72-03BD109BECE3}"/>
                </a:ext>
              </a:extLst>
            </p:cNvPr>
            <p:cNvSpPr/>
            <p:nvPr/>
          </p:nvSpPr>
          <p:spPr>
            <a:xfrm>
              <a:off x="4611751" y="431952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29">
              <a:extLst>
                <a:ext uri="{FF2B5EF4-FFF2-40B4-BE49-F238E27FC236}">
                  <a16:creationId xmlns:a16="http://schemas.microsoft.com/office/drawing/2014/main" id="{9B7A2DE4-4D05-339C-B28E-3077C8B10A90}"/>
                </a:ext>
              </a:extLst>
            </p:cNvPr>
            <p:cNvSpPr/>
            <p:nvPr/>
          </p:nvSpPr>
          <p:spPr>
            <a:xfrm>
              <a:off x="4445000" y="4751323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166750" y="0"/>
                  </a:lnTo>
                </a:path>
                <a:path w="501650">
                  <a:moveTo>
                    <a:pt x="335025" y="0"/>
                  </a:moveTo>
                  <a:lnTo>
                    <a:pt x="5016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0">
              <a:extLst>
                <a:ext uri="{FF2B5EF4-FFF2-40B4-BE49-F238E27FC236}">
                  <a16:creationId xmlns:a16="http://schemas.microsoft.com/office/drawing/2014/main" id="{9E2D382C-A0C2-B963-9E81-37529EC88C13}"/>
                </a:ext>
              </a:extLst>
            </p:cNvPr>
            <p:cNvSpPr/>
            <p:nvPr/>
          </p:nvSpPr>
          <p:spPr>
            <a:xfrm>
              <a:off x="4695825" y="3111500"/>
              <a:ext cx="0" cy="2244725"/>
            </a:xfrm>
            <a:custGeom>
              <a:avLst/>
              <a:gdLst/>
              <a:ahLst/>
              <a:cxnLst/>
              <a:rect l="l" t="t" r="r" b="b"/>
              <a:pathLst>
                <a:path h="2244725">
                  <a:moveTo>
                    <a:pt x="0" y="0"/>
                  </a:moveTo>
                  <a:lnTo>
                    <a:pt x="0" y="2244725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1">
              <a:extLst>
                <a:ext uri="{FF2B5EF4-FFF2-40B4-BE49-F238E27FC236}">
                  <a16:creationId xmlns:a16="http://schemas.microsoft.com/office/drawing/2014/main" id="{B82DD934-82FD-2263-8EEC-A3F9140E9F93}"/>
                </a:ext>
              </a:extLst>
            </p:cNvPr>
            <p:cNvSpPr/>
            <p:nvPr/>
          </p:nvSpPr>
          <p:spPr>
            <a:xfrm>
              <a:off x="5283200" y="4578350"/>
              <a:ext cx="167005" cy="346075"/>
            </a:xfrm>
            <a:custGeom>
              <a:avLst/>
              <a:gdLst/>
              <a:ahLst/>
              <a:cxnLst/>
              <a:rect l="l" t="t" r="r" b="b"/>
              <a:pathLst>
                <a:path w="167004" h="346075">
                  <a:moveTo>
                    <a:pt x="0" y="0"/>
                  </a:moveTo>
                  <a:lnTo>
                    <a:pt x="166750" y="0"/>
                  </a:lnTo>
                </a:path>
                <a:path w="167004" h="346075">
                  <a:moveTo>
                    <a:pt x="0" y="346075"/>
                  </a:moveTo>
                  <a:lnTo>
                    <a:pt x="166750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bject 32">
              <a:extLst>
                <a:ext uri="{FF2B5EF4-FFF2-40B4-BE49-F238E27FC236}">
                  <a16:creationId xmlns:a16="http://schemas.microsoft.com/office/drawing/2014/main" id="{B4C18067-9AE2-72D7-B3E4-6DA9915BCA50}"/>
                </a:ext>
              </a:extLst>
            </p:cNvPr>
            <p:cNvSpPr/>
            <p:nvPr/>
          </p:nvSpPr>
          <p:spPr>
            <a:xfrm>
              <a:off x="5534025" y="3111500"/>
              <a:ext cx="838200" cy="2244725"/>
            </a:xfrm>
            <a:custGeom>
              <a:avLst/>
              <a:gdLst/>
              <a:ahLst/>
              <a:cxnLst/>
              <a:rect l="l" t="t" r="r" b="b"/>
              <a:pathLst>
                <a:path w="838200" h="2244725">
                  <a:moveTo>
                    <a:pt x="0" y="0"/>
                  </a:moveTo>
                  <a:lnTo>
                    <a:pt x="0" y="2244725"/>
                  </a:lnTo>
                </a:path>
                <a:path w="838200" h="2244725">
                  <a:moveTo>
                    <a:pt x="838200" y="0"/>
                  </a:moveTo>
                  <a:lnTo>
                    <a:pt x="838200" y="2244725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bject 33">
              <a:extLst>
                <a:ext uri="{FF2B5EF4-FFF2-40B4-BE49-F238E27FC236}">
                  <a16:creationId xmlns:a16="http://schemas.microsoft.com/office/drawing/2014/main" id="{0D250277-D8E6-C764-546C-F5F5DECF51C4}"/>
                </a:ext>
              </a:extLst>
            </p:cNvPr>
            <p:cNvSpPr/>
            <p:nvPr/>
          </p:nvSpPr>
          <p:spPr>
            <a:xfrm>
              <a:off x="6334886" y="3677412"/>
              <a:ext cx="228600" cy="901065"/>
            </a:xfrm>
            <a:custGeom>
              <a:avLst/>
              <a:gdLst/>
              <a:ahLst/>
              <a:cxnLst/>
              <a:rect l="l" t="t" r="r" b="b"/>
              <a:pathLst>
                <a:path w="228600" h="901064">
                  <a:moveTo>
                    <a:pt x="178552" y="828558"/>
                  </a:moveTo>
                  <a:lnTo>
                    <a:pt x="153670" y="833374"/>
                  </a:lnTo>
                  <a:lnTo>
                    <a:pt x="205612" y="900938"/>
                  </a:lnTo>
                  <a:lnTo>
                    <a:pt x="222315" y="840993"/>
                  </a:lnTo>
                  <a:lnTo>
                    <a:pt x="180974" y="840993"/>
                  </a:lnTo>
                  <a:lnTo>
                    <a:pt x="178552" y="828558"/>
                  </a:lnTo>
                  <a:close/>
                </a:path>
                <a:path w="228600" h="901064">
                  <a:moveTo>
                    <a:pt x="203566" y="823716"/>
                  </a:moveTo>
                  <a:lnTo>
                    <a:pt x="178552" y="828558"/>
                  </a:lnTo>
                  <a:lnTo>
                    <a:pt x="180974" y="840993"/>
                  </a:lnTo>
                  <a:lnTo>
                    <a:pt x="205993" y="836167"/>
                  </a:lnTo>
                  <a:lnTo>
                    <a:pt x="203566" y="823716"/>
                  </a:lnTo>
                  <a:close/>
                </a:path>
                <a:path w="228600" h="901064">
                  <a:moveTo>
                    <a:pt x="228472" y="818896"/>
                  </a:moveTo>
                  <a:lnTo>
                    <a:pt x="203566" y="823716"/>
                  </a:lnTo>
                  <a:lnTo>
                    <a:pt x="205993" y="836167"/>
                  </a:lnTo>
                  <a:lnTo>
                    <a:pt x="180974" y="840993"/>
                  </a:lnTo>
                  <a:lnTo>
                    <a:pt x="222315" y="840993"/>
                  </a:lnTo>
                  <a:lnTo>
                    <a:pt x="228472" y="818896"/>
                  </a:lnTo>
                  <a:close/>
                </a:path>
                <a:path w="228600" h="901064">
                  <a:moveTo>
                    <a:pt x="49784" y="34925"/>
                  </a:moveTo>
                  <a:lnTo>
                    <a:pt x="24891" y="39750"/>
                  </a:lnTo>
                  <a:lnTo>
                    <a:pt x="178552" y="828558"/>
                  </a:lnTo>
                  <a:lnTo>
                    <a:pt x="203566" y="823716"/>
                  </a:lnTo>
                  <a:lnTo>
                    <a:pt x="57533" y="74675"/>
                  </a:lnTo>
                  <a:lnTo>
                    <a:pt x="44576" y="74675"/>
                  </a:lnTo>
                  <a:lnTo>
                    <a:pt x="56576" y="69765"/>
                  </a:lnTo>
                  <a:lnTo>
                    <a:pt x="49784" y="34925"/>
                  </a:lnTo>
                  <a:close/>
                </a:path>
                <a:path w="228600" h="901064">
                  <a:moveTo>
                    <a:pt x="44738" y="74609"/>
                  </a:moveTo>
                  <a:lnTo>
                    <a:pt x="31682" y="74609"/>
                  </a:lnTo>
                  <a:lnTo>
                    <a:pt x="44576" y="74675"/>
                  </a:lnTo>
                  <a:lnTo>
                    <a:pt x="44738" y="74609"/>
                  </a:lnTo>
                  <a:close/>
                </a:path>
                <a:path w="228600" h="901064">
                  <a:moveTo>
                    <a:pt x="56576" y="69765"/>
                  </a:moveTo>
                  <a:lnTo>
                    <a:pt x="44576" y="74675"/>
                  </a:lnTo>
                  <a:lnTo>
                    <a:pt x="57533" y="74675"/>
                  </a:lnTo>
                  <a:lnTo>
                    <a:pt x="56576" y="69765"/>
                  </a:lnTo>
                  <a:close/>
                </a:path>
                <a:path w="228600" h="901064">
                  <a:moveTo>
                    <a:pt x="30099" y="0"/>
                  </a:moveTo>
                  <a:lnTo>
                    <a:pt x="16091" y="5732"/>
                  </a:lnTo>
                  <a:lnTo>
                    <a:pt x="5762" y="16049"/>
                  </a:lnTo>
                  <a:lnTo>
                    <a:pt x="77" y="29485"/>
                  </a:lnTo>
                  <a:lnTo>
                    <a:pt x="0" y="44576"/>
                  </a:lnTo>
                  <a:lnTo>
                    <a:pt x="5732" y="58584"/>
                  </a:lnTo>
                  <a:lnTo>
                    <a:pt x="16049" y="68913"/>
                  </a:lnTo>
                  <a:lnTo>
                    <a:pt x="29485" y="74598"/>
                  </a:lnTo>
                  <a:lnTo>
                    <a:pt x="31682" y="74609"/>
                  </a:lnTo>
                  <a:lnTo>
                    <a:pt x="24891" y="39750"/>
                  </a:lnTo>
                  <a:lnTo>
                    <a:pt x="49784" y="34925"/>
                  </a:lnTo>
                  <a:lnTo>
                    <a:pt x="74651" y="34925"/>
                  </a:lnTo>
                  <a:lnTo>
                    <a:pt x="74675" y="30099"/>
                  </a:lnTo>
                  <a:lnTo>
                    <a:pt x="68943" y="16091"/>
                  </a:lnTo>
                  <a:lnTo>
                    <a:pt x="58626" y="5762"/>
                  </a:lnTo>
                  <a:lnTo>
                    <a:pt x="45190" y="77"/>
                  </a:lnTo>
                  <a:lnTo>
                    <a:pt x="30099" y="0"/>
                  </a:lnTo>
                  <a:close/>
                </a:path>
                <a:path w="228600" h="901064">
                  <a:moveTo>
                    <a:pt x="74651" y="34925"/>
                  </a:moveTo>
                  <a:lnTo>
                    <a:pt x="49784" y="34925"/>
                  </a:lnTo>
                  <a:lnTo>
                    <a:pt x="56576" y="69765"/>
                  </a:lnTo>
                  <a:lnTo>
                    <a:pt x="58584" y="68943"/>
                  </a:lnTo>
                  <a:lnTo>
                    <a:pt x="68913" y="58626"/>
                  </a:lnTo>
                  <a:lnTo>
                    <a:pt x="74598" y="45190"/>
                  </a:lnTo>
                  <a:lnTo>
                    <a:pt x="74651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bject 34">
              <a:extLst>
                <a:ext uri="{FF2B5EF4-FFF2-40B4-BE49-F238E27FC236}">
                  <a16:creationId xmlns:a16="http://schemas.microsoft.com/office/drawing/2014/main" id="{60E9C09A-5234-2446-F3D5-3843E2DCC20C}"/>
                </a:ext>
              </a:extLst>
            </p:cNvPr>
            <p:cNvSpPr/>
            <p:nvPr/>
          </p:nvSpPr>
          <p:spPr>
            <a:xfrm>
              <a:off x="7126351" y="431952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bject 35">
              <a:extLst>
                <a:ext uri="{FF2B5EF4-FFF2-40B4-BE49-F238E27FC236}">
                  <a16:creationId xmlns:a16="http://schemas.microsoft.com/office/drawing/2014/main" id="{A3EF1CE7-15D4-66CF-E306-285CDEA700FC}"/>
                </a:ext>
              </a:extLst>
            </p:cNvPr>
            <p:cNvSpPr/>
            <p:nvPr/>
          </p:nvSpPr>
          <p:spPr>
            <a:xfrm>
              <a:off x="7294626" y="4751323"/>
              <a:ext cx="669925" cy="346075"/>
            </a:xfrm>
            <a:custGeom>
              <a:avLst/>
              <a:gdLst/>
              <a:ahLst/>
              <a:cxnLst/>
              <a:rect l="l" t="t" r="r" b="b"/>
              <a:pathLst>
                <a:path w="669925" h="346075">
                  <a:moveTo>
                    <a:pt x="0" y="0"/>
                  </a:moveTo>
                  <a:lnTo>
                    <a:pt x="166624" y="0"/>
                  </a:lnTo>
                </a:path>
                <a:path w="669925" h="346075">
                  <a:moveTo>
                    <a:pt x="84074" y="0"/>
                  </a:moveTo>
                  <a:lnTo>
                    <a:pt x="84074" y="346075"/>
                  </a:lnTo>
                </a:path>
                <a:path w="669925" h="346075">
                  <a:moveTo>
                    <a:pt x="503174" y="0"/>
                  </a:moveTo>
                  <a:lnTo>
                    <a:pt x="6699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bject 36">
              <a:extLst>
                <a:ext uri="{FF2B5EF4-FFF2-40B4-BE49-F238E27FC236}">
                  <a16:creationId xmlns:a16="http://schemas.microsoft.com/office/drawing/2014/main" id="{4D8588A9-0FDD-FB07-43C0-A73745338FDA}"/>
                </a:ext>
              </a:extLst>
            </p:cNvPr>
            <p:cNvSpPr/>
            <p:nvPr/>
          </p:nvSpPr>
          <p:spPr>
            <a:xfrm>
              <a:off x="7964551" y="431952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bject 37">
              <a:extLst>
                <a:ext uri="{FF2B5EF4-FFF2-40B4-BE49-F238E27FC236}">
                  <a16:creationId xmlns:a16="http://schemas.microsoft.com/office/drawing/2014/main" id="{9C5ABF3F-661E-8E70-7149-0E9F5B3EBB94}"/>
                </a:ext>
              </a:extLst>
            </p:cNvPr>
            <p:cNvSpPr/>
            <p:nvPr/>
          </p:nvSpPr>
          <p:spPr>
            <a:xfrm>
              <a:off x="7378700" y="4751323"/>
              <a:ext cx="920750" cy="346075"/>
            </a:xfrm>
            <a:custGeom>
              <a:avLst/>
              <a:gdLst/>
              <a:ahLst/>
              <a:cxnLst/>
              <a:rect l="l" t="t" r="r" b="b"/>
              <a:pathLst>
                <a:path w="920750" h="346075">
                  <a:moveTo>
                    <a:pt x="754126" y="0"/>
                  </a:moveTo>
                  <a:lnTo>
                    <a:pt x="920750" y="0"/>
                  </a:lnTo>
                </a:path>
                <a:path w="920750" h="346075">
                  <a:moveTo>
                    <a:pt x="0" y="346075"/>
                  </a:moveTo>
                  <a:lnTo>
                    <a:pt x="501650" y="346075"/>
                  </a:lnTo>
                </a:path>
                <a:path w="920750" h="346075">
                  <a:moveTo>
                    <a:pt x="501650" y="173100"/>
                  </a:moveTo>
                  <a:lnTo>
                    <a:pt x="585851" y="173100"/>
                  </a:lnTo>
                </a:path>
                <a:path w="920750" h="346075">
                  <a:moveTo>
                    <a:pt x="501650" y="173100"/>
                  </a:moveTo>
                  <a:lnTo>
                    <a:pt x="501650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bject 38">
              <a:extLst>
                <a:ext uri="{FF2B5EF4-FFF2-40B4-BE49-F238E27FC236}">
                  <a16:creationId xmlns:a16="http://schemas.microsoft.com/office/drawing/2014/main" id="{FDFF3766-14C7-7CEC-7EA4-704C4BAC2E7D}"/>
                </a:ext>
              </a:extLst>
            </p:cNvPr>
            <p:cNvSpPr/>
            <p:nvPr/>
          </p:nvSpPr>
          <p:spPr>
            <a:xfrm>
              <a:off x="7210425" y="3111500"/>
              <a:ext cx="838200" cy="2244725"/>
            </a:xfrm>
            <a:custGeom>
              <a:avLst/>
              <a:gdLst/>
              <a:ahLst/>
              <a:cxnLst/>
              <a:rect l="l" t="t" r="r" b="b"/>
              <a:pathLst>
                <a:path w="838200" h="2244725">
                  <a:moveTo>
                    <a:pt x="0" y="0"/>
                  </a:moveTo>
                  <a:lnTo>
                    <a:pt x="0" y="2244725"/>
                  </a:lnTo>
                </a:path>
                <a:path w="838200" h="2244725">
                  <a:moveTo>
                    <a:pt x="838200" y="0"/>
                  </a:moveTo>
                  <a:lnTo>
                    <a:pt x="838200" y="2244725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object 39">
            <a:extLst>
              <a:ext uri="{FF2B5EF4-FFF2-40B4-BE49-F238E27FC236}">
                <a16:creationId xmlns:a16="http://schemas.microsoft.com/office/drawing/2014/main" id="{3F7A749F-9B57-57D0-23A9-8A5317509276}"/>
              </a:ext>
            </a:extLst>
          </p:cNvPr>
          <p:cNvSpPr txBox="1"/>
          <p:nvPr/>
        </p:nvSpPr>
        <p:spPr>
          <a:xfrm>
            <a:off x="702413" y="3554505"/>
            <a:ext cx="1755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20($3)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0">
            <a:extLst>
              <a:ext uri="{FF2B5EF4-FFF2-40B4-BE49-F238E27FC236}">
                <a16:creationId xmlns:a16="http://schemas.microsoft.com/office/drawing/2014/main" id="{4702B7E8-BEAD-A4EC-F7D9-E59E6DD9631C}"/>
              </a:ext>
            </a:extLst>
          </p:cNvPr>
          <p:cNvSpPr txBox="1"/>
          <p:nvPr/>
        </p:nvSpPr>
        <p:spPr>
          <a:xfrm>
            <a:off x="702413" y="4458491"/>
            <a:ext cx="1870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$12,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41">
            <a:extLst>
              <a:ext uri="{FF2B5EF4-FFF2-40B4-BE49-F238E27FC236}">
                <a16:creationId xmlns:a16="http://schemas.microsoft.com/office/drawing/2014/main" id="{AD787AF3-EF81-6FA9-B48C-953B4A5ACE4F}"/>
              </a:ext>
            </a:extLst>
          </p:cNvPr>
          <p:cNvSpPr txBox="1"/>
          <p:nvPr/>
        </p:nvSpPr>
        <p:spPr>
          <a:xfrm>
            <a:off x="4663568" y="2510007"/>
            <a:ext cx="13093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320">
              <a:lnSpc>
                <a:spcPct val="100000"/>
              </a:lnSpc>
              <a:tabLst>
                <a:tab pos="850265" algn="l"/>
              </a:tabLst>
            </a:pP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42">
            <a:extLst>
              <a:ext uri="{FF2B5EF4-FFF2-40B4-BE49-F238E27FC236}">
                <a16:creationId xmlns:a16="http://schemas.microsoft.com/office/drawing/2014/main" id="{02FE8E97-6964-59D1-6E9E-95CE7A0234B0}"/>
              </a:ext>
            </a:extLst>
          </p:cNvPr>
          <p:cNvSpPr txBox="1"/>
          <p:nvPr/>
        </p:nvSpPr>
        <p:spPr>
          <a:xfrm>
            <a:off x="3011298" y="2815112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43">
            <a:extLst>
              <a:ext uri="{FF2B5EF4-FFF2-40B4-BE49-F238E27FC236}">
                <a16:creationId xmlns:a16="http://schemas.microsoft.com/office/drawing/2014/main" id="{E8A54DAA-B128-ABB1-E6EA-EADBD2770810}"/>
              </a:ext>
            </a:extLst>
          </p:cNvPr>
          <p:cNvSpPr txBox="1"/>
          <p:nvPr/>
        </p:nvSpPr>
        <p:spPr>
          <a:xfrm>
            <a:off x="3842133" y="2815112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F054669E-BDA0-E882-A3DF-14850BAFBCD5}"/>
              </a:ext>
            </a:extLst>
          </p:cNvPr>
          <p:cNvSpPr txBox="1"/>
          <p:nvPr/>
        </p:nvSpPr>
        <p:spPr>
          <a:xfrm>
            <a:off x="6390641" y="2815112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45">
            <a:extLst>
              <a:ext uri="{FF2B5EF4-FFF2-40B4-BE49-F238E27FC236}">
                <a16:creationId xmlns:a16="http://schemas.microsoft.com/office/drawing/2014/main" id="{CFF95F4D-9B0D-3A62-8A2B-01758356A31C}"/>
              </a:ext>
            </a:extLst>
          </p:cNvPr>
          <p:cNvSpPr txBox="1"/>
          <p:nvPr/>
        </p:nvSpPr>
        <p:spPr>
          <a:xfrm>
            <a:off x="7221222" y="2815112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bject 46">
            <a:extLst>
              <a:ext uri="{FF2B5EF4-FFF2-40B4-BE49-F238E27FC236}">
                <a16:creationId xmlns:a16="http://schemas.microsoft.com/office/drawing/2014/main" id="{3E80FE95-EB0D-88AB-103B-AC99CA8C3251}"/>
              </a:ext>
            </a:extLst>
          </p:cNvPr>
          <p:cNvSpPr txBox="1"/>
          <p:nvPr/>
        </p:nvSpPr>
        <p:spPr>
          <a:xfrm>
            <a:off x="8038339" y="2815112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object 47">
            <a:extLst>
              <a:ext uri="{FF2B5EF4-FFF2-40B4-BE49-F238E27FC236}">
                <a16:creationId xmlns:a16="http://schemas.microsoft.com/office/drawing/2014/main" id="{BCF6A649-5B52-AB65-4766-9B89639BA4D5}"/>
              </a:ext>
            </a:extLst>
          </p:cNvPr>
          <p:cNvGrpSpPr/>
          <p:nvPr/>
        </p:nvGrpSpPr>
        <p:grpSpPr>
          <a:xfrm>
            <a:off x="5328273" y="4277643"/>
            <a:ext cx="1403350" cy="876300"/>
            <a:chOff x="5723241" y="4313173"/>
            <a:chExt cx="1403350" cy="876300"/>
          </a:xfrm>
        </p:grpSpPr>
        <p:sp>
          <p:nvSpPr>
            <p:cNvPr id="57" name="object 48">
              <a:extLst>
                <a:ext uri="{FF2B5EF4-FFF2-40B4-BE49-F238E27FC236}">
                  <a16:creationId xmlns:a16="http://schemas.microsoft.com/office/drawing/2014/main" id="{6B8D8EE5-E3F1-B0E0-4C33-D2EAFDC7758B}"/>
                </a:ext>
              </a:extLst>
            </p:cNvPr>
            <p:cNvSpPr/>
            <p:nvPr/>
          </p:nvSpPr>
          <p:spPr>
            <a:xfrm>
              <a:off x="6288150" y="4319523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bject 49">
              <a:extLst>
                <a:ext uri="{FF2B5EF4-FFF2-40B4-BE49-F238E27FC236}">
                  <a16:creationId xmlns:a16="http://schemas.microsoft.com/office/drawing/2014/main" id="{D33BB8E0-93DD-284C-88F1-00F1963A06DF}"/>
                </a:ext>
              </a:extLst>
            </p:cNvPr>
            <p:cNvSpPr/>
            <p:nvPr/>
          </p:nvSpPr>
          <p:spPr>
            <a:xfrm>
              <a:off x="6456425" y="4406899"/>
              <a:ext cx="669925" cy="690880"/>
            </a:xfrm>
            <a:custGeom>
              <a:avLst/>
              <a:gdLst/>
              <a:ahLst/>
              <a:cxnLst/>
              <a:rect l="l" t="t" r="r" b="b"/>
              <a:pathLst>
                <a:path w="669925" h="690879">
                  <a:moveTo>
                    <a:pt x="166624" y="0"/>
                  </a:moveTo>
                  <a:lnTo>
                    <a:pt x="166624" y="258952"/>
                  </a:lnTo>
                </a:path>
                <a:path w="669925" h="690879">
                  <a:moveTo>
                    <a:pt x="166624" y="431545"/>
                  </a:moveTo>
                  <a:lnTo>
                    <a:pt x="166624" y="690499"/>
                  </a:lnTo>
                </a:path>
                <a:path w="669925" h="690879">
                  <a:moveTo>
                    <a:pt x="166624" y="431545"/>
                  </a:moveTo>
                  <a:lnTo>
                    <a:pt x="334899" y="345313"/>
                  </a:lnTo>
                </a:path>
                <a:path w="669925" h="690879">
                  <a:moveTo>
                    <a:pt x="334899" y="345313"/>
                  </a:moveTo>
                  <a:lnTo>
                    <a:pt x="166624" y="258952"/>
                  </a:lnTo>
                </a:path>
                <a:path w="669925" h="690879">
                  <a:moveTo>
                    <a:pt x="166624" y="690499"/>
                  </a:moveTo>
                  <a:lnTo>
                    <a:pt x="503174" y="517906"/>
                  </a:lnTo>
                </a:path>
                <a:path w="669925" h="690879">
                  <a:moveTo>
                    <a:pt x="166624" y="0"/>
                  </a:moveTo>
                  <a:lnTo>
                    <a:pt x="503174" y="172593"/>
                  </a:lnTo>
                </a:path>
                <a:path w="669925" h="690879">
                  <a:moveTo>
                    <a:pt x="503174" y="172593"/>
                  </a:moveTo>
                  <a:lnTo>
                    <a:pt x="503174" y="517906"/>
                  </a:lnTo>
                </a:path>
                <a:path w="669925" h="690879">
                  <a:moveTo>
                    <a:pt x="0" y="171450"/>
                  </a:moveTo>
                  <a:lnTo>
                    <a:pt x="166624" y="171450"/>
                  </a:lnTo>
                </a:path>
                <a:path w="669925" h="690879">
                  <a:moveTo>
                    <a:pt x="0" y="517525"/>
                  </a:moveTo>
                  <a:lnTo>
                    <a:pt x="166624" y="517525"/>
                  </a:lnTo>
                </a:path>
                <a:path w="669925" h="690879">
                  <a:moveTo>
                    <a:pt x="503174" y="344424"/>
                  </a:moveTo>
                  <a:lnTo>
                    <a:pt x="669925" y="3444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9" name="object 50">
              <a:extLst>
                <a:ext uri="{FF2B5EF4-FFF2-40B4-BE49-F238E27FC236}">
                  <a16:creationId xmlns:a16="http://schemas.microsoft.com/office/drawing/2014/main" id="{FD5231D8-B444-DBE5-E70F-51F7C1DFDEB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3241" y="4439284"/>
              <a:ext cx="450242" cy="539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9410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Stalling and Forwarding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65691BDB-A2F5-9190-1E08-BEC9142DD83B}"/>
              </a:ext>
            </a:extLst>
          </p:cNvPr>
          <p:cNvSpPr txBox="1"/>
          <p:nvPr/>
        </p:nvSpPr>
        <p:spPr>
          <a:xfrm>
            <a:off x="227840" y="5050262"/>
            <a:ext cx="86791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hazards—but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stalling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FE92CE61-3011-F588-6737-576737A410BD}"/>
              </a:ext>
            </a:extLst>
          </p:cNvPr>
          <p:cNvGrpSpPr/>
          <p:nvPr/>
        </p:nvGrpSpPr>
        <p:grpSpPr>
          <a:xfrm>
            <a:off x="3972053" y="2700762"/>
            <a:ext cx="683895" cy="876300"/>
            <a:chOff x="4367021" y="2787650"/>
            <a:chExt cx="683895" cy="876300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55AAC170-35E2-3FC4-D287-E5663E72BC8D}"/>
                </a:ext>
              </a:extLst>
            </p:cNvPr>
            <p:cNvSpPr/>
            <p:nvPr/>
          </p:nvSpPr>
          <p:spPr>
            <a:xfrm>
              <a:off x="4373371" y="27940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6F2398DD-2B7E-937C-C47E-CD472574AFF4}"/>
                </a:ext>
              </a:extLst>
            </p:cNvPr>
            <p:cNvSpPr/>
            <p:nvPr/>
          </p:nvSpPr>
          <p:spPr>
            <a:xfrm>
              <a:off x="4708778" y="2880360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79">
                  <a:moveTo>
                    <a:pt x="0" y="0"/>
                  </a:moveTo>
                  <a:lnTo>
                    <a:pt x="0" y="259079"/>
                  </a:lnTo>
                </a:path>
                <a:path w="335279" h="690879">
                  <a:moveTo>
                    <a:pt x="0" y="431800"/>
                  </a:moveTo>
                  <a:lnTo>
                    <a:pt x="0" y="690879"/>
                  </a:lnTo>
                </a:path>
                <a:path w="335279" h="690879">
                  <a:moveTo>
                    <a:pt x="0" y="431800"/>
                  </a:moveTo>
                  <a:lnTo>
                    <a:pt x="167640" y="345439"/>
                  </a:lnTo>
                </a:path>
                <a:path w="335279" h="690879">
                  <a:moveTo>
                    <a:pt x="167640" y="345439"/>
                  </a:moveTo>
                  <a:lnTo>
                    <a:pt x="0" y="259079"/>
                  </a:lnTo>
                </a:path>
                <a:path w="335279" h="690879">
                  <a:moveTo>
                    <a:pt x="0" y="690879"/>
                  </a:moveTo>
                  <a:lnTo>
                    <a:pt x="335280" y="518160"/>
                  </a:lnTo>
                </a:path>
                <a:path w="335279" h="690879">
                  <a:moveTo>
                    <a:pt x="0" y="0"/>
                  </a:moveTo>
                  <a:lnTo>
                    <a:pt x="335280" y="172719"/>
                  </a:lnTo>
                </a:path>
                <a:path w="335279" h="690879">
                  <a:moveTo>
                    <a:pt x="335280" y="172719"/>
                  </a:moveTo>
                  <a:lnTo>
                    <a:pt x="335280" y="5181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object 7">
            <a:extLst>
              <a:ext uri="{FF2B5EF4-FFF2-40B4-BE49-F238E27FC236}">
                <a16:creationId xmlns:a16="http://schemas.microsoft.com/office/drawing/2014/main" id="{0DFC009E-EB9A-B0D3-F5C6-08AA9EEC03D7}"/>
              </a:ext>
            </a:extLst>
          </p:cNvPr>
          <p:cNvSpPr txBox="1"/>
          <p:nvPr/>
        </p:nvSpPr>
        <p:spPr>
          <a:xfrm>
            <a:off x="5152010" y="2879832"/>
            <a:ext cx="335915" cy="31354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6E9F8725-C9FA-2FDB-A6B8-5309C3C67B2D}"/>
              </a:ext>
            </a:extLst>
          </p:cNvPr>
          <p:cNvSpPr txBox="1"/>
          <p:nvPr/>
        </p:nvSpPr>
        <p:spPr>
          <a:xfrm>
            <a:off x="3475420" y="2879832"/>
            <a:ext cx="336550" cy="31354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AA1334CB-5D7C-608C-E14D-F7CAE67C6F18}"/>
              </a:ext>
            </a:extLst>
          </p:cNvPr>
          <p:cNvSpPr txBox="1"/>
          <p:nvPr/>
        </p:nvSpPr>
        <p:spPr>
          <a:xfrm>
            <a:off x="5990147" y="2879832"/>
            <a:ext cx="336550" cy="31354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2264873A-03AC-3D84-2A27-3A3DE42E49F2}"/>
              </a:ext>
            </a:extLst>
          </p:cNvPr>
          <p:cNvSpPr txBox="1"/>
          <p:nvPr/>
        </p:nvSpPr>
        <p:spPr>
          <a:xfrm>
            <a:off x="2637157" y="2879832"/>
            <a:ext cx="335915" cy="31354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87B08FEC-EC83-5DF6-3DA9-1123BB764174}"/>
              </a:ext>
            </a:extLst>
          </p:cNvPr>
          <p:cNvGrpSpPr/>
          <p:nvPr/>
        </p:nvGrpSpPr>
        <p:grpSpPr>
          <a:xfrm>
            <a:off x="3804414" y="2700762"/>
            <a:ext cx="2192655" cy="876300"/>
            <a:chOff x="4199382" y="2787650"/>
            <a:chExt cx="2192655" cy="876300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65131995-1A79-9A3B-649E-D2A3FE89BFD4}"/>
                </a:ext>
              </a:extLst>
            </p:cNvPr>
            <p:cNvSpPr/>
            <p:nvPr/>
          </p:nvSpPr>
          <p:spPr>
            <a:xfrm>
              <a:off x="4205732" y="3053079"/>
              <a:ext cx="503555" cy="345440"/>
            </a:xfrm>
            <a:custGeom>
              <a:avLst/>
              <a:gdLst/>
              <a:ahLst/>
              <a:cxnLst/>
              <a:rect l="l" t="t" r="r" b="b"/>
              <a:pathLst>
                <a:path w="503554" h="345439">
                  <a:moveTo>
                    <a:pt x="0" y="0"/>
                  </a:moveTo>
                  <a:lnTo>
                    <a:pt x="167639" y="0"/>
                  </a:lnTo>
                </a:path>
                <a:path w="503554" h="345439">
                  <a:moveTo>
                    <a:pt x="0" y="345440"/>
                  </a:moveTo>
                  <a:lnTo>
                    <a:pt x="167639" y="345440"/>
                  </a:lnTo>
                </a:path>
                <a:path w="503554" h="345439">
                  <a:moveTo>
                    <a:pt x="335406" y="0"/>
                  </a:moveTo>
                  <a:lnTo>
                    <a:pt x="503046" y="0"/>
                  </a:lnTo>
                </a:path>
                <a:path w="503554" h="345439">
                  <a:moveTo>
                    <a:pt x="335406" y="345440"/>
                  </a:moveTo>
                  <a:lnTo>
                    <a:pt x="503046" y="3454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6800C8A3-FD5D-27A5-07D8-212B404DDB88}"/>
                </a:ext>
              </a:extLst>
            </p:cNvPr>
            <p:cNvSpPr/>
            <p:nvPr/>
          </p:nvSpPr>
          <p:spPr>
            <a:xfrm>
              <a:off x="5211699" y="27940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61E59F17-4B6D-0EEE-D155-2E3F3EF00AE1}"/>
                </a:ext>
              </a:extLst>
            </p:cNvPr>
            <p:cNvSpPr/>
            <p:nvPr/>
          </p:nvSpPr>
          <p:spPr>
            <a:xfrm>
              <a:off x="5044059" y="3225800"/>
              <a:ext cx="1006475" cy="345440"/>
            </a:xfrm>
            <a:custGeom>
              <a:avLst/>
              <a:gdLst/>
              <a:ahLst/>
              <a:cxnLst/>
              <a:rect l="l" t="t" r="r" b="b"/>
              <a:pathLst>
                <a:path w="1006475" h="345439">
                  <a:moveTo>
                    <a:pt x="0" y="0"/>
                  </a:moveTo>
                  <a:lnTo>
                    <a:pt x="167639" y="0"/>
                  </a:lnTo>
                </a:path>
                <a:path w="1006475" h="345439">
                  <a:moveTo>
                    <a:pt x="335279" y="0"/>
                  </a:moveTo>
                  <a:lnTo>
                    <a:pt x="502919" y="0"/>
                  </a:lnTo>
                </a:path>
                <a:path w="1006475" h="345439">
                  <a:moveTo>
                    <a:pt x="419100" y="0"/>
                  </a:moveTo>
                  <a:lnTo>
                    <a:pt x="419100" y="345439"/>
                  </a:lnTo>
                </a:path>
                <a:path w="1006475" h="345439">
                  <a:moveTo>
                    <a:pt x="838326" y="0"/>
                  </a:moveTo>
                  <a:lnTo>
                    <a:pt x="100596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365CA0D9-80CE-803F-BD89-D667CAF9236E}"/>
                </a:ext>
              </a:extLst>
            </p:cNvPr>
            <p:cNvSpPr/>
            <p:nvPr/>
          </p:nvSpPr>
          <p:spPr>
            <a:xfrm>
              <a:off x="6050026" y="27940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B8BDB769-E39F-6131-E86C-5572720A2E34}"/>
                </a:ext>
              </a:extLst>
            </p:cNvPr>
            <p:cNvSpPr/>
            <p:nvPr/>
          </p:nvSpPr>
          <p:spPr>
            <a:xfrm>
              <a:off x="5463159" y="3225800"/>
              <a:ext cx="922655" cy="345440"/>
            </a:xfrm>
            <a:custGeom>
              <a:avLst/>
              <a:gdLst/>
              <a:ahLst/>
              <a:cxnLst/>
              <a:rect l="l" t="t" r="r" b="b"/>
              <a:pathLst>
                <a:path w="922654" h="345439">
                  <a:moveTo>
                    <a:pt x="754506" y="0"/>
                  </a:moveTo>
                  <a:lnTo>
                    <a:pt x="922146" y="0"/>
                  </a:lnTo>
                </a:path>
                <a:path w="922654" h="345439">
                  <a:moveTo>
                    <a:pt x="0" y="345439"/>
                  </a:moveTo>
                  <a:lnTo>
                    <a:pt x="503046" y="345439"/>
                  </a:lnTo>
                </a:path>
                <a:path w="922654" h="345439">
                  <a:moveTo>
                    <a:pt x="503046" y="172720"/>
                  </a:moveTo>
                  <a:lnTo>
                    <a:pt x="586866" y="172720"/>
                  </a:lnTo>
                </a:path>
                <a:path w="922654" h="345439">
                  <a:moveTo>
                    <a:pt x="503046" y="172720"/>
                  </a:moveTo>
                  <a:lnTo>
                    <a:pt x="503046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object 17">
            <a:extLst>
              <a:ext uri="{FF2B5EF4-FFF2-40B4-BE49-F238E27FC236}">
                <a16:creationId xmlns:a16="http://schemas.microsoft.com/office/drawing/2014/main" id="{FB3FCC9B-958D-78D2-388D-11602EAF1555}"/>
              </a:ext>
            </a:extLst>
          </p:cNvPr>
          <p:cNvSpPr/>
          <p:nvPr/>
        </p:nvSpPr>
        <p:spPr>
          <a:xfrm>
            <a:off x="6493258" y="3743685"/>
            <a:ext cx="168275" cy="863600"/>
          </a:xfrm>
          <a:custGeom>
            <a:avLst/>
            <a:gdLst/>
            <a:ahLst/>
            <a:cxnLst/>
            <a:rect l="l" t="t" r="r" b="b"/>
            <a:pathLst>
              <a:path w="168275" h="863600">
                <a:moveTo>
                  <a:pt x="0" y="863600"/>
                </a:moveTo>
                <a:lnTo>
                  <a:pt x="168275" y="863600"/>
                </a:lnTo>
                <a:lnTo>
                  <a:pt x="168275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18">
            <a:extLst>
              <a:ext uri="{FF2B5EF4-FFF2-40B4-BE49-F238E27FC236}">
                <a16:creationId xmlns:a16="http://schemas.microsoft.com/office/drawing/2014/main" id="{B02042EA-F728-9CA4-DE3F-987B3F22863E}"/>
              </a:ext>
            </a:extLst>
          </p:cNvPr>
          <p:cNvGrpSpPr/>
          <p:nvPr/>
        </p:nvGrpSpPr>
        <p:grpSpPr>
          <a:xfrm>
            <a:off x="2972436" y="2534138"/>
            <a:ext cx="503555" cy="2246630"/>
            <a:chOff x="3367404" y="2621026"/>
            <a:chExt cx="503555" cy="2246630"/>
          </a:xfrm>
        </p:grpSpPr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27A58FDD-AFDF-76E1-08BF-03342B5C25A5}"/>
                </a:ext>
              </a:extLst>
            </p:cNvPr>
            <p:cNvSpPr/>
            <p:nvPr/>
          </p:nvSpPr>
          <p:spPr>
            <a:xfrm>
              <a:off x="3535171" y="27940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EC2D16A3-EBBD-C3DE-955F-8EFDBBFAE7FB}"/>
                </a:ext>
              </a:extLst>
            </p:cNvPr>
            <p:cNvSpPr/>
            <p:nvPr/>
          </p:nvSpPr>
          <p:spPr>
            <a:xfrm>
              <a:off x="3367404" y="3225800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7640" y="0"/>
                  </a:lnTo>
                </a:path>
                <a:path w="503554">
                  <a:moveTo>
                    <a:pt x="335407" y="0"/>
                  </a:moveTo>
                  <a:lnTo>
                    <a:pt x="5030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7782327A-9F92-4602-B826-98062E04B889}"/>
                </a:ext>
              </a:extLst>
            </p:cNvPr>
            <p:cNvSpPr/>
            <p:nvPr/>
          </p:nvSpPr>
          <p:spPr>
            <a:xfrm>
              <a:off x="3619499" y="2621026"/>
              <a:ext cx="0" cy="2246630"/>
            </a:xfrm>
            <a:custGeom>
              <a:avLst/>
              <a:gdLst/>
              <a:ahLst/>
              <a:cxnLst/>
              <a:rect l="l" t="t" r="r" b="b"/>
              <a:pathLst>
                <a:path h="2246629">
                  <a:moveTo>
                    <a:pt x="0" y="0"/>
                  </a:moveTo>
                  <a:lnTo>
                    <a:pt x="0" y="2246249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object 22">
            <a:extLst>
              <a:ext uri="{FF2B5EF4-FFF2-40B4-BE49-F238E27FC236}">
                <a16:creationId xmlns:a16="http://schemas.microsoft.com/office/drawing/2014/main" id="{218F35D0-4531-0C44-CF17-95A799685FD9}"/>
              </a:ext>
            </a:extLst>
          </p:cNvPr>
          <p:cNvSpPr txBox="1"/>
          <p:nvPr/>
        </p:nvSpPr>
        <p:spPr>
          <a:xfrm>
            <a:off x="7666357" y="3916787"/>
            <a:ext cx="33655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C0B5928C-43EB-F070-F152-2D20FC4CB25A}"/>
              </a:ext>
            </a:extLst>
          </p:cNvPr>
          <p:cNvSpPr txBox="1"/>
          <p:nvPr/>
        </p:nvSpPr>
        <p:spPr>
          <a:xfrm>
            <a:off x="5990147" y="3916787"/>
            <a:ext cx="33655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1A800DC3-A681-654D-164F-FB47A40E5831}"/>
              </a:ext>
            </a:extLst>
          </p:cNvPr>
          <p:cNvSpPr txBox="1"/>
          <p:nvPr/>
        </p:nvSpPr>
        <p:spPr>
          <a:xfrm>
            <a:off x="8504557" y="3916787"/>
            <a:ext cx="33655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B417D174-ECF4-B307-8295-959978C5FF5D}"/>
              </a:ext>
            </a:extLst>
          </p:cNvPr>
          <p:cNvSpPr txBox="1"/>
          <p:nvPr/>
        </p:nvSpPr>
        <p:spPr>
          <a:xfrm>
            <a:off x="3475420" y="3916787"/>
            <a:ext cx="33655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11BCA9BB-709E-D4F7-A28F-DA5E5073246B}"/>
              </a:ext>
            </a:extLst>
          </p:cNvPr>
          <p:cNvSpPr txBox="1"/>
          <p:nvPr/>
        </p:nvSpPr>
        <p:spPr>
          <a:xfrm>
            <a:off x="464364" y="3012369"/>
            <a:ext cx="175513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20($3)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BD7847F3-AB34-E8EC-808D-FAFA4D16AAC8}"/>
              </a:ext>
            </a:extLst>
          </p:cNvPr>
          <p:cNvSpPr txBox="1"/>
          <p:nvPr/>
        </p:nvSpPr>
        <p:spPr>
          <a:xfrm>
            <a:off x="464364" y="3916406"/>
            <a:ext cx="1870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$12,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882C65F9-4E49-C5FA-8860-21BCBE91E42E}"/>
              </a:ext>
            </a:extLst>
          </p:cNvPr>
          <p:cNvSpPr/>
          <p:nvPr/>
        </p:nvSpPr>
        <p:spPr>
          <a:xfrm>
            <a:off x="6120132" y="3186537"/>
            <a:ext cx="76200" cy="901700"/>
          </a:xfrm>
          <a:custGeom>
            <a:avLst/>
            <a:gdLst/>
            <a:ahLst/>
            <a:cxnLst/>
            <a:rect l="l" t="t" r="r" b="b"/>
            <a:pathLst>
              <a:path w="76200" h="901700">
                <a:moveTo>
                  <a:pt x="25400" y="825500"/>
                </a:moveTo>
                <a:lnTo>
                  <a:pt x="0" y="825500"/>
                </a:lnTo>
                <a:lnTo>
                  <a:pt x="38100" y="901700"/>
                </a:lnTo>
                <a:lnTo>
                  <a:pt x="69850" y="838200"/>
                </a:lnTo>
                <a:lnTo>
                  <a:pt x="25400" y="838200"/>
                </a:lnTo>
                <a:lnTo>
                  <a:pt x="25400" y="825500"/>
                </a:lnTo>
                <a:close/>
              </a:path>
              <a:path w="76200" h="901700">
                <a:moveTo>
                  <a:pt x="25400" y="73643"/>
                </a:moveTo>
                <a:lnTo>
                  <a:pt x="25400" y="838200"/>
                </a:lnTo>
                <a:lnTo>
                  <a:pt x="50800" y="838200"/>
                </a:lnTo>
                <a:lnTo>
                  <a:pt x="50800" y="76200"/>
                </a:lnTo>
                <a:lnTo>
                  <a:pt x="38100" y="76200"/>
                </a:lnTo>
                <a:lnTo>
                  <a:pt x="25400" y="73643"/>
                </a:lnTo>
                <a:close/>
              </a:path>
              <a:path w="76200" h="901700">
                <a:moveTo>
                  <a:pt x="76200" y="825500"/>
                </a:moveTo>
                <a:lnTo>
                  <a:pt x="50800" y="825500"/>
                </a:lnTo>
                <a:lnTo>
                  <a:pt x="50800" y="838200"/>
                </a:lnTo>
                <a:lnTo>
                  <a:pt x="69850" y="838200"/>
                </a:lnTo>
                <a:lnTo>
                  <a:pt x="76200" y="825500"/>
                </a:lnTo>
                <a:close/>
              </a:path>
              <a:path w="76200" h="901700">
                <a:moveTo>
                  <a:pt x="50800" y="38100"/>
                </a:moveTo>
                <a:lnTo>
                  <a:pt x="25400" y="38100"/>
                </a:lnTo>
                <a:lnTo>
                  <a:pt x="25400" y="73643"/>
                </a:lnTo>
                <a:lnTo>
                  <a:pt x="38100" y="76200"/>
                </a:lnTo>
                <a:lnTo>
                  <a:pt x="50800" y="73643"/>
                </a:lnTo>
                <a:lnTo>
                  <a:pt x="50800" y="38100"/>
                </a:lnTo>
                <a:close/>
              </a:path>
              <a:path w="76200" h="901700">
                <a:moveTo>
                  <a:pt x="50800" y="73643"/>
                </a:moveTo>
                <a:lnTo>
                  <a:pt x="38100" y="76200"/>
                </a:lnTo>
                <a:lnTo>
                  <a:pt x="50800" y="76200"/>
                </a:lnTo>
                <a:lnTo>
                  <a:pt x="50800" y="73643"/>
                </a:lnTo>
                <a:close/>
              </a:path>
              <a:path w="76200" h="9017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25400" y="73643"/>
                </a:lnTo>
                <a:lnTo>
                  <a:pt x="2540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901700">
                <a:moveTo>
                  <a:pt x="76200" y="38100"/>
                </a:moveTo>
                <a:lnTo>
                  <a:pt x="50800" y="38100"/>
                </a:lnTo>
                <a:lnTo>
                  <a:pt x="50800" y="73643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29">
            <a:extLst>
              <a:ext uri="{FF2B5EF4-FFF2-40B4-BE49-F238E27FC236}">
                <a16:creationId xmlns:a16="http://schemas.microsoft.com/office/drawing/2014/main" id="{7CA65536-A616-20CF-1673-9001A582E260}"/>
              </a:ext>
            </a:extLst>
          </p:cNvPr>
          <p:cNvGrpSpPr/>
          <p:nvPr/>
        </p:nvGrpSpPr>
        <p:grpSpPr>
          <a:xfrm>
            <a:off x="3811907" y="2534138"/>
            <a:ext cx="2178050" cy="2246630"/>
            <a:chOff x="4206875" y="2621026"/>
            <a:chExt cx="2178050" cy="2246630"/>
          </a:xfrm>
        </p:grpSpPr>
        <p:sp>
          <p:nvSpPr>
            <p:cNvPr id="160" name="object 30">
              <a:extLst>
                <a:ext uri="{FF2B5EF4-FFF2-40B4-BE49-F238E27FC236}">
                  <a16:creationId xmlns:a16="http://schemas.microsoft.com/office/drawing/2014/main" id="{6790371F-1624-DCBC-1BD5-2DDF2CBFE963}"/>
                </a:ext>
              </a:extLst>
            </p:cNvPr>
            <p:cNvSpPr/>
            <p:nvPr/>
          </p:nvSpPr>
          <p:spPr>
            <a:xfrm>
              <a:off x="4373626" y="38305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object 31">
              <a:extLst>
                <a:ext uri="{FF2B5EF4-FFF2-40B4-BE49-F238E27FC236}">
                  <a16:creationId xmlns:a16="http://schemas.microsoft.com/office/drawing/2014/main" id="{A670CE8A-EE32-2EB4-1E8D-75C2AB9146E1}"/>
                </a:ext>
              </a:extLst>
            </p:cNvPr>
            <p:cNvSpPr/>
            <p:nvPr/>
          </p:nvSpPr>
          <p:spPr>
            <a:xfrm>
              <a:off x="4206875" y="4262374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object 32">
              <a:extLst>
                <a:ext uri="{FF2B5EF4-FFF2-40B4-BE49-F238E27FC236}">
                  <a16:creationId xmlns:a16="http://schemas.microsoft.com/office/drawing/2014/main" id="{CDD7DE4B-44C3-9690-500A-1A6FF2DA1C00}"/>
                </a:ext>
              </a:extLst>
            </p:cNvPr>
            <p:cNvSpPr/>
            <p:nvPr/>
          </p:nvSpPr>
          <p:spPr>
            <a:xfrm>
              <a:off x="4457700" y="2621026"/>
              <a:ext cx="1676400" cy="2246630"/>
            </a:xfrm>
            <a:custGeom>
              <a:avLst/>
              <a:gdLst/>
              <a:ahLst/>
              <a:cxnLst/>
              <a:rect l="l" t="t" r="r" b="b"/>
              <a:pathLst>
                <a:path w="1676400" h="2246629">
                  <a:moveTo>
                    <a:pt x="0" y="0"/>
                  </a:moveTo>
                  <a:lnTo>
                    <a:pt x="0" y="2246249"/>
                  </a:lnTo>
                </a:path>
                <a:path w="1676400" h="2246629">
                  <a:moveTo>
                    <a:pt x="838200" y="0"/>
                  </a:moveTo>
                  <a:lnTo>
                    <a:pt x="838200" y="2246249"/>
                  </a:lnTo>
                </a:path>
                <a:path w="1676400" h="2246629">
                  <a:moveTo>
                    <a:pt x="1676400" y="0"/>
                  </a:moveTo>
                  <a:lnTo>
                    <a:pt x="1676400" y="2246249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object 33">
              <a:extLst>
                <a:ext uri="{FF2B5EF4-FFF2-40B4-BE49-F238E27FC236}">
                  <a16:creationId xmlns:a16="http://schemas.microsoft.com/office/drawing/2014/main" id="{C72A5690-9089-FD61-42DF-652A7B39EF9B}"/>
                </a:ext>
              </a:extLst>
            </p:cNvPr>
            <p:cNvSpPr/>
            <p:nvPr/>
          </p:nvSpPr>
          <p:spPr>
            <a:xfrm>
              <a:off x="6218301" y="4262374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62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object 34">
              <a:extLst>
                <a:ext uri="{FF2B5EF4-FFF2-40B4-BE49-F238E27FC236}">
                  <a16:creationId xmlns:a16="http://schemas.microsoft.com/office/drawing/2014/main" id="{A3E498D0-439D-AEB2-57FF-D22FD23A8EC2}"/>
                </a:ext>
              </a:extLst>
            </p:cNvPr>
            <p:cNvSpPr/>
            <p:nvPr/>
          </p:nvSpPr>
          <p:spPr>
            <a:xfrm>
              <a:off x="6050026" y="38305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5" name="object 35">
              <a:extLst>
                <a:ext uri="{FF2B5EF4-FFF2-40B4-BE49-F238E27FC236}">
                  <a16:creationId xmlns:a16="http://schemas.microsoft.com/office/drawing/2014/main" id="{2407983E-CA95-2FA6-D464-8D57678888D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8525" y="4003611"/>
              <a:ext cx="1227137" cy="582612"/>
            </a:xfrm>
            <a:prstGeom prst="rect">
              <a:avLst/>
            </a:prstGeom>
          </p:spPr>
        </p:pic>
      </p:grpSp>
      <p:grpSp>
        <p:nvGrpSpPr>
          <p:cNvPr id="166" name="object 36">
            <a:extLst>
              <a:ext uri="{FF2B5EF4-FFF2-40B4-BE49-F238E27FC236}">
                <a16:creationId xmlns:a16="http://schemas.microsoft.com/office/drawing/2014/main" id="{B80A2FB8-1EE8-4073-3E84-1B45E247705D}"/>
              </a:ext>
            </a:extLst>
          </p:cNvPr>
          <p:cNvGrpSpPr/>
          <p:nvPr/>
        </p:nvGrpSpPr>
        <p:grpSpPr>
          <a:xfrm>
            <a:off x="6326507" y="2524613"/>
            <a:ext cx="2178050" cy="2256155"/>
            <a:chOff x="6721475" y="2611501"/>
            <a:chExt cx="2178050" cy="2256155"/>
          </a:xfrm>
        </p:grpSpPr>
        <p:sp>
          <p:nvSpPr>
            <p:cNvPr id="167" name="object 37">
              <a:extLst>
                <a:ext uri="{FF2B5EF4-FFF2-40B4-BE49-F238E27FC236}">
                  <a16:creationId xmlns:a16="http://schemas.microsoft.com/office/drawing/2014/main" id="{07BDE62F-66D9-5129-9493-81E7D7DFEF6F}"/>
                </a:ext>
              </a:extLst>
            </p:cNvPr>
            <p:cNvSpPr/>
            <p:nvPr/>
          </p:nvSpPr>
          <p:spPr>
            <a:xfrm>
              <a:off x="6721475" y="4089400"/>
              <a:ext cx="167005" cy="346075"/>
            </a:xfrm>
            <a:custGeom>
              <a:avLst/>
              <a:gdLst/>
              <a:ahLst/>
              <a:cxnLst/>
              <a:rect l="l" t="t" r="r" b="b"/>
              <a:pathLst>
                <a:path w="167004" h="346075">
                  <a:moveTo>
                    <a:pt x="0" y="0"/>
                  </a:moveTo>
                  <a:lnTo>
                    <a:pt x="166750" y="0"/>
                  </a:lnTo>
                </a:path>
                <a:path w="167004" h="346075">
                  <a:moveTo>
                    <a:pt x="0" y="346075"/>
                  </a:moveTo>
                  <a:lnTo>
                    <a:pt x="166750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object 38">
              <a:extLst>
                <a:ext uri="{FF2B5EF4-FFF2-40B4-BE49-F238E27FC236}">
                  <a16:creationId xmlns:a16="http://schemas.microsoft.com/office/drawing/2014/main" id="{93CFD62B-E358-48E4-D9AE-04CD4F3FD2B1}"/>
                </a:ext>
              </a:extLst>
            </p:cNvPr>
            <p:cNvSpPr/>
            <p:nvPr/>
          </p:nvSpPr>
          <p:spPr>
            <a:xfrm>
              <a:off x="6972300" y="2621026"/>
              <a:ext cx="0" cy="2246630"/>
            </a:xfrm>
            <a:custGeom>
              <a:avLst/>
              <a:gdLst/>
              <a:ahLst/>
              <a:cxnLst/>
              <a:rect l="l" t="t" r="r" b="b"/>
              <a:pathLst>
                <a:path h="2246629">
                  <a:moveTo>
                    <a:pt x="0" y="0"/>
                  </a:moveTo>
                  <a:lnTo>
                    <a:pt x="0" y="2246249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object 39">
              <a:extLst>
                <a:ext uri="{FF2B5EF4-FFF2-40B4-BE49-F238E27FC236}">
                  <a16:creationId xmlns:a16="http://schemas.microsoft.com/office/drawing/2014/main" id="{B0E005FF-F82F-D9A3-9C0F-ACFA1DC90A18}"/>
                </a:ext>
              </a:extLst>
            </p:cNvPr>
            <p:cNvSpPr/>
            <p:nvPr/>
          </p:nvSpPr>
          <p:spPr>
            <a:xfrm>
              <a:off x="7056500" y="3916426"/>
              <a:ext cx="503555" cy="690880"/>
            </a:xfrm>
            <a:custGeom>
              <a:avLst/>
              <a:gdLst/>
              <a:ahLst/>
              <a:cxnLst/>
              <a:rect l="l" t="t" r="r" b="b"/>
              <a:pathLst>
                <a:path w="503554" h="690879">
                  <a:moveTo>
                    <a:pt x="166624" y="0"/>
                  </a:moveTo>
                  <a:lnTo>
                    <a:pt x="166624" y="258952"/>
                  </a:lnTo>
                </a:path>
                <a:path w="503554" h="690879">
                  <a:moveTo>
                    <a:pt x="166624" y="431546"/>
                  </a:moveTo>
                  <a:lnTo>
                    <a:pt x="166624" y="690499"/>
                  </a:lnTo>
                </a:path>
                <a:path w="503554" h="690879">
                  <a:moveTo>
                    <a:pt x="166624" y="431546"/>
                  </a:moveTo>
                  <a:lnTo>
                    <a:pt x="334899" y="345186"/>
                  </a:lnTo>
                </a:path>
                <a:path w="503554" h="690879">
                  <a:moveTo>
                    <a:pt x="334899" y="345186"/>
                  </a:moveTo>
                  <a:lnTo>
                    <a:pt x="166624" y="258952"/>
                  </a:lnTo>
                </a:path>
                <a:path w="503554" h="690879">
                  <a:moveTo>
                    <a:pt x="166624" y="690499"/>
                  </a:moveTo>
                  <a:lnTo>
                    <a:pt x="503174" y="517906"/>
                  </a:lnTo>
                </a:path>
                <a:path w="503554" h="690879">
                  <a:moveTo>
                    <a:pt x="166624" y="0"/>
                  </a:moveTo>
                  <a:lnTo>
                    <a:pt x="503174" y="172593"/>
                  </a:lnTo>
                </a:path>
                <a:path w="503554" h="690879">
                  <a:moveTo>
                    <a:pt x="503174" y="172593"/>
                  </a:moveTo>
                  <a:lnTo>
                    <a:pt x="503174" y="517906"/>
                  </a:lnTo>
                </a:path>
                <a:path w="503554" h="690879">
                  <a:moveTo>
                    <a:pt x="0" y="172974"/>
                  </a:moveTo>
                  <a:lnTo>
                    <a:pt x="166624" y="172974"/>
                  </a:lnTo>
                </a:path>
                <a:path w="503554" h="690879">
                  <a:moveTo>
                    <a:pt x="0" y="519049"/>
                  </a:moveTo>
                  <a:lnTo>
                    <a:pt x="166624" y="5190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object 40">
              <a:extLst>
                <a:ext uri="{FF2B5EF4-FFF2-40B4-BE49-F238E27FC236}">
                  <a16:creationId xmlns:a16="http://schemas.microsoft.com/office/drawing/2014/main" id="{7C4DD2E6-7646-BF3A-C3AC-A7961DE6E308}"/>
                </a:ext>
              </a:extLst>
            </p:cNvPr>
            <p:cNvSpPr/>
            <p:nvPr/>
          </p:nvSpPr>
          <p:spPr>
            <a:xfrm>
              <a:off x="7726425" y="38305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object 41">
              <a:extLst>
                <a:ext uri="{FF2B5EF4-FFF2-40B4-BE49-F238E27FC236}">
                  <a16:creationId xmlns:a16="http://schemas.microsoft.com/office/drawing/2014/main" id="{40DB6D68-C51E-AA99-CD02-3A744749719B}"/>
                </a:ext>
              </a:extLst>
            </p:cNvPr>
            <p:cNvSpPr/>
            <p:nvPr/>
          </p:nvSpPr>
          <p:spPr>
            <a:xfrm>
              <a:off x="7894700" y="4262374"/>
              <a:ext cx="669925" cy="344805"/>
            </a:xfrm>
            <a:custGeom>
              <a:avLst/>
              <a:gdLst/>
              <a:ahLst/>
              <a:cxnLst/>
              <a:rect l="l" t="t" r="r" b="b"/>
              <a:pathLst>
                <a:path w="669925" h="344804">
                  <a:moveTo>
                    <a:pt x="0" y="0"/>
                  </a:moveTo>
                  <a:lnTo>
                    <a:pt x="166624" y="0"/>
                  </a:lnTo>
                </a:path>
                <a:path w="669925" h="344804">
                  <a:moveTo>
                    <a:pt x="84074" y="0"/>
                  </a:moveTo>
                  <a:lnTo>
                    <a:pt x="84074" y="344550"/>
                  </a:lnTo>
                </a:path>
                <a:path w="669925" h="344804">
                  <a:moveTo>
                    <a:pt x="503174" y="0"/>
                  </a:moveTo>
                  <a:lnTo>
                    <a:pt x="6699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object 42">
              <a:extLst>
                <a:ext uri="{FF2B5EF4-FFF2-40B4-BE49-F238E27FC236}">
                  <a16:creationId xmlns:a16="http://schemas.microsoft.com/office/drawing/2014/main" id="{084A0344-7614-9790-9B1B-3F88CE7DB9D3}"/>
                </a:ext>
              </a:extLst>
            </p:cNvPr>
            <p:cNvSpPr/>
            <p:nvPr/>
          </p:nvSpPr>
          <p:spPr>
            <a:xfrm>
              <a:off x="8564626" y="38305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object 43">
              <a:extLst>
                <a:ext uri="{FF2B5EF4-FFF2-40B4-BE49-F238E27FC236}">
                  <a16:creationId xmlns:a16="http://schemas.microsoft.com/office/drawing/2014/main" id="{085C7756-3FA8-78B3-A0EA-7E711F3722F1}"/>
                </a:ext>
              </a:extLst>
            </p:cNvPr>
            <p:cNvSpPr/>
            <p:nvPr/>
          </p:nvSpPr>
          <p:spPr>
            <a:xfrm>
              <a:off x="7978775" y="4262374"/>
              <a:ext cx="920750" cy="344805"/>
            </a:xfrm>
            <a:custGeom>
              <a:avLst/>
              <a:gdLst/>
              <a:ahLst/>
              <a:cxnLst/>
              <a:rect l="l" t="t" r="r" b="b"/>
              <a:pathLst>
                <a:path w="920750" h="344804">
                  <a:moveTo>
                    <a:pt x="754126" y="0"/>
                  </a:moveTo>
                  <a:lnTo>
                    <a:pt x="920750" y="0"/>
                  </a:lnTo>
                </a:path>
                <a:path w="920750" h="344804">
                  <a:moveTo>
                    <a:pt x="0" y="344550"/>
                  </a:moveTo>
                  <a:lnTo>
                    <a:pt x="501650" y="344550"/>
                  </a:lnTo>
                </a:path>
                <a:path w="920750" h="344804">
                  <a:moveTo>
                    <a:pt x="501650" y="173100"/>
                  </a:moveTo>
                  <a:lnTo>
                    <a:pt x="585851" y="173100"/>
                  </a:lnTo>
                </a:path>
                <a:path w="920750" h="344804">
                  <a:moveTo>
                    <a:pt x="501650" y="173100"/>
                  </a:moveTo>
                  <a:lnTo>
                    <a:pt x="501650" y="344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object 44">
              <a:extLst>
                <a:ext uri="{FF2B5EF4-FFF2-40B4-BE49-F238E27FC236}">
                  <a16:creationId xmlns:a16="http://schemas.microsoft.com/office/drawing/2014/main" id="{C7E0CF24-6A5F-E5B7-585D-A48B10CB784A}"/>
                </a:ext>
              </a:extLst>
            </p:cNvPr>
            <p:cNvSpPr/>
            <p:nvPr/>
          </p:nvSpPr>
          <p:spPr>
            <a:xfrm>
              <a:off x="7810500" y="2621026"/>
              <a:ext cx="0" cy="2246630"/>
            </a:xfrm>
            <a:custGeom>
              <a:avLst/>
              <a:gdLst/>
              <a:ahLst/>
              <a:cxnLst/>
              <a:rect l="l" t="t" r="r" b="b"/>
              <a:pathLst>
                <a:path h="2246629">
                  <a:moveTo>
                    <a:pt x="0" y="0"/>
                  </a:moveTo>
                  <a:lnTo>
                    <a:pt x="0" y="2246249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object 45">
              <a:extLst>
                <a:ext uri="{FF2B5EF4-FFF2-40B4-BE49-F238E27FC236}">
                  <a16:creationId xmlns:a16="http://schemas.microsoft.com/office/drawing/2014/main" id="{C38B89D8-FB54-280D-54A4-BEA4B90994E4}"/>
                </a:ext>
              </a:extLst>
            </p:cNvPr>
            <p:cNvSpPr/>
            <p:nvPr/>
          </p:nvSpPr>
          <p:spPr>
            <a:xfrm>
              <a:off x="7559675" y="4262374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object 46">
              <a:extLst>
                <a:ext uri="{FF2B5EF4-FFF2-40B4-BE49-F238E27FC236}">
                  <a16:creationId xmlns:a16="http://schemas.microsoft.com/office/drawing/2014/main" id="{05FED02C-8E72-8366-9277-76DB6BBA253D}"/>
                </a:ext>
              </a:extLst>
            </p:cNvPr>
            <p:cNvSpPr/>
            <p:nvPr/>
          </p:nvSpPr>
          <p:spPr>
            <a:xfrm>
              <a:off x="8653526" y="2611501"/>
              <a:ext cx="0" cy="2246630"/>
            </a:xfrm>
            <a:custGeom>
              <a:avLst/>
              <a:gdLst/>
              <a:ahLst/>
              <a:cxnLst/>
              <a:rect l="l" t="t" r="r" b="b"/>
              <a:pathLst>
                <a:path h="2246629">
                  <a:moveTo>
                    <a:pt x="0" y="0"/>
                  </a:moveTo>
                  <a:lnTo>
                    <a:pt x="0" y="2246249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7" name="object 47">
            <a:extLst>
              <a:ext uri="{FF2B5EF4-FFF2-40B4-BE49-F238E27FC236}">
                <a16:creationId xmlns:a16="http://schemas.microsoft.com/office/drawing/2014/main" id="{BFBF1348-F8F2-392F-BD2A-C6A10CAED8C3}"/>
              </a:ext>
            </a:extLst>
          </p:cNvPr>
          <p:cNvSpPr txBox="1"/>
          <p:nvPr/>
        </p:nvSpPr>
        <p:spPr>
          <a:xfrm>
            <a:off x="227840" y="1086973"/>
            <a:ext cx="863346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forwarding,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instruction’s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writeback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296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object 48">
            <a:extLst>
              <a:ext uri="{FF2B5EF4-FFF2-40B4-BE49-F238E27FC236}">
                <a16:creationId xmlns:a16="http://schemas.microsoft.com/office/drawing/2014/main" id="{3ADDC290-C38B-CC3A-3A4A-AAB7AD0B828C}"/>
              </a:ext>
            </a:extLst>
          </p:cNvPr>
          <p:cNvSpPr txBox="1"/>
          <p:nvPr/>
        </p:nvSpPr>
        <p:spPr>
          <a:xfrm>
            <a:off x="2782952" y="2306173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object 49">
            <a:extLst>
              <a:ext uri="{FF2B5EF4-FFF2-40B4-BE49-F238E27FC236}">
                <a16:creationId xmlns:a16="http://schemas.microsoft.com/office/drawing/2014/main" id="{93E278B9-53F5-AE36-614D-AD30F650EB6D}"/>
              </a:ext>
            </a:extLst>
          </p:cNvPr>
          <p:cNvSpPr txBox="1"/>
          <p:nvPr/>
        </p:nvSpPr>
        <p:spPr>
          <a:xfrm>
            <a:off x="3613533" y="2306173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object 50">
            <a:extLst>
              <a:ext uri="{FF2B5EF4-FFF2-40B4-BE49-F238E27FC236}">
                <a16:creationId xmlns:a16="http://schemas.microsoft.com/office/drawing/2014/main" id="{C7668F93-3441-A710-164D-F747914B245A}"/>
              </a:ext>
            </a:extLst>
          </p:cNvPr>
          <p:cNvSpPr txBox="1"/>
          <p:nvPr/>
        </p:nvSpPr>
        <p:spPr>
          <a:xfrm>
            <a:off x="4442589" y="2306173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object 51">
            <a:extLst>
              <a:ext uri="{FF2B5EF4-FFF2-40B4-BE49-F238E27FC236}">
                <a16:creationId xmlns:a16="http://schemas.microsoft.com/office/drawing/2014/main" id="{9F88FA90-2103-6AAE-A027-C300E61B3824}"/>
              </a:ext>
            </a:extLst>
          </p:cNvPr>
          <p:cNvSpPr txBox="1"/>
          <p:nvPr/>
        </p:nvSpPr>
        <p:spPr>
          <a:xfrm>
            <a:off x="5273549" y="2306173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bject 52">
            <a:extLst>
              <a:ext uri="{FF2B5EF4-FFF2-40B4-BE49-F238E27FC236}">
                <a16:creationId xmlns:a16="http://schemas.microsoft.com/office/drawing/2014/main" id="{922358DB-F7A3-715B-F016-849AD3C08807}"/>
              </a:ext>
            </a:extLst>
          </p:cNvPr>
          <p:cNvSpPr txBox="1"/>
          <p:nvPr/>
        </p:nvSpPr>
        <p:spPr>
          <a:xfrm>
            <a:off x="6162041" y="2306173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bject 53">
            <a:extLst>
              <a:ext uri="{FF2B5EF4-FFF2-40B4-BE49-F238E27FC236}">
                <a16:creationId xmlns:a16="http://schemas.microsoft.com/office/drawing/2014/main" id="{18766CEB-4ABF-9DC6-55B4-55C1F1EA7332}"/>
              </a:ext>
            </a:extLst>
          </p:cNvPr>
          <p:cNvSpPr txBox="1"/>
          <p:nvPr/>
        </p:nvSpPr>
        <p:spPr>
          <a:xfrm>
            <a:off x="6992875" y="2306173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object 54">
            <a:extLst>
              <a:ext uri="{FF2B5EF4-FFF2-40B4-BE49-F238E27FC236}">
                <a16:creationId xmlns:a16="http://schemas.microsoft.com/office/drawing/2014/main" id="{08AE539B-89B8-7631-6261-98E7D5EE7CA3}"/>
              </a:ext>
            </a:extLst>
          </p:cNvPr>
          <p:cNvSpPr txBox="1"/>
          <p:nvPr/>
        </p:nvSpPr>
        <p:spPr>
          <a:xfrm>
            <a:off x="7811263" y="2306173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object 55">
            <a:extLst>
              <a:ext uri="{FF2B5EF4-FFF2-40B4-BE49-F238E27FC236}">
                <a16:creationId xmlns:a16="http://schemas.microsoft.com/office/drawing/2014/main" id="{3C38FAE9-F2EB-B9F3-6D67-5C481C622306}"/>
              </a:ext>
            </a:extLst>
          </p:cNvPr>
          <p:cNvSpPr txBox="1"/>
          <p:nvPr/>
        </p:nvSpPr>
        <p:spPr>
          <a:xfrm>
            <a:off x="8635748" y="2306173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434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Stalling Delays the Entire Pipeline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1151D1AB-F199-CF94-4F8A-52BA210CD7E0}"/>
              </a:ext>
            </a:extLst>
          </p:cNvPr>
          <p:cNvSpPr txBox="1"/>
          <p:nvPr/>
        </p:nvSpPr>
        <p:spPr>
          <a:xfrm>
            <a:off x="227840" y="942594"/>
            <a:ext cx="869569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2D6886B4-65A1-1FF2-E9A7-37479BB543F2}"/>
              </a:ext>
            </a:extLst>
          </p:cNvPr>
          <p:cNvGrpSpPr/>
          <p:nvPr/>
        </p:nvGrpSpPr>
        <p:grpSpPr>
          <a:xfrm>
            <a:off x="3941954" y="3429534"/>
            <a:ext cx="683895" cy="876300"/>
            <a:chOff x="4336922" y="3600450"/>
            <a:chExt cx="683895" cy="87630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5DF70CE-3D3F-811E-D49E-8962E94E07F7}"/>
                </a:ext>
              </a:extLst>
            </p:cNvPr>
            <p:cNvSpPr/>
            <p:nvPr/>
          </p:nvSpPr>
          <p:spPr>
            <a:xfrm>
              <a:off x="4343272" y="36068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38972C4E-403F-C620-3515-450F974BB99A}"/>
                </a:ext>
              </a:extLst>
            </p:cNvPr>
            <p:cNvSpPr/>
            <p:nvPr/>
          </p:nvSpPr>
          <p:spPr>
            <a:xfrm>
              <a:off x="4678552" y="3693160"/>
              <a:ext cx="335915" cy="690880"/>
            </a:xfrm>
            <a:custGeom>
              <a:avLst/>
              <a:gdLst/>
              <a:ahLst/>
              <a:cxnLst/>
              <a:rect l="l" t="t" r="r" b="b"/>
              <a:pathLst>
                <a:path w="335914" h="690879">
                  <a:moveTo>
                    <a:pt x="0" y="0"/>
                  </a:moveTo>
                  <a:lnTo>
                    <a:pt x="0" y="259079"/>
                  </a:lnTo>
                </a:path>
                <a:path w="335914" h="690879">
                  <a:moveTo>
                    <a:pt x="0" y="431800"/>
                  </a:moveTo>
                  <a:lnTo>
                    <a:pt x="0" y="690879"/>
                  </a:lnTo>
                </a:path>
                <a:path w="335914" h="690879">
                  <a:moveTo>
                    <a:pt x="0" y="431800"/>
                  </a:moveTo>
                  <a:lnTo>
                    <a:pt x="167639" y="345439"/>
                  </a:lnTo>
                </a:path>
                <a:path w="335914" h="690879">
                  <a:moveTo>
                    <a:pt x="167639" y="345439"/>
                  </a:moveTo>
                  <a:lnTo>
                    <a:pt x="0" y="259079"/>
                  </a:lnTo>
                </a:path>
                <a:path w="335914" h="690879">
                  <a:moveTo>
                    <a:pt x="0" y="690879"/>
                  </a:moveTo>
                  <a:lnTo>
                    <a:pt x="335407" y="518160"/>
                  </a:lnTo>
                </a:path>
                <a:path w="335914" h="690879">
                  <a:moveTo>
                    <a:pt x="0" y="0"/>
                  </a:moveTo>
                  <a:lnTo>
                    <a:pt x="335407" y="172719"/>
                  </a:lnTo>
                </a:path>
                <a:path w="335914" h="690879">
                  <a:moveTo>
                    <a:pt x="335407" y="172719"/>
                  </a:moveTo>
                  <a:lnTo>
                    <a:pt x="335407" y="5181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BEA10211-21DC-5DD6-C7B8-3CCBA5B0DF83}"/>
              </a:ext>
            </a:extLst>
          </p:cNvPr>
          <p:cNvSpPr txBox="1"/>
          <p:nvPr/>
        </p:nvSpPr>
        <p:spPr>
          <a:xfrm>
            <a:off x="5121911" y="3608604"/>
            <a:ext cx="335915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C2149100-9B37-34D2-C03D-21864C2D0E40}"/>
              </a:ext>
            </a:extLst>
          </p:cNvPr>
          <p:cNvSpPr txBox="1"/>
          <p:nvPr/>
        </p:nvSpPr>
        <p:spPr>
          <a:xfrm>
            <a:off x="3445258" y="3608604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B740D304-9F62-41CD-AE23-3AF7E3AAE463}"/>
              </a:ext>
            </a:extLst>
          </p:cNvPr>
          <p:cNvSpPr txBox="1"/>
          <p:nvPr/>
        </p:nvSpPr>
        <p:spPr>
          <a:xfrm>
            <a:off x="5959953" y="3608604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3F0BD3A-04D3-8B39-2190-2C58969B3FF3}"/>
              </a:ext>
            </a:extLst>
          </p:cNvPr>
          <p:cNvSpPr txBox="1"/>
          <p:nvPr/>
        </p:nvSpPr>
        <p:spPr>
          <a:xfrm>
            <a:off x="2607058" y="3608604"/>
            <a:ext cx="335915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object 11">
            <a:extLst>
              <a:ext uri="{FF2B5EF4-FFF2-40B4-BE49-F238E27FC236}">
                <a16:creationId xmlns:a16="http://schemas.microsoft.com/office/drawing/2014/main" id="{919A2FD1-C67B-490D-D567-41AF97497412}"/>
              </a:ext>
            </a:extLst>
          </p:cNvPr>
          <p:cNvGrpSpPr/>
          <p:nvPr/>
        </p:nvGrpSpPr>
        <p:grpSpPr>
          <a:xfrm>
            <a:off x="3774315" y="3429534"/>
            <a:ext cx="2192655" cy="1913255"/>
            <a:chOff x="4169283" y="3600450"/>
            <a:chExt cx="2192655" cy="19132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013C3ECB-5B44-9AE1-B402-FADBE40A3741}"/>
                </a:ext>
              </a:extLst>
            </p:cNvPr>
            <p:cNvSpPr/>
            <p:nvPr/>
          </p:nvSpPr>
          <p:spPr>
            <a:xfrm>
              <a:off x="4175633" y="3865879"/>
              <a:ext cx="502920" cy="345440"/>
            </a:xfrm>
            <a:custGeom>
              <a:avLst/>
              <a:gdLst/>
              <a:ahLst/>
              <a:cxnLst/>
              <a:rect l="l" t="t" r="r" b="b"/>
              <a:pathLst>
                <a:path w="502920" h="345439">
                  <a:moveTo>
                    <a:pt x="0" y="0"/>
                  </a:moveTo>
                  <a:lnTo>
                    <a:pt x="167639" y="0"/>
                  </a:lnTo>
                </a:path>
                <a:path w="502920" h="345439">
                  <a:moveTo>
                    <a:pt x="0" y="345440"/>
                  </a:moveTo>
                  <a:lnTo>
                    <a:pt x="167639" y="345440"/>
                  </a:lnTo>
                </a:path>
                <a:path w="502920" h="345439">
                  <a:moveTo>
                    <a:pt x="335279" y="0"/>
                  </a:moveTo>
                  <a:lnTo>
                    <a:pt x="502919" y="0"/>
                  </a:lnTo>
                </a:path>
                <a:path w="502920" h="345439">
                  <a:moveTo>
                    <a:pt x="335279" y="345440"/>
                  </a:moveTo>
                  <a:lnTo>
                    <a:pt x="502919" y="3454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2C7F6AB5-2F7A-E1A0-8F9B-62E257EB1114}"/>
                </a:ext>
              </a:extLst>
            </p:cNvPr>
            <p:cNvSpPr/>
            <p:nvPr/>
          </p:nvSpPr>
          <p:spPr>
            <a:xfrm>
              <a:off x="5181600" y="36068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57B1882D-691F-798F-9E34-3F6C4BE9AFCE}"/>
                </a:ext>
              </a:extLst>
            </p:cNvPr>
            <p:cNvSpPr/>
            <p:nvPr/>
          </p:nvSpPr>
          <p:spPr>
            <a:xfrm>
              <a:off x="5013960" y="4038600"/>
              <a:ext cx="1006475" cy="345440"/>
            </a:xfrm>
            <a:custGeom>
              <a:avLst/>
              <a:gdLst/>
              <a:ahLst/>
              <a:cxnLst/>
              <a:rect l="l" t="t" r="r" b="b"/>
              <a:pathLst>
                <a:path w="1006475" h="345439">
                  <a:moveTo>
                    <a:pt x="0" y="0"/>
                  </a:moveTo>
                  <a:lnTo>
                    <a:pt x="167639" y="0"/>
                  </a:lnTo>
                </a:path>
                <a:path w="1006475" h="345439">
                  <a:moveTo>
                    <a:pt x="335279" y="0"/>
                  </a:moveTo>
                  <a:lnTo>
                    <a:pt x="502919" y="0"/>
                  </a:lnTo>
                </a:path>
                <a:path w="1006475" h="345439">
                  <a:moveTo>
                    <a:pt x="419100" y="0"/>
                  </a:moveTo>
                  <a:lnTo>
                    <a:pt x="419100" y="345439"/>
                  </a:lnTo>
                </a:path>
                <a:path w="1006475" h="345439">
                  <a:moveTo>
                    <a:pt x="838200" y="0"/>
                  </a:moveTo>
                  <a:lnTo>
                    <a:pt x="100596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A11232B3-FAFF-1ED5-8457-DF3BEFCA9130}"/>
                </a:ext>
              </a:extLst>
            </p:cNvPr>
            <p:cNvSpPr/>
            <p:nvPr/>
          </p:nvSpPr>
          <p:spPr>
            <a:xfrm>
              <a:off x="6019927" y="36068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F7A157D3-1DAC-6E54-8421-0F233D8CA7C3}"/>
                </a:ext>
              </a:extLst>
            </p:cNvPr>
            <p:cNvSpPr/>
            <p:nvPr/>
          </p:nvSpPr>
          <p:spPr>
            <a:xfrm>
              <a:off x="5433060" y="4038600"/>
              <a:ext cx="922655" cy="345440"/>
            </a:xfrm>
            <a:custGeom>
              <a:avLst/>
              <a:gdLst/>
              <a:ahLst/>
              <a:cxnLst/>
              <a:rect l="l" t="t" r="r" b="b"/>
              <a:pathLst>
                <a:path w="922654" h="345439">
                  <a:moveTo>
                    <a:pt x="754506" y="0"/>
                  </a:moveTo>
                  <a:lnTo>
                    <a:pt x="922147" y="0"/>
                  </a:lnTo>
                </a:path>
                <a:path w="922654" h="345439">
                  <a:moveTo>
                    <a:pt x="0" y="345439"/>
                  </a:moveTo>
                  <a:lnTo>
                    <a:pt x="502919" y="345439"/>
                  </a:lnTo>
                </a:path>
                <a:path w="922654" h="345439">
                  <a:moveTo>
                    <a:pt x="502919" y="172720"/>
                  </a:moveTo>
                  <a:lnTo>
                    <a:pt x="586866" y="172720"/>
                  </a:lnTo>
                </a:path>
                <a:path w="922654" h="345439">
                  <a:moveTo>
                    <a:pt x="502919" y="172720"/>
                  </a:moveTo>
                  <a:lnTo>
                    <a:pt x="502919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4C616BE8-7237-B897-4736-3BF29EF5DD74}"/>
                </a:ext>
              </a:extLst>
            </p:cNvPr>
            <p:cNvSpPr/>
            <p:nvPr/>
          </p:nvSpPr>
          <p:spPr>
            <a:xfrm>
              <a:off x="5181600" y="46433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object 18">
            <a:extLst>
              <a:ext uri="{FF2B5EF4-FFF2-40B4-BE49-F238E27FC236}">
                <a16:creationId xmlns:a16="http://schemas.microsoft.com/office/drawing/2014/main" id="{29FDB13F-2ED3-A8EB-8332-6E57B58BF2C9}"/>
              </a:ext>
            </a:extLst>
          </p:cNvPr>
          <p:cNvGrpSpPr/>
          <p:nvPr/>
        </p:nvGrpSpPr>
        <p:grpSpPr>
          <a:xfrm>
            <a:off x="2942337" y="3262910"/>
            <a:ext cx="502920" cy="3368675"/>
            <a:chOff x="3337305" y="3433826"/>
            <a:chExt cx="502920" cy="3368675"/>
          </a:xfrm>
        </p:grpSpPr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7F658C06-74D1-D77F-B1FF-EBE568595446}"/>
                </a:ext>
              </a:extLst>
            </p:cNvPr>
            <p:cNvSpPr/>
            <p:nvPr/>
          </p:nvSpPr>
          <p:spPr>
            <a:xfrm>
              <a:off x="3504945" y="36068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51F063E8-94ED-9CC7-9858-C59905D47751}"/>
                </a:ext>
              </a:extLst>
            </p:cNvPr>
            <p:cNvSpPr/>
            <p:nvPr/>
          </p:nvSpPr>
          <p:spPr>
            <a:xfrm>
              <a:off x="3337305" y="4038600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167640" y="0"/>
                  </a:lnTo>
                </a:path>
                <a:path w="502920">
                  <a:moveTo>
                    <a:pt x="335280" y="0"/>
                  </a:moveTo>
                  <a:lnTo>
                    <a:pt x="5029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5B442E45-5905-53BF-4ECD-26F8466C8911}"/>
                </a:ext>
              </a:extLst>
            </p:cNvPr>
            <p:cNvSpPr/>
            <p:nvPr/>
          </p:nvSpPr>
          <p:spPr>
            <a:xfrm>
              <a:off x="3589400" y="3433826"/>
              <a:ext cx="0" cy="3368675"/>
            </a:xfrm>
            <a:custGeom>
              <a:avLst/>
              <a:gdLst/>
              <a:ahLst/>
              <a:cxnLst/>
              <a:rect l="l" t="t" r="r" b="b"/>
              <a:pathLst>
                <a:path h="3368675">
                  <a:moveTo>
                    <a:pt x="0" y="0"/>
                  </a:moveTo>
                  <a:lnTo>
                    <a:pt x="0" y="336861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object 22">
            <a:extLst>
              <a:ext uri="{FF2B5EF4-FFF2-40B4-BE49-F238E27FC236}">
                <a16:creationId xmlns:a16="http://schemas.microsoft.com/office/drawing/2014/main" id="{D647A8AD-B8FA-ED3D-8283-E5DF14630275}"/>
              </a:ext>
            </a:extLst>
          </p:cNvPr>
          <p:cNvSpPr txBox="1"/>
          <p:nvPr/>
        </p:nvSpPr>
        <p:spPr>
          <a:xfrm>
            <a:off x="6798058" y="4645559"/>
            <a:ext cx="33528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2853BDAB-1260-C43B-9458-AB37CC5ECD6A}"/>
              </a:ext>
            </a:extLst>
          </p:cNvPr>
          <p:cNvSpPr txBox="1"/>
          <p:nvPr/>
        </p:nvSpPr>
        <p:spPr>
          <a:xfrm>
            <a:off x="4283521" y="4645559"/>
            <a:ext cx="33528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57548A5D-1824-2B7D-7524-8178372FFC27}"/>
              </a:ext>
            </a:extLst>
          </p:cNvPr>
          <p:cNvSpPr txBox="1"/>
          <p:nvPr/>
        </p:nvSpPr>
        <p:spPr>
          <a:xfrm>
            <a:off x="7636258" y="4645559"/>
            <a:ext cx="33528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60616E21-3BC3-E0C5-E800-2D97CCA3812A}"/>
              </a:ext>
            </a:extLst>
          </p:cNvPr>
          <p:cNvSpPr txBox="1"/>
          <p:nvPr/>
        </p:nvSpPr>
        <p:spPr>
          <a:xfrm>
            <a:off x="3445258" y="4645559"/>
            <a:ext cx="33528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26">
            <a:extLst>
              <a:ext uri="{FF2B5EF4-FFF2-40B4-BE49-F238E27FC236}">
                <a16:creationId xmlns:a16="http://schemas.microsoft.com/office/drawing/2014/main" id="{74E67B78-40E3-1E42-B18D-7B6488FEBCD3}"/>
              </a:ext>
            </a:extLst>
          </p:cNvPr>
          <p:cNvGrpSpPr/>
          <p:nvPr/>
        </p:nvGrpSpPr>
        <p:grpSpPr>
          <a:xfrm>
            <a:off x="3773807" y="4466107"/>
            <a:ext cx="3869054" cy="1913255"/>
            <a:chOff x="4168775" y="4637023"/>
            <a:chExt cx="3869054" cy="1913255"/>
          </a:xfrm>
        </p:grpSpPr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C6C95318-6AC6-C58F-BDEB-08015DD890F3}"/>
                </a:ext>
              </a:extLst>
            </p:cNvPr>
            <p:cNvSpPr/>
            <p:nvPr/>
          </p:nvSpPr>
          <p:spPr>
            <a:xfrm>
              <a:off x="4343400" y="4643373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915D4784-1F01-5F8F-E266-A722B59D4517}"/>
                </a:ext>
              </a:extLst>
            </p:cNvPr>
            <p:cNvSpPr/>
            <p:nvPr/>
          </p:nvSpPr>
          <p:spPr>
            <a:xfrm>
              <a:off x="4175125" y="4902199"/>
              <a:ext cx="1006475" cy="346075"/>
            </a:xfrm>
            <a:custGeom>
              <a:avLst/>
              <a:gdLst/>
              <a:ahLst/>
              <a:cxnLst/>
              <a:rect l="l" t="t" r="r" b="b"/>
              <a:pathLst>
                <a:path w="1006475" h="346075">
                  <a:moveTo>
                    <a:pt x="0" y="172974"/>
                  </a:moveTo>
                  <a:lnTo>
                    <a:pt x="168275" y="172974"/>
                  </a:lnTo>
                </a:path>
                <a:path w="1006475" h="346075">
                  <a:moveTo>
                    <a:pt x="336550" y="172974"/>
                  </a:moveTo>
                  <a:lnTo>
                    <a:pt x="503300" y="172974"/>
                  </a:lnTo>
                </a:path>
                <a:path w="1006475" h="346075">
                  <a:moveTo>
                    <a:pt x="838200" y="0"/>
                  </a:moveTo>
                  <a:lnTo>
                    <a:pt x="1006475" y="0"/>
                  </a:lnTo>
                </a:path>
                <a:path w="1006475" h="346075">
                  <a:moveTo>
                    <a:pt x="838200" y="346075"/>
                  </a:moveTo>
                  <a:lnTo>
                    <a:pt x="1006475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1EF0E933-9C21-E81B-F417-EFDAD8E0BC86}"/>
                </a:ext>
              </a:extLst>
            </p:cNvPr>
            <p:cNvSpPr/>
            <p:nvPr/>
          </p:nvSpPr>
          <p:spPr>
            <a:xfrm>
              <a:off x="6858000" y="4643373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91D89412-A34C-B109-CD99-490F02945256}"/>
                </a:ext>
              </a:extLst>
            </p:cNvPr>
            <p:cNvSpPr/>
            <p:nvPr/>
          </p:nvSpPr>
          <p:spPr>
            <a:xfrm>
              <a:off x="7026275" y="5075173"/>
              <a:ext cx="669925" cy="344805"/>
            </a:xfrm>
            <a:custGeom>
              <a:avLst/>
              <a:gdLst/>
              <a:ahLst/>
              <a:cxnLst/>
              <a:rect l="l" t="t" r="r" b="b"/>
              <a:pathLst>
                <a:path w="669925" h="344804">
                  <a:moveTo>
                    <a:pt x="0" y="0"/>
                  </a:moveTo>
                  <a:lnTo>
                    <a:pt x="166750" y="0"/>
                  </a:lnTo>
                </a:path>
                <a:path w="669925" h="344804">
                  <a:moveTo>
                    <a:pt x="82550" y="0"/>
                  </a:moveTo>
                  <a:lnTo>
                    <a:pt x="82550" y="344550"/>
                  </a:lnTo>
                </a:path>
                <a:path w="669925" h="344804">
                  <a:moveTo>
                    <a:pt x="501650" y="0"/>
                  </a:moveTo>
                  <a:lnTo>
                    <a:pt x="6699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5EAA797D-69D7-CBB0-22F8-E42A8BEAADBE}"/>
                </a:ext>
              </a:extLst>
            </p:cNvPr>
            <p:cNvSpPr/>
            <p:nvPr/>
          </p:nvSpPr>
          <p:spPr>
            <a:xfrm>
              <a:off x="7696200" y="4643373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BFBDB506-2D01-5CC8-2F63-94536C432562}"/>
                </a:ext>
              </a:extLst>
            </p:cNvPr>
            <p:cNvSpPr/>
            <p:nvPr/>
          </p:nvSpPr>
          <p:spPr>
            <a:xfrm>
              <a:off x="7108825" y="5075173"/>
              <a:ext cx="922655" cy="344805"/>
            </a:xfrm>
            <a:custGeom>
              <a:avLst/>
              <a:gdLst/>
              <a:ahLst/>
              <a:cxnLst/>
              <a:rect l="l" t="t" r="r" b="b"/>
              <a:pathLst>
                <a:path w="922654" h="344804">
                  <a:moveTo>
                    <a:pt x="755650" y="0"/>
                  </a:moveTo>
                  <a:lnTo>
                    <a:pt x="922401" y="0"/>
                  </a:lnTo>
                </a:path>
                <a:path w="922654" h="344804">
                  <a:moveTo>
                    <a:pt x="0" y="344550"/>
                  </a:moveTo>
                  <a:lnTo>
                    <a:pt x="503300" y="344550"/>
                  </a:lnTo>
                </a:path>
                <a:path w="922654" h="344804">
                  <a:moveTo>
                    <a:pt x="503300" y="173100"/>
                  </a:moveTo>
                  <a:lnTo>
                    <a:pt x="587375" y="173100"/>
                  </a:lnTo>
                </a:path>
                <a:path w="922654" h="344804">
                  <a:moveTo>
                    <a:pt x="503300" y="173100"/>
                  </a:moveTo>
                  <a:lnTo>
                    <a:pt x="503300" y="344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A3E10151-358E-C048-E184-BFC3CF939564}"/>
                </a:ext>
              </a:extLst>
            </p:cNvPr>
            <p:cNvSpPr/>
            <p:nvPr/>
          </p:nvSpPr>
          <p:spPr>
            <a:xfrm>
              <a:off x="6858000" y="56800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978F6442-3367-F13E-F2CE-5DBD75701818}"/>
                </a:ext>
              </a:extLst>
            </p:cNvPr>
            <p:cNvSpPr/>
            <p:nvPr/>
          </p:nvSpPr>
          <p:spPr>
            <a:xfrm>
              <a:off x="7193026" y="5765799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79">
                  <a:moveTo>
                    <a:pt x="0" y="0"/>
                  </a:moveTo>
                  <a:lnTo>
                    <a:pt x="0" y="258952"/>
                  </a:lnTo>
                </a:path>
                <a:path w="335279" h="690879">
                  <a:moveTo>
                    <a:pt x="0" y="431546"/>
                  </a:moveTo>
                  <a:lnTo>
                    <a:pt x="0" y="690626"/>
                  </a:lnTo>
                </a:path>
                <a:path w="335279" h="690879">
                  <a:moveTo>
                    <a:pt x="0" y="431546"/>
                  </a:moveTo>
                  <a:lnTo>
                    <a:pt x="167385" y="345313"/>
                  </a:lnTo>
                </a:path>
                <a:path w="335279" h="690879">
                  <a:moveTo>
                    <a:pt x="167385" y="345313"/>
                  </a:moveTo>
                  <a:lnTo>
                    <a:pt x="0" y="258952"/>
                  </a:lnTo>
                </a:path>
                <a:path w="335279" h="690879">
                  <a:moveTo>
                    <a:pt x="0" y="690626"/>
                  </a:moveTo>
                  <a:lnTo>
                    <a:pt x="334899" y="517906"/>
                  </a:lnTo>
                </a:path>
                <a:path w="335279" h="690879">
                  <a:moveTo>
                    <a:pt x="0" y="0"/>
                  </a:moveTo>
                  <a:lnTo>
                    <a:pt x="334899" y="172593"/>
                  </a:lnTo>
                </a:path>
                <a:path w="335279" h="690879">
                  <a:moveTo>
                    <a:pt x="334899" y="172593"/>
                  </a:moveTo>
                  <a:lnTo>
                    <a:pt x="334899" y="51790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object 35">
            <a:extLst>
              <a:ext uri="{FF2B5EF4-FFF2-40B4-BE49-F238E27FC236}">
                <a16:creationId xmlns:a16="http://schemas.microsoft.com/office/drawing/2014/main" id="{C0395D06-FA92-7CCA-B18F-BC131AFFB9BB}"/>
              </a:ext>
            </a:extLst>
          </p:cNvPr>
          <p:cNvSpPr txBox="1"/>
          <p:nvPr/>
        </p:nvSpPr>
        <p:spPr>
          <a:xfrm>
            <a:off x="7636258" y="5680672"/>
            <a:ext cx="335280" cy="31547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B8E9A4EE-FDB9-E27E-F379-75C759263B58}"/>
              </a:ext>
            </a:extLst>
          </p:cNvPr>
          <p:cNvSpPr txBox="1"/>
          <p:nvPr/>
        </p:nvSpPr>
        <p:spPr>
          <a:xfrm>
            <a:off x="5959953" y="5680672"/>
            <a:ext cx="335280" cy="31547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794693A7-F738-5728-A641-E3147A46E3D3}"/>
              </a:ext>
            </a:extLst>
          </p:cNvPr>
          <p:cNvSpPr txBox="1"/>
          <p:nvPr/>
        </p:nvSpPr>
        <p:spPr>
          <a:xfrm>
            <a:off x="8474458" y="5680672"/>
            <a:ext cx="335280" cy="31547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38C8A50C-FC18-C633-0166-08E9ED9B5E73}"/>
              </a:ext>
            </a:extLst>
          </p:cNvPr>
          <p:cNvSpPr txBox="1"/>
          <p:nvPr/>
        </p:nvSpPr>
        <p:spPr>
          <a:xfrm>
            <a:off x="4283521" y="5680672"/>
            <a:ext cx="335280" cy="31547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object 39">
            <a:extLst>
              <a:ext uri="{FF2B5EF4-FFF2-40B4-BE49-F238E27FC236}">
                <a16:creationId xmlns:a16="http://schemas.microsoft.com/office/drawing/2014/main" id="{6E6C7446-1386-33E0-740A-D51C86CD0508}"/>
              </a:ext>
            </a:extLst>
          </p:cNvPr>
          <p:cNvGrpSpPr/>
          <p:nvPr/>
        </p:nvGrpSpPr>
        <p:grpSpPr>
          <a:xfrm>
            <a:off x="4026283" y="3250210"/>
            <a:ext cx="4448175" cy="3381375"/>
            <a:chOff x="4421251" y="3421126"/>
            <a:chExt cx="4448175" cy="3381375"/>
          </a:xfrm>
        </p:grpSpPr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224C2465-6153-33EC-D4E4-7833FF91064B}"/>
                </a:ext>
              </a:extLst>
            </p:cNvPr>
            <p:cNvSpPr/>
            <p:nvPr/>
          </p:nvSpPr>
          <p:spPr>
            <a:xfrm>
              <a:off x="4427601" y="3433826"/>
              <a:ext cx="0" cy="3368675"/>
            </a:xfrm>
            <a:custGeom>
              <a:avLst/>
              <a:gdLst/>
              <a:ahLst/>
              <a:cxnLst/>
              <a:rect l="l" t="t" r="r" b="b"/>
              <a:pathLst>
                <a:path h="3368675">
                  <a:moveTo>
                    <a:pt x="0" y="0"/>
                  </a:moveTo>
                  <a:lnTo>
                    <a:pt x="0" y="336861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9A632F09-4F5E-ED36-2DF6-293E233BAF9F}"/>
                </a:ext>
              </a:extLst>
            </p:cNvPr>
            <p:cNvSpPr/>
            <p:nvPr/>
          </p:nvSpPr>
          <p:spPr>
            <a:xfrm>
              <a:off x="5181600" y="568007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BCFC8E04-053F-0C3A-8BC7-3B248BD2406A}"/>
                </a:ext>
              </a:extLst>
            </p:cNvPr>
            <p:cNvSpPr/>
            <p:nvPr/>
          </p:nvSpPr>
          <p:spPr>
            <a:xfrm>
              <a:off x="5013325" y="611187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bject 43">
              <a:extLst>
                <a:ext uri="{FF2B5EF4-FFF2-40B4-BE49-F238E27FC236}">
                  <a16:creationId xmlns:a16="http://schemas.microsoft.com/office/drawing/2014/main" id="{94701151-A90D-EDA9-7841-DC56A0C1D70D}"/>
                </a:ext>
              </a:extLst>
            </p:cNvPr>
            <p:cNvSpPr/>
            <p:nvPr/>
          </p:nvSpPr>
          <p:spPr>
            <a:xfrm>
              <a:off x="5265801" y="3433826"/>
              <a:ext cx="838200" cy="3368675"/>
            </a:xfrm>
            <a:custGeom>
              <a:avLst/>
              <a:gdLst/>
              <a:ahLst/>
              <a:cxnLst/>
              <a:rect l="l" t="t" r="r" b="b"/>
              <a:pathLst>
                <a:path w="838200" h="3368675">
                  <a:moveTo>
                    <a:pt x="0" y="0"/>
                  </a:moveTo>
                  <a:lnTo>
                    <a:pt x="0" y="3368611"/>
                  </a:lnTo>
                </a:path>
                <a:path w="838200" h="3368675">
                  <a:moveTo>
                    <a:pt x="838200" y="0"/>
                  </a:moveTo>
                  <a:lnTo>
                    <a:pt x="838200" y="336861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4B54654A-CE4C-1823-7127-95D66D6E5839}"/>
                </a:ext>
              </a:extLst>
            </p:cNvPr>
            <p:cNvSpPr/>
            <p:nvPr/>
          </p:nvSpPr>
          <p:spPr>
            <a:xfrm>
              <a:off x="6066536" y="4001135"/>
              <a:ext cx="227329" cy="901065"/>
            </a:xfrm>
            <a:custGeom>
              <a:avLst/>
              <a:gdLst/>
              <a:ahLst/>
              <a:cxnLst/>
              <a:rect l="l" t="t" r="r" b="b"/>
              <a:pathLst>
                <a:path w="227329" h="901064">
                  <a:moveTo>
                    <a:pt x="177176" y="828680"/>
                  </a:moveTo>
                  <a:lnTo>
                    <a:pt x="152273" y="833501"/>
                  </a:lnTo>
                  <a:lnTo>
                    <a:pt x="204088" y="901064"/>
                  </a:lnTo>
                  <a:lnTo>
                    <a:pt x="220884" y="841120"/>
                  </a:lnTo>
                  <a:lnTo>
                    <a:pt x="179577" y="841120"/>
                  </a:lnTo>
                  <a:lnTo>
                    <a:pt x="177176" y="828680"/>
                  </a:lnTo>
                  <a:close/>
                </a:path>
                <a:path w="227329" h="901064">
                  <a:moveTo>
                    <a:pt x="202071" y="823862"/>
                  </a:moveTo>
                  <a:lnTo>
                    <a:pt x="177176" y="828680"/>
                  </a:lnTo>
                  <a:lnTo>
                    <a:pt x="179577" y="841120"/>
                  </a:lnTo>
                  <a:lnTo>
                    <a:pt x="204469" y="836294"/>
                  </a:lnTo>
                  <a:lnTo>
                    <a:pt x="202071" y="823862"/>
                  </a:lnTo>
                  <a:close/>
                </a:path>
                <a:path w="227329" h="901064">
                  <a:moveTo>
                    <a:pt x="227075" y="819022"/>
                  </a:moveTo>
                  <a:lnTo>
                    <a:pt x="202071" y="823862"/>
                  </a:lnTo>
                  <a:lnTo>
                    <a:pt x="204469" y="836294"/>
                  </a:lnTo>
                  <a:lnTo>
                    <a:pt x="179577" y="841120"/>
                  </a:lnTo>
                  <a:lnTo>
                    <a:pt x="220884" y="841120"/>
                  </a:lnTo>
                  <a:lnTo>
                    <a:pt x="227075" y="819022"/>
                  </a:lnTo>
                  <a:close/>
                </a:path>
                <a:path w="227329" h="901064">
                  <a:moveTo>
                    <a:pt x="56641" y="69945"/>
                  </a:moveTo>
                  <a:lnTo>
                    <a:pt x="44576" y="74929"/>
                  </a:lnTo>
                  <a:lnTo>
                    <a:pt x="31659" y="74929"/>
                  </a:lnTo>
                  <a:lnTo>
                    <a:pt x="177176" y="828680"/>
                  </a:lnTo>
                  <a:lnTo>
                    <a:pt x="202071" y="823862"/>
                  </a:lnTo>
                  <a:lnTo>
                    <a:pt x="57603" y="74929"/>
                  </a:lnTo>
                  <a:lnTo>
                    <a:pt x="44576" y="74929"/>
                  </a:lnTo>
                  <a:lnTo>
                    <a:pt x="57578" y="74800"/>
                  </a:lnTo>
                  <a:lnTo>
                    <a:pt x="56641" y="69945"/>
                  </a:lnTo>
                  <a:close/>
                </a:path>
                <a:path w="227329" h="901064">
                  <a:moveTo>
                    <a:pt x="49911" y="35051"/>
                  </a:moveTo>
                  <a:lnTo>
                    <a:pt x="24891" y="39877"/>
                  </a:lnTo>
                  <a:lnTo>
                    <a:pt x="31634" y="74800"/>
                  </a:lnTo>
                  <a:lnTo>
                    <a:pt x="44576" y="74929"/>
                  </a:lnTo>
                  <a:lnTo>
                    <a:pt x="56641" y="69945"/>
                  </a:lnTo>
                  <a:lnTo>
                    <a:pt x="49911" y="35051"/>
                  </a:lnTo>
                  <a:close/>
                </a:path>
                <a:path w="227329" h="901064">
                  <a:moveTo>
                    <a:pt x="30225" y="0"/>
                  </a:moveTo>
                  <a:lnTo>
                    <a:pt x="16216" y="5788"/>
                  </a:lnTo>
                  <a:lnTo>
                    <a:pt x="5873" y="16113"/>
                  </a:lnTo>
                  <a:lnTo>
                    <a:pt x="150" y="29557"/>
                  </a:lnTo>
                  <a:lnTo>
                    <a:pt x="0" y="44703"/>
                  </a:lnTo>
                  <a:lnTo>
                    <a:pt x="5732" y="58713"/>
                  </a:lnTo>
                  <a:lnTo>
                    <a:pt x="16049" y="69056"/>
                  </a:lnTo>
                  <a:lnTo>
                    <a:pt x="29485" y="74779"/>
                  </a:lnTo>
                  <a:lnTo>
                    <a:pt x="31634" y="74800"/>
                  </a:lnTo>
                  <a:lnTo>
                    <a:pt x="24891" y="39877"/>
                  </a:lnTo>
                  <a:lnTo>
                    <a:pt x="49911" y="35051"/>
                  </a:lnTo>
                  <a:lnTo>
                    <a:pt x="74754" y="35051"/>
                  </a:lnTo>
                  <a:lnTo>
                    <a:pt x="74802" y="30225"/>
                  </a:lnTo>
                  <a:lnTo>
                    <a:pt x="69070" y="16216"/>
                  </a:lnTo>
                  <a:lnTo>
                    <a:pt x="58753" y="5873"/>
                  </a:lnTo>
                  <a:lnTo>
                    <a:pt x="45317" y="150"/>
                  </a:lnTo>
                  <a:lnTo>
                    <a:pt x="30225" y="0"/>
                  </a:lnTo>
                  <a:close/>
                </a:path>
                <a:path w="227329" h="901064">
                  <a:moveTo>
                    <a:pt x="74754" y="35051"/>
                  </a:moveTo>
                  <a:lnTo>
                    <a:pt x="49911" y="35051"/>
                  </a:lnTo>
                  <a:lnTo>
                    <a:pt x="56641" y="69945"/>
                  </a:lnTo>
                  <a:lnTo>
                    <a:pt x="58586" y="69141"/>
                  </a:lnTo>
                  <a:lnTo>
                    <a:pt x="68929" y="58816"/>
                  </a:lnTo>
                  <a:lnTo>
                    <a:pt x="74652" y="45372"/>
                  </a:lnTo>
                  <a:lnTo>
                    <a:pt x="74754" y="350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27F37358-B24B-5BBD-4DE3-5F71B8E1C6D1}"/>
                </a:ext>
              </a:extLst>
            </p:cNvPr>
            <p:cNvSpPr/>
            <p:nvPr/>
          </p:nvSpPr>
          <p:spPr>
            <a:xfrm>
              <a:off x="6019800" y="46433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AC70C150-F917-38F1-DBAC-B34B3302B3F4}"/>
                </a:ext>
              </a:extLst>
            </p:cNvPr>
            <p:cNvSpPr/>
            <p:nvPr/>
          </p:nvSpPr>
          <p:spPr>
            <a:xfrm>
              <a:off x="6354826" y="4729099"/>
              <a:ext cx="838200" cy="1554480"/>
            </a:xfrm>
            <a:custGeom>
              <a:avLst/>
              <a:gdLst/>
              <a:ahLst/>
              <a:cxnLst/>
              <a:rect l="l" t="t" r="r" b="b"/>
              <a:pathLst>
                <a:path w="838200" h="1554479">
                  <a:moveTo>
                    <a:pt x="0" y="0"/>
                  </a:moveTo>
                  <a:lnTo>
                    <a:pt x="0" y="259080"/>
                  </a:lnTo>
                </a:path>
                <a:path w="838200" h="1554479">
                  <a:moveTo>
                    <a:pt x="0" y="431673"/>
                  </a:moveTo>
                  <a:lnTo>
                    <a:pt x="0" y="690626"/>
                  </a:lnTo>
                </a:path>
                <a:path w="838200" h="1554479">
                  <a:moveTo>
                    <a:pt x="0" y="431673"/>
                  </a:moveTo>
                  <a:lnTo>
                    <a:pt x="167385" y="345313"/>
                  </a:lnTo>
                </a:path>
                <a:path w="838200" h="1554479">
                  <a:moveTo>
                    <a:pt x="167385" y="345313"/>
                  </a:moveTo>
                  <a:lnTo>
                    <a:pt x="0" y="259080"/>
                  </a:lnTo>
                </a:path>
                <a:path w="838200" h="1554479">
                  <a:moveTo>
                    <a:pt x="334899" y="1209675"/>
                  </a:moveTo>
                  <a:lnTo>
                    <a:pt x="503174" y="1209675"/>
                  </a:lnTo>
                </a:path>
                <a:path w="838200" h="1554479">
                  <a:moveTo>
                    <a:pt x="334899" y="1554226"/>
                  </a:moveTo>
                  <a:lnTo>
                    <a:pt x="503174" y="1554226"/>
                  </a:lnTo>
                </a:path>
                <a:path w="838200" h="1554479">
                  <a:moveTo>
                    <a:pt x="671449" y="1209675"/>
                  </a:moveTo>
                  <a:lnTo>
                    <a:pt x="838200" y="1209675"/>
                  </a:lnTo>
                </a:path>
                <a:path w="838200" h="1554479">
                  <a:moveTo>
                    <a:pt x="671449" y="1554226"/>
                  </a:moveTo>
                  <a:lnTo>
                    <a:pt x="838200" y="15542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ACE0B0E2-0844-09A0-A0BC-E509747F453B}"/>
                </a:ext>
              </a:extLst>
            </p:cNvPr>
            <p:cNvSpPr/>
            <p:nvPr/>
          </p:nvSpPr>
          <p:spPr>
            <a:xfrm>
              <a:off x="7696200" y="568007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bject 48">
              <a:extLst>
                <a:ext uri="{FF2B5EF4-FFF2-40B4-BE49-F238E27FC236}">
                  <a16:creationId xmlns:a16="http://schemas.microsoft.com/office/drawing/2014/main" id="{EC2F5CC9-F90B-4701-9A89-E61464980357}"/>
                </a:ext>
              </a:extLst>
            </p:cNvPr>
            <p:cNvSpPr/>
            <p:nvPr/>
          </p:nvSpPr>
          <p:spPr>
            <a:xfrm>
              <a:off x="7527925" y="6111875"/>
              <a:ext cx="1006475" cy="344805"/>
            </a:xfrm>
            <a:custGeom>
              <a:avLst/>
              <a:gdLst/>
              <a:ahLst/>
              <a:cxnLst/>
              <a:rect l="l" t="t" r="r" b="b"/>
              <a:pathLst>
                <a:path w="1006475" h="344804">
                  <a:moveTo>
                    <a:pt x="0" y="0"/>
                  </a:moveTo>
                  <a:lnTo>
                    <a:pt x="168275" y="0"/>
                  </a:lnTo>
                </a:path>
                <a:path w="1006475" h="344804">
                  <a:moveTo>
                    <a:pt x="336550" y="0"/>
                  </a:moveTo>
                  <a:lnTo>
                    <a:pt x="503300" y="0"/>
                  </a:lnTo>
                </a:path>
                <a:path w="1006475" h="344804">
                  <a:moveTo>
                    <a:pt x="419100" y="0"/>
                  </a:moveTo>
                  <a:lnTo>
                    <a:pt x="419100" y="344550"/>
                  </a:lnTo>
                </a:path>
                <a:path w="1006475" h="344804">
                  <a:moveTo>
                    <a:pt x="838200" y="0"/>
                  </a:moveTo>
                  <a:lnTo>
                    <a:pt x="10064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bject 49">
              <a:extLst>
                <a:ext uri="{FF2B5EF4-FFF2-40B4-BE49-F238E27FC236}">
                  <a16:creationId xmlns:a16="http://schemas.microsoft.com/office/drawing/2014/main" id="{DFF65D76-953E-D4C9-536F-0D0D71BC0457}"/>
                </a:ext>
              </a:extLst>
            </p:cNvPr>
            <p:cNvSpPr/>
            <p:nvPr/>
          </p:nvSpPr>
          <p:spPr>
            <a:xfrm>
              <a:off x="8534400" y="568007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4D82C3EE-A8BE-935F-A0A8-C781FCD62B0D}"/>
                </a:ext>
              </a:extLst>
            </p:cNvPr>
            <p:cNvSpPr/>
            <p:nvPr/>
          </p:nvSpPr>
          <p:spPr>
            <a:xfrm>
              <a:off x="7947025" y="6111875"/>
              <a:ext cx="922655" cy="344805"/>
            </a:xfrm>
            <a:custGeom>
              <a:avLst/>
              <a:gdLst/>
              <a:ahLst/>
              <a:cxnLst/>
              <a:rect l="l" t="t" r="r" b="b"/>
              <a:pathLst>
                <a:path w="922654" h="344804">
                  <a:moveTo>
                    <a:pt x="755650" y="0"/>
                  </a:moveTo>
                  <a:lnTo>
                    <a:pt x="922401" y="0"/>
                  </a:lnTo>
                </a:path>
                <a:path w="922654" h="344804">
                  <a:moveTo>
                    <a:pt x="0" y="344550"/>
                  </a:moveTo>
                  <a:lnTo>
                    <a:pt x="503300" y="344550"/>
                  </a:lnTo>
                </a:path>
                <a:path w="922654" h="344804">
                  <a:moveTo>
                    <a:pt x="503300" y="171450"/>
                  </a:moveTo>
                  <a:lnTo>
                    <a:pt x="587375" y="171450"/>
                  </a:lnTo>
                </a:path>
                <a:path w="922654" h="344804">
                  <a:moveTo>
                    <a:pt x="503300" y="171450"/>
                  </a:moveTo>
                  <a:lnTo>
                    <a:pt x="503300" y="344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bject 51">
              <a:extLst>
                <a:ext uri="{FF2B5EF4-FFF2-40B4-BE49-F238E27FC236}">
                  <a16:creationId xmlns:a16="http://schemas.microsoft.com/office/drawing/2014/main" id="{F7CDE859-E266-1D4A-F89C-EB291BA223F6}"/>
                </a:ext>
              </a:extLst>
            </p:cNvPr>
            <p:cNvSpPr/>
            <p:nvPr/>
          </p:nvSpPr>
          <p:spPr>
            <a:xfrm>
              <a:off x="6942201" y="3433826"/>
              <a:ext cx="838200" cy="3368675"/>
            </a:xfrm>
            <a:custGeom>
              <a:avLst/>
              <a:gdLst/>
              <a:ahLst/>
              <a:cxnLst/>
              <a:rect l="l" t="t" r="r" b="b"/>
              <a:pathLst>
                <a:path w="838200" h="3368675">
                  <a:moveTo>
                    <a:pt x="0" y="0"/>
                  </a:moveTo>
                  <a:lnTo>
                    <a:pt x="0" y="3368611"/>
                  </a:lnTo>
                </a:path>
                <a:path w="838200" h="3368675">
                  <a:moveTo>
                    <a:pt x="838200" y="0"/>
                  </a:moveTo>
                  <a:lnTo>
                    <a:pt x="838200" y="336861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bject 52">
              <a:extLst>
                <a:ext uri="{FF2B5EF4-FFF2-40B4-BE49-F238E27FC236}">
                  <a16:creationId xmlns:a16="http://schemas.microsoft.com/office/drawing/2014/main" id="{C6FDC2AC-6EB2-E6D6-C8C7-84F388F87587}"/>
                </a:ext>
              </a:extLst>
            </p:cNvPr>
            <p:cNvSpPr/>
            <p:nvPr/>
          </p:nvSpPr>
          <p:spPr>
            <a:xfrm>
              <a:off x="6188075" y="4729099"/>
              <a:ext cx="669925" cy="690880"/>
            </a:xfrm>
            <a:custGeom>
              <a:avLst/>
              <a:gdLst/>
              <a:ahLst/>
              <a:cxnLst/>
              <a:rect l="l" t="t" r="r" b="b"/>
              <a:pathLst>
                <a:path w="669925" h="690879">
                  <a:moveTo>
                    <a:pt x="166750" y="690626"/>
                  </a:moveTo>
                  <a:lnTo>
                    <a:pt x="501650" y="518032"/>
                  </a:lnTo>
                </a:path>
                <a:path w="669925" h="690879">
                  <a:moveTo>
                    <a:pt x="166750" y="0"/>
                  </a:moveTo>
                  <a:lnTo>
                    <a:pt x="501650" y="172719"/>
                  </a:lnTo>
                </a:path>
                <a:path w="669925" h="690879">
                  <a:moveTo>
                    <a:pt x="501650" y="172719"/>
                  </a:moveTo>
                  <a:lnTo>
                    <a:pt x="501650" y="518032"/>
                  </a:lnTo>
                </a:path>
                <a:path w="669925" h="690879">
                  <a:moveTo>
                    <a:pt x="0" y="173100"/>
                  </a:moveTo>
                  <a:lnTo>
                    <a:pt x="166750" y="173100"/>
                  </a:lnTo>
                </a:path>
                <a:path w="669925" h="690879">
                  <a:moveTo>
                    <a:pt x="0" y="519175"/>
                  </a:moveTo>
                  <a:lnTo>
                    <a:pt x="166750" y="519175"/>
                  </a:lnTo>
                </a:path>
                <a:path w="669925" h="690879">
                  <a:moveTo>
                    <a:pt x="501650" y="346075"/>
                  </a:moveTo>
                  <a:lnTo>
                    <a:pt x="669925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3DA21AA0-569D-7260-43A9-3DEADA227670}"/>
                </a:ext>
              </a:extLst>
            </p:cNvPr>
            <p:cNvSpPr/>
            <p:nvPr/>
          </p:nvSpPr>
          <p:spPr>
            <a:xfrm>
              <a:off x="6019800" y="568007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6C8D2C99-0366-E714-D43A-C79817E17718}"/>
                </a:ext>
              </a:extLst>
            </p:cNvPr>
            <p:cNvSpPr/>
            <p:nvPr/>
          </p:nvSpPr>
          <p:spPr>
            <a:xfrm>
              <a:off x="6188075" y="6111875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8" name="object 55">
              <a:extLst>
                <a:ext uri="{FF2B5EF4-FFF2-40B4-BE49-F238E27FC236}">
                  <a16:creationId xmlns:a16="http://schemas.microsoft.com/office/drawing/2014/main" id="{D24D6864-D9CF-0E23-8A5C-C2AE45633F9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3434" y="4761484"/>
              <a:ext cx="451694" cy="539750"/>
            </a:xfrm>
            <a:prstGeom prst="rect">
              <a:avLst/>
            </a:prstGeom>
          </p:spPr>
        </p:pic>
        <p:pic>
          <p:nvPicPr>
            <p:cNvPr id="59" name="object 56">
              <a:extLst>
                <a:ext uri="{FF2B5EF4-FFF2-40B4-BE49-F238E27FC236}">
                  <a16:creationId xmlns:a16="http://schemas.microsoft.com/office/drawing/2014/main" id="{2D221200-C481-4920-1762-E2D5B9105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3434" y="5798185"/>
              <a:ext cx="451694" cy="539749"/>
            </a:xfrm>
            <a:prstGeom prst="rect">
              <a:avLst/>
            </a:prstGeom>
          </p:spPr>
        </p:pic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0058F944-38DD-531C-D9B2-DF44445B20FE}"/>
                </a:ext>
              </a:extLst>
            </p:cNvPr>
            <p:cNvSpPr/>
            <p:nvPr/>
          </p:nvSpPr>
          <p:spPr>
            <a:xfrm>
              <a:off x="6484874" y="4086225"/>
              <a:ext cx="76200" cy="1938655"/>
            </a:xfrm>
            <a:custGeom>
              <a:avLst/>
              <a:gdLst/>
              <a:ahLst/>
              <a:cxnLst/>
              <a:rect l="l" t="t" r="r" b="b"/>
              <a:pathLst>
                <a:path w="76200" h="1938654">
                  <a:moveTo>
                    <a:pt x="25400" y="1862074"/>
                  </a:moveTo>
                  <a:lnTo>
                    <a:pt x="0" y="1862074"/>
                  </a:lnTo>
                  <a:lnTo>
                    <a:pt x="38100" y="1938274"/>
                  </a:lnTo>
                  <a:lnTo>
                    <a:pt x="69786" y="1874901"/>
                  </a:lnTo>
                  <a:lnTo>
                    <a:pt x="25400" y="1874901"/>
                  </a:lnTo>
                  <a:lnTo>
                    <a:pt x="25400" y="1862074"/>
                  </a:lnTo>
                  <a:close/>
                </a:path>
                <a:path w="76200" h="1938654">
                  <a:moveTo>
                    <a:pt x="25400" y="73634"/>
                  </a:moveTo>
                  <a:lnTo>
                    <a:pt x="25400" y="1874901"/>
                  </a:lnTo>
                  <a:lnTo>
                    <a:pt x="50800" y="1874901"/>
                  </a:lnTo>
                  <a:lnTo>
                    <a:pt x="50800" y="76200"/>
                  </a:lnTo>
                  <a:lnTo>
                    <a:pt x="38100" y="76200"/>
                  </a:lnTo>
                  <a:lnTo>
                    <a:pt x="25400" y="73634"/>
                  </a:lnTo>
                  <a:close/>
                </a:path>
                <a:path w="76200" h="1938654">
                  <a:moveTo>
                    <a:pt x="76200" y="1862074"/>
                  </a:moveTo>
                  <a:lnTo>
                    <a:pt x="50800" y="1862074"/>
                  </a:lnTo>
                  <a:lnTo>
                    <a:pt x="50800" y="1874901"/>
                  </a:lnTo>
                  <a:lnTo>
                    <a:pt x="69786" y="1874901"/>
                  </a:lnTo>
                  <a:lnTo>
                    <a:pt x="76200" y="1862074"/>
                  </a:lnTo>
                  <a:close/>
                </a:path>
                <a:path w="76200" h="1938654">
                  <a:moveTo>
                    <a:pt x="50800" y="38100"/>
                  </a:moveTo>
                  <a:lnTo>
                    <a:pt x="25400" y="38100"/>
                  </a:lnTo>
                  <a:lnTo>
                    <a:pt x="25445" y="73643"/>
                  </a:lnTo>
                  <a:lnTo>
                    <a:pt x="38100" y="76200"/>
                  </a:lnTo>
                  <a:lnTo>
                    <a:pt x="50800" y="73643"/>
                  </a:lnTo>
                  <a:lnTo>
                    <a:pt x="50800" y="38100"/>
                  </a:lnTo>
                  <a:close/>
                </a:path>
                <a:path w="76200" h="1938654">
                  <a:moveTo>
                    <a:pt x="50800" y="73643"/>
                  </a:moveTo>
                  <a:lnTo>
                    <a:pt x="38100" y="76200"/>
                  </a:lnTo>
                  <a:lnTo>
                    <a:pt x="50800" y="76200"/>
                  </a:lnTo>
                  <a:lnTo>
                    <a:pt x="50800" y="73643"/>
                  </a:lnTo>
                  <a:close/>
                </a:path>
                <a:path w="76200" h="1938654">
                  <a:moveTo>
                    <a:pt x="76200" y="38100"/>
                  </a:moveTo>
                  <a:lnTo>
                    <a:pt x="50800" y="38100"/>
                  </a:lnTo>
                  <a:lnTo>
                    <a:pt x="50800" y="73643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close/>
                </a:path>
                <a:path w="76200" h="1938654">
                  <a:moveTo>
                    <a:pt x="38100" y="0"/>
                  </a:moveTo>
                  <a:lnTo>
                    <a:pt x="23306" y="2988"/>
                  </a:lnTo>
                  <a:lnTo>
                    <a:pt x="11191" y="11144"/>
                  </a:lnTo>
                  <a:lnTo>
                    <a:pt x="3006" y="23252"/>
                  </a:lnTo>
                  <a:lnTo>
                    <a:pt x="0" y="38100"/>
                  </a:lnTo>
                  <a:lnTo>
                    <a:pt x="3006" y="52947"/>
                  </a:lnTo>
                  <a:lnTo>
                    <a:pt x="11191" y="65055"/>
                  </a:lnTo>
                  <a:lnTo>
                    <a:pt x="23306" y="73211"/>
                  </a:lnTo>
                  <a:lnTo>
                    <a:pt x="25400" y="73634"/>
                  </a:lnTo>
                  <a:lnTo>
                    <a:pt x="25400" y="38100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bject 58">
              <a:extLst>
                <a:ext uri="{FF2B5EF4-FFF2-40B4-BE49-F238E27FC236}">
                  <a16:creationId xmlns:a16="http://schemas.microsoft.com/office/drawing/2014/main" id="{877945ED-D201-5BE5-A1D0-C3F63CFAC092}"/>
                </a:ext>
              </a:extLst>
            </p:cNvPr>
            <p:cNvSpPr/>
            <p:nvPr/>
          </p:nvSpPr>
          <p:spPr>
            <a:xfrm>
              <a:off x="6904736" y="5037836"/>
              <a:ext cx="227329" cy="901065"/>
            </a:xfrm>
            <a:custGeom>
              <a:avLst/>
              <a:gdLst/>
              <a:ahLst/>
              <a:cxnLst/>
              <a:rect l="l" t="t" r="r" b="b"/>
              <a:pathLst>
                <a:path w="227329" h="901064">
                  <a:moveTo>
                    <a:pt x="177184" y="828594"/>
                  </a:moveTo>
                  <a:lnTo>
                    <a:pt x="152273" y="833374"/>
                  </a:lnTo>
                  <a:lnTo>
                    <a:pt x="204089" y="900938"/>
                  </a:lnTo>
                  <a:lnTo>
                    <a:pt x="220910" y="840994"/>
                  </a:lnTo>
                  <a:lnTo>
                    <a:pt x="179578" y="840994"/>
                  </a:lnTo>
                  <a:lnTo>
                    <a:pt x="177184" y="828594"/>
                  </a:lnTo>
                  <a:close/>
                </a:path>
                <a:path w="227329" h="901064">
                  <a:moveTo>
                    <a:pt x="202063" y="823821"/>
                  </a:moveTo>
                  <a:lnTo>
                    <a:pt x="177184" y="828594"/>
                  </a:lnTo>
                  <a:lnTo>
                    <a:pt x="179578" y="840994"/>
                  </a:lnTo>
                  <a:lnTo>
                    <a:pt x="204470" y="836294"/>
                  </a:lnTo>
                  <a:lnTo>
                    <a:pt x="202063" y="823821"/>
                  </a:lnTo>
                  <a:close/>
                </a:path>
                <a:path w="227329" h="901064">
                  <a:moveTo>
                    <a:pt x="227075" y="819022"/>
                  </a:moveTo>
                  <a:lnTo>
                    <a:pt x="202063" y="823821"/>
                  </a:lnTo>
                  <a:lnTo>
                    <a:pt x="204470" y="836294"/>
                  </a:lnTo>
                  <a:lnTo>
                    <a:pt x="179578" y="840994"/>
                  </a:lnTo>
                  <a:lnTo>
                    <a:pt x="220910" y="840994"/>
                  </a:lnTo>
                  <a:lnTo>
                    <a:pt x="227075" y="819022"/>
                  </a:lnTo>
                  <a:close/>
                </a:path>
                <a:path w="227329" h="901064">
                  <a:moveTo>
                    <a:pt x="56627" y="69871"/>
                  </a:moveTo>
                  <a:lnTo>
                    <a:pt x="44577" y="74802"/>
                  </a:lnTo>
                  <a:lnTo>
                    <a:pt x="31659" y="74802"/>
                  </a:lnTo>
                  <a:lnTo>
                    <a:pt x="177184" y="828594"/>
                  </a:lnTo>
                  <a:lnTo>
                    <a:pt x="202063" y="823821"/>
                  </a:lnTo>
                  <a:lnTo>
                    <a:pt x="57578" y="74802"/>
                  </a:lnTo>
                  <a:lnTo>
                    <a:pt x="44577" y="74802"/>
                  </a:lnTo>
                  <a:lnTo>
                    <a:pt x="57553" y="74673"/>
                  </a:lnTo>
                  <a:lnTo>
                    <a:pt x="56627" y="69871"/>
                  </a:lnTo>
                  <a:close/>
                </a:path>
                <a:path w="227329" h="901064">
                  <a:moveTo>
                    <a:pt x="49911" y="35051"/>
                  </a:moveTo>
                  <a:lnTo>
                    <a:pt x="24892" y="39750"/>
                  </a:lnTo>
                  <a:lnTo>
                    <a:pt x="31634" y="74673"/>
                  </a:lnTo>
                  <a:lnTo>
                    <a:pt x="44577" y="74802"/>
                  </a:lnTo>
                  <a:lnTo>
                    <a:pt x="56627" y="69871"/>
                  </a:lnTo>
                  <a:lnTo>
                    <a:pt x="49911" y="35051"/>
                  </a:lnTo>
                  <a:close/>
                </a:path>
                <a:path w="227329" h="901064">
                  <a:moveTo>
                    <a:pt x="30225" y="0"/>
                  </a:moveTo>
                  <a:lnTo>
                    <a:pt x="16216" y="5732"/>
                  </a:lnTo>
                  <a:lnTo>
                    <a:pt x="5873" y="16049"/>
                  </a:lnTo>
                  <a:lnTo>
                    <a:pt x="150" y="29485"/>
                  </a:lnTo>
                  <a:lnTo>
                    <a:pt x="0" y="44576"/>
                  </a:lnTo>
                  <a:lnTo>
                    <a:pt x="5732" y="58586"/>
                  </a:lnTo>
                  <a:lnTo>
                    <a:pt x="16049" y="68929"/>
                  </a:lnTo>
                  <a:lnTo>
                    <a:pt x="29485" y="74652"/>
                  </a:lnTo>
                  <a:lnTo>
                    <a:pt x="31634" y="74673"/>
                  </a:lnTo>
                  <a:lnTo>
                    <a:pt x="24892" y="39750"/>
                  </a:lnTo>
                  <a:lnTo>
                    <a:pt x="49911" y="35051"/>
                  </a:lnTo>
                  <a:lnTo>
                    <a:pt x="74754" y="35051"/>
                  </a:lnTo>
                  <a:lnTo>
                    <a:pt x="74803" y="30225"/>
                  </a:lnTo>
                  <a:lnTo>
                    <a:pt x="69070" y="16216"/>
                  </a:lnTo>
                  <a:lnTo>
                    <a:pt x="58753" y="5873"/>
                  </a:lnTo>
                  <a:lnTo>
                    <a:pt x="45317" y="150"/>
                  </a:lnTo>
                  <a:lnTo>
                    <a:pt x="30225" y="0"/>
                  </a:lnTo>
                  <a:close/>
                </a:path>
                <a:path w="227329" h="901064">
                  <a:moveTo>
                    <a:pt x="74754" y="35051"/>
                  </a:moveTo>
                  <a:lnTo>
                    <a:pt x="49911" y="35051"/>
                  </a:lnTo>
                  <a:lnTo>
                    <a:pt x="56627" y="69871"/>
                  </a:lnTo>
                  <a:lnTo>
                    <a:pt x="58586" y="69070"/>
                  </a:lnTo>
                  <a:lnTo>
                    <a:pt x="68929" y="58753"/>
                  </a:lnTo>
                  <a:lnTo>
                    <a:pt x="74652" y="45317"/>
                  </a:lnTo>
                  <a:lnTo>
                    <a:pt x="74754" y="350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bject 59">
              <a:extLst>
                <a:ext uri="{FF2B5EF4-FFF2-40B4-BE49-F238E27FC236}">
                  <a16:creationId xmlns:a16="http://schemas.microsoft.com/office/drawing/2014/main" id="{F7147886-62E2-6B83-80F6-23B45BE797DF}"/>
                </a:ext>
              </a:extLst>
            </p:cNvPr>
            <p:cNvSpPr/>
            <p:nvPr/>
          </p:nvSpPr>
          <p:spPr>
            <a:xfrm>
              <a:off x="8610600" y="3421126"/>
              <a:ext cx="0" cy="3368675"/>
            </a:xfrm>
            <a:custGeom>
              <a:avLst/>
              <a:gdLst/>
              <a:ahLst/>
              <a:cxnLst/>
              <a:rect l="l" t="t" r="r" b="b"/>
              <a:pathLst>
                <a:path h="3368675">
                  <a:moveTo>
                    <a:pt x="0" y="0"/>
                  </a:moveTo>
                  <a:lnTo>
                    <a:pt x="0" y="336861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object 60">
            <a:extLst>
              <a:ext uri="{FF2B5EF4-FFF2-40B4-BE49-F238E27FC236}">
                <a16:creationId xmlns:a16="http://schemas.microsoft.com/office/drawing/2014/main" id="{53133F2A-F43D-9C1A-FA98-58E717D32D88}"/>
              </a:ext>
            </a:extLst>
          </p:cNvPr>
          <p:cNvSpPr txBox="1"/>
          <p:nvPr/>
        </p:nvSpPr>
        <p:spPr>
          <a:xfrm>
            <a:off x="434189" y="3783101"/>
            <a:ext cx="1755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20($3)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bject 61">
            <a:extLst>
              <a:ext uri="{FF2B5EF4-FFF2-40B4-BE49-F238E27FC236}">
                <a16:creationId xmlns:a16="http://schemas.microsoft.com/office/drawing/2014/main" id="{F360A0FF-F640-E1BB-E6E8-F7287B3CC0A6}"/>
              </a:ext>
            </a:extLst>
          </p:cNvPr>
          <p:cNvSpPr txBox="1"/>
          <p:nvPr/>
        </p:nvSpPr>
        <p:spPr>
          <a:xfrm>
            <a:off x="434189" y="4686834"/>
            <a:ext cx="1870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22ECC45D-ECA7-FE6B-1E69-9390A25433A7}"/>
              </a:ext>
            </a:extLst>
          </p:cNvPr>
          <p:cNvSpPr txBox="1"/>
          <p:nvPr/>
        </p:nvSpPr>
        <p:spPr>
          <a:xfrm>
            <a:off x="434189" y="5746268"/>
            <a:ext cx="20059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$13,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3938FDF3-24DC-F54E-7147-C21CD5AD461C}"/>
              </a:ext>
            </a:extLst>
          </p:cNvPr>
          <p:cNvSpPr txBox="1"/>
          <p:nvPr/>
        </p:nvSpPr>
        <p:spPr>
          <a:xfrm>
            <a:off x="4848353" y="2603526"/>
            <a:ext cx="13081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90830" algn="ctr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bject 64">
            <a:extLst>
              <a:ext uri="{FF2B5EF4-FFF2-40B4-BE49-F238E27FC236}">
                <a16:creationId xmlns:a16="http://schemas.microsoft.com/office/drawing/2014/main" id="{96A2318E-01EC-5F9C-7DF8-47A8E5A9F59C}"/>
              </a:ext>
            </a:extLst>
          </p:cNvPr>
          <p:cNvSpPr txBox="1"/>
          <p:nvPr/>
        </p:nvSpPr>
        <p:spPr>
          <a:xfrm>
            <a:off x="2782952" y="2908326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bject 65">
            <a:extLst>
              <a:ext uri="{FF2B5EF4-FFF2-40B4-BE49-F238E27FC236}">
                <a16:creationId xmlns:a16="http://schemas.microsoft.com/office/drawing/2014/main" id="{33746E85-9D39-27BB-0509-3289477C9C6B}"/>
              </a:ext>
            </a:extLst>
          </p:cNvPr>
          <p:cNvSpPr txBox="1"/>
          <p:nvPr/>
        </p:nvSpPr>
        <p:spPr>
          <a:xfrm>
            <a:off x="3613533" y="2908326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bject 66">
            <a:extLst>
              <a:ext uri="{FF2B5EF4-FFF2-40B4-BE49-F238E27FC236}">
                <a16:creationId xmlns:a16="http://schemas.microsoft.com/office/drawing/2014/main" id="{F741902F-6D9D-05AD-4DF5-C27430886248}"/>
              </a:ext>
            </a:extLst>
          </p:cNvPr>
          <p:cNvSpPr txBox="1"/>
          <p:nvPr/>
        </p:nvSpPr>
        <p:spPr>
          <a:xfrm>
            <a:off x="4442589" y="2908326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bject 67">
            <a:extLst>
              <a:ext uri="{FF2B5EF4-FFF2-40B4-BE49-F238E27FC236}">
                <a16:creationId xmlns:a16="http://schemas.microsoft.com/office/drawing/2014/main" id="{BCDBE97E-F0E0-6A8F-E00D-D7199511FD3E}"/>
              </a:ext>
            </a:extLst>
          </p:cNvPr>
          <p:cNvSpPr txBox="1"/>
          <p:nvPr/>
        </p:nvSpPr>
        <p:spPr>
          <a:xfrm>
            <a:off x="6162041" y="2908326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bject 68">
            <a:extLst>
              <a:ext uri="{FF2B5EF4-FFF2-40B4-BE49-F238E27FC236}">
                <a16:creationId xmlns:a16="http://schemas.microsoft.com/office/drawing/2014/main" id="{10F42AF3-4D92-CB10-2826-F621186263FC}"/>
              </a:ext>
            </a:extLst>
          </p:cNvPr>
          <p:cNvSpPr txBox="1"/>
          <p:nvPr/>
        </p:nvSpPr>
        <p:spPr>
          <a:xfrm>
            <a:off x="6992875" y="2908326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69">
            <a:extLst>
              <a:ext uri="{FF2B5EF4-FFF2-40B4-BE49-F238E27FC236}">
                <a16:creationId xmlns:a16="http://schemas.microsoft.com/office/drawing/2014/main" id="{E6371610-1A9B-D40C-026B-C52F904D624C}"/>
              </a:ext>
            </a:extLst>
          </p:cNvPr>
          <p:cNvSpPr txBox="1"/>
          <p:nvPr/>
        </p:nvSpPr>
        <p:spPr>
          <a:xfrm>
            <a:off x="7811263" y="2908326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bject 70">
            <a:extLst>
              <a:ext uri="{FF2B5EF4-FFF2-40B4-BE49-F238E27FC236}">
                <a16:creationId xmlns:a16="http://schemas.microsoft.com/office/drawing/2014/main" id="{B0D6CFD6-5A27-1E46-D03B-63017103F60F}"/>
              </a:ext>
            </a:extLst>
          </p:cNvPr>
          <p:cNvSpPr txBox="1"/>
          <p:nvPr/>
        </p:nvSpPr>
        <p:spPr>
          <a:xfrm>
            <a:off x="8635748" y="2908326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46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Stalling Delays the Entire Pipeline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E752AB55-C742-B735-2DF1-B686C2389EE3}"/>
              </a:ext>
            </a:extLst>
          </p:cNvPr>
          <p:cNvSpPr txBox="1"/>
          <p:nvPr/>
        </p:nvSpPr>
        <p:spPr>
          <a:xfrm>
            <a:off x="232322" y="969695"/>
            <a:ext cx="8695690" cy="1428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C02A4E56-D95C-11AA-9AE8-79D5E1309153}"/>
              </a:ext>
            </a:extLst>
          </p:cNvPr>
          <p:cNvGrpSpPr/>
          <p:nvPr/>
        </p:nvGrpSpPr>
        <p:grpSpPr>
          <a:xfrm>
            <a:off x="3946436" y="3456635"/>
            <a:ext cx="683895" cy="876300"/>
            <a:chOff x="4336922" y="3600450"/>
            <a:chExt cx="683895" cy="87630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6C6CC4E-97AE-1AC9-EED6-DB992803D212}"/>
                </a:ext>
              </a:extLst>
            </p:cNvPr>
            <p:cNvSpPr/>
            <p:nvPr/>
          </p:nvSpPr>
          <p:spPr>
            <a:xfrm>
              <a:off x="4343272" y="36068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D7AB326A-1195-CAFE-4787-4C821797B65C}"/>
                </a:ext>
              </a:extLst>
            </p:cNvPr>
            <p:cNvSpPr/>
            <p:nvPr/>
          </p:nvSpPr>
          <p:spPr>
            <a:xfrm>
              <a:off x="4678552" y="3693160"/>
              <a:ext cx="335915" cy="690880"/>
            </a:xfrm>
            <a:custGeom>
              <a:avLst/>
              <a:gdLst/>
              <a:ahLst/>
              <a:cxnLst/>
              <a:rect l="l" t="t" r="r" b="b"/>
              <a:pathLst>
                <a:path w="335914" h="690879">
                  <a:moveTo>
                    <a:pt x="0" y="0"/>
                  </a:moveTo>
                  <a:lnTo>
                    <a:pt x="0" y="259079"/>
                  </a:lnTo>
                </a:path>
                <a:path w="335914" h="690879">
                  <a:moveTo>
                    <a:pt x="0" y="431800"/>
                  </a:moveTo>
                  <a:lnTo>
                    <a:pt x="0" y="690879"/>
                  </a:lnTo>
                </a:path>
                <a:path w="335914" h="690879">
                  <a:moveTo>
                    <a:pt x="0" y="431800"/>
                  </a:moveTo>
                  <a:lnTo>
                    <a:pt x="167639" y="345439"/>
                  </a:lnTo>
                </a:path>
                <a:path w="335914" h="690879">
                  <a:moveTo>
                    <a:pt x="167639" y="345439"/>
                  </a:moveTo>
                  <a:lnTo>
                    <a:pt x="0" y="259079"/>
                  </a:lnTo>
                </a:path>
                <a:path w="335914" h="690879">
                  <a:moveTo>
                    <a:pt x="0" y="690879"/>
                  </a:moveTo>
                  <a:lnTo>
                    <a:pt x="335407" y="518160"/>
                  </a:lnTo>
                </a:path>
                <a:path w="335914" h="690879">
                  <a:moveTo>
                    <a:pt x="0" y="0"/>
                  </a:moveTo>
                  <a:lnTo>
                    <a:pt x="335407" y="172719"/>
                  </a:lnTo>
                </a:path>
                <a:path w="335914" h="690879">
                  <a:moveTo>
                    <a:pt x="335407" y="172719"/>
                  </a:moveTo>
                  <a:lnTo>
                    <a:pt x="335407" y="5181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AADF5CCE-0823-AADD-00D3-726EFDA329EC}"/>
              </a:ext>
            </a:extLst>
          </p:cNvPr>
          <p:cNvSpPr txBox="1"/>
          <p:nvPr/>
        </p:nvSpPr>
        <p:spPr>
          <a:xfrm>
            <a:off x="5126393" y="3635705"/>
            <a:ext cx="335915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13F116F6-29E1-F193-2462-4E3A5CBA5873}"/>
              </a:ext>
            </a:extLst>
          </p:cNvPr>
          <p:cNvSpPr txBox="1"/>
          <p:nvPr/>
        </p:nvSpPr>
        <p:spPr>
          <a:xfrm>
            <a:off x="3449740" y="3635705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F984B293-FF44-592F-AF41-873EE6381F54}"/>
              </a:ext>
            </a:extLst>
          </p:cNvPr>
          <p:cNvSpPr txBox="1"/>
          <p:nvPr/>
        </p:nvSpPr>
        <p:spPr>
          <a:xfrm>
            <a:off x="5964435" y="3635705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C1639899-F525-94BB-5E44-844D2AC14ABA}"/>
              </a:ext>
            </a:extLst>
          </p:cNvPr>
          <p:cNvSpPr txBox="1"/>
          <p:nvPr/>
        </p:nvSpPr>
        <p:spPr>
          <a:xfrm>
            <a:off x="2611540" y="3635705"/>
            <a:ext cx="335915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object 11">
            <a:extLst>
              <a:ext uri="{FF2B5EF4-FFF2-40B4-BE49-F238E27FC236}">
                <a16:creationId xmlns:a16="http://schemas.microsoft.com/office/drawing/2014/main" id="{B7A98467-3D0F-E025-2AE3-C95AD77591FF}"/>
              </a:ext>
            </a:extLst>
          </p:cNvPr>
          <p:cNvGrpSpPr/>
          <p:nvPr/>
        </p:nvGrpSpPr>
        <p:grpSpPr>
          <a:xfrm>
            <a:off x="3778797" y="3456635"/>
            <a:ext cx="2192655" cy="1913255"/>
            <a:chOff x="4169283" y="3600450"/>
            <a:chExt cx="2192655" cy="191325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A8A8D171-B23B-97C1-BCF3-094DF4295ED0}"/>
                </a:ext>
              </a:extLst>
            </p:cNvPr>
            <p:cNvSpPr/>
            <p:nvPr/>
          </p:nvSpPr>
          <p:spPr>
            <a:xfrm>
              <a:off x="4175633" y="3865879"/>
              <a:ext cx="502920" cy="345440"/>
            </a:xfrm>
            <a:custGeom>
              <a:avLst/>
              <a:gdLst/>
              <a:ahLst/>
              <a:cxnLst/>
              <a:rect l="l" t="t" r="r" b="b"/>
              <a:pathLst>
                <a:path w="502920" h="345439">
                  <a:moveTo>
                    <a:pt x="0" y="0"/>
                  </a:moveTo>
                  <a:lnTo>
                    <a:pt x="167639" y="0"/>
                  </a:lnTo>
                </a:path>
                <a:path w="502920" h="345439">
                  <a:moveTo>
                    <a:pt x="0" y="345440"/>
                  </a:moveTo>
                  <a:lnTo>
                    <a:pt x="167639" y="345440"/>
                  </a:lnTo>
                </a:path>
                <a:path w="502920" h="345439">
                  <a:moveTo>
                    <a:pt x="335279" y="0"/>
                  </a:moveTo>
                  <a:lnTo>
                    <a:pt x="502919" y="0"/>
                  </a:lnTo>
                </a:path>
                <a:path w="502920" h="345439">
                  <a:moveTo>
                    <a:pt x="335279" y="345440"/>
                  </a:moveTo>
                  <a:lnTo>
                    <a:pt x="502919" y="3454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EE361C8C-01C6-6DCB-7265-C02D28A81B47}"/>
                </a:ext>
              </a:extLst>
            </p:cNvPr>
            <p:cNvSpPr/>
            <p:nvPr/>
          </p:nvSpPr>
          <p:spPr>
            <a:xfrm>
              <a:off x="5181600" y="36068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D8388682-1EE6-B13B-A2FC-CE8430B98656}"/>
                </a:ext>
              </a:extLst>
            </p:cNvPr>
            <p:cNvSpPr/>
            <p:nvPr/>
          </p:nvSpPr>
          <p:spPr>
            <a:xfrm>
              <a:off x="5013960" y="4038600"/>
              <a:ext cx="1006475" cy="345440"/>
            </a:xfrm>
            <a:custGeom>
              <a:avLst/>
              <a:gdLst/>
              <a:ahLst/>
              <a:cxnLst/>
              <a:rect l="l" t="t" r="r" b="b"/>
              <a:pathLst>
                <a:path w="1006475" h="345439">
                  <a:moveTo>
                    <a:pt x="0" y="0"/>
                  </a:moveTo>
                  <a:lnTo>
                    <a:pt x="167639" y="0"/>
                  </a:lnTo>
                </a:path>
                <a:path w="1006475" h="345439">
                  <a:moveTo>
                    <a:pt x="335279" y="0"/>
                  </a:moveTo>
                  <a:lnTo>
                    <a:pt x="502919" y="0"/>
                  </a:lnTo>
                </a:path>
                <a:path w="1006475" h="345439">
                  <a:moveTo>
                    <a:pt x="419100" y="0"/>
                  </a:moveTo>
                  <a:lnTo>
                    <a:pt x="419100" y="345439"/>
                  </a:lnTo>
                </a:path>
                <a:path w="1006475" h="345439">
                  <a:moveTo>
                    <a:pt x="838200" y="0"/>
                  </a:moveTo>
                  <a:lnTo>
                    <a:pt x="100596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A7D14148-0A90-0250-C5BA-93DC36DF7B61}"/>
                </a:ext>
              </a:extLst>
            </p:cNvPr>
            <p:cNvSpPr/>
            <p:nvPr/>
          </p:nvSpPr>
          <p:spPr>
            <a:xfrm>
              <a:off x="6019927" y="36068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46228DF0-4B8C-D663-5149-3E5433D8F457}"/>
                </a:ext>
              </a:extLst>
            </p:cNvPr>
            <p:cNvSpPr/>
            <p:nvPr/>
          </p:nvSpPr>
          <p:spPr>
            <a:xfrm>
              <a:off x="5433060" y="4038600"/>
              <a:ext cx="922655" cy="345440"/>
            </a:xfrm>
            <a:custGeom>
              <a:avLst/>
              <a:gdLst/>
              <a:ahLst/>
              <a:cxnLst/>
              <a:rect l="l" t="t" r="r" b="b"/>
              <a:pathLst>
                <a:path w="922654" h="345439">
                  <a:moveTo>
                    <a:pt x="754506" y="0"/>
                  </a:moveTo>
                  <a:lnTo>
                    <a:pt x="922147" y="0"/>
                  </a:lnTo>
                </a:path>
                <a:path w="922654" h="345439">
                  <a:moveTo>
                    <a:pt x="0" y="345439"/>
                  </a:moveTo>
                  <a:lnTo>
                    <a:pt x="502919" y="345439"/>
                  </a:lnTo>
                </a:path>
                <a:path w="922654" h="345439">
                  <a:moveTo>
                    <a:pt x="502919" y="172720"/>
                  </a:moveTo>
                  <a:lnTo>
                    <a:pt x="586866" y="172720"/>
                  </a:lnTo>
                </a:path>
                <a:path w="922654" h="345439">
                  <a:moveTo>
                    <a:pt x="502919" y="172720"/>
                  </a:moveTo>
                  <a:lnTo>
                    <a:pt x="502919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50A7B1B7-954C-4C38-B791-9EEB01337F73}"/>
                </a:ext>
              </a:extLst>
            </p:cNvPr>
            <p:cNvSpPr/>
            <p:nvPr/>
          </p:nvSpPr>
          <p:spPr>
            <a:xfrm>
              <a:off x="5181600" y="46433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object 18">
            <a:extLst>
              <a:ext uri="{FF2B5EF4-FFF2-40B4-BE49-F238E27FC236}">
                <a16:creationId xmlns:a16="http://schemas.microsoft.com/office/drawing/2014/main" id="{3609226C-F1C6-3F51-2E7A-4AC47CD64C4C}"/>
              </a:ext>
            </a:extLst>
          </p:cNvPr>
          <p:cNvGrpSpPr/>
          <p:nvPr/>
        </p:nvGrpSpPr>
        <p:grpSpPr>
          <a:xfrm>
            <a:off x="2946819" y="3290011"/>
            <a:ext cx="502920" cy="3368675"/>
            <a:chOff x="3337305" y="3433826"/>
            <a:chExt cx="502920" cy="3368675"/>
          </a:xfrm>
        </p:grpSpPr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5A5699E4-7C6E-CBF8-0FEB-037FDEED5C56}"/>
                </a:ext>
              </a:extLst>
            </p:cNvPr>
            <p:cNvSpPr/>
            <p:nvPr/>
          </p:nvSpPr>
          <p:spPr>
            <a:xfrm>
              <a:off x="3504945" y="36068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7D159500-466B-91D3-5B10-CE4B87106AC1}"/>
                </a:ext>
              </a:extLst>
            </p:cNvPr>
            <p:cNvSpPr/>
            <p:nvPr/>
          </p:nvSpPr>
          <p:spPr>
            <a:xfrm>
              <a:off x="3337305" y="4038600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167640" y="0"/>
                  </a:lnTo>
                </a:path>
                <a:path w="502920">
                  <a:moveTo>
                    <a:pt x="335280" y="0"/>
                  </a:moveTo>
                  <a:lnTo>
                    <a:pt x="5029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BEC28621-2C7F-0EBA-ED82-3908F67AA4E3}"/>
                </a:ext>
              </a:extLst>
            </p:cNvPr>
            <p:cNvSpPr/>
            <p:nvPr/>
          </p:nvSpPr>
          <p:spPr>
            <a:xfrm>
              <a:off x="3589400" y="3433826"/>
              <a:ext cx="0" cy="3368675"/>
            </a:xfrm>
            <a:custGeom>
              <a:avLst/>
              <a:gdLst/>
              <a:ahLst/>
              <a:cxnLst/>
              <a:rect l="l" t="t" r="r" b="b"/>
              <a:pathLst>
                <a:path h="3368675">
                  <a:moveTo>
                    <a:pt x="0" y="0"/>
                  </a:moveTo>
                  <a:lnTo>
                    <a:pt x="0" y="336861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object 22">
            <a:extLst>
              <a:ext uri="{FF2B5EF4-FFF2-40B4-BE49-F238E27FC236}">
                <a16:creationId xmlns:a16="http://schemas.microsoft.com/office/drawing/2014/main" id="{F3614785-886E-1983-DA51-28309DD960A9}"/>
              </a:ext>
            </a:extLst>
          </p:cNvPr>
          <p:cNvSpPr txBox="1"/>
          <p:nvPr/>
        </p:nvSpPr>
        <p:spPr>
          <a:xfrm>
            <a:off x="6802540" y="4672660"/>
            <a:ext cx="33528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2A9D2C9D-3DB4-B6AB-9EC5-9C3919614857}"/>
              </a:ext>
            </a:extLst>
          </p:cNvPr>
          <p:cNvSpPr txBox="1"/>
          <p:nvPr/>
        </p:nvSpPr>
        <p:spPr>
          <a:xfrm>
            <a:off x="4288003" y="4672660"/>
            <a:ext cx="33528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44419CB2-98BC-62AD-3CD3-7DF2E2037EC4}"/>
              </a:ext>
            </a:extLst>
          </p:cNvPr>
          <p:cNvSpPr txBox="1"/>
          <p:nvPr/>
        </p:nvSpPr>
        <p:spPr>
          <a:xfrm>
            <a:off x="7640740" y="4672660"/>
            <a:ext cx="33528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E5978970-2F11-6E20-C78B-E66E88FCC452}"/>
              </a:ext>
            </a:extLst>
          </p:cNvPr>
          <p:cNvSpPr txBox="1"/>
          <p:nvPr/>
        </p:nvSpPr>
        <p:spPr>
          <a:xfrm>
            <a:off x="3449740" y="4672660"/>
            <a:ext cx="33528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26">
            <a:extLst>
              <a:ext uri="{FF2B5EF4-FFF2-40B4-BE49-F238E27FC236}">
                <a16:creationId xmlns:a16="http://schemas.microsoft.com/office/drawing/2014/main" id="{BFD81703-20BF-6526-A49E-33BBB16DBB74}"/>
              </a:ext>
            </a:extLst>
          </p:cNvPr>
          <p:cNvGrpSpPr/>
          <p:nvPr/>
        </p:nvGrpSpPr>
        <p:grpSpPr>
          <a:xfrm>
            <a:off x="3778289" y="4493208"/>
            <a:ext cx="3869054" cy="1913255"/>
            <a:chOff x="4168775" y="4637023"/>
            <a:chExt cx="3869054" cy="1913255"/>
          </a:xfrm>
        </p:grpSpPr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CB3C2BAD-D8EC-5651-11E7-A0385C89AA29}"/>
                </a:ext>
              </a:extLst>
            </p:cNvPr>
            <p:cNvSpPr/>
            <p:nvPr/>
          </p:nvSpPr>
          <p:spPr>
            <a:xfrm>
              <a:off x="4343400" y="4643373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A4236BB8-60B8-973C-30EB-A3169A922B44}"/>
                </a:ext>
              </a:extLst>
            </p:cNvPr>
            <p:cNvSpPr/>
            <p:nvPr/>
          </p:nvSpPr>
          <p:spPr>
            <a:xfrm>
              <a:off x="4175125" y="4902199"/>
              <a:ext cx="1006475" cy="346075"/>
            </a:xfrm>
            <a:custGeom>
              <a:avLst/>
              <a:gdLst/>
              <a:ahLst/>
              <a:cxnLst/>
              <a:rect l="l" t="t" r="r" b="b"/>
              <a:pathLst>
                <a:path w="1006475" h="346075">
                  <a:moveTo>
                    <a:pt x="0" y="172974"/>
                  </a:moveTo>
                  <a:lnTo>
                    <a:pt x="168275" y="172974"/>
                  </a:lnTo>
                </a:path>
                <a:path w="1006475" h="346075">
                  <a:moveTo>
                    <a:pt x="336550" y="172974"/>
                  </a:moveTo>
                  <a:lnTo>
                    <a:pt x="503300" y="172974"/>
                  </a:lnTo>
                </a:path>
                <a:path w="1006475" h="346075">
                  <a:moveTo>
                    <a:pt x="838200" y="0"/>
                  </a:moveTo>
                  <a:lnTo>
                    <a:pt x="1006475" y="0"/>
                  </a:lnTo>
                </a:path>
                <a:path w="1006475" h="346075">
                  <a:moveTo>
                    <a:pt x="838200" y="346075"/>
                  </a:moveTo>
                  <a:lnTo>
                    <a:pt x="1006475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26367663-EB29-DEAC-8E81-873EE5FAA7B7}"/>
                </a:ext>
              </a:extLst>
            </p:cNvPr>
            <p:cNvSpPr/>
            <p:nvPr/>
          </p:nvSpPr>
          <p:spPr>
            <a:xfrm>
              <a:off x="6858000" y="4643373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C58AC0E5-0E1D-F90B-745E-7AB74FC00B46}"/>
                </a:ext>
              </a:extLst>
            </p:cNvPr>
            <p:cNvSpPr/>
            <p:nvPr/>
          </p:nvSpPr>
          <p:spPr>
            <a:xfrm>
              <a:off x="7026275" y="5075173"/>
              <a:ext cx="669925" cy="344805"/>
            </a:xfrm>
            <a:custGeom>
              <a:avLst/>
              <a:gdLst/>
              <a:ahLst/>
              <a:cxnLst/>
              <a:rect l="l" t="t" r="r" b="b"/>
              <a:pathLst>
                <a:path w="669925" h="344804">
                  <a:moveTo>
                    <a:pt x="0" y="0"/>
                  </a:moveTo>
                  <a:lnTo>
                    <a:pt x="166750" y="0"/>
                  </a:lnTo>
                </a:path>
                <a:path w="669925" h="344804">
                  <a:moveTo>
                    <a:pt x="82550" y="0"/>
                  </a:moveTo>
                  <a:lnTo>
                    <a:pt x="82550" y="344550"/>
                  </a:lnTo>
                </a:path>
                <a:path w="669925" h="344804">
                  <a:moveTo>
                    <a:pt x="501650" y="0"/>
                  </a:moveTo>
                  <a:lnTo>
                    <a:pt x="6699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AA1D2FFB-FFCE-3A2A-C7E7-D57A922C4C9A}"/>
                </a:ext>
              </a:extLst>
            </p:cNvPr>
            <p:cNvSpPr/>
            <p:nvPr/>
          </p:nvSpPr>
          <p:spPr>
            <a:xfrm>
              <a:off x="7696200" y="4643373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A54F139F-8F8D-69FE-9C57-2E215EE493B3}"/>
                </a:ext>
              </a:extLst>
            </p:cNvPr>
            <p:cNvSpPr/>
            <p:nvPr/>
          </p:nvSpPr>
          <p:spPr>
            <a:xfrm>
              <a:off x="7108825" y="5075173"/>
              <a:ext cx="922655" cy="344805"/>
            </a:xfrm>
            <a:custGeom>
              <a:avLst/>
              <a:gdLst/>
              <a:ahLst/>
              <a:cxnLst/>
              <a:rect l="l" t="t" r="r" b="b"/>
              <a:pathLst>
                <a:path w="922654" h="344804">
                  <a:moveTo>
                    <a:pt x="755650" y="0"/>
                  </a:moveTo>
                  <a:lnTo>
                    <a:pt x="922401" y="0"/>
                  </a:lnTo>
                </a:path>
                <a:path w="922654" h="344804">
                  <a:moveTo>
                    <a:pt x="0" y="344550"/>
                  </a:moveTo>
                  <a:lnTo>
                    <a:pt x="503300" y="344550"/>
                  </a:lnTo>
                </a:path>
                <a:path w="922654" h="344804">
                  <a:moveTo>
                    <a:pt x="503300" y="173100"/>
                  </a:moveTo>
                  <a:lnTo>
                    <a:pt x="587375" y="173100"/>
                  </a:lnTo>
                </a:path>
                <a:path w="922654" h="344804">
                  <a:moveTo>
                    <a:pt x="503300" y="173100"/>
                  </a:moveTo>
                  <a:lnTo>
                    <a:pt x="503300" y="344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761625B1-3FB2-3ECB-A524-AF8E4FAB94B2}"/>
                </a:ext>
              </a:extLst>
            </p:cNvPr>
            <p:cNvSpPr/>
            <p:nvPr/>
          </p:nvSpPr>
          <p:spPr>
            <a:xfrm>
              <a:off x="6858000" y="56800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C55365E1-6F0D-7932-B2CD-7D21A5874F8C}"/>
                </a:ext>
              </a:extLst>
            </p:cNvPr>
            <p:cNvSpPr/>
            <p:nvPr/>
          </p:nvSpPr>
          <p:spPr>
            <a:xfrm>
              <a:off x="7193026" y="5765799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79">
                  <a:moveTo>
                    <a:pt x="0" y="0"/>
                  </a:moveTo>
                  <a:lnTo>
                    <a:pt x="0" y="258952"/>
                  </a:lnTo>
                </a:path>
                <a:path w="335279" h="690879">
                  <a:moveTo>
                    <a:pt x="0" y="431546"/>
                  </a:moveTo>
                  <a:lnTo>
                    <a:pt x="0" y="690626"/>
                  </a:lnTo>
                </a:path>
                <a:path w="335279" h="690879">
                  <a:moveTo>
                    <a:pt x="0" y="431546"/>
                  </a:moveTo>
                  <a:lnTo>
                    <a:pt x="167385" y="345313"/>
                  </a:lnTo>
                </a:path>
                <a:path w="335279" h="690879">
                  <a:moveTo>
                    <a:pt x="167385" y="345313"/>
                  </a:moveTo>
                  <a:lnTo>
                    <a:pt x="0" y="258952"/>
                  </a:lnTo>
                </a:path>
                <a:path w="335279" h="690879">
                  <a:moveTo>
                    <a:pt x="0" y="690626"/>
                  </a:moveTo>
                  <a:lnTo>
                    <a:pt x="334899" y="517906"/>
                  </a:lnTo>
                </a:path>
                <a:path w="335279" h="690879">
                  <a:moveTo>
                    <a:pt x="0" y="0"/>
                  </a:moveTo>
                  <a:lnTo>
                    <a:pt x="334899" y="172593"/>
                  </a:lnTo>
                </a:path>
                <a:path w="335279" h="690879">
                  <a:moveTo>
                    <a:pt x="334899" y="172593"/>
                  </a:moveTo>
                  <a:lnTo>
                    <a:pt x="334899" y="51790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object 35">
            <a:extLst>
              <a:ext uri="{FF2B5EF4-FFF2-40B4-BE49-F238E27FC236}">
                <a16:creationId xmlns:a16="http://schemas.microsoft.com/office/drawing/2014/main" id="{977471E1-3025-0FB8-19A5-7D64AFCB4A09}"/>
              </a:ext>
            </a:extLst>
          </p:cNvPr>
          <p:cNvSpPr txBox="1"/>
          <p:nvPr/>
        </p:nvSpPr>
        <p:spPr>
          <a:xfrm>
            <a:off x="7640740" y="5707773"/>
            <a:ext cx="335280" cy="31547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A2E7655A-C33F-67AA-D191-BB35A7CDE7B9}"/>
              </a:ext>
            </a:extLst>
          </p:cNvPr>
          <p:cNvSpPr txBox="1"/>
          <p:nvPr/>
        </p:nvSpPr>
        <p:spPr>
          <a:xfrm>
            <a:off x="5964435" y="5707773"/>
            <a:ext cx="335280" cy="31547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70390EE5-A3F0-D3AF-69D0-674D14C88F0D}"/>
              </a:ext>
            </a:extLst>
          </p:cNvPr>
          <p:cNvSpPr txBox="1"/>
          <p:nvPr/>
        </p:nvSpPr>
        <p:spPr>
          <a:xfrm>
            <a:off x="8478940" y="5707773"/>
            <a:ext cx="335280" cy="31547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5BC9B015-A112-C114-783B-8645B5A0566F}"/>
              </a:ext>
            </a:extLst>
          </p:cNvPr>
          <p:cNvSpPr txBox="1"/>
          <p:nvPr/>
        </p:nvSpPr>
        <p:spPr>
          <a:xfrm>
            <a:off x="4288003" y="5707773"/>
            <a:ext cx="335280" cy="31547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object 39">
            <a:extLst>
              <a:ext uri="{FF2B5EF4-FFF2-40B4-BE49-F238E27FC236}">
                <a16:creationId xmlns:a16="http://schemas.microsoft.com/office/drawing/2014/main" id="{66EDC59C-DC9B-5B96-FEA0-20FE053CC4B3}"/>
              </a:ext>
            </a:extLst>
          </p:cNvPr>
          <p:cNvGrpSpPr/>
          <p:nvPr/>
        </p:nvGrpSpPr>
        <p:grpSpPr>
          <a:xfrm>
            <a:off x="4030765" y="3277311"/>
            <a:ext cx="4448175" cy="3381375"/>
            <a:chOff x="4421251" y="3421126"/>
            <a:chExt cx="4448175" cy="3381375"/>
          </a:xfrm>
        </p:grpSpPr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D78E1A8D-BD5D-6D67-6DC3-A80789278609}"/>
                </a:ext>
              </a:extLst>
            </p:cNvPr>
            <p:cNvSpPr/>
            <p:nvPr/>
          </p:nvSpPr>
          <p:spPr>
            <a:xfrm>
              <a:off x="4427601" y="3433826"/>
              <a:ext cx="0" cy="3368675"/>
            </a:xfrm>
            <a:custGeom>
              <a:avLst/>
              <a:gdLst/>
              <a:ahLst/>
              <a:cxnLst/>
              <a:rect l="l" t="t" r="r" b="b"/>
              <a:pathLst>
                <a:path h="3368675">
                  <a:moveTo>
                    <a:pt x="0" y="0"/>
                  </a:moveTo>
                  <a:lnTo>
                    <a:pt x="0" y="336861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30660B8C-EF4F-A054-DE92-5F84900743E7}"/>
                </a:ext>
              </a:extLst>
            </p:cNvPr>
            <p:cNvSpPr/>
            <p:nvPr/>
          </p:nvSpPr>
          <p:spPr>
            <a:xfrm>
              <a:off x="5181600" y="568007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95792DCC-FA54-4486-3A48-E97DDF1729C7}"/>
                </a:ext>
              </a:extLst>
            </p:cNvPr>
            <p:cNvSpPr/>
            <p:nvPr/>
          </p:nvSpPr>
          <p:spPr>
            <a:xfrm>
              <a:off x="5013325" y="611187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bject 43">
              <a:extLst>
                <a:ext uri="{FF2B5EF4-FFF2-40B4-BE49-F238E27FC236}">
                  <a16:creationId xmlns:a16="http://schemas.microsoft.com/office/drawing/2014/main" id="{8AD6464A-1CF2-AF33-6BA2-AC841AA2C2A7}"/>
                </a:ext>
              </a:extLst>
            </p:cNvPr>
            <p:cNvSpPr/>
            <p:nvPr/>
          </p:nvSpPr>
          <p:spPr>
            <a:xfrm>
              <a:off x="5265801" y="3433826"/>
              <a:ext cx="838200" cy="3368675"/>
            </a:xfrm>
            <a:custGeom>
              <a:avLst/>
              <a:gdLst/>
              <a:ahLst/>
              <a:cxnLst/>
              <a:rect l="l" t="t" r="r" b="b"/>
              <a:pathLst>
                <a:path w="838200" h="3368675">
                  <a:moveTo>
                    <a:pt x="0" y="0"/>
                  </a:moveTo>
                  <a:lnTo>
                    <a:pt x="0" y="3368611"/>
                  </a:lnTo>
                </a:path>
                <a:path w="838200" h="3368675">
                  <a:moveTo>
                    <a:pt x="838200" y="0"/>
                  </a:moveTo>
                  <a:lnTo>
                    <a:pt x="838200" y="336861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A40A04CD-E8FE-A339-F93C-CED8678ACE4F}"/>
                </a:ext>
              </a:extLst>
            </p:cNvPr>
            <p:cNvSpPr/>
            <p:nvPr/>
          </p:nvSpPr>
          <p:spPr>
            <a:xfrm>
              <a:off x="6066536" y="4001135"/>
              <a:ext cx="227329" cy="901065"/>
            </a:xfrm>
            <a:custGeom>
              <a:avLst/>
              <a:gdLst/>
              <a:ahLst/>
              <a:cxnLst/>
              <a:rect l="l" t="t" r="r" b="b"/>
              <a:pathLst>
                <a:path w="227329" h="901064">
                  <a:moveTo>
                    <a:pt x="177176" y="828680"/>
                  </a:moveTo>
                  <a:lnTo>
                    <a:pt x="152273" y="833501"/>
                  </a:lnTo>
                  <a:lnTo>
                    <a:pt x="204088" y="901064"/>
                  </a:lnTo>
                  <a:lnTo>
                    <a:pt x="220884" y="841120"/>
                  </a:lnTo>
                  <a:lnTo>
                    <a:pt x="179577" y="841120"/>
                  </a:lnTo>
                  <a:lnTo>
                    <a:pt x="177176" y="828680"/>
                  </a:lnTo>
                  <a:close/>
                </a:path>
                <a:path w="227329" h="901064">
                  <a:moveTo>
                    <a:pt x="202071" y="823862"/>
                  </a:moveTo>
                  <a:lnTo>
                    <a:pt x="177176" y="828680"/>
                  </a:lnTo>
                  <a:lnTo>
                    <a:pt x="179577" y="841120"/>
                  </a:lnTo>
                  <a:lnTo>
                    <a:pt x="204469" y="836294"/>
                  </a:lnTo>
                  <a:lnTo>
                    <a:pt x="202071" y="823862"/>
                  </a:lnTo>
                  <a:close/>
                </a:path>
                <a:path w="227329" h="901064">
                  <a:moveTo>
                    <a:pt x="227075" y="819022"/>
                  </a:moveTo>
                  <a:lnTo>
                    <a:pt x="202071" y="823862"/>
                  </a:lnTo>
                  <a:lnTo>
                    <a:pt x="204469" y="836294"/>
                  </a:lnTo>
                  <a:lnTo>
                    <a:pt x="179577" y="841120"/>
                  </a:lnTo>
                  <a:lnTo>
                    <a:pt x="220884" y="841120"/>
                  </a:lnTo>
                  <a:lnTo>
                    <a:pt x="227075" y="819022"/>
                  </a:lnTo>
                  <a:close/>
                </a:path>
                <a:path w="227329" h="901064">
                  <a:moveTo>
                    <a:pt x="56641" y="69945"/>
                  </a:moveTo>
                  <a:lnTo>
                    <a:pt x="44576" y="74929"/>
                  </a:lnTo>
                  <a:lnTo>
                    <a:pt x="31659" y="74929"/>
                  </a:lnTo>
                  <a:lnTo>
                    <a:pt x="177176" y="828680"/>
                  </a:lnTo>
                  <a:lnTo>
                    <a:pt x="202071" y="823862"/>
                  </a:lnTo>
                  <a:lnTo>
                    <a:pt x="57603" y="74929"/>
                  </a:lnTo>
                  <a:lnTo>
                    <a:pt x="44576" y="74929"/>
                  </a:lnTo>
                  <a:lnTo>
                    <a:pt x="57578" y="74800"/>
                  </a:lnTo>
                  <a:lnTo>
                    <a:pt x="56641" y="69945"/>
                  </a:lnTo>
                  <a:close/>
                </a:path>
                <a:path w="227329" h="901064">
                  <a:moveTo>
                    <a:pt x="49911" y="35051"/>
                  </a:moveTo>
                  <a:lnTo>
                    <a:pt x="24891" y="39877"/>
                  </a:lnTo>
                  <a:lnTo>
                    <a:pt x="31634" y="74800"/>
                  </a:lnTo>
                  <a:lnTo>
                    <a:pt x="44576" y="74929"/>
                  </a:lnTo>
                  <a:lnTo>
                    <a:pt x="56641" y="69945"/>
                  </a:lnTo>
                  <a:lnTo>
                    <a:pt x="49911" y="35051"/>
                  </a:lnTo>
                  <a:close/>
                </a:path>
                <a:path w="227329" h="901064">
                  <a:moveTo>
                    <a:pt x="30225" y="0"/>
                  </a:moveTo>
                  <a:lnTo>
                    <a:pt x="16216" y="5788"/>
                  </a:lnTo>
                  <a:lnTo>
                    <a:pt x="5873" y="16113"/>
                  </a:lnTo>
                  <a:lnTo>
                    <a:pt x="150" y="29557"/>
                  </a:lnTo>
                  <a:lnTo>
                    <a:pt x="0" y="44703"/>
                  </a:lnTo>
                  <a:lnTo>
                    <a:pt x="5732" y="58713"/>
                  </a:lnTo>
                  <a:lnTo>
                    <a:pt x="16049" y="69056"/>
                  </a:lnTo>
                  <a:lnTo>
                    <a:pt x="29485" y="74779"/>
                  </a:lnTo>
                  <a:lnTo>
                    <a:pt x="31634" y="74800"/>
                  </a:lnTo>
                  <a:lnTo>
                    <a:pt x="24891" y="39877"/>
                  </a:lnTo>
                  <a:lnTo>
                    <a:pt x="49911" y="35051"/>
                  </a:lnTo>
                  <a:lnTo>
                    <a:pt x="74754" y="35051"/>
                  </a:lnTo>
                  <a:lnTo>
                    <a:pt x="74802" y="30225"/>
                  </a:lnTo>
                  <a:lnTo>
                    <a:pt x="69070" y="16216"/>
                  </a:lnTo>
                  <a:lnTo>
                    <a:pt x="58753" y="5873"/>
                  </a:lnTo>
                  <a:lnTo>
                    <a:pt x="45317" y="150"/>
                  </a:lnTo>
                  <a:lnTo>
                    <a:pt x="30225" y="0"/>
                  </a:lnTo>
                  <a:close/>
                </a:path>
                <a:path w="227329" h="901064">
                  <a:moveTo>
                    <a:pt x="74754" y="35051"/>
                  </a:moveTo>
                  <a:lnTo>
                    <a:pt x="49911" y="35051"/>
                  </a:lnTo>
                  <a:lnTo>
                    <a:pt x="56641" y="69945"/>
                  </a:lnTo>
                  <a:lnTo>
                    <a:pt x="58586" y="69141"/>
                  </a:lnTo>
                  <a:lnTo>
                    <a:pt x="68929" y="58816"/>
                  </a:lnTo>
                  <a:lnTo>
                    <a:pt x="74652" y="45372"/>
                  </a:lnTo>
                  <a:lnTo>
                    <a:pt x="74754" y="350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FBF228BF-11A8-6EC6-1456-3A69BBF1A19B}"/>
                </a:ext>
              </a:extLst>
            </p:cNvPr>
            <p:cNvSpPr/>
            <p:nvPr/>
          </p:nvSpPr>
          <p:spPr>
            <a:xfrm>
              <a:off x="6019800" y="46433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2328805A-6262-8C43-A051-9C95F55D9D02}"/>
                </a:ext>
              </a:extLst>
            </p:cNvPr>
            <p:cNvSpPr/>
            <p:nvPr/>
          </p:nvSpPr>
          <p:spPr>
            <a:xfrm>
              <a:off x="6354826" y="4729099"/>
              <a:ext cx="838200" cy="1554480"/>
            </a:xfrm>
            <a:custGeom>
              <a:avLst/>
              <a:gdLst/>
              <a:ahLst/>
              <a:cxnLst/>
              <a:rect l="l" t="t" r="r" b="b"/>
              <a:pathLst>
                <a:path w="838200" h="1554479">
                  <a:moveTo>
                    <a:pt x="0" y="0"/>
                  </a:moveTo>
                  <a:lnTo>
                    <a:pt x="0" y="259080"/>
                  </a:lnTo>
                </a:path>
                <a:path w="838200" h="1554479">
                  <a:moveTo>
                    <a:pt x="0" y="431673"/>
                  </a:moveTo>
                  <a:lnTo>
                    <a:pt x="0" y="690626"/>
                  </a:lnTo>
                </a:path>
                <a:path w="838200" h="1554479">
                  <a:moveTo>
                    <a:pt x="0" y="431673"/>
                  </a:moveTo>
                  <a:lnTo>
                    <a:pt x="167385" y="345313"/>
                  </a:lnTo>
                </a:path>
                <a:path w="838200" h="1554479">
                  <a:moveTo>
                    <a:pt x="167385" y="345313"/>
                  </a:moveTo>
                  <a:lnTo>
                    <a:pt x="0" y="259080"/>
                  </a:lnTo>
                </a:path>
                <a:path w="838200" h="1554479">
                  <a:moveTo>
                    <a:pt x="334899" y="1209675"/>
                  </a:moveTo>
                  <a:lnTo>
                    <a:pt x="503174" y="1209675"/>
                  </a:lnTo>
                </a:path>
                <a:path w="838200" h="1554479">
                  <a:moveTo>
                    <a:pt x="334899" y="1554226"/>
                  </a:moveTo>
                  <a:lnTo>
                    <a:pt x="503174" y="1554226"/>
                  </a:lnTo>
                </a:path>
                <a:path w="838200" h="1554479">
                  <a:moveTo>
                    <a:pt x="671449" y="1209675"/>
                  </a:moveTo>
                  <a:lnTo>
                    <a:pt x="838200" y="1209675"/>
                  </a:lnTo>
                </a:path>
                <a:path w="838200" h="1554479">
                  <a:moveTo>
                    <a:pt x="671449" y="1554226"/>
                  </a:moveTo>
                  <a:lnTo>
                    <a:pt x="838200" y="15542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D6AB49E2-F2DD-0B19-4A46-D25CB621E31D}"/>
                </a:ext>
              </a:extLst>
            </p:cNvPr>
            <p:cNvSpPr/>
            <p:nvPr/>
          </p:nvSpPr>
          <p:spPr>
            <a:xfrm>
              <a:off x="7696200" y="568007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bject 48">
              <a:extLst>
                <a:ext uri="{FF2B5EF4-FFF2-40B4-BE49-F238E27FC236}">
                  <a16:creationId xmlns:a16="http://schemas.microsoft.com/office/drawing/2014/main" id="{F0976B6A-D6CF-EB90-4BB5-EC9698EEF4A9}"/>
                </a:ext>
              </a:extLst>
            </p:cNvPr>
            <p:cNvSpPr/>
            <p:nvPr/>
          </p:nvSpPr>
          <p:spPr>
            <a:xfrm>
              <a:off x="7527925" y="6111875"/>
              <a:ext cx="1006475" cy="344805"/>
            </a:xfrm>
            <a:custGeom>
              <a:avLst/>
              <a:gdLst/>
              <a:ahLst/>
              <a:cxnLst/>
              <a:rect l="l" t="t" r="r" b="b"/>
              <a:pathLst>
                <a:path w="1006475" h="344804">
                  <a:moveTo>
                    <a:pt x="0" y="0"/>
                  </a:moveTo>
                  <a:lnTo>
                    <a:pt x="168275" y="0"/>
                  </a:lnTo>
                </a:path>
                <a:path w="1006475" h="344804">
                  <a:moveTo>
                    <a:pt x="336550" y="0"/>
                  </a:moveTo>
                  <a:lnTo>
                    <a:pt x="503300" y="0"/>
                  </a:lnTo>
                </a:path>
                <a:path w="1006475" h="344804">
                  <a:moveTo>
                    <a:pt x="419100" y="0"/>
                  </a:moveTo>
                  <a:lnTo>
                    <a:pt x="419100" y="344550"/>
                  </a:lnTo>
                </a:path>
                <a:path w="1006475" h="344804">
                  <a:moveTo>
                    <a:pt x="838200" y="0"/>
                  </a:moveTo>
                  <a:lnTo>
                    <a:pt x="10064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bject 49">
              <a:extLst>
                <a:ext uri="{FF2B5EF4-FFF2-40B4-BE49-F238E27FC236}">
                  <a16:creationId xmlns:a16="http://schemas.microsoft.com/office/drawing/2014/main" id="{CCD19E0A-3FFD-43EE-8A4C-B8300312FAC7}"/>
                </a:ext>
              </a:extLst>
            </p:cNvPr>
            <p:cNvSpPr/>
            <p:nvPr/>
          </p:nvSpPr>
          <p:spPr>
            <a:xfrm>
              <a:off x="8534400" y="568007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bject 50">
              <a:extLst>
                <a:ext uri="{FF2B5EF4-FFF2-40B4-BE49-F238E27FC236}">
                  <a16:creationId xmlns:a16="http://schemas.microsoft.com/office/drawing/2014/main" id="{C186C98B-51BE-CD09-E5B4-5C3856D06EA0}"/>
                </a:ext>
              </a:extLst>
            </p:cNvPr>
            <p:cNvSpPr/>
            <p:nvPr/>
          </p:nvSpPr>
          <p:spPr>
            <a:xfrm>
              <a:off x="7947025" y="6111875"/>
              <a:ext cx="922655" cy="344805"/>
            </a:xfrm>
            <a:custGeom>
              <a:avLst/>
              <a:gdLst/>
              <a:ahLst/>
              <a:cxnLst/>
              <a:rect l="l" t="t" r="r" b="b"/>
              <a:pathLst>
                <a:path w="922654" h="344804">
                  <a:moveTo>
                    <a:pt x="755650" y="0"/>
                  </a:moveTo>
                  <a:lnTo>
                    <a:pt x="922401" y="0"/>
                  </a:lnTo>
                </a:path>
                <a:path w="922654" h="344804">
                  <a:moveTo>
                    <a:pt x="0" y="344550"/>
                  </a:moveTo>
                  <a:lnTo>
                    <a:pt x="503300" y="344550"/>
                  </a:lnTo>
                </a:path>
                <a:path w="922654" h="344804">
                  <a:moveTo>
                    <a:pt x="503300" y="171450"/>
                  </a:moveTo>
                  <a:lnTo>
                    <a:pt x="587375" y="171450"/>
                  </a:lnTo>
                </a:path>
                <a:path w="922654" h="344804">
                  <a:moveTo>
                    <a:pt x="503300" y="171450"/>
                  </a:moveTo>
                  <a:lnTo>
                    <a:pt x="503300" y="344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bject 51">
              <a:extLst>
                <a:ext uri="{FF2B5EF4-FFF2-40B4-BE49-F238E27FC236}">
                  <a16:creationId xmlns:a16="http://schemas.microsoft.com/office/drawing/2014/main" id="{13DE8830-B732-6741-B84D-1B19CD8803B4}"/>
                </a:ext>
              </a:extLst>
            </p:cNvPr>
            <p:cNvSpPr/>
            <p:nvPr/>
          </p:nvSpPr>
          <p:spPr>
            <a:xfrm>
              <a:off x="6942201" y="3433826"/>
              <a:ext cx="838200" cy="3368675"/>
            </a:xfrm>
            <a:custGeom>
              <a:avLst/>
              <a:gdLst/>
              <a:ahLst/>
              <a:cxnLst/>
              <a:rect l="l" t="t" r="r" b="b"/>
              <a:pathLst>
                <a:path w="838200" h="3368675">
                  <a:moveTo>
                    <a:pt x="0" y="0"/>
                  </a:moveTo>
                  <a:lnTo>
                    <a:pt x="0" y="3368611"/>
                  </a:lnTo>
                </a:path>
                <a:path w="838200" h="3368675">
                  <a:moveTo>
                    <a:pt x="838200" y="0"/>
                  </a:moveTo>
                  <a:lnTo>
                    <a:pt x="838200" y="336861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bject 52">
              <a:extLst>
                <a:ext uri="{FF2B5EF4-FFF2-40B4-BE49-F238E27FC236}">
                  <a16:creationId xmlns:a16="http://schemas.microsoft.com/office/drawing/2014/main" id="{A355FF71-B37D-C8A9-DAEF-F77C954C3ED6}"/>
                </a:ext>
              </a:extLst>
            </p:cNvPr>
            <p:cNvSpPr/>
            <p:nvPr/>
          </p:nvSpPr>
          <p:spPr>
            <a:xfrm>
              <a:off x="6188075" y="4729099"/>
              <a:ext cx="669925" cy="690880"/>
            </a:xfrm>
            <a:custGeom>
              <a:avLst/>
              <a:gdLst/>
              <a:ahLst/>
              <a:cxnLst/>
              <a:rect l="l" t="t" r="r" b="b"/>
              <a:pathLst>
                <a:path w="669925" h="690879">
                  <a:moveTo>
                    <a:pt x="166750" y="690626"/>
                  </a:moveTo>
                  <a:lnTo>
                    <a:pt x="501650" y="518032"/>
                  </a:lnTo>
                </a:path>
                <a:path w="669925" h="690879">
                  <a:moveTo>
                    <a:pt x="166750" y="0"/>
                  </a:moveTo>
                  <a:lnTo>
                    <a:pt x="501650" y="172719"/>
                  </a:lnTo>
                </a:path>
                <a:path w="669925" h="690879">
                  <a:moveTo>
                    <a:pt x="501650" y="172719"/>
                  </a:moveTo>
                  <a:lnTo>
                    <a:pt x="501650" y="518032"/>
                  </a:lnTo>
                </a:path>
                <a:path w="669925" h="690879">
                  <a:moveTo>
                    <a:pt x="0" y="173100"/>
                  </a:moveTo>
                  <a:lnTo>
                    <a:pt x="166750" y="173100"/>
                  </a:lnTo>
                </a:path>
                <a:path w="669925" h="690879">
                  <a:moveTo>
                    <a:pt x="0" y="519175"/>
                  </a:moveTo>
                  <a:lnTo>
                    <a:pt x="166750" y="519175"/>
                  </a:lnTo>
                </a:path>
                <a:path w="669925" h="690879">
                  <a:moveTo>
                    <a:pt x="501650" y="346075"/>
                  </a:moveTo>
                  <a:lnTo>
                    <a:pt x="669925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AE56F437-AF23-7B52-88FA-FDE7DE66D099}"/>
                </a:ext>
              </a:extLst>
            </p:cNvPr>
            <p:cNvSpPr/>
            <p:nvPr/>
          </p:nvSpPr>
          <p:spPr>
            <a:xfrm>
              <a:off x="6019800" y="568007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79BEC1FB-A38B-05B5-E9BB-784AE800D09C}"/>
                </a:ext>
              </a:extLst>
            </p:cNvPr>
            <p:cNvSpPr/>
            <p:nvPr/>
          </p:nvSpPr>
          <p:spPr>
            <a:xfrm>
              <a:off x="6188075" y="6111875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8" name="object 55">
              <a:extLst>
                <a:ext uri="{FF2B5EF4-FFF2-40B4-BE49-F238E27FC236}">
                  <a16:creationId xmlns:a16="http://schemas.microsoft.com/office/drawing/2014/main" id="{C41B7F60-2805-A14F-416C-8DC76DC98EA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3434" y="4761484"/>
              <a:ext cx="451694" cy="539750"/>
            </a:xfrm>
            <a:prstGeom prst="rect">
              <a:avLst/>
            </a:prstGeom>
          </p:spPr>
        </p:pic>
        <p:pic>
          <p:nvPicPr>
            <p:cNvPr id="59" name="object 56">
              <a:extLst>
                <a:ext uri="{FF2B5EF4-FFF2-40B4-BE49-F238E27FC236}">
                  <a16:creationId xmlns:a16="http://schemas.microsoft.com/office/drawing/2014/main" id="{8010C587-5A8D-92B8-B864-E72032F4DE1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3434" y="5798185"/>
              <a:ext cx="451694" cy="539749"/>
            </a:xfrm>
            <a:prstGeom prst="rect">
              <a:avLst/>
            </a:prstGeom>
          </p:spPr>
        </p:pic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F92FF9E2-BA53-1521-43BA-702BF06AB7B1}"/>
                </a:ext>
              </a:extLst>
            </p:cNvPr>
            <p:cNvSpPr/>
            <p:nvPr/>
          </p:nvSpPr>
          <p:spPr>
            <a:xfrm>
              <a:off x="6484874" y="4086225"/>
              <a:ext cx="76200" cy="1938655"/>
            </a:xfrm>
            <a:custGeom>
              <a:avLst/>
              <a:gdLst/>
              <a:ahLst/>
              <a:cxnLst/>
              <a:rect l="l" t="t" r="r" b="b"/>
              <a:pathLst>
                <a:path w="76200" h="1938654">
                  <a:moveTo>
                    <a:pt x="25400" y="1862074"/>
                  </a:moveTo>
                  <a:lnTo>
                    <a:pt x="0" y="1862074"/>
                  </a:lnTo>
                  <a:lnTo>
                    <a:pt x="38100" y="1938274"/>
                  </a:lnTo>
                  <a:lnTo>
                    <a:pt x="69786" y="1874901"/>
                  </a:lnTo>
                  <a:lnTo>
                    <a:pt x="25400" y="1874901"/>
                  </a:lnTo>
                  <a:lnTo>
                    <a:pt x="25400" y="1862074"/>
                  </a:lnTo>
                  <a:close/>
                </a:path>
                <a:path w="76200" h="1938654">
                  <a:moveTo>
                    <a:pt x="25400" y="73634"/>
                  </a:moveTo>
                  <a:lnTo>
                    <a:pt x="25400" y="1874901"/>
                  </a:lnTo>
                  <a:lnTo>
                    <a:pt x="50800" y="1874901"/>
                  </a:lnTo>
                  <a:lnTo>
                    <a:pt x="50800" y="76200"/>
                  </a:lnTo>
                  <a:lnTo>
                    <a:pt x="38100" y="76200"/>
                  </a:lnTo>
                  <a:lnTo>
                    <a:pt x="25400" y="73634"/>
                  </a:lnTo>
                  <a:close/>
                </a:path>
                <a:path w="76200" h="1938654">
                  <a:moveTo>
                    <a:pt x="76200" y="1862074"/>
                  </a:moveTo>
                  <a:lnTo>
                    <a:pt x="50800" y="1862074"/>
                  </a:lnTo>
                  <a:lnTo>
                    <a:pt x="50800" y="1874901"/>
                  </a:lnTo>
                  <a:lnTo>
                    <a:pt x="69786" y="1874901"/>
                  </a:lnTo>
                  <a:lnTo>
                    <a:pt x="76200" y="1862074"/>
                  </a:lnTo>
                  <a:close/>
                </a:path>
                <a:path w="76200" h="1938654">
                  <a:moveTo>
                    <a:pt x="50800" y="38100"/>
                  </a:moveTo>
                  <a:lnTo>
                    <a:pt x="25400" y="38100"/>
                  </a:lnTo>
                  <a:lnTo>
                    <a:pt x="25445" y="73643"/>
                  </a:lnTo>
                  <a:lnTo>
                    <a:pt x="38100" y="76200"/>
                  </a:lnTo>
                  <a:lnTo>
                    <a:pt x="50800" y="73643"/>
                  </a:lnTo>
                  <a:lnTo>
                    <a:pt x="50800" y="38100"/>
                  </a:lnTo>
                  <a:close/>
                </a:path>
                <a:path w="76200" h="1938654">
                  <a:moveTo>
                    <a:pt x="50800" y="73643"/>
                  </a:moveTo>
                  <a:lnTo>
                    <a:pt x="38100" y="76200"/>
                  </a:lnTo>
                  <a:lnTo>
                    <a:pt x="50800" y="76200"/>
                  </a:lnTo>
                  <a:lnTo>
                    <a:pt x="50800" y="73643"/>
                  </a:lnTo>
                  <a:close/>
                </a:path>
                <a:path w="76200" h="1938654">
                  <a:moveTo>
                    <a:pt x="76200" y="38100"/>
                  </a:moveTo>
                  <a:lnTo>
                    <a:pt x="50800" y="38100"/>
                  </a:lnTo>
                  <a:lnTo>
                    <a:pt x="50800" y="73643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close/>
                </a:path>
                <a:path w="76200" h="1938654">
                  <a:moveTo>
                    <a:pt x="38100" y="0"/>
                  </a:moveTo>
                  <a:lnTo>
                    <a:pt x="23306" y="2988"/>
                  </a:lnTo>
                  <a:lnTo>
                    <a:pt x="11191" y="11144"/>
                  </a:lnTo>
                  <a:lnTo>
                    <a:pt x="3006" y="23252"/>
                  </a:lnTo>
                  <a:lnTo>
                    <a:pt x="0" y="38100"/>
                  </a:lnTo>
                  <a:lnTo>
                    <a:pt x="3006" y="52947"/>
                  </a:lnTo>
                  <a:lnTo>
                    <a:pt x="11191" y="65055"/>
                  </a:lnTo>
                  <a:lnTo>
                    <a:pt x="23306" y="73211"/>
                  </a:lnTo>
                  <a:lnTo>
                    <a:pt x="25400" y="73634"/>
                  </a:lnTo>
                  <a:lnTo>
                    <a:pt x="25400" y="38100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bject 58">
              <a:extLst>
                <a:ext uri="{FF2B5EF4-FFF2-40B4-BE49-F238E27FC236}">
                  <a16:creationId xmlns:a16="http://schemas.microsoft.com/office/drawing/2014/main" id="{89A1AD40-A731-CA47-5236-B29E83A735AD}"/>
                </a:ext>
              </a:extLst>
            </p:cNvPr>
            <p:cNvSpPr/>
            <p:nvPr/>
          </p:nvSpPr>
          <p:spPr>
            <a:xfrm>
              <a:off x="6904736" y="5037836"/>
              <a:ext cx="227329" cy="901065"/>
            </a:xfrm>
            <a:custGeom>
              <a:avLst/>
              <a:gdLst/>
              <a:ahLst/>
              <a:cxnLst/>
              <a:rect l="l" t="t" r="r" b="b"/>
              <a:pathLst>
                <a:path w="227329" h="901064">
                  <a:moveTo>
                    <a:pt x="177184" y="828594"/>
                  </a:moveTo>
                  <a:lnTo>
                    <a:pt x="152273" y="833374"/>
                  </a:lnTo>
                  <a:lnTo>
                    <a:pt x="204089" y="900938"/>
                  </a:lnTo>
                  <a:lnTo>
                    <a:pt x="220910" y="840994"/>
                  </a:lnTo>
                  <a:lnTo>
                    <a:pt x="179578" y="840994"/>
                  </a:lnTo>
                  <a:lnTo>
                    <a:pt x="177184" y="828594"/>
                  </a:lnTo>
                  <a:close/>
                </a:path>
                <a:path w="227329" h="901064">
                  <a:moveTo>
                    <a:pt x="202063" y="823821"/>
                  </a:moveTo>
                  <a:lnTo>
                    <a:pt x="177184" y="828594"/>
                  </a:lnTo>
                  <a:lnTo>
                    <a:pt x="179578" y="840994"/>
                  </a:lnTo>
                  <a:lnTo>
                    <a:pt x="204470" y="836294"/>
                  </a:lnTo>
                  <a:lnTo>
                    <a:pt x="202063" y="823821"/>
                  </a:lnTo>
                  <a:close/>
                </a:path>
                <a:path w="227329" h="901064">
                  <a:moveTo>
                    <a:pt x="227075" y="819022"/>
                  </a:moveTo>
                  <a:lnTo>
                    <a:pt x="202063" y="823821"/>
                  </a:lnTo>
                  <a:lnTo>
                    <a:pt x="204470" y="836294"/>
                  </a:lnTo>
                  <a:lnTo>
                    <a:pt x="179578" y="840994"/>
                  </a:lnTo>
                  <a:lnTo>
                    <a:pt x="220910" y="840994"/>
                  </a:lnTo>
                  <a:lnTo>
                    <a:pt x="227075" y="819022"/>
                  </a:lnTo>
                  <a:close/>
                </a:path>
                <a:path w="227329" h="901064">
                  <a:moveTo>
                    <a:pt x="56627" y="69871"/>
                  </a:moveTo>
                  <a:lnTo>
                    <a:pt x="44577" y="74802"/>
                  </a:lnTo>
                  <a:lnTo>
                    <a:pt x="31659" y="74802"/>
                  </a:lnTo>
                  <a:lnTo>
                    <a:pt x="177184" y="828594"/>
                  </a:lnTo>
                  <a:lnTo>
                    <a:pt x="202063" y="823821"/>
                  </a:lnTo>
                  <a:lnTo>
                    <a:pt x="57578" y="74802"/>
                  </a:lnTo>
                  <a:lnTo>
                    <a:pt x="44577" y="74802"/>
                  </a:lnTo>
                  <a:lnTo>
                    <a:pt x="57553" y="74673"/>
                  </a:lnTo>
                  <a:lnTo>
                    <a:pt x="56627" y="69871"/>
                  </a:lnTo>
                  <a:close/>
                </a:path>
                <a:path w="227329" h="901064">
                  <a:moveTo>
                    <a:pt x="49911" y="35051"/>
                  </a:moveTo>
                  <a:lnTo>
                    <a:pt x="24892" y="39750"/>
                  </a:lnTo>
                  <a:lnTo>
                    <a:pt x="31634" y="74673"/>
                  </a:lnTo>
                  <a:lnTo>
                    <a:pt x="44577" y="74802"/>
                  </a:lnTo>
                  <a:lnTo>
                    <a:pt x="56627" y="69871"/>
                  </a:lnTo>
                  <a:lnTo>
                    <a:pt x="49911" y="35051"/>
                  </a:lnTo>
                  <a:close/>
                </a:path>
                <a:path w="227329" h="901064">
                  <a:moveTo>
                    <a:pt x="30225" y="0"/>
                  </a:moveTo>
                  <a:lnTo>
                    <a:pt x="16216" y="5732"/>
                  </a:lnTo>
                  <a:lnTo>
                    <a:pt x="5873" y="16049"/>
                  </a:lnTo>
                  <a:lnTo>
                    <a:pt x="150" y="29485"/>
                  </a:lnTo>
                  <a:lnTo>
                    <a:pt x="0" y="44576"/>
                  </a:lnTo>
                  <a:lnTo>
                    <a:pt x="5732" y="58586"/>
                  </a:lnTo>
                  <a:lnTo>
                    <a:pt x="16049" y="68929"/>
                  </a:lnTo>
                  <a:lnTo>
                    <a:pt x="29485" y="74652"/>
                  </a:lnTo>
                  <a:lnTo>
                    <a:pt x="31634" y="74673"/>
                  </a:lnTo>
                  <a:lnTo>
                    <a:pt x="24892" y="39750"/>
                  </a:lnTo>
                  <a:lnTo>
                    <a:pt x="49911" y="35051"/>
                  </a:lnTo>
                  <a:lnTo>
                    <a:pt x="74754" y="35051"/>
                  </a:lnTo>
                  <a:lnTo>
                    <a:pt x="74803" y="30225"/>
                  </a:lnTo>
                  <a:lnTo>
                    <a:pt x="69070" y="16216"/>
                  </a:lnTo>
                  <a:lnTo>
                    <a:pt x="58753" y="5873"/>
                  </a:lnTo>
                  <a:lnTo>
                    <a:pt x="45317" y="150"/>
                  </a:lnTo>
                  <a:lnTo>
                    <a:pt x="30225" y="0"/>
                  </a:lnTo>
                  <a:close/>
                </a:path>
                <a:path w="227329" h="901064">
                  <a:moveTo>
                    <a:pt x="74754" y="35051"/>
                  </a:moveTo>
                  <a:lnTo>
                    <a:pt x="49911" y="35051"/>
                  </a:lnTo>
                  <a:lnTo>
                    <a:pt x="56627" y="69871"/>
                  </a:lnTo>
                  <a:lnTo>
                    <a:pt x="58586" y="69070"/>
                  </a:lnTo>
                  <a:lnTo>
                    <a:pt x="68929" y="58753"/>
                  </a:lnTo>
                  <a:lnTo>
                    <a:pt x="74652" y="45317"/>
                  </a:lnTo>
                  <a:lnTo>
                    <a:pt x="74754" y="350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bject 59">
              <a:extLst>
                <a:ext uri="{FF2B5EF4-FFF2-40B4-BE49-F238E27FC236}">
                  <a16:creationId xmlns:a16="http://schemas.microsoft.com/office/drawing/2014/main" id="{92F9CA13-B455-3C6B-78DE-7D68A29733D1}"/>
                </a:ext>
              </a:extLst>
            </p:cNvPr>
            <p:cNvSpPr/>
            <p:nvPr/>
          </p:nvSpPr>
          <p:spPr>
            <a:xfrm>
              <a:off x="8610600" y="3421126"/>
              <a:ext cx="0" cy="3368675"/>
            </a:xfrm>
            <a:custGeom>
              <a:avLst/>
              <a:gdLst/>
              <a:ahLst/>
              <a:cxnLst/>
              <a:rect l="l" t="t" r="r" b="b"/>
              <a:pathLst>
                <a:path h="3368675">
                  <a:moveTo>
                    <a:pt x="0" y="0"/>
                  </a:moveTo>
                  <a:lnTo>
                    <a:pt x="0" y="336861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object 60">
            <a:extLst>
              <a:ext uri="{FF2B5EF4-FFF2-40B4-BE49-F238E27FC236}">
                <a16:creationId xmlns:a16="http://schemas.microsoft.com/office/drawing/2014/main" id="{D1CCE6FA-9808-AC55-AD5B-D669625D1331}"/>
              </a:ext>
            </a:extLst>
          </p:cNvPr>
          <p:cNvSpPr txBox="1"/>
          <p:nvPr/>
        </p:nvSpPr>
        <p:spPr>
          <a:xfrm>
            <a:off x="438671" y="3810202"/>
            <a:ext cx="1755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20($3)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bject 61">
            <a:extLst>
              <a:ext uri="{FF2B5EF4-FFF2-40B4-BE49-F238E27FC236}">
                <a16:creationId xmlns:a16="http://schemas.microsoft.com/office/drawing/2014/main" id="{F7064747-4485-F29C-6243-982A5B3A8C3D}"/>
              </a:ext>
            </a:extLst>
          </p:cNvPr>
          <p:cNvSpPr txBox="1"/>
          <p:nvPr/>
        </p:nvSpPr>
        <p:spPr>
          <a:xfrm>
            <a:off x="438671" y="4713935"/>
            <a:ext cx="1870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21F95082-CA2C-8A7D-7DC3-47585334EFC5}"/>
              </a:ext>
            </a:extLst>
          </p:cNvPr>
          <p:cNvSpPr txBox="1"/>
          <p:nvPr/>
        </p:nvSpPr>
        <p:spPr>
          <a:xfrm>
            <a:off x="438671" y="5773369"/>
            <a:ext cx="20059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$13,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C89D6192-F3AC-C5B0-75FD-16C0E27662E0}"/>
              </a:ext>
            </a:extLst>
          </p:cNvPr>
          <p:cNvSpPr txBox="1"/>
          <p:nvPr/>
        </p:nvSpPr>
        <p:spPr>
          <a:xfrm>
            <a:off x="4852835" y="2630627"/>
            <a:ext cx="13081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90830" algn="ctr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bject 64">
            <a:extLst>
              <a:ext uri="{FF2B5EF4-FFF2-40B4-BE49-F238E27FC236}">
                <a16:creationId xmlns:a16="http://schemas.microsoft.com/office/drawing/2014/main" id="{14AEAF92-89D7-12D2-8C7B-F471B4BD306F}"/>
              </a:ext>
            </a:extLst>
          </p:cNvPr>
          <p:cNvSpPr txBox="1"/>
          <p:nvPr/>
        </p:nvSpPr>
        <p:spPr>
          <a:xfrm>
            <a:off x="2787434" y="2935427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bject 65">
            <a:extLst>
              <a:ext uri="{FF2B5EF4-FFF2-40B4-BE49-F238E27FC236}">
                <a16:creationId xmlns:a16="http://schemas.microsoft.com/office/drawing/2014/main" id="{F6C5A865-A315-DE15-957D-B1817EED7762}"/>
              </a:ext>
            </a:extLst>
          </p:cNvPr>
          <p:cNvSpPr txBox="1"/>
          <p:nvPr/>
        </p:nvSpPr>
        <p:spPr>
          <a:xfrm>
            <a:off x="3618015" y="2935427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bject 66">
            <a:extLst>
              <a:ext uri="{FF2B5EF4-FFF2-40B4-BE49-F238E27FC236}">
                <a16:creationId xmlns:a16="http://schemas.microsoft.com/office/drawing/2014/main" id="{FD523351-D805-9D67-FC79-79EDD6BA94BB}"/>
              </a:ext>
            </a:extLst>
          </p:cNvPr>
          <p:cNvSpPr txBox="1"/>
          <p:nvPr/>
        </p:nvSpPr>
        <p:spPr>
          <a:xfrm>
            <a:off x="4447071" y="2935427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bject 67">
            <a:extLst>
              <a:ext uri="{FF2B5EF4-FFF2-40B4-BE49-F238E27FC236}">
                <a16:creationId xmlns:a16="http://schemas.microsoft.com/office/drawing/2014/main" id="{9A7A2E87-BA5F-2BEA-CA62-74B5EDF960C1}"/>
              </a:ext>
            </a:extLst>
          </p:cNvPr>
          <p:cNvSpPr txBox="1"/>
          <p:nvPr/>
        </p:nvSpPr>
        <p:spPr>
          <a:xfrm>
            <a:off x="6166523" y="2935427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bject 68">
            <a:extLst>
              <a:ext uri="{FF2B5EF4-FFF2-40B4-BE49-F238E27FC236}">
                <a16:creationId xmlns:a16="http://schemas.microsoft.com/office/drawing/2014/main" id="{3D3135C6-65E7-4838-9414-B2C00FE6A314}"/>
              </a:ext>
            </a:extLst>
          </p:cNvPr>
          <p:cNvSpPr txBox="1"/>
          <p:nvPr/>
        </p:nvSpPr>
        <p:spPr>
          <a:xfrm>
            <a:off x="6997357" y="2935427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69">
            <a:extLst>
              <a:ext uri="{FF2B5EF4-FFF2-40B4-BE49-F238E27FC236}">
                <a16:creationId xmlns:a16="http://schemas.microsoft.com/office/drawing/2014/main" id="{4491DBA8-02AF-882E-CAA7-ADC722A556E7}"/>
              </a:ext>
            </a:extLst>
          </p:cNvPr>
          <p:cNvSpPr txBox="1"/>
          <p:nvPr/>
        </p:nvSpPr>
        <p:spPr>
          <a:xfrm>
            <a:off x="7815745" y="2935427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bject 70">
            <a:extLst>
              <a:ext uri="{FF2B5EF4-FFF2-40B4-BE49-F238E27FC236}">
                <a16:creationId xmlns:a16="http://schemas.microsoft.com/office/drawing/2014/main" id="{566342C1-F153-B92F-BFEE-3926A3A97B57}"/>
              </a:ext>
            </a:extLst>
          </p:cNvPr>
          <p:cNvSpPr txBox="1"/>
          <p:nvPr/>
        </p:nvSpPr>
        <p:spPr>
          <a:xfrm>
            <a:off x="8640230" y="2935427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45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Stall = </a:t>
            </a:r>
            <a:r>
              <a:rPr lang="en-US" sz="3600" dirty="0" err="1"/>
              <a:t>Nop</a:t>
            </a:r>
            <a:r>
              <a:rPr lang="en-US" sz="3600" dirty="0"/>
              <a:t> conversion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85E3873E-D4EF-B53B-5C9B-2B5741D4A876}"/>
              </a:ext>
            </a:extLst>
          </p:cNvPr>
          <p:cNvSpPr txBox="1"/>
          <p:nvPr/>
        </p:nvSpPr>
        <p:spPr>
          <a:xfrm>
            <a:off x="304800" y="5791455"/>
            <a:ext cx="8709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  <a:r>
              <a:rPr sz="20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CE5517AF-1498-A327-B6EF-2D5724D4F7EE}"/>
              </a:ext>
            </a:extLst>
          </p:cNvPr>
          <p:cNvGrpSpPr/>
          <p:nvPr/>
        </p:nvGrpSpPr>
        <p:grpSpPr>
          <a:xfrm>
            <a:off x="3988688" y="1635380"/>
            <a:ext cx="683895" cy="876300"/>
            <a:chOff x="4382896" y="1895475"/>
            <a:chExt cx="683895" cy="876300"/>
          </a:xfrm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559D1734-5EA2-5B6B-FA1D-4852F256E8A2}"/>
                </a:ext>
              </a:extLst>
            </p:cNvPr>
            <p:cNvSpPr/>
            <p:nvPr/>
          </p:nvSpPr>
          <p:spPr>
            <a:xfrm>
              <a:off x="4389246" y="190182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AE68211F-7F31-3823-F277-F0B4ED231248}"/>
                </a:ext>
              </a:extLst>
            </p:cNvPr>
            <p:cNvSpPr/>
            <p:nvPr/>
          </p:nvSpPr>
          <p:spPr>
            <a:xfrm>
              <a:off x="4724653" y="1988185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80">
                  <a:moveTo>
                    <a:pt x="0" y="0"/>
                  </a:moveTo>
                  <a:lnTo>
                    <a:pt x="0" y="259079"/>
                  </a:lnTo>
                </a:path>
                <a:path w="335279" h="690880">
                  <a:moveTo>
                    <a:pt x="0" y="431800"/>
                  </a:moveTo>
                  <a:lnTo>
                    <a:pt x="0" y="690879"/>
                  </a:lnTo>
                </a:path>
                <a:path w="335279" h="690880">
                  <a:moveTo>
                    <a:pt x="0" y="431800"/>
                  </a:moveTo>
                  <a:lnTo>
                    <a:pt x="167640" y="345439"/>
                  </a:lnTo>
                </a:path>
                <a:path w="335279" h="690880">
                  <a:moveTo>
                    <a:pt x="167640" y="345439"/>
                  </a:moveTo>
                  <a:lnTo>
                    <a:pt x="0" y="259079"/>
                  </a:lnTo>
                </a:path>
                <a:path w="335279" h="690880">
                  <a:moveTo>
                    <a:pt x="0" y="690879"/>
                  </a:moveTo>
                  <a:lnTo>
                    <a:pt x="335280" y="518160"/>
                  </a:lnTo>
                </a:path>
                <a:path w="335279" h="690880">
                  <a:moveTo>
                    <a:pt x="0" y="0"/>
                  </a:moveTo>
                  <a:lnTo>
                    <a:pt x="335280" y="172719"/>
                  </a:lnTo>
                </a:path>
                <a:path w="335279" h="690880">
                  <a:moveTo>
                    <a:pt x="335280" y="172719"/>
                  </a:moveTo>
                  <a:lnTo>
                    <a:pt x="335280" y="5181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DB401780-3AFB-1A00-1780-1C70045189AA}"/>
              </a:ext>
            </a:extLst>
          </p:cNvPr>
          <p:cNvSpPr txBox="1"/>
          <p:nvPr/>
        </p:nvSpPr>
        <p:spPr>
          <a:xfrm>
            <a:off x="5156403" y="1814450"/>
            <a:ext cx="340995" cy="31354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63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001F1C59-700D-07F1-4D8C-C557FE485FA7}"/>
              </a:ext>
            </a:extLst>
          </p:cNvPr>
          <p:cNvSpPr txBox="1"/>
          <p:nvPr/>
        </p:nvSpPr>
        <p:spPr>
          <a:xfrm>
            <a:off x="3477006" y="1814450"/>
            <a:ext cx="336550" cy="31354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E7203E14-CE41-5192-5C5F-0450F0853714}"/>
              </a:ext>
            </a:extLst>
          </p:cNvPr>
          <p:cNvSpPr txBox="1"/>
          <p:nvPr/>
        </p:nvSpPr>
        <p:spPr>
          <a:xfrm>
            <a:off x="6000648" y="1814450"/>
            <a:ext cx="335280" cy="31354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D62C0EC-93E8-A46B-8617-819A450A9299}"/>
              </a:ext>
            </a:extLst>
          </p:cNvPr>
          <p:cNvSpPr txBox="1"/>
          <p:nvPr/>
        </p:nvSpPr>
        <p:spPr>
          <a:xfrm>
            <a:off x="2653792" y="1814450"/>
            <a:ext cx="335915" cy="31354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object 11">
            <a:extLst>
              <a:ext uri="{FF2B5EF4-FFF2-40B4-BE49-F238E27FC236}">
                <a16:creationId xmlns:a16="http://schemas.microsoft.com/office/drawing/2014/main" id="{E3B92855-BB78-884B-3167-FB48579239B9}"/>
              </a:ext>
            </a:extLst>
          </p:cNvPr>
          <p:cNvGrpSpPr/>
          <p:nvPr/>
        </p:nvGrpSpPr>
        <p:grpSpPr>
          <a:xfrm>
            <a:off x="3821049" y="1635380"/>
            <a:ext cx="2192655" cy="2936875"/>
            <a:chOff x="4215257" y="1895475"/>
            <a:chExt cx="2192655" cy="2936875"/>
          </a:xfrm>
        </p:grpSpPr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A95FEECF-63B0-BF44-16CD-7A5A0E4A10D6}"/>
                </a:ext>
              </a:extLst>
            </p:cNvPr>
            <p:cNvSpPr/>
            <p:nvPr/>
          </p:nvSpPr>
          <p:spPr>
            <a:xfrm>
              <a:off x="4221607" y="2160904"/>
              <a:ext cx="503555" cy="345440"/>
            </a:xfrm>
            <a:custGeom>
              <a:avLst/>
              <a:gdLst/>
              <a:ahLst/>
              <a:cxnLst/>
              <a:rect l="l" t="t" r="r" b="b"/>
              <a:pathLst>
                <a:path w="503554" h="345439">
                  <a:moveTo>
                    <a:pt x="0" y="0"/>
                  </a:moveTo>
                  <a:lnTo>
                    <a:pt x="167639" y="0"/>
                  </a:lnTo>
                </a:path>
                <a:path w="503554" h="345439">
                  <a:moveTo>
                    <a:pt x="0" y="345440"/>
                  </a:moveTo>
                  <a:lnTo>
                    <a:pt x="167639" y="345440"/>
                  </a:lnTo>
                </a:path>
                <a:path w="503554" h="345439">
                  <a:moveTo>
                    <a:pt x="335406" y="0"/>
                  </a:moveTo>
                  <a:lnTo>
                    <a:pt x="503046" y="0"/>
                  </a:lnTo>
                </a:path>
                <a:path w="503554" h="345439">
                  <a:moveTo>
                    <a:pt x="335406" y="345440"/>
                  </a:moveTo>
                  <a:lnTo>
                    <a:pt x="503046" y="3454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3844B860-AC68-BD9E-D91A-C813BC3CB885}"/>
                </a:ext>
              </a:extLst>
            </p:cNvPr>
            <p:cNvSpPr/>
            <p:nvPr/>
          </p:nvSpPr>
          <p:spPr>
            <a:xfrm>
              <a:off x="5227574" y="190182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8F0AB5D5-2723-625D-058D-351825B10FFC}"/>
                </a:ext>
              </a:extLst>
            </p:cNvPr>
            <p:cNvSpPr/>
            <p:nvPr/>
          </p:nvSpPr>
          <p:spPr>
            <a:xfrm>
              <a:off x="5059934" y="2333625"/>
              <a:ext cx="1006475" cy="345440"/>
            </a:xfrm>
            <a:custGeom>
              <a:avLst/>
              <a:gdLst/>
              <a:ahLst/>
              <a:cxnLst/>
              <a:rect l="l" t="t" r="r" b="b"/>
              <a:pathLst>
                <a:path w="1006475" h="345439">
                  <a:moveTo>
                    <a:pt x="0" y="0"/>
                  </a:moveTo>
                  <a:lnTo>
                    <a:pt x="167639" y="0"/>
                  </a:lnTo>
                </a:path>
                <a:path w="1006475" h="345439">
                  <a:moveTo>
                    <a:pt x="335279" y="0"/>
                  </a:moveTo>
                  <a:lnTo>
                    <a:pt x="502919" y="0"/>
                  </a:lnTo>
                </a:path>
                <a:path w="1006475" h="345439">
                  <a:moveTo>
                    <a:pt x="419100" y="0"/>
                  </a:moveTo>
                  <a:lnTo>
                    <a:pt x="419100" y="345439"/>
                  </a:lnTo>
                </a:path>
                <a:path w="1006475" h="345439">
                  <a:moveTo>
                    <a:pt x="838326" y="0"/>
                  </a:moveTo>
                  <a:lnTo>
                    <a:pt x="100596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DD7A6BC1-4386-4D00-4E35-04ABD9069491}"/>
                </a:ext>
              </a:extLst>
            </p:cNvPr>
            <p:cNvSpPr/>
            <p:nvPr/>
          </p:nvSpPr>
          <p:spPr>
            <a:xfrm>
              <a:off x="6065901" y="190182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D8BFBCDA-F737-8B8C-2CBE-3A53BE20D3A6}"/>
                </a:ext>
              </a:extLst>
            </p:cNvPr>
            <p:cNvSpPr/>
            <p:nvPr/>
          </p:nvSpPr>
          <p:spPr>
            <a:xfrm>
              <a:off x="5479034" y="2333625"/>
              <a:ext cx="922655" cy="345440"/>
            </a:xfrm>
            <a:custGeom>
              <a:avLst/>
              <a:gdLst/>
              <a:ahLst/>
              <a:cxnLst/>
              <a:rect l="l" t="t" r="r" b="b"/>
              <a:pathLst>
                <a:path w="922654" h="345439">
                  <a:moveTo>
                    <a:pt x="754506" y="0"/>
                  </a:moveTo>
                  <a:lnTo>
                    <a:pt x="922146" y="0"/>
                  </a:lnTo>
                </a:path>
                <a:path w="922654" h="345439">
                  <a:moveTo>
                    <a:pt x="0" y="345439"/>
                  </a:moveTo>
                  <a:lnTo>
                    <a:pt x="503046" y="345439"/>
                  </a:lnTo>
                </a:path>
                <a:path w="922654" h="345439">
                  <a:moveTo>
                    <a:pt x="503046" y="172720"/>
                  </a:moveTo>
                  <a:lnTo>
                    <a:pt x="586866" y="172720"/>
                  </a:lnTo>
                </a:path>
                <a:path w="922654" h="345439">
                  <a:moveTo>
                    <a:pt x="503046" y="172720"/>
                  </a:moveTo>
                  <a:lnTo>
                    <a:pt x="503046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665CB787-B4F1-F5EA-AA22-F52CD864AB2B}"/>
                </a:ext>
              </a:extLst>
            </p:cNvPr>
            <p:cNvSpPr/>
            <p:nvPr/>
          </p:nvSpPr>
          <p:spPr>
            <a:xfrm>
              <a:off x="5227701" y="39624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object 18">
            <a:extLst>
              <a:ext uri="{FF2B5EF4-FFF2-40B4-BE49-F238E27FC236}">
                <a16:creationId xmlns:a16="http://schemas.microsoft.com/office/drawing/2014/main" id="{07B54982-5EF7-A23F-468D-F6D29F66D80E}"/>
              </a:ext>
            </a:extLst>
          </p:cNvPr>
          <p:cNvGrpSpPr/>
          <p:nvPr/>
        </p:nvGrpSpPr>
        <p:grpSpPr>
          <a:xfrm>
            <a:off x="2989071" y="1556005"/>
            <a:ext cx="503555" cy="4146550"/>
            <a:chOff x="3383279" y="1816100"/>
            <a:chExt cx="503555" cy="4146550"/>
          </a:xfrm>
        </p:grpSpPr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B8403DAC-4450-54B9-CF81-537A1A91E5A9}"/>
                </a:ext>
              </a:extLst>
            </p:cNvPr>
            <p:cNvSpPr/>
            <p:nvPr/>
          </p:nvSpPr>
          <p:spPr>
            <a:xfrm>
              <a:off x="3551046" y="1901825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83EB4037-3D24-CD80-48C3-D420EAE40275}"/>
                </a:ext>
              </a:extLst>
            </p:cNvPr>
            <p:cNvSpPr/>
            <p:nvPr/>
          </p:nvSpPr>
          <p:spPr>
            <a:xfrm>
              <a:off x="3383279" y="2333625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7640" y="0"/>
                  </a:lnTo>
                </a:path>
                <a:path w="503554">
                  <a:moveTo>
                    <a:pt x="335407" y="0"/>
                  </a:moveTo>
                  <a:lnTo>
                    <a:pt x="5030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9D6B4CC3-26EB-630E-7974-826262F78B1A}"/>
                </a:ext>
              </a:extLst>
            </p:cNvPr>
            <p:cNvSpPr/>
            <p:nvPr/>
          </p:nvSpPr>
          <p:spPr>
            <a:xfrm>
              <a:off x="3635374" y="1816100"/>
              <a:ext cx="0" cy="4146550"/>
            </a:xfrm>
            <a:custGeom>
              <a:avLst/>
              <a:gdLst/>
              <a:ahLst/>
              <a:cxnLst/>
              <a:rect l="l" t="t" r="r" b="b"/>
              <a:pathLst>
                <a:path h="4146550">
                  <a:moveTo>
                    <a:pt x="0" y="0"/>
                  </a:moveTo>
                  <a:lnTo>
                    <a:pt x="0" y="4146550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object 22">
            <a:extLst>
              <a:ext uri="{FF2B5EF4-FFF2-40B4-BE49-F238E27FC236}">
                <a16:creationId xmlns:a16="http://schemas.microsoft.com/office/drawing/2014/main" id="{B4DE0135-5EB4-D37A-D0FF-CB3544F04E31}"/>
              </a:ext>
            </a:extLst>
          </p:cNvPr>
          <p:cNvSpPr txBox="1"/>
          <p:nvPr/>
        </p:nvSpPr>
        <p:spPr>
          <a:xfrm>
            <a:off x="4320328" y="2841816"/>
            <a:ext cx="316865" cy="281487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875"/>
              </a:spcBef>
            </a:pPr>
            <a:r>
              <a:rPr sz="1100" spc="-25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F18E0272-9059-954A-36A1-CE91E909497E}"/>
              </a:ext>
            </a:extLst>
          </p:cNvPr>
          <p:cNvSpPr txBox="1"/>
          <p:nvPr/>
        </p:nvSpPr>
        <p:spPr>
          <a:xfrm>
            <a:off x="3477006" y="2841816"/>
            <a:ext cx="336550" cy="281487"/>
          </a:xfrm>
          <a:prstGeom prst="rect">
            <a:avLst/>
          </a:prstGeom>
          <a:ln w="12700">
            <a:solidFill>
              <a:srgbClr val="00CC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8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24">
            <a:extLst>
              <a:ext uri="{FF2B5EF4-FFF2-40B4-BE49-F238E27FC236}">
                <a16:creationId xmlns:a16="http://schemas.microsoft.com/office/drawing/2014/main" id="{18DBE2DD-AB8E-810A-4B79-2F1FD45374AC}"/>
              </a:ext>
            </a:extLst>
          </p:cNvPr>
          <p:cNvGrpSpPr/>
          <p:nvPr/>
        </p:nvGrpSpPr>
        <p:grpSpPr>
          <a:xfrm>
            <a:off x="3792093" y="2035556"/>
            <a:ext cx="3395979" cy="3573779"/>
            <a:chOff x="4186301" y="2295651"/>
            <a:chExt cx="3395979" cy="3573779"/>
          </a:xfrm>
        </p:grpSpPr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A73F10A7-F1CE-A9E1-02C9-AEB684FFA5FE}"/>
                </a:ext>
              </a:extLst>
            </p:cNvPr>
            <p:cNvSpPr/>
            <p:nvPr/>
          </p:nvSpPr>
          <p:spPr>
            <a:xfrm>
              <a:off x="6112002" y="2295651"/>
              <a:ext cx="243840" cy="1895475"/>
            </a:xfrm>
            <a:custGeom>
              <a:avLst/>
              <a:gdLst/>
              <a:ahLst/>
              <a:cxnLst/>
              <a:rect l="l" t="t" r="r" b="b"/>
              <a:pathLst>
                <a:path w="243839" h="1895475">
                  <a:moveTo>
                    <a:pt x="192864" y="1820706"/>
                  </a:moveTo>
                  <a:lnTo>
                    <a:pt x="167512" y="1823085"/>
                  </a:lnTo>
                  <a:lnTo>
                    <a:pt x="212598" y="1895348"/>
                  </a:lnTo>
                  <a:lnTo>
                    <a:pt x="236595" y="1833372"/>
                  </a:lnTo>
                  <a:lnTo>
                    <a:pt x="194056" y="1833372"/>
                  </a:lnTo>
                  <a:lnTo>
                    <a:pt x="192864" y="1820706"/>
                  </a:lnTo>
                  <a:close/>
                </a:path>
                <a:path w="243839" h="1895475">
                  <a:moveTo>
                    <a:pt x="218142" y="1818335"/>
                  </a:moveTo>
                  <a:lnTo>
                    <a:pt x="192864" y="1820706"/>
                  </a:lnTo>
                  <a:lnTo>
                    <a:pt x="194056" y="1833372"/>
                  </a:lnTo>
                  <a:lnTo>
                    <a:pt x="219328" y="1830959"/>
                  </a:lnTo>
                  <a:lnTo>
                    <a:pt x="218142" y="1818335"/>
                  </a:lnTo>
                  <a:close/>
                </a:path>
                <a:path w="243839" h="1895475">
                  <a:moveTo>
                    <a:pt x="243332" y="1815973"/>
                  </a:moveTo>
                  <a:lnTo>
                    <a:pt x="218142" y="1818335"/>
                  </a:lnTo>
                  <a:lnTo>
                    <a:pt x="219328" y="1830959"/>
                  </a:lnTo>
                  <a:lnTo>
                    <a:pt x="194056" y="1833372"/>
                  </a:lnTo>
                  <a:lnTo>
                    <a:pt x="236595" y="1833372"/>
                  </a:lnTo>
                  <a:lnTo>
                    <a:pt x="243332" y="1815973"/>
                  </a:lnTo>
                  <a:close/>
                </a:path>
                <a:path w="243839" h="1895475">
                  <a:moveTo>
                    <a:pt x="28606" y="74548"/>
                  </a:moveTo>
                  <a:lnTo>
                    <a:pt x="192864" y="1820706"/>
                  </a:lnTo>
                  <a:lnTo>
                    <a:pt x="218142" y="1818335"/>
                  </a:lnTo>
                  <a:lnTo>
                    <a:pt x="54350" y="75946"/>
                  </a:lnTo>
                  <a:lnTo>
                    <a:pt x="41528" y="75946"/>
                  </a:lnTo>
                  <a:lnTo>
                    <a:pt x="28606" y="74548"/>
                  </a:lnTo>
                  <a:close/>
                </a:path>
                <a:path w="243839" h="1895475">
                  <a:moveTo>
                    <a:pt x="50673" y="36830"/>
                  </a:moveTo>
                  <a:lnTo>
                    <a:pt x="25273" y="39115"/>
                  </a:lnTo>
                  <a:lnTo>
                    <a:pt x="28606" y="74548"/>
                  </a:lnTo>
                  <a:lnTo>
                    <a:pt x="41528" y="75946"/>
                  </a:lnTo>
                  <a:lnTo>
                    <a:pt x="53994" y="72160"/>
                  </a:lnTo>
                  <a:lnTo>
                    <a:pt x="50673" y="36830"/>
                  </a:lnTo>
                  <a:close/>
                </a:path>
                <a:path w="243839" h="1895475">
                  <a:moveTo>
                    <a:pt x="53994" y="72160"/>
                  </a:moveTo>
                  <a:lnTo>
                    <a:pt x="41528" y="75946"/>
                  </a:lnTo>
                  <a:lnTo>
                    <a:pt x="54350" y="75946"/>
                  </a:lnTo>
                  <a:lnTo>
                    <a:pt x="53994" y="72160"/>
                  </a:lnTo>
                  <a:close/>
                </a:path>
                <a:path w="243839" h="1895475">
                  <a:moveTo>
                    <a:pt x="34417" y="0"/>
                  </a:moveTo>
                  <a:lnTo>
                    <a:pt x="19931" y="4399"/>
                  </a:lnTo>
                  <a:lnTo>
                    <a:pt x="8636" y="13668"/>
                  </a:lnTo>
                  <a:lnTo>
                    <a:pt x="1627" y="26485"/>
                  </a:lnTo>
                  <a:lnTo>
                    <a:pt x="0" y="41528"/>
                  </a:lnTo>
                  <a:lnTo>
                    <a:pt x="4399" y="56014"/>
                  </a:lnTo>
                  <a:lnTo>
                    <a:pt x="13668" y="67310"/>
                  </a:lnTo>
                  <a:lnTo>
                    <a:pt x="26485" y="74318"/>
                  </a:lnTo>
                  <a:lnTo>
                    <a:pt x="28606" y="74548"/>
                  </a:lnTo>
                  <a:lnTo>
                    <a:pt x="25273" y="39115"/>
                  </a:lnTo>
                  <a:lnTo>
                    <a:pt x="50673" y="36830"/>
                  </a:lnTo>
                  <a:lnTo>
                    <a:pt x="75684" y="36830"/>
                  </a:lnTo>
                  <a:lnTo>
                    <a:pt x="75946" y="34417"/>
                  </a:lnTo>
                  <a:lnTo>
                    <a:pt x="71546" y="19931"/>
                  </a:lnTo>
                  <a:lnTo>
                    <a:pt x="62277" y="8636"/>
                  </a:lnTo>
                  <a:lnTo>
                    <a:pt x="49460" y="1627"/>
                  </a:lnTo>
                  <a:lnTo>
                    <a:pt x="34417" y="0"/>
                  </a:lnTo>
                  <a:close/>
                </a:path>
                <a:path w="243839" h="1895475">
                  <a:moveTo>
                    <a:pt x="75684" y="36830"/>
                  </a:moveTo>
                  <a:lnTo>
                    <a:pt x="50673" y="36830"/>
                  </a:lnTo>
                  <a:lnTo>
                    <a:pt x="53994" y="72160"/>
                  </a:lnTo>
                  <a:lnTo>
                    <a:pt x="56014" y="71546"/>
                  </a:lnTo>
                  <a:lnTo>
                    <a:pt x="67310" y="62277"/>
                  </a:lnTo>
                  <a:lnTo>
                    <a:pt x="74318" y="49460"/>
                  </a:lnTo>
                  <a:lnTo>
                    <a:pt x="75684" y="36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17E3FEC6-3334-4943-7CE5-DD2E08783092}"/>
                </a:ext>
              </a:extLst>
            </p:cNvPr>
            <p:cNvSpPr/>
            <p:nvPr/>
          </p:nvSpPr>
          <p:spPr>
            <a:xfrm>
              <a:off x="4359275" y="29368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86C6B7CC-D507-1F39-1336-DF1278083FD7}"/>
                </a:ext>
              </a:extLst>
            </p:cNvPr>
            <p:cNvSpPr/>
            <p:nvPr/>
          </p:nvSpPr>
          <p:spPr>
            <a:xfrm>
              <a:off x="4192651" y="3352799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624" y="0"/>
                  </a:lnTo>
                </a:path>
              </a:pathLst>
            </a:custGeom>
            <a:ln w="1270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A5549CF4-9B78-1B69-43F7-7ED0747FD99C}"/>
                </a:ext>
              </a:extLst>
            </p:cNvPr>
            <p:cNvSpPr/>
            <p:nvPr/>
          </p:nvSpPr>
          <p:spPr>
            <a:xfrm>
              <a:off x="4527550" y="3368674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750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C179D82E-66AB-594C-9379-4D4581E4DB0E}"/>
                </a:ext>
              </a:extLst>
            </p:cNvPr>
            <p:cNvSpPr/>
            <p:nvPr/>
          </p:nvSpPr>
          <p:spPr>
            <a:xfrm>
              <a:off x="6904101" y="4998973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A705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3B141DCD-C120-7079-7931-77B1AA4FC4EE}"/>
                </a:ext>
              </a:extLst>
            </p:cNvPr>
            <p:cNvSpPr/>
            <p:nvPr/>
          </p:nvSpPr>
          <p:spPr>
            <a:xfrm>
              <a:off x="7239000" y="5084698"/>
              <a:ext cx="336550" cy="690880"/>
            </a:xfrm>
            <a:custGeom>
              <a:avLst/>
              <a:gdLst/>
              <a:ahLst/>
              <a:cxnLst/>
              <a:rect l="l" t="t" r="r" b="b"/>
              <a:pathLst>
                <a:path w="336550" h="690879">
                  <a:moveTo>
                    <a:pt x="0" y="0"/>
                  </a:moveTo>
                  <a:lnTo>
                    <a:pt x="0" y="259080"/>
                  </a:lnTo>
                </a:path>
                <a:path w="336550" h="690879">
                  <a:moveTo>
                    <a:pt x="0" y="431673"/>
                  </a:moveTo>
                  <a:lnTo>
                    <a:pt x="0" y="690626"/>
                  </a:lnTo>
                </a:path>
                <a:path w="336550" h="690879">
                  <a:moveTo>
                    <a:pt x="0" y="431673"/>
                  </a:moveTo>
                  <a:lnTo>
                    <a:pt x="168275" y="345313"/>
                  </a:lnTo>
                </a:path>
                <a:path w="336550" h="690879">
                  <a:moveTo>
                    <a:pt x="168275" y="345313"/>
                  </a:moveTo>
                  <a:lnTo>
                    <a:pt x="0" y="259080"/>
                  </a:lnTo>
                </a:path>
                <a:path w="336550" h="690879">
                  <a:moveTo>
                    <a:pt x="0" y="690626"/>
                  </a:moveTo>
                  <a:lnTo>
                    <a:pt x="336550" y="518032"/>
                  </a:lnTo>
                </a:path>
                <a:path w="336550" h="690879">
                  <a:moveTo>
                    <a:pt x="0" y="0"/>
                  </a:moveTo>
                  <a:lnTo>
                    <a:pt x="336550" y="172719"/>
                  </a:lnTo>
                </a:path>
                <a:path w="336550" h="690879">
                  <a:moveTo>
                    <a:pt x="336550" y="172719"/>
                  </a:moveTo>
                  <a:lnTo>
                    <a:pt x="336550" y="518032"/>
                  </a:lnTo>
                </a:path>
              </a:pathLst>
            </a:custGeom>
            <a:ln w="12700">
              <a:solidFill>
                <a:srgbClr val="A705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object 31">
            <a:extLst>
              <a:ext uri="{FF2B5EF4-FFF2-40B4-BE49-F238E27FC236}">
                <a16:creationId xmlns:a16="http://schemas.microsoft.com/office/drawing/2014/main" id="{07397FE9-87CD-50F9-924B-213161F0C956}"/>
              </a:ext>
            </a:extLst>
          </p:cNvPr>
          <p:cNvSpPr txBox="1"/>
          <p:nvPr/>
        </p:nvSpPr>
        <p:spPr>
          <a:xfrm>
            <a:off x="4330192" y="3886391"/>
            <a:ext cx="336550" cy="314830"/>
          </a:xfrm>
          <a:prstGeom prst="rect">
            <a:avLst/>
          </a:prstGeom>
          <a:ln w="12700">
            <a:solidFill>
              <a:srgbClr val="A705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>
              <a:lnSpc>
                <a:spcPct val="100000"/>
              </a:lnSpc>
            </a:pPr>
            <a:r>
              <a:rPr sz="1100" spc="-25" dirty="0">
                <a:solidFill>
                  <a:srgbClr val="A70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BEAB696A-2A15-0C63-E42D-94933D7B1215}"/>
              </a:ext>
            </a:extLst>
          </p:cNvPr>
          <p:cNvSpPr txBox="1"/>
          <p:nvPr/>
        </p:nvSpPr>
        <p:spPr>
          <a:xfrm>
            <a:off x="381000" y="1905000"/>
            <a:ext cx="1755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20($3)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A5F28758-AA0C-528F-BBE1-AB37633A4EC6}"/>
              </a:ext>
            </a:extLst>
          </p:cNvPr>
          <p:cNvSpPr txBox="1"/>
          <p:nvPr/>
        </p:nvSpPr>
        <p:spPr>
          <a:xfrm>
            <a:off x="381000" y="2831542"/>
            <a:ext cx="13182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5470" algn="l"/>
              </a:tabLst>
            </a:pPr>
            <a:r>
              <a:rPr sz="2000" spc="-2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B1B1B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0B494925-4773-C7C4-D38C-8FA5B024D0DC}"/>
              </a:ext>
            </a:extLst>
          </p:cNvPr>
          <p:cNvSpPr txBox="1"/>
          <p:nvPr/>
        </p:nvSpPr>
        <p:spPr>
          <a:xfrm>
            <a:off x="381000" y="3990468"/>
            <a:ext cx="1870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5470" algn="l"/>
              </a:tabLst>
            </a:pPr>
            <a:r>
              <a:rPr sz="2000" spc="-2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$12,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6AA1CD51-4DBB-5382-C5AA-A7EC82E85FB5}"/>
              </a:ext>
            </a:extLst>
          </p:cNvPr>
          <p:cNvSpPr txBox="1"/>
          <p:nvPr/>
        </p:nvSpPr>
        <p:spPr>
          <a:xfrm>
            <a:off x="381000" y="5080127"/>
            <a:ext cx="2005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000" spc="-25" dirty="0">
                <a:solidFill>
                  <a:srgbClr val="A70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dirty="0">
                <a:solidFill>
                  <a:srgbClr val="A70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$13,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$12,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7C153BF6-00DE-7D2C-CEF1-E8E382A16606}"/>
              </a:ext>
            </a:extLst>
          </p:cNvPr>
          <p:cNvSpPr txBox="1"/>
          <p:nvPr/>
        </p:nvSpPr>
        <p:spPr>
          <a:xfrm>
            <a:off x="7682992" y="4910392"/>
            <a:ext cx="336550" cy="315471"/>
          </a:xfrm>
          <a:prstGeom prst="rect">
            <a:avLst/>
          </a:prstGeom>
          <a:ln w="12700">
            <a:solidFill>
              <a:srgbClr val="A705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>
              <a:lnSpc>
                <a:spcPct val="100000"/>
              </a:lnSpc>
            </a:pPr>
            <a:r>
              <a:rPr sz="1100" spc="-25" dirty="0">
                <a:solidFill>
                  <a:srgbClr val="A70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2658D09B-7CED-A34F-77D3-0E4090148C98}"/>
              </a:ext>
            </a:extLst>
          </p:cNvPr>
          <p:cNvSpPr txBox="1"/>
          <p:nvPr/>
        </p:nvSpPr>
        <p:spPr>
          <a:xfrm>
            <a:off x="6000648" y="4910392"/>
            <a:ext cx="335280" cy="315471"/>
          </a:xfrm>
          <a:prstGeom prst="rect">
            <a:avLst/>
          </a:prstGeom>
          <a:ln w="12700">
            <a:solidFill>
              <a:srgbClr val="A705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">
              <a:lnSpc>
                <a:spcPct val="100000"/>
              </a:lnSpc>
            </a:pPr>
            <a:r>
              <a:rPr sz="1100" spc="-25" dirty="0">
                <a:solidFill>
                  <a:srgbClr val="A70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9258ABAA-3072-4444-CCC5-7AF8EF89914C}"/>
              </a:ext>
            </a:extLst>
          </p:cNvPr>
          <p:cNvSpPr txBox="1"/>
          <p:nvPr/>
        </p:nvSpPr>
        <p:spPr>
          <a:xfrm>
            <a:off x="8521192" y="4910392"/>
            <a:ext cx="336550" cy="315471"/>
          </a:xfrm>
          <a:prstGeom prst="rect">
            <a:avLst/>
          </a:prstGeom>
          <a:ln w="12700">
            <a:solidFill>
              <a:srgbClr val="A705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solidFill>
                  <a:srgbClr val="A70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6B5A9EFF-DEAC-66B3-CAD3-43A1735BC7D0}"/>
              </a:ext>
            </a:extLst>
          </p:cNvPr>
          <p:cNvSpPr txBox="1"/>
          <p:nvPr/>
        </p:nvSpPr>
        <p:spPr>
          <a:xfrm>
            <a:off x="5156403" y="4910392"/>
            <a:ext cx="340995" cy="315471"/>
          </a:xfrm>
          <a:prstGeom prst="rect">
            <a:avLst/>
          </a:prstGeom>
          <a:ln w="12700">
            <a:solidFill>
              <a:srgbClr val="A705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935">
              <a:lnSpc>
                <a:spcPct val="100000"/>
              </a:lnSpc>
            </a:pPr>
            <a:r>
              <a:rPr sz="1100" spc="-25" dirty="0">
                <a:solidFill>
                  <a:srgbClr val="A70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object 40">
            <a:extLst>
              <a:ext uri="{FF2B5EF4-FFF2-40B4-BE49-F238E27FC236}">
                <a16:creationId xmlns:a16="http://schemas.microsoft.com/office/drawing/2014/main" id="{9AB2A548-9E5D-7A98-C1A3-FD692E8E4DE5}"/>
              </a:ext>
            </a:extLst>
          </p:cNvPr>
          <p:cNvGrpSpPr/>
          <p:nvPr/>
        </p:nvGrpSpPr>
        <p:grpSpPr>
          <a:xfrm>
            <a:off x="5498592" y="3695955"/>
            <a:ext cx="3028950" cy="1913255"/>
            <a:chOff x="5892800" y="3956050"/>
            <a:chExt cx="3028950" cy="1913255"/>
          </a:xfrm>
        </p:grpSpPr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427A0308-1036-AE6E-93E8-D4E490A2AE43}"/>
                </a:ext>
              </a:extLst>
            </p:cNvPr>
            <p:cNvSpPr/>
            <p:nvPr/>
          </p:nvSpPr>
          <p:spPr>
            <a:xfrm>
              <a:off x="6065901" y="39624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A8ADF1A5-8409-0719-C1DD-BE629AB2E450}"/>
                </a:ext>
              </a:extLst>
            </p:cNvPr>
            <p:cNvSpPr/>
            <p:nvPr/>
          </p:nvSpPr>
          <p:spPr>
            <a:xfrm>
              <a:off x="6400800" y="4048125"/>
              <a:ext cx="336550" cy="690880"/>
            </a:xfrm>
            <a:custGeom>
              <a:avLst/>
              <a:gdLst/>
              <a:ahLst/>
              <a:cxnLst/>
              <a:rect l="l" t="t" r="r" b="b"/>
              <a:pathLst>
                <a:path w="336550" h="690879">
                  <a:moveTo>
                    <a:pt x="0" y="0"/>
                  </a:moveTo>
                  <a:lnTo>
                    <a:pt x="0" y="258952"/>
                  </a:lnTo>
                </a:path>
                <a:path w="336550" h="690879">
                  <a:moveTo>
                    <a:pt x="0" y="431546"/>
                  </a:moveTo>
                  <a:lnTo>
                    <a:pt x="0" y="690499"/>
                  </a:lnTo>
                </a:path>
                <a:path w="336550" h="690879">
                  <a:moveTo>
                    <a:pt x="0" y="431546"/>
                  </a:moveTo>
                  <a:lnTo>
                    <a:pt x="168275" y="345313"/>
                  </a:lnTo>
                </a:path>
                <a:path w="336550" h="690879">
                  <a:moveTo>
                    <a:pt x="168275" y="345313"/>
                  </a:moveTo>
                  <a:lnTo>
                    <a:pt x="0" y="258952"/>
                  </a:lnTo>
                </a:path>
                <a:path w="336550" h="690879">
                  <a:moveTo>
                    <a:pt x="0" y="690499"/>
                  </a:moveTo>
                  <a:lnTo>
                    <a:pt x="336550" y="517906"/>
                  </a:lnTo>
                </a:path>
                <a:path w="336550" h="690879">
                  <a:moveTo>
                    <a:pt x="0" y="0"/>
                  </a:moveTo>
                  <a:lnTo>
                    <a:pt x="336550" y="172592"/>
                  </a:lnTo>
                </a:path>
                <a:path w="336550" h="690879">
                  <a:moveTo>
                    <a:pt x="336550" y="172592"/>
                  </a:moveTo>
                  <a:lnTo>
                    <a:pt x="336550" y="517906"/>
                  </a:lnTo>
                </a:path>
              </a:pathLst>
            </a:custGeom>
            <a:ln w="1270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bject 43">
              <a:extLst>
                <a:ext uri="{FF2B5EF4-FFF2-40B4-BE49-F238E27FC236}">
                  <a16:creationId xmlns:a16="http://schemas.microsoft.com/office/drawing/2014/main" id="{59858570-1F2F-52C3-2527-10993A689207}"/>
                </a:ext>
              </a:extLst>
            </p:cNvPr>
            <p:cNvSpPr/>
            <p:nvPr/>
          </p:nvSpPr>
          <p:spPr>
            <a:xfrm>
              <a:off x="6065901" y="49989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A705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8D0B5E2B-396C-DD5D-2266-587B16DC86D4}"/>
                </a:ext>
              </a:extLst>
            </p:cNvPr>
            <p:cNvSpPr/>
            <p:nvPr/>
          </p:nvSpPr>
          <p:spPr>
            <a:xfrm>
              <a:off x="5899150" y="5257800"/>
              <a:ext cx="1339850" cy="344805"/>
            </a:xfrm>
            <a:custGeom>
              <a:avLst/>
              <a:gdLst/>
              <a:ahLst/>
              <a:cxnLst/>
              <a:rect l="l" t="t" r="r" b="b"/>
              <a:pathLst>
                <a:path w="1339850" h="344804">
                  <a:moveTo>
                    <a:pt x="0" y="172974"/>
                  </a:moveTo>
                  <a:lnTo>
                    <a:pt x="166750" y="172974"/>
                  </a:lnTo>
                </a:path>
                <a:path w="1339850" h="344804">
                  <a:moveTo>
                    <a:pt x="335025" y="172974"/>
                  </a:moveTo>
                  <a:lnTo>
                    <a:pt x="501650" y="172974"/>
                  </a:lnTo>
                </a:path>
                <a:path w="1339850" h="344804">
                  <a:moveTo>
                    <a:pt x="838200" y="0"/>
                  </a:moveTo>
                  <a:lnTo>
                    <a:pt x="1004951" y="0"/>
                  </a:lnTo>
                </a:path>
                <a:path w="1339850" h="344804">
                  <a:moveTo>
                    <a:pt x="838200" y="344424"/>
                  </a:moveTo>
                  <a:lnTo>
                    <a:pt x="1004951" y="344424"/>
                  </a:lnTo>
                </a:path>
                <a:path w="1339850" h="344804">
                  <a:moveTo>
                    <a:pt x="1173226" y="0"/>
                  </a:moveTo>
                  <a:lnTo>
                    <a:pt x="1339850" y="0"/>
                  </a:lnTo>
                </a:path>
                <a:path w="1339850" h="344804">
                  <a:moveTo>
                    <a:pt x="1173226" y="344424"/>
                  </a:moveTo>
                  <a:lnTo>
                    <a:pt x="1339850" y="344424"/>
                  </a:lnTo>
                </a:path>
              </a:pathLst>
            </a:custGeom>
            <a:ln w="12700">
              <a:solidFill>
                <a:srgbClr val="A705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6A15BFD0-9247-28D9-DBE3-F5C9228B8CBD}"/>
                </a:ext>
              </a:extLst>
            </p:cNvPr>
            <p:cNvSpPr/>
            <p:nvPr/>
          </p:nvSpPr>
          <p:spPr>
            <a:xfrm>
              <a:off x="7742301" y="49989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A705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bject 46">
              <a:extLst>
                <a:ext uri="{FF2B5EF4-FFF2-40B4-BE49-F238E27FC236}">
                  <a16:creationId xmlns:a16="http://schemas.microsoft.com/office/drawing/2014/main" id="{CD51C723-3FD8-9717-188D-1A63585EA573}"/>
                </a:ext>
              </a:extLst>
            </p:cNvPr>
            <p:cNvSpPr/>
            <p:nvPr/>
          </p:nvSpPr>
          <p:spPr>
            <a:xfrm>
              <a:off x="7575550" y="5430774"/>
              <a:ext cx="1005205" cy="344805"/>
            </a:xfrm>
            <a:custGeom>
              <a:avLst/>
              <a:gdLst/>
              <a:ahLst/>
              <a:cxnLst/>
              <a:rect l="l" t="t" r="r" b="b"/>
              <a:pathLst>
                <a:path w="1005204" h="344804">
                  <a:moveTo>
                    <a:pt x="0" y="0"/>
                  </a:moveTo>
                  <a:lnTo>
                    <a:pt x="166750" y="0"/>
                  </a:lnTo>
                </a:path>
                <a:path w="1005204" h="344804">
                  <a:moveTo>
                    <a:pt x="335025" y="0"/>
                  </a:moveTo>
                  <a:lnTo>
                    <a:pt x="501650" y="0"/>
                  </a:lnTo>
                </a:path>
                <a:path w="1005204" h="344804">
                  <a:moveTo>
                    <a:pt x="419100" y="0"/>
                  </a:moveTo>
                  <a:lnTo>
                    <a:pt x="419100" y="344550"/>
                  </a:lnTo>
                </a:path>
                <a:path w="1005204" h="344804">
                  <a:moveTo>
                    <a:pt x="838200" y="0"/>
                  </a:moveTo>
                  <a:lnTo>
                    <a:pt x="1004951" y="0"/>
                  </a:lnTo>
                </a:path>
              </a:pathLst>
            </a:custGeom>
            <a:ln w="12700">
              <a:solidFill>
                <a:srgbClr val="A705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bject 47">
              <a:extLst>
                <a:ext uri="{FF2B5EF4-FFF2-40B4-BE49-F238E27FC236}">
                  <a16:creationId xmlns:a16="http://schemas.microsoft.com/office/drawing/2014/main" id="{32C1E5F8-1032-E707-D538-4C5AEA75A174}"/>
                </a:ext>
              </a:extLst>
            </p:cNvPr>
            <p:cNvSpPr/>
            <p:nvPr/>
          </p:nvSpPr>
          <p:spPr>
            <a:xfrm>
              <a:off x="8580501" y="4998974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A705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bject 48">
              <a:extLst>
                <a:ext uri="{FF2B5EF4-FFF2-40B4-BE49-F238E27FC236}">
                  <a16:creationId xmlns:a16="http://schemas.microsoft.com/office/drawing/2014/main" id="{A178630B-4647-6B4C-5496-DC15CA03CDC2}"/>
                </a:ext>
              </a:extLst>
            </p:cNvPr>
            <p:cNvSpPr/>
            <p:nvPr/>
          </p:nvSpPr>
          <p:spPr>
            <a:xfrm>
              <a:off x="7994650" y="5430774"/>
              <a:ext cx="920750" cy="344805"/>
            </a:xfrm>
            <a:custGeom>
              <a:avLst/>
              <a:gdLst/>
              <a:ahLst/>
              <a:cxnLst/>
              <a:rect l="l" t="t" r="r" b="b"/>
              <a:pathLst>
                <a:path w="920750" h="344804">
                  <a:moveTo>
                    <a:pt x="754126" y="0"/>
                  </a:moveTo>
                  <a:lnTo>
                    <a:pt x="920750" y="0"/>
                  </a:lnTo>
                </a:path>
                <a:path w="920750" h="344804">
                  <a:moveTo>
                    <a:pt x="0" y="344550"/>
                  </a:moveTo>
                  <a:lnTo>
                    <a:pt x="501650" y="344550"/>
                  </a:lnTo>
                </a:path>
                <a:path w="920750" h="344804">
                  <a:moveTo>
                    <a:pt x="501650" y="171450"/>
                  </a:moveTo>
                  <a:lnTo>
                    <a:pt x="585851" y="171450"/>
                  </a:lnTo>
                </a:path>
                <a:path w="920750" h="344804">
                  <a:moveTo>
                    <a:pt x="501650" y="171450"/>
                  </a:moveTo>
                  <a:lnTo>
                    <a:pt x="501650" y="344550"/>
                  </a:lnTo>
                </a:path>
              </a:pathLst>
            </a:custGeom>
            <a:ln w="12700">
              <a:solidFill>
                <a:srgbClr val="A705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object 49">
            <a:extLst>
              <a:ext uri="{FF2B5EF4-FFF2-40B4-BE49-F238E27FC236}">
                <a16:creationId xmlns:a16="http://schemas.microsoft.com/office/drawing/2014/main" id="{1B8D339E-1832-5616-C882-0ADDE1BD8F59}"/>
              </a:ext>
            </a:extLst>
          </p:cNvPr>
          <p:cNvSpPr txBox="1"/>
          <p:nvPr/>
        </p:nvSpPr>
        <p:spPr>
          <a:xfrm>
            <a:off x="6837266" y="3870135"/>
            <a:ext cx="334645" cy="318677"/>
          </a:xfrm>
          <a:prstGeom prst="rect">
            <a:avLst/>
          </a:prstGeom>
          <a:ln w="12700">
            <a:solidFill>
              <a:srgbClr val="00CC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82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0031FE62-A5A5-CAE7-99A8-18E070F42B32}"/>
              </a:ext>
            </a:extLst>
          </p:cNvPr>
          <p:cNvSpPr txBox="1"/>
          <p:nvPr/>
        </p:nvSpPr>
        <p:spPr>
          <a:xfrm>
            <a:off x="5156403" y="3870135"/>
            <a:ext cx="340995" cy="318677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>
              <a:lnSpc>
                <a:spcPct val="100000"/>
              </a:lnSpc>
            </a:pPr>
            <a:r>
              <a:rPr sz="1100" spc="-25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3E6313A7-FA7A-71E8-D663-AD03429A87F8}"/>
              </a:ext>
            </a:extLst>
          </p:cNvPr>
          <p:cNvSpPr txBox="1"/>
          <p:nvPr/>
        </p:nvSpPr>
        <p:spPr>
          <a:xfrm>
            <a:off x="7682992" y="3864991"/>
            <a:ext cx="336550" cy="323807"/>
          </a:xfrm>
          <a:prstGeom prst="rect">
            <a:avLst/>
          </a:prstGeom>
          <a:ln w="12700">
            <a:solidFill>
              <a:srgbClr val="00CC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  <a:spcBef>
                <a:spcPts val="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object 52">
            <a:extLst>
              <a:ext uri="{FF2B5EF4-FFF2-40B4-BE49-F238E27FC236}">
                <a16:creationId xmlns:a16="http://schemas.microsoft.com/office/drawing/2014/main" id="{06A59474-C534-5FBB-1D71-065E8A8B969E}"/>
              </a:ext>
            </a:extLst>
          </p:cNvPr>
          <p:cNvGrpSpPr/>
          <p:nvPr/>
        </p:nvGrpSpPr>
        <p:grpSpPr>
          <a:xfrm>
            <a:off x="4073017" y="1549655"/>
            <a:ext cx="4202430" cy="4248150"/>
            <a:chOff x="4467225" y="1809750"/>
            <a:chExt cx="4202430" cy="4248150"/>
          </a:xfrm>
        </p:grpSpPr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1B524C07-101C-F941-05C9-AFB4361D4EAF}"/>
                </a:ext>
              </a:extLst>
            </p:cNvPr>
            <p:cNvSpPr/>
            <p:nvPr/>
          </p:nvSpPr>
          <p:spPr>
            <a:xfrm>
              <a:off x="5899150" y="4221098"/>
              <a:ext cx="167005" cy="346075"/>
            </a:xfrm>
            <a:custGeom>
              <a:avLst/>
              <a:gdLst/>
              <a:ahLst/>
              <a:cxnLst/>
              <a:rect l="l" t="t" r="r" b="b"/>
              <a:pathLst>
                <a:path w="167004" h="346075">
                  <a:moveTo>
                    <a:pt x="0" y="0"/>
                  </a:moveTo>
                  <a:lnTo>
                    <a:pt x="166750" y="0"/>
                  </a:lnTo>
                </a:path>
                <a:path w="167004" h="346075">
                  <a:moveTo>
                    <a:pt x="0" y="346075"/>
                  </a:moveTo>
                  <a:lnTo>
                    <a:pt x="166750" y="346075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76DDC9E1-B125-88E0-23A7-D409E0055477}"/>
                </a:ext>
              </a:extLst>
            </p:cNvPr>
            <p:cNvSpPr/>
            <p:nvPr/>
          </p:nvSpPr>
          <p:spPr>
            <a:xfrm>
              <a:off x="6234176" y="4221098"/>
              <a:ext cx="167005" cy="346075"/>
            </a:xfrm>
            <a:custGeom>
              <a:avLst/>
              <a:gdLst/>
              <a:ahLst/>
              <a:cxnLst/>
              <a:rect l="l" t="t" r="r" b="b"/>
              <a:pathLst>
                <a:path w="167004" h="346075">
                  <a:moveTo>
                    <a:pt x="0" y="0"/>
                  </a:moveTo>
                  <a:lnTo>
                    <a:pt x="166624" y="0"/>
                  </a:lnTo>
                </a:path>
                <a:path w="167004" h="346075">
                  <a:moveTo>
                    <a:pt x="0" y="346075"/>
                  </a:moveTo>
                  <a:lnTo>
                    <a:pt x="166624" y="346075"/>
                  </a:lnTo>
                </a:path>
              </a:pathLst>
            </a:custGeom>
            <a:ln w="1270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98EA634D-BAB8-E316-51A5-513AD8974F64}"/>
                </a:ext>
              </a:extLst>
            </p:cNvPr>
            <p:cNvSpPr/>
            <p:nvPr/>
          </p:nvSpPr>
          <p:spPr>
            <a:xfrm>
              <a:off x="6904101" y="39624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bject 56">
              <a:extLst>
                <a:ext uri="{FF2B5EF4-FFF2-40B4-BE49-F238E27FC236}">
                  <a16:creationId xmlns:a16="http://schemas.microsoft.com/office/drawing/2014/main" id="{BA3C2FF1-16C2-9187-A83E-B72873FB88F5}"/>
                </a:ext>
              </a:extLst>
            </p:cNvPr>
            <p:cNvSpPr/>
            <p:nvPr/>
          </p:nvSpPr>
          <p:spPr>
            <a:xfrm>
              <a:off x="6737350" y="4394200"/>
              <a:ext cx="1005205" cy="344805"/>
            </a:xfrm>
            <a:custGeom>
              <a:avLst/>
              <a:gdLst/>
              <a:ahLst/>
              <a:cxnLst/>
              <a:rect l="l" t="t" r="r" b="b"/>
              <a:pathLst>
                <a:path w="1005204" h="344804">
                  <a:moveTo>
                    <a:pt x="0" y="0"/>
                  </a:moveTo>
                  <a:lnTo>
                    <a:pt x="166750" y="0"/>
                  </a:lnTo>
                </a:path>
                <a:path w="1005204" h="344804">
                  <a:moveTo>
                    <a:pt x="335025" y="0"/>
                  </a:moveTo>
                  <a:lnTo>
                    <a:pt x="501650" y="0"/>
                  </a:lnTo>
                </a:path>
                <a:path w="1005204" h="344804">
                  <a:moveTo>
                    <a:pt x="419100" y="0"/>
                  </a:moveTo>
                  <a:lnTo>
                    <a:pt x="419100" y="344424"/>
                  </a:lnTo>
                </a:path>
                <a:path w="1005204" h="344804">
                  <a:moveTo>
                    <a:pt x="838200" y="0"/>
                  </a:moveTo>
                  <a:lnTo>
                    <a:pt x="1004951" y="0"/>
                  </a:lnTo>
                </a:path>
              </a:pathLst>
            </a:custGeom>
            <a:ln w="1270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bject 57">
              <a:extLst>
                <a:ext uri="{FF2B5EF4-FFF2-40B4-BE49-F238E27FC236}">
                  <a16:creationId xmlns:a16="http://schemas.microsoft.com/office/drawing/2014/main" id="{B2FAC52F-2E1D-96E1-4A3A-FE932DD8E25A}"/>
                </a:ext>
              </a:extLst>
            </p:cNvPr>
            <p:cNvSpPr/>
            <p:nvPr/>
          </p:nvSpPr>
          <p:spPr>
            <a:xfrm>
              <a:off x="7742301" y="39624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bject 58">
              <a:extLst>
                <a:ext uri="{FF2B5EF4-FFF2-40B4-BE49-F238E27FC236}">
                  <a16:creationId xmlns:a16="http://schemas.microsoft.com/office/drawing/2014/main" id="{ADF44F6E-2AA0-0456-A332-F67933C79FB7}"/>
                </a:ext>
              </a:extLst>
            </p:cNvPr>
            <p:cNvSpPr/>
            <p:nvPr/>
          </p:nvSpPr>
          <p:spPr>
            <a:xfrm>
              <a:off x="7156450" y="4394200"/>
              <a:ext cx="920750" cy="344805"/>
            </a:xfrm>
            <a:custGeom>
              <a:avLst/>
              <a:gdLst/>
              <a:ahLst/>
              <a:cxnLst/>
              <a:rect l="l" t="t" r="r" b="b"/>
              <a:pathLst>
                <a:path w="920750" h="344804">
                  <a:moveTo>
                    <a:pt x="754126" y="0"/>
                  </a:moveTo>
                  <a:lnTo>
                    <a:pt x="920750" y="0"/>
                  </a:lnTo>
                </a:path>
                <a:path w="920750" h="344804">
                  <a:moveTo>
                    <a:pt x="0" y="344424"/>
                  </a:moveTo>
                  <a:lnTo>
                    <a:pt x="501650" y="344424"/>
                  </a:lnTo>
                </a:path>
                <a:path w="920750" h="344804">
                  <a:moveTo>
                    <a:pt x="501650" y="172974"/>
                  </a:moveTo>
                  <a:lnTo>
                    <a:pt x="585851" y="172974"/>
                  </a:lnTo>
                </a:path>
                <a:path w="920750" h="344804">
                  <a:moveTo>
                    <a:pt x="501650" y="172974"/>
                  </a:moveTo>
                  <a:lnTo>
                    <a:pt x="501650" y="344424"/>
                  </a:lnTo>
                </a:path>
              </a:pathLst>
            </a:custGeom>
            <a:ln w="12700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bject 59">
              <a:extLst>
                <a:ext uri="{FF2B5EF4-FFF2-40B4-BE49-F238E27FC236}">
                  <a16:creationId xmlns:a16="http://schemas.microsoft.com/office/drawing/2014/main" id="{D64A63CE-EEC9-D864-A50D-507D4FA9D351}"/>
                </a:ext>
              </a:extLst>
            </p:cNvPr>
            <p:cNvSpPr/>
            <p:nvPr/>
          </p:nvSpPr>
          <p:spPr>
            <a:xfrm>
              <a:off x="4473575" y="1816100"/>
              <a:ext cx="4189729" cy="4235450"/>
            </a:xfrm>
            <a:custGeom>
              <a:avLst/>
              <a:gdLst/>
              <a:ahLst/>
              <a:cxnLst/>
              <a:rect l="l" t="t" r="r" b="b"/>
              <a:pathLst>
                <a:path w="4189729" h="4235450">
                  <a:moveTo>
                    <a:pt x="0" y="0"/>
                  </a:moveTo>
                  <a:lnTo>
                    <a:pt x="0" y="4146550"/>
                  </a:lnTo>
                </a:path>
                <a:path w="4189729" h="4235450">
                  <a:moveTo>
                    <a:pt x="838200" y="0"/>
                  </a:moveTo>
                  <a:lnTo>
                    <a:pt x="838200" y="4146550"/>
                  </a:lnTo>
                </a:path>
                <a:path w="4189729" h="4235450">
                  <a:moveTo>
                    <a:pt x="1676400" y="0"/>
                  </a:moveTo>
                  <a:lnTo>
                    <a:pt x="1676400" y="4146550"/>
                  </a:lnTo>
                </a:path>
                <a:path w="4189729" h="4235450">
                  <a:moveTo>
                    <a:pt x="2536825" y="88900"/>
                  </a:moveTo>
                  <a:lnTo>
                    <a:pt x="2536825" y="4235450"/>
                  </a:lnTo>
                </a:path>
                <a:path w="4189729" h="4235450">
                  <a:moveTo>
                    <a:pt x="3351276" y="57150"/>
                  </a:moveTo>
                  <a:lnTo>
                    <a:pt x="3351276" y="4203700"/>
                  </a:lnTo>
                </a:path>
                <a:path w="4189729" h="4235450">
                  <a:moveTo>
                    <a:pt x="4189476" y="57150"/>
                  </a:moveTo>
                  <a:lnTo>
                    <a:pt x="4189476" y="4203700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bject 60">
              <a:extLst>
                <a:ext uri="{FF2B5EF4-FFF2-40B4-BE49-F238E27FC236}">
                  <a16:creationId xmlns:a16="http://schemas.microsoft.com/office/drawing/2014/main" id="{9C8EFB2D-6902-9F43-FA62-651A805166D2}"/>
                </a:ext>
              </a:extLst>
            </p:cNvPr>
            <p:cNvSpPr/>
            <p:nvPr/>
          </p:nvSpPr>
          <p:spPr>
            <a:xfrm>
              <a:off x="5395975" y="4394200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624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object 61">
            <a:extLst>
              <a:ext uri="{FF2B5EF4-FFF2-40B4-BE49-F238E27FC236}">
                <a16:creationId xmlns:a16="http://schemas.microsoft.com/office/drawing/2014/main" id="{D6B87909-E7C6-E6EE-DA27-28464042C16C}"/>
              </a:ext>
            </a:extLst>
          </p:cNvPr>
          <p:cNvSpPr txBox="1"/>
          <p:nvPr/>
        </p:nvSpPr>
        <p:spPr>
          <a:xfrm>
            <a:off x="2783712" y="1294766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bject 62">
            <a:extLst>
              <a:ext uri="{FF2B5EF4-FFF2-40B4-BE49-F238E27FC236}">
                <a16:creationId xmlns:a16="http://schemas.microsoft.com/office/drawing/2014/main" id="{CC4CC487-3039-18F3-DEAC-B91139CF9066}"/>
              </a:ext>
            </a:extLst>
          </p:cNvPr>
          <p:cNvSpPr txBox="1"/>
          <p:nvPr/>
        </p:nvSpPr>
        <p:spPr>
          <a:xfrm>
            <a:off x="3614293" y="1294766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90994AFA-B1EE-6577-4742-9BBE5EC8B0BA}"/>
              </a:ext>
            </a:extLst>
          </p:cNvPr>
          <p:cNvSpPr txBox="1"/>
          <p:nvPr/>
        </p:nvSpPr>
        <p:spPr>
          <a:xfrm>
            <a:off x="4443349" y="1294766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bject 64">
            <a:extLst>
              <a:ext uri="{FF2B5EF4-FFF2-40B4-BE49-F238E27FC236}">
                <a16:creationId xmlns:a16="http://schemas.microsoft.com/office/drawing/2014/main" id="{FF2045E8-5F71-2F62-3920-0100B4A2CB30}"/>
              </a:ext>
            </a:extLst>
          </p:cNvPr>
          <p:cNvSpPr txBox="1"/>
          <p:nvPr/>
        </p:nvSpPr>
        <p:spPr>
          <a:xfrm>
            <a:off x="4849113" y="989966"/>
            <a:ext cx="13081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90830" algn="ctr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bject 65">
            <a:extLst>
              <a:ext uri="{FF2B5EF4-FFF2-40B4-BE49-F238E27FC236}">
                <a16:creationId xmlns:a16="http://schemas.microsoft.com/office/drawing/2014/main" id="{EDA4B899-4771-EDEA-AD29-6D037C9EB057}"/>
              </a:ext>
            </a:extLst>
          </p:cNvPr>
          <p:cNvSpPr txBox="1"/>
          <p:nvPr/>
        </p:nvSpPr>
        <p:spPr>
          <a:xfrm>
            <a:off x="6162801" y="1294766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bject 66">
            <a:extLst>
              <a:ext uri="{FF2B5EF4-FFF2-40B4-BE49-F238E27FC236}">
                <a16:creationId xmlns:a16="http://schemas.microsoft.com/office/drawing/2014/main" id="{808037F1-019D-CF22-9A1B-AAF426287333}"/>
              </a:ext>
            </a:extLst>
          </p:cNvPr>
          <p:cNvSpPr txBox="1"/>
          <p:nvPr/>
        </p:nvSpPr>
        <p:spPr>
          <a:xfrm>
            <a:off x="6993635" y="1294766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bject 67">
            <a:extLst>
              <a:ext uri="{FF2B5EF4-FFF2-40B4-BE49-F238E27FC236}">
                <a16:creationId xmlns:a16="http://schemas.microsoft.com/office/drawing/2014/main" id="{5D09CB28-FA93-BF8A-2048-AA17AB8CB5C4}"/>
              </a:ext>
            </a:extLst>
          </p:cNvPr>
          <p:cNvSpPr txBox="1"/>
          <p:nvPr/>
        </p:nvSpPr>
        <p:spPr>
          <a:xfrm>
            <a:off x="7812023" y="1294766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bject 68">
            <a:extLst>
              <a:ext uri="{FF2B5EF4-FFF2-40B4-BE49-F238E27FC236}">
                <a16:creationId xmlns:a16="http://schemas.microsoft.com/office/drawing/2014/main" id="{668D346F-5171-6261-D37A-A9FA898309BB}"/>
              </a:ext>
            </a:extLst>
          </p:cNvPr>
          <p:cNvSpPr txBox="1"/>
          <p:nvPr/>
        </p:nvSpPr>
        <p:spPr>
          <a:xfrm>
            <a:off x="8636508" y="1294766"/>
            <a:ext cx="15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69">
            <a:extLst>
              <a:ext uri="{FF2B5EF4-FFF2-40B4-BE49-F238E27FC236}">
                <a16:creationId xmlns:a16="http://schemas.microsoft.com/office/drawing/2014/main" id="{4C21DCB2-3DC2-4CD5-F8E5-3FD6EFFAF4D4}"/>
              </a:ext>
            </a:extLst>
          </p:cNvPr>
          <p:cNvSpPr/>
          <p:nvPr/>
        </p:nvSpPr>
        <p:spPr>
          <a:xfrm>
            <a:off x="4803267" y="2676843"/>
            <a:ext cx="168275" cy="865505"/>
          </a:xfrm>
          <a:custGeom>
            <a:avLst/>
            <a:gdLst/>
            <a:ahLst/>
            <a:cxnLst/>
            <a:rect l="l" t="t" r="r" b="b"/>
            <a:pathLst>
              <a:path w="168275" h="865504">
                <a:moveTo>
                  <a:pt x="0" y="865187"/>
                </a:moveTo>
                <a:lnTo>
                  <a:pt x="168275" y="865187"/>
                </a:lnTo>
                <a:lnTo>
                  <a:pt x="168275" y="0"/>
                </a:lnTo>
                <a:lnTo>
                  <a:pt x="0" y="0"/>
                </a:lnTo>
                <a:lnTo>
                  <a:pt x="0" y="865187"/>
                </a:lnTo>
                <a:close/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bject 70">
            <a:extLst>
              <a:ext uri="{FF2B5EF4-FFF2-40B4-BE49-F238E27FC236}">
                <a16:creationId xmlns:a16="http://schemas.microsoft.com/office/drawing/2014/main" id="{431047C0-8749-86E5-31A0-EDBFF0E8671E}"/>
              </a:ext>
            </a:extLst>
          </p:cNvPr>
          <p:cNvSpPr txBox="1"/>
          <p:nvPr/>
        </p:nvSpPr>
        <p:spPr>
          <a:xfrm>
            <a:off x="6000648" y="2849817"/>
            <a:ext cx="335280" cy="314189"/>
          </a:xfrm>
          <a:prstGeom prst="rect">
            <a:avLst/>
          </a:prstGeom>
          <a:ln w="38100">
            <a:solidFill>
              <a:srgbClr val="80808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69">
              <a:lnSpc>
                <a:spcPct val="100000"/>
              </a:lnSpc>
            </a:pPr>
            <a:r>
              <a:rPr sz="1100" spc="-25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bject 71">
            <a:extLst>
              <a:ext uri="{FF2B5EF4-FFF2-40B4-BE49-F238E27FC236}">
                <a16:creationId xmlns:a16="http://schemas.microsoft.com/office/drawing/2014/main" id="{8E2E696A-09D9-E7C3-CF4B-260798B2156E}"/>
              </a:ext>
            </a:extLst>
          </p:cNvPr>
          <p:cNvSpPr txBox="1"/>
          <p:nvPr/>
        </p:nvSpPr>
        <p:spPr>
          <a:xfrm>
            <a:off x="6837266" y="2849817"/>
            <a:ext cx="334645" cy="334707"/>
          </a:xfrm>
          <a:prstGeom prst="rect">
            <a:avLst/>
          </a:prstGeom>
          <a:ln w="38100">
            <a:solidFill>
              <a:srgbClr val="80808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">
              <a:lnSpc>
                <a:spcPct val="100000"/>
              </a:lnSpc>
            </a:pPr>
            <a:r>
              <a:rPr sz="1100" spc="-25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object 72">
            <a:extLst>
              <a:ext uri="{FF2B5EF4-FFF2-40B4-BE49-F238E27FC236}">
                <a16:creationId xmlns:a16="http://schemas.microsoft.com/office/drawing/2014/main" id="{61A37D77-89CB-DC32-B142-9766538A872C}"/>
              </a:ext>
            </a:extLst>
          </p:cNvPr>
          <p:cNvGrpSpPr/>
          <p:nvPr/>
        </p:nvGrpSpPr>
        <p:grpSpPr>
          <a:xfrm>
            <a:off x="4971542" y="2657793"/>
            <a:ext cx="1843405" cy="903605"/>
            <a:chOff x="5365750" y="2917888"/>
            <a:chExt cx="1843405" cy="903605"/>
          </a:xfrm>
        </p:grpSpPr>
        <p:sp>
          <p:nvSpPr>
            <p:cNvPr id="76" name="object 73">
              <a:extLst>
                <a:ext uri="{FF2B5EF4-FFF2-40B4-BE49-F238E27FC236}">
                  <a16:creationId xmlns:a16="http://schemas.microsoft.com/office/drawing/2014/main" id="{CC2F9D37-3AFA-77F7-84C7-570D6E3FFF74}"/>
                </a:ext>
              </a:extLst>
            </p:cNvPr>
            <p:cNvSpPr/>
            <p:nvPr/>
          </p:nvSpPr>
          <p:spPr>
            <a:xfrm>
              <a:off x="6035675" y="2936938"/>
              <a:ext cx="168275" cy="865505"/>
            </a:xfrm>
            <a:custGeom>
              <a:avLst/>
              <a:gdLst/>
              <a:ahLst/>
              <a:cxnLst/>
              <a:rect l="l" t="t" r="r" b="b"/>
              <a:pathLst>
                <a:path w="168275" h="865504">
                  <a:moveTo>
                    <a:pt x="0" y="865187"/>
                  </a:moveTo>
                  <a:lnTo>
                    <a:pt x="168275" y="865187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5187"/>
                  </a:lnTo>
                  <a:close/>
                </a:path>
              </a:pathLst>
            </a:custGeom>
            <a:ln w="381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bject 74">
              <a:extLst>
                <a:ext uri="{FF2B5EF4-FFF2-40B4-BE49-F238E27FC236}">
                  <a16:creationId xmlns:a16="http://schemas.microsoft.com/office/drawing/2014/main" id="{771C1EF2-24BA-C112-1BE2-CB84DFB93FFC}"/>
                </a:ext>
              </a:extLst>
            </p:cNvPr>
            <p:cNvSpPr/>
            <p:nvPr/>
          </p:nvSpPr>
          <p:spPr>
            <a:xfrm>
              <a:off x="6203950" y="3370326"/>
              <a:ext cx="669925" cy="0"/>
            </a:xfrm>
            <a:custGeom>
              <a:avLst/>
              <a:gdLst/>
              <a:ahLst/>
              <a:cxnLst/>
              <a:rect l="l" t="t" r="r" b="b"/>
              <a:pathLst>
                <a:path w="669925">
                  <a:moveTo>
                    <a:pt x="0" y="0"/>
                  </a:moveTo>
                  <a:lnTo>
                    <a:pt x="166750" y="0"/>
                  </a:lnTo>
                </a:path>
                <a:path w="669925">
                  <a:moveTo>
                    <a:pt x="503300" y="0"/>
                  </a:moveTo>
                  <a:lnTo>
                    <a:pt x="669925" y="0"/>
                  </a:lnTo>
                </a:path>
              </a:pathLst>
            </a:custGeom>
            <a:ln w="381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bject 75">
              <a:extLst>
                <a:ext uri="{FF2B5EF4-FFF2-40B4-BE49-F238E27FC236}">
                  <a16:creationId xmlns:a16="http://schemas.microsoft.com/office/drawing/2014/main" id="{E48FE57F-6123-97E8-ABED-3C40DCD9E37A}"/>
                </a:ext>
              </a:extLst>
            </p:cNvPr>
            <p:cNvSpPr/>
            <p:nvPr/>
          </p:nvSpPr>
          <p:spPr>
            <a:xfrm>
              <a:off x="6873875" y="2936938"/>
              <a:ext cx="168275" cy="865505"/>
            </a:xfrm>
            <a:custGeom>
              <a:avLst/>
              <a:gdLst/>
              <a:ahLst/>
              <a:cxnLst/>
              <a:rect l="l" t="t" r="r" b="b"/>
              <a:pathLst>
                <a:path w="168275" h="865504">
                  <a:moveTo>
                    <a:pt x="0" y="865187"/>
                  </a:moveTo>
                  <a:lnTo>
                    <a:pt x="168275" y="865187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5187"/>
                  </a:lnTo>
                  <a:close/>
                </a:path>
              </a:pathLst>
            </a:custGeom>
            <a:ln w="381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bject 76">
              <a:extLst>
                <a:ext uri="{FF2B5EF4-FFF2-40B4-BE49-F238E27FC236}">
                  <a16:creationId xmlns:a16="http://schemas.microsoft.com/office/drawing/2014/main" id="{7E085AA9-D449-58A4-9F44-36BD57537F16}"/>
                </a:ext>
              </a:extLst>
            </p:cNvPr>
            <p:cNvSpPr/>
            <p:nvPr/>
          </p:nvSpPr>
          <p:spPr>
            <a:xfrm>
              <a:off x="5365750" y="3024124"/>
              <a:ext cx="1843405" cy="690880"/>
            </a:xfrm>
            <a:custGeom>
              <a:avLst/>
              <a:gdLst/>
              <a:ahLst/>
              <a:cxnLst/>
              <a:rect l="l" t="t" r="r" b="b"/>
              <a:pathLst>
                <a:path w="1843404" h="690879">
                  <a:moveTo>
                    <a:pt x="1676400" y="346201"/>
                  </a:moveTo>
                  <a:lnTo>
                    <a:pt x="1843151" y="346201"/>
                  </a:lnTo>
                </a:path>
                <a:path w="1843404" h="690879">
                  <a:moveTo>
                    <a:pt x="922401" y="346201"/>
                  </a:moveTo>
                  <a:lnTo>
                    <a:pt x="922401" y="690626"/>
                  </a:lnTo>
                </a:path>
                <a:path w="1843404" h="690879">
                  <a:moveTo>
                    <a:pt x="922401" y="690626"/>
                  </a:moveTo>
                  <a:lnTo>
                    <a:pt x="1424051" y="690626"/>
                  </a:lnTo>
                </a:path>
                <a:path w="1843404" h="690879">
                  <a:moveTo>
                    <a:pt x="1424051" y="517651"/>
                  </a:moveTo>
                  <a:lnTo>
                    <a:pt x="1508125" y="517651"/>
                  </a:lnTo>
                </a:path>
                <a:path w="1843404" h="690879">
                  <a:moveTo>
                    <a:pt x="1424051" y="517651"/>
                  </a:moveTo>
                  <a:lnTo>
                    <a:pt x="1424051" y="690626"/>
                  </a:lnTo>
                </a:path>
                <a:path w="1843404" h="690879">
                  <a:moveTo>
                    <a:pt x="166750" y="0"/>
                  </a:moveTo>
                  <a:lnTo>
                    <a:pt x="166750" y="259079"/>
                  </a:lnTo>
                </a:path>
                <a:path w="1843404" h="690879">
                  <a:moveTo>
                    <a:pt x="166750" y="431673"/>
                  </a:moveTo>
                  <a:lnTo>
                    <a:pt x="166750" y="690626"/>
                  </a:lnTo>
                </a:path>
                <a:path w="1843404" h="690879">
                  <a:moveTo>
                    <a:pt x="166750" y="431673"/>
                  </a:moveTo>
                  <a:lnTo>
                    <a:pt x="335025" y="345313"/>
                  </a:lnTo>
                </a:path>
                <a:path w="1843404" h="690879">
                  <a:moveTo>
                    <a:pt x="335025" y="345313"/>
                  </a:moveTo>
                  <a:lnTo>
                    <a:pt x="166750" y="259079"/>
                  </a:lnTo>
                </a:path>
                <a:path w="1843404" h="690879">
                  <a:moveTo>
                    <a:pt x="166750" y="690626"/>
                  </a:moveTo>
                  <a:lnTo>
                    <a:pt x="503300" y="518033"/>
                  </a:lnTo>
                </a:path>
                <a:path w="1843404" h="690879">
                  <a:moveTo>
                    <a:pt x="166750" y="0"/>
                  </a:moveTo>
                  <a:lnTo>
                    <a:pt x="503300" y="172720"/>
                  </a:lnTo>
                </a:path>
                <a:path w="1843404" h="690879">
                  <a:moveTo>
                    <a:pt x="503300" y="172720"/>
                  </a:moveTo>
                  <a:lnTo>
                    <a:pt x="503300" y="518033"/>
                  </a:lnTo>
                </a:path>
                <a:path w="1843404" h="690879">
                  <a:moveTo>
                    <a:pt x="0" y="173100"/>
                  </a:moveTo>
                  <a:lnTo>
                    <a:pt x="166750" y="173100"/>
                  </a:lnTo>
                </a:path>
                <a:path w="1843404" h="690879">
                  <a:moveTo>
                    <a:pt x="0" y="517651"/>
                  </a:moveTo>
                  <a:lnTo>
                    <a:pt x="166750" y="517651"/>
                  </a:lnTo>
                </a:path>
                <a:path w="1843404" h="690879">
                  <a:moveTo>
                    <a:pt x="503300" y="346201"/>
                  </a:moveTo>
                  <a:lnTo>
                    <a:pt x="669925" y="346201"/>
                  </a:lnTo>
                </a:path>
              </a:pathLst>
            </a:custGeom>
            <a:ln w="381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252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Detecting stalls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E6CEC21C-F48E-723C-FB48-7FCDFB51A478}"/>
              </a:ext>
            </a:extLst>
          </p:cNvPr>
          <p:cNvSpPr txBox="1"/>
          <p:nvPr/>
        </p:nvSpPr>
        <p:spPr>
          <a:xfrm>
            <a:off x="227840" y="991054"/>
            <a:ext cx="6237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1843F6C-462E-33C6-2BFC-428242337943}"/>
              </a:ext>
            </a:extLst>
          </p:cNvPr>
          <p:cNvSpPr txBox="1"/>
          <p:nvPr/>
        </p:nvSpPr>
        <p:spPr>
          <a:xfrm>
            <a:off x="227840" y="2088715"/>
            <a:ext cx="770509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9660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EX/MEM.RegWrite</a:t>
            </a:r>
            <a:r>
              <a:rPr sz="2000"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240" algn="ctr">
              <a:lnSpc>
                <a:spcPct val="100000"/>
              </a:lnSpc>
              <a:spcBef>
                <a:spcPts val="244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EX/MEM.RegisterRd</a:t>
            </a:r>
            <a:r>
              <a:rPr sz="2000" spc="-4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ID/EX.RegisterRs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966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Bypass</a:t>
            </a:r>
            <a:r>
              <a:rPr sz="2000" spc="-1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EX/MEM stage</a:t>
            </a:r>
            <a:r>
              <a:rPr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latch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5">
            <a:extLst>
              <a:ext uri="{FF2B5EF4-FFF2-40B4-BE49-F238E27FC236}">
                <a16:creationId xmlns:a16="http://schemas.microsoft.com/office/drawing/2014/main" id="{33548860-BF2C-C8A2-D427-A2F4CBCCFDA2}"/>
              </a:ext>
            </a:extLst>
          </p:cNvPr>
          <p:cNvGrpSpPr/>
          <p:nvPr/>
        </p:nvGrpSpPr>
        <p:grpSpPr>
          <a:xfrm>
            <a:off x="4802887" y="4326975"/>
            <a:ext cx="683260" cy="876935"/>
            <a:chOff x="5197855" y="4509782"/>
            <a:chExt cx="683260" cy="876935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611ECEBF-97FE-E45A-500C-86861B550B4F}"/>
                </a:ext>
              </a:extLst>
            </p:cNvPr>
            <p:cNvSpPr/>
            <p:nvPr/>
          </p:nvSpPr>
          <p:spPr>
            <a:xfrm>
              <a:off x="5204205" y="4516132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BE7A52D6-F19F-6617-1A1E-479C76493A38}"/>
                </a:ext>
              </a:extLst>
            </p:cNvPr>
            <p:cNvSpPr/>
            <p:nvPr/>
          </p:nvSpPr>
          <p:spPr>
            <a:xfrm>
              <a:off x="5539485" y="4602480"/>
              <a:ext cx="335280" cy="691515"/>
            </a:xfrm>
            <a:custGeom>
              <a:avLst/>
              <a:gdLst/>
              <a:ahLst/>
              <a:cxnLst/>
              <a:rect l="l" t="t" r="r" b="b"/>
              <a:pathLst>
                <a:path w="335279" h="691514">
                  <a:moveTo>
                    <a:pt x="0" y="0"/>
                  </a:moveTo>
                  <a:lnTo>
                    <a:pt x="0" y="259207"/>
                  </a:lnTo>
                </a:path>
                <a:path w="335279" h="691514">
                  <a:moveTo>
                    <a:pt x="0" y="431927"/>
                  </a:moveTo>
                  <a:lnTo>
                    <a:pt x="0" y="691007"/>
                  </a:lnTo>
                </a:path>
                <a:path w="335279" h="691514">
                  <a:moveTo>
                    <a:pt x="0" y="431927"/>
                  </a:moveTo>
                  <a:lnTo>
                    <a:pt x="167639" y="345567"/>
                  </a:lnTo>
                </a:path>
                <a:path w="335279" h="691514">
                  <a:moveTo>
                    <a:pt x="167639" y="345567"/>
                  </a:moveTo>
                  <a:lnTo>
                    <a:pt x="0" y="259207"/>
                  </a:lnTo>
                </a:path>
                <a:path w="335279" h="691514">
                  <a:moveTo>
                    <a:pt x="0" y="691007"/>
                  </a:moveTo>
                  <a:lnTo>
                    <a:pt x="335279" y="518287"/>
                  </a:lnTo>
                </a:path>
                <a:path w="335279" h="691514">
                  <a:moveTo>
                    <a:pt x="0" y="0"/>
                  </a:moveTo>
                  <a:lnTo>
                    <a:pt x="335279" y="172720"/>
                  </a:lnTo>
                </a:path>
                <a:path w="335279" h="691514">
                  <a:moveTo>
                    <a:pt x="335279" y="172720"/>
                  </a:moveTo>
                  <a:lnTo>
                    <a:pt x="335279" y="5182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E210BD17-8F5D-75C3-F7EF-779FB1BAD265}"/>
              </a:ext>
            </a:extLst>
          </p:cNvPr>
          <p:cNvSpPr txBox="1"/>
          <p:nvPr/>
        </p:nvSpPr>
        <p:spPr>
          <a:xfrm>
            <a:off x="5982591" y="4506083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7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DCEB8861-5AC6-685D-FEE1-8D0D3EEF7A79}"/>
              </a:ext>
            </a:extLst>
          </p:cNvPr>
          <p:cNvSpPr txBox="1"/>
          <p:nvPr/>
        </p:nvSpPr>
        <p:spPr>
          <a:xfrm>
            <a:off x="4306317" y="4506083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FCAED545-3B3D-5935-206C-0259B384CFE1}"/>
              </a:ext>
            </a:extLst>
          </p:cNvPr>
          <p:cNvSpPr txBox="1"/>
          <p:nvPr/>
        </p:nvSpPr>
        <p:spPr>
          <a:xfrm>
            <a:off x="6820790" y="4506083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E603459B-7432-74DC-5027-1E75BD1AEBE4}"/>
              </a:ext>
            </a:extLst>
          </p:cNvPr>
          <p:cNvSpPr txBox="1"/>
          <p:nvPr/>
        </p:nvSpPr>
        <p:spPr>
          <a:xfrm>
            <a:off x="3468245" y="4506083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object 12">
            <a:extLst>
              <a:ext uri="{FF2B5EF4-FFF2-40B4-BE49-F238E27FC236}">
                <a16:creationId xmlns:a16="http://schemas.microsoft.com/office/drawing/2014/main" id="{1A6281F1-10F5-A728-94B6-54F6DE6E5A98}"/>
              </a:ext>
            </a:extLst>
          </p:cNvPr>
          <p:cNvGrpSpPr/>
          <p:nvPr/>
        </p:nvGrpSpPr>
        <p:grpSpPr>
          <a:xfrm>
            <a:off x="4635247" y="4326975"/>
            <a:ext cx="2192020" cy="1913255"/>
            <a:chOff x="5030215" y="4509782"/>
            <a:chExt cx="2192020" cy="1913255"/>
          </a:xfrm>
        </p:grpSpPr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C68A300C-4325-8B68-7948-C65657C6A3B0}"/>
                </a:ext>
              </a:extLst>
            </p:cNvPr>
            <p:cNvSpPr/>
            <p:nvPr/>
          </p:nvSpPr>
          <p:spPr>
            <a:xfrm>
              <a:off x="5036565" y="4775200"/>
              <a:ext cx="502920" cy="346075"/>
            </a:xfrm>
            <a:custGeom>
              <a:avLst/>
              <a:gdLst/>
              <a:ahLst/>
              <a:cxnLst/>
              <a:rect l="l" t="t" r="r" b="b"/>
              <a:pathLst>
                <a:path w="502920" h="346075">
                  <a:moveTo>
                    <a:pt x="0" y="0"/>
                  </a:moveTo>
                  <a:lnTo>
                    <a:pt x="167639" y="0"/>
                  </a:lnTo>
                </a:path>
                <a:path w="502920" h="346075">
                  <a:moveTo>
                    <a:pt x="0" y="345567"/>
                  </a:moveTo>
                  <a:lnTo>
                    <a:pt x="167639" y="345567"/>
                  </a:lnTo>
                </a:path>
                <a:path w="502920" h="346075">
                  <a:moveTo>
                    <a:pt x="335280" y="0"/>
                  </a:moveTo>
                  <a:lnTo>
                    <a:pt x="502920" y="0"/>
                  </a:lnTo>
                </a:path>
                <a:path w="502920" h="346075">
                  <a:moveTo>
                    <a:pt x="335280" y="345567"/>
                  </a:moveTo>
                  <a:lnTo>
                    <a:pt x="502920" y="34556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4D785C8C-C86A-0E1E-EDE7-E7D9EE38F9E4}"/>
                </a:ext>
              </a:extLst>
            </p:cNvPr>
            <p:cNvSpPr/>
            <p:nvPr/>
          </p:nvSpPr>
          <p:spPr>
            <a:xfrm>
              <a:off x="6042405" y="4516132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792E0DE1-BFFA-BDA9-0F0B-4DF9B1A3134E}"/>
                </a:ext>
              </a:extLst>
            </p:cNvPr>
            <p:cNvSpPr/>
            <p:nvPr/>
          </p:nvSpPr>
          <p:spPr>
            <a:xfrm>
              <a:off x="5874765" y="4948047"/>
              <a:ext cx="1005840" cy="345440"/>
            </a:xfrm>
            <a:custGeom>
              <a:avLst/>
              <a:gdLst/>
              <a:ahLst/>
              <a:cxnLst/>
              <a:rect l="l" t="t" r="r" b="b"/>
              <a:pathLst>
                <a:path w="1005840" h="345439">
                  <a:moveTo>
                    <a:pt x="0" y="0"/>
                  </a:moveTo>
                  <a:lnTo>
                    <a:pt x="167639" y="0"/>
                  </a:lnTo>
                </a:path>
                <a:path w="1005840" h="345439">
                  <a:moveTo>
                    <a:pt x="335153" y="0"/>
                  </a:moveTo>
                  <a:lnTo>
                    <a:pt x="502793" y="0"/>
                  </a:lnTo>
                </a:path>
                <a:path w="1005840" h="345439">
                  <a:moveTo>
                    <a:pt x="418973" y="0"/>
                  </a:moveTo>
                  <a:lnTo>
                    <a:pt x="418973" y="345439"/>
                  </a:lnTo>
                </a:path>
                <a:path w="1005840" h="345439">
                  <a:moveTo>
                    <a:pt x="838073" y="0"/>
                  </a:moveTo>
                  <a:lnTo>
                    <a:pt x="10057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EFCA2574-070B-E74B-113A-DCEE1A0E97AC}"/>
                </a:ext>
              </a:extLst>
            </p:cNvPr>
            <p:cNvSpPr/>
            <p:nvPr/>
          </p:nvSpPr>
          <p:spPr>
            <a:xfrm>
              <a:off x="6880478" y="4516132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40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49C6171D-1ED8-9DFE-D9C6-CAF875414C45}"/>
                </a:ext>
              </a:extLst>
            </p:cNvPr>
            <p:cNvSpPr/>
            <p:nvPr/>
          </p:nvSpPr>
          <p:spPr>
            <a:xfrm>
              <a:off x="6293738" y="4948047"/>
              <a:ext cx="922019" cy="345440"/>
            </a:xfrm>
            <a:custGeom>
              <a:avLst/>
              <a:gdLst/>
              <a:ahLst/>
              <a:cxnLst/>
              <a:rect l="l" t="t" r="r" b="b"/>
              <a:pathLst>
                <a:path w="922020" h="345439">
                  <a:moveTo>
                    <a:pt x="754380" y="0"/>
                  </a:moveTo>
                  <a:lnTo>
                    <a:pt x="922019" y="0"/>
                  </a:lnTo>
                </a:path>
                <a:path w="922020" h="345439">
                  <a:moveTo>
                    <a:pt x="0" y="345439"/>
                  </a:moveTo>
                  <a:lnTo>
                    <a:pt x="502919" y="345439"/>
                  </a:lnTo>
                </a:path>
                <a:path w="922020" h="345439">
                  <a:moveTo>
                    <a:pt x="502919" y="172719"/>
                  </a:moveTo>
                  <a:lnTo>
                    <a:pt x="586739" y="172719"/>
                  </a:lnTo>
                </a:path>
                <a:path w="922020" h="345439">
                  <a:moveTo>
                    <a:pt x="502919" y="172719"/>
                  </a:moveTo>
                  <a:lnTo>
                    <a:pt x="502919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0514A4C1-6346-927A-E61B-D3473555278F}"/>
                </a:ext>
              </a:extLst>
            </p:cNvPr>
            <p:cNvSpPr/>
            <p:nvPr/>
          </p:nvSpPr>
          <p:spPr>
            <a:xfrm>
              <a:off x="6042405" y="5552579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981A4F73-4ABD-C646-5EAE-69149790534A}"/>
                </a:ext>
              </a:extLst>
            </p:cNvPr>
            <p:cNvSpPr/>
            <p:nvPr/>
          </p:nvSpPr>
          <p:spPr>
            <a:xfrm>
              <a:off x="6377558" y="5638927"/>
              <a:ext cx="335280" cy="691515"/>
            </a:xfrm>
            <a:custGeom>
              <a:avLst/>
              <a:gdLst/>
              <a:ahLst/>
              <a:cxnLst/>
              <a:rect l="l" t="t" r="r" b="b"/>
              <a:pathLst>
                <a:path w="335279" h="691514">
                  <a:moveTo>
                    <a:pt x="0" y="0"/>
                  </a:moveTo>
                  <a:lnTo>
                    <a:pt x="0" y="259206"/>
                  </a:lnTo>
                </a:path>
                <a:path w="335279" h="691514">
                  <a:moveTo>
                    <a:pt x="0" y="431927"/>
                  </a:moveTo>
                  <a:lnTo>
                    <a:pt x="0" y="691007"/>
                  </a:lnTo>
                </a:path>
                <a:path w="335279" h="691514">
                  <a:moveTo>
                    <a:pt x="0" y="431927"/>
                  </a:moveTo>
                  <a:lnTo>
                    <a:pt x="167639" y="345567"/>
                  </a:lnTo>
                </a:path>
                <a:path w="335279" h="691514">
                  <a:moveTo>
                    <a:pt x="167639" y="345567"/>
                  </a:moveTo>
                  <a:lnTo>
                    <a:pt x="0" y="259206"/>
                  </a:lnTo>
                </a:path>
                <a:path w="335279" h="691514">
                  <a:moveTo>
                    <a:pt x="0" y="691007"/>
                  </a:moveTo>
                  <a:lnTo>
                    <a:pt x="335280" y="518287"/>
                  </a:lnTo>
                </a:path>
                <a:path w="335279" h="691514">
                  <a:moveTo>
                    <a:pt x="0" y="0"/>
                  </a:moveTo>
                  <a:lnTo>
                    <a:pt x="335280" y="172847"/>
                  </a:lnTo>
                </a:path>
                <a:path w="335279" h="691514">
                  <a:moveTo>
                    <a:pt x="335280" y="172847"/>
                  </a:moveTo>
                  <a:lnTo>
                    <a:pt x="335280" y="51828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object 20">
            <a:extLst>
              <a:ext uri="{FF2B5EF4-FFF2-40B4-BE49-F238E27FC236}">
                <a16:creationId xmlns:a16="http://schemas.microsoft.com/office/drawing/2014/main" id="{F74FFE01-0F73-32CD-9E06-E4410A485C1F}"/>
              </a:ext>
            </a:extLst>
          </p:cNvPr>
          <p:cNvGrpSpPr/>
          <p:nvPr/>
        </p:nvGrpSpPr>
        <p:grpSpPr>
          <a:xfrm>
            <a:off x="3803524" y="4160593"/>
            <a:ext cx="502920" cy="2245995"/>
            <a:chOff x="4198492" y="4343400"/>
            <a:chExt cx="502920" cy="2245995"/>
          </a:xfrm>
        </p:grpSpPr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7807F636-9503-DAB3-0EC2-931ABB19CD45}"/>
                </a:ext>
              </a:extLst>
            </p:cNvPr>
            <p:cNvSpPr/>
            <p:nvPr/>
          </p:nvSpPr>
          <p:spPr>
            <a:xfrm>
              <a:off x="4366005" y="4516132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9D86E734-4801-8AEB-F4A2-5AB6AA93581B}"/>
                </a:ext>
              </a:extLst>
            </p:cNvPr>
            <p:cNvSpPr/>
            <p:nvPr/>
          </p:nvSpPr>
          <p:spPr>
            <a:xfrm>
              <a:off x="4198492" y="4948047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167512" y="0"/>
                  </a:lnTo>
                </a:path>
                <a:path w="502920">
                  <a:moveTo>
                    <a:pt x="335153" y="0"/>
                  </a:moveTo>
                  <a:lnTo>
                    <a:pt x="50279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1EDECFE7-DEFD-D5AA-2D63-EBDA780733D7}"/>
                </a:ext>
              </a:extLst>
            </p:cNvPr>
            <p:cNvSpPr/>
            <p:nvPr/>
          </p:nvSpPr>
          <p:spPr>
            <a:xfrm>
              <a:off x="4449825" y="4343400"/>
              <a:ext cx="0" cy="2245995"/>
            </a:xfrm>
            <a:custGeom>
              <a:avLst/>
              <a:gdLst/>
              <a:ahLst/>
              <a:cxnLst/>
              <a:rect l="l" t="t" r="r" b="b"/>
              <a:pathLst>
                <a:path h="2245995">
                  <a:moveTo>
                    <a:pt x="0" y="0"/>
                  </a:moveTo>
                  <a:lnTo>
                    <a:pt x="0" y="2245664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bject 24">
            <a:extLst>
              <a:ext uri="{FF2B5EF4-FFF2-40B4-BE49-F238E27FC236}">
                <a16:creationId xmlns:a16="http://schemas.microsoft.com/office/drawing/2014/main" id="{F63C54D5-4A69-C468-412B-BB0B9E3296C7}"/>
              </a:ext>
            </a:extLst>
          </p:cNvPr>
          <p:cNvSpPr txBox="1"/>
          <p:nvPr/>
        </p:nvSpPr>
        <p:spPr>
          <a:xfrm>
            <a:off x="6820790" y="5542530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747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89806790-2A31-C9F6-A150-801A0CAAD54E}"/>
              </a:ext>
            </a:extLst>
          </p:cNvPr>
          <p:cNvSpPr txBox="1"/>
          <p:nvPr/>
        </p:nvSpPr>
        <p:spPr>
          <a:xfrm>
            <a:off x="5144517" y="5542530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9671731D-CC04-0E16-06A3-828ED9155405}"/>
              </a:ext>
            </a:extLst>
          </p:cNvPr>
          <p:cNvSpPr txBox="1"/>
          <p:nvPr/>
        </p:nvSpPr>
        <p:spPr>
          <a:xfrm>
            <a:off x="7658863" y="5542530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E1732FDE-37A9-A8D0-839D-5B580A1107DA}"/>
              </a:ext>
            </a:extLst>
          </p:cNvPr>
          <p:cNvSpPr txBox="1"/>
          <p:nvPr/>
        </p:nvSpPr>
        <p:spPr>
          <a:xfrm>
            <a:off x="4306317" y="5542530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28">
            <a:extLst>
              <a:ext uri="{FF2B5EF4-FFF2-40B4-BE49-F238E27FC236}">
                <a16:creationId xmlns:a16="http://schemas.microsoft.com/office/drawing/2014/main" id="{5060E71F-1863-3134-B1A0-43671CFA3AEB}"/>
              </a:ext>
            </a:extLst>
          </p:cNvPr>
          <p:cNvGrpSpPr/>
          <p:nvPr/>
        </p:nvGrpSpPr>
        <p:grpSpPr>
          <a:xfrm>
            <a:off x="4641597" y="4160593"/>
            <a:ext cx="3017520" cy="2332355"/>
            <a:chOff x="5036565" y="4343400"/>
            <a:chExt cx="3017520" cy="2332355"/>
          </a:xfrm>
        </p:grpSpPr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7517BFC9-CDD1-960D-A116-A0AAA7869B10}"/>
                </a:ext>
              </a:extLst>
            </p:cNvPr>
            <p:cNvSpPr/>
            <p:nvPr/>
          </p:nvSpPr>
          <p:spPr>
            <a:xfrm>
              <a:off x="5874765" y="5811774"/>
              <a:ext cx="502920" cy="345440"/>
            </a:xfrm>
            <a:custGeom>
              <a:avLst/>
              <a:gdLst/>
              <a:ahLst/>
              <a:cxnLst/>
              <a:rect l="l" t="t" r="r" b="b"/>
              <a:pathLst>
                <a:path w="502920" h="345439">
                  <a:moveTo>
                    <a:pt x="0" y="0"/>
                  </a:moveTo>
                  <a:lnTo>
                    <a:pt x="167639" y="0"/>
                  </a:lnTo>
                </a:path>
                <a:path w="502920" h="345439">
                  <a:moveTo>
                    <a:pt x="0" y="345439"/>
                  </a:moveTo>
                  <a:lnTo>
                    <a:pt x="167639" y="345439"/>
                  </a:lnTo>
                </a:path>
                <a:path w="502920" h="345439">
                  <a:moveTo>
                    <a:pt x="335153" y="0"/>
                  </a:moveTo>
                  <a:lnTo>
                    <a:pt x="502793" y="0"/>
                  </a:lnTo>
                </a:path>
                <a:path w="502920" h="345439">
                  <a:moveTo>
                    <a:pt x="335153" y="345439"/>
                  </a:moveTo>
                  <a:lnTo>
                    <a:pt x="502793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09C87E5A-543E-A1AD-972A-A1A0DDC97834}"/>
                </a:ext>
              </a:extLst>
            </p:cNvPr>
            <p:cNvSpPr/>
            <p:nvPr/>
          </p:nvSpPr>
          <p:spPr>
            <a:xfrm>
              <a:off x="6880478" y="5552579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40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396BD0AE-2E01-42A6-DC6F-C115C681C117}"/>
                </a:ext>
              </a:extLst>
            </p:cNvPr>
            <p:cNvSpPr/>
            <p:nvPr/>
          </p:nvSpPr>
          <p:spPr>
            <a:xfrm>
              <a:off x="6712838" y="5984494"/>
              <a:ext cx="1005840" cy="345440"/>
            </a:xfrm>
            <a:custGeom>
              <a:avLst/>
              <a:gdLst/>
              <a:ahLst/>
              <a:cxnLst/>
              <a:rect l="l" t="t" r="r" b="b"/>
              <a:pathLst>
                <a:path w="1005840" h="345439">
                  <a:moveTo>
                    <a:pt x="0" y="0"/>
                  </a:moveTo>
                  <a:lnTo>
                    <a:pt x="167639" y="0"/>
                  </a:lnTo>
                </a:path>
                <a:path w="1005840" h="345439">
                  <a:moveTo>
                    <a:pt x="335279" y="0"/>
                  </a:moveTo>
                  <a:lnTo>
                    <a:pt x="502919" y="0"/>
                  </a:lnTo>
                </a:path>
                <a:path w="1005840" h="345439">
                  <a:moveTo>
                    <a:pt x="419100" y="0"/>
                  </a:moveTo>
                  <a:lnTo>
                    <a:pt x="419100" y="345439"/>
                  </a:lnTo>
                </a:path>
                <a:path w="1005840" h="345439">
                  <a:moveTo>
                    <a:pt x="838200" y="0"/>
                  </a:moveTo>
                  <a:lnTo>
                    <a:pt x="100583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D1080111-E301-6A64-035B-37CCB3F5A64A}"/>
                </a:ext>
              </a:extLst>
            </p:cNvPr>
            <p:cNvSpPr/>
            <p:nvPr/>
          </p:nvSpPr>
          <p:spPr>
            <a:xfrm>
              <a:off x="7718678" y="5552579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40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F726EE41-A792-6443-D9DF-B9217CB8E851}"/>
                </a:ext>
              </a:extLst>
            </p:cNvPr>
            <p:cNvSpPr/>
            <p:nvPr/>
          </p:nvSpPr>
          <p:spPr>
            <a:xfrm>
              <a:off x="7131938" y="5984494"/>
              <a:ext cx="922019" cy="345440"/>
            </a:xfrm>
            <a:custGeom>
              <a:avLst/>
              <a:gdLst/>
              <a:ahLst/>
              <a:cxnLst/>
              <a:rect l="l" t="t" r="r" b="b"/>
              <a:pathLst>
                <a:path w="922020" h="345439">
                  <a:moveTo>
                    <a:pt x="754379" y="0"/>
                  </a:moveTo>
                  <a:lnTo>
                    <a:pt x="921892" y="0"/>
                  </a:lnTo>
                </a:path>
                <a:path w="922020" h="345439">
                  <a:moveTo>
                    <a:pt x="0" y="345439"/>
                  </a:moveTo>
                  <a:lnTo>
                    <a:pt x="502919" y="345439"/>
                  </a:lnTo>
                </a:path>
                <a:path w="922020" h="345439">
                  <a:moveTo>
                    <a:pt x="502919" y="172719"/>
                  </a:moveTo>
                  <a:lnTo>
                    <a:pt x="586739" y="172719"/>
                  </a:lnTo>
                </a:path>
                <a:path w="922020" h="345439">
                  <a:moveTo>
                    <a:pt x="502919" y="172719"/>
                  </a:moveTo>
                  <a:lnTo>
                    <a:pt x="502919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4">
              <a:extLst>
                <a:ext uri="{FF2B5EF4-FFF2-40B4-BE49-F238E27FC236}">
                  <a16:creationId xmlns:a16="http://schemas.microsoft.com/office/drawing/2014/main" id="{E8789F0A-2C74-47E7-84AD-1870B688458D}"/>
                </a:ext>
              </a:extLst>
            </p:cNvPr>
            <p:cNvSpPr/>
            <p:nvPr/>
          </p:nvSpPr>
          <p:spPr>
            <a:xfrm>
              <a:off x="6088760" y="4910581"/>
              <a:ext cx="227965" cy="901700"/>
            </a:xfrm>
            <a:custGeom>
              <a:avLst/>
              <a:gdLst/>
              <a:ahLst/>
              <a:cxnLst/>
              <a:rect l="l" t="t" r="r" b="b"/>
              <a:pathLst>
                <a:path w="227964" h="901700">
                  <a:moveTo>
                    <a:pt x="178044" y="828769"/>
                  </a:moveTo>
                  <a:lnTo>
                    <a:pt x="153162" y="833628"/>
                  </a:lnTo>
                  <a:lnTo>
                    <a:pt x="204977" y="901192"/>
                  </a:lnTo>
                  <a:lnTo>
                    <a:pt x="221747" y="841248"/>
                  </a:lnTo>
                  <a:lnTo>
                    <a:pt x="180466" y="841248"/>
                  </a:lnTo>
                  <a:lnTo>
                    <a:pt x="178044" y="828769"/>
                  </a:lnTo>
                  <a:close/>
                </a:path>
                <a:path w="227964" h="901700">
                  <a:moveTo>
                    <a:pt x="202932" y="823910"/>
                  </a:moveTo>
                  <a:lnTo>
                    <a:pt x="178044" y="828769"/>
                  </a:lnTo>
                  <a:lnTo>
                    <a:pt x="180466" y="841248"/>
                  </a:lnTo>
                  <a:lnTo>
                    <a:pt x="205359" y="836422"/>
                  </a:lnTo>
                  <a:lnTo>
                    <a:pt x="202932" y="823910"/>
                  </a:lnTo>
                  <a:close/>
                </a:path>
                <a:path w="227964" h="901700">
                  <a:moveTo>
                    <a:pt x="227964" y="819023"/>
                  </a:moveTo>
                  <a:lnTo>
                    <a:pt x="202932" y="823910"/>
                  </a:lnTo>
                  <a:lnTo>
                    <a:pt x="205359" y="836422"/>
                  </a:lnTo>
                  <a:lnTo>
                    <a:pt x="180466" y="841248"/>
                  </a:lnTo>
                  <a:lnTo>
                    <a:pt x="221747" y="841248"/>
                  </a:lnTo>
                  <a:lnTo>
                    <a:pt x="227964" y="819023"/>
                  </a:lnTo>
                  <a:close/>
                </a:path>
                <a:path w="227964" h="901700">
                  <a:moveTo>
                    <a:pt x="49911" y="35052"/>
                  </a:moveTo>
                  <a:lnTo>
                    <a:pt x="24891" y="39878"/>
                  </a:lnTo>
                  <a:lnTo>
                    <a:pt x="178044" y="828769"/>
                  </a:lnTo>
                  <a:lnTo>
                    <a:pt x="202932" y="823910"/>
                  </a:lnTo>
                  <a:lnTo>
                    <a:pt x="57621" y="74803"/>
                  </a:lnTo>
                  <a:lnTo>
                    <a:pt x="44703" y="74803"/>
                  </a:lnTo>
                  <a:lnTo>
                    <a:pt x="56668" y="69886"/>
                  </a:lnTo>
                  <a:lnTo>
                    <a:pt x="49911" y="35052"/>
                  </a:lnTo>
                  <a:close/>
                </a:path>
                <a:path w="227964" h="901700">
                  <a:moveTo>
                    <a:pt x="44903" y="74720"/>
                  </a:moveTo>
                  <a:lnTo>
                    <a:pt x="31656" y="74720"/>
                  </a:lnTo>
                  <a:lnTo>
                    <a:pt x="44703" y="74803"/>
                  </a:lnTo>
                  <a:lnTo>
                    <a:pt x="44903" y="74720"/>
                  </a:lnTo>
                  <a:close/>
                </a:path>
                <a:path w="227964" h="901700">
                  <a:moveTo>
                    <a:pt x="56668" y="69886"/>
                  </a:moveTo>
                  <a:lnTo>
                    <a:pt x="44703" y="74803"/>
                  </a:lnTo>
                  <a:lnTo>
                    <a:pt x="57621" y="74803"/>
                  </a:lnTo>
                  <a:lnTo>
                    <a:pt x="56668" y="69886"/>
                  </a:lnTo>
                  <a:close/>
                </a:path>
                <a:path w="227964" h="901700">
                  <a:moveTo>
                    <a:pt x="30099" y="0"/>
                  </a:moveTo>
                  <a:lnTo>
                    <a:pt x="16144" y="5788"/>
                  </a:lnTo>
                  <a:lnTo>
                    <a:pt x="5810" y="16113"/>
                  </a:lnTo>
                  <a:lnTo>
                    <a:pt x="95" y="29557"/>
                  </a:lnTo>
                  <a:lnTo>
                    <a:pt x="0" y="44704"/>
                  </a:lnTo>
                  <a:lnTo>
                    <a:pt x="5788" y="58658"/>
                  </a:lnTo>
                  <a:lnTo>
                    <a:pt x="16113" y="68992"/>
                  </a:lnTo>
                  <a:lnTo>
                    <a:pt x="29557" y="74707"/>
                  </a:lnTo>
                  <a:lnTo>
                    <a:pt x="31656" y="74720"/>
                  </a:lnTo>
                  <a:lnTo>
                    <a:pt x="24891" y="39878"/>
                  </a:lnTo>
                  <a:lnTo>
                    <a:pt x="49911" y="35052"/>
                  </a:lnTo>
                  <a:lnTo>
                    <a:pt x="74771" y="35052"/>
                  </a:lnTo>
                  <a:lnTo>
                    <a:pt x="74802" y="30099"/>
                  </a:lnTo>
                  <a:lnTo>
                    <a:pt x="69014" y="16162"/>
                  </a:lnTo>
                  <a:lnTo>
                    <a:pt x="58689" y="5857"/>
                  </a:lnTo>
                  <a:lnTo>
                    <a:pt x="45245" y="148"/>
                  </a:lnTo>
                  <a:lnTo>
                    <a:pt x="30099" y="0"/>
                  </a:lnTo>
                  <a:close/>
                </a:path>
                <a:path w="227964" h="901700">
                  <a:moveTo>
                    <a:pt x="74771" y="35052"/>
                  </a:moveTo>
                  <a:lnTo>
                    <a:pt x="49911" y="35052"/>
                  </a:lnTo>
                  <a:lnTo>
                    <a:pt x="56668" y="69886"/>
                  </a:lnTo>
                  <a:lnTo>
                    <a:pt x="58658" y="69068"/>
                  </a:lnTo>
                  <a:lnTo>
                    <a:pt x="68992" y="58737"/>
                  </a:lnTo>
                  <a:lnTo>
                    <a:pt x="74707" y="45263"/>
                  </a:lnTo>
                  <a:lnTo>
                    <a:pt x="74771" y="35052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5">
              <a:extLst>
                <a:ext uri="{FF2B5EF4-FFF2-40B4-BE49-F238E27FC236}">
                  <a16:creationId xmlns:a16="http://schemas.microsoft.com/office/drawing/2014/main" id="{D8352049-A6FE-D50B-A999-1F852CEC21DC}"/>
                </a:ext>
              </a:extLst>
            </p:cNvPr>
            <p:cNvSpPr/>
            <p:nvPr/>
          </p:nvSpPr>
          <p:spPr>
            <a:xfrm>
              <a:off x="5204205" y="5552579"/>
              <a:ext cx="167640" cy="864235"/>
            </a:xfrm>
            <a:custGeom>
              <a:avLst/>
              <a:gdLst/>
              <a:ahLst/>
              <a:cxnLst/>
              <a:rect l="l" t="t" r="r" b="b"/>
              <a:pathLst>
                <a:path w="167639" h="864235">
                  <a:moveTo>
                    <a:pt x="0" y="863714"/>
                  </a:moveTo>
                  <a:lnTo>
                    <a:pt x="167627" y="863714"/>
                  </a:lnTo>
                  <a:lnTo>
                    <a:pt x="167627" y="0"/>
                  </a:lnTo>
                  <a:lnTo>
                    <a:pt x="0" y="0"/>
                  </a:lnTo>
                  <a:lnTo>
                    <a:pt x="0" y="86371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6">
              <a:extLst>
                <a:ext uri="{FF2B5EF4-FFF2-40B4-BE49-F238E27FC236}">
                  <a16:creationId xmlns:a16="http://schemas.microsoft.com/office/drawing/2014/main" id="{C81496AC-BA1B-9DEC-9B5A-351D12B15C15}"/>
                </a:ext>
              </a:extLst>
            </p:cNvPr>
            <p:cNvSpPr/>
            <p:nvPr/>
          </p:nvSpPr>
          <p:spPr>
            <a:xfrm>
              <a:off x="5036565" y="5984494"/>
              <a:ext cx="502920" cy="0"/>
            </a:xfrm>
            <a:custGeom>
              <a:avLst/>
              <a:gdLst/>
              <a:ahLst/>
              <a:cxnLst/>
              <a:rect l="l" t="t" r="r" b="b"/>
              <a:pathLst>
                <a:path w="502920">
                  <a:moveTo>
                    <a:pt x="0" y="0"/>
                  </a:moveTo>
                  <a:lnTo>
                    <a:pt x="167639" y="0"/>
                  </a:lnTo>
                </a:path>
                <a:path w="502920">
                  <a:moveTo>
                    <a:pt x="335280" y="0"/>
                  </a:moveTo>
                  <a:lnTo>
                    <a:pt x="50292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584154D9-B472-8168-435D-E92269C4D803}"/>
                </a:ext>
              </a:extLst>
            </p:cNvPr>
            <p:cNvSpPr/>
            <p:nvPr/>
          </p:nvSpPr>
          <p:spPr>
            <a:xfrm>
              <a:off x="5288025" y="4343400"/>
              <a:ext cx="2514600" cy="2332355"/>
            </a:xfrm>
            <a:custGeom>
              <a:avLst/>
              <a:gdLst/>
              <a:ahLst/>
              <a:cxnLst/>
              <a:rect l="l" t="t" r="r" b="b"/>
              <a:pathLst>
                <a:path w="2514600" h="2332354">
                  <a:moveTo>
                    <a:pt x="0" y="0"/>
                  </a:moveTo>
                  <a:lnTo>
                    <a:pt x="0" y="2332037"/>
                  </a:lnTo>
                </a:path>
                <a:path w="2514600" h="2332354">
                  <a:moveTo>
                    <a:pt x="838200" y="0"/>
                  </a:moveTo>
                  <a:lnTo>
                    <a:pt x="838200" y="2332037"/>
                  </a:lnTo>
                </a:path>
                <a:path w="2514600" h="2332354">
                  <a:moveTo>
                    <a:pt x="1676273" y="0"/>
                  </a:moveTo>
                  <a:lnTo>
                    <a:pt x="1676273" y="2332037"/>
                  </a:lnTo>
                </a:path>
                <a:path w="2514600" h="2332354">
                  <a:moveTo>
                    <a:pt x="2514473" y="0"/>
                  </a:moveTo>
                  <a:lnTo>
                    <a:pt x="2514473" y="2332037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38">
            <a:extLst>
              <a:ext uri="{FF2B5EF4-FFF2-40B4-BE49-F238E27FC236}">
                <a16:creationId xmlns:a16="http://schemas.microsoft.com/office/drawing/2014/main" id="{F50C8768-C61D-557D-8DD4-C5F5E0D520F7}"/>
              </a:ext>
            </a:extLst>
          </p:cNvPr>
          <p:cNvSpPr txBox="1"/>
          <p:nvPr/>
        </p:nvSpPr>
        <p:spPr>
          <a:xfrm>
            <a:off x="1294639" y="4727013"/>
            <a:ext cx="1737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4B8333D3-0753-A635-EDDF-AB362C645AD5}"/>
              </a:ext>
            </a:extLst>
          </p:cNvPr>
          <p:cNvSpPr txBox="1"/>
          <p:nvPr/>
        </p:nvSpPr>
        <p:spPr>
          <a:xfrm>
            <a:off x="1294639" y="5630745"/>
            <a:ext cx="1870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$12,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5FC34A30-A0C2-73A7-5D7F-9E9414DAA110}"/>
              </a:ext>
            </a:extLst>
          </p:cNvPr>
          <p:cNvSpPr txBox="1"/>
          <p:nvPr/>
        </p:nvSpPr>
        <p:spPr>
          <a:xfrm>
            <a:off x="4750616" y="4547019"/>
            <a:ext cx="243656" cy="5156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id/ex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41">
            <a:extLst>
              <a:ext uri="{FF2B5EF4-FFF2-40B4-BE49-F238E27FC236}">
                <a16:creationId xmlns:a16="http://schemas.microsoft.com/office/drawing/2014/main" id="{BBE20D9E-D797-3CDC-5DC7-280E989E34BF}"/>
              </a:ext>
            </a:extLst>
          </p:cNvPr>
          <p:cNvSpPr txBox="1"/>
          <p:nvPr/>
        </p:nvSpPr>
        <p:spPr>
          <a:xfrm>
            <a:off x="3912162" y="4627439"/>
            <a:ext cx="243656" cy="434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if/id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2D6D4C57-45F7-3A96-7C6A-87CCB240E8A5}"/>
              </a:ext>
            </a:extLst>
          </p:cNvPr>
          <p:cNvSpPr txBox="1"/>
          <p:nvPr/>
        </p:nvSpPr>
        <p:spPr>
          <a:xfrm>
            <a:off x="5588816" y="4393980"/>
            <a:ext cx="243656" cy="792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ex/mem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93E49731-6320-FD4E-9CFB-DC67AC04D76F}"/>
              </a:ext>
            </a:extLst>
          </p:cNvPr>
          <p:cNvSpPr txBox="1"/>
          <p:nvPr/>
        </p:nvSpPr>
        <p:spPr>
          <a:xfrm>
            <a:off x="6423968" y="4375663"/>
            <a:ext cx="243656" cy="8077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mem\wb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125C93F8-2D37-2BB9-B82B-61FCC6B33764}"/>
              </a:ext>
            </a:extLst>
          </p:cNvPr>
          <p:cNvSpPr txBox="1"/>
          <p:nvPr/>
        </p:nvSpPr>
        <p:spPr>
          <a:xfrm>
            <a:off x="5588816" y="5602770"/>
            <a:ext cx="243656" cy="5156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id/ex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45">
            <a:extLst>
              <a:ext uri="{FF2B5EF4-FFF2-40B4-BE49-F238E27FC236}">
                <a16:creationId xmlns:a16="http://schemas.microsoft.com/office/drawing/2014/main" id="{CE3E4B9B-07B3-37F2-EDE3-639C3554DF07}"/>
              </a:ext>
            </a:extLst>
          </p:cNvPr>
          <p:cNvSpPr txBox="1"/>
          <p:nvPr/>
        </p:nvSpPr>
        <p:spPr>
          <a:xfrm>
            <a:off x="4750616" y="5683190"/>
            <a:ext cx="243656" cy="434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if/id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C991508F-4F70-11CD-7B5C-BE49FDEF5755}"/>
              </a:ext>
            </a:extLst>
          </p:cNvPr>
          <p:cNvSpPr txBox="1"/>
          <p:nvPr/>
        </p:nvSpPr>
        <p:spPr>
          <a:xfrm>
            <a:off x="6430445" y="5405662"/>
            <a:ext cx="243656" cy="792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ex/mem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0F7F39FC-BC46-76A6-428D-A8C5CE4E003C}"/>
              </a:ext>
            </a:extLst>
          </p:cNvPr>
          <p:cNvSpPr txBox="1"/>
          <p:nvPr/>
        </p:nvSpPr>
        <p:spPr>
          <a:xfrm>
            <a:off x="7265596" y="5386964"/>
            <a:ext cx="243656" cy="8077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mem\wb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01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Detecting Stalls, cont.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DF3A0A76-EF0F-0FAA-AB39-D23EE3D40768}"/>
              </a:ext>
            </a:extLst>
          </p:cNvPr>
          <p:cNvSpPr txBox="1"/>
          <p:nvPr/>
        </p:nvSpPr>
        <p:spPr>
          <a:xfrm>
            <a:off x="272664" y="1011001"/>
            <a:ext cx="4077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stalls</a:t>
            </a:r>
            <a:r>
              <a:rPr sz="20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5D773CD-B7CB-F80B-4430-52E28F51B63A}"/>
              </a:ext>
            </a:extLst>
          </p:cNvPr>
          <p:cNvSpPr txBox="1"/>
          <p:nvPr/>
        </p:nvSpPr>
        <p:spPr>
          <a:xfrm>
            <a:off x="5364983" y="2872503"/>
            <a:ext cx="335280" cy="314189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5">
            <a:extLst>
              <a:ext uri="{FF2B5EF4-FFF2-40B4-BE49-F238E27FC236}">
                <a16:creationId xmlns:a16="http://schemas.microsoft.com/office/drawing/2014/main" id="{BEBC34BC-A1AF-BD09-D33B-7CE406D06850}"/>
              </a:ext>
            </a:extLst>
          </p:cNvPr>
          <p:cNvGrpSpPr/>
          <p:nvPr/>
        </p:nvGrpSpPr>
        <p:grpSpPr>
          <a:xfrm>
            <a:off x="4185152" y="1658066"/>
            <a:ext cx="683895" cy="876300"/>
            <a:chOff x="4535296" y="1820926"/>
            <a:chExt cx="683895" cy="876300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3A959BA3-9DD2-5BAB-66DE-05B1D5543F04}"/>
                </a:ext>
              </a:extLst>
            </p:cNvPr>
            <p:cNvSpPr/>
            <p:nvPr/>
          </p:nvSpPr>
          <p:spPr>
            <a:xfrm>
              <a:off x="4541646" y="1827276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803DC089-B070-B63B-7DD3-760E5A1E5CFB}"/>
                </a:ext>
              </a:extLst>
            </p:cNvPr>
            <p:cNvSpPr/>
            <p:nvPr/>
          </p:nvSpPr>
          <p:spPr>
            <a:xfrm>
              <a:off x="4877053" y="1913636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80">
                  <a:moveTo>
                    <a:pt x="0" y="0"/>
                  </a:moveTo>
                  <a:lnTo>
                    <a:pt x="0" y="259079"/>
                  </a:lnTo>
                </a:path>
                <a:path w="335279" h="690880">
                  <a:moveTo>
                    <a:pt x="0" y="431800"/>
                  </a:moveTo>
                  <a:lnTo>
                    <a:pt x="0" y="690879"/>
                  </a:lnTo>
                </a:path>
                <a:path w="335279" h="690880">
                  <a:moveTo>
                    <a:pt x="0" y="431800"/>
                  </a:moveTo>
                  <a:lnTo>
                    <a:pt x="167640" y="345439"/>
                  </a:lnTo>
                </a:path>
                <a:path w="335279" h="690880">
                  <a:moveTo>
                    <a:pt x="167640" y="345439"/>
                  </a:moveTo>
                  <a:lnTo>
                    <a:pt x="0" y="259079"/>
                  </a:lnTo>
                </a:path>
                <a:path w="335279" h="690880">
                  <a:moveTo>
                    <a:pt x="0" y="690879"/>
                  </a:moveTo>
                  <a:lnTo>
                    <a:pt x="335280" y="518160"/>
                  </a:lnTo>
                </a:path>
                <a:path w="335279" h="690880">
                  <a:moveTo>
                    <a:pt x="0" y="0"/>
                  </a:moveTo>
                  <a:lnTo>
                    <a:pt x="335280" y="172719"/>
                  </a:lnTo>
                </a:path>
                <a:path w="335279" h="690880">
                  <a:moveTo>
                    <a:pt x="335280" y="172719"/>
                  </a:moveTo>
                  <a:lnTo>
                    <a:pt x="335280" y="5181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2C5B403B-5D6B-4E2E-84A2-40FF34E738A4}"/>
              </a:ext>
            </a:extLst>
          </p:cNvPr>
          <p:cNvSpPr txBox="1"/>
          <p:nvPr/>
        </p:nvSpPr>
        <p:spPr>
          <a:xfrm>
            <a:off x="5364983" y="1837135"/>
            <a:ext cx="335280" cy="31354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A6E7C623-98A1-AC0F-A48E-60ED88283FB9}"/>
              </a:ext>
            </a:extLst>
          </p:cNvPr>
          <p:cNvSpPr txBox="1"/>
          <p:nvPr/>
        </p:nvSpPr>
        <p:spPr>
          <a:xfrm>
            <a:off x="3688519" y="1837135"/>
            <a:ext cx="335280" cy="31354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BBA2EB7B-ABE0-B067-E4B6-84D440AE7006}"/>
              </a:ext>
            </a:extLst>
          </p:cNvPr>
          <p:cNvSpPr txBox="1"/>
          <p:nvPr/>
        </p:nvSpPr>
        <p:spPr>
          <a:xfrm>
            <a:off x="6203183" y="1837135"/>
            <a:ext cx="335915" cy="31354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2D58192-9BC8-AE4C-336B-0C347898B6B8}"/>
              </a:ext>
            </a:extLst>
          </p:cNvPr>
          <p:cNvSpPr txBox="1"/>
          <p:nvPr/>
        </p:nvSpPr>
        <p:spPr>
          <a:xfrm>
            <a:off x="2850256" y="1837135"/>
            <a:ext cx="335915" cy="31354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object 12">
            <a:extLst>
              <a:ext uri="{FF2B5EF4-FFF2-40B4-BE49-F238E27FC236}">
                <a16:creationId xmlns:a16="http://schemas.microsoft.com/office/drawing/2014/main" id="{03D90286-DB68-25A0-9BA3-0453D64AD7CA}"/>
              </a:ext>
            </a:extLst>
          </p:cNvPr>
          <p:cNvGrpSpPr/>
          <p:nvPr/>
        </p:nvGrpSpPr>
        <p:grpSpPr>
          <a:xfrm>
            <a:off x="4017513" y="1658066"/>
            <a:ext cx="2192655" cy="1911350"/>
            <a:chOff x="4367657" y="1820926"/>
            <a:chExt cx="2192655" cy="1911350"/>
          </a:xfrm>
        </p:grpSpPr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9D8D6F44-06C5-CBA1-0D28-1E4AF581317B}"/>
                </a:ext>
              </a:extLst>
            </p:cNvPr>
            <p:cNvSpPr/>
            <p:nvPr/>
          </p:nvSpPr>
          <p:spPr>
            <a:xfrm>
              <a:off x="4374007" y="2086356"/>
              <a:ext cx="503555" cy="345440"/>
            </a:xfrm>
            <a:custGeom>
              <a:avLst/>
              <a:gdLst/>
              <a:ahLst/>
              <a:cxnLst/>
              <a:rect l="l" t="t" r="r" b="b"/>
              <a:pathLst>
                <a:path w="503554" h="345439">
                  <a:moveTo>
                    <a:pt x="0" y="0"/>
                  </a:moveTo>
                  <a:lnTo>
                    <a:pt x="167639" y="0"/>
                  </a:lnTo>
                </a:path>
                <a:path w="503554" h="345439">
                  <a:moveTo>
                    <a:pt x="0" y="345440"/>
                  </a:moveTo>
                  <a:lnTo>
                    <a:pt x="167639" y="345440"/>
                  </a:lnTo>
                </a:path>
                <a:path w="503554" h="345439">
                  <a:moveTo>
                    <a:pt x="335406" y="0"/>
                  </a:moveTo>
                  <a:lnTo>
                    <a:pt x="503046" y="0"/>
                  </a:lnTo>
                </a:path>
                <a:path w="503554" h="345439">
                  <a:moveTo>
                    <a:pt x="335406" y="345440"/>
                  </a:moveTo>
                  <a:lnTo>
                    <a:pt x="503046" y="34544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F713C856-1E31-DE9E-34B9-CA3949E084D0}"/>
                </a:ext>
              </a:extLst>
            </p:cNvPr>
            <p:cNvSpPr/>
            <p:nvPr/>
          </p:nvSpPr>
          <p:spPr>
            <a:xfrm>
              <a:off x="5379974" y="1827276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133D6421-5E0A-20BF-23C4-2A4E74F63B4C}"/>
                </a:ext>
              </a:extLst>
            </p:cNvPr>
            <p:cNvSpPr/>
            <p:nvPr/>
          </p:nvSpPr>
          <p:spPr>
            <a:xfrm>
              <a:off x="5212334" y="2259076"/>
              <a:ext cx="1006475" cy="345440"/>
            </a:xfrm>
            <a:custGeom>
              <a:avLst/>
              <a:gdLst/>
              <a:ahLst/>
              <a:cxnLst/>
              <a:rect l="l" t="t" r="r" b="b"/>
              <a:pathLst>
                <a:path w="1006475" h="345439">
                  <a:moveTo>
                    <a:pt x="0" y="0"/>
                  </a:moveTo>
                  <a:lnTo>
                    <a:pt x="167639" y="0"/>
                  </a:lnTo>
                </a:path>
                <a:path w="1006475" h="345439">
                  <a:moveTo>
                    <a:pt x="335279" y="0"/>
                  </a:moveTo>
                  <a:lnTo>
                    <a:pt x="502919" y="0"/>
                  </a:lnTo>
                </a:path>
                <a:path w="1006475" h="345439">
                  <a:moveTo>
                    <a:pt x="419100" y="0"/>
                  </a:moveTo>
                  <a:lnTo>
                    <a:pt x="419100" y="345439"/>
                  </a:lnTo>
                </a:path>
                <a:path w="1006475" h="345439">
                  <a:moveTo>
                    <a:pt x="838326" y="0"/>
                  </a:moveTo>
                  <a:lnTo>
                    <a:pt x="100596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BD6F42EF-5BB1-D956-25E8-F65F1E1DFF34}"/>
                </a:ext>
              </a:extLst>
            </p:cNvPr>
            <p:cNvSpPr/>
            <p:nvPr/>
          </p:nvSpPr>
          <p:spPr>
            <a:xfrm>
              <a:off x="6218301" y="1827276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0DE6C2AA-4B53-687D-58F2-1CF681FA3400}"/>
                </a:ext>
              </a:extLst>
            </p:cNvPr>
            <p:cNvSpPr/>
            <p:nvPr/>
          </p:nvSpPr>
          <p:spPr>
            <a:xfrm>
              <a:off x="5631434" y="2259076"/>
              <a:ext cx="922655" cy="345440"/>
            </a:xfrm>
            <a:custGeom>
              <a:avLst/>
              <a:gdLst/>
              <a:ahLst/>
              <a:cxnLst/>
              <a:rect l="l" t="t" r="r" b="b"/>
              <a:pathLst>
                <a:path w="922654" h="345439">
                  <a:moveTo>
                    <a:pt x="754506" y="0"/>
                  </a:moveTo>
                  <a:lnTo>
                    <a:pt x="922146" y="0"/>
                  </a:lnTo>
                </a:path>
                <a:path w="922654" h="345439">
                  <a:moveTo>
                    <a:pt x="0" y="345439"/>
                  </a:moveTo>
                  <a:lnTo>
                    <a:pt x="503046" y="345439"/>
                  </a:lnTo>
                </a:path>
                <a:path w="922654" h="345439">
                  <a:moveTo>
                    <a:pt x="503046" y="172720"/>
                  </a:moveTo>
                  <a:lnTo>
                    <a:pt x="586866" y="172720"/>
                  </a:lnTo>
                </a:path>
                <a:path w="922654" h="345439">
                  <a:moveTo>
                    <a:pt x="503046" y="172720"/>
                  </a:moveTo>
                  <a:lnTo>
                    <a:pt x="503046" y="3454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406BEF95-D048-0EF2-08E5-6D45FC78D26F}"/>
                </a:ext>
              </a:extLst>
            </p:cNvPr>
            <p:cNvSpPr/>
            <p:nvPr/>
          </p:nvSpPr>
          <p:spPr>
            <a:xfrm>
              <a:off x="5380101" y="2862199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object 19">
            <a:extLst>
              <a:ext uri="{FF2B5EF4-FFF2-40B4-BE49-F238E27FC236}">
                <a16:creationId xmlns:a16="http://schemas.microsoft.com/office/drawing/2014/main" id="{41BCF4C3-E303-29F3-5D88-212796C9DAD5}"/>
              </a:ext>
            </a:extLst>
          </p:cNvPr>
          <p:cNvGrpSpPr/>
          <p:nvPr/>
        </p:nvGrpSpPr>
        <p:grpSpPr>
          <a:xfrm>
            <a:off x="3185535" y="1577040"/>
            <a:ext cx="503555" cy="2146300"/>
            <a:chOff x="3535679" y="1739900"/>
            <a:chExt cx="503555" cy="214630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9BBCDBB4-E4DB-10D5-376E-8EDF1263E0D0}"/>
                </a:ext>
              </a:extLst>
            </p:cNvPr>
            <p:cNvSpPr/>
            <p:nvPr/>
          </p:nvSpPr>
          <p:spPr>
            <a:xfrm>
              <a:off x="3703446" y="1827276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7665" y="863600"/>
                  </a:lnTo>
                  <a:lnTo>
                    <a:pt x="16766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C3522166-0193-03B4-7500-6C70D4E9A1FD}"/>
                </a:ext>
              </a:extLst>
            </p:cNvPr>
            <p:cNvSpPr/>
            <p:nvPr/>
          </p:nvSpPr>
          <p:spPr>
            <a:xfrm>
              <a:off x="3535679" y="2259076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7640" y="0"/>
                  </a:lnTo>
                </a:path>
                <a:path w="503554">
                  <a:moveTo>
                    <a:pt x="335407" y="0"/>
                  </a:moveTo>
                  <a:lnTo>
                    <a:pt x="50304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E98123C0-5AD0-3B5B-FD48-CB852F33642B}"/>
                </a:ext>
              </a:extLst>
            </p:cNvPr>
            <p:cNvSpPr/>
            <p:nvPr/>
          </p:nvSpPr>
          <p:spPr>
            <a:xfrm>
              <a:off x="3787774" y="1739900"/>
              <a:ext cx="0" cy="2146300"/>
            </a:xfrm>
            <a:custGeom>
              <a:avLst/>
              <a:gdLst/>
              <a:ahLst/>
              <a:cxnLst/>
              <a:rect l="l" t="t" r="r" b="b"/>
              <a:pathLst>
                <a:path h="2146300">
                  <a:moveTo>
                    <a:pt x="0" y="0"/>
                  </a:moveTo>
                  <a:lnTo>
                    <a:pt x="0" y="2146300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object 23">
            <a:extLst>
              <a:ext uri="{FF2B5EF4-FFF2-40B4-BE49-F238E27FC236}">
                <a16:creationId xmlns:a16="http://schemas.microsoft.com/office/drawing/2014/main" id="{CE4F4F5E-1149-3A8A-C53C-EB6A77DF693E}"/>
              </a:ext>
            </a:extLst>
          </p:cNvPr>
          <p:cNvSpPr txBox="1"/>
          <p:nvPr/>
        </p:nvSpPr>
        <p:spPr>
          <a:xfrm>
            <a:off x="4526825" y="2872503"/>
            <a:ext cx="335280" cy="314189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">
              <a:lnSpc>
                <a:spcPct val="100000"/>
              </a:lnSpc>
            </a:pPr>
            <a:r>
              <a:rPr sz="1100" spc="-25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4FB04D4C-ACD5-F9A8-C3F6-256CAFC920B7}"/>
              </a:ext>
            </a:extLst>
          </p:cNvPr>
          <p:cNvSpPr txBox="1"/>
          <p:nvPr/>
        </p:nvSpPr>
        <p:spPr>
          <a:xfrm>
            <a:off x="3688519" y="2872503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25">
            <a:extLst>
              <a:ext uri="{FF2B5EF4-FFF2-40B4-BE49-F238E27FC236}">
                <a16:creationId xmlns:a16="http://schemas.microsoft.com/office/drawing/2014/main" id="{D74109EC-D6BA-0B54-05C6-1DB42FEB3186}"/>
              </a:ext>
            </a:extLst>
          </p:cNvPr>
          <p:cNvGrpSpPr/>
          <p:nvPr/>
        </p:nvGrpSpPr>
        <p:grpSpPr>
          <a:xfrm>
            <a:off x="4017132" y="1570690"/>
            <a:ext cx="3618229" cy="2159000"/>
            <a:chOff x="4367276" y="1733550"/>
            <a:chExt cx="3618229" cy="2159000"/>
          </a:xfrm>
        </p:grpSpPr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E4326618-8812-8A5D-FE71-3C6BE1A3D073}"/>
                </a:ext>
              </a:extLst>
            </p:cNvPr>
            <p:cNvSpPr/>
            <p:nvPr/>
          </p:nvSpPr>
          <p:spPr>
            <a:xfrm>
              <a:off x="4541901" y="2862199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F2A04ABA-A84E-F0C4-2A58-8365CA67610E}"/>
                </a:ext>
              </a:extLst>
            </p:cNvPr>
            <p:cNvSpPr/>
            <p:nvPr/>
          </p:nvSpPr>
          <p:spPr>
            <a:xfrm>
              <a:off x="4373626" y="329412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C9DFD144-61BD-F6CA-74BE-7814F59DA6ED}"/>
                </a:ext>
              </a:extLst>
            </p:cNvPr>
            <p:cNvSpPr/>
            <p:nvPr/>
          </p:nvSpPr>
          <p:spPr>
            <a:xfrm>
              <a:off x="4710176" y="3294125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624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85415CD8-D36C-5169-B4E5-E3D269854774}"/>
                </a:ext>
              </a:extLst>
            </p:cNvPr>
            <p:cNvSpPr/>
            <p:nvPr/>
          </p:nvSpPr>
          <p:spPr>
            <a:xfrm>
              <a:off x="4625975" y="1739900"/>
              <a:ext cx="1676400" cy="2146300"/>
            </a:xfrm>
            <a:custGeom>
              <a:avLst/>
              <a:gdLst/>
              <a:ahLst/>
              <a:cxnLst/>
              <a:rect l="l" t="t" r="r" b="b"/>
              <a:pathLst>
                <a:path w="1676400" h="2146300">
                  <a:moveTo>
                    <a:pt x="0" y="0"/>
                  </a:moveTo>
                  <a:lnTo>
                    <a:pt x="0" y="2146300"/>
                  </a:lnTo>
                </a:path>
                <a:path w="1676400" h="2146300">
                  <a:moveTo>
                    <a:pt x="838200" y="0"/>
                  </a:moveTo>
                  <a:lnTo>
                    <a:pt x="838200" y="2146300"/>
                  </a:lnTo>
                </a:path>
                <a:path w="1676400" h="2146300">
                  <a:moveTo>
                    <a:pt x="1676400" y="0"/>
                  </a:moveTo>
                  <a:lnTo>
                    <a:pt x="1676400" y="2146300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4B9B2D15-0D9E-36F6-6D7E-14C3CE0ACFF0}"/>
                </a:ext>
              </a:extLst>
            </p:cNvPr>
            <p:cNvSpPr/>
            <p:nvPr/>
          </p:nvSpPr>
          <p:spPr>
            <a:xfrm>
              <a:off x="6264910" y="2221611"/>
              <a:ext cx="227329" cy="901065"/>
            </a:xfrm>
            <a:custGeom>
              <a:avLst/>
              <a:gdLst/>
              <a:ahLst/>
              <a:cxnLst/>
              <a:rect l="l" t="t" r="r" b="b"/>
              <a:pathLst>
                <a:path w="227329" h="901064">
                  <a:moveTo>
                    <a:pt x="177283" y="828575"/>
                  </a:moveTo>
                  <a:lnTo>
                    <a:pt x="152273" y="833374"/>
                  </a:lnTo>
                  <a:lnTo>
                    <a:pt x="204088" y="900938"/>
                  </a:lnTo>
                  <a:lnTo>
                    <a:pt x="220874" y="841121"/>
                  </a:lnTo>
                  <a:lnTo>
                    <a:pt x="179704" y="841121"/>
                  </a:lnTo>
                  <a:lnTo>
                    <a:pt x="177283" y="828575"/>
                  </a:lnTo>
                  <a:close/>
                </a:path>
                <a:path w="227329" h="901064">
                  <a:moveTo>
                    <a:pt x="202184" y="823798"/>
                  </a:moveTo>
                  <a:lnTo>
                    <a:pt x="177283" y="828575"/>
                  </a:lnTo>
                  <a:lnTo>
                    <a:pt x="179704" y="841121"/>
                  </a:lnTo>
                  <a:lnTo>
                    <a:pt x="204597" y="836294"/>
                  </a:lnTo>
                  <a:lnTo>
                    <a:pt x="202184" y="823798"/>
                  </a:lnTo>
                  <a:close/>
                </a:path>
                <a:path w="227329" h="901064">
                  <a:moveTo>
                    <a:pt x="227075" y="819023"/>
                  </a:moveTo>
                  <a:lnTo>
                    <a:pt x="202184" y="823798"/>
                  </a:lnTo>
                  <a:lnTo>
                    <a:pt x="204597" y="836294"/>
                  </a:lnTo>
                  <a:lnTo>
                    <a:pt x="179704" y="841121"/>
                  </a:lnTo>
                  <a:lnTo>
                    <a:pt x="220874" y="841121"/>
                  </a:lnTo>
                  <a:lnTo>
                    <a:pt x="227075" y="819023"/>
                  </a:lnTo>
                  <a:close/>
                </a:path>
                <a:path w="227329" h="901064">
                  <a:moveTo>
                    <a:pt x="49911" y="35051"/>
                  </a:moveTo>
                  <a:lnTo>
                    <a:pt x="25018" y="39750"/>
                  </a:lnTo>
                  <a:lnTo>
                    <a:pt x="177283" y="828575"/>
                  </a:lnTo>
                  <a:lnTo>
                    <a:pt x="202184" y="823798"/>
                  </a:lnTo>
                  <a:lnTo>
                    <a:pt x="57585" y="74802"/>
                  </a:lnTo>
                  <a:lnTo>
                    <a:pt x="44703" y="74802"/>
                  </a:lnTo>
                  <a:lnTo>
                    <a:pt x="56642" y="69917"/>
                  </a:lnTo>
                  <a:lnTo>
                    <a:pt x="49911" y="35051"/>
                  </a:lnTo>
                  <a:close/>
                </a:path>
                <a:path w="227329" h="901064">
                  <a:moveTo>
                    <a:pt x="45018" y="74674"/>
                  </a:moveTo>
                  <a:lnTo>
                    <a:pt x="31760" y="74674"/>
                  </a:lnTo>
                  <a:lnTo>
                    <a:pt x="44703" y="74802"/>
                  </a:lnTo>
                  <a:lnTo>
                    <a:pt x="45018" y="74674"/>
                  </a:lnTo>
                  <a:close/>
                </a:path>
                <a:path w="227329" h="901064">
                  <a:moveTo>
                    <a:pt x="56642" y="69917"/>
                  </a:moveTo>
                  <a:lnTo>
                    <a:pt x="44703" y="74802"/>
                  </a:lnTo>
                  <a:lnTo>
                    <a:pt x="57585" y="74802"/>
                  </a:lnTo>
                  <a:lnTo>
                    <a:pt x="56642" y="69917"/>
                  </a:lnTo>
                  <a:close/>
                </a:path>
                <a:path w="227329" h="901064">
                  <a:moveTo>
                    <a:pt x="30225" y="0"/>
                  </a:moveTo>
                  <a:lnTo>
                    <a:pt x="16216" y="5732"/>
                  </a:lnTo>
                  <a:lnTo>
                    <a:pt x="5873" y="16049"/>
                  </a:lnTo>
                  <a:lnTo>
                    <a:pt x="150" y="29485"/>
                  </a:lnTo>
                  <a:lnTo>
                    <a:pt x="0" y="44576"/>
                  </a:lnTo>
                  <a:lnTo>
                    <a:pt x="5788" y="58586"/>
                  </a:lnTo>
                  <a:lnTo>
                    <a:pt x="16113" y="68929"/>
                  </a:lnTo>
                  <a:lnTo>
                    <a:pt x="29557" y="74652"/>
                  </a:lnTo>
                  <a:lnTo>
                    <a:pt x="31760" y="74674"/>
                  </a:lnTo>
                  <a:lnTo>
                    <a:pt x="25018" y="39750"/>
                  </a:lnTo>
                  <a:lnTo>
                    <a:pt x="49911" y="35051"/>
                  </a:lnTo>
                  <a:lnTo>
                    <a:pt x="74881" y="35051"/>
                  </a:lnTo>
                  <a:lnTo>
                    <a:pt x="74929" y="30225"/>
                  </a:lnTo>
                  <a:lnTo>
                    <a:pt x="69141" y="16216"/>
                  </a:lnTo>
                  <a:lnTo>
                    <a:pt x="58816" y="5873"/>
                  </a:lnTo>
                  <a:lnTo>
                    <a:pt x="45372" y="150"/>
                  </a:lnTo>
                  <a:lnTo>
                    <a:pt x="30225" y="0"/>
                  </a:lnTo>
                  <a:close/>
                </a:path>
                <a:path w="227329" h="901064">
                  <a:moveTo>
                    <a:pt x="74881" y="35051"/>
                  </a:moveTo>
                  <a:lnTo>
                    <a:pt x="49911" y="35051"/>
                  </a:lnTo>
                  <a:lnTo>
                    <a:pt x="56642" y="69917"/>
                  </a:lnTo>
                  <a:lnTo>
                    <a:pt x="58713" y="69070"/>
                  </a:lnTo>
                  <a:lnTo>
                    <a:pt x="69056" y="58753"/>
                  </a:lnTo>
                  <a:lnTo>
                    <a:pt x="74779" y="45317"/>
                  </a:lnTo>
                  <a:lnTo>
                    <a:pt x="74881" y="350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DD39F354-AF2A-5D5F-D8C3-E4F71A68C6D2}"/>
                </a:ext>
              </a:extLst>
            </p:cNvPr>
            <p:cNvSpPr/>
            <p:nvPr/>
          </p:nvSpPr>
          <p:spPr>
            <a:xfrm>
              <a:off x="6218301" y="2862199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557EDA88-8564-7FDB-79C4-B05418985555}"/>
                </a:ext>
              </a:extLst>
            </p:cNvPr>
            <p:cNvSpPr/>
            <p:nvPr/>
          </p:nvSpPr>
          <p:spPr>
            <a:xfrm>
              <a:off x="6553200" y="2949575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79">
                  <a:moveTo>
                    <a:pt x="0" y="0"/>
                  </a:moveTo>
                  <a:lnTo>
                    <a:pt x="0" y="258952"/>
                  </a:lnTo>
                </a:path>
                <a:path w="335279" h="690879">
                  <a:moveTo>
                    <a:pt x="0" y="431546"/>
                  </a:moveTo>
                  <a:lnTo>
                    <a:pt x="0" y="690626"/>
                  </a:lnTo>
                </a:path>
                <a:path w="335279" h="690879">
                  <a:moveTo>
                    <a:pt x="0" y="431546"/>
                  </a:moveTo>
                  <a:lnTo>
                    <a:pt x="167513" y="345313"/>
                  </a:lnTo>
                </a:path>
                <a:path w="335279" h="690879">
                  <a:moveTo>
                    <a:pt x="167513" y="345313"/>
                  </a:moveTo>
                  <a:lnTo>
                    <a:pt x="0" y="258952"/>
                  </a:lnTo>
                </a:path>
                <a:path w="335279" h="690879">
                  <a:moveTo>
                    <a:pt x="0" y="690626"/>
                  </a:moveTo>
                  <a:lnTo>
                    <a:pt x="335025" y="517905"/>
                  </a:lnTo>
                </a:path>
                <a:path w="335279" h="690879">
                  <a:moveTo>
                    <a:pt x="0" y="0"/>
                  </a:moveTo>
                  <a:lnTo>
                    <a:pt x="335025" y="172592"/>
                  </a:lnTo>
                </a:path>
                <a:path w="335279" h="690879">
                  <a:moveTo>
                    <a:pt x="335025" y="172592"/>
                  </a:moveTo>
                  <a:lnTo>
                    <a:pt x="335025" y="51790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F8CB69F6-6C6B-E30A-7883-35AD1081ECFE}"/>
                </a:ext>
              </a:extLst>
            </p:cNvPr>
            <p:cNvSpPr/>
            <p:nvPr/>
          </p:nvSpPr>
          <p:spPr>
            <a:xfrm>
              <a:off x="7140575" y="1739900"/>
              <a:ext cx="838200" cy="2146300"/>
            </a:xfrm>
            <a:custGeom>
              <a:avLst/>
              <a:gdLst/>
              <a:ahLst/>
              <a:cxnLst/>
              <a:rect l="l" t="t" r="r" b="b"/>
              <a:pathLst>
                <a:path w="838200" h="2146300">
                  <a:moveTo>
                    <a:pt x="0" y="0"/>
                  </a:moveTo>
                  <a:lnTo>
                    <a:pt x="0" y="2146300"/>
                  </a:lnTo>
                </a:path>
                <a:path w="838200" h="2146300">
                  <a:moveTo>
                    <a:pt x="838200" y="0"/>
                  </a:moveTo>
                  <a:lnTo>
                    <a:pt x="838200" y="2146300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object 34">
            <a:extLst>
              <a:ext uri="{FF2B5EF4-FFF2-40B4-BE49-F238E27FC236}">
                <a16:creationId xmlns:a16="http://schemas.microsoft.com/office/drawing/2014/main" id="{7C95D810-90AB-4670-4EAE-F612804B5F18}"/>
              </a:ext>
            </a:extLst>
          </p:cNvPr>
          <p:cNvSpPr txBox="1"/>
          <p:nvPr/>
        </p:nvSpPr>
        <p:spPr>
          <a:xfrm>
            <a:off x="577464" y="1925782"/>
            <a:ext cx="1755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20($3)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8871C61D-B199-F85A-346A-8FAFD7C847C3}"/>
              </a:ext>
            </a:extLst>
          </p:cNvPr>
          <p:cNvSpPr txBox="1"/>
          <p:nvPr/>
        </p:nvSpPr>
        <p:spPr>
          <a:xfrm>
            <a:off x="577464" y="2852628"/>
            <a:ext cx="1870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5470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$12,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E3C2D036-06FF-B3F0-D21A-4DBFEF710384}"/>
              </a:ext>
            </a:extLst>
          </p:cNvPr>
          <p:cNvSpPr txBox="1"/>
          <p:nvPr/>
        </p:nvSpPr>
        <p:spPr>
          <a:xfrm>
            <a:off x="7041256" y="2872503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2CC8EAD9-C3BD-29A2-B2CA-87683C588B1E}"/>
              </a:ext>
            </a:extLst>
          </p:cNvPr>
          <p:cNvSpPr txBox="1"/>
          <p:nvPr/>
        </p:nvSpPr>
        <p:spPr>
          <a:xfrm>
            <a:off x="7879456" y="2872503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object 38">
            <a:extLst>
              <a:ext uri="{FF2B5EF4-FFF2-40B4-BE49-F238E27FC236}">
                <a16:creationId xmlns:a16="http://schemas.microsoft.com/office/drawing/2014/main" id="{DF61AF0C-85FC-6454-9DF9-BA90B99CEC6B}"/>
              </a:ext>
            </a:extLst>
          </p:cNvPr>
          <p:cNvGrpSpPr/>
          <p:nvPr/>
        </p:nvGrpSpPr>
        <p:grpSpPr>
          <a:xfrm>
            <a:off x="5198232" y="2692988"/>
            <a:ext cx="2681605" cy="876300"/>
            <a:chOff x="5548376" y="2855848"/>
            <a:chExt cx="2681605" cy="876300"/>
          </a:xfrm>
        </p:grpSpPr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9420B1D9-2E0E-E46E-E850-69DF3F82A075}"/>
                </a:ext>
              </a:extLst>
            </p:cNvPr>
            <p:cNvSpPr/>
            <p:nvPr/>
          </p:nvSpPr>
          <p:spPr>
            <a:xfrm>
              <a:off x="6050026" y="3122548"/>
              <a:ext cx="168275" cy="344805"/>
            </a:xfrm>
            <a:custGeom>
              <a:avLst/>
              <a:gdLst/>
              <a:ahLst/>
              <a:cxnLst/>
              <a:rect l="l" t="t" r="r" b="b"/>
              <a:pathLst>
                <a:path w="168275" h="344804">
                  <a:moveTo>
                    <a:pt x="0" y="0"/>
                  </a:moveTo>
                  <a:lnTo>
                    <a:pt x="168275" y="0"/>
                  </a:lnTo>
                </a:path>
                <a:path w="168275" h="344804">
                  <a:moveTo>
                    <a:pt x="0" y="344550"/>
                  </a:moveTo>
                  <a:lnTo>
                    <a:pt x="168275" y="34455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105030D5-E384-49F3-D53A-E08B3AA076F9}"/>
                </a:ext>
              </a:extLst>
            </p:cNvPr>
            <p:cNvSpPr/>
            <p:nvPr/>
          </p:nvSpPr>
          <p:spPr>
            <a:xfrm>
              <a:off x="6386576" y="3122548"/>
              <a:ext cx="167005" cy="344805"/>
            </a:xfrm>
            <a:custGeom>
              <a:avLst/>
              <a:gdLst/>
              <a:ahLst/>
              <a:cxnLst/>
              <a:rect l="l" t="t" r="r" b="b"/>
              <a:pathLst>
                <a:path w="167004" h="344804">
                  <a:moveTo>
                    <a:pt x="0" y="0"/>
                  </a:moveTo>
                  <a:lnTo>
                    <a:pt x="166624" y="0"/>
                  </a:lnTo>
                </a:path>
                <a:path w="167004" h="344804">
                  <a:moveTo>
                    <a:pt x="0" y="344550"/>
                  </a:moveTo>
                  <a:lnTo>
                    <a:pt x="166624" y="344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bject 41">
              <a:extLst>
                <a:ext uri="{FF2B5EF4-FFF2-40B4-BE49-F238E27FC236}">
                  <a16:creationId xmlns:a16="http://schemas.microsoft.com/office/drawing/2014/main" id="{978C62FD-4505-6872-F432-2C04FEBDE2D8}"/>
                </a:ext>
              </a:extLst>
            </p:cNvPr>
            <p:cNvSpPr/>
            <p:nvPr/>
          </p:nvSpPr>
          <p:spPr>
            <a:xfrm>
              <a:off x="7056501" y="2862198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bject 42">
              <a:extLst>
                <a:ext uri="{FF2B5EF4-FFF2-40B4-BE49-F238E27FC236}">
                  <a16:creationId xmlns:a16="http://schemas.microsoft.com/office/drawing/2014/main" id="{F5A461E8-3FE7-9B77-8202-C92C647EB88F}"/>
                </a:ext>
              </a:extLst>
            </p:cNvPr>
            <p:cNvSpPr/>
            <p:nvPr/>
          </p:nvSpPr>
          <p:spPr>
            <a:xfrm>
              <a:off x="6888226" y="3294125"/>
              <a:ext cx="1006475" cy="346075"/>
            </a:xfrm>
            <a:custGeom>
              <a:avLst/>
              <a:gdLst/>
              <a:ahLst/>
              <a:cxnLst/>
              <a:rect l="l" t="t" r="r" b="b"/>
              <a:pathLst>
                <a:path w="1006475" h="346075">
                  <a:moveTo>
                    <a:pt x="0" y="0"/>
                  </a:moveTo>
                  <a:lnTo>
                    <a:pt x="168275" y="0"/>
                  </a:lnTo>
                </a:path>
                <a:path w="1006475" h="346075">
                  <a:moveTo>
                    <a:pt x="336550" y="0"/>
                  </a:moveTo>
                  <a:lnTo>
                    <a:pt x="503174" y="0"/>
                  </a:lnTo>
                </a:path>
                <a:path w="1006475" h="346075">
                  <a:moveTo>
                    <a:pt x="419100" y="0"/>
                  </a:moveTo>
                  <a:lnTo>
                    <a:pt x="419100" y="346075"/>
                  </a:lnTo>
                </a:path>
                <a:path w="1006475" h="346075">
                  <a:moveTo>
                    <a:pt x="838200" y="0"/>
                  </a:moveTo>
                  <a:lnTo>
                    <a:pt x="10064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bject 43">
              <a:extLst>
                <a:ext uri="{FF2B5EF4-FFF2-40B4-BE49-F238E27FC236}">
                  <a16:creationId xmlns:a16="http://schemas.microsoft.com/office/drawing/2014/main" id="{97E6D34F-A364-E5B0-2BB9-01FAD72E7194}"/>
                </a:ext>
              </a:extLst>
            </p:cNvPr>
            <p:cNvSpPr/>
            <p:nvPr/>
          </p:nvSpPr>
          <p:spPr>
            <a:xfrm>
              <a:off x="7894701" y="2862198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35D8F3FB-B7E7-3749-B9A5-5DF0D6F06682}"/>
                </a:ext>
              </a:extLst>
            </p:cNvPr>
            <p:cNvSpPr/>
            <p:nvPr/>
          </p:nvSpPr>
          <p:spPr>
            <a:xfrm>
              <a:off x="7307326" y="3294125"/>
              <a:ext cx="922655" cy="346075"/>
            </a:xfrm>
            <a:custGeom>
              <a:avLst/>
              <a:gdLst/>
              <a:ahLst/>
              <a:cxnLst/>
              <a:rect l="l" t="t" r="r" b="b"/>
              <a:pathLst>
                <a:path w="922654" h="346075">
                  <a:moveTo>
                    <a:pt x="755650" y="0"/>
                  </a:moveTo>
                  <a:lnTo>
                    <a:pt x="922274" y="0"/>
                  </a:lnTo>
                </a:path>
                <a:path w="922654" h="346075">
                  <a:moveTo>
                    <a:pt x="0" y="346075"/>
                  </a:moveTo>
                  <a:lnTo>
                    <a:pt x="503174" y="346075"/>
                  </a:lnTo>
                </a:path>
                <a:path w="922654" h="346075">
                  <a:moveTo>
                    <a:pt x="503174" y="172974"/>
                  </a:moveTo>
                  <a:lnTo>
                    <a:pt x="587375" y="172974"/>
                  </a:lnTo>
                </a:path>
                <a:path w="922654" h="346075">
                  <a:moveTo>
                    <a:pt x="503174" y="172974"/>
                  </a:moveTo>
                  <a:lnTo>
                    <a:pt x="503174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5868D0CD-BD0E-69F1-BD31-A0528CB4035F}"/>
                </a:ext>
              </a:extLst>
            </p:cNvPr>
            <p:cNvSpPr/>
            <p:nvPr/>
          </p:nvSpPr>
          <p:spPr>
            <a:xfrm>
              <a:off x="5548376" y="3294125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624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object 46">
            <a:extLst>
              <a:ext uri="{FF2B5EF4-FFF2-40B4-BE49-F238E27FC236}">
                <a16:creationId xmlns:a16="http://schemas.microsoft.com/office/drawing/2014/main" id="{0B85F287-0B0B-BD5B-0014-9281B05B3BA2}"/>
              </a:ext>
            </a:extLst>
          </p:cNvPr>
          <p:cNvSpPr txBox="1"/>
          <p:nvPr/>
        </p:nvSpPr>
        <p:spPr>
          <a:xfrm>
            <a:off x="4109386" y="1896283"/>
            <a:ext cx="243656" cy="5156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id/ex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D667784B-5CDB-4B74-EAD7-CA6267EB29FD}"/>
              </a:ext>
            </a:extLst>
          </p:cNvPr>
          <p:cNvSpPr txBox="1"/>
          <p:nvPr/>
        </p:nvSpPr>
        <p:spPr>
          <a:xfrm>
            <a:off x="3271186" y="1976703"/>
            <a:ext cx="243656" cy="434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if/id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F746FB2F-C0E9-CCB5-1C83-59038F1571CE}"/>
              </a:ext>
            </a:extLst>
          </p:cNvPr>
          <p:cNvSpPr txBox="1"/>
          <p:nvPr/>
        </p:nvSpPr>
        <p:spPr>
          <a:xfrm>
            <a:off x="4950888" y="1698794"/>
            <a:ext cx="243656" cy="792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ex/mem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0686E130-B6F9-211A-EE8F-675022942F9E}"/>
              </a:ext>
            </a:extLst>
          </p:cNvPr>
          <p:cNvSpPr txBox="1"/>
          <p:nvPr/>
        </p:nvSpPr>
        <p:spPr>
          <a:xfrm>
            <a:off x="5786040" y="1678699"/>
            <a:ext cx="243656" cy="8077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mem\wb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32F40858-3C8C-C73E-60C2-577A8E1965BC}"/>
              </a:ext>
            </a:extLst>
          </p:cNvPr>
          <p:cNvSpPr txBox="1"/>
          <p:nvPr/>
        </p:nvSpPr>
        <p:spPr>
          <a:xfrm>
            <a:off x="5786040" y="2890186"/>
            <a:ext cx="243656" cy="5156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id/ex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10547085-B8A9-556A-6DF3-B43349BC3581}"/>
              </a:ext>
            </a:extLst>
          </p:cNvPr>
          <p:cNvSpPr txBox="1"/>
          <p:nvPr/>
        </p:nvSpPr>
        <p:spPr>
          <a:xfrm>
            <a:off x="4109386" y="2967303"/>
            <a:ext cx="243656" cy="434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if/id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bject 52">
            <a:extLst>
              <a:ext uri="{FF2B5EF4-FFF2-40B4-BE49-F238E27FC236}">
                <a16:creationId xmlns:a16="http://schemas.microsoft.com/office/drawing/2014/main" id="{EA53AF1F-E854-C6F6-3DD2-7D68E78824C6}"/>
              </a:ext>
            </a:extLst>
          </p:cNvPr>
          <p:cNvSpPr txBox="1"/>
          <p:nvPr/>
        </p:nvSpPr>
        <p:spPr>
          <a:xfrm>
            <a:off x="6627669" y="2757974"/>
            <a:ext cx="243656" cy="792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ex/mem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bject 53">
            <a:extLst>
              <a:ext uri="{FF2B5EF4-FFF2-40B4-BE49-F238E27FC236}">
                <a16:creationId xmlns:a16="http://schemas.microsoft.com/office/drawing/2014/main" id="{CC6334CE-D7FC-08E4-4942-4AEAB425EC3F}"/>
              </a:ext>
            </a:extLst>
          </p:cNvPr>
          <p:cNvSpPr txBox="1"/>
          <p:nvPr/>
        </p:nvSpPr>
        <p:spPr>
          <a:xfrm>
            <a:off x="7462820" y="2656726"/>
            <a:ext cx="243656" cy="808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mem\wb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54">
            <a:extLst>
              <a:ext uri="{FF2B5EF4-FFF2-40B4-BE49-F238E27FC236}">
                <a16:creationId xmlns:a16="http://schemas.microsoft.com/office/drawing/2014/main" id="{B06D9C69-74BC-E3A9-8A81-EBFA460FEAF8}"/>
              </a:ext>
            </a:extLst>
          </p:cNvPr>
          <p:cNvSpPr txBox="1"/>
          <p:nvPr/>
        </p:nvSpPr>
        <p:spPr>
          <a:xfrm>
            <a:off x="4947840" y="2967303"/>
            <a:ext cx="243656" cy="434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if/id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189E6D21-E3D6-4424-2DCE-8D0D6D71E6B9}"/>
              </a:ext>
            </a:extLst>
          </p:cNvPr>
          <p:cNvSpPr txBox="1"/>
          <p:nvPr/>
        </p:nvSpPr>
        <p:spPr>
          <a:xfrm>
            <a:off x="196464" y="4059635"/>
            <a:ext cx="8154664" cy="18036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59660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ID/</a:t>
            </a:r>
            <a:r>
              <a:rPr lang="en-US" sz="2000" spc="-5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.MemRead</a:t>
            </a:r>
            <a:r>
              <a:rPr lang="en-US" sz="2000"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2240" algn="ctr">
              <a:lnSpc>
                <a:spcPct val="100000"/>
              </a:lnSpc>
              <a:spcBef>
                <a:spcPts val="244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ID/</a:t>
            </a:r>
            <a:r>
              <a:rPr lang="en-US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EX.RegisterRt</a:t>
            </a:r>
            <a:r>
              <a:rPr lang="en-US" sz="2000" spc="-4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IF/</a:t>
            </a:r>
            <a:r>
              <a:rPr lang="en-US" sz="2000" spc="-1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ID.RegisterRs</a:t>
            </a:r>
            <a:r>
              <a:rPr lang="en-US"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ID/</a:t>
            </a:r>
            <a:r>
              <a:rPr lang="en-US" sz="2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EX.RegisterRt</a:t>
            </a:r>
            <a:r>
              <a:rPr lang="en-US" sz="2000" spc="-4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spc="-3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IF/</a:t>
            </a:r>
            <a:r>
              <a:rPr lang="en-US" sz="2000" spc="-1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ID.RegisterRt</a:t>
            </a:r>
            <a:r>
              <a:rPr lang="en-US"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bject 56">
            <a:extLst>
              <a:ext uri="{FF2B5EF4-FFF2-40B4-BE49-F238E27FC236}">
                <a16:creationId xmlns:a16="http://schemas.microsoft.com/office/drawing/2014/main" id="{685F4CB3-711C-9219-10DD-7AC2187D74A6}"/>
              </a:ext>
            </a:extLst>
          </p:cNvPr>
          <p:cNvSpPr txBox="1"/>
          <p:nvPr/>
        </p:nvSpPr>
        <p:spPr>
          <a:xfrm>
            <a:off x="8351134" y="5888690"/>
            <a:ext cx="119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bject 57">
            <a:extLst>
              <a:ext uri="{FF2B5EF4-FFF2-40B4-BE49-F238E27FC236}">
                <a16:creationId xmlns:a16="http://schemas.microsoft.com/office/drawing/2014/main" id="{02919D4F-5772-7DB7-433E-C6A9B2F28196}"/>
              </a:ext>
            </a:extLst>
          </p:cNvPr>
          <p:cNvSpPr txBox="1"/>
          <p:nvPr/>
        </p:nvSpPr>
        <p:spPr>
          <a:xfrm>
            <a:off x="1216019" y="6224020"/>
            <a:ext cx="1102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49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Hazard detection unit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C0D22-6A21-4814-A698-4677149A5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34" y="1117252"/>
            <a:ext cx="6789406" cy="4179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FA62A1-64E2-405C-B82E-90C759D44737}"/>
              </a:ext>
            </a:extLst>
          </p:cNvPr>
          <p:cNvSpPr/>
          <p:nvPr/>
        </p:nvSpPr>
        <p:spPr>
          <a:xfrm>
            <a:off x="193502" y="5296752"/>
            <a:ext cx="8808720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 stall the pipeline, the instructions in ID stage should be stalled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Wingdings" panose="05000000000000000000" pitchFamily="2" charset="2"/>
              </a:rPr>
              <a:t> We can do it by continuing to read the same PC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To insert bubbles or </a:t>
            </a:r>
            <a:r>
              <a:rPr kumimoji="0" lang="en-US" altLang="ko-K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nops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, </a:t>
            </a:r>
            <a:r>
              <a:rPr kumimoji="0" lang="en-US" altLang="ko-KR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 set all the nine control signals to “0” </a:t>
            </a:r>
            <a:r>
              <a:rPr kumimoji="0" lang="en-US" altLang="ko-KR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Wingdings" panose="05000000000000000000" pitchFamily="2" charset="2"/>
              </a:rPr>
              <a:t> no register or memories are written, which will create a “do nothing” instruction.</a:t>
            </a:r>
            <a:endParaRPr kumimoji="0" lang="en-US" altLang="ko-KR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66303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Data Hazards: Reordering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96EDCD-E3B1-4655-8300-5B37C9042D6C}"/>
              </a:ext>
            </a:extLst>
          </p:cNvPr>
          <p:cNvSpPr/>
          <p:nvPr/>
        </p:nvSpPr>
        <p:spPr>
          <a:xfrm>
            <a:off x="229361" y="1079755"/>
            <a:ext cx="880872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Given: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Consider the following code segment in C: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C8746E19-3290-4889-A6C6-2706A7593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156" y="3292331"/>
            <a:ext cx="294240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"/>
              </a:rPr>
              <a:t>lw 	$t1, 0($t0)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"/>
              </a:rPr>
              <a:t>lw 	$t2, 4($t0)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"/>
              </a:rPr>
              <a:t>add 	$t3, $t1,$t2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"/>
              </a:rPr>
              <a:t>sw</a:t>
            </a:r>
            <a:r>
              <a:rPr lang="en-US" altLang="en-US" sz="1800" dirty="0">
                <a:solidFill>
                  <a:srgbClr val="000000"/>
                </a:solidFill>
                <a:latin typeface="Courier"/>
              </a:rPr>
              <a:t> 	$t3, 12($t0)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"/>
              </a:rPr>
              <a:t>lw 	$t4, 8(t0)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"/>
              </a:rPr>
              <a:t>add 	$t5, $t1, $t4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Courier"/>
              </a:rPr>
              <a:t>sw</a:t>
            </a:r>
            <a:r>
              <a:rPr lang="en-US" altLang="en-US" sz="1800" dirty="0">
                <a:solidFill>
                  <a:srgbClr val="000000"/>
                </a:solidFill>
                <a:latin typeface="Courier"/>
              </a:rPr>
              <a:t> 	$t5, 16($t0)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8DF2C-DC9B-4958-B50A-EB11F3836012}"/>
              </a:ext>
            </a:extLst>
          </p:cNvPr>
          <p:cNvSpPr/>
          <p:nvPr/>
        </p:nvSpPr>
        <p:spPr>
          <a:xfrm>
            <a:off x="3994457" y="1464475"/>
            <a:ext cx="161380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+ e;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b + f;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AB32E5-057E-4E2B-ADDA-08333D276378}"/>
              </a:ext>
            </a:extLst>
          </p:cNvPr>
          <p:cNvSpPr/>
          <p:nvPr/>
        </p:nvSpPr>
        <p:spPr>
          <a:xfrm>
            <a:off x="229361" y="2276668"/>
            <a:ext cx="8808720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Here is the generated MIPS code for this segment, assuming all variables are in memory and are addressable as offsets from $t0: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9043B2-54B3-43CA-970E-55B4F9E06A19}"/>
              </a:ext>
            </a:extLst>
          </p:cNvPr>
          <p:cNvSpPr/>
          <p:nvPr/>
        </p:nvSpPr>
        <p:spPr>
          <a:xfrm>
            <a:off x="229361" y="5609140"/>
            <a:ext cx="880872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sng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Sought: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Find the hazards in the following code segment and reorder the instructions to avoid any pipeline stalls. (The pipelined Datapath is equipped with forwarding/bypassing mechanism)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1435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Data Hazards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051665-9683-4310-8B3B-E7AFE45368F9}"/>
              </a:ext>
            </a:extLst>
          </p:cNvPr>
          <p:cNvSpPr/>
          <p:nvPr/>
        </p:nvSpPr>
        <p:spPr>
          <a:xfrm>
            <a:off x="167640" y="1047086"/>
            <a:ext cx="8808720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Data Hazards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occur when an instruction depends on the results of a previous instruction in a way that is exposed by the overlapping of instructions in the pipeline.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F88D2-7DBC-49FC-8D9F-371F2A458822}"/>
              </a:ext>
            </a:extLst>
          </p:cNvPr>
          <p:cNvSpPr/>
          <p:nvPr/>
        </p:nvSpPr>
        <p:spPr>
          <a:xfrm>
            <a:off x="3148208" y="2723106"/>
            <a:ext cx="294785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548640" lvl="1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$t0, $t1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 $t2,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$t3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C7CD7-A8FD-4008-9864-E7087195FC0A}"/>
              </a:ext>
            </a:extLst>
          </p:cNvPr>
          <p:cNvSpPr/>
          <p:nvPr/>
        </p:nvSpPr>
        <p:spPr>
          <a:xfrm>
            <a:off x="217774" y="2300944"/>
            <a:ext cx="880872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Example 1: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4290C2-4EA6-413C-A76E-DFDF5306B9BB}"/>
              </a:ext>
            </a:extLst>
          </p:cNvPr>
          <p:cNvSpPr/>
          <p:nvPr/>
        </p:nvSpPr>
        <p:spPr>
          <a:xfrm>
            <a:off x="6748619" y="4851009"/>
            <a:ext cx="2135998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i="1" kern="0" dirty="0">
                <a:solidFill>
                  <a:srgbClr val="000000"/>
                </a:solidFill>
                <a:latin typeface="Arial Narrow" panose="020B0606020202030204" pitchFamily="34" charset="0"/>
              </a:rPr>
              <a:t>The </a:t>
            </a:r>
            <a:r>
              <a:rPr lang="en-US" altLang="ko-KR" b="1" i="1" kern="0" dirty="0">
                <a:solidFill>
                  <a:srgbClr val="840028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add</a:t>
            </a:r>
            <a:r>
              <a:rPr lang="en-US" altLang="ko-KR" i="1" kern="0" dirty="0">
                <a:solidFill>
                  <a:srgbClr val="0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i="1" kern="0" dirty="0">
                <a:solidFill>
                  <a:srgbClr val="000000"/>
                </a:solidFill>
                <a:latin typeface="Arial Narrow" panose="020B0606020202030204" pitchFamily="34" charset="0"/>
              </a:rPr>
              <a:t>instruction does not write it results until the fifth step.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CE6256-0099-4D84-A507-7A332020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15" y="3695451"/>
            <a:ext cx="7513604" cy="178229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F5F4BF-DFEA-4970-87D9-5010E254CCF0}"/>
              </a:ext>
            </a:extLst>
          </p:cNvPr>
          <p:cNvCxnSpPr>
            <a:cxnSpLocks/>
          </p:cNvCxnSpPr>
          <p:nvPr/>
        </p:nvCxnSpPr>
        <p:spPr bwMode="auto">
          <a:xfrm>
            <a:off x="5671517" y="4363834"/>
            <a:ext cx="1320800" cy="425791"/>
          </a:xfrm>
          <a:prstGeom prst="straightConnector1">
            <a:avLst/>
          </a:prstGeom>
          <a:noFill/>
          <a:ln w="9525" cap="flat" cmpd="sng" algn="ctr">
            <a:solidFill>
              <a:srgbClr val="840028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174F7A-D496-4FBC-B744-D5CE4DD8949D}"/>
              </a:ext>
            </a:extLst>
          </p:cNvPr>
          <p:cNvCxnSpPr>
            <a:cxnSpLocks/>
          </p:cNvCxnSpPr>
          <p:nvPr/>
        </p:nvCxnSpPr>
        <p:spPr bwMode="auto">
          <a:xfrm>
            <a:off x="4296288" y="5025457"/>
            <a:ext cx="105229" cy="823821"/>
          </a:xfrm>
          <a:prstGeom prst="straightConnector1">
            <a:avLst/>
          </a:prstGeom>
          <a:noFill/>
          <a:ln w="9525" cap="flat" cmpd="sng" algn="ctr">
            <a:solidFill>
              <a:srgbClr val="840028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78D78C-A6C5-4061-AA5D-4AA70478A0BC}"/>
              </a:ext>
            </a:extLst>
          </p:cNvPr>
          <p:cNvSpPr/>
          <p:nvPr/>
        </p:nvSpPr>
        <p:spPr>
          <a:xfrm>
            <a:off x="4348902" y="5657966"/>
            <a:ext cx="2135998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ko-KR" i="1" kern="0" dirty="0">
                <a:solidFill>
                  <a:srgbClr val="000000"/>
                </a:solidFill>
                <a:latin typeface="Arial Narrow" panose="020B0606020202030204" pitchFamily="34" charset="0"/>
              </a:rPr>
              <a:t>The result of </a:t>
            </a:r>
            <a:r>
              <a:rPr lang="en-US" altLang="ko-KR" b="1" i="1" kern="0" dirty="0">
                <a:solidFill>
                  <a:srgbClr val="840028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add</a:t>
            </a:r>
            <a:r>
              <a:rPr lang="en-US" altLang="ko-KR" i="1" kern="0" dirty="0">
                <a:solidFill>
                  <a:srgbClr val="00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i="1" kern="0" dirty="0">
                <a:solidFill>
                  <a:srgbClr val="000000"/>
                </a:solidFill>
                <a:latin typeface="Arial Narrow" panose="020B0606020202030204" pitchFamily="34" charset="0"/>
              </a:rPr>
              <a:t>instruction </a:t>
            </a:r>
            <a:r>
              <a:rPr lang="en-US" altLang="ko-KR" b="1" i="1" kern="0" dirty="0">
                <a:solidFill>
                  <a:srgbClr val="840028"/>
                </a:solidFill>
                <a:latin typeface="Arial Narrow" panose="020B0606020202030204" pitchFamily="34" charset="0"/>
              </a:rPr>
              <a:t>$s0</a:t>
            </a:r>
            <a:r>
              <a:rPr lang="en-US" altLang="ko-KR" i="1" kern="0" dirty="0">
                <a:solidFill>
                  <a:srgbClr val="000000"/>
                </a:solidFill>
                <a:latin typeface="Arial Narrow" panose="020B0606020202030204" pitchFamily="34" charset="0"/>
              </a:rPr>
              <a:t> is required in this step.</a:t>
            </a:r>
          </a:p>
        </p:txBody>
      </p:sp>
    </p:spTree>
    <p:extLst>
      <p:ext uri="{BB962C8B-B14F-4D97-AF65-F5344CB8AC3E}">
        <p14:creationId xmlns:p14="http://schemas.microsoft.com/office/powerpoint/2010/main" val="1725521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Data Hazards: reordering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0AF5D-1F07-407B-A8B7-112C017B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587" y="3108697"/>
            <a:ext cx="3979408" cy="533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85FA4-D605-424A-8551-647E2FC97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078" y="4640088"/>
            <a:ext cx="3979407" cy="5331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98DB83-6D0F-49E8-9C1C-1B4902600BA9}"/>
              </a:ext>
            </a:extLst>
          </p:cNvPr>
          <p:cNvSpPr/>
          <p:nvPr/>
        </p:nvSpPr>
        <p:spPr>
          <a:xfrm>
            <a:off x="457200" y="1000266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"/>
              </a:rPr>
              <a:t>1)</a:t>
            </a:r>
            <a:r>
              <a:rPr lang="en-US" altLang="en-US" sz="1600" dirty="0" err="1">
                <a:solidFill>
                  <a:srgbClr val="000000"/>
                </a:solidFill>
                <a:latin typeface="Courier"/>
              </a:rPr>
              <a:t>lw</a:t>
            </a:r>
            <a:r>
              <a:rPr lang="en-US" altLang="en-US" sz="1600" dirty="0">
                <a:solidFill>
                  <a:srgbClr val="000000"/>
                </a:solidFill>
                <a:latin typeface="Courier"/>
              </a:rPr>
              <a:t> $t1,0($t0)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DE917-12BA-40B9-8618-78707771D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7" y="1366832"/>
            <a:ext cx="3751491" cy="5331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220CCA-A830-4216-803E-563C8F2CF4B4}"/>
              </a:ext>
            </a:extLst>
          </p:cNvPr>
          <p:cNvSpPr/>
          <p:nvPr/>
        </p:nvSpPr>
        <p:spPr>
          <a:xfrm>
            <a:off x="457200" y="1927552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"/>
              </a:rPr>
              <a:t>2)</a:t>
            </a:r>
            <a:r>
              <a:rPr lang="en-US" altLang="en-US" sz="1600" dirty="0" err="1">
                <a:solidFill>
                  <a:srgbClr val="000000"/>
                </a:solidFill>
                <a:latin typeface="Courier"/>
              </a:rPr>
              <a:t>lw</a:t>
            </a:r>
            <a:r>
              <a:rPr lang="en-US" altLang="en-US" sz="1600" dirty="0">
                <a:solidFill>
                  <a:srgbClr val="000000"/>
                </a:solidFill>
                <a:latin typeface="Courier"/>
              </a:rPr>
              <a:t> $t2,4($t0)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1CBF71-DA6F-4444-88DF-2987495AF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190" y="2256417"/>
            <a:ext cx="3944600" cy="5331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C6BCC6-14CB-4A64-8C0B-1E9D6440F06E}"/>
              </a:ext>
            </a:extLst>
          </p:cNvPr>
          <p:cNvSpPr/>
          <p:nvPr/>
        </p:nvSpPr>
        <p:spPr>
          <a:xfrm>
            <a:off x="457200" y="2770953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"/>
              </a:rPr>
              <a:t>3)add $t3,$t1,$t2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67CC25-BB49-493B-A673-A1B0ED9AA862}"/>
              </a:ext>
            </a:extLst>
          </p:cNvPr>
          <p:cNvSpPr/>
          <p:nvPr/>
        </p:nvSpPr>
        <p:spPr>
          <a:xfrm>
            <a:off x="457200" y="3968919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"/>
              </a:rPr>
              <a:t>4)</a:t>
            </a:r>
            <a:r>
              <a:rPr lang="en-US" altLang="en-US" sz="1600" dirty="0" err="1">
                <a:solidFill>
                  <a:srgbClr val="000000"/>
                </a:solidFill>
                <a:latin typeface="Courier"/>
              </a:rPr>
              <a:t>sw</a:t>
            </a:r>
            <a:r>
              <a:rPr lang="en-US" altLang="en-US" sz="1600" dirty="0">
                <a:solidFill>
                  <a:srgbClr val="000000"/>
                </a:solidFill>
                <a:latin typeface="Courier"/>
              </a:rPr>
              <a:t> $t3,12($t0)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DC6DB0-450F-41D3-BD1C-A112ED026387}"/>
              </a:ext>
            </a:extLst>
          </p:cNvPr>
          <p:cNvSpPr/>
          <p:nvPr/>
        </p:nvSpPr>
        <p:spPr>
          <a:xfrm>
            <a:off x="457200" y="5527564"/>
            <a:ext cx="228299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"/>
              </a:rPr>
              <a:t>6)add $t5,$t1,$t4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EF551F-1C2F-43E4-AB6A-A1BB1DEB4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899" y="5367270"/>
            <a:ext cx="3979408" cy="533770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99E32365-67C2-416D-ADC5-A5201319D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61534"/>
            <a:ext cx="29424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"/>
              </a:rPr>
              <a:t>7)</a:t>
            </a:r>
            <a:r>
              <a:rPr lang="en-US" altLang="en-US" sz="1600" dirty="0" err="1">
                <a:solidFill>
                  <a:srgbClr val="000000"/>
                </a:solidFill>
                <a:latin typeface="Courier"/>
              </a:rPr>
              <a:t>sw</a:t>
            </a:r>
            <a:r>
              <a:rPr lang="en-US" altLang="en-US" sz="1600" dirty="0">
                <a:solidFill>
                  <a:srgbClr val="000000"/>
                </a:solidFill>
                <a:latin typeface="Courier"/>
              </a:rPr>
              <a:t> $t5,16($t0)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D1582D7-852D-4A4E-8D3A-2645B3917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173" y="6123201"/>
            <a:ext cx="3724155" cy="5337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A606EA-4173-4B71-8019-8BFD32CAE5D0}"/>
              </a:ext>
            </a:extLst>
          </p:cNvPr>
          <p:cNvSpPr/>
          <p:nvPr/>
        </p:nvSpPr>
        <p:spPr>
          <a:xfrm>
            <a:off x="457200" y="4802889"/>
            <a:ext cx="19127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"/>
              </a:rPr>
              <a:t>5)lw $t4,8(t0)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E5EB94-7E52-4F9E-92B1-ACE283687A9F}"/>
              </a:ext>
            </a:extLst>
          </p:cNvPr>
          <p:cNvGrpSpPr/>
          <p:nvPr/>
        </p:nvGrpSpPr>
        <p:grpSpPr>
          <a:xfrm>
            <a:off x="3718283" y="969488"/>
            <a:ext cx="742490" cy="636226"/>
            <a:chOff x="3304619" y="858957"/>
            <a:chExt cx="742490" cy="63622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D714CD-C1BF-442B-AF25-895A697AB23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04619" y="1068236"/>
              <a:ext cx="238862" cy="426947"/>
            </a:xfrm>
            <a:prstGeom prst="straightConnector1">
              <a:avLst/>
            </a:prstGeom>
            <a:noFill/>
            <a:ln w="9525" cap="flat" cmpd="sng" algn="ctr">
              <a:solidFill>
                <a:srgbClr val="EC1322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49" name="TextBox 16">
              <a:extLst>
                <a:ext uri="{FF2B5EF4-FFF2-40B4-BE49-F238E27FC236}">
                  <a16:creationId xmlns:a16="http://schemas.microsoft.com/office/drawing/2014/main" id="{F5C78AAB-D910-4357-B729-6F1EA8160571}"/>
                </a:ext>
              </a:extLst>
            </p:cNvPr>
            <p:cNvSpPr txBox="1"/>
            <p:nvPr/>
          </p:nvSpPr>
          <p:spPr>
            <a:xfrm>
              <a:off x="3541842" y="85895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C1322"/>
                  </a:solidFill>
                  <a:effectLst/>
                  <a:uLnTx/>
                  <a:uFillTx/>
                </a:rPr>
                <a:t>$t1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1281B9-BF8E-4794-88F1-32F90F2171CD}"/>
              </a:ext>
            </a:extLst>
          </p:cNvPr>
          <p:cNvCxnSpPr>
            <a:cxnSpLocks/>
          </p:cNvCxnSpPr>
          <p:nvPr/>
        </p:nvCxnSpPr>
        <p:spPr bwMode="auto">
          <a:xfrm>
            <a:off x="3690782" y="1633726"/>
            <a:ext cx="0" cy="1553380"/>
          </a:xfrm>
          <a:prstGeom prst="line">
            <a:avLst/>
          </a:prstGeom>
          <a:noFill/>
          <a:ln w="19050" cap="flat" cmpd="sng" algn="ctr">
            <a:solidFill>
              <a:srgbClr val="1C9F9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D49547-43C3-4DF9-B054-138D30CA3F0E}"/>
              </a:ext>
            </a:extLst>
          </p:cNvPr>
          <p:cNvGrpSpPr/>
          <p:nvPr/>
        </p:nvGrpSpPr>
        <p:grpSpPr>
          <a:xfrm>
            <a:off x="4396483" y="1764131"/>
            <a:ext cx="707683" cy="713711"/>
            <a:chOff x="4141180" y="1679697"/>
            <a:chExt cx="707683" cy="713711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0616431-82BC-4D78-9302-79226D0827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141180" y="1966461"/>
              <a:ext cx="238862" cy="426947"/>
            </a:xfrm>
            <a:prstGeom prst="straightConnector1">
              <a:avLst/>
            </a:prstGeom>
            <a:noFill/>
            <a:ln w="9525" cap="flat" cmpd="sng" algn="ctr">
              <a:solidFill>
                <a:srgbClr val="EC1322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47" name="TextBox 20">
              <a:extLst>
                <a:ext uri="{FF2B5EF4-FFF2-40B4-BE49-F238E27FC236}">
                  <a16:creationId xmlns:a16="http://schemas.microsoft.com/office/drawing/2014/main" id="{55C1BAF2-FAAC-4FBF-AE06-32CE2028066E}"/>
                </a:ext>
              </a:extLst>
            </p:cNvPr>
            <p:cNvSpPr txBox="1"/>
            <p:nvPr/>
          </p:nvSpPr>
          <p:spPr>
            <a:xfrm>
              <a:off x="4343596" y="167969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C1322"/>
                  </a:solidFill>
                  <a:effectLst/>
                  <a:uLnTx/>
                  <a:uFillTx/>
                </a:rPr>
                <a:t>$t2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7034EC-C07A-4623-957C-75B6AF114C86}"/>
              </a:ext>
            </a:extLst>
          </p:cNvPr>
          <p:cNvCxnSpPr>
            <a:cxnSpLocks/>
          </p:cNvCxnSpPr>
          <p:nvPr/>
        </p:nvCxnSpPr>
        <p:spPr bwMode="auto">
          <a:xfrm flipH="1">
            <a:off x="3677151" y="2523011"/>
            <a:ext cx="783622" cy="99310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pic>
        <p:nvPicPr>
          <p:cNvPr id="27" name="Picture 2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021258E-523D-451C-B7D6-8138A17CE5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8" y="3099048"/>
            <a:ext cx="355604" cy="35086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3EBC80C-2751-48A3-8032-2557381A81D0}"/>
              </a:ext>
            </a:extLst>
          </p:cNvPr>
          <p:cNvGrpSpPr/>
          <p:nvPr/>
        </p:nvGrpSpPr>
        <p:grpSpPr>
          <a:xfrm>
            <a:off x="7085202" y="4212799"/>
            <a:ext cx="682283" cy="713711"/>
            <a:chOff x="6662013" y="4102268"/>
            <a:chExt cx="682283" cy="713711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4F57EC8-DA5A-4FFA-9A15-C0C63D40598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662013" y="4389032"/>
              <a:ext cx="238862" cy="426947"/>
            </a:xfrm>
            <a:prstGeom prst="straightConnector1">
              <a:avLst/>
            </a:prstGeom>
            <a:noFill/>
            <a:ln w="9525" cap="flat" cmpd="sng" algn="ctr">
              <a:solidFill>
                <a:srgbClr val="EC1322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45" name="TextBox 25">
              <a:extLst>
                <a:ext uri="{FF2B5EF4-FFF2-40B4-BE49-F238E27FC236}">
                  <a16:creationId xmlns:a16="http://schemas.microsoft.com/office/drawing/2014/main" id="{0C59ACFD-0AA5-420C-A263-1C820EEE2019}"/>
                </a:ext>
              </a:extLst>
            </p:cNvPr>
            <p:cNvSpPr txBox="1"/>
            <p:nvPr/>
          </p:nvSpPr>
          <p:spPr>
            <a:xfrm>
              <a:off x="6839029" y="410226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C1322"/>
                  </a:solidFill>
                  <a:effectLst/>
                  <a:uLnTx/>
                  <a:uFillTx/>
                </a:rPr>
                <a:t>$t4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56A27B-E398-4674-95C3-6921723407C5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1345" y="4924724"/>
            <a:ext cx="873792" cy="56500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pic>
        <p:nvPicPr>
          <p:cNvPr id="30" name="Picture 2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CBC4AB3F-2B6D-4231-A2B6-C3DF450635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47" y="5834169"/>
            <a:ext cx="355604" cy="35086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B311DBC-4653-47E0-B4D8-24717EA69069}"/>
              </a:ext>
            </a:extLst>
          </p:cNvPr>
          <p:cNvGrpSpPr/>
          <p:nvPr/>
        </p:nvGrpSpPr>
        <p:grpSpPr>
          <a:xfrm>
            <a:off x="6976784" y="4887907"/>
            <a:ext cx="1349893" cy="715212"/>
            <a:chOff x="6725514" y="4825306"/>
            <a:chExt cx="1349893" cy="71521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57ABFC3-9FE7-4607-BE00-F9B09B1F90C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25514" y="5143352"/>
              <a:ext cx="881307" cy="397166"/>
            </a:xfrm>
            <a:prstGeom prst="straightConnector1">
              <a:avLst/>
            </a:prstGeom>
            <a:noFill/>
            <a:ln w="9525" cap="flat" cmpd="sng" algn="ctr">
              <a:solidFill>
                <a:srgbClr val="EC1322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43" name="TextBox 30">
              <a:extLst>
                <a:ext uri="{FF2B5EF4-FFF2-40B4-BE49-F238E27FC236}">
                  <a16:creationId xmlns:a16="http://schemas.microsoft.com/office/drawing/2014/main" id="{12880B83-5D16-4A28-B0B8-1ADBA33E5176}"/>
                </a:ext>
              </a:extLst>
            </p:cNvPr>
            <p:cNvSpPr txBox="1"/>
            <p:nvPr/>
          </p:nvSpPr>
          <p:spPr>
            <a:xfrm>
              <a:off x="7570140" y="482530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C1322"/>
                  </a:solidFill>
                  <a:effectLst/>
                  <a:uLnTx/>
                  <a:uFillTx/>
                </a:rPr>
                <a:t>$t5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54DD2F2B-746D-4696-A755-3EE7A137B43A}"/>
              </a:ext>
            </a:extLst>
          </p:cNvPr>
          <p:cNvSpPr/>
          <p:nvPr/>
        </p:nvSpPr>
        <p:spPr bwMode="auto">
          <a:xfrm>
            <a:off x="3546607" y="2943069"/>
            <a:ext cx="246862" cy="708525"/>
          </a:xfrm>
          <a:prstGeom prst="ellipse">
            <a:avLst/>
          </a:prstGeom>
          <a:noFill/>
          <a:ln w="25400" cap="flat" cmpd="sng" algn="ctr">
            <a:solidFill>
              <a:srgbClr val="EC1322"/>
            </a:solidFill>
            <a:prstDash val="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132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54F458-EDCE-46F7-9E52-547F6DE627F8}"/>
              </a:ext>
            </a:extLst>
          </p:cNvPr>
          <p:cNvSpPr/>
          <p:nvPr/>
        </p:nvSpPr>
        <p:spPr bwMode="auto">
          <a:xfrm>
            <a:off x="6047914" y="5282459"/>
            <a:ext cx="246862" cy="708525"/>
          </a:xfrm>
          <a:prstGeom prst="ellipse">
            <a:avLst/>
          </a:prstGeom>
          <a:noFill/>
          <a:ln w="25400" cap="flat" cmpd="sng" algn="ctr">
            <a:solidFill>
              <a:srgbClr val="EC1322"/>
            </a:solidFill>
            <a:prstDash val="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132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615D23-9C4C-4D3C-94B8-0895604AD8AA}"/>
              </a:ext>
            </a:extLst>
          </p:cNvPr>
          <p:cNvSpPr/>
          <p:nvPr/>
        </p:nvSpPr>
        <p:spPr bwMode="auto">
          <a:xfrm>
            <a:off x="7605954" y="6062357"/>
            <a:ext cx="246862" cy="708525"/>
          </a:xfrm>
          <a:prstGeom prst="ellipse">
            <a:avLst/>
          </a:prstGeom>
          <a:noFill/>
          <a:ln w="25400" cap="flat" cmpd="sng" algn="ctr">
            <a:solidFill>
              <a:srgbClr val="EC1322"/>
            </a:solidFill>
            <a:prstDash val="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132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BDEADB-EBAD-4D56-A16B-C2A6C5C4DF07}"/>
              </a:ext>
            </a:extLst>
          </p:cNvPr>
          <p:cNvCxnSpPr>
            <a:cxnSpLocks/>
          </p:cNvCxnSpPr>
          <p:nvPr/>
        </p:nvCxnSpPr>
        <p:spPr bwMode="auto">
          <a:xfrm>
            <a:off x="6976784" y="5651049"/>
            <a:ext cx="752601" cy="739037"/>
          </a:xfrm>
          <a:prstGeom prst="line">
            <a:avLst/>
          </a:prstGeom>
          <a:noFill/>
          <a:ln w="19050" cap="flat" cmpd="sng" algn="ctr">
            <a:solidFill>
              <a:srgbClr val="1C9F9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DAFE8449-9BB7-4774-BDC7-0DAA2480F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358" y="3880125"/>
            <a:ext cx="3983746" cy="53377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425460-822A-42BB-B82E-584A571B41FA}"/>
              </a:ext>
            </a:extLst>
          </p:cNvPr>
          <p:cNvCxnSpPr>
            <a:cxnSpLocks/>
          </p:cNvCxnSpPr>
          <p:nvPr/>
        </p:nvCxnSpPr>
        <p:spPr bwMode="auto">
          <a:xfrm>
            <a:off x="4460773" y="3379864"/>
            <a:ext cx="978916" cy="757503"/>
          </a:xfrm>
          <a:prstGeom prst="line">
            <a:avLst/>
          </a:prstGeom>
          <a:noFill/>
          <a:ln w="19050" cap="flat" cmpd="sng" algn="ctr">
            <a:solidFill>
              <a:srgbClr val="1C9F9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1DEEE32-2330-4E6E-AFB0-683B5684327F}"/>
              </a:ext>
            </a:extLst>
          </p:cNvPr>
          <p:cNvSpPr/>
          <p:nvPr/>
        </p:nvSpPr>
        <p:spPr bwMode="auto">
          <a:xfrm>
            <a:off x="5259853" y="3818594"/>
            <a:ext cx="246862" cy="708525"/>
          </a:xfrm>
          <a:prstGeom prst="ellipse">
            <a:avLst/>
          </a:prstGeom>
          <a:noFill/>
          <a:ln w="25400" cap="flat" cmpd="sng" algn="ctr">
            <a:solidFill>
              <a:srgbClr val="EC1322"/>
            </a:solidFill>
            <a:prstDash val="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132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586A7B-60E1-472C-B804-9FD880878333}"/>
              </a:ext>
            </a:extLst>
          </p:cNvPr>
          <p:cNvGrpSpPr/>
          <p:nvPr/>
        </p:nvGrpSpPr>
        <p:grpSpPr>
          <a:xfrm>
            <a:off x="4511260" y="2696960"/>
            <a:ext cx="1098173" cy="609334"/>
            <a:chOff x="4141180" y="1784074"/>
            <a:chExt cx="1098173" cy="609334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6A54581-0854-4D87-82DD-2442BECAEFD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141180" y="2082242"/>
              <a:ext cx="592906" cy="311166"/>
            </a:xfrm>
            <a:prstGeom prst="straightConnector1">
              <a:avLst/>
            </a:prstGeom>
            <a:noFill/>
            <a:ln w="9525" cap="flat" cmpd="sng" algn="ctr">
              <a:solidFill>
                <a:srgbClr val="EC1322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41" name="TextBox 51">
              <a:extLst>
                <a:ext uri="{FF2B5EF4-FFF2-40B4-BE49-F238E27FC236}">
                  <a16:creationId xmlns:a16="http://schemas.microsoft.com/office/drawing/2014/main" id="{2500F240-2400-4275-834E-2385DAAF7165}"/>
                </a:ext>
              </a:extLst>
            </p:cNvPr>
            <p:cNvSpPr txBox="1"/>
            <p:nvPr/>
          </p:nvSpPr>
          <p:spPr>
            <a:xfrm>
              <a:off x="4734086" y="178407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C1322"/>
                  </a:solidFill>
                  <a:effectLst/>
                  <a:uLnTx/>
                  <a:uFillTx/>
                </a:rPr>
                <a:t>$t3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315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Data Hazards: Reordering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42390D-EFFF-42C6-9E5D-44106D03D454}"/>
              </a:ext>
            </a:extLst>
          </p:cNvPr>
          <p:cNvSpPr/>
          <p:nvPr/>
        </p:nvSpPr>
        <p:spPr>
          <a:xfrm>
            <a:off x="220203" y="953887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urier"/>
              </a:rPr>
              <a:t>1)</a:t>
            </a:r>
            <a:r>
              <a:rPr lang="en-US" altLang="en-US" dirty="0" err="1">
                <a:solidFill>
                  <a:srgbClr val="000000"/>
                </a:solidFill>
                <a:latin typeface="Courier"/>
              </a:rPr>
              <a:t>lw</a:t>
            </a:r>
            <a:r>
              <a:rPr lang="en-US" altLang="en-US" dirty="0">
                <a:solidFill>
                  <a:srgbClr val="000000"/>
                </a:solidFill>
                <a:latin typeface="Courier"/>
              </a:rPr>
              <a:t> $t1,0($t0)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59CC04-367B-45D3-8F87-CFC96E54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2" y="1312814"/>
            <a:ext cx="3979407" cy="5331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9BBB943-BEA6-436E-A9D1-5C95FF21D566}"/>
              </a:ext>
            </a:extLst>
          </p:cNvPr>
          <p:cNvSpPr/>
          <p:nvPr/>
        </p:nvSpPr>
        <p:spPr>
          <a:xfrm>
            <a:off x="220202" y="1881173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urier"/>
              </a:rPr>
              <a:t>2)</a:t>
            </a:r>
            <a:r>
              <a:rPr lang="en-US" altLang="en-US" dirty="0" err="1">
                <a:solidFill>
                  <a:srgbClr val="000000"/>
                </a:solidFill>
                <a:latin typeface="Courier"/>
              </a:rPr>
              <a:t>lw</a:t>
            </a:r>
            <a:r>
              <a:rPr lang="en-US" altLang="en-US" dirty="0">
                <a:solidFill>
                  <a:srgbClr val="000000"/>
                </a:solidFill>
                <a:latin typeface="Courier"/>
              </a:rPr>
              <a:t> $t2,4($t0)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A26CE1-7B4D-42A9-B2BC-2D90F6E13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02" y="2166392"/>
            <a:ext cx="3979407" cy="5331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CBFABC-B316-4DD6-A099-2036AF9B301B}"/>
              </a:ext>
            </a:extLst>
          </p:cNvPr>
          <p:cNvSpPr/>
          <p:nvPr/>
        </p:nvSpPr>
        <p:spPr>
          <a:xfrm>
            <a:off x="158724" y="2729135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1C9F91"/>
                </a:solidFill>
                <a:latin typeface="Courier"/>
              </a:rPr>
              <a:t>3)lw $t4,8(t0)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AE3401A-157B-4881-8566-01EC639D3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577" y="3004697"/>
            <a:ext cx="3979407" cy="53318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BE06086-C5A5-46F5-B6F9-03574710EE17}"/>
              </a:ext>
            </a:extLst>
          </p:cNvPr>
          <p:cNvSpPr/>
          <p:nvPr/>
        </p:nvSpPr>
        <p:spPr>
          <a:xfrm>
            <a:off x="137350" y="3785759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urier"/>
              </a:rPr>
              <a:t>4)add $t3,$t1,$t2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A4E5DCD-8ED6-4BBE-BA1B-27CF91B61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826" y="3838086"/>
            <a:ext cx="3979408" cy="53377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B0B79F-9BDC-468E-B319-560510A1E948}"/>
              </a:ext>
            </a:extLst>
          </p:cNvPr>
          <p:cNvCxnSpPr>
            <a:cxnSpLocks/>
          </p:cNvCxnSpPr>
          <p:nvPr/>
        </p:nvCxnSpPr>
        <p:spPr bwMode="auto">
          <a:xfrm>
            <a:off x="4272634" y="2433092"/>
            <a:ext cx="142875" cy="1788769"/>
          </a:xfrm>
          <a:prstGeom prst="line">
            <a:avLst/>
          </a:prstGeom>
          <a:noFill/>
          <a:ln w="19050" cap="flat" cmpd="sng" algn="ctr">
            <a:solidFill>
              <a:srgbClr val="1C9F9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EB4E93F-EC2C-46F5-A522-1C628EB06989}"/>
              </a:ext>
            </a:extLst>
          </p:cNvPr>
          <p:cNvSpPr/>
          <p:nvPr/>
        </p:nvSpPr>
        <p:spPr>
          <a:xfrm>
            <a:off x="158724" y="4706335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urier"/>
              </a:rPr>
              <a:t>5)</a:t>
            </a:r>
            <a:r>
              <a:rPr lang="en-US" altLang="en-US" dirty="0" err="1">
                <a:solidFill>
                  <a:srgbClr val="000000"/>
                </a:solidFill>
                <a:latin typeface="Courier"/>
              </a:rPr>
              <a:t>sw</a:t>
            </a:r>
            <a:r>
              <a:rPr lang="en-US" altLang="en-US" dirty="0">
                <a:solidFill>
                  <a:srgbClr val="000000"/>
                </a:solidFill>
                <a:latin typeface="Courier"/>
              </a:rPr>
              <a:t> $t3,12($t0)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DD57901-5A03-4536-87CC-BA5376074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1689" y="4614363"/>
            <a:ext cx="3983746" cy="53377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D3457A5-9DB9-4BD7-A855-86D14C741B2C}"/>
              </a:ext>
            </a:extLst>
          </p:cNvPr>
          <p:cNvCxnSpPr>
            <a:cxnSpLocks/>
          </p:cNvCxnSpPr>
          <p:nvPr/>
        </p:nvCxnSpPr>
        <p:spPr bwMode="auto">
          <a:xfrm>
            <a:off x="5101309" y="4101280"/>
            <a:ext cx="1019175" cy="779968"/>
          </a:xfrm>
          <a:prstGeom prst="line">
            <a:avLst/>
          </a:prstGeom>
          <a:noFill/>
          <a:ln w="19050" cap="flat" cmpd="sng" algn="ctr">
            <a:solidFill>
              <a:srgbClr val="1C9F9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FD649BF-9F8A-40B5-ABF3-22EAAD7CE728}"/>
              </a:ext>
            </a:extLst>
          </p:cNvPr>
          <p:cNvSpPr/>
          <p:nvPr/>
        </p:nvSpPr>
        <p:spPr>
          <a:xfrm>
            <a:off x="152786" y="5473546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urier"/>
              </a:rPr>
              <a:t>6)add $t5,$t1,$t4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F8DA183F-4E84-44B3-8080-AACA918A4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276" y="5332217"/>
            <a:ext cx="3979408" cy="533770"/>
          </a:xfrm>
          <a:prstGeom prst="rect">
            <a:avLst/>
          </a:prstGeom>
        </p:spPr>
      </p:pic>
      <p:sp>
        <p:nvSpPr>
          <p:cNvPr id="59" name="TextBox 16">
            <a:extLst>
              <a:ext uri="{FF2B5EF4-FFF2-40B4-BE49-F238E27FC236}">
                <a16:creationId xmlns:a16="http://schemas.microsoft.com/office/drawing/2014/main" id="{98617617-65E5-4F02-8911-13FF9577C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86" y="6307516"/>
            <a:ext cx="29424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"/>
              </a:rPr>
              <a:t>7)</a:t>
            </a:r>
            <a:r>
              <a:rPr lang="en-US" altLang="en-US" sz="1800" dirty="0" err="1">
                <a:solidFill>
                  <a:srgbClr val="000000"/>
                </a:solidFill>
                <a:latin typeface="Courier"/>
              </a:rPr>
              <a:t>sw</a:t>
            </a:r>
            <a:r>
              <a:rPr lang="en-US" altLang="en-US" sz="1800" dirty="0">
                <a:solidFill>
                  <a:srgbClr val="000000"/>
                </a:solidFill>
                <a:latin typeface="Courier"/>
              </a:rPr>
              <a:t> $t5,16($t0)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5CD38C1-6C01-43E7-9F1D-D31CF49AA4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502"/>
          <a:stretch/>
        </p:blipFill>
        <p:spPr>
          <a:xfrm>
            <a:off x="5356189" y="6136903"/>
            <a:ext cx="3206856" cy="53377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5636F9-4EC9-4910-92C6-75B4FB888820}"/>
              </a:ext>
            </a:extLst>
          </p:cNvPr>
          <p:cNvCxnSpPr>
            <a:cxnSpLocks/>
          </p:cNvCxnSpPr>
          <p:nvPr/>
        </p:nvCxnSpPr>
        <p:spPr bwMode="auto">
          <a:xfrm>
            <a:off x="6838474" y="5599102"/>
            <a:ext cx="1015560" cy="804686"/>
          </a:xfrm>
          <a:prstGeom prst="line">
            <a:avLst/>
          </a:prstGeom>
          <a:noFill/>
          <a:ln w="19050" cap="flat" cmpd="sng" algn="ctr">
            <a:solidFill>
              <a:srgbClr val="1C9F9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6579E1EC-96CB-4984-9DF1-ECEBB0BCFE94}"/>
              </a:ext>
            </a:extLst>
          </p:cNvPr>
          <p:cNvSpPr/>
          <p:nvPr/>
        </p:nvSpPr>
        <p:spPr bwMode="auto">
          <a:xfrm>
            <a:off x="4218408" y="3743143"/>
            <a:ext cx="246862" cy="708525"/>
          </a:xfrm>
          <a:prstGeom prst="ellipse">
            <a:avLst/>
          </a:prstGeom>
          <a:noFill/>
          <a:ln w="25400" cap="flat" cmpd="sng" algn="ctr">
            <a:solidFill>
              <a:srgbClr val="EC1322"/>
            </a:solidFill>
            <a:prstDash val="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132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7C30076-1F58-439D-AE39-54DF125C3986}"/>
              </a:ext>
            </a:extLst>
          </p:cNvPr>
          <p:cNvGrpSpPr/>
          <p:nvPr/>
        </p:nvGrpSpPr>
        <p:grpSpPr>
          <a:xfrm>
            <a:off x="4326608" y="960284"/>
            <a:ext cx="742490" cy="636226"/>
            <a:chOff x="3304619" y="858957"/>
            <a:chExt cx="742490" cy="636226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8078228-2D76-462E-AA2F-3B1FC05CFED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04619" y="1068236"/>
              <a:ext cx="238862" cy="426947"/>
            </a:xfrm>
            <a:prstGeom prst="straightConnector1">
              <a:avLst/>
            </a:prstGeom>
            <a:noFill/>
            <a:ln w="9525" cap="flat" cmpd="sng" algn="ctr">
              <a:solidFill>
                <a:srgbClr val="EC1322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84" name="TextBox 22">
              <a:extLst>
                <a:ext uri="{FF2B5EF4-FFF2-40B4-BE49-F238E27FC236}">
                  <a16:creationId xmlns:a16="http://schemas.microsoft.com/office/drawing/2014/main" id="{76FA442A-D6D5-4309-901E-26C68A34036E}"/>
                </a:ext>
              </a:extLst>
            </p:cNvPr>
            <p:cNvSpPr txBox="1"/>
            <p:nvPr/>
          </p:nvSpPr>
          <p:spPr>
            <a:xfrm>
              <a:off x="3541842" y="85895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C1322"/>
                  </a:solidFill>
                  <a:effectLst/>
                  <a:uLnTx/>
                  <a:uFillTx/>
                </a:rPr>
                <a:t>$t1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58E9FE-777A-498A-AF5E-66E17EB79C60}"/>
              </a:ext>
            </a:extLst>
          </p:cNvPr>
          <p:cNvGrpSpPr/>
          <p:nvPr/>
        </p:nvGrpSpPr>
        <p:grpSpPr>
          <a:xfrm>
            <a:off x="4326608" y="1697084"/>
            <a:ext cx="742490" cy="636226"/>
            <a:chOff x="3304619" y="858957"/>
            <a:chExt cx="742490" cy="636226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4FB15C3-71F0-4D61-A92C-88C4F917408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304619" y="1068236"/>
              <a:ext cx="238862" cy="426947"/>
            </a:xfrm>
            <a:prstGeom prst="straightConnector1">
              <a:avLst/>
            </a:prstGeom>
            <a:noFill/>
            <a:ln w="9525" cap="flat" cmpd="sng" algn="ctr">
              <a:solidFill>
                <a:srgbClr val="EC1322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82" name="TextBox 25">
              <a:extLst>
                <a:ext uri="{FF2B5EF4-FFF2-40B4-BE49-F238E27FC236}">
                  <a16:creationId xmlns:a16="http://schemas.microsoft.com/office/drawing/2014/main" id="{F5A7FD6F-E0A9-4E12-86B3-D839377B9920}"/>
                </a:ext>
              </a:extLst>
            </p:cNvPr>
            <p:cNvSpPr txBox="1"/>
            <p:nvPr/>
          </p:nvSpPr>
          <p:spPr>
            <a:xfrm>
              <a:off x="3541842" y="85895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C1322"/>
                  </a:solidFill>
                  <a:effectLst/>
                  <a:uLnTx/>
                  <a:uFillTx/>
                </a:rPr>
                <a:t>$t2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145282DA-E9B4-4FD3-843B-DE93A1BD5E83}"/>
              </a:ext>
            </a:extLst>
          </p:cNvPr>
          <p:cNvSpPr/>
          <p:nvPr/>
        </p:nvSpPr>
        <p:spPr bwMode="auto">
          <a:xfrm>
            <a:off x="5935035" y="4488234"/>
            <a:ext cx="246862" cy="708525"/>
          </a:xfrm>
          <a:prstGeom prst="ellipse">
            <a:avLst/>
          </a:prstGeom>
          <a:noFill/>
          <a:ln w="25400" cap="flat" cmpd="sng" algn="ctr">
            <a:solidFill>
              <a:srgbClr val="EC1322"/>
            </a:solidFill>
            <a:prstDash val="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132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12EFF5-8BFB-4E4D-89D2-ADC86552B328}"/>
              </a:ext>
            </a:extLst>
          </p:cNvPr>
          <p:cNvGrpSpPr/>
          <p:nvPr/>
        </p:nvGrpSpPr>
        <p:grpSpPr>
          <a:xfrm>
            <a:off x="5139581" y="3461910"/>
            <a:ext cx="744129" cy="547328"/>
            <a:chOff x="3304619" y="947855"/>
            <a:chExt cx="744129" cy="547328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AEB070C-5DED-4BF4-A980-B87935AB4727}"/>
                </a:ext>
              </a:extLst>
            </p:cNvPr>
            <p:cNvCxnSpPr>
              <a:cxnSpLocks/>
              <a:stCxn id="80" idx="1"/>
            </p:cNvCxnSpPr>
            <p:nvPr/>
          </p:nvCxnSpPr>
          <p:spPr bwMode="auto">
            <a:xfrm flipH="1">
              <a:off x="3304619" y="1132521"/>
              <a:ext cx="238862" cy="362662"/>
            </a:xfrm>
            <a:prstGeom prst="straightConnector1">
              <a:avLst/>
            </a:prstGeom>
            <a:noFill/>
            <a:ln w="9525" cap="flat" cmpd="sng" algn="ctr">
              <a:solidFill>
                <a:srgbClr val="EC1322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80" name="TextBox 29">
              <a:extLst>
                <a:ext uri="{FF2B5EF4-FFF2-40B4-BE49-F238E27FC236}">
                  <a16:creationId xmlns:a16="http://schemas.microsoft.com/office/drawing/2014/main" id="{D32B69DF-2009-474D-BB4C-74D999C19CF8}"/>
                </a:ext>
              </a:extLst>
            </p:cNvPr>
            <p:cNvSpPr txBox="1"/>
            <p:nvPr/>
          </p:nvSpPr>
          <p:spPr>
            <a:xfrm>
              <a:off x="3543481" y="94785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C1322"/>
                  </a:solidFill>
                  <a:effectLst/>
                  <a:uLnTx/>
                  <a:uFillTx/>
                </a:rPr>
                <a:t>$t3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470000E6-2A5D-45AB-B580-82978761F1D1}"/>
              </a:ext>
            </a:extLst>
          </p:cNvPr>
          <p:cNvSpPr/>
          <p:nvPr/>
        </p:nvSpPr>
        <p:spPr bwMode="auto">
          <a:xfrm>
            <a:off x="5909635" y="5244839"/>
            <a:ext cx="246862" cy="708525"/>
          </a:xfrm>
          <a:prstGeom prst="ellipse">
            <a:avLst/>
          </a:prstGeom>
          <a:noFill/>
          <a:ln w="25400" cap="flat" cmpd="sng" algn="ctr">
            <a:solidFill>
              <a:srgbClr val="EC1322"/>
            </a:solidFill>
            <a:prstDash val="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132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671340F-9F32-4E15-9D3E-1D749D3C3E1A}"/>
              </a:ext>
            </a:extLst>
          </p:cNvPr>
          <p:cNvGrpSpPr/>
          <p:nvPr/>
        </p:nvGrpSpPr>
        <p:grpSpPr>
          <a:xfrm>
            <a:off x="5950642" y="2723963"/>
            <a:ext cx="744129" cy="547328"/>
            <a:chOff x="3304619" y="947855"/>
            <a:chExt cx="744129" cy="547328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356D445-5BC6-4543-93E5-5C006611BBA3}"/>
                </a:ext>
              </a:extLst>
            </p:cNvPr>
            <p:cNvCxnSpPr>
              <a:cxnSpLocks/>
              <a:stCxn id="78" idx="1"/>
            </p:cNvCxnSpPr>
            <p:nvPr/>
          </p:nvCxnSpPr>
          <p:spPr bwMode="auto">
            <a:xfrm flipH="1">
              <a:off x="3304619" y="1132521"/>
              <a:ext cx="238862" cy="362662"/>
            </a:xfrm>
            <a:prstGeom prst="straightConnector1">
              <a:avLst/>
            </a:prstGeom>
            <a:noFill/>
            <a:ln w="9525" cap="flat" cmpd="sng" algn="ctr">
              <a:solidFill>
                <a:srgbClr val="EC1322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78" name="TextBox 33">
              <a:extLst>
                <a:ext uri="{FF2B5EF4-FFF2-40B4-BE49-F238E27FC236}">
                  <a16:creationId xmlns:a16="http://schemas.microsoft.com/office/drawing/2014/main" id="{60FBD756-4F73-4029-B7AE-F39578E5C823}"/>
                </a:ext>
              </a:extLst>
            </p:cNvPr>
            <p:cNvSpPr txBox="1"/>
            <p:nvPr/>
          </p:nvSpPr>
          <p:spPr>
            <a:xfrm>
              <a:off x="3543481" y="94785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C1322"/>
                  </a:solidFill>
                  <a:effectLst/>
                  <a:uLnTx/>
                  <a:uFillTx/>
                </a:rPr>
                <a:t>$t4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14810DD-E7EE-439F-81FD-69936A20E7BF}"/>
              </a:ext>
            </a:extLst>
          </p:cNvPr>
          <p:cNvGrpSpPr/>
          <p:nvPr/>
        </p:nvGrpSpPr>
        <p:grpSpPr>
          <a:xfrm>
            <a:off x="2864209" y="5848412"/>
            <a:ext cx="3055438" cy="717854"/>
            <a:chOff x="42512" y="2001034"/>
            <a:chExt cx="3055438" cy="717854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515E7CC-EA8D-4285-8F5A-8FE273C457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14471" y="2001034"/>
              <a:ext cx="1183479" cy="348794"/>
            </a:xfrm>
            <a:prstGeom prst="straightConnector1">
              <a:avLst/>
            </a:prstGeom>
            <a:noFill/>
            <a:ln w="9525" cap="flat" cmpd="sng" algn="ctr">
              <a:solidFill>
                <a:srgbClr val="EC1322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76" name="TextBox 36">
              <a:extLst>
                <a:ext uri="{FF2B5EF4-FFF2-40B4-BE49-F238E27FC236}">
                  <a16:creationId xmlns:a16="http://schemas.microsoft.com/office/drawing/2014/main" id="{497EAA2A-CA63-4415-913E-61BDAB4ADD5B}"/>
                </a:ext>
              </a:extLst>
            </p:cNvPr>
            <p:cNvSpPr txBox="1"/>
            <p:nvPr/>
          </p:nvSpPr>
          <p:spPr>
            <a:xfrm>
              <a:off x="42512" y="2134113"/>
              <a:ext cx="20104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EC1322"/>
                  </a:solidFill>
                  <a:effectLst/>
                  <a:uLnTx/>
                  <a:uFillTx/>
                  <a:latin typeface="Arial Narrow" panose="020B0606020202030204" pitchFamily="34" charset="0"/>
                </a:rPr>
                <a:t>No need for forwarding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EC1322"/>
                  </a:solidFill>
                  <a:effectLst/>
                  <a:uLnTx/>
                  <a:uFillTx/>
                  <a:latin typeface="Arial Narrow" panose="020B0606020202030204" pitchFamily="34" charset="0"/>
                </a:rPr>
                <a:t>Data is already available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1C2EF249-974B-4621-AACD-86404C89493A}"/>
              </a:ext>
            </a:extLst>
          </p:cNvPr>
          <p:cNvSpPr/>
          <p:nvPr/>
        </p:nvSpPr>
        <p:spPr bwMode="auto">
          <a:xfrm>
            <a:off x="7625787" y="6028722"/>
            <a:ext cx="246862" cy="708525"/>
          </a:xfrm>
          <a:prstGeom prst="ellipse">
            <a:avLst/>
          </a:prstGeom>
          <a:noFill/>
          <a:ln w="25400" cap="flat" cmpd="sng" algn="ctr">
            <a:solidFill>
              <a:srgbClr val="EC1322"/>
            </a:solidFill>
            <a:prstDash val="dash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132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278CAC2-31D3-413D-8983-5483A97C46CF}"/>
              </a:ext>
            </a:extLst>
          </p:cNvPr>
          <p:cNvGrpSpPr/>
          <p:nvPr/>
        </p:nvGrpSpPr>
        <p:grpSpPr>
          <a:xfrm>
            <a:off x="6838475" y="4893978"/>
            <a:ext cx="1292227" cy="648947"/>
            <a:chOff x="3224833" y="871426"/>
            <a:chExt cx="1292227" cy="648947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FBF2576-7881-4736-B582-69631C05326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4833" y="1174207"/>
              <a:ext cx="786960" cy="346166"/>
            </a:xfrm>
            <a:prstGeom prst="straightConnector1">
              <a:avLst/>
            </a:prstGeom>
            <a:noFill/>
            <a:ln w="9525" cap="flat" cmpd="sng" algn="ctr">
              <a:solidFill>
                <a:srgbClr val="EC1322">
                  <a:shade val="95000"/>
                  <a:satMod val="105000"/>
                </a:srgbClr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74" name="TextBox 40">
              <a:extLst>
                <a:ext uri="{FF2B5EF4-FFF2-40B4-BE49-F238E27FC236}">
                  <a16:creationId xmlns:a16="http://schemas.microsoft.com/office/drawing/2014/main" id="{0E0197BE-8554-489E-A83B-05FB034BAEA6}"/>
                </a:ext>
              </a:extLst>
            </p:cNvPr>
            <p:cNvSpPr txBox="1"/>
            <p:nvPr/>
          </p:nvSpPr>
          <p:spPr>
            <a:xfrm>
              <a:off x="4011793" y="87142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C1322"/>
                  </a:solidFill>
                  <a:effectLst/>
                  <a:uLnTx/>
                  <a:uFillTx/>
                </a:rPr>
                <a:t>$t5</a:t>
              </a:r>
            </a:p>
          </p:txBody>
        </p: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DB392449-3265-40D8-BE8D-51593EA9D8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508" t="-1535" r="-2801" b="1535"/>
          <a:stretch/>
        </p:blipFill>
        <p:spPr>
          <a:xfrm>
            <a:off x="8563045" y="6123351"/>
            <a:ext cx="545095" cy="5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50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Data Hazards </a:t>
            </a:r>
            <a:r>
              <a:rPr lang="en-US" dirty="0"/>
              <a:t>Detection</a:t>
            </a:r>
            <a:endParaRPr lang="en-US" spc="-1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50CA3-F92D-4144-9800-0855400BA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37" y="1143473"/>
            <a:ext cx="7735583" cy="53952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9EDD1E-79C6-4D55-83C3-DFB24820D3DF}"/>
              </a:ext>
            </a:extLst>
          </p:cNvPr>
          <p:cNvSpPr/>
          <p:nvPr/>
        </p:nvSpPr>
        <p:spPr>
          <a:xfrm>
            <a:off x="2520981" y="1643106"/>
            <a:ext cx="342900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3D064A-5562-4DB5-86FE-7B062A0E9A7E}"/>
              </a:ext>
            </a:extLst>
          </p:cNvPr>
          <p:cNvSpPr/>
          <p:nvPr/>
        </p:nvSpPr>
        <p:spPr>
          <a:xfrm>
            <a:off x="3170157" y="1736999"/>
            <a:ext cx="342900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EBE13D-14AC-479E-B3EC-86B16EB8953C}"/>
              </a:ext>
            </a:extLst>
          </p:cNvPr>
          <p:cNvSpPr/>
          <p:nvPr/>
        </p:nvSpPr>
        <p:spPr>
          <a:xfrm>
            <a:off x="3982175" y="1733605"/>
            <a:ext cx="342900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EE87B0-A2DC-497B-AF8C-8C76FF9968C0}"/>
              </a:ext>
            </a:extLst>
          </p:cNvPr>
          <p:cNvSpPr/>
          <p:nvPr/>
        </p:nvSpPr>
        <p:spPr>
          <a:xfrm>
            <a:off x="4494136" y="1733604"/>
            <a:ext cx="499734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A26935-9715-4D65-A5DA-1AACF3A4C8CE}"/>
              </a:ext>
            </a:extLst>
          </p:cNvPr>
          <p:cNvGrpSpPr/>
          <p:nvPr/>
        </p:nvGrpSpPr>
        <p:grpSpPr>
          <a:xfrm>
            <a:off x="4993870" y="2028879"/>
            <a:ext cx="2670741" cy="1012462"/>
            <a:chOff x="5437341" y="1891680"/>
            <a:chExt cx="2670741" cy="101246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48BBD86-848C-4C74-9C6D-B17722918F04}"/>
                </a:ext>
              </a:extLst>
            </p:cNvPr>
            <p:cNvCxnSpPr/>
            <p:nvPr/>
          </p:nvCxnSpPr>
          <p:spPr>
            <a:xfrm>
              <a:off x="5437341" y="1891680"/>
              <a:ext cx="571573" cy="42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80C85770-0D63-4E9F-B869-26A791C4DB3E}"/>
                </a:ext>
              </a:extLst>
            </p:cNvPr>
            <p:cNvSpPr txBox="1"/>
            <p:nvPr/>
          </p:nvSpPr>
          <p:spPr>
            <a:xfrm>
              <a:off x="5437341" y="2319367"/>
              <a:ext cx="26707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The value of $2 is changed during the cycle 5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CCACB8D-CF87-4457-897F-4E48832D1E44}"/>
              </a:ext>
            </a:extLst>
          </p:cNvPr>
          <p:cNvSpPr/>
          <p:nvPr/>
        </p:nvSpPr>
        <p:spPr>
          <a:xfrm>
            <a:off x="5124125" y="1693127"/>
            <a:ext cx="2540486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A75039-67AA-4FAC-B67C-0F92AAB91EF6}"/>
              </a:ext>
            </a:extLst>
          </p:cNvPr>
          <p:cNvSpPr/>
          <p:nvPr/>
        </p:nvSpPr>
        <p:spPr>
          <a:xfrm>
            <a:off x="523179" y="4934912"/>
            <a:ext cx="7319117" cy="150493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54830-EC65-4B3A-8B3C-03573092242B}"/>
              </a:ext>
            </a:extLst>
          </p:cNvPr>
          <p:cNvGrpSpPr/>
          <p:nvPr/>
        </p:nvGrpSpPr>
        <p:grpSpPr>
          <a:xfrm>
            <a:off x="6029788" y="3924045"/>
            <a:ext cx="2670741" cy="1030866"/>
            <a:chOff x="6473259" y="3786846"/>
            <a:chExt cx="2670741" cy="103086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F41992-DAD9-4DE5-8C23-47FA9B59D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324" y="4390808"/>
              <a:ext cx="567219" cy="426904"/>
            </a:xfrm>
            <a:prstGeom prst="straightConnector1">
              <a:avLst/>
            </a:prstGeom>
            <a:ln>
              <a:solidFill>
                <a:srgbClr val="1C9F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5">
              <a:extLst>
                <a:ext uri="{FF2B5EF4-FFF2-40B4-BE49-F238E27FC236}">
                  <a16:creationId xmlns:a16="http://schemas.microsoft.com/office/drawing/2014/main" id="{5B4E351D-6301-4E6F-8287-F513F0D451CB}"/>
                </a:ext>
              </a:extLst>
            </p:cNvPr>
            <p:cNvSpPr txBox="1"/>
            <p:nvPr/>
          </p:nvSpPr>
          <p:spPr>
            <a:xfrm>
              <a:off x="6473259" y="3786846"/>
              <a:ext cx="26707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B050"/>
                  </a:solidFill>
                  <a:latin typeface="Arial Narrow" panose="020B0606020202030204" pitchFamily="34" charset="0"/>
                </a:rPr>
                <a:t>These are the instructions that get the desired $2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256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Other types of data hazard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FF4D9A-2C6E-0033-2490-47659EA9D91F}"/>
              </a:ext>
            </a:extLst>
          </p:cNvPr>
          <p:cNvSpPr/>
          <p:nvPr/>
        </p:nvSpPr>
        <p:spPr>
          <a:xfrm>
            <a:off x="193502" y="1036437"/>
            <a:ext cx="880872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Write After Read (WAR) Hazard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a.k.a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 “</a:t>
            </a:r>
            <a:r>
              <a:rPr kumimoji="0" lang="en-US" altLang="ko-KR" sz="2000" b="0" i="1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antidependence”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1BC6C44-CC83-4D05-FD97-D4B8994B67E4}"/>
              </a:ext>
            </a:extLst>
          </p:cNvPr>
          <p:cNvSpPr txBox="1"/>
          <p:nvPr/>
        </p:nvSpPr>
        <p:spPr>
          <a:xfrm>
            <a:off x="3342382" y="1487063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Courier"/>
              </a:rPr>
              <a:t>add $t1, </a:t>
            </a:r>
            <a:r>
              <a:rPr lang="en-US" b="1" dirty="0">
                <a:solidFill>
                  <a:srgbClr val="840028"/>
                </a:solidFill>
                <a:latin typeface="Courier"/>
              </a:rPr>
              <a:t>$t0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, $s1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and </a:t>
            </a:r>
            <a:r>
              <a:rPr lang="en-US" b="1" dirty="0">
                <a:solidFill>
                  <a:srgbClr val="840028"/>
                </a:solidFill>
                <a:latin typeface="Courier"/>
              </a:rPr>
              <a:t>$t0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, $s3, $s4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94CDD8-8A5E-B046-1D8A-0E89517417D8}"/>
              </a:ext>
            </a:extLst>
          </p:cNvPr>
          <p:cNvSpPr/>
          <p:nvPr/>
        </p:nvSpPr>
        <p:spPr>
          <a:xfrm>
            <a:off x="602681" y="2139067"/>
            <a:ext cx="8408189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27013" marR="0" lvl="0" indent="-2270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WAR Hazard is the result of the developer’s choice to choose the same register for</a:t>
            </a:r>
            <a:r>
              <a:rPr lang="en-US" altLang="ko-KR" kern="0" dirty="0">
                <a:solidFill>
                  <a:schemeClr val="tx1"/>
                </a:solidFill>
              </a:rPr>
              <a:t> two independent instructions, which can happen due to the limitation in the number available registers in MIPS processor, i.e. 32 registers.</a:t>
            </a:r>
          </a:p>
          <a:p>
            <a:pPr marL="227013" marR="0" lvl="0" indent="-2270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kern="0" dirty="0">
              <a:solidFill>
                <a:schemeClr val="tx1"/>
              </a:solidFill>
            </a:endParaRPr>
          </a:p>
          <a:p>
            <a:pPr marL="227013" marR="0" lvl="0" indent="-2270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Antidependence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does not </a:t>
            </a:r>
            <a:r>
              <a:rPr lang="en-US" altLang="ko-KR" kern="0" dirty="0">
                <a:solidFill>
                  <a:schemeClr val="tx1"/>
                </a:solidFill>
              </a:rPr>
              <a:t>cause a hazard in simple MIPS pipeline, however, it could lead to a data hazard in out-of-order processors if the dependent instruction (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and</a:t>
            </a:r>
            <a:r>
              <a:rPr lang="en-US" kern="0" dirty="0">
                <a:solidFill>
                  <a:schemeClr val="tx1"/>
                </a:solidFill>
              </a:rPr>
              <a:t>)</a:t>
            </a:r>
            <a:r>
              <a:rPr lang="en-US" altLang="ko-KR" kern="0" dirty="0">
                <a:solidFill>
                  <a:schemeClr val="tx1"/>
                </a:solidFill>
              </a:rPr>
              <a:t> is moved too early (before 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add </a:t>
            </a:r>
            <a:r>
              <a:rPr lang="en-US" kern="0" dirty="0">
                <a:solidFill>
                  <a:schemeClr val="tx1"/>
                </a:solidFill>
              </a:rPr>
              <a:t>in this example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)</a:t>
            </a:r>
            <a:endParaRPr lang="en-US" altLang="ko-KR" kern="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4BEF3-EC94-3166-0499-F984F25C04A1}"/>
              </a:ext>
            </a:extLst>
          </p:cNvPr>
          <p:cNvSpPr/>
          <p:nvPr/>
        </p:nvSpPr>
        <p:spPr>
          <a:xfrm>
            <a:off x="202150" y="4422877"/>
            <a:ext cx="880872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Write After Write (WAW) Hazard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a.k.a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 “</a:t>
            </a:r>
            <a:r>
              <a:rPr lang="en-US" altLang="ko-KR" sz="2000" i="1" kern="0" dirty="0">
                <a:solidFill>
                  <a:srgbClr val="840028"/>
                </a:solidFill>
              </a:rPr>
              <a:t>output </a:t>
            </a:r>
            <a:r>
              <a:rPr kumimoji="0" lang="en-US" altLang="ko-KR" sz="2000" b="0" i="1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dependence”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A164896-BEB4-6160-10A9-750342A7C51C}"/>
              </a:ext>
            </a:extLst>
          </p:cNvPr>
          <p:cNvSpPr txBox="1"/>
          <p:nvPr/>
        </p:nvSpPr>
        <p:spPr>
          <a:xfrm>
            <a:off x="3333734" y="4828660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Courier"/>
              </a:rPr>
              <a:t>add </a:t>
            </a:r>
            <a:r>
              <a:rPr lang="en-US" b="1" dirty="0">
                <a:solidFill>
                  <a:srgbClr val="840028"/>
                </a:solidFill>
                <a:latin typeface="Courier"/>
              </a:rPr>
              <a:t>$t0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, $t1, $s1</a:t>
            </a:r>
          </a:p>
          <a:p>
            <a:r>
              <a:rPr lang="en-US" dirty="0">
                <a:solidFill>
                  <a:schemeClr val="tx1"/>
                </a:solidFill>
                <a:latin typeface="Courier"/>
              </a:rPr>
              <a:t>and </a:t>
            </a:r>
            <a:r>
              <a:rPr lang="en-US" b="1" dirty="0">
                <a:solidFill>
                  <a:srgbClr val="840028"/>
                </a:solidFill>
                <a:latin typeface="Courier"/>
              </a:rPr>
              <a:t>$t0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, $s3, $s4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D452D9E-45E7-4E00-7EAE-8FEF3194080A}"/>
              </a:ext>
            </a:extLst>
          </p:cNvPr>
          <p:cNvSpPr txBox="1"/>
          <p:nvPr/>
        </p:nvSpPr>
        <p:spPr>
          <a:xfrm>
            <a:off x="602681" y="5612031"/>
            <a:ext cx="8408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27013" marR="0" lvl="0" indent="-2270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kern="0" dirty="0">
                <a:solidFill>
                  <a:schemeClr val="tx1"/>
                </a:solidFill>
              </a:rPr>
              <a:t>If the 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and</a:t>
            </a:r>
            <a:r>
              <a:rPr lang="en-US" kern="0" dirty="0">
                <a:solidFill>
                  <a:schemeClr val="tx1"/>
                </a:solidFill>
                <a:latin typeface="Courier"/>
              </a:rPr>
              <a:t> </a:t>
            </a:r>
            <a:r>
              <a:rPr lang="en-US" altLang="ko-KR" kern="0" dirty="0">
                <a:solidFill>
                  <a:schemeClr val="tx1"/>
                </a:solidFill>
              </a:rPr>
              <a:t>instruction is moved before </a:t>
            </a:r>
            <a:r>
              <a:rPr lang="en-US" dirty="0">
                <a:solidFill>
                  <a:schemeClr val="tx1"/>
                </a:solidFill>
                <a:latin typeface="Courier"/>
              </a:rPr>
              <a:t>add </a:t>
            </a:r>
            <a:r>
              <a:rPr lang="en-US" kern="0" dirty="0">
                <a:solidFill>
                  <a:schemeClr val="tx1"/>
                </a:solidFill>
              </a:rPr>
              <a:t>instructions, the following instructions would work with the wrong data</a:t>
            </a:r>
            <a:endParaRPr lang="en-US" altLang="ko-KR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23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Loop Unrolling and scheduling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F3676202-BCB2-301C-6E94-620E27E04556}"/>
              </a:ext>
            </a:extLst>
          </p:cNvPr>
          <p:cNvSpPr txBox="1"/>
          <p:nvPr/>
        </p:nvSpPr>
        <p:spPr>
          <a:xfrm>
            <a:off x="229361" y="963928"/>
            <a:ext cx="881089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Let’s see how the compiler can increase the amount of instruction level parallelism by unrolling loops.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Image the below code segment, in which </a:t>
            </a:r>
            <a:r>
              <a:rPr lang="en-US" b="1" dirty="0">
                <a:solidFill>
                  <a:schemeClr val="tx1"/>
                </a:solidFill>
                <a:latin typeface="Courier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Courier"/>
              </a:rPr>
              <a:t>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are double-precision floating point numbers: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2692981-531F-094E-3795-12E2C934EC54}"/>
              </a:ext>
            </a:extLst>
          </p:cNvPr>
          <p:cNvSpPr txBox="1"/>
          <p:nvPr/>
        </p:nvSpPr>
        <p:spPr>
          <a:xfrm>
            <a:off x="2857058" y="2093398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=999;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=i-1)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]=x[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]+s;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DCF6D826-7FF9-D896-0DD2-44F08EDF8FD6}"/>
              </a:ext>
            </a:extLst>
          </p:cNvPr>
          <p:cNvSpPr txBox="1"/>
          <p:nvPr/>
        </p:nvSpPr>
        <p:spPr>
          <a:xfrm>
            <a:off x="229361" y="3392144"/>
            <a:ext cx="81938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Assuming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include the address of the element in the array with the highest address,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$s2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is the address of the last element in the array, and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$f2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contains the value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the MIPS code for the above loop would be: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003D7D57-FF5C-D69B-07DC-13892D396471}"/>
              </a:ext>
            </a:extLst>
          </p:cNvPr>
          <p:cNvSpPr txBox="1"/>
          <p:nvPr/>
        </p:nvSpPr>
        <p:spPr>
          <a:xfrm>
            <a:off x="1665971" y="4552224"/>
            <a:ext cx="569899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$f0,0($s1)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#$f0=array element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#add s is $f2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$f4,0($s1)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#store result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$s1,$s1,-8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#decrement pointer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$s1,$s2,Loop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#branch $s1!= $s1</a:t>
            </a:r>
          </a:p>
        </p:txBody>
      </p:sp>
    </p:spTree>
    <p:extLst>
      <p:ext uri="{BB962C8B-B14F-4D97-AF65-F5344CB8AC3E}">
        <p14:creationId xmlns:p14="http://schemas.microsoft.com/office/powerpoint/2010/main" val="198450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Loop Unrolling and scheduling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0FD5AE88-AEC6-F9AE-89B5-F2F09AEC754B}"/>
              </a:ext>
            </a:extLst>
          </p:cNvPr>
          <p:cNvSpPr txBox="1"/>
          <p:nvPr/>
        </p:nvSpPr>
        <p:spPr>
          <a:xfrm>
            <a:off x="333103" y="1086973"/>
            <a:ext cx="88108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Given the below latencies for the dependent Floating-Point (FP) and Integer operations in a MIPS processor: </a:t>
            </a:r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8D5CDD0A-5357-4F02-97A6-F748E0CB1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04" y="1858434"/>
            <a:ext cx="8402613" cy="1499491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369D10CC-0C22-9F9C-DF79-7A88C5ED029D}"/>
              </a:ext>
            </a:extLst>
          </p:cNvPr>
          <p:cNvSpPr txBox="1"/>
          <p:nvPr/>
        </p:nvSpPr>
        <p:spPr>
          <a:xfrm>
            <a:off x="333102" y="3859848"/>
            <a:ext cx="88108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Without any reordering/scheduling the loop will execute as follows: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54EC2B0D-A7EA-7F4B-8AE4-DC0979BE35B1}"/>
              </a:ext>
            </a:extLst>
          </p:cNvPr>
          <p:cNvSpPr txBox="1"/>
          <p:nvPr/>
        </p:nvSpPr>
        <p:spPr>
          <a:xfrm>
            <a:off x="120038" y="4352074"/>
            <a:ext cx="36407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$f0,0($s1)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   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$f4,0($s1) 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$s1,$s1,-8     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$s1,$s2,Loop   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E30EF52C-3131-8A5A-C5FB-8DC827512354}"/>
              </a:ext>
            </a:extLst>
          </p:cNvPr>
          <p:cNvSpPr txBox="1"/>
          <p:nvPr/>
        </p:nvSpPr>
        <p:spPr>
          <a:xfrm>
            <a:off x="3315729" y="4352074"/>
            <a:ext cx="351731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$f0,0($s1)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$f4,0($s1) 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$s1,$s1,-8     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$s1,$s2,Loop   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6EBD39-DB79-15F1-CAC1-1F4F60DC669D}"/>
              </a:ext>
            </a:extLst>
          </p:cNvPr>
          <p:cNvSpPr/>
          <p:nvPr/>
        </p:nvSpPr>
        <p:spPr>
          <a:xfrm>
            <a:off x="1643545" y="4392933"/>
            <a:ext cx="420426" cy="319596"/>
          </a:xfrm>
          <a:prstGeom prst="ellipse">
            <a:avLst/>
          </a:prstGeom>
          <a:noFill/>
          <a:ln w="12700">
            <a:solidFill>
              <a:srgbClr val="84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43AF71-7E50-6CA9-E817-5B7F9DAED30E}"/>
              </a:ext>
            </a:extLst>
          </p:cNvPr>
          <p:cNvSpPr/>
          <p:nvPr/>
        </p:nvSpPr>
        <p:spPr>
          <a:xfrm>
            <a:off x="2151052" y="4634110"/>
            <a:ext cx="420426" cy="319596"/>
          </a:xfrm>
          <a:prstGeom prst="ellipse">
            <a:avLst/>
          </a:prstGeom>
          <a:noFill/>
          <a:ln w="12700">
            <a:solidFill>
              <a:srgbClr val="84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FB5D1D-51A1-482C-BF5A-9B346AA4F8D8}"/>
              </a:ext>
            </a:extLst>
          </p:cNvPr>
          <p:cNvSpPr/>
          <p:nvPr/>
        </p:nvSpPr>
        <p:spPr>
          <a:xfrm>
            <a:off x="1659605" y="4634110"/>
            <a:ext cx="420426" cy="319596"/>
          </a:xfrm>
          <a:prstGeom prst="ellipse">
            <a:avLst/>
          </a:prstGeom>
          <a:noFill/>
          <a:ln w="12700">
            <a:solidFill>
              <a:srgbClr val="84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C4A271-9A1D-23C6-23B2-C3848588B54F}"/>
              </a:ext>
            </a:extLst>
          </p:cNvPr>
          <p:cNvSpPr/>
          <p:nvPr/>
        </p:nvSpPr>
        <p:spPr>
          <a:xfrm>
            <a:off x="1659605" y="4875287"/>
            <a:ext cx="420426" cy="319596"/>
          </a:xfrm>
          <a:prstGeom prst="ellipse">
            <a:avLst/>
          </a:prstGeom>
          <a:noFill/>
          <a:ln w="12700">
            <a:solidFill>
              <a:srgbClr val="84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611F878-2E68-DB11-5DB8-A3BFB7A63817}"/>
              </a:ext>
            </a:extLst>
          </p:cNvPr>
          <p:cNvSpPr/>
          <p:nvPr/>
        </p:nvSpPr>
        <p:spPr>
          <a:xfrm>
            <a:off x="3096464" y="5043963"/>
            <a:ext cx="438529" cy="319596"/>
          </a:xfrm>
          <a:prstGeom prst="rightArrow">
            <a:avLst/>
          </a:prstGeom>
          <a:solidFill>
            <a:srgbClr val="8400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40F5AF-E6B3-0EED-2D3D-44DB7C56709B}"/>
              </a:ext>
            </a:extLst>
          </p:cNvPr>
          <p:cNvGrpSpPr/>
          <p:nvPr/>
        </p:nvGrpSpPr>
        <p:grpSpPr>
          <a:xfrm>
            <a:off x="6373420" y="5049047"/>
            <a:ext cx="2694772" cy="369332"/>
            <a:chOff x="5935999" y="2075799"/>
            <a:chExt cx="2694772" cy="369332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3759818-A02E-D8CF-49C2-D2BD4EFC7BBE}"/>
                </a:ext>
              </a:extLst>
            </p:cNvPr>
            <p:cNvSpPr/>
            <p:nvPr/>
          </p:nvSpPr>
          <p:spPr>
            <a:xfrm>
              <a:off x="5935999" y="2102858"/>
              <a:ext cx="306613" cy="338554"/>
            </a:xfrm>
            <a:prstGeom prst="rightArrow">
              <a:avLst/>
            </a:prstGeom>
            <a:solidFill>
              <a:srgbClr val="84002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679B83AB-6329-5928-99C7-AFC955A66789}"/>
                </a:ext>
              </a:extLst>
            </p:cNvPr>
            <p:cNvSpPr txBox="1"/>
            <p:nvPr/>
          </p:nvSpPr>
          <p:spPr>
            <a:xfrm>
              <a:off x="6272433" y="2075799"/>
              <a:ext cx="2358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IPC= 5 </a:t>
              </a:r>
              <a:r>
                <a:rPr lang="en-US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inst</a:t>
              </a:r>
              <a:r>
                <a:rPr lang="en-US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/ 8 </a:t>
              </a:r>
              <a:r>
                <a:rPr lang="en-US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clk</a:t>
              </a:r>
              <a:r>
                <a:rPr lang="en-US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 = 0.625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064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Loop Unrolling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B909DE7B-ECAC-757D-2405-91D608A8B07E}"/>
              </a:ext>
            </a:extLst>
          </p:cNvPr>
          <p:cNvSpPr txBox="1"/>
          <p:nvPr/>
        </p:nvSpPr>
        <p:spPr>
          <a:xfrm>
            <a:off x="229361" y="989839"/>
            <a:ext cx="8658949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30188" indent="-230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Replicate loop body to expose more parallelism</a:t>
            </a:r>
          </a:p>
          <a:p>
            <a:pPr marL="687388" lvl="1" indent="-230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Reduces loop-control overhead</a:t>
            </a:r>
          </a:p>
          <a:p>
            <a:pPr marL="230188" indent="-230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Use different registers per replication</a:t>
            </a:r>
          </a:p>
          <a:p>
            <a:pPr marL="687388" lvl="1" indent="-230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Called “register renaming”</a:t>
            </a:r>
          </a:p>
          <a:p>
            <a:pPr marL="687388" lvl="1" indent="-230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Avoid loop-carried “anti-dependencies”</a:t>
            </a:r>
          </a:p>
          <a:p>
            <a:pPr marL="687388" lvl="1" indent="-230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Increasing Instruction-Level Parallelism:</a:t>
            </a:r>
          </a:p>
          <a:p>
            <a:pPr marL="687388" lvl="1" indent="-230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Avoiding Data Hazards</a:t>
            </a:r>
          </a:p>
        </p:txBody>
      </p:sp>
    </p:spTree>
    <p:extLst>
      <p:ext uri="{BB962C8B-B14F-4D97-AF65-F5344CB8AC3E}">
        <p14:creationId xmlns:p14="http://schemas.microsoft.com/office/powerpoint/2010/main" val="1394904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Loop Unrolling and scheduling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F3676202-BCB2-301C-6E94-620E27E04556}"/>
              </a:ext>
            </a:extLst>
          </p:cNvPr>
          <p:cNvSpPr txBox="1"/>
          <p:nvPr/>
        </p:nvSpPr>
        <p:spPr>
          <a:xfrm>
            <a:off x="229361" y="963928"/>
            <a:ext cx="8810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Image the below code segment, in which </a:t>
            </a:r>
            <a:r>
              <a:rPr lang="en-US" b="1" dirty="0">
                <a:solidFill>
                  <a:schemeClr val="tx1"/>
                </a:solidFill>
                <a:latin typeface="Courier"/>
              </a:rPr>
              <a:t>x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Courier"/>
              </a:rPr>
              <a:t>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are double-precision floating point numbers: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2692981-531F-094E-3795-12E2C934EC54}"/>
              </a:ext>
            </a:extLst>
          </p:cNvPr>
          <p:cNvSpPr txBox="1"/>
          <p:nvPr/>
        </p:nvSpPr>
        <p:spPr>
          <a:xfrm>
            <a:off x="2971800" y="1302604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(i=2; i&gt;=0; i=i-1)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]=x[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]+s;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DCF6D826-7FF9-D896-0DD2-44F08EDF8FD6}"/>
              </a:ext>
            </a:extLst>
          </p:cNvPr>
          <p:cNvSpPr txBox="1"/>
          <p:nvPr/>
        </p:nvSpPr>
        <p:spPr>
          <a:xfrm>
            <a:off x="233843" y="1810556"/>
            <a:ext cx="81938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Assuming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include the address of the element in the array with the highest address,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$s2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is the address of the last element in the array, and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$f2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contains the value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the MIPS code for the above loop would be: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003D7D57-FF5C-D69B-07DC-13892D396471}"/>
              </a:ext>
            </a:extLst>
          </p:cNvPr>
          <p:cNvSpPr txBox="1"/>
          <p:nvPr/>
        </p:nvSpPr>
        <p:spPr>
          <a:xfrm>
            <a:off x="76200" y="3663390"/>
            <a:ext cx="35173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$f0,0($s1)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    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$f4,0($s1)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$s1,$s1,-8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$s1,$s2,Loop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2A1EA6A-B8A2-7766-B6F3-5DB281F6882A}"/>
              </a:ext>
            </a:extLst>
          </p:cNvPr>
          <p:cNvSpPr/>
          <p:nvPr/>
        </p:nvSpPr>
        <p:spPr>
          <a:xfrm>
            <a:off x="3414893" y="4171234"/>
            <a:ext cx="576002" cy="338554"/>
          </a:xfrm>
          <a:prstGeom prst="rightArrow">
            <a:avLst/>
          </a:prstGeom>
          <a:solidFill>
            <a:srgbClr val="8400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311DD-F0B3-23E7-4ED8-645AE076F47D}"/>
              </a:ext>
            </a:extLst>
          </p:cNvPr>
          <p:cNvSpPr txBox="1"/>
          <p:nvPr/>
        </p:nvSpPr>
        <p:spPr>
          <a:xfrm>
            <a:off x="3111553" y="3801902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0" dirty="0"/>
              <a:t>Unrolling</a:t>
            </a:r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3DFB7B2-AAB7-495A-4EA8-423BD93563E2}"/>
              </a:ext>
            </a:extLst>
          </p:cNvPr>
          <p:cNvSpPr txBox="1"/>
          <p:nvPr/>
        </p:nvSpPr>
        <p:spPr>
          <a:xfrm>
            <a:off x="3432822" y="2893955"/>
            <a:ext cx="351731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$f0,0($s1)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    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$f4,0($s1)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$s1,$s1,-8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$f0,0($s1)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    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$f4,0($s1)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$s1,$s1,-8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$f0,0($s1)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    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$f4,0($s1)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$s1,$s1,-8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B697F686-D2A7-07AE-6BC7-29677F8362D1}"/>
              </a:ext>
            </a:extLst>
          </p:cNvPr>
          <p:cNvSpPr txBox="1"/>
          <p:nvPr/>
        </p:nvSpPr>
        <p:spPr>
          <a:xfrm>
            <a:off x="5715000" y="2863677"/>
            <a:ext cx="33252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$f0,0($s1)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    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$f4,0($s1)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$f0,-8($s1)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    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$f4,-8($s1)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$f0,-16($s1)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    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$f4,-16($s1)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$s1,$s1,-24</a:t>
            </a:r>
            <a:endParaRPr lang="en-US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A4357-C5ED-A7AD-18AE-EC37CA8A8A18}"/>
              </a:ext>
            </a:extLst>
          </p:cNvPr>
          <p:cNvSpPr/>
          <p:nvPr/>
        </p:nvSpPr>
        <p:spPr>
          <a:xfrm>
            <a:off x="4191000" y="2863677"/>
            <a:ext cx="2133600" cy="35394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95CDBC-D8CF-92C6-E5C2-585DC6E424AC}"/>
              </a:ext>
            </a:extLst>
          </p:cNvPr>
          <p:cNvSpPr/>
          <p:nvPr/>
        </p:nvSpPr>
        <p:spPr>
          <a:xfrm>
            <a:off x="6514940" y="2863677"/>
            <a:ext cx="2248060" cy="35394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41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Loop Unrolling and scheduling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3E401A11-A86E-88AB-8EFE-4679E38A9724}"/>
              </a:ext>
            </a:extLst>
          </p:cNvPr>
          <p:cNvSpPr txBox="1"/>
          <p:nvPr/>
        </p:nvSpPr>
        <p:spPr>
          <a:xfrm>
            <a:off x="279553" y="1482487"/>
            <a:ext cx="3191899" cy="50475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$f0,0($s1)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$f4,0($s1)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$f0,-8($s1)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$f4,-8($s1)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$f0,-16($s1)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$f4,-16($s1)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$s1,$s1,-24 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$s1,$s2,Loop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4DF3418B-EC7C-3A28-7FD9-D5B511678415}"/>
              </a:ext>
            </a:extLst>
          </p:cNvPr>
          <p:cNvSpPr txBox="1"/>
          <p:nvPr/>
        </p:nvSpPr>
        <p:spPr>
          <a:xfrm>
            <a:off x="279553" y="1482487"/>
            <a:ext cx="3191899" cy="5047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$f0,0($s1)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$f0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,$f2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$f4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,0($s1)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$f0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,-8($s1)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$f4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,$f0,$f2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$f4,-8($s1)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$f0,-16($s1)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$f4,-16($s1)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$s1,$s1,-24 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$s1,$s2,Loop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B909DE7B-ECAC-757D-2405-91D608A8B07E}"/>
              </a:ext>
            </a:extLst>
          </p:cNvPr>
          <p:cNvSpPr txBox="1"/>
          <p:nvPr/>
        </p:nvSpPr>
        <p:spPr>
          <a:xfrm>
            <a:off x="229361" y="989839"/>
            <a:ext cx="86589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30188" indent="-230188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What is the maximum IPC that can be achieved when unrolling the loop with a </a:t>
            </a:r>
            <a:r>
              <a:rPr lang="en-US" sz="16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factor of 3?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40BA7D-345C-0301-FC69-910B6816040D}"/>
              </a:ext>
            </a:extLst>
          </p:cNvPr>
          <p:cNvSpPr/>
          <p:nvPr/>
        </p:nvSpPr>
        <p:spPr>
          <a:xfrm>
            <a:off x="3618088" y="3914349"/>
            <a:ext cx="2013967" cy="338554"/>
          </a:xfrm>
          <a:prstGeom prst="rightArrow">
            <a:avLst/>
          </a:prstGeom>
          <a:solidFill>
            <a:srgbClr val="8400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5CE6E0EF-3D33-F971-0F08-C2CA389DB333}"/>
              </a:ext>
            </a:extLst>
          </p:cNvPr>
          <p:cNvSpPr txBox="1"/>
          <p:nvPr/>
        </p:nvSpPr>
        <p:spPr>
          <a:xfrm>
            <a:off x="3407061" y="3268018"/>
            <a:ext cx="2436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i="1" dirty="0">
                <a:solidFill>
                  <a:srgbClr val="840028"/>
                </a:solidFill>
                <a:latin typeface="Arial Narrow" panose="020B0606020202030204" pitchFamily="34" charset="0"/>
              </a:rPr>
              <a:t>Register renaming </a:t>
            </a:r>
            <a:r>
              <a:rPr lang="en-US" sz="1800" i="1" dirty="0">
                <a:solidFill>
                  <a:schemeClr val="tx1"/>
                </a:solidFill>
                <a:latin typeface="Arial Narrow" panose="020B0606020202030204" pitchFamily="34" charset="0"/>
              </a:rPr>
              <a:t>to remove </a:t>
            </a:r>
            <a:r>
              <a:rPr lang="en-US" sz="1800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antidependance</a:t>
            </a:r>
            <a:endParaRPr lang="en-US" sz="18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14608C53-9D03-FA97-1648-DF132E1145DD}"/>
              </a:ext>
            </a:extLst>
          </p:cNvPr>
          <p:cNvSpPr txBox="1"/>
          <p:nvPr/>
        </p:nvSpPr>
        <p:spPr>
          <a:xfrm>
            <a:off x="5696411" y="1434719"/>
            <a:ext cx="3191899" cy="50475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$f0,0($s1)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$f4,0($s1)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$f6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,-8($s1)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$f8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$f6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,$f2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$f8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,-8($s1)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$f10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,-16($s1)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$f12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$f10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,$f2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$f12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,-16($s1)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$s1,$s1,-24 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$s1,$s2,Loop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40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Loop Unrolling and scheduling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B909DE7B-ECAC-757D-2405-91D608A8B07E}"/>
              </a:ext>
            </a:extLst>
          </p:cNvPr>
          <p:cNvSpPr txBox="1"/>
          <p:nvPr/>
        </p:nvSpPr>
        <p:spPr>
          <a:xfrm>
            <a:off x="227839" y="1052018"/>
            <a:ext cx="85357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Now let’s do reordering to increase IPC: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340BA7D-345C-0301-FC69-910B6816040D}"/>
              </a:ext>
            </a:extLst>
          </p:cNvPr>
          <p:cNvSpPr/>
          <p:nvPr/>
        </p:nvSpPr>
        <p:spPr>
          <a:xfrm>
            <a:off x="3566373" y="3945706"/>
            <a:ext cx="2013967" cy="338554"/>
          </a:xfrm>
          <a:prstGeom prst="rightArrow">
            <a:avLst/>
          </a:prstGeom>
          <a:solidFill>
            <a:srgbClr val="8400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CE6E0EF-3D33-F971-0F08-C2CA389DB333}"/>
              </a:ext>
            </a:extLst>
          </p:cNvPr>
          <p:cNvSpPr txBox="1"/>
          <p:nvPr/>
        </p:nvSpPr>
        <p:spPr>
          <a:xfrm>
            <a:off x="3355346" y="3500870"/>
            <a:ext cx="2436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800" i="1" dirty="0">
                <a:solidFill>
                  <a:srgbClr val="840028"/>
                </a:solidFill>
                <a:latin typeface="Arial Narrow" panose="020B0606020202030204" pitchFamily="34" charset="0"/>
              </a:rPr>
              <a:t>Reordering/Scheduling</a:t>
            </a:r>
            <a:endParaRPr lang="en-US" sz="1800" i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4608C53-9D03-FA97-1648-DF132E1145DD}"/>
              </a:ext>
            </a:extLst>
          </p:cNvPr>
          <p:cNvSpPr txBox="1"/>
          <p:nvPr/>
        </p:nvSpPr>
        <p:spPr>
          <a:xfrm>
            <a:off x="374474" y="1466076"/>
            <a:ext cx="3191899" cy="50475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$f0,0($s1)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$f4,0($s1)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$f6,-8($s1)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$f8,$f6,$f2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$f8,-8($s1)</a:t>
            </a:r>
          </a:p>
          <a:p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$f10,-16($s1)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$f12,$f10,$f2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&lt;Stall&gt;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$f12,-16($s1)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$s1,$s1,-24 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$s1,$s2,Loop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8FB9AE41-F410-7E81-B7CD-74C62980E0BD}"/>
              </a:ext>
            </a:extLst>
          </p:cNvPr>
          <p:cNvSpPr txBox="1"/>
          <p:nvPr/>
        </p:nvSpPr>
        <p:spPr>
          <a:xfrm>
            <a:off x="5491564" y="2454429"/>
            <a:ext cx="319189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$f0,0($s1)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$f6,-8($s1)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$f10,-16($s1)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$f4,$f0,$f2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$f8,$f6,$f2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$f12,$f10,$f2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$f4,0($s1)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$f8,-8($s1)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$f12,-16($s1)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$s1,$s1,-24  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$s1,$s2,Loop   </a:t>
            </a:r>
            <a:endParaRPr lang="en-US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C2EEFC2-86BF-87BA-B619-26775E99AD69}"/>
              </a:ext>
            </a:extLst>
          </p:cNvPr>
          <p:cNvSpPr/>
          <p:nvPr/>
        </p:nvSpPr>
        <p:spPr>
          <a:xfrm rot="5400000">
            <a:off x="6765288" y="5163944"/>
            <a:ext cx="644450" cy="319596"/>
          </a:xfrm>
          <a:prstGeom prst="rightArrow">
            <a:avLst/>
          </a:prstGeom>
          <a:solidFill>
            <a:srgbClr val="8400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9F538CFF-C511-AE38-ED24-917F4B01B238}"/>
              </a:ext>
            </a:extLst>
          </p:cNvPr>
          <p:cNvSpPr txBox="1"/>
          <p:nvPr/>
        </p:nvSpPr>
        <p:spPr>
          <a:xfrm>
            <a:off x="6001542" y="5730842"/>
            <a:ext cx="217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IPC= 11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inst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/ 11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clk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= 1 </a:t>
            </a:r>
          </a:p>
        </p:txBody>
      </p:sp>
    </p:spTree>
    <p:extLst>
      <p:ext uri="{BB962C8B-B14F-4D97-AF65-F5344CB8AC3E}">
        <p14:creationId xmlns:p14="http://schemas.microsoft.com/office/powerpoint/2010/main" val="348142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Data Hazards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55ADC9-FC28-41C0-A733-09CD7A3DB43E}"/>
              </a:ext>
            </a:extLst>
          </p:cNvPr>
          <p:cNvSpPr/>
          <p:nvPr/>
        </p:nvSpPr>
        <p:spPr>
          <a:xfrm>
            <a:off x="3046652" y="1443019"/>
            <a:ext cx="2947851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548640" lvl="1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$t1, $t2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 $t2,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$t3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459086-5BDA-4CA1-8806-113EC1D47C22}"/>
              </a:ext>
            </a:extLst>
          </p:cNvPr>
          <p:cNvSpPr/>
          <p:nvPr/>
        </p:nvSpPr>
        <p:spPr>
          <a:xfrm>
            <a:off x="233843" y="1020857"/>
            <a:ext cx="751985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Example 1: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D15B7D-F44B-4E43-9374-482982A5F195}"/>
              </a:ext>
            </a:extLst>
          </p:cNvPr>
          <p:cNvSpPr/>
          <p:nvPr/>
        </p:nvSpPr>
        <p:spPr>
          <a:xfrm>
            <a:off x="233843" y="2559805"/>
            <a:ext cx="770018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227013" marR="0" lvl="0" indent="-22701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Stalling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a </a:t>
            </a:r>
            <a:r>
              <a:rPr kumimoji="0" lang="en-US" altLang="ko-KR" sz="2000" b="0" i="1" u="none" strike="noStrike" kern="0" cap="none" spc="0" normalizeH="0" baseline="0" noProof="0" dirty="0">
                <a:ln>
                  <a:noFill/>
                </a:ln>
                <a:solidFill>
                  <a:srgbClr val="1C9F91"/>
                </a:solidFill>
                <a:effectLst/>
                <a:uLnTx/>
                <a:uFillTx/>
              </a:rPr>
              <a:t>simple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but </a:t>
            </a:r>
            <a:r>
              <a:rPr kumimoji="0" lang="en-US" altLang="ko-KR" sz="2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slow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solution</a:t>
            </a:r>
          </a:p>
        </p:txBody>
      </p:sp>
      <p:pic>
        <p:nvPicPr>
          <p:cNvPr id="10" name="Picture 9" descr="data-hazard-bubble-no-forwarding">
            <a:extLst>
              <a:ext uri="{FF2B5EF4-FFF2-40B4-BE49-F238E27FC236}">
                <a16:creationId xmlns:a16="http://schemas.microsoft.com/office/drawing/2014/main" id="{B40C6A41-87D4-4266-B7EE-4B580EE4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68" y="3211366"/>
            <a:ext cx="7700185" cy="268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044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Control hazards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5FE688-04EE-43F4-83AB-92016E44C71A}"/>
              </a:ext>
            </a:extLst>
          </p:cNvPr>
          <p:cNvSpPr/>
          <p:nvPr/>
        </p:nvSpPr>
        <p:spPr>
          <a:xfrm>
            <a:off x="202467" y="1109301"/>
            <a:ext cx="880872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Control Hazards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arise from the need to make a decision based on the results of one instruction while other are executing.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8B1AB-16FE-4127-842F-AADC81AB3C85}"/>
              </a:ext>
            </a:extLst>
          </p:cNvPr>
          <p:cNvSpPr/>
          <p:nvPr/>
        </p:nvSpPr>
        <p:spPr>
          <a:xfrm>
            <a:off x="202467" y="1765352"/>
            <a:ext cx="880872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Branch Instruction: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The pipeline cannot know what the next instruction should be!</a:t>
            </a:r>
          </a:p>
        </p:txBody>
      </p:sp>
    </p:spTree>
    <p:extLst>
      <p:ext uri="{BB962C8B-B14F-4D97-AF65-F5344CB8AC3E}">
        <p14:creationId xmlns:p14="http://schemas.microsoft.com/office/powerpoint/2010/main" val="26861402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Branches in the original Pipelined Datapath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E2920-1A5B-FA85-44DE-2B7128B3C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56557"/>
            <a:ext cx="7772400" cy="475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30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Branches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pSp>
        <p:nvGrpSpPr>
          <p:cNvPr id="26" name="object 3">
            <a:extLst>
              <a:ext uri="{FF2B5EF4-FFF2-40B4-BE49-F238E27FC236}">
                <a16:creationId xmlns:a16="http://schemas.microsoft.com/office/drawing/2014/main" id="{4352E9FA-CCD8-D0B7-F985-6E902AD1BA68}"/>
              </a:ext>
            </a:extLst>
          </p:cNvPr>
          <p:cNvGrpSpPr/>
          <p:nvPr/>
        </p:nvGrpSpPr>
        <p:grpSpPr>
          <a:xfrm>
            <a:off x="4040506" y="4549596"/>
            <a:ext cx="684530" cy="876300"/>
            <a:chOff x="4435475" y="4743450"/>
            <a:chExt cx="684530" cy="876300"/>
          </a:xfrm>
        </p:grpSpPr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38F01C6F-7B85-00B8-C640-229662E50E4C}"/>
                </a:ext>
              </a:extLst>
            </p:cNvPr>
            <p:cNvSpPr/>
            <p:nvPr/>
          </p:nvSpPr>
          <p:spPr>
            <a:xfrm>
              <a:off x="4441825" y="47498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bject 5">
              <a:extLst>
                <a:ext uri="{FF2B5EF4-FFF2-40B4-BE49-F238E27FC236}">
                  <a16:creationId xmlns:a16="http://schemas.microsoft.com/office/drawing/2014/main" id="{C058AADE-38EF-DC6D-B5D4-E910AEFA631E}"/>
                </a:ext>
              </a:extLst>
            </p:cNvPr>
            <p:cNvSpPr/>
            <p:nvPr/>
          </p:nvSpPr>
          <p:spPr>
            <a:xfrm>
              <a:off x="4778375" y="4835525"/>
              <a:ext cx="335280" cy="692150"/>
            </a:xfrm>
            <a:custGeom>
              <a:avLst/>
              <a:gdLst/>
              <a:ahLst/>
              <a:cxnLst/>
              <a:rect l="l" t="t" r="r" b="b"/>
              <a:pathLst>
                <a:path w="335279" h="692150">
                  <a:moveTo>
                    <a:pt x="0" y="0"/>
                  </a:moveTo>
                  <a:lnTo>
                    <a:pt x="0" y="259587"/>
                  </a:lnTo>
                </a:path>
                <a:path w="335279" h="692150">
                  <a:moveTo>
                    <a:pt x="0" y="432562"/>
                  </a:moveTo>
                  <a:lnTo>
                    <a:pt x="0" y="692150"/>
                  </a:lnTo>
                </a:path>
                <a:path w="335279" h="692150">
                  <a:moveTo>
                    <a:pt x="0" y="432562"/>
                  </a:moveTo>
                  <a:lnTo>
                    <a:pt x="167512" y="346075"/>
                  </a:lnTo>
                </a:path>
                <a:path w="335279" h="692150">
                  <a:moveTo>
                    <a:pt x="167512" y="346075"/>
                  </a:moveTo>
                  <a:lnTo>
                    <a:pt x="0" y="259587"/>
                  </a:lnTo>
                </a:path>
                <a:path w="335279" h="692150">
                  <a:moveTo>
                    <a:pt x="0" y="692150"/>
                  </a:moveTo>
                  <a:lnTo>
                    <a:pt x="335025" y="519049"/>
                  </a:lnTo>
                </a:path>
                <a:path w="335279" h="692150">
                  <a:moveTo>
                    <a:pt x="0" y="0"/>
                  </a:moveTo>
                  <a:lnTo>
                    <a:pt x="335025" y="172974"/>
                  </a:lnTo>
                </a:path>
                <a:path w="335279" h="692150">
                  <a:moveTo>
                    <a:pt x="335025" y="172974"/>
                  </a:moveTo>
                  <a:lnTo>
                    <a:pt x="335025" y="519049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object 6">
            <a:extLst>
              <a:ext uri="{FF2B5EF4-FFF2-40B4-BE49-F238E27FC236}">
                <a16:creationId xmlns:a16="http://schemas.microsoft.com/office/drawing/2014/main" id="{1ECC7F8E-4B65-C847-DDFE-EC4CC543C8BA}"/>
              </a:ext>
            </a:extLst>
          </p:cNvPr>
          <p:cNvSpPr txBox="1"/>
          <p:nvPr/>
        </p:nvSpPr>
        <p:spPr>
          <a:xfrm>
            <a:off x="5221606" y="4728919"/>
            <a:ext cx="335280" cy="30777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80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F17A385E-4A61-7055-4D92-041C6EFC92CA}"/>
              </a:ext>
            </a:extLst>
          </p:cNvPr>
          <p:cNvSpPr txBox="1"/>
          <p:nvPr/>
        </p:nvSpPr>
        <p:spPr>
          <a:xfrm>
            <a:off x="3545206" y="4728919"/>
            <a:ext cx="335280" cy="30777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80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C1072D9A-EDB2-C1EF-BE96-CBB58BE65B92}"/>
              </a:ext>
            </a:extLst>
          </p:cNvPr>
          <p:cNvSpPr txBox="1"/>
          <p:nvPr/>
        </p:nvSpPr>
        <p:spPr>
          <a:xfrm>
            <a:off x="6059806" y="4728919"/>
            <a:ext cx="335280" cy="30777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80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6892679D-D979-88C7-12A4-ACA928615F58}"/>
              </a:ext>
            </a:extLst>
          </p:cNvPr>
          <p:cNvSpPr txBox="1"/>
          <p:nvPr/>
        </p:nvSpPr>
        <p:spPr>
          <a:xfrm>
            <a:off x="2707006" y="4728919"/>
            <a:ext cx="335280" cy="30777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80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10">
            <a:extLst>
              <a:ext uri="{FF2B5EF4-FFF2-40B4-BE49-F238E27FC236}">
                <a16:creationId xmlns:a16="http://schemas.microsoft.com/office/drawing/2014/main" id="{1074700A-363A-821C-BC48-2843AE6ED02E}"/>
              </a:ext>
            </a:extLst>
          </p:cNvPr>
          <p:cNvGrpSpPr/>
          <p:nvPr/>
        </p:nvGrpSpPr>
        <p:grpSpPr>
          <a:xfrm>
            <a:off x="3035682" y="4549596"/>
            <a:ext cx="516255" cy="876300"/>
            <a:chOff x="3430651" y="4743450"/>
            <a:chExt cx="516255" cy="876300"/>
          </a:xfrm>
        </p:grpSpPr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56AEDDD5-7FE2-7D29-7BE3-220E8EBEB493}"/>
                </a:ext>
              </a:extLst>
            </p:cNvPr>
            <p:cNvSpPr/>
            <p:nvPr/>
          </p:nvSpPr>
          <p:spPr>
            <a:xfrm>
              <a:off x="3603625" y="47498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12">
              <a:extLst>
                <a:ext uri="{FF2B5EF4-FFF2-40B4-BE49-F238E27FC236}">
                  <a16:creationId xmlns:a16="http://schemas.microsoft.com/office/drawing/2014/main" id="{42948FF9-8FFE-E8AA-B1A5-E2ABF1AAD360}"/>
                </a:ext>
              </a:extLst>
            </p:cNvPr>
            <p:cNvSpPr/>
            <p:nvPr/>
          </p:nvSpPr>
          <p:spPr>
            <a:xfrm>
              <a:off x="3437001" y="5181600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6624" y="0"/>
                  </a:lnTo>
                </a:path>
                <a:path w="503554">
                  <a:moveTo>
                    <a:pt x="334899" y="0"/>
                  </a:moveTo>
                  <a:lnTo>
                    <a:pt x="50317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object 13">
            <a:extLst>
              <a:ext uri="{FF2B5EF4-FFF2-40B4-BE49-F238E27FC236}">
                <a16:creationId xmlns:a16="http://schemas.microsoft.com/office/drawing/2014/main" id="{0CF0706C-1319-E56F-989D-4ECCB3926A19}"/>
              </a:ext>
            </a:extLst>
          </p:cNvPr>
          <p:cNvGrpSpPr/>
          <p:nvPr/>
        </p:nvGrpSpPr>
        <p:grpSpPr>
          <a:xfrm>
            <a:off x="3873882" y="4463871"/>
            <a:ext cx="2192655" cy="2171700"/>
            <a:chOff x="4268851" y="4657725"/>
            <a:chExt cx="2192655" cy="2171700"/>
          </a:xfrm>
        </p:grpSpPr>
        <p:sp>
          <p:nvSpPr>
            <p:cNvPr id="37" name="object 14">
              <a:extLst>
                <a:ext uri="{FF2B5EF4-FFF2-40B4-BE49-F238E27FC236}">
                  <a16:creationId xmlns:a16="http://schemas.microsoft.com/office/drawing/2014/main" id="{F9B3856A-1BBD-1058-8B9B-917FFCAFB33F}"/>
                </a:ext>
              </a:extLst>
            </p:cNvPr>
            <p:cNvSpPr/>
            <p:nvPr/>
          </p:nvSpPr>
          <p:spPr>
            <a:xfrm>
              <a:off x="4275201" y="5008499"/>
              <a:ext cx="167005" cy="346075"/>
            </a:xfrm>
            <a:custGeom>
              <a:avLst/>
              <a:gdLst/>
              <a:ahLst/>
              <a:cxnLst/>
              <a:rect l="l" t="t" r="r" b="b"/>
              <a:pathLst>
                <a:path w="167004" h="346075">
                  <a:moveTo>
                    <a:pt x="0" y="0"/>
                  </a:moveTo>
                  <a:lnTo>
                    <a:pt x="166624" y="0"/>
                  </a:lnTo>
                </a:path>
                <a:path w="167004" h="346075">
                  <a:moveTo>
                    <a:pt x="0" y="346075"/>
                  </a:moveTo>
                  <a:lnTo>
                    <a:pt x="166624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15">
              <a:extLst>
                <a:ext uri="{FF2B5EF4-FFF2-40B4-BE49-F238E27FC236}">
                  <a16:creationId xmlns:a16="http://schemas.microsoft.com/office/drawing/2014/main" id="{6BB73F12-239B-7544-EA9F-C6CABF3A98B8}"/>
                </a:ext>
              </a:extLst>
            </p:cNvPr>
            <p:cNvSpPr/>
            <p:nvPr/>
          </p:nvSpPr>
          <p:spPr>
            <a:xfrm>
              <a:off x="4610100" y="5008499"/>
              <a:ext cx="168275" cy="346075"/>
            </a:xfrm>
            <a:custGeom>
              <a:avLst/>
              <a:gdLst/>
              <a:ahLst/>
              <a:cxnLst/>
              <a:rect l="l" t="t" r="r" b="b"/>
              <a:pathLst>
                <a:path w="168275" h="346075">
                  <a:moveTo>
                    <a:pt x="0" y="0"/>
                  </a:moveTo>
                  <a:lnTo>
                    <a:pt x="168275" y="0"/>
                  </a:lnTo>
                </a:path>
                <a:path w="168275" h="346075">
                  <a:moveTo>
                    <a:pt x="0" y="346075"/>
                  </a:moveTo>
                  <a:lnTo>
                    <a:pt x="168275" y="346075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16">
              <a:extLst>
                <a:ext uri="{FF2B5EF4-FFF2-40B4-BE49-F238E27FC236}">
                  <a16:creationId xmlns:a16="http://schemas.microsoft.com/office/drawing/2014/main" id="{745A21EB-C649-BE9F-0381-F01133A181A0}"/>
                </a:ext>
              </a:extLst>
            </p:cNvPr>
            <p:cNvSpPr/>
            <p:nvPr/>
          </p:nvSpPr>
          <p:spPr>
            <a:xfrm>
              <a:off x="5280025" y="47498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17">
              <a:extLst>
                <a:ext uri="{FF2B5EF4-FFF2-40B4-BE49-F238E27FC236}">
                  <a16:creationId xmlns:a16="http://schemas.microsoft.com/office/drawing/2014/main" id="{A22E6B1A-9738-486A-186D-0BA557C15481}"/>
                </a:ext>
              </a:extLst>
            </p:cNvPr>
            <p:cNvSpPr/>
            <p:nvPr/>
          </p:nvSpPr>
          <p:spPr>
            <a:xfrm>
              <a:off x="5113401" y="5181600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624" y="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bject 18">
              <a:extLst>
                <a:ext uri="{FF2B5EF4-FFF2-40B4-BE49-F238E27FC236}">
                  <a16:creationId xmlns:a16="http://schemas.microsoft.com/office/drawing/2014/main" id="{0974D038-60DF-ED4C-6367-34585914B4EF}"/>
                </a:ext>
              </a:extLst>
            </p:cNvPr>
            <p:cNvSpPr/>
            <p:nvPr/>
          </p:nvSpPr>
          <p:spPr>
            <a:xfrm>
              <a:off x="5448300" y="5181600"/>
              <a:ext cx="669925" cy="346075"/>
            </a:xfrm>
            <a:custGeom>
              <a:avLst/>
              <a:gdLst/>
              <a:ahLst/>
              <a:cxnLst/>
              <a:rect l="l" t="t" r="r" b="b"/>
              <a:pathLst>
                <a:path w="669925" h="346075">
                  <a:moveTo>
                    <a:pt x="0" y="0"/>
                  </a:moveTo>
                  <a:lnTo>
                    <a:pt x="168275" y="0"/>
                  </a:lnTo>
                </a:path>
                <a:path w="669925" h="346075">
                  <a:moveTo>
                    <a:pt x="84200" y="0"/>
                  </a:moveTo>
                  <a:lnTo>
                    <a:pt x="84200" y="346075"/>
                  </a:lnTo>
                </a:path>
                <a:path w="669925" h="346075">
                  <a:moveTo>
                    <a:pt x="503300" y="0"/>
                  </a:moveTo>
                  <a:lnTo>
                    <a:pt x="6699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bject 19">
              <a:extLst>
                <a:ext uri="{FF2B5EF4-FFF2-40B4-BE49-F238E27FC236}">
                  <a16:creationId xmlns:a16="http://schemas.microsoft.com/office/drawing/2014/main" id="{78EE1C16-9C00-76EB-5C5D-EDEC322C0C99}"/>
                </a:ext>
              </a:extLst>
            </p:cNvPr>
            <p:cNvSpPr/>
            <p:nvPr/>
          </p:nvSpPr>
          <p:spPr>
            <a:xfrm>
              <a:off x="6118225" y="47498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bject 20">
              <a:extLst>
                <a:ext uri="{FF2B5EF4-FFF2-40B4-BE49-F238E27FC236}">
                  <a16:creationId xmlns:a16="http://schemas.microsoft.com/office/drawing/2014/main" id="{83CF57FE-7F53-5A23-1610-2ED9E152B5F5}"/>
                </a:ext>
              </a:extLst>
            </p:cNvPr>
            <p:cNvSpPr/>
            <p:nvPr/>
          </p:nvSpPr>
          <p:spPr>
            <a:xfrm>
              <a:off x="5532501" y="5181600"/>
              <a:ext cx="922655" cy="346075"/>
            </a:xfrm>
            <a:custGeom>
              <a:avLst/>
              <a:gdLst/>
              <a:ahLst/>
              <a:cxnLst/>
              <a:rect l="l" t="t" r="r" b="b"/>
              <a:pathLst>
                <a:path w="922654" h="346075">
                  <a:moveTo>
                    <a:pt x="753999" y="0"/>
                  </a:moveTo>
                  <a:lnTo>
                    <a:pt x="922274" y="0"/>
                  </a:lnTo>
                </a:path>
                <a:path w="922654" h="346075">
                  <a:moveTo>
                    <a:pt x="0" y="346075"/>
                  </a:moveTo>
                  <a:lnTo>
                    <a:pt x="503174" y="346075"/>
                  </a:lnTo>
                </a:path>
                <a:path w="922654" h="346075">
                  <a:moveTo>
                    <a:pt x="503174" y="172974"/>
                  </a:moveTo>
                  <a:lnTo>
                    <a:pt x="585724" y="172974"/>
                  </a:lnTo>
                </a:path>
                <a:path w="922654" h="346075">
                  <a:moveTo>
                    <a:pt x="503174" y="172974"/>
                  </a:moveTo>
                  <a:lnTo>
                    <a:pt x="503174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bject 21">
              <a:extLst>
                <a:ext uri="{FF2B5EF4-FFF2-40B4-BE49-F238E27FC236}">
                  <a16:creationId xmlns:a16="http://schemas.microsoft.com/office/drawing/2014/main" id="{62B15108-7A79-9690-8C01-01D3033DBA8E}"/>
                </a:ext>
              </a:extLst>
            </p:cNvPr>
            <p:cNvSpPr/>
            <p:nvPr/>
          </p:nvSpPr>
          <p:spPr>
            <a:xfrm>
              <a:off x="6202426" y="4664075"/>
              <a:ext cx="0" cy="2159000"/>
            </a:xfrm>
            <a:custGeom>
              <a:avLst/>
              <a:gdLst/>
              <a:ahLst/>
              <a:cxnLst/>
              <a:rect l="l" t="t" r="r" b="b"/>
              <a:pathLst>
                <a:path h="2159000">
                  <a:moveTo>
                    <a:pt x="0" y="0"/>
                  </a:moveTo>
                  <a:lnTo>
                    <a:pt x="0" y="2159000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object 22">
            <a:extLst>
              <a:ext uri="{FF2B5EF4-FFF2-40B4-BE49-F238E27FC236}">
                <a16:creationId xmlns:a16="http://schemas.microsoft.com/office/drawing/2014/main" id="{CA79FCA8-0835-D84C-BA0A-26448FB355A8}"/>
              </a:ext>
            </a:extLst>
          </p:cNvPr>
          <p:cNvSpPr txBox="1"/>
          <p:nvPr/>
        </p:nvSpPr>
        <p:spPr>
          <a:xfrm>
            <a:off x="448514" y="4857063"/>
            <a:ext cx="193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$2,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$3,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23">
            <a:extLst>
              <a:ext uri="{FF2B5EF4-FFF2-40B4-BE49-F238E27FC236}">
                <a16:creationId xmlns:a16="http://schemas.microsoft.com/office/drawing/2014/main" id="{BD4A94F3-CA66-742F-BB8D-1C585FBE39FC}"/>
              </a:ext>
            </a:extLst>
          </p:cNvPr>
          <p:cNvSpPr txBox="1"/>
          <p:nvPr/>
        </p:nvSpPr>
        <p:spPr>
          <a:xfrm>
            <a:off x="448513" y="5835471"/>
            <a:ext cx="9230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sz="1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sz="1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24">
            <a:extLst>
              <a:ext uri="{FF2B5EF4-FFF2-40B4-BE49-F238E27FC236}">
                <a16:creationId xmlns:a16="http://schemas.microsoft.com/office/drawing/2014/main" id="{B164A301-2A07-703C-1466-01FCBC47B416}"/>
              </a:ext>
            </a:extLst>
          </p:cNvPr>
          <p:cNvSpPr txBox="1"/>
          <p:nvPr/>
        </p:nvSpPr>
        <p:spPr>
          <a:xfrm>
            <a:off x="3545206" y="5765621"/>
            <a:ext cx="335280" cy="313547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>
              <a:lnSpc>
                <a:spcPct val="100000"/>
              </a:lnSpc>
            </a:pPr>
            <a:r>
              <a:rPr sz="11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object 25">
            <a:extLst>
              <a:ext uri="{FF2B5EF4-FFF2-40B4-BE49-F238E27FC236}">
                <a16:creationId xmlns:a16="http://schemas.microsoft.com/office/drawing/2014/main" id="{1382C0A5-B65D-1033-4F25-370AEEC215F0}"/>
              </a:ext>
            </a:extLst>
          </p:cNvPr>
          <p:cNvGrpSpPr/>
          <p:nvPr/>
        </p:nvGrpSpPr>
        <p:grpSpPr>
          <a:xfrm>
            <a:off x="3873882" y="5586233"/>
            <a:ext cx="347980" cy="876300"/>
            <a:chOff x="4268851" y="5780087"/>
            <a:chExt cx="347980" cy="876300"/>
          </a:xfrm>
        </p:grpSpPr>
        <p:sp>
          <p:nvSpPr>
            <p:cNvPr id="49" name="object 26">
              <a:extLst>
                <a:ext uri="{FF2B5EF4-FFF2-40B4-BE49-F238E27FC236}">
                  <a16:creationId xmlns:a16="http://schemas.microsoft.com/office/drawing/2014/main" id="{0CC337A8-2B84-0126-6923-7F04C07DD66D}"/>
                </a:ext>
              </a:extLst>
            </p:cNvPr>
            <p:cNvSpPr/>
            <p:nvPr/>
          </p:nvSpPr>
          <p:spPr>
            <a:xfrm>
              <a:off x="4441825" y="5786437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bject 27">
              <a:extLst>
                <a:ext uri="{FF2B5EF4-FFF2-40B4-BE49-F238E27FC236}">
                  <a16:creationId xmlns:a16="http://schemas.microsoft.com/office/drawing/2014/main" id="{E487E239-48A5-7D97-1B60-9F9BC75B4846}"/>
                </a:ext>
              </a:extLst>
            </p:cNvPr>
            <p:cNvSpPr/>
            <p:nvPr/>
          </p:nvSpPr>
          <p:spPr>
            <a:xfrm>
              <a:off x="4275201" y="6218301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624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object 28">
            <a:extLst>
              <a:ext uri="{FF2B5EF4-FFF2-40B4-BE49-F238E27FC236}">
                <a16:creationId xmlns:a16="http://schemas.microsoft.com/office/drawing/2014/main" id="{CDEDAF14-1ED3-4967-C8CA-C40FE3299F3F}"/>
              </a:ext>
            </a:extLst>
          </p:cNvPr>
          <p:cNvSpPr txBox="1"/>
          <p:nvPr/>
        </p:nvSpPr>
        <p:spPr>
          <a:xfrm>
            <a:off x="227839" y="919656"/>
            <a:ext cx="8826500" cy="362919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computed.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5651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running!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0435">
              <a:lnSpc>
                <a:spcPct val="100000"/>
              </a:lnSpc>
              <a:spcBef>
                <a:spcPts val="1655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6360">
              <a:lnSpc>
                <a:spcPct val="100000"/>
              </a:lnSpc>
              <a:tabLst>
                <a:tab pos="3456940" algn="l"/>
                <a:tab pos="4285615" algn="l"/>
                <a:tab pos="5116830" algn="l"/>
                <a:tab pos="6005195" algn="l"/>
                <a:tab pos="6835775" algn="l"/>
                <a:tab pos="7654290" algn="l"/>
                <a:tab pos="8480425" algn="l"/>
              </a:tabLst>
            </a:pP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bject 29">
            <a:extLst>
              <a:ext uri="{FF2B5EF4-FFF2-40B4-BE49-F238E27FC236}">
                <a16:creationId xmlns:a16="http://schemas.microsoft.com/office/drawing/2014/main" id="{2626A78A-48D4-90A8-0552-96360C107B81}"/>
              </a:ext>
            </a:extLst>
          </p:cNvPr>
          <p:cNvSpPr/>
          <p:nvPr/>
        </p:nvSpPr>
        <p:spPr>
          <a:xfrm>
            <a:off x="6645657" y="4470221"/>
            <a:ext cx="0" cy="2159000"/>
          </a:xfrm>
          <a:custGeom>
            <a:avLst/>
            <a:gdLst/>
            <a:ahLst/>
            <a:cxnLst/>
            <a:rect l="l" t="t" r="r" b="b"/>
            <a:pathLst>
              <a:path h="2159000">
                <a:moveTo>
                  <a:pt x="0" y="0"/>
                </a:moveTo>
                <a:lnTo>
                  <a:pt x="0" y="2159000"/>
                </a:lnTo>
              </a:path>
            </a:pathLst>
          </a:custGeom>
          <a:ln w="12700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30">
            <a:extLst>
              <a:ext uri="{FF2B5EF4-FFF2-40B4-BE49-F238E27FC236}">
                <a16:creationId xmlns:a16="http://schemas.microsoft.com/office/drawing/2014/main" id="{3C0D4718-C322-9CA3-27F6-10F03DAAEE24}"/>
              </a:ext>
            </a:extLst>
          </p:cNvPr>
          <p:cNvSpPr/>
          <p:nvPr/>
        </p:nvSpPr>
        <p:spPr>
          <a:xfrm>
            <a:off x="7483857" y="4470221"/>
            <a:ext cx="0" cy="2159000"/>
          </a:xfrm>
          <a:custGeom>
            <a:avLst/>
            <a:gdLst/>
            <a:ahLst/>
            <a:cxnLst/>
            <a:rect l="l" t="t" r="r" b="b"/>
            <a:pathLst>
              <a:path h="2159000">
                <a:moveTo>
                  <a:pt x="0" y="0"/>
                </a:moveTo>
                <a:lnTo>
                  <a:pt x="0" y="2159000"/>
                </a:lnTo>
              </a:path>
            </a:pathLst>
          </a:custGeom>
          <a:ln w="12700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31">
            <a:extLst>
              <a:ext uri="{FF2B5EF4-FFF2-40B4-BE49-F238E27FC236}">
                <a16:creationId xmlns:a16="http://schemas.microsoft.com/office/drawing/2014/main" id="{CBFA5814-2295-8381-ECB8-4E44D567F7E9}"/>
              </a:ext>
            </a:extLst>
          </p:cNvPr>
          <p:cNvSpPr/>
          <p:nvPr/>
        </p:nvSpPr>
        <p:spPr>
          <a:xfrm>
            <a:off x="8322057" y="4470221"/>
            <a:ext cx="0" cy="2159000"/>
          </a:xfrm>
          <a:custGeom>
            <a:avLst/>
            <a:gdLst/>
            <a:ahLst/>
            <a:cxnLst/>
            <a:rect l="l" t="t" r="r" b="b"/>
            <a:pathLst>
              <a:path h="2159000">
                <a:moveTo>
                  <a:pt x="0" y="0"/>
                </a:moveTo>
                <a:lnTo>
                  <a:pt x="0" y="2159000"/>
                </a:lnTo>
              </a:path>
            </a:pathLst>
          </a:custGeom>
          <a:ln w="12700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bject 32">
            <a:extLst>
              <a:ext uri="{FF2B5EF4-FFF2-40B4-BE49-F238E27FC236}">
                <a16:creationId xmlns:a16="http://schemas.microsoft.com/office/drawing/2014/main" id="{4197A2A4-152C-0DDF-DBA7-E8DD9F78E7C2}"/>
              </a:ext>
            </a:extLst>
          </p:cNvPr>
          <p:cNvSpPr/>
          <p:nvPr/>
        </p:nvSpPr>
        <p:spPr>
          <a:xfrm>
            <a:off x="4131057" y="4470221"/>
            <a:ext cx="838200" cy="2159000"/>
          </a:xfrm>
          <a:custGeom>
            <a:avLst/>
            <a:gdLst/>
            <a:ahLst/>
            <a:cxnLst/>
            <a:rect l="l" t="t" r="r" b="b"/>
            <a:pathLst>
              <a:path w="838200" h="2159000">
                <a:moveTo>
                  <a:pt x="838200" y="0"/>
                </a:moveTo>
                <a:lnTo>
                  <a:pt x="838200" y="2159000"/>
                </a:lnTo>
              </a:path>
              <a:path w="838200" h="2159000">
                <a:moveTo>
                  <a:pt x="0" y="0"/>
                </a:moveTo>
                <a:lnTo>
                  <a:pt x="0" y="2159000"/>
                </a:lnTo>
              </a:path>
            </a:pathLst>
          </a:custGeom>
          <a:ln w="12700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bject 33">
            <a:extLst>
              <a:ext uri="{FF2B5EF4-FFF2-40B4-BE49-F238E27FC236}">
                <a16:creationId xmlns:a16="http://schemas.microsoft.com/office/drawing/2014/main" id="{CF15946C-A645-E71D-10B2-833DC3F8B358}"/>
              </a:ext>
            </a:extLst>
          </p:cNvPr>
          <p:cNvSpPr/>
          <p:nvPr/>
        </p:nvSpPr>
        <p:spPr>
          <a:xfrm>
            <a:off x="3292857" y="4470221"/>
            <a:ext cx="0" cy="2159000"/>
          </a:xfrm>
          <a:custGeom>
            <a:avLst/>
            <a:gdLst/>
            <a:ahLst/>
            <a:cxnLst/>
            <a:rect l="l" t="t" r="r" b="b"/>
            <a:pathLst>
              <a:path h="2159000">
                <a:moveTo>
                  <a:pt x="0" y="0"/>
                </a:moveTo>
                <a:lnTo>
                  <a:pt x="0" y="2159000"/>
                </a:lnTo>
              </a:path>
            </a:pathLst>
          </a:custGeom>
          <a:ln w="12700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953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Stalling is one 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C83D2398-293C-4961-C1F9-90A7A652B6E5}"/>
              </a:ext>
            </a:extLst>
          </p:cNvPr>
          <p:cNvSpPr txBox="1"/>
          <p:nvPr/>
        </p:nvSpPr>
        <p:spPr>
          <a:xfrm>
            <a:off x="227840" y="1095938"/>
            <a:ext cx="5617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stalling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550F3C3-0C39-3699-C0B3-EBA75CE9CA0C}"/>
              </a:ext>
            </a:extLst>
          </p:cNvPr>
          <p:cNvSpPr txBox="1"/>
          <p:nvPr/>
        </p:nvSpPr>
        <p:spPr>
          <a:xfrm>
            <a:off x="227840" y="5120186"/>
            <a:ext cx="8439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CF68715-E21B-E8BD-AC15-1493C305CD3A}"/>
              </a:ext>
            </a:extLst>
          </p:cNvPr>
          <p:cNvGrpSpPr/>
          <p:nvPr/>
        </p:nvGrpSpPr>
        <p:grpSpPr>
          <a:xfrm>
            <a:off x="3981833" y="2549453"/>
            <a:ext cx="684530" cy="876300"/>
            <a:chOff x="4376801" y="2627376"/>
            <a:chExt cx="684530" cy="87630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E7F3CAD6-5FA8-FC5C-B3B9-F37AF07EE878}"/>
                </a:ext>
              </a:extLst>
            </p:cNvPr>
            <p:cNvSpPr/>
            <p:nvPr/>
          </p:nvSpPr>
          <p:spPr>
            <a:xfrm>
              <a:off x="4383151" y="2633726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F802E68B-0841-EE19-431D-0279E59BA4BD}"/>
                </a:ext>
              </a:extLst>
            </p:cNvPr>
            <p:cNvSpPr/>
            <p:nvPr/>
          </p:nvSpPr>
          <p:spPr>
            <a:xfrm>
              <a:off x="4719701" y="2720975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79">
                  <a:moveTo>
                    <a:pt x="0" y="0"/>
                  </a:moveTo>
                  <a:lnTo>
                    <a:pt x="0" y="258952"/>
                  </a:lnTo>
                </a:path>
                <a:path w="335279" h="690879">
                  <a:moveTo>
                    <a:pt x="0" y="431546"/>
                  </a:moveTo>
                  <a:lnTo>
                    <a:pt x="0" y="690626"/>
                  </a:lnTo>
                </a:path>
                <a:path w="335279" h="690879">
                  <a:moveTo>
                    <a:pt x="0" y="431546"/>
                  </a:moveTo>
                  <a:lnTo>
                    <a:pt x="167386" y="345313"/>
                  </a:lnTo>
                </a:path>
                <a:path w="335279" h="690879">
                  <a:moveTo>
                    <a:pt x="167386" y="345313"/>
                  </a:moveTo>
                  <a:lnTo>
                    <a:pt x="0" y="258952"/>
                  </a:lnTo>
                </a:path>
                <a:path w="335279" h="690879">
                  <a:moveTo>
                    <a:pt x="0" y="690626"/>
                  </a:moveTo>
                  <a:lnTo>
                    <a:pt x="334899" y="517905"/>
                  </a:lnTo>
                </a:path>
                <a:path w="335279" h="690879">
                  <a:moveTo>
                    <a:pt x="0" y="0"/>
                  </a:moveTo>
                  <a:lnTo>
                    <a:pt x="334899" y="172592"/>
                  </a:lnTo>
                </a:path>
                <a:path w="335279" h="690879">
                  <a:moveTo>
                    <a:pt x="334899" y="172592"/>
                  </a:moveTo>
                  <a:lnTo>
                    <a:pt x="334899" y="517905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A77CE60E-E7C8-51DA-26E6-5683A321129E}"/>
              </a:ext>
            </a:extLst>
          </p:cNvPr>
          <p:cNvSpPr txBox="1"/>
          <p:nvPr/>
        </p:nvSpPr>
        <p:spPr>
          <a:xfrm>
            <a:off x="5162933" y="2728840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3656D3B9-055D-6637-2298-EE08307BD84E}"/>
              </a:ext>
            </a:extLst>
          </p:cNvPr>
          <p:cNvSpPr txBox="1"/>
          <p:nvPr/>
        </p:nvSpPr>
        <p:spPr>
          <a:xfrm>
            <a:off x="3488882" y="2728840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69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F870FB75-980D-89D7-197E-07CA11D400BA}"/>
              </a:ext>
            </a:extLst>
          </p:cNvPr>
          <p:cNvSpPr txBox="1"/>
          <p:nvPr/>
        </p:nvSpPr>
        <p:spPr>
          <a:xfrm>
            <a:off x="6001133" y="2728840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244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2630FD7B-0401-5B74-92B0-2C72E0CEC639}"/>
              </a:ext>
            </a:extLst>
          </p:cNvPr>
          <p:cNvSpPr txBox="1"/>
          <p:nvPr/>
        </p:nvSpPr>
        <p:spPr>
          <a:xfrm>
            <a:off x="2648333" y="2728840"/>
            <a:ext cx="335280" cy="3141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235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7B19AC4F-1212-8FB7-2048-9EBD3E22FAC7}"/>
              </a:ext>
            </a:extLst>
          </p:cNvPr>
          <p:cNvGrpSpPr/>
          <p:nvPr/>
        </p:nvGrpSpPr>
        <p:grpSpPr>
          <a:xfrm>
            <a:off x="3815082" y="2463728"/>
            <a:ext cx="2192655" cy="2171700"/>
            <a:chOff x="4210050" y="2541651"/>
            <a:chExt cx="2192655" cy="2171700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7DA2C7A2-5419-660F-5716-F8FD2602D37C}"/>
                </a:ext>
              </a:extLst>
            </p:cNvPr>
            <p:cNvSpPr/>
            <p:nvPr/>
          </p:nvSpPr>
          <p:spPr>
            <a:xfrm>
              <a:off x="4216400" y="2893949"/>
              <a:ext cx="167005" cy="344805"/>
            </a:xfrm>
            <a:custGeom>
              <a:avLst/>
              <a:gdLst/>
              <a:ahLst/>
              <a:cxnLst/>
              <a:rect l="l" t="t" r="r" b="b"/>
              <a:pathLst>
                <a:path w="167004" h="344805">
                  <a:moveTo>
                    <a:pt x="0" y="0"/>
                  </a:moveTo>
                  <a:lnTo>
                    <a:pt x="166750" y="0"/>
                  </a:lnTo>
                </a:path>
                <a:path w="167004" h="344805">
                  <a:moveTo>
                    <a:pt x="0" y="344550"/>
                  </a:moveTo>
                  <a:lnTo>
                    <a:pt x="166750" y="344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B8BD34F7-3CD6-D087-E1B6-CDBD8390A34B}"/>
                </a:ext>
              </a:extLst>
            </p:cNvPr>
            <p:cNvSpPr/>
            <p:nvPr/>
          </p:nvSpPr>
          <p:spPr>
            <a:xfrm>
              <a:off x="4551425" y="2893949"/>
              <a:ext cx="168275" cy="344805"/>
            </a:xfrm>
            <a:custGeom>
              <a:avLst/>
              <a:gdLst/>
              <a:ahLst/>
              <a:cxnLst/>
              <a:rect l="l" t="t" r="r" b="b"/>
              <a:pathLst>
                <a:path w="168275" h="344805">
                  <a:moveTo>
                    <a:pt x="0" y="0"/>
                  </a:moveTo>
                  <a:lnTo>
                    <a:pt x="168275" y="0"/>
                  </a:lnTo>
                </a:path>
                <a:path w="168275" h="344805">
                  <a:moveTo>
                    <a:pt x="0" y="344550"/>
                  </a:moveTo>
                  <a:lnTo>
                    <a:pt x="168275" y="34455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0F38FC49-F9F3-F09B-5976-0FD5E2D3E7E8}"/>
                </a:ext>
              </a:extLst>
            </p:cNvPr>
            <p:cNvSpPr/>
            <p:nvPr/>
          </p:nvSpPr>
          <p:spPr>
            <a:xfrm>
              <a:off x="5221350" y="2633726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08563987-1402-C04A-3E6E-10A348EE3491}"/>
                </a:ext>
              </a:extLst>
            </p:cNvPr>
            <p:cNvSpPr/>
            <p:nvPr/>
          </p:nvSpPr>
          <p:spPr>
            <a:xfrm>
              <a:off x="5054600" y="3065399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750" y="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0C33ECE7-A3B6-95EC-8C0A-76189A0F7DCF}"/>
                </a:ext>
              </a:extLst>
            </p:cNvPr>
            <p:cNvSpPr/>
            <p:nvPr/>
          </p:nvSpPr>
          <p:spPr>
            <a:xfrm>
              <a:off x="5389625" y="3065399"/>
              <a:ext cx="669925" cy="346710"/>
            </a:xfrm>
            <a:custGeom>
              <a:avLst/>
              <a:gdLst/>
              <a:ahLst/>
              <a:cxnLst/>
              <a:rect l="l" t="t" r="r" b="b"/>
              <a:pathLst>
                <a:path w="669925" h="346710">
                  <a:moveTo>
                    <a:pt x="0" y="0"/>
                  </a:moveTo>
                  <a:lnTo>
                    <a:pt x="168275" y="0"/>
                  </a:lnTo>
                </a:path>
                <a:path w="669925" h="346710">
                  <a:moveTo>
                    <a:pt x="84074" y="0"/>
                  </a:moveTo>
                  <a:lnTo>
                    <a:pt x="84074" y="346201"/>
                  </a:lnTo>
                </a:path>
                <a:path w="669925" h="346710">
                  <a:moveTo>
                    <a:pt x="503174" y="0"/>
                  </a:moveTo>
                  <a:lnTo>
                    <a:pt x="66992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D6FC1246-045B-4CB1-9049-A3C0A6E25768}"/>
                </a:ext>
              </a:extLst>
            </p:cNvPr>
            <p:cNvSpPr/>
            <p:nvPr/>
          </p:nvSpPr>
          <p:spPr>
            <a:xfrm>
              <a:off x="6059551" y="2633726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62919400-3499-CA45-AB8C-99BA3EE8501A}"/>
                </a:ext>
              </a:extLst>
            </p:cNvPr>
            <p:cNvSpPr/>
            <p:nvPr/>
          </p:nvSpPr>
          <p:spPr>
            <a:xfrm>
              <a:off x="5473700" y="3065399"/>
              <a:ext cx="922655" cy="346710"/>
            </a:xfrm>
            <a:custGeom>
              <a:avLst/>
              <a:gdLst/>
              <a:ahLst/>
              <a:cxnLst/>
              <a:rect l="l" t="t" r="r" b="b"/>
              <a:pathLst>
                <a:path w="922654" h="346710">
                  <a:moveTo>
                    <a:pt x="754126" y="0"/>
                  </a:moveTo>
                  <a:lnTo>
                    <a:pt x="922401" y="0"/>
                  </a:lnTo>
                </a:path>
                <a:path w="922654" h="346710">
                  <a:moveTo>
                    <a:pt x="0" y="346201"/>
                  </a:moveTo>
                  <a:lnTo>
                    <a:pt x="503300" y="346201"/>
                  </a:lnTo>
                </a:path>
                <a:path w="922654" h="346710">
                  <a:moveTo>
                    <a:pt x="503300" y="173100"/>
                  </a:moveTo>
                  <a:lnTo>
                    <a:pt x="585851" y="173100"/>
                  </a:lnTo>
                </a:path>
                <a:path w="922654" h="346710">
                  <a:moveTo>
                    <a:pt x="503300" y="173100"/>
                  </a:moveTo>
                  <a:lnTo>
                    <a:pt x="503300" y="34620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E53F5425-2462-3609-4947-C4241105DECB}"/>
                </a:ext>
              </a:extLst>
            </p:cNvPr>
            <p:cNvSpPr/>
            <p:nvPr/>
          </p:nvSpPr>
          <p:spPr>
            <a:xfrm>
              <a:off x="6143625" y="2548001"/>
              <a:ext cx="0" cy="2159000"/>
            </a:xfrm>
            <a:custGeom>
              <a:avLst/>
              <a:gdLst/>
              <a:ahLst/>
              <a:cxnLst/>
              <a:rect l="l" t="t" r="r" b="b"/>
              <a:pathLst>
                <a:path h="2159000">
                  <a:moveTo>
                    <a:pt x="0" y="0"/>
                  </a:moveTo>
                  <a:lnTo>
                    <a:pt x="0" y="2158873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5DB88545-CF60-A16D-EE5C-AC3D3294950F}"/>
              </a:ext>
            </a:extLst>
          </p:cNvPr>
          <p:cNvGrpSpPr/>
          <p:nvPr/>
        </p:nvGrpSpPr>
        <p:grpSpPr>
          <a:xfrm>
            <a:off x="2983232" y="2470078"/>
            <a:ext cx="503555" cy="2159000"/>
            <a:chOff x="3378200" y="2548001"/>
            <a:chExt cx="503555" cy="2159000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638243AB-2B78-C011-03C7-440A345871D8}"/>
                </a:ext>
              </a:extLst>
            </p:cNvPr>
            <p:cNvSpPr/>
            <p:nvPr/>
          </p:nvSpPr>
          <p:spPr>
            <a:xfrm>
              <a:off x="3544951" y="2633726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9686A782-32F6-AB80-90DF-051300E98862}"/>
                </a:ext>
              </a:extLst>
            </p:cNvPr>
            <p:cNvSpPr/>
            <p:nvPr/>
          </p:nvSpPr>
          <p:spPr>
            <a:xfrm>
              <a:off x="3378200" y="306539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6750" y="0"/>
                  </a:lnTo>
                </a:path>
                <a:path w="503554">
                  <a:moveTo>
                    <a:pt x="335025" y="0"/>
                  </a:moveTo>
                  <a:lnTo>
                    <a:pt x="503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24">
              <a:extLst>
                <a:ext uri="{FF2B5EF4-FFF2-40B4-BE49-F238E27FC236}">
                  <a16:creationId xmlns:a16="http://schemas.microsoft.com/office/drawing/2014/main" id="{1D36897F-828C-37BC-7C9F-B8FED10112F0}"/>
                </a:ext>
              </a:extLst>
            </p:cNvPr>
            <p:cNvSpPr/>
            <p:nvPr/>
          </p:nvSpPr>
          <p:spPr>
            <a:xfrm>
              <a:off x="3629025" y="2548001"/>
              <a:ext cx="0" cy="2159000"/>
            </a:xfrm>
            <a:custGeom>
              <a:avLst/>
              <a:gdLst/>
              <a:ahLst/>
              <a:cxnLst/>
              <a:rect l="l" t="t" r="r" b="b"/>
              <a:pathLst>
                <a:path h="2159000">
                  <a:moveTo>
                    <a:pt x="0" y="0"/>
                  </a:moveTo>
                  <a:lnTo>
                    <a:pt x="0" y="2158873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object 25">
            <a:extLst>
              <a:ext uri="{FF2B5EF4-FFF2-40B4-BE49-F238E27FC236}">
                <a16:creationId xmlns:a16="http://schemas.microsoft.com/office/drawing/2014/main" id="{3C58FFC2-8843-5A68-8594-5B5883B8FF1B}"/>
              </a:ext>
            </a:extLst>
          </p:cNvPr>
          <p:cNvSpPr txBox="1"/>
          <p:nvPr/>
        </p:nvSpPr>
        <p:spPr>
          <a:xfrm>
            <a:off x="389688" y="2856234"/>
            <a:ext cx="1940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$2,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$3,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bject 26">
            <a:extLst>
              <a:ext uri="{FF2B5EF4-FFF2-40B4-BE49-F238E27FC236}">
                <a16:creationId xmlns:a16="http://schemas.microsoft.com/office/drawing/2014/main" id="{534A8182-5433-D3AF-8243-F5588F8374EC}"/>
              </a:ext>
            </a:extLst>
          </p:cNvPr>
          <p:cNvSpPr txBox="1"/>
          <p:nvPr/>
        </p:nvSpPr>
        <p:spPr>
          <a:xfrm>
            <a:off x="389687" y="3834947"/>
            <a:ext cx="741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object 27">
            <a:extLst>
              <a:ext uri="{FF2B5EF4-FFF2-40B4-BE49-F238E27FC236}">
                <a16:creationId xmlns:a16="http://schemas.microsoft.com/office/drawing/2014/main" id="{4B1668C4-67B5-2146-4C09-569A849A11FF}"/>
              </a:ext>
            </a:extLst>
          </p:cNvPr>
          <p:cNvGrpSpPr/>
          <p:nvPr/>
        </p:nvGrpSpPr>
        <p:grpSpPr>
          <a:xfrm>
            <a:off x="6496433" y="3586027"/>
            <a:ext cx="684530" cy="876300"/>
            <a:chOff x="6891401" y="3663950"/>
            <a:chExt cx="684530" cy="876300"/>
          </a:xfrm>
        </p:grpSpPr>
        <p:sp>
          <p:nvSpPr>
            <p:cNvPr id="41" name="object 28">
              <a:extLst>
                <a:ext uri="{FF2B5EF4-FFF2-40B4-BE49-F238E27FC236}">
                  <a16:creationId xmlns:a16="http://schemas.microsoft.com/office/drawing/2014/main" id="{F60B3506-911E-F828-91D2-66D96EC4B354}"/>
                </a:ext>
              </a:extLst>
            </p:cNvPr>
            <p:cNvSpPr/>
            <p:nvPr/>
          </p:nvSpPr>
          <p:spPr>
            <a:xfrm>
              <a:off x="6897751" y="36703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bject 29">
              <a:extLst>
                <a:ext uri="{FF2B5EF4-FFF2-40B4-BE49-F238E27FC236}">
                  <a16:creationId xmlns:a16="http://schemas.microsoft.com/office/drawing/2014/main" id="{3D05488F-70C9-82CD-ABA9-8850AC858B6D}"/>
                </a:ext>
              </a:extLst>
            </p:cNvPr>
            <p:cNvSpPr/>
            <p:nvPr/>
          </p:nvSpPr>
          <p:spPr>
            <a:xfrm>
              <a:off x="7234301" y="3757676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79">
                  <a:moveTo>
                    <a:pt x="0" y="0"/>
                  </a:moveTo>
                  <a:lnTo>
                    <a:pt x="0" y="258952"/>
                  </a:lnTo>
                </a:path>
                <a:path w="335279" h="690879">
                  <a:moveTo>
                    <a:pt x="0" y="431546"/>
                  </a:moveTo>
                  <a:lnTo>
                    <a:pt x="0" y="690499"/>
                  </a:lnTo>
                </a:path>
                <a:path w="335279" h="690879">
                  <a:moveTo>
                    <a:pt x="0" y="431546"/>
                  </a:moveTo>
                  <a:lnTo>
                    <a:pt x="167385" y="345186"/>
                  </a:lnTo>
                </a:path>
                <a:path w="335279" h="690879">
                  <a:moveTo>
                    <a:pt x="167385" y="345186"/>
                  </a:moveTo>
                  <a:lnTo>
                    <a:pt x="0" y="258952"/>
                  </a:lnTo>
                </a:path>
                <a:path w="335279" h="690879">
                  <a:moveTo>
                    <a:pt x="0" y="690499"/>
                  </a:moveTo>
                  <a:lnTo>
                    <a:pt x="334899" y="517906"/>
                  </a:lnTo>
                </a:path>
                <a:path w="335279" h="690879">
                  <a:moveTo>
                    <a:pt x="0" y="0"/>
                  </a:moveTo>
                  <a:lnTo>
                    <a:pt x="334899" y="172593"/>
                  </a:lnTo>
                </a:path>
                <a:path w="335279" h="690879">
                  <a:moveTo>
                    <a:pt x="334899" y="172593"/>
                  </a:moveTo>
                  <a:lnTo>
                    <a:pt x="334899" y="51790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object 30">
            <a:extLst>
              <a:ext uri="{FF2B5EF4-FFF2-40B4-BE49-F238E27FC236}">
                <a16:creationId xmlns:a16="http://schemas.microsoft.com/office/drawing/2014/main" id="{41C22B64-633E-CF67-F0F9-DDB7E9F07672}"/>
              </a:ext>
            </a:extLst>
          </p:cNvPr>
          <p:cNvSpPr txBox="1"/>
          <p:nvPr/>
        </p:nvSpPr>
        <p:spPr>
          <a:xfrm>
            <a:off x="7677533" y="3765350"/>
            <a:ext cx="33528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31">
            <a:extLst>
              <a:ext uri="{FF2B5EF4-FFF2-40B4-BE49-F238E27FC236}">
                <a16:creationId xmlns:a16="http://schemas.microsoft.com/office/drawing/2014/main" id="{B76BE3C0-9A19-3D5B-195F-C2D9AE226BAD}"/>
              </a:ext>
            </a:extLst>
          </p:cNvPr>
          <p:cNvSpPr txBox="1"/>
          <p:nvPr/>
        </p:nvSpPr>
        <p:spPr>
          <a:xfrm>
            <a:off x="6001133" y="3765350"/>
            <a:ext cx="33528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32">
            <a:extLst>
              <a:ext uri="{FF2B5EF4-FFF2-40B4-BE49-F238E27FC236}">
                <a16:creationId xmlns:a16="http://schemas.microsoft.com/office/drawing/2014/main" id="{74E10A13-F15C-A9D2-B89F-B1A0AF02C5BA}"/>
              </a:ext>
            </a:extLst>
          </p:cNvPr>
          <p:cNvSpPr txBox="1"/>
          <p:nvPr/>
        </p:nvSpPr>
        <p:spPr>
          <a:xfrm>
            <a:off x="8515733" y="3765350"/>
            <a:ext cx="33528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33">
            <a:extLst>
              <a:ext uri="{FF2B5EF4-FFF2-40B4-BE49-F238E27FC236}">
                <a16:creationId xmlns:a16="http://schemas.microsoft.com/office/drawing/2014/main" id="{5B584244-36B1-BFB6-0A25-874CB0C55063}"/>
              </a:ext>
            </a:extLst>
          </p:cNvPr>
          <p:cNvSpPr txBox="1"/>
          <p:nvPr/>
        </p:nvSpPr>
        <p:spPr>
          <a:xfrm>
            <a:off x="5162933" y="3765350"/>
            <a:ext cx="335280" cy="35843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object 34">
            <a:extLst>
              <a:ext uri="{FF2B5EF4-FFF2-40B4-BE49-F238E27FC236}">
                <a16:creationId xmlns:a16="http://schemas.microsoft.com/office/drawing/2014/main" id="{9FC7F67F-9792-DC08-A1FA-F35F22EF5CF3}"/>
              </a:ext>
            </a:extLst>
          </p:cNvPr>
          <p:cNvGrpSpPr/>
          <p:nvPr/>
        </p:nvGrpSpPr>
        <p:grpSpPr>
          <a:xfrm>
            <a:off x="6336032" y="2470078"/>
            <a:ext cx="2179955" cy="2159000"/>
            <a:chOff x="6731000" y="2548001"/>
            <a:chExt cx="2179955" cy="2159000"/>
          </a:xfrm>
        </p:grpSpPr>
        <p:sp>
          <p:nvSpPr>
            <p:cNvPr id="48" name="object 35">
              <a:extLst>
                <a:ext uri="{FF2B5EF4-FFF2-40B4-BE49-F238E27FC236}">
                  <a16:creationId xmlns:a16="http://schemas.microsoft.com/office/drawing/2014/main" id="{E99DDFAB-D907-EA4F-0C81-BCA5290AF8A3}"/>
                </a:ext>
              </a:extLst>
            </p:cNvPr>
            <p:cNvSpPr/>
            <p:nvPr/>
          </p:nvSpPr>
          <p:spPr>
            <a:xfrm>
              <a:off x="6731000" y="3929126"/>
              <a:ext cx="503555" cy="346075"/>
            </a:xfrm>
            <a:custGeom>
              <a:avLst/>
              <a:gdLst/>
              <a:ahLst/>
              <a:cxnLst/>
              <a:rect l="l" t="t" r="r" b="b"/>
              <a:pathLst>
                <a:path w="503554" h="346075">
                  <a:moveTo>
                    <a:pt x="0" y="0"/>
                  </a:moveTo>
                  <a:lnTo>
                    <a:pt x="166750" y="0"/>
                  </a:lnTo>
                </a:path>
                <a:path w="503554" h="346075">
                  <a:moveTo>
                    <a:pt x="0" y="345948"/>
                  </a:moveTo>
                  <a:lnTo>
                    <a:pt x="166750" y="345948"/>
                  </a:lnTo>
                </a:path>
                <a:path w="503554" h="346075">
                  <a:moveTo>
                    <a:pt x="335025" y="0"/>
                  </a:moveTo>
                  <a:lnTo>
                    <a:pt x="503300" y="0"/>
                  </a:lnTo>
                </a:path>
                <a:path w="503554" h="346075">
                  <a:moveTo>
                    <a:pt x="335025" y="345948"/>
                  </a:moveTo>
                  <a:lnTo>
                    <a:pt x="503300" y="34594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bject 36">
              <a:extLst>
                <a:ext uri="{FF2B5EF4-FFF2-40B4-BE49-F238E27FC236}">
                  <a16:creationId xmlns:a16="http://schemas.microsoft.com/office/drawing/2014/main" id="{739955A1-BD39-759F-912E-5F4EC2EF8E85}"/>
                </a:ext>
              </a:extLst>
            </p:cNvPr>
            <p:cNvSpPr/>
            <p:nvPr/>
          </p:nvSpPr>
          <p:spPr>
            <a:xfrm>
              <a:off x="7735950" y="36703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bject 37">
              <a:extLst>
                <a:ext uri="{FF2B5EF4-FFF2-40B4-BE49-F238E27FC236}">
                  <a16:creationId xmlns:a16="http://schemas.microsoft.com/office/drawing/2014/main" id="{A64CD338-8893-38AB-62ED-A8ABE7573D4A}"/>
                </a:ext>
              </a:extLst>
            </p:cNvPr>
            <p:cNvSpPr/>
            <p:nvPr/>
          </p:nvSpPr>
          <p:spPr>
            <a:xfrm>
              <a:off x="7569200" y="4102100"/>
              <a:ext cx="1005205" cy="346075"/>
            </a:xfrm>
            <a:custGeom>
              <a:avLst/>
              <a:gdLst/>
              <a:ahLst/>
              <a:cxnLst/>
              <a:rect l="l" t="t" r="r" b="b"/>
              <a:pathLst>
                <a:path w="1005204" h="346075">
                  <a:moveTo>
                    <a:pt x="0" y="0"/>
                  </a:moveTo>
                  <a:lnTo>
                    <a:pt x="166750" y="0"/>
                  </a:lnTo>
                </a:path>
                <a:path w="1005204" h="346075">
                  <a:moveTo>
                    <a:pt x="335025" y="0"/>
                  </a:moveTo>
                  <a:lnTo>
                    <a:pt x="503300" y="0"/>
                  </a:lnTo>
                </a:path>
                <a:path w="1005204" h="346075">
                  <a:moveTo>
                    <a:pt x="419100" y="0"/>
                  </a:moveTo>
                  <a:lnTo>
                    <a:pt x="419100" y="346075"/>
                  </a:lnTo>
                </a:path>
                <a:path w="1005204" h="346075">
                  <a:moveTo>
                    <a:pt x="838200" y="0"/>
                  </a:moveTo>
                  <a:lnTo>
                    <a:pt x="100495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bject 38">
              <a:extLst>
                <a:ext uri="{FF2B5EF4-FFF2-40B4-BE49-F238E27FC236}">
                  <a16:creationId xmlns:a16="http://schemas.microsoft.com/office/drawing/2014/main" id="{3014CB51-3FCE-CBB3-AE67-F0E5A5E087F0}"/>
                </a:ext>
              </a:extLst>
            </p:cNvPr>
            <p:cNvSpPr/>
            <p:nvPr/>
          </p:nvSpPr>
          <p:spPr>
            <a:xfrm>
              <a:off x="8574151" y="36703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bject 39">
              <a:extLst>
                <a:ext uri="{FF2B5EF4-FFF2-40B4-BE49-F238E27FC236}">
                  <a16:creationId xmlns:a16="http://schemas.microsoft.com/office/drawing/2014/main" id="{D261F960-6A8A-0C1F-735D-DCED637F5887}"/>
                </a:ext>
              </a:extLst>
            </p:cNvPr>
            <p:cNvSpPr/>
            <p:nvPr/>
          </p:nvSpPr>
          <p:spPr>
            <a:xfrm>
              <a:off x="7988300" y="4102100"/>
              <a:ext cx="922655" cy="346075"/>
            </a:xfrm>
            <a:custGeom>
              <a:avLst/>
              <a:gdLst/>
              <a:ahLst/>
              <a:cxnLst/>
              <a:rect l="l" t="t" r="r" b="b"/>
              <a:pathLst>
                <a:path w="922654" h="346075">
                  <a:moveTo>
                    <a:pt x="754126" y="0"/>
                  </a:moveTo>
                  <a:lnTo>
                    <a:pt x="922401" y="0"/>
                  </a:lnTo>
                </a:path>
                <a:path w="922654" h="346075">
                  <a:moveTo>
                    <a:pt x="0" y="346075"/>
                  </a:moveTo>
                  <a:lnTo>
                    <a:pt x="503300" y="346075"/>
                  </a:lnTo>
                </a:path>
                <a:path w="922654" h="346075">
                  <a:moveTo>
                    <a:pt x="503300" y="172974"/>
                  </a:moveTo>
                  <a:lnTo>
                    <a:pt x="585851" y="172974"/>
                  </a:lnTo>
                </a:path>
                <a:path w="922654" h="346075">
                  <a:moveTo>
                    <a:pt x="503300" y="172974"/>
                  </a:moveTo>
                  <a:lnTo>
                    <a:pt x="503300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bject 40">
              <a:extLst>
                <a:ext uri="{FF2B5EF4-FFF2-40B4-BE49-F238E27FC236}">
                  <a16:creationId xmlns:a16="http://schemas.microsoft.com/office/drawing/2014/main" id="{E6B99E69-2DF1-0F86-B089-D32C83E4BF31}"/>
                </a:ext>
              </a:extLst>
            </p:cNvPr>
            <p:cNvSpPr/>
            <p:nvPr/>
          </p:nvSpPr>
          <p:spPr>
            <a:xfrm>
              <a:off x="6981825" y="2548001"/>
              <a:ext cx="1676400" cy="2159000"/>
            </a:xfrm>
            <a:custGeom>
              <a:avLst/>
              <a:gdLst/>
              <a:ahLst/>
              <a:cxnLst/>
              <a:rect l="l" t="t" r="r" b="b"/>
              <a:pathLst>
                <a:path w="1676400" h="2159000">
                  <a:moveTo>
                    <a:pt x="0" y="0"/>
                  </a:moveTo>
                  <a:lnTo>
                    <a:pt x="0" y="2158873"/>
                  </a:lnTo>
                </a:path>
                <a:path w="1676400" h="2159000">
                  <a:moveTo>
                    <a:pt x="838200" y="0"/>
                  </a:moveTo>
                  <a:lnTo>
                    <a:pt x="838200" y="2158873"/>
                  </a:lnTo>
                </a:path>
                <a:path w="1676400" h="2159000">
                  <a:moveTo>
                    <a:pt x="1676400" y="0"/>
                  </a:moveTo>
                  <a:lnTo>
                    <a:pt x="1676400" y="2158873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object 41">
            <a:extLst>
              <a:ext uri="{FF2B5EF4-FFF2-40B4-BE49-F238E27FC236}">
                <a16:creationId xmlns:a16="http://schemas.microsoft.com/office/drawing/2014/main" id="{E279A379-250E-3731-E76C-EFC10F817678}"/>
              </a:ext>
            </a:extLst>
          </p:cNvPr>
          <p:cNvGrpSpPr/>
          <p:nvPr/>
        </p:nvGrpSpPr>
        <p:grpSpPr>
          <a:xfrm>
            <a:off x="3829433" y="2470078"/>
            <a:ext cx="2171700" cy="2159000"/>
            <a:chOff x="4224401" y="2548001"/>
            <a:chExt cx="2171700" cy="2159000"/>
          </a:xfrm>
        </p:grpSpPr>
        <p:sp>
          <p:nvSpPr>
            <p:cNvPr id="55" name="object 42">
              <a:extLst>
                <a:ext uri="{FF2B5EF4-FFF2-40B4-BE49-F238E27FC236}">
                  <a16:creationId xmlns:a16="http://schemas.microsoft.com/office/drawing/2014/main" id="{54172B14-92FA-553A-2954-D53ECE473055}"/>
                </a:ext>
              </a:extLst>
            </p:cNvPr>
            <p:cNvSpPr/>
            <p:nvPr/>
          </p:nvSpPr>
          <p:spPr>
            <a:xfrm>
              <a:off x="6059551" y="36703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bject 43">
              <a:extLst>
                <a:ext uri="{FF2B5EF4-FFF2-40B4-BE49-F238E27FC236}">
                  <a16:creationId xmlns:a16="http://schemas.microsoft.com/office/drawing/2014/main" id="{D6770F98-4153-6258-0FC7-8677B7431040}"/>
                </a:ext>
              </a:extLst>
            </p:cNvPr>
            <p:cNvSpPr/>
            <p:nvPr/>
          </p:nvSpPr>
          <p:spPr>
            <a:xfrm>
              <a:off x="5892800" y="4102100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6750" y="0"/>
                  </a:lnTo>
                </a:path>
                <a:path w="503554">
                  <a:moveTo>
                    <a:pt x="335025" y="0"/>
                  </a:moveTo>
                  <a:lnTo>
                    <a:pt x="503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bject 44">
              <a:extLst>
                <a:ext uri="{FF2B5EF4-FFF2-40B4-BE49-F238E27FC236}">
                  <a16:creationId xmlns:a16="http://schemas.microsoft.com/office/drawing/2014/main" id="{35DABBCD-4526-3788-F655-BC685FCB849C}"/>
                </a:ext>
              </a:extLst>
            </p:cNvPr>
            <p:cNvSpPr/>
            <p:nvPr/>
          </p:nvSpPr>
          <p:spPr>
            <a:xfrm>
              <a:off x="4467225" y="2548001"/>
              <a:ext cx="838200" cy="2159000"/>
            </a:xfrm>
            <a:custGeom>
              <a:avLst/>
              <a:gdLst/>
              <a:ahLst/>
              <a:cxnLst/>
              <a:rect l="l" t="t" r="r" b="b"/>
              <a:pathLst>
                <a:path w="838200" h="2159000">
                  <a:moveTo>
                    <a:pt x="838200" y="0"/>
                  </a:moveTo>
                  <a:lnTo>
                    <a:pt x="838200" y="2158873"/>
                  </a:lnTo>
                </a:path>
                <a:path w="838200" h="2159000">
                  <a:moveTo>
                    <a:pt x="0" y="0"/>
                  </a:moveTo>
                  <a:lnTo>
                    <a:pt x="0" y="2158873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8" name="object 45">
              <a:extLst>
                <a:ext uri="{FF2B5EF4-FFF2-40B4-BE49-F238E27FC236}">
                  <a16:creationId xmlns:a16="http://schemas.microsoft.com/office/drawing/2014/main" id="{C4D4E96A-CA83-61A3-A2BB-8BC29AACB35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6441" y="3875659"/>
              <a:ext cx="450242" cy="539750"/>
            </a:xfrm>
            <a:prstGeom prst="rect">
              <a:avLst/>
            </a:prstGeom>
          </p:spPr>
        </p:pic>
        <p:sp>
          <p:nvSpPr>
            <p:cNvPr id="59" name="object 46">
              <a:extLst>
                <a:ext uri="{FF2B5EF4-FFF2-40B4-BE49-F238E27FC236}">
                  <a16:creationId xmlns:a16="http://schemas.microsoft.com/office/drawing/2014/main" id="{3011C304-187B-F2EA-9F95-84A2F1683925}"/>
                </a:ext>
              </a:extLst>
            </p:cNvPr>
            <p:cNvSpPr/>
            <p:nvPr/>
          </p:nvSpPr>
          <p:spPr>
            <a:xfrm>
              <a:off x="4391025" y="36576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bject 47">
              <a:extLst>
                <a:ext uri="{FF2B5EF4-FFF2-40B4-BE49-F238E27FC236}">
                  <a16:creationId xmlns:a16="http://schemas.microsoft.com/office/drawing/2014/main" id="{11547B8A-0A48-A691-4960-BF34E3F60841}"/>
                </a:ext>
              </a:extLst>
            </p:cNvPr>
            <p:cNvSpPr/>
            <p:nvPr/>
          </p:nvSpPr>
          <p:spPr>
            <a:xfrm>
              <a:off x="4224401" y="4089400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62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object 48">
            <a:extLst>
              <a:ext uri="{FF2B5EF4-FFF2-40B4-BE49-F238E27FC236}">
                <a16:creationId xmlns:a16="http://schemas.microsoft.com/office/drawing/2014/main" id="{108E146A-82DE-0A3D-94B5-BD474ADDF7D4}"/>
              </a:ext>
            </a:extLst>
          </p:cNvPr>
          <p:cNvSpPr txBox="1"/>
          <p:nvPr/>
        </p:nvSpPr>
        <p:spPr>
          <a:xfrm>
            <a:off x="4907790" y="1859842"/>
            <a:ext cx="1176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3DF1EEF4-EF36-ED80-495D-E59A43508D2C}"/>
              </a:ext>
            </a:extLst>
          </p:cNvPr>
          <p:cNvSpPr txBox="1"/>
          <p:nvPr/>
        </p:nvSpPr>
        <p:spPr>
          <a:xfrm>
            <a:off x="2782952" y="213416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bject 50">
            <a:extLst>
              <a:ext uri="{FF2B5EF4-FFF2-40B4-BE49-F238E27FC236}">
                <a16:creationId xmlns:a16="http://schemas.microsoft.com/office/drawing/2014/main" id="{E6C8EA07-1BF9-3F3D-4AE2-7B9BAFF0AF12}"/>
              </a:ext>
            </a:extLst>
          </p:cNvPr>
          <p:cNvSpPr txBox="1"/>
          <p:nvPr/>
        </p:nvSpPr>
        <p:spPr>
          <a:xfrm>
            <a:off x="3613533" y="213416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id="{CDEEAF33-9574-2D44-1985-A482D6AC6940}"/>
              </a:ext>
            </a:extLst>
          </p:cNvPr>
          <p:cNvSpPr txBox="1"/>
          <p:nvPr/>
        </p:nvSpPr>
        <p:spPr>
          <a:xfrm>
            <a:off x="4442589" y="213416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bject 52">
            <a:extLst>
              <a:ext uri="{FF2B5EF4-FFF2-40B4-BE49-F238E27FC236}">
                <a16:creationId xmlns:a16="http://schemas.microsoft.com/office/drawing/2014/main" id="{BD236A7F-6912-3ECA-7868-C015028EA1CF}"/>
              </a:ext>
            </a:extLst>
          </p:cNvPr>
          <p:cNvSpPr txBox="1"/>
          <p:nvPr/>
        </p:nvSpPr>
        <p:spPr>
          <a:xfrm>
            <a:off x="6162041" y="213416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bject 53">
            <a:extLst>
              <a:ext uri="{FF2B5EF4-FFF2-40B4-BE49-F238E27FC236}">
                <a16:creationId xmlns:a16="http://schemas.microsoft.com/office/drawing/2014/main" id="{1CB7529B-39BA-B08A-0092-C486B81EB227}"/>
              </a:ext>
            </a:extLst>
          </p:cNvPr>
          <p:cNvSpPr txBox="1"/>
          <p:nvPr/>
        </p:nvSpPr>
        <p:spPr>
          <a:xfrm>
            <a:off x="6992875" y="213416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bject 54">
            <a:extLst>
              <a:ext uri="{FF2B5EF4-FFF2-40B4-BE49-F238E27FC236}">
                <a16:creationId xmlns:a16="http://schemas.microsoft.com/office/drawing/2014/main" id="{C242E146-71E2-5106-9A1B-45BE3788445F}"/>
              </a:ext>
            </a:extLst>
          </p:cNvPr>
          <p:cNvSpPr txBox="1"/>
          <p:nvPr/>
        </p:nvSpPr>
        <p:spPr>
          <a:xfrm>
            <a:off x="7811263" y="213416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bject 55">
            <a:extLst>
              <a:ext uri="{FF2B5EF4-FFF2-40B4-BE49-F238E27FC236}">
                <a16:creationId xmlns:a16="http://schemas.microsoft.com/office/drawing/2014/main" id="{D209510F-8BCF-2F12-636C-4F463F2F7D69}"/>
              </a:ext>
            </a:extLst>
          </p:cNvPr>
          <p:cNvSpPr txBox="1"/>
          <p:nvPr/>
        </p:nvSpPr>
        <p:spPr>
          <a:xfrm>
            <a:off x="8637272" y="2134162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bject 56">
            <a:extLst>
              <a:ext uri="{FF2B5EF4-FFF2-40B4-BE49-F238E27FC236}">
                <a16:creationId xmlns:a16="http://schemas.microsoft.com/office/drawing/2014/main" id="{C7050C73-E032-AF5B-CD17-FFB1D1C6B905}"/>
              </a:ext>
            </a:extLst>
          </p:cNvPr>
          <p:cNvSpPr txBox="1"/>
          <p:nvPr/>
        </p:nvSpPr>
        <p:spPr>
          <a:xfrm>
            <a:off x="3488882" y="3732077"/>
            <a:ext cx="335280" cy="36676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0313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Branch prediction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A8D8EC-2037-4A21-BECC-329744D9309C}"/>
              </a:ext>
            </a:extLst>
          </p:cNvPr>
          <p:cNvSpPr/>
          <p:nvPr/>
        </p:nvSpPr>
        <p:spPr>
          <a:xfrm>
            <a:off x="111923" y="2365282"/>
            <a:ext cx="880872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Possible Static Approaches: </a:t>
            </a:r>
          </a:p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always predict that branches will be untaken.</a:t>
            </a:r>
          </a:p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always predict that branches at the bottom of the loops will be taken, and branches at the top of the loop will be untaken.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39E7B-EF5C-4BA9-9A4D-A6A59A418874}"/>
              </a:ext>
            </a:extLst>
          </p:cNvPr>
          <p:cNvSpPr/>
          <p:nvPr/>
        </p:nvSpPr>
        <p:spPr>
          <a:xfrm>
            <a:off x="111923" y="1118786"/>
            <a:ext cx="880872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Branch Prediction: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 method of resolving a branch hazard that assumes a given outcome for the branch and proceeds according to that assumption rather then waiting to ensure the actual outcome.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AEDC9F-4D2F-4935-8F30-7855341DE7E3}"/>
              </a:ext>
            </a:extLst>
          </p:cNvPr>
          <p:cNvSpPr/>
          <p:nvPr/>
        </p:nvSpPr>
        <p:spPr>
          <a:xfrm>
            <a:off x="111923" y="4016604"/>
            <a:ext cx="8808720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</a:rPr>
              <a:t>Dynamic Branch Prediction: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Keep history for each branch as taken or untaken, and then use the recent past behavior to predict the future.</a:t>
            </a:r>
          </a:p>
        </p:txBody>
      </p:sp>
    </p:spTree>
    <p:extLst>
      <p:ext uri="{BB962C8B-B14F-4D97-AF65-F5344CB8AC3E}">
        <p14:creationId xmlns:p14="http://schemas.microsoft.com/office/powerpoint/2010/main" val="36254727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Branch prediction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1EDB55C0-2757-3605-2A81-0260E277BE4B}"/>
              </a:ext>
            </a:extLst>
          </p:cNvPr>
          <p:cNvSpPr txBox="1"/>
          <p:nvPr/>
        </p:nvSpPr>
        <p:spPr>
          <a:xfrm>
            <a:off x="227839" y="855020"/>
            <a:ext cx="8801100" cy="241091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</a:t>
            </a:r>
            <a:r>
              <a:rPr sz="20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execution,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correct,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6026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8305">
              <a:lnSpc>
                <a:spcPct val="100000"/>
              </a:lnSpc>
              <a:tabLst>
                <a:tab pos="3778885" algn="l"/>
                <a:tab pos="4608195" algn="l"/>
                <a:tab pos="5438775" algn="l"/>
                <a:tab pos="6327775" algn="l"/>
                <a:tab pos="7158355" algn="l"/>
                <a:tab pos="7974965" algn="l"/>
              </a:tabLst>
            </a:pP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object 4">
            <a:extLst>
              <a:ext uri="{FF2B5EF4-FFF2-40B4-BE49-F238E27FC236}">
                <a16:creationId xmlns:a16="http://schemas.microsoft.com/office/drawing/2014/main" id="{CAE44F9F-7B9D-A37A-576A-49CC6E96AEE5}"/>
              </a:ext>
            </a:extLst>
          </p:cNvPr>
          <p:cNvGrpSpPr/>
          <p:nvPr/>
        </p:nvGrpSpPr>
        <p:grpSpPr>
          <a:xfrm>
            <a:off x="4367531" y="3429000"/>
            <a:ext cx="682625" cy="876300"/>
            <a:chOff x="4762500" y="3959225"/>
            <a:chExt cx="682625" cy="876300"/>
          </a:xfrm>
        </p:grpSpPr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E22F390B-6BCE-77AD-E555-D179FA35C926}"/>
                </a:ext>
              </a:extLst>
            </p:cNvPr>
            <p:cNvSpPr/>
            <p:nvPr/>
          </p:nvSpPr>
          <p:spPr>
            <a:xfrm>
              <a:off x="4768850" y="3965575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20E50C74-E33C-5EBC-6BA9-B6B5FBB63D2C}"/>
                </a:ext>
              </a:extLst>
            </p:cNvPr>
            <p:cNvSpPr/>
            <p:nvPr/>
          </p:nvSpPr>
          <p:spPr>
            <a:xfrm>
              <a:off x="5103875" y="4051300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79">
                  <a:moveTo>
                    <a:pt x="0" y="0"/>
                  </a:moveTo>
                  <a:lnTo>
                    <a:pt x="0" y="258952"/>
                  </a:lnTo>
                </a:path>
                <a:path w="335279" h="690879">
                  <a:moveTo>
                    <a:pt x="0" y="431546"/>
                  </a:moveTo>
                  <a:lnTo>
                    <a:pt x="0" y="690499"/>
                  </a:lnTo>
                </a:path>
                <a:path w="335279" h="690879">
                  <a:moveTo>
                    <a:pt x="0" y="431546"/>
                  </a:moveTo>
                  <a:lnTo>
                    <a:pt x="167386" y="345313"/>
                  </a:lnTo>
                </a:path>
                <a:path w="335279" h="690879">
                  <a:moveTo>
                    <a:pt x="167386" y="345313"/>
                  </a:moveTo>
                  <a:lnTo>
                    <a:pt x="0" y="258952"/>
                  </a:lnTo>
                </a:path>
                <a:path w="335279" h="690879">
                  <a:moveTo>
                    <a:pt x="0" y="690499"/>
                  </a:moveTo>
                  <a:lnTo>
                    <a:pt x="334899" y="517906"/>
                  </a:lnTo>
                </a:path>
                <a:path w="335279" h="690879">
                  <a:moveTo>
                    <a:pt x="0" y="0"/>
                  </a:moveTo>
                  <a:lnTo>
                    <a:pt x="334899" y="172592"/>
                  </a:lnTo>
                </a:path>
                <a:path w="335279" h="690879">
                  <a:moveTo>
                    <a:pt x="334899" y="172592"/>
                  </a:moveTo>
                  <a:lnTo>
                    <a:pt x="334899" y="517906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object 7">
            <a:extLst>
              <a:ext uri="{FF2B5EF4-FFF2-40B4-BE49-F238E27FC236}">
                <a16:creationId xmlns:a16="http://schemas.microsoft.com/office/drawing/2014/main" id="{8A4F916C-BB39-7F8A-3819-B7050B3FE13C}"/>
              </a:ext>
            </a:extLst>
          </p:cNvPr>
          <p:cNvSpPr txBox="1"/>
          <p:nvPr/>
        </p:nvSpPr>
        <p:spPr>
          <a:xfrm>
            <a:off x="5610607" y="3731895"/>
            <a:ext cx="24257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495C0BC9-62AF-108A-0E26-B38797269309}"/>
              </a:ext>
            </a:extLst>
          </p:cNvPr>
          <p:cNvSpPr/>
          <p:nvPr/>
        </p:nvSpPr>
        <p:spPr>
          <a:xfrm>
            <a:off x="3870707" y="3606736"/>
            <a:ext cx="335280" cy="519430"/>
          </a:xfrm>
          <a:custGeom>
            <a:avLst/>
            <a:gdLst/>
            <a:ahLst/>
            <a:cxnLst/>
            <a:rect l="l" t="t" r="r" b="b"/>
            <a:pathLst>
              <a:path w="335279" h="519429">
                <a:moveTo>
                  <a:pt x="0" y="519112"/>
                </a:moveTo>
                <a:lnTo>
                  <a:pt x="334962" y="519112"/>
                </a:lnTo>
                <a:lnTo>
                  <a:pt x="334962" y="0"/>
                </a:lnTo>
                <a:lnTo>
                  <a:pt x="0" y="0"/>
                </a:lnTo>
                <a:lnTo>
                  <a:pt x="0" y="519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926EEC56-5302-A9FC-5140-DCF3240BACF2}"/>
              </a:ext>
            </a:extLst>
          </p:cNvPr>
          <p:cNvSpPr txBox="1"/>
          <p:nvPr/>
        </p:nvSpPr>
        <p:spPr>
          <a:xfrm>
            <a:off x="3913125" y="3731895"/>
            <a:ext cx="28194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1EA22E62-0ED5-2D3B-7044-10669749F5D2}"/>
              </a:ext>
            </a:extLst>
          </p:cNvPr>
          <p:cNvSpPr txBox="1"/>
          <p:nvPr/>
        </p:nvSpPr>
        <p:spPr>
          <a:xfrm>
            <a:off x="6428106" y="3731895"/>
            <a:ext cx="28194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5705F15C-0FD6-D373-0E1C-E0D23B08F6E7}"/>
              </a:ext>
            </a:extLst>
          </p:cNvPr>
          <p:cNvSpPr/>
          <p:nvPr/>
        </p:nvSpPr>
        <p:spPr>
          <a:xfrm>
            <a:off x="3032507" y="3606736"/>
            <a:ext cx="335280" cy="519430"/>
          </a:xfrm>
          <a:custGeom>
            <a:avLst/>
            <a:gdLst/>
            <a:ahLst/>
            <a:cxnLst/>
            <a:rect l="l" t="t" r="r" b="b"/>
            <a:pathLst>
              <a:path w="335279" h="519429">
                <a:moveTo>
                  <a:pt x="0" y="519112"/>
                </a:moveTo>
                <a:lnTo>
                  <a:pt x="334962" y="519112"/>
                </a:lnTo>
                <a:lnTo>
                  <a:pt x="334962" y="0"/>
                </a:lnTo>
                <a:lnTo>
                  <a:pt x="0" y="0"/>
                </a:lnTo>
                <a:lnTo>
                  <a:pt x="0" y="519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C72270C5-401B-E46A-90A2-E4A7F3EB482F}"/>
              </a:ext>
            </a:extLst>
          </p:cNvPr>
          <p:cNvSpPr txBox="1"/>
          <p:nvPr/>
        </p:nvSpPr>
        <p:spPr>
          <a:xfrm>
            <a:off x="3122550" y="3731895"/>
            <a:ext cx="18288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13">
            <a:extLst>
              <a:ext uri="{FF2B5EF4-FFF2-40B4-BE49-F238E27FC236}">
                <a16:creationId xmlns:a16="http://schemas.microsoft.com/office/drawing/2014/main" id="{73DA8D02-1CDA-FC5D-2543-7EA9C07183C7}"/>
              </a:ext>
            </a:extLst>
          </p:cNvPr>
          <p:cNvGrpSpPr/>
          <p:nvPr/>
        </p:nvGrpSpPr>
        <p:grpSpPr>
          <a:xfrm>
            <a:off x="3361056" y="3429000"/>
            <a:ext cx="3366135" cy="1911350"/>
            <a:chOff x="3756025" y="3959225"/>
            <a:chExt cx="3366135" cy="1911350"/>
          </a:xfrm>
        </p:grpSpPr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171799AF-D57A-3024-86D1-095A295AD1FE}"/>
                </a:ext>
              </a:extLst>
            </p:cNvPr>
            <p:cNvSpPr/>
            <p:nvPr/>
          </p:nvSpPr>
          <p:spPr>
            <a:xfrm>
              <a:off x="3930650" y="3965575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73BCFB5C-459D-31A5-6831-4EC4E2D60CCC}"/>
                </a:ext>
              </a:extLst>
            </p:cNvPr>
            <p:cNvSpPr/>
            <p:nvPr/>
          </p:nvSpPr>
          <p:spPr>
            <a:xfrm>
              <a:off x="3762375" y="4224274"/>
              <a:ext cx="1006475" cy="344805"/>
            </a:xfrm>
            <a:custGeom>
              <a:avLst/>
              <a:gdLst/>
              <a:ahLst/>
              <a:cxnLst/>
              <a:rect l="l" t="t" r="r" b="b"/>
              <a:pathLst>
                <a:path w="1006475" h="344804">
                  <a:moveTo>
                    <a:pt x="0" y="173100"/>
                  </a:moveTo>
                  <a:lnTo>
                    <a:pt x="168275" y="173100"/>
                  </a:lnTo>
                </a:path>
                <a:path w="1006475" h="344804">
                  <a:moveTo>
                    <a:pt x="335025" y="173100"/>
                  </a:moveTo>
                  <a:lnTo>
                    <a:pt x="503300" y="173100"/>
                  </a:lnTo>
                </a:path>
                <a:path w="1006475" h="344804">
                  <a:moveTo>
                    <a:pt x="838200" y="0"/>
                  </a:moveTo>
                  <a:lnTo>
                    <a:pt x="1006475" y="0"/>
                  </a:lnTo>
                </a:path>
                <a:path w="1006475" h="344804">
                  <a:moveTo>
                    <a:pt x="838200" y="344550"/>
                  </a:moveTo>
                  <a:lnTo>
                    <a:pt x="1006475" y="344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bject 16">
              <a:extLst>
                <a:ext uri="{FF2B5EF4-FFF2-40B4-BE49-F238E27FC236}">
                  <a16:creationId xmlns:a16="http://schemas.microsoft.com/office/drawing/2014/main" id="{784641D6-C220-EAAF-7EDE-A04704011A8B}"/>
                </a:ext>
              </a:extLst>
            </p:cNvPr>
            <p:cNvSpPr/>
            <p:nvPr/>
          </p:nvSpPr>
          <p:spPr>
            <a:xfrm>
              <a:off x="4935600" y="4224274"/>
              <a:ext cx="168275" cy="344805"/>
            </a:xfrm>
            <a:custGeom>
              <a:avLst/>
              <a:gdLst/>
              <a:ahLst/>
              <a:cxnLst/>
              <a:rect l="l" t="t" r="r" b="b"/>
              <a:pathLst>
                <a:path w="168275" h="344804">
                  <a:moveTo>
                    <a:pt x="0" y="0"/>
                  </a:moveTo>
                  <a:lnTo>
                    <a:pt x="168275" y="0"/>
                  </a:lnTo>
                </a:path>
                <a:path w="168275" h="344804">
                  <a:moveTo>
                    <a:pt x="0" y="344550"/>
                  </a:moveTo>
                  <a:lnTo>
                    <a:pt x="168275" y="34455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C57E263C-4FC8-1B3E-3A30-A06C90503AF2}"/>
                </a:ext>
              </a:extLst>
            </p:cNvPr>
            <p:cNvSpPr/>
            <p:nvPr/>
          </p:nvSpPr>
          <p:spPr>
            <a:xfrm>
              <a:off x="5607050" y="3965575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32AEC352-E04D-FF4C-F889-5BD8438636CF}"/>
                </a:ext>
              </a:extLst>
            </p:cNvPr>
            <p:cNvSpPr/>
            <p:nvPr/>
          </p:nvSpPr>
          <p:spPr>
            <a:xfrm>
              <a:off x="5438775" y="439737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83896488-D527-4DF4-64D1-E8A97E3EE890}"/>
                </a:ext>
              </a:extLst>
            </p:cNvPr>
            <p:cNvSpPr/>
            <p:nvPr/>
          </p:nvSpPr>
          <p:spPr>
            <a:xfrm>
              <a:off x="5773801" y="439737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0">
              <a:extLst>
                <a:ext uri="{FF2B5EF4-FFF2-40B4-BE49-F238E27FC236}">
                  <a16:creationId xmlns:a16="http://schemas.microsoft.com/office/drawing/2014/main" id="{863D9AE2-C96F-1389-7EFA-9B63C71FFB5F}"/>
                </a:ext>
              </a:extLst>
            </p:cNvPr>
            <p:cNvSpPr/>
            <p:nvPr/>
          </p:nvSpPr>
          <p:spPr>
            <a:xfrm>
              <a:off x="5942076" y="4136961"/>
              <a:ext cx="335280" cy="519430"/>
            </a:xfrm>
            <a:custGeom>
              <a:avLst/>
              <a:gdLst/>
              <a:ahLst/>
              <a:cxnLst/>
              <a:rect l="l" t="t" r="r" b="b"/>
              <a:pathLst>
                <a:path w="335279" h="519429">
                  <a:moveTo>
                    <a:pt x="0" y="519112"/>
                  </a:moveTo>
                  <a:lnTo>
                    <a:pt x="334962" y="519112"/>
                  </a:lnTo>
                  <a:lnTo>
                    <a:pt x="334962" y="0"/>
                  </a:lnTo>
                  <a:lnTo>
                    <a:pt x="0" y="0"/>
                  </a:lnTo>
                  <a:lnTo>
                    <a:pt x="0" y="519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1">
              <a:extLst>
                <a:ext uri="{FF2B5EF4-FFF2-40B4-BE49-F238E27FC236}">
                  <a16:creationId xmlns:a16="http://schemas.microsoft.com/office/drawing/2014/main" id="{CC97333A-BFC4-9994-9CFE-CD7CD303F32E}"/>
                </a:ext>
              </a:extLst>
            </p:cNvPr>
            <p:cNvSpPr/>
            <p:nvPr/>
          </p:nvSpPr>
          <p:spPr>
            <a:xfrm>
              <a:off x="6276975" y="439737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2">
              <a:extLst>
                <a:ext uri="{FF2B5EF4-FFF2-40B4-BE49-F238E27FC236}">
                  <a16:creationId xmlns:a16="http://schemas.microsoft.com/office/drawing/2014/main" id="{51C29CC1-AAB7-0FD7-2849-8CE689795203}"/>
                </a:ext>
              </a:extLst>
            </p:cNvPr>
            <p:cNvSpPr/>
            <p:nvPr/>
          </p:nvSpPr>
          <p:spPr>
            <a:xfrm>
              <a:off x="6445250" y="3965575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23">
              <a:extLst>
                <a:ext uri="{FF2B5EF4-FFF2-40B4-BE49-F238E27FC236}">
                  <a16:creationId xmlns:a16="http://schemas.microsoft.com/office/drawing/2014/main" id="{8BE3ACEA-198E-E95A-B94B-3B8F95586105}"/>
                </a:ext>
              </a:extLst>
            </p:cNvPr>
            <p:cNvSpPr/>
            <p:nvPr/>
          </p:nvSpPr>
          <p:spPr>
            <a:xfrm>
              <a:off x="6612001" y="439737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24">
              <a:extLst>
                <a:ext uri="{FF2B5EF4-FFF2-40B4-BE49-F238E27FC236}">
                  <a16:creationId xmlns:a16="http://schemas.microsoft.com/office/drawing/2014/main" id="{041D2F94-4C31-9C10-1553-FBB49D1E8C4E}"/>
                </a:ext>
              </a:extLst>
            </p:cNvPr>
            <p:cNvSpPr/>
            <p:nvPr/>
          </p:nvSpPr>
          <p:spPr>
            <a:xfrm>
              <a:off x="6780276" y="4136961"/>
              <a:ext cx="335280" cy="519430"/>
            </a:xfrm>
            <a:custGeom>
              <a:avLst/>
              <a:gdLst/>
              <a:ahLst/>
              <a:cxnLst/>
              <a:rect l="l" t="t" r="r" b="b"/>
              <a:pathLst>
                <a:path w="335279" h="519429">
                  <a:moveTo>
                    <a:pt x="0" y="519112"/>
                  </a:moveTo>
                  <a:lnTo>
                    <a:pt x="334962" y="519112"/>
                  </a:lnTo>
                  <a:lnTo>
                    <a:pt x="334962" y="0"/>
                  </a:lnTo>
                  <a:lnTo>
                    <a:pt x="0" y="0"/>
                  </a:lnTo>
                  <a:lnTo>
                    <a:pt x="0" y="519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EFE43D69-BD76-05C8-5BB1-4F0BB12940DF}"/>
                </a:ext>
              </a:extLst>
            </p:cNvPr>
            <p:cNvSpPr/>
            <p:nvPr/>
          </p:nvSpPr>
          <p:spPr>
            <a:xfrm>
              <a:off x="5857875" y="4397375"/>
              <a:ext cx="587375" cy="344805"/>
            </a:xfrm>
            <a:custGeom>
              <a:avLst/>
              <a:gdLst/>
              <a:ahLst/>
              <a:cxnLst/>
              <a:rect l="l" t="t" r="r" b="b"/>
              <a:pathLst>
                <a:path w="587375" h="344804">
                  <a:moveTo>
                    <a:pt x="0" y="0"/>
                  </a:moveTo>
                  <a:lnTo>
                    <a:pt x="0" y="344424"/>
                  </a:lnTo>
                </a:path>
                <a:path w="587375" h="344804">
                  <a:moveTo>
                    <a:pt x="0" y="344424"/>
                  </a:moveTo>
                  <a:lnTo>
                    <a:pt x="503300" y="344424"/>
                  </a:lnTo>
                </a:path>
                <a:path w="587375" h="344804">
                  <a:moveTo>
                    <a:pt x="503300" y="171450"/>
                  </a:moveTo>
                  <a:lnTo>
                    <a:pt x="587375" y="171450"/>
                  </a:lnTo>
                </a:path>
                <a:path w="587375" h="344804">
                  <a:moveTo>
                    <a:pt x="503300" y="171450"/>
                  </a:moveTo>
                  <a:lnTo>
                    <a:pt x="503300" y="3444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26">
              <a:extLst>
                <a:ext uri="{FF2B5EF4-FFF2-40B4-BE49-F238E27FC236}">
                  <a16:creationId xmlns:a16="http://schemas.microsoft.com/office/drawing/2014/main" id="{05841A4E-8434-298E-B036-C25177CDE85B}"/>
                </a:ext>
              </a:extLst>
            </p:cNvPr>
            <p:cNvSpPr/>
            <p:nvPr/>
          </p:nvSpPr>
          <p:spPr>
            <a:xfrm>
              <a:off x="5607050" y="5000625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27">
              <a:extLst>
                <a:ext uri="{FF2B5EF4-FFF2-40B4-BE49-F238E27FC236}">
                  <a16:creationId xmlns:a16="http://schemas.microsoft.com/office/drawing/2014/main" id="{0F478240-C777-475A-11CB-4D1D399B6A5A}"/>
                </a:ext>
              </a:extLst>
            </p:cNvPr>
            <p:cNvSpPr/>
            <p:nvPr/>
          </p:nvSpPr>
          <p:spPr>
            <a:xfrm>
              <a:off x="5942076" y="5087874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79">
                  <a:moveTo>
                    <a:pt x="0" y="0"/>
                  </a:moveTo>
                  <a:lnTo>
                    <a:pt x="0" y="259080"/>
                  </a:lnTo>
                </a:path>
                <a:path w="335279" h="690879">
                  <a:moveTo>
                    <a:pt x="0" y="431673"/>
                  </a:moveTo>
                  <a:lnTo>
                    <a:pt x="0" y="690626"/>
                  </a:lnTo>
                </a:path>
                <a:path w="335279" h="690879">
                  <a:moveTo>
                    <a:pt x="0" y="431673"/>
                  </a:moveTo>
                  <a:lnTo>
                    <a:pt x="167386" y="345313"/>
                  </a:lnTo>
                </a:path>
                <a:path w="335279" h="690879">
                  <a:moveTo>
                    <a:pt x="167386" y="345313"/>
                  </a:moveTo>
                  <a:lnTo>
                    <a:pt x="0" y="259080"/>
                  </a:lnTo>
                </a:path>
                <a:path w="335279" h="690879">
                  <a:moveTo>
                    <a:pt x="0" y="690626"/>
                  </a:moveTo>
                  <a:lnTo>
                    <a:pt x="334899" y="518032"/>
                  </a:lnTo>
                </a:path>
                <a:path w="335279" h="690879">
                  <a:moveTo>
                    <a:pt x="0" y="0"/>
                  </a:moveTo>
                  <a:lnTo>
                    <a:pt x="334899" y="172719"/>
                  </a:lnTo>
                </a:path>
                <a:path w="335279" h="690879">
                  <a:moveTo>
                    <a:pt x="334899" y="172719"/>
                  </a:moveTo>
                  <a:lnTo>
                    <a:pt x="334899" y="51803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object 28">
            <a:extLst>
              <a:ext uri="{FF2B5EF4-FFF2-40B4-BE49-F238E27FC236}">
                <a16:creationId xmlns:a16="http://schemas.microsoft.com/office/drawing/2014/main" id="{D2A370F6-9C0B-5CE1-A273-817409D25599}"/>
              </a:ext>
            </a:extLst>
          </p:cNvPr>
          <p:cNvSpPr txBox="1"/>
          <p:nvPr/>
        </p:nvSpPr>
        <p:spPr>
          <a:xfrm>
            <a:off x="774040" y="3739464"/>
            <a:ext cx="1940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$2,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$3,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29">
            <a:extLst>
              <a:ext uri="{FF2B5EF4-FFF2-40B4-BE49-F238E27FC236}">
                <a16:creationId xmlns:a16="http://schemas.microsoft.com/office/drawing/2014/main" id="{BABAB66E-B216-7473-0CD9-1A642FE4F688}"/>
              </a:ext>
            </a:extLst>
          </p:cNvPr>
          <p:cNvSpPr txBox="1"/>
          <p:nvPr/>
        </p:nvSpPr>
        <p:spPr>
          <a:xfrm>
            <a:off x="774040" y="4718177"/>
            <a:ext cx="18599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18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18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30">
            <a:extLst>
              <a:ext uri="{FF2B5EF4-FFF2-40B4-BE49-F238E27FC236}">
                <a16:creationId xmlns:a16="http://schemas.microsoft.com/office/drawing/2014/main" id="{4C0D43AC-EB83-FB0A-9E94-5D42162E1F59}"/>
              </a:ext>
            </a:extLst>
          </p:cNvPr>
          <p:cNvSpPr txBox="1"/>
          <p:nvPr/>
        </p:nvSpPr>
        <p:spPr>
          <a:xfrm>
            <a:off x="774040" y="5807887"/>
            <a:ext cx="18599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18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18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31">
            <a:extLst>
              <a:ext uri="{FF2B5EF4-FFF2-40B4-BE49-F238E27FC236}">
                <a16:creationId xmlns:a16="http://schemas.microsoft.com/office/drawing/2014/main" id="{1A841D5A-AC29-352E-C27F-F11944943633}"/>
              </a:ext>
            </a:extLst>
          </p:cNvPr>
          <p:cNvSpPr txBox="1"/>
          <p:nvPr/>
        </p:nvSpPr>
        <p:spPr>
          <a:xfrm>
            <a:off x="6448807" y="4768850"/>
            <a:ext cx="2425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32">
            <a:extLst>
              <a:ext uri="{FF2B5EF4-FFF2-40B4-BE49-F238E27FC236}">
                <a16:creationId xmlns:a16="http://schemas.microsoft.com/office/drawing/2014/main" id="{952D7DE2-EA4F-B572-E1A3-2AE67999BE98}"/>
              </a:ext>
            </a:extLst>
          </p:cNvPr>
          <p:cNvSpPr/>
          <p:nvPr/>
        </p:nvSpPr>
        <p:spPr>
          <a:xfrm>
            <a:off x="4708907" y="4643437"/>
            <a:ext cx="335280" cy="519430"/>
          </a:xfrm>
          <a:custGeom>
            <a:avLst/>
            <a:gdLst/>
            <a:ahLst/>
            <a:cxnLst/>
            <a:rect l="l" t="t" r="r" b="b"/>
            <a:pathLst>
              <a:path w="335279" h="519429">
                <a:moveTo>
                  <a:pt x="0" y="519112"/>
                </a:moveTo>
                <a:lnTo>
                  <a:pt x="334962" y="519112"/>
                </a:lnTo>
                <a:lnTo>
                  <a:pt x="334962" y="0"/>
                </a:lnTo>
                <a:lnTo>
                  <a:pt x="0" y="0"/>
                </a:lnTo>
                <a:lnTo>
                  <a:pt x="0" y="519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33">
            <a:extLst>
              <a:ext uri="{FF2B5EF4-FFF2-40B4-BE49-F238E27FC236}">
                <a16:creationId xmlns:a16="http://schemas.microsoft.com/office/drawing/2014/main" id="{1AAD4624-8251-5917-4262-ED40BA607029}"/>
              </a:ext>
            </a:extLst>
          </p:cNvPr>
          <p:cNvSpPr txBox="1"/>
          <p:nvPr/>
        </p:nvSpPr>
        <p:spPr>
          <a:xfrm>
            <a:off x="4751706" y="4768850"/>
            <a:ext cx="2819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34">
            <a:extLst>
              <a:ext uri="{FF2B5EF4-FFF2-40B4-BE49-F238E27FC236}">
                <a16:creationId xmlns:a16="http://schemas.microsoft.com/office/drawing/2014/main" id="{21B68433-DF7A-FAE2-A219-3A08C9B10AAE}"/>
              </a:ext>
            </a:extLst>
          </p:cNvPr>
          <p:cNvSpPr txBox="1"/>
          <p:nvPr/>
        </p:nvSpPr>
        <p:spPr>
          <a:xfrm>
            <a:off x="7266560" y="4768850"/>
            <a:ext cx="2819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35">
            <a:extLst>
              <a:ext uri="{FF2B5EF4-FFF2-40B4-BE49-F238E27FC236}">
                <a16:creationId xmlns:a16="http://schemas.microsoft.com/office/drawing/2014/main" id="{3D9A9013-983B-DC5C-93D3-BF3802652513}"/>
              </a:ext>
            </a:extLst>
          </p:cNvPr>
          <p:cNvSpPr/>
          <p:nvPr/>
        </p:nvSpPr>
        <p:spPr>
          <a:xfrm>
            <a:off x="3870707" y="4643437"/>
            <a:ext cx="335280" cy="519430"/>
          </a:xfrm>
          <a:custGeom>
            <a:avLst/>
            <a:gdLst/>
            <a:ahLst/>
            <a:cxnLst/>
            <a:rect l="l" t="t" r="r" b="b"/>
            <a:pathLst>
              <a:path w="335279" h="519429">
                <a:moveTo>
                  <a:pt x="0" y="519112"/>
                </a:moveTo>
                <a:lnTo>
                  <a:pt x="334962" y="519112"/>
                </a:lnTo>
                <a:lnTo>
                  <a:pt x="334962" y="0"/>
                </a:lnTo>
                <a:lnTo>
                  <a:pt x="0" y="0"/>
                </a:lnTo>
                <a:lnTo>
                  <a:pt x="0" y="519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36">
            <a:extLst>
              <a:ext uri="{FF2B5EF4-FFF2-40B4-BE49-F238E27FC236}">
                <a16:creationId xmlns:a16="http://schemas.microsoft.com/office/drawing/2014/main" id="{D485B78E-EDA5-3D30-1956-6FA3FD06DE07}"/>
              </a:ext>
            </a:extLst>
          </p:cNvPr>
          <p:cNvSpPr txBox="1"/>
          <p:nvPr/>
        </p:nvSpPr>
        <p:spPr>
          <a:xfrm>
            <a:off x="3961003" y="4768850"/>
            <a:ext cx="1828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object 37">
            <a:extLst>
              <a:ext uri="{FF2B5EF4-FFF2-40B4-BE49-F238E27FC236}">
                <a16:creationId xmlns:a16="http://schemas.microsoft.com/office/drawing/2014/main" id="{90892E8D-3D85-F560-B5B4-0632490AB734}"/>
              </a:ext>
            </a:extLst>
          </p:cNvPr>
          <p:cNvGrpSpPr/>
          <p:nvPr/>
        </p:nvGrpSpPr>
        <p:grpSpPr>
          <a:xfrm>
            <a:off x="4200272" y="3355321"/>
            <a:ext cx="3616325" cy="3208655"/>
            <a:chOff x="4594225" y="3871976"/>
            <a:chExt cx="3616325" cy="3208655"/>
          </a:xfrm>
        </p:grpSpPr>
        <p:sp>
          <p:nvSpPr>
            <p:cNvPr id="51" name="object 38">
              <a:extLst>
                <a:ext uri="{FF2B5EF4-FFF2-40B4-BE49-F238E27FC236}">
                  <a16:creationId xmlns:a16="http://schemas.microsoft.com/office/drawing/2014/main" id="{BCA7F6A1-AD8F-1DCD-0BAD-3C6DDB22CA66}"/>
                </a:ext>
              </a:extLst>
            </p:cNvPr>
            <p:cNvSpPr/>
            <p:nvPr/>
          </p:nvSpPr>
          <p:spPr>
            <a:xfrm>
              <a:off x="5438775" y="5260975"/>
              <a:ext cx="503555" cy="344805"/>
            </a:xfrm>
            <a:custGeom>
              <a:avLst/>
              <a:gdLst/>
              <a:ahLst/>
              <a:cxnLst/>
              <a:rect l="l" t="t" r="r" b="b"/>
              <a:pathLst>
                <a:path w="503554" h="344804">
                  <a:moveTo>
                    <a:pt x="0" y="0"/>
                  </a:moveTo>
                  <a:lnTo>
                    <a:pt x="168275" y="0"/>
                  </a:lnTo>
                </a:path>
                <a:path w="503554" h="344804">
                  <a:moveTo>
                    <a:pt x="0" y="344424"/>
                  </a:moveTo>
                  <a:lnTo>
                    <a:pt x="168275" y="344424"/>
                  </a:lnTo>
                </a:path>
                <a:path w="503554" h="344804">
                  <a:moveTo>
                    <a:pt x="335025" y="0"/>
                  </a:moveTo>
                  <a:lnTo>
                    <a:pt x="503300" y="0"/>
                  </a:lnTo>
                </a:path>
                <a:path w="503554" h="344804">
                  <a:moveTo>
                    <a:pt x="335025" y="344424"/>
                  </a:moveTo>
                  <a:lnTo>
                    <a:pt x="503300" y="3444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bject 39">
              <a:extLst>
                <a:ext uri="{FF2B5EF4-FFF2-40B4-BE49-F238E27FC236}">
                  <a16:creationId xmlns:a16="http://schemas.microsoft.com/office/drawing/2014/main" id="{34AD31D6-1FD7-93A6-23FD-4055CCC732F7}"/>
                </a:ext>
              </a:extLst>
            </p:cNvPr>
            <p:cNvSpPr/>
            <p:nvPr/>
          </p:nvSpPr>
          <p:spPr>
            <a:xfrm>
              <a:off x="6445250" y="5000625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bject 40">
              <a:extLst>
                <a:ext uri="{FF2B5EF4-FFF2-40B4-BE49-F238E27FC236}">
                  <a16:creationId xmlns:a16="http://schemas.microsoft.com/office/drawing/2014/main" id="{491FBAA5-3F00-3256-2F1F-AF5B62668899}"/>
                </a:ext>
              </a:extLst>
            </p:cNvPr>
            <p:cNvSpPr/>
            <p:nvPr/>
          </p:nvSpPr>
          <p:spPr>
            <a:xfrm>
              <a:off x="6276975" y="5432425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8275" y="0"/>
                  </a:lnTo>
                </a:path>
                <a:path w="503554">
                  <a:moveTo>
                    <a:pt x="335025" y="0"/>
                  </a:moveTo>
                  <a:lnTo>
                    <a:pt x="503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bject 41">
              <a:extLst>
                <a:ext uri="{FF2B5EF4-FFF2-40B4-BE49-F238E27FC236}">
                  <a16:creationId xmlns:a16="http://schemas.microsoft.com/office/drawing/2014/main" id="{5E2F9DC9-2D63-F857-B69F-C39C40D9FC1E}"/>
                </a:ext>
              </a:extLst>
            </p:cNvPr>
            <p:cNvSpPr/>
            <p:nvPr/>
          </p:nvSpPr>
          <p:spPr>
            <a:xfrm>
              <a:off x="6780276" y="5173662"/>
              <a:ext cx="335280" cy="519430"/>
            </a:xfrm>
            <a:custGeom>
              <a:avLst/>
              <a:gdLst/>
              <a:ahLst/>
              <a:cxnLst/>
              <a:rect l="l" t="t" r="r" b="b"/>
              <a:pathLst>
                <a:path w="335279" h="519429">
                  <a:moveTo>
                    <a:pt x="0" y="519112"/>
                  </a:moveTo>
                  <a:lnTo>
                    <a:pt x="334962" y="519112"/>
                  </a:lnTo>
                  <a:lnTo>
                    <a:pt x="334962" y="0"/>
                  </a:lnTo>
                  <a:lnTo>
                    <a:pt x="0" y="0"/>
                  </a:lnTo>
                  <a:lnTo>
                    <a:pt x="0" y="519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bject 42">
              <a:extLst>
                <a:ext uri="{FF2B5EF4-FFF2-40B4-BE49-F238E27FC236}">
                  <a16:creationId xmlns:a16="http://schemas.microsoft.com/office/drawing/2014/main" id="{7C6289E3-A92B-DBA2-D8B0-0DBD3745657D}"/>
                </a:ext>
              </a:extLst>
            </p:cNvPr>
            <p:cNvSpPr/>
            <p:nvPr/>
          </p:nvSpPr>
          <p:spPr>
            <a:xfrm>
              <a:off x="7115175" y="543242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bject 43">
              <a:extLst>
                <a:ext uri="{FF2B5EF4-FFF2-40B4-BE49-F238E27FC236}">
                  <a16:creationId xmlns:a16="http://schemas.microsoft.com/office/drawing/2014/main" id="{285DE77A-EEFE-0C27-99F5-D42510D5F846}"/>
                </a:ext>
              </a:extLst>
            </p:cNvPr>
            <p:cNvSpPr/>
            <p:nvPr/>
          </p:nvSpPr>
          <p:spPr>
            <a:xfrm>
              <a:off x="7283450" y="5000625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bject 44">
              <a:extLst>
                <a:ext uri="{FF2B5EF4-FFF2-40B4-BE49-F238E27FC236}">
                  <a16:creationId xmlns:a16="http://schemas.microsoft.com/office/drawing/2014/main" id="{AE38112F-B019-236A-1638-2C309783D8F5}"/>
                </a:ext>
              </a:extLst>
            </p:cNvPr>
            <p:cNvSpPr/>
            <p:nvPr/>
          </p:nvSpPr>
          <p:spPr>
            <a:xfrm>
              <a:off x="7450201" y="543242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bject 45">
              <a:extLst>
                <a:ext uri="{FF2B5EF4-FFF2-40B4-BE49-F238E27FC236}">
                  <a16:creationId xmlns:a16="http://schemas.microsoft.com/office/drawing/2014/main" id="{53A2764C-6B35-DCE6-AC56-16A15FCDB4C1}"/>
                </a:ext>
              </a:extLst>
            </p:cNvPr>
            <p:cNvSpPr/>
            <p:nvPr/>
          </p:nvSpPr>
          <p:spPr>
            <a:xfrm>
              <a:off x="7618476" y="5173662"/>
              <a:ext cx="335280" cy="519430"/>
            </a:xfrm>
            <a:custGeom>
              <a:avLst/>
              <a:gdLst/>
              <a:ahLst/>
              <a:cxnLst/>
              <a:rect l="l" t="t" r="r" b="b"/>
              <a:pathLst>
                <a:path w="335279" h="519429">
                  <a:moveTo>
                    <a:pt x="0" y="519112"/>
                  </a:moveTo>
                  <a:lnTo>
                    <a:pt x="334962" y="519112"/>
                  </a:lnTo>
                  <a:lnTo>
                    <a:pt x="334962" y="0"/>
                  </a:lnTo>
                  <a:lnTo>
                    <a:pt x="0" y="0"/>
                  </a:lnTo>
                  <a:lnTo>
                    <a:pt x="0" y="519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bject 46">
              <a:extLst>
                <a:ext uri="{FF2B5EF4-FFF2-40B4-BE49-F238E27FC236}">
                  <a16:creationId xmlns:a16="http://schemas.microsoft.com/office/drawing/2014/main" id="{A4881B72-9C81-7B55-33F2-A68276789A37}"/>
                </a:ext>
              </a:extLst>
            </p:cNvPr>
            <p:cNvSpPr/>
            <p:nvPr/>
          </p:nvSpPr>
          <p:spPr>
            <a:xfrm>
              <a:off x="6696075" y="5432425"/>
              <a:ext cx="587375" cy="346075"/>
            </a:xfrm>
            <a:custGeom>
              <a:avLst/>
              <a:gdLst/>
              <a:ahLst/>
              <a:cxnLst/>
              <a:rect l="l" t="t" r="r" b="b"/>
              <a:pathLst>
                <a:path w="587375" h="346075">
                  <a:moveTo>
                    <a:pt x="0" y="0"/>
                  </a:moveTo>
                  <a:lnTo>
                    <a:pt x="0" y="346075"/>
                  </a:lnTo>
                </a:path>
                <a:path w="587375" h="346075">
                  <a:moveTo>
                    <a:pt x="0" y="346075"/>
                  </a:moveTo>
                  <a:lnTo>
                    <a:pt x="503300" y="346075"/>
                  </a:lnTo>
                </a:path>
                <a:path w="587375" h="346075">
                  <a:moveTo>
                    <a:pt x="503300" y="172974"/>
                  </a:moveTo>
                  <a:lnTo>
                    <a:pt x="587375" y="172974"/>
                  </a:lnTo>
                </a:path>
                <a:path w="587375" h="346075">
                  <a:moveTo>
                    <a:pt x="503300" y="172974"/>
                  </a:moveTo>
                  <a:lnTo>
                    <a:pt x="503300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bject 47">
              <a:extLst>
                <a:ext uri="{FF2B5EF4-FFF2-40B4-BE49-F238E27FC236}">
                  <a16:creationId xmlns:a16="http://schemas.microsoft.com/office/drawing/2014/main" id="{B61B85A4-35BF-2050-4692-E33BD11A6740}"/>
                </a:ext>
              </a:extLst>
            </p:cNvPr>
            <p:cNvSpPr/>
            <p:nvPr/>
          </p:nvSpPr>
          <p:spPr>
            <a:xfrm>
              <a:off x="4768850" y="5000625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bject 48">
              <a:extLst>
                <a:ext uri="{FF2B5EF4-FFF2-40B4-BE49-F238E27FC236}">
                  <a16:creationId xmlns:a16="http://schemas.microsoft.com/office/drawing/2014/main" id="{A53FAAB9-E882-FD27-5C82-039E03CB7083}"/>
                </a:ext>
              </a:extLst>
            </p:cNvPr>
            <p:cNvSpPr/>
            <p:nvPr/>
          </p:nvSpPr>
          <p:spPr>
            <a:xfrm>
              <a:off x="4600575" y="5432425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8275" y="0"/>
                  </a:lnTo>
                </a:path>
                <a:path w="503554">
                  <a:moveTo>
                    <a:pt x="335025" y="0"/>
                  </a:moveTo>
                  <a:lnTo>
                    <a:pt x="503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bject 49">
              <a:extLst>
                <a:ext uri="{FF2B5EF4-FFF2-40B4-BE49-F238E27FC236}">
                  <a16:creationId xmlns:a16="http://schemas.microsoft.com/office/drawing/2014/main" id="{8411FBDD-5654-EF0A-6846-BC481458F7A0}"/>
                </a:ext>
              </a:extLst>
            </p:cNvPr>
            <p:cNvSpPr/>
            <p:nvPr/>
          </p:nvSpPr>
          <p:spPr>
            <a:xfrm>
              <a:off x="8204200" y="3878326"/>
              <a:ext cx="0" cy="3195955"/>
            </a:xfrm>
            <a:custGeom>
              <a:avLst/>
              <a:gdLst/>
              <a:ahLst/>
              <a:cxnLst/>
              <a:rect l="l" t="t" r="r" b="b"/>
              <a:pathLst>
                <a:path h="3195954">
                  <a:moveTo>
                    <a:pt x="0" y="0"/>
                  </a:moveTo>
                  <a:lnTo>
                    <a:pt x="0" y="3195574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bject 50">
              <a:extLst>
                <a:ext uri="{FF2B5EF4-FFF2-40B4-BE49-F238E27FC236}">
                  <a16:creationId xmlns:a16="http://schemas.microsoft.com/office/drawing/2014/main" id="{25581C8D-F5EE-7F19-FF13-3D70C618C181}"/>
                </a:ext>
              </a:extLst>
            </p:cNvPr>
            <p:cNvSpPr/>
            <p:nvPr/>
          </p:nvSpPr>
          <p:spPr>
            <a:xfrm>
              <a:off x="6445250" y="6037262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bject 51">
              <a:extLst>
                <a:ext uri="{FF2B5EF4-FFF2-40B4-BE49-F238E27FC236}">
                  <a16:creationId xmlns:a16="http://schemas.microsoft.com/office/drawing/2014/main" id="{A4EFBCDC-BE25-10C2-459D-B1CEDC990FCB}"/>
                </a:ext>
              </a:extLst>
            </p:cNvPr>
            <p:cNvSpPr/>
            <p:nvPr/>
          </p:nvSpPr>
          <p:spPr>
            <a:xfrm>
              <a:off x="6780276" y="6124575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79">
                  <a:moveTo>
                    <a:pt x="0" y="0"/>
                  </a:moveTo>
                  <a:lnTo>
                    <a:pt x="0" y="258953"/>
                  </a:lnTo>
                </a:path>
                <a:path w="335279" h="690879">
                  <a:moveTo>
                    <a:pt x="0" y="431596"/>
                  </a:moveTo>
                  <a:lnTo>
                    <a:pt x="0" y="690562"/>
                  </a:lnTo>
                </a:path>
                <a:path w="335279" h="690879">
                  <a:moveTo>
                    <a:pt x="0" y="431596"/>
                  </a:moveTo>
                  <a:lnTo>
                    <a:pt x="167385" y="345313"/>
                  </a:lnTo>
                </a:path>
                <a:path w="335279" h="690879">
                  <a:moveTo>
                    <a:pt x="167385" y="345313"/>
                  </a:moveTo>
                  <a:lnTo>
                    <a:pt x="0" y="258953"/>
                  </a:lnTo>
                </a:path>
                <a:path w="335279" h="690879">
                  <a:moveTo>
                    <a:pt x="0" y="690562"/>
                  </a:moveTo>
                  <a:lnTo>
                    <a:pt x="334899" y="517918"/>
                  </a:lnTo>
                </a:path>
                <a:path w="335279" h="690879">
                  <a:moveTo>
                    <a:pt x="0" y="0"/>
                  </a:moveTo>
                  <a:lnTo>
                    <a:pt x="334899" y="172593"/>
                  </a:lnTo>
                </a:path>
                <a:path w="335279" h="690879">
                  <a:moveTo>
                    <a:pt x="334899" y="172593"/>
                  </a:moveTo>
                  <a:lnTo>
                    <a:pt x="334899" y="51791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object 52">
            <a:extLst>
              <a:ext uri="{FF2B5EF4-FFF2-40B4-BE49-F238E27FC236}">
                <a16:creationId xmlns:a16="http://schemas.microsoft.com/office/drawing/2014/main" id="{4B052C2F-1ABF-FEBA-D745-3CA6AC92876C}"/>
              </a:ext>
            </a:extLst>
          </p:cNvPr>
          <p:cNvSpPr txBox="1"/>
          <p:nvPr/>
        </p:nvSpPr>
        <p:spPr>
          <a:xfrm>
            <a:off x="7287261" y="5804280"/>
            <a:ext cx="2425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bject 53">
            <a:extLst>
              <a:ext uri="{FF2B5EF4-FFF2-40B4-BE49-F238E27FC236}">
                <a16:creationId xmlns:a16="http://schemas.microsoft.com/office/drawing/2014/main" id="{561F974E-69B6-A9D4-9DF1-11FF1C65A232}"/>
              </a:ext>
            </a:extLst>
          </p:cNvPr>
          <p:cNvSpPr/>
          <p:nvPr/>
        </p:nvSpPr>
        <p:spPr>
          <a:xfrm>
            <a:off x="5547107" y="5680075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517525"/>
                </a:moveTo>
                <a:lnTo>
                  <a:pt x="334962" y="517525"/>
                </a:lnTo>
                <a:lnTo>
                  <a:pt x="334962" y="0"/>
                </a:lnTo>
                <a:lnTo>
                  <a:pt x="0" y="0"/>
                </a:lnTo>
                <a:lnTo>
                  <a:pt x="0" y="5175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bject 54">
            <a:extLst>
              <a:ext uri="{FF2B5EF4-FFF2-40B4-BE49-F238E27FC236}">
                <a16:creationId xmlns:a16="http://schemas.microsoft.com/office/drawing/2014/main" id="{04D2AA06-F70F-41F7-6EDD-D84424157C3D}"/>
              </a:ext>
            </a:extLst>
          </p:cNvPr>
          <p:cNvSpPr txBox="1"/>
          <p:nvPr/>
        </p:nvSpPr>
        <p:spPr>
          <a:xfrm>
            <a:off x="5589906" y="5804280"/>
            <a:ext cx="2819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bject 55">
            <a:extLst>
              <a:ext uri="{FF2B5EF4-FFF2-40B4-BE49-F238E27FC236}">
                <a16:creationId xmlns:a16="http://schemas.microsoft.com/office/drawing/2014/main" id="{75789F93-1843-8737-23EE-22F942100ACA}"/>
              </a:ext>
            </a:extLst>
          </p:cNvPr>
          <p:cNvSpPr txBox="1"/>
          <p:nvPr/>
        </p:nvSpPr>
        <p:spPr>
          <a:xfrm>
            <a:off x="8104760" y="5804280"/>
            <a:ext cx="2819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bject 56">
            <a:extLst>
              <a:ext uri="{FF2B5EF4-FFF2-40B4-BE49-F238E27FC236}">
                <a16:creationId xmlns:a16="http://schemas.microsoft.com/office/drawing/2014/main" id="{3AC62121-1183-5530-C3E7-C2C9E16B8FEF}"/>
              </a:ext>
            </a:extLst>
          </p:cNvPr>
          <p:cNvSpPr/>
          <p:nvPr/>
        </p:nvSpPr>
        <p:spPr>
          <a:xfrm>
            <a:off x="4708907" y="5680075"/>
            <a:ext cx="335280" cy="517525"/>
          </a:xfrm>
          <a:custGeom>
            <a:avLst/>
            <a:gdLst/>
            <a:ahLst/>
            <a:cxnLst/>
            <a:rect l="l" t="t" r="r" b="b"/>
            <a:pathLst>
              <a:path w="335279" h="517525">
                <a:moveTo>
                  <a:pt x="0" y="517525"/>
                </a:moveTo>
                <a:lnTo>
                  <a:pt x="334962" y="517525"/>
                </a:lnTo>
                <a:lnTo>
                  <a:pt x="334962" y="0"/>
                </a:lnTo>
                <a:lnTo>
                  <a:pt x="0" y="0"/>
                </a:lnTo>
                <a:lnTo>
                  <a:pt x="0" y="5175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bject 57">
            <a:extLst>
              <a:ext uri="{FF2B5EF4-FFF2-40B4-BE49-F238E27FC236}">
                <a16:creationId xmlns:a16="http://schemas.microsoft.com/office/drawing/2014/main" id="{60A06449-3540-C362-0E27-096DBEF99D11}"/>
              </a:ext>
            </a:extLst>
          </p:cNvPr>
          <p:cNvSpPr txBox="1"/>
          <p:nvPr/>
        </p:nvSpPr>
        <p:spPr>
          <a:xfrm>
            <a:off x="4799203" y="5804280"/>
            <a:ext cx="1828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object 58">
            <a:extLst>
              <a:ext uri="{FF2B5EF4-FFF2-40B4-BE49-F238E27FC236}">
                <a16:creationId xmlns:a16="http://schemas.microsoft.com/office/drawing/2014/main" id="{A7D6823B-7F8C-102A-8BB6-39EBB5DFC9C8}"/>
              </a:ext>
            </a:extLst>
          </p:cNvPr>
          <p:cNvGrpSpPr/>
          <p:nvPr/>
        </p:nvGrpSpPr>
        <p:grpSpPr>
          <a:xfrm>
            <a:off x="3594990" y="3286575"/>
            <a:ext cx="4791710" cy="3195955"/>
            <a:chOff x="4006850" y="3878326"/>
            <a:chExt cx="4791710" cy="3195955"/>
          </a:xfrm>
        </p:grpSpPr>
        <p:sp>
          <p:nvSpPr>
            <p:cNvPr id="72" name="object 59">
              <a:extLst>
                <a:ext uri="{FF2B5EF4-FFF2-40B4-BE49-F238E27FC236}">
                  <a16:creationId xmlns:a16="http://schemas.microsoft.com/office/drawing/2014/main" id="{7A11A8E0-4B12-5DB1-F13D-BB417C702FB2}"/>
                </a:ext>
              </a:extLst>
            </p:cNvPr>
            <p:cNvSpPr/>
            <p:nvPr/>
          </p:nvSpPr>
          <p:spPr>
            <a:xfrm>
              <a:off x="6276975" y="6296025"/>
              <a:ext cx="503555" cy="346075"/>
            </a:xfrm>
            <a:custGeom>
              <a:avLst/>
              <a:gdLst/>
              <a:ahLst/>
              <a:cxnLst/>
              <a:rect l="l" t="t" r="r" b="b"/>
              <a:pathLst>
                <a:path w="503554" h="346075">
                  <a:moveTo>
                    <a:pt x="0" y="0"/>
                  </a:moveTo>
                  <a:lnTo>
                    <a:pt x="168275" y="0"/>
                  </a:lnTo>
                </a:path>
                <a:path w="503554" h="346075">
                  <a:moveTo>
                    <a:pt x="0" y="346075"/>
                  </a:moveTo>
                  <a:lnTo>
                    <a:pt x="168275" y="346075"/>
                  </a:lnTo>
                </a:path>
                <a:path w="503554" h="346075">
                  <a:moveTo>
                    <a:pt x="335025" y="0"/>
                  </a:moveTo>
                  <a:lnTo>
                    <a:pt x="503300" y="0"/>
                  </a:lnTo>
                </a:path>
                <a:path w="503554" h="346075">
                  <a:moveTo>
                    <a:pt x="335025" y="346075"/>
                  </a:moveTo>
                  <a:lnTo>
                    <a:pt x="503300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bject 60">
              <a:extLst>
                <a:ext uri="{FF2B5EF4-FFF2-40B4-BE49-F238E27FC236}">
                  <a16:creationId xmlns:a16="http://schemas.microsoft.com/office/drawing/2014/main" id="{FB379704-98E7-B89B-4FC4-7BC678947C1A}"/>
                </a:ext>
              </a:extLst>
            </p:cNvPr>
            <p:cNvSpPr/>
            <p:nvPr/>
          </p:nvSpPr>
          <p:spPr>
            <a:xfrm>
              <a:off x="7283450" y="6037262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bject 61">
              <a:extLst>
                <a:ext uri="{FF2B5EF4-FFF2-40B4-BE49-F238E27FC236}">
                  <a16:creationId xmlns:a16="http://schemas.microsoft.com/office/drawing/2014/main" id="{40FEC0C8-004E-8825-A367-A3A70EDDBB27}"/>
                </a:ext>
              </a:extLst>
            </p:cNvPr>
            <p:cNvSpPr/>
            <p:nvPr/>
          </p:nvSpPr>
          <p:spPr>
            <a:xfrm>
              <a:off x="7115175" y="6469126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8275" y="0"/>
                  </a:lnTo>
                </a:path>
                <a:path w="503554">
                  <a:moveTo>
                    <a:pt x="335025" y="0"/>
                  </a:moveTo>
                  <a:lnTo>
                    <a:pt x="503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bject 62">
              <a:extLst>
                <a:ext uri="{FF2B5EF4-FFF2-40B4-BE49-F238E27FC236}">
                  <a16:creationId xmlns:a16="http://schemas.microsoft.com/office/drawing/2014/main" id="{AB985839-74C1-F676-10B5-682B6B4C6F5D}"/>
                </a:ext>
              </a:extLst>
            </p:cNvPr>
            <p:cNvSpPr/>
            <p:nvPr/>
          </p:nvSpPr>
          <p:spPr>
            <a:xfrm>
              <a:off x="7618476" y="6210300"/>
              <a:ext cx="335280" cy="517525"/>
            </a:xfrm>
            <a:custGeom>
              <a:avLst/>
              <a:gdLst/>
              <a:ahLst/>
              <a:cxnLst/>
              <a:rect l="l" t="t" r="r" b="b"/>
              <a:pathLst>
                <a:path w="335279" h="517525">
                  <a:moveTo>
                    <a:pt x="0" y="517525"/>
                  </a:moveTo>
                  <a:lnTo>
                    <a:pt x="334962" y="517525"/>
                  </a:lnTo>
                  <a:lnTo>
                    <a:pt x="334962" y="0"/>
                  </a:lnTo>
                  <a:lnTo>
                    <a:pt x="0" y="0"/>
                  </a:lnTo>
                  <a:lnTo>
                    <a:pt x="0" y="5175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bject 63">
              <a:extLst>
                <a:ext uri="{FF2B5EF4-FFF2-40B4-BE49-F238E27FC236}">
                  <a16:creationId xmlns:a16="http://schemas.microsoft.com/office/drawing/2014/main" id="{1F0923FD-AB7F-2775-D898-8593545F6ED5}"/>
                </a:ext>
              </a:extLst>
            </p:cNvPr>
            <p:cNvSpPr/>
            <p:nvPr/>
          </p:nvSpPr>
          <p:spPr>
            <a:xfrm>
              <a:off x="7953375" y="6469126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bject 64">
              <a:extLst>
                <a:ext uri="{FF2B5EF4-FFF2-40B4-BE49-F238E27FC236}">
                  <a16:creationId xmlns:a16="http://schemas.microsoft.com/office/drawing/2014/main" id="{CEED9FCF-8209-524B-DC90-238CE29AE2AF}"/>
                </a:ext>
              </a:extLst>
            </p:cNvPr>
            <p:cNvSpPr/>
            <p:nvPr/>
          </p:nvSpPr>
          <p:spPr>
            <a:xfrm>
              <a:off x="8121650" y="6037262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bject 65">
              <a:extLst>
                <a:ext uri="{FF2B5EF4-FFF2-40B4-BE49-F238E27FC236}">
                  <a16:creationId xmlns:a16="http://schemas.microsoft.com/office/drawing/2014/main" id="{C9BA826B-9DBC-5AAB-BBC8-8C1605CEC559}"/>
                </a:ext>
              </a:extLst>
            </p:cNvPr>
            <p:cNvSpPr/>
            <p:nvPr/>
          </p:nvSpPr>
          <p:spPr>
            <a:xfrm>
              <a:off x="8288401" y="6469126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bject 66">
              <a:extLst>
                <a:ext uri="{FF2B5EF4-FFF2-40B4-BE49-F238E27FC236}">
                  <a16:creationId xmlns:a16="http://schemas.microsoft.com/office/drawing/2014/main" id="{F3844B5C-0603-9CBD-3F5A-7AB53994CAD9}"/>
                </a:ext>
              </a:extLst>
            </p:cNvPr>
            <p:cNvSpPr/>
            <p:nvPr/>
          </p:nvSpPr>
          <p:spPr>
            <a:xfrm>
              <a:off x="8456676" y="6210300"/>
              <a:ext cx="335280" cy="517525"/>
            </a:xfrm>
            <a:custGeom>
              <a:avLst/>
              <a:gdLst/>
              <a:ahLst/>
              <a:cxnLst/>
              <a:rect l="l" t="t" r="r" b="b"/>
              <a:pathLst>
                <a:path w="335279" h="517525">
                  <a:moveTo>
                    <a:pt x="0" y="517525"/>
                  </a:moveTo>
                  <a:lnTo>
                    <a:pt x="334962" y="517525"/>
                  </a:lnTo>
                  <a:lnTo>
                    <a:pt x="334962" y="0"/>
                  </a:lnTo>
                  <a:lnTo>
                    <a:pt x="0" y="0"/>
                  </a:lnTo>
                  <a:lnTo>
                    <a:pt x="0" y="5175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bject 67">
              <a:extLst>
                <a:ext uri="{FF2B5EF4-FFF2-40B4-BE49-F238E27FC236}">
                  <a16:creationId xmlns:a16="http://schemas.microsoft.com/office/drawing/2014/main" id="{B533D797-11D3-FD3A-19A5-9184335BDDE8}"/>
                </a:ext>
              </a:extLst>
            </p:cNvPr>
            <p:cNvSpPr/>
            <p:nvPr/>
          </p:nvSpPr>
          <p:spPr>
            <a:xfrm>
              <a:off x="7534275" y="6469126"/>
              <a:ext cx="587375" cy="346075"/>
            </a:xfrm>
            <a:custGeom>
              <a:avLst/>
              <a:gdLst/>
              <a:ahLst/>
              <a:cxnLst/>
              <a:rect l="l" t="t" r="r" b="b"/>
              <a:pathLst>
                <a:path w="587375" h="346075">
                  <a:moveTo>
                    <a:pt x="0" y="0"/>
                  </a:moveTo>
                  <a:lnTo>
                    <a:pt x="0" y="346011"/>
                  </a:lnTo>
                </a:path>
                <a:path w="587375" h="346075">
                  <a:moveTo>
                    <a:pt x="0" y="346011"/>
                  </a:moveTo>
                  <a:lnTo>
                    <a:pt x="503300" y="346011"/>
                  </a:lnTo>
                </a:path>
                <a:path w="587375" h="346075">
                  <a:moveTo>
                    <a:pt x="503300" y="172974"/>
                  </a:moveTo>
                  <a:lnTo>
                    <a:pt x="587375" y="172974"/>
                  </a:lnTo>
                </a:path>
                <a:path w="587375" h="346075">
                  <a:moveTo>
                    <a:pt x="503300" y="172974"/>
                  </a:moveTo>
                  <a:lnTo>
                    <a:pt x="503300" y="34601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bject 68">
              <a:extLst>
                <a:ext uri="{FF2B5EF4-FFF2-40B4-BE49-F238E27FC236}">
                  <a16:creationId xmlns:a16="http://schemas.microsoft.com/office/drawing/2014/main" id="{05989D9C-659C-740C-4CA8-0F85EB93B455}"/>
                </a:ext>
              </a:extLst>
            </p:cNvPr>
            <p:cNvSpPr/>
            <p:nvPr/>
          </p:nvSpPr>
          <p:spPr>
            <a:xfrm>
              <a:off x="5607050" y="6037262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bject 69">
              <a:extLst>
                <a:ext uri="{FF2B5EF4-FFF2-40B4-BE49-F238E27FC236}">
                  <a16:creationId xmlns:a16="http://schemas.microsoft.com/office/drawing/2014/main" id="{E6AE9AF5-66C7-1F97-3B9A-AA6C78D2B785}"/>
                </a:ext>
              </a:extLst>
            </p:cNvPr>
            <p:cNvSpPr/>
            <p:nvPr/>
          </p:nvSpPr>
          <p:spPr>
            <a:xfrm>
              <a:off x="5438775" y="6469126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8275" y="0"/>
                  </a:lnTo>
                </a:path>
                <a:path w="503554">
                  <a:moveTo>
                    <a:pt x="335025" y="0"/>
                  </a:moveTo>
                  <a:lnTo>
                    <a:pt x="503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bject 70">
              <a:extLst>
                <a:ext uri="{FF2B5EF4-FFF2-40B4-BE49-F238E27FC236}">
                  <a16:creationId xmlns:a16="http://schemas.microsoft.com/office/drawing/2014/main" id="{D56E0705-C452-0498-1679-7CEB7EE7B895}"/>
                </a:ext>
              </a:extLst>
            </p:cNvPr>
            <p:cNvSpPr/>
            <p:nvPr/>
          </p:nvSpPr>
          <p:spPr>
            <a:xfrm>
              <a:off x="4013200" y="3878326"/>
              <a:ext cx="3352800" cy="3195955"/>
            </a:xfrm>
            <a:custGeom>
              <a:avLst/>
              <a:gdLst/>
              <a:ahLst/>
              <a:cxnLst/>
              <a:rect l="l" t="t" r="r" b="b"/>
              <a:pathLst>
                <a:path w="3352800" h="3195954">
                  <a:moveTo>
                    <a:pt x="3352800" y="0"/>
                  </a:moveTo>
                  <a:lnTo>
                    <a:pt x="3352800" y="3195574"/>
                  </a:lnTo>
                </a:path>
                <a:path w="3352800" h="3195954">
                  <a:moveTo>
                    <a:pt x="2514600" y="0"/>
                  </a:moveTo>
                  <a:lnTo>
                    <a:pt x="2514600" y="3195574"/>
                  </a:lnTo>
                </a:path>
                <a:path w="3352800" h="3195954">
                  <a:moveTo>
                    <a:pt x="1676400" y="0"/>
                  </a:moveTo>
                  <a:lnTo>
                    <a:pt x="1676400" y="3195574"/>
                  </a:lnTo>
                </a:path>
                <a:path w="3352800" h="3195954">
                  <a:moveTo>
                    <a:pt x="838200" y="0"/>
                  </a:moveTo>
                  <a:lnTo>
                    <a:pt x="838200" y="3195574"/>
                  </a:lnTo>
                </a:path>
                <a:path w="3352800" h="3195954">
                  <a:moveTo>
                    <a:pt x="0" y="0"/>
                  </a:moveTo>
                  <a:lnTo>
                    <a:pt x="0" y="3195574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619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Branch misprediction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pSp>
        <p:nvGrpSpPr>
          <p:cNvPr id="5" name="object 3">
            <a:extLst>
              <a:ext uri="{FF2B5EF4-FFF2-40B4-BE49-F238E27FC236}">
                <a16:creationId xmlns:a16="http://schemas.microsoft.com/office/drawing/2014/main" id="{F72124F4-0667-9D0B-C918-618164285146}"/>
              </a:ext>
            </a:extLst>
          </p:cNvPr>
          <p:cNvGrpSpPr/>
          <p:nvPr/>
        </p:nvGrpSpPr>
        <p:grpSpPr>
          <a:xfrm>
            <a:off x="4142106" y="2524125"/>
            <a:ext cx="684530" cy="876300"/>
            <a:chOff x="4537075" y="2957448"/>
            <a:chExt cx="684530" cy="87630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BAEA2F2B-9464-F20D-9047-D878AA76E124}"/>
                </a:ext>
              </a:extLst>
            </p:cNvPr>
            <p:cNvSpPr/>
            <p:nvPr/>
          </p:nvSpPr>
          <p:spPr>
            <a:xfrm>
              <a:off x="4543425" y="2963798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95BFC7FD-8F28-7CBC-297E-59EC067F5236}"/>
                </a:ext>
              </a:extLst>
            </p:cNvPr>
            <p:cNvSpPr/>
            <p:nvPr/>
          </p:nvSpPr>
          <p:spPr>
            <a:xfrm>
              <a:off x="4878450" y="3049523"/>
              <a:ext cx="336550" cy="692785"/>
            </a:xfrm>
            <a:custGeom>
              <a:avLst/>
              <a:gdLst/>
              <a:ahLst/>
              <a:cxnLst/>
              <a:rect l="l" t="t" r="r" b="b"/>
              <a:pathLst>
                <a:path w="336550" h="692785">
                  <a:moveTo>
                    <a:pt x="0" y="0"/>
                  </a:moveTo>
                  <a:lnTo>
                    <a:pt x="0" y="259587"/>
                  </a:lnTo>
                </a:path>
                <a:path w="336550" h="692785">
                  <a:moveTo>
                    <a:pt x="0" y="432688"/>
                  </a:moveTo>
                  <a:lnTo>
                    <a:pt x="0" y="692276"/>
                  </a:lnTo>
                </a:path>
                <a:path w="336550" h="692785">
                  <a:moveTo>
                    <a:pt x="0" y="432688"/>
                  </a:moveTo>
                  <a:lnTo>
                    <a:pt x="168275" y="346201"/>
                  </a:lnTo>
                </a:path>
                <a:path w="336550" h="692785">
                  <a:moveTo>
                    <a:pt x="168275" y="346201"/>
                  </a:moveTo>
                  <a:lnTo>
                    <a:pt x="0" y="259587"/>
                  </a:lnTo>
                </a:path>
                <a:path w="336550" h="692785">
                  <a:moveTo>
                    <a:pt x="0" y="692276"/>
                  </a:moveTo>
                  <a:lnTo>
                    <a:pt x="336550" y="519175"/>
                  </a:lnTo>
                </a:path>
                <a:path w="336550" h="692785">
                  <a:moveTo>
                    <a:pt x="0" y="0"/>
                  </a:moveTo>
                  <a:lnTo>
                    <a:pt x="336550" y="173100"/>
                  </a:lnTo>
                </a:path>
                <a:path w="336550" h="692785">
                  <a:moveTo>
                    <a:pt x="336550" y="173100"/>
                  </a:moveTo>
                  <a:lnTo>
                    <a:pt x="336550" y="519175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object 6">
            <a:extLst>
              <a:ext uri="{FF2B5EF4-FFF2-40B4-BE49-F238E27FC236}">
                <a16:creationId xmlns:a16="http://schemas.microsoft.com/office/drawing/2014/main" id="{1E31AAA9-28B5-E56B-E2F7-4F5E810B6498}"/>
              </a:ext>
            </a:extLst>
          </p:cNvPr>
          <p:cNvSpPr txBox="1"/>
          <p:nvPr/>
        </p:nvSpPr>
        <p:spPr>
          <a:xfrm>
            <a:off x="5385054" y="2826893"/>
            <a:ext cx="24257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C3FB693-4C0C-EB05-3AE1-178D8674DA0E}"/>
              </a:ext>
            </a:extLst>
          </p:cNvPr>
          <p:cNvSpPr/>
          <p:nvPr/>
        </p:nvSpPr>
        <p:spPr>
          <a:xfrm>
            <a:off x="3645282" y="2703577"/>
            <a:ext cx="336550" cy="517525"/>
          </a:xfrm>
          <a:custGeom>
            <a:avLst/>
            <a:gdLst/>
            <a:ahLst/>
            <a:cxnLst/>
            <a:rect l="l" t="t" r="r" b="b"/>
            <a:pathLst>
              <a:path w="336550" h="517525">
                <a:moveTo>
                  <a:pt x="0" y="517525"/>
                </a:moveTo>
                <a:lnTo>
                  <a:pt x="336550" y="517525"/>
                </a:lnTo>
                <a:lnTo>
                  <a:pt x="336550" y="0"/>
                </a:lnTo>
                <a:lnTo>
                  <a:pt x="0" y="0"/>
                </a:lnTo>
                <a:lnTo>
                  <a:pt x="0" y="5175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7B02429-A7D0-6AE9-A87D-0B22862E43B0}"/>
              </a:ext>
            </a:extLst>
          </p:cNvPr>
          <p:cNvSpPr txBox="1"/>
          <p:nvPr/>
        </p:nvSpPr>
        <p:spPr>
          <a:xfrm>
            <a:off x="3689477" y="2826893"/>
            <a:ext cx="28194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7770BF87-0A7E-863D-A93B-B87E548A725B}"/>
              </a:ext>
            </a:extLst>
          </p:cNvPr>
          <p:cNvSpPr txBox="1"/>
          <p:nvPr/>
        </p:nvSpPr>
        <p:spPr>
          <a:xfrm>
            <a:off x="6204332" y="2826893"/>
            <a:ext cx="28194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5C034FC-F728-48E2-43A8-A0F26D93F5B5}"/>
              </a:ext>
            </a:extLst>
          </p:cNvPr>
          <p:cNvSpPr/>
          <p:nvPr/>
        </p:nvSpPr>
        <p:spPr>
          <a:xfrm>
            <a:off x="2807082" y="2703577"/>
            <a:ext cx="336550" cy="517525"/>
          </a:xfrm>
          <a:custGeom>
            <a:avLst/>
            <a:gdLst/>
            <a:ahLst/>
            <a:cxnLst/>
            <a:rect l="l" t="t" r="r" b="b"/>
            <a:pathLst>
              <a:path w="336550" h="517525">
                <a:moveTo>
                  <a:pt x="0" y="517525"/>
                </a:moveTo>
                <a:lnTo>
                  <a:pt x="336550" y="517525"/>
                </a:lnTo>
                <a:lnTo>
                  <a:pt x="336550" y="0"/>
                </a:lnTo>
                <a:lnTo>
                  <a:pt x="0" y="0"/>
                </a:lnTo>
                <a:lnTo>
                  <a:pt x="0" y="5175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9C11C381-48D8-93C5-8553-C4442D7BE754}"/>
              </a:ext>
            </a:extLst>
          </p:cNvPr>
          <p:cNvSpPr txBox="1"/>
          <p:nvPr/>
        </p:nvSpPr>
        <p:spPr>
          <a:xfrm>
            <a:off x="2897252" y="2826893"/>
            <a:ext cx="18288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114282EA-DA81-9743-5901-1BBC91192442}"/>
              </a:ext>
            </a:extLst>
          </p:cNvPr>
          <p:cNvGrpSpPr/>
          <p:nvPr/>
        </p:nvGrpSpPr>
        <p:grpSpPr>
          <a:xfrm>
            <a:off x="3137282" y="2524125"/>
            <a:ext cx="3365500" cy="1913255"/>
            <a:chOff x="3532251" y="2957448"/>
            <a:chExt cx="3365500" cy="1913255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F2986984-892D-7B9D-54CF-893D8233B0F5}"/>
                </a:ext>
              </a:extLst>
            </p:cNvPr>
            <p:cNvSpPr/>
            <p:nvPr/>
          </p:nvSpPr>
          <p:spPr>
            <a:xfrm>
              <a:off x="3705225" y="2963798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bject 14">
              <a:extLst>
                <a:ext uri="{FF2B5EF4-FFF2-40B4-BE49-F238E27FC236}">
                  <a16:creationId xmlns:a16="http://schemas.microsoft.com/office/drawing/2014/main" id="{4161F235-6A99-6945-16FC-0F721A7CE751}"/>
                </a:ext>
              </a:extLst>
            </p:cNvPr>
            <p:cNvSpPr/>
            <p:nvPr/>
          </p:nvSpPr>
          <p:spPr>
            <a:xfrm>
              <a:off x="3538601" y="3222624"/>
              <a:ext cx="1005205" cy="346075"/>
            </a:xfrm>
            <a:custGeom>
              <a:avLst/>
              <a:gdLst/>
              <a:ahLst/>
              <a:cxnLst/>
              <a:rect l="l" t="t" r="r" b="b"/>
              <a:pathLst>
                <a:path w="1005204" h="346075">
                  <a:moveTo>
                    <a:pt x="0" y="173100"/>
                  </a:moveTo>
                  <a:lnTo>
                    <a:pt x="166624" y="173100"/>
                  </a:lnTo>
                </a:path>
                <a:path w="1005204" h="346075">
                  <a:moveTo>
                    <a:pt x="334899" y="173100"/>
                  </a:moveTo>
                  <a:lnTo>
                    <a:pt x="501650" y="173100"/>
                  </a:lnTo>
                </a:path>
                <a:path w="1005204" h="346075">
                  <a:moveTo>
                    <a:pt x="838200" y="0"/>
                  </a:moveTo>
                  <a:lnTo>
                    <a:pt x="1004824" y="0"/>
                  </a:lnTo>
                </a:path>
                <a:path w="1005204" h="346075">
                  <a:moveTo>
                    <a:pt x="838200" y="346075"/>
                  </a:moveTo>
                  <a:lnTo>
                    <a:pt x="1004824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bject 15">
              <a:extLst>
                <a:ext uri="{FF2B5EF4-FFF2-40B4-BE49-F238E27FC236}">
                  <a16:creationId xmlns:a16="http://schemas.microsoft.com/office/drawing/2014/main" id="{6E8CBC41-91F7-0667-6F16-34577F206C3E}"/>
                </a:ext>
              </a:extLst>
            </p:cNvPr>
            <p:cNvSpPr/>
            <p:nvPr/>
          </p:nvSpPr>
          <p:spPr>
            <a:xfrm>
              <a:off x="4711700" y="3222624"/>
              <a:ext cx="167005" cy="346075"/>
            </a:xfrm>
            <a:custGeom>
              <a:avLst/>
              <a:gdLst/>
              <a:ahLst/>
              <a:cxnLst/>
              <a:rect l="l" t="t" r="r" b="b"/>
              <a:pathLst>
                <a:path w="167004" h="346075">
                  <a:moveTo>
                    <a:pt x="0" y="0"/>
                  </a:moveTo>
                  <a:lnTo>
                    <a:pt x="166750" y="0"/>
                  </a:lnTo>
                </a:path>
                <a:path w="167004" h="346075">
                  <a:moveTo>
                    <a:pt x="0" y="346075"/>
                  </a:moveTo>
                  <a:lnTo>
                    <a:pt x="166750" y="346075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bject 16">
              <a:extLst>
                <a:ext uri="{FF2B5EF4-FFF2-40B4-BE49-F238E27FC236}">
                  <a16:creationId xmlns:a16="http://schemas.microsoft.com/office/drawing/2014/main" id="{42D886B1-5836-101C-FF9E-AE6EDD8810E6}"/>
                </a:ext>
              </a:extLst>
            </p:cNvPr>
            <p:cNvSpPr/>
            <p:nvPr/>
          </p:nvSpPr>
          <p:spPr>
            <a:xfrm>
              <a:off x="5381625" y="2963798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bject 17">
              <a:extLst>
                <a:ext uri="{FF2B5EF4-FFF2-40B4-BE49-F238E27FC236}">
                  <a16:creationId xmlns:a16="http://schemas.microsoft.com/office/drawing/2014/main" id="{912D4FDB-36E0-B90A-C137-CC46558D1EC5}"/>
                </a:ext>
              </a:extLst>
            </p:cNvPr>
            <p:cNvSpPr/>
            <p:nvPr/>
          </p:nvSpPr>
          <p:spPr>
            <a:xfrm>
              <a:off x="5215001" y="3395725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624" y="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bject 18">
              <a:extLst>
                <a:ext uri="{FF2B5EF4-FFF2-40B4-BE49-F238E27FC236}">
                  <a16:creationId xmlns:a16="http://schemas.microsoft.com/office/drawing/2014/main" id="{FFB55E86-4ECB-2C8F-BFC9-1240E29D42F2}"/>
                </a:ext>
              </a:extLst>
            </p:cNvPr>
            <p:cNvSpPr/>
            <p:nvPr/>
          </p:nvSpPr>
          <p:spPr>
            <a:xfrm>
              <a:off x="5549900" y="3395725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bject 19">
              <a:extLst>
                <a:ext uri="{FF2B5EF4-FFF2-40B4-BE49-F238E27FC236}">
                  <a16:creationId xmlns:a16="http://schemas.microsoft.com/office/drawing/2014/main" id="{519F2B50-42B1-72EF-52E2-14748270E06F}"/>
                </a:ext>
              </a:extLst>
            </p:cNvPr>
            <p:cNvSpPr/>
            <p:nvPr/>
          </p:nvSpPr>
          <p:spPr>
            <a:xfrm>
              <a:off x="5716651" y="3136899"/>
              <a:ext cx="336550" cy="517525"/>
            </a:xfrm>
            <a:custGeom>
              <a:avLst/>
              <a:gdLst/>
              <a:ahLst/>
              <a:cxnLst/>
              <a:rect l="l" t="t" r="r" b="b"/>
              <a:pathLst>
                <a:path w="336550" h="517525">
                  <a:moveTo>
                    <a:pt x="0" y="517525"/>
                  </a:moveTo>
                  <a:lnTo>
                    <a:pt x="336550" y="517525"/>
                  </a:lnTo>
                  <a:lnTo>
                    <a:pt x="336550" y="0"/>
                  </a:lnTo>
                  <a:lnTo>
                    <a:pt x="0" y="0"/>
                  </a:lnTo>
                  <a:lnTo>
                    <a:pt x="0" y="5175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bject 20">
              <a:extLst>
                <a:ext uri="{FF2B5EF4-FFF2-40B4-BE49-F238E27FC236}">
                  <a16:creationId xmlns:a16="http://schemas.microsoft.com/office/drawing/2014/main" id="{58A61EA7-E27C-1B1F-E1C5-F5D1D3D83509}"/>
                </a:ext>
              </a:extLst>
            </p:cNvPr>
            <p:cNvSpPr/>
            <p:nvPr/>
          </p:nvSpPr>
          <p:spPr>
            <a:xfrm>
              <a:off x="6053201" y="3395725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62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bject 21">
              <a:extLst>
                <a:ext uri="{FF2B5EF4-FFF2-40B4-BE49-F238E27FC236}">
                  <a16:creationId xmlns:a16="http://schemas.microsoft.com/office/drawing/2014/main" id="{F55F2935-6D92-36B6-30ED-503082A31F9C}"/>
                </a:ext>
              </a:extLst>
            </p:cNvPr>
            <p:cNvSpPr/>
            <p:nvPr/>
          </p:nvSpPr>
          <p:spPr>
            <a:xfrm>
              <a:off x="6219825" y="2963798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bject 22">
              <a:extLst>
                <a:ext uri="{FF2B5EF4-FFF2-40B4-BE49-F238E27FC236}">
                  <a16:creationId xmlns:a16="http://schemas.microsoft.com/office/drawing/2014/main" id="{840D3F09-B1F7-2345-CF72-5576B3F4624D}"/>
                </a:ext>
              </a:extLst>
            </p:cNvPr>
            <p:cNvSpPr/>
            <p:nvPr/>
          </p:nvSpPr>
          <p:spPr>
            <a:xfrm>
              <a:off x="6388100" y="3395725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7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bject 23">
              <a:extLst>
                <a:ext uri="{FF2B5EF4-FFF2-40B4-BE49-F238E27FC236}">
                  <a16:creationId xmlns:a16="http://schemas.microsoft.com/office/drawing/2014/main" id="{72A1B812-1465-C067-2F33-F2890D9AE52A}"/>
                </a:ext>
              </a:extLst>
            </p:cNvPr>
            <p:cNvSpPr/>
            <p:nvPr/>
          </p:nvSpPr>
          <p:spPr>
            <a:xfrm>
              <a:off x="6554851" y="3136899"/>
              <a:ext cx="336550" cy="517525"/>
            </a:xfrm>
            <a:custGeom>
              <a:avLst/>
              <a:gdLst/>
              <a:ahLst/>
              <a:cxnLst/>
              <a:rect l="l" t="t" r="r" b="b"/>
              <a:pathLst>
                <a:path w="336550" h="517525">
                  <a:moveTo>
                    <a:pt x="0" y="517525"/>
                  </a:moveTo>
                  <a:lnTo>
                    <a:pt x="336550" y="517525"/>
                  </a:lnTo>
                  <a:lnTo>
                    <a:pt x="336550" y="0"/>
                  </a:lnTo>
                  <a:lnTo>
                    <a:pt x="0" y="0"/>
                  </a:lnTo>
                  <a:lnTo>
                    <a:pt x="0" y="5175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bject 24">
              <a:extLst>
                <a:ext uri="{FF2B5EF4-FFF2-40B4-BE49-F238E27FC236}">
                  <a16:creationId xmlns:a16="http://schemas.microsoft.com/office/drawing/2014/main" id="{91BDC5CB-8F9D-4273-D4C6-3C5C0F53A135}"/>
                </a:ext>
              </a:extLst>
            </p:cNvPr>
            <p:cNvSpPr/>
            <p:nvPr/>
          </p:nvSpPr>
          <p:spPr>
            <a:xfrm>
              <a:off x="5634101" y="3395725"/>
              <a:ext cx="586105" cy="346075"/>
            </a:xfrm>
            <a:custGeom>
              <a:avLst/>
              <a:gdLst/>
              <a:ahLst/>
              <a:cxnLst/>
              <a:rect l="l" t="t" r="r" b="b"/>
              <a:pathLst>
                <a:path w="586104" h="346075">
                  <a:moveTo>
                    <a:pt x="0" y="0"/>
                  </a:moveTo>
                  <a:lnTo>
                    <a:pt x="0" y="346075"/>
                  </a:lnTo>
                </a:path>
                <a:path w="586104" h="346075">
                  <a:moveTo>
                    <a:pt x="0" y="346075"/>
                  </a:moveTo>
                  <a:lnTo>
                    <a:pt x="501650" y="346075"/>
                  </a:lnTo>
                </a:path>
                <a:path w="586104" h="346075">
                  <a:moveTo>
                    <a:pt x="501650" y="172974"/>
                  </a:moveTo>
                  <a:lnTo>
                    <a:pt x="585724" y="172974"/>
                  </a:lnTo>
                </a:path>
                <a:path w="586104" h="346075">
                  <a:moveTo>
                    <a:pt x="501650" y="172974"/>
                  </a:moveTo>
                  <a:lnTo>
                    <a:pt x="501650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bject 25">
              <a:extLst>
                <a:ext uri="{FF2B5EF4-FFF2-40B4-BE49-F238E27FC236}">
                  <a16:creationId xmlns:a16="http://schemas.microsoft.com/office/drawing/2014/main" id="{816D9ECE-4497-88B4-B088-F2FDD81C89C0}"/>
                </a:ext>
              </a:extLst>
            </p:cNvPr>
            <p:cNvSpPr/>
            <p:nvPr/>
          </p:nvSpPr>
          <p:spPr>
            <a:xfrm>
              <a:off x="4878451" y="4000499"/>
              <a:ext cx="671830" cy="863600"/>
            </a:xfrm>
            <a:custGeom>
              <a:avLst/>
              <a:gdLst/>
              <a:ahLst/>
              <a:cxnLst/>
              <a:rect l="l" t="t" r="r" b="b"/>
              <a:pathLst>
                <a:path w="671829" h="863600">
                  <a:moveTo>
                    <a:pt x="503174" y="863600"/>
                  </a:moveTo>
                  <a:lnTo>
                    <a:pt x="671449" y="863600"/>
                  </a:lnTo>
                  <a:lnTo>
                    <a:pt x="671449" y="0"/>
                  </a:lnTo>
                  <a:lnTo>
                    <a:pt x="503174" y="0"/>
                  </a:lnTo>
                  <a:lnTo>
                    <a:pt x="503174" y="863600"/>
                  </a:lnTo>
                  <a:close/>
                </a:path>
                <a:path w="671829" h="863600">
                  <a:moveTo>
                    <a:pt x="0" y="690499"/>
                  </a:moveTo>
                  <a:lnTo>
                    <a:pt x="336550" y="690499"/>
                  </a:lnTo>
                  <a:lnTo>
                    <a:pt x="336550" y="172974"/>
                  </a:lnTo>
                  <a:lnTo>
                    <a:pt x="0" y="172974"/>
                  </a:lnTo>
                  <a:lnTo>
                    <a:pt x="0" y="6904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6" name="object 26">
            <a:extLst>
              <a:ext uri="{FF2B5EF4-FFF2-40B4-BE49-F238E27FC236}">
                <a16:creationId xmlns:a16="http://schemas.microsoft.com/office/drawing/2014/main" id="{6BB2A67B-81F8-D1CF-276F-0DB29BB09222}"/>
              </a:ext>
            </a:extLst>
          </p:cNvPr>
          <p:cNvSpPr txBox="1"/>
          <p:nvPr/>
        </p:nvSpPr>
        <p:spPr>
          <a:xfrm>
            <a:off x="465887" y="2754123"/>
            <a:ext cx="193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$2,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$3,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bject 27">
            <a:extLst>
              <a:ext uri="{FF2B5EF4-FFF2-40B4-BE49-F238E27FC236}">
                <a16:creationId xmlns:a16="http://schemas.microsoft.com/office/drawing/2014/main" id="{B4645A21-22EF-F13E-B7AD-726EC86880A7}"/>
              </a:ext>
            </a:extLst>
          </p:cNvPr>
          <p:cNvSpPr txBox="1"/>
          <p:nvPr/>
        </p:nvSpPr>
        <p:spPr>
          <a:xfrm>
            <a:off x="465887" y="3732530"/>
            <a:ext cx="18599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18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18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bject 28">
            <a:extLst>
              <a:ext uri="{FF2B5EF4-FFF2-40B4-BE49-F238E27FC236}">
                <a16:creationId xmlns:a16="http://schemas.microsoft.com/office/drawing/2014/main" id="{1057FE4A-6C43-26F3-DF9F-30B924EB925A}"/>
              </a:ext>
            </a:extLst>
          </p:cNvPr>
          <p:cNvSpPr txBox="1"/>
          <p:nvPr/>
        </p:nvSpPr>
        <p:spPr>
          <a:xfrm>
            <a:off x="465887" y="4822444"/>
            <a:ext cx="18599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18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18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bject 29">
            <a:extLst>
              <a:ext uri="{FF2B5EF4-FFF2-40B4-BE49-F238E27FC236}">
                <a16:creationId xmlns:a16="http://schemas.microsoft.com/office/drawing/2014/main" id="{E7CE9391-530A-D4B1-1EE0-50FA6E56EB2F}"/>
              </a:ext>
            </a:extLst>
          </p:cNvPr>
          <p:cNvSpPr txBox="1"/>
          <p:nvPr/>
        </p:nvSpPr>
        <p:spPr>
          <a:xfrm>
            <a:off x="465887" y="5865165"/>
            <a:ext cx="143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875" algn="l"/>
              </a:tabLst>
            </a:pPr>
            <a:r>
              <a:rPr sz="18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Label:</a:t>
            </a: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sz="18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bject 30">
            <a:extLst>
              <a:ext uri="{FF2B5EF4-FFF2-40B4-BE49-F238E27FC236}">
                <a16:creationId xmlns:a16="http://schemas.microsoft.com/office/drawing/2014/main" id="{C6E1BB99-3BAF-016C-F2FB-4ECBE6349635}"/>
              </a:ext>
            </a:extLst>
          </p:cNvPr>
          <p:cNvSpPr txBox="1"/>
          <p:nvPr/>
        </p:nvSpPr>
        <p:spPr>
          <a:xfrm>
            <a:off x="4527677" y="3863848"/>
            <a:ext cx="28194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bject 31">
            <a:extLst>
              <a:ext uri="{FF2B5EF4-FFF2-40B4-BE49-F238E27FC236}">
                <a16:creationId xmlns:a16="http://schemas.microsoft.com/office/drawing/2014/main" id="{15DBCF67-95A3-0502-9D8C-A282273B5F7B}"/>
              </a:ext>
            </a:extLst>
          </p:cNvPr>
          <p:cNvSpPr/>
          <p:nvPr/>
        </p:nvSpPr>
        <p:spPr>
          <a:xfrm>
            <a:off x="3645282" y="3740150"/>
            <a:ext cx="336550" cy="517525"/>
          </a:xfrm>
          <a:custGeom>
            <a:avLst/>
            <a:gdLst/>
            <a:ahLst/>
            <a:cxnLst/>
            <a:rect l="l" t="t" r="r" b="b"/>
            <a:pathLst>
              <a:path w="336550" h="517525">
                <a:moveTo>
                  <a:pt x="0" y="517525"/>
                </a:moveTo>
                <a:lnTo>
                  <a:pt x="336550" y="517525"/>
                </a:lnTo>
                <a:lnTo>
                  <a:pt x="336550" y="0"/>
                </a:lnTo>
                <a:lnTo>
                  <a:pt x="0" y="0"/>
                </a:lnTo>
                <a:lnTo>
                  <a:pt x="0" y="5175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bject 32">
            <a:extLst>
              <a:ext uri="{FF2B5EF4-FFF2-40B4-BE49-F238E27FC236}">
                <a16:creationId xmlns:a16="http://schemas.microsoft.com/office/drawing/2014/main" id="{961F27A6-CB7F-0971-F08E-45D4501D13F9}"/>
              </a:ext>
            </a:extLst>
          </p:cNvPr>
          <p:cNvSpPr txBox="1"/>
          <p:nvPr/>
        </p:nvSpPr>
        <p:spPr>
          <a:xfrm>
            <a:off x="3735452" y="3863848"/>
            <a:ext cx="18288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object 33">
            <a:extLst>
              <a:ext uri="{FF2B5EF4-FFF2-40B4-BE49-F238E27FC236}">
                <a16:creationId xmlns:a16="http://schemas.microsoft.com/office/drawing/2014/main" id="{20B5649C-7345-D302-3E27-3A649CA3CC83}"/>
              </a:ext>
            </a:extLst>
          </p:cNvPr>
          <p:cNvGrpSpPr/>
          <p:nvPr/>
        </p:nvGrpSpPr>
        <p:grpSpPr>
          <a:xfrm>
            <a:off x="3975482" y="3560827"/>
            <a:ext cx="1017905" cy="876300"/>
            <a:chOff x="4370451" y="3994150"/>
            <a:chExt cx="1017905" cy="876300"/>
          </a:xfrm>
        </p:grpSpPr>
        <p:sp>
          <p:nvSpPr>
            <p:cNvPr id="104" name="object 34">
              <a:extLst>
                <a:ext uri="{FF2B5EF4-FFF2-40B4-BE49-F238E27FC236}">
                  <a16:creationId xmlns:a16="http://schemas.microsoft.com/office/drawing/2014/main" id="{E68B1A41-F73D-BB9E-B399-C40DD3E33409}"/>
                </a:ext>
              </a:extLst>
            </p:cNvPr>
            <p:cNvSpPr/>
            <p:nvPr/>
          </p:nvSpPr>
          <p:spPr>
            <a:xfrm>
              <a:off x="5215001" y="4259199"/>
              <a:ext cx="167005" cy="346075"/>
            </a:xfrm>
            <a:custGeom>
              <a:avLst/>
              <a:gdLst/>
              <a:ahLst/>
              <a:cxnLst/>
              <a:rect l="l" t="t" r="r" b="b"/>
              <a:pathLst>
                <a:path w="167004" h="346075">
                  <a:moveTo>
                    <a:pt x="0" y="0"/>
                  </a:moveTo>
                  <a:lnTo>
                    <a:pt x="166624" y="0"/>
                  </a:lnTo>
                </a:path>
                <a:path w="167004" h="346075">
                  <a:moveTo>
                    <a:pt x="0" y="346075"/>
                  </a:moveTo>
                  <a:lnTo>
                    <a:pt x="166624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bject 35">
              <a:extLst>
                <a:ext uri="{FF2B5EF4-FFF2-40B4-BE49-F238E27FC236}">
                  <a16:creationId xmlns:a16="http://schemas.microsoft.com/office/drawing/2014/main" id="{B5BE5192-2754-CEBE-5CAF-E2F504407EB7}"/>
                </a:ext>
              </a:extLst>
            </p:cNvPr>
            <p:cNvSpPr/>
            <p:nvPr/>
          </p:nvSpPr>
          <p:spPr>
            <a:xfrm>
              <a:off x="4543425" y="4000500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bject 36">
              <a:extLst>
                <a:ext uri="{FF2B5EF4-FFF2-40B4-BE49-F238E27FC236}">
                  <a16:creationId xmlns:a16="http://schemas.microsoft.com/office/drawing/2014/main" id="{F36C31C0-F601-CEFE-8C8E-D8ED2A6ABCC5}"/>
                </a:ext>
              </a:extLst>
            </p:cNvPr>
            <p:cNvSpPr/>
            <p:nvPr/>
          </p:nvSpPr>
          <p:spPr>
            <a:xfrm>
              <a:off x="4376801" y="4432300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166624" y="0"/>
                  </a:lnTo>
                </a:path>
                <a:path w="501650">
                  <a:moveTo>
                    <a:pt x="334899" y="0"/>
                  </a:moveTo>
                  <a:lnTo>
                    <a:pt x="50165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object 37">
            <a:extLst>
              <a:ext uri="{FF2B5EF4-FFF2-40B4-BE49-F238E27FC236}">
                <a16:creationId xmlns:a16="http://schemas.microsoft.com/office/drawing/2014/main" id="{A0450857-043D-A04D-A5ED-33575C44DAE4}"/>
              </a:ext>
            </a:extLst>
          </p:cNvPr>
          <p:cNvSpPr txBox="1"/>
          <p:nvPr/>
        </p:nvSpPr>
        <p:spPr>
          <a:xfrm>
            <a:off x="227839" y="942594"/>
            <a:ext cx="8816975" cy="171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incorrectly.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discard,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5050">
              <a:lnSpc>
                <a:spcPct val="100000"/>
              </a:lnSpc>
              <a:spcBef>
                <a:spcPts val="1815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9705">
              <a:lnSpc>
                <a:spcPct val="100000"/>
              </a:lnSpc>
              <a:tabLst>
                <a:tab pos="3550285" algn="l"/>
                <a:tab pos="4379595" algn="l"/>
                <a:tab pos="5210175" algn="l"/>
                <a:tab pos="6099175" algn="l"/>
                <a:tab pos="6929755" algn="l"/>
                <a:tab pos="7748270" algn="l"/>
                <a:tab pos="8574405" algn="l"/>
              </a:tabLst>
            </a:pP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object 38">
            <a:extLst>
              <a:ext uri="{FF2B5EF4-FFF2-40B4-BE49-F238E27FC236}">
                <a16:creationId xmlns:a16="http://schemas.microsoft.com/office/drawing/2014/main" id="{6BA99170-6864-DEF2-807F-AA73A5BAFCC4}"/>
              </a:ext>
            </a:extLst>
          </p:cNvPr>
          <p:cNvGrpSpPr/>
          <p:nvPr/>
        </p:nvGrpSpPr>
        <p:grpSpPr>
          <a:xfrm>
            <a:off x="4477132" y="2438400"/>
            <a:ext cx="3114675" cy="4243705"/>
            <a:chOff x="4872101" y="2871723"/>
            <a:chExt cx="3114675" cy="4243705"/>
          </a:xfrm>
        </p:grpSpPr>
        <p:sp>
          <p:nvSpPr>
            <p:cNvPr id="109" name="object 39">
              <a:extLst>
                <a:ext uri="{FF2B5EF4-FFF2-40B4-BE49-F238E27FC236}">
                  <a16:creationId xmlns:a16="http://schemas.microsoft.com/office/drawing/2014/main" id="{1F09A314-17A4-A687-A913-74BBFC8CF0C2}"/>
                </a:ext>
              </a:extLst>
            </p:cNvPr>
            <p:cNvSpPr/>
            <p:nvPr/>
          </p:nvSpPr>
          <p:spPr>
            <a:xfrm>
              <a:off x="7980426" y="2878073"/>
              <a:ext cx="0" cy="4231005"/>
            </a:xfrm>
            <a:custGeom>
              <a:avLst/>
              <a:gdLst/>
              <a:ahLst/>
              <a:cxnLst/>
              <a:rect l="l" t="t" r="r" b="b"/>
              <a:pathLst>
                <a:path h="4231005">
                  <a:moveTo>
                    <a:pt x="0" y="0"/>
                  </a:moveTo>
                  <a:lnTo>
                    <a:pt x="0" y="4230751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bject 40">
              <a:extLst>
                <a:ext uri="{FF2B5EF4-FFF2-40B4-BE49-F238E27FC236}">
                  <a16:creationId xmlns:a16="http://schemas.microsoft.com/office/drawing/2014/main" id="{39DEF1FE-CABF-7AC3-CF48-778F9BB53A9B}"/>
                </a:ext>
              </a:extLst>
            </p:cNvPr>
            <p:cNvSpPr/>
            <p:nvPr/>
          </p:nvSpPr>
          <p:spPr>
            <a:xfrm>
              <a:off x="4878451" y="5208587"/>
              <a:ext cx="336550" cy="519430"/>
            </a:xfrm>
            <a:custGeom>
              <a:avLst/>
              <a:gdLst/>
              <a:ahLst/>
              <a:cxnLst/>
              <a:rect l="l" t="t" r="r" b="b"/>
              <a:pathLst>
                <a:path w="336550" h="519429">
                  <a:moveTo>
                    <a:pt x="0" y="519112"/>
                  </a:moveTo>
                  <a:lnTo>
                    <a:pt x="336550" y="519112"/>
                  </a:lnTo>
                  <a:lnTo>
                    <a:pt x="336550" y="0"/>
                  </a:lnTo>
                  <a:lnTo>
                    <a:pt x="0" y="0"/>
                  </a:lnTo>
                  <a:lnTo>
                    <a:pt x="0" y="5191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1" name="object 41">
            <a:extLst>
              <a:ext uri="{FF2B5EF4-FFF2-40B4-BE49-F238E27FC236}">
                <a16:creationId xmlns:a16="http://schemas.microsoft.com/office/drawing/2014/main" id="{EF38BB63-D7D0-E6A0-03AC-B3E25834FA00}"/>
              </a:ext>
            </a:extLst>
          </p:cNvPr>
          <p:cNvSpPr txBox="1"/>
          <p:nvPr/>
        </p:nvSpPr>
        <p:spPr>
          <a:xfrm>
            <a:off x="4574033" y="4900804"/>
            <a:ext cx="1828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" name="object 42">
            <a:extLst>
              <a:ext uri="{FF2B5EF4-FFF2-40B4-BE49-F238E27FC236}">
                <a16:creationId xmlns:a16="http://schemas.microsoft.com/office/drawing/2014/main" id="{4364C025-DBBC-C516-64F1-2F47FF3070CE}"/>
              </a:ext>
            </a:extLst>
          </p:cNvPr>
          <p:cNvGrpSpPr/>
          <p:nvPr/>
        </p:nvGrpSpPr>
        <p:grpSpPr>
          <a:xfrm>
            <a:off x="4813682" y="4597400"/>
            <a:ext cx="2527300" cy="1911985"/>
            <a:chOff x="5208651" y="5030723"/>
            <a:chExt cx="2527300" cy="1911985"/>
          </a:xfrm>
        </p:grpSpPr>
        <p:sp>
          <p:nvSpPr>
            <p:cNvPr id="113" name="object 43">
              <a:extLst>
                <a:ext uri="{FF2B5EF4-FFF2-40B4-BE49-F238E27FC236}">
                  <a16:creationId xmlns:a16="http://schemas.microsoft.com/office/drawing/2014/main" id="{034A2F27-3FF0-15A0-59CD-DE6275932615}"/>
                </a:ext>
              </a:extLst>
            </p:cNvPr>
            <p:cNvSpPr/>
            <p:nvPr/>
          </p:nvSpPr>
          <p:spPr>
            <a:xfrm>
              <a:off x="7058025" y="6072187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bject 44">
              <a:extLst>
                <a:ext uri="{FF2B5EF4-FFF2-40B4-BE49-F238E27FC236}">
                  <a16:creationId xmlns:a16="http://schemas.microsoft.com/office/drawing/2014/main" id="{1D5F14BF-6748-A522-CF7B-E2FEAC1D04B3}"/>
                </a:ext>
              </a:extLst>
            </p:cNvPr>
            <p:cNvSpPr/>
            <p:nvPr/>
          </p:nvSpPr>
          <p:spPr>
            <a:xfrm>
              <a:off x="7393051" y="6159499"/>
              <a:ext cx="336550" cy="690880"/>
            </a:xfrm>
            <a:custGeom>
              <a:avLst/>
              <a:gdLst/>
              <a:ahLst/>
              <a:cxnLst/>
              <a:rect l="l" t="t" r="r" b="b"/>
              <a:pathLst>
                <a:path w="336550" h="690879">
                  <a:moveTo>
                    <a:pt x="0" y="0"/>
                  </a:moveTo>
                  <a:lnTo>
                    <a:pt x="0" y="258953"/>
                  </a:lnTo>
                </a:path>
                <a:path w="336550" h="690879">
                  <a:moveTo>
                    <a:pt x="0" y="431596"/>
                  </a:moveTo>
                  <a:lnTo>
                    <a:pt x="0" y="690562"/>
                  </a:lnTo>
                </a:path>
                <a:path w="336550" h="690879">
                  <a:moveTo>
                    <a:pt x="0" y="431596"/>
                  </a:moveTo>
                  <a:lnTo>
                    <a:pt x="168275" y="345274"/>
                  </a:lnTo>
                </a:path>
                <a:path w="336550" h="690879">
                  <a:moveTo>
                    <a:pt x="168275" y="345274"/>
                  </a:moveTo>
                  <a:lnTo>
                    <a:pt x="0" y="258953"/>
                  </a:lnTo>
                </a:path>
                <a:path w="336550" h="690879">
                  <a:moveTo>
                    <a:pt x="0" y="690562"/>
                  </a:moveTo>
                  <a:lnTo>
                    <a:pt x="336550" y="517918"/>
                  </a:lnTo>
                </a:path>
                <a:path w="336550" h="690879">
                  <a:moveTo>
                    <a:pt x="0" y="0"/>
                  </a:moveTo>
                  <a:lnTo>
                    <a:pt x="336550" y="172593"/>
                  </a:lnTo>
                </a:path>
                <a:path w="336550" h="690879">
                  <a:moveTo>
                    <a:pt x="336550" y="172593"/>
                  </a:moveTo>
                  <a:lnTo>
                    <a:pt x="336550" y="51791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bject 45">
              <a:extLst>
                <a:ext uri="{FF2B5EF4-FFF2-40B4-BE49-F238E27FC236}">
                  <a16:creationId xmlns:a16="http://schemas.microsoft.com/office/drawing/2014/main" id="{4833E511-FC2A-7133-0BBE-8B8433496680}"/>
                </a:ext>
              </a:extLst>
            </p:cNvPr>
            <p:cNvSpPr/>
            <p:nvPr/>
          </p:nvSpPr>
          <p:spPr>
            <a:xfrm>
              <a:off x="5381625" y="5037073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object 46">
              <a:extLst>
                <a:ext uri="{FF2B5EF4-FFF2-40B4-BE49-F238E27FC236}">
                  <a16:creationId xmlns:a16="http://schemas.microsoft.com/office/drawing/2014/main" id="{604FC3D3-0773-1699-2A57-058E3162C2D7}"/>
                </a:ext>
              </a:extLst>
            </p:cNvPr>
            <p:cNvSpPr/>
            <p:nvPr/>
          </p:nvSpPr>
          <p:spPr>
            <a:xfrm>
              <a:off x="5215001" y="5468873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62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object 47">
            <a:extLst>
              <a:ext uri="{FF2B5EF4-FFF2-40B4-BE49-F238E27FC236}">
                <a16:creationId xmlns:a16="http://schemas.microsoft.com/office/drawing/2014/main" id="{2BCFBF24-D668-48A5-02BA-D20621EAA55C}"/>
              </a:ext>
            </a:extLst>
          </p:cNvPr>
          <p:cNvSpPr/>
          <p:nvPr/>
        </p:nvSpPr>
        <p:spPr>
          <a:xfrm>
            <a:off x="879856" y="3479928"/>
            <a:ext cx="922655" cy="951230"/>
          </a:xfrm>
          <a:custGeom>
            <a:avLst/>
            <a:gdLst/>
            <a:ahLst/>
            <a:cxnLst/>
            <a:rect l="l" t="t" r="r" b="b"/>
            <a:pathLst>
              <a:path w="922655" h="951229">
                <a:moveTo>
                  <a:pt x="135001" y="139191"/>
                </a:moveTo>
                <a:lnTo>
                  <a:pt x="787146" y="811530"/>
                </a:lnTo>
              </a:path>
              <a:path w="922655" h="951229">
                <a:moveTo>
                  <a:pt x="787146" y="139191"/>
                </a:moveTo>
                <a:lnTo>
                  <a:pt x="135001" y="811530"/>
                </a:lnTo>
              </a:path>
              <a:path w="922655" h="951229">
                <a:moveTo>
                  <a:pt x="0" y="475361"/>
                </a:moveTo>
                <a:lnTo>
                  <a:pt x="2379" y="426762"/>
                </a:lnTo>
                <a:lnTo>
                  <a:pt x="9365" y="379566"/>
                </a:lnTo>
                <a:lnTo>
                  <a:pt x="20724" y="334012"/>
                </a:lnTo>
                <a:lnTo>
                  <a:pt x="36226" y="290339"/>
                </a:lnTo>
                <a:lnTo>
                  <a:pt x="55640" y="248787"/>
                </a:lnTo>
                <a:lnTo>
                  <a:pt x="78733" y="209593"/>
                </a:lnTo>
                <a:lnTo>
                  <a:pt x="105274" y="172997"/>
                </a:lnTo>
                <a:lnTo>
                  <a:pt x="135032" y="139239"/>
                </a:lnTo>
                <a:lnTo>
                  <a:pt x="167776" y="108557"/>
                </a:lnTo>
                <a:lnTo>
                  <a:pt x="203274" y="81190"/>
                </a:lnTo>
                <a:lnTo>
                  <a:pt x="241294" y="57378"/>
                </a:lnTo>
                <a:lnTo>
                  <a:pt x="281606" y="37359"/>
                </a:lnTo>
                <a:lnTo>
                  <a:pt x="323978" y="21373"/>
                </a:lnTo>
                <a:lnTo>
                  <a:pt x="368177" y="9658"/>
                </a:lnTo>
                <a:lnTo>
                  <a:pt x="413974" y="2454"/>
                </a:lnTo>
                <a:lnTo>
                  <a:pt x="461137" y="0"/>
                </a:lnTo>
                <a:lnTo>
                  <a:pt x="508278" y="2454"/>
                </a:lnTo>
                <a:lnTo>
                  <a:pt x="554059" y="9658"/>
                </a:lnTo>
                <a:lnTo>
                  <a:pt x="598248" y="21373"/>
                </a:lnTo>
                <a:lnTo>
                  <a:pt x="640613" y="37359"/>
                </a:lnTo>
                <a:lnTo>
                  <a:pt x="680922" y="57378"/>
                </a:lnTo>
                <a:lnTo>
                  <a:pt x="718943" y="81190"/>
                </a:lnTo>
                <a:lnTo>
                  <a:pt x="754444" y="108557"/>
                </a:lnTo>
                <a:lnTo>
                  <a:pt x="787193" y="139239"/>
                </a:lnTo>
                <a:lnTo>
                  <a:pt x="816958" y="172997"/>
                </a:lnTo>
                <a:lnTo>
                  <a:pt x="843507" y="209593"/>
                </a:lnTo>
                <a:lnTo>
                  <a:pt x="866608" y="248787"/>
                </a:lnTo>
                <a:lnTo>
                  <a:pt x="886029" y="290339"/>
                </a:lnTo>
                <a:lnTo>
                  <a:pt x="901538" y="334012"/>
                </a:lnTo>
                <a:lnTo>
                  <a:pt x="912903" y="379566"/>
                </a:lnTo>
                <a:lnTo>
                  <a:pt x="919892" y="426762"/>
                </a:lnTo>
                <a:lnTo>
                  <a:pt x="922274" y="475361"/>
                </a:lnTo>
                <a:lnTo>
                  <a:pt x="919892" y="523982"/>
                </a:lnTo>
                <a:lnTo>
                  <a:pt x="912903" y="571197"/>
                </a:lnTo>
                <a:lnTo>
                  <a:pt x="901538" y="616768"/>
                </a:lnTo>
                <a:lnTo>
                  <a:pt x="886029" y="660455"/>
                </a:lnTo>
                <a:lnTo>
                  <a:pt x="866608" y="702020"/>
                </a:lnTo>
                <a:lnTo>
                  <a:pt x="843507" y="741224"/>
                </a:lnTo>
                <a:lnTo>
                  <a:pt x="816958" y="777828"/>
                </a:lnTo>
                <a:lnTo>
                  <a:pt x="787193" y="811593"/>
                </a:lnTo>
                <a:lnTo>
                  <a:pt x="754444" y="842280"/>
                </a:lnTo>
                <a:lnTo>
                  <a:pt x="718943" y="869651"/>
                </a:lnTo>
                <a:lnTo>
                  <a:pt x="680922" y="893466"/>
                </a:lnTo>
                <a:lnTo>
                  <a:pt x="640613" y="913487"/>
                </a:lnTo>
                <a:lnTo>
                  <a:pt x="598248" y="929474"/>
                </a:lnTo>
                <a:lnTo>
                  <a:pt x="554059" y="941190"/>
                </a:lnTo>
                <a:lnTo>
                  <a:pt x="508278" y="948394"/>
                </a:lnTo>
                <a:lnTo>
                  <a:pt x="461137" y="950849"/>
                </a:lnTo>
                <a:lnTo>
                  <a:pt x="413974" y="948394"/>
                </a:lnTo>
                <a:lnTo>
                  <a:pt x="368177" y="941190"/>
                </a:lnTo>
                <a:lnTo>
                  <a:pt x="323978" y="929474"/>
                </a:lnTo>
                <a:lnTo>
                  <a:pt x="281606" y="913487"/>
                </a:lnTo>
                <a:lnTo>
                  <a:pt x="241294" y="893466"/>
                </a:lnTo>
                <a:lnTo>
                  <a:pt x="203274" y="869651"/>
                </a:lnTo>
                <a:lnTo>
                  <a:pt x="167776" y="842280"/>
                </a:lnTo>
                <a:lnTo>
                  <a:pt x="135032" y="811593"/>
                </a:lnTo>
                <a:lnTo>
                  <a:pt x="105274" y="777828"/>
                </a:lnTo>
                <a:lnTo>
                  <a:pt x="78733" y="741224"/>
                </a:lnTo>
                <a:lnTo>
                  <a:pt x="55640" y="702020"/>
                </a:lnTo>
                <a:lnTo>
                  <a:pt x="36226" y="660455"/>
                </a:lnTo>
                <a:lnTo>
                  <a:pt x="20724" y="616768"/>
                </a:lnTo>
                <a:lnTo>
                  <a:pt x="9365" y="571197"/>
                </a:lnTo>
                <a:lnTo>
                  <a:pt x="2379" y="523982"/>
                </a:lnTo>
                <a:lnTo>
                  <a:pt x="0" y="475361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bject 48">
            <a:extLst>
              <a:ext uri="{FF2B5EF4-FFF2-40B4-BE49-F238E27FC236}">
                <a16:creationId xmlns:a16="http://schemas.microsoft.com/office/drawing/2014/main" id="{CEC52118-67D9-B11C-9339-EC7320B50C56}"/>
              </a:ext>
            </a:extLst>
          </p:cNvPr>
          <p:cNvSpPr/>
          <p:nvPr/>
        </p:nvSpPr>
        <p:spPr>
          <a:xfrm>
            <a:off x="879856" y="4603878"/>
            <a:ext cx="922655" cy="949325"/>
          </a:xfrm>
          <a:custGeom>
            <a:avLst/>
            <a:gdLst/>
            <a:ahLst/>
            <a:cxnLst/>
            <a:rect l="l" t="t" r="r" b="b"/>
            <a:pathLst>
              <a:path w="922655" h="949325">
                <a:moveTo>
                  <a:pt x="135001" y="138937"/>
                </a:moveTo>
                <a:lnTo>
                  <a:pt x="787146" y="810260"/>
                </a:lnTo>
              </a:path>
              <a:path w="922655" h="949325">
                <a:moveTo>
                  <a:pt x="787146" y="138937"/>
                </a:moveTo>
                <a:lnTo>
                  <a:pt x="135001" y="810260"/>
                </a:lnTo>
              </a:path>
              <a:path w="922655" h="949325">
                <a:moveTo>
                  <a:pt x="0" y="474599"/>
                </a:moveTo>
                <a:lnTo>
                  <a:pt x="2379" y="426071"/>
                </a:lnTo>
                <a:lnTo>
                  <a:pt x="9365" y="378946"/>
                </a:lnTo>
                <a:lnTo>
                  <a:pt x="20724" y="333462"/>
                </a:lnTo>
                <a:lnTo>
                  <a:pt x="36226" y="289857"/>
                </a:lnTo>
                <a:lnTo>
                  <a:pt x="55640" y="248370"/>
                </a:lnTo>
                <a:lnTo>
                  <a:pt x="78733" y="209239"/>
                </a:lnTo>
                <a:lnTo>
                  <a:pt x="105274" y="172704"/>
                </a:lnTo>
                <a:lnTo>
                  <a:pt x="135032" y="139001"/>
                </a:lnTo>
                <a:lnTo>
                  <a:pt x="167776" y="108370"/>
                </a:lnTo>
                <a:lnTo>
                  <a:pt x="203274" y="81050"/>
                </a:lnTo>
                <a:lnTo>
                  <a:pt x="241294" y="57278"/>
                </a:lnTo>
                <a:lnTo>
                  <a:pt x="281606" y="37294"/>
                </a:lnTo>
                <a:lnTo>
                  <a:pt x="323978" y="21335"/>
                </a:lnTo>
                <a:lnTo>
                  <a:pt x="368177" y="9641"/>
                </a:lnTo>
                <a:lnTo>
                  <a:pt x="413974" y="2450"/>
                </a:lnTo>
                <a:lnTo>
                  <a:pt x="461137" y="0"/>
                </a:lnTo>
                <a:lnTo>
                  <a:pt x="508278" y="2450"/>
                </a:lnTo>
                <a:lnTo>
                  <a:pt x="554059" y="9641"/>
                </a:lnTo>
                <a:lnTo>
                  <a:pt x="598248" y="21335"/>
                </a:lnTo>
                <a:lnTo>
                  <a:pt x="640613" y="37294"/>
                </a:lnTo>
                <a:lnTo>
                  <a:pt x="680922" y="57278"/>
                </a:lnTo>
                <a:lnTo>
                  <a:pt x="718943" y="81050"/>
                </a:lnTo>
                <a:lnTo>
                  <a:pt x="754444" y="108370"/>
                </a:lnTo>
                <a:lnTo>
                  <a:pt x="787193" y="139001"/>
                </a:lnTo>
                <a:lnTo>
                  <a:pt x="816958" y="172704"/>
                </a:lnTo>
                <a:lnTo>
                  <a:pt x="843507" y="209239"/>
                </a:lnTo>
                <a:lnTo>
                  <a:pt x="866608" y="248370"/>
                </a:lnTo>
                <a:lnTo>
                  <a:pt x="886029" y="289857"/>
                </a:lnTo>
                <a:lnTo>
                  <a:pt x="901538" y="333462"/>
                </a:lnTo>
                <a:lnTo>
                  <a:pt x="912903" y="378946"/>
                </a:lnTo>
                <a:lnTo>
                  <a:pt x="919892" y="426071"/>
                </a:lnTo>
                <a:lnTo>
                  <a:pt x="922274" y="474599"/>
                </a:lnTo>
                <a:lnTo>
                  <a:pt x="919892" y="523127"/>
                </a:lnTo>
                <a:lnTo>
                  <a:pt x="912903" y="570256"/>
                </a:lnTo>
                <a:lnTo>
                  <a:pt x="901538" y="615747"/>
                </a:lnTo>
                <a:lnTo>
                  <a:pt x="886029" y="659360"/>
                </a:lnTo>
                <a:lnTo>
                  <a:pt x="866608" y="700856"/>
                </a:lnTo>
                <a:lnTo>
                  <a:pt x="843507" y="739998"/>
                </a:lnTo>
                <a:lnTo>
                  <a:pt x="816958" y="776545"/>
                </a:lnTo>
                <a:lnTo>
                  <a:pt x="787193" y="810260"/>
                </a:lnTo>
                <a:lnTo>
                  <a:pt x="754444" y="840902"/>
                </a:lnTo>
                <a:lnTo>
                  <a:pt x="718943" y="868234"/>
                </a:lnTo>
                <a:lnTo>
                  <a:pt x="680922" y="892016"/>
                </a:lnTo>
                <a:lnTo>
                  <a:pt x="640613" y="912010"/>
                </a:lnTo>
                <a:lnTo>
                  <a:pt x="598248" y="927977"/>
                </a:lnTo>
                <a:lnTo>
                  <a:pt x="554059" y="939677"/>
                </a:lnTo>
                <a:lnTo>
                  <a:pt x="508278" y="946873"/>
                </a:lnTo>
                <a:lnTo>
                  <a:pt x="461137" y="949325"/>
                </a:lnTo>
                <a:lnTo>
                  <a:pt x="413974" y="946873"/>
                </a:lnTo>
                <a:lnTo>
                  <a:pt x="368177" y="939677"/>
                </a:lnTo>
                <a:lnTo>
                  <a:pt x="323978" y="927977"/>
                </a:lnTo>
                <a:lnTo>
                  <a:pt x="281606" y="912010"/>
                </a:lnTo>
                <a:lnTo>
                  <a:pt x="241294" y="892016"/>
                </a:lnTo>
                <a:lnTo>
                  <a:pt x="203274" y="868234"/>
                </a:lnTo>
                <a:lnTo>
                  <a:pt x="167776" y="840902"/>
                </a:lnTo>
                <a:lnTo>
                  <a:pt x="135032" y="810259"/>
                </a:lnTo>
                <a:lnTo>
                  <a:pt x="105274" y="776545"/>
                </a:lnTo>
                <a:lnTo>
                  <a:pt x="78733" y="739998"/>
                </a:lnTo>
                <a:lnTo>
                  <a:pt x="55640" y="700856"/>
                </a:lnTo>
                <a:lnTo>
                  <a:pt x="36226" y="659360"/>
                </a:lnTo>
                <a:lnTo>
                  <a:pt x="20724" y="615747"/>
                </a:lnTo>
                <a:lnTo>
                  <a:pt x="9365" y="570256"/>
                </a:lnTo>
                <a:lnTo>
                  <a:pt x="2379" y="523127"/>
                </a:lnTo>
                <a:lnTo>
                  <a:pt x="0" y="474599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bject 49">
            <a:extLst>
              <a:ext uri="{FF2B5EF4-FFF2-40B4-BE49-F238E27FC236}">
                <a16:creationId xmlns:a16="http://schemas.microsoft.com/office/drawing/2014/main" id="{BAA6C2D0-957A-DDF0-E0B9-82EDFDC930BD}"/>
              </a:ext>
            </a:extLst>
          </p:cNvPr>
          <p:cNvSpPr txBox="1"/>
          <p:nvPr/>
        </p:nvSpPr>
        <p:spPr>
          <a:xfrm>
            <a:off x="7836282" y="5811902"/>
            <a:ext cx="336550" cy="314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object 50">
            <a:extLst>
              <a:ext uri="{FF2B5EF4-FFF2-40B4-BE49-F238E27FC236}">
                <a16:creationId xmlns:a16="http://schemas.microsoft.com/office/drawing/2014/main" id="{C5ED84F6-ACAD-4172-7498-55C2168BA80D}"/>
              </a:ext>
            </a:extLst>
          </p:cNvPr>
          <p:cNvSpPr/>
          <p:nvPr/>
        </p:nvSpPr>
        <p:spPr>
          <a:xfrm>
            <a:off x="6159882" y="5811902"/>
            <a:ext cx="336550" cy="519430"/>
          </a:xfrm>
          <a:custGeom>
            <a:avLst/>
            <a:gdLst/>
            <a:ahLst/>
            <a:cxnLst/>
            <a:rect l="l" t="t" r="r" b="b"/>
            <a:pathLst>
              <a:path w="336550" h="519429">
                <a:moveTo>
                  <a:pt x="0" y="519112"/>
                </a:moveTo>
                <a:lnTo>
                  <a:pt x="336550" y="519112"/>
                </a:lnTo>
                <a:lnTo>
                  <a:pt x="336550" y="0"/>
                </a:lnTo>
                <a:lnTo>
                  <a:pt x="0" y="0"/>
                </a:lnTo>
                <a:lnTo>
                  <a:pt x="0" y="519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object 51">
            <a:extLst>
              <a:ext uri="{FF2B5EF4-FFF2-40B4-BE49-F238E27FC236}">
                <a16:creationId xmlns:a16="http://schemas.microsoft.com/office/drawing/2014/main" id="{F954C8AE-C57C-C281-1388-D9C502068309}"/>
              </a:ext>
            </a:extLst>
          </p:cNvPr>
          <p:cNvSpPr txBox="1"/>
          <p:nvPr/>
        </p:nvSpPr>
        <p:spPr>
          <a:xfrm>
            <a:off x="6204332" y="5937403"/>
            <a:ext cx="2819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bject 52">
            <a:extLst>
              <a:ext uri="{FF2B5EF4-FFF2-40B4-BE49-F238E27FC236}">
                <a16:creationId xmlns:a16="http://schemas.microsoft.com/office/drawing/2014/main" id="{7FE490CD-7B88-DE48-2BCA-9C76E3FF4CB4}"/>
              </a:ext>
            </a:extLst>
          </p:cNvPr>
          <p:cNvSpPr txBox="1"/>
          <p:nvPr/>
        </p:nvSpPr>
        <p:spPr>
          <a:xfrm>
            <a:off x="8674482" y="5811902"/>
            <a:ext cx="336550" cy="314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bject 53">
            <a:extLst>
              <a:ext uri="{FF2B5EF4-FFF2-40B4-BE49-F238E27FC236}">
                <a16:creationId xmlns:a16="http://schemas.microsoft.com/office/drawing/2014/main" id="{0FD91204-8002-D5DB-9DEC-127A8834F1D3}"/>
              </a:ext>
            </a:extLst>
          </p:cNvPr>
          <p:cNvSpPr/>
          <p:nvPr/>
        </p:nvSpPr>
        <p:spPr>
          <a:xfrm>
            <a:off x="5321682" y="5811902"/>
            <a:ext cx="336550" cy="519430"/>
          </a:xfrm>
          <a:custGeom>
            <a:avLst/>
            <a:gdLst/>
            <a:ahLst/>
            <a:cxnLst/>
            <a:rect l="l" t="t" r="r" b="b"/>
            <a:pathLst>
              <a:path w="336550" h="519429">
                <a:moveTo>
                  <a:pt x="0" y="519112"/>
                </a:moveTo>
                <a:lnTo>
                  <a:pt x="336550" y="519112"/>
                </a:lnTo>
                <a:lnTo>
                  <a:pt x="336550" y="0"/>
                </a:lnTo>
                <a:lnTo>
                  <a:pt x="0" y="0"/>
                </a:lnTo>
                <a:lnTo>
                  <a:pt x="0" y="5191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object 54">
            <a:extLst>
              <a:ext uri="{FF2B5EF4-FFF2-40B4-BE49-F238E27FC236}">
                <a16:creationId xmlns:a16="http://schemas.microsoft.com/office/drawing/2014/main" id="{6524F29C-9ACC-5B72-15E2-2629046C907A}"/>
              </a:ext>
            </a:extLst>
          </p:cNvPr>
          <p:cNvSpPr txBox="1"/>
          <p:nvPr/>
        </p:nvSpPr>
        <p:spPr>
          <a:xfrm>
            <a:off x="5412233" y="5937403"/>
            <a:ext cx="1828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5" name="object 55">
            <a:extLst>
              <a:ext uri="{FF2B5EF4-FFF2-40B4-BE49-F238E27FC236}">
                <a16:creationId xmlns:a16="http://schemas.microsoft.com/office/drawing/2014/main" id="{0098510F-B063-DEBA-B6A4-C531ABB133DF}"/>
              </a:ext>
            </a:extLst>
          </p:cNvPr>
          <p:cNvGrpSpPr/>
          <p:nvPr/>
        </p:nvGrpSpPr>
        <p:grpSpPr>
          <a:xfrm>
            <a:off x="5148581" y="3467228"/>
            <a:ext cx="3532504" cy="3041650"/>
            <a:chOff x="5543550" y="3900551"/>
            <a:chExt cx="3532504" cy="3041650"/>
          </a:xfrm>
        </p:grpSpPr>
        <p:sp>
          <p:nvSpPr>
            <p:cNvPr id="126" name="object 56">
              <a:extLst>
                <a:ext uri="{FF2B5EF4-FFF2-40B4-BE49-F238E27FC236}">
                  <a16:creationId xmlns:a16="http://schemas.microsoft.com/office/drawing/2014/main" id="{BC7DA3F8-E303-DA5D-267E-F62CB1FAB2AB}"/>
                </a:ext>
              </a:extLst>
            </p:cNvPr>
            <p:cNvSpPr/>
            <p:nvPr/>
          </p:nvSpPr>
          <p:spPr>
            <a:xfrm>
              <a:off x="7896225" y="6072187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bject 57">
              <a:extLst>
                <a:ext uri="{FF2B5EF4-FFF2-40B4-BE49-F238E27FC236}">
                  <a16:creationId xmlns:a16="http://schemas.microsoft.com/office/drawing/2014/main" id="{423FF621-736F-A25A-7F31-9064704D2981}"/>
                </a:ext>
              </a:extLst>
            </p:cNvPr>
            <p:cNvSpPr/>
            <p:nvPr/>
          </p:nvSpPr>
          <p:spPr>
            <a:xfrm>
              <a:off x="6891400" y="6332601"/>
              <a:ext cx="1843405" cy="517525"/>
            </a:xfrm>
            <a:custGeom>
              <a:avLst/>
              <a:gdLst/>
              <a:ahLst/>
              <a:cxnLst/>
              <a:rect l="l" t="t" r="r" b="b"/>
              <a:pathLst>
                <a:path w="1843404" h="517525">
                  <a:moveTo>
                    <a:pt x="0" y="0"/>
                  </a:moveTo>
                  <a:lnTo>
                    <a:pt x="166624" y="0"/>
                  </a:lnTo>
                </a:path>
                <a:path w="1843404" h="517525">
                  <a:moveTo>
                    <a:pt x="0" y="344424"/>
                  </a:moveTo>
                  <a:lnTo>
                    <a:pt x="166624" y="344424"/>
                  </a:lnTo>
                </a:path>
                <a:path w="1843404" h="517525">
                  <a:moveTo>
                    <a:pt x="334899" y="0"/>
                  </a:moveTo>
                  <a:lnTo>
                    <a:pt x="501650" y="0"/>
                  </a:lnTo>
                </a:path>
                <a:path w="1843404" h="517525">
                  <a:moveTo>
                    <a:pt x="334899" y="344424"/>
                  </a:moveTo>
                  <a:lnTo>
                    <a:pt x="501650" y="344424"/>
                  </a:lnTo>
                </a:path>
                <a:path w="1843404" h="517525">
                  <a:moveTo>
                    <a:pt x="838200" y="171386"/>
                  </a:moveTo>
                  <a:lnTo>
                    <a:pt x="1004824" y="171386"/>
                  </a:lnTo>
                </a:path>
                <a:path w="1843404" h="517525">
                  <a:moveTo>
                    <a:pt x="1173099" y="171386"/>
                  </a:moveTo>
                  <a:lnTo>
                    <a:pt x="1339850" y="171386"/>
                  </a:lnTo>
                </a:path>
                <a:path w="1843404" h="517525">
                  <a:moveTo>
                    <a:pt x="1257300" y="171386"/>
                  </a:moveTo>
                  <a:lnTo>
                    <a:pt x="1257300" y="517461"/>
                  </a:lnTo>
                </a:path>
                <a:path w="1843404" h="517525">
                  <a:moveTo>
                    <a:pt x="1676400" y="171386"/>
                  </a:moveTo>
                  <a:lnTo>
                    <a:pt x="1843024" y="1713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object 58">
              <a:extLst>
                <a:ext uri="{FF2B5EF4-FFF2-40B4-BE49-F238E27FC236}">
                  <a16:creationId xmlns:a16="http://schemas.microsoft.com/office/drawing/2014/main" id="{1FDA9019-0560-5C39-6F67-0BBA02833CAD}"/>
                </a:ext>
              </a:extLst>
            </p:cNvPr>
            <p:cNvSpPr/>
            <p:nvPr/>
          </p:nvSpPr>
          <p:spPr>
            <a:xfrm>
              <a:off x="8734425" y="6072187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object 59">
              <a:extLst>
                <a:ext uri="{FF2B5EF4-FFF2-40B4-BE49-F238E27FC236}">
                  <a16:creationId xmlns:a16="http://schemas.microsoft.com/office/drawing/2014/main" id="{C13491D9-B738-6023-8077-CC182B14D1FD}"/>
                </a:ext>
              </a:extLst>
            </p:cNvPr>
            <p:cNvSpPr/>
            <p:nvPr/>
          </p:nvSpPr>
          <p:spPr>
            <a:xfrm>
              <a:off x="8148701" y="6503987"/>
              <a:ext cx="920750" cy="346075"/>
            </a:xfrm>
            <a:custGeom>
              <a:avLst/>
              <a:gdLst/>
              <a:ahLst/>
              <a:cxnLst/>
              <a:rect l="l" t="t" r="r" b="b"/>
              <a:pathLst>
                <a:path w="920750" h="346075">
                  <a:moveTo>
                    <a:pt x="753999" y="0"/>
                  </a:moveTo>
                  <a:lnTo>
                    <a:pt x="920750" y="0"/>
                  </a:lnTo>
                </a:path>
                <a:path w="920750" h="346075">
                  <a:moveTo>
                    <a:pt x="0" y="346075"/>
                  </a:moveTo>
                  <a:lnTo>
                    <a:pt x="501650" y="346075"/>
                  </a:lnTo>
                </a:path>
                <a:path w="920750" h="346075">
                  <a:moveTo>
                    <a:pt x="501650" y="173037"/>
                  </a:moveTo>
                  <a:lnTo>
                    <a:pt x="585724" y="173037"/>
                  </a:lnTo>
                </a:path>
                <a:path w="920750" h="346075">
                  <a:moveTo>
                    <a:pt x="501650" y="173037"/>
                  </a:moveTo>
                  <a:lnTo>
                    <a:pt x="501650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bject 60">
              <a:extLst>
                <a:ext uri="{FF2B5EF4-FFF2-40B4-BE49-F238E27FC236}">
                  <a16:creationId xmlns:a16="http://schemas.microsoft.com/office/drawing/2014/main" id="{E9AF4738-1FCB-8365-B783-D9EACF217299}"/>
                </a:ext>
              </a:extLst>
            </p:cNvPr>
            <p:cNvSpPr/>
            <p:nvPr/>
          </p:nvSpPr>
          <p:spPr>
            <a:xfrm>
              <a:off x="6219825" y="6072187"/>
              <a:ext cx="168275" cy="863600"/>
            </a:xfrm>
            <a:custGeom>
              <a:avLst/>
              <a:gdLst/>
              <a:ahLst/>
              <a:cxnLst/>
              <a:rect l="l" t="t" r="r" b="b"/>
              <a:pathLst>
                <a:path w="168275" h="863600">
                  <a:moveTo>
                    <a:pt x="0" y="863600"/>
                  </a:moveTo>
                  <a:lnTo>
                    <a:pt x="168275" y="863600"/>
                  </a:lnTo>
                  <a:lnTo>
                    <a:pt x="168275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object 61">
              <a:extLst>
                <a:ext uri="{FF2B5EF4-FFF2-40B4-BE49-F238E27FC236}">
                  <a16:creationId xmlns:a16="http://schemas.microsoft.com/office/drawing/2014/main" id="{16C86543-C3F7-4522-C5A7-13D1A001012E}"/>
                </a:ext>
              </a:extLst>
            </p:cNvPr>
            <p:cNvSpPr/>
            <p:nvPr/>
          </p:nvSpPr>
          <p:spPr>
            <a:xfrm>
              <a:off x="5549900" y="4259199"/>
              <a:ext cx="1005205" cy="2245360"/>
            </a:xfrm>
            <a:custGeom>
              <a:avLst/>
              <a:gdLst/>
              <a:ahLst/>
              <a:cxnLst/>
              <a:rect l="l" t="t" r="r" b="b"/>
              <a:pathLst>
                <a:path w="1005204" h="2245359">
                  <a:moveTo>
                    <a:pt x="503300" y="2244788"/>
                  </a:moveTo>
                  <a:lnTo>
                    <a:pt x="669925" y="2244788"/>
                  </a:lnTo>
                </a:path>
                <a:path w="1005204" h="2245359">
                  <a:moveTo>
                    <a:pt x="838200" y="2244788"/>
                  </a:moveTo>
                  <a:lnTo>
                    <a:pt x="1004951" y="2244788"/>
                  </a:lnTo>
                </a:path>
                <a:path w="1005204" h="2245359">
                  <a:moveTo>
                    <a:pt x="0" y="0"/>
                  </a:moveTo>
                  <a:lnTo>
                    <a:pt x="166750" y="0"/>
                  </a:lnTo>
                </a:path>
                <a:path w="1005204" h="2245359">
                  <a:moveTo>
                    <a:pt x="0" y="346075"/>
                  </a:moveTo>
                  <a:lnTo>
                    <a:pt x="166750" y="346075"/>
                  </a:lnTo>
                </a:path>
                <a:path w="1005204" h="2245359">
                  <a:moveTo>
                    <a:pt x="0" y="1209675"/>
                  </a:moveTo>
                  <a:lnTo>
                    <a:pt x="166750" y="12096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bject 62">
              <a:extLst>
                <a:ext uri="{FF2B5EF4-FFF2-40B4-BE49-F238E27FC236}">
                  <a16:creationId xmlns:a16="http://schemas.microsoft.com/office/drawing/2014/main" id="{4BCCF813-E798-12A8-6D3B-0B80BC57516A}"/>
                </a:ext>
              </a:extLst>
            </p:cNvPr>
            <p:cNvSpPr/>
            <p:nvPr/>
          </p:nvSpPr>
          <p:spPr>
            <a:xfrm>
              <a:off x="5969000" y="3913251"/>
              <a:ext cx="1927225" cy="1036955"/>
            </a:xfrm>
            <a:custGeom>
              <a:avLst/>
              <a:gdLst/>
              <a:ahLst/>
              <a:cxnLst/>
              <a:rect l="l" t="t" r="r" b="b"/>
              <a:pathLst>
                <a:path w="1927225" h="1036954">
                  <a:moveTo>
                    <a:pt x="963549" y="278257"/>
                  </a:moveTo>
                  <a:lnTo>
                    <a:pt x="1295653" y="0"/>
                  </a:lnTo>
                  <a:lnTo>
                    <a:pt x="1263015" y="255524"/>
                  </a:lnTo>
                  <a:lnTo>
                    <a:pt x="1639951" y="213868"/>
                  </a:lnTo>
                  <a:lnTo>
                    <a:pt x="1490218" y="351027"/>
                  </a:lnTo>
                  <a:lnTo>
                    <a:pt x="1882394" y="390398"/>
                  </a:lnTo>
                  <a:lnTo>
                    <a:pt x="1570990" y="502665"/>
                  </a:lnTo>
                  <a:lnTo>
                    <a:pt x="1927225" y="637794"/>
                  </a:lnTo>
                  <a:lnTo>
                    <a:pt x="1502282" y="621030"/>
                  </a:lnTo>
                  <a:lnTo>
                    <a:pt x="1618996" y="868299"/>
                  </a:lnTo>
                  <a:lnTo>
                    <a:pt x="1250950" y="693801"/>
                  </a:lnTo>
                  <a:lnTo>
                    <a:pt x="1181989" y="947166"/>
                  </a:lnTo>
                  <a:lnTo>
                    <a:pt x="939673" y="716661"/>
                  </a:lnTo>
                  <a:lnTo>
                    <a:pt x="757047" y="1036574"/>
                  </a:lnTo>
                  <a:lnTo>
                    <a:pt x="688340" y="749935"/>
                  </a:lnTo>
                  <a:lnTo>
                    <a:pt x="424941" y="845438"/>
                  </a:lnTo>
                  <a:lnTo>
                    <a:pt x="505587" y="668782"/>
                  </a:lnTo>
                  <a:lnTo>
                    <a:pt x="12064" y="700024"/>
                  </a:lnTo>
                  <a:lnTo>
                    <a:pt x="332104" y="565023"/>
                  </a:lnTo>
                  <a:lnTo>
                    <a:pt x="0" y="413385"/>
                  </a:lnTo>
                  <a:lnTo>
                    <a:pt x="412876" y="365506"/>
                  </a:lnTo>
                  <a:lnTo>
                    <a:pt x="33020" y="110109"/>
                  </a:lnTo>
                  <a:lnTo>
                    <a:pt x="652399" y="303275"/>
                  </a:lnTo>
                  <a:lnTo>
                    <a:pt x="745235" y="110109"/>
                  </a:lnTo>
                  <a:lnTo>
                    <a:pt x="963549" y="278257"/>
                  </a:lnTo>
                  <a:close/>
                </a:path>
              </a:pathLst>
            </a:custGeom>
            <a:ln w="253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3" name="object 63">
            <a:extLst>
              <a:ext uri="{FF2B5EF4-FFF2-40B4-BE49-F238E27FC236}">
                <a16:creationId xmlns:a16="http://schemas.microsoft.com/office/drawing/2014/main" id="{84DAF043-AF18-2C83-124E-16B1F7ED66AA}"/>
              </a:ext>
            </a:extLst>
          </p:cNvPr>
          <p:cNvSpPr txBox="1"/>
          <p:nvPr/>
        </p:nvSpPr>
        <p:spPr>
          <a:xfrm>
            <a:off x="6259831" y="3860547"/>
            <a:ext cx="53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bject 64">
            <a:extLst>
              <a:ext uri="{FF2B5EF4-FFF2-40B4-BE49-F238E27FC236}">
                <a16:creationId xmlns:a16="http://schemas.microsoft.com/office/drawing/2014/main" id="{1C344566-CDB1-818D-52A2-AB9E2C232EB0}"/>
              </a:ext>
            </a:extLst>
          </p:cNvPr>
          <p:cNvSpPr/>
          <p:nvPr/>
        </p:nvSpPr>
        <p:spPr>
          <a:xfrm>
            <a:off x="5574031" y="4516502"/>
            <a:ext cx="1927225" cy="1036955"/>
          </a:xfrm>
          <a:custGeom>
            <a:avLst/>
            <a:gdLst/>
            <a:ahLst/>
            <a:cxnLst/>
            <a:rect l="l" t="t" r="r" b="b"/>
            <a:pathLst>
              <a:path w="1927225" h="1036954">
                <a:moveTo>
                  <a:pt x="963549" y="278383"/>
                </a:moveTo>
                <a:lnTo>
                  <a:pt x="1295653" y="0"/>
                </a:lnTo>
                <a:lnTo>
                  <a:pt x="1263015" y="255524"/>
                </a:lnTo>
                <a:lnTo>
                  <a:pt x="1639951" y="213868"/>
                </a:lnTo>
                <a:lnTo>
                  <a:pt x="1490218" y="351027"/>
                </a:lnTo>
                <a:lnTo>
                  <a:pt x="1882394" y="390525"/>
                </a:lnTo>
                <a:lnTo>
                  <a:pt x="1570990" y="502666"/>
                </a:lnTo>
                <a:lnTo>
                  <a:pt x="1927225" y="637794"/>
                </a:lnTo>
                <a:lnTo>
                  <a:pt x="1502282" y="621157"/>
                </a:lnTo>
                <a:lnTo>
                  <a:pt x="1618996" y="868426"/>
                </a:lnTo>
                <a:lnTo>
                  <a:pt x="1250950" y="693801"/>
                </a:lnTo>
                <a:lnTo>
                  <a:pt x="1181989" y="947166"/>
                </a:lnTo>
                <a:lnTo>
                  <a:pt x="939673" y="716788"/>
                </a:lnTo>
                <a:lnTo>
                  <a:pt x="757047" y="1036574"/>
                </a:lnTo>
                <a:lnTo>
                  <a:pt x="688340" y="749935"/>
                </a:lnTo>
                <a:lnTo>
                  <a:pt x="424941" y="845438"/>
                </a:lnTo>
                <a:lnTo>
                  <a:pt x="505587" y="668908"/>
                </a:lnTo>
                <a:lnTo>
                  <a:pt x="12064" y="700024"/>
                </a:lnTo>
                <a:lnTo>
                  <a:pt x="332104" y="565150"/>
                </a:lnTo>
                <a:lnTo>
                  <a:pt x="0" y="413512"/>
                </a:lnTo>
                <a:lnTo>
                  <a:pt x="412876" y="365506"/>
                </a:lnTo>
                <a:lnTo>
                  <a:pt x="33020" y="110108"/>
                </a:lnTo>
                <a:lnTo>
                  <a:pt x="652399" y="303275"/>
                </a:lnTo>
                <a:lnTo>
                  <a:pt x="745235" y="110108"/>
                </a:lnTo>
                <a:lnTo>
                  <a:pt x="963549" y="278383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object 65">
            <a:extLst>
              <a:ext uri="{FF2B5EF4-FFF2-40B4-BE49-F238E27FC236}">
                <a16:creationId xmlns:a16="http://schemas.microsoft.com/office/drawing/2014/main" id="{9ACFB58D-D713-7E12-6C93-5A935D562271}"/>
              </a:ext>
            </a:extLst>
          </p:cNvPr>
          <p:cNvSpPr txBox="1"/>
          <p:nvPr/>
        </p:nvSpPr>
        <p:spPr>
          <a:xfrm>
            <a:off x="6259831" y="4897374"/>
            <a:ext cx="53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bject 66">
            <a:extLst>
              <a:ext uri="{FF2B5EF4-FFF2-40B4-BE49-F238E27FC236}">
                <a16:creationId xmlns:a16="http://schemas.microsoft.com/office/drawing/2014/main" id="{A28C64F8-2A80-FE18-54FC-A470B70ECC04}"/>
              </a:ext>
            </a:extLst>
          </p:cNvPr>
          <p:cNvSpPr/>
          <p:nvPr/>
        </p:nvSpPr>
        <p:spPr>
          <a:xfrm>
            <a:off x="3394457" y="2444750"/>
            <a:ext cx="5029200" cy="4231005"/>
          </a:xfrm>
          <a:custGeom>
            <a:avLst/>
            <a:gdLst/>
            <a:ahLst/>
            <a:cxnLst/>
            <a:rect l="l" t="t" r="r" b="b"/>
            <a:pathLst>
              <a:path w="5029200" h="4231005">
                <a:moveTo>
                  <a:pt x="5029200" y="0"/>
                </a:moveTo>
                <a:lnTo>
                  <a:pt x="5029200" y="4230751"/>
                </a:lnTo>
              </a:path>
              <a:path w="5029200" h="4231005">
                <a:moveTo>
                  <a:pt x="3352800" y="0"/>
                </a:moveTo>
                <a:lnTo>
                  <a:pt x="3352800" y="4230751"/>
                </a:lnTo>
              </a:path>
              <a:path w="5029200" h="4231005">
                <a:moveTo>
                  <a:pt x="2514600" y="0"/>
                </a:moveTo>
                <a:lnTo>
                  <a:pt x="2514600" y="4230751"/>
                </a:lnTo>
              </a:path>
              <a:path w="5029200" h="4231005">
                <a:moveTo>
                  <a:pt x="1676400" y="0"/>
                </a:moveTo>
                <a:lnTo>
                  <a:pt x="1676400" y="4230751"/>
                </a:lnTo>
              </a:path>
              <a:path w="5029200" h="4231005">
                <a:moveTo>
                  <a:pt x="838200" y="0"/>
                </a:moveTo>
                <a:lnTo>
                  <a:pt x="838200" y="4230751"/>
                </a:lnTo>
              </a:path>
              <a:path w="5029200" h="4231005">
                <a:moveTo>
                  <a:pt x="0" y="0"/>
                </a:moveTo>
                <a:lnTo>
                  <a:pt x="0" y="4230751"/>
                </a:lnTo>
              </a:path>
            </a:pathLst>
          </a:custGeom>
          <a:ln w="12700">
            <a:solidFill>
              <a:srgbClr val="808080"/>
            </a:solidFill>
            <a:prstDash val="dot"/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59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Implementing branches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0E36C948-1FF0-4FF2-BD3A-EF920FA0C3D1}"/>
              </a:ext>
            </a:extLst>
          </p:cNvPr>
          <p:cNvSpPr txBox="1"/>
          <p:nvPr/>
        </p:nvSpPr>
        <p:spPr>
          <a:xfrm>
            <a:off x="227840" y="942594"/>
            <a:ext cx="8325484" cy="25419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earlier,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BEQ.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misprediction.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60265">
              <a:lnSpc>
                <a:spcPct val="100000"/>
              </a:lnSpc>
              <a:spcBef>
                <a:spcPts val="157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48305">
              <a:lnSpc>
                <a:spcPct val="100000"/>
              </a:lnSpc>
              <a:tabLst>
                <a:tab pos="3778885" algn="l"/>
                <a:tab pos="4608195" algn="l"/>
                <a:tab pos="5438775" algn="l"/>
                <a:tab pos="6327775" algn="l"/>
                <a:tab pos="7158355" algn="l"/>
                <a:tab pos="7974965" algn="l"/>
              </a:tabLst>
            </a:pP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object 4">
            <a:extLst>
              <a:ext uri="{FF2B5EF4-FFF2-40B4-BE49-F238E27FC236}">
                <a16:creationId xmlns:a16="http://schemas.microsoft.com/office/drawing/2014/main" id="{ABB263E1-719C-52FD-6B79-516CCB7C14BE}"/>
              </a:ext>
            </a:extLst>
          </p:cNvPr>
          <p:cNvGrpSpPr/>
          <p:nvPr/>
        </p:nvGrpSpPr>
        <p:grpSpPr>
          <a:xfrm>
            <a:off x="4367532" y="3634257"/>
            <a:ext cx="682625" cy="876300"/>
            <a:chOff x="4762500" y="3805173"/>
            <a:chExt cx="682625" cy="876300"/>
          </a:xfrm>
        </p:grpSpPr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5892D24A-BD40-E5C4-DD37-4999DB11DE59}"/>
                </a:ext>
              </a:extLst>
            </p:cNvPr>
            <p:cNvSpPr/>
            <p:nvPr/>
          </p:nvSpPr>
          <p:spPr>
            <a:xfrm>
              <a:off x="4768850" y="3811523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A0979F18-FF58-5ED0-326E-7284C1CD4B62}"/>
                </a:ext>
              </a:extLst>
            </p:cNvPr>
            <p:cNvSpPr/>
            <p:nvPr/>
          </p:nvSpPr>
          <p:spPr>
            <a:xfrm>
              <a:off x="5103875" y="3897375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79">
                  <a:moveTo>
                    <a:pt x="0" y="0"/>
                  </a:moveTo>
                  <a:lnTo>
                    <a:pt x="0" y="258952"/>
                  </a:lnTo>
                </a:path>
                <a:path w="335279" h="690879">
                  <a:moveTo>
                    <a:pt x="0" y="431546"/>
                  </a:moveTo>
                  <a:lnTo>
                    <a:pt x="0" y="690499"/>
                  </a:lnTo>
                </a:path>
                <a:path w="335279" h="690879">
                  <a:moveTo>
                    <a:pt x="0" y="431546"/>
                  </a:moveTo>
                  <a:lnTo>
                    <a:pt x="167386" y="345186"/>
                  </a:lnTo>
                </a:path>
                <a:path w="335279" h="690879">
                  <a:moveTo>
                    <a:pt x="167386" y="345186"/>
                  </a:moveTo>
                  <a:lnTo>
                    <a:pt x="0" y="258952"/>
                  </a:lnTo>
                </a:path>
                <a:path w="335279" h="690879">
                  <a:moveTo>
                    <a:pt x="0" y="690499"/>
                  </a:moveTo>
                  <a:lnTo>
                    <a:pt x="334899" y="517906"/>
                  </a:lnTo>
                </a:path>
                <a:path w="335279" h="690879">
                  <a:moveTo>
                    <a:pt x="0" y="0"/>
                  </a:moveTo>
                  <a:lnTo>
                    <a:pt x="334899" y="172593"/>
                  </a:lnTo>
                </a:path>
                <a:path w="335279" h="690879">
                  <a:moveTo>
                    <a:pt x="334899" y="172593"/>
                  </a:moveTo>
                  <a:lnTo>
                    <a:pt x="334899" y="51790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object 7">
            <a:extLst>
              <a:ext uri="{FF2B5EF4-FFF2-40B4-BE49-F238E27FC236}">
                <a16:creationId xmlns:a16="http://schemas.microsoft.com/office/drawing/2014/main" id="{357194C4-BE23-80B4-38BA-2191646AAE31}"/>
              </a:ext>
            </a:extLst>
          </p:cNvPr>
          <p:cNvSpPr txBox="1"/>
          <p:nvPr/>
        </p:nvSpPr>
        <p:spPr>
          <a:xfrm>
            <a:off x="5547108" y="3813709"/>
            <a:ext cx="33528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2904A650-05F1-572E-1FCE-2AC0773EE818}"/>
              </a:ext>
            </a:extLst>
          </p:cNvPr>
          <p:cNvSpPr txBox="1"/>
          <p:nvPr/>
        </p:nvSpPr>
        <p:spPr>
          <a:xfrm>
            <a:off x="3870708" y="3813709"/>
            <a:ext cx="335280" cy="307135"/>
          </a:xfrm>
          <a:prstGeom prst="rect">
            <a:avLst/>
          </a:prstGeom>
          <a:ln w="12700">
            <a:solidFill>
              <a:srgbClr val="3333F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3F66D071-2B19-9027-C272-1ED4A8A68338}"/>
              </a:ext>
            </a:extLst>
          </p:cNvPr>
          <p:cNvSpPr txBox="1"/>
          <p:nvPr/>
        </p:nvSpPr>
        <p:spPr>
          <a:xfrm>
            <a:off x="6385308" y="3813709"/>
            <a:ext cx="33528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7D25D87C-B61C-E35C-1750-392072D21F32}"/>
              </a:ext>
            </a:extLst>
          </p:cNvPr>
          <p:cNvSpPr txBox="1"/>
          <p:nvPr/>
        </p:nvSpPr>
        <p:spPr>
          <a:xfrm>
            <a:off x="3032508" y="3813709"/>
            <a:ext cx="335280" cy="3071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75"/>
              </a:spcBef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object 11">
            <a:extLst>
              <a:ext uri="{FF2B5EF4-FFF2-40B4-BE49-F238E27FC236}">
                <a16:creationId xmlns:a16="http://schemas.microsoft.com/office/drawing/2014/main" id="{5561328A-1132-0750-FB7C-187F4EF6B0E7}"/>
              </a:ext>
            </a:extLst>
          </p:cNvPr>
          <p:cNvGrpSpPr/>
          <p:nvPr/>
        </p:nvGrpSpPr>
        <p:grpSpPr>
          <a:xfrm>
            <a:off x="4198304" y="3596464"/>
            <a:ext cx="2192655" cy="876300"/>
            <a:chOff x="4594225" y="3805173"/>
            <a:chExt cx="2192655" cy="876300"/>
          </a:xfrm>
        </p:grpSpPr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F04C608E-A14C-38CB-CA22-FD07EE90AD2F}"/>
                </a:ext>
              </a:extLst>
            </p:cNvPr>
            <p:cNvSpPr/>
            <p:nvPr/>
          </p:nvSpPr>
          <p:spPr>
            <a:xfrm>
              <a:off x="4600575" y="4070349"/>
              <a:ext cx="168275" cy="346075"/>
            </a:xfrm>
            <a:custGeom>
              <a:avLst/>
              <a:gdLst/>
              <a:ahLst/>
              <a:cxnLst/>
              <a:rect l="l" t="t" r="r" b="b"/>
              <a:pathLst>
                <a:path w="168275" h="346075">
                  <a:moveTo>
                    <a:pt x="0" y="0"/>
                  </a:moveTo>
                  <a:lnTo>
                    <a:pt x="168275" y="0"/>
                  </a:lnTo>
                </a:path>
                <a:path w="168275" h="346075">
                  <a:moveTo>
                    <a:pt x="0" y="346075"/>
                  </a:moveTo>
                  <a:lnTo>
                    <a:pt x="168275" y="346075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141CE555-202A-A29E-7683-2B1DE691327D}"/>
                </a:ext>
              </a:extLst>
            </p:cNvPr>
            <p:cNvSpPr/>
            <p:nvPr/>
          </p:nvSpPr>
          <p:spPr>
            <a:xfrm>
              <a:off x="4935600" y="4070349"/>
              <a:ext cx="168275" cy="346075"/>
            </a:xfrm>
            <a:custGeom>
              <a:avLst/>
              <a:gdLst/>
              <a:ahLst/>
              <a:cxnLst/>
              <a:rect l="l" t="t" r="r" b="b"/>
              <a:pathLst>
                <a:path w="168275" h="346075">
                  <a:moveTo>
                    <a:pt x="0" y="0"/>
                  </a:moveTo>
                  <a:lnTo>
                    <a:pt x="168275" y="0"/>
                  </a:lnTo>
                </a:path>
                <a:path w="168275" h="346075">
                  <a:moveTo>
                    <a:pt x="0" y="346075"/>
                  </a:moveTo>
                  <a:lnTo>
                    <a:pt x="168275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7134ACAE-D626-C1E7-2A5A-1225ADFCC2D9}"/>
                </a:ext>
              </a:extLst>
            </p:cNvPr>
            <p:cNvSpPr/>
            <p:nvPr/>
          </p:nvSpPr>
          <p:spPr>
            <a:xfrm>
              <a:off x="5607050" y="3811523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BCCB43F9-25E9-DCCB-BD56-0A55C2584D10}"/>
                </a:ext>
              </a:extLst>
            </p:cNvPr>
            <p:cNvSpPr/>
            <p:nvPr/>
          </p:nvSpPr>
          <p:spPr>
            <a:xfrm>
              <a:off x="5438775" y="4243323"/>
              <a:ext cx="1006475" cy="344805"/>
            </a:xfrm>
            <a:custGeom>
              <a:avLst/>
              <a:gdLst/>
              <a:ahLst/>
              <a:cxnLst/>
              <a:rect l="l" t="t" r="r" b="b"/>
              <a:pathLst>
                <a:path w="1006475" h="344804">
                  <a:moveTo>
                    <a:pt x="0" y="0"/>
                  </a:moveTo>
                  <a:lnTo>
                    <a:pt x="168275" y="0"/>
                  </a:lnTo>
                </a:path>
                <a:path w="1006475" h="344804">
                  <a:moveTo>
                    <a:pt x="335025" y="0"/>
                  </a:moveTo>
                  <a:lnTo>
                    <a:pt x="503300" y="0"/>
                  </a:lnTo>
                </a:path>
                <a:path w="1006475" h="344804">
                  <a:moveTo>
                    <a:pt x="419100" y="0"/>
                  </a:moveTo>
                  <a:lnTo>
                    <a:pt x="419100" y="344550"/>
                  </a:lnTo>
                </a:path>
                <a:path w="1006475" h="344804">
                  <a:moveTo>
                    <a:pt x="838200" y="0"/>
                  </a:moveTo>
                  <a:lnTo>
                    <a:pt x="10064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bject 16">
              <a:extLst>
                <a:ext uri="{FF2B5EF4-FFF2-40B4-BE49-F238E27FC236}">
                  <a16:creationId xmlns:a16="http://schemas.microsoft.com/office/drawing/2014/main" id="{A28D6A39-5A0B-1600-FCBE-858429FBF889}"/>
                </a:ext>
              </a:extLst>
            </p:cNvPr>
            <p:cNvSpPr/>
            <p:nvPr/>
          </p:nvSpPr>
          <p:spPr>
            <a:xfrm>
              <a:off x="6445250" y="3811523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230202CA-EAE9-7D06-B813-F11DD27951B8}"/>
                </a:ext>
              </a:extLst>
            </p:cNvPr>
            <p:cNvSpPr/>
            <p:nvPr/>
          </p:nvSpPr>
          <p:spPr>
            <a:xfrm>
              <a:off x="5857875" y="4243323"/>
              <a:ext cx="922655" cy="344805"/>
            </a:xfrm>
            <a:custGeom>
              <a:avLst/>
              <a:gdLst/>
              <a:ahLst/>
              <a:cxnLst/>
              <a:rect l="l" t="t" r="r" b="b"/>
              <a:pathLst>
                <a:path w="922654" h="344804">
                  <a:moveTo>
                    <a:pt x="754126" y="0"/>
                  </a:moveTo>
                  <a:lnTo>
                    <a:pt x="922401" y="0"/>
                  </a:lnTo>
                </a:path>
                <a:path w="922654" h="344804">
                  <a:moveTo>
                    <a:pt x="0" y="344550"/>
                  </a:moveTo>
                  <a:lnTo>
                    <a:pt x="503300" y="344550"/>
                  </a:lnTo>
                </a:path>
                <a:path w="922654" h="344804">
                  <a:moveTo>
                    <a:pt x="503300" y="173100"/>
                  </a:moveTo>
                  <a:lnTo>
                    <a:pt x="587375" y="173100"/>
                  </a:lnTo>
                </a:path>
                <a:path w="922654" h="344804">
                  <a:moveTo>
                    <a:pt x="503300" y="173100"/>
                  </a:moveTo>
                  <a:lnTo>
                    <a:pt x="503300" y="344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object 18">
            <a:extLst>
              <a:ext uri="{FF2B5EF4-FFF2-40B4-BE49-F238E27FC236}">
                <a16:creationId xmlns:a16="http://schemas.microsoft.com/office/drawing/2014/main" id="{30E9D684-1E02-691C-6CBC-667F92F4B533}"/>
              </a:ext>
            </a:extLst>
          </p:cNvPr>
          <p:cNvGrpSpPr/>
          <p:nvPr/>
        </p:nvGrpSpPr>
        <p:grpSpPr>
          <a:xfrm>
            <a:off x="3366454" y="3463198"/>
            <a:ext cx="503555" cy="3195955"/>
            <a:chOff x="3762375" y="3724275"/>
            <a:chExt cx="503555" cy="3195955"/>
          </a:xfrm>
        </p:grpSpPr>
        <p:sp>
          <p:nvSpPr>
            <p:cNvPr id="64" name="object 19">
              <a:extLst>
                <a:ext uri="{FF2B5EF4-FFF2-40B4-BE49-F238E27FC236}">
                  <a16:creationId xmlns:a16="http://schemas.microsoft.com/office/drawing/2014/main" id="{8B206BA4-F390-4876-7615-62ECD15AC9B9}"/>
                </a:ext>
              </a:extLst>
            </p:cNvPr>
            <p:cNvSpPr/>
            <p:nvPr/>
          </p:nvSpPr>
          <p:spPr>
            <a:xfrm>
              <a:off x="3930650" y="3811523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bject 20">
              <a:extLst>
                <a:ext uri="{FF2B5EF4-FFF2-40B4-BE49-F238E27FC236}">
                  <a16:creationId xmlns:a16="http://schemas.microsoft.com/office/drawing/2014/main" id="{9DED1169-511C-5E65-CCAC-41452D0516A3}"/>
                </a:ext>
              </a:extLst>
            </p:cNvPr>
            <p:cNvSpPr/>
            <p:nvPr/>
          </p:nvSpPr>
          <p:spPr>
            <a:xfrm>
              <a:off x="3762375" y="4243323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bject 21">
              <a:extLst>
                <a:ext uri="{FF2B5EF4-FFF2-40B4-BE49-F238E27FC236}">
                  <a16:creationId xmlns:a16="http://schemas.microsoft.com/office/drawing/2014/main" id="{73095C8C-7918-127D-D3FA-3E92FBBE4E91}"/>
                </a:ext>
              </a:extLst>
            </p:cNvPr>
            <p:cNvSpPr/>
            <p:nvPr/>
          </p:nvSpPr>
          <p:spPr>
            <a:xfrm>
              <a:off x="4097400" y="4243323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bject 22">
              <a:extLst>
                <a:ext uri="{FF2B5EF4-FFF2-40B4-BE49-F238E27FC236}">
                  <a16:creationId xmlns:a16="http://schemas.microsoft.com/office/drawing/2014/main" id="{198C64B6-9005-21E1-7986-23ECC7A5B7F5}"/>
                </a:ext>
              </a:extLst>
            </p:cNvPr>
            <p:cNvSpPr/>
            <p:nvPr/>
          </p:nvSpPr>
          <p:spPr>
            <a:xfrm>
              <a:off x="4013200" y="3724275"/>
              <a:ext cx="0" cy="3195955"/>
            </a:xfrm>
            <a:custGeom>
              <a:avLst/>
              <a:gdLst/>
              <a:ahLst/>
              <a:cxnLst/>
              <a:rect l="l" t="t" r="r" b="b"/>
              <a:pathLst>
                <a:path h="3195954">
                  <a:moveTo>
                    <a:pt x="0" y="0"/>
                  </a:moveTo>
                  <a:lnTo>
                    <a:pt x="0" y="3195637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object 23">
            <a:extLst>
              <a:ext uri="{FF2B5EF4-FFF2-40B4-BE49-F238E27FC236}">
                <a16:creationId xmlns:a16="http://schemas.microsoft.com/office/drawing/2014/main" id="{C98F8FBE-AC57-30A3-BF2B-A78CE6C57C1E}"/>
              </a:ext>
            </a:extLst>
          </p:cNvPr>
          <p:cNvSpPr txBox="1"/>
          <p:nvPr/>
        </p:nvSpPr>
        <p:spPr>
          <a:xfrm>
            <a:off x="774041" y="3946424"/>
            <a:ext cx="1939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</a:tabLst>
            </a:pP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$2,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$3,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bject 24">
            <a:extLst>
              <a:ext uri="{FF2B5EF4-FFF2-40B4-BE49-F238E27FC236}">
                <a16:creationId xmlns:a16="http://schemas.microsoft.com/office/drawing/2014/main" id="{09A905BD-CEF3-9CEE-DDC9-CD0CA7758A49}"/>
              </a:ext>
            </a:extLst>
          </p:cNvPr>
          <p:cNvSpPr txBox="1"/>
          <p:nvPr/>
        </p:nvSpPr>
        <p:spPr>
          <a:xfrm>
            <a:off x="774041" y="4925086"/>
            <a:ext cx="18599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18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18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bject 25">
            <a:extLst>
              <a:ext uri="{FF2B5EF4-FFF2-40B4-BE49-F238E27FC236}">
                <a16:creationId xmlns:a16="http://schemas.microsoft.com/office/drawing/2014/main" id="{69824DEA-D260-B52A-A78D-62C8FF3F4494}"/>
              </a:ext>
            </a:extLst>
          </p:cNvPr>
          <p:cNvSpPr txBox="1"/>
          <p:nvPr/>
        </p:nvSpPr>
        <p:spPr>
          <a:xfrm>
            <a:off x="774041" y="6015126"/>
            <a:ext cx="143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1875" algn="l"/>
              </a:tabLst>
            </a:pPr>
            <a:r>
              <a:rPr sz="18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Label:</a:t>
            </a: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  <a:r>
              <a:rPr sz="18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bject 26">
            <a:extLst>
              <a:ext uri="{FF2B5EF4-FFF2-40B4-BE49-F238E27FC236}">
                <a16:creationId xmlns:a16="http://schemas.microsoft.com/office/drawing/2014/main" id="{DEF698D4-CFE7-216D-D1F2-9F3006CBE633}"/>
              </a:ext>
            </a:extLst>
          </p:cNvPr>
          <p:cNvSpPr txBox="1"/>
          <p:nvPr/>
        </p:nvSpPr>
        <p:spPr>
          <a:xfrm>
            <a:off x="3870708" y="4848695"/>
            <a:ext cx="335280" cy="31547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object 27">
            <a:extLst>
              <a:ext uri="{FF2B5EF4-FFF2-40B4-BE49-F238E27FC236}">
                <a16:creationId xmlns:a16="http://schemas.microsoft.com/office/drawing/2014/main" id="{375A9F79-CED9-E5F1-DA3B-608A76D86165}"/>
              </a:ext>
            </a:extLst>
          </p:cNvPr>
          <p:cNvGrpSpPr/>
          <p:nvPr/>
        </p:nvGrpSpPr>
        <p:grpSpPr>
          <a:xfrm>
            <a:off x="4199257" y="3547009"/>
            <a:ext cx="3616325" cy="3208655"/>
            <a:chOff x="4594225" y="3717925"/>
            <a:chExt cx="3616325" cy="3208655"/>
          </a:xfrm>
        </p:grpSpPr>
        <p:sp>
          <p:nvSpPr>
            <p:cNvPr id="73" name="object 28">
              <a:extLst>
                <a:ext uri="{FF2B5EF4-FFF2-40B4-BE49-F238E27FC236}">
                  <a16:creationId xmlns:a16="http://schemas.microsoft.com/office/drawing/2014/main" id="{C9C5AAFC-C135-1E7D-D3ED-A8E97F90D305}"/>
                </a:ext>
              </a:extLst>
            </p:cNvPr>
            <p:cNvSpPr/>
            <p:nvPr/>
          </p:nvSpPr>
          <p:spPr>
            <a:xfrm>
              <a:off x="8204200" y="3724275"/>
              <a:ext cx="0" cy="3195955"/>
            </a:xfrm>
            <a:custGeom>
              <a:avLst/>
              <a:gdLst/>
              <a:ahLst/>
              <a:cxnLst/>
              <a:rect l="l" t="t" r="r" b="b"/>
              <a:pathLst>
                <a:path h="3195954">
                  <a:moveTo>
                    <a:pt x="0" y="0"/>
                  </a:moveTo>
                  <a:lnTo>
                    <a:pt x="0" y="3195637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object 29">
              <a:extLst>
                <a:ext uri="{FF2B5EF4-FFF2-40B4-BE49-F238E27FC236}">
                  <a16:creationId xmlns:a16="http://schemas.microsoft.com/office/drawing/2014/main" id="{D4D4E911-F1A7-9869-041B-45FE270DEF79}"/>
                </a:ext>
              </a:extLst>
            </p:cNvPr>
            <p:cNvSpPr/>
            <p:nvPr/>
          </p:nvSpPr>
          <p:spPr>
            <a:xfrm>
              <a:off x="6445250" y="5883275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bject 30">
              <a:extLst>
                <a:ext uri="{FF2B5EF4-FFF2-40B4-BE49-F238E27FC236}">
                  <a16:creationId xmlns:a16="http://schemas.microsoft.com/office/drawing/2014/main" id="{8C49F4E0-8D06-D087-43A5-EFCB41030225}"/>
                </a:ext>
              </a:extLst>
            </p:cNvPr>
            <p:cNvSpPr/>
            <p:nvPr/>
          </p:nvSpPr>
          <p:spPr>
            <a:xfrm>
              <a:off x="6780276" y="5970523"/>
              <a:ext cx="335280" cy="690880"/>
            </a:xfrm>
            <a:custGeom>
              <a:avLst/>
              <a:gdLst/>
              <a:ahLst/>
              <a:cxnLst/>
              <a:rect l="l" t="t" r="r" b="b"/>
              <a:pathLst>
                <a:path w="335279" h="690879">
                  <a:moveTo>
                    <a:pt x="0" y="0"/>
                  </a:moveTo>
                  <a:lnTo>
                    <a:pt x="0" y="259079"/>
                  </a:lnTo>
                </a:path>
                <a:path w="335279" h="690879">
                  <a:moveTo>
                    <a:pt x="0" y="431672"/>
                  </a:moveTo>
                  <a:lnTo>
                    <a:pt x="0" y="690626"/>
                  </a:lnTo>
                </a:path>
                <a:path w="335279" h="690879">
                  <a:moveTo>
                    <a:pt x="0" y="431672"/>
                  </a:moveTo>
                  <a:lnTo>
                    <a:pt x="167385" y="345313"/>
                  </a:lnTo>
                </a:path>
                <a:path w="335279" h="690879">
                  <a:moveTo>
                    <a:pt x="167385" y="345313"/>
                  </a:moveTo>
                  <a:lnTo>
                    <a:pt x="0" y="259079"/>
                  </a:lnTo>
                </a:path>
                <a:path w="335279" h="690879">
                  <a:moveTo>
                    <a:pt x="0" y="690626"/>
                  </a:moveTo>
                  <a:lnTo>
                    <a:pt x="334899" y="518032"/>
                  </a:lnTo>
                </a:path>
                <a:path w="335279" h="690879">
                  <a:moveTo>
                    <a:pt x="0" y="0"/>
                  </a:moveTo>
                  <a:lnTo>
                    <a:pt x="334899" y="172719"/>
                  </a:lnTo>
                </a:path>
                <a:path w="335279" h="690879">
                  <a:moveTo>
                    <a:pt x="334899" y="172719"/>
                  </a:moveTo>
                  <a:lnTo>
                    <a:pt x="334899" y="51803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bject 31">
              <a:extLst>
                <a:ext uri="{FF2B5EF4-FFF2-40B4-BE49-F238E27FC236}">
                  <a16:creationId xmlns:a16="http://schemas.microsoft.com/office/drawing/2014/main" id="{005DDB39-269B-9B01-9AD3-E5A45B8AFEB0}"/>
                </a:ext>
              </a:extLst>
            </p:cNvPr>
            <p:cNvSpPr/>
            <p:nvPr/>
          </p:nvSpPr>
          <p:spPr>
            <a:xfrm>
              <a:off x="4768850" y="4848225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bject 32">
              <a:extLst>
                <a:ext uri="{FF2B5EF4-FFF2-40B4-BE49-F238E27FC236}">
                  <a16:creationId xmlns:a16="http://schemas.microsoft.com/office/drawing/2014/main" id="{F8B27133-2B90-CE53-9780-A3ECB30AD7F7}"/>
                </a:ext>
              </a:extLst>
            </p:cNvPr>
            <p:cNvSpPr/>
            <p:nvPr/>
          </p:nvSpPr>
          <p:spPr>
            <a:xfrm>
              <a:off x="4600575" y="5280025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8275" y="0"/>
                  </a:lnTo>
                </a:path>
                <a:path w="503554">
                  <a:moveTo>
                    <a:pt x="335025" y="0"/>
                  </a:moveTo>
                  <a:lnTo>
                    <a:pt x="503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object 33">
            <a:extLst>
              <a:ext uri="{FF2B5EF4-FFF2-40B4-BE49-F238E27FC236}">
                <a16:creationId xmlns:a16="http://schemas.microsoft.com/office/drawing/2014/main" id="{A90D6F83-489D-54CB-8455-5267CC804738}"/>
              </a:ext>
            </a:extLst>
          </p:cNvPr>
          <p:cNvSpPr txBox="1"/>
          <p:nvPr/>
        </p:nvSpPr>
        <p:spPr>
          <a:xfrm>
            <a:off x="7223508" y="5885396"/>
            <a:ext cx="335280" cy="31547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bject 34">
            <a:extLst>
              <a:ext uri="{FF2B5EF4-FFF2-40B4-BE49-F238E27FC236}">
                <a16:creationId xmlns:a16="http://schemas.microsoft.com/office/drawing/2014/main" id="{B215E19D-438D-21A4-37D2-89EE38994A18}"/>
              </a:ext>
            </a:extLst>
          </p:cNvPr>
          <p:cNvSpPr txBox="1"/>
          <p:nvPr/>
        </p:nvSpPr>
        <p:spPr>
          <a:xfrm>
            <a:off x="5547108" y="5885396"/>
            <a:ext cx="335280" cy="31547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244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bject 35">
            <a:extLst>
              <a:ext uri="{FF2B5EF4-FFF2-40B4-BE49-F238E27FC236}">
                <a16:creationId xmlns:a16="http://schemas.microsoft.com/office/drawing/2014/main" id="{9615C4A1-3FAE-88A9-A1C1-7C8961A582B1}"/>
              </a:ext>
            </a:extLst>
          </p:cNvPr>
          <p:cNvSpPr txBox="1"/>
          <p:nvPr/>
        </p:nvSpPr>
        <p:spPr>
          <a:xfrm>
            <a:off x="8061708" y="5885396"/>
            <a:ext cx="335280" cy="31547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244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bject 36">
            <a:extLst>
              <a:ext uri="{FF2B5EF4-FFF2-40B4-BE49-F238E27FC236}">
                <a16:creationId xmlns:a16="http://schemas.microsoft.com/office/drawing/2014/main" id="{60E7742D-37E0-E61F-597F-16B46897F583}"/>
              </a:ext>
            </a:extLst>
          </p:cNvPr>
          <p:cNvSpPr txBox="1"/>
          <p:nvPr/>
        </p:nvSpPr>
        <p:spPr>
          <a:xfrm>
            <a:off x="4708908" y="5885396"/>
            <a:ext cx="335280" cy="31547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">
              <a:lnSpc>
                <a:spcPct val="100000"/>
              </a:lnSpc>
            </a:pPr>
            <a:r>
              <a:rPr sz="1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object 37">
            <a:extLst>
              <a:ext uri="{FF2B5EF4-FFF2-40B4-BE49-F238E27FC236}">
                <a16:creationId xmlns:a16="http://schemas.microsoft.com/office/drawing/2014/main" id="{F4FC001F-65DB-3336-765F-62D1AC5296C2}"/>
              </a:ext>
            </a:extLst>
          </p:cNvPr>
          <p:cNvGrpSpPr/>
          <p:nvPr/>
        </p:nvGrpSpPr>
        <p:grpSpPr>
          <a:xfrm>
            <a:off x="4450082" y="3553359"/>
            <a:ext cx="3611879" cy="3195955"/>
            <a:chOff x="4845050" y="3724275"/>
            <a:chExt cx="3611879" cy="3195955"/>
          </a:xfrm>
        </p:grpSpPr>
        <p:sp>
          <p:nvSpPr>
            <p:cNvPr id="83" name="object 38">
              <a:extLst>
                <a:ext uri="{FF2B5EF4-FFF2-40B4-BE49-F238E27FC236}">
                  <a16:creationId xmlns:a16="http://schemas.microsoft.com/office/drawing/2014/main" id="{679C2272-9DE8-BF73-69FC-2785998F71C1}"/>
                </a:ext>
              </a:extLst>
            </p:cNvPr>
            <p:cNvSpPr/>
            <p:nvPr/>
          </p:nvSpPr>
          <p:spPr>
            <a:xfrm>
              <a:off x="7953375" y="631507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827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bject 39">
              <a:extLst>
                <a:ext uri="{FF2B5EF4-FFF2-40B4-BE49-F238E27FC236}">
                  <a16:creationId xmlns:a16="http://schemas.microsoft.com/office/drawing/2014/main" id="{82B80E08-AB6E-BF69-3446-F0EB0BC28D55}"/>
                </a:ext>
              </a:extLst>
            </p:cNvPr>
            <p:cNvSpPr/>
            <p:nvPr/>
          </p:nvSpPr>
          <p:spPr>
            <a:xfrm>
              <a:off x="8121650" y="5883275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object 40">
              <a:extLst>
                <a:ext uri="{FF2B5EF4-FFF2-40B4-BE49-F238E27FC236}">
                  <a16:creationId xmlns:a16="http://schemas.microsoft.com/office/drawing/2014/main" id="{EB1C3F60-B435-7FF6-10F2-AC6C410E58A9}"/>
                </a:ext>
              </a:extLst>
            </p:cNvPr>
            <p:cNvSpPr/>
            <p:nvPr/>
          </p:nvSpPr>
          <p:spPr>
            <a:xfrm>
              <a:off x="6276975" y="6143625"/>
              <a:ext cx="2179955" cy="344805"/>
            </a:xfrm>
            <a:custGeom>
              <a:avLst/>
              <a:gdLst/>
              <a:ahLst/>
              <a:cxnLst/>
              <a:rect l="l" t="t" r="r" b="b"/>
              <a:pathLst>
                <a:path w="2179954" h="344804">
                  <a:moveTo>
                    <a:pt x="2011426" y="171450"/>
                  </a:moveTo>
                  <a:lnTo>
                    <a:pt x="2179701" y="171450"/>
                  </a:lnTo>
                </a:path>
                <a:path w="2179954" h="344804">
                  <a:moveTo>
                    <a:pt x="0" y="0"/>
                  </a:moveTo>
                  <a:lnTo>
                    <a:pt x="168275" y="0"/>
                  </a:lnTo>
                </a:path>
                <a:path w="2179954" h="344804">
                  <a:moveTo>
                    <a:pt x="0" y="344550"/>
                  </a:moveTo>
                  <a:lnTo>
                    <a:pt x="168275" y="344550"/>
                  </a:lnTo>
                </a:path>
                <a:path w="2179954" h="344804">
                  <a:moveTo>
                    <a:pt x="335025" y="0"/>
                  </a:moveTo>
                  <a:lnTo>
                    <a:pt x="503300" y="0"/>
                  </a:lnTo>
                </a:path>
                <a:path w="2179954" h="344804">
                  <a:moveTo>
                    <a:pt x="335025" y="344550"/>
                  </a:moveTo>
                  <a:lnTo>
                    <a:pt x="503300" y="344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object 41">
              <a:extLst>
                <a:ext uri="{FF2B5EF4-FFF2-40B4-BE49-F238E27FC236}">
                  <a16:creationId xmlns:a16="http://schemas.microsoft.com/office/drawing/2014/main" id="{513F3155-41A5-1B35-BA80-66D7C1D5C5CF}"/>
                </a:ext>
              </a:extLst>
            </p:cNvPr>
            <p:cNvSpPr/>
            <p:nvPr/>
          </p:nvSpPr>
          <p:spPr>
            <a:xfrm>
              <a:off x="7283450" y="5883275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bject 42">
              <a:extLst>
                <a:ext uri="{FF2B5EF4-FFF2-40B4-BE49-F238E27FC236}">
                  <a16:creationId xmlns:a16="http://schemas.microsoft.com/office/drawing/2014/main" id="{9F2D79C2-4E54-6FA6-0D82-9E6A97596ACC}"/>
                </a:ext>
              </a:extLst>
            </p:cNvPr>
            <p:cNvSpPr/>
            <p:nvPr/>
          </p:nvSpPr>
          <p:spPr>
            <a:xfrm>
              <a:off x="7115175" y="6315075"/>
              <a:ext cx="1006475" cy="346075"/>
            </a:xfrm>
            <a:custGeom>
              <a:avLst/>
              <a:gdLst/>
              <a:ahLst/>
              <a:cxnLst/>
              <a:rect l="l" t="t" r="r" b="b"/>
              <a:pathLst>
                <a:path w="1006475" h="346075">
                  <a:moveTo>
                    <a:pt x="0" y="0"/>
                  </a:moveTo>
                  <a:lnTo>
                    <a:pt x="168275" y="0"/>
                  </a:lnTo>
                </a:path>
                <a:path w="1006475" h="346075">
                  <a:moveTo>
                    <a:pt x="335025" y="0"/>
                  </a:moveTo>
                  <a:lnTo>
                    <a:pt x="503300" y="0"/>
                  </a:lnTo>
                </a:path>
                <a:path w="1006475" h="346075">
                  <a:moveTo>
                    <a:pt x="419100" y="0"/>
                  </a:moveTo>
                  <a:lnTo>
                    <a:pt x="419100" y="346075"/>
                  </a:lnTo>
                </a:path>
                <a:path w="1006475" h="346075">
                  <a:moveTo>
                    <a:pt x="419100" y="346075"/>
                  </a:moveTo>
                  <a:lnTo>
                    <a:pt x="922401" y="346075"/>
                  </a:lnTo>
                </a:path>
                <a:path w="1006475" h="346075">
                  <a:moveTo>
                    <a:pt x="922401" y="173100"/>
                  </a:moveTo>
                  <a:lnTo>
                    <a:pt x="1006475" y="173100"/>
                  </a:lnTo>
                </a:path>
                <a:path w="1006475" h="346075">
                  <a:moveTo>
                    <a:pt x="922401" y="173100"/>
                  </a:moveTo>
                  <a:lnTo>
                    <a:pt x="922401" y="3460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object 43">
              <a:extLst>
                <a:ext uri="{FF2B5EF4-FFF2-40B4-BE49-F238E27FC236}">
                  <a16:creationId xmlns:a16="http://schemas.microsoft.com/office/drawing/2014/main" id="{6017D3D3-A322-0047-E522-4592D8E1C540}"/>
                </a:ext>
              </a:extLst>
            </p:cNvPr>
            <p:cNvSpPr/>
            <p:nvPr/>
          </p:nvSpPr>
          <p:spPr>
            <a:xfrm>
              <a:off x="6527800" y="3724275"/>
              <a:ext cx="838200" cy="3195955"/>
            </a:xfrm>
            <a:custGeom>
              <a:avLst/>
              <a:gdLst/>
              <a:ahLst/>
              <a:cxnLst/>
              <a:rect l="l" t="t" r="r" b="b"/>
              <a:pathLst>
                <a:path w="838200" h="3195954">
                  <a:moveTo>
                    <a:pt x="838200" y="0"/>
                  </a:moveTo>
                  <a:lnTo>
                    <a:pt x="838200" y="3195637"/>
                  </a:lnTo>
                </a:path>
                <a:path w="838200" h="3195954">
                  <a:moveTo>
                    <a:pt x="0" y="0"/>
                  </a:moveTo>
                  <a:lnTo>
                    <a:pt x="0" y="3195637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object 44">
              <a:extLst>
                <a:ext uri="{FF2B5EF4-FFF2-40B4-BE49-F238E27FC236}">
                  <a16:creationId xmlns:a16="http://schemas.microsoft.com/office/drawing/2014/main" id="{0B5F01A0-7168-CE3B-5B14-3B0764B9E9F1}"/>
                </a:ext>
              </a:extLst>
            </p:cNvPr>
            <p:cNvSpPr/>
            <p:nvPr/>
          </p:nvSpPr>
          <p:spPr>
            <a:xfrm>
              <a:off x="5607050" y="5883275"/>
              <a:ext cx="167005" cy="863600"/>
            </a:xfrm>
            <a:custGeom>
              <a:avLst/>
              <a:gdLst/>
              <a:ahLst/>
              <a:cxnLst/>
              <a:rect l="l" t="t" r="r" b="b"/>
              <a:pathLst>
                <a:path w="167004" h="863600">
                  <a:moveTo>
                    <a:pt x="0" y="863600"/>
                  </a:moveTo>
                  <a:lnTo>
                    <a:pt x="166687" y="863600"/>
                  </a:lnTo>
                  <a:lnTo>
                    <a:pt x="166687" y="0"/>
                  </a:lnTo>
                  <a:lnTo>
                    <a:pt x="0" y="0"/>
                  </a:lnTo>
                  <a:lnTo>
                    <a:pt x="0" y="86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bject 45">
              <a:extLst>
                <a:ext uri="{FF2B5EF4-FFF2-40B4-BE49-F238E27FC236}">
                  <a16:creationId xmlns:a16="http://schemas.microsoft.com/office/drawing/2014/main" id="{BA79555C-3F36-1F2D-71D4-0E4CBF901F6B}"/>
                </a:ext>
              </a:extLst>
            </p:cNvPr>
            <p:cNvSpPr/>
            <p:nvPr/>
          </p:nvSpPr>
          <p:spPr>
            <a:xfrm>
              <a:off x="5438775" y="6315075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168275" y="0"/>
                  </a:lnTo>
                </a:path>
                <a:path w="503554">
                  <a:moveTo>
                    <a:pt x="335025" y="0"/>
                  </a:moveTo>
                  <a:lnTo>
                    <a:pt x="503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object 46">
              <a:extLst>
                <a:ext uri="{FF2B5EF4-FFF2-40B4-BE49-F238E27FC236}">
                  <a16:creationId xmlns:a16="http://schemas.microsoft.com/office/drawing/2014/main" id="{D7E236BF-D023-5F7F-E635-A3C1CA45EB76}"/>
                </a:ext>
              </a:extLst>
            </p:cNvPr>
            <p:cNvSpPr/>
            <p:nvPr/>
          </p:nvSpPr>
          <p:spPr>
            <a:xfrm>
              <a:off x="4851400" y="3724275"/>
              <a:ext cx="838200" cy="3195955"/>
            </a:xfrm>
            <a:custGeom>
              <a:avLst/>
              <a:gdLst/>
              <a:ahLst/>
              <a:cxnLst/>
              <a:rect l="l" t="t" r="r" b="b"/>
              <a:pathLst>
                <a:path w="838200" h="3195954">
                  <a:moveTo>
                    <a:pt x="838200" y="0"/>
                  </a:moveTo>
                  <a:lnTo>
                    <a:pt x="838200" y="3195637"/>
                  </a:lnTo>
                </a:path>
                <a:path w="838200" h="3195954">
                  <a:moveTo>
                    <a:pt x="0" y="0"/>
                  </a:moveTo>
                  <a:lnTo>
                    <a:pt x="0" y="3195637"/>
                  </a:lnTo>
                </a:path>
              </a:pathLst>
            </a:custGeom>
            <a:ln w="12700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object 47">
              <a:extLst>
                <a:ext uri="{FF2B5EF4-FFF2-40B4-BE49-F238E27FC236}">
                  <a16:creationId xmlns:a16="http://schemas.microsoft.com/office/drawing/2014/main" id="{A853652B-F725-3DED-D87D-7268EB320528}"/>
                </a:ext>
              </a:extLst>
            </p:cNvPr>
            <p:cNvSpPr/>
            <p:nvPr/>
          </p:nvSpPr>
          <p:spPr>
            <a:xfrm>
              <a:off x="5103875" y="4760849"/>
              <a:ext cx="1927225" cy="1036955"/>
            </a:xfrm>
            <a:custGeom>
              <a:avLst/>
              <a:gdLst/>
              <a:ahLst/>
              <a:cxnLst/>
              <a:rect l="l" t="t" r="r" b="b"/>
              <a:pathLst>
                <a:path w="1927225" h="1036954">
                  <a:moveTo>
                    <a:pt x="963549" y="278383"/>
                  </a:moveTo>
                  <a:lnTo>
                    <a:pt x="1295653" y="0"/>
                  </a:lnTo>
                  <a:lnTo>
                    <a:pt x="1262888" y="255650"/>
                  </a:lnTo>
                  <a:lnTo>
                    <a:pt x="1639824" y="213994"/>
                  </a:lnTo>
                  <a:lnTo>
                    <a:pt x="1490091" y="351155"/>
                  </a:lnTo>
                  <a:lnTo>
                    <a:pt x="1882267" y="390525"/>
                  </a:lnTo>
                  <a:lnTo>
                    <a:pt x="1570863" y="502793"/>
                  </a:lnTo>
                  <a:lnTo>
                    <a:pt x="1927225" y="637920"/>
                  </a:lnTo>
                  <a:lnTo>
                    <a:pt x="1502155" y="621157"/>
                  </a:lnTo>
                  <a:lnTo>
                    <a:pt x="1618869" y="868426"/>
                  </a:lnTo>
                  <a:lnTo>
                    <a:pt x="1250823" y="693927"/>
                  </a:lnTo>
                  <a:lnTo>
                    <a:pt x="1181862" y="947293"/>
                  </a:lnTo>
                  <a:lnTo>
                    <a:pt x="939673" y="716788"/>
                  </a:lnTo>
                  <a:lnTo>
                    <a:pt x="757047" y="1036701"/>
                  </a:lnTo>
                  <a:lnTo>
                    <a:pt x="688339" y="750062"/>
                  </a:lnTo>
                  <a:lnTo>
                    <a:pt x="424814" y="845565"/>
                  </a:lnTo>
                  <a:lnTo>
                    <a:pt x="505587" y="668908"/>
                  </a:lnTo>
                  <a:lnTo>
                    <a:pt x="11937" y="700151"/>
                  </a:lnTo>
                  <a:lnTo>
                    <a:pt x="331977" y="565150"/>
                  </a:lnTo>
                  <a:lnTo>
                    <a:pt x="0" y="413512"/>
                  </a:lnTo>
                  <a:lnTo>
                    <a:pt x="412750" y="365632"/>
                  </a:lnTo>
                  <a:lnTo>
                    <a:pt x="32893" y="110236"/>
                  </a:lnTo>
                  <a:lnTo>
                    <a:pt x="652399" y="303402"/>
                  </a:lnTo>
                  <a:lnTo>
                    <a:pt x="745109" y="110236"/>
                  </a:lnTo>
                  <a:lnTo>
                    <a:pt x="963549" y="278383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6" name="object 48">
            <a:extLst>
              <a:ext uri="{FF2B5EF4-FFF2-40B4-BE49-F238E27FC236}">
                <a16:creationId xmlns:a16="http://schemas.microsoft.com/office/drawing/2014/main" id="{04E0BC78-3A4F-9B25-2B55-9FC4355C36DE}"/>
              </a:ext>
            </a:extLst>
          </p:cNvPr>
          <p:cNvSpPr/>
          <p:nvPr/>
        </p:nvSpPr>
        <p:spPr>
          <a:xfrm>
            <a:off x="1187832" y="4677309"/>
            <a:ext cx="922655" cy="949325"/>
          </a:xfrm>
          <a:custGeom>
            <a:avLst/>
            <a:gdLst/>
            <a:ahLst/>
            <a:cxnLst/>
            <a:rect l="l" t="t" r="r" b="b"/>
            <a:pathLst>
              <a:path w="922655" h="949325">
                <a:moveTo>
                  <a:pt x="135000" y="139064"/>
                </a:moveTo>
                <a:lnTo>
                  <a:pt x="787146" y="810260"/>
                </a:lnTo>
              </a:path>
              <a:path w="922655" h="949325">
                <a:moveTo>
                  <a:pt x="787146" y="139064"/>
                </a:moveTo>
                <a:lnTo>
                  <a:pt x="135000" y="810260"/>
                </a:lnTo>
              </a:path>
              <a:path w="922655" h="949325">
                <a:moveTo>
                  <a:pt x="0" y="474599"/>
                </a:moveTo>
                <a:lnTo>
                  <a:pt x="2379" y="426071"/>
                </a:lnTo>
                <a:lnTo>
                  <a:pt x="9365" y="378946"/>
                </a:lnTo>
                <a:lnTo>
                  <a:pt x="20724" y="333462"/>
                </a:lnTo>
                <a:lnTo>
                  <a:pt x="36226" y="289857"/>
                </a:lnTo>
                <a:lnTo>
                  <a:pt x="55640" y="248370"/>
                </a:lnTo>
                <a:lnTo>
                  <a:pt x="78733" y="209239"/>
                </a:lnTo>
                <a:lnTo>
                  <a:pt x="105274" y="172704"/>
                </a:lnTo>
                <a:lnTo>
                  <a:pt x="135032" y="139001"/>
                </a:lnTo>
                <a:lnTo>
                  <a:pt x="167776" y="108370"/>
                </a:lnTo>
                <a:lnTo>
                  <a:pt x="203274" y="81050"/>
                </a:lnTo>
                <a:lnTo>
                  <a:pt x="241294" y="57278"/>
                </a:lnTo>
                <a:lnTo>
                  <a:pt x="281606" y="37294"/>
                </a:lnTo>
                <a:lnTo>
                  <a:pt x="323978" y="21335"/>
                </a:lnTo>
                <a:lnTo>
                  <a:pt x="368177" y="9641"/>
                </a:lnTo>
                <a:lnTo>
                  <a:pt x="413974" y="2450"/>
                </a:lnTo>
                <a:lnTo>
                  <a:pt x="461137" y="0"/>
                </a:lnTo>
                <a:lnTo>
                  <a:pt x="508278" y="2450"/>
                </a:lnTo>
                <a:lnTo>
                  <a:pt x="554059" y="9641"/>
                </a:lnTo>
                <a:lnTo>
                  <a:pt x="598248" y="21336"/>
                </a:lnTo>
                <a:lnTo>
                  <a:pt x="640613" y="37296"/>
                </a:lnTo>
                <a:lnTo>
                  <a:pt x="680922" y="57282"/>
                </a:lnTo>
                <a:lnTo>
                  <a:pt x="718943" y="81057"/>
                </a:lnTo>
                <a:lnTo>
                  <a:pt x="754444" y="108381"/>
                </a:lnTo>
                <a:lnTo>
                  <a:pt x="787193" y="139017"/>
                </a:lnTo>
                <a:lnTo>
                  <a:pt x="816958" y="172726"/>
                </a:lnTo>
                <a:lnTo>
                  <a:pt x="843507" y="209270"/>
                </a:lnTo>
                <a:lnTo>
                  <a:pt x="866608" y="248411"/>
                </a:lnTo>
                <a:lnTo>
                  <a:pt x="886029" y="289911"/>
                </a:lnTo>
                <a:lnTo>
                  <a:pt x="901538" y="333530"/>
                </a:lnTo>
                <a:lnTo>
                  <a:pt x="912903" y="379031"/>
                </a:lnTo>
                <a:lnTo>
                  <a:pt x="919892" y="426176"/>
                </a:lnTo>
                <a:lnTo>
                  <a:pt x="922274" y="474725"/>
                </a:lnTo>
                <a:lnTo>
                  <a:pt x="919892" y="523253"/>
                </a:lnTo>
                <a:lnTo>
                  <a:pt x="912903" y="570378"/>
                </a:lnTo>
                <a:lnTo>
                  <a:pt x="901538" y="615862"/>
                </a:lnTo>
                <a:lnTo>
                  <a:pt x="886029" y="659467"/>
                </a:lnTo>
                <a:lnTo>
                  <a:pt x="866608" y="700954"/>
                </a:lnTo>
                <a:lnTo>
                  <a:pt x="843507" y="740085"/>
                </a:lnTo>
                <a:lnTo>
                  <a:pt x="816958" y="776620"/>
                </a:lnTo>
                <a:lnTo>
                  <a:pt x="787193" y="810323"/>
                </a:lnTo>
                <a:lnTo>
                  <a:pt x="754444" y="840954"/>
                </a:lnTo>
                <a:lnTo>
                  <a:pt x="718943" y="868274"/>
                </a:lnTo>
                <a:lnTo>
                  <a:pt x="680922" y="892046"/>
                </a:lnTo>
                <a:lnTo>
                  <a:pt x="640613" y="912030"/>
                </a:lnTo>
                <a:lnTo>
                  <a:pt x="598248" y="927989"/>
                </a:lnTo>
                <a:lnTo>
                  <a:pt x="554059" y="939683"/>
                </a:lnTo>
                <a:lnTo>
                  <a:pt x="508278" y="946874"/>
                </a:lnTo>
                <a:lnTo>
                  <a:pt x="461137" y="949325"/>
                </a:lnTo>
                <a:lnTo>
                  <a:pt x="413974" y="946874"/>
                </a:lnTo>
                <a:lnTo>
                  <a:pt x="368177" y="939683"/>
                </a:lnTo>
                <a:lnTo>
                  <a:pt x="323978" y="927989"/>
                </a:lnTo>
                <a:lnTo>
                  <a:pt x="281606" y="912030"/>
                </a:lnTo>
                <a:lnTo>
                  <a:pt x="241294" y="892046"/>
                </a:lnTo>
                <a:lnTo>
                  <a:pt x="203274" y="868274"/>
                </a:lnTo>
                <a:lnTo>
                  <a:pt x="167776" y="840954"/>
                </a:lnTo>
                <a:lnTo>
                  <a:pt x="135032" y="810323"/>
                </a:lnTo>
                <a:lnTo>
                  <a:pt x="105274" y="776620"/>
                </a:lnTo>
                <a:lnTo>
                  <a:pt x="78733" y="740085"/>
                </a:lnTo>
                <a:lnTo>
                  <a:pt x="55640" y="700954"/>
                </a:lnTo>
                <a:lnTo>
                  <a:pt x="36226" y="659467"/>
                </a:lnTo>
                <a:lnTo>
                  <a:pt x="20724" y="615862"/>
                </a:lnTo>
                <a:lnTo>
                  <a:pt x="9365" y="570378"/>
                </a:lnTo>
                <a:lnTo>
                  <a:pt x="2379" y="523253"/>
                </a:lnTo>
                <a:lnTo>
                  <a:pt x="0" y="474725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bject 49">
            <a:extLst>
              <a:ext uri="{FF2B5EF4-FFF2-40B4-BE49-F238E27FC236}">
                <a16:creationId xmlns:a16="http://schemas.microsoft.com/office/drawing/2014/main" id="{2612F9E7-6265-7298-BBA0-DDA305570792}"/>
              </a:ext>
            </a:extLst>
          </p:cNvPr>
          <p:cNvSpPr txBox="1"/>
          <p:nvPr/>
        </p:nvSpPr>
        <p:spPr>
          <a:xfrm>
            <a:off x="5394835" y="4970805"/>
            <a:ext cx="53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4896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Implementing flushes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7DD0BE6-DBB6-FFA1-4894-9BBF98A5FE43}"/>
              </a:ext>
            </a:extLst>
          </p:cNvPr>
          <p:cNvSpPr txBox="1"/>
          <p:nvPr/>
        </p:nvSpPr>
        <p:spPr>
          <a:xfrm>
            <a:off x="227841" y="1173861"/>
            <a:ext cx="8686800" cy="27315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stage)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237490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IF/ID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harmless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$0,</a:t>
            </a:r>
            <a:r>
              <a:rPr sz="2000" spc="-2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$0,</a:t>
            </a:r>
            <a:r>
              <a:rPr sz="2000"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000" spc="-1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0s: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9017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Flushing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9745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Branch prediction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B70A259A-7D07-49DF-AA55-AB579A99D738}"/>
              </a:ext>
            </a:extLst>
          </p:cNvPr>
          <p:cNvSpPr txBox="1"/>
          <p:nvPr/>
        </p:nvSpPr>
        <p:spPr>
          <a:xfrm>
            <a:off x="193502" y="1091455"/>
            <a:ext cx="841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Example: </a:t>
            </a:r>
            <a:r>
              <a:rPr lang="en-US" dirty="0">
                <a:solidFill>
                  <a:schemeClr val="tx1"/>
                </a:solidFill>
              </a:rPr>
              <a:t>Show what happens when the branch is taken in the below instruction sequence, assuming that branch is predicted as “not taken”.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5D340-EB55-4FD5-A0A7-9D04136E3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458" y="2103956"/>
            <a:ext cx="6262688" cy="20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8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Pipeline Performance with stalls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91"/>
            <a:ext cx="9143999" cy="1722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09E9D6-D55A-45DF-9E2B-EBD0A28C282F}"/>
              </a:ext>
            </a:extLst>
          </p:cNvPr>
          <p:cNvSpPr/>
          <p:nvPr/>
        </p:nvSpPr>
        <p:spPr>
          <a:xfrm>
            <a:off x="192736" y="1069490"/>
            <a:ext cx="880872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Assume the stages are balanced, speedup of pipelining?</a:t>
            </a:r>
          </a:p>
        </p:txBody>
      </p:sp>
    </p:spTree>
    <p:extLst>
      <p:ext uri="{BB962C8B-B14F-4D97-AF65-F5344CB8AC3E}">
        <p14:creationId xmlns:p14="http://schemas.microsoft.com/office/powerpoint/2010/main" val="6426131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Branch prediction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88BC68-D4D1-4BBB-A798-95D55F89A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54" y="1212389"/>
            <a:ext cx="7932091" cy="50592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18AF7C-4852-4D35-A017-48A8F337FB20}"/>
              </a:ext>
            </a:extLst>
          </p:cNvPr>
          <p:cNvSpPr/>
          <p:nvPr/>
        </p:nvSpPr>
        <p:spPr>
          <a:xfrm>
            <a:off x="900086" y="5660564"/>
            <a:ext cx="971550" cy="611051"/>
          </a:xfrm>
          <a:prstGeom prst="rect">
            <a:avLst/>
          </a:prstGeom>
          <a:noFill/>
          <a:ln w="28575">
            <a:solidFill>
              <a:srgbClr val="84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576663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Branch prediction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F77A69-F2BC-4A0F-BBC6-FA9DFCF54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97" y="1219200"/>
            <a:ext cx="8038805" cy="47070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099CFE-86F6-494D-B1ED-EDF501704995}"/>
              </a:ext>
            </a:extLst>
          </p:cNvPr>
          <p:cNvSpPr/>
          <p:nvPr/>
        </p:nvSpPr>
        <p:spPr>
          <a:xfrm>
            <a:off x="756813" y="5315226"/>
            <a:ext cx="971550" cy="611051"/>
          </a:xfrm>
          <a:prstGeom prst="rect">
            <a:avLst/>
          </a:prstGeom>
          <a:noFill/>
          <a:ln w="28575">
            <a:solidFill>
              <a:srgbClr val="84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64920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Dynamic Branch prediction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C285E2-CC17-4A81-9F67-21AFF6744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012" y="1361835"/>
            <a:ext cx="4931475" cy="30787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0BCF69-A2EE-46BD-959D-1852644148B2}"/>
              </a:ext>
            </a:extLst>
          </p:cNvPr>
          <p:cNvSpPr txBox="1">
            <a:spLocks noChangeArrowheads="1"/>
          </p:cNvSpPr>
          <p:nvPr/>
        </p:nvSpPr>
        <p:spPr>
          <a:xfrm>
            <a:off x="152500" y="1026838"/>
            <a:ext cx="6373929" cy="4309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65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2-bit Dynamic Branch Prediction Scheme: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65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8400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FFA8EC-F7D2-49C5-A33D-B217FA26ABBE}"/>
              </a:ext>
            </a:extLst>
          </p:cNvPr>
          <p:cNvGrpSpPr/>
          <p:nvPr/>
        </p:nvGrpSpPr>
        <p:grpSpPr>
          <a:xfrm>
            <a:off x="1529915" y="2113829"/>
            <a:ext cx="5831010" cy="1607597"/>
            <a:chOff x="1596690" y="2078272"/>
            <a:chExt cx="5831010" cy="1607597"/>
          </a:xfrm>
        </p:grpSpPr>
        <p:sp>
          <p:nvSpPr>
            <p:cNvPr id="29" name="TextBox 5">
              <a:extLst>
                <a:ext uri="{FF2B5EF4-FFF2-40B4-BE49-F238E27FC236}">
                  <a16:creationId xmlns:a16="http://schemas.microsoft.com/office/drawing/2014/main" id="{36FA3001-864E-4A44-8F02-8DFF1429B091}"/>
                </a:ext>
              </a:extLst>
            </p:cNvPr>
            <p:cNvSpPr txBox="1"/>
            <p:nvPr/>
          </p:nvSpPr>
          <p:spPr>
            <a:xfrm>
              <a:off x="1596690" y="2078272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“00”</a:t>
              </a:r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F005FCF2-51EC-4D46-88BA-7A20D67E6D73}"/>
                </a:ext>
              </a:extLst>
            </p:cNvPr>
            <p:cNvSpPr txBox="1"/>
            <p:nvPr/>
          </p:nvSpPr>
          <p:spPr>
            <a:xfrm>
              <a:off x="6832665" y="209719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“01”</a:t>
              </a:r>
            </a:p>
          </p:txBody>
        </p:sp>
        <p:sp>
          <p:nvSpPr>
            <p:cNvPr id="31" name="TextBox 7">
              <a:extLst>
                <a:ext uri="{FF2B5EF4-FFF2-40B4-BE49-F238E27FC236}">
                  <a16:creationId xmlns:a16="http://schemas.microsoft.com/office/drawing/2014/main" id="{208CE86F-76FE-4845-ADC2-C4C2DB03A321}"/>
                </a:ext>
              </a:extLst>
            </p:cNvPr>
            <p:cNvSpPr txBox="1"/>
            <p:nvPr/>
          </p:nvSpPr>
          <p:spPr>
            <a:xfrm>
              <a:off x="6832665" y="3316537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“10”</a:t>
              </a:r>
            </a:p>
          </p:txBody>
        </p:sp>
        <p:sp>
          <p:nvSpPr>
            <p:cNvPr id="32" name="TextBox 8">
              <a:extLst>
                <a:ext uri="{FF2B5EF4-FFF2-40B4-BE49-F238E27FC236}">
                  <a16:creationId xmlns:a16="http://schemas.microsoft.com/office/drawing/2014/main" id="{A34C9F91-B319-4B10-A95B-B71FBC20CCAE}"/>
                </a:ext>
              </a:extLst>
            </p:cNvPr>
            <p:cNvSpPr txBox="1"/>
            <p:nvPr/>
          </p:nvSpPr>
          <p:spPr>
            <a:xfrm>
              <a:off x="1596690" y="3244334"/>
              <a:ext cx="577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“11”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EF2A25-63D7-47C2-8683-BFD376375F5B}"/>
              </a:ext>
            </a:extLst>
          </p:cNvPr>
          <p:cNvSpPr txBox="1">
            <a:spLocks noChangeArrowheads="1"/>
          </p:cNvSpPr>
          <p:nvPr/>
        </p:nvSpPr>
        <p:spPr>
          <a:xfrm>
            <a:off x="152500" y="4353840"/>
            <a:ext cx="8839000" cy="4309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65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Given: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Consider a loop that branches seven times in a row and then is not taken once. What is the prediction accuracy using the above 2-bit prediction scheme with the initial state of “00”?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65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8400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table">
            <a:extLst>
              <a:ext uri="{FF2B5EF4-FFF2-40B4-BE49-F238E27FC236}">
                <a16:creationId xmlns:a16="http://schemas.microsoft.com/office/drawing/2014/main" id="{344EE75B-DB8F-4737-BE1D-FF31A4C4B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40" y="5029731"/>
            <a:ext cx="7957820" cy="1483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E7E1A5-C291-428B-BF0E-469C0FB47376}"/>
              </a:ext>
            </a:extLst>
          </p:cNvPr>
          <p:cNvSpPr txBox="1"/>
          <p:nvPr/>
        </p:nvSpPr>
        <p:spPr>
          <a:xfrm>
            <a:off x="2781200" y="53952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3A687-7526-4F22-BEE4-99DE59D1A8BE}"/>
              </a:ext>
            </a:extLst>
          </p:cNvPr>
          <p:cNvSpPr txBox="1"/>
          <p:nvPr/>
        </p:nvSpPr>
        <p:spPr>
          <a:xfrm>
            <a:off x="3581300" y="53952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22E4B-5E5C-4E4B-81FE-05D0A97942AB}"/>
              </a:ext>
            </a:extLst>
          </p:cNvPr>
          <p:cNvSpPr txBox="1"/>
          <p:nvPr/>
        </p:nvSpPr>
        <p:spPr>
          <a:xfrm>
            <a:off x="4355821" y="53952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1852D-285A-4285-8A85-FD0EF1E3629D}"/>
              </a:ext>
            </a:extLst>
          </p:cNvPr>
          <p:cNvSpPr txBox="1"/>
          <p:nvPr/>
        </p:nvSpPr>
        <p:spPr>
          <a:xfrm>
            <a:off x="5192017" y="53952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55C2-6498-4375-A9D4-4FC706DA6E46}"/>
              </a:ext>
            </a:extLst>
          </p:cNvPr>
          <p:cNvSpPr txBox="1"/>
          <p:nvPr/>
        </p:nvSpPr>
        <p:spPr>
          <a:xfrm>
            <a:off x="5982055" y="53952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B0A27-DFEA-4964-9DEC-C8A2A32AF0F0}"/>
              </a:ext>
            </a:extLst>
          </p:cNvPr>
          <p:cNvSpPr txBox="1"/>
          <p:nvPr/>
        </p:nvSpPr>
        <p:spPr>
          <a:xfrm>
            <a:off x="6796711" y="53952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C8AF2-D380-4B49-B4A4-2D4658E24072}"/>
              </a:ext>
            </a:extLst>
          </p:cNvPr>
          <p:cNvSpPr txBox="1"/>
          <p:nvPr/>
        </p:nvSpPr>
        <p:spPr>
          <a:xfrm>
            <a:off x="2688901" y="5767474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FCD5E7-0DC7-4E4F-A763-9158F8CDD206}"/>
              </a:ext>
            </a:extLst>
          </p:cNvPr>
          <p:cNvSpPr txBox="1"/>
          <p:nvPr/>
        </p:nvSpPr>
        <p:spPr>
          <a:xfrm>
            <a:off x="3476591" y="5767474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C2CCE9-B409-42CC-A72C-48BC27094BB5}"/>
              </a:ext>
            </a:extLst>
          </p:cNvPr>
          <p:cNvSpPr txBox="1"/>
          <p:nvPr/>
        </p:nvSpPr>
        <p:spPr>
          <a:xfrm>
            <a:off x="4289895" y="5767474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14E68-D551-4BC2-96E6-1FE1299A1548}"/>
              </a:ext>
            </a:extLst>
          </p:cNvPr>
          <p:cNvSpPr txBox="1"/>
          <p:nvPr/>
        </p:nvSpPr>
        <p:spPr>
          <a:xfrm>
            <a:off x="5077585" y="5767474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F13983-2FF9-41CC-B751-3D9BC09B843A}"/>
              </a:ext>
            </a:extLst>
          </p:cNvPr>
          <p:cNvSpPr txBox="1"/>
          <p:nvPr/>
        </p:nvSpPr>
        <p:spPr>
          <a:xfrm>
            <a:off x="5877346" y="5767474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2839EB-179F-4A7A-9C35-C40E3E9062F5}"/>
              </a:ext>
            </a:extLst>
          </p:cNvPr>
          <p:cNvSpPr txBox="1"/>
          <p:nvPr/>
        </p:nvSpPr>
        <p:spPr>
          <a:xfrm>
            <a:off x="6738125" y="5767474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4E2088-7CFF-4264-9121-76F0C8898788}"/>
              </a:ext>
            </a:extLst>
          </p:cNvPr>
          <p:cNvSpPr txBox="1"/>
          <p:nvPr/>
        </p:nvSpPr>
        <p:spPr>
          <a:xfrm>
            <a:off x="7621179" y="576747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A811A8-C8D5-4083-ABDF-80BCB668411B}"/>
              </a:ext>
            </a:extLst>
          </p:cNvPr>
          <p:cNvSpPr txBox="1"/>
          <p:nvPr/>
        </p:nvSpPr>
        <p:spPr>
          <a:xfrm>
            <a:off x="8228524" y="5402079"/>
            <a:ext cx="821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Wingdings" panose="05000000000000000000" pitchFamily="2" charset="2"/>
              </a:rPr>
              <a:t> 01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C2EF4-D11E-420A-84D6-078DB50B873B}"/>
              </a:ext>
            </a:extLst>
          </p:cNvPr>
          <p:cNvSpPr txBox="1"/>
          <p:nvPr/>
        </p:nvSpPr>
        <p:spPr>
          <a:xfrm>
            <a:off x="7739538" y="54020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EC87C-43AB-4E52-9107-20879B32F368}"/>
              </a:ext>
            </a:extLst>
          </p:cNvPr>
          <p:cNvSpPr txBox="1"/>
          <p:nvPr/>
        </p:nvSpPr>
        <p:spPr>
          <a:xfrm>
            <a:off x="2418099" y="6145182"/>
            <a:ext cx="4757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7/8 = 87.5%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402988-E4DB-4E53-994D-42071927E784}"/>
              </a:ext>
            </a:extLst>
          </p:cNvPr>
          <p:cNvSpPr txBox="1"/>
          <p:nvPr/>
        </p:nvSpPr>
        <p:spPr>
          <a:xfrm>
            <a:off x="1875597" y="5775850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459612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Dynamic Branch prediction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EF44FC-54C2-4418-ADEE-F2726AD4F8AF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947076"/>
            <a:ext cx="6373929" cy="4309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65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2-bit Dynamic Branch Prediction Scheme: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65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8400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6F325-9D0A-4D7A-84FD-69F2433B7B9C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4274078"/>
            <a:ext cx="8839000" cy="4309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65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Given: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Consider a loop that branches seven times in a row and then is not taken once. What is the prediction accuracy using the above 2-bit prediction scheme with the initial state of “10”?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65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84002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3" name="table">
            <a:extLst>
              <a:ext uri="{FF2B5EF4-FFF2-40B4-BE49-F238E27FC236}">
                <a16:creationId xmlns:a16="http://schemas.microsoft.com/office/drawing/2014/main" id="{A05BFC02-CC1C-4221-B6B9-3561B7312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0" y="4949969"/>
            <a:ext cx="7957820" cy="1483360"/>
          </a:xfrm>
          <a:prstGeom prst="rect">
            <a:avLst/>
          </a:prstGeom>
        </p:spPr>
      </p:pic>
      <p:sp>
        <p:nvSpPr>
          <p:cNvPr id="34" name="TextBox 11">
            <a:extLst>
              <a:ext uri="{FF2B5EF4-FFF2-40B4-BE49-F238E27FC236}">
                <a16:creationId xmlns:a16="http://schemas.microsoft.com/office/drawing/2014/main" id="{A2F86C23-559B-4D1C-8360-501B558CB86E}"/>
              </a:ext>
            </a:extLst>
          </p:cNvPr>
          <p:cNvSpPr txBox="1"/>
          <p:nvPr/>
        </p:nvSpPr>
        <p:spPr>
          <a:xfrm>
            <a:off x="2781100" y="53155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01</a:t>
            </a: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64154880-000A-4E3D-8BFC-978426D3CD92}"/>
              </a:ext>
            </a:extLst>
          </p:cNvPr>
          <p:cNvSpPr txBox="1"/>
          <p:nvPr/>
        </p:nvSpPr>
        <p:spPr>
          <a:xfrm>
            <a:off x="3581200" y="53155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</a:t>
            </a:r>
          </a:p>
        </p:txBody>
      </p:sp>
      <p:sp>
        <p:nvSpPr>
          <p:cNvPr id="36" name="TextBox 13">
            <a:extLst>
              <a:ext uri="{FF2B5EF4-FFF2-40B4-BE49-F238E27FC236}">
                <a16:creationId xmlns:a16="http://schemas.microsoft.com/office/drawing/2014/main" id="{2FB0D58C-A427-4BAB-8683-383EC3A604A9}"/>
              </a:ext>
            </a:extLst>
          </p:cNvPr>
          <p:cNvSpPr txBox="1"/>
          <p:nvPr/>
        </p:nvSpPr>
        <p:spPr>
          <a:xfrm>
            <a:off x="4355721" y="53155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</a:t>
            </a:r>
          </a:p>
        </p:txBody>
      </p:sp>
      <p:sp>
        <p:nvSpPr>
          <p:cNvPr id="37" name="TextBox 14">
            <a:extLst>
              <a:ext uri="{FF2B5EF4-FFF2-40B4-BE49-F238E27FC236}">
                <a16:creationId xmlns:a16="http://schemas.microsoft.com/office/drawing/2014/main" id="{52640F6C-4238-4C04-93D6-97D952D114C6}"/>
              </a:ext>
            </a:extLst>
          </p:cNvPr>
          <p:cNvSpPr txBox="1"/>
          <p:nvPr/>
        </p:nvSpPr>
        <p:spPr>
          <a:xfrm>
            <a:off x="5191917" y="53155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</a:t>
            </a: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95A9436A-DB44-4FFD-85BC-D79A72054386}"/>
              </a:ext>
            </a:extLst>
          </p:cNvPr>
          <p:cNvSpPr txBox="1"/>
          <p:nvPr/>
        </p:nvSpPr>
        <p:spPr>
          <a:xfrm>
            <a:off x="5981955" y="53155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</a:t>
            </a:r>
          </a:p>
        </p:txBody>
      </p:sp>
      <p:sp>
        <p:nvSpPr>
          <p:cNvPr id="39" name="TextBox 16">
            <a:extLst>
              <a:ext uri="{FF2B5EF4-FFF2-40B4-BE49-F238E27FC236}">
                <a16:creationId xmlns:a16="http://schemas.microsoft.com/office/drawing/2014/main" id="{2668EAC4-9796-4DA8-8808-C27104B31969}"/>
              </a:ext>
            </a:extLst>
          </p:cNvPr>
          <p:cNvSpPr txBox="1"/>
          <p:nvPr/>
        </p:nvSpPr>
        <p:spPr>
          <a:xfrm>
            <a:off x="6796611" y="53155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C2F9FBCB-A560-4C55-AB3E-AA5F0BFAB21C}"/>
              </a:ext>
            </a:extLst>
          </p:cNvPr>
          <p:cNvSpPr txBox="1"/>
          <p:nvPr/>
        </p:nvSpPr>
        <p:spPr>
          <a:xfrm>
            <a:off x="2688801" y="5687712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True</a:t>
            </a: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E860595B-CE61-459A-88A7-414905053F77}"/>
              </a:ext>
            </a:extLst>
          </p:cNvPr>
          <p:cNvSpPr txBox="1"/>
          <p:nvPr/>
        </p:nvSpPr>
        <p:spPr>
          <a:xfrm>
            <a:off x="3476491" y="5687712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True</a:t>
            </a:r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DFDFF32E-1F5B-417D-BC97-A6D54D505AF6}"/>
              </a:ext>
            </a:extLst>
          </p:cNvPr>
          <p:cNvSpPr txBox="1"/>
          <p:nvPr/>
        </p:nvSpPr>
        <p:spPr>
          <a:xfrm>
            <a:off x="4289795" y="5687712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True</a:t>
            </a: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87479DE4-96C5-476B-940B-5C47B16ECE14}"/>
              </a:ext>
            </a:extLst>
          </p:cNvPr>
          <p:cNvSpPr txBox="1"/>
          <p:nvPr/>
        </p:nvSpPr>
        <p:spPr>
          <a:xfrm>
            <a:off x="5077485" y="5687712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True</a:t>
            </a: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685B6147-43CC-4B0A-A66D-740F6F42EEC7}"/>
              </a:ext>
            </a:extLst>
          </p:cNvPr>
          <p:cNvSpPr txBox="1"/>
          <p:nvPr/>
        </p:nvSpPr>
        <p:spPr>
          <a:xfrm>
            <a:off x="5877246" y="5687712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True</a:t>
            </a:r>
          </a:p>
        </p:txBody>
      </p:sp>
      <p:sp>
        <p:nvSpPr>
          <p:cNvPr id="45" name="TextBox 22">
            <a:extLst>
              <a:ext uri="{FF2B5EF4-FFF2-40B4-BE49-F238E27FC236}">
                <a16:creationId xmlns:a16="http://schemas.microsoft.com/office/drawing/2014/main" id="{E1BDCB38-160B-4053-8F27-33F5E4556875}"/>
              </a:ext>
            </a:extLst>
          </p:cNvPr>
          <p:cNvSpPr txBox="1"/>
          <p:nvPr/>
        </p:nvSpPr>
        <p:spPr>
          <a:xfrm>
            <a:off x="6738025" y="5687712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True</a:t>
            </a: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DB92D20E-2A23-4053-8862-7DE8B5CFCA18}"/>
              </a:ext>
            </a:extLst>
          </p:cNvPr>
          <p:cNvSpPr txBox="1"/>
          <p:nvPr/>
        </p:nvSpPr>
        <p:spPr>
          <a:xfrm>
            <a:off x="7621079" y="568771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False</a:t>
            </a: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A6860163-584E-4EB0-A4D6-52A887DAED54}"/>
              </a:ext>
            </a:extLst>
          </p:cNvPr>
          <p:cNvSpPr txBox="1"/>
          <p:nvPr/>
        </p:nvSpPr>
        <p:spPr>
          <a:xfrm>
            <a:off x="8228424" y="5322317"/>
            <a:ext cx="821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Wingdings" panose="05000000000000000000" pitchFamily="2" charset="2"/>
              </a:rPr>
              <a:t> 01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8F26BD7A-5F67-4129-888D-9F4B92679B9A}"/>
              </a:ext>
            </a:extLst>
          </p:cNvPr>
          <p:cNvSpPr txBox="1"/>
          <p:nvPr/>
        </p:nvSpPr>
        <p:spPr>
          <a:xfrm>
            <a:off x="7739438" y="532231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0297EE28-FE74-4543-8495-C7893D1D1BE5}"/>
              </a:ext>
            </a:extLst>
          </p:cNvPr>
          <p:cNvSpPr txBox="1"/>
          <p:nvPr/>
        </p:nvSpPr>
        <p:spPr>
          <a:xfrm>
            <a:off x="2417999" y="6065420"/>
            <a:ext cx="4757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6/8 = 75%</a:t>
            </a:r>
          </a:p>
        </p:txBody>
      </p:sp>
      <p:sp>
        <p:nvSpPr>
          <p:cNvPr id="50" name="TextBox 27">
            <a:extLst>
              <a:ext uri="{FF2B5EF4-FFF2-40B4-BE49-F238E27FC236}">
                <a16:creationId xmlns:a16="http://schemas.microsoft.com/office/drawing/2014/main" id="{BBB351D4-66CA-42C2-A3E4-03B3F34A5410}"/>
              </a:ext>
            </a:extLst>
          </p:cNvPr>
          <p:cNvSpPr txBox="1"/>
          <p:nvPr/>
        </p:nvSpPr>
        <p:spPr>
          <a:xfrm>
            <a:off x="1875497" y="568771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False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A056836-B1BF-4270-BB36-227D22DAD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912" y="1282073"/>
            <a:ext cx="4931475" cy="3078704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B51D92BD-EB70-49A5-84C0-4F38A8C20E53}"/>
              </a:ext>
            </a:extLst>
          </p:cNvPr>
          <p:cNvGrpSpPr/>
          <p:nvPr/>
        </p:nvGrpSpPr>
        <p:grpSpPr>
          <a:xfrm>
            <a:off x="1529815" y="2034067"/>
            <a:ext cx="5831010" cy="1607597"/>
            <a:chOff x="1596690" y="2078272"/>
            <a:chExt cx="5831010" cy="1607597"/>
          </a:xfrm>
        </p:grpSpPr>
        <p:sp>
          <p:nvSpPr>
            <p:cNvPr id="53" name="TextBox 30">
              <a:extLst>
                <a:ext uri="{FF2B5EF4-FFF2-40B4-BE49-F238E27FC236}">
                  <a16:creationId xmlns:a16="http://schemas.microsoft.com/office/drawing/2014/main" id="{702F3260-9E93-4AB9-8A22-C0674C996E4F}"/>
                </a:ext>
              </a:extLst>
            </p:cNvPr>
            <p:cNvSpPr txBox="1"/>
            <p:nvPr/>
          </p:nvSpPr>
          <p:spPr>
            <a:xfrm>
              <a:off x="1596690" y="2078272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“00”</a:t>
              </a:r>
            </a:p>
          </p:txBody>
        </p:sp>
        <p:sp>
          <p:nvSpPr>
            <p:cNvPr id="54" name="TextBox 31">
              <a:extLst>
                <a:ext uri="{FF2B5EF4-FFF2-40B4-BE49-F238E27FC236}">
                  <a16:creationId xmlns:a16="http://schemas.microsoft.com/office/drawing/2014/main" id="{E3DD71EE-905E-46CB-AB66-404FDD1EEC7E}"/>
                </a:ext>
              </a:extLst>
            </p:cNvPr>
            <p:cNvSpPr txBox="1"/>
            <p:nvPr/>
          </p:nvSpPr>
          <p:spPr>
            <a:xfrm>
              <a:off x="6832665" y="209719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“01”</a:t>
              </a:r>
            </a:p>
          </p:txBody>
        </p:sp>
        <p:sp>
          <p:nvSpPr>
            <p:cNvPr id="55" name="TextBox 32">
              <a:extLst>
                <a:ext uri="{FF2B5EF4-FFF2-40B4-BE49-F238E27FC236}">
                  <a16:creationId xmlns:a16="http://schemas.microsoft.com/office/drawing/2014/main" id="{60FDFD06-76A6-421D-97E2-0D952BD9DF86}"/>
                </a:ext>
              </a:extLst>
            </p:cNvPr>
            <p:cNvSpPr txBox="1"/>
            <p:nvPr/>
          </p:nvSpPr>
          <p:spPr>
            <a:xfrm>
              <a:off x="6832665" y="3316537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“10”</a:t>
              </a:r>
            </a:p>
          </p:txBody>
        </p:sp>
        <p:sp>
          <p:nvSpPr>
            <p:cNvPr id="56" name="TextBox 33">
              <a:extLst>
                <a:ext uri="{FF2B5EF4-FFF2-40B4-BE49-F238E27FC236}">
                  <a16:creationId xmlns:a16="http://schemas.microsoft.com/office/drawing/2014/main" id="{4E535A63-5EDD-46EC-BB0E-91BC86E9A3E2}"/>
                </a:ext>
              </a:extLst>
            </p:cNvPr>
            <p:cNvSpPr txBox="1"/>
            <p:nvPr/>
          </p:nvSpPr>
          <p:spPr>
            <a:xfrm>
              <a:off x="1596690" y="3244334"/>
              <a:ext cx="577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accent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“11”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3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Pipeline Performance with stalls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F44C201-4763-4BBA-81F7-FED834DC3E12}"/>
              </a:ext>
            </a:extLst>
          </p:cNvPr>
          <p:cNvSpPr/>
          <p:nvPr/>
        </p:nvSpPr>
        <p:spPr>
          <a:xfrm>
            <a:off x="167640" y="1033632"/>
            <a:ext cx="880872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kern="0" dirty="0">
                <a:solidFill>
                  <a:schemeClr val="tx1"/>
                </a:solidFill>
              </a:rPr>
              <a:t>If there are no stalls, the speedup is equal to the number of pipeline stages. However, if we add two stalls after each instruction in a 5-stage pipelined MIPS processor: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">
                <a:extLst>
                  <a:ext uri="{FF2B5EF4-FFF2-40B4-BE49-F238E27FC236}">
                    <a16:creationId xmlns:a16="http://schemas.microsoft.com/office/drawing/2014/main" id="{F2E33B41-9605-9B0C-6CBC-C90BE313B070}"/>
                  </a:ext>
                </a:extLst>
              </p:cNvPr>
              <p:cNvSpPr txBox="1"/>
              <p:nvPr/>
            </p:nvSpPr>
            <p:spPr>
              <a:xfrm>
                <a:off x="1999982" y="1913529"/>
                <a:ext cx="514403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accent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accent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accent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accent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accent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accent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accent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accent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accent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Maximum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Speedup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pipelining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×5=1.67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2">
                <a:extLst>
                  <a:ext uri="{FF2B5EF4-FFF2-40B4-BE49-F238E27FC236}">
                    <a16:creationId xmlns:a16="http://schemas.microsoft.com/office/drawing/2014/main" id="{F2E33B41-9605-9B0C-6CBC-C90BE313B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982" y="1913529"/>
                <a:ext cx="5144036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9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840" y="231394"/>
            <a:ext cx="86867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14" dirty="0">
                <a:latin typeface="Times New Roman"/>
                <a:cs typeface="Times New Roman"/>
              </a:rPr>
              <a:t>Data hazards – Dependency Arrow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2552C66E-1187-B51E-8CA9-21FE1C7B8762}"/>
              </a:ext>
            </a:extLst>
          </p:cNvPr>
          <p:cNvGraphicFramePr>
            <a:graphicFrameLocks noGrp="1"/>
          </p:cNvGraphicFramePr>
          <p:nvPr/>
        </p:nvGraphicFramePr>
        <p:xfrm>
          <a:off x="524706" y="969227"/>
          <a:ext cx="8239754" cy="328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51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69875">
                <a:tc gridSpan="11">
                  <a:txBody>
                    <a:bodyPr/>
                    <a:lstStyle/>
                    <a:p>
                      <a:pPr marL="4585335">
                        <a:lnSpc>
                          <a:spcPts val="202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Clock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cycle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sub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060"/>
                        </a:lnSpc>
                      </a:pPr>
                      <a:r>
                        <a:rPr sz="180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$1,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$3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and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$12,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$5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6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$13,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$6,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add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$14,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, </a:t>
                      </a: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sw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06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$15,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100(</a:t>
                      </a:r>
                      <a:r>
                        <a:rPr sz="1800" spc="-10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$2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object 3">
            <a:extLst>
              <a:ext uri="{FF2B5EF4-FFF2-40B4-BE49-F238E27FC236}">
                <a16:creationId xmlns:a16="http://schemas.microsoft.com/office/drawing/2014/main" id="{E103F26E-87F5-0042-0B0D-7C7D3F0E968D}"/>
              </a:ext>
            </a:extLst>
          </p:cNvPr>
          <p:cNvSpPr txBox="1"/>
          <p:nvPr/>
        </p:nvSpPr>
        <p:spPr>
          <a:xfrm>
            <a:off x="249625" y="4589800"/>
            <a:ext cx="8675370" cy="180562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</a:t>
            </a:r>
            <a:r>
              <a:rPr sz="20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datapath.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hazards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6C578AFC-945A-5DC1-6170-0754B4744CB2}"/>
              </a:ext>
            </a:extLst>
          </p:cNvPr>
          <p:cNvSpPr/>
          <p:nvPr/>
        </p:nvSpPr>
        <p:spPr>
          <a:xfrm>
            <a:off x="5913317" y="1913616"/>
            <a:ext cx="663575" cy="2171700"/>
          </a:xfrm>
          <a:custGeom>
            <a:avLst/>
            <a:gdLst/>
            <a:ahLst/>
            <a:cxnLst/>
            <a:rect l="l" t="t" r="r" b="b"/>
            <a:pathLst>
              <a:path w="663575" h="2171700">
                <a:moveTo>
                  <a:pt x="663448" y="2088007"/>
                </a:moveTo>
                <a:lnTo>
                  <a:pt x="638987" y="2094966"/>
                </a:lnTo>
                <a:lnTo>
                  <a:pt x="60032" y="68770"/>
                </a:lnTo>
                <a:lnTo>
                  <a:pt x="61988" y="67767"/>
                </a:lnTo>
                <a:lnTo>
                  <a:pt x="63246" y="66281"/>
                </a:lnTo>
                <a:lnTo>
                  <a:pt x="65049" y="65062"/>
                </a:lnTo>
                <a:lnTo>
                  <a:pt x="68122" y="60502"/>
                </a:lnTo>
                <a:lnTo>
                  <a:pt x="71399" y="56616"/>
                </a:lnTo>
                <a:lnTo>
                  <a:pt x="72009" y="54724"/>
                </a:lnTo>
                <a:lnTo>
                  <a:pt x="73202" y="52959"/>
                </a:lnTo>
                <a:lnTo>
                  <a:pt x="74206" y="47980"/>
                </a:lnTo>
                <a:lnTo>
                  <a:pt x="75907" y="42748"/>
                </a:lnTo>
                <a:lnTo>
                  <a:pt x="75717" y="40474"/>
                </a:lnTo>
                <a:lnTo>
                  <a:pt x="76200" y="38100"/>
                </a:lnTo>
                <a:lnTo>
                  <a:pt x="75069" y="32512"/>
                </a:lnTo>
                <a:lnTo>
                  <a:pt x="74676" y="27686"/>
                </a:lnTo>
                <a:lnTo>
                  <a:pt x="73710" y="25831"/>
                </a:lnTo>
                <a:lnTo>
                  <a:pt x="73202" y="23253"/>
                </a:lnTo>
                <a:lnTo>
                  <a:pt x="69811" y="18237"/>
                </a:lnTo>
                <a:lnTo>
                  <a:pt x="67754" y="14211"/>
                </a:lnTo>
                <a:lnTo>
                  <a:pt x="66255" y="12954"/>
                </a:lnTo>
                <a:lnTo>
                  <a:pt x="65049" y="11150"/>
                </a:lnTo>
                <a:lnTo>
                  <a:pt x="60477" y="8077"/>
                </a:lnTo>
                <a:lnTo>
                  <a:pt x="56603" y="4800"/>
                </a:lnTo>
                <a:lnTo>
                  <a:pt x="54698" y="4191"/>
                </a:lnTo>
                <a:lnTo>
                  <a:pt x="52946" y="2997"/>
                </a:lnTo>
                <a:lnTo>
                  <a:pt x="47955" y="1993"/>
                </a:lnTo>
                <a:lnTo>
                  <a:pt x="42735" y="292"/>
                </a:lnTo>
                <a:lnTo>
                  <a:pt x="40462" y="482"/>
                </a:lnTo>
                <a:lnTo>
                  <a:pt x="38100" y="0"/>
                </a:lnTo>
                <a:lnTo>
                  <a:pt x="32486" y="1130"/>
                </a:lnTo>
                <a:lnTo>
                  <a:pt x="27686" y="1524"/>
                </a:lnTo>
                <a:lnTo>
                  <a:pt x="25831" y="2476"/>
                </a:lnTo>
                <a:lnTo>
                  <a:pt x="23241" y="2997"/>
                </a:lnTo>
                <a:lnTo>
                  <a:pt x="18199" y="6400"/>
                </a:lnTo>
                <a:lnTo>
                  <a:pt x="14198" y="8445"/>
                </a:lnTo>
                <a:lnTo>
                  <a:pt x="12928" y="9944"/>
                </a:lnTo>
                <a:lnTo>
                  <a:pt x="11137" y="11150"/>
                </a:lnTo>
                <a:lnTo>
                  <a:pt x="8051" y="15722"/>
                </a:lnTo>
                <a:lnTo>
                  <a:pt x="4787" y="19596"/>
                </a:lnTo>
                <a:lnTo>
                  <a:pt x="4165" y="21501"/>
                </a:lnTo>
                <a:lnTo>
                  <a:pt x="2984" y="23253"/>
                </a:lnTo>
                <a:lnTo>
                  <a:pt x="1981" y="28206"/>
                </a:lnTo>
                <a:lnTo>
                  <a:pt x="279" y="33464"/>
                </a:lnTo>
                <a:lnTo>
                  <a:pt x="457" y="35775"/>
                </a:lnTo>
                <a:lnTo>
                  <a:pt x="0" y="38100"/>
                </a:lnTo>
                <a:lnTo>
                  <a:pt x="1117" y="43713"/>
                </a:lnTo>
                <a:lnTo>
                  <a:pt x="1524" y="48514"/>
                </a:lnTo>
                <a:lnTo>
                  <a:pt x="2451" y="50342"/>
                </a:lnTo>
                <a:lnTo>
                  <a:pt x="2984" y="52959"/>
                </a:lnTo>
                <a:lnTo>
                  <a:pt x="6388" y="58026"/>
                </a:lnTo>
                <a:lnTo>
                  <a:pt x="8432" y="62001"/>
                </a:lnTo>
                <a:lnTo>
                  <a:pt x="9918" y="63271"/>
                </a:lnTo>
                <a:lnTo>
                  <a:pt x="11137" y="65062"/>
                </a:lnTo>
                <a:lnTo>
                  <a:pt x="15697" y="68148"/>
                </a:lnTo>
                <a:lnTo>
                  <a:pt x="19583" y="71412"/>
                </a:lnTo>
                <a:lnTo>
                  <a:pt x="21475" y="72034"/>
                </a:lnTo>
                <a:lnTo>
                  <a:pt x="23241" y="73215"/>
                </a:lnTo>
                <a:lnTo>
                  <a:pt x="25400" y="73647"/>
                </a:lnTo>
                <a:lnTo>
                  <a:pt x="25400" y="1562100"/>
                </a:lnTo>
                <a:lnTo>
                  <a:pt x="0" y="1562100"/>
                </a:lnTo>
                <a:lnTo>
                  <a:pt x="38100" y="1638300"/>
                </a:lnTo>
                <a:lnTo>
                  <a:pt x="69850" y="1574800"/>
                </a:lnTo>
                <a:lnTo>
                  <a:pt x="76200" y="1562100"/>
                </a:lnTo>
                <a:lnTo>
                  <a:pt x="50800" y="1562100"/>
                </a:lnTo>
                <a:lnTo>
                  <a:pt x="50800" y="128689"/>
                </a:lnTo>
                <a:lnTo>
                  <a:pt x="614476" y="2101926"/>
                </a:lnTo>
                <a:lnTo>
                  <a:pt x="590169" y="2108835"/>
                </a:lnTo>
                <a:lnTo>
                  <a:pt x="647700" y="2171700"/>
                </a:lnTo>
                <a:lnTo>
                  <a:pt x="658520" y="2114169"/>
                </a:lnTo>
                <a:lnTo>
                  <a:pt x="663448" y="2088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BAE096D3-DC32-AC68-7BC5-8543CEECFDFB}"/>
              </a:ext>
            </a:extLst>
          </p:cNvPr>
          <p:cNvSpPr/>
          <p:nvPr/>
        </p:nvSpPr>
        <p:spPr>
          <a:xfrm>
            <a:off x="4427417" y="1913718"/>
            <a:ext cx="1562100" cy="1160780"/>
          </a:xfrm>
          <a:custGeom>
            <a:avLst/>
            <a:gdLst/>
            <a:ahLst/>
            <a:cxnLst/>
            <a:rect l="l" t="t" r="r" b="b"/>
            <a:pathLst>
              <a:path w="1562100" h="1160779">
                <a:moveTo>
                  <a:pt x="1561998" y="40716"/>
                </a:moveTo>
                <a:lnTo>
                  <a:pt x="1561388" y="36017"/>
                </a:lnTo>
                <a:lnTo>
                  <a:pt x="1561414" y="30886"/>
                </a:lnTo>
                <a:lnTo>
                  <a:pt x="1561287" y="30543"/>
                </a:lnTo>
                <a:lnTo>
                  <a:pt x="1560398" y="28346"/>
                </a:lnTo>
                <a:lnTo>
                  <a:pt x="1560093" y="25933"/>
                </a:lnTo>
                <a:lnTo>
                  <a:pt x="1560068" y="25679"/>
                </a:lnTo>
                <a:lnTo>
                  <a:pt x="1557693" y="21615"/>
                </a:lnTo>
                <a:lnTo>
                  <a:pt x="1555965" y="17297"/>
                </a:lnTo>
                <a:lnTo>
                  <a:pt x="1554060" y="15367"/>
                </a:lnTo>
                <a:lnTo>
                  <a:pt x="1552460" y="12611"/>
                </a:lnTo>
                <a:lnTo>
                  <a:pt x="1548104" y="9321"/>
                </a:lnTo>
                <a:lnTo>
                  <a:pt x="1545336" y="6502"/>
                </a:lnTo>
                <a:lnTo>
                  <a:pt x="1543189" y="5613"/>
                </a:lnTo>
                <a:lnTo>
                  <a:pt x="1540827" y="3810"/>
                </a:lnTo>
                <a:lnTo>
                  <a:pt x="1535493" y="2374"/>
                </a:lnTo>
                <a:lnTo>
                  <a:pt x="1531391" y="647"/>
                </a:lnTo>
                <a:lnTo>
                  <a:pt x="1529054" y="647"/>
                </a:lnTo>
                <a:lnTo>
                  <a:pt x="1526705" y="0"/>
                </a:lnTo>
                <a:lnTo>
                  <a:pt x="1522044" y="609"/>
                </a:lnTo>
                <a:lnTo>
                  <a:pt x="1516824" y="571"/>
                </a:lnTo>
                <a:lnTo>
                  <a:pt x="1514233" y="1612"/>
                </a:lnTo>
                <a:lnTo>
                  <a:pt x="1511681" y="1930"/>
                </a:lnTo>
                <a:lnTo>
                  <a:pt x="1507896" y="4140"/>
                </a:lnTo>
                <a:lnTo>
                  <a:pt x="1503286" y="5969"/>
                </a:lnTo>
                <a:lnTo>
                  <a:pt x="1501165" y="8051"/>
                </a:lnTo>
                <a:lnTo>
                  <a:pt x="1498600" y="9537"/>
                </a:lnTo>
                <a:lnTo>
                  <a:pt x="1495602" y="13500"/>
                </a:lnTo>
                <a:lnTo>
                  <a:pt x="1492504" y="16535"/>
                </a:lnTo>
                <a:lnTo>
                  <a:pt x="1491500" y="18910"/>
                </a:lnTo>
                <a:lnTo>
                  <a:pt x="1489798" y="21170"/>
                </a:lnTo>
                <a:lnTo>
                  <a:pt x="1488414" y="26301"/>
                </a:lnTo>
                <a:lnTo>
                  <a:pt x="1486636" y="30543"/>
                </a:lnTo>
                <a:lnTo>
                  <a:pt x="1486636" y="32880"/>
                </a:lnTo>
                <a:lnTo>
                  <a:pt x="1485988" y="35293"/>
                </a:lnTo>
                <a:lnTo>
                  <a:pt x="1486268" y="37414"/>
                </a:lnTo>
                <a:lnTo>
                  <a:pt x="68033" y="520573"/>
                </a:lnTo>
                <a:lnTo>
                  <a:pt x="59817" y="496468"/>
                </a:lnTo>
                <a:lnTo>
                  <a:pt x="0" y="557047"/>
                </a:lnTo>
                <a:lnTo>
                  <a:pt x="84455" y="568604"/>
                </a:lnTo>
                <a:lnTo>
                  <a:pt x="77635" y="548665"/>
                </a:lnTo>
                <a:lnTo>
                  <a:pt x="76238" y="544588"/>
                </a:lnTo>
                <a:lnTo>
                  <a:pt x="1492123" y="62306"/>
                </a:lnTo>
                <a:lnTo>
                  <a:pt x="794270" y="1090231"/>
                </a:lnTo>
                <a:lnTo>
                  <a:pt x="773303" y="1075969"/>
                </a:lnTo>
                <a:lnTo>
                  <a:pt x="762000" y="1160297"/>
                </a:lnTo>
                <a:lnTo>
                  <a:pt x="836295" y="1118768"/>
                </a:lnTo>
                <a:lnTo>
                  <a:pt x="830681" y="1114958"/>
                </a:lnTo>
                <a:lnTo>
                  <a:pt x="815314" y="1104519"/>
                </a:lnTo>
                <a:lnTo>
                  <a:pt x="1514563" y="74536"/>
                </a:lnTo>
                <a:lnTo>
                  <a:pt x="1516532" y="75361"/>
                </a:lnTo>
                <a:lnTo>
                  <a:pt x="1518920" y="75374"/>
                </a:lnTo>
                <a:lnTo>
                  <a:pt x="1521282" y="76009"/>
                </a:lnTo>
                <a:lnTo>
                  <a:pt x="1525905" y="75412"/>
                </a:lnTo>
                <a:lnTo>
                  <a:pt x="1531150" y="75438"/>
                </a:lnTo>
                <a:lnTo>
                  <a:pt x="1533753" y="74396"/>
                </a:lnTo>
                <a:lnTo>
                  <a:pt x="1536319" y="74066"/>
                </a:lnTo>
                <a:lnTo>
                  <a:pt x="1540065" y="71882"/>
                </a:lnTo>
                <a:lnTo>
                  <a:pt x="1544701" y="70040"/>
                </a:lnTo>
                <a:lnTo>
                  <a:pt x="1546809" y="67970"/>
                </a:lnTo>
                <a:lnTo>
                  <a:pt x="1549387" y="66471"/>
                </a:lnTo>
                <a:lnTo>
                  <a:pt x="1552359" y="62534"/>
                </a:lnTo>
                <a:lnTo>
                  <a:pt x="1555496" y="59461"/>
                </a:lnTo>
                <a:lnTo>
                  <a:pt x="1556499" y="57061"/>
                </a:lnTo>
                <a:lnTo>
                  <a:pt x="1558188" y="54825"/>
                </a:lnTo>
                <a:lnTo>
                  <a:pt x="1559547" y="49758"/>
                </a:lnTo>
                <a:lnTo>
                  <a:pt x="1561350" y="45466"/>
                </a:lnTo>
                <a:lnTo>
                  <a:pt x="1561350" y="43078"/>
                </a:lnTo>
                <a:lnTo>
                  <a:pt x="1561998" y="40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8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Fancier Pipeline Diagram</a:t>
            </a:r>
            <a:endParaRPr lang="en-US" spc="-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262" name="Picture 261">
            <a:extLst>
              <a:ext uri="{FF2B5EF4-FFF2-40B4-BE49-F238E27FC236}">
                <a16:creationId xmlns:a16="http://schemas.microsoft.com/office/drawing/2014/main" id="{4CAAE377-2D6E-EFA4-57F6-D5AEEDBE3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84" y="958654"/>
            <a:ext cx="7944232" cy="521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4501</TotalTime>
  <Words>5699</Words>
  <Application>Microsoft Macintosh PowerPoint</Application>
  <PresentationFormat>On-screen Show (4:3)</PresentationFormat>
  <Paragraphs>1087</Paragraphs>
  <Slides>63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Arial</vt:lpstr>
      <vt:lpstr>Arial Narrow</vt:lpstr>
      <vt:lpstr>Calibri</vt:lpstr>
      <vt:lpstr>Cambria Math</vt:lpstr>
      <vt:lpstr>Courier</vt:lpstr>
      <vt:lpstr>Courier New</vt:lpstr>
      <vt:lpstr>Lucida Console</vt:lpstr>
      <vt:lpstr>Times New Roman</vt:lpstr>
      <vt:lpstr>Trebuchet MS</vt:lpstr>
      <vt:lpstr>Wingdings</vt:lpstr>
      <vt:lpstr>Wingdings 2</vt:lpstr>
      <vt:lpstr>Office Theme</vt:lpstr>
      <vt:lpstr>CSCE 5610 Computer System Architecture</vt:lpstr>
      <vt:lpstr>Pipeline hazards</vt:lpstr>
      <vt:lpstr>Structural Hazards</vt:lpstr>
      <vt:lpstr>Data Hazards</vt:lpstr>
      <vt:lpstr>Data Hazards</vt:lpstr>
      <vt:lpstr>Pipeline Performance with stalls</vt:lpstr>
      <vt:lpstr>Pipeline Performance with stalls</vt:lpstr>
      <vt:lpstr>PowerPoint Presentation</vt:lpstr>
      <vt:lpstr> A Fancier Pipeline Diagram</vt:lpstr>
      <vt:lpstr>A more Detailed Look at the Pipeline</vt:lpstr>
      <vt:lpstr>A more Detailed Look at the Pipeline</vt:lpstr>
      <vt:lpstr>A more Detailed Look at the Pipeline</vt:lpstr>
      <vt:lpstr>Where to find the ALU result</vt:lpstr>
      <vt:lpstr>PowerPoint Presentation</vt:lpstr>
      <vt:lpstr>Outline of Forwarding Hardware</vt:lpstr>
      <vt:lpstr>Simplified Datapath with Forwarding Muxes</vt:lpstr>
      <vt:lpstr>Detecting EX/MEM data hazards</vt:lpstr>
      <vt:lpstr>Detecting EX/MEM data hazards</vt:lpstr>
      <vt:lpstr>EX/MEM data hazard equations</vt:lpstr>
      <vt:lpstr>Detecting MEM/WB data hazards</vt:lpstr>
      <vt:lpstr>MEM/WB hazard equations</vt:lpstr>
      <vt:lpstr>Simplified Datapath with Forwarding</vt:lpstr>
      <vt:lpstr>The Forwarding Unit</vt:lpstr>
      <vt:lpstr>Example</vt:lpstr>
      <vt:lpstr>Clock cycle 3</vt:lpstr>
      <vt:lpstr>Clock cycle 4: Forwarding $2 from EX/MEM</vt:lpstr>
      <vt:lpstr>Clock cycle 5: Forwarding $2 from MEM/WB</vt:lpstr>
      <vt:lpstr>Complete Pipelined Datapath...so far</vt:lpstr>
      <vt:lpstr>  Stalls and Flushes</vt:lpstr>
      <vt:lpstr>  What about loads?</vt:lpstr>
      <vt:lpstr>  Stalling</vt:lpstr>
      <vt:lpstr>Stalling and Forwarding</vt:lpstr>
      <vt:lpstr>  Stalling Delays the Entire Pipeline</vt:lpstr>
      <vt:lpstr> Stalling Delays the Entire Pipeline</vt:lpstr>
      <vt:lpstr>  Stall = Nop conversion</vt:lpstr>
      <vt:lpstr>  Detecting stalls</vt:lpstr>
      <vt:lpstr>  Detecting Stalls, cont.</vt:lpstr>
      <vt:lpstr>Hazard detection unit</vt:lpstr>
      <vt:lpstr>Data Hazards: Reordering</vt:lpstr>
      <vt:lpstr>Data Hazards: reordering</vt:lpstr>
      <vt:lpstr>Data Hazards: Reordering</vt:lpstr>
      <vt:lpstr>Data Hazards Detection</vt:lpstr>
      <vt:lpstr>Other types of data hazard</vt:lpstr>
      <vt:lpstr>Loop Unrolling and scheduling</vt:lpstr>
      <vt:lpstr>Loop Unrolling and scheduling</vt:lpstr>
      <vt:lpstr>Loop Unrolling</vt:lpstr>
      <vt:lpstr>Loop Unrolling and scheduling</vt:lpstr>
      <vt:lpstr>Loop Unrolling and scheduling</vt:lpstr>
      <vt:lpstr>Loop Unrolling and scheduling</vt:lpstr>
      <vt:lpstr>Control hazards</vt:lpstr>
      <vt:lpstr>  Branches in the original Pipelined Datapath</vt:lpstr>
      <vt:lpstr>  Branches</vt:lpstr>
      <vt:lpstr>  Stalling is one Solution</vt:lpstr>
      <vt:lpstr>Branch prediction</vt:lpstr>
      <vt:lpstr>  Branch prediction</vt:lpstr>
      <vt:lpstr>  Branch misprediction</vt:lpstr>
      <vt:lpstr>  Implementing branches</vt:lpstr>
      <vt:lpstr>Implementing flushes</vt:lpstr>
      <vt:lpstr>Branch prediction</vt:lpstr>
      <vt:lpstr>Branch prediction</vt:lpstr>
      <vt:lpstr>Branch prediction</vt:lpstr>
      <vt:lpstr>Dynamic Branch prediction</vt:lpstr>
      <vt:lpstr>Dynamic Branch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Valapadasu, Uday Bhaskar</cp:lastModifiedBy>
  <cp:revision>459</cp:revision>
  <cp:lastPrinted>2024-11-07T14:43:12Z</cp:lastPrinted>
  <dcterms:created xsi:type="dcterms:W3CDTF">2022-05-24T14:45:17Z</dcterms:created>
  <dcterms:modified xsi:type="dcterms:W3CDTF">2024-11-07T14:46:29Z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2022-05-24T00:00:00Z</vt:filetime>
  </property>
</Properties>
</file>