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5170" r:id="rId5"/>
    <p:sldId id="260" r:id="rId6"/>
    <p:sldId id="261" r:id="rId7"/>
    <p:sldId id="262" r:id="rId8"/>
    <p:sldId id="5175" r:id="rId9"/>
    <p:sldId id="5176" r:id="rId10"/>
    <p:sldId id="5180" r:id="rId11"/>
    <p:sldId id="5181" r:id="rId12"/>
    <p:sldId id="5182" r:id="rId13"/>
    <p:sldId id="265" r:id="rId14"/>
    <p:sldId id="518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6" r:id="rId45"/>
    <p:sldId id="298" r:id="rId46"/>
    <p:sldId id="299" r:id="rId47"/>
    <p:sldId id="300" r:id="rId48"/>
    <p:sldId id="301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450" autoAdjust="0"/>
  </p:normalViewPr>
  <p:slideViewPr>
    <p:cSldViewPr>
      <p:cViewPr varScale="1">
        <p:scale>
          <a:sx n="85" d="100"/>
          <a:sy n="85" d="100"/>
        </p:scale>
        <p:origin x="2400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DRAM- 2^5 – 32 bit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Transfer data from low speed to high memory:</a:t>
            </a:r>
          </a:p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They are different position in the cache. </a:t>
            </a:r>
          </a:p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Disadvantage:- </a:t>
            </a:r>
            <a:r>
              <a:rPr lang="en-US" dirty="0" err="1"/>
              <a:t>Degrad</a:t>
            </a:r>
            <a:r>
              <a:rPr lang="en-US" dirty="0"/>
              <a:t> the </a:t>
            </a:r>
            <a:r>
              <a:rPr lang="en-US" dirty="0" err="1"/>
              <a:t>performace</a:t>
            </a:r>
            <a:r>
              <a:rPr lang="en-US" dirty="0"/>
              <a:t> by searching all the cases to find if the a memory needed to be </a:t>
            </a:r>
            <a:r>
              <a:rPr lang="en-US" dirty="0" err="1"/>
              <a:t>allocatd</a:t>
            </a:r>
            <a:r>
              <a:rPr lang="en-US" dirty="0"/>
              <a:t>.</a:t>
            </a:r>
          </a:p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Cache has 8 block </a:t>
            </a:r>
          </a:p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Last 3 bits are used to allocate </a:t>
            </a:r>
            <a:r>
              <a:rPr lang="en-US" dirty="0" err="1"/>
              <a:t>eht</a:t>
            </a:r>
            <a:r>
              <a:rPr lang="en-US" dirty="0"/>
              <a:t> </a:t>
            </a:r>
            <a:r>
              <a:rPr lang="en-US" dirty="0" err="1"/>
              <a:t>ecache</a:t>
            </a:r>
            <a:r>
              <a:rPr lang="en-US" dirty="0"/>
              <a:t>.</a:t>
            </a:r>
          </a:p>
        </p:txBody>
      </p:sp>
      <p:sp>
        <p:nvSpPr>
          <p:cNvPr id="396" name="Google Shape;3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- Tag info used to </a:t>
            </a:r>
            <a:r>
              <a:rPr lang="en-US" dirty="0" err="1"/>
              <a:t>indentify</a:t>
            </a:r>
            <a:r>
              <a:rPr lang="en-US" dirty="0"/>
              <a:t> from which </a:t>
            </a:r>
            <a:endParaRPr dirty="0"/>
          </a:p>
        </p:txBody>
      </p:sp>
      <p:sp>
        <p:nvSpPr>
          <p:cNvPr id="415" name="Google Shape;4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4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5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6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7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8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Binary representation</a:t>
            </a:r>
          </a:p>
          <a:p>
            <a:pPr marL="171450" lvl="0" indent="-171450" algn="just" rtl="0">
              <a:spcBef>
                <a:spcPts val="44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795" name="Google Shape;7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9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0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2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4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6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7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8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9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endParaRPr dirty="0"/>
          </a:p>
        </p:txBody>
      </p:sp>
      <p:sp>
        <p:nvSpPr>
          <p:cNvPr id="1301" name="Google Shape;13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0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7" name="Google Shape;13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2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3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3" name="Google Shape;15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4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9" name="Google Shape;15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5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6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CPI = 2, 36% LOAD &amp; STORE INSTRUCTIONS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IF MISS RATE = 0 , IT HIS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MISS RATE:-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INSTRUCTION CACHE = 2%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DATA CACHE – 4%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r>
              <a:rPr lang="en-US" dirty="0"/>
              <a:t>I X CPI X 2 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8" name="Google Shape;16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49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50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prstGeom prst="rect">
            <a:avLst/>
          </a:prstGeom>
        </p:spPr>
        <p:txBody>
          <a:bodyPr spcFirstLastPara="1" wrap="square" lIns="91975" tIns="45175" rIns="91975" bIns="45175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588963"/>
            <a:ext cx="4551362" cy="3414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9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Memory Hierarchy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Temporal Locality in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C28927A1-BD94-1DC1-EB1A-7646E52E801A}"/>
              </a:ext>
            </a:extLst>
          </p:cNvPr>
          <p:cNvSpPr txBox="1"/>
          <p:nvPr/>
        </p:nvSpPr>
        <p:spPr>
          <a:xfrm>
            <a:off x="227839" y="1143000"/>
            <a:ext cx="88315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5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001B1D8-EEDF-2D78-7D20-5D5E0B28F5C6}"/>
              </a:ext>
            </a:extLst>
          </p:cNvPr>
          <p:cNvSpPr txBox="1"/>
          <p:nvPr/>
        </p:nvSpPr>
        <p:spPr>
          <a:xfrm>
            <a:off x="227839" y="3642994"/>
            <a:ext cx="8833485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3EED02E-DE3F-69DD-44C2-47925EE57767}"/>
              </a:ext>
            </a:extLst>
          </p:cNvPr>
          <p:cNvSpPr txBox="1"/>
          <p:nvPr/>
        </p:nvSpPr>
        <p:spPr>
          <a:xfrm>
            <a:off x="2546732" y="2109152"/>
            <a:ext cx="4107179" cy="941283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0922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1800" spc="-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7419" marR="213995" indent="-510540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5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-5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MAX;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US" sz="18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7419" marR="213995" indent="-510540">
              <a:lnSpc>
                <a:spcPct val="100000"/>
              </a:lnSpc>
            </a:pPr>
            <a:r>
              <a:rPr lang="en-US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1800" spc="-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z="1800" spc="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sz="1800" spc="-2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1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Spatial Locality in 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6F8211A-201A-507C-B2B7-C035AFC9AE15}"/>
              </a:ext>
            </a:extLst>
          </p:cNvPr>
          <p:cNvSpPr txBox="1"/>
          <p:nvPr/>
        </p:nvSpPr>
        <p:spPr>
          <a:xfrm>
            <a:off x="227839" y="3508346"/>
            <a:ext cx="8634095" cy="1308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002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29D54A0A-B4F9-6D90-EB32-0A379C3A954F}"/>
              </a:ext>
            </a:extLst>
          </p:cNvPr>
          <p:cNvGrpSpPr/>
          <p:nvPr/>
        </p:nvGrpSpPr>
        <p:grpSpPr>
          <a:xfrm>
            <a:off x="2698041" y="1573530"/>
            <a:ext cx="3899535" cy="1855470"/>
            <a:chOff x="3101975" y="2387600"/>
            <a:chExt cx="3899535" cy="185547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3573C7E-CEA6-D0B8-90FA-A0C33B14FFE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288" y="2412503"/>
              <a:ext cx="3870972" cy="1830301"/>
            </a:xfrm>
            <a:prstGeom prst="rect">
              <a:avLst/>
            </a:prstGeom>
          </p:spPr>
        </p:pic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69CC363-516D-4090-68E2-40506B80AD46}"/>
                </a:ext>
              </a:extLst>
            </p:cNvPr>
            <p:cNvSpPr/>
            <p:nvPr/>
          </p:nvSpPr>
          <p:spPr>
            <a:xfrm>
              <a:off x="3101975" y="2387600"/>
              <a:ext cx="3771900" cy="1727200"/>
            </a:xfrm>
            <a:custGeom>
              <a:avLst/>
              <a:gdLst/>
              <a:ahLst/>
              <a:cxnLst/>
              <a:rect l="l" t="t" r="r" b="b"/>
              <a:pathLst>
                <a:path w="3771900" h="1727200">
                  <a:moveTo>
                    <a:pt x="3771900" y="0"/>
                  </a:moveTo>
                  <a:lnTo>
                    <a:pt x="0" y="0"/>
                  </a:lnTo>
                  <a:lnTo>
                    <a:pt x="0" y="1727200"/>
                  </a:lnTo>
                  <a:lnTo>
                    <a:pt x="3771900" y="17272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99163D4F-067D-7375-BA89-C4BEE72470A4}"/>
              </a:ext>
            </a:extLst>
          </p:cNvPr>
          <p:cNvGraphicFramePr>
            <a:graphicFrameLocks noGrp="1"/>
          </p:cNvGraphicFramePr>
          <p:nvPr/>
        </p:nvGraphicFramePr>
        <p:xfrm>
          <a:off x="3400477" y="1788120"/>
          <a:ext cx="2352675" cy="1073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sub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8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80"/>
                        </a:lnSpc>
                      </a:pPr>
                      <a:r>
                        <a:rPr lang="en-US" sz="180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00" spc="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lang="en-US" sz="1800" spc="5" dirty="0">
                          <a:latin typeface="Lucida Console"/>
                          <a:cs typeface="Lucida Console"/>
                        </a:rPr>
                        <a:t>$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16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sw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0(</a:t>
                      </a:r>
                      <a:r>
                        <a:rPr lang="en-US" sz="1800" spc="-10" dirty="0">
                          <a:latin typeface="Lucida Console"/>
                          <a:cs typeface="Lucida Console"/>
                        </a:rPr>
                        <a:t>$22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)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sw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4(</a:t>
                      </a:r>
                      <a:r>
                        <a:rPr lang="en-US" sz="1800" spc="-10" dirty="0">
                          <a:latin typeface="Lucida Console"/>
                          <a:cs typeface="Lucida Console"/>
                        </a:rPr>
                        <a:t>$22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)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sw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8(</a:t>
                      </a:r>
                      <a:r>
                        <a:rPr lang="en-US" sz="1800" spc="-10" dirty="0">
                          <a:latin typeface="Lucida Console"/>
                          <a:cs typeface="Lucida Console"/>
                        </a:rPr>
                        <a:t>$22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)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3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Spatial Locality in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C0DBC6AC-8C69-67E9-1F22-39D649BC7ADD}"/>
              </a:ext>
            </a:extLst>
          </p:cNvPr>
          <p:cNvSpPr txBox="1"/>
          <p:nvPr/>
        </p:nvSpPr>
        <p:spPr>
          <a:xfrm>
            <a:off x="263699" y="1238314"/>
            <a:ext cx="3901440" cy="356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7195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76225" lvl="1" indent="-287020" algn="just">
              <a:lnSpc>
                <a:spcPct val="100000"/>
              </a:lnSpc>
              <a:spcBef>
                <a:spcPts val="484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31242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object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sz="2000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65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contiguously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807C7B35-A3CC-8B4D-AE01-26BA379F34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764" y="1447800"/>
            <a:ext cx="4828032" cy="1165860"/>
          </a:xfrm>
          <a:prstGeom prst="rect">
            <a:avLst/>
          </a:prstGeom>
        </p:spPr>
      </p:pic>
      <p:pic>
        <p:nvPicPr>
          <p:cNvPr id="18" name="object 4">
            <a:extLst>
              <a:ext uri="{FF2B5EF4-FFF2-40B4-BE49-F238E27FC236}">
                <a16:creationId xmlns:a16="http://schemas.microsoft.com/office/drawing/2014/main" id="{D700B60D-C565-2D8D-9078-2FC0C36AD0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5139" y="3124200"/>
            <a:ext cx="4835660" cy="1307592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0334BE64-588B-7077-5305-30DA1CE6A473}"/>
              </a:ext>
            </a:extLst>
          </p:cNvPr>
          <p:cNvSpPr txBox="1"/>
          <p:nvPr/>
        </p:nvSpPr>
        <p:spPr>
          <a:xfrm>
            <a:off x="4140506" y="3095181"/>
            <a:ext cx="4732655" cy="1208405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91770" rIns="0" bIns="0" rtlCol="0">
            <a:spAutoFit/>
          </a:bodyPr>
          <a:lstStyle/>
          <a:p>
            <a:pPr marL="186690" marR="125730">
              <a:lnSpc>
                <a:spcPct val="100000"/>
              </a:lnSpc>
              <a:spcBef>
                <a:spcPts val="1510"/>
              </a:spcBef>
            </a:pPr>
            <a:r>
              <a:rPr sz="1800" dirty="0">
                <a:solidFill>
                  <a:srgbClr val="FF33CC"/>
                </a:solidFill>
                <a:latin typeface="Lucida Console"/>
                <a:cs typeface="Lucida Console"/>
              </a:rPr>
              <a:t>employee</a:t>
            </a:r>
            <a:r>
              <a:rPr sz="1800" dirty="0">
                <a:latin typeface="Lucida Console"/>
                <a:cs typeface="Lucida Console"/>
              </a:rPr>
              <a:t>.name</a:t>
            </a:r>
            <a:r>
              <a:rPr sz="1800" spc="1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=</a:t>
            </a:r>
            <a:r>
              <a:rPr sz="1800" spc="-1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“Homer</a:t>
            </a:r>
            <a:r>
              <a:rPr sz="1800" spc="15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Simpson”; </a:t>
            </a:r>
            <a:r>
              <a:rPr sz="1800" dirty="0">
                <a:solidFill>
                  <a:srgbClr val="FF33CC"/>
                </a:solidFill>
                <a:latin typeface="Lucida Console"/>
                <a:cs typeface="Lucida Console"/>
              </a:rPr>
              <a:t>employee</a:t>
            </a:r>
            <a:r>
              <a:rPr sz="1800" dirty="0">
                <a:latin typeface="Lucida Console"/>
                <a:cs typeface="Lucida Console"/>
              </a:rPr>
              <a:t>.boss</a:t>
            </a:r>
            <a:r>
              <a:rPr sz="1800" spc="1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=</a:t>
            </a:r>
            <a:r>
              <a:rPr sz="1800" spc="-4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“Mr.</a:t>
            </a:r>
            <a:r>
              <a:rPr sz="1800" spc="-10" dirty="0">
                <a:latin typeface="Lucida Console"/>
                <a:cs typeface="Lucida Console"/>
              </a:rPr>
              <a:t> Burns”; </a:t>
            </a:r>
            <a:r>
              <a:rPr sz="1800" dirty="0">
                <a:solidFill>
                  <a:srgbClr val="FF33CC"/>
                </a:solidFill>
                <a:latin typeface="Lucida Console"/>
                <a:cs typeface="Lucida Console"/>
              </a:rPr>
              <a:t>employee</a:t>
            </a:r>
            <a:r>
              <a:rPr sz="1800" dirty="0">
                <a:latin typeface="Lucida Console"/>
                <a:cs typeface="Lucida Console"/>
              </a:rPr>
              <a:t>.age</a:t>
            </a:r>
            <a:r>
              <a:rPr sz="1800" spc="2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=</a:t>
            </a:r>
            <a:r>
              <a:rPr sz="1800" spc="-10" dirty="0">
                <a:latin typeface="Lucida Console"/>
                <a:cs typeface="Lucida Console"/>
              </a:rPr>
              <a:t> </a:t>
            </a:r>
            <a:r>
              <a:rPr sz="1800" spc="-25" dirty="0">
                <a:latin typeface="Lucida Console"/>
                <a:cs typeface="Lucida Console"/>
              </a:rPr>
              <a:t>45;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B5CAAD4E-6B84-6A4D-EC4E-56DCC0F67BD4}"/>
              </a:ext>
            </a:extLst>
          </p:cNvPr>
          <p:cNvSpPr txBox="1"/>
          <p:nvPr/>
        </p:nvSpPr>
        <p:spPr>
          <a:xfrm>
            <a:off x="4148380" y="1418845"/>
            <a:ext cx="4724400" cy="10668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114935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latin typeface="Lucida Console"/>
                <a:cs typeface="Lucida Console"/>
              </a:rPr>
              <a:t>sum</a:t>
            </a:r>
            <a:r>
              <a:rPr sz="1800" spc="-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=</a:t>
            </a:r>
            <a:r>
              <a:rPr sz="1800" spc="10" dirty="0">
                <a:latin typeface="Lucida Console"/>
                <a:cs typeface="Lucida Console"/>
              </a:rPr>
              <a:t> </a:t>
            </a:r>
            <a:r>
              <a:rPr sz="1800" spc="-35" dirty="0">
                <a:latin typeface="Lucida Console"/>
                <a:cs typeface="Lucida Console"/>
              </a:rPr>
              <a:t>0;</a:t>
            </a:r>
            <a:endParaRPr sz="1800">
              <a:latin typeface="Lucida Console"/>
              <a:cs typeface="Lucida Console"/>
            </a:endParaRPr>
          </a:p>
          <a:p>
            <a:pPr marL="635635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for</a:t>
            </a:r>
            <a:r>
              <a:rPr sz="1800" spc="-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(i =</a:t>
            </a:r>
            <a:r>
              <a:rPr sz="1800" spc="10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0; i &lt;</a:t>
            </a:r>
            <a:r>
              <a:rPr sz="1800" spc="-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MAX;</a:t>
            </a:r>
            <a:r>
              <a:rPr sz="1800" spc="15" dirty="0">
                <a:latin typeface="Lucida Console"/>
                <a:cs typeface="Lucida Console"/>
              </a:rPr>
              <a:t> </a:t>
            </a:r>
            <a:r>
              <a:rPr sz="1800" spc="-20" dirty="0">
                <a:latin typeface="Lucida Console"/>
                <a:cs typeface="Lucida Console"/>
              </a:rPr>
              <a:t>i++)</a:t>
            </a:r>
            <a:endParaRPr sz="1800">
              <a:latin typeface="Lucida Console"/>
              <a:cs typeface="Lucida Console"/>
            </a:endParaRPr>
          </a:p>
          <a:p>
            <a:pPr marL="11461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Lucida Console"/>
                <a:cs typeface="Lucida Console"/>
              </a:rPr>
              <a:t>sum</a:t>
            </a:r>
            <a:r>
              <a:rPr sz="1800" spc="-2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=</a:t>
            </a:r>
            <a:r>
              <a:rPr sz="1800" spc="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sum +</a:t>
            </a:r>
            <a:r>
              <a:rPr sz="1800" spc="5" dirty="0">
                <a:latin typeface="Lucida Console"/>
                <a:cs typeface="Lucida Console"/>
              </a:rPr>
              <a:t> </a:t>
            </a:r>
            <a:r>
              <a:rPr sz="1800" spc="-10" dirty="0">
                <a:solidFill>
                  <a:srgbClr val="3333FF"/>
                </a:solidFill>
                <a:latin typeface="Lucida Console"/>
                <a:cs typeface="Lucida Console"/>
              </a:rPr>
              <a:t>a</a:t>
            </a:r>
            <a:r>
              <a:rPr sz="1800" spc="-10" dirty="0">
                <a:latin typeface="Lucida Console"/>
                <a:cs typeface="Lucida Console"/>
              </a:rPr>
              <a:t>[i];</a:t>
            </a:r>
            <a:endParaRPr sz="18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832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MEMORY HIERARCHY OPERATION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6045402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6162652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6279903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6397153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6514403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6631653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6748903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866154" y="3221036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6045402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6162652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279903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6397153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6514403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6631653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748903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6866154" y="3098185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6045401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6162651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6279902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6397152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6514402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6631652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6748902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6866153" y="3468783"/>
            <a:ext cx="117250" cy="122851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5510958" y="1316686"/>
            <a:ext cx="1959799" cy="2520648"/>
          </a:xfrm>
          <a:prstGeom prst="rect">
            <a:avLst/>
          </a:prstGeom>
          <a:noFill/>
          <a:ln w="25400" cap="flat" cmpd="sng">
            <a:solidFill>
              <a:srgbClr val="70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5456872" y="3407354"/>
            <a:ext cx="516269" cy="1931831"/>
          </a:xfrm>
          <a:custGeom>
            <a:avLst/>
            <a:gdLst/>
            <a:ahLst/>
            <a:cxnLst/>
            <a:rect l="l" t="t" r="r" b="b"/>
            <a:pathLst>
              <a:path w="1050477" h="1692322" extrusionOk="0">
                <a:moveTo>
                  <a:pt x="1033545" y="1690614"/>
                </a:moveTo>
                <a:cubicBezTo>
                  <a:pt x="907250" y="1695553"/>
                  <a:pt x="665244" y="1691431"/>
                  <a:pt x="517077" y="1656034"/>
                </a:cubicBezTo>
                <a:cubicBezTo>
                  <a:pt x="368910" y="1620637"/>
                  <a:pt x="229210" y="1606644"/>
                  <a:pt x="144543" y="1478233"/>
                </a:cubicBezTo>
                <a:cubicBezTo>
                  <a:pt x="59876" y="1349822"/>
                  <a:pt x="-29023" y="1095821"/>
                  <a:pt x="9077" y="885566"/>
                </a:cubicBezTo>
                <a:cubicBezTo>
                  <a:pt x="47177" y="675311"/>
                  <a:pt x="199576" y="363455"/>
                  <a:pt x="373143" y="216700"/>
                </a:cubicBezTo>
                <a:cubicBezTo>
                  <a:pt x="546710" y="69945"/>
                  <a:pt x="883966" y="-23188"/>
                  <a:pt x="1050477" y="5034"/>
                </a:cubicBezTo>
              </a:path>
            </a:pathLst>
          </a:custGeom>
          <a:noFill/>
          <a:ln w="38100" cap="flat" cmpd="sng">
            <a:solidFill>
              <a:srgbClr val="C08E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0"/>
          <p:cNvGrpSpPr/>
          <p:nvPr/>
        </p:nvGrpSpPr>
        <p:grpSpPr>
          <a:xfrm>
            <a:off x="6036926" y="4550676"/>
            <a:ext cx="940293" cy="1531537"/>
            <a:chOff x="2603011" y="4161367"/>
            <a:chExt cx="1069407" cy="1583265"/>
          </a:xfrm>
        </p:grpSpPr>
        <p:sp>
          <p:nvSpPr>
            <p:cNvPr id="249" name="Google Shape;249;p10"/>
            <p:cNvSpPr/>
            <p:nvPr/>
          </p:nvSpPr>
          <p:spPr>
            <a:xfrm>
              <a:off x="26056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73896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872317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300566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31390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3272366" y="4894792"/>
              <a:ext cx="133350" cy="127000"/>
            </a:xfrm>
            <a:prstGeom prst="rect">
              <a:avLst/>
            </a:prstGeom>
            <a:solidFill>
              <a:srgbClr val="EC132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4057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3539067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10"/>
            <p:cNvGrpSpPr/>
            <p:nvPr/>
          </p:nvGrpSpPr>
          <p:grpSpPr>
            <a:xfrm>
              <a:off x="2605617" y="4288367"/>
              <a:ext cx="1066801" cy="127000"/>
              <a:chOff x="1276350" y="4476750"/>
              <a:chExt cx="1066801" cy="127000"/>
            </a:xfrm>
          </p:grpSpPr>
          <p:sp>
            <p:nvSpPr>
              <p:cNvPr id="258" name="Google Shape;258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0"/>
            <p:cNvGrpSpPr/>
            <p:nvPr/>
          </p:nvGrpSpPr>
          <p:grpSpPr>
            <a:xfrm>
              <a:off x="2605617" y="4161367"/>
              <a:ext cx="1066801" cy="127000"/>
              <a:chOff x="1276350" y="4476750"/>
              <a:chExt cx="1066801" cy="127000"/>
            </a:xfrm>
          </p:grpSpPr>
          <p:sp>
            <p:nvSpPr>
              <p:cNvPr id="267" name="Google Shape;267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10"/>
            <p:cNvGrpSpPr/>
            <p:nvPr/>
          </p:nvGrpSpPr>
          <p:grpSpPr>
            <a:xfrm>
              <a:off x="2605616" y="4544482"/>
              <a:ext cx="1066801" cy="127000"/>
              <a:chOff x="1276350" y="4476750"/>
              <a:chExt cx="1066801" cy="127000"/>
            </a:xfrm>
          </p:grpSpPr>
          <p:sp>
            <p:nvSpPr>
              <p:cNvPr id="276" name="Google Shape;276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10"/>
            <p:cNvGrpSpPr/>
            <p:nvPr/>
          </p:nvGrpSpPr>
          <p:grpSpPr>
            <a:xfrm>
              <a:off x="2605616" y="4417482"/>
              <a:ext cx="1066801" cy="127000"/>
              <a:chOff x="1276350" y="4476750"/>
              <a:chExt cx="1066801" cy="127000"/>
            </a:xfrm>
          </p:grpSpPr>
          <p:sp>
            <p:nvSpPr>
              <p:cNvPr id="285" name="Google Shape;285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10"/>
            <p:cNvGrpSpPr/>
            <p:nvPr/>
          </p:nvGrpSpPr>
          <p:grpSpPr>
            <a:xfrm>
              <a:off x="2605617" y="5361517"/>
              <a:ext cx="1066801" cy="127000"/>
              <a:chOff x="1276350" y="4476750"/>
              <a:chExt cx="1066801" cy="127000"/>
            </a:xfrm>
          </p:grpSpPr>
          <p:sp>
            <p:nvSpPr>
              <p:cNvPr id="294" name="Google Shape;294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0"/>
            <p:cNvGrpSpPr/>
            <p:nvPr/>
          </p:nvGrpSpPr>
          <p:grpSpPr>
            <a:xfrm>
              <a:off x="2605617" y="5234517"/>
              <a:ext cx="1066801" cy="127000"/>
              <a:chOff x="1276350" y="4476750"/>
              <a:chExt cx="1066801" cy="127000"/>
            </a:xfrm>
          </p:grpSpPr>
          <p:sp>
            <p:nvSpPr>
              <p:cNvPr id="303" name="Google Shape;303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p10"/>
            <p:cNvGrpSpPr/>
            <p:nvPr/>
          </p:nvGrpSpPr>
          <p:grpSpPr>
            <a:xfrm>
              <a:off x="2605616" y="5617632"/>
              <a:ext cx="1066801" cy="127000"/>
              <a:chOff x="1276350" y="4476750"/>
              <a:chExt cx="1066801" cy="127000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" name="Google Shape;320;p10"/>
            <p:cNvGrpSpPr/>
            <p:nvPr/>
          </p:nvGrpSpPr>
          <p:grpSpPr>
            <a:xfrm>
              <a:off x="2605616" y="5490632"/>
              <a:ext cx="1066801" cy="127000"/>
              <a:chOff x="1276350" y="4476750"/>
              <a:chExt cx="1066801" cy="127000"/>
            </a:xfrm>
          </p:grpSpPr>
          <p:sp>
            <p:nvSpPr>
              <p:cNvPr id="321" name="Google Shape;321;p10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9" name="Google Shape;329;p10"/>
            <p:cNvSpPr/>
            <p:nvPr/>
          </p:nvSpPr>
          <p:spPr>
            <a:xfrm>
              <a:off x="2603011" y="4161577"/>
              <a:ext cx="1069406" cy="1583055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0"/>
          <p:cNvSpPr/>
          <p:nvPr/>
        </p:nvSpPr>
        <p:spPr>
          <a:xfrm>
            <a:off x="6045401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0"/>
          <p:cNvSpPr/>
          <p:nvPr/>
        </p:nvSpPr>
        <p:spPr>
          <a:xfrm>
            <a:off x="6162651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6279902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"/>
          <p:cNvSpPr/>
          <p:nvPr/>
        </p:nvSpPr>
        <p:spPr>
          <a:xfrm>
            <a:off x="6397152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/>
          <p:nvPr/>
        </p:nvSpPr>
        <p:spPr>
          <a:xfrm>
            <a:off x="6514402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/>
          <p:nvPr/>
        </p:nvSpPr>
        <p:spPr>
          <a:xfrm>
            <a:off x="6631652" y="3345932"/>
            <a:ext cx="117250" cy="122851"/>
          </a:xfrm>
          <a:prstGeom prst="rect">
            <a:avLst/>
          </a:prstGeom>
          <a:solidFill>
            <a:srgbClr val="EC132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6748902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6866153" y="3345932"/>
            <a:ext cx="117250" cy="122851"/>
          </a:xfrm>
          <a:prstGeom prst="rect">
            <a:avLst/>
          </a:prstGeom>
          <a:gradFill>
            <a:gsLst>
              <a:gs pos="0">
                <a:srgbClr val="FEF0F1"/>
              </a:gs>
              <a:gs pos="96000">
                <a:srgbClr val="ACACC8"/>
              </a:gs>
              <a:gs pos="100000">
                <a:srgbClr val="ACACC8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6036926" y="3098185"/>
            <a:ext cx="946476" cy="493449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5510958" y="1293915"/>
            <a:ext cx="2022335" cy="35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07070"/>
                </a:solidFill>
                <a:latin typeface="Courier New"/>
                <a:ea typeface="Courier New"/>
                <a:cs typeface="Courier New"/>
                <a:sym typeface="Courier New"/>
              </a:rPr>
              <a:t>CPU Chip</a:t>
            </a:r>
            <a:endParaRPr/>
          </a:p>
        </p:txBody>
      </p:sp>
      <p:sp>
        <p:nvSpPr>
          <p:cNvPr id="340" name="Google Shape;340;p10"/>
          <p:cNvSpPr txBox="1"/>
          <p:nvPr/>
        </p:nvSpPr>
        <p:spPr>
          <a:xfrm>
            <a:off x="5654103" y="4186480"/>
            <a:ext cx="33652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Memory </a:t>
            </a:r>
            <a:r>
              <a:rPr lang="en-US" sz="1400" b="1">
                <a:solidFill>
                  <a:srgbClr val="707070"/>
                </a:solidFill>
                <a:latin typeface="Courier New"/>
                <a:ea typeface="Courier New"/>
                <a:cs typeface="Courier New"/>
                <a:sym typeface="Courier New"/>
              </a:rPr>
              <a:t>(DRAM chip)</a:t>
            </a:r>
            <a:endParaRPr/>
          </a:p>
        </p:txBody>
      </p:sp>
      <p:sp>
        <p:nvSpPr>
          <p:cNvPr id="341" name="Google Shape;341;p10"/>
          <p:cNvSpPr txBox="1"/>
          <p:nvPr/>
        </p:nvSpPr>
        <p:spPr>
          <a:xfrm>
            <a:off x="5631758" y="2781483"/>
            <a:ext cx="1204586" cy="35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endParaRPr sz="1400" b="1">
              <a:solidFill>
                <a:srgbClr val="7070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7014831" y="3334643"/>
            <a:ext cx="96296" cy="153590"/>
          </a:xfrm>
          <a:prstGeom prst="righ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7008646" y="5244359"/>
            <a:ext cx="96296" cy="153590"/>
          </a:xfrm>
          <a:prstGeom prst="righ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0"/>
          <p:cNvCxnSpPr>
            <a:stCxn id="343" idx="1"/>
          </p:cNvCxnSpPr>
          <p:nvPr/>
        </p:nvCxnSpPr>
        <p:spPr>
          <a:xfrm>
            <a:off x="7104942" y="5321154"/>
            <a:ext cx="759300" cy="256500"/>
          </a:xfrm>
          <a:prstGeom prst="straightConnector1">
            <a:avLst/>
          </a:prstGeom>
          <a:noFill/>
          <a:ln w="15875" cap="flat" cmpd="sng">
            <a:solidFill>
              <a:srgbClr val="C08E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10"/>
          <p:cNvSpPr txBox="1"/>
          <p:nvPr/>
        </p:nvSpPr>
        <p:spPr>
          <a:xfrm>
            <a:off x="7512534" y="5404396"/>
            <a:ext cx="1414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8E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Block </a:t>
            </a:r>
            <a:endParaRPr sz="1800" b="1" i="0" u="none" strike="noStrike" cap="none">
              <a:solidFill>
                <a:srgbClr val="C08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8E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000" b="1" i="0" u="sng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6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/>
          </a:p>
        </p:txBody>
      </p:sp>
      <p:cxnSp>
        <p:nvCxnSpPr>
          <p:cNvPr id="346" name="Google Shape;346;p10"/>
          <p:cNvCxnSpPr>
            <a:stCxn id="342" idx="1"/>
          </p:cNvCxnSpPr>
          <p:nvPr/>
        </p:nvCxnSpPr>
        <p:spPr>
          <a:xfrm rot="10800000" flipH="1">
            <a:off x="7111127" y="3013038"/>
            <a:ext cx="760200" cy="398400"/>
          </a:xfrm>
          <a:prstGeom prst="straightConnector1">
            <a:avLst/>
          </a:prstGeom>
          <a:noFill/>
          <a:ln w="19050" cap="flat" cmpd="sng">
            <a:solidFill>
              <a:srgbClr val="7777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0"/>
          <p:cNvSpPr txBox="1"/>
          <p:nvPr/>
        </p:nvSpPr>
        <p:spPr>
          <a:xfrm>
            <a:off x="7503281" y="2817697"/>
            <a:ext cx="13426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sz="1800" b="1" i="0" u="none" strike="noStrike" cap="none">
              <a:solidFill>
                <a:srgbClr val="7777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000" b="1" i="0" u="sng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6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/>
          </a:p>
        </p:txBody>
      </p:sp>
      <p:sp>
        <p:nvSpPr>
          <p:cNvPr id="348" name="Google Shape;348;p10"/>
          <p:cNvSpPr txBox="1"/>
          <p:nvPr/>
        </p:nvSpPr>
        <p:spPr>
          <a:xfrm>
            <a:off x="4525165" y="5267907"/>
            <a:ext cx="1363643" cy="6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C08E00"/>
                </a:solidFill>
                <a:latin typeface="Arial Narrow"/>
                <a:ea typeface="Arial Narrow"/>
                <a:cs typeface="Arial Narrow"/>
                <a:sym typeface="Arial Narrow"/>
              </a:rPr>
              <a:t>block containing word in red 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C08E00"/>
                </a:solidFill>
                <a:latin typeface="Arial Narrow"/>
                <a:ea typeface="Arial Narrow"/>
                <a:cs typeface="Arial Narrow"/>
                <a:sym typeface="Arial Narrow"/>
              </a:rPr>
              <a:t>being transferred</a:t>
            </a:r>
            <a:endParaRPr sz="1200" i="1">
              <a:solidFill>
                <a:srgbClr val="C08E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 rot="5400000">
            <a:off x="6368553" y="5011238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>
            <a:off x="6214261" y="2047848"/>
            <a:ext cx="586251" cy="449316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5851071" y="1760733"/>
            <a:ext cx="143977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Processor</a:t>
            </a:r>
            <a:endParaRPr sz="1200" b="1">
              <a:solidFill>
                <a:srgbClr val="7070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2" name="Google Shape;352;p10"/>
          <p:cNvCxnSpPr/>
          <p:nvPr/>
        </p:nvCxnSpPr>
        <p:spPr>
          <a:xfrm rot="10800000">
            <a:off x="6507385" y="2534032"/>
            <a:ext cx="0" cy="479053"/>
          </a:xfrm>
          <a:prstGeom prst="straightConnector1">
            <a:avLst/>
          </a:prstGeom>
          <a:noFill/>
          <a:ln w="38100" cap="flat" cmpd="sng">
            <a:solidFill>
              <a:srgbClr val="EC1322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53" name="Google Shape;353;p10"/>
          <p:cNvSpPr txBox="1"/>
          <p:nvPr/>
        </p:nvSpPr>
        <p:spPr>
          <a:xfrm>
            <a:off x="7532128" y="1345852"/>
            <a:ext cx="1320061" cy="6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only referenced word in red 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is transferred</a:t>
            </a:r>
            <a:endParaRPr sz="1200" i="1">
              <a:solidFill>
                <a:srgbClr val="EC132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54" name="Google Shape;354;p10"/>
          <p:cNvCxnSpPr/>
          <p:nvPr/>
        </p:nvCxnSpPr>
        <p:spPr>
          <a:xfrm rot="10800000" flipH="1">
            <a:off x="6598032" y="1910874"/>
            <a:ext cx="1113939" cy="981952"/>
          </a:xfrm>
          <a:prstGeom prst="straightConnector1">
            <a:avLst/>
          </a:prstGeom>
          <a:noFill/>
          <a:ln w="12700" cap="flat" cmpd="sng">
            <a:solidFill>
              <a:srgbClr val="EC13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10"/>
          <p:cNvSpPr txBox="1"/>
          <p:nvPr/>
        </p:nvSpPr>
        <p:spPr>
          <a:xfrm>
            <a:off x="476901" y="1290264"/>
            <a:ext cx="4261027" cy="215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referenced by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Processor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its Byte Address in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Memory</a:t>
            </a:r>
            <a:endParaRPr/>
          </a:p>
          <a:p>
            <a:pPr marL="231775" marR="0" lvl="0" indent="-231775" algn="l" rtl="0">
              <a:lnSpc>
                <a:spcPct val="90000"/>
              </a:lnSpc>
              <a:spcBef>
                <a:spcPts val="20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that address already in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495300" marR="0" lvl="1" indent="0" algn="l" rtl="0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data from </a:t>
            </a:r>
            <a:r>
              <a:rPr lang="en-US" sz="18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cache line</a:t>
            </a:r>
            <a:endParaRPr/>
          </a:p>
          <a:p>
            <a:pPr marL="1030288" marR="0" lvl="0" indent="-1030288" algn="l" rtl="0">
              <a:lnSpc>
                <a:spcPct val="90000"/>
              </a:lnSpc>
              <a:spcBef>
                <a:spcPts val="117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NO: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the “</a:t>
            </a:r>
            <a:r>
              <a:rPr lang="en-US" sz="18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containing block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of data from memory to cache</a:t>
            </a:r>
            <a:endParaRPr/>
          </a:p>
        </p:txBody>
      </p:sp>
      <p:sp>
        <p:nvSpPr>
          <p:cNvPr id="356" name="Google Shape;356;p10"/>
          <p:cNvSpPr txBox="1"/>
          <p:nvPr/>
        </p:nvSpPr>
        <p:spPr>
          <a:xfrm>
            <a:off x="-23792" y="4235948"/>
            <a:ext cx="4527961" cy="1827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Arial"/>
              <a:buNone/>
            </a:pPr>
            <a:r>
              <a:rPr lang="en-US" sz="1700" b="1" i="0" u="none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Line size and Block size are </a:t>
            </a:r>
            <a:r>
              <a:rPr lang="en-US" sz="1700" b="1" i="1" u="sng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always</a:t>
            </a:r>
            <a:r>
              <a:rPr lang="en-US" sz="1700" b="1" i="0" u="none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 equal:</a:t>
            </a:r>
            <a:endParaRPr/>
          </a:p>
          <a:p>
            <a:pPr marL="741363" marR="0" lvl="1" indent="-115887" algn="l" rtl="0">
              <a:lnSpc>
                <a:spcPct val="85000"/>
              </a:lnSpc>
              <a:spcBef>
                <a:spcPts val="680"/>
              </a:spcBef>
              <a:spcAft>
                <a:spcPts val="0"/>
              </a:spcAft>
              <a:buClr>
                <a:srgbClr val="A1356B"/>
              </a:buClr>
              <a:buSzPts val="1700"/>
              <a:buFont typeface="Noto Sans Symbols"/>
              <a:buChar char="▪"/>
            </a:pPr>
            <a:r>
              <a:rPr lang="en-US" sz="1700" b="0" i="0" u="none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4, 8, 32, … or 128 words</a:t>
            </a:r>
            <a:endParaRPr/>
          </a:p>
          <a:p>
            <a:pPr marL="741363" marR="0" lvl="1" indent="-115887" algn="l" rtl="0">
              <a:lnSpc>
                <a:spcPct val="85000"/>
              </a:lnSpc>
              <a:spcBef>
                <a:spcPts val="680"/>
              </a:spcBef>
              <a:spcAft>
                <a:spcPts val="0"/>
              </a:spcAft>
              <a:buClr>
                <a:srgbClr val="A1356B"/>
              </a:buClr>
              <a:buSzPts val="1700"/>
              <a:buFont typeface="Noto Sans Symbols"/>
              <a:buChar char="▪"/>
            </a:pPr>
            <a:r>
              <a:rPr lang="en-US" sz="1700" b="0" i="0" u="none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captures spatial locality</a:t>
            </a:r>
            <a:endParaRPr/>
          </a:p>
        </p:txBody>
      </p:sp>
      <p:sp>
        <p:nvSpPr>
          <p:cNvPr id="357" name="Google Shape;357;p10"/>
          <p:cNvSpPr/>
          <p:nvPr/>
        </p:nvSpPr>
        <p:spPr>
          <a:xfrm>
            <a:off x="8609867" y="1603940"/>
            <a:ext cx="117250" cy="114300"/>
          </a:xfrm>
          <a:prstGeom prst="rect">
            <a:avLst/>
          </a:prstGeom>
          <a:solidFill>
            <a:srgbClr val="EC1322"/>
          </a:solidFill>
          <a:ln w="12700" cap="flat" cmpd="sng">
            <a:solidFill>
              <a:srgbClr val="EC13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 rot="5400000">
            <a:off x="6368553" y="5347061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F30E9A6-8FC7-F052-AEC5-D7D777B3ACF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83D1A570-9F38-BE29-7A5C-AFC2AF2B8A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6" dirty="0"/>
              <a:t>Definitions: Hits and Misses</a:t>
            </a:r>
            <a:endParaRPr lang="en-US" sz="360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F4C3858F-C968-CDC3-3ADD-DA1B657CD247}"/>
              </a:ext>
            </a:extLst>
          </p:cNvPr>
          <p:cNvSpPr txBox="1"/>
          <p:nvPr/>
        </p:nvSpPr>
        <p:spPr>
          <a:xfrm>
            <a:off x="227840" y="1173861"/>
            <a:ext cx="8686800" cy="408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76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b="1" spc="-50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b="1" spc="-25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good,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5595" indent="-3429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b="1" spc="-50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2000" b="1" spc="-15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bad,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000" b="1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1499"/>
              </a:lnSpc>
              <a:spcBef>
                <a:spcPts val="405"/>
              </a:spcBef>
              <a:buChar char="—"/>
              <a:tabLst>
                <a:tab pos="7569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20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000" b="1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rate)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94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caches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higher,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</a:t>
            </a:r>
            <a:r>
              <a:rPr lang="en-US"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lectures,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1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THE BASICS OF CACHES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313508" y="1070347"/>
            <a:ext cx="79422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assume a very simple cache in which the processor requests only one Word and the blocks also consist of one Word.</a:t>
            </a:r>
            <a:endParaRPr/>
          </a:p>
        </p:txBody>
      </p:sp>
      <p:pic>
        <p:nvPicPr>
          <p:cNvPr id="382" name="Google Shape;3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0625" y="1962133"/>
            <a:ext cx="4896259" cy="353658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 txBox="1"/>
          <p:nvPr/>
        </p:nvSpPr>
        <p:spPr>
          <a:xfrm>
            <a:off x="2860765" y="1682644"/>
            <a:ext cx="1005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384" name="Google Shape;384;p13"/>
          <p:cNvSpPr txBox="1"/>
          <p:nvPr/>
        </p:nvSpPr>
        <p:spPr>
          <a:xfrm>
            <a:off x="5373188" y="1682644"/>
            <a:ext cx="1005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689065" y="5701999"/>
            <a:ext cx="7191102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know if the word referenced is in the cache? </a:t>
            </a:r>
            <a:endParaRPr dirty="0"/>
          </a:p>
          <a:p>
            <a:pPr marL="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it is in cache, how do we find it?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25D3933-1579-E693-172C-DCC4C5475BB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B2D1DA12-AF7B-C33A-860D-54F596A7D2B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STRATEGY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235132" y="1418096"/>
            <a:ext cx="794221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way to assign a location in the cache for each word in memory is to assign the cache location based on the address of the word in memory.</a:t>
            </a:r>
            <a:endParaRPr/>
          </a:p>
        </p:txBody>
      </p:sp>
      <p:sp>
        <p:nvSpPr>
          <p:cNvPr id="392" name="Google Shape;392;p14"/>
          <p:cNvSpPr txBox="1"/>
          <p:nvPr/>
        </p:nvSpPr>
        <p:spPr>
          <a:xfrm>
            <a:off x="10945" y="2764091"/>
            <a:ext cx="9106929" cy="182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5715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all direct-mapped caches use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of address bits to map main memory blocks to their storage location in the cache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Cache line number for storage   =   </a:t>
            </a:r>
            <a:endParaRPr/>
          </a:p>
          <a:p>
            <a:pPr marL="86201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  { [block address]  </a:t>
            </a:r>
            <a:r>
              <a:rPr lang="en-US" sz="1800" b="0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modulo</a:t>
            </a:r>
            <a:r>
              <a:rPr lang="en-US" sz="1800" b="0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 [number of blocks in the cache] }</a:t>
            </a:r>
            <a:endParaRPr/>
          </a:p>
          <a:p>
            <a:pPr marL="862012" marR="0" lvl="2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Google Shape;393;p14"/>
              <p:cNvSpPr txBox="1"/>
              <p:nvPr/>
            </p:nvSpPr>
            <p:spPr>
              <a:xfrm>
                <a:off x="411510" y="4867519"/>
                <a:ext cx="8320980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/>
                        <a:sym typeface="Courier New"/>
                      </a:rPr>
                      <m:t>→</m:t>
                    </m:r>
                  </m:oMath>
                </a14:m>
                <a:r>
                  <a:rPr lang="en-US" sz="1800" b="1" i="0" u="none" strike="noStrike" cap="none" dirty="0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mod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function can be realized for free by ignoring some higher address bits!!!</a:t>
                </a:r>
                <a:endParaRPr sz="18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93" name="Google Shape;393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10" y="4867519"/>
                <a:ext cx="8320980" cy="369291"/>
              </a:xfrm>
              <a:prstGeom prst="rect">
                <a:avLst/>
              </a:prstGeom>
              <a:blipFill>
                <a:blip r:embed="rId3"/>
                <a:stretch>
                  <a:fillRect t="-11475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D285E1C5-01E4-EB6E-64D0-2C5BCD8C5C39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EF7B990-80E9-A101-6334-1A168161314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5" descr="f05-05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2451376"/>
            <a:ext cx="5128437" cy="370232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5"/>
          <p:cNvSpPr txBox="1"/>
          <p:nvPr/>
        </p:nvSpPr>
        <p:spPr>
          <a:xfrm>
            <a:off x="684213" y="1125538"/>
            <a:ext cx="8270875" cy="11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225425" marR="0" lvl="0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determined by address</a:t>
            </a:r>
            <a:endParaRPr/>
          </a:p>
          <a:p>
            <a:pPr marL="225425" marR="0" lvl="0" indent="-225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mapped: only one choice of cache line to use:</a:t>
            </a:r>
            <a:endParaRPr/>
          </a:p>
          <a:p>
            <a:pPr marL="495300" marR="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[Block address] mod [#Blocks in cache]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6025017" y="2962119"/>
            <a:ext cx="2646544" cy="34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#Blocks is a power of 2</a:t>
            </a:r>
            <a:endParaRPr/>
          </a:p>
          <a:p>
            <a:pPr marL="2286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 low-order address bits to determine bin (cache line)</a:t>
            </a:r>
            <a:endParaRPr/>
          </a:p>
          <a:p>
            <a:pPr marL="2286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n-US" sz="20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Here every 8</a:t>
            </a:r>
            <a:r>
              <a:rPr lang="en-US" sz="2000" i="1" baseline="30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</a:t>
            </a:r>
            <a:r>
              <a:rPr lang="en-US" sz="2000" i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block of memory maps to same line of cache</a:t>
            </a:r>
            <a:endParaRPr sz="2000" i="1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2455817" y="2603863"/>
            <a:ext cx="1593669" cy="35825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400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5"/>
          <p:cNvCxnSpPr>
            <a:stCxn id="402" idx="3"/>
            <a:endCxn id="404" idx="1"/>
          </p:cNvCxnSpPr>
          <p:nvPr/>
        </p:nvCxnSpPr>
        <p:spPr>
          <a:xfrm rot="10800000" flipH="1">
            <a:off x="4049486" y="2598191"/>
            <a:ext cx="363600" cy="184800"/>
          </a:xfrm>
          <a:prstGeom prst="straightConnector1">
            <a:avLst/>
          </a:prstGeom>
          <a:noFill/>
          <a:ln w="19050" cap="flat" cmpd="sng">
            <a:solidFill>
              <a:srgbClr val="84002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4" name="Google Shape;404;p15"/>
          <p:cNvSpPr txBox="1"/>
          <p:nvPr/>
        </p:nvSpPr>
        <p:spPr>
          <a:xfrm>
            <a:off x="4413068" y="2413659"/>
            <a:ext cx="2048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840028"/>
                </a:solidFill>
                <a:latin typeface="Arial Narrow"/>
                <a:ea typeface="Arial Narrow"/>
                <a:cs typeface="Arial Narrow"/>
                <a:sym typeface="Arial Narrow"/>
              </a:rPr>
              <a:t>#Blocks in cache = 8</a:t>
            </a:r>
            <a:endParaRPr sz="1800" i="1">
              <a:solidFill>
                <a:srgbClr val="840028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405" name="Google Shape;405;p15"/>
          <p:cNvGrpSpPr/>
          <p:nvPr/>
        </p:nvGrpSpPr>
        <p:grpSpPr>
          <a:xfrm>
            <a:off x="1137690" y="6064421"/>
            <a:ext cx="1379410" cy="506535"/>
            <a:chOff x="1137690" y="6064421"/>
            <a:chExt cx="1379410" cy="506535"/>
          </a:xfrm>
        </p:grpSpPr>
        <p:cxnSp>
          <p:nvCxnSpPr>
            <p:cNvPr id="406" name="Google Shape;406;p15"/>
            <p:cNvCxnSpPr/>
            <p:nvPr/>
          </p:nvCxnSpPr>
          <p:spPr>
            <a:xfrm>
              <a:off x="1137690" y="6064421"/>
              <a:ext cx="287384" cy="286608"/>
            </a:xfrm>
            <a:prstGeom prst="straightConnector1">
              <a:avLst/>
            </a:prstGeom>
            <a:noFill/>
            <a:ln w="19050" cap="flat" cmpd="sng">
              <a:solidFill>
                <a:srgbClr val="84002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7" name="Google Shape;407;p15"/>
            <p:cNvSpPr txBox="1"/>
            <p:nvPr/>
          </p:nvSpPr>
          <p:spPr>
            <a:xfrm>
              <a:off x="1377044" y="6201624"/>
              <a:ext cx="1140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8400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 mod 8 =1</a:t>
              </a:r>
              <a:endParaRPr/>
            </a:p>
          </p:txBody>
        </p:sp>
      </p:grpSp>
      <p:sp>
        <p:nvSpPr>
          <p:cNvPr id="408" name="Google Shape;408;p15"/>
          <p:cNvSpPr/>
          <p:nvPr/>
        </p:nvSpPr>
        <p:spPr>
          <a:xfrm rot="5400000">
            <a:off x="946850" y="5863111"/>
            <a:ext cx="139337" cy="24234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8400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15"/>
          <p:cNvGrpSpPr/>
          <p:nvPr/>
        </p:nvGrpSpPr>
        <p:grpSpPr>
          <a:xfrm>
            <a:off x="5575300" y="6061917"/>
            <a:ext cx="1433431" cy="498569"/>
            <a:chOff x="1189467" y="6072387"/>
            <a:chExt cx="1433431" cy="498569"/>
          </a:xfrm>
        </p:grpSpPr>
        <p:cxnSp>
          <p:nvCxnSpPr>
            <p:cNvPr id="410" name="Google Shape;410;p15"/>
            <p:cNvCxnSpPr/>
            <p:nvPr/>
          </p:nvCxnSpPr>
          <p:spPr>
            <a:xfrm>
              <a:off x="1189467" y="6072387"/>
              <a:ext cx="235607" cy="278642"/>
            </a:xfrm>
            <a:prstGeom prst="straightConnector1">
              <a:avLst/>
            </a:prstGeom>
            <a:noFill/>
            <a:ln w="19050" cap="flat" cmpd="sng">
              <a:solidFill>
                <a:srgbClr val="84002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1" name="Google Shape;411;p15"/>
            <p:cNvSpPr txBox="1"/>
            <p:nvPr/>
          </p:nvSpPr>
          <p:spPr>
            <a:xfrm>
              <a:off x="1377044" y="6201624"/>
              <a:ext cx="124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8400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29 mod 8 =5</a:t>
              </a:r>
              <a:endParaRPr/>
            </a:p>
          </p:txBody>
        </p:sp>
      </p:grpSp>
      <p:sp>
        <p:nvSpPr>
          <p:cNvPr id="412" name="Google Shape;412;p15"/>
          <p:cNvSpPr/>
          <p:nvPr/>
        </p:nvSpPr>
        <p:spPr>
          <a:xfrm rot="5400000">
            <a:off x="5439411" y="5867883"/>
            <a:ext cx="139337" cy="24234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8400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6B0E4E6-55CA-F250-6317-A91F099FE436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832DF918-9CE8-36F9-B2F6-C7F4DF1E37C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pic>
        <p:nvPicPr>
          <p:cNvPr id="418" name="Google Shape;418;p16" descr="f05-05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279" y="762000"/>
            <a:ext cx="5144588" cy="3713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6"/>
          <p:cNvSpPr txBox="1"/>
          <p:nvPr/>
        </p:nvSpPr>
        <p:spPr>
          <a:xfrm>
            <a:off x="235133" y="1346579"/>
            <a:ext cx="447829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cache location can contain the contents of different memory locations, how can we know if the data in the cache corresponds to a requested word?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Google Shape;420;p16"/>
              <p:cNvSpPr txBox="1"/>
              <p:nvPr/>
            </p:nvSpPr>
            <p:spPr>
              <a:xfrm>
                <a:off x="150282" y="4567379"/>
                <a:ext cx="8479971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840028"/>
                  </a:buClr>
                  <a:buSzPts val="1800"/>
                  <a:buFont typeface="Noto Sans Symbols"/>
                  <a:buChar char="▪"/>
                </a:pPr>
                <a:r>
                  <a:rPr lang="en-US" sz="1800" b="1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Tag</a:t>
                </a:r>
                <a:r>
                  <a:rPr lang="en-US" sz="1800" dirty="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contains the address information to identify whether a word in the cache corresponds to a requested word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 b="1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tag</a:t>
                </a:r>
                <a:r>
                  <a:rPr lang="en-U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only contains the upper portion of the address corresponding to the bits that are not used as an index into the cache. </a:t>
                </a:r>
                <a:endParaRPr dirty="0"/>
              </a:p>
            </p:txBody>
          </p:sp>
        </mc:Choice>
        <mc:Fallback xmlns="">
          <p:sp>
            <p:nvSpPr>
              <p:cNvPr id="420" name="Google Shape;420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" y="4567379"/>
                <a:ext cx="8479971" cy="923289"/>
              </a:xfrm>
              <a:prstGeom prst="rect">
                <a:avLst/>
              </a:prstGeom>
              <a:blipFill>
                <a:blip r:embed="rId4"/>
                <a:stretch>
                  <a:fillRect l="-647" t="-3289" r="-503" b="-8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1" name="Google Shape;421;p16"/>
          <p:cNvGrpSpPr/>
          <p:nvPr/>
        </p:nvGrpSpPr>
        <p:grpSpPr>
          <a:xfrm>
            <a:off x="3906923" y="4241562"/>
            <a:ext cx="1622061" cy="429336"/>
            <a:chOff x="3906923" y="4393155"/>
            <a:chExt cx="1622061" cy="429336"/>
          </a:xfrm>
        </p:grpSpPr>
        <p:sp>
          <p:nvSpPr>
            <p:cNvPr id="422" name="Google Shape;422;p16"/>
            <p:cNvSpPr/>
            <p:nvPr/>
          </p:nvSpPr>
          <p:spPr>
            <a:xfrm rot="5400000">
              <a:off x="4664365" y="4350539"/>
              <a:ext cx="139337" cy="22457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 rot="5400000">
              <a:off x="4459001" y="4391853"/>
              <a:ext cx="139338" cy="14194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84002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4" name="Google Shape;424;p16"/>
            <p:cNvCxnSpPr/>
            <p:nvPr/>
          </p:nvCxnSpPr>
          <p:spPr>
            <a:xfrm>
              <a:off x="4846319" y="4532493"/>
              <a:ext cx="175261" cy="9509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5" name="Google Shape;425;p16"/>
            <p:cNvSpPr txBox="1"/>
            <p:nvPr/>
          </p:nvSpPr>
          <p:spPr>
            <a:xfrm>
              <a:off x="4933949" y="4458306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Index</a:t>
              </a:r>
              <a:endParaRPr/>
            </a:p>
          </p:txBody>
        </p:sp>
        <p:cxnSp>
          <p:nvCxnSpPr>
            <p:cNvPr id="426" name="Google Shape;426;p16"/>
            <p:cNvCxnSpPr/>
            <p:nvPr/>
          </p:nvCxnSpPr>
          <p:spPr>
            <a:xfrm flipH="1">
              <a:off x="4250010" y="4462824"/>
              <a:ext cx="177809" cy="117214"/>
            </a:xfrm>
            <a:prstGeom prst="straightConnector1">
              <a:avLst/>
            </a:prstGeom>
            <a:noFill/>
            <a:ln w="9525" cap="flat" cmpd="sng">
              <a:solidFill>
                <a:srgbClr val="84002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7" name="Google Shape;427;p16"/>
            <p:cNvSpPr txBox="1"/>
            <p:nvPr/>
          </p:nvSpPr>
          <p:spPr>
            <a:xfrm>
              <a:off x="3906923" y="4483937"/>
              <a:ext cx="4545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8400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Tag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Google Shape;428;p16"/>
              <p:cNvSpPr txBox="1"/>
              <p:nvPr/>
            </p:nvSpPr>
            <p:spPr>
              <a:xfrm>
                <a:off x="187833" y="5665715"/>
                <a:ext cx="847997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840028"/>
                  </a:buClr>
                  <a:buSzPts val="1800"/>
                  <a:buFont typeface="Noto Sans Symbols"/>
                  <a:buChar char="▪"/>
                </a:pPr>
                <a:r>
                  <a:rPr lang="en-US" sz="1800" b="1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Valid bit</a:t>
                </a:r>
                <a:r>
                  <a:rPr lang="en-US" sz="1800" dirty="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indicates whether an entry contains a valid address. If the bit is not set, there cannot be a match for this block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For instance, when a processor starts up, the cache does not have good data</a:t>
                </a:r>
                <a:endParaRPr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28" name="Google Shape;428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33" y="5665715"/>
                <a:ext cx="8479971" cy="923330"/>
              </a:xfrm>
              <a:prstGeom prst="rect">
                <a:avLst/>
              </a:prstGeom>
              <a:blipFill>
                <a:blip r:embed="rId5"/>
                <a:stretch>
                  <a:fillRect l="-647" t="-3289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56A30194-A580-CDB5-67B6-7D2C5BCA2E5E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82BF3EF-001D-8700-D455-6DE4AFD5900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" name="Google Shape;433;p17"/>
          <p:cNvGraphicFramePr/>
          <p:nvPr/>
        </p:nvGraphicFramePr>
        <p:xfrm>
          <a:off x="2058842" y="3080716"/>
          <a:ext cx="512805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4" name="Google Shape;434;p17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435" name="Google Shape;435;p17"/>
          <p:cNvGraphicFramePr/>
          <p:nvPr/>
        </p:nvGraphicFramePr>
        <p:xfrm>
          <a:off x="1830241" y="1996324"/>
          <a:ext cx="5671775" cy="670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 (Byte)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line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10 110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6" name="Google Shape;436;p17"/>
          <p:cNvSpPr txBox="1"/>
          <p:nvPr/>
        </p:nvSpPr>
        <p:spPr>
          <a:xfrm>
            <a:off x="377794" y="1025954"/>
            <a:ext cx="8524382" cy="72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CPU references addresses {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26, 22,  26, 16, 3, 16, 18} in that order.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Sought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Indicate contents of cache after each reference and calculate the hit rate.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17"/>
          <p:cNvCxnSpPr/>
          <p:nvPr/>
        </p:nvCxnSpPr>
        <p:spPr>
          <a:xfrm rot="10800000" flipH="1">
            <a:off x="5699760" y="3566160"/>
            <a:ext cx="1882140" cy="2186086"/>
          </a:xfrm>
          <a:prstGeom prst="straightConnector1">
            <a:avLst/>
          </a:prstGeom>
          <a:noFill/>
          <a:ln w="15875" cap="flat" cmpd="sng">
            <a:solidFill>
              <a:srgbClr val="EC132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8" name="Google Shape;438;p17"/>
          <p:cNvSpPr txBox="1"/>
          <p:nvPr/>
        </p:nvSpPr>
        <p:spPr>
          <a:xfrm>
            <a:off x="7498491" y="3346141"/>
            <a:ext cx="132546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Mem[10110] =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r>
              <a:rPr lang="en-US" sz="16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 that is stored at address 10110.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EC132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39" name="Google Shape;439;p17"/>
          <p:cNvCxnSpPr/>
          <p:nvPr/>
        </p:nvCxnSpPr>
        <p:spPr>
          <a:xfrm flipH="1">
            <a:off x="2831143" y="2588917"/>
            <a:ext cx="1408668" cy="3163330"/>
          </a:xfrm>
          <a:prstGeom prst="straightConnector1">
            <a:avLst/>
          </a:prstGeom>
          <a:noFill/>
          <a:ln w="19050" cap="flat" cmpd="sng">
            <a:solidFill>
              <a:srgbClr val="EC132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40" name="Google Shape;440;p17"/>
          <p:cNvCxnSpPr>
            <a:endCxn id="441" idx="1"/>
          </p:cNvCxnSpPr>
          <p:nvPr/>
        </p:nvCxnSpPr>
        <p:spPr>
          <a:xfrm>
            <a:off x="3992684" y="2588840"/>
            <a:ext cx="71400" cy="3230100"/>
          </a:xfrm>
          <a:prstGeom prst="straightConnector1">
            <a:avLst/>
          </a:prstGeom>
          <a:noFill/>
          <a:ln w="19050" cap="flat" cmpd="sng">
            <a:solidFill>
              <a:srgbClr val="EC132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42" name="Google Shape;442;p17"/>
          <p:cNvSpPr/>
          <p:nvPr/>
        </p:nvSpPr>
        <p:spPr>
          <a:xfrm>
            <a:off x="4119851" y="2373330"/>
            <a:ext cx="431515" cy="215587"/>
          </a:xfrm>
          <a:prstGeom prst="ellipse">
            <a:avLst/>
          </a:prstGeom>
          <a:noFill/>
          <a:ln w="19050" cap="flat" cmpd="sng">
            <a:solidFill>
              <a:srgbClr val="777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17"/>
          <p:cNvGrpSpPr/>
          <p:nvPr/>
        </p:nvGrpSpPr>
        <p:grpSpPr>
          <a:xfrm>
            <a:off x="581135" y="1935480"/>
            <a:ext cx="1237683" cy="4411980"/>
            <a:chOff x="581135" y="1935480"/>
            <a:chExt cx="1237683" cy="4411980"/>
          </a:xfrm>
        </p:grpSpPr>
        <p:sp>
          <p:nvSpPr>
            <p:cNvPr id="444" name="Google Shape;444;p17"/>
            <p:cNvSpPr/>
            <p:nvPr/>
          </p:nvSpPr>
          <p:spPr>
            <a:xfrm flipH="1">
              <a:off x="1582090" y="1935480"/>
              <a:ext cx="174635" cy="77628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A135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 txBox="1"/>
            <p:nvPr/>
          </p:nvSpPr>
          <p:spPr>
            <a:xfrm>
              <a:off x="581135" y="2031235"/>
              <a:ext cx="10118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reference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information</a:t>
              </a:r>
              <a:endParaRPr/>
            </a:p>
          </p:txBody>
        </p:sp>
        <p:sp>
          <p:nvSpPr>
            <p:cNvPr id="446" name="Google Shape;446;p17"/>
            <p:cNvSpPr txBox="1"/>
            <p:nvPr/>
          </p:nvSpPr>
          <p:spPr>
            <a:xfrm>
              <a:off x="743110" y="4420243"/>
              <a:ext cx="81945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cache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contents</a:t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1582090" y="3077803"/>
              <a:ext cx="236728" cy="3269657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A135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4773007" y="2295362"/>
            <a:ext cx="1068183" cy="370386"/>
            <a:chOff x="4773007" y="2295362"/>
            <a:chExt cx="1068183" cy="370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Google Shape;449;p17"/>
                <p:cNvSpPr txBox="1"/>
                <p:nvPr/>
              </p:nvSpPr>
              <p:spPr>
                <a:xfrm>
                  <a:off x="4773007" y="2296457"/>
                  <a:ext cx="410690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A1356B"/>
                    </a:buClr>
                    <a:buSzPts val="1800"/>
                    <a:buFont typeface="Arial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u="none" strike="noStrike" cap="none" smtClean="0">
                            <a:solidFill>
                              <a:srgbClr val="A1356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→</m:t>
                        </m:r>
                      </m:oMath>
                    </m:oMathPara>
                  </a14:m>
                  <a:endParaRPr sz="1800" b="0" i="0" u="none" strike="noStrike" cap="none" dirty="0">
                    <a:solidFill>
                      <a:srgbClr val="A1356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449" name="Google Shape;449;p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007" y="2296457"/>
                  <a:ext cx="410690" cy="3692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" name="Google Shape;450;p17"/>
            <p:cNvSpPr txBox="1"/>
            <p:nvPr/>
          </p:nvSpPr>
          <p:spPr>
            <a:xfrm>
              <a:off x="5154206" y="2295362"/>
              <a:ext cx="6869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80"/>
                <a:buFont typeface="Noto Sans Symbol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17"/>
          <p:cNvSpPr txBox="1"/>
          <p:nvPr/>
        </p:nvSpPr>
        <p:spPr>
          <a:xfrm>
            <a:off x="6444024" y="2310217"/>
            <a:ext cx="7385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17"/>
          <p:cNvGrpSpPr/>
          <p:nvPr/>
        </p:nvGrpSpPr>
        <p:grpSpPr>
          <a:xfrm>
            <a:off x="3341114" y="5634274"/>
            <a:ext cx="236727" cy="369332"/>
            <a:chOff x="-1896664" y="6097611"/>
            <a:chExt cx="236727" cy="369332"/>
          </a:xfrm>
        </p:grpSpPr>
        <p:sp>
          <p:nvSpPr>
            <p:cNvPr id="453" name="Google Shape;453;p17"/>
            <p:cNvSpPr/>
            <p:nvPr/>
          </p:nvSpPr>
          <p:spPr>
            <a:xfrm>
              <a:off x="-1859288" y="6162794"/>
              <a:ext cx="161975" cy="23896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 txBox="1"/>
            <p:nvPr/>
          </p:nvSpPr>
          <p:spPr>
            <a:xfrm>
              <a:off x="-1896664" y="6097611"/>
              <a:ext cx="236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1080"/>
                <a:buFont typeface="Noto Sans Symbols"/>
                <a:buNone/>
              </a:pPr>
              <a:r>
                <a:rPr lang="en-US" sz="18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7"/>
          <p:cNvSpPr txBox="1"/>
          <p:nvPr/>
        </p:nvSpPr>
        <p:spPr>
          <a:xfrm>
            <a:off x="5012112" y="5634274"/>
            <a:ext cx="1916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Mem[10110]</a:t>
            </a:r>
            <a:endParaRPr sz="1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4064084" y="5634274"/>
            <a:ext cx="478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812CF54-A353-2AC1-F16A-AD0C464DED8D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A1970CC-4160-A16F-91C8-2649F6775B7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747636" y="1052512"/>
            <a:ext cx="7455694" cy="467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1600" b="1" i="0" u="none" strike="noStrike" cap="none" dirty="0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-US" sz="1600" b="1" i="0" u="none" strike="noStrike" cap="none" dirty="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600" b="1" i="0" u="none" strike="noStrike" cap="none" dirty="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1600" b="1" i="0" u="none" strike="noStrike" cap="none" dirty="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located on the </a:t>
            </a:r>
            <a:r>
              <a:rPr lang="en-US" sz="1600" b="0" i="0" u="none" strike="noStrike" cap="none" dirty="0">
                <a:solidFill>
                  <a:srgbClr val="707070"/>
                </a:solidFill>
                <a:latin typeface="Arial"/>
                <a:ea typeface="Arial"/>
                <a:cs typeface="Arial"/>
                <a:sym typeface="Arial"/>
              </a:rPr>
              <a:t>motherboard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endParaRPr sz="7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</a:pPr>
            <a:endParaRPr sz="1100" b="1" i="0" u="none" strike="noStrike" cap="none" dirty="0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Memory Request Occurs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Instruction:</a:t>
            </a:r>
            <a:r>
              <a:rPr lang="en-US" sz="1600" b="0" i="0" u="none" strike="noStrike" cap="none" dirty="0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Counter contains address of next instruction to fetch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(offset + base) address from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$t0,offset(base)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endParaRPr sz="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33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600" b="1" i="0" u="none" strike="noStrike" cap="none" dirty="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outputs address bits over </a:t>
            </a:r>
            <a:r>
              <a:rPr lang="en-US" sz="1600" b="1" i="0" u="none" strike="noStrike" cap="none" dirty="0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Address Bus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600" b="1" i="0" u="none" strike="noStrike" cap="none" dirty="0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then asserts     </a:t>
            </a:r>
            <a:r>
              <a:rPr lang="en-US" sz="1600" b="1" i="0" u="none" strike="noStrike" cap="none" dirty="0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Control Signals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R/W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</a:t>
            </a:r>
            <a:endParaRPr dirty="0"/>
          </a:p>
          <a:p>
            <a:pPr marL="233363" marR="0" lvl="0" indent="-233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endParaRPr sz="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3363" marR="0" lvl="0" indent="-233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 </a:t>
            </a:r>
            <a:r>
              <a:rPr lang="en-US" sz="1600" b="1" dirty="0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1600" b="0" i="0" u="none" strike="noStrike" cap="none" dirty="0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receives </a:t>
            </a:r>
            <a:r>
              <a:rPr lang="en-US" sz="1600" b="1" i="0" u="none" strike="noStrike" cap="none" dirty="0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1" i="0" u="none" strike="noStrike" cap="none" dirty="0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looks up the data value at that address, and sends the data bits over the </a:t>
            </a:r>
            <a:r>
              <a:rPr lang="en-US" sz="1600" b="1" i="0" u="none" strike="noStrike" cap="none" dirty="0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Data Bus</a:t>
            </a:r>
            <a:r>
              <a:rPr lang="en-US" sz="1600" b="1" i="0" u="none" strike="noStrike" cap="none" dirty="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600" b="1" i="0" u="none" strike="noStrike" cap="none" dirty="0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1000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2888481" y="1468979"/>
            <a:ext cx="3338463" cy="1421546"/>
            <a:chOff x="7172325" y="1468979"/>
            <a:chExt cx="3338463" cy="1421546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7376379" y="1488029"/>
              <a:ext cx="2692955" cy="998678"/>
              <a:chOff x="5974523" y="4848681"/>
              <a:chExt cx="2692955" cy="998678"/>
            </a:xfrm>
          </p:grpSpPr>
          <p:grpSp>
            <p:nvGrpSpPr>
              <p:cNvPr id="112" name="Google Shape;112;p3"/>
              <p:cNvGrpSpPr/>
              <p:nvPr/>
            </p:nvGrpSpPr>
            <p:grpSpPr>
              <a:xfrm>
                <a:off x="5974523" y="4848681"/>
                <a:ext cx="2692955" cy="998678"/>
                <a:chOff x="5715879" y="2509610"/>
                <a:chExt cx="2692955" cy="998678"/>
              </a:xfrm>
            </p:grpSpPr>
            <p:grpSp>
              <p:nvGrpSpPr>
                <p:cNvPr id="113" name="Google Shape;113;p3"/>
                <p:cNvGrpSpPr/>
                <p:nvPr/>
              </p:nvGrpSpPr>
              <p:grpSpPr>
                <a:xfrm>
                  <a:off x="5715879" y="2622772"/>
                  <a:ext cx="2692955" cy="885516"/>
                  <a:chOff x="5715879" y="2622772"/>
                  <a:chExt cx="2692955" cy="885516"/>
                </a:xfrm>
              </p:grpSpPr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5771120" y="2639493"/>
                    <a:ext cx="830622" cy="868795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EC1322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3"/>
                  <p:cNvSpPr txBox="1"/>
                  <p:nvPr/>
                </p:nvSpPr>
                <p:spPr>
                  <a:xfrm>
                    <a:off x="5715879" y="2930318"/>
                    <a:ext cx="123825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C08E00"/>
                      </a:buClr>
                      <a:buSzPts val="1400"/>
                      <a:buFont typeface="Arial Narrow"/>
                      <a:buNone/>
                    </a:pPr>
                    <a:r>
                      <a:rPr lang="en-US" sz="1400" b="1" i="0" u="none" strike="noStrike" cap="none">
                        <a:solidFill>
                          <a:srgbClr val="C08E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     </a:t>
                    </a:r>
                    <a:r>
                      <a:rPr lang="en-US" sz="1400" b="1" i="0" u="none" strike="noStrike" cap="none">
                        <a:solidFill>
                          <a:srgbClr val="840028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CPU</a:t>
                    </a: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>
                    <a:off x="7578212" y="2622772"/>
                    <a:ext cx="830622" cy="868795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EC1322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Google Shape;117;p3"/>
                  <p:cNvSpPr txBox="1"/>
                  <p:nvPr/>
                </p:nvSpPr>
                <p:spPr>
                  <a:xfrm>
                    <a:off x="7592988" y="2930318"/>
                    <a:ext cx="81074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 Narrow"/>
                      <a:buNone/>
                    </a:pPr>
                    <a:r>
                      <a:rPr lang="en-US" sz="1400" b="1" i="0" u="none" strike="noStrike" cap="none">
                        <a:solidFill>
                          <a:srgbClr val="000000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 </a:t>
                    </a:r>
                    <a:r>
                      <a:rPr lang="en-US" sz="1400" b="1" i="0" u="none" strike="noStrike" cap="none">
                        <a:solidFill>
                          <a:srgbClr val="7777A5"/>
                        </a:solidFill>
                        <a:latin typeface="Arial Narrow"/>
                        <a:ea typeface="Arial Narrow"/>
                        <a:cs typeface="Arial Narrow"/>
                        <a:sym typeface="Arial Narrow"/>
                      </a:rPr>
                      <a:t>Memory</a:t>
                    </a:r>
                    <a:endParaRPr/>
                  </a:p>
                </p:txBody>
              </p:sp>
            </p:grpSp>
            <p:cxnSp>
              <p:nvCxnSpPr>
                <p:cNvPr id="118" name="Google Shape;118;p3"/>
                <p:cNvCxnSpPr/>
                <p:nvPr/>
              </p:nvCxnSpPr>
              <p:spPr>
                <a:xfrm>
                  <a:off x="6648562" y="2788812"/>
                  <a:ext cx="887122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lg" len="lg"/>
                </a:ln>
              </p:spPr>
            </p:cxnSp>
            <p:cxnSp>
              <p:nvCxnSpPr>
                <p:cNvPr id="119" name="Google Shape;119;p3"/>
                <p:cNvCxnSpPr/>
                <p:nvPr/>
              </p:nvCxnSpPr>
              <p:spPr>
                <a:xfrm>
                  <a:off x="6648562" y="3418586"/>
                  <a:ext cx="887122" cy="0"/>
                </a:xfrm>
                <a:prstGeom prst="straightConnector1">
                  <a:avLst/>
                </a:prstGeom>
                <a:noFill/>
                <a:ln w="15875" cap="flat" cmpd="sng">
                  <a:solidFill>
                    <a:srgbClr val="000000"/>
                  </a:solidFill>
                  <a:prstDash val="solid"/>
                  <a:round/>
                  <a:headEnd type="triangle" w="lg" len="lg"/>
                  <a:tailEnd type="triangle" w="lg" len="lg"/>
                </a:ln>
              </p:spPr>
            </p:cxnSp>
            <p:sp>
              <p:nvSpPr>
                <p:cNvPr id="120" name="Google Shape;120;p3"/>
                <p:cNvSpPr txBox="1"/>
                <p:nvPr/>
              </p:nvSpPr>
              <p:spPr>
                <a:xfrm>
                  <a:off x="6712745" y="2509610"/>
                  <a:ext cx="123825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EC1322"/>
                    </a:buClr>
                    <a:buSzPts val="1400"/>
                    <a:buFont typeface="Arial Narrow"/>
                    <a:buNone/>
                  </a:pPr>
                  <a:r>
                    <a:rPr lang="en-US" sz="1400" b="0" i="1" u="none" strike="noStrike" cap="none">
                      <a:solidFill>
                        <a:srgbClr val="EC1322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address</a:t>
                  </a:r>
                  <a:endParaRPr/>
                </a:p>
              </p:txBody>
            </p:sp>
            <p:sp>
              <p:nvSpPr>
                <p:cNvPr id="121" name="Google Shape;121;p3"/>
                <p:cNvSpPr txBox="1"/>
                <p:nvPr/>
              </p:nvSpPr>
              <p:spPr>
                <a:xfrm>
                  <a:off x="6833108" y="3156946"/>
                  <a:ext cx="126216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EC1322"/>
                    </a:buClr>
                    <a:buSzPts val="1400"/>
                    <a:buFont typeface="Arial Narrow"/>
                    <a:buNone/>
                  </a:pPr>
                  <a:r>
                    <a:rPr lang="en-US" sz="1400" b="0" i="1" u="none" strike="noStrike" cap="none">
                      <a:solidFill>
                        <a:srgbClr val="EC1322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rPr>
                    <a:t>data</a:t>
                  </a:r>
                  <a:endParaRPr/>
                </a:p>
              </p:txBody>
            </p:sp>
          </p:grpSp>
          <p:sp>
            <p:nvSpPr>
              <p:cNvPr id="122" name="Google Shape;122;p3"/>
              <p:cNvSpPr txBox="1"/>
              <p:nvPr/>
            </p:nvSpPr>
            <p:spPr>
              <a:xfrm>
                <a:off x="7012135" y="5172349"/>
                <a:ext cx="69067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400"/>
                  <a:buFont typeface="Arial Narrow"/>
                  <a:buNone/>
                </a:pPr>
                <a:r>
                  <a:rPr lang="en-US" sz="1400" b="0" i="1" u="none" strike="noStrike" cap="none">
                    <a:solidFill>
                      <a:srgbClr val="EC132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control</a:t>
                </a:r>
                <a:endParaRPr/>
              </a:p>
            </p:txBody>
          </p:sp>
          <p:cxnSp>
            <p:nvCxnSpPr>
              <p:cNvPr id="123" name="Google Shape;123;p3"/>
              <p:cNvCxnSpPr/>
              <p:nvPr/>
            </p:nvCxnSpPr>
            <p:spPr>
              <a:xfrm>
                <a:off x="6907206" y="5429139"/>
                <a:ext cx="887122" cy="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</p:grpSp>
        <p:sp>
          <p:nvSpPr>
            <p:cNvPr id="124" name="Google Shape;124;p3"/>
            <p:cNvSpPr/>
            <p:nvPr/>
          </p:nvSpPr>
          <p:spPr>
            <a:xfrm>
              <a:off x="7172325" y="1468979"/>
              <a:ext cx="3143250" cy="1142344"/>
            </a:xfrm>
            <a:prstGeom prst="rect">
              <a:avLst/>
            </a:prstGeom>
            <a:noFill/>
            <a:ln w="22225" cap="flat" cmpd="sng">
              <a:solidFill>
                <a:srgbClr val="70707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9395825" y="2582748"/>
              <a:ext cx="11149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7070"/>
                </a:buClr>
                <a:buSzPts val="1400"/>
                <a:buFont typeface="Arial Narrow"/>
                <a:buNone/>
              </a:pPr>
              <a:r>
                <a:rPr lang="en-US" sz="1400" b="0" i="1" u="none" strike="noStrike" cap="none">
                  <a:solidFill>
                    <a:srgbClr val="70707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Motherboard</a:t>
              </a:r>
              <a:endParaRPr/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226482" y="308642"/>
            <a:ext cx="8741229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ctr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COMPUTER ABSTRACTION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5604C78-5509-A330-58EC-CDAA53F42557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1DC0821-BF4E-49F1-9002-D33E1A3622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461" name="Google Shape;461;p18"/>
          <p:cNvGraphicFramePr/>
          <p:nvPr/>
        </p:nvGraphicFramePr>
        <p:xfrm>
          <a:off x="1890713" y="2711290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62" name="Google Shape;462;p18"/>
          <p:cNvGraphicFramePr/>
          <p:nvPr/>
        </p:nvGraphicFramePr>
        <p:xfrm>
          <a:off x="1890713" y="1412240"/>
          <a:ext cx="6072175" cy="701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 (Byte)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line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11 010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3" name="Google Shape;463;p18"/>
          <p:cNvSpPr/>
          <p:nvPr/>
        </p:nvSpPr>
        <p:spPr>
          <a:xfrm flipH="1">
            <a:off x="1612570" y="1371600"/>
            <a:ext cx="174635" cy="776286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A13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611615" y="1467355"/>
            <a:ext cx="10118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</p:txBody>
      </p:sp>
      <p:sp>
        <p:nvSpPr>
          <p:cNvPr id="465" name="Google Shape;465;p18"/>
          <p:cNvSpPr txBox="1"/>
          <p:nvPr/>
        </p:nvSpPr>
        <p:spPr>
          <a:xfrm>
            <a:off x="762068" y="4084963"/>
            <a:ext cx="8194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cache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contents</a:t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 flipH="1">
            <a:off x="1581523" y="2742523"/>
            <a:ext cx="236728" cy="3269657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A13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3121384" y="930017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{22,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22, 26, 16, 3, 16, 18}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8" name="Google Shape;468;p18"/>
          <p:cNvGraphicFramePr/>
          <p:nvPr/>
        </p:nvGraphicFramePr>
        <p:xfrm>
          <a:off x="1890713" y="2711290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9" name="Google Shape;469;p18"/>
          <p:cNvSpPr txBox="1"/>
          <p:nvPr/>
        </p:nvSpPr>
        <p:spPr>
          <a:xfrm>
            <a:off x="6738937" y="1714861"/>
            <a:ext cx="927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5486400" y="1730477"/>
            <a:ext cx="622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3F0F880B-A0E5-0D2F-1EC7-60998B60B50D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DDFB07D-D9B0-5BE0-9D1E-23C32715C6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476" name="Google Shape;476;p19"/>
          <p:cNvGraphicFramePr/>
          <p:nvPr/>
        </p:nvGraphicFramePr>
        <p:xfrm>
          <a:off x="1781729" y="2934807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77" name="Google Shape;477;p19"/>
          <p:cNvGraphicFramePr/>
          <p:nvPr/>
        </p:nvGraphicFramePr>
        <p:xfrm>
          <a:off x="1781729" y="1430047"/>
          <a:ext cx="6072175" cy="106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 (Byte)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line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11 010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8" name="Google Shape;478;p19"/>
          <p:cNvSpPr/>
          <p:nvPr/>
        </p:nvSpPr>
        <p:spPr>
          <a:xfrm flipH="1">
            <a:off x="1503585" y="1389407"/>
            <a:ext cx="205681" cy="11353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 txBox="1"/>
          <p:nvPr/>
        </p:nvSpPr>
        <p:spPr>
          <a:xfrm>
            <a:off x="556903" y="1641291"/>
            <a:ext cx="10118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</p:txBody>
      </p:sp>
      <p:sp>
        <p:nvSpPr>
          <p:cNvPr id="480" name="Google Shape;480;p19"/>
          <p:cNvSpPr txBox="1"/>
          <p:nvPr/>
        </p:nvSpPr>
        <p:spPr>
          <a:xfrm>
            <a:off x="653084" y="4293715"/>
            <a:ext cx="8194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cache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accent5"/>
                </a:solidFill>
                <a:latin typeface="Arial Narrow"/>
                <a:ea typeface="Arial Narrow"/>
                <a:cs typeface="Arial Narrow"/>
                <a:sym typeface="Arial Narrow"/>
              </a:rPr>
              <a:t>contents</a:t>
            </a:r>
            <a:endParaRPr/>
          </a:p>
        </p:txBody>
      </p:sp>
      <p:sp>
        <p:nvSpPr>
          <p:cNvPr id="481" name="Google Shape;481;p19"/>
          <p:cNvSpPr/>
          <p:nvPr/>
        </p:nvSpPr>
        <p:spPr>
          <a:xfrm flipH="1">
            <a:off x="1472539" y="2951275"/>
            <a:ext cx="236728" cy="3269657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3121384" y="1028632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{22, 26,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22, 26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16, 3, 16, 18}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 txBox="1"/>
          <p:nvPr/>
        </p:nvSpPr>
        <p:spPr>
          <a:xfrm>
            <a:off x="5346700" y="1766081"/>
            <a:ext cx="71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 txBox="1"/>
          <p:nvPr/>
        </p:nvSpPr>
        <p:spPr>
          <a:xfrm>
            <a:off x="6739971" y="1753381"/>
            <a:ext cx="66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5346700" y="2121232"/>
            <a:ext cx="71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6739971" y="2121064"/>
            <a:ext cx="66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1667572-5B30-8BFB-A28C-1EAB01DA8D1C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77C7C308-6D1E-1FC4-9E9A-2044D6FC17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492" name="Google Shape;492;p20"/>
          <p:cNvSpPr/>
          <p:nvPr/>
        </p:nvSpPr>
        <p:spPr>
          <a:xfrm flipH="1">
            <a:off x="1242773" y="1428316"/>
            <a:ext cx="249930" cy="1425934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A13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322987" y="1863049"/>
            <a:ext cx="10118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</p:txBody>
      </p:sp>
      <p:sp>
        <p:nvSpPr>
          <p:cNvPr id="494" name="Google Shape;494;p20"/>
          <p:cNvSpPr txBox="1"/>
          <p:nvPr/>
        </p:nvSpPr>
        <p:spPr>
          <a:xfrm>
            <a:off x="419168" y="4387858"/>
            <a:ext cx="81945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cache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1356B"/>
                </a:solidFill>
                <a:latin typeface="Arial Narrow"/>
                <a:ea typeface="Arial Narrow"/>
                <a:cs typeface="Arial Narrow"/>
                <a:sym typeface="Arial Narrow"/>
              </a:rPr>
              <a:t>contents</a:t>
            </a:r>
            <a:endParaRPr/>
          </a:p>
        </p:txBody>
      </p:sp>
      <p:sp>
        <p:nvSpPr>
          <p:cNvPr id="495" name="Google Shape;495;p20"/>
          <p:cNvSpPr/>
          <p:nvPr/>
        </p:nvSpPr>
        <p:spPr>
          <a:xfrm flipH="1">
            <a:off x="1238623" y="3045418"/>
            <a:ext cx="236728" cy="3269657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A135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3031737" y="1014159"/>
            <a:ext cx="32239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{22, 26, 22, 26,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18}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7" name="Google Shape;497;p20"/>
          <p:cNvGraphicFramePr/>
          <p:nvPr/>
        </p:nvGraphicFramePr>
        <p:xfrm>
          <a:off x="1547813" y="1425575"/>
          <a:ext cx="6072175" cy="1432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 (Byte)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line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00 011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8" name="Google Shape;498;p20"/>
          <p:cNvSpPr/>
          <p:nvPr/>
        </p:nvSpPr>
        <p:spPr>
          <a:xfrm>
            <a:off x="5219700" y="1791657"/>
            <a:ext cx="4826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6578600" y="1791657"/>
            <a:ext cx="5715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219700" y="2174632"/>
            <a:ext cx="4826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6578600" y="2157739"/>
            <a:ext cx="5715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219700" y="2530050"/>
            <a:ext cx="4826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6578600" y="2539244"/>
            <a:ext cx="5715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graphicFrame>
        <p:nvGraphicFramePr>
          <p:cNvPr id="504" name="Google Shape;504;p20"/>
          <p:cNvGraphicFramePr/>
          <p:nvPr/>
        </p:nvGraphicFramePr>
        <p:xfrm>
          <a:off x="1547813" y="3039871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05" name="Google Shape;505;p20"/>
          <p:cNvGraphicFramePr/>
          <p:nvPr/>
        </p:nvGraphicFramePr>
        <p:xfrm>
          <a:off x="1547813" y="3039871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06" name="Google Shape;506;p20"/>
          <p:cNvGraphicFramePr/>
          <p:nvPr/>
        </p:nvGraphicFramePr>
        <p:xfrm>
          <a:off x="1547813" y="3039871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Mem[00011]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bject 3">
            <a:extLst>
              <a:ext uri="{FF2B5EF4-FFF2-40B4-BE49-F238E27FC236}">
                <a16:creationId xmlns:a16="http://schemas.microsoft.com/office/drawing/2014/main" id="{D3752B3F-476C-A9AB-C232-7F66A4B2E65F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201BF5B5-7E4F-45F7-4031-A0A53B88B1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1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512" name="Google Shape;512;p21"/>
          <p:cNvGraphicFramePr/>
          <p:nvPr/>
        </p:nvGraphicFramePr>
        <p:xfrm>
          <a:off x="1788770" y="1175608"/>
          <a:ext cx="6072175" cy="701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Addr (Byte)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line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960"/>
                        <a:buFont typeface="Noto Sans Symbols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3" name="Google Shape;513;p21"/>
          <p:cNvSpPr txBox="1"/>
          <p:nvPr/>
        </p:nvSpPr>
        <p:spPr>
          <a:xfrm>
            <a:off x="209619" y="5655480"/>
            <a:ext cx="88392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address reference string {22, 26, 22,  26, 16, 3, 16,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on this cache design, a </a:t>
            </a:r>
            <a:r>
              <a:rPr lang="en-US" sz="18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Hit Ratio (or Hit Rate)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(3 hits / 8 references) = 0.375 = 37.5% is obtained.  </a:t>
            </a:r>
            <a:endParaRPr/>
          </a:p>
        </p:txBody>
      </p:sp>
      <p:grpSp>
        <p:nvGrpSpPr>
          <p:cNvPr id="514" name="Google Shape;514;p21"/>
          <p:cNvGrpSpPr/>
          <p:nvPr/>
        </p:nvGrpSpPr>
        <p:grpSpPr>
          <a:xfrm>
            <a:off x="528361" y="1147631"/>
            <a:ext cx="1175590" cy="4220700"/>
            <a:chOff x="612181" y="1688651"/>
            <a:chExt cx="1175590" cy="4220700"/>
          </a:xfrm>
        </p:grpSpPr>
        <p:sp>
          <p:nvSpPr>
            <p:cNvPr id="515" name="Google Shape;515;p21"/>
            <p:cNvSpPr/>
            <p:nvPr/>
          </p:nvSpPr>
          <p:spPr>
            <a:xfrm flipH="1">
              <a:off x="1613136" y="1688651"/>
              <a:ext cx="174635" cy="77628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A135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612181" y="1784406"/>
              <a:ext cx="10118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reference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information</a:t>
              </a:r>
              <a:endParaRPr/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731588" y="3982134"/>
              <a:ext cx="81945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cache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1356B"/>
                </a:buClr>
                <a:buSzPts val="1600"/>
                <a:buFont typeface="Arial Narrow"/>
                <a:buNone/>
              </a:pPr>
              <a:r>
                <a:rPr lang="en-US" sz="1600" b="0" i="1" u="none" strike="noStrike" cap="none">
                  <a:solidFill>
                    <a:srgbClr val="A1356B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contents</a:t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 flipH="1">
              <a:off x="1551043" y="2639694"/>
              <a:ext cx="236728" cy="3269657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A135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19" name="Google Shape;519;p21"/>
          <p:cNvGraphicFramePr/>
          <p:nvPr/>
        </p:nvGraphicFramePr>
        <p:xfrm>
          <a:off x="1788770" y="2093127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Mem[00011]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20" name="Google Shape;520;p21"/>
          <p:cNvSpPr/>
          <p:nvPr/>
        </p:nvSpPr>
        <p:spPr>
          <a:xfrm>
            <a:off x="5466443" y="1548761"/>
            <a:ext cx="4826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521" name="Google Shape;521;p21"/>
          <p:cNvSpPr/>
          <p:nvPr/>
        </p:nvSpPr>
        <p:spPr>
          <a:xfrm>
            <a:off x="6783730" y="1553706"/>
            <a:ext cx="571500" cy="27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graphicFrame>
        <p:nvGraphicFramePr>
          <p:cNvPr id="522" name="Google Shape;522;p21"/>
          <p:cNvGraphicFramePr/>
          <p:nvPr/>
        </p:nvGraphicFramePr>
        <p:xfrm>
          <a:off x="1788770" y="2093127"/>
          <a:ext cx="6096000" cy="3291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Mem[10010]</a:t>
                      </a:r>
                      <a:endParaRPr sz="18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Mem[00011]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bject 3">
            <a:extLst>
              <a:ext uri="{FF2B5EF4-FFF2-40B4-BE49-F238E27FC236}">
                <a16:creationId xmlns:a16="http://schemas.microsoft.com/office/drawing/2014/main" id="{DF3E4C91-14E9-EBD4-AF01-34965D5F7035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C20D684-F510-0EF4-1C79-EE27D66857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Google Shape;528;p22"/>
              <p:cNvSpPr txBox="1"/>
              <p:nvPr/>
            </p:nvSpPr>
            <p:spPr>
              <a:xfrm>
                <a:off x="293396" y="1468897"/>
                <a:ext cx="5723515" cy="4657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Main Memory size is 2</a:t>
                </a:r>
                <a:r>
                  <a:rPr lang="en-US" sz="1400" b="1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Bytes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given memory is </a:t>
                </a:r>
                <a:r>
                  <a:rPr lang="en-US" sz="14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Byte-addressable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width of address bus = a bits  (for MIPS a=32)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20"/>
                  <a:buFont typeface="Arial"/>
                  <a:buNone/>
                </a:pPr>
                <a:endParaRPr sz="11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20"/>
                  <a:buFont typeface="Arial"/>
                  <a:buNone/>
                </a:pPr>
                <a:endParaRPr sz="11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Cache Size is 2</a:t>
                </a:r>
                <a:r>
                  <a:rPr lang="en-US" sz="1400" b="1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blocks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blocks in cache often referred to as “lines” 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If there are </a:t>
                </a:r>
                <a:r>
                  <a:rPr lang="en-US" sz="14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r>
                  <a:rPr lang="en-US" sz="1400" b="0" i="1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lines then </a:t>
                </a:r>
                <a:r>
                  <a:rPr lang="en-US" sz="14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bits are needed to specify the line index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Block size is 2</a:t>
                </a:r>
                <a:r>
                  <a:rPr lang="en-US" sz="1400" b="1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words:</a:t>
                </a:r>
                <a:endParaRPr sz="11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bits are needed to specify the word index within block 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“main memory block size” is </a:t>
                </a:r>
                <a:r>
                  <a:rPr lang="en-US" sz="14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always 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the same as “cache line size”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</a:pPr>
                <a:r>
                  <a:rPr lang="en-US" sz="1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Each Word contains 2</a:t>
                </a:r>
                <a:r>
                  <a:rPr lang="en-US" sz="1400" b="1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Bytes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 MIPS w=2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32-bit word width</a:t>
                </a:r>
                <a:endParaRPr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8065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  <a:buFont typeface="Noto Sans Symbols"/>
                  <a:buNone/>
                </a:pPr>
                <a:endParaRPr sz="1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</a:pPr>
                <a:r>
                  <a:rPr lang="en-US" sz="14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Size of tag field:</a:t>
                </a:r>
                <a:endParaRPr sz="1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bits are needed to uniquely label each item in cache</a:t>
                </a:r>
                <a:endParaRPr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 = (a – [</a:t>
                </a:r>
                <a:r>
                  <a:rPr lang="en-US" sz="1400" b="0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n+m+w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]) bits = (a – n – m – w) bits</a:t>
                </a:r>
                <a:endParaRPr dirty="0"/>
              </a:p>
              <a:p>
                <a:pPr marL="574675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  <a:buFont typeface="Arial"/>
                  <a:buNone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because a=</a:t>
                </a:r>
                <a:r>
                  <a:rPr lang="en-US" sz="1400" b="0" i="0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t+n+m+w</a:t>
                </a: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as entire memory address was decomposed into these fields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40"/>
                  <a:buFont typeface="Arial"/>
                  <a:buNone/>
                </a:pPr>
                <a:endParaRPr sz="7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28" name="Google Shape;528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6" y="1468897"/>
                <a:ext cx="5723515" cy="4657685"/>
              </a:xfrm>
              <a:prstGeom prst="rect">
                <a:avLst/>
              </a:prstGeom>
              <a:blipFill>
                <a:blip r:embed="rId3"/>
                <a:stretch>
                  <a:fillRect l="-887" t="-815" r="-11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Google Shape;529;p22"/>
          <p:cNvSpPr txBox="1"/>
          <p:nvPr/>
        </p:nvSpPr>
        <p:spPr>
          <a:xfrm>
            <a:off x="166211" y="1086957"/>
            <a:ext cx="60463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calculate the total number of bits in a direct-mapped cache:</a:t>
            </a:r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6227553" y="1915270"/>
            <a:ext cx="1500323" cy="810151"/>
            <a:chOff x="7025130" y="713380"/>
            <a:chExt cx="1500323" cy="810151"/>
          </a:xfrm>
        </p:grpSpPr>
        <p:sp>
          <p:nvSpPr>
            <p:cNvPr id="531" name="Google Shape;531;p22"/>
            <p:cNvSpPr/>
            <p:nvPr/>
          </p:nvSpPr>
          <p:spPr>
            <a:xfrm>
              <a:off x="7438774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556024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673275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790525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7907775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025025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142275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259526" y="1152933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438774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56024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673275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790525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907775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025025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42275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259526" y="1030082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438773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556023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7673274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7790524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7907774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025024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142274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8259525" y="1400680"/>
              <a:ext cx="117250" cy="122851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438773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7556023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673274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90524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907774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025024" y="1277829"/>
              <a:ext cx="117250" cy="122851"/>
            </a:xfrm>
            <a:prstGeom prst="rect">
              <a:avLst/>
            </a:prstGeom>
            <a:solidFill>
              <a:srgbClr val="EC132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8142274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8259525" y="1277829"/>
              <a:ext cx="117250" cy="122851"/>
            </a:xfrm>
            <a:prstGeom prst="rect">
              <a:avLst/>
            </a:prstGeom>
            <a:gradFill>
              <a:gsLst>
                <a:gs pos="0">
                  <a:srgbClr val="FEF0F1"/>
                </a:gs>
                <a:gs pos="96000">
                  <a:srgbClr val="ACACC8"/>
                </a:gs>
                <a:gs pos="100000">
                  <a:srgbClr val="ACACC8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430298" y="1030082"/>
              <a:ext cx="946476" cy="493449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 txBox="1"/>
            <p:nvPr/>
          </p:nvSpPr>
          <p:spPr>
            <a:xfrm>
              <a:off x="7025130" y="713380"/>
              <a:ext cx="1204586" cy="357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Cache</a:t>
              </a:r>
              <a:endParaRPr sz="1400" b="1">
                <a:solidFill>
                  <a:srgbClr val="70707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8408203" y="1030081"/>
              <a:ext cx="117250" cy="49344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22"/>
          <p:cNvSpPr txBox="1"/>
          <p:nvPr/>
        </p:nvSpPr>
        <p:spPr>
          <a:xfrm>
            <a:off x="7696445" y="2273458"/>
            <a:ext cx="1109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lines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2"/>
          <p:cNvSpPr/>
          <p:nvPr/>
        </p:nvSpPr>
        <p:spPr>
          <a:xfrm rot="5400000">
            <a:off x="7041562" y="2435536"/>
            <a:ext cx="149728" cy="925540"/>
          </a:xfrm>
          <a:prstGeom prst="righ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6955653" y="2911353"/>
            <a:ext cx="1304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22"/>
          <p:cNvCxnSpPr/>
          <p:nvPr/>
        </p:nvCxnSpPr>
        <p:spPr>
          <a:xfrm rot="10800000" flipH="1">
            <a:off x="7299325" y="1964025"/>
            <a:ext cx="279871" cy="5567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0" name="Google Shape;570;p22"/>
          <p:cNvSpPr txBox="1"/>
          <p:nvPr/>
        </p:nvSpPr>
        <p:spPr>
          <a:xfrm>
            <a:off x="7044175" y="1644756"/>
            <a:ext cx="13045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22"/>
          <p:cNvGrpSpPr/>
          <p:nvPr/>
        </p:nvGrpSpPr>
        <p:grpSpPr>
          <a:xfrm>
            <a:off x="6724439" y="4239506"/>
            <a:ext cx="940293" cy="1531537"/>
            <a:chOff x="2603011" y="4161367"/>
            <a:chExt cx="1069407" cy="1583265"/>
          </a:xfrm>
        </p:grpSpPr>
        <p:sp>
          <p:nvSpPr>
            <p:cNvPr id="572" name="Google Shape;572;p22"/>
            <p:cNvSpPr/>
            <p:nvPr/>
          </p:nvSpPr>
          <p:spPr>
            <a:xfrm>
              <a:off x="26056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273896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2872317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300566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31390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3272366" y="4894792"/>
              <a:ext cx="133350" cy="127000"/>
            </a:xfrm>
            <a:prstGeom prst="rect">
              <a:avLst/>
            </a:prstGeom>
            <a:solidFill>
              <a:srgbClr val="EC132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405716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3539067" y="4894792"/>
              <a:ext cx="133350" cy="127000"/>
            </a:xfrm>
            <a:prstGeom prst="rect">
              <a:avLst/>
            </a:prstGeom>
            <a:gradFill>
              <a:gsLst>
                <a:gs pos="0">
                  <a:srgbClr val="FFEEBF"/>
                </a:gs>
                <a:gs pos="72494">
                  <a:srgbClr val="FFCD3F"/>
                </a:gs>
                <a:gs pos="96000">
                  <a:srgbClr val="C08E00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0" name="Google Shape;580;p22"/>
            <p:cNvGrpSpPr/>
            <p:nvPr/>
          </p:nvGrpSpPr>
          <p:grpSpPr>
            <a:xfrm>
              <a:off x="2605617" y="4288367"/>
              <a:ext cx="1066801" cy="127000"/>
              <a:chOff x="1276350" y="4476750"/>
              <a:chExt cx="1066801" cy="127000"/>
            </a:xfrm>
          </p:grpSpPr>
          <p:sp>
            <p:nvSpPr>
              <p:cNvPr id="581" name="Google Shape;581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9" name="Google Shape;589;p22"/>
            <p:cNvGrpSpPr/>
            <p:nvPr/>
          </p:nvGrpSpPr>
          <p:grpSpPr>
            <a:xfrm>
              <a:off x="2605617" y="4161367"/>
              <a:ext cx="1066801" cy="127000"/>
              <a:chOff x="1276350" y="4476750"/>
              <a:chExt cx="1066801" cy="127000"/>
            </a:xfrm>
          </p:grpSpPr>
          <p:sp>
            <p:nvSpPr>
              <p:cNvPr id="590" name="Google Shape;590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p22"/>
            <p:cNvGrpSpPr/>
            <p:nvPr/>
          </p:nvGrpSpPr>
          <p:grpSpPr>
            <a:xfrm>
              <a:off x="2605616" y="4544482"/>
              <a:ext cx="1066801" cy="127000"/>
              <a:chOff x="1276350" y="4476750"/>
              <a:chExt cx="1066801" cy="127000"/>
            </a:xfrm>
          </p:grpSpPr>
          <p:sp>
            <p:nvSpPr>
              <p:cNvPr id="599" name="Google Shape;599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" name="Google Shape;607;p22"/>
            <p:cNvGrpSpPr/>
            <p:nvPr/>
          </p:nvGrpSpPr>
          <p:grpSpPr>
            <a:xfrm>
              <a:off x="2605616" y="4417482"/>
              <a:ext cx="1066801" cy="127000"/>
              <a:chOff x="1276350" y="4476750"/>
              <a:chExt cx="1066801" cy="127000"/>
            </a:xfrm>
          </p:grpSpPr>
          <p:sp>
            <p:nvSpPr>
              <p:cNvPr id="608" name="Google Shape;608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6" name="Google Shape;616;p22"/>
            <p:cNvGrpSpPr/>
            <p:nvPr/>
          </p:nvGrpSpPr>
          <p:grpSpPr>
            <a:xfrm>
              <a:off x="2605617" y="5361517"/>
              <a:ext cx="1066801" cy="127000"/>
              <a:chOff x="1276350" y="4476750"/>
              <a:chExt cx="1066801" cy="127000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22"/>
            <p:cNvGrpSpPr/>
            <p:nvPr/>
          </p:nvGrpSpPr>
          <p:grpSpPr>
            <a:xfrm>
              <a:off x="2605617" y="5234517"/>
              <a:ext cx="1066801" cy="127000"/>
              <a:chOff x="1276350" y="4476750"/>
              <a:chExt cx="1066801" cy="127000"/>
            </a:xfrm>
          </p:grpSpPr>
          <p:sp>
            <p:nvSpPr>
              <p:cNvPr id="626" name="Google Shape;626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4" name="Google Shape;634;p22"/>
            <p:cNvGrpSpPr/>
            <p:nvPr/>
          </p:nvGrpSpPr>
          <p:grpSpPr>
            <a:xfrm>
              <a:off x="2605616" y="5617632"/>
              <a:ext cx="1066801" cy="127000"/>
              <a:chOff x="1276350" y="4476750"/>
              <a:chExt cx="1066801" cy="127000"/>
            </a:xfrm>
          </p:grpSpPr>
          <p:sp>
            <p:nvSpPr>
              <p:cNvPr id="635" name="Google Shape;635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22"/>
            <p:cNvGrpSpPr/>
            <p:nvPr/>
          </p:nvGrpSpPr>
          <p:grpSpPr>
            <a:xfrm>
              <a:off x="2605616" y="5490632"/>
              <a:ext cx="1066801" cy="127000"/>
              <a:chOff x="1276350" y="4476750"/>
              <a:chExt cx="1066801" cy="127000"/>
            </a:xfrm>
          </p:grpSpPr>
          <p:sp>
            <p:nvSpPr>
              <p:cNvPr id="644" name="Google Shape;644;p22"/>
              <p:cNvSpPr/>
              <p:nvPr/>
            </p:nvSpPr>
            <p:spPr>
              <a:xfrm>
                <a:off x="12763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14097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154305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16764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18097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194310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2076450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2209801" y="4476750"/>
                <a:ext cx="133350" cy="127000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2" name="Google Shape;652;p22"/>
            <p:cNvSpPr/>
            <p:nvPr/>
          </p:nvSpPr>
          <p:spPr>
            <a:xfrm>
              <a:off x="2603011" y="4161577"/>
              <a:ext cx="1069406" cy="1583055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22"/>
          <p:cNvSpPr txBox="1"/>
          <p:nvPr/>
        </p:nvSpPr>
        <p:spPr>
          <a:xfrm>
            <a:off x="5869925" y="3831777"/>
            <a:ext cx="33012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Memory (2</a:t>
            </a:r>
            <a:r>
              <a:rPr lang="en-US" sz="1800" b="1" baseline="30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Bytes)</a:t>
            </a:r>
            <a:endParaRPr sz="1400" b="1" baseline="30000">
              <a:solidFill>
                <a:srgbClr val="7070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22"/>
          <p:cNvSpPr/>
          <p:nvPr/>
        </p:nvSpPr>
        <p:spPr>
          <a:xfrm>
            <a:off x="7696159" y="4933189"/>
            <a:ext cx="96296" cy="153590"/>
          </a:xfrm>
          <a:prstGeom prst="righ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22"/>
          <p:cNvCxnSpPr>
            <a:stCxn id="654" idx="1"/>
          </p:cNvCxnSpPr>
          <p:nvPr/>
        </p:nvCxnSpPr>
        <p:spPr>
          <a:xfrm>
            <a:off x="7792455" y="5009984"/>
            <a:ext cx="255000" cy="136800"/>
          </a:xfrm>
          <a:prstGeom prst="straightConnector1">
            <a:avLst/>
          </a:prstGeom>
          <a:noFill/>
          <a:ln w="15875" cap="flat" cmpd="sng">
            <a:solidFill>
              <a:srgbClr val="C08E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6" name="Google Shape;656;p22"/>
          <p:cNvSpPr txBox="1"/>
          <p:nvPr/>
        </p:nvSpPr>
        <p:spPr>
          <a:xfrm>
            <a:off x="7673093" y="5107927"/>
            <a:ext cx="14140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8E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Block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8E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1600" b="1" i="0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1" i="0" strike="noStrike" cap="none" baseline="30000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1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/>
          </a:p>
        </p:txBody>
      </p:sp>
      <p:sp>
        <p:nvSpPr>
          <p:cNvPr id="657" name="Google Shape;657;p22"/>
          <p:cNvSpPr txBox="1"/>
          <p:nvPr/>
        </p:nvSpPr>
        <p:spPr>
          <a:xfrm rot="5400000">
            <a:off x="7056066" y="4700068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/>
          </a:p>
        </p:txBody>
      </p:sp>
      <p:sp>
        <p:nvSpPr>
          <p:cNvPr id="658" name="Google Shape;658;p22"/>
          <p:cNvSpPr txBox="1"/>
          <p:nvPr/>
        </p:nvSpPr>
        <p:spPr>
          <a:xfrm rot="5400000">
            <a:off x="7056066" y="5035891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…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78FD661-D70A-AF77-B558-32BF22EDDDB8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D82866F4-4070-504D-FEB9-DDACD4738B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3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64" name="Google Shape;664;p23"/>
          <p:cNvSpPr txBox="1"/>
          <p:nvPr/>
        </p:nvSpPr>
        <p:spPr>
          <a:xfrm>
            <a:off x="460332" y="1044728"/>
            <a:ext cx="8856662" cy="457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16MBytes of Byte-addressable main memory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capacity of 64KB = 2</a:t>
            </a:r>
            <a:r>
              <a:rPr lang="en-US" sz="16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size is 4 words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size is 4 Bytes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wide is main memory address bus?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16MB = (2</a:t>
            </a:r>
            <a:r>
              <a:rPr lang="en-US" sz="16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^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4)(2^20) B,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 a=24.  Answer: 24 bits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blocks are in main memory?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 words/block)*(4 Bytes/word)=16 Bytes/block</a:t>
            </a:r>
            <a:endParaRPr dirty="0"/>
          </a:p>
          <a:p>
            <a:pPr marL="287338" marR="0" lvl="0" indent="-173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16MB / (16 Byte/block) = (2^24)/(2^4) blocks = 2^20 blocks. Answer: 1,048,576 blocks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lines are in the cache?</a:t>
            </a:r>
            <a:endParaRPr dirty="0"/>
          </a:p>
          <a:p>
            <a:pPr marL="2857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size in main memory = line size in cache</a:t>
            </a:r>
            <a:endParaRPr dirty="0"/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64KB / (16 Bytes/line) = (2^16)/(2^4) = 2^12 line in cache    Answer: 4,096 lines</a:t>
            </a:r>
            <a:endParaRPr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CF4A0FB-F1BD-C8C8-21F6-17182EA4DCA4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6CF9501-F222-C261-5847-0F1287B67F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670" name="Google Shape;670;p24"/>
          <p:cNvSpPr txBox="1"/>
          <p:nvPr/>
        </p:nvSpPr>
        <p:spPr>
          <a:xfrm>
            <a:off x="383178" y="1200976"/>
            <a:ext cx="21082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Field Encoding:</a:t>
            </a:r>
            <a:endParaRPr/>
          </a:p>
        </p:txBody>
      </p:sp>
      <p:sp>
        <p:nvSpPr>
          <p:cNvPr id="671" name="Google Shape;671;p24"/>
          <p:cNvSpPr txBox="1"/>
          <p:nvPr/>
        </p:nvSpPr>
        <p:spPr>
          <a:xfrm>
            <a:off x="150282" y="2084058"/>
            <a:ext cx="8393293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495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address referenced by the processor contains  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bits, encoded as:</a:t>
            </a:r>
            <a:endParaRPr/>
          </a:p>
        </p:txBody>
      </p:sp>
      <p:sp>
        <p:nvSpPr>
          <p:cNvPr id="672" name="Google Shape;672;p24"/>
          <p:cNvSpPr txBox="1"/>
          <p:nvPr/>
        </p:nvSpPr>
        <p:spPr>
          <a:xfrm>
            <a:off x="1773081" y="3978639"/>
            <a:ext cx="741065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 txBox="1"/>
          <p:nvPr/>
        </p:nvSpPr>
        <p:spPr>
          <a:xfrm>
            <a:off x="2514145" y="3958656"/>
            <a:ext cx="536640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Main Memory capacity is 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Cache capacity is…………2^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Block/Line size is………….2^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Each word contains………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Tag field width is……………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(a – n – m – w) bits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24"/>
          <p:cNvGrpSpPr/>
          <p:nvPr/>
        </p:nvGrpSpPr>
        <p:grpSpPr>
          <a:xfrm>
            <a:off x="2271251" y="2697962"/>
            <a:ext cx="4827209" cy="1006793"/>
            <a:chOff x="2449801" y="1209972"/>
            <a:chExt cx="4827209" cy="1006793"/>
          </a:xfrm>
        </p:grpSpPr>
        <p:grpSp>
          <p:nvGrpSpPr>
            <p:cNvPr id="675" name="Google Shape;675;p24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676" name="Google Shape;676;p24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n              m         w  </a:t>
                </a:r>
                <a:endParaRPr/>
              </a:p>
            </p:txBody>
          </p:sp>
          <p:cxnSp>
            <p:nvCxnSpPr>
              <p:cNvPr id="677" name="Google Shape;677;p24"/>
              <p:cNvCxnSpPr/>
              <p:nvPr/>
            </p:nvCxnSpPr>
            <p:spPr>
              <a:xfrm>
                <a:off x="39878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24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24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80" name="Google Shape;680;p24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681" name="Google Shape;681;p24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682" name="Google Shape;682;p24"/>
              <p:cNvCxnSpPr>
                <a:stCxn id="681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683" name="Google Shape;683;p24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684" name="Google Shape;684;p24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line             word       Byte  </a:t>
              </a:r>
              <a:endParaRPr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BDABB328-B070-4B48-2F7D-23CD8F0869D7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6F4BEFD4-08E0-90CA-1462-17F3FE6EC1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Google Shape;690;p25"/>
              <p:cNvSpPr txBox="1"/>
              <p:nvPr/>
            </p:nvSpPr>
            <p:spPr>
              <a:xfrm>
                <a:off x="522571" y="1043408"/>
                <a:ext cx="8361938" cy="5237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628650" marR="0" lvl="0" indent="-6286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Given</a:t>
                </a:r>
                <a:r>
                  <a:rPr lang="en-US" sz="1600" b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: 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You are tasked to design MIPS-based ultra-lightweight IoT sensor powered only by ambient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wifi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signals. It has 256 Bytes of main memory, a 64-Byte direct-mapped cache, and block size of 2 words.   </a:t>
                </a:r>
                <a:endParaRPr dirty="0"/>
              </a:p>
              <a:p>
                <a:pPr marL="628650" marR="0" lvl="0" indent="-6286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Sought</a:t>
                </a:r>
                <a:r>
                  <a:rPr lang="en-US" sz="1600" b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: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address field encoding.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1) How many bits wide is the address bus?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256=2^a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1600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a=8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.    Answer: 8 bits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2) How many lines are in the cache?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64 Bytes / (4 Byte/word) = 16 words in cache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(16 words)/(2 words/line)=2^3=8 lines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1600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n=3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    Answer: 8 lines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3) What is the bit field encoding for memory addresses?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MIPS has 32-bit word = 4 Bytes so 2^w=4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1600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w=2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.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It is given that  2^m=2 word/block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1600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m=1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	So a=8, n=3, m=1, w=2 thus t=8-3-1-2=2 so </a:t>
                </a:r>
                <a:r>
                  <a:rPr lang="en-US" sz="1600" u="sng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t=2.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1800" u="sng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Substituting into: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           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18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18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Field Encoding:</a:t>
                </a:r>
                <a:endParaRPr sz="1600" u="sng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baseline="300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baseline="30000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690" name="Google Shape;690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71" y="1043408"/>
                <a:ext cx="8361938" cy="5237331"/>
              </a:xfrm>
              <a:prstGeom prst="rect">
                <a:avLst/>
              </a:prstGeom>
              <a:blipFill>
                <a:blip r:embed="rId3"/>
                <a:stretch>
                  <a:fillRect l="-948" t="-698" r="-1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1" name="Google Shape;691;p25"/>
          <p:cNvGrpSpPr/>
          <p:nvPr/>
        </p:nvGrpSpPr>
        <p:grpSpPr>
          <a:xfrm>
            <a:off x="2471003" y="4392808"/>
            <a:ext cx="4827209" cy="1006793"/>
            <a:chOff x="2449801" y="1209972"/>
            <a:chExt cx="4827209" cy="1006793"/>
          </a:xfrm>
        </p:grpSpPr>
        <p:grpSp>
          <p:nvGrpSpPr>
            <p:cNvPr id="692" name="Google Shape;692;p25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693" name="Google Shape;693;p25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n              m         w  </a:t>
                </a:r>
                <a:endParaRPr dirty="0"/>
              </a:p>
            </p:txBody>
          </p:sp>
          <p:cxnSp>
            <p:nvCxnSpPr>
              <p:cNvPr id="694" name="Google Shape;694;p25"/>
              <p:cNvCxnSpPr/>
              <p:nvPr/>
            </p:nvCxnSpPr>
            <p:spPr>
              <a:xfrm>
                <a:off x="39878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5" name="Google Shape;695;p25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6" name="Google Shape;696;p25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97" name="Google Shape;697;p25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698" name="Google Shape;698;p25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699" name="Google Shape;699;p25"/>
              <p:cNvCxnSpPr>
                <a:stCxn id="698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700" name="Google Shape;700;p25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701" name="Google Shape;701;p25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line             word       Byte  </a:t>
              </a:r>
              <a:endParaRPr/>
            </a:p>
          </p:txBody>
        </p:sp>
      </p:grpSp>
      <p:grpSp>
        <p:nvGrpSpPr>
          <p:cNvPr id="702" name="Google Shape;702;p25"/>
          <p:cNvGrpSpPr/>
          <p:nvPr/>
        </p:nvGrpSpPr>
        <p:grpSpPr>
          <a:xfrm>
            <a:off x="2478479" y="5416378"/>
            <a:ext cx="4819733" cy="685993"/>
            <a:chOff x="2457277" y="1209972"/>
            <a:chExt cx="4819733" cy="685993"/>
          </a:xfrm>
        </p:grpSpPr>
        <p:grpSp>
          <p:nvGrpSpPr>
            <p:cNvPr id="703" name="Google Shape;703;p25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704" name="Google Shape;704;p25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2                         3              1         2  </a:t>
                </a:r>
                <a:endParaRPr/>
              </a:p>
            </p:txBody>
          </p:sp>
          <p:cxnSp>
            <p:nvCxnSpPr>
              <p:cNvPr id="705" name="Google Shape;705;p25"/>
              <p:cNvCxnSpPr/>
              <p:nvPr/>
            </p:nvCxnSpPr>
            <p:spPr>
              <a:xfrm>
                <a:off x="39878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p25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p25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08" name="Google Shape;708;p25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line             word       Byte  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Google Shape;709;p25"/>
              <p:cNvSpPr txBox="1"/>
              <p:nvPr/>
            </p:nvSpPr>
            <p:spPr>
              <a:xfrm>
                <a:off x="4736876" y="6181405"/>
                <a:ext cx="4619896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FF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How are these bits used by the cache?     </a:t>
                </a:r>
                <a:endParaRPr sz="2000" b="0" i="0" u="none" strike="noStrike" cap="none" dirty="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709" name="Google Shape;709;p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876" y="6181405"/>
                <a:ext cx="4619896" cy="400069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094DAD76-3557-39FF-25D9-6F87AA8EA8F7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288F230-6EBD-C3A5-B662-7534A020026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714;p26"/>
          <p:cNvPicPr preferRelativeResize="0"/>
          <p:nvPr/>
        </p:nvPicPr>
        <p:blipFill rotWithShape="1">
          <a:blip r:embed="rId3">
            <a:alphaModFix/>
          </a:blip>
          <a:srcRect b="13980"/>
          <a:stretch/>
        </p:blipFill>
        <p:spPr>
          <a:xfrm>
            <a:off x="1639103" y="2243647"/>
            <a:ext cx="6372225" cy="2900417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26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716" name="Google Shape;716;p26"/>
          <p:cNvGrpSpPr/>
          <p:nvPr/>
        </p:nvGrpSpPr>
        <p:grpSpPr>
          <a:xfrm>
            <a:off x="904543" y="1236828"/>
            <a:ext cx="4516795" cy="632552"/>
            <a:chOff x="1704665" y="5926729"/>
            <a:chExt cx="4516795" cy="632552"/>
          </a:xfrm>
        </p:grpSpPr>
        <p:sp>
          <p:nvSpPr>
            <p:cNvPr id="717" name="Google Shape;717;p26"/>
            <p:cNvSpPr txBox="1"/>
            <p:nvPr/>
          </p:nvSpPr>
          <p:spPr>
            <a:xfrm>
              <a:off x="2062094" y="6220727"/>
              <a:ext cx="3311309" cy="33855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16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 b="1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r>
                <a:rPr lang="en-US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 </a:t>
              </a:r>
              <a:r>
                <a:rPr lang="en-US" sz="1600" b="1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r>
                <a:rPr lang="en-US" sz="1600" b="1" i="0" u="none" strike="noStrike" cap="none">
                  <a:solidFill>
                    <a:srgbClr val="063DE8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600" b="1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lang="en-US" sz="1600" b="1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endParaRPr/>
            </a:p>
          </p:txBody>
        </p:sp>
        <p:cxnSp>
          <p:nvCxnSpPr>
            <p:cNvPr id="718" name="Google Shape;718;p26"/>
            <p:cNvCxnSpPr/>
            <p:nvPr/>
          </p:nvCxnSpPr>
          <p:spPr>
            <a:xfrm>
              <a:off x="2880687" y="6220727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9" name="Google Shape;719;p26"/>
            <p:cNvCxnSpPr/>
            <p:nvPr/>
          </p:nvCxnSpPr>
          <p:spPr>
            <a:xfrm>
              <a:off x="4049560" y="6209931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0" name="Google Shape;720;p26"/>
            <p:cNvCxnSpPr/>
            <p:nvPr/>
          </p:nvCxnSpPr>
          <p:spPr>
            <a:xfrm>
              <a:off x="4525043" y="6220727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1" name="Google Shape;721;p26"/>
            <p:cNvSpPr txBox="1"/>
            <p:nvPr/>
          </p:nvSpPr>
          <p:spPr>
            <a:xfrm>
              <a:off x="1704665" y="5926729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400" b="0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tag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line          </a:t>
              </a:r>
              <a:r>
                <a:rPr lang="en-US" sz="1400" b="0" i="0" u="none" strike="noStrike" cap="none">
                  <a:solidFill>
                    <a:srgbClr val="063DE8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400" b="0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Byte  </a:t>
              </a:r>
              <a:endParaRPr/>
            </a:p>
          </p:txBody>
        </p:sp>
      </p:grpSp>
      <p:grpSp>
        <p:nvGrpSpPr>
          <p:cNvPr id="722" name="Google Shape;722;p26"/>
          <p:cNvGrpSpPr/>
          <p:nvPr/>
        </p:nvGrpSpPr>
        <p:grpSpPr>
          <a:xfrm>
            <a:off x="3079219" y="1869380"/>
            <a:ext cx="368914" cy="977046"/>
            <a:chOff x="3079219" y="1869380"/>
            <a:chExt cx="368914" cy="977046"/>
          </a:xfrm>
        </p:grpSpPr>
        <p:cxnSp>
          <p:nvCxnSpPr>
            <p:cNvPr id="723" name="Google Shape;723;p26"/>
            <p:cNvCxnSpPr/>
            <p:nvPr/>
          </p:nvCxnSpPr>
          <p:spPr>
            <a:xfrm flipH="1">
              <a:off x="3162940" y="1869380"/>
              <a:ext cx="285193" cy="747031"/>
            </a:xfrm>
            <a:prstGeom prst="straightConnector1">
              <a:avLst/>
            </a:prstGeom>
            <a:noFill/>
            <a:ln w="12700" cap="flat" cmpd="sng">
              <a:solidFill>
                <a:srgbClr val="063D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4" name="Google Shape;724;p26"/>
            <p:cNvSpPr/>
            <p:nvPr/>
          </p:nvSpPr>
          <p:spPr>
            <a:xfrm>
              <a:off x="3079219" y="2616411"/>
              <a:ext cx="134315" cy="230015"/>
            </a:xfrm>
            <a:prstGeom prst="ellipse">
              <a:avLst/>
            </a:prstGeom>
            <a:noFill/>
            <a:ln w="12700" cap="flat" cmpd="sng">
              <a:solidFill>
                <a:srgbClr val="063D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5" name="Google Shape;725;p26"/>
          <p:cNvGrpSpPr/>
          <p:nvPr/>
        </p:nvGrpSpPr>
        <p:grpSpPr>
          <a:xfrm>
            <a:off x="3178273" y="1869380"/>
            <a:ext cx="916531" cy="993006"/>
            <a:chOff x="3178273" y="1869380"/>
            <a:chExt cx="916531" cy="993006"/>
          </a:xfrm>
        </p:grpSpPr>
        <p:cxnSp>
          <p:nvCxnSpPr>
            <p:cNvPr id="726" name="Google Shape;726;p26"/>
            <p:cNvCxnSpPr/>
            <p:nvPr/>
          </p:nvCxnSpPr>
          <p:spPr>
            <a:xfrm flipH="1">
              <a:off x="3297255" y="1869380"/>
              <a:ext cx="797549" cy="747032"/>
            </a:xfrm>
            <a:prstGeom prst="straightConnector1">
              <a:avLst/>
            </a:pr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27" name="Google Shape;727;p26"/>
            <p:cNvSpPr/>
            <p:nvPr/>
          </p:nvSpPr>
          <p:spPr>
            <a:xfrm>
              <a:off x="3178273" y="2616412"/>
              <a:ext cx="174875" cy="245974"/>
            </a:xfrm>
            <a:prstGeom prst="ellipse">
              <a:avLst/>
            </a:pr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26"/>
          <p:cNvGrpSpPr/>
          <p:nvPr/>
        </p:nvGrpSpPr>
        <p:grpSpPr>
          <a:xfrm>
            <a:off x="1755258" y="1855183"/>
            <a:ext cx="1047363" cy="1007203"/>
            <a:chOff x="1755258" y="1855183"/>
            <a:chExt cx="1047363" cy="1007203"/>
          </a:xfrm>
        </p:grpSpPr>
        <p:cxnSp>
          <p:nvCxnSpPr>
            <p:cNvPr id="729" name="Google Shape;729;p26"/>
            <p:cNvCxnSpPr/>
            <p:nvPr/>
          </p:nvCxnSpPr>
          <p:spPr>
            <a:xfrm>
              <a:off x="1755258" y="1855183"/>
              <a:ext cx="963827" cy="827903"/>
            </a:xfrm>
            <a:prstGeom prst="straightConnector1">
              <a:avLst/>
            </a:prstGeom>
            <a:noFill/>
            <a:ln w="127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0" name="Google Shape;730;p26"/>
            <p:cNvSpPr/>
            <p:nvPr/>
          </p:nvSpPr>
          <p:spPr>
            <a:xfrm>
              <a:off x="2594592" y="2616412"/>
              <a:ext cx="208029" cy="245974"/>
            </a:xfrm>
            <a:prstGeom prst="ellipse">
              <a:avLst/>
            </a:prstGeom>
            <a:noFill/>
            <a:ln w="127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26"/>
          <p:cNvSpPr txBox="1"/>
          <p:nvPr/>
        </p:nvSpPr>
        <p:spPr>
          <a:xfrm>
            <a:off x="4507621" y="2085431"/>
            <a:ext cx="883522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Line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Index      </a:t>
            </a:r>
            <a:endParaRPr/>
          </a:p>
        </p:txBody>
      </p:sp>
      <p:grpSp>
        <p:nvGrpSpPr>
          <p:cNvPr id="732" name="Google Shape;732;p26"/>
          <p:cNvGrpSpPr/>
          <p:nvPr/>
        </p:nvGrpSpPr>
        <p:grpSpPr>
          <a:xfrm>
            <a:off x="2473935" y="4892627"/>
            <a:ext cx="2746789" cy="1676977"/>
            <a:chOff x="2473935" y="4892627"/>
            <a:chExt cx="2746789" cy="1676977"/>
          </a:xfrm>
        </p:grpSpPr>
        <p:cxnSp>
          <p:nvCxnSpPr>
            <p:cNvPr id="733" name="Google Shape;733;p26"/>
            <p:cNvCxnSpPr/>
            <p:nvPr/>
          </p:nvCxnSpPr>
          <p:spPr>
            <a:xfrm flipH="1">
              <a:off x="3481757" y="4892627"/>
              <a:ext cx="55918" cy="803190"/>
            </a:xfrm>
            <a:prstGeom prst="straightConnector1">
              <a:avLst/>
            </a:prstGeom>
            <a:noFill/>
            <a:ln w="12700" cap="flat" cmpd="sng">
              <a:solidFill>
                <a:srgbClr val="063D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4" name="Google Shape;734;p26"/>
            <p:cNvSpPr txBox="1"/>
            <p:nvPr/>
          </p:nvSpPr>
          <p:spPr>
            <a:xfrm>
              <a:off x="2473935" y="5615497"/>
              <a:ext cx="2746789" cy="954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3DE8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Fetch a pair of words at a time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3DE8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because block size = 2 words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3DE8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(w uses 1 bit so either w=0 or w=1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63DE8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for word 0 or word 1, respectively )</a:t>
              </a:r>
              <a:endParaRPr/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933412" y="2616411"/>
            <a:ext cx="1411380" cy="474447"/>
            <a:chOff x="933412" y="2616411"/>
            <a:chExt cx="1411380" cy="474447"/>
          </a:xfrm>
        </p:grpSpPr>
        <p:sp>
          <p:nvSpPr>
            <p:cNvPr id="736" name="Google Shape;736;p26"/>
            <p:cNvSpPr txBox="1"/>
            <p:nvPr/>
          </p:nvSpPr>
          <p:spPr>
            <a:xfrm>
              <a:off x="933413" y="2616411"/>
              <a:ext cx="14113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word 0</a:t>
              </a:r>
              <a:endParaRPr/>
            </a:p>
          </p:txBody>
        </p:sp>
        <p:sp>
          <p:nvSpPr>
            <p:cNvPr id="737" name="Google Shape;737;p26"/>
            <p:cNvSpPr txBox="1"/>
            <p:nvPr/>
          </p:nvSpPr>
          <p:spPr>
            <a:xfrm>
              <a:off x="933412" y="2813859"/>
              <a:ext cx="14113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word 1</a:t>
              </a:r>
              <a:endParaRPr/>
            </a:p>
          </p:txBody>
        </p:sp>
      </p:grpSp>
      <p:grpSp>
        <p:nvGrpSpPr>
          <p:cNvPr id="738" name="Google Shape;738;p26"/>
          <p:cNvGrpSpPr/>
          <p:nvPr/>
        </p:nvGrpSpPr>
        <p:grpSpPr>
          <a:xfrm>
            <a:off x="933410" y="3025206"/>
            <a:ext cx="1411380" cy="474448"/>
            <a:chOff x="933412" y="2675358"/>
            <a:chExt cx="1411380" cy="474448"/>
          </a:xfrm>
        </p:grpSpPr>
        <p:sp>
          <p:nvSpPr>
            <p:cNvPr id="739" name="Google Shape;739;p26"/>
            <p:cNvSpPr txBox="1"/>
            <p:nvPr/>
          </p:nvSpPr>
          <p:spPr>
            <a:xfrm>
              <a:off x="933413" y="2675358"/>
              <a:ext cx="14113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word 0</a:t>
              </a:r>
              <a:endParaRPr/>
            </a:p>
          </p:txBody>
        </p:sp>
        <p:sp>
          <p:nvSpPr>
            <p:cNvPr id="740" name="Google Shape;740;p26"/>
            <p:cNvSpPr txBox="1"/>
            <p:nvPr/>
          </p:nvSpPr>
          <p:spPr>
            <a:xfrm>
              <a:off x="933412" y="2872807"/>
              <a:ext cx="141137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63DE8"/>
                  </a:solidFill>
                  <a:latin typeface="Calibri"/>
                  <a:ea typeface="Calibri"/>
                  <a:cs typeface="Calibri"/>
                  <a:sym typeface="Calibri"/>
                </a:rPr>
                <a:t>word 1</a:t>
              </a:r>
              <a:endParaRPr/>
            </a:p>
          </p:txBody>
        </p:sp>
      </p:grpSp>
      <p:cxnSp>
        <p:nvCxnSpPr>
          <p:cNvPr id="741" name="Google Shape;741;p26"/>
          <p:cNvCxnSpPr>
            <a:stCxn id="740" idx="2"/>
          </p:cNvCxnSpPr>
          <p:nvPr/>
        </p:nvCxnSpPr>
        <p:spPr>
          <a:xfrm>
            <a:off x="1639100" y="3499654"/>
            <a:ext cx="0" cy="1171200"/>
          </a:xfrm>
          <a:prstGeom prst="straightConnector1">
            <a:avLst/>
          </a:prstGeom>
          <a:noFill/>
          <a:ln w="12700" cap="flat" cmpd="sng">
            <a:solidFill>
              <a:srgbClr val="063DE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42" name="Google Shape;74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0031" y="2184829"/>
            <a:ext cx="26384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26"/>
          <p:cNvSpPr/>
          <p:nvPr/>
        </p:nvSpPr>
        <p:spPr>
          <a:xfrm>
            <a:off x="5395906" y="2776538"/>
            <a:ext cx="509595" cy="180782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26"/>
          <p:cNvCxnSpPr/>
          <p:nvPr/>
        </p:nvCxnSpPr>
        <p:spPr>
          <a:xfrm>
            <a:off x="5405438" y="3000376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5" name="Google Shape;745;p26"/>
          <p:cNvCxnSpPr/>
          <p:nvPr/>
        </p:nvCxnSpPr>
        <p:spPr>
          <a:xfrm>
            <a:off x="5405438" y="3233739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6" name="Google Shape;746;p26"/>
          <p:cNvCxnSpPr/>
          <p:nvPr/>
        </p:nvCxnSpPr>
        <p:spPr>
          <a:xfrm>
            <a:off x="5405438" y="3457576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7" name="Google Shape;747;p26"/>
          <p:cNvCxnSpPr/>
          <p:nvPr/>
        </p:nvCxnSpPr>
        <p:spPr>
          <a:xfrm>
            <a:off x="5405438" y="3686175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8" name="Google Shape;748;p26"/>
          <p:cNvCxnSpPr/>
          <p:nvPr/>
        </p:nvCxnSpPr>
        <p:spPr>
          <a:xfrm>
            <a:off x="5405438" y="3905251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9" name="Google Shape;749;p26"/>
          <p:cNvCxnSpPr/>
          <p:nvPr/>
        </p:nvCxnSpPr>
        <p:spPr>
          <a:xfrm>
            <a:off x="5405438" y="4133851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0" name="Google Shape;750;p26"/>
          <p:cNvCxnSpPr/>
          <p:nvPr/>
        </p:nvCxnSpPr>
        <p:spPr>
          <a:xfrm>
            <a:off x="5405438" y="4367214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1" name="Google Shape;751;p26"/>
          <p:cNvCxnSpPr/>
          <p:nvPr/>
        </p:nvCxnSpPr>
        <p:spPr>
          <a:xfrm>
            <a:off x="5567363" y="2771775"/>
            <a:ext cx="0" cy="1838325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2" name="Google Shape;752;p26"/>
          <p:cNvSpPr txBox="1"/>
          <p:nvPr/>
        </p:nvSpPr>
        <p:spPr>
          <a:xfrm>
            <a:off x="5938837" y="2338387"/>
            <a:ext cx="105727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753" name="Google Shape;753;p26"/>
          <p:cNvSpPr txBox="1"/>
          <p:nvPr/>
        </p:nvSpPr>
        <p:spPr>
          <a:xfrm>
            <a:off x="5367337" y="2757487"/>
            <a:ext cx="6381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901F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/>
          </a:p>
        </p:txBody>
      </p:sp>
      <p:sp>
        <p:nvSpPr>
          <p:cNvPr id="754" name="Google Shape;754;p26"/>
          <p:cNvSpPr txBox="1"/>
          <p:nvPr/>
        </p:nvSpPr>
        <p:spPr>
          <a:xfrm>
            <a:off x="5359100" y="2996385"/>
            <a:ext cx="6381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/>
          </a:p>
        </p:txBody>
      </p:sp>
      <p:cxnSp>
        <p:nvCxnSpPr>
          <p:cNvPr id="755" name="Google Shape;755;p26"/>
          <p:cNvCxnSpPr/>
          <p:nvPr/>
        </p:nvCxnSpPr>
        <p:spPr>
          <a:xfrm flipH="1">
            <a:off x="5713540" y="2014151"/>
            <a:ext cx="230060" cy="759551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6" name="Google Shape;756;p26"/>
          <p:cNvSpPr txBox="1"/>
          <p:nvPr/>
        </p:nvSpPr>
        <p:spPr>
          <a:xfrm>
            <a:off x="5832387" y="1594024"/>
            <a:ext cx="26443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tag: one tag field per line covers ALL of the words in that line. In this example, the tag field has 2 bits.</a:t>
            </a:r>
            <a:endParaRPr sz="1200" b="0" i="0" u="none" strike="noStrike" cap="none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26"/>
          <p:cNvCxnSpPr/>
          <p:nvPr/>
        </p:nvCxnSpPr>
        <p:spPr>
          <a:xfrm flipH="1">
            <a:off x="5507596" y="1433384"/>
            <a:ext cx="324793" cy="1307366"/>
          </a:xfrm>
          <a:prstGeom prst="straightConnector1">
            <a:avLst/>
          </a:prstGeom>
          <a:noFill/>
          <a:ln w="12700" cap="flat" cmpd="sng">
            <a:solidFill>
              <a:srgbClr val="CC33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8" name="Google Shape;758;p26"/>
          <p:cNvSpPr txBox="1"/>
          <p:nvPr/>
        </p:nvSpPr>
        <p:spPr>
          <a:xfrm>
            <a:off x="5750009" y="1029733"/>
            <a:ext cx="26443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valid: one valid bit per line covers ALL of the words in that line</a:t>
            </a:r>
            <a:endParaRPr/>
          </a:p>
        </p:txBody>
      </p:sp>
      <p:sp>
        <p:nvSpPr>
          <p:cNvPr id="759" name="Google Shape;759;p26"/>
          <p:cNvSpPr/>
          <p:nvPr/>
        </p:nvSpPr>
        <p:spPr>
          <a:xfrm>
            <a:off x="1384663" y="5107577"/>
            <a:ext cx="2090057" cy="509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C0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26"/>
          <p:cNvGrpSpPr/>
          <p:nvPr/>
        </p:nvGrpSpPr>
        <p:grpSpPr>
          <a:xfrm>
            <a:off x="2719085" y="1869380"/>
            <a:ext cx="375652" cy="954715"/>
            <a:chOff x="2719085" y="1869380"/>
            <a:chExt cx="375652" cy="954715"/>
          </a:xfrm>
        </p:grpSpPr>
        <p:cxnSp>
          <p:nvCxnSpPr>
            <p:cNvPr id="761" name="Google Shape;761;p26"/>
            <p:cNvCxnSpPr/>
            <p:nvPr/>
          </p:nvCxnSpPr>
          <p:spPr>
            <a:xfrm>
              <a:off x="2719085" y="1869380"/>
              <a:ext cx="226543" cy="783519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2" name="Google Shape;762;p26"/>
            <p:cNvSpPr/>
            <p:nvPr/>
          </p:nvSpPr>
          <p:spPr>
            <a:xfrm>
              <a:off x="2802621" y="2675230"/>
              <a:ext cx="292116" cy="14886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E7EA960D-CC05-B7BE-7A67-609AC90E6A2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54157F1-4226-1AC3-6C59-20014924B4A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449" y="1061517"/>
            <a:ext cx="63722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27"/>
          <p:cNvSpPr txBox="1"/>
          <p:nvPr/>
        </p:nvSpPr>
        <p:spPr>
          <a:xfrm>
            <a:off x="2063578" y="1039225"/>
            <a:ext cx="3397529" cy="3323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377" y="1002699"/>
            <a:ext cx="26384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27"/>
          <p:cNvSpPr/>
          <p:nvPr/>
        </p:nvSpPr>
        <p:spPr>
          <a:xfrm>
            <a:off x="5754252" y="1594408"/>
            <a:ext cx="509595" cy="180782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1" name="Google Shape;771;p27"/>
          <p:cNvCxnSpPr/>
          <p:nvPr/>
        </p:nvCxnSpPr>
        <p:spPr>
          <a:xfrm>
            <a:off x="5763784" y="1818246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2" name="Google Shape;772;p27"/>
          <p:cNvCxnSpPr/>
          <p:nvPr/>
        </p:nvCxnSpPr>
        <p:spPr>
          <a:xfrm>
            <a:off x="5763784" y="2051609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3" name="Google Shape;773;p27"/>
          <p:cNvCxnSpPr/>
          <p:nvPr/>
        </p:nvCxnSpPr>
        <p:spPr>
          <a:xfrm>
            <a:off x="5763784" y="2275446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4" name="Google Shape;774;p27"/>
          <p:cNvCxnSpPr/>
          <p:nvPr/>
        </p:nvCxnSpPr>
        <p:spPr>
          <a:xfrm>
            <a:off x="5763784" y="2504045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5" name="Google Shape;775;p27"/>
          <p:cNvCxnSpPr/>
          <p:nvPr/>
        </p:nvCxnSpPr>
        <p:spPr>
          <a:xfrm>
            <a:off x="5763784" y="2723121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6" name="Google Shape;776;p27"/>
          <p:cNvCxnSpPr/>
          <p:nvPr/>
        </p:nvCxnSpPr>
        <p:spPr>
          <a:xfrm>
            <a:off x="5763784" y="2951721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7" name="Google Shape;777;p27"/>
          <p:cNvCxnSpPr/>
          <p:nvPr/>
        </p:nvCxnSpPr>
        <p:spPr>
          <a:xfrm>
            <a:off x="5763784" y="3185084"/>
            <a:ext cx="490537" cy="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p27"/>
          <p:cNvCxnSpPr/>
          <p:nvPr/>
        </p:nvCxnSpPr>
        <p:spPr>
          <a:xfrm>
            <a:off x="5925709" y="1589645"/>
            <a:ext cx="0" cy="1838325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9" name="Google Shape;779;p27"/>
          <p:cNvSpPr txBox="1"/>
          <p:nvPr/>
        </p:nvSpPr>
        <p:spPr>
          <a:xfrm>
            <a:off x="6297183" y="1156257"/>
            <a:ext cx="1057275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780" name="Google Shape;780;p27"/>
          <p:cNvSpPr txBox="1"/>
          <p:nvPr/>
        </p:nvSpPr>
        <p:spPr>
          <a:xfrm>
            <a:off x="5725683" y="1575357"/>
            <a:ext cx="6381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901F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/>
          </a:p>
        </p:txBody>
      </p:sp>
      <p:sp>
        <p:nvSpPr>
          <p:cNvPr id="781" name="Google Shape;781;p27"/>
          <p:cNvSpPr txBox="1"/>
          <p:nvPr/>
        </p:nvSpPr>
        <p:spPr>
          <a:xfrm>
            <a:off x="5717446" y="1814255"/>
            <a:ext cx="6381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5152768" y="3422822"/>
            <a:ext cx="3608173" cy="1178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7"/>
          <p:cNvSpPr txBox="1"/>
          <p:nvPr/>
        </p:nvSpPr>
        <p:spPr>
          <a:xfrm>
            <a:off x="488614" y="861289"/>
            <a:ext cx="8567737" cy="459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cache on the previous slide: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lines deep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data words per 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cache capacity = 16 words of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2-bit tag field per 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valid bit per 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 per word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Direct-mapped strategy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total number of storage bits needed to implement this cache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(# cache lines)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number of bits required per line ]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8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[1+2+32+32]                     =       8*67         =    536 bits inside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5696464" y="1519881"/>
            <a:ext cx="2347785" cy="3076833"/>
            <a:chOff x="5696464" y="1519881"/>
            <a:chExt cx="2347785" cy="3076833"/>
          </a:xfrm>
        </p:grpSpPr>
        <p:sp>
          <p:nvSpPr>
            <p:cNvPr id="785" name="Google Shape;785;p27"/>
            <p:cNvSpPr/>
            <p:nvPr/>
          </p:nvSpPr>
          <p:spPr>
            <a:xfrm>
              <a:off x="5696464" y="1519881"/>
              <a:ext cx="2347785" cy="2088292"/>
            </a:xfrm>
            <a:prstGeom prst="rect">
              <a:avLst/>
            </a:prstGeom>
            <a:noFill/>
            <a:ln w="25400" cap="flat" cmpd="sng">
              <a:solidFill>
                <a:srgbClr val="EC13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>
              <a:off x="7525863" y="3597486"/>
              <a:ext cx="234180" cy="999228"/>
            </a:xfrm>
            <a:prstGeom prst="straightConnector1">
              <a:avLst/>
            </a:prstGeom>
            <a:noFill/>
            <a:ln w="12700" cap="flat" cmpd="sng">
              <a:solidFill>
                <a:srgbClr val="EC132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87" name="Google Shape;787;p27"/>
          <p:cNvCxnSpPr/>
          <p:nvPr/>
        </p:nvCxnSpPr>
        <p:spPr>
          <a:xfrm flipH="1">
            <a:off x="6059999" y="1175657"/>
            <a:ext cx="144858" cy="458363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p27"/>
          <p:cNvSpPr txBox="1"/>
          <p:nvPr/>
        </p:nvSpPr>
        <p:spPr>
          <a:xfrm>
            <a:off x="6015268" y="914757"/>
            <a:ext cx="490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endParaRPr sz="12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27"/>
          <p:cNvCxnSpPr/>
          <p:nvPr/>
        </p:nvCxnSpPr>
        <p:spPr>
          <a:xfrm>
            <a:off x="5735769" y="1241418"/>
            <a:ext cx="103327" cy="404502"/>
          </a:xfrm>
          <a:prstGeom prst="straightConnector1">
            <a:avLst/>
          </a:prstGeom>
          <a:noFill/>
          <a:ln w="12700" cap="flat" cmpd="sng">
            <a:solidFill>
              <a:srgbClr val="CC33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0" name="Google Shape;790;p27"/>
          <p:cNvSpPr txBox="1"/>
          <p:nvPr/>
        </p:nvSpPr>
        <p:spPr>
          <a:xfrm>
            <a:off x="5436500" y="1003608"/>
            <a:ext cx="5462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C3399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/>
          </a:p>
        </p:txBody>
      </p:sp>
      <p:sp>
        <p:nvSpPr>
          <p:cNvPr id="791" name="Google Shape;791;p27"/>
          <p:cNvSpPr/>
          <p:nvPr/>
        </p:nvSpPr>
        <p:spPr>
          <a:xfrm>
            <a:off x="5068389" y="1371600"/>
            <a:ext cx="509451" cy="2612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7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DA44359-9871-920D-A8DB-5B696FD31B76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D6025348-5C81-6D3B-8B6B-1240829E048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226482" y="308642"/>
            <a:ext cx="8741229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algn="ctr">
              <a:lnSpc>
                <a:spcPct val="90000"/>
              </a:lnSpc>
              <a:spcBef>
                <a:spcPts val="100"/>
              </a:spcBef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MEMORY HIERARCHY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961552" y="2389141"/>
            <a:ext cx="1335526" cy="1293166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2069251" y="1276550"/>
            <a:ext cx="5100402" cy="4271376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4047952" y="2238282"/>
            <a:ext cx="11430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3931828" y="1900299"/>
            <a:ext cx="1365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cxnSp>
        <p:nvCxnSpPr>
          <p:cNvPr id="136" name="Google Shape;136;p4"/>
          <p:cNvCxnSpPr/>
          <p:nvPr/>
        </p:nvCxnSpPr>
        <p:spPr>
          <a:xfrm>
            <a:off x="3585754" y="3011096"/>
            <a:ext cx="2057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4"/>
          <p:cNvCxnSpPr/>
          <p:nvPr/>
        </p:nvCxnSpPr>
        <p:spPr>
          <a:xfrm>
            <a:off x="2595154" y="4706662"/>
            <a:ext cx="4038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4"/>
          <p:cNvSpPr txBox="1"/>
          <p:nvPr/>
        </p:nvSpPr>
        <p:spPr>
          <a:xfrm>
            <a:off x="4195353" y="2492167"/>
            <a:ext cx="838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395253" y="3159087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(DRAM)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2888401" y="3990020"/>
            <a:ext cx="34621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 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(storage devices: disk, SSD)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>
            <a:off x="7727326" y="1795434"/>
            <a:ext cx="0" cy="2979617"/>
          </a:xfrm>
          <a:prstGeom prst="straightConnector1">
            <a:avLst/>
          </a:prstGeom>
          <a:noFill/>
          <a:ln w="38100" cap="flat" cmpd="sng">
            <a:solidFill>
              <a:srgbClr val="7777A5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1638167" y="1755583"/>
            <a:ext cx="0" cy="3019468"/>
          </a:xfrm>
          <a:prstGeom prst="straightConnector1">
            <a:avLst/>
          </a:prstGeom>
          <a:noFill/>
          <a:ln w="38100" cap="flat" cmpd="sng">
            <a:solidFill>
              <a:srgbClr val="840028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Google Shape;143;p4"/>
          <p:cNvSpPr txBox="1"/>
          <p:nvPr/>
        </p:nvSpPr>
        <p:spPr>
          <a:xfrm>
            <a:off x="2256002" y="4861550"/>
            <a:ext cx="47169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tertiary 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(offline/removable storage: flash, DVD)</a:t>
            </a:r>
            <a:endParaRPr/>
          </a:p>
        </p:txBody>
      </p:sp>
      <p:cxnSp>
        <p:nvCxnSpPr>
          <p:cNvPr id="144" name="Google Shape;144;p4"/>
          <p:cNvCxnSpPr/>
          <p:nvPr/>
        </p:nvCxnSpPr>
        <p:spPr>
          <a:xfrm>
            <a:off x="3124184" y="3766458"/>
            <a:ext cx="297617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4"/>
          <p:cNvSpPr txBox="1"/>
          <p:nvPr/>
        </p:nvSpPr>
        <p:spPr>
          <a:xfrm>
            <a:off x="3069483" y="1710746"/>
            <a:ext cx="11670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~100s </a:t>
            </a:r>
            <a:r>
              <a:rPr lang="en-US" sz="14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sec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2631638" y="2461332"/>
            <a:ext cx="11351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~1-10 nsec</a:t>
            </a:r>
            <a:endParaRPr sz="1400" b="1" i="0" u="none" strike="noStrike" cap="none">
              <a:solidFill>
                <a:srgbClr val="8400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2277510" y="3186907"/>
            <a:ext cx="10803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~10s nsec</a:t>
            </a:r>
            <a:endParaRPr sz="1400" b="1" i="0" u="none" strike="noStrike" cap="none">
              <a:solidFill>
                <a:srgbClr val="8400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903301" y="3959925"/>
            <a:ext cx="10549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  &lt;usec to  &gt;msec</a:t>
            </a:r>
            <a:endParaRPr sz="1400" b="1" i="0" u="none" strike="noStrike" cap="none">
              <a:solidFill>
                <a:srgbClr val="8400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606119" y="4870502"/>
            <a:ext cx="8959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varies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313274" y="2891532"/>
            <a:ext cx="1329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190952" y="1710746"/>
            <a:ext cx="8959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&lt; 0.1KB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621714" y="2484885"/>
            <a:ext cx="9237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~10s MB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6069689" y="3182640"/>
            <a:ext cx="1003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~10s GB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6545428" y="3983478"/>
            <a:ext cx="10549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~10s TB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7072895" y="4894055"/>
            <a:ext cx="10578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“infinite”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7727326" y="2880412"/>
            <a:ext cx="1329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A5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increases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3124184" y="5718025"/>
            <a:ext cx="6915150" cy="6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9863" marR="0" lvl="0" indent="-16986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“</a:t>
            </a:r>
            <a:r>
              <a:rPr lang="en-US" sz="18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speed” changes   </a:t>
            </a:r>
            <a:r>
              <a:rPr lang="en-US" sz="1800" b="1" i="1" u="sng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10x</a:t>
            </a:r>
            <a:r>
              <a:rPr lang="en-US" sz="18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    per level</a:t>
            </a:r>
            <a:endParaRPr/>
          </a:p>
          <a:p>
            <a:pPr marL="169863" marR="0" lvl="0" indent="-10636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endParaRPr sz="1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69863" marR="0" lvl="0" indent="-16986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Noto Sans Symbols"/>
              <a:buChar char="▪"/>
            </a:pPr>
            <a:r>
              <a:rPr lang="en-US" sz="18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capacity changes </a:t>
            </a:r>
            <a:r>
              <a:rPr lang="en-US" sz="1800" b="1" i="1" u="sng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1000x</a:t>
            </a:r>
            <a:r>
              <a:rPr lang="en-US" sz="1800" i="1">
                <a:solidFill>
                  <a:srgbClr val="EC1322"/>
                </a:solidFill>
                <a:latin typeface="Arial Narrow"/>
                <a:ea typeface="Arial Narrow"/>
                <a:cs typeface="Arial Narrow"/>
                <a:sym typeface="Arial Narrow"/>
              </a:rPr>
              <a:t>  per level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C13A37D-FC04-75B1-B547-4B02E058B24A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BBD1FB8D-0FBA-B582-51D8-1C3671A295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Google Shape;797;p28"/>
              <p:cNvSpPr txBox="1"/>
              <p:nvPr/>
            </p:nvSpPr>
            <p:spPr>
              <a:xfrm>
                <a:off x="401206" y="1046707"/>
                <a:ext cx="8567737" cy="4970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Given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A direct-mapped cache containing 64 lines with block size of 16 Bytes (4 words).</a:t>
                </a:r>
                <a:endParaRPr lang="en-US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Sought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Which line in the cache would hold the content in main memory address 1200?</a:t>
                </a:r>
                <a:endParaRPr lang="en-US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20"/>
                  <a:buFont typeface="Arial"/>
                  <a:buNone/>
                </a:pPr>
                <a:endParaRPr lang="en-US"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 can use the bit-field encoding:</a:t>
                </a:r>
                <a:endParaRPr lang="en-US"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Char char="•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64 = 2^n lines in cache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n=6</a:t>
                </a: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Char char="•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It is given that 2^m=4 word/block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 </m:t>
                    </m:r>
                  </m:oMath>
                </a14:m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m=2</a:t>
                </a:r>
                <a:endParaRPr lang="en-US" dirty="0"/>
              </a:p>
              <a:p>
                <a:pPr marL="287338" marR="0" lvl="0" indent="-1730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Char char="•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It is given that 16 Bytes are 4 words so 4 Bytes/word = 2^w=4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w=2</a:t>
                </a:r>
                <a:endParaRPr lang="en-US" dirty="0"/>
              </a:p>
              <a:p>
                <a:pPr marL="287338" marR="0" lvl="0" indent="-5111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u="sng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5111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5111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6541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65418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Noto Sans Symbols"/>
                  <a:buChar char="▪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address 1200 is the Byte address and written in binary 1200 = </a:t>
                </a:r>
                <a:r>
                  <a:rPr lang="en-US" sz="1600" b="0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10010110000</a:t>
                </a: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Noto Sans Symbols"/>
                  <a:buChar char="▪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 according to the field encoding:</a:t>
                </a:r>
                <a:endParaRPr lang="en-US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address 1200  gives contents of the line field = 001011</a:t>
                </a:r>
                <a:r>
                  <a:rPr lang="en-US" sz="1600" b="0" i="0" u="none" strike="noStrike" cap="none" baseline="-25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two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= 11</a:t>
                </a:r>
                <a:r>
                  <a:rPr lang="en-US" sz="1600" b="0" i="0" u="none" strike="noStrike" cap="none" baseline="-25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ten 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it resides in block 11</a:t>
                </a:r>
                <a:r>
                  <a:rPr lang="en-US" sz="1600" b="1" i="0" u="none" strike="noStrike" cap="none" baseline="-25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ten</a:t>
                </a:r>
                <a:endParaRPr sz="1600" b="1" i="0" u="none" strike="noStrike" cap="none" baseline="-25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97" name="Google Shape;797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06" y="1046707"/>
                <a:ext cx="8567737" cy="4970591"/>
              </a:xfrm>
              <a:prstGeom prst="rect">
                <a:avLst/>
              </a:prstGeom>
              <a:blipFill>
                <a:blip r:embed="rId3"/>
                <a:stretch>
                  <a:fillRect l="-1068" t="-982" b="-11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8" name="Google Shape;798;p28"/>
          <p:cNvGrpSpPr/>
          <p:nvPr/>
        </p:nvGrpSpPr>
        <p:grpSpPr>
          <a:xfrm>
            <a:off x="1968310" y="2985998"/>
            <a:ext cx="4827209" cy="1006793"/>
            <a:chOff x="2449801" y="1209972"/>
            <a:chExt cx="4827209" cy="1006793"/>
          </a:xfrm>
        </p:grpSpPr>
        <p:grpSp>
          <p:nvGrpSpPr>
            <p:cNvPr id="799" name="Google Shape;799;p28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800" name="Google Shape;800;p28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n              m         w  </a:t>
                </a:r>
                <a:endParaRPr/>
              </a:p>
            </p:txBody>
          </p:sp>
          <p:cxnSp>
            <p:nvCxnSpPr>
              <p:cNvPr id="801" name="Google Shape;801;p28"/>
              <p:cNvCxnSpPr/>
              <p:nvPr/>
            </p:nvCxnSpPr>
            <p:spPr>
              <a:xfrm>
                <a:off x="39878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2" name="Google Shape;802;p28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3" name="Google Shape;803;p28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04" name="Google Shape;804;p28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805" name="Google Shape;805;p28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806" name="Google Shape;806;p28"/>
              <p:cNvCxnSpPr>
                <a:stCxn id="805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807" name="Google Shape;807;p28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808" name="Google Shape;808;p28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line             word       Byte  </a:t>
              </a:r>
              <a:endParaRPr/>
            </a:p>
          </p:txBody>
        </p:sp>
      </p:grpSp>
      <p:grpSp>
        <p:nvGrpSpPr>
          <p:cNvPr id="809" name="Google Shape;809;p28"/>
          <p:cNvGrpSpPr/>
          <p:nvPr/>
        </p:nvGrpSpPr>
        <p:grpSpPr>
          <a:xfrm>
            <a:off x="1979905" y="4103676"/>
            <a:ext cx="4516795" cy="338554"/>
            <a:chOff x="1931684" y="1191276"/>
            <a:chExt cx="4516795" cy="338554"/>
          </a:xfrm>
        </p:grpSpPr>
        <p:sp>
          <p:nvSpPr>
            <p:cNvPr id="810" name="Google Shape;810;p28"/>
            <p:cNvSpPr txBox="1"/>
            <p:nvPr/>
          </p:nvSpPr>
          <p:spPr>
            <a:xfrm>
              <a:off x="1931684" y="1191276"/>
              <a:ext cx="4516795" cy="33855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                 t                         6              2          2  </a:t>
              </a:r>
              <a:endParaRPr/>
            </a:p>
          </p:txBody>
        </p:sp>
        <p:cxnSp>
          <p:nvCxnSpPr>
            <p:cNvPr id="811" name="Google Shape;811;p28"/>
            <p:cNvCxnSpPr/>
            <p:nvPr/>
          </p:nvCxnSpPr>
          <p:spPr>
            <a:xfrm>
              <a:off x="3987800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2" name="Google Shape;812;p28"/>
            <p:cNvCxnSpPr/>
            <p:nvPr/>
          </p:nvCxnSpPr>
          <p:spPr>
            <a:xfrm>
              <a:off x="5105400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3" name="Google Shape;813;p28"/>
            <p:cNvCxnSpPr/>
            <p:nvPr/>
          </p:nvCxnSpPr>
          <p:spPr>
            <a:xfrm>
              <a:off x="5842685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4" name="Google Shape;814;p28"/>
          <p:cNvGrpSpPr/>
          <p:nvPr/>
        </p:nvGrpSpPr>
        <p:grpSpPr>
          <a:xfrm>
            <a:off x="2148898" y="5252131"/>
            <a:ext cx="4516795" cy="338554"/>
            <a:chOff x="1931684" y="1191276"/>
            <a:chExt cx="4516795" cy="338554"/>
          </a:xfrm>
        </p:grpSpPr>
        <p:sp>
          <p:nvSpPr>
            <p:cNvPr id="815" name="Google Shape;815;p28"/>
            <p:cNvSpPr txBox="1"/>
            <p:nvPr/>
          </p:nvSpPr>
          <p:spPr>
            <a:xfrm>
              <a:off x="1931684" y="1191276"/>
              <a:ext cx="4516795" cy="33855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lang="en-US" sz="1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…     </a:t>
              </a:r>
              <a:r>
                <a:rPr lang="en-US" sz="1600" b="0" i="0" u="none" strike="noStrike" cap="none">
                  <a:solidFill>
                    <a:srgbClr val="C08E00"/>
                  </a:solidFill>
                  <a:latin typeface="Arial"/>
                  <a:ea typeface="Arial"/>
                  <a:cs typeface="Arial"/>
                  <a:sym typeface="Arial"/>
                </a:rPr>
                <a:t>1           001011         00      00  </a:t>
              </a:r>
              <a:endParaRPr/>
            </a:p>
          </p:txBody>
        </p:sp>
        <p:cxnSp>
          <p:nvCxnSpPr>
            <p:cNvPr id="816" name="Google Shape;816;p28"/>
            <p:cNvCxnSpPr/>
            <p:nvPr/>
          </p:nvCxnSpPr>
          <p:spPr>
            <a:xfrm>
              <a:off x="3987800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28"/>
            <p:cNvCxnSpPr/>
            <p:nvPr/>
          </p:nvCxnSpPr>
          <p:spPr>
            <a:xfrm>
              <a:off x="5105400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28"/>
            <p:cNvCxnSpPr/>
            <p:nvPr/>
          </p:nvCxnSpPr>
          <p:spPr>
            <a:xfrm>
              <a:off x="5842685" y="1191276"/>
              <a:ext cx="0" cy="338554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9" name="Google Shape;819;p28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9F8A692-CD09-7537-EF57-B2131A56A9A4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88494047-C96A-7C44-6A86-2A7A8C8EAF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USE OF SPATIAL LOCALITY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Google Shape;825;p29"/>
              <p:cNvSpPr txBox="1"/>
              <p:nvPr/>
            </p:nvSpPr>
            <p:spPr>
              <a:xfrm>
                <a:off x="387411" y="1192132"/>
                <a:ext cx="8369177" cy="53501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287338" marR="0" lvl="0" indent="-28733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Assume main memory has a total size of 16 words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2</a:t>
                </a:r>
                <a:r>
                  <a:rPr lang="en-US" sz="1800" b="0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=16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a=4</a:t>
                </a:r>
                <a:endParaRPr lang="en-US" dirty="0"/>
              </a:p>
              <a:p>
                <a:pPr marL="287338" marR="0" lvl="0" indent="-15017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Noto Sans Symbols"/>
                  <a:buNone/>
                </a:pPr>
                <a:endPara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Assume cache has total size of 4 words and each line holds 2 words</a:t>
                </a:r>
                <a:endParaRPr lang="en-US" dirty="0"/>
              </a:p>
              <a:p>
                <a:pPr marL="495301" marR="0" lvl="1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 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4/2 = 2 lines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2</a:t>
                </a:r>
                <a:r>
                  <a:rPr lang="en-US" sz="1600" b="0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 2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 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n=1</a:t>
                </a:r>
                <a:endParaRPr lang="en-US" dirty="0"/>
              </a:p>
              <a:p>
                <a:pPr marL="495301" marR="0" lvl="1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</a:pP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Each cache line holds </a:t>
                </a:r>
                <a:r>
                  <a:rPr lang="en-US" sz="16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two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words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2</a:t>
                </a:r>
                <a:r>
                  <a:rPr lang="en-US" sz="1600" b="0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=2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m=1</a:t>
                </a:r>
                <a:endParaRPr lang="en-US" dirty="0"/>
              </a:p>
              <a:p>
                <a:pPr marL="287338" marR="0" lvl="0" indent="-16541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Noto Sans Symbols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Noto Sans Symbols"/>
                  <a:buChar char="▪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Assume Word size = 1 Byte so 2</a:t>
                </a:r>
                <a:r>
                  <a:rPr lang="en-US" sz="1600" b="0" i="0" u="none" strike="noStrike" cap="none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=1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w=0 thus t= a-n-m-w = 4-1-1-0 = 2 bits</a:t>
                </a:r>
                <a:endParaRPr lang="en-US" dirty="0"/>
              </a:p>
              <a:p>
                <a:pPr marL="287338" marR="0" lvl="0" indent="-16541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Noto Sans Symbols"/>
                  <a:buNone/>
                </a:pPr>
                <a:endPara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150178" algn="l" rtl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40"/>
                  <a:buFont typeface="Arial"/>
                  <a:buNone/>
                </a:pPr>
                <a:endPara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40"/>
                  <a:buFont typeface="Arial"/>
                  <a:buNone/>
                </a:pPr>
                <a:endPara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40"/>
                  <a:buFont typeface="Arial"/>
                  <a:buNone/>
                </a:pPr>
                <a:endParaRPr lang="en-US" sz="17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40"/>
                  <a:buFont typeface="Arial"/>
                  <a:buNone/>
                </a:pPr>
                <a:endPara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40"/>
                  <a:buFont typeface="Arial"/>
                  <a:buNone/>
                </a:pPr>
                <a:endPara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825" name="Google Shape;82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11" y="1192132"/>
                <a:ext cx="8369177" cy="5350183"/>
              </a:xfrm>
              <a:prstGeom prst="rect">
                <a:avLst/>
              </a:prstGeom>
              <a:blipFill>
                <a:blip r:embed="rId3"/>
                <a:stretch>
                  <a:fillRect l="-1385" t="-22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6" name="Google Shape;826;p29"/>
          <p:cNvGrpSpPr/>
          <p:nvPr/>
        </p:nvGrpSpPr>
        <p:grpSpPr>
          <a:xfrm>
            <a:off x="2333586" y="3429000"/>
            <a:ext cx="3868298" cy="607612"/>
            <a:chOff x="2457278" y="1288353"/>
            <a:chExt cx="3868298" cy="607612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2457278" y="1557411"/>
              <a:ext cx="3868298" cy="338554"/>
              <a:chOff x="1931685" y="1191276"/>
              <a:chExt cx="3868298" cy="338554"/>
            </a:xfrm>
          </p:grpSpPr>
          <p:sp>
            <p:nvSpPr>
              <p:cNvPr id="828" name="Google Shape;828;p29"/>
              <p:cNvSpPr txBox="1"/>
              <p:nvPr/>
            </p:nvSpPr>
            <p:spPr>
              <a:xfrm>
                <a:off x="1931685" y="1191276"/>
                <a:ext cx="3868298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2                         1             1</a:t>
                </a:r>
                <a:endParaRPr/>
              </a:p>
            </p:txBody>
          </p:sp>
          <p:cxnSp>
            <p:nvCxnSpPr>
              <p:cNvPr id="829" name="Google Shape;829;p29"/>
              <p:cNvCxnSpPr/>
              <p:nvPr/>
            </p:nvCxnSpPr>
            <p:spPr>
              <a:xfrm>
                <a:off x="39878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0" name="Google Shape;830;p29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1" name="Google Shape;831;p29"/>
            <p:cNvSpPr txBox="1"/>
            <p:nvPr/>
          </p:nvSpPr>
          <p:spPr>
            <a:xfrm>
              <a:off x="2760216" y="1288353"/>
              <a:ext cx="35653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line             word</a:t>
              </a:r>
              <a:endParaRPr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832C231E-481A-CCF6-9109-199EEB0BEEAD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93CCCD0-43FD-EF31-A398-90A6E70DF9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USE OF SPATIAL LOCALITY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837" name="Google Shape;837;p30"/>
          <p:cNvGrpSpPr/>
          <p:nvPr/>
        </p:nvGrpSpPr>
        <p:grpSpPr>
          <a:xfrm>
            <a:off x="470263" y="2403068"/>
            <a:ext cx="2514600" cy="990600"/>
            <a:chOff x="336" y="1248"/>
            <a:chExt cx="1584" cy="624"/>
          </a:xfrm>
        </p:grpSpPr>
        <p:sp>
          <p:nvSpPr>
            <p:cNvPr id="838" name="Google Shape;838;p30"/>
            <p:cNvSpPr/>
            <p:nvPr/>
          </p:nvSpPr>
          <p:spPr>
            <a:xfrm>
              <a:off x="672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9" name="Google Shape;839;p30"/>
            <p:cNvCxnSpPr/>
            <p:nvPr/>
          </p:nvCxnSpPr>
          <p:spPr>
            <a:xfrm>
              <a:off x="672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0" name="Google Shape;840;p30"/>
            <p:cNvSpPr/>
            <p:nvPr/>
          </p:nvSpPr>
          <p:spPr>
            <a:xfrm>
              <a:off x="1296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30"/>
            <p:cNvCxnSpPr/>
            <p:nvPr/>
          </p:nvCxnSpPr>
          <p:spPr>
            <a:xfrm>
              <a:off x="1296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2" name="Google Shape;842;p30"/>
            <p:cNvSpPr txBox="1"/>
            <p:nvPr/>
          </p:nvSpPr>
          <p:spPr>
            <a:xfrm>
              <a:off x="960" y="124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36" y="1488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4" name="Google Shape;844;p30"/>
            <p:cNvCxnSpPr/>
            <p:nvPr/>
          </p:nvCxnSpPr>
          <p:spPr>
            <a:xfrm>
              <a:off x="336" y="1680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5" name="Google Shape;845;p30"/>
          <p:cNvSpPr txBox="1"/>
          <p:nvPr/>
        </p:nvSpPr>
        <p:spPr>
          <a:xfrm>
            <a:off x="549638" y="975469"/>
            <a:ext cx="8153400" cy="186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169863" marR="0" lvl="0" indent="-1698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the memory hierarchy described in the previous slides</a:t>
            </a:r>
            <a:endParaRPr/>
          </a:p>
          <a:p>
            <a:pPr marL="169863" marR="0" lvl="0" indent="-1698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reference string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 format is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tag1 tag0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up/down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left/right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1363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1        2        3        5        3      4       15  }    in decimal</a:t>
            </a:r>
            <a:endParaRPr/>
          </a:p>
          <a:p>
            <a:pPr marL="741363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0000   0001    0010     0011    0101    0011   0100    1111 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  <a:p>
            <a:pPr marL="741363" marR="0" lvl="1" indent="-24606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6" name="Google Shape;846;p30"/>
          <p:cNvGrpSpPr/>
          <p:nvPr/>
        </p:nvGrpSpPr>
        <p:grpSpPr>
          <a:xfrm>
            <a:off x="3365863" y="2417356"/>
            <a:ext cx="2514600" cy="976312"/>
            <a:chOff x="2160" y="1257"/>
            <a:chExt cx="1584" cy="615"/>
          </a:xfrm>
        </p:grpSpPr>
        <p:sp>
          <p:nvSpPr>
            <p:cNvPr id="847" name="Google Shape;847;p30"/>
            <p:cNvSpPr txBox="1"/>
            <p:nvPr/>
          </p:nvSpPr>
          <p:spPr>
            <a:xfrm>
              <a:off x="2832" y="125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2496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30"/>
            <p:cNvCxnSpPr/>
            <p:nvPr/>
          </p:nvCxnSpPr>
          <p:spPr>
            <a:xfrm>
              <a:off x="2496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0" name="Google Shape;850;p30"/>
            <p:cNvSpPr/>
            <p:nvPr/>
          </p:nvSpPr>
          <p:spPr>
            <a:xfrm>
              <a:off x="3120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1" name="Google Shape;851;p30"/>
            <p:cNvCxnSpPr/>
            <p:nvPr/>
          </p:nvCxnSpPr>
          <p:spPr>
            <a:xfrm>
              <a:off x="3120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2" name="Google Shape;852;p30"/>
            <p:cNvSpPr/>
            <p:nvPr/>
          </p:nvSpPr>
          <p:spPr>
            <a:xfrm>
              <a:off x="2160" y="1488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3" name="Google Shape;853;p30"/>
            <p:cNvCxnSpPr/>
            <p:nvPr/>
          </p:nvCxnSpPr>
          <p:spPr>
            <a:xfrm>
              <a:off x="2160" y="1680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4" name="Google Shape;854;p30"/>
          <p:cNvGrpSpPr/>
          <p:nvPr/>
        </p:nvGrpSpPr>
        <p:grpSpPr>
          <a:xfrm>
            <a:off x="6185263" y="2442756"/>
            <a:ext cx="2514600" cy="950912"/>
            <a:chOff x="3936" y="1273"/>
            <a:chExt cx="1584" cy="599"/>
          </a:xfrm>
        </p:grpSpPr>
        <p:sp>
          <p:nvSpPr>
            <p:cNvPr id="855" name="Google Shape;855;p30"/>
            <p:cNvSpPr txBox="1"/>
            <p:nvPr/>
          </p:nvSpPr>
          <p:spPr>
            <a:xfrm>
              <a:off x="4608" y="12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272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30"/>
            <p:cNvCxnSpPr/>
            <p:nvPr/>
          </p:nvCxnSpPr>
          <p:spPr>
            <a:xfrm>
              <a:off x="4272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8" name="Google Shape;858;p30"/>
            <p:cNvSpPr/>
            <p:nvPr/>
          </p:nvSpPr>
          <p:spPr>
            <a:xfrm>
              <a:off x="4896" y="1488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9" name="Google Shape;859;p30"/>
            <p:cNvCxnSpPr/>
            <p:nvPr/>
          </p:nvCxnSpPr>
          <p:spPr>
            <a:xfrm>
              <a:off x="4896" y="1680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0" name="Google Shape;860;p30"/>
            <p:cNvSpPr/>
            <p:nvPr/>
          </p:nvSpPr>
          <p:spPr>
            <a:xfrm>
              <a:off x="3936" y="1488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p30"/>
            <p:cNvCxnSpPr/>
            <p:nvPr/>
          </p:nvCxnSpPr>
          <p:spPr>
            <a:xfrm>
              <a:off x="3936" y="1680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2" name="Google Shape;862;p30"/>
          <p:cNvGrpSpPr/>
          <p:nvPr/>
        </p:nvGrpSpPr>
        <p:grpSpPr>
          <a:xfrm>
            <a:off x="470263" y="3581549"/>
            <a:ext cx="2514600" cy="990600"/>
            <a:chOff x="336" y="2112"/>
            <a:chExt cx="1584" cy="624"/>
          </a:xfrm>
        </p:grpSpPr>
        <p:sp>
          <p:nvSpPr>
            <p:cNvPr id="863" name="Google Shape;863;p30"/>
            <p:cNvSpPr txBox="1"/>
            <p:nvPr/>
          </p:nvSpPr>
          <p:spPr>
            <a:xfrm>
              <a:off x="1008" y="211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672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5" name="Google Shape;865;p30"/>
            <p:cNvCxnSpPr/>
            <p:nvPr/>
          </p:nvCxnSpPr>
          <p:spPr>
            <a:xfrm>
              <a:off x="672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6" name="Google Shape;866;p30"/>
            <p:cNvSpPr/>
            <p:nvPr/>
          </p:nvSpPr>
          <p:spPr>
            <a:xfrm>
              <a:off x="1296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7" name="Google Shape;867;p30"/>
            <p:cNvCxnSpPr/>
            <p:nvPr/>
          </p:nvCxnSpPr>
          <p:spPr>
            <a:xfrm>
              <a:off x="1296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8" name="Google Shape;868;p30"/>
            <p:cNvSpPr/>
            <p:nvPr/>
          </p:nvSpPr>
          <p:spPr>
            <a:xfrm>
              <a:off x="336" y="2352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30"/>
            <p:cNvCxnSpPr/>
            <p:nvPr/>
          </p:nvCxnSpPr>
          <p:spPr>
            <a:xfrm>
              <a:off x="336" y="254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0" name="Google Shape;870;p30"/>
          <p:cNvGrpSpPr/>
          <p:nvPr/>
        </p:nvGrpSpPr>
        <p:grpSpPr>
          <a:xfrm>
            <a:off x="3365863" y="3581549"/>
            <a:ext cx="2514600" cy="990600"/>
            <a:chOff x="2160" y="2112"/>
            <a:chExt cx="1584" cy="624"/>
          </a:xfrm>
        </p:grpSpPr>
        <p:sp>
          <p:nvSpPr>
            <p:cNvPr id="871" name="Google Shape;871;p30"/>
            <p:cNvSpPr txBox="1"/>
            <p:nvPr/>
          </p:nvSpPr>
          <p:spPr>
            <a:xfrm>
              <a:off x="2880" y="211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2496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30"/>
            <p:cNvCxnSpPr/>
            <p:nvPr/>
          </p:nvCxnSpPr>
          <p:spPr>
            <a:xfrm>
              <a:off x="2496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4" name="Google Shape;874;p30"/>
            <p:cNvSpPr/>
            <p:nvPr/>
          </p:nvSpPr>
          <p:spPr>
            <a:xfrm>
              <a:off x="3120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5" name="Google Shape;875;p30"/>
            <p:cNvCxnSpPr/>
            <p:nvPr/>
          </p:nvCxnSpPr>
          <p:spPr>
            <a:xfrm>
              <a:off x="3120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30"/>
            <p:cNvSpPr/>
            <p:nvPr/>
          </p:nvSpPr>
          <p:spPr>
            <a:xfrm>
              <a:off x="2160" y="2352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7" name="Google Shape;877;p30"/>
            <p:cNvCxnSpPr/>
            <p:nvPr/>
          </p:nvCxnSpPr>
          <p:spPr>
            <a:xfrm>
              <a:off x="2160" y="254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8" name="Google Shape;878;p30"/>
          <p:cNvGrpSpPr/>
          <p:nvPr/>
        </p:nvGrpSpPr>
        <p:grpSpPr>
          <a:xfrm>
            <a:off x="6185263" y="3581549"/>
            <a:ext cx="2514600" cy="990600"/>
            <a:chOff x="3936" y="2112"/>
            <a:chExt cx="1584" cy="624"/>
          </a:xfrm>
        </p:grpSpPr>
        <p:sp>
          <p:nvSpPr>
            <p:cNvPr id="879" name="Google Shape;879;p30"/>
            <p:cNvSpPr txBox="1"/>
            <p:nvPr/>
          </p:nvSpPr>
          <p:spPr>
            <a:xfrm>
              <a:off x="4608" y="211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4272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" name="Google Shape;881;p30"/>
            <p:cNvCxnSpPr/>
            <p:nvPr/>
          </p:nvCxnSpPr>
          <p:spPr>
            <a:xfrm>
              <a:off x="4272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2" name="Google Shape;882;p30"/>
            <p:cNvSpPr/>
            <p:nvPr/>
          </p:nvSpPr>
          <p:spPr>
            <a:xfrm>
              <a:off x="4896" y="2352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3" name="Google Shape;883;p30"/>
            <p:cNvCxnSpPr/>
            <p:nvPr/>
          </p:nvCxnSpPr>
          <p:spPr>
            <a:xfrm>
              <a:off x="4896" y="2544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4" name="Google Shape;884;p30"/>
            <p:cNvSpPr/>
            <p:nvPr/>
          </p:nvSpPr>
          <p:spPr>
            <a:xfrm>
              <a:off x="3936" y="2352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5" name="Google Shape;885;p30"/>
            <p:cNvCxnSpPr/>
            <p:nvPr/>
          </p:nvCxnSpPr>
          <p:spPr>
            <a:xfrm>
              <a:off x="3936" y="2544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6" name="Google Shape;886;p30"/>
          <p:cNvGrpSpPr/>
          <p:nvPr/>
        </p:nvGrpSpPr>
        <p:grpSpPr>
          <a:xfrm>
            <a:off x="1841863" y="4845914"/>
            <a:ext cx="2514600" cy="990600"/>
            <a:chOff x="1200" y="2976"/>
            <a:chExt cx="1584" cy="624"/>
          </a:xfrm>
        </p:grpSpPr>
        <p:sp>
          <p:nvSpPr>
            <p:cNvPr id="887" name="Google Shape;887;p30"/>
            <p:cNvSpPr txBox="1"/>
            <p:nvPr/>
          </p:nvSpPr>
          <p:spPr>
            <a:xfrm>
              <a:off x="1824" y="297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1536" y="3216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0"/>
            <p:cNvCxnSpPr/>
            <p:nvPr/>
          </p:nvCxnSpPr>
          <p:spPr>
            <a:xfrm>
              <a:off x="1536" y="3408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0" name="Google Shape;890;p30"/>
            <p:cNvSpPr/>
            <p:nvPr/>
          </p:nvSpPr>
          <p:spPr>
            <a:xfrm>
              <a:off x="2160" y="3216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1" name="Google Shape;891;p30"/>
            <p:cNvCxnSpPr/>
            <p:nvPr/>
          </p:nvCxnSpPr>
          <p:spPr>
            <a:xfrm>
              <a:off x="2160" y="3408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2" name="Google Shape;892;p30"/>
            <p:cNvSpPr/>
            <p:nvPr/>
          </p:nvSpPr>
          <p:spPr>
            <a:xfrm>
              <a:off x="1200" y="3216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3" name="Google Shape;893;p30"/>
            <p:cNvCxnSpPr/>
            <p:nvPr/>
          </p:nvCxnSpPr>
          <p:spPr>
            <a:xfrm>
              <a:off x="1200" y="3408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4" name="Google Shape;894;p30"/>
          <p:cNvGrpSpPr/>
          <p:nvPr/>
        </p:nvGrpSpPr>
        <p:grpSpPr>
          <a:xfrm>
            <a:off x="4889863" y="4845914"/>
            <a:ext cx="2514600" cy="990600"/>
            <a:chOff x="3120" y="2976"/>
            <a:chExt cx="1584" cy="624"/>
          </a:xfrm>
        </p:grpSpPr>
        <p:sp>
          <p:nvSpPr>
            <p:cNvPr id="895" name="Google Shape;895;p30"/>
            <p:cNvSpPr txBox="1"/>
            <p:nvPr/>
          </p:nvSpPr>
          <p:spPr>
            <a:xfrm>
              <a:off x="3888" y="297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3456" y="3216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7" name="Google Shape;897;p30"/>
            <p:cNvCxnSpPr/>
            <p:nvPr/>
          </p:nvCxnSpPr>
          <p:spPr>
            <a:xfrm>
              <a:off x="3456" y="3408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30"/>
            <p:cNvSpPr/>
            <p:nvPr/>
          </p:nvSpPr>
          <p:spPr>
            <a:xfrm>
              <a:off x="4080" y="3216"/>
              <a:ext cx="624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9" name="Google Shape;899;p30"/>
            <p:cNvCxnSpPr/>
            <p:nvPr/>
          </p:nvCxnSpPr>
          <p:spPr>
            <a:xfrm>
              <a:off x="4080" y="3408"/>
              <a:ext cx="624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0" name="Google Shape;900;p30"/>
            <p:cNvSpPr/>
            <p:nvPr/>
          </p:nvSpPr>
          <p:spPr>
            <a:xfrm>
              <a:off x="3120" y="3216"/>
              <a:ext cx="336" cy="38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1" name="Google Shape;901;p30"/>
            <p:cNvCxnSpPr/>
            <p:nvPr/>
          </p:nvCxnSpPr>
          <p:spPr>
            <a:xfrm>
              <a:off x="3120" y="3408"/>
              <a:ext cx="336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2" name="Google Shape;902;p30"/>
          <p:cNvSpPr txBox="1"/>
          <p:nvPr/>
        </p:nvSpPr>
        <p:spPr>
          <a:xfrm>
            <a:off x="470263" y="2746102"/>
            <a:ext cx="2505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Mem[0]    Mem[1]</a:t>
            </a:r>
            <a:endParaRPr/>
          </a:p>
        </p:txBody>
      </p:sp>
      <p:sp>
        <p:nvSpPr>
          <p:cNvPr id="903" name="Google Shape;903;p30"/>
          <p:cNvSpPr txBox="1"/>
          <p:nvPr/>
        </p:nvSpPr>
        <p:spPr>
          <a:xfrm>
            <a:off x="1689463" y="240306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904" name="Google Shape;904;p30"/>
          <p:cNvSpPr txBox="1"/>
          <p:nvPr/>
        </p:nvSpPr>
        <p:spPr>
          <a:xfrm>
            <a:off x="3365863" y="2749232"/>
            <a:ext cx="2544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Mem[0]    Mem[1]</a:t>
            </a:r>
            <a:endParaRPr/>
          </a:p>
        </p:txBody>
      </p:sp>
      <p:sp>
        <p:nvSpPr>
          <p:cNvPr id="905" name="Google Shape;905;p30"/>
          <p:cNvSpPr txBox="1"/>
          <p:nvPr/>
        </p:nvSpPr>
        <p:spPr>
          <a:xfrm>
            <a:off x="4661263" y="2403068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E4E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7E4E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906" name="Google Shape;906;p30"/>
          <p:cNvSpPr txBox="1"/>
          <p:nvPr/>
        </p:nvSpPr>
        <p:spPr>
          <a:xfrm>
            <a:off x="6185263" y="3062741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07" name="Google Shape;907;p30"/>
          <p:cNvSpPr txBox="1"/>
          <p:nvPr/>
        </p:nvSpPr>
        <p:spPr>
          <a:xfrm>
            <a:off x="6185263" y="2757941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Mem[0]    Mem[1]</a:t>
            </a:r>
            <a:endParaRPr/>
          </a:p>
        </p:txBody>
      </p:sp>
      <p:sp>
        <p:nvSpPr>
          <p:cNvPr id="908" name="Google Shape;908;p30"/>
          <p:cNvSpPr txBox="1"/>
          <p:nvPr/>
        </p:nvSpPr>
        <p:spPr>
          <a:xfrm>
            <a:off x="7480663" y="240306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909" name="Google Shape;909;p30"/>
          <p:cNvSpPr txBox="1"/>
          <p:nvPr/>
        </p:nvSpPr>
        <p:spPr>
          <a:xfrm>
            <a:off x="1765663" y="358154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E4E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7E4E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910" name="Google Shape;910;p30"/>
          <p:cNvSpPr txBox="1"/>
          <p:nvPr/>
        </p:nvSpPr>
        <p:spPr>
          <a:xfrm>
            <a:off x="470263" y="4267349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11" name="Google Shape;911;p30"/>
          <p:cNvSpPr txBox="1"/>
          <p:nvPr/>
        </p:nvSpPr>
        <p:spPr>
          <a:xfrm>
            <a:off x="470263" y="3936422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Mem[0]    Mem[1]</a:t>
            </a:r>
            <a:endParaRPr/>
          </a:p>
        </p:txBody>
      </p:sp>
      <p:sp>
        <p:nvSpPr>
          <p:cNvPr id="912" name="Google Shape;912;p30"/>
          <p:cNvSpPr txBox="1"/>
          <p:nvPr/>
        </p:nvSpPr>
        <p:spPr>
          <a:xfrm>
            <a:off x="4737463" y="3581549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913" name="Google Shape;913;p30"/>
          <p:cNvSpPr txBox="1"/>
          <p:nvPr/>
        </p:nvSpPr>
        <p:spPr>
          <a:xfrm>
            <a:off x="3365863" y="4267349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14" name="Google Shape;914;p30"/>
          <p:cNvSpPr txBox="1"/>
          <p:nvPr/>
        </p:nvSpPr>
        <p:spPr>
          <a:xfrm>
            <a:off x="3365863" y="3962549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Mem[0]    Mem[1]</a:t>
            </a:r>
            <a:endParaRPr/>
          </a:p>
        </p:txBody>
      </p:sp>
      <p:grpSp>
        <p:nvGrpSpPr>
          <p:cNvPr id="915" name="Google Shape;915;p30"/>
          <p:cNvGrpSpPr/>
          <p:nvPr/>
        </p:nvGrpSpPr>
        <p:grpSpPr>
          <a:xfrm>
            <a:off x="3137264" y="3733949"/>
            <a:ext cx="2827338" cy="533400"/>
            <a:chOff x="2016" y="2208"/>
            <a:chExt cx="1781" cy="336"/>
          </a:xfrm>
        </p:grpSpPr>
        <p:cxnSp>
          <p:nvCxnSpPr>
            <p:cNvPr id="916" name="Google Shape;916;p30"/>
            <p:cNvCxnSpPr/>
            <p:nvPr/>
          </p:nvCxnSpPr>
          <p:spPr>
            <a:xfrm>
              <a:off x="2208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30"/>
            <p:cNvCxnSpPr/>
            <p:nvPr/>
          </p:nvCxnSpPr>
          <p:spPr>
            <a:xfrm>
              <a:off x="3504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8" name="Google Shape;918;p30"/>
            <p:cNvSpPr txBox="1"/>
            <p:nvPr/>
          </p:nvSpPr>
          <p:spPr>
            <a:xfrm>
              <a:off x="2016" y="220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919" name="Google Shape;919;p30"/>
            <p:cNvSpPr txBox="1"/>
            <p:nvPr/>
          </p:nvSpPr>
          <p:spPr>
            <a:xfrm>
              <a:off x="2928" y="225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920" name="Google Shape;920;p30"/>
            <p:cNvCxnSpPr/>
            <p:nvPr/>
          </p:nvCxnSpPr>
          <p:spPr>
            <a:xfrm>
              <a:off x="2784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1" name="Google Shape;921;p30"/>
            <p:cNvSpPr txBox="1"/>
            <p:nvPr/>
          </p:nvSpPr>
          <p:spPr>
            <a:xfrm>
              <a:off x="3600" y="225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922" name="Google Shape;922;p30"/>
          <p:cNvSpPr txBox="1"/>
          <p:nvPr/>
        </p:nvSpPr>
        <p:spPr>
          <a:xfrm>
            <a:off x="7404463" y="3581549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E4E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7E4E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923" name="Google Shape;923;p30"/>
          <p:cNvSpPr txBox="1"/>
          <p:nvPr/>
        </p:nvSpPr>
        <p:spPr>
          <a:xfrm>
            <a:off x="6185263" y="4267349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24" name="Google Shape;924;p30"/>
          <p:cNvSpPr txBox="1"/>
          <p:nvPr/>
        </p:nvSpPr>
        <p:spPr>
          <a:xfrm>
            <a:off x="6185263" y="3962549"/>
            <a:ext cx="2492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   Mem[4]    Mem[5]</a:t>
            </a:r>
            <a:endParaRPr/>
          </a:p>
        </p:txBody>
      </p:sp>
      <p:sp>
        <p:nvSpPr>
          <p:cNvPr id="925" name="Google Shape;925;p30"/>
          <p:cNvSpPr txBox="1"/>
          <p:nvPr/>
        </p:nvSpPr>
        <p:spPr>
          <a:xfrm>
            <a:off x="3061063" y="4845914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7E4E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E7E4E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926" name="Google Shape;926;p30"/>
          <p:cNvSpPr txBox="1"/>
          <p:nvPr/>
        </p:nvSpPr>
        <p:spPr>
          <a:xfrm>
            <a:off x="1841863" y="5531714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27" name="Google Shape;927;p30"/>
          <p:cNvSpPr txBox="1"/>
          <p:nvPr/>
        </p:nvSpPr>
        <p:spPr>
          <a:xfrm>
            <a:off x="1841863" y="5226914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   Mem[4]    Mem[5]</a:t>
            </a:r>
            <a:endParaRPr/>
          </a:p>
        </p:txBody>
      </p:sp>
      <p:sp>
        <p:nvSpPr>
          <p:cNvPr id="928" name="Google Shape;928;p30"/>
          <p:cNvSpPr txBox="1"/>
          <p:nvPr/>
        </p:nvSpPr>
        <p:spPr>
          <a:xfrm>
            <a:off x="4889863" y="5531714"/>
            <a:ext cx="2520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Mem[2]    Mem[3]</a:t>
            </a:r>
            <a:endParaRPr/>
          </a:p>
        </p:txBody>
      </p:sp>
      <p:sp>
        <p:nvSpPr>
          <p:cNvPr id="929" name="Google Shape;929;p30"/>
          <p:cNvSpPr txBox="1"/>
          <p:nvPr/>
        </p:nvSpPr>
        <p:spPr>
          <a:xfrm>
            <a:off x="4889863" y="5226914"/>
            <a:ext cx="2557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   Mem[4]    Mem[5]</a:t>
            </a:r>
            <a:endParaRPr/>
          </a:p>
        </p:txBody>
      </p:sp>
      <p:sp>
        <p:nvSpPr>
          <p:cNvPr id="930" name="Google Shape;930;p30"/>
          <p:cNvSpPr txBox="1"/>
          <p:nvPr/>
        </p:nvSpPr>
        <p:spPr>
          <a:xfrm>
            <a:off x="6413863" y="4845914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0128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grpSp>
        <p:nvGrpSpPr>
          <p:cNvPr id="931" name="Google Shape;931;p30"/>
          <p:cNvGrpSpPr/>
          <p:nvPr/>
        </p:nvGrpSpPr>
        <p:grpSpPr>
          <a:xfrm>
            <a:off x="4661265" y="5303114"/>
            <a:ext cx="2955926" cy="533400"/>
            <a:chOff x="2016" y="2208"/>
            <a:chExt cx="1862" cy="336"/>
          </a:xfrm>
        </p:grpSpPr>
        <p:cxnSp>
          <p:nvCxnSpPr>
            <p:cNvPr id="932" name="Google Shape;932;p30"/>
            <p:cNvCxnSpPr/>
            <p:nvPr/>
          </p:nvCxnSpPr>
          <p:spPr>
            <a:xfrm>
              <a:off x="2208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0"/>
            <p:cNvCxnSpPr/>
            <p:nvPr/>
          </p:nvCxnSpPr>
          <p:spPr>
            <a:xfrm>
              <a:off x="3504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30"/>
            <p:cNvSpPr txBox="1"/>
            <p:nvPr/>
          </p:nvSpPr>
          <p:spPr>
            <a:xfrm>
              <a:off x="2016" y="220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935" name="Google Shape;935;p30"/>
            <p:cNvSpPr txBox="1"/>
            <p:nvPr/>
          </p:nvSpPr>
          <p:spPr>
            <a:xfrm>
              <a:off x="2928" y="225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cxnSp>
          <p:nvCxnSpPr>
            <p:cNvPr id="936" name="Google Shape;936;p30"/>
            <p:cNvCxnSpPr/>
            <p:nvPr/>
          </p:nvCxnSpPr>
          <p:spPr>
            <a:xfrm>
              <a:off x="2784" y="24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7" name="Google Shape;937;p30"/>
            <p:cNvSpPr txBox="1"/>
            <p:nvPr/>
          </p:nvSpPr>
          <p:spPr>
            <a:xfrm>
              <a:off x="3600" y="2256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C0128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Google Shape;938;p30"/>
              <p:cNvSpPr/>
              <p:nvPr/>
            </p:nvSpPr>
            <p:spPr>
              <a:xfrm>
                <a:off x="1079863" y="6141736"/>
                <a:ext cx="8153400" cy="35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495300"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C0128"/>
                  </a:buClr>
                  <a:buSzPts val="15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0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8 requests, 4 misses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C08E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h=4/8=0.5=50%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C08E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m=1-h=0.5=50%</a:t>
                </a:r>
                <a:endParaRPr sz="2000" b="0" i="0" u="none" strike="noStrike" cap="none" dirty="0">
                  <a:solidFill>
                    <a:srgbClr val="C08E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38" name="Google Shape;938;p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63" y="6141736"/>
                <a:ext cx="8153400" cy="359073"/>
              </a:xfrm>
              <a:prstGeom prst="rect">
                <a:avLst/>
              </a:prstGeom>
              <a:blipFill>
                <a:blip r:embed="rId3"/>
                <a:stretch>
                  <a:fillRect t="-13793" b="-379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Google Shape;939;p30"/>
          <p:cNvGrpSpPr/>
          <p:nvPr/>
        </p:nvGrpSpPr>
        <p:grpSpPr>
          <a:xfrm>
            <a:off x="226747" y="2411408"/>
            <a:ext cx="4948866" cy="3742169"/>
            <a:chOff x="226747" y="2411408"/>
            <a:chExt cx="4948866" cy="3742169"/>
          </a:xfrm>
        </p:grpSpPr>
        <p:sp>
          <p:nvSpPr>
            <p:cNvPr id="940" name="Google Shape;940;p30"/>
            <p:cNvSpPr/>
            <p:nvPr/>
          </p:nvSpPr>
          <p:spPr>
            <a:xfrm>
              <a:off x="4280263" y="2411408"/>
              <a:ext cx="895350" cy="36671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7777A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1" name="Google Shape;941;p30"/>
            <p:cNvCxnSpPr>
              <a:stCxn id="940" idx="1"/>
            </p:cNvCxnSpPr>
            <p:nvPr/>
          </p:nvCxnSpPr>
          <p:spPr>
            <a:xfrm flipH="1">
              <a:off x="1108363" y="2594765"/>
              <a:ext cx="3171900" cy="2500200"/>
            </a:xfrm>
            <a:prstGeom prst="straightConnector1">
              <a:avLst/>
            </a:prstGeom>
            <a:noFill/>
            <a:ln w="28575" cap="flat" cmpd="sng">
              <a:solidFill>
                <a:srgbClr val="7777A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942" name="Google Shape;942;p30"/>
            <p:cNvSpPr txBox="1"/>
            <p:nvPr/>
          </p:nvSpPr>
          <p:spPr>
            <a:xfrm>
              <a:off x="226747" y="4984026"/>
              <a:ext cx="1362975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hit even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though not seen previously</a:t>
              </a:r>
              <a:r>
                <a:rPr lang="en-US" sz="1400" b="1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</a:t>
              </a: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thanks to      spatial locality! </a:t>
              </a:r>
              <a:endParaRPr/>
            </a:p>
          </p:txBody>
        </p:sp>
      </p:grpSp>
      <p:grpSp>
        <p:nvGrpSpPr>
          <p:cNvPr id="943" name="Google Shape;943;p30"/>
          <p:cNvGrpSpPr/>
          <p:nvPr/>
        </p:nvGrpSpPr>
        <p:grpSpPr>
          <a:xfrm>
            <a:off x="292700" y="5029270"/>
            <a:ext cx="2539763" cy="1235140"/>
            <a:chOff x="292700" y="5029270"/>
            <a:chExt cx="2539763" cy="1235140"/>
          </a:xfrm>
        </p:grpSpPr>
        <p:cxnSp>
          <p:nvCxnSpPr>
            <p:cNvPr id="944" name="Google Shape;944;p30"/>
            <p:cNvCxnSpPr>
              <a:stCxn id="887" idx="1"/>
            </p:cNvCxnSpPr>
            <p:nvPr/>
          </p:nvCxnSpPr>
          <p:spPr>
            <a:xfrm flipH="1">
              <a:off x="1254163" y="5029270"/>
              <a:ext cx="1578300" cy="183300"/>
            </a:xfrm>
            <a:prstGeom prst="straightConnector1">
              <a:avLst/>
            </a:prstGeom>
            <a:noFill/>
            <a:ln w="28575" cap="flat" cmpd="sng">
              <a:solidFill>
                <a:srgbClr val="7777A5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945" name="Google Shape;945;p30"/>
            <p:cNvSpPr txBox="1"/>
            <p:nvPr/>
          </p:nvSpPr>
          <p:spPr>
            <a:xfrm>
              <a:off x="292700" y="5094859"/>
              <a:ext cx="1362975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hit even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though not seen previously</a:t>
              </a:r>
              <a:r>
                <a:rPr lang="en-US" sz="1400" b="1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…</a:t>
              </a:r>
              <a:r>
                <a:rPr lang="en-US" sz="1400" i="1">
                  <a:solidFill>
                    <a:srgbClr val="7777A5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thanks to      spatial locality! </a:t>
              </a:r>
              <a:endParaRPr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E87E984D-7824-EFB9-7AF8-FF7FC1DC91FF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C28A52F-6676-98D7-12EE-634EC66DB2A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1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TYPES OF CACHE MISSES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1" name="Google Shape;951;p31"/>
              <p:cNvSpPr txBox="1"/>
              <p:nvPr/>
            </p:nvSpPr>
            <p:spPr>
              <a:xfrm>
                <a:off x="577850" y="1163347"/>
                <a:ext cx="7988300" cy="4006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r>
                  <a:rPr lang="en-US" sz="24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Compulsory Miss: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always miss very first access to a block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small impact in practice as access a billion per second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Solution: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0" i="1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prefetching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 block of data is brought into the cache before it is actually referenced.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r>
                  <a:rPr lang="en-US" sz="24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Capacity Miss: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cache cannot contain all blocks accessed by the program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Solution: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increase cache size  (may increase access time)</a:t>
                </a:r>
                <a:endParaRPr dirty="0"/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r>
                  <a:rPr lang="en-US" sz="24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Conflict Miss: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multiple memory locations mapped to the same cache location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 1: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increase cache size  (may increase access time)</a:t>
                </a:r>
                <a:endParaRPr dirty="0"/>
              </a:p>
              <a:p>
                <a:pPr marL="571500" marR="0" lvl="1" indent="-188912" algn="l" rtl="0">
                  <a:lnSpc>
                    <a:spcPct val="8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 2: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increase associativity  (may increase access time)</a:t>
                </a:r>
                <a:endParaRPr dirty="0"/>
              </a:p>
            </p:txBody>
          </p:sp>
        </mc:Choice>
        <mc:Fallback xmlns="">
          <p:sp>
            <p:nvSpPr>
              <p:cNvPr id="951" name="Google Shape;951;p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63347"/>
                <a:ext cx="7988300" cy="4006225"/>
              </a:xfrm>
              <a:prstGeom prst="rect">
                <a:avLst/>
              </a:prstGeom>
              <a:blipFill>
                <a:blip r:embed="rId3"/>
                <a:stretch>
                  <a:fillRect l="-1221" t="-2283" b="-16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CF1C69E5-9187-B174-3300-B574010F7DEF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6C692B7-DD8A-B0F5-8224-596325CC81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2"/>
          <p:cNvSpPr txBox="1"/>
          <p:nvPr/>
        </p:nvSpPr>
        <p:spPr>
          <a:xfrm>
            <a:off x="0" y="308642"/>
            <a:ext cx="9144000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DIRECT-MAPPED CACHE: CONFLICT MISS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957" name="Google Shape;957;p32"/>
          <p:cNvSpPr/>
          <p:nvPr/>
        </p:nvSpPr>
        <p:spPr>
          <a:xfrm>
            <a:off x="1295400" y="2386978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32"/>
          <p:cNvCxnSpPr/>
          <p:nvPr/>
        </p:nvCxnSpPr>
        <p:spPr>
          <a:xfrm>
            <a:off x="1295400" y="29965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32"/>
          <p:cNvCxnSpPr/>
          <p:nvPr/>
        </p:nvCxnSpPr>
        <p:spPr>
          <a:xfrm>
            <a:off x="1295400" y="26917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32"/>
          <p:cNvCxnSpPr/>
          <p:nvPr/>
        </p:nvCxnSpPr>
        <p:spPr>
          <a:xfrm>
            <a:off x="1295400" y="33013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Google Shape;961;p32"/>
          <p:cNvSpPr/>
          <p:nvPr/>
        </p:nvSpPr>
        <p:spPr>
          <a:xfrm>
            <a:off x="3276600" y="2386978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2" name="Google Shape;962;p32"/>
          <p:cNvCxnSpPr/>
          <p:nvPr/>
        </p:nvCxnSpPr>
        <p:spPr>
          <a:xfrm>
            <a:off x="3276600" y="29965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32"/>
          <p:cNvCxnSpPr/>
          <p:nvPr/>
        </p:nvCxnSpPr>
        <p:spPr>
          <a:xfrm>
            <a:off x="3276600" y="26917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32"/>
          <p:cNvCxnSpPr/>
          <p:nvPr/>
        </p:nvCxnSpPr>
        <p:spPr>
          <a:xfrm>
            <a:off x="3276600" y="33013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32"/>
          <p:cNvSpPr/>
          <p:nvPr/>
        </p:nvSpPr>
        <p:spPr>
          <a:xfrm>
            <a:off x="5334000" y="2386978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Google Shape;966;p32"/>
          <p:cNvCxnSpPr/>
          <p:nvPr/>
        </p:nvCxnSpPr>
        <p:spPr>
          <a:xfrm>
            <a:off x="5334000" y="29965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32"/>
          <p:cNvCxnSpPr/>
          <p:nvPr/>
        </p:nvCxnSpPr>
        <p:spPr>
          <a:xfrm>
            <a:off x="5334000" y="26917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32"/>
          <p:cNvCxnSpPr/>
          <p:nvPr/>
        </p:nvCxnSpPr>
        <p:spPr>
          <a:xfrm>
            <a:off x="5334000" y="33013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32"/>
          <p:cNvSpPr/>
          <p:nvPr/>
        </p:nvSpPr>
        <p:spPr>
          <a:xfrm>
            <a:off x="7391400" y="2386978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0" name="Google Shape;970;p32"/>
          <p:cNvCxnSpPr/>
          <p:nvPr/>
        </p:nvCxnSpPr>
        <p:spPr>
          <a:xfrm>
            <a:off x="7391400" y="29965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1" name="Google Shape;971;p32"/>
          <p:cNvCxnSpPr/>
          <p:nvPr/>
        </p:nvCxnSpPr>
        <p:spPr>
          <a:xfrm>
            <a:off x="7391400" y="26917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2" name="Google Shape;972;p32"/>
          <p:cNvCxnSpPr/>
          <p:nvPr/>
        </p:nvCxnSpPr>
        <p:spPr>
          <a:xfrm>
            <a:off x="7391400" y="33013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32"/>
          <p:cNvSpPr/>
          <p:nvPr/>
        </p:nvSpPr>
        <p:spPr>
          <a:xfrm>
            <a:off x="7391400" y="4038600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32"/>
          <p:cNvCxnSpPr/>
          <p:nvPr/>
        </p:nvCxnSpPr>
        <p:spPr>
          <a:xfrm>
            <a:off x="7391400" y="46482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2"/>
          <p:cNvCxnSpPr/>
          <p:nvPr/>
        </p:nvCxnSpPr>
        <p:spPr>
          <a:xfrm>
            <a:off x="7391400" y="43434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2"/>
          <p:cNvCxnSpPr/>
          <p:nvPr/>
        </p:nvCxnSpPr>
        <p:spPr>
          <a:xfrm>
            <a:off x="7391400" y="49530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32"/>
          <p:cNvSpPr/>
          <p:nvPr/>
        </p:nvSpPr>
        <p:spPr>
          <a:xfrm>
            <a:off x="5334000" y="4038600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8" name="Google Shape;978;p32"/>
          <p:cNvCxnSpPr/>
          <p:nvPr/>
        </p:nvCxnSpPr>
        <p:spPr>
          <a:xfrm>
            <a:off x="5334000" y="46482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32"/>
          <p:cNvCxnSpPr/>
          <p:nvPr/>
        </p:nvCxnSpPr>
        <p:spPr>
          <a:xfrm>
            <a:off x="5334000" y="43434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32"/>
          <p:cNvCxnSpPr/>
          <p:nvPr/>
        </p:nvCxnSpPr>
        <p:spPr>
          <a:xfrm>
            <a:off x="5334000" y="49530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32"/>
          <p:cNvSpPr/>
          <p:nvPr/>
        </p:nvSpPr>
        <p:spPr>
          <a:xfrm>
            <a:off x="3352800" y="4038600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2" name="Google Shape;982;p32"/>
          <p:cNvCxnSpPr/>
          <p:nvPr/>
        </p:nvCxnSpPr>
        <p:spPr>
          <a:xfrm>
            <a:off x="3352800" y="46482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32"/>
          <p:cNvCxnSpPr/>
          <p:nvPr/>
        </p:nvCxnSpPr>
        <p:spPr>
          <a:xfrm>
            <a:off x="3352800" y="43434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32"/>
          <p:cNvCxnSpPr/>
          <p:nvPr/>
        </p:nvCxnSpPr>
        <p:spPr>
          <a:xfrm>
            <a:off x="3352800" y="49530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32"/>
          <p:cNvSpPr/>
          <p:nvPr/>
        </p:nvSpPr>
        <p:spPr>
          <a:xfrm>
            <a:off x="1295400" y="4038600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2"/>
          <p:cNvCxnSpPr/>
          <p:nvPr/>
        </p:nvCxnSpPr>
        <p:spPr>
          <a:xfrm>
            <a:off x="1295400" y="46482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32"/>
          <p:cNvCxnSpPr/>
          <p:nvPr/>
        </p:nvCxnSpPr>
        <p:spPr>
          <a:xfrm>
            <a:off x="1295400" y="43434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2"/>
          <p:cNvCxnSpPr/>
          <p:nvPr/>
        </p:nvCxnSpPr>
        <p:spPr>
          <a:xfrm>
            <a:off x="1295400" y="4953000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9" name="Google Shape;989;p32"/>
          <p:cNvSpPr txBox="1"/>
          <p:nvPr/>
        </p:nvSpPr>
        <p:spPr>
          <a:xfrm>
            <a:off x="1355725" y="1966291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0" name="Google Shape;990;p32"/>
          <p:cNvSpPr txBox="1"/>
          <p:nvPr/>
        </p:nvSpPr>
        <p:spPr>
          <a:xfrm>
            <a:off x="3260725" y="1966291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91" name="Google Shape;991;p32"/>
          <p:cNvSpPr txBox="1"/>
          <p:nvPr/>
        </p:nvSpPr>
        <p:spPr>
          <a:xfrm>
            <a:off x="5241925" y="1966291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2" name="Google Shape;992;p32"/>
          <p:cNvSpPr txBox="1"/>
          <p:nvPr/>
        </p:nvSpPr>
        <p:spPr>
          <a:xfrm>
            <a:off x="7289800" y="1966291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993" name="Google Shape;993;p32"/>
          <p:cNvSpPr txBox="1"/>
          <p:nvPr/>
        </p:nvSpPr>
        <p:spPr>
          <a:xfrm>
            <a:off x="1219200" y="36576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994" name="Google Shape;994;p32"/>
          <p:cNvSpPr txBox="1"/>
          <p:nvPr/>
        </p:nvSpPr>
        <p:spPr>
          <a:xfrm>
            <a:off x="3260725" y="36179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95" name="Google Shape;995;p32"/>
          <p:cNvSpPr txBox="1"/>
          <p:nvPr/>
        </p:nvSpPr>
        <p:spPr>
          <a:xfrm>
            <a:off x="5318125" y="36179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6" name="Google Shape;996;p32"/>
          <p:cNvSpPr txBox="1"/>
          <p:nvPr/>
        </p:nvSpPr>
        <p:spPr>
          <a:xfrm>
            <a:off x="7299325" y="36179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762000" y="2386978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8" name="Google Shape;998;p32"/>
          <p:cNvCxnSpPr/>
          <p:nvPr/>
        </p:nvCxnSpPr>
        <p:spPr>
          <a:xfrm>
            <a:off x="762000" y="29965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32"/>
          <p:cNvCxnSpPr/>
          <p:nvPr/>
        </p:nvCxnSpPr>
        <p:spPr>
          <a:xfrm>
            <a:off x="762000" y="26917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0" name="Google Shape;1000;p32"/>
          <p:cNvCxnSpPr/>
          <p:nvPr/>
        </p:nvCxnSpPr>
        <p:spPr>
          <a:xfrm>
            <a:off x="762000" y="33013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1" name="Google Shape;1001;p32"/>
          <p:cNvSpPr/>
          <p:nvPr/>
        </p:nvSpPr>
        <p:spPr>
          <a:xfrm>
            <a:off x="2743200" y="2386978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p32"/>
          <p:cNvCxnSpPr/>
          <p:nvPr/>
        </p:nvCxnSpPr>
        <p:spPr>
          <a:xfrm>
            <a:off x="2743200" y="29965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32"/>
          <p:cNvCxnSpPr/>
          <p:nvPr/>
        </p:nvCxnSpPr>
        <p:spPr>
          <a:xfrm>
            <a:off x="2743200" y="26917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32"/>
          <p:cNvCxnSpPr/>
          <p:nvPr/>
        </p:nvCxnSpPr>
        <p:spPr>
          <a:xfrm>
            <a:off x="2743200" y="33013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5" name="Google Shape;1005;p32"/>
          <p:cNvSpPr/>
          <p:nvPr/>
        </p:nvSpPr>
        <p:spPr>
          <a:xfrm>
            <a:off x="4800600" y="2386978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32"/>
          <p:cNvCxnSpPr/>
          <p:nvPr/>
        </p:nvCxnSpPr>
        <p:spPr>
          <a:xfrm>
            <a:off x="4800600" y="29965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32"/>
          <p:cNvCxnSpPr/>
          <p:nvPr/>
        </p:nvCxnSpPr>
        <p:spPr>
          <a:xfrm>
            <a:off x="4800600" y="26917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32"/>
          <p:cNvCxnSpPr/>
          <p:nvPr/>
        </p:nvCxnSpPr>
        <p:spPr>
          <a:xfrm>
            <a:off x="4800600" y="33013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32"/>
          <p:cNvSpPr/>
          <p:nvPr/>
        </p:nvSpPr>
        <p:spPr>
          <a:xfrm>
            <a:off x="6858000" y="2386978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0" name="Google Shape;1010;p32"/>
          <p:cNvCxnSpPr/>
          <p:nvPr/>
        </p:nvCxnSpPr>
        <p:spPr>
          <a:xfrm>
            <a:off x="6858000" y="29965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1" name="Google Shape;1011;p32"/>
          <p:cNvCxnSpPr/>
          <p:nvPr/>
        </p:nvCxnSpPr>
        <p:spPr>
          <a:xfrm>
            <a:off x="6858000" y="26917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2" name="Google Shape;1012;p32"/>
          <p:cNvCxnSpPr/>
          <p:nvPr/>
        </p:nvCxnSpPr>
        <p:spPr>
          <a:xfrm>
            <a:off x="6858000" y="33013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3" name="Google Shape;1013;p32"/>
          <p:cNvSpPr/>
          <p:nvPr/>
        </p:nvSpPr>
        <p:spPr>
          <a:xfrm>
            <a:off x="762000" y="4038600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4" name="Google Shape;1014;p32"/>
          <p:cNvCxnSpPr/>
          <p:nvPr/>
        </p:nvCxnSpPr>
        <p:spPr>
          <a:xfrm>
            <a:off x="762000" y="46482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32"/>
          <p:cNvCxnSpPr/>
          <p:nvPr/>
        </p:nvCxnSpPr>
        <p:spPr>
          <a:xfrm>
            <a:off x="762000" y="43434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32"/>
          <p:cNvCxnSpPr/>
          <p:nvPr/>
        </p:nvCxnSpPr>
        <p:spPr>
          <a:xfrm>
            <a:off x="762000" y="49530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7" name="Google Shape;1017;p32"/>
          <p:cNvSpPr/>
          <p:nvPr/>
        </p:nvSpPr>
        <p:spPr>
          <a:xfrm>
            <a:off x="2819400" y="4038600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32"/>
          <p:cNvCxnSpPr/>
          <p:nvPr/>
        </p:nvCxnSpPr>
        <p:spPr>
          <a:xfrm>
            <a:off x="2819400" y="46482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32"/>
          <p:cNvCxnSpPr/>
          <p:nvPr/>
        </p:nvCxnSpPr>
        <p:spPr>
          <a:xfrm>
            <a:off x="2819400" y="43434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2"/>
          <p:cNvCxnSpPr/>
          <p:nvPr/>
        </p:nvCxnSpPr>
        <p:spPr>
          <a:xfrm>
            <a:off x="2819400" y="49530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32"/>
          <p:cNvSpPr/>
          <p:nvPr/>
        </p:nvSpPr>
        <p:spPr>
          <a:xfrm>
            <a:off x="4800600" y="4038600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2" name="Google Shape;1022;p32"/>
          <p:cNvCxnSpPr/>
          <p:nvPr/>
        </p:nvCxnSpPr>
        <p:spPr>
          <a:xfrm>
            <a:off x="4800600" y="46482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2"/>
          <p:cNvCxnSpPr/>
          <p:nvPr/>
        </p:nvCxnSpPr>
        <p:spPr>
          <a:xfrm>
            <a:off x="4800600" y="43434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32"/>
          <p:cNvCxnSpPr/>
          <p:nvPr/>
        </p:nvCxnSpPr>
        <p:spPr>
          <a:xfrm>
            <a:off x="4800600" y="49530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5" name="Google Shape;1025;p32"/>
          <p:cNvSpPr/>
          <p:nvPr/>
        </p:nvSpPr>
        <p:spPr>
          <a:xfrm>
            <a:off x="6858000" y="4038600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6" name="Google Shape;1026;p32"/>
          <p:cNvCxnSpPr/>
          <p:nvPr/>
        </p:nvCxnSpPr>
        <p:spPr>
          <a:xfrm>
            <a:off x="6858000" y="46482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32"/>
          <p:cNvCxnSpPr/>
          <p:nvPr/>
        </p:nvCxnSpPr>
        <p:spPr>
          <a:xfrm>
            <a:off x="6858000" y="43434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32"/>
          <p:cNvCxnSpPr/>
          <p:nvPr/>
        </p:nvCxnSpPr>
        <p:spPr>
          <a:xfrm>
            <a:off x="6858000" y="4953000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9" name="Google Shape;1029;p32"/>
          <p:cNvSpPr txBox="1"/>
          <p:nvPr/>
        </p:nvSpPr>
        <p:spPr>
          <a:xfrm>
            <a:off x="1600200" y="192977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0" name="Google Shape;1030;p32"/>
          <p:cNvSpPr txBox="1"/>
          <p:nvPr/>
        </p:nvSpPr>
        <p:spPr>
          <a:xfrm>
            <a:off x="3505200" y="192977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1" name="Google Shape;1031;p32"/>
          <p:cNvSpPr txBox="1"/>
          <p:nvPr/>
        </p:nvSpPr>
        <p:spPr>
          <a:xfrm>
            <a:off x="5486400" y="192977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2" name="Google Shape;1032;p32"/>
          <p:cNvSpPr txBox="1"/>
          <p:nvPr/>
        </p:nvSpPr>
        <p:spPr>
          <a:xfrm>
            <a:off x="7620000" y="1929778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3" name="Google Shape;1033;p32"/>
          <p:cNvSpPr txBox="1"/>
          <p:nvPr/>
        </p:nvSpPr>
        <p:spPr>
          <a:xfrm>
            <a:off x="1447800" y="3657600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4" name="Google Shape;1034;p32"/>
          <p:cNvSpPr txBox="1"/>
          <p:nvPr/>
        </p:nvSpPr>
        <p:spPr>
          <a:xfrm>
            <a:off x="3505200" y="3657600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5" name="Google Shape;1035;p32"/>
          <p:cNvSpPr txBox="1"/>
          <p:nvPr/>
        </p:nvSpPr>
        <p:spPr>
          <a:xfrm>
            <a:off x="5638800" y="3657600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6" name="Google Shape;1036;p32"/>
          <p:cNvSpPr txBox="1"/>
          <p:nvPr/>
        </p:nvSpPr>
        <p:spPr>
          <a:xfrm>
            <a:off x="7620000" y="3657600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037" name="Google Shape;1037;p32"/>
          <p:cNvSpPr txBox="1"/>
          <p:nvPr/>
        </p:nvSpPr>
        <p:spPr>
          <a:xfrm>
            <a:off x="838200" y="2386978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Mem(0)</a:t>
            </a:r>
            <a:endParaRPr/>
          </a:p>
        </p:txBody>
      </p:sp>
      <p:sp>
        <p:nvSpPr>
          <p:cNvPr id="1038" name="Google Shape;1038;p32"/>
          <p:cNvSpPr txBox="1"/>
          <p:nvPr/>
        </p:nvSpPr>
        <p:spPr>
          <a:xfrm>
            <a:off x="2743200" y="2386978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Mem(0)</a:t>
            </a:r>
            <a:endParaRPr/>
          </a:p>
        </p:txBody>
      </p:sp>
      <p:grpSp>
        <p:nvGrpSpPr>
          <p:cNvPr id="1039" name="Google Shape;1039;p32"/>
          <p:cNvGrpSpPr/>
          <p:nvPr/>
        </p:nvGrpSpPr>
        <p:grpSpPr>
          <a:xfrm>
            <a:off x="2514600" y="2158378"/>
            <a:ext cx="1835150" cy="533400"/>
            <a:chOff x="1584" y="960"/>
            <a:chExt cx="1156" cy="336"/>
          </a:xfrm>
        </p:grpSpPr>
        <p:cxnSp>
          <p:nvCxnSpPr>
            <p:cNvPr id="1040" name="Google Shape;1040;p32"/>
            <p:cNvCxnSpPr/>
            <p:nvPr/>
          </p:nvCxnSpPr>
          <p:spPr>
            <a:xfrm>
              <a:off x="1776" y="1152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1" name="Google Shape;1041;p32"/>
            <p:cNvSpPr txBox="1"/>
            <p:nvPr/>
          </p:nvSpPr>
          <p:spPr>
            <a:xfrm>
              <a:off x="1584" y="960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042" name="Google Shape;1042;p32"/>
            <p:cNvSpPr txBox="1"/>
            <p:nvPr/>
          </p:nvSpPr>
          <p:spPr>
            <a:xfrm>
              <a:off x="2544" y="100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043" name="Google Shape;1043;p32"/>
            <p:cNvCxnSpPr/>
            <p:nvPr/>
          </p:nvCxnSpPr>
          <p:spPr>
            <a:xfrm>
              <a:off x="2448" y="1152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4" name="Google Shape;1044;p32"/>
          <p:cNvSpPr txBox="1"/>
          <p:nvPr/>
        </p:nvSpPr>
        <p:spPr>
          <a:xfrm>
            <a:off x="4800600" y="2386978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   Mem(4)</a:t>
            </a:r>
            <a:endParaRPr/>
          </a:p>
        </p:txBody>
      </p:sp>
      <p:grpSp>
        <p:nvGrpSpPr>
          <p:cNvPr id="1045" name="Google Shape;1045;p32"/>
          <p:cNvGrpSpPr/>
          <p:nvPr/>
        </p:nvGrpSpPr>
        <p:grpSpPr>
          <a:xfrm>
            <a:off x="4572000" y="2158378"/>
            <a:ext cx="1835150" cy="533400"/>
            <a:chOff x="2880" y="1008"/>
            <a:chExt cx="1156" cy="336"/>
          </a:xfrm>
        </p:grpSpPr>
        <p:cxnSp>
          <p:nvCxnSpPr>
            <p:cNvPr id="1046" name="Google Shape;1046;p32"/>
            <p:cNvCxnSpPr/>
            <p:nvPr/>
          </p:nvCxnSpPr>
          <p:spPr>
            <a:xfrm>
              <a:off x="3072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32"/>
            <p:cNvCxnSpPr/>
            <p:nvPr/>
          </p:nvCxnSpPr>
          <p:spPr>
            <a:xfrm>
              <a:off x="3744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" name="Google Shape;1048;p32"/>
            <p:cNvSpPr txBox="1"/>
            <p:nvPr/>
          </p:nvSpPr>
          <p:spPr>
            <a:xfrm>
              <a:off x="3840" y="105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49" name="Google Shape;1049;p32"/>
            <p:cNvSpPr txBox="1"/>
            <p:nvPr/>
          </p:nvSpPr>
          <p:spPr>
            <a:xfrm>
              <a:off x="2880" y="100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/>
            </a:p>
          </p:txBody>
        </p:sp>
      </p:grpSp>
      <p:sp>
        <p:nvSpPr>
          <p:cNvPr id="1050" name="Google Shape;1050;p32"/>
          <p:cNvSpPr txBox="1"/>
          <p:nvPr/>
        </p:nvSpPr>
        <p:spPr>
          <a:xfrm>
            <a:off x="6858000" y="2386978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Mem(0)</a:t>
            </a:r>
            <a:endParaRPr/>
          </a:p>
        </p:txBody>
      </p:sp>
      <p:grpSp>
        <p:nvGrpSpPr>
          <p:cNvPr id="1051" name="Google Shape;1051;p32"/>
          <p:cNvGrpSpPr/>
          <p:nvPr/>
        </p:nvGrpSpPr>
        <p:grpSpPr>
          <a:xfrm>
            <a:off x="6629400" y="2158378"/>
            <a:ext cx="1965325" cy="533400"/>
            <a:chOff x="4176" y="1008"/>
            <a:chExt cx="1238" cy="336"/>
          </a:xfrm>
        </p:grpSpPr>
        <p:cxnSp>
          <p:nvCxnSpPr>
            <p:cNvPr id="1052" name="Google Shape;1052;p32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3" name="Google Shape;1053;p32"/>
            <p:cNvSpPr txBox="1"/>
            <p:nvPr/>
          </p:nvSpPr>
          <p:spPr>
            <a:xfrm>
              <a:off x="4176" y="100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054" name="Google Shape;1054;p32"/>
            <p:cNvSpPr txBox="1"/>
            <p:nvPr/>
          </p:nvSpPr>
          <p:spPr>
            <a:xfrm>
              <a:off x="5136" y="1104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cxnSp>
          <p:nvCxnSpPr>
            <p:cNvPr id="1055" name="Google Shape;1055;p32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6" name="Google Shape;1056;p32"/>
          <p:cNvSpPr txBox="1"/>
          <p:nvPr/>
        </p:nvSpPr>
        <p:spPr>
          <a:xfrm>
            <a:off x="2819400" y="40386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  Mem(8)</a:t>
            </a:r>
            <a:endParaRPr/>
          </a:p>
        </p:txBody>
      </p:sp>
      <p:grpSp>
        <p:nvGrpSpPr>
          <p:cNvPr id="1057" name="Google Shape;1057;p32"/>
          <p:cNvGrpSpPr/>
          <p:nvPr/>
        </p:nvGrpSpPr>
        <p:grpSpPr>
          <a:xfrm>
            <a:off x="2590800" y="3733800"/>
            <a:ext cx="1835150" cy="595313"/>
            <a:chOff x="1632" y="3273"/>
            <a:chExt cx="1156" cy="375"/>
          </a:xfrm>
        </p:grpSpPr>
        <p:cxnSp>
          <p:nvCxnSpPr>
            <p:cNvPr id="1058" name="Google Shape;1058;p32"/>
            <p:cNvCxnSpPr/>
            <p:nvPr/>
          </p:nvCxnSpPr>
          <p:spPr>
            <a:xfrm>
              <a:off x="1824" y="3504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9" name="Google Shape;1059;p32"/>
            <p:cNvSpPr txBox="1"/>
            <p:nvPr/>
          </p:nvSpPr>
          <p:spPr>
            <a:xfrm>
              <a:off x="1632" y="3273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060" name="Google Shape;1060;p32"/>
            <p:cNvSpPr txBox="1"/>
            <p:nvPr/>
          </p:nvSpPr>
          <p:spPr>
            <a:xfrm>
              <a:off x="2592" y="332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061" name="Google Shape;1061;p32"/>
            <p:cNvCxnSpPr/>
            <p:nvPr/>
          </p:nvCxnSpPr>
          <p:spPr>
            <a:xfrm>
              <a:off x="2496" y="3504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2" name="Google Shape;1062;p32"/>
          <p:cNvSpPr txBox="1"/>
          <p:nvPr/>
        </p:nvSpPr>
        <p:spPr>
          <a:xfrm>
            <a:off x="6858000" y="4038600"/>
            <a:ext cx="14795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    Mem(0)</a:t>
            </a:r>
            <a:endParaRPr/>
          </a:p>
        </p:txBody>
      </p:sp>
      <p:grpSp>
        <p:nvGrpSpPr>
          <p:cNvPr id="1063" name="Google Shape;1063;p32"/>
          <p:cNvGrpSpPr/>
          <p:nvPr/>
        </p:nvGrpSpPr>
        <p:grpSpPr>
          <a:xfrm>
            <a:off x="6629400" y="3733800"/>
            <a:ext cx="1835150" cy="595313"/>
            <a:chOff x="4176" y="3369"/>
            <a:chExt cx="1156" cy="375"/>
          </a:xfrm>
        </p:grpSpPr>
        <p:cxnSp>
          <p:nvCxnSpPr>
            <p:cNvPr id="1064" name="Google Shape;1064;p32"/>
            <p:cNvCxnSpPr/>
            <p:nvPr/>
          </p:nvCxnSpPr>
          <p:spPr>
            <a:xfrm>
              <a:off x="4368" y="36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5" name="Google Shape;1065;p32"/>
            <p:cNvSpPr txBox="1"/>
            <p:nvPr/>
          </p:nvSpPr>
          <p:spPr>
            <a:xfrm>
              <a:off x="4176" y="3369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066" name="Google Shape;1066;p32"/>
            <p:cNvSpPr txBox="1"/>
            <p:nvPr/>
          </p:nvSpPr>
          <p:spPr>
            <a:xfrm>
              <a:off x="5136" y="346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067" name="Google Shape;1067;p32"/>
            <p:cNvCxnSpPr/>
            <p:nvPr/>
          </p:nvCxnSpPr>
          <p:spPr>
            <a:xfrm>
              <a:off x="5040" y="36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8" name="Google Shape;1068;p32"/>
          <p:cNvSpPr txBox="1"/>
          <p:nvPr/>
        </p:nvSpPr>
        <p:spPr>
          <a:xfrm>
            <a:off x="744582" y="4029891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   Mem(12)</a:t>
            </a:r>
            <a:endParaRPr/>
          </a:p>
        </p:txBody>
      </p:sp>
      <p:grpSp>
        <p:nvGrpSpPr>
          <p:cNvPr id="1069" name="Google Shape;1069;p32"/>
          <p:cNvGrpSpPr/>
          <p:nvPr/>
        </p:nvGrpSpPr>
        <p:grpSpPr>
          <a:xfrm>
            <a:off x="533400" y="3810000"/>
            <a:ext cx="1835150" cy="533400"/>
            <a:chOff x="336" y="2496"/>
            <a:chExt cx="1156" cy="336"/>
          </a:xfrm>
        </p:grpSpPr>
        <p:cxnSp>
          <p:nvCxnSpPr>
            <p:cNvPr id="1070" name="Google Shape;1070;p32"/>
            <p:cNvCxnSpPr/>
            <p:nvPr/>
          </p:nvCxnSpPr>
          <p:spPr>
            <a:xfrm>
              <a:off x="528" y="2688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32"/>
            <p:cNvCxnSpPr/>
            <p:nvPr/>
          </p:nvCxnSpPr>
          <p:spPr>
            <a:xfrm>
              <a:off x="1200" y="2688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2" name="Google Shape;1072;p32"/>
            <p:cNvSpPr txBox="1"/>
            <p:nvPr/>
          </p:nvSpPr>
          <p:spPr>
            <a:xfrm>
              <a:off x="1296" y="254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073" name="Google Shape;1073;p32"/>
            <p:cNvSpPr txBox="1"/>
            <p:nvPr/>
          </p:nvSpPr>
          <p:spPr>
            <a:xfrm>
              <a:off x="336" y="2496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sp>
        <p:nvSpPr>
          <p:cNvPr id="1074" name="Google Shape;1074;p32"/>
          <p:cNvSpPr txBox="1"/>
          <p:nvPr/>
        </p:nvSpPr>
        <p:spPr>
          <a:xfrm>
            <a:off x="4800600" y="4038600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    Mem(4)</a:t>
            </a:r>
            <a:endParaRPr/>
          </a:p>
        </p:txBody>
      </p:sp>
      <p:grpSp>
        <p:nvGrpSpPr>
          <p:cNvPr id="1075" name="Google Shape;1075;p32"/>
          <p:cNvGrpSpPr/>
          <p:nvPr/>
        </p:nvGrpSpPr>
        <p:grpSpPr>
          <a:xfrm>
            <a:off x="4572000" y="3733800"/>
            <a:ext cx="1835150" cy="595313"/>
            <a:chOff x="2880" y="3321"/>
            <a:chExt cx="1156" cy="375"/>
          </a:xfrm>
        </p:grpSpPr>
        <p:cxnSp>
          <p:nvCxnSpPr>
            <p:cNvPr id="1076" name="Google Shape;1076;p32"/>
            <p:cNvCxnSpPr/>
            <p:nvPr/>
          </p:nvCxnSpPr>
          <p:spPr>
            <a:xfrm>
              <a:off x="3072" y="3552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Google Shape;1077;p32"/>
            <p:cNvCxnSpPr/>
            <p:nvPr/>
          </p:nvCxnSpPr>
          <p:spPr>
            <a:xfrm>
              <a:off x="3744" y="3552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8" name="Google Shape;1078;p32"/>
            <p:cNvSpPr txBox="1"/>
            <p:nvPr/>
          </p:nvSpPr>
          <p:spPr>
            <a:xfrm>
              <a:off x="3840" y="33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79" name="Google Shape;1079;p32"/>
            <p:cNvSpPr txBox="1"/>
            <p:nvPr/>
          </p:nvSpPr>
          <p:spPr>
            <a:xfrm>
              <a:off x="2880" y="3321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/>
            </a:p>
          </p:txBody>
        </p:sp>
      </p:grpSp>
      <p:sp>
        <p:nvSpPr>
          <p:cNvPr id="1080" name="Google Shape;1080;p32"/>
          <p:cNvSpPr txBox="1"/>
          <p:nvPr/>
        </p:nvSpPr>
        <p:spPr>
          <a:xfrm>
            <a:off x="1209674" y="1535756"/>
            <a:ext cx="716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size = 4 words, 4-bit memory address, 1 word per block, 1 Byte per word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1" name="Google Shape;1081;p32"/>
              <p:cNvSpPr/>
              <p:nvPr/>
            </p:nvSpPr>
            <p:spPr>
              <a:xfrm>
                <a:off x="1083275" y="5800087"/>
                <a:ext cx="7492314" cy="882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Ping-pong effect due to </a:t>
                </a:r>
                <a:r>
                  <a:rPr lang="en-US" sz="1800" i="1" dirty="0">
                    <a:solidFill>
                      <a:srgbClr val="EC132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conflict</a:t>
                </a:r>
                <a:r>
                  <a:rPr lang="en-US" sz="1800" i="1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misses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: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i.e. two memory locations that map into the same cache line</a:t>
                </a:r>
                <a:endParaRPr dirty="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EC13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rgbClr val="EC132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s</a:t>
                </a:r>
                <a:r>
                  <a:rPr lang="en-US" sz="1800" i="1" dirty="0">
                    <a:solidFill>
                      <a:srgbClr val="EC1322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olve with associativity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EC13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Narrow"/>
                        <a:sym typeface="Arial Narrow"/>
                      </a:rPr>
                      <m:t>→</m:t>
                    </m:r>
                  </m:oMath>
                </a14:m>
                <a:endParaRPr sz="1800" dirty="0">
                  <a:solidFill>
                    <a:srgbClr val="EC1322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mc:Choice>
        <mc:Fallback xmlns="">
          <p:sp>
            <p:nvSpPr>
              <p:cNvPr id="1081" name="Google Shape;1081;p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75" y="5800087"/>
                <a:ext cx="7492314" cy="882293"/>
              </a:xfrm>
              <a:prstGeom prst="rect">
                <a:avLst/>
              </a:prstGeom>
              <a:blipFill>
                <a:blip r:embed="rId3"/>
                <a:stretch>
                  <a:fillRect t="-6207" b="-13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2" name="Google Shape;1082;p32"/>
              <p:cNvSpPr/>
              <p:nvPr/>
            </p:nvSpPr>
            <p:spPr>
              <a:xfrm>
                <a:off x="789288" y="5410200"/>
                <a:ext cx="8441724" cy="882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495300"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8 requests, 8 misses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hit rate = 0                                 </a:t>
                </a:r>
              </a:p>
              <a:p>
                <a:pPr marL="495300"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lang="en-US" sz="1800" b="1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available but       							      unused </a:t>
                </a:r>
                <a:endParaRPr dirty="0"/>
              </a:p>
            </p:txBody>
          </p:sp>
        </mc:Choice>
        <mc:Fallback xmlns="">
          <p:sp>
            <p:nvSpPr>
              <p:cNvPr id="1082" name="Google Shape;1082;p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8" y="5410200"/>
                <a:ext cx="8441724" cy="882293"/>
              </a:xfrm>
              <a:prstGeom prst="rect">
                <a:avLst/>
              </a:prstGeom>
              <a:blipFill>
                <a:blip r:embed="rId4"/>
                <a:stretch>
                  <a:fillRect t="-6250" b="-11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3" name="Google Shape;1083;p32"/>
          <p:cNvCxnSpPr/>
          <p:nvPr/>
        </p:nvCxnSpPr>
        <p:spPr>
          <a:xfrm>
            <a:off x="7620000" y="4543168"/>
            <a:ext cx="955589" cy="867032"/>
          </a:xfrm>
          <a:prstGeom prst="straightConnector1">
            <a:avLst/>
          </a:prstGeom>
          <a:noFill/>
          <a:ln w="12700" cap="flat" cmpd="sng">
            <a:solidFill>
              <a:srgbClr val="C08E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4" name="Google Shape;1084;p32"/>
          <p:cNvCxnSpPr/>
          <p:nvPr/>
        </p:nvCxnSpPr>
        <p:spPr>
          <a:xfrm>
            <a:off x="7532687" y="4798541"/>
            <a:ext cx="1042902" cy="611659"/>
          </a:xfrm>
          <a:prstGeom prst="straightConnector1">
            <a:avLst/>
          </a:prstGeom>
          <a:noFill/>
          <a:ln w="12700" cap="flat" cmpd="sng">
            <a:solidFill>
              <a:srgbClr val="C08E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5" name="Google Shape;1085;p32"/>
          <p:cNvCxnSpPr/>
          <p:nvPr/>
        </p:nvCxnSpPr>
        <p:spPr>
          <a:xfrm>
            <a:off x="7531100" y="5181600"/>
            <a:ext cx="1044489" cy="228600"/>
          </a:xfrm>
          <a:prstGeom prst="straightConnector1">
            <a:avLst/>
          </a:prstGeom>
          <a:noFill/>
          <a:ln w="12700" cap="flat" cmpd="sng">
            <a:solidFill>
              <a:srgbClr val="C08E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6" name="Google Shape;1086;p32"/>
          <p:cNvSpPr txBox="1"/>
          <p:nvPr/>
        </p:nvSpPr>
        <p:spPr>
          <a:xfrm>
            <a:off x="763545" y="937567"/>
            <a:ext cx="81534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4        0       12        8        4      0       4  }    in decimal</a:t>
            </a:r>
            <a:endParaRPr/>
          </a:p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0000   0100    0000    1100    1000     0100  0000    0100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8C10815-40D9-E7D4-518A-EB85B44FBD42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1FB9C05D-A7CC-8092-B9D6-DB2FE95A09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33"/>
          <p:cNvSpPr txBox="1"/>
          <p:nvPr/>
        </p:nvSpPr>
        <p:spPr>
          <a:xfrm>
            <a:off x="150282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ASSOCIATIVITY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Google Shape;1092;p33"/>
              <p:cNvSpPr txBox="1"/>
              <p:nvPr/>
            </p:nvSpPr>
            <p:spPr>
              <a:xfrm>
                <a:off x="554083" y="1383956"/>
                <a:ext cx="8035834" cy="4360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 seek more flexible block placement: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440"/>
                  <a:buFont typeface="Arial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 a </a:t>
                </a:r>
                <a:r>
                  <a:rPr lang="en-US" sz="20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Direct Mapped cache 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 memory block maps to exactly one cache line </a:t>
                </a:r>
                <a:r>
                  <a:rPr lang="en-US" sz="20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only</a:t>
                </a:r>
                <a:endParaRPr dirty="0"/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At the other extreme, could allow a memory block to be mapped to </a:t>
                </a:r>
                <a:r>
                  <a:rPr lang="en-US" sz="20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any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cache line </a:t>
                </a:r>
                <a14:m>
                  <m:oMath xmlns:m="http://schemas.openxmlformats.org/officeDocument/2006/math">
                    <m:r>
                      <a:rPr lang="en-US" sz="20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so-called </a:t>
                </a:r>
                <a:r>
                  <a:rPr lang="en-US" sz="20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Fully Associative cache</a:t>
                </a:r>
                <a:endParaRPr dirty="0"/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 compromise is to divide the cache into </a:t>
                </a:r>
                <a:r>
                  <a:rPr lang="en-US" sz="20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sets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each of which consists of </a:t>
                </a:r>
                <a:r>
                  <a:rPr lang="en-US" sz="20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ways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(so-called </a:t>
                </a:r>
                <a:r>
                  <a:rPr lang="en-US" sz="2000" b="1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k-way Set Associative cache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8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92150" marR="0" lvl="1" indent="-2381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Give </a:t>
                </a:r>
                <a:r>
                  <a:rPr lang="en-US" sz="18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k choices/chances 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 each block of memory to place in cache</a:t>
                </a:r>
                <a:endParaRPr dirty="0"/>
              </a:p>
              <a:p>
                <a:pPr marL="454025" marR="0" lvl="1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92150" marR="0" lvl="1" indent="-23812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Each memory block maps to a unique set (specified by the index field) and can be placed in any “way” of that “set”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there are k choices in the cache for each block</a:t>
                </a:r>
                <a:endParaRPr sz="1800" b="0" i="0" u="none" strike="noStrike" cap="none" dirty="0">
                  <a:solidFill>
                    <a:srgbClr val="FC012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092" name="Google Shape;1092;p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83" y="1383956"/>
                <a:ext cx="8035834" cy="4360168"/>
              </a:xfrm>
              <a:prstGeom prst="rect">
                <a:avLst/>
              </a:prstGeom>
              <a:blipFill>
                <a:blip r:embed="rId3"/>
                <a:stretch>
                  <a:fillRect l="-1593" t="-1399" r="-228" b="-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6C5DABDC-601E-A8A0-396E-296A76FAD090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43E95AD8-4A82-6F77-102B-50AFC0D5CB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34"/>
          <p:cNvSpPr txBox="1"/>
          <p:nvPr/>
        </p:nvSpPr>
        <p:spPr>
          <a:xfrm>
            <a:off x="167700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FULLY-ASSOCIATIVE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098" name="Google Shape;1098;p34"/>
          <p:cNvSpPr txBox="1"/>
          <p:nvPr/>
        </p:nvSpPr>
        <p:spPr>
          <a:xfrm>
            <a:off x="407224" y="1764642"/>
            <a:ext cx="7988300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495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address referenced by processor contains  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bits, encoded as:</a:t>
            </a:r>
            <a:endParaRPr/>
          </a:p>
        </p:txBody>
      </p:sp>
      <p:sp>
        <p:nvSpPr>
          <p:cNvPr id="1099" name="Google Shape;1099;p34"/>
          <p:cNvSpPr txBox="1"/>
          <p:nvPr/>
        </p:nvSpPr>
        <p:spPr>
          <a:xfrm>
            <a:off x="1714360" y="3681668"/>
            <a:ext cx="741065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4"/>
          <p:cNvSpPr txBox="1"/>
          <p:nvPr/>
        </p:nvSpPr>
        <p:spPr>
          <a:xfrm>
            <a:off x="2430710" y="3674042"/>
            <a:ext cx="53664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Main Memory capacity is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Each word contains…….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Block size is……………....2^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Tag field width is…………….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(a –  m – w) bits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1" name="Google Shape;1101;p34"/>
          <p:cNvGrpSpPr/>
          <p:nvPr/>
        </p:nvGrpSpPr>
        <p:grpSpPr>
          <a:xfrm>
            <a:off x="2187816" y="2413348"/>
            <a:ext cx="4827209" cy="1006793"/>
            <a:chOff x="2449801" y="1209972"/>
            <a:chExt cx="4827209" cy="1006793"/>
          </a:xfrm>
        </p:grpSpPr>
        <p:grpSp>
          <p:nvGrpSpPr>
            <p:cNvPr id="1102" name="Google Shape;1102;p34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1103" name="Google Shape;1103;p34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               m         w  </a:t>
                </a:r>
                <a:endParaRPr/>
              </a:p>
            </p:txBody>
          </p:sp>
          <p:cxnSp>
            <p:nvCxnSpPr>
              <p:cNvPr id="1104" name="Google Shape;1104;p34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5" name="Google Shape;1105;p34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06" name="Google Shape;1106;p34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1107" name="Google Shape;1107;p34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108" name="Google Shape;1108;p34"/>
              <p:cNvCxnSpPr>
                <a:stCxn id="1107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109" name="Google Shape;1109;p34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110" name="Google Shape;1110;p34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                   word       Byte  </a:t>
              </a:r>
              <a:endParaRPr/>
            </a:p>
          </p:txBody>
        </p:sp>
      </p:grpSp>
      <p:sp>
        <p:nvSpPr>
          <p:cNvPr id="1111" name="Google Shape;1111;p34"/>
          <p:cNvSpPr txBox="1"/>
          <p:nvPr/>
        </p:nvSpPr>
        <p:spPr>
          <a:xfrm>
            <a:off x="758214" y="5008872"/>
            <a:ext cx="7637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fully associative cache is not part of encoding, because there are no direct addresses to cache lines.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4"/>
          <p:cNvSpPr txBox="1"/>
          <p:nvPr/>
        </p:nvSpPr>
        <p:spPr>
          <a:xfrm>
            <a:off x="383178" y="1200976"/>
            <a:ext cx="21082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Field Encoding: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1635494-FC26-DD5D-CB0F-EF87B725CF9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94C8D89-146A-ADDB-34DF-1766FC1092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5"/>
          <p:cNvSpPr txBox="1"/>
          <p:nvPr/>
        </p:nvSpPr>
        <p:spPr>
          <a:xfrm>
            <a:off x="167700" y="3086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FULLY-ASSOCIATIVE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8" name="Google Shape;1118;p35"/>
              <p:cNvSpPr txBox="1"/>
              <p:nvPr/>
            </p:nvSpPr>
            <p:spPr>
              <a:xfrm>
                <a:off x="241929" y="1135487"/>
                <a:ext cx="8803218" cy="5196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741363" marR="0" lvl="0" indent="-7413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Given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MIPS-based tablet system has 4GB Bytes of main memory, a single-level of fully associative-mapped cache, and block size of 32 words.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Sought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What is the bit-field encoding for memory addresses?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MIPS has 32-bit word = 4 Bytes so 2^w=4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w=2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It is given that  2^m=32 word/block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m=5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4GB main memory = (2^2)(2^30)B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a=32,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m=5, w=2 thus t=32-5-2=25 so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t=25.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Substituting into: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Answer:</a:t>
                </a:r>
                <a:endParaRPr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715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u="sng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60"/>
                  <a:buFont typeface="Arial"/>
                  <a:buNone/>
                </a:pPr>
                <a:endParaRPr sz="800" b="0" i="0" u="none" strike="noStrike" cap="none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118" name="Google Shape;1118;p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9" y="1135487"/>
                <a:ext cx="8803218" cy="5196294"/>
              </a:xfrm>
              <a:prstGeom prst="rect">
                <a:avLst/>
              </a:prstGeom>
              <a:blipFill>
                <a:blip r:embed="rId3"/>
                <a:stretch>
                  <a:fillRect l="-6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9" name="Google Shape;1119;p35"/>
          <p:cNvGrpSpPr/>
          <p:nvPr/>
        </p:nvGrpSpPr>
        <p:grpSpPr>
          <a:xfrm>
            <a:off x="2158395" y="4156731"/>
            <a:ext cx="4827209" cy="1006793"/>
            <a:chOff x="2449801" y="1209972"/>
            <a:chExt cx="4827209" cy="1006793"/>
          </a:xfrm>
        </p:grpSpPr>
        <p:grpSp>
          <p:nvGrpSpPr>
            <p:cNvPr id="1120" name="Google Shape;1120;p35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1121" name="Google Shape;1121;p35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               m         w  </a:t>
                </a:r>
                <a:endParaRPr/>
              </a:p>
            </p:txBody>
          </p:sp>
          <p:cxnSp>
            <p:nvCxnSpPr>
              <p:cNvPr id="1122" name="Google Shape;1122;p35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3" name="Google Shape;1123;p35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24" name="Google Shape;1124;p35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1125" name="Google Shape;1125;p35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126" name="Google Shape;1126;p35"/>
              <p:cNvCxnSpPr>
                <a:stCxn id="1125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127" name="Google Shape;1127;p35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128" name="Google Shape;1128;p35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                   word       Byte  </a:t>
              </a:r>
              <a:endParaRPr/>
            </a:p>
          </p:txBody>
        </p:sp>
      </p:grpSp>
      <p:grpSp>
        <p:nvGrpSpPr>
          <p:cNvPr id="1129" name="Google Shape;1129;p35"/>
          <p:cNvGrpSpPr/>
          <p:nvPr/>
        </p:nvGrpSpPr>
        <p:grpSpPr>
          <a:xfrm>
            <a:off x="2169990" y="5235887"/>
            <a:ext cx="4708522" cy="636566"/>
            <a:chOff x="2580845" y="1382966"/>
            <a:chExt cx="4708522" cy="636566"/>
          </a:xfrm>
        </p:grpSpPr>
        <p:grpSp>
          <p:nvGrpSpPr>
            <p:cNvPr id="1130" name="Google Shape;1130;p35"/>
            <p:cNvGrpSpPr/>
            <p:nvPr/>
          </p:nvGrpSpPr>
          <p:grpSpPr>
            <a:xfrm>
              <a:off x="2580845" y="1656264"/>
              <a:ext cx="4516795" cy="363268"/>
              <a:chOff x="2055252" y="1290129"/>
              <a:chExt cx="4516795" cy="363268"/>
            </a:xfrm>
          </p:grpSpPr>
          <p:sp>
            <p:nvSpPr>
              <p:cNvPr id="1131" name="Google Shape;1131;p35"/>
              <p:cNvSpPr txBox="1"/>
              <p:nvPr/>
            </p:nvSpPr>
            <p:spPr>
              <a:xfrm>
                <a:off x="2055252" y="1290129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25                                  5         2  </a:t>
                </a:r>
                <a:endParaRPr/>
              </a:p>
            </p:txBody>
          </p:sp>
          <p:cxnSp>
            <p:nvCxnSpPr>
              <p:cNvPr id="1132" name="Google Shape;1132;p35"/>
              <p:cNvCxnSpPr/>
              <p:nvPr/>
            </p:nvCxnSpPr>
            <p:spPr>
              <a:xfrm>
                <a:off x="5105400" y="131484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3" name="Google Shape;1133;p35"/>
              <p:cNvCxnSpPr/>
              <p:nvPr/>
            </p:nvCxnSpPr>
            <p:spPr>
              <a:xfrm>
                <a:off x="5842685" y="131484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34" name="Google Shape;1134;p35"/>
            <p:cNvSpPr txBox="1"/>
            <p:nvPr/>
          </p:nvSpPr>
          <p:spPr>
            <a:xfrm>
              <a:off x="2772572" y="1382966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                   word       Byte  </a:t>
              </a:r>
              <a:endParaRPr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1C3AAF03-DC57-8160-04A9-3150BCF1F25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92DC5389-DC9E-EC90-D371-56C056FCCA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6"/>
          <p:cNvSpPr/>
          <p:nvPr/>
        </p:nvSpPr>
        <p:spPr>
          <a:xfrm>
            <a:off x="1295400" y="3283432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36"/>
          <p:cNvCxnSpPr/>
          <p:nvPr/>
        </p:nvCxnSpPr>
        <p:spPr>
          <a:xfrm>
            <a:off x="1295400" y="38930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1" name="Google Shape;1141;p36"/>
          <p:cNvCxnSpPr/>
          <p:nvPr/>
        </p:nvCxnSpPr>
        <p:spPr>
          <a:xfrm>
            <a:off x="1295400" y="35882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2" name="Google Shape;1142;p36"/>
          <p:cNvCxnSpPr/>
          <p:nvPr/>
        </p:nvCxnSpPr>
        <p:spPr>
          <a:xfrm>
            <a:off x="1295400" y="41978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3" name="Google Shape;1143;p36"/>
          <p:cNvSpPr/>
          <p:nvPr/>
        </p:nvSpPr>
        <p:spPr>
          <a:xfrm>
            <a:off x="3276600" y="3283432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4" name="Google Shape;1144;p36"/>
          <p:cNvCxnSpPr/>
          <p:nvPr/>
        </p:nvCxnSpPr>
        <p:spPr>
          <a:xfrm>
            <a:off x="3276600" y="38930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36"/>
          <p:cNvCxnSpPr/>
          <p:nvPr/>
        </p:nvCxnSpPr>
        <p:spPr>
          <a:xfrm>
            <a:off x="3276600" y="35882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36"/>
          <p:cNvCxnSpPr/>
          <p:nvPr/>
        </p:nvCxnSpPr>
        <p:spPr>
          <a:xfrm>
            <a:off x="3276600" y="41978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7" name="Google Shape;1147;p36"/>
          <p:cNvSpPr/>
          <p:nvPr/>
        </p:nvSpPr>
        <p:spPr>
          <a:xfrm>
            <a:off x="5334000" y="3283432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36"/>
          <p:cNvCxnSpPr/>
          <p:nvPr/>
        </p:nvCxnSpPr>
        <p:spPr>
          <a:xfrm>
            <a:off x="5334000" y="38930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36"/>
          <p:cNvCxnSpPr/>
          <p:nvPr/>
        </p:nvCxnSpPr>
        <p:spPr>
          <a:xfrm>
            <a:off x="5334000" y="35882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36"/>
          <p:cNvCxnSpPr/>
          <p:nvPr/>
        </p:nvCxnSpPr>
        <p:spPr>
          <a:xfrm>
            <a:off x="5334000" y="41978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1" name="Google Shape;1151;p36"/>
          <p:cNvSpPr/>
          <p:nvPr/>
        </p:nvSpPr>
        <p:spPr>
          <a:xfrm>
            <a:off x="7391400" y="3283432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2" name="Google Shape;1152;p36"/>
          <p:cNvCxnSpPr/>
          <p:nvPr/>
        </p:nvCxnSpPr>
        <p:spPr>
          <a:xfrm>
            <a:off x="7391400" y="38930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36"/>
          <p:cNvCxnSpPr/>
          <p:nvPr/>
        </p:nvCxnSpPr>
        <p:spPr>
          <a:xfrm>
            <a:off x="7391400" y="35882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36"/>
          <p:cNvCxnSpPr/>
          <p:nvPr/>
        </p:nvCxnSpPr>
        <p:spPr>
          <a:xfrm>
            <a:off x="7391400" y="4197832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36"/>
          <p:cNvSpPr/>
          <p:nvPr/>
        </p:nvSpPr>
        <p:spPr>
          <a:xfrm>
            <a:off x="7391400" y="4935054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6" name="Google Shape;1156;p36"/>
          <p:cNvCxnSpPr/>
          <p:nvPr/>
        </p:nvCxnSpPr>
        <p:spPr>
          <a:xfrm>
            <a:off x="7391400" y="55446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36"/>
          <p:cNvCxnSpPr/>
          <p:nvPr/>
        </p:nvCxnSpPr>
        <p:spPr>
          <a:xfrm>
            <a:off x="7391400" y="52398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8" name="Google Shape;1158;p36"/>
          <p:cNvCxnSpPr/>
          <p:nvPr/>
        </p:nvCxnSpPr>
        <p:spPr>
          <a:xfrm>
            <a:off x="7391400" y="58494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9" name="Google Shape;1159;p36"/>
          <p:cNvSpPr/>
          <p:nvPr/>
        </p:nvSpPr>
        <p:spPr>
          <a:xfrm>
            <a:off x="5334000" y="4935054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0" name="Google Shape;1160;p36"/>
          <p:cNvCxnSpPr/>
          <p:nvPr/>
        </p:nvCxnSpPr>
        <p:spPr>
          <a:xfrm>
            <a:off x="5334000" y="55446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6"/>
          <p:cNvCxnSpPr/>
          <p:nvPr/>
        </p:nvCxnSpPr>
        <p:spPr>
          <a:xfrm>
            <a:off x="5334000" y="52398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2" name="Google Shape;1162;p36"/>
          <p:cNvCxnSpPr/>
          <p:nvPr/>
        </p:nvCxnSpPr>
        <p:spPr>
          <a:xfrm>
            <a:off x="5334000" y="58494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3" name="Google Shape;1163;p36"/>
          <p:cNvSpPr/>
          <p:nvPr/>
        </p:nvSpPr>
        <p:spPr>
          <a:xfrm>
            <a:off x="3352800" y="4935054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4" name="Google Shape;1164;p36"/>
          <p:cNvCxnSpPr/>
          <p:nvPr/>
        </p:nvCxnSpPr>
        <p:spPr>
          <a:xfrm>
            <a:off x="3352800" y="55446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5" name="Google Shape;1165;p36"/>
          <p:cNvCxnSpPr/>
          <p:nvPr/>
        </p:nvCxnSpPr>
        <p:spPr>
          <a:xfrm>
            <a:off x="3352800" y="52398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6" name="Google Shape;1166;p36"/>
          <p:cNvCxnSpPr/>
          <p:nvPr/>
        </p:nvCxnSpPr>
        <p:spPr>
          <a:xfrm>
            <a:off x="3352800" y="5849454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7" name="Google Shape;1167;p36"/>
          <p:cNvSpPr txBox="1"/>
          <p:nvPr/>
        </p:nvSpPr>
        <p:spPr>
          <a:xfrm>
            <a:off x="1355725" y="286274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8" name="Google Shape;1168;p36"/>
          <p:cNvSpPr txBox="1"/>
          <p:nvPr/>
        </p:nvSpPr>
        <p:spPr>
          <a:xfrm>
            <a:off x="3260725" y="286274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69" name="Google Shape;1169;p36"/>
          <p:cNvSpPr txBox="1"/>
          <p:nvPr/>
        </p:nvSpPr>
        <p:spPr>
          <a:xfrm>
            <a:off x="5241925" y="286274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70" name="Google Shape;1170;p36"/>
          <p:cNvSpPr txBox="1"/>
          <p:nvPr/>
        </p:nvSpPr>
        <p:spPr>
          <a:xfrm>
            <a:off x="7289800" y="2862745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171" name="Google Shape;1171;p36"/>
          <p:cNvSpPr txBox="1"/>
          <p:nvPr/>
        </p:nvSpPr>
        <p:spPr>
          <a:xfrm>
            <a:off x="1219200" y="455405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72" name="Google Shape;1172;p36"/>
          <p:cNvSpPr txBox="1"/>
          <p:nvPr/>
        </p:nvSpPr>
        <p:spPr>
          <a:xfrm>
            <a:off x="3260725" y="451436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73" name="Google Shape;1173;p36"/>
          <p:cNvSpPr txBox="1"/>
          <p:nvPr/>
        </p:nvSpPr>
        <p:spPr>
          <a:xfrm>
            <a:off x="5318125" y="451436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74" name="Google Shape;1174;p36"/>
          <p:cNvSpPr txBox="1"/>
          <p:nvPr/>
        </p:nvSpPr>
        <p:spPr>
          <a:xfrm>
            <a:off x="7299325" y="451436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75" name="Google Shape;1175;p36"/>
          <p:cNvSpPr/>
          <p:nvPr/>
        </p:nvSpPr>
        <p:spPr>
          <a:xfrm>
            <a:off x="762000" y="3283432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6" name="Google Shape;1176;p36"/>
          <p:cNvCxnSpPr/>
          <p:nvPr/>
        </p:nvCxnSpPr>
        <p:spPr>
          <a:xfrm>
            <a:off x="762000" y="38930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36"/>
          <p:cNvCxnSpPr/>
          <p:nvPr/>
        </p:nvCxnSpPr>
        <p:spPr>
          <a:xfrm>
            <a:off x="762000" y="35882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36"/>
          <p:cNvCxnSpPr/>
          <p:nvPr/>
        </p:nvCxnSpPr>
        <p:spPr>
          <a:xfrm>
            <a:off x="762000" y="41978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36"/>
          <p:cNvSpPr/>
          <p:nvPr/>
        </p:nvSpPr>
        <p:spPr>
          <a:xfrm>
            <a:off x="2743200" y="3283432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0" name="Google Shape;1180;p36"/>
          <p:cNvCxnSpPr/>
          <p:nvPr/>
        </p:nvCxnSpPr>
        <p:spPr>
          <a:xfrm>
            <a:off x="2743200" y="38930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36"/>
          <p:cNvCxnSpPr/>
          <p:nvPr/>
        </p:nvCxnSpPr>
        <p:spPr>
          <a:xfrm>
            <a:off x="2743200" y="35882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36"/>
          <p:cNvCxnSpPr/>
          <p:nvPr/>
        </p:nvCxnSpPr>
        <p:spPr>
          <a:xfrm>
            <a:off x="2743200" y="41978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3" name="Google Shape;1183;p36"/>
          <p:cNvSpPr/>
          <p:nvPr/>
        </p:nvSpPr>
        <p:spPr>
          <a:xfrm>
            <a:off x="4800600" y="3283432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4" name="Google Shape;1184;p36"/>
          <p:cNvCxnSpPr/>
          <p:nvPr/>
        </p:nvCxnSpPr>
        <p:spPr>
          <a:xfrm>
            <a:off x="4800600" y="38930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36"/>
          <p:cNvCxnSpPr/>
          <p:nvPr/>
        </p:nvCxnSpPr>
        <p:spPr>
          <a:xfrm>
            <a:off x="4800600" y="35882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36"/>
          <p:cNvCxnSpPr/>
          <p:nvPr/>
        </p:nvCxnSpPr>
        <p:spPr>
          <a:xfrm>
            <a:off x="4800600" y="41978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7" name="Google Shape;1187;p36"/>
          <p:cNvSpPr/>
          <p:nvPr/>
        </p:nvSpPr>
        <p:spPr>
          <a:xfrm>
            <a:off x="6858000" y="3283432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8" name="Google Shape;1188;p36"/>
          <p:cNvCxnSpPr/>
          <p:nvPr/>
        </p:nvCxnSpPr>
        <p:spPr>
          <a:xfrm>
            <a:off x="6858000" y="38930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9" name="Google Shape;1189;p36"/>
          <p:cNvCxnSpPr/>
          <p:nvPr/>
        </p:nvCxnSpPr>
        <p:spPr>
          <a:xfrm>
            <a:off x="6858000" y="35882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36"/>
          <p:cNvCxnSpPr/>
          <p:nvPr/>
        </p:nvCxnSpPr>
        <p:spPr>
          <a:xfrm>
            <a:off x="6858000" y="4197832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1" name="Google Shape;1191;p36"/>
          <p:cNvSpPr/>
          <p:nvPr/>
        </p:nvSpPr>
        <p:spPr>
          <a:xfrm>
            <a:off x="2819400" y="4935054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p36"/>
          <p:cNvCxnSpPr/>
          <p:nvPr/>
        </p:nvCxnSpPr>
        <p:spPr>
          <a:xfrm>
            <a:off x="2819400" y="55446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36"/>
          <p:cNvCxnSpPr/>
          <p:nvPr/>
        </p:nvCxnSpPr>
        <p:spPr>
          <a:xfrm>
            <a:off x="2819400" y="52398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36"/>
          <p:cNvCxnSpPr/>
          <p:nvPr/>
        </p:nvCxnSpPr>
        <p:spPr>
          <a:xfrm>
            <a:off x="2819400" y="58494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5" name="Google Shape;1195;p36"/>
          <p:cNvSpPr/>
          <p:nvPr/>
        </p:nvSpPr>
        <p:spPr>
          <a:xfrm>
            <a:off x="4800600" y="4935054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6" name="Google Shape;1196;p36"/>
          <p:cNvCxnSpPr/>
          <p:nvPr/>
        </p:nvCxnSpPr>
        <p:spPr>
          <a:xfrm>
            <a:off x="4800600" y="55446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36"/>
          <p:cNvCxnSpPr/>
          <p:nvPr/>
        </p:nvCxnSpPr>
        <p:spPr>
          <a:xfrm>
            <a:off x="4800600" y="52398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8" name="Google Shape;1198;p36"/>
          <p:cNvCxnSpPr/>
          <p:nvPr/>
        </p:nvCxnSpPr>
        <p:spPr>
          <a:xfrm>
            <a:off x="4800600" y="58494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9" name="Google Shape;1199;p36"/>
          <p:cNvSpPr/>
          <p:nvPr/>
        </p:nvSpPr>
        <p:spPr>
          <a:xfrm>
            <a:off x="6858000" y="4935054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0" name="Google Shape;1200;p36"/>
          <p:cNvCxnSpPr/>
          <p:nvPr/>
        </p:nvCxnSpPr>
        <p:spPr>
          <a:xfrm>
            <a:off x="6858000" y="55446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36"/>
          <p:cNvCxnSpPr/>
          <p:nvPr/>
        </p:nvCxnSpPr>
        <p:spPr>
          <a:xfrm>
            <a:off x="6858000" y="52398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2" name="Google Shape;1202;p36"/>
          <p:cNvCxnSpPr/>
          <p:nvPr/>
        </p:nvCxnSpPr>
        <p:spPr>
          <a:xfrm>
            <a:off x="6858000" y="5849454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3" name="Google Shape;1203;p36"/>
          <p:cNvSpPr txBox="1"/>
          <p:nvPr/>
        </p:nvSpPr>
        <p:spPr>
          <a:xfrm>
            <a:off x="1600200" y="2826232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204" name="Google Shape;1204;p36"/>
          <p:cNvSpPr txBox="1"/>
          <p:nvPr/>
        </p:nvSpPr>
        <p:spPr>
          <a:xfrm>
            <a:off x="3505200" y="2826232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205" name="Google Shape;1205;p36"/>
          <p:cNvSpPr txBox="1"/>
          <p:nvPr/>
        </p:nvSpPr>
        <p:spPr>
          <a:xfrm>
            <a:off x="5486400" y="2826232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206" name="Google Shape;1206;p36"/>
          <p:cNvSpPr txBox="1"/>
          <p:nvPr/>
        </p:nvSpPr>
        <p:spPr>
          <a:xfrm>
            <a:off x="7620000" y="2826232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207" name="Google Shape;1207;p36"/>
          <p:cNvSpPr txBox="1"/>
          <p:nvPr/>
        </p:nvSpPr>
        <p:spPr>
          <a:xfrm>
            <a:off x="1447800" y="4554054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208" name="Google Shape;1208;p36"/>
          <p:cNvSpPr txBox="1"/>
          <p:nvPr/>
        </p:nvSpPr>
        <p:spPr>
          <a:xfrm>
            <a:off x="3505200" y="455405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209" name="Google Shape;1209;p36"/>
          <p:cNvSpPr txBox="1"/>
          <p:nvPr/>
        </p:nvSpPr>
        <p:spPr>
          <a:xfrm>
            <a:off x="682853" y="3263332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 Mem(0)</a:t>
            </a:r>
            <a:endParaRPr/>
          </a:p>
        </p:txBody>
      </p:sp>
      <p:sp>
        <p:nvSpPr>
          <p:cNvPr id="1210" name="Google Shape;1210;p36"/>
          <p:cNvSpPr txBox="1"/>
          <p:nvPr/>
        </p:nvSpPr>
        <p:spPr>
          <a:xfrm>
            <a:off x="2667000" y="3254857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11" name="Google Shape;1211;p36"/>
          <p:cNvSpPr txBox="1"/>
          <p:nvPr/>
        </p:nvSpPr>
        <p:spPr>
          <a:xfrm>
            <a:off x="1209674" y="1535756"/>
            <a:ext cx="716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size = 4 words, 4-bit memory address, 1 word per block, 1 Byte per word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2" name="Google Shape;1212;p36"/>
              <p:cNvSpPr/>
              <p:nvPr/>
            </p:nvSpPr>
            <p:spPr>
              <a:xfrm>
                <a:off x="512119" y="6203504"/>
                <a:ext cx="7675262" cy="328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495300" lvl="1">
                  <a:buClr>
                    <a:srgbClr val="000000"/>
                  </a:buClr>
                  <a:buSzPts val="1800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8 requests, 4 misses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hit rate = 50%                              </a:t>
                </a:r>
                <a:r>
                  <a:rPr lang="en-US" sz="1800" b="1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dirty="0"/>
              </a:p>
            </p:txBody>
          </p:sp>
        </mc:Choice>
        <mc:Fallback xmlns="">
          <p:sp>
            <p:nvSpPr>
              <p:cNvPr id="1212" name="Google Shape;1212;p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9" y="6203504"/>
                <a:ext cx="7675262" cy="328295"/>
              </a:xfrm>
              <a:prstGeom prst="rect">
                <a:avLst/>
              </a:prstGeom>
              <a:blipFill>
                <a:blip r:embed="rId3"/>
                <a:stretch>
                  <a:fillRect t="-18868" b="-339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3" name="Google Shape;1213;p36"/>
          <p:cNvSpPr txBox="1"/>
          <p:nvPr/>
        </p:nvSpPr>
        <p:spPr>
          <a:xfrm>
            <a:off x="763545" y="937567"/>
            <a:ext cx="81534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4        0       12        8        4      0       4  }    in decimal</a:t>
            </a:r>
            <a:endParaRPr/>
          </a:p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0000   0100    0000    1100    1000     0100  0000    0100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</p:txBody>
      </p:sp>
      <p:sp>
        <p:nvSpPr>
          <p:cNvPr id="1214" name="Google Shape;1214;p36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FULLY-ASSOCIATIVE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grpSp>
        <p:nvGrpSpPr>
          <p:cNvPr id="1215" name="Google Shape;1215;p36"/>
          <p:cNvGrpSpPr/>
          <p:nvPr/>
        </p:nvGrpSpPr>
        <p:grpSpPr>
          <a:xfrm>
            <a:off x="2211153" y="1889621"/>
            <a:ext cx="4708522" cy="617516"/>
            <a:chOff x="2580845" y="1382966"/>
            <a:chExt cx="4708522" cy="617516"/>
          </a:xfrm>
        </p:grpSpPr>
        <p:grpSp>
          <p:nvGrpSpPr>
            <p:cNvPr id="1216" name="Google Shape;1216;p36"/>
            <p:cNvGrpSpPr/>
            <p:nvPr/>
          </p:nvGrpSpPr>
          <p:grpSpPr>
            <a:xfrm>
              <a:off x="2580845" y="1656264"/>
              <a:ext cx="4516795" cy="344218"/>
              <a:chOff x="2055252" y="1290129"/>
              <a:chExt cx="4516795" cy="344218"/>
            </a:xfrm>
          </p:grpSpPr>
          <p:sp>
            <p:nvSpPr>
              <p:cNvPr id="1217" name="Google Shape;1217;p36"/>
              <p:cNvSpPr txBox="1"/>
              <p:nvPr/>
            </p:nvSpPr>
            <p:spPr>
              <a:xfrm>
                <a:off x="2055252" y="1290129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</a:t>
                </a:r>
                <a:endParaRPr/>
              </a:p>
            </p:txBody>
          </p:sp>
          <p:cxnSp>
            <p:nvCxnSpPr>
              <p:cNvPr id="1218" name="Google Shape;1218;p36"/>
              <p:cNvCxnSpPr/>
              <p:nvPr/>
            </p:nvCxnSpPr>
            <p:spPr>
              <a:xfrm>
                <a:off x="5105400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9" name="Google Shape;1219;p36"/>
              <p:cNvCxnSpPr/>
              <p:nvPr/>
            </p:nvCxnSpPr>
            <p:spPr>
              <a:xfrm>
                <a:off x="5842685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20" name="Google Shape;1220;p36"/>
            <p:cNvSpPr txBox="1"/>
            <p:nvPr/>
          </p:nvSpPr>
          <p:spPr>
            <a:xfrm>
              <a:off x="2772572" y="1382966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 tag                              word       Byte  </a:t>
              </a:r>
              <a:endParaRPr/>
            </a:p>
          </p:txBody>
        </p:sp>
      </p:grpSp>
      <p:sp>
        <p:nvSpPr>
          <p:cNvPr id="1221" name="Google Shape;1221;p36"/>
          <p:cNvSpPr txBox="1"/>
          <p:nvPr/>
        </p:nvSpPr>
        <p:spPr>
          <a:xfrm>
            <a:off x="6172200" y="2168473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6"/>
          <p:cNvSpPr txBox="1"/>
          <p:nvPr/>
        </p:nvSpPr>
        <p:spPr>
          <a:xfrm>
            <a:off x="5524292" y="2168099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6"/>
          <p:cNvSpPr txBox="1"/>
          <p:nvPr/>
        </p:nvSpPr>
        <p:spPr>
          <a:xfrm>
            <a:off x="3695492" y="2177385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6"/>
          <p:cNvSpPr txBox="1"/>
          <p:nvPr/>
        </p:nvSpPr>
        <p:spPr>
          <a:xfrm>
            <a:off x="2677140" y="355965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25" name="Google Shape;1225;p36"/>
          <p:cNvSpPr txBox="1"/>
          <p:nvPr/>
        </p:nvSpPr>
        <p:spPr>
          <a:xfrm>
            <a:off x="4724400" y="3272857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26" name="Google Shape;1226;p36"/>
          <p:cNvSpPr txBox="1"/>
          <p:nvPr/>
        </p:nvSpPr>
        <p:spPr>
          <a:xfrm>
            <a:off x="4734540" y="357765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27" name="Google Shape;1227;p36"/>
          <p:cNvSpPr txBox="1"/>
          <p:nvPr/>
        </p:nvSpPr>
        <p:spPr>
          <a:xfrm>
            <a:off x="6781185" y="3282382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28" name="Google Shape;1228;p36"/>
          <p:cNvSpPr txBox="1"/>
          <p:nvPr/>
        </p:nvSpPr>
        <p:spPr>
          <a:xfrm>
            <a:off x="6791325" y="3587181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29" name="Google Shape;1229;p36"/>
          <p:cNvSpPr txBox="1"/>
          <p:nvPr/>
        </p:nvSpPr>
        <p:spPr>
          <a:xfrm>
            <a:off x="6753840" y="3872386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  Mem(12)</a:t>
            </a:r>
            <a:endParaRPr/>
          </a:p>
        </p:txBody>
      </p:sp>
      <p:sp>
        <p:nvSpPr>
          <p:cNvPr id="1230" name="Google Shape;1230;p36"/>
          <p:cNvSpPr/>
          <p:nvPr/>
        </p:nvSpPr>
        <p:spPr>
          <a:xfrm>
            <a:off x="1321505" y="4950978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1" name="Google Shape;1231;p36"/>
          <p:cNvCxnSpPr/>
          <p:nvPr/>
        </p:nvCxnSpPr>
        <p:spPr>
          <a:xfrm>
            <a:off x="1321505" y="55605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36"/>
          <p:cNvCxnSpPr/>
          <p:nvPr/>
        </p:nvCxnSpPr>
        <p:spPr>
          <a:xfrm>
            <a:off x="1321505" y="52557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36"/>
          <p:cNvCxnSpPr/>
          <p:nvPr/>
        </p:nvCxnSpPr>
        <p:spPr>
          <a:xfrm>
            <a:off x="1321505" y="5865378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36"/>
          <p:cNvSpPr/>
          <p:nvPr/>
        </p:nvSpPr>
        <p:spPr>
          <a:xfrm>
            <a:off x="788105" y="4950978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p36"/>
          <p:cNvCxnSpPr/>
          <p:nvPr/>
        </p:nvCxnSpPr>
        <p:spPr>
          <a:xfrm>
            <a:off x="788105" y="55605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36"/>
          <p:cNvCxnSpPr/>
          <p:nvPr/>
        </p:nvCxnSpPr>
        <p:spPr>
          <a:xfrm>
            <a:off x="788105" y="52557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36"/>
          <p:cNvCxnSpPr/>
          <p:nvPr/>
        </p:nvCxnSpPr>
        <p:spPr>
          <a:xfrm>
            <a:off x="788105" y="5865378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8" name="Google Shape;1238;p36"/>
          <p:cNvSpPr txBox="1"/>
          <p:nvPr/>
        </p:nvSpPr>
        <p:spPr>
          <a:xfrm>
            <a:off x="711290" y="4949928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39" name="Google Shape;1239;p36"/>
          <p:cNvSpPr txBox="1"/>
          <p:nvPr/>
        </p:nvSpPr>
        <p:spPr>
          <a:xfrm>
            <a:off x="721430" y="5254727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40" name="Google Shape;1240;p36"/>
          <p:cNvSpPr txBox="1"/>
          <p:nvPr/>
        </p:nvSpPr>
        <p:spPr>
          <a:xfrm>
            <a:off x="683945" y="5539932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  Mem(12)</a:t>
            </a:r>
            <a:endParaRPr/>
          </a:p>
        </p:txBody>
      </p:sp>
      <p:sp>
        <p:nvSpPr>
          <p:cNvPr id="1241" name="Google Shape;1241;p36"/>
          <p:cNvSpPr txBox="1"/>
          <p:nvPr/>
        </p:nvSpPr>
        <p:spPr>
          <a:xfrm>
            <a:off x="705078" y="585009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 Mem(8)</a:t>
            </a:r>
            <a:endParaRPr/>
          </a:p>
        </p:txBody>
      </p:sp>
      <p:sp>
        <p:nvSpPr>
          <p:cNvPr id="1242" name="Google Shape;1242;p36"/>
          <p:cNvSpPr txBox="1"/>
          <p:nvPr/>
        </p:nvSpPr>
        <p:spPr>
          <a:xfrm>
            <a:off x="2743200" y="492076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43" name="Google Shape;1243;p36"/>
          <p:cNvSpPr txBox="1"/>
          <p:nvPr/>
        </p:nvSpPr>
        <p:spPr>
          <a:xfrm>
            <a:off x="2753340" y="5225565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44" name="Google Shape;1244;p36"/>
          <p:cNvSpPr txBox="1"/>
          <p:nvPr/>
        </p:nvSpPr>
        <p:spPr>
          <a:xfrm>
            <a:off x="2715855" y="5510770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  Mem(12)</a:t>
            </a:r>
            <a:endParaRPr/>
          </a:p>
        </p:txBody>
      </p:sp>
      <p:sp>
        <p:nvSpPr>
          <p:cNvPr id="1245" name="Google Shape;1245;p36"/>
          <p:cNvSpPr txBox="1"/>
          <p:nvPr/>
        </p:nvSpPr>
        <p:spPr>
          <a:xfrm>
            <a:off x="2736988" y="5820934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 Mem(8)</a:t>
            </a:r>
            <a:endParaRPr/>
          </a:p>
        </p:txBody>
      </p:sp>
      <p:sp>
        <p:nvSpPr>
          <p:cNvPr id="1246" name="Google Shape;1246;p36"/>
          <p:cNvSpPr txBox="1"/>
          <p:nvPr/>
        </p:nvSpPr>
        <p:spPr>
          <a:xfrm>
            <a:off x="5570264" y="4497374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247" name="Google Shape;1247;p36"/>
          <p:cNvSpPr txBox="1"/>
          <p:nvPr/>
        </p:nvSpPr>
        <p:spPr>
          <a:xfrm>
            <a:off x="7610475" y="4516472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248" name="Google Shape;1248;p36"/>
          <p:cNvSpPr txBox="1"/>
          <p:nvPr/>
        </p:nvSpPr>
        <p:spPr>
          <a:xfrm>
            <a:off x="4713813" y="492076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49" name="Google Shape;1249;p36"/>
          <p:cNvSpPr txBox="1"/>
          <p:nvPr/>
        </p:nvSpPr>
        <p:spPr>
          <a:xfrm>
            <a:off x="4723953" y="5225565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50" name="Google Shape;1250;p36"/>
          <p:cNvSpPr txBox="1"/>
          <p:nvPr/>
        </p:nvSpPr>
        <p:spPr>
          <a:xfrm>
            <a:off x="4686468" y="5510770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  Mem(12)</a:t>
            </a:r>
            <a:endParaRPr/>
          </a:p>
        </p:txBody>
      </p:sp>
      <p:sp>
        <p:nvSpPr>
          <p:cNvPr id="1251" name="Google Shape;1251;p36"/>
          <p:cNvSpPr txBox="1"/>
          <p:nvPr/>
        </p:nvSpPr>
        <p:spPr>
          <a:xfrm>
            <a:off x="4707601" y="5820934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 Mem(8)</a:t>
            </a:r>
            <a:endParaRPr/>
          </a:p>
        </p:txBody>
      </p:sp>
      <p:sp>
        <p:nvSpPr>
          <p:cNvPr id="1252" name="Google Shape;1252;p36"/>
          <p:cNvSpPr txBox="1"/>
          <p:nvPr/>
        </p:nvSpPr>
        <p:spPr>
          <a:xfrm>
            <a:off x="6791325" y="4912586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  Mem(0)</a:t>
            </a:r>
            <a:endParaRPr/>
          </a:p>
        </p:txBody>
      </p:sp>
      <p:sp>
        <p:nvSpPr>
          <p:cNvPr id="1253" name="Google Shape;1253;p36"/>
          <p:cNvSpPr txBox="1"/>
          <p:nvPr/>
        </p:nvSpPr>
        <p:spPr>
          <a:xfrm>
            <a:off x="6801465" y="5217385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0100  Mem(4)</a:t>
            </a:r>
            <a:endParaRPr/>
          </a:p>
        </p:txBody>
      </p:sp>
      <p:sp>
        <p:nvSpPr>
          <p:cNvPr id="1254" name="Google Shape;1254;p36"/>
          <p:cNvSpPr txBox="1"/>
          <p:nvPr/>
        </p:nvSpPr>
        <p:spPr>
          <a:xfrm>
            <a:off x="6763980" y="5502590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1100  Mem(12)</a:t>
            </a:r>
            <a:endParaRPr/>
          </a:p>
        </p:txBody>
      </p:sp>
      <p:sp>
        <p:nvSpPr>
          <p:cNvPr id="1255" name="Google Shape;1255;p36"/>
          <p:cNvSpPr txBox="1"/>
          <p:nvPr/>
        </p:nvSpPr>
        <p:spPr>
          <a:xfrm>
            <a:off x="6785113" y="5812754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1000  Mem(8)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E546D62-5C85-9A8D-A051-7C284A98CC20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39F1234-BEBE-02FC-9F47-8D037078CC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7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K-WAY SET 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261" name="Google Shape;1261;p37"/>
          <p:cNvSpPr txBox="1"/>
          <p:nvPr/>
        </p:nvSpPr>
        <p:spPr>
          <a:xfrm>
            <a:off x="383178" y="1200976"/>
            <a:ext cx="21082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Field Encoding:</a:t>
            </a:r>
            <a:endParaRPr/>
          </a:p>
        </p:txBody>
      </p:sp>
      <p:sp>
        <p:nvSpPr>
          <p:cNvPr id="1262" name="Google Shape;1262;p37"/>
          <p:cNvSpPr txBox="1"/>
          <p:nvPr/>
        </p:nvSpPr>
        <p:spPr>
          <a:xfrm>
            <a:off x="276914" y="1788146"/>
            <a:ext cx="7988300" cy="32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495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address referenced by processor contains  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bits, encoded as:</a:t>
            </a:r>
            <a:endParaRPr/>
          </a:p>
        </p:txBody>
      </p:sp>
      <p:sp>
        <p:nvSpPr>
          <p:cNvPr id="1263" name="Google Shape;1263;p37"/>
          <p:cNvSpPr txBox="1"/>
          <p:nvPr/>
        </p:nvSpPr>
        <p:spPr>
          <a:xfrm>
            <a:off x="1743451" y="3526951"/>
            <a:ext cx="741065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 txBox="1"/>
          <p:nvPr/>
        </p:nvSpPr>
        <p:spPr>
          <a:xfrm>
            <a:off x="2459801" y="3519325"/>
            <a:ext cx="536640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Main Memory capacity is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Each word contains……. 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Bytes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Block size is……………....2^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The cache contains....……2^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Each set contains…………</a:t>
            </a: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Tag field width is………….</a:t>
            </a:r>
            <a:r>
              <a:rPr lang="en-US" sz="16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(a –  s – m – w) bits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Arial"/>
              <a:buNone/>
            </a:pPr>
            <a:endParaRPr sz="80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37"/>
          <p:cNvGrpSpPr/>
          <p:nvPr/>
        </p:nvGrpSpPr>
        <p:grpSpPr>
          <a:xfrm>
            <a:off x="2286716" y="2352623"/>
            <a:ext cx="4827209" cy="1006793"/>
            <a:chOff x="2449801" y="1209972"/>
            <a:chExt cx="4827209" cy="1006793"/>
          </a:xfrm>
        </p:grpSpPr>
        <p:grpSp>
          <p:nvGrpSpPr>
            <p:cNvPr id="1266" name="Google Shape;1266;p37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1267" name="Google Shape;1267;p37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    s           m        w  </a:t>
                </a:r>
                <a:endParaRPr/>
              </a:p>
            </p:txBody>
          </p:sp>
          <p:cxnSp>
            <p:nvCxnSpPr>
              <p:cNvPr id="1268" name="Google Shape;1268;p37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9" name="Google Shape;1269;p37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70" name="Google Shape;1270;p37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1271" name="Google Shape;1271;p37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272" name="Google Shape;1272;p37"/>
              <p:cNvCxnSpPr>
                <a:stCxn id="1271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273" name="Google Shape;1273;p37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274" name="Google Shape;1274;p37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      set         word       Byte  </a:t>
              </a:r>
              <a:endParaRPr/>
            </a:p>
          </p:txBody>
        </p:sp>
      </p:grpSp>
      <p:cxnSp>
        <p:nvCxnSpPr>
          <p:cNvPr id="1275" name="Google Shape;1275;p37"/>
          <p:cNvCxnSpPr/>
          <p:nvPr/>
        </p:nvCxnSpPr>
        <p:spPr>
          <a:xfrm>
            <a:off x="4805724" y="2697602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object 3">
            <a:extLst>
              <a:ext uri="{FF2B5EF4-FFF2-40B4-BE49-F238E27FC236}">
                <a16:creationId xmlns:a16="http://schemas.microsoft.com/office/drawing/2014/main" id="{536F665E-89EC-806F-6A97-A2E279B57B45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0DB2726-BB78-D4A5-370C-1DEDDA4BD1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Memory Technology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FA8CA-330F-33F6-0E0C-9012A862151F}"/>
              </a:ext>
            </a:extLst>
          </p:cNvPr>
          <p:cNvSpPr txBox="1"/>
          <p:nvPr/>
        </p:nvSpPr>
        <p:spPr>
          <a:xfrm>
            <a:off x="227838" y="1115425"/>
            <a:ext cx="86867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RAM (SRAM)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$1000 –$2000 per GB</a:t>
            </a:r>
          </a:p>
          <a:p>
            <a:pPr marL="342900" marR="0" indent="-342900" algn="l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RAM (DRAM)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 –$10 per GB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Magnetic disk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$0.05 –$0.1 per GB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Ideal memory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– Access time of SRAM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– Capacity and cost/GB of disk</a:t>
            </a:r>
          </a:p>
          <a:p>
            <a:pPr lvl="1"/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59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8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SET 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1" name="Google Shape;1281;p38"/>
              <p:cNvSpPr txBox="1"/>
              <p:nvPr/>
            </p:nvSpPr>
            <p:spPr>
              <a:xfrm>
                <a:off x="233820" y="1107595"/>
                <a:ext cx="8715677" cy="43755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741363" marR="0" lvl="0" indent="-74136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Given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 embedded 8-bit microcontroller has 16 Bytes of main memory, a 2-way set associative-mapped cache containing 4 lines, and a block size of 1 word.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0"/>
                  <a:buFont typeface="Arial"/>
                  <a:buNone/>
                </a:pPr>
                <a:endParaRPr sz="9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Sought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Show bit-field encoding for memory addresses.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1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Solution</a:t>
                </a:r>
                <a:r>
                  <a:rPr lang="en-US" sz="16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1) 16B =2^4B memory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a=4 </a:t>
                </a: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2) 8-bit word = 1 Byte so 2^w=1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w=0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3) It is given that  2^m=1 word/block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m=0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4) 2-way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k=2 line/set.  So, the number of sets = (2^2 lines)/(2 line/set)=2^1 sets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s=1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5) So, t=a-s-m-w= 4-1-0-0 </a:t>
                </a:r>
                <a14:m>
                  <m:oMath xmlns:m="http://schemas.openxmlformats.org/officeDocument/2006/math">
                    <m:r>
                      <a:rPr lang="en-US" sz="16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600" b="0" i="0" u="sng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t=3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Substituting into: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                                                            </a:t>
                </a:r>
                <a:endParaRPr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2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Answer:</a:t>
                </a:r>
                <a:endParaRPr sz="16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81" name="Google Shape;1281;p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20" y="1107595"/>
                <a:ext cx="8715677" cy="4375557"/>
              </a:xfrm>
              <a:prstGeom prst="rect">
                <a:avLst/>
              </a:prstGeom>
              <a:blipFill>
                <a:blip r:embed="rId3"/>
                <a:stretch>
                  <a:fillRect l="-699" t="-976" b="-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2" name="Google Shape;1282;p38"/>
          <p:cNvGrpSpPr/>
          <p:nvPr/>
        </p:nvGrpSpPr>
        <p:grpSpPr>
          <a:xfrm>
            <a:off x="1985778" y="3861196"/>
            <a:ext cx="4827209" cy="1006793"/>
            <a:chOff x="2449801" y="1209972"/>
            <a:chExt cx="4827209" cy="1006793"/>
          </a:xfrm>
        </p:grpSpPr>
        <p:grpSp>
          <p:nvGrpSpPr>
            <p:cNvPr id="1283" name="Google Shape;1283;p38"/>
            <p:cNvGrpSpPr/>
            <p:nvPr/>
          </p:nvGrpSpPr>
          <p:grpSpPr>
            <a:xfrm>
              <a:off x="2457277" y="1557411"/>
              <a:ext cx="4516795" cy="338554"/>
              <a:chOff x="1931684" y="1191276"/>
              <a:chExt cx="4516795" cy="338554"/>
            </a:xfrm>
          </p:grpSpPr>
          <p:sp>
            <p:nvSpPr>
              <p:cNvPr id="1284" name="Google Shape;1284;p38"/>
              <p:cNvSpPr txBox="1"/>
              <p:nvPr/>
            </p:nvSpPr>
            <p:spPr>
              <a:xfrm>
                <a:off x="1931684" y="1191276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t                         s              m        w  </a:t>
                </a:r>
                <a:endParaRPr/>
              </a:p>
            </p:txBody>
          </p:sp>
          <p:cxnSp>
            <p:nvCxnSpPr>
              <p:cNvPr id="1285" name="Google Shape;1285;p38"/>
              <p:cNvCxnSpPr/>
              <p:nvPr/>
            </p:nvCxnSpPr>
            <p:spPr>
              <a:xfrm>
                <a:off x="5105400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6" name="Google Shape;1286;p38"/>
              <p:cNvCxnSpPr/>
              <p:nvPr/>
            </p:nvCxnSpPr>
            <p:spPr>
              <a:xfrm>
                <a:off x="5842685" y="1191276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87" name="Google Shape;1287;p38"/>
            <p:cNvGrpSpPr/>
            <p:nvPr/>
          </p:nvGrpSpPr>
          <p:grpSpPr>
            <a:xfrm>
              <a:off x="2449801" y="1847433"/>
              <a:ext cx="4516712" cy="369332"/>
              <a:chOff x="2261883" y="1621824"/>
              <a:chExt cx="4516712" cy="369332"/>
            </a:xfrm>
          </p:grpSpPr>
          <p:sp>
            <p:nvSpPr>
              <p:cNvPr id="1288" name="Google Shape;1288;p38"/>
              <p:cNvSpPr txBox="1"/>
              <p:nvPr/>
            </p:nvSpPr>
            <p:spPr>
              <a:xfrm>
                <a:off x="4517789" y="1621824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cxnSp>
            <p:nvCxnSpPr>
              <p:cNvPr id="1289" name="Google Shape;1289;p38"/>
              <p:cNvCxnSpPr>
                <a:stCxn id="1288" idx="3"/>
              </p:cNvCxnSpPr>
              <p:nvPr/>
            </p:nvCxnSpPr>
            <p:spPr>
              <a:xfrm>
                <a:off x="4830695" y="1806490"/>
                <a:ext cx="19479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290" name="Google Shape;1290;p38"/>
              <p:cNvCxnSpPr/>
              <p:nvPr/>
            </p:nvCxnSpPr>
            <p:spPr>
              <a:xfrm rot="10800000">
                <a:off x="2261883" y="1806490"/>
                <a:ext cx="2199724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291" name="Google Shape;1291;p38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tag                          set             word       Byte  </a:t>
              </a: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1985778" y="5355830"/>
            <a:ext cx="4819733" cy="685993"/>
            <a:chOff x="2457277" y="1209972"/>
            <a:chExt cx="4819733" cy="685993"/>
          </a:xfrm>
        </p:grpSpPr>
        <p:sp>
          <p:nvSpPr>
            <p:cNvPr id="1293" name="Google Shape;1293;p38"/>
            <p:cNvSpPr txBox="1"/>
            <p:nvPr/>
          </p:nvSpPr>
          <p:spPr>
            <a:xfrm>
              <a:off x="2457277" y="1557411"/>
              <a:ext cx="3171871" cy="338554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               3                       1</a:t>
              </a:r>
              <a:endParaRPr/>
            </a:p>
          </p:txBody>
        </p:sp>
        <p:sp>
          <p:nvSpPr>
            <p:cNvPr id="1294" name="Google Shape;1294;p38"/>
            <p:cNvSpPr txBox="1"/>
            <p:nvPr/>
          </p:nvSpPr>
          <p:spPr>
            <a:xfrm>
              <a:off x="2760215" y="1209972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tag                         set</a:t>
              </a:r>
              <a:endParaRPr/>
            </a:p>
          </p:txBody>
        </p:sp>
      </p:grpSp>
      <p:cxnSp>
        <p:nvCxnSpPr>
          <p:cNvPr id="1295" name="Google Shape;1295;p38"/>
          <p:cNvCxnSpPr/>
          <p:nvPr/>
        </p:nvCxnSpPr>
        <p:spPr>
          <a:xfrm>
            <a:off x="3885985" y="4170424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6" name="Google Shape;1296;p38"/>
          <p:cNvCxnSpPr/>
          <p:nvPr/>
        </p:nvCxnSpPr>
        <p:spPr>
          <a:xfrm>
            <a:off x="3870979" y="5699150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7" name="Google Shape;1297;p38"/>
          <p:cNvCxnSpPr>
            <a:stCxn id="1294" idx="3"/>
          </p:cNvCxnSpPr>
          <p:nvPr/>
        </p:nvCxnSpPr>
        <p:spPr>
          <a:xfrm flipH="1">
            <a:off x="5231711" y="5509719"/>
            <a:ext cx="1573800" cy="378600"/>
          </a:xfrm>
          <a:prstGeom prst="straightConnector1">
            <a:avLst/>
          </a:prstGeom>
          <a:noFill/>
          <a:ln w="12700" cap="flat" cmpd="sng">
            <a:solidFill>
              <a:srgbClr val="7777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8" name="Google Shape;1298;p38"/>
          <p:cNvSpPr txBox="1"/>
          <p:nvPr/>
        </p:nvSpPr>
        <p:spPr>
          <a:xfrm>
            <a:off x="5443137" y="4867989"/>
            <a:ext cx="34361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0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  and  </a:t>
            </a:r>
            <a:r>
              <a:rPr lang="en-US" sz="1600" b="1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600" b="0" i="1" u="none" strike="noStrike" cap="none">
                <a:solidFill>
                  <a:srgbClr val="7777A5"/>
                </a:solidFill>
                <a:latin typeface="Arial"/>
                <a:ea typeface="Arial"/>
                <a:cs typeface="Arial"/>
                <a:sym typeface="Arial"/>
              </a:rPr>
              <a:t>  not part of the encoding because they are zero bits wide</a:t>
            </a:r>
            <a:endParaRPr sz="1600" b="0" i="1" u="sng" strike="noStrike" cap="none">
              <a:solidFill>
                <a:srgbClr val="7777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C6AFA31-63F5-1597-54ED-0972077D0949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DFE3B17-87FB-CA77-4B57-1D46D75CB8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9"/>
          <p:cNvSpPr/>
          <p:nvPr/>
        </p:nvSpPr>
        <p:spPr>
          <a:xfrm>
            <a:off x="1495425" y="384078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4" name="Google Shape;1304;p39"/>
          <p:cNvCxnSpPr/>
          <p:nvPr/>
        </p:nvCxnSpPr>
        <p:spPr>
          <a:xfrm>
            <a:off x="590550" y="4450381"/>
            <a:ext cx="1895475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39"/>
          <p:cNvCxnSpPr/>
          <p:nvPr/>
        </p:nvCxnSpPr>
        <p:spPr>
          <a:xfrm>
            <a:off x="1495425" y="41455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39"/>
          <p:cNvCxnSpPr/>
          <p:nvPr/>
        </p:nvCxnSpPr>
        <p:spPr>
          <a:xfrm>
            <a:off x="1495425" y="47551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7" name="Google Shape;1307;p39"/>
          <p:cNvSpPr/>
          <p:nvPr/>
        </p:nvSpPr>
        <p:spPr>
          <a:xfrm>
            <a:off x="3476625" y="384078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8" name="Google Shape;1308;p39"/>
          <p:cNvCxnSpPr/>
          <p:nvPr/>
        </p:nvCxnSpPr>
        <p:spPr>
          <a:xfrm>
            <a:off x="3476625" y="41455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9" name="Google Shape;1309;p39"/>
          <p:cNvCxnSpPr/>
          <p:nvPr/>
        </p:nvCxnSpPr>
        <p:spPr>
          <a:xfrm>
            <a:off x="3476625" y="47551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0" name="Google Shape;1310;p39"/>
          <p:cNvSpPr/>
          <p:nvPr/>
        </p:nvSpPr>
        <p:spPr>
          <a:xfrm>
            <a:off x="5534025" y="384078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1" name="Google Shape;1311;p39"/>
          <p:cNvCxnSpPr/>
          <p:nvPr/>
        </p:nvCxnSpPr>
        <p:spPr>
          <a:xfrm>
            <a:off x="5534025" y="41455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2" name="Google Shape;1312;p39"/>
          <p:cNvCxnSpPr/>
          <p:nvPr/>
        </p:nvCxnSpPr>
        <p:spPr>
          <a:xfrm>
            <a:off x="5534025" y="47551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3" name="Google Shape;1313;p39"/>
          <p:cNvSpPr/>
          <p:nvPr/>
        </p:nvSpPr>
        <p:spPr>
          <a:xfrm>
            <a:off x="7591425" y="384078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4" name="Google Shape;1314;p39"/>
          <p:cNvCxnSpPr/>
          <p:nvPr/>
        </p:nvCxnSpPr>
        <p:spPr>
          <a:xfrm>
            <a:off x="7591425" y="41455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39"/>
          <p:cNvCxnSpPr/>
          <p:nvPr/>
        </p:nvCxnSpPr>
        <p:spPr>
          <a:xfrm>
            <a:off x="7591425" y="475518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39"/>
          <p:cNvSpPr txBox="1"/>
          <p:nvPr/>
        </p:nvSpPr>
        <p:spPr>
          <a:xfrm>
            <a:off x="1555750" y="342009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7" name="Google Shape;1317;p39"/>
          <p:cNvSpPr txBox="1"/>
          <p:nvPr/>
        </p:nvSpPr>
        <p:spPr>
          <a:xfrm>
            <a:off x="3460750" y="342009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18" name="Google Shape;1318;p39"/>
          <p:cNvSpPr txBox="1"/>
          <p:nvPr/>
        </p:nvSpPr>
        <p:spPr>
          <a:xfrm>
            <a:off x="5441950" y="342009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9" name="Google Shape;1319;p39"/>
          <p:cNvSpPr txBox="1"/>
          <p:nvPr/>
        </p:nvSpPr>
        <p:spPr>
          <a:xfrm>
            <a:off x="7489825" y="34200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20" name="Google Shape;1320;p39"/>
          <p:cNvSpPr/>
          <p:nvPr/>
        </p:nvSpPr>
        <p:spPr>
          <a:xfrm>
            <a:off x="962025" y="384078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p39"/>
          <p:cNvCxnSpPr/>
          <p:nvPr/>
        </p:nvCxnSpPr>
        <p:spPr>
          <a:xfrm>
            <a:off x="962025" y="41455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39"/>
          <p:cNvCxnSpPr/>
          <p:nvPr/>
        </p:nvCxnSpPr>
        <p:spPr>
          <a:xfrm>
            <a:off x="962025" y="47551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3" name="Google Shape;1323;p39"/>
          <p:cNvSpPr/>
          <p:nvPr/>
        </p:nvSpPr>
        <p:spPr>
          <a:xfrm>
            <a:off x="2943225" y="384078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4" name="Google Shape;1324;p39"/>
          <p:cNvCxnSpPr/>
          <p:nvPr/>
        </p:nvCxnSpPr>
        <p:spPr>
          <a:xfrm>
            <a:off x="2943225" y="41455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39"/>
          <p:cNvCxnSpPr/>
          <p:nvPr/>
        </p:nvCxnSpPr>
        <p:spPr>
          <a:xfrm>
            <a:off x="2943225" y="47551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6" name="Google Shape;1326;p39"/>
          <p:cNvSpPr/>
          <p:nvPr/>
        </p:nvSpPr>
        <p:spPr>
          <a:xfrm>
            <a:off x="5000625" y="384078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7" name="Google Shape;1327;p39"/>
          <p:cNvCxnSpPr/>
          <p:nvPr/>
        </p:nvCxnSpPr>
        <p:spPr>
          <a:xfrm>
            <a:off x="5000625" y="41455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39"/>
          <p:cNvCxnSpPr/>
          <p:nvPr/>
        </p:nvCxnSpPr>
        <p:spPr>
          <a:xfrm>
            <a:off x="5000625" y="47551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9" name="Google Shape;1329;p39"/>
          <p:cNvSpPr/>
          <p:nvPr/>
        </p:nvSpPr>
        <p:spPr>
          <a:xfrm>
            <a:off x="7058025" y="384078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0" name="Google Shape;1330;p39"/>
          <p:cNvCxnSpPr/>
          <p:nvPr/>
        </p:nvCxnSpPr>
        <p:spPr>
          <a:xfrm>
            <a:off x="7058025" y="41455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1" name="Google Shape;1331;p39"/>
          <p:cNvCxnSpPr/>
          <p:nvPr/>
        </p:nvCxnSpPr>
        <p:spPr>
          <a:xfrm>
            <a:off x="7058025" y="475518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2" name="Google Shape;1332;p39"/>
          <p:cNvSpPr txBox="1"/>
          <p:nvPr/>
        </p:nvSpPr>
        <p:spPr>
          <a:xfrm>
            <a:off x="1800225" y="338358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333" name="Google Shape;1333;p39"/>
          <p:cNvSpPr txBox="1"/>
          <p:nvPr/>
        </p:nvSpPr>
        <p:spPr>
          <a:xfrm>
            <a:off x="3705225" y="338358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334" name="Google Shape;1334;p39"/>
          <p:cNvSpPr txBox="1"/>
          <p:nvPr/>
        </p:nvSpPr>
        <p:spPr>
          <a:xfrm>
            <a:off x="5686425" y="338358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335" name="Google Shape;1335;p39"/>
          <p:cNvSpPr txBox="1"/>
          <p:nvPr/>
        </p:nvSpPr>
        <p:spPr>
          <a:xfrm>
            <a:off x="7820025" y="338358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336" name="Google Shape;1336;p39"/>
          <p:cNvSpPr txBox="1"/>
          <p:nvPr/>
        </p:nvSpPr>
        <p:spPr>
          <a:xfrm>
            <a:off x="882878" y="3820681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 Mem(0)</a:t>
            </a:r>
            <a:endParaRPr/>
          </a:p>
        </p:txBody>
      </p:sp>
      <p:sp>
        <p:nvSpPr>
          <p:cNvPr id="1337" name="Google Shape;1337;p39"/>
          <p:cNvSpPr txBox="1"/>
          <p:nvPr/>
        </p:nvSpPr>
        <p:spPr>
          <a:xfrm>
            <a:off x="2867025" y="381220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338" name="Google Shape;1338;p39"/>
          <p:cNvSpPr txBox="1"/>
          <p:nvPr/>
        </p:nvSpPr>
        <p:spPr>
          <a:xfrm>
            <a:off x="249280" y="2120935"/>
            <a:ext cx="91937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size = 4 words with a 2-way set-associative map, 4-bit memory address, 1 word/block, 1 Byte/word</a:t>
            </a:r>
            <a:endParaRPr/>
          </a:p>
        </p:txBody>
      </p:sp>
      <p:sp>
        <p:nvSpPr>
          <p:cNvPr id="1339" name="Google Shape;1339;p39"/>
          <p:cNvSpPr txBox="1"/>
          <p:nvPr/>
        </p:nvSpPr>
        <p:spPr>
          <a:xfrm>
            <a:off x="762000" y="1552511"/>
            <a:ext cx="81534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4        0        4       0        4      0       4  }    in decimal</a:t>
            </a:r>
            <a:endParaRPr/>
          </a:p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0000   0100    0000    0100    0000    0100  0000    0100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</p:txBody>
      </p:sp>
      <p:grpSp>
        <p:nvGrpSpPr>
          <p:cNvPr id="1340" name="Google Shape;1340;p39"/>
          <p:cNvGrpSpPr/>
          <p:nvPr/>
        </p:nvGrpSpPr>
        <p:grpSpPr>
          <a:xfrm>
            <a:off x="2211153" y="2446970"/>
            <a:ext cx="4708522" cy="617516"/>
            <a:chOff x="2580845" y="1382966"/>
            <a:chExt cx="4708522" cy="617516"/>
          </a:xfrm>
        </p:grpSpPr>
        <p:grpSp>
          <p:nvGrpSpPr>
            <p:cNvPr id="1341" name="Google Shape;1341;p39"/>
            <p:cNvGrpSpPr/>
            <p:nvPr/>
          </p:nvGrpSpPr>
          <p:grpSpPr>
            <a:xfrm>
              <a:off x="2580845" y="1656264"/>
              <a:ext cx="4516795" cy="344218"/>
              <a:chOff x="2055252" y="1290129"/>
              <a:chExt cx="4516795" cy="344218"/>
            </a:xfrm>
          </p:grpSpPr>
          <p:sp>
            <p:nvSpPr>
              <p:cNvPr id="1342" name="Google Shape;1342;p39"/>
              <p:cNvSpPr txBox="1"/>
              <p:nvPr/>
            </p:nvSpPr>
            <p:spPr>
              <a:xfrm>
                <a:off x="2055252" y="1290129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</a:t>
                </a:r>
                <a:endParaRPr/>
              </a:p>
            </p:txBody>
          </p:sp>
          <p:cxnSp>
            <p:nvCxnSpPr>
              <p:cNvPr id="1343" name="Google Shape;1343;p39"/>
              <p:cNvCxnSpPr/>
              <p:nvPr/>
            </p:nvCxnSpPr>
            <p:spPr>
              <a:xfrm>
                <a:off x="5105400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4" name="Google Shape;1344;p39"/>
              <p:cNvCxnSpPr/>
              <p:nvPr/>
            </p:nvCxnSpPr>
            <p:spPr>
              <a:xfrm>
                <a:off x="5842685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5" name="Google Shape;1345;p39"/>
            <p:cNvSpPr txBox="1"/>
            <p:nvPr/>
          </p:nvSpPr>
          <p:spPr>
            <a:xfrm>
              <a:off x="2772572" y="1382966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tag                           set         word       Byte  </a:t>
              </a:r>
              <a:endParaRPr/>
            </a:p>
          </p:txBody>
        </p:sp>
      </p:grpSp>
      <p:sp>
        <p:nvSpPr>
          <p:cNvPr id="1346" name="Google Shape;1346;p39"/>
          <p:cNvSpPr txBox="1"/>
          <p:nvPr/>
        </p:nvSpPr>
        <p:spPr>
          <a:xfrm>
            <a:off x="6172200" y="2725822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9"/>
          <p:cNvSpPr txBox="1"/>
          <p:nvPr/>
        </p:nvSpPr>
        <p:spPr>
          <a:xfrm>
            <a:off x="5524292" y="2725448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9"/>
          <p:cNvSpPr txBox="1"/>
          <p:nvPr/>
        </p:nvSpPr>
        <p:spPr>
          <a:xfrm>
            <a:off x="3145415" y="2734734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9"/>
          <p:cNvSpPr txBox="1"/>
          <p:nvPr/>
        </p:nvSpPr>
        <p:spPr>
          <a:xfrm>
            <a:off x="2877165" y="411700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350" name="Google Shape;1350;p39"/>
          <p:cNvSpPr txBox="1"/>
          <p:nvPr/>
        </p:nvSpPr>
        <p:spPr>
          <a:xfrm>
            <a:off x="4924425" y="383020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351" name="Google Shape;1351;p39"/>
          <p:cNvSpPr txBox="1"/>
          <p:nvPr/>
        </p:nvSpPr>
        <p:spPr>
          <a:xfrm>
            <a:off x="4934565" y="413500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352" name="Google Shape;1352;p39"/>
          <p:cNvSpPr txBox="1"/>
          <p:nvPr/>
        </p:nvSpPr>
        <p:spPr>
          <a:xfrm>
            <a:off x="6981210" y="383973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353" name="Google Shape;1353;p39"/>
          <p:cNvSpPr txBox="1"/>
          <p:nvPr/>
        </p:nvSpPr>
        <p:spPr>
          <a:xfrm>
            <a:off x="6991350" y="4144530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354" name="Google Shape;1354;p39"/>
          <p:cNvSpPr txBox="1"/>
          <p:nvPr/>
        </p:nvSpPr>
        <p:spPr>
          <a:xfrm>
            <a:off x="167700" y="419319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SET ASSOCIATIVE CACHE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355" name="Google Shape;1355;p39"/>
          <p:cNvCxnSpPr/>
          <p:nvPr/>
        </p:nvCxnSpPr>
        <p:spPr>
          <a:xfrm>
            <a:off x="4572000" y="2720268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6" name="Google Shape;1356;p39"/>
          <p:cNvSpPr txBox="1"/>
          <p:nvPr/>
        </p:nvSpPr>
        <p:spPr>
          <a:xfrm>
            <a:off x="4745614" y="2706881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9"/>
          <p:cNvSpPr txBox="1"/>
          <p:nvPr/>
        </p:nvSpPr>
        <p:spPr>
          <a:xfrm flipH="1">
            <a:off x="-335553" y="3988526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39"/>
          <p:cNvSpPr/>
          <p:nvPr/>
        </p:nvSpPr>
        <p:spPr>
          <a:xfrm>
            <a:off x="707029" y="3864974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39"/>
          <p:cNvSpPr/>
          <p:nvPr/>
        </p:nvSpPr>
        <p:spPr>
          <a:xfrm>
            <a:off x="702675" y="4513763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39"/>
          <p:cNvSpPr txBox="1"/>
          <p:nvPr/>
        </p:nvSpPr>
        <p:spPr>
          <a:xfrm flipH="1">
            <a:off x="-350795" y="4624251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1" name="Google Shape;1361;p39"/>
          <p:cNvCxnSpPr/>
          <p:nvPr/>
        </p:nvCxnSpPr>
        <p:spPr>
          <a:xfrm>
            <a:off x="2790825" y="4464594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39"/>
          <p:cNvCxnSpPr/>
          <p:nvPr/>
        </p:nvCxnSpPr>
        <p:spPr>
          <a:xfrm>
            <a:off x="4858395" y="448633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39"/>
          <p:cNvCxnSpPr/>
          <p:nvPr/>
        </p:nvCxnSpPr>
        <p:spPr>
          <a:xfrm>
            <a:off x="6919675" y="448633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4" name="Google Shape;1364;p39"/>
          <p:cNvSpPr/>
          <p:nvPr/>
        </p:nvSpPr>
        <p:spPr>
          <a:xfrm>
            <a:off x="322629" y="5441159"/>
            <a:ext cx="8351108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4953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requests, 2 misses  … compare to direct-mapped miss rate=8/8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3BA8562-F36E-516B-D7EF-0A45BE12BE17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C214375-3EA1-DC90-D735-4271D59388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0"/>
          <p:cNvSpPr txBox="1"/>
          <p:nvPr/>
        </p:nvSpPr>
        <p:spPr>
          <a:xfrm>
            <a:off x="167700" y="3409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REPLACEMENT POLICIES 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370" name="Google Shape;1370;p40"/>
          <p:cNvSpPr txBox="1"/>
          <p:nvPr/>
        </p:nvSpPr>
        <p:spPr>
          <a:xfrm>
            <a:off x="424656" y="1137851"/>
            <a:ext cx="8153400" cy="63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occurs when Cache is full?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blocks to next level of cache but which one?</a:t>
            </a:r>
            <a:endParaRPr/>
          </a:p>
        </p:txBody>
      </p:sp>
      <p:sp>
        <p:nvSpPr>
          <p:cNvPr id="1371" name="Google Shape;1371;p40"/>
          <p:cNvSpPr txBox="1"/>
          <p:nvPr/>
        </p:nvSpPr>
        <p:spPr>
          <a:xfrm>
            <a:off x="424656" y="2161042"/>
            <a:ext cx="8497888" cy="406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Direct Mapped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aches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replacement policy needed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alternatives possible because memory address is directly mapped to cache line index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whenever a miss occurs then line is replaced, no matter how recent thus jeopardizing temporal locality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Fully Associative and Set Associative Caches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decide which block to replace (keep ones likely to be used in cache)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Least Recently Used (LRU):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backwards in time to predict future accesses</a:t>
            </a:r>
            <a:endParaRPr/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Least Frequently Used (LFU):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occurrence of reference without regards to time of reference. 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60A93D3-0327-F35C-D964-16DC05671EAE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05CB360-41A9-0AD8-2297-436003DF25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2"/>
          <p:cNvSpPr/>
          <p:nvPr/>
        </p:nvSpPr>
        <p:spPr>
          <a:xfrm>
            <a:off x="14954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3" name="Google Shape;1383;p42"/>
          <p:cNvCxnSpPr/>
          <p:nvPr/>
        </p:nvCxnSpPr>
        <p:spPr>
          <a:xfrm>
            <a:off x="590550" y="3814651"/>
            <a:ext cx="1895475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4" name="Google Shape;1384;p42"/>
          <p:cNvCxnSpPr/>
          <p:nvPr/>
        </p:nvCxnSpPr>
        <p:spPr>
          <a:xfrm>
            <a:off x="14954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5" name="Google Shape;1385;p42"/>
          <p:cNvCxnSpPr/>
          <p:nvPr/>
        </p:nvCxnSpPr>
        <p:spPr>
          <a:xfrm>
            <a:off x="14954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6" name="Google Shape;1386;p42"/>
          <p:cNvSpPr/>
          <p:nvPr/>
        </p:nvSpPr>
        <p:spPr>
          <a:xfrm>
            <a:off x="34766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7" name="Google Shape;1387;p42"/>
          <p:cNvCxnSpPr/>
          <p:nvPr/>
        </p:nvCxnSpPr>
        <p:spPr>
          <a:xfrm>
            <a:off x="34766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42"/>
          <p:cNvCxnSpPr/>
          <p:nvPr/>
        </p:nvCxnSpPr>
        <p:spPr>
          <a:xfrm>
            <a:off x="34766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9" name="Google Shape;1389;p42"/>
          <p:cNvSpPr/>
          <p:nvPr/>
        </p:nvSpPr>
        <p:spPr>
          <a:xfrm>
            <a:off x="55340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0" name="Google Shape;1390;p42"/>
          <p:cNvCxnSpPr/>
          <p:nvPr/>
        </p:nvCxnSpPr>
        <p:spPr>
          <a:xfrm>
            <a:off x="55340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2"/>
          <p:cNvCxnSpPr/>
          <p:nvPr/>
        </p:nvCxnSpPr>
        <p:spPr>
          <a:xfrm>
            <a:off x="55340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42"/>
          <p:cNvSpPr/>
          <p:nvPr/>
        </p:nvSpPr>
        <p:spPr>
          <a:xfrm>
            <a:off x="75914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3" name="Google Shape;1393;p42"/>
          <p:cNvCxnSpPr/>
          <p:nvPr/>
        </p:nvCxnSpPr>
        <p:spPr>
          <a:xfrm>
            <a:off x="75914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42"/>
          <p:cNvCxnSpPr/>
          <p:nvPr/>
        </p:nvCxnSpPr>
        <p:spPr>
          <a:xfrm>
            <a:off x="75914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42"/>
          <p:cNvSpPr/>
          <p:nvPr/>
        </p:nvSpPr>
        <p:spPr>
          <a:xfrm>
            <a:off x="75914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6" name="Google Shape;1396;p42"/>
          <p:cNvCxnSpPr/>
          <p:nvPr/>
        </p:nvCxnSpPr>
        <p:spPr>
          <a:xfrm>
            <a:off x="75914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42"/>
          <p:cNvCxnSpPr/>
          <p:nvPr/>
        </p:nvCxnSpPr>
        <p:spPr>
          <a:xfrm>
            <a:off x="75914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8" name="Google Shape;1398;p42"/>
          <p:cNvSpPr/>
          <p:nvPr/>
        </p:nvSpPr>
        <p:spPr>
          <a:xfrm>
            <a:off x="55340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42"/>
          <p:cNvCxnSpPr/>
          <p:nvPr/>
        </p:nvCxnSpPr>
        <p:spPr>
          <a:xfrm>
            <a:off x="55340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42"/>
          <p:cNvCxnSpPr/>
          <p:nvPr/>
        </p:nvCxnSpPr>
        <p:spPr>
          <a:xfrm>
            <a:off x="55340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1" name="Google Shape;1401;p42"/>
          <p:cNvSpPr/>
          <p:nvPr/>
        </p:nvSpPr>
        <p:spPr>
          <a:xfrm>
            <a:off x="35528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2" name="Google Shape;1402;p42"/>
          <p:cNvCxnSpPr/>
          <p:nvPr/>
        </p:nvCxnSpPr>
        <p:spPr>
          <a:xfrm>
            <a:off x="35528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42"/>
          <p:cNvCxnSpPr/>
          <p:nvPr/>
        </p:nvCxnSpPr>
        <p:spPr>
          <a:xfrm>
            <a:off x="35528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4" name="Google Shape;1404;p42"/>
          <p:cNvSpPr txBox="1"/>
          <p:nvPr/>
        </p:nvSpPr>
        <p:spPr>
          <a:xfrm>
            <a:off x="15557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5" name="Google Shape;1405;p42"/>
          <p:cNvSpPr txBox="1"/>
          <p:nvPr/>
        </p:nvSpPr>
        <p:spPr>
          <a:xfrm>
            <a:off x="34607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06" name="Google Shape;1406;p42"/>
          <p:cNvSpPr txBox="1"/>
          <p:nvPr/>
        </p:nvSpPr>
        <p:spPr>
          <a:xfrm>
            <a:off x="54419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7" name="Google Shape;1407;p42"/>
          <p:cNvSpPr txBox="1"/>
          <p:nvPr/>
        </p:nvSpPr>
        <p:spPr>
          <a:xfrm>
            <a:off x="7489825" y="278436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408" name="Google Shape;1408;p42"/>
          <p:cNvSpPr txBox="1"/>
          <p:nvPr/>
        </p:nvSpPr>
        <p:spPr>
          <a:xfrm>
            <a:off x="1419225" y="44756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42"/>
          <p:cNvSpPr txBox="1"/>
          <p:nvPr/>
        </p:nvSpPr>
        <p:spPr>
          <a:xfrm>
            <a:off x="34607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10" name="Google Shape;1410;p42"/>
          <p:cNvSpPr txBox="1"/>
          <p:nvPr/>
        </p:nvSpPr>
        <p:spPr>
          <a:xfrm>
            <a:off x="55181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1" name="Google Shape;1411;p42"/>
          <p:cNvSpPr txBox="1"/>
          <p:nvPr/>
        </p:nvSpPr>
        <p:spPr>
          <a:xfrm>
            <a:off x="74993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12" name="Google Shape;1412;p42"/>
          <p:cNvSpPr/>
          <p:nvPr/>
        </p:nvSpPr>
        <p:spPr>
          <a:xfrm>
            <a:off x="9620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3" name="Google Shape;1413;p42"/>
          <p:cNvCxnSpPr/>
          <p:nvPr/>
        </p:nvCxnSpPr>
        <p:spPr>
          <a:xfrm>
            <a:off x="9620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42"/>
          <p:cNvCxnSpPr/>
          <p:nvPr/>
        </p:nvCxnSpPr>
        <p:spPr>
          <a:xfrm>
            <a:off x="9620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42"/>
          <p:cNvSpPr/>
          <p:nvPr/>
        </p:nvSpPr>
        <p:spPr>
          <a:xfrm>
            <a:off x="29432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6" name="Google Shape;1416;p42"/>
          <p:cNvCxnSpPr/>
          <p:nvPr/>
        </p:nvCxnSpPr>
        <p:spPr>
          <a:xfrm>
            <a:off x="29432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42"/>
          <p:cNvCxnSpPr/>
          <p:nvPr/>
        </p:nvCxnSpPr>
        <p:spPr>
          <a:xfrm>
            <a:off x="29432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8" name="Google Shape;1418;p42"/>
          <p:cNvSpPr/>
          <p:nvPr/>
        </p:nvSpPr>
        <p:spPr>
          <a:xfrm>
            <a:off x="50006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9" name="Google Shape;1419;p42"/>
          <p:cNvCxnSpPr/>
          <p:nvPr/>
        </p:nvCxnSpPr>
        <p:spPr>
          <a:xfrm>
            <a:off x="50006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42"/>
          <p:cNvCxnSpPr/>
          <p:nvPr/>
        </p:nvCxnSpPr>
        <p:spPr>
          <a:xfrm>
            <a:off x="50006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1" name="Google Shape;1421;p42"/>
          <p:cNvSpPr/>
          <p:nvPr/>
        </p:nvSpPr>
        <p:spPr>
          <a:xfrm>
            <a:off x="70580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2" name="Google Shape;1422;p42"/>
          <p:cNvCxnSpPr/>
          <p:nvPr/>
        </p:nvCxnSpPr>
        <p:spPr>
          <a:xfrm>
            <a:off x="70580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42"/>
          <p:cNvCxnSpPr/>
          <p:nvPr/>
        </p:nvCxnSpPr>
        <p:spPr>
          <a:xfrm>
            <a:off x="70580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4" name="Google Shape;1424;p42"/>
          <p:cNvSpPr/>
          <p:nvPr/>
        </p:nvSpPr>
        <p:spPr>
          <a:xfrm>
            <a:off x="30194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5" name="Google Shape;1425;p42"/>
          <p:cNvCxnSpPr/>
          <p:nvPr/>
        </p:nvCxnSpPr>
        <p:spPr>
          <a:xfrm>
            <a:off x="30194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42"/>
          <p:cNvCxnSpPr/>
          <p:nvPr/>
        </p:nvCxnSpPr>
        <p:spPr>
          <a:xfrm>
            <a:off x="30194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42"/>
          <p:cNvSpPr/>
          <p:nvPr/>
        </p:nvSpPr>
        <p:spPr>
          <a:xfrm>
            <a:off x="50006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8" name="Google Shape;1428;p42"/>
          <p:cNvCxnSpPr/>
          <p:nvPr/>
        </p:nvCxnSpPr>
        <p:spPr>
          <a:xfrm>
            <a:off x="50006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42"/>
          <p:cNvCxnSpPr/>
          <p:nvPr/>
        </p:nvCxnSpPr>
        <p:spPr>
          <a:xfrm>
            <a:off x="50006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p42"/>
          <p:cNvSpPr/>
          <p:nvPr/>
        </p:nvSpPr>
        <p:spPr>
          <a:xfrm>
            <a:off x="70580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1" name="Google Shape;1431;p42"/>
          <p:cNvCxnSpPr/>
          <p:nvPr/>
        </p:nvCxnSpPr>
        <p:spPr>
          <a:xfrm>
            <a:off x="70580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42"/>
          <p:cNvCxnSpPr/>
          <p:nvPr/>
        </p:nvCxnSpPr>
        <p:spPr>
          <a:xfrm>
            <a:off x="70580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3" name="Google Shape;1433;p42"/>
          <p:cNvSpPr txBox="1"/>
          <p:nvPr/>
        </p:nvSpPr>
        <p:spPr>
          <a:xfrm>
            <a:off x="1800225" y="274785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34" name="Google Shape;1434;p42"/>
          <p:cNvSpPr txBox="1"/>
          <p:nvPr/>
        </p:nvSpPr>
        <p:spPr>
          <a:xfrm>
            <a:off x="3705225" y="274785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35" name="Google Shape;1435;p42"/>
          <p:cNvSpPr txBox="1"/>
          <p:nvPr/>
        </p:nvSpPr>
        <p:spPr>
          <a:xfrm>
            <a:off x="5686425" y="274785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436" name="Google Shape;1436;p42"/>
          <p:cNvSpPr txBox="1"/>
          <p:nvPr/>
        </p:nvSpPr>
        <p:spPr>
          <a:xfrm>
            <a:off x="7820025" y="274785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37" name="Google Shape;1437;p42"/>
          <p:cNvSpPr txBox="1"/>
          <p:nvPr/>
        </p:nvSpPr>
        <p:spPr>
          <a:xfrm>
            <a:off x="1647825" y="4475673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38" name="Google Shape;1438;p42"/>
          <p:cNvSpPr txBox="1"/>
          <p:nvPr/>
        </p:nvSpPr>
        <p:spPr>
          <a:xfrm>
            <a:off x="3705225" y="447567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39" name="Google Shape;1439;p42"/>
          <p:cNvSpPr txBox="1"/>
          <p:nvPr/>
        </p:nvSpPr>
        <p:spPr>
          <a:xfrm>
            <a:off x="882878" y="3184951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 Mem(0)</a:t>
            </a:r>
            <a:endParaRPr/>
          </a:p>
        </p:txBody>
      </p:sp>
      <p:sp>
        <p:nvSpPr>
          <p:cNvPr id="1440" name="Google Shape;1440;p42"/>
          <p:cNvSpPr txBox="1"/>
          <p:nvPr/>
        </p:nvSpPr>
        <p:spPr>
          <a:xfrm>
            <a:off x="2867025" y="317647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441" name="Google Shape;1441;p42"/>
          <p:cNvSpPr txBox="1"/>
          <p:nvPr/>
        </p:nvSpPr>
        <p:spPr>
          <a:xfrm>
            <a:off x="249280" y="1563586"/>
            <a:ext cx="8721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size = 4 words with a 2-way set-associative map with LRU replacement policy, 4-bit memory address, 1 word/block, 1 Byte/word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Google Shape;1442;p42"/>
              <p:cNvSpPr/>
              <p:nvPr/>
            </p:nvSpPr>
            <p:spPr>
              <a:xfrm>
                <a:off x="712144" y="6125123"/>
                <a:ext cx="7675262" cy="328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495300" lvl="1">
                  <a:buClr>
                    <a:srgbClr val="000000"/>
                  </a:buClr>
                  <a:buSzPts val="1800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8 requests, 6 misses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hit rate = 25%                              </a:t>
                </a:r>
                <a:r>
                  <a:rPr lang="en-US" sz="1800" b="1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dirty="0"/>
              </a:p>
            </p:txBody>
          </p:sp>
        </mc:Choice>
        <mc:Fallback xmlns="">
          <p:sp>
            <p:nvSpPr>
              <p:cNvPr id="1442" name="Google Shape;1442;p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44" y="6125123"/>
                <a:ext cx="7675262" cy="328295"/>
              </a:xfrm>
              <a:prstGeom prst="rect">
                <a:avLst/>
              </a:prstGeom>
              <a:blipFill>
                <a:blip r:embed="rId3"/>
                <a:stretch>
                  <a:fillRect t="-18519" b="-3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3" name="Google Shape;1443;p42"/>
          <p:cNvSpPr txBox="1"/>
          <p:nvPr/>
        </p:nvSpPr>
        <p:spPr>
          <a:xfrm>
            <a:off x="762000" y="995162"/>
            <a:ext cx="81534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4        0       12        9        4      0       4  }    in decimal</a:t>
            </a:r>
            <a:endParaRPr/>
          </a:p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0000   0100    0000    1100    1001     0100  0000    0100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</p:txBody>
      </p:sp>
      <p:grpSp>
        <p:nvGrpSpPr>
          <p:cNvPr id="1444" name="Google Shape;1444;p42"/>
          <p:cNvGrpSpPr/>
          <p:nvPr/>
        </p:nvGrpSpPr>
        <p:grpSpPr>
          <a:xfrm>
            <a:off x="2211153" y="2028960"/>
            <a:ext cx="4708522" cy="617516"/>
            <a:chOff x="2580845" y="1382966"/>
            <a:chExt cx="4708522" cy="617516"/>
          </a:xfrm>
        </p:grpSpPr>
        <p:grpSp>
          <p:nvGrpSpPr>
            <p:cNvPr id="1445" name="Google Shape;1445;p42"/>
            <p:cNvGrpSpPr/>
            <p:nvPr/>
          </p:nvGrpSpPr>
          <p:grpSpPr>
            <a:xfrm>
              <a:off x="2580845" y="1656264"/>
              <a:ext cx="4516795" cy="344218"/>
              <a:chOff x="2055252" y="1290129"/>
              <a:chExt cx="4516795" cy="344218"/>
            </a:xfrm>
          </p:grpSpPr>
          <p:sp>
            <p:nvSpPr>
              <p:cNvPr id="1446" name="Google Shape;1446;p42"/>
              <p:cNvSpPr txBox="1"/>
              <p:nvPr/>
            </p:nvSpPr>
            <p:spPr>
              <a:xfrm>
                <a:off x="2055252" y="1290129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</a:t>
                </a:r>
                <a:endParaRPr/>
              </a:p>
            </p:txBody>
          </p:sp>
          <p:cxnSp>
            <p:nvCxnSpPr>
              <p:cNvPr id="1447" name="Google Shape;1447;p42"/>
              <p:cNvCxnSpPr/>
              <p:nvPr/>
            </p:nvCxnSpPr>
            <p:spPr>
              <a:xfrm>
                <a:off x="5105400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48" name="Google Shape;1448;p42"/>
              <p:cNvCxnSpPr/>
              <p:nvPr/>
            </p:nvCxnSpPr>
            <p:spPr>
              <a:xfrm>
                <a:off x="5842685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49" name="Google Shape;1449;p42"/>
            <p:cNvSpPr txBox="1"/>
            <p:nvPr/>
          </p:nvSpPr>
          <p:spPr>
            <a:xfrm>
              <a:off x="2772572" y="1382966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tag                           set         word       Byte  </a:t>
              </a:r>
              <a:endParaRPr/>
            </a:p>
          </p:txBody>
        </p:sp>
      </p:grpSp>
      <p:sp>
        <p:nvSpPr>
          <p:cNvPr id="1450" name="Google Shape;1450;p42"/>
          <p:cNvSpPr txBox="1"/>
          <p:nvPr/>
        </p:nvSpPr>
        <p:spPr>
          <a:xfrm>
            <a:off x="6172200" y="2307812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42"/>
          <p:cNvSpPr txBox="1"/>
          <p:nvPr/>
        </p:nvSpPr>
        <p:spPr>
          <a:xfrm>
            <a:off x="5524292" y="2307438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2"/>
          <p:cNvSpPr txBox="1"/>
          <p:nvPr/>
        </p:nvSpPr>
        <p:spPr>
          <a:xfrm>
            <a:off x="3145415" y="2316724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42"/>
          <p:cNvSpPr txBox="1"/>
          <p:nvPr/>
        </p:nvSpPr>
        <p:spPr>
          <a:xfrm>
            <a:off x="2877165" y="348127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454" name="Google Shape;1454;p42"/>
          <p:cNvSpPr txBox="1"/>
          <p:nvPr/>
        </p:nvSpPr>
        <p:spPr>
          <a:xfrm>
            <a:off x="4924425" y="319447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455" name="Google Shape;1455;p42"/>
          <p:cNvSpPr txBox="1"/>
          <p:nvPr/>
        </p:nvSpPr>
        <p:spPr>
          <a:xfrm>
            <a:off x="4934565" y="349927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456" name="Google Shape;1456;p42"/>
          <p:cNvSpPr txBox="1"/>
          <p:nvPr/>
        </p:nvSpPr>
        <p:spPr>
          <a:xfrm>
            <a:off x="6981210" y="320400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  Mem(0)</a:t>
            </a:r>
            <a:endParaRPr/>
          </a:p>
        </p:txBody>
      </p:sp>
      <p:sp>
        <p:nvSpPr>
          <p:cNvPr id="1457" name="Google Shape;1457;p42"/>
          <p:cNvSpPr txBox="1"/>
          <p:nvPr/>
        </p:nvSpPr>
        <p:spPr>
          <a:xfrm>
            <a:off x="6991350" y="3508800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458" name="Google Shape;1458;p42"/>
          <p:cNvSpPr/>
          <p:nvPr/>
        </p:nvSpPr>
        <p:spPr>
          <a:xfrm>
            <a:off x="1521530" y="4872597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42"/>
          <p:cNvCxnSpPr/>
          <p:nvPr/>
        </p:nvCxnSpPr>
        <p:spPr>
          <a:xfrm>
            <a:off x="1521530" y="5177397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42"/>
          <p:cNvCxnSpPr/>
          <p:nvPr/>
        </p:nvCxnSpPr>
        <p:spPr>
          <a:xfrm>
            <a:off x="1521530" y="5786997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Google Shape;1461;p42"/>
          <p:cNvSpPr/>
          <p:nvPr/>
        </p:nvSpPr>
        <p:spPr>
          <a:xfrm>
            <a:off x="988130" y="4872597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2" name="Google Shape;1462;p42"/>
          <p:cNvCxnSpPr/>
          <p:nvPr/>
        </p:nvCxnSpPr>
        <p:spPr>
          <a:xfrm>
            <a:off x="988130" y="5177397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2"/>
          <p:cNvCxnSpPr/>
          <p:nvPr/>
        </p:nvCxnSpPr>
        <p:spPr>
          <a:xfrm>
            <a:off x="988130" y="5786997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4" name="Google Shape;1464;p42"/>
          <p:cNvSpPr txBox="1"/>
          <p:nvPr/>
        </p:nvSpPr>
        <p:spPr>
          <a:xfrm>
            <a:off x="911315" y="4871547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465" name="Google Shape;1465;p42"/>
          <p:cNvSpPr txBox="1"/>
          <p:nvPr/>
        </p:nvSpPr>
        <p:spPr>
          <a:xfrm>
            <a:off x="921455" y="5176346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Mem(12)</a:t>
            </a:r>
            <a:endParaRPr/>
          </a:p>
        </p:txBody>
      </p:sp>
      <p:sp>
        <p:nvSpPr>
          <p:cNvPr id="1466" name="Google Shape;1466;p42"/>
          <p:cNvSpPr txBox="1"/>
          <p:nvPr/>
        </p:nvSpPr>
        <p:spPr>
          <a:xfrm>
            <a:off x="1000944" y="5483324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Mem(9)</a:t>
            </a:r>
            <a:endParaRPr/>
          </a:p>
        </p:txBody>
      </p:sp>
      <p:sp>
        <p:nvSpPr>
          <p:cNvPr id="1467" name="Google Shape;1467;p42"/>
          <p:cNvSpPr txBox="1"/>
          <p:nvPr/>
        </p:nvSpPr>
        <p:spPr>
          <a:xfrm>
            <a:off x="2943225" y="484238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468" name="Google Shape;1468;p42"/>
          <p:cNvSpPr txBox="1"/>
          <p:nvPr/>
        </p:nvSpPr>
        <p:spPr>
          <a:xfrm>
            <a:off x="2953365" y="5147184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Mem(12)</a:t>
            </a:r>
            <a:endParaRPr/>
          </a:p>
        </p:txBody>
      </p:sp>
      <p:sp>
        <p:nvSpPr>
          <p:cNvPr id="1469" name="Google Shape;1469;p42"/>
          <p:cNvSpPr txBox="1"/>
          <p:nvPr/>
        </p:nvSpPr>
        <p:spPr>
          <a:xfrm>
            <a:off x="2915880" y="5432389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100  Mem(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70" name="Google Shape;1470;p42"/>
          <p:cNvSpPr txBox="1"/>
          <p:nvPr/>
        </p:nvSpPr>
        <p:spPr>
          <a:xfrm>
            <a:off x="5770289" y="441899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471" name="Google Shape;1471;p42"/>
          <p:cNvSpPr txBox="1"/>
          <p:nvPr/>
        </p:nvSpPr>
        <p:spPr>
          <a:xfrm>
            <a:off x="7810500" y="443809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472" name="Google Shape;1472;p42"/>
          <p:cNvSpPr txBox="1"/>
          <p:nvPr/>
        </p:nvSpPr>
        <p:spPr>
          <a:xfrm>
            <a:off x="4913838" y="484238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473" name="Google Shape;1473;p42"/>
          <p:cNvSpPr txBox="1"/>
          <p:nvPr/>
        </p:nvSpPr>
        <p:spPr>
          <a:xfrm>
            <a:off x="4923978" y="5147184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110  Mem(12)</a:t>
            </a:r>
            <a:endParaRPr/>
          </a:p>
        </p:txBody>
      </p:sp>
      <p:sp>
        <p:nvSpPr>
          <p:cNvPr id="1474" name="Google Shape;1474;p42"/>
          <p:cNvSpPr txBox="1"/>
          <p:nvPr/>
        </p:nvSpPr>
        <p:spPr>
          <a:xfrm>
            <a:off x="4886493" y="5432389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Mem(9)</a:t>
            </a:r>
            <a:endParaRPr/>
          </a:p>
        </p:txBody>
      </p:sp>
      <p:sp>
        <p:nvSpPr>
          <p:cNvPr id="1475" name="Google Shape;1475;p42"/>
          <p:cNvSpPr txBox="1"/>
          <p:nvPr/>
        </p:nvSpPr>
        <p:spPr>
          <a:xfrm>
            <a:off x="6991350" y="483420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  Mem(4)</a:t>
            </a:r>
            <a:endParaRPr/>
          </a:p>
        </p:txBody>
      </p:sp>
      <p:sp>
        <p:nvSpPr>
          <p:cNvPr id="1476" name="Google Shape;1476;p42"/>
          <p:cNvSpPr txBox="1"/>
          <p:nvPr/>
        </p:nvSpPr>
        <p:spPr>
          <a:xfrm>
            <a:off x="7001490" y="5139004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477" name="Google Shape;1477;p42"/>
          <p:cNvSpPr txBox="1"/>
          <p:nvPr/>
        </p:nvSpPr>
        <p:spPr>
          <a:xfrm>
            <a:off x="6964005" y="5424209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78" name="Google Shape;1478;p42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SET ASSOCIATIVE CACHE WITH LRU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479" name="Google Shape;1479;p42"/>
          <p:cNvCxnSpPr/>
          <p:nvPr/>
        </p:nvCxnSpPr>
        <p:spPr>
          <a:xfrm>
            <a:off x="4572000" y="2302258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0" name="Google Shape;1480;p42"/>
          <p:cNvSpPr txBox="1"/>
          <p:nvPr/>
        </p:nvSpPr>
        <p:spPr>
          <a:xfrm>
            <a:off x="4745614" y="2288871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2"/>
          <p:cNvSpPr txBox="1"/>
          <p:nvPr/>
        </p:nvSpPr>
        <p:spPr>
          <a:xfrm flipH="1">
            <a:off x="-335553" y="3352796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42"/>
          <p:cNvSpPr/>
          <p:nvPr/>
        </p:nvSpPr>
        <p:spPr>
          <a:xfrm>
            <a:off x="707029" y="3229244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42"/>
          <p:cNvSpPr/>
          <p:nvPr/>
        </p:nvSpPr>
        <p:spPr>
          <a:xfrm>
            <a:off x="702675" y="3878033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42"/>
          <p:cNvSpPr txBox="1"/>
          <p:nvPr/>
        </p:nvSpPr>
        <p:spPr>
          <a:xfrm flipH="1">
            <a:off x="-350795" y="3988521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5" name="Google Shape;1485;p42"/>
          <p:cNvCxnSpPr/>
          <p:nvPr/>
        </p:nvCxnSpPr>
        <p:spPr>
          <a:xfrm>
            <a:off x="2790825" y="3828864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6" name="Google Shape;1486;p42"/>
          <p:cNvCxnSpPr/>
          <p:nvPr/>
        </p:nvCxnSpPr>
        <p:spPr>
          <a:xfrm>
            <a:off x="4858395" y="385060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7" name="Google Shape;1487;p42"/>
          <p:cNvCxnSpPr/>
          <p:nvPr/>
        </p:nvCxnSpPr>
        <p:spPr>
          <a:xfrm>
            <a:off x="6919675" y="385060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8" name="Google Shape;1488;p42"/>
          <p:cNvCxnSpPr/>
          <p:nvPr/>
        </p:nvCxnSpPr>
        <p:spPr>
          <a:xfrm>
            <a:off x="838200" y="5509573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9" name="Google Shape;1489;p42"/>
          <p:cNvCxnSpPr/>
          <p:nvPr/>
        </p:nvCxnSpPr>
        <p:spPr>
          <a:xfrm>
            <a:off x="2867025" y="548219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0" name="Google Shape;1490;p42"/>
          <p:cNvCxnSpPr/>
          <p:nvPr/>
        </p:nvCxnSpPr>
        <p:spPr>
          <a:xfrm>
            <a:off x="4848225" y="5486951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1" name="Google Shape;1491;p42"/>
          <p:cNvCxnSpPr/>
          <p:nvPr/>
        </p:nvCxnSpPr>
        <p:spPr>
          <a:xfrm>
            <a:off x="6902450" y="548219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2" name="Google Shape;1492;p42"/>
          <p:cNvSpPr txBox="1"/>
          <p:nvPr/>
        </p:nvSpPr>
        <p:spPr>
          <a:xfrm flipH="1">
            <a:off x="-319604" y="5014056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42"/>
          <p:cNvSpPr/>
          <p:nvPr/>
        </p:nvSpPr>
        <p:spPr>
          <a:xfrm>
            <a:off x="722978" y="4890504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2"/>
          <p:cNvSpPr/>
          <p:nvPr/>
        </p:nvSpPr>
        <p:spPr>
          <a:xfrm>
            <a:off x="718624" y="5562153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2"/>
          <p:cNvSpPr txBox="1"/>
          <p:nvPr/>
        </p:nvSpPr>
        <p:spPr>
          <a:xfrm flipH="1">
            <a:off x="-334846" y="5672641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6" name="Google Shape;1496;p42"/>
          <p:cNvGrpSpPr/>
          <p:nvPr/>
        </p:nvGrpSpPr>
        <p:grpSpPr>
          <a:xfrm>
            <a:off x="6638328" y="3366505"/>
            <a:ext cx="2139950" cy="430213"/>
            <a:chOff x="4066" y="1073"/>
            <a:chExt cx="1348" cy="271"/>
          </a:xfrm>
        </p:grpSpPr>
        <p:cxnSp>
          <p:nvCxnSpPr>
            <p:cNvPr id="1497" name="Google Shape;1497;p42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8" name="Google Shape;1498;p42"/>
            <p:cNvSpPr txBox="1"/>
            <p:nvPr/>
          </p:nvSpPr>
          <p:spPr>
            <a:xfrm>
              <a:off x="4066" y="1073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/>
            </a:p>
          </p:txBody>
        </p:sp>
        <p:sp>
          <p:nvSpPr>
            <p:cNvPr id="1499" name="Google Shape;1499;p42"/>
            <p:cNvSpPr txBox="1"/>
            <p:nvPr/>
          </p:nvSpPr>
          <p:spPr>
            <a:xfrm>
              <a:off x="5136" y="1104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cxnSp>
          <p:nvCxnSpPr>
            <p:cNvPr id="1500" name="Google Shape;1500;p42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1" name="Google Shape;1501;p42"/>
          <p:cNvGrpSpPr/>
          <p:nvPr/>
        </p:nvGrpSpPr>
        <p:grpSpPr>
          <a:xfrm>
            <a:off x="2559052" y="4700496"/>
            <a:ext cx="2011363" cy="430213"/>
            <a:chOff x="4066" y="1073"/>
            <a:chExt cx="1267" cy="271"/>
          </a:xfrm>
        </p:grpSpPr>
        <p:cxnSp>
          <p:nvCxnSpPr>
            <p:cNvPr id="1502" name="Google Shape;1502;p42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3" name="Google Shape;1503;p42"/>
            <p:cNvSpPr txBox="1"/>
            <p:nvPr/>
          </p:nvSpPr>
          <p:spPr>
            <a:xfrm>
              <a:off x="4066" y="1073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010</a:t>
              </a:r>
              <a:endParaRPr/>
            </a:p>
          </p:txBody>
        </p:sp>
        <p:sp>
          <p:nvSpPr>
            <p:cNvPr id="1504" name="Google Shape;1504;p42"/>
            <p:cNvSpPr txBox="1"/>
            <p:nvPr/>
          </p:nvSpPr>
          <p:spPr>
            <a:xfrm>
              <a:off x="5136" y="1104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505" name="Google Shape;1505;p42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6" name="Google Shape;1506;p42"/>
          <p:cNvGrpSpPr/>
          <p:nvPr/>
        </p:nvGrpSpPr>
        <p:grpSpPr>
          <a:xfrm>
            <a:off x="4626965" y="4967541"/>
            <a:ext cx="2011363" cy="430213"/>
            <a:chOff x="4066" y="1073"/>
            <a:chExt cx="1267" cy="271"/>
          </a:xfrm>
        </p:grpSpPr>
        <p:cxnSp>
          <p:nvCxnSpPr>
            <p:cNvPr id="1507" name="Google Shape;1507;p42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8" name="Google Shape;1508;p42"/>
            <p:cNvSpPr txBox="1"/>
            <p:nvPr/>
          </p:nvSpPr>
          <p:spPr>
            <a:xfrm>
              <a:off x="4066" y="1073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000</a:t>
              </a:r>
              <a:endParaRPr/>
            </a:p>
          </p:txBody>
        </p:sp>
        <p:sp>
          <p:nvSpPr>
            <p:cNvPr id="1509" name="Google Shape;1509;p42"/>
            <p:cNvSpPr txBox="1"/>
            <p:nvPr/>
          </p:nvSpPr>
          <p:spPr>
            <a:xfrm>
              <a:off x="5136" y="1104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510" name="Google Shape;1510;p42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51390379-34A3-7DD0-79EA-68EF8A3E7FB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79D3B982-2621-5591-3FE7-B0E7C8C7508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41"/>
          <p:cNvSpPr txBox="1"/>
          <p:nvPr/>
        </p:nvSpPr>
        <p:spPr>
          <a:xfrm>
            <a:off x="167700" y="3409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REPLACEMENT POLICIES 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7" name="Google Shape;1377;p41"/>
              <p:cNvSpPr txBox="1"/>
              <p:nvPr/>
            </p:nvSpPr>
            <p:spPr>
              <a:xfrm>
                <a:off x="0" y="1250693"/>
                <a:ext cx="8497888" cy="5117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95300" marR="0" lvl="1" indent="-268288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r>
                  <a:rPr lang="en-US" sz="24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Least Recently Used (LRU) Policy</a:t>
                </a:r>
                <a:endParaRPr dirty="0"/>
              </a:p>
              <a:p>
                <a:pPr marL="495300" marR="0" lvl="1" indent="0" algn="l" rtl="0">
                  <a:lnSpc>
                    <a:spcPct val="8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Noto Sans Symbols"/>
                  <a:buNone/>
                </a:pPr>
                <a:endParaRPr sz="1600" b="0" i="0" u="none" strike="noStrike" cap="non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71500" marR="0" lvl="1" indent="-188912" algn="l" rtl="0">
                  <a:lnSpc>
                    <a:spcPct val="8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Looks backwards in time as some prediction of future accesses</a:t>
                </a:r>
                <a:endParaRPr dirty="0"/>
              </a:p>
              <a:p>
                <a:pPr marL="973138" marR="0" lvl="2" indent="-176212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assumes temporal locality is prevalent</a:t>
                </a:r>
                <a:endParaRPr dirty="0"/>
              </a:p>
              <a:p>
                <a:pPr marL="969962" marR="0" lvl="2" indent="0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571500" marR="0" lvl="1" indent="-188912" algn="l" rtl="0">
                  <a:lnSpc>
                    <a:spcPct val="8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Hardware Implementation:</a:t>
                </a:r>
                <a:endParaRPr dirty="0"/>
              </a:p>
              <a:p>
                <a:pPr marL="973138" marR="0" lvl="2" indent="-176212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Provide a hardware counter that is incremented with each reference to a cache line</a:t>
                </a:r>
                <a:endParaRPr dirty="0"/>
              </a:p>
              <a:p>
                <a:pPr marL="973138" marR="0" lvl="2" indent="-176212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Example: 4 lines of associativity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2-bit counter</a:t>
                </a:r>
                <a:endParaRPr dirty="0"/>
              </a:p>
              <a:p>
                <a:pPr marL="969962" marR="0" lvl="2" indent="0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1) reset counter for line accessed to 0</a:t>
                </a:r>
                <a:endParaRPr dirty="0"/>
              </a:p>
              <a:p>
                <a:pPr marL="969962" marR="0" lvl="2" indent="0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2) increment counter of other line</a:t>
                </a:r>
                <a:endParaRPr dirty="0"/>
              </a:p>
              <a:p>
                <a:pPr marL="969962" marR="0" lvl="2" indent="0" algn="l" rtl="0">
                  <a:lnSpc>
                    <a:spcPct val="80000"/>
                  </a:lnSpc>
                  <a:spcBef>
                    <a:spcPts val="72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3) When miss occurs, replace line with highest count</a:t>
                </a:r>
                <a:endParaRPr dirty="0"/>
              </a:p>
            </p:txBody>
          </p:sp>
        </mc:Choice>
        <mc:Fallback xmlns="">
          <p:sp>
            <p:nvSpPr>
              <p:cNvPr id="1377" name="Google Shape;1377;p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0693"/>
                <a:ext cx="8497888" cy="5117298"/>
              </a:xfrm>
              <a:prstGeom prst="rect">
                <a:avLst/>
              </a:prstGeom>
              <a:blipFill>
                <a:blip r:embed="rId3"/>
                <a:stretch>
                  <a:fillRect t="-2381" r="-8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3">
            <a:extLst>
              <a:ext uri="{FF2B5EF4-FFF2-40B4-BE49-F238E27FC236}">
                <a16:creationId xmlns:a16="http://schemas.microsoft.com/office/drawing/2014/main" id="{A60D1265-E07B-7967-C0F3-8BAD8EBE181E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03DD070E-3894-AA6E-22C4-A0FDAF381F0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3"/>
          <p:cNvSpPr txBox="1"/>
          <p:nvPr/>
        </p:nvSpPr>
        <p:spPr>
          <a:xfrm>
            <a:off x="167700" y="340942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REPLACEMENT POLICIES 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516" name="Google Shape;1516;p43"/>
          <p:cNvSpPr txBox="1"/>
          <p:nvPr/>
        </p:nvSpPr>
        <p:spPr>
          <a:xfrm>
            <a:off x="0" y="1399760"/>
            <a:ext cx="8497888" cy="511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1" indent="-2682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Least Frequently Used (LFU) Policy</a:t>
            </a:r>
            <a:endParaRPr/>
          </a:p>
          <a:p>
            <a:pPr marL="495300" marR="0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capacity miss occurs replace line with fewest references so far in the string</a:t>
            </a:r>
            <a:endParaRPr/>
          </a:p>
          <a:p>
            <a:pPr marL="571500" marR="0" lvl="1" indent="-746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1889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Implementation:</a:t>
            </a:r>
            <a:endParaRPr/>
          </a:p>
          <a:p>
            <a:pPr marL="973138" marR="0" lvl="2" indent="-176212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hardware counter for each line that is only incremented if that cache line is accessed</a:t>
            </a:r>
            <a:endParaRPr/>
          </a:p>
          <a:p>
            <a:pPr marL="973138" marR="0" lvl="2" indent="-176212" algn="l" rtl="0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miss occurs, replace the line with the lowest count 	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4824575-D62D-4FB1-6269-700720F5AD79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EDEB427-90C6-95F6-9249-AECD1E9376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4"/>
          <p:cNvSpPr/>
          <p:nvPr/>
        </p:nvSpPr>
        <p:spPr>
          <a:xfrm>
            <a:off x="14954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2" name="Google Shape;1522;p44"/>
          <p:cNvCxnSpPr/>
          <p:nvPr/>
        </p:nvCxnSpPr>
        <p:spPr>
          <a:xfrm>
            <a:off x="590550" y="3814651"/>
            <a:ext cx="1895475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4"/>
          <p:cNvCxnSpPr/>
          <p:nvPr/>
        </p:nvCxnSpPr>
        <p:spPr>
          <a:xfrm>
            <a:off x="14954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44"/>
          <p:cNvCxnSpPr/>
          <p:nvPr/>
        </p:nvCxnSpPr>
        <p:spPr>
          <a:xfrm>
            <a:off x="14954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5" name="Google Shape;1525;p44"/>
          <p:cNvSpPr/>
          <p:nvPr/>
        </p:nvSpPr>
        <p:spPr>
          <a:xfrm>
            <a:off x="34766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6" name="Google Shape;1526;p44"/>
          <p:cNvCxnSpPr/>
          <p:nvPr/>
        </p:nvCxnSpPr>
        <p:spPr>
          <a:xfrm>
            <a:off x="34766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44"/>
          <p:cNvCxnSpPr/>
          <p:nvPr/>
        </p:nvCxnSpPr>
        <p:spPr>
          <a:xfrm>
            <a:off x="34766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8" name="Google Shape;1528;p44"/>
          <p:cNvSpPr/>
          <p:nvPr/>
        </p:nvSpPr>
        <p:spPr>
          <a:xfrm>
            <a:off x="55340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9" name="Google Shape;1529;p44"/>
          <p:cNvCxnSpPr/>
          <p:nvPr/>
        </p:nvCxnSpPr>
        <p:spPr>
          <a:xfrm>
            <a:off x="55340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0" name="Google Shape;1530;p44"/>
          <p:cNvCxnSpPr/>
          <p:nvPr/>
        </p:nvCxnSpPr>
        <p:spPr>
          <a:xfrm>
            <a:off x="55340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1" name="Google Shape;1531;p44"/>
          <p:cNvSpPr/>
          <p:nvPr/>
        </p:nvSpPr>
        <p:spPr>
          <a:xfrm>
            <a:off x="7591425" y="3205051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2" name="Google Shape;1532;p44"/>
          <p:cNvCxnSpPr/>
          <p:nvPr/>
        </p:nvCxnSpPr>
        <p:spPr>
          <a:xfrm>
            <a:off x="7591425" y="35098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3" name="Google Shape;1533;p44"/>
          <p:cNvCxnSpPr/>
          <p:nvPr/>
        </p:nvCxnSpPr>
        <p:spPr>
          <a:xfrm>
            <a:off x="7591425" y="4119451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4" name="Google Shape;1534;p44"/>
          <p:cNvSpPr/>
          <p:nvPr/>
        </p:nvSpPr>
        <p:spPr>
          <a:xfrm>
            <a:off x="75914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5" name="Google Shape;1535;p44"/>
          <p:cNvCxnSpPr/>
          <p:nvPr/>
        </p:nvCxnSpPr>
        <p:spPr>
          <a:xfrm>
            <a:off x="75914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44"/>
          <p:cNvCxnSpPr/>
          <p:nvPr/>
        </p:nvCxnSpPr>
        <p:spPr>
          <a:xfrm>
            <a:off x="75914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7" name="Google Shape;1537;p44"/>
          <p:cNvSpPr/>
          <p:nvPr/>
        </p:nvSpPr>
        <p:spPr>
          <a:xfrm>
            <a:off x="55340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8" name="Google Shape;1538;p44"/>
          <p:cNvCxnSpPr/>
          <p:nvPr/>
        </p:nvCxnSpPr>
        <p:spPr>
          <a:xfrm>
            <a:off x="55340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44"/>
          <p:cNvCxnSpPr/>
          <p:nvPr/>
        </p:nvCxnSpPr>
        <p:spPr>
          <a:xfrm>
            <a:off x="55340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0" name="Google Shape;1540;p44"/>
          <p:cNvSpPr/>
          <p:nvPr/>
        </p:nvSpPr>
        <p:spPr>
          <a:xfrm>
            <a:off x="3552825" y="4856673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1" name="Google Shape;1541;p44"/>
          <p:cNvCxnSpPr/>
          <p:nvPr/>
        </p:nvCxnSpPr>
        <p:spPr>
          <a:xfrm>
            <a:off x="3552825" y="51614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44"/>
          <p:cNvCxnSpPr/>
          <p:nvPr/>
        </p:nvCxnSpPr>
        <p:spPr>
          <a:xfrm>
            <a:off x="3552825" y="5771073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3" name="Google Shape;1543;p44"/>
          <p:cNvSpPr txBox="1"/>
          <p:nvPr/>
        </p:nvSpPr>
        <p:spPr>
          <a:xfrm>
            <a:off x="15557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4" name="Google Shape;1544;p44"/>
          <p:cNvSpPr txBox="1"/>
          <p:nvPr/>
        </p:nvSpPr>
        <p:spPr>
          <a:xfrm>
            <a:off x="34607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5" name="Google Shape;1545;p44"/>
          <p:cNvSpPr txBox="1"/>
          <p:nvPr/>
        </p:nvSpPr>
        <p:spPr>
          <a:xfrm>
            <a:off x="5441950" y="2784364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6" name="Google Shape;1546;p44"/>
          <p:cNvSpPr txBox="1"/>
          <p:nvPr/>
        </p:nvSpPr>
        <p:spPr>
          <a:xfrm>
            <a:off x="7489825" y="2784364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547" name="Google Shape;1547;p44"/>
          <p:cNvSpPr txBox="1"/>
          <p:nvPr/>
        </p:nvSpPr>
        <p:spPr>
          <a:xfrm>
            <a:off x="1419225" y="44756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34607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9" name="Google Shape;1549;p44"/>
          <p:cNvSpPr txBox="1"/>
          <p:nvPr/>
        </p:nvSpPr>
        <p:spPr>
          <a:xfrm>
            <a:off x="55181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0" name="Google Shape;1550;p44"/>
          <p:cNvSpPr txBox="1"/>
          <p:nvPr/>
        </p:nvSpPr>
        <p:spPr>
          <a:xfrm>
            <a:off x="7499350" y="4435986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51" name="Google Shape;1551;p44"/>
          <p:cNvSpPr/>
          <p:nvPr/>
        </p:nvSpPr>
        <p:spPr>
          <a:xfrm>
            <a:off x="9620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2" name="Google Shape;1552;p44"/>
          <p:cNvCxnSpPr/>
          <p:nvPr/>
        </p:nvCxnSpPr>
        <p:spPr>
          <a:xfrm>
            <a:off x="9620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44"/>
          <p:cNvCxnSpPr/>
          <p:nvPr/>
        </p:nvCxnSpPr>
        <p:spPr>
          <a:xfrm>
            <a:off x="9620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4" name="Google Shape;1554;p44"/>
          <p:cNvSpPr/>
          <p:nvPr/>
        </p:nvSpPr>
        <p:spPr>
          <a:xfrm>
            <a:off x="29432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5" name="Google Shape;1555;p44"/>
          <p:cNvCxnSpPr/>
          <p:nvPr/>
        </p:nvCxnSpPr>
        <p:spPr>
          <a:xfrm>
            <a:off x="29432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6" name="Google Shape;1556;p44"/>
          <p:cNvCxnSpPr/>
          <p:nvPr/>
        </p:nvCxnSpPr>
        <p:spPr>
          <a:xfrm>
            <a:off x="29432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7" name="Google Shape;1557;p44"/>
          <p:cNvSpPr/>
          <p:nvPr/>
        </p:nvSpPr>
        <p:spPr>
          <a:xfrm>
            <a:off x="50006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8" name="Google Shape;1558;p44"/>
          <p:cNvCxnSpPr/>
          <p:nvPr/>
        </p:nvCxnSpPr>
        <p:spPr>
          <a:xfrm>
            <a:off x="50006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9" name="Google Shape;1559;p44"/>
          <p:cNvCxnSpPr/>
          <p:nvPr/>
        </p:nvCxnSpPr>
        <p:spPr>
          <a:xfrm>
            <a:off x="50006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44"/>
          <p:cNvSpPr/>
          <p:nvPr/>
        </p:nvSpPr>
        <p:spPr>
          <a:xfrm>
            <a:off x="7058025" y="3205051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1" name="Google Shape;1561;p44"/>
          <p:cNvCxnSpPr/>
          <p:nvPr/>
        </p:nvCxnSpPr>
        <p:spPr>
          <a:xfrm>
            <a:off x="7058025" y="35098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2" name="Google Shape;1562;p44"/>
          <p:cNvCxnSpPr/>
          <p:nvPr/>
        </p:nvCxnSpPr>
        <p:spPr>
          <a:xfrm>
            <a:off x="7058025" y="4119451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3" name="Google Shape;1563;p44"/>
          <p:cNvSpPr/>
          <p:nvPr/>
        </p:nvSpPr>
        <p:spPr>
          <a:xfrm>
            <a:off x="30194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4" name="Google Shape;1564;p44"/>
          <p:cNvCxnSpPr/>
          <p:nvPr/>
        </p:nvCxnSpPr>
        <p:spPr>
          <a:xfrm>
            <a:off x="30194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44"/>
          <p:cNvCxnSpPr/>
          <p:nvPr/>
        </p:nvCxnSpPr>
        <p:spPr>
          <a:xfrm>
            <a:off x="30194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6" name="Google Shape;1566;p44"/>
          <p:cNvSpPr/>
          <p:nvPr/>
        </p:nvSpPr>
        <p:spPr>
          <a:xfrm>
            <a:off x="50006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7" name="Google Shape;1567;p44"/>
          <p:cNvCxnSpPr/>
          <p:nvPr/>
        </p:nvCxnSpPr>
        <p:spPr>
          <a:xfrm>
            <a:off x="50006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8" name="Google Shape;1568;p44"/>
          <p:cNvCxnSpPr/>
          <p:nvPr/>
        </p:nvCxnSpPr>
        <p:spPr>
          <a:xfrm>
            <a:off x="50006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9" name="Google Shape;1569;p44"/>
          <p:cNvSpPr/>
          <p:nvPr/>
        </p:nvSpPr>
        <p:spPr>
          <a:xfrm>
            <a:off x="7058025" y="4856673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0" name="Google Shape;1570;p44"/>
          <p:cNvCxnSpPr/>
          <p:nvPr/>
        </p:nvCxnSpPr>
        <p:spPr>
          <a:xfrm>
            <a:off x="7058025" y="51614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1" name="Google Shape;1571;p44"/>
          <p:cNvCxnSpPr/>
          <p:nvPr/>
        </p:nvCxnSpPr>
        <p:spPr>
          <a:xfrm>
            <a:off x="7058025" y="5771073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2" name="Google Shape;1572;p44"/>
          <p:cNvSpPr txBox="1"/>
          <p:nvPr/>
        </p:nvSpPr>
        <p:spPr>
          <a:xfrm>
            <a:off x="1800225" y="274785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573" name="Google Shape;1573;p44"/>
          <p:cNvSpPr txBox="1"/>
          <p:nvPr/>
        </p:nvSpPr>
        <p:spPr>
          <a:xfrm>
            <a:off x="3705225" y="274785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574" name="Google Shape;1574;p44"/>
          <p:cNvSpPr txBox="1"/>
          <p:nvPr/>
        </p:nvSpPr>
        <p:spPr>
          <a:xfrm>
            <a:off x="5686425" y="2747851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575" name="Google Shape;1575;p44"/>
          <p:cNvSpPr txBox="1"/>
          <p:nvPr/>
        </p:nvSpPr>
        <p:spPr>
          <a:xfrm>
            <a:off x="7820025" y="2747851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576" name="Google Shape;1576;p44"/>
          <p:cNvSpPr txBox="1"/>
          <p:nvPr/>
        </p:nvSpPr>
        <p:spPr>
          <a:xfrm>
            <a:off x="1647825" y="4475673"/>
            <a:ext cx="6540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577" name="Google Shape;1577;p44"/>
          <p:cNvSpPr txBox="1"/>
          <p:nvPr/>
        </p:nvSpPr>
        <p:spPr>
          <a:xfrm>
            <a:off x="3705225" y="4475673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/>
          </a:p>
        </p:txBody>
      </p:sp>
      <p:sp>
        <p:nvSpPr>
          <p:cNvPr id="1578" name="Google Shape;1578;p44"/>
          <p:cNvSpPr txBox="1"/>
          <p:nvPr/>
        </p:nvSpPr>
        <p:spPr>
          <a:xfrm>
            <a:off x="882878" y="3184951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 Mem(0)</a:t>
            </a:r>
            <a:endParaRPr/>
          </a:p>
        </p:txBody>
      </p:sp>
      <p:sp>
        <p:nvSpPr>
          <p:cNvPr id="1579" name="Google Shape;1579;p44"/>
          <p:cNvSpPr txBox="1"/>
          <p:nvPr/>
        </p:nvSpPr>
        <p:spPr>
          <a:xfrm>
            <a:off x="2867025" y="317647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580" name="Google Shape;1580;p44"/>
          <p:cNvSpPr txBox="1"/>
          <p:nvPr/>
        </p:nvSpPr>
        <p:spPr>
          <a:xfrm>
            <a:off x="249280" y="1563586"/>
            <a:ext cx="8721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size = 4 words with a 2-way set-associative map with LFU replacement policy, 4-bit memory address, 1 word/block, 1 Byte/word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1" name="Google Shape;1581;p44"/>
              <p:cNvSpPr/>
              <p:nvPr/>
            </p:nvSpPr>
            <p:spPr>
              <a:xfrm>
                <a:off x="712144" y="6125123"/>
                <a:ext cx="7675262" cy="328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495300" lvl="1">
                  <a:buClr>
                    <a:srgbClr val="000000"/>
                  </a:buClr>
                  <a:buSzPts val="1800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8 requests, 5 misses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hit rate = 37.5%                              </a:t>
                </a:r>
                <a:r>
                  <a:rPr lang="en-US" sz="1800" b="1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endParaRPr dirty="0"/>
              </a:p>
            </p:txBody>
          </p:sp>
        </mc:Choice>
        <mc:Fallback xmlns="">
          <p:sp>
            <p:nvSpPr>
              <p:cNvPr id="1581" name="Google Shape;1581;p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44" y="6125123"/>
                <a:ext cx="7675262" cy="328295"/>
              </a:xfrm>
              <a:prstGeom prst="rect">
                <a:avLst/>
              </a:prstGeom>
              <a:blipFill>
                <a:blip r:embed="rId3"/>
                <a:stretch>
                  <a:fillRect t="-18519" b="-31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2" name="Google Shape;1582;p44"/>
          <p:cNvSpPr txBox="1"/>
          <p:nvPr/>
        </p:nvSpPr>
        <p:spPr>
          <a:xfrm>
            <a:off x="762000" y="995162"/>
            <a:ext cx="8153400" cy="60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 0       0        4       12        9        4      0       4  }    in decimal</a:t>
            </a:r>
            <a:endParaRPr/>
          </a:p>
          <a:p>
            <a:pPr marL="741363" marR="0" lvl="1" indent="-24606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0000   0000    0000    1100    1001     0100  0000    0100   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binary</a:t>
            </a:r>
            <a:endParaRPr/>
          </a:p>
        </p:txBody>
      </p:sp>
      <p:grpSp>
        <p:nvGrpSpPr>
          <p:cNvPr id="1583" name="Google Shape;1583;p44"/>
          <p:cNvGrpSpPr/>
          <p:nvPr/>
        </p:nvGrpSpPr>
        <p:grpSpPr>
          <a:xfrm>
            <a:off x="2211153" y="2028960"/>
            <a:ext cx="4708522" cy="617516"/>
            <a:chOff x="2580845" y="1382966"/>
            <a:chExt cx="4708522" cy="617516"/>
          </a:xfrm>
        </p:grpSpPr>
        <p:grpSp>
          <p:nvGrpSpPr>
            <p:cNvPr id="1584" name="Google Shape;1584;p44"/>
            <p:cNvGrpSpPr/>
            <p:nvPr/>
          </p:nvGrpSpPr>
          <p:grpSpPr>
            <a:xfrm>
              <a:off x="2580845" y="1656264"/>
              <a:ext cx="4516795" cy="344218"/>
              <a:chOff x="2055252" y="1290129"/>
              <a:chExt cx="4516795" cy="344218"/>
            </a:xfrm>
          </p:grpSpPr>
          <p:sp>
            <p:nvSpPr>
              <p:cNvPr id="1585" name="Google Shape;1585;p44"/>
              <p:cNvSpPr txBox="1"/>
              <p:nvPr/>
            </p:nvSpPr>
            <p:spPr>
              <a:xfrm>
                <a:off x="2055252" y="1290129"/>
                <a:ext cx="4516795" cy="338554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EC1322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EC1322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    </a:t>
                </a:r>
                <a:endParaRPr/>
              </a:p>
            </p:txBody>
          </p:sp>
          <p:cxnSp>
            <p:nvCxnSpPr>
              <p:cNvPr id="1586" name="Google Shape;1586;p44"/>
              <p:cNvCxnSpPr/>
              <p:nvPr/>
            </p:nvCxnSpPr>
            <p:spPr>
              <a:xfrm>
                <a:off x="5105400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7" name="Google Shape;1587;p44"/>
              <p:cNvCxnSpPr/>
              <p:nvPr/>
            </p:nvCxnSpPr>
            <p:spPr>
              <a:xfrm>
                <a:off x="5842685" y="1295793"/>
                <a:ext cx="0" cy="338554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88" name="Google Shape;1588;p44"/>
            <p:cNvSpPr txBox="1"/>
            <p:nvPr/>
          </p:nvSpPr>
          <p:spPr>
            <a:xfrm>
              <a:off x="2772572" y="1382966"/>
              <a:ext cx="4516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tag                           set         word       Byte  </a:t>
              </a:r>
              <a:endParaRPr/>
            </a:p>
          </p:txBody>
        </p:sp>
      </p:grpSp>
      <p:sp>
        <p:nvSpPr>
          <p:cNvPr id="1589" name="Google Shape;1589;p44"/>
          <p:cNvSpPr txBox="1"/>
          <p:nvPr/>
        </p:nvSpPr>
        <p:spPr>
          <a:xfrm>
            <a:off x="6172200" y="2307812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4"/>
          <p:cNvSpPr txBox="1"/>
          <p:nvPr/>
        </p:nvSpPr>
        <p:spPr>
          <a:xfrm>
            <a:off x="5524292" y="2307438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4"/>
          <p:cNvSpPr txBox="1"/>
          <p:nvPr/>
        </p:nvSpPr>
        <p:spPr>
          <a:xfrm>
            <a:off x="3145415" y="2316724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4"/>
          <p:cNvSpPr txBox="1"/>
          <p:nvPr/>
        </p:nvSpPr>
        <p:spPr>
          <a:xfrm>
            <a:off x="4924425" y="3194476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593" name="Google Shape;1593;p44"/>
          <p:cNvSpPr txBox="1"/>
          <p:nvPr/>
        </p:nvSpPr>
        <p:spPr>
          <a:xfrm>
            <a:off x="4934565" y="349927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594" name="Google Shape;1594;p44"/>
          <p:cNvSpPr txBox="1"/>
          <p:nvPr/>
        </p:nvSpPr>
        <p:spPr>
          <a:xfrm>
            <a:off x="6981210" y="320400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  Mem(0)</a:t>
            </a:r>
            <a:endParaRPr/>
          </a:p>
        </p:txBody>
      </p:sp>
      <p:sp>
        <p:nvSpPr>
          <p:cNvPr id="1595" name="Google Shape;1595;p44"/>
          <p:cNvSpPr txBox="1"/>
          <p:nvPr/>
        </p:nvSpPr>
        <p:spPr>
          <a:xfrm>
            <a:off x="6991350" y="3508800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596" name="Google Shape;1596;p44"/>
          <p:cNvSpPr/>
          <p:nvPr/>
        </p:nvSpPr>
        <p:spPr>
          <a:xfrm>
            <a:off x="1521530" y="4872597"/>
            <a:ext cx="9906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7" name="Google Shape;1597;p44"/>
          <p:cNvCxnSpPr/>
          <p:nvPr/>
        </p:nvCxnSpPr>
        <p:spPr>
          <a:xfrm>
            <a:off x="1521530" y="5177397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44"/>
          <p:cNvCxnSpPr/>
          <p:nvPr/>
        </p:nvCxnSpPr>
        <p:spPr>
          <a:xfrm>
            <a:off x="1521530" y="5786997"/>
            <a:ext cx="99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9" name="Google Shape;1599;p44"/>
          <p:cNvSpPr/>
          <p:nvPr/>
        </p:nvSpPr>
        <p:spPr>
          <a:xfrm>
            <a:off x="988130" y="4872597"/>
            <a:ext cx="533400" cy="12192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44"/>
          <p:cNvCxnSpPr/>
          <p:nvPr/>
        </p:nvCxnSpPr>
        <p:spPr>
          <a:xfrm>
            <a:off x="988130" y="5177397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1" name="Google Shape;1601;p44"/>
          <p:cNvCxnSpPr/>
          <p:nvPr/>
        </p:nvCxnSpPr>
        <p:spPr>
          <a:xfrm>
            <a:off x="988130" y="5786997"/>
            <a:ext cx="5334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2" name="Google Shape;1602;p44"/>
          <p:cNvSpPr txBox="1"/>
          <p:nvPr/>
        </p:nvSpPr>
        <p:spPr>
          <a:xfrm>
            <a:off x="911315" y="4871547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603" name="Google Shape;1603;p44"/>
          <p:cNvSpPr txBox="1"/>
          <p:nvPr/>
        </p:nvSpPr>
        <p:spPr>
          <a:xfrm>
            <a:off x="921455" y="5176346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Mem(12)</a:t>
            </a:r>
            <a:endParaRPr/>
          </a:p>
        </p:txBody>
      </p:sp>
      <p:sp>
        <p:nvSpPr>
          <p:cNvPr id="1604" name="Google Shape;1604;p44"/>
          <p:cNvSpPr txBox="1"/>
          <p:nvPr/>
        </p:nvSpPr>
        <p:spPr>
          <a:xfrm>
            <a:off x="1000944" y="5483324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Mem(9)</a:t>
            </a:r>
            <a:endParaRPr/>
          </a:p>
        </p:txBody>
      </p:sp>
      <p:sp>
        <p:nvSpPr>
          <p:cNvPr id="1605" name="Google Shape;1605;p44"/>
          <p:cNvSpPr txBox="1"/>
          <p:nvPr/>
        </p:nvSpPr>
        <p:spPr>
          <a:xfrm>
            <a:off x="2943225" y="484238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606" name="Google Shape;1606;p44"/>
          <p:cNvSpPr txBox="1"/>
          <p:nvPr/>
        </p:nvSpPr>
        <p:spPr>
          <a:xfrm>
            <a:off x="2953365" y="5147184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 Mem(12)</a:t>
            </a:r>
            <a:endParaRPr/>
          </a:p>
        </p:txBody>
      </p:sp>
      <p:sp>
        <p:nvSpPr>
          <p:cNvPr id="1607" name="Google Shape;1607;p44"/>
          <p:cNvSpPr txBox="1"/>
          <p:nvPr/>
        </p:nvSpPr>
        <p:spPr>
          <a:xfrm>
            <a:off x="2915880" y="5432389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100  Mem(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08" name="Google Shape;1608;p44"/>
          <p:cNvSpPr txBox="1"/>
          <p:nvPr/>
        </p:nvSpPr>
        <p:spPr>
          <a:xfrm>
            <a:off x="5770289" y="443641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609" name="Google Shape;1609;p44"/>
          <p:cNvSpPr txBox="1"/>
          <p:nvPr/>
        </p:nvSpPr>
        <p:spPr>
          <a:xfrm>
            <a:off x="7810500" y="4438091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/>
          </a:p>
        </p:txBody>
      </p:sp>
      <p:sp>
        <p:nvSpPr>
          <p:cNvPr id="1610" name="Google Shape;1610;p44"/>
          <p:cNvSpPr txBox="1"/>
          <p:nvPr/>
        </p:nvSpPr>
        <p:spPr>
          <a:xfrm>
            <a:off x="4913838" y="484238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000  Mem(0)</a:t>
            </a:r>
            <a:endParaRPr/>
          </a:p>
        </p:txBody>
      </p:sp>
      <p:sp>
        <p:nvSpPr>
          <p:cNvPr id="1611" name="Google Shape;1611;p44"/>
          <p:cNvSpPr txBox="1"/>
          <p:nvPr/>
        </p:nvSpPr>
        <p:spPr>
          <a:xfrm>
            <a:off x="4923978" y="5147184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612" name="Google Shape;1612;p44"/>
          <p:cNvSpPr txBox="1"/>
          <p:nvPr/>
        </p:nvSpPr>
        <p:spPr>
          <a:xfrm>
            <a:off x="4886493" y="5432389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Mem(9)</a:t>
            </a:r>
            <a:endParaRPr/>
          </a:p>
        </p:txBody>
      </p:sp>
      <p:sp>
        <p:nvSpPr>
          <p:cNvPr id="1613" name="Google Shape;1613;p44"/>
          <p:cNvSpPr txBox="1"/>
          <p:nvPr/>
        </p:nvSpPr>
        <p:spPr>
          <a:xfrm>
            <a:off x="6991350" y="4834205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  Mem(0)</a:t>
            </a:r>
            <a:endParaRPr/>
          </a:p>
        </p:txBody>
      </p:sp>
      <p:sp>
        <p:nvSpPr>
          <p:cNvPr id="1614" name="Google Shape;1614;p44"/>
          <p:cNvSpPr txBox="1"/>
          <p:nvPr/>
        </p:nvSpPr>
        <p:spPr>
          <a:xfrm>
            <a:off x="7001490" y="5139004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010  Mem(4)</a:t>
            </a:r>
            <a:endParaRPr/>
          </a:p>
        </p:txBody>
      </p:sp>
      <p:sp>
        <p:nvSpPr>
          <p:cNvPr id="1615" name="Google Shape;1615;p44"/>
          <p:cNvSpPr txBox="1"/>
          <p:nvPr/>
        </p:nvSpPr>
        <p:spPr>
          <a:xfrm>
            <a:off x="6964005" y="5424209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 Mem(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16" name="Google Shape;1616;p44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SET ASSOCIATIVE CACHE WITH LFU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cxnSp>
        <p:nvCxnSpPr>
          <p:cNvPr id="1617" name="Google Shape;1617;p44"/>
          <p:cNvCxnSpPr/>
          <p:nvPr/>
        </p:nvCxnSpPr>
        <p:spPr>
          <a:xfrm>
            <a:off x="4572000" y="2302258"/>
            <a:ext cx="0" cy="338554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8" name="Google Shape;1618;p44"/>
          <p:cNvSpPr txBox="1"/>
          <p:nvPr/>
        </p:nvSpPr>
        <p:spPr>
          <a:xfrm>
            <a:off x="4745614" y="2288871"/>
            <a:ext cx="300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44"/>
          <p:cNvSpPr txBox="1"/>
          <p:nvPr/>
        </p:nvSpPr>
        <p:spPr>
          <a:xfrm flipH="1">
            <a:off x="-335553" y="3352796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44"/>
          <p:cNvSpPr/>
          <p:nvPr/>
        </p:nvSpPr>
        <p:spPr>
          <a:xfrm>
            <a:off x="707029" y="3229244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44"/>
          <p:cNvSpPr/>
          <p:nvPr/>
        </p:nvSpPr>
        <p:spPr>
          <a:xfrm>
            <a:off x="702675" y="3878033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44"/>
          <p:cNvSpPr txBox="1"/>
          <p:nvPr/>
        </p:nvSpPr>
        <p:spPr>
          <a:xfrm flipH="1">
            <a:off x="-350795" y="3988521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3" name="Google Shape;1623;p44"/>
          <p:cNvCxnSpPr/>
          <p:nvPr/>
        </p:nvCxnSpPr>
        <p:spPr>
          <a:xfrm>
            <a:off x="2790825" y="3828864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4" name="Google Shape;1624;p44"/>
          <p:cNvCxnSpPr/>
          <p:nvPr/>
        </p:nvCxnSpPr>
        <p:spPr>
          <a:xfrm>
            <a:off x="4858395" y="385060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5" name="Google Shape;1625;p44"/>
          <p:cNvCxnSpPr/>
          <p:nvPr/>
        </p:nvCxnSpPr>
        <p:spPr>
          <a:xfrm>
            <a:off x="6919675" y="385060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6" name="Google Shape;1626;p44"/>
          <p:cNvCxnSpPr/>
          <p:nvPr/>
        </p:nvCxnSpPr>
        <p:spPr>
          <a:xfrm>
            <a:off x="838200" y="5509573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7" name="Google Shape;1627;p44"/>
          <p:cNvCxnSpPr/>
          <p:nvPr/>
        </p:nvCxnSpPr>
        <p:spPr>
          <a:xfrm>
            <a:off x="2867025" y="548219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8" name="Google Shape;1628;p44"/>
          <p:cNvCxnSpPr/>
          <p:nvPr/>
        </p:nvCxnSpPr>
        <p:spPr>
          <a:xfrm>
            <a:off x="4848225" y="5486951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629;p44"/>
          <p:cNvCxnSpPr/>
          <p:nvPr/>
        </p:nvCxnSpPr>
        <p:spPr>
          <a:xfrm>
            <a:off x="6902450" y="5482197"/>
            <a:ext cx="1676400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0" name="Google Shape;1630;p44"/>
          <p:cNvSpPr txBox="1"/>
          <p:nvPr/>
        </p:nvSpPr>
        <p:spPr>
          <a:xfrm flipH="1">
            <a:off x="-319604" y="5014056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44"/>
          <p:cNvSpPr/>
          <p:nvPr/>
        </p:nvSpPr>
        <p:spPr>
          <a:xfrm>
            <a:off x="722978" y="4890504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44"/>
          <p:cNvSpPr/>
          <p:nvPr/>
        </p:nvSpPr>
        <p:spPr>
          <a:xfrm>
            <a:off x="718624" y="5562153"/>
            <a:ext cx="239602" cy="52251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44"/>
          <p:cNvSpPr txBox="1"/>
          <p:nvPr/>
        </p:nvSpPr>
        <p:spPr>
          <a:xfrm flipH="1">
            <a:off x="-334846" y="5672641"/>
            <a:ext cx="1284519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741363" marR="0" lvl="1" indent="-246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4" name="Google Shape;1634;p44"/>
          <p:cNvGrpSpPr/>
          <p:nvPr/>
        </p:nvGrpSpPr>
        <p:grpSpPr>
          <a:xfrm>
            <a:off x="6638328" y="3366505"/>
            <a:ext cx="2139950" cy="430213"/>
            <a:chOff x="4066" y="1073"/>
            <a:chExt cx="1348" cy="271"/>
          </a:xfrm>
        </p:grpSpPr>
        <p:cxnSp>
          <p:nvCxnSpPr>
            <p:cNvPr id="1635" name="Google Shape;1635;p44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6" name="Google Shape;1636;p44"/>
            <p:cNvSpPr txBox="1"/>
            <p:nvPr/>
          </p:nvSpPr>
          <p:spPr>
            <a:xfrm>
              <a:off x="4066" y="1073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110</a:t>
              </a:r>
              <a:endParaRPr/>
            </a:p>
          </p:txBody>
        </p:sp>
        <p:sp>
          <p:nvSpPr>
            <p:cNvPr id="1637" name="Google Shape;1637;p44"/>
            <p:cNvSpPr txBox="1"/>
            <p:nvPr/>
          </p:nvSpPr>
          <p:spPr>
            <a:xfrm>
              <a:off x="5136" y="1104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cxnSp>
          <p:nvCxnSpPr>
            <p:cNvPr id="1638" name="Google Shape;1638;p44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39" name="Google Shape;1639;p44"/>
          <p:cNvGrpSpPr/>
          <p:nvPr/>
        </p:nvGrpSpPr>
        <p:grpSpPr>
          <a:xfrm>
            <a:off x="2689787" y="5032898"/>
            <a:ext cx="2011363" cy="430213"/>
            <a:chOff x="4066" y="1073"/>
            <a:chExt cx="1267" cy="271"/>
          </a:xfrm>
        </p:grpSpPr>
        <p:cxnSp>
          <p:nvCxnSpPr>
            <p:cNvPr id="1640" name="Google Shape;1640;p44"/>
            <p:cNvCxnSpPr/>
            <p:nvPr/>
          </p:nvCxnSpPr>
          <p:spPr>
            <a:xfrm>
              <a:off x="4368" y="1200"/>
              <a:ext cx="240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" name="Google Shape;1641;p44"/>
            <p:cNvSpPr txBox="1"/>
            <p:nvPr/>
          </p:nvSpPr>
          <p:spPr>
            <a:xfrm>
              <a:off x="4066" y="1073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010</a:t>
              </a:r>
              <a:endParaRPr/>
            </a:p>
          </p:txBody>
        </p:sp>
        <p:sp>
          <p:nvSpPr>
            <p:cNvPr id="1642" name="Google Shape;1642;p44"/>
            <p:cNvSpPr txBox="1"/>
            <p:nvPr/>
          </p:nvSpPr>
          <p:spPr>
            <a:xfrm>
              <a:off x="5136" y="1104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C1322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EC13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643" name="Google Shape;1643;p44"/>
            <p:cNvCxnSpPr/>
            <p:nvPr/>
          </p:nvCxnSpPr>
          <p:spPr>
            <a:xfrm>
              <a:off x="5040" y="1200"/>
              <a:ext cx="144" cy="144"/>
            </a:xfrm>
            <a:prstGeom prst="straightConnector1">
              <a:avLst/>
            </a:prstGeom>
            <a:noFill/>
            <a:ln w="28575" cap="flat" cmpd="sng">
              <a:solidFill>
                <a:srgbClr val="EC13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7B8E5060-F419-6D3F-6010-F03D92D3BA08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4386958B-463A-38D3-B7E0-E0109125BA4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5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CACHE PERFORMANCE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49" name="Google Shape;1649;p45"/>
          <p:cNvSpPr txBox="1"/>
          <p:nvPr/>
        </p:nvSpPr>
        <p:spPr>
          <a:xfrm>
            <a:off x="201387" y="1342195"/>
            <a:ext cx="86127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CPU Time: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cycles that the CPU spends executing the program plus the clock cycles that the CPU spends waiting for the memory system.</a:t>
            </a:r>
            <a:endParaRPr/>
          </a:p>
        </p:txBody>
      </p:sp>
      <p:sp>
        <p:nvSpPr>
          <p:cNvPr id="1650" name="Google Shape;1650;p45"/>
          <p:cNvSpPr txBox="1"/>
          <p:nvPr/>
        </p:nvSpPr>
        <p:spPr>
          <a:xfrm>
            <a:off x="262919" y="3304997"/>
            <a:ext cx="86127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Memory-Stall Clock Cycles: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the stall cycles coming from memory access operations</a:t>
            </a:r>
            <a:endParaRPr/>
          </a:p>
        </p:txBody>
      </p:sp>
      <p:sp>
        <p:nvSpPr>
          <p:cNvPr id="1651" name="Google Shape;1651;p45"/>
          <p:cNvSpPr txBox="1"/>
          <p:nvPr/>
        </p:nvSpPr>
        <p:spPr>
          <a:xfrm>
            <a:off x="473647" y="4102195"/>
            <a:ext cx="86903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Memory-Stall Clock Cycles = (Memory Access/Program) × Miss rate × Miss Penalty</a:t>
            </a:r>
            <a:endParaRPr/>
          </a:p>
        </p:txBody>
      </p:sp>
      <p:sp>
        <p:nvSpPr>
          <p:cNvPr id="1652" name="Google Shape;1652;p45"/>
          <p:cNvSpPr txBox="1"/>
          <p:nvPr/>
        </p:nvSpPr>
        <p:spPr>
          <a:xfrm>
            <a:off x="358141" y="2253064"/>
            <a:ext cx="8612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 Time = (CPU execution clock cycles + Memory-stall clock cycles) × Clock cycle time</a:t>
            </a:r>
            <a:endParaRPr/>
          </a:p>
        </p:txBody>
      </p:sp>
      <p:grpSp>
        <p:nvGrpSpPr>
          <p:cNvPr id="1653" name="Google Shape;1653;p45"/>
          <p:cNvGrpSpPr/>
          <p:nvPr/>
        </p:nvGrpSpPr>
        <p:grpSpPr>
          <a:xfrm>
            <a:off x="453601" y="4563771"/>
            <a:ext cx="8690399" cy="951787"/>
            <a:chOff x="453601" y="4563771"/>
            <a:chExt cx="8690399" cy="951787"/>
          </a:xfrm>
        </p:grpSpPr>
        <p:sp>
          <p:nvSpPr>
            <p:cNvPr id="1654" name="Google Shape;1654;p45"/>
            <p:cNvSpPr txBox="1"/>
            <p:nvPr/>
          </p:nvSpPr>
          <p:spPr>
            <a:xfrm>
              <a:off x="453601" y="5115448"/>
              <a:ext cx="8690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Memory-Stall Clock Cycles = (Instructions/Program) × (Misses/Instruction) × Miss Penalty</a:t>
              </a:r>
              <a:endParaRPr/>
            </a:p>
          </p:txBody>
        </p:sp>
        <p:sp>
          <p:nvSpPr>
            <p:cNvPr id="1655" name="Google Shape;1655;p45"/>
            <p:cNvSpPr txBox="1"/>
            <p:nvPr/>
          </p:nvSpPr>
          <p:spPr>
            <a:xfrm>
              <a:off x="4319766" y="4563771"/>
              <a:ext cx="49908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</a:t>
              </a:r>
              <a:endParaRPr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3C8E46ED-49A0-4089-8861-B1D789F2C2AA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6A130257-4457-D93A-D27D-95C204A067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6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CACHE PERFORMANCE: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61" name="Google Shape;1661;p46"/>
          <p:cNvSpPr txBox="1"/>
          <p:nvPr/>
        </p:nvSpPr>
        <p:spPr>
          <a:xfrm>
            <a:off x="262919" y="1006538"/>
            <a:ext cx="861277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lang="en-US" sz="16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processor with a CPI of 2 is running a program with 36% load and store instructions.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Sought: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instruction cache and data cache has a miss rate of 2% and 4%, respectively, and the miss penalty is 100 cycles for all misses, determine how much faster a processor would run with a perfect cache that never missed. </a:t>
            </a:r>
            <a:endParaRPr/>
          </a:p>
        </p:txBody>
      </p:sp>
      <p:sp>
        <p:nvSpPr>
          <p:cNvPr id="1662" name="Google Shape;1662;p46"/>
          <p:cNvSpPr txBox="1"/>
          <p:nvPr/>
        </p:nvSpPr>
        <p:spPr>
          <a:xfrm>
            <a:off x="262919" y="2653827"/>
            <a:ext cx="86127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46"/>
          <p:cNvSpPr txBox="1"/>
          <p:nvPr/>
        </p:nvSpPr>
        <p:spPr>
          <a:xfrm>
            <a:off x="1279585" y="2690490"/>
            <a:ext cx="86127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 Time = (CPU execution clock cycles + Memory-stall clock cycles) × Clock cycle time</a:t>
            </a:r>
            <a:endParaRPr/>
          </a:p>
        </p:txBody>
      </p:sp>
      <p:sp>
        <p:nvSpPr>
          <p:cNvPr id="1664" name="Google Shape;1664;p46"/>
          <p:cNvSpPr txBox="1"/>
          <p:nvPr/>
        </p:nvSpPr>
        <p:spPr>
          <a:xfrm>
            <a:off x="262919" y="3496288"/>
            <a:ext cx="86127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1) CPU execution clock cycles = Instructions × CPI = 2 × Instructions</a:t>
            </a:r>
            <a:endParaRPr/>
          </a:p>
        </p:txBody>
      </p:sp>
      <p:sp>
        <p:nvSpPr>
          <p:cNvPr id="1665" name="Google Shape;1665;p46"/>
          <p:cNvSpPr txBox="1"/>
          <p:nvPr/>
        </p:nvSpPr>
        <p:spPr>
          <a:xfrm>
            <a:off x="265610" y="3982506"/>
            <a:ext cx="887838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2) Memory stall clock cycles = Instruction miss cycles + Data miss cycles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= (Instructions × 0.02 × 100) + (0.36 × Instructions × 0.04 × 100)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= (2 × Instructions) + (1.44 × Instructions) = 3.44 × Instructions</a:t>
            </a:r>
            <a:endParaRPr/>
          </a:p>
        </p:txBody>
      </p:sp>
      <p:sp>
        <p:nvSpPr>
          <p:cNvPr id="1666" name="Google Shape;1666;p46"/>
          <p:cNvSpPr txBox="1"/>
          <p:nvPr/>
        </p:nvSpPr>
        <p:spPr>
          <a:xfrm>
            <a:off x="1279585" y="3030175"/>
            <a:ext cx="86903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Memory-Stall Clock Cycles = (Instructions/Program) × (Misses/Instruction) × Miss Penalty</a:t>
            </a:r>
            <a:endParaRPr/>
          </a:p>
        </p:txBody>
      </p:sp>
      <p:sp>
        <p:nvSpPr>
          <p:cNvPr id="1667" name="Google Shape;1667;p46"/>
          <p:cNvSpPr txBox="1"/>
          <p:nvPr/>
        </p:nvSpPr>
        <p:spPr>
          <a:xfrm>
            <a:off x="265611" y="5654603"/>
            <a:ext cx="88783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4) Speed-up with a Perfect Cache = CPU Time with Stalls/CPU time with perfect caches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= (5.44 Instructions × Clock cycle time ) / (2 × Instructions × Clock cycle time)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= 5.44/2 = 2.72 </a:t>
            </a:r>
            <a:endParaRPr/>
          </a:p>
        </p:txBody>
      </p:sp>
      <p:sp>
        <p:nvSpPr>
          <p:cNvPr id="1668" name="Google Shape;1668;p46"/>
          <p:cNvSpPr txBox="1"/>
          <p:nvPr/>
        </p:nvSpPr>
        <p:spPr>
          <a:xfrm>
            <a:off x="265611" y="4924311"/>
            <a:ext cx="887838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3) CPU Time = (2 × Instructions + 3.44 × Instructions) × Clock cycle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= 5.44 × Instructions × Clock cycle time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DEEFDE7-8AFC-0D1F-1004-562AB3511CF1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9CE4058-59B9-ABAD-06DF-1F15B3FFD0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9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CACHE PERFORMANCE: AMAT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696" name="Google Shape;1696;p49"/>
          <p:cNvSpPr txBox="1"/>
          <p:nvPr/>
        </p:nvSpPr>
        <p:spPr>
          <a:xfrm>
            <a:off x="262920" y="1951798"/>
            <a:ext cx="86127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Average Memory Access Time (AMAT)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metric is used to include the effect of the time to access data for both hits and misses on performance  </a:t>
            </a:r>
            <a:endParaRPr/>
          </a:p>
        </p:txBody>
      </p:sp>
      <p:sp>
        <p:nvSpPr>
          <p:cNvPr id="1697" name="Google Shape;1697;p49"/>
          <p:cNvSpPr txBox="1"/>
          <p:nvPr/>
        </p:nvSpPr>
        <p:spPr>
          <a:xfrm>
            <a:off x="1675900" y="3208228"/>
            <a:ext cx="57868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AMAT= Time for a hit + (Miss rate × Miss Penalty)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8" name="Google Shape;1698;p49"/>
              <p:cNvSpPr txBox="1"/>
              <p:nvPr/>
            </p:nvSpPr>
            <p:spPr>
              <a:xfrm>
                <a:off x="262919" y="4726462"/>
                <a:ext cx="861277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AMAT in cache layer </a:t>
                </a:r>
                <a:r>
                  <a:rPr lang="en-US" sz="2000" b="1" i="1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n </a:t>
                </a:r>
                <a:r>
                  <a:rPr lang="en-US" sz="2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 Miss Penalty in cache layer</a:t>
                </a:r>
                <a:r>
                  <a:rPr lang="en-US" sz="2000" b="1" i="1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 n-1</a:t>
                </a:r>
                <a:endParaRPr dirty="0"/>
              </a:p>
            </p:txBody>
          </p:sp>
        </mc:Choice>
        <mc:Fallback xmlns="">
          <p:sp>
            <p:nvSpPr>
              <p:cNvPr id="1698" name="Google Shape;1698;p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19" y="4726462"/>
                <a:ext cx="8612777" cy="400110"/>
              </a:xfrm>
              <a:prstGeom prst="rect">
                <a:avLst/>
              </a:prstGeom>
              <a:blipFill>
                <a:blip r:embed="rId3"/>
                <a:stretch>
                  <a:fillRect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9" name="Google Shape;1699;p49"/>
          <p:cNvSpPr txBox="1"/>
          <p:nvPr/>
        </p:nvSpPr>
        <p:spPr>
          <a:xfrm>
            <a:off x="262919" y="3910660"/>
            <a:ext cx="8612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AMAT can be calculated based on </a:t>
            </a:r>
            <a:r>
              <a:rPr lang="en-US" sz="2000" i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seconds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# of clocks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F32B5A2-C6CC-6D42-F0FF-93CCE868D6FB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64AA62B-44FB-E43D-C265-A0DE8B3026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226482" y="308642"/>
            <a:ext cx="8741229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MEMORY HIERARCHY GOAL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Google Shape;163;p5"/>
              <p:cNvSpPr txBox="1"/>
              <p:nvPr/>
            </p:nvSpPr>
            <p:spPr>
              <a:xfrm>
                <a:off x="718752" y="1200665"/>
                <a:ext cx="8153400" cy="4675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500" tIns="25400" rIns="63500" bIns="25400" anchor="t" anchorCtr="0">
                <a:spAutoFit/>
              </a:bodyPr>
              <a:lstStyle/>
              <a:p>
                <a:pPr marL="2286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Opposing properties of capacity vs speed:</a:t>
                </a:r>
                <a:endParaRPr lang="en-US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	      </a:t>
                </a:r>
                <a:r>
                  <a:rPr lang="en-US" sz="1800" b="0" i="1" u="none" strike="noStrike" cap="none" dirty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“Large memories are slow.”   and   “Fast memories are small.”</a:t>
                </a:r>
                <a:endParaRPr lang="en-US" sz="2000" b="0" i="0" u="none" strike="noStrike" cap="none" dirty="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  <a:p>
                <a:pPr marL="228600" marR="0" lvl="0" indent="-228600" algn="l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 how do we create a memory that “gives the illusion” of being large, inexpensive, and fast?</a:t>
                </a:r>
                <a:endParaRPr lang="en-US" dirty="0"/>
              </a:p>
              <a:p>
                <a:pPr marL="685800" marR="0" lvl="1" indent="-1905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with </a:t>
                </a:r>
                <a:r>
                  <a:rPr lang="en-US" sz="18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hierarchy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– leverages locality </a:t>
                </a:r>
                <a:endParaRPr lang="en-US" dirty="0"/>
              </a:p>
              <a:p>
                <a:pPr marL="1146175" marR="0" lvl="2" indent="-176212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Char char="•"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the data at fastest levels is a subset of data at slower levels</a:t>
                </a:r>
                <a:endParaRPr lang="en-US" dirty="0"/>
              </a:p>
              <a:p>
                <a:pPr marL="685800" marR="0" lvl="1" indent="-76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None/>
                </a:pPr>
                <a:endParaRPr lang="en-US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685800" marR="0" lvl="1" indent="-1905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Noto Sans Symbols"/>
                  <a:buChar char="▪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with </a:t>
                </a:r>
                <a:r>
                  <a:rPr lang="en-US" sz="1800" b="1" i="0" u="none" strike="noStrike" cap="none" dirty="0">
                    <a:solidFill>
                      <a:srgbClr val="840028"/>
                    </a:solidFill>
                    <a:latin typeface="Arial"/>
                    <a:ea typeface="Arial"/>
                    <a:cs typeface="Arial"/>
                    <a:sym typeface="Arial"/>
                  </a:rPr>
                  <a:t>parallelism</a:t>
                </a:r>
                <a:r>
                  <a:rPr lang="en-US" sz="1800" b="0" i="0" u="none" strike="noStrike" cap="none" dirty="0">
                    <a:solidFill>
                      <a:srgbClr val="C08E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– multiple bit access between levels</a:t>
                </a:r>
                <a:endParaRPr lang="en-US" dirty="0"/>
              </a:p>
              <a:p>
                <a:pPr marL="1146175" marR="0" lvl="2" indent="-176212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Char char="•"/>
                </a:pPr>
                <a:r>
                  <a:rPr lang="en-US" sz="16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word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32-bits = 4 Bytes transferred at a time (Reg          Cache)</a:t>
                </a:r>
              </a:p>
              <a:p>
                <a:pPr marL="1146175" marR="0" lvl="2" indent="-176212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Char char="•"/>
                </a:pPr>
                <a:r>
                  <a:rPr lang="en-US" sz="1600" b="1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block</a:t>
                </a: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32 to 128 Bytes at a time (Cache           Main Memory)</a:t>
                </a:r>
              </a:p>
              <a:p>
                <a:pPr marL="287338" marR="0" lvl="0" indent="-287338" algn="l" rtl="0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▪"/>
                </a:pPr>
                <a:r>
                  <a:rPr lang="en-US" sz="20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We seek to design hardware such that:</a:t>
                </a:r>
                <a:endParaRPr lang="en-US" dirty="0"/>
              </a:p>
              <a:p>
                <a:pPr marL="741363" marR="0" lvl="1" indent="-246062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 </a:t>
                </a:r>
                <a:r>
                  <a:rPr lang="en-US" sz="1800" b="0" i="1" u="none" strike="noStrike" cap="none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r>
                  <a:rPr lang="en-US" sz="1800" b="0" i="1" u="none" strike="noStrike" cap="none" baseline="-2500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= average access time ]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close to registers </a:t>
                </a:r>
                <a:endParaRPr lang="en-US" dirty="0"/>
              </a:p>
              <a:p>
                <a:pPr marL="741363" marR="0" lvl="1" indent="-246062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[ </a:t>
                </a:r>
                <a:r>
                  <a:rPr lang="en-US" sz="1800" b="0" i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$/bit </a:t>
                </a:r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= average cost ] </a:t>
                </a:r>
                <a14:m>
                  <m:oMath xmlns:m="http://schemas.openxmlformats.org/officeDocument/2006/math">
                    <m:r>
                      <a:rPr lang="en-US" sz="18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→ </m:t>
                    </m:r>
                  </m:oMath>
                </a14:m>
                <a:r>
                  <a:rPr lang="en-US" sz="18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close to secondary storage</a:t>
                </a:r>
                <a:endParaRPr dirty="0"/>
              </a:p>
            </p:txBody>
          </p:sp>
        </mc:Choice>
        <mc:Fallback xmlns="">
          <p:sp>
            <p:nvSpPr>
              <p:cNvPr id="163" name="Google Shape;163;p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2" y="1200665"/>
                <a:ext cx="8153400" cy="4675639"/>
              </a:xfrm>
              <a:prstGeom prst="rect">
                <a:avLst/>
              </a:prstGeom>
              <a:blipFill>
                <a:blip r:embed="rId3"/>
                <a:stretch>
                  <a:fillRect l="-1571" t="-2738" r="-1496" b="-1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oogle Shape;164;p5"/>
          <p:cNvCxnSpPr/>
          <p:nvPr/>
        </p:nvCxnSpPr>
        <p:spPr>
          <a:xfrm>
            <a:off x="5617282" y="4532553"/>
            <a:ext cx="442692" cy="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65" name="Google Shape;165;p5"/>
          <p:cNvCxnSpPr/>
          <p:nvPr/>
        </p:nvCxnSpPr>
        <p:spPr>
          <a:xfrm>
            <a:off x="6479681" y="4222090"/>
            <a:ext cx="442692" cy="0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" name="object 3">
            <a:extLst>
              <a:ext uri="{FF2B5EF4-FFF2-40B4-BE49-F238E27FC236}">
                <a16:creationId xmlns:a16="http://schemas.microsoft.com/office/drawing/2014/main" id="{72AB8AE6-E73B-505B-6C92-E9D328375060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ECDA42F-3500-46BA-8357-4925177D7AB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0"/>
          <p:cNvSpPr txBox="1"/>
          <p:nvPr/>
        </p:nvSpPr>
        <p:spPr>
          <a:xfrm>
            <a:off x="167700" y="280067"/>
            <a:ext cx="8803218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AMAT: EXAMPLE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705" name="Google Shape;1705;p50"/>
          <p:cNvSpPr txBox="1"/>
          <p:nvPr/>
        </p:nvSpPr>
        <p:spPr>
          <a:xfrm>
            <a:off x="262919" y="1006538"/>
            <a:ext cx="861277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lang="en-US" sz="1600" b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a processor with a 1ns clock cycle time, a miss penalty of 20 clock cycles, a miss rate of 0.05 misses per instruction, and a cache access time (including hit detection) of 1 clock cycle.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Sought: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the read and write miss penalties are the same and ignoring other write stalls, find the AMAT for the processor.</a:t>
            </a:r>
            <a:endParaRPr/>
          </a:p>
        </p:txBody>
      </p:sp>
      <p:sp>
        <p:nvSpPr>
          <p:cNvPr id="1706" name="Google Shape;1706;p50"/>
          <p:cNvSpPr txBox="1"/>
          <p:nvPr/>
        </p:nvSpPr>
        <p:spPr>
          <a:xfrm>
            <a:off x="262919" y="2964115"/>
            <a:ext cx="11391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50"/>
          <p:cNvSpPr txBox="1"/>
          <p:nvPr/>
        </p:nvSpPr>
        <p:spPr>
          <a:xfrm>
            <a:off x="2102620" y="2964115"/>
            <a:ext cx="5786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AMAT= Time for a hit + (Miss rate × Miss Penalty)</a:t>
            </a:r>
            <a:endParaRPr/>
          </a:p>
        </p:txBody>
      </p:sp>
      <p:sp>
        <p:nvSpPr>
          <p:cNvPr id="1708" name="Google Shape;1708;p50"/>
          <p:cNvSpPr txBox="1"/>
          <p:nvPr/>
        </p:nvSpPr>
        <p:spPr>
          <a:xfrm>
            <a:off x="343489" y="3790406"/>
            <a:ext cx="7111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1) Time for a hit = cache access time = 1 clock cycles  × 1ns clock cycle time = 1ns </a:t>
            </a:r>
            <a:endParaRPr/>
          </a:p>
        </p:txBody>
      </p:sp>
      <p:sp>
        <p:nvSpPr>
          <p:cNvPr id="1709" name="Google Shape;1709;p50"/>
          <p:cNvSpPr txBox="1"/>
          <p:nvPr/>
        </p:nvSpPr>
        <p:spPr>
          <a:xfrm>
            <a:off x="343489" y="4314372"/>
            <a:ext cx="7111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2) Miss Penalty = 20 clock cycles  × 1ns clock cycle time = 20ns </a:t>
            </a:r>
            <a:endParaRPr/>
          </a:p>
        </p:txBody>
      </p:sp>
      <p:sp>
        <p:nvSpPr>
          <p:cNvPr id="1710" name="Google Shape;1710;p50"/>
          <p:cNvSpPr txBox="1"/>
          <p:nvPr/>
        </p:nvSpPr>
        <p:spPr>
          <a:xfrm>
            <a:off x="343489" y="4838338"/>
            <a:ext cx="71110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3) AMAT = 1ns + (0.05 × 20 ns) = 2 ns or 2 clock cycles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22E02ED-8549-6349-2744-02BB09E2DB2C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6B2E4A53-15C7-15B8-2EF0-7DC8CFFA84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/>
        </p:nvSpPr>
        <p:spPr>
          <a:xfrm>
            <a:off x="226482" y="308642"/>
            <a:ext cx="8741229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algn="ctr">
              <a:lnSpc>
                <a:spcPct val="90000"/>
              </a:lnSpc>
              <a:spcBef>
                <a:spcPts val="100"/>
              </a:spcBef>
              <a:buClr>
                <a:schemeClr val="dk1"/>
              </a:buClr>
              <a:buSzPts val="4400"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A TYPICAL MEMORY HIERARCHY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171" name="Google Shape;171;p6" descr="10%"/>
          <p:cNvSpPr/>
          <p:nvPr/>
        </p:nvSpPr>
        <p:spPr>
          <a:xfrm>
            <a:off x="4143980" y="3445625"/>
            <a:ext cx="1070767" cy="1243930"/>
          </a:xfrm>
          <a:prstGeom prst="rect">
            <a:avLst/>
          </a:prstGeom>
          <a:gradFill>
            <a:gsLst>
              <a:gs pos="0">
                <a:srgbClr val="FEF0F1"/>
              </a:gs>
              <a:gs pos="72494">
                <a:srgbClr val="ACACC8"/>
              </a:gs>
              <a:gs pos="96000">
                <a:srgbClr val="545480"/>
              </a:gs>
              <a:gs pos="100000">
                <a:srgbClr val="545480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(SRAM)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808086" y="2836542"/>
            <a:ext cx="2141284" cy="29713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289005" y="2807392"/>
            <a:ext cx="1322479" cy="3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Path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788988" y="3401398"/>
            <a:ext cx="1422400" cy="1347788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917056" y="3595452"/>
            <a:ext cx="10048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467600" y="2410798"/>
            <a:ext cx="1117600" cy="243205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467600" y="3233479"/>
            <a:ext cx="11509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(Disk)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636588" y="2639398"/>
            <a:ext cx="4926012" cy="2219325"/>
          </a:xfrm>
          <a:prstGeom prst="rect">
            <a:avLst/>
          </a:prstGeom>
          <a:gradFill>
            <a:gsLst>
              <a:gs pos="0">
                <a:srgbClr val="FEF0F1"/>
              </a:gs>
              <a:gs pos="72494">
                <a:srgbClr val="C0C0C0">
                  <a:alpha val="3921"/>
                </a:srgbClr>
              </a:gs>
              <a:gs pos="96000">
                <a:srgbClr val="969696"/>
              </a:gs>
              <a:gs pos="100000">
                <a:srgbClr val="969696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694306" y="2339349"/>
            <a:ext cx="1910781" cy="3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Processor Chip</a:t>
            </a:r>
            <a:endParaRPr/>
          </a:p>
        </p:txBody>
      </p:sp>
      <p:cxnSp>
        <p:nvCxnSpPr>
          <p:cNvPr id="180" name="Google Shape;180;p6"/>
          <p:cNvCxnSpPr/>
          <p:nvPr/>
        </p:nvCxnSpPr>
        <p:spPr>
          <a:xfrm rot="10800000" flipH="1">
            <a:off x="1022516" y="2185214"/>
            <a:ext cx="7126402" cy="2083929"/>
          </a:xfrm>
          <a:prstGeom prst="straightConnector1">
            <a:avLst/>
          </a:prstGeom>
          <a:noFill/>
          <a:ln w="41275" cap="flat" cmpd="sng">
            <a:solidFill>
              <a:srgbClr val="EC1322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6"/>
          <p:cNvCxnSpPr/>
          <p:nvPr/>
        </p:nvCxnSpPr>
        <p:spPr>
          <a:xfrm>
            <a:off x="2154238" y="4707911"/>
            <a:ext cx="6147080" cy="177645"/>
          </a:xfrm>
          <a:prstGeom prst="straightConnector1">
            <a:avLst/>
          </a:prstGeom>
          <a:noFill/>
          <a:ln w="41275" cap="flat" cmpd="sng">
            <a:solidFill>
              <a:srgbClr val="EC1322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2" name="Google Shape;182;p6"/>
          <p:cNvSpPr/>
          <p:nvPr/>
        </p:nvSpPr>
        <p:spPr>
          <a:xfrm>
            <a:off x="1053911" y="4309447"/>
            <a:ext cx="1060639" cy="387351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185068" y="4311851"/>
            <a:ext cx="10112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 descr="10%"/>
          <p:cNvSpPr/>
          <p:nvPr/>
        </p:nvSpPr>
        <p:spPr>
          <a:xfrm>
            <a:off x="5867400" y="3325198"/>
            <a:ext cx="1041400" cy="1350963"/>
          </a:xfrm>
          <a:prstGeom prst="rect">
            <a:avLst/>
          </a:prstGeom>
          <a:gradFill>
            <a:gsLst>
              <a:gs pos="0">
                <a:srgbClr val="FFEEBF"/>
              </a:gs>
              <a:gs pos="72494">
                <a:srgbClr val="FFCD3F"/>
              </a:gs>
              <a:gs pos="96000">
                <a:srgbClr val="C08E00"/>
              </a:gs>
              <a:gs pos="100000">
                <a:srgbClr val="C08E00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959475" y="3629998"/>
            <a:ext cx="91598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(DRAM)</a:t>
            </a:r>
            <a:endParaRPr/>
          </a:p>
        </p:txBody>
      </p:sp>
      <p:sp>
        <p:nvSpPr>
          <p:cNvPr id="186" name="Google Shape;186;p6"/>
          <p:cNvSpPr/>
          <p:nvPr/>
        </p:nvSpPr>
        <p:spPr>
          <a:xfrm>
            <a:off x="2963128" y="3727932"/>
            <a:ext cx="807244" cy="459100"/>
          </a:xfrm>
          <a:prstGeom prst="rect">
            <a:avLst/>
          </a:prstGeom>
          <a:gradFill>
            <a:gsLst>
              <a:gs pos="0">
                <a:srgbClr val="FEF0F1">
                  <a:alpha val="28627"/>
                </a:srgbClr>
              </a:gs>
              <a:gs pos="96000">
                <a:srgbClr val="7777A5"/>
              </a:gs>
              <a:gs pos="100000">
                <a:srgbClr val="7777A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Instr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438665" y="5617316"/>
            <a:ext cx="8489504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1356B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b="1" i="1" u="sng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Speed:</a:t>
            </a:r>
            <a:r>
              <a:rPr lang="en-US" sz="1800" b="1" i="1" u="none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1" u="none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1                  ~5                  ~10                    ~50                  &gt;10,000</a:t>
            </a:r>
            <a:endParaRPr sz="1800" b="1" i="1" u="none" strike="noStrike" cap="none">
              <a:solidFill>
                <a:srgbClr val="A1356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1356B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(clock cycles) </a:t>
            </a:r>
            <a:r>
              <a:rPr lang="en-US" sz="1400" b="0" i="1" u="none" strike="noStrike" cap="none">
                <a:solidFill>
                  <a:srgbClr val="A1356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660400" y="5043799"/>
            <a:ext cx="79248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A46C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7FA4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sng" strike="noStrike" cap="none">
                <a:solidFill>
                  <a:srgbClr val="7FA46C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800" b="1" i="1" u="none" strike="noStrike" cap="none">
                <a:solidFill>
                  <a:srgbClr val="7FA46C"/>
                </a:solidFill>
                <a:latin typeface="Arial"/>
                <a:ea typeface="Arial"/>
                <a:cs typeface="Arial"/>
                <a:sym typeface="Arial"/>
              </a:rPr>
              <a:t>:     </a:t>
            </a:r>
            <a:r>
              <a:rPr lang="en-US" sz="1800" b="0" i="1" u="none" strike="noStrike" cap="none">
                <a:solidFill>
                  <a:srgbClr val="7FA46C"/>
                </a:solidFill>
                <a:latin typeface="Arial"/>
                <a:ea typeface="Arial"/>
                <a:cs typeface="Arial"/>
                <a:sym typeface="Arial"/>
              </a:rPr>
              <a:t>highest           high               high                 medium               lowest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787375" y="1065890"/>
            <a:ext cx="7831162" cy="89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322"/>
              </a:buClr>
              <a:buSzPts val="1350"/>
              <a:buFont typeface="Arial"/>
              <a:buNone/>
            </a:pPr>
            <a:r>
              <a:rPr lang="en-US" sz="18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r>
              <a:rPr lang="en-US" sz="1800" b="0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C1322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1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principle of locality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give illusion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memory has the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cheapest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technology per bit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at the speed offered by the </a:t>
            </a:r>
            <a:r>
              <a:rPr lang="en-US" sz="1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fastest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technology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2951341" y="3742464"/>
            <a:ext cx="819031" cy="45300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2950835" y="4180784"/>
            <a:ext cx="823561" cy="498902"/>
          </a:xfrm>
          <a:prstGeom prst="rect">
            <a:avLst/>
          </a:prstGeom>
          <a:gradFill>
            <a:gsLst>
              <a:gs pos="0">
                <a:srgbClr val="FEF0F1">
                  <a:alpha val="28627"/>
                </a:srgbClr>
              </a:gs>
              <a:gs pos="96000">
                <a:srgbClr val="7777A5"/>
              </a:gs>
              <a:gs pos="100000">
                <a:srgbClr val="7777A5"/>
              </a:gs>
            </a:gsLst>
            <a:path path="circle">
              <a:fillToRect l="50000" t="50000" r="50000" b="50000"/>
            </a:path>
            <a:tileRect/>
          </a:gra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C1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977311" y="2814896"/>
            <a:ext cx="923331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DDR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672073" y="5312087"/>
            <a:ext cx="7924800" cy="26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FA46C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7FA46C"/>
                </a:solidFill>
                <a:latin typeface="Arial"/>
                <a:ea typeface="Arial"/>
                <a:cs typeface="Arial"/>
                <a:sym typeface="Arial"/>
              </a:rPr>
              <a:t> ($/bit)</a:t>
            </a:r>
            <a:endParaRPr sz="1600" b="0" i="1" u="none" strike="noStrike" cap="none">
              <a:solidFill>
                <a:srgbClr val="7FA4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006875" y="4214761"/>
            <a:ext cx="719750" cy="4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9B1EB20-E058-1639-6383-C0682222ADA3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23B5DC2C-B6B2-1AF2-6120-FFAA13A6EB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/>
        </p:nvSpPr>
        <p:spPr>
          <a:xfrm>
            <a:off x="312523" y="1081967"/>
            <a:ext cx="8153400" cy="120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Programs access a small part of address space at any time</a:t>
            </a:r>
            <a:endParaRPr/>
          </a:p>
          <a:p>
            <a:pPr marL="741363" marR="0" lvl="1" indent="-2460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90/10 rule:</a:t>
            </a:r>
            <a:r>
              <a:rPr lang="en-US" sz="1800" b="0" i="0" u="none" strike="noStrike" cap="none">
                <a:solidFill>
                  <a:srgbClr val="C08E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90% of time spent in 10% of the total code (loops)</a:t>
            </a:r>
            <a:endParaRPr/>
          </a:p>
          <a:p>
            <a:pPr marL="495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90% of memory accesses are to 10% of variables in a program</a:t>
            </a:r>
            <a:endParaRPr/>
          </a:p>
          <a:p>
            <a:pPr marL="495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          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279572" y="2440337"/>
            <a:ext cx="7729151" cy="243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memory access is </a:t>
            </a:r>
            <a:r>
              <a:rPr lang="en-US" sz="2000" b="1" i="0" u="sng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000" b="1" i="0" u="none" strike="noStrike" cap="none">
                <a:solidFill>
                  <a:srgbClr val="EC1322"/>
                </a:solidFill>
                <a:latin typeface="Arial"/>
                <a:ea typeface="Arial"/>
                <a:cs typeface="Arial"/>
                <a:sym typeface="Arial"/>
              </a:rPr>
              <a:t> uniformly distributed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execution and throughout memory range</a:t>
            </a:r>
            <a:endParaRPr/>
          </a:p>
          <a:p>
            <a:pPr marL="685800" marR="0" lvl="1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optimize to make the commonly used data fast:</a:t>
            </a:r>
            <a:endParaRPr/>
          </a:p>
          <a:p>
            <a:pPr marL="1146175" marR="0" lvl="2" indent="-176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the 10% commonly used in fast memory</a:t>
            </a:r>
            <a:endParaRPr/>
          </a:p>
          <a:p>
            <a:pPr marL="1146175" marR="0" lvl="2" indent="-176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the 90% not frequently used in slow memory</a:t>
            </a:r>
            <a:endParaRPr/>
          </a:p>
          <a:p>
            <a:pPr marL="96996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in improved performance vs. cost:</a:t>
            </a:r>
            <a:endParaRPr/>
          </a:p>
          <a:p>
            <a:pPr marL="1146175" marR="0" lvl="2" indent="-176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still has fast access time on average</a:t>
            </a:r>
            <a:endParaRPr/>
          </a:p>
          <a:p>
            <a:pPr marL="1146175" marR="0" lvl="2" indent="-176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still has low cost per bit on average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009913" y="145386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0028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90/10 rule:</a:t>
            </a:r>
            <a:r>
              <a:rPr lang="en-US" sz="1800" b="0" i="0" u="none" strike="noStrike" cap="none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8400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0" y="308642"/>
            <a:ext cx="9144000" cy="779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en-US" sz="3600" spc="-30" dirty="0">
                <a:latin typeface="Times New Roman"/>
                <a:ea typeface="+mj-ea"/>
                <a:cs typeface="Times New Roman"/>
                <a:sym typeface="Impact"/>
              </a:rPr>
              <a:t>WHY DOES MEMORY HIERARCHY WORK?</a:t>
            </a:r>
            <a:endParaRPr sz="3600" spc="-30" dirty="0">
              <a:latin typeface="Times New Roman"/>
              <a:ea typeface="+mj-ea"/>
              <a:cs typeface="Times New Roman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09006" y="5086654"/>
            <a:ext cx="8624016" cy="7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important property of computer programs used here is </a:t>
            </a:r>
            <a:r>
              <a:rPr lang="en-US" sz="2000" b="1" i="1">
                <a:solidFill>
                  <a:srgbClr val="840028"/>
                </a:solidFill>
                <a:latin typeface="Arial"/>
                <a:ea typeface="Arial"/>
                <a:cs typeface="Arial"/>
                <a:sym typeface="Arial"/>
              </a:rPr>
              <a:t>locality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6C2AAC1-566C-328C-358A-73086DAAE1C7}"/>
              </a:ext>
            </a:extLst>
          </p:cNvPr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77A23385-0CB2-2B51-F5E7-29DC404D6AB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The Principle of Locality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A8BED26F-58CE-DEB2-37E9-D557AFC11779}"/>
              </a:ext>
            </a:extLst>
          </p:cNvPr>
          <p:cNvSpPr txBox="1"/>
          <p:nvPr/>
        </p:nvSpPr>
        <p:spPr>
          <a:xfrm>
            <a:off x="227839" y="1238250"/>
            <a:ext cx="8686799" cy="3590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―most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precious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7150" indent="-3429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1811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000" b="1" spc="-50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  <a:r>
              <a:rPr sz="2000" b="1" spc="-40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63830" lvl="1" indent="-287020">
              <a:lnSpc>
                <a:spcPct val="100000"/>
              </a:lnSpc>
              <a:spcBef>
                <a:spcPts val="484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b="1" spc="-55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  <a:r>
              <a:rPr sz="2000" b="1" spc="-20" dirty="0">
                <a:solidFill>
                  <a:srgbClr val="FF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6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Temporal Locality in 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0E1A33A-EA39-A483-CBDA-E94F8D31E10A}"/>
              </a:ext>
            </a:extLst>
          </p:cNvPr>
          <p:cNvSpPr txBox="1"/>
          <p:nvPr/>
        </p:nvSpPr>
        <p:spPr>
          <a:xfrm>
            <a:off x="227839" y="1069044"/>
            <a:ext cx="8686798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079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F62834E-5BF6-497A-880E-9FC6F76177AC}"/>
              </a:ext>
            </a:extLst>
          </p:cNvPr>
          <p:cNvSpPr txBox="1"/>
          <p:nvPr/>
        </p:nvSpPr>
        <p:spPr>
          <a:xfrm>
            <a:off x="685800" y="5079882"/>
            <a:ext cx="80149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CE2EC4EE-0FCC-3A18-A197-CAB4E0F07CDC}"/>
              </a:ext>
            </a:extLst>
          </p:cNvPr>
          <p:cNvGrpSpPr/>
          <p:nvPr/>
        </p:nvGrpSpPr>
        <p:grpSpPr>
          <a:xfrm>
            <a:off x="2244090" y="3040318"/>
            <a:ext cx="4655820" cy="1885314"/>
            <a:chOff x="2667000" y="4114672"/>
            <a:chExt cx="4655820" cy="1885314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8329A03-74EA-F64E-8275-68993DF9A4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1383" y="4143755"/>
              <a:ext cx="4631435" cy="1856231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AE5A0E1-19E2-B191-3A45-F8FE9045B08B}"/>
                </a:ext>
              </a:extLst>
            </p:cNvPr>
            <p:cNvSpPr/>
            <p:nvPr/>
          </p:nvSpPr>
          <p:spPr>
            <a:xfrm>
              <a:off x="2667000" y="4114672"/>
              <a:ext cx="4527550" cy="1757680"/>
            </a:xfrm>
            <a:custGeom>
              <a:avLst/>
              <a:gdLst/>
              <a:ahLst/>
              <a:cxnLst/>
              <a:rect l="l" t="t" r="r" b="b"/>
              <a:pathLst>
                <a:path w="4527550" h="1757679">
                  <a:moveTo>
                    <a:pt x="4527550" y="0"/>
                  </a:moveTo>
                  <a:lnTo>
                    <a:pt x="0" y="0"/>
                  </a:lnTo>
                  <a:lnTo>
                    <a:pt x="0" y="1757426"/>
                  </a:lnTo>
                  <a:lnTo>
                    <a:pt x="4527550" y="1757426"/>
                  </a:lnTo>
                  <a:lnTo>
                    <a:pt x="45275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27DA284F-6CC5-37FC-3575-7215DCFBCF68}"/>
              </a:ext>
            </a:extLst>
          </p:cNvPr>
          <p:cNvGraphicFramePr>
            <a:graphicFrameLocks noGrp="1"/>
          </p:cNvGraphicFramePr>
          <p:nvPr/>
        </p:nvGraphicFramePr>
        <p:xfrm>
          <a:off x="2733801" y="3285516"/>
          <a:ext cx="3519170" cy="1073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Loop:</a:t>
                      </a:r>
                      <a:r>
                        <a:rPr sz="1800" spc="-8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lw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8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78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0(</a:t>
                      </a:r>
                      <a:r>
                        <a:rPr lang="en-US" sz="1800" spc="-10" dirty="0">
                          <a:latin typeface="Lucida Console"/>
                          <a:cs typeface="Lucida Console"/>
                        </a:rPr>
                        <a:t>$22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)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1694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lang="en-US" sz="180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00" spc="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lang="en-US" sz="1800" spc="-25" dirty="0">
                          <a:latin typeface="Lucida Console"/>
                          <a:cs typeface="Lucida Console"/>
                        </a:rPr>
                        <a:t>$10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694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sw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0(</a:t>
                      </a:r>
                      <a:r>
                        <a:rPr lang="en-US" sz="1800" spc="-10" dirty="0">
                          <a:latin typeface="Lucida Console"/>
                          <a:cs typeface="Lucida Console"/>
                        </a:rPr>
                        <a:t>$22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)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6940">
                        <a:lnSpc>
                          <a:spcPts val="1960"/>
                        </a:lnSpc>
                      </a:pPr>
                      <a:r>
                        <a:rPr sz="1800" spc="-20" dirty="0">
                          <a:latin typeface="Lucida Console"/>
                          <a:cs typeface="Lucida Console"/>
                        </a:rPr>
                        <a:t>addi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lang="en-US" sz="1800" spc="-20" dirty="0">
                          <a:latin typeface="Lucida Console"/>
                          <a:cs typeface="Lucida Console"/>
                        </a:rPr>
                        <a:t>$10</a:t>
                      </a:r>
                      <a:r>
                        <a:rPr sz="1800" spc="-20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960"/>
                        </a:lnSpc>
                      </a:pPr>
                      <a:r>
                        <a:rPr lang="en-US" sz="1800" dirty="0">
                          <a:latin typeface="Lucida Console"/>
                          <a:cs typeface="Lucida Console"/>
                        </a:rPr>
                        <a:t>$9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sz="18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1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800" spc="-50" dirty="0">
                          <a:latin typeface="Lucida Console"/>
                          <a:cs typeface="Lucida Console"/>
                        </a:rPr>
                        <a:t>4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09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6306</TotalTime>
  <Words>6248</Words>
  <Application>Microsoft Macintosh PowerPoint</Application>
  <PresentationFormat>On-screen Show (4:3)</PresentationFormat>
  <Paragraphs>1215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Arial Black</vt:lpstr>
      <vt:lpstr>Arial Narrow</vt:lpstr>
      <vt:lpstr>Calibri</vt:lpstr>
      <vt:lpstr>Cambria Math</vt:lpstr>
      <vt:lpstr>Courier New</vt:lpstr>
      <vt:lpstr>Impact</vt:lpstr>
      <vt:lpstr>Lucida Console</vt:lpstr>
      <vt:lpstr>Noto Sans Symbols</vt:lpstr>
      <vt:lpstr>Times New Roman</vt:lpstr>
      <vt:lpstr>Wingdings</vt:lpstr>
      <vt:lpstr>Office Theme</vt:lpstr>
      <vt:lpstr>CSCE 5610 Computer System Architecture</vt:lpstr>
      <vt:lpstr>PowerPoint Presentation</vt:lpstr>
      <vt:lpstr>PowerPoint Presentation</vt:lpstr>
      <vt:lpstr>Memory Technology</vt:lpstr>
      <vt:lpstr>PowerPoint Presentation</vt:lpstr>
      <vt:lpstr>PowerPoint Presentation</vt:lpstr>
      <vt:lpstr>PowerPoint Presentation</vt:lpstr>
      <vt:lpstr>The Principle of Locality</vt:lpstr>
      <vt:lpstr>Temporal Locality in Programs</vt:lpstr>
      <vt:lpstr>Temporal Locality in Data</vt:lpstr>
      <vt:lpstr>Spatial Locality in Programs</vt:lpstr>
      <vt:lpstr>Spatial Locality in Data</vt:lpstr>
      <vt:lpstr>PowerPoint Presentation</vt:lpstr>
      <vt:lpstr>Definitions: Hits and Misses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554</cp:revision>
  <dcterms:created xsi:type="dcterms:W3CDTF">2022-05-24T14:45:17Z</dcterms:created>
  <dcterms:modified xsi:type="dcterms:W3CDTF">2024-10-29T18:56:43Z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