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5244" r:id="rId3"/>
    <p:sldId id="5242" r:id="rId4"/>
    <p:sldId id="5243" r:id="rId5"/>
    <p:sldId id="5175" r:id="rId6"/>
    <p:sldId id="5210" r:id="rId7"/>
    <p:sldId id="5172" r:id="rId8"/>
    <p:sldId id="5211" r:id="rId9"/>
    <p:sldId id="5173" r:id="rId10"/>
    <p:sldId id="5212" r:id="rId11"/>
    <p:sldId id="5213" r:id="rId12"/>
    <p:sldId id="5214" r:id="rId13"/>
    <p:sldId id="5215" r:id="rId14"/>
    <p:sldId id="5174" r:id="rId15"/>
    <p:sldId id="5216" r:id="rId16"/>
    <p:sldId id="5217" r:id="rId17"/>
    <p:sldId id="5218" r:id="rId18"/>
    <p:sldId id="5193" r:id="rId19"/>
    <p:sldId id="5219" r:id="rId20"/>
    <p:sldId id="5221" r:id="rId21"/>
    <p:sldId id="5222" r:id="rId22"/>
    <p:sldId id="5199" r:id="rId23"/>
    <p:sldId id="5190" r:id="rId24"/>
    <p:sldId id="5224" r:id="rId25"/>
    <p:sldId id="5223" r:id="rId26"/>
    <p:sldId id="5225" r:id="rId27"/>
    <p:sldId id="5206" r:id="rId28"/>
    <p:sldId id="5184" r:id="rId29"/>
    <p:sldId id="5226" r:id="rId30"/>
    <p:sldId id="5187" r:id="rId31"/>
    <p:sldId id="5188" r:id="rId32"/>
    <p:sldId id="5178" r:id="rId33"/>
    <p:sldId id="5228" r:id="rId34"/>
    <p:sldId id="5229" r:id="rId35"/>
    <p:sldId id="5231" r:id="rId36"/>
    <p:sldId id="5230" r:id="rId37"/>
    <p:sldId id="5232" r:id="rId38"/>
    <p:sldId id="5233" r:id="rId39"/>
    <p:sldId id="5234" r:id="rId40"/>
    <p:sldId id="5235" r:id="rId41"/>
    <p:sldId id="5236" r:id="rId42"/>
    <p:sldId id="5237" r:id="rId43"/>
    <p:sldId id="5238" r:id="rId44"/>
    <p:sldId id="5239" r:id="rId45"/>
    <p:sldId id="5240" r:id="rId46"/>
    <p:sldId id="5241" r:id="rId47"/>
    <p:sldId id="5195" r:id="rId48"/>
    <p:sldId id="5202" r:id="rId49"/>
    <p:sldId id="5209" r:id="rId50"/>
    <p:sldId id="5203" r:id="rId51"/>
    <p:sldId id="5204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370" autoAdjust="0"/>
  </p:normalViewPr>
  <p:slideViewPr>
    <p:cSldViewPr>
      <p:cViewPr>
        <p:scale>
          <a:sx n="81" d="100"/>
          <a:sy n="81" d="100"/>
        </p:scale>
        <p:origin x="2520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Virtual address to physical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Physical to page offset.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pngall.com/hard-disk-drive-png/download/5389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hard-disk-drive-png/download/5389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jp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Virtual Memory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#2: Holes in our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066800"/>
            <a:ext cx="8686799" cy="7543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programs share the memory?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put them?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A5356DE-6171-D9B4-C27F-6611849E45DB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8C933-FB23-8B1F-B031-D29F910994A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4CF0A9A-B626-69FA-7435-543B75A1D8B6}"/>
              </a:ext>
            </a:extLst>
          </p:cNvPr>
          <p:cNvSpPr/>
          <p:nvPr/>
        </p:nvSpPr>
        <p:spPr>
          <a:xfrm>
            <a:off x="1952064" y="3590130"/>
            <a:ext cx="1371599" cy="754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952E6-6652-D25E-3C26-FD2C5ACCDDF9}"/>
              </a:ext>
            </a:extLst>
          </p:cNvPr>
          <p:cNvSpPr/>
          <p:nvPr/>
        </p:nvSpPr>
        <p:spPr>
          <a:xfrm>
            <a:off x="1952064" y="4344439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2FC1A-FABF-F915-9576-3070D2D63346}"/>
              </a:ext>
            </a:extLst>
          </p:cNvPr>
          <p:cNvSpPr/>
          <p:nvPr/>
        </p:nvSpPr>
        <p:spPr>
          <a:xfrm>
            <a:off x="6667500" y="1600200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/>
              <p:nvPr/>
            </p:nvSpPr>
            <p:spPr>
              <a:xfrm>
                <a:off x="4114800" y="3179802"/>
                <a:ext cx="3991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1. 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Programs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fit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They use 3GB of memory, leaving </a:t>
                </a:r>
                <a:r>
                  <a:rPr lang="en-US" b="1" dirty="0">
                    <a:solidFill>
                      <a:srgbClr val="FF0000"/>
                    </a:solidFill>
                  </a:rPr>
                  <a:t>1GB free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179802"/>
                <a:ext cx="3991862" cy="553998"/>
              </a:xfrm>
              <a:prstGeom prst="rect">
                <a:avLst/>
              </a:prstGeom>
              <a:blipFill>
                <a:blip r:embed="rId6"/>
                <a:stretch>
                  <a:fillRect l="-3511" r="-305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64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#2: Holes in our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066800"/>
            <a:ext cx="8686799" cy="7543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programs share the memory?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put them?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A5356DE-6171-D9B4-C27F-6611849E45DB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8C933-FB23-8B1F-B031-D29F910994A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4C952E6-6652-D25E-3C26-FD2C5ACCDDF9}"/>
              </a:ext>
            </a:extLst>
          </p:cNvPr>
          <p:cNvSpPr/>
          <p:nvPr/>
        </p:nvSpPr>
        <p:spPr>
          <a:xfrm>
            <a:off x="1952064" y="4344439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2FC1A-FABF-F915-9576-3070D2D63346}"/>
              </a:ext>
            </a:extLst>
          </p:cNvPr>
          <p:cNvSpPr/>
          <p:nvPr/>
        </p:nvSpPr>
        <p:spPr>
          <a:xfrm>
            <a:off x="6667500" y="1600200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/>
              <p:nvPr/>
            </p:nvSpPr>
            <p:spPr>
              <a:xfrm>
                <a:off x="4114800" y="3179802"/>
                <a:ext cx="4595617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Programs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They use 3GB of memory, leaving </a:t>
                </a:r>
                <a:r>
                  <a:rPr lang="en-US" b="1" dirty="0">
                    <a:solidFill>
                      <a:srgbClr val="FF0000"/>
                    </a:solidFill>
                  </a:rPr>
                  <a:t>1GB free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2. Quit Program 1</a:t>
                </a:r>
              </a:p>
              <a:p>
                <a:r>
                  <a:rPr lang="en-US" dirty="0"/>
                  <a:t>Program 2 uses 2GB of memory, leaving </a:t>
                </a:r>
                <a:r>
                  <a:rPr lang="en-US" b="1" dirty="0">
                    <a:solidFill>
                      <a:srgbClr val="FF0000"/>
                    </a:solidFill>
                  </a:rPr>
                  <a:t>2GB free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179802"/>
                <a:ext cx="4595617" cy="1384995"/>
              </a:xfrm>
              <a:prstGeom prst="rect">
                <a:avLst/>
              </a:prstGeom>
              <a:blipFill>
                <a:blip r:embed="rId6"/>
                <a:stretch>
                  <a:fillRect l="-3050" t="-5727" r="-2520" b="-9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6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#2: Holes in our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066800"/>
            <a:ext cx="8686799" cy="7543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programs share the memory?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put them?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A5356DE-6171-D9B4-C27F-6611849E45DB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8C933-FB23-8B1F-B031-D29F910994A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4C952E6-6652-D25E-3C26-FD2C5ACCDDF9}"/>
              </a:ext>
            </a:extLst>
          </p:cNvPr>
          <p:cNvSpPr/>
          <p:nvPr/>
        </p:nvSpPr>
        <p:spPr>
          <a:xfrm>
            <a:off x="1952064" y="4344439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2FC1A-FABF-F915-9576-3070D2D63346}"/>
              </a:ext>
            </a:extLst>
          </p:cNvPr>
          <p:cNvSpPr/>
          <p:nvPr/>
        </p:nvSpPr>
        <p:spPr>
          <a:xfrm>
            <a:off x="6667500" y="1600200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/>
              <p:nvPr/>
            </p:nvSpPr>
            <p:spPr>
              <a:xfrm>
                <a:off x="4114800" y="3179802"/>
                <a:ext cx="4607287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Programs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They use 3GB of memory, leaving </a:t>
                </a:r>
                <a:r>
                  <a:rPr lang="en-US" b="1" dirty="0">
                    <a:solidFill>
                      <a:srgbClr val="FF0000"/>
                    </a:solidFill>
                  </a:rPr>
                  <a:t>1GB free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2. Quit Program 1</a:t>
                </a:r>
              </a:p>
              <a:p>
                <a:r>
                  <a:rPr lang="en-US" dirty="0"/>
                  <a:t>Program 2 uses 2GB of memory, leaving </a:t>
                </a:r>
                <a:r>
                  <a:rPr lang="en-US" b="1" dirty="0">
                    <a:solidFill>
                      <a:srgbClr val="FF0000"/>
                    </a:solidFill>
                  </a:rPr>
                  <a:t>2GB free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3. Can’t run Program 3</a:t>
                </a:r>
              </a:p>
              <a:p>
                <a:r>
                  <a:rPr lang="en-US" dirty="0"/>
                  <a:t>Even though we have enough free space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9CC52F-4BF1-25E6-D5C0-DCC6C24D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179802"/>
                <a:ext cx="4607287" cy="2215991"/>
              </a:xfrm>
              <a:prstGeom prst="rect">
                <a:avLst/>
              </a:prstGeom>
              <a:blipFill>
                <a:blip r:embed="rId6"/>
                <a:stretch>
                  <a:fillRect l="-3042" t="-3581" r="-2249" b="-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8C983FE-8AE6-91E5-095E-68FB10D7473F}"/>
              </a:ext>
            </a:extLst>
          </p:cNvPr>
          <p:cNvSpPr txBox="1"/>
          <p:nvPr/>
        </p:nvSpPr>
        <p:spPr>
          <a:xfrm>
            <a:off x="4114800" y="5545286"/>
            <a:ext cx="4572000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fragmentation</a:t>
            </a:r>
          </a:p>
        </p:txBody>
      </p:sp>
    </p:spTree>
    <p:extLst>
      <p:ext uri="{BB962C8B-B14F-4D97-AF65-F5344CB8AC3E}">
        <p14:creationId xmlns:p14="http://schemas.microsoft.com/office/powerpoint/2010/main" val="5690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#3: How do we keep programs secure?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066800"/>
            <a:ext cx="8686799" cy="154939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can access any 32-bit memory address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multiple programs access the same address?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1024($0)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corrupt or crash each other: security and reliability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A5356DE-6171-D9B4-C27F-6611849E4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32424"/>
              </p:ext>
            </p:extLst>
          </p:nvPr>
        </p:nvGraphicFramePr>
        <p:xfrm>
          <a:off x="37719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8C933-FB23-8B1F-B031-D29F910994AD}"/>
              </a:ext>
            </a:extLst>
          </p:cNvPr>
          <p:cNvSpPr txBox="1"/>
          <p:nvPr/>
        </p:nvSpPr>
        <p:spPr>
          <a:xfrm>
            <a:off x="33528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33C7A-2BD1-DD75-789E-30683AA859A3}"/>
              </a:ext>
            </a:extLst>
          </p:cNvPr>
          <p:cNvSpPr/>
          <p:nvPr/>
        </p:nvSpPr>
        <p:spPr>
          <a:xfrm>
            <a:off x="1143000" y="3576683"/>
            <a:ext cx="1295400" cy="754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BA975A-0E63-7807-9820-594342E1EA22}"/>
              </a:ext>
            </a:extLst>
          </p:cNvPr>
          <p:cNvSpPr/>
          <p:nvPr/>
        </p:nvSpPr>
        <p:spPr>
          <a:xfrm>
            <a:off x="1143000" y="4462825"/>
            <a:ext cx="1295400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5F9094-BF22-9228-5FEC-69184AC60EE4}"/>
              </a:ext>
            </a:extLst>
          </p:cNvPr>
          <p:cNvCxnSpPr>
            <a:stCxn id="15" idx="3"/>
          </p:cNvCxnSpPr>
          <p:nvPr/>
        </p:nvCxnSpPr>
        <p:spPr>
          <a:xfrm>
            <a:off x="2438400" y="3953838"/>
            <a:ext cx="1333500" cy="5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AFA699-4637-6ADA-219F-409DBB08F9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38400" y="4470889"/>
            <a:ext cx="1333500" cy="6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Problems with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219200"/>
            <a:ext cx="8611361" cy="22735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programs have access to the same 32-bit memory space:</a:t>
            </a:r>
            <a:endParaRPr lang="en-US" sz="2000" b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crash if less than 4GB of RAM memory in the system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run out of space if we run multiple programs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corrupt other programs’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this?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Problems with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219200"/>
            <a:ext cx="8611361" cy="2632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programs have access to the same 32-bit memory space:</a:t>
            </a:r>
            <a:endParaRPr lang="en-US" sz="2000" b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crash if less than 4GB of RAM memory in the system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run out of space if we run multiple programs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corrupt other programs’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this?</a:t>
            </a:r>
          </a:p>
          <a:p>
            <a:pPr marL="812800" marR="351790" lvl="1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the problem: “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memory 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Problems with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219200"/>
            <a:ext cx="8611361" cy="406887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programs have access to the same 32-bit memory space:</a:t>
            </a:r>
            <a:endParaRPr lang="en-US" sz="2000" b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crash if less than 4GB of RAM memory in the system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run out of space if we run multiple programs</a:t>
            </a:r>
          </a:p>
          <a:p>
            <a:pPr marL="812800" marR="5080" lvl="1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corrupt other programs’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this?</a:t>
            </a:r>
          </a:p>
          <a:p>
            <a:pPr marL="812800" marR="351790" lvl="1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the problem: “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memory 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12800" marR="351790" lvl="1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give each program it’s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12800" marR="351790" lvl="1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we can:</a:t>
            </a:r>
          </a:p>
          <a:p>
            <a:pPr marL="1270000" marR="351790" lvl="2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program’s memory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 and even move it to disk if we run out of 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4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6F807F3-289A-CA76-B23E-2AA94E08A157}"/>
              </a:ext>
            </a:extLst>
          </p:cNvPr>
          <p:cNvSpPr txBox="1"/>
          <p:nvPr/>
        </p:nvSpPr>
        <p:spPr>
          <a:xfrm>
            <a:off x="228600" y="2743200"/>
            <a:ext cx="8686798" cy="59439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Virtual Memory?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Indirection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769C5DFD-63A7-850E-91F9-98F699D7B37B}"/>
              </a:ext>
            </a:extLst>
          </p:cNvPr>
          <p:cNvSpPr txBox="1"/>
          <p:nvPr/>
        </p:nvSpPr>
        <p:spPr>
          <a:xfrm>
            <a:off x="227839" y="1396231"/>
            <a:ext cx="6688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“Any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indirection”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0C91EEF-9D2C-F482-EC06-6E6FF6B19953}"/>
              </a:ext>
            </a:extLst>
          </p:cNvPr>
          <p:cNvSpPr txBox="1"/>
          <p:nvPr/>
        </p:nvSpPr>
        <p:spPr>
          <a:xfrm>
            <a:off x="227839" y="2562599"/>
            <a:ext cx="2225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600" b="1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2C7F41A-E42C-98C9-9901-544757929E35}"/>
              </a:ext>
            </a:extLst>
          </p:cNvPr>
          <p:cNvSpPr txBox="1"/>
          <p:nvPr/>
        </p:nvSpPr>
        <p:spPr>
          <a:xfrm>
            <a:off x="227839" y="3730999"/>
            <a:ext cx="1909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b="1" dirty="0">
                <a:solidFill>
                  <a:srgbClr val="0394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spc="-25" dirty="0">
                <a:solidFill>
                  <a:srgbClr val="0394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rgbClr val="0394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7">
            <a:extLst>
              <a:ext uri="{FF2B5EF4-FFF2-40B4-BE49-F238E27FC236}">
                <a16:creationId xmlns:a16="http://schemas.microsoft.com/office/drawing/2014/main" id="{B61C910E-C22A-26DA-2859-477B95A6204F}"/>
              </a:ext>
            </a:extLst>
          </p:cNvPr>
          <p:cNvGrpSpPr/>
          <p:nvPr/>
        </p:nvGrpSpPr>
        <p:grpSpPr>
          <a:xfrm>
            <a:off x="1968951" y="3055282"/>
            <a:ext cx="4752340" cy="481330"/>
            <a:chOff x="2673926" y="3511346"/>
            <a:chExt cx="4752340" cy="481330"/>
          </a:xfrm>
        </p:grpSpPr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D263C4E6-03E8-1C2C-EBBB-9832D77C0878}"/>
                </a:ext>
              </a:extLst>
            </p:cNvPr>
            <p:cNvSpPr/>
            <p:nvPr/>
          </p:nvSpPr>
          <p:spPr>
            <a:xfrm>
              <a:off x="7245925" y="3525634"/>
              <a:ext cx="165735" cy="452755"/>
            </a:xfrm>
            <a:custGeom>
              <a:avLst/>
              <a:gdLst/>
              <a:ahLst/>
              <a:cxnLst/>
              <a:rect l="l" t="t" r="r" b="b"/>
              <a:pathLst>
                <a:path w="165734" h="452754">
                  <a:moveTo>
                    <a:pt x="0" y="0"/>
                  </a:moveTo>
                  <a:lnTo>
                    <a:pt x="165719" y="0"/>
                  </a:lnTo>
                  <a:lnTo>
                    <a:pt x="165719" y="452190"/>
                  </a:lnTo>
                  <a:lnTo>
                    <a:pt x="0" y="45219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99F294F4-8142-57FD-289E-0A0EB818C168}"/>
                </a:ext>
              </a:extLst>
            </p:cNvPr>
            <p:cNvSpPr/>
            <p:nvPr/>
          </p:nvSpPr>
          <p:spPr>
            <a:xfrm>
              <a:off x="2673926" y="3751729"/>
              <a:ext cx="4543425" cy="0"/>
            </a:xfrm>
            <a:custGeom>
              <a:avLst/>
              <a:gdLst/>
              <a:ahLst/>
              <a:cxnLst/>
              <a:rect l="l" t="t" r="r" b="b"/>
              <a:pathLst>
                <a:path w="4543425">
                  <a:moveTo>
                    <a:pt x="0" y="0"/>
                  </a:moveTo>
                  <a:lnTo>
                    <a:pt x="454342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BF349D13-CDF5-B326-23B0-1B75FDCB8360}"/>
                </a:ext>
              </a:extLst>
            </p:cNvPr>
            <p:cNvSpPr/>
            <p:nvPr/>
          </p:nvSpPr>
          <p:spPr>
            <a:xfrm>
              <a:off x="7160200" y="370886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52FF3356-37AD-1CC3-9738-DB75342877B7}"/>
              </a:ext>
            </a:extLst>
          </p:cNvPr>
          <p:cNvSpPr txBox="1"/>
          <p:nvPr/>
        </p:nvSpPr>
        <p:spPr>
          <a:xfrm>
            <a:off x="1899764" y="2987818"/>
            <a:ext cx="695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D46589B-FC02-FBD0-4C58-CD64F037AC6E}"/>
              </a:ext>
            </a:extLst>
          </p:cNvPr>
          <p:cNvSpPr txBox="1"/>
          <p:nvPr/>
        </p:nvSpPr>
        <p:spPr>
          <a:xfrm>
            <a:off x="6679582" y="3122289"/>
            <a:ext cx="685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E1DB6774-EB85-4298-876B-44653EB7EF32}"/>
              </a:ext>
            </a:extLst>
          </p:cNvPr>
          <p:cNvGrpSpPr/>
          <p:nvPr/>
        </p:nvGrpSpPr>
        <p:grpSpPr>
          <a:xfrm>
            <a:off x="4627724" y="4332754"/>
            <a:ext cx="2093595" cy="481330"/>
            <a:chOff x="5332699" y="4788818"/>
            <a:chExt cx="2093595" cy="48133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B6D19D6-6866-558C-7719-F3F2498D70A8}"/>
                </a:ext>
              </a:extLst>
            </p:cNvPr>
            <p:cNvSpPr/>
            <p:nvPr/>
          </p:nvSpPr>
          <p:spPr>
            <a:xfrm>
              <a:off x="7245925" y="4803105"/>
              <a:ext cx="165735" cy="452755"/>
            </a:xfrm>
            <a:custGeom>
              <a:avLst/>
              <a:gdLst/>
              <a:ahLst/>
              <a:cxnLst/>
              <a:rect l="l" t="t" r="r" b="b"/>
              <a:pathLst>
                <a:path w="165734" h="452754">
                  <a:moveTo>
                    <a:pt x="0" y="0"/>
                  </a:moveTo>
                  <a:lnTo>
                    <a:pt x="165719" y="0"/>
                  </a:lnTo>
                  <a:lnTo>
                    <a:pt x="165719" y="452190"/>
                  </a:lnTo>
                  <a:lnTo>
                    <a:pt x="0" y="45219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BEEE4706-5634-5E19-F03B-105C80D1FAE9}"/>
                </a:ext>
              </a:extLst>
            </p:cNvPr>
            <p:cNvSpPr/>
            <p:nvPr/>
          </p:nvSpPr>
          <p:spPr>
            <a:xfrm>
              <a:off x="5375562" y="5029199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18414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7A8726FC-D8A9-2F55-B058-4C3088A0B76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2699" y="4986337"/>
              <a:ext cx="85725" cy="85725"/>
            </a:xfrm>
            <a:prstGeom prst="rect">
              <a:avLst/>
            </a:prstGeom>
          </p:spPr>
        </p:pic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1DBDFFA-583C-59CA-744B-C4E4F3A742C8}"/>
                </a:ext>
              </a:extLst>
            </p:cNvPr>
            <p:cNvSpPr/>
            <p:nvPr/>
          </p:nvSpPr>
          <p:spPr>
            <a:xfrm>
              <a:off x="7159912" y="4986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object 18">
            <a:extLst>
              <a:ext uri="{FF2B5EF4-FFF2-40B4-BE49-F238E27FC236}">
                <a16:creationId xmlns:a16="http://schemas.microsoft.com/office/drawing/2014/main" id="{3753A8D0-3922-78D5-3225-63AD8C4913C2}"/>
              </a:ext>
            </a:extLst>
          </p:cNvPr>
          <p:cNvSpPr txBox="1"/>
          <p:nvPr/>
        </p:nvSpPr>
        <p:spPr>
          <a:xfrm>
            <a:off x="1899764" y="4265289"/>
            <a:ext cx="695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77656B97-45BF-97A9-1555-C1539C4186BC}"/>
              </a:ext>
            </a:extLst>
          </p:cNvPr>
          <p:cNvSpPr txBox="1"/>
          <p:nvPr/>
        </p:nvSpPr>
        <p:spPr>
          <a:xfrm>
            <a:off x="6679582" y="4399759"/>
            <a:ext cx="685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20">
            <a:extLst>
              <a:ext uri="{FF2B5EF4-FFF2-40B4-BE49-F238E27FC236}">
                <a16:creationId xmlns:a16="http://schemas.microsoft.com/office/drawing/2014/main" id="{131A03CF-8A3D-701A-152D-A9A89CA640C5}"/>
              </a:ext>
            </a:extLst>
          </p:cNvPr>
          <p:cNvGrpSpPr/>
          <p:nvPr/>
        </p:nvGrpSpPr>
        <p:grpSpPr>
          <a:xfrm>
            <a:off x="1968951" y="4530273"/>
            <a:ext cx="2494280" cy="85725"/>
            <a:chOff x="2673926" y="4986337"/>
            <a:chExt cx="2494280" cy="85725"/>
          </a:xfrm>
        </p:grpSpPr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2A473190-1EAC-4968-B377-75A40EFDA94A}"/>
                </a:ext>
              </a:extLst>
            </p:cNvPr>
            <p:cNvSpPr/>
            <p:nvPr/>
          </p:nvSpPr>
          <p:spPr>
            <a:xfrm>
              <a:off x="2673926" y="5029200"/>
              <a:ext cx="2465705" cy="0"/>
            </a:xfrm>
            <a:custGeom>
              <a:avLst/>
              <a:gdLst/>
              <a:ahLst/>
              <a:cxnLst/>
              <a:rect l="l" t="t" r="r" b="b"/>
              <a:pathLst>
                <a:path w="2465704">
                  <a:moveTo>
                    <a:pt x="0" y="0"/>
                  </a:moveTo>
                  <a:lnTo>
                    <a:pt x="246538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B90D9EF7-C2DE-B13D-D3D4-61321D44ED74}"/>
                </a:ext>
              </a:extLst>
            </p:cNvPr>
            <p:cNvSpPr/>
            <p:nvPr/>
          </p:nvSpPr>
          <p:spPr>
            <a:xfrm>
              <a:off x="5082164" y="4986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bject 23">
            <a:extLst>
              <a:ext uri="{FF2B5EF4-FFF2-40B4-BE49-F238E27FC236}">
                <a16:creationId xmlns:a16="http://schemas.microsoft.com/office/drawing/2014/main" id="{19F61A87-1A1C-156E-3D0A-2445CFFC8B33}"/>
              </a:ext>
            </a:extLst>
          </p:cNvPr>
          <p:cNvSpPr/>
          <p:nvPr/>
        </p:nvSpPr>
        <p:spPr>
          <a:xfrm>
            <a:off x="4462770" y="4347041"/>
            <a:ext cx="415925" cy="452755"/>
          </a:xfrm>
          <a:custGeom>
            <a:avLst/>
            <a:gdLst/>
            <a:ahLst/>
            <a:cxnLst/>
            <a:rect l="l" t="t" r="r" b="b"/>
            <a:pathLst>
              <a:path w="415925" h="452754">
                <a:moveTo>
                  <a:pt x="0" y="0"/>
                </a:moveTo>
                <a:lnTo>
                  <a:pt x="415635" y="0"/>
                </a:lnTo>
                <a:lnTo>
                  <a:pt x="415635" y="452190"/>
                </a:lnTo>
                <a:lnTo>
                  <a:pt x="0" y="45219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D1882B0B-74D9-47EE-31B4-C018D2946ECD}"/>
              </a:ext>
            </a:extLst>
          </p:cNvPr>
          <p:cNvSpPr/>
          <p:nvPr/>
        </p:nvSpPr>
        <p:spPr>
          <a:xfrm>
            <a:off x="6540950" y="4952158"/>
            <a:ext cx="165735" cy="452755"/>
          </a:xfrm>
          <a:custGeom>
            <a:avLst/>
            <a:gdLst/>
            <a:ahLst/>
            <a:cxnLst/>
            <a:rect l="l" t="t" r="r" b="b"/>
            <a:pathLst>
              <a:path w="165734" h="452754">
                <a:moveTo>
                  <a:pt x="0" y="0"/>
                </a:moveTo>
                <a:lnTo>
                  <a:pt x="165719" y="0"/>
                </a:lnTo>
                <a:lnTo>
                  <a:pt x="165719" y="452191"/>
                </a:lnTo>
                <a:lnTo>
                  <a:pt x="0" y="452191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3888D3BE-D03F-EE84-A9DF-21C76976B048}"/>
              </a:ext>
            </a:extLst>
          </p:cNvPr>
          <p:cNvSpPr txBox="1"/>
          <p:nvPr/>
        </p:nvSpPr>
        <p:spPr>
          <a:xfrm>
            <a:off x="6679582" y="5004877"/>
            <a:ext cx="685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object 26">
            <a:extLst>
              <a:ext uri="{FF2B5EF4-FFF2-40B4-BE49-F238E27FC236}">
                <a16:creationId xmlns:a16="http://schemas.microsoft.com/office/drawing/2014/main" id="{4020CEE0-373F-82DA-A274-FB256EDC86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3679" y="1880517"/>
            <a:ext cx="890017" cy="1050956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1C817DC3-1A40-1B50-9823-BD5C00F8D1C4}"/>
              </a:ext>
            </a:extLst>
          </p:cNvPr>
          <p:cNvSpPr txBox="1"/>
          <p:nvPr/>
        </p:nvSpPr>
        <p:spPr>
          <a:xfrm>
            <a:off x="227839" y="5466013"/>
            <a:ext cx="7871459" cy="11201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>
              <a:lnSpc>
                <a:spcPct val="99400"/>
              </a:lnSpc>
              <a:spcBef>
                <a:spcPts val="49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(DNS)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&gt;IP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portability),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snail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forwarding),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911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office),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65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Virtual memory is a layer of indirection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7602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“Any problem in Computer Science can be solved by adding indirection”</a:t>
            </a: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takes program addresses and maps them to RAM addresses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82BE6A-2FC9-F606-3F63-7BDA63B07B9A}"/>
              </a:ext>
            </a:extLst>
          </p:cNvPr>
          <p:cNvCxnSpPr/>
          <p:nvPr/>
        </p:nvCxnSpPr>
        <p:spPr>
          <a:xfrm>
            <a:off x="4572000" y="1905000"/>
            <a:ext cx="0" cy="46482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077E-5685-B7C8-76F5-E606213DE7A2}"/>
              </a:ext>
            </a:extLst>
          </p:cNvPr>
          <p:cNvSpPr txBox="1"/>
          <p:nvPr/>
        </p:nvSpPr>
        <p:spPr>
          <a:xfrm>
            <a:off x="1219200" y="1981200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Virtual Memory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6E29D-6008-5603-2589-D7D893F92E40}"/>
              </a:ext>
            </a:extLst>
          </p:cNvPr>
          <p:cNvSpPr txBox="1"/>
          <p:nvPr/>
        </p:nvSpPr>
        <p:spPr>
          <a:xfrm>
            <a:off x="723900" y="2339684"/>
            <a:ext cx="3657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= RAM Address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A40314C-F22B-9E76-47AB-E413D587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5" y="3505200"/>
            <a:ext cx="4197161" cy="22678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CE348F-852E-4997-A844-BFA6040B9299}"/>
              </a:ext>
            </a:extLst>
          </p:cNvPr>
          <p:cNvSpPr txBox="1"/>
          <p:nvPr/>
        </p:nvSpPr>
        <p:spPr>
          <a:xfrm>
            <a:off x="5676901" y="193189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Virtual Memory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721E8-8643-6617-B61C-F4EE3936F2DB}"/>
              </a:ext>
            </a:extLst>
          </p:cNvPr>
          <p:cNvSpPr txBox="1"/>
          <p:nvPr/>
        </p:nvSpPr>
        <p:spPr>
          <a:xfrm>
            <a:off x="4876799" y="2290378"/>
            <a:ext cx="396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map to RAM Address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F855183-66F7-749D-A515-4883E9D70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428999"/>
            <a:ext cx="4072398" cy="23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5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Processes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6F807F3-289A-CA76-B23E-2AA94E08A157}"/>
              </a:ext>
            </a:extLst>
          </p:cNvPr>
          <p:cNvSpPr txBox="1"/>
          <p:nvPr/>
        </p:nvSpPr>
        <p:spPr>
          <a:xfrm>
            <a:off x="227840" y="1223993"/>
            <a:ext cx="8686798" cy="101758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Deﬁni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“program”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“processor”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4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#1 not enough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7602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some of the program’s address space to the disk</a:t>
            </a: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need it, we bring it into memory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BF535B2-CEBB-4CF0-6BE8-5F5C3927AA00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0F0714-B312-A9A5-A6CE-94E319A6B003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93A49-1A35-EA96-31ED-DEC9361DE00A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93A49-1A35-EA96-31ED-DEC9361DE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17C70-7AF6-97F0-75BA-34840A24D427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917C70-7AF6-97F0-75BA-34840A24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B3921-F13A-F07C-CFA1-C4FD31423A6C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B3921-F13A-F07C-CFA1-C4FD3142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A3E5886-B09C-A5F9-99B9-D4C49CE8BBCE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601570"/>
          <a:ext cx="1371600" cy="5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3833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4B89B5-5CCE-F30E-929F-5066610BEBCA}"/>
              </a:ext>
            </a:extLst>
          </p:cNvPr>
          <p:cNvSpPr txBox="1"/>
          <p:nvPr/>
        </p:nvSpPr>
        <p:spPr>
          <a:xfrm>
            <a:off x="4838700" y="2942795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30-bit 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F1EB69C-1B06-DE1C-A435-0C69DBBBACF6}"/>
              </a:ext>
            </a:extLst>
          </p:cNvPr>
          <p:cNvSpPr txBox="1"/>
          <p:nvPr/>
        </p:nvSpPr>
        <p:spPr>
          <a:xfrm>
            <a:off x="3688451" y="4108596"/>
            <a:ext cx="1104900" cy="553998"/>
          </a:xfrm>
          <a:prstGeom prst="rect">
            <a:avLst/>
          </a:prstGeom>
          <a:solidFill>
            <a:srgbClr val="F5D2D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Times New Roman"/>
                <a:cs typeface="Times New Roman"/>
              </a:rPr>
              <a:t>map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18" name="Picture 17" descr="A close-up of a hard drive&#10;&#10;Description automatically generated">
            <a:extLst>
              <a:ext uri="{FF2B5EF4-FFF2-40B4-BE49-F238E27FC236}">
                <a16:creationId xmlns:a16="http://schemas.microsoft.com/office/drawing/2014/main" id="{9B6C6B93-47B1-E972-A227-028E4C4FD0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34000" y="4488867"/>
            <a:ext cx="1371600" cy="11853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C52C1E-8EF1-765F-637B-26596B676C6E}"/>
              </a:ext>
            </a:extLst>
          </p:cNvPr>
          <p:cNvSpPr txBox="1"/>
          <p:nvPr/>
        </p:nvSpPr>
        <p:spPr>
          <a:xfrm>
            <a:off x="3009902" y="1940076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Virtual Memory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7BC9C-5909-A751-F2D1-F1D2E528D755}"/>
              </a:ext>
            </a:extLst>
          </p:cNvPr>
          <p:cNvSpPr txBox="1"/>
          <p:nvPr/>
        </p:nvSpPr>
        <p:spPr>
          <a:xfrm>
            <a:off x="2209800" y="2298560"/>
            <a:ext cx="396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map to RAM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#1 not enough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7602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some of the program’s address space to the disk</a:t>
            </a: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need it, we bring it into memory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BF535B2-CEBB-4CF0-6BE8-5F5C3927A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644"/>
              </p:ext>
            </p:extLst>
          </p:nvPr>
        </p:nvGraphicFramePr>
        <p:xfrm>
          <a:off x="1943100" y="367131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0F0714-B312-A9A5-A6CE-94E319A6B003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A3E5886-B09C-A5F9-99B9-D4C49CE8BBCE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601570"/>
          <a:ext cx="1371600" cy="5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3833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4B89B5-5CCE-F30E-929F-5066610BEBCA}"/>
              </a:ext>
            </a:extLst>
          </p:cNvPr>
          <p:cNvSpPr txBox="1"/>
          <p:nvPr/>
        </p:nvSpPr>
        <p:spPr>
          <a:xfrm>
            <a:off x="4838700" y="2942795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30-bit 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F1EB69C-1B06-DE1C-A435-0C69DBBBACF6}"/>
              </a:ext>
            </a:extLst>
          </p:cNvPr>
          <p:cNvSpPr txBox="1"/>
          <p:nvPr/>
        </p:nvSpPr>
        <p:spPr>
          <a:xfrm>
            <a:off x="3688451" y="4108596"/>
            <a:ext cx="1104900" cy="553998"/>
          </a:xfrm>
          <a:prstGeom prst="rect">
            <a:avLst/>
          </a:prstGeom>
          <a:solidFill>
            <a:srgbClr val="F5D2D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Times New Roman"/>
                <a:cs typeface="Times New Roman"/>
              </a:rPr>
              <a:t>map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18" name="Picture 17" descr="A close-up of a hard drive&#10;&#10;Description automatically generated">
            <a:extLst>
              <a:ext uri="{FF2B5EF4-FFF2-40B4-BE49-F238E27FC236}">
                <a16:creationId xmlns:a16="http://schemas.microsoft.com/office/drawing/2014/main" id="{9B6C6B93-47B1-E972-A227-028E4C4FD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34000" y="4488867"/>
            <a:ext cx="1371600" cy="11853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C52C1E-8EF1-765F-637B-26596B676C6E}"/>
              </a:ext>
            </a:extLst>
          </p:cNvPr>
          <p:cNvSpPr txBox="1"/>
          <p:nvPr/>
        </p:nvSpPr>
        <p:spPr>
          <a:xfrm>
            <a:off x="3009902" y="1940076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Virtual Memory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7BC9C-5909-A751-F2D1-F1D2E528D755}"/>
              </a:ext>
            </a:extLst>
          </p:cNvPr>
          <p:cNvSpPr txBox="1"/>
          <p:nvPr/>
        </p:nvSpPr>
        <p:spPr>
          <a:xfrm>
            <a:off x="2209800" y="2298560"/>
            <a:ext cx="396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map to RAM Address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E69CF3-47A1-8A3E-DCB7-16F75614D0F4}"/>
              </a:ext>
            </a:extLst>
          </p:cNvPr>
          <p:cNvCxnSpPr/>
          <p:nvPr/>
        </p:nvCxnSpPr>
        <p:spPr>
          <a:xfrm>
            <a:off x="1524000" y="3733800"/>
            <a:ext cx="457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8A1259-C239-A062-4C52-2A22260E55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14700" y="3810000"/>
            <a:ext cx="373751" cy="5755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7F876-FB56-E3FE-AF93-B82C04913A7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93351" y="4108596"/>
            <a:ext cx="464449" cy="276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B35C1B-C064-AC80-0258-C932FEC19745}"/>
              </a:ext>
            </a:extLst>
          </p:cNvPr>
          <p:cNvCxnSpPr/>
          <p:nvPr/>
        </p:nvCxnSpPr>
        <p:spPr>
          <a:xfrm>
            <a:off x="1524000" y="3962400"/>
            <a:ext cx="457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4C4F1-9590-C309-89FD-A5B43211467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14700" y="3962400"/>
            <a:ext cx="373751" cy="4231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C4A67A-CE5E-02E9-6F52-A65FEBE0472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93351" y="3671310"/>
            <a:ext cx="464449" cy="71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ABB6E5-1BD7-A3B5-D40A-09996896E94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14700" y="4385595"/>
            <a:ext cx="373751" cy="285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092E88-3CB2-7D67-4167-C7DDF370BAFE}"/>
              </a:ext>
            </a:extLst>
          </p:cNvPr>
          <p:cNvCxnSpPr/>
          <p:nvPr/>
        </p:nvCxnSpPr>
        <p:spPr>
          <a:xfrm>
            <a:off x="1485900" y="4671559"/>
            <a:ext cx="457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BFA092-75CB-96EE-AB48-7365093B0E1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93351" y="4385595"/>
            <a:ext cx="997849" cy="4912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E4A1DC-50DE-C38A-A4FC-2795AF4BEA61}"/>
              </a:ext>
            </a:extLst>
          </p:cNvPr>
          <p:cNvSpPr txBox="1"/>
          <p:nvPr/>
        </p:nvSpPr>
        <p:spPr>
          <a:xfrm>
            <a:off x="4793350" y="5629407"/>
            <a:ext cx="2521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lets us use our disk to give the illusion of unlimited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VM as a Tool for Caching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11872FA0-F3FD-9B3D-AC9A-6EB6E91F1ED3}"/>
                  </a:ext>
                </a:extLst>
              </p:cNvPr>
              <p:cNvSpPr txBox="1"/>
              <p:nvPr/>
            </p:nvSpPr>
            <p:spPr>
              <a:xfrm>
                <a:off x="241287" y="990600"/>
                <a:ext cx="8686800" cy="1485022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58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67665" algn="l"/>
                  </a:tabLst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</a:t>
                </a:r>
                <a:r>
                  <a:rPr lang="en-US" sz="2000" b="1" i="1" spc="-1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memory:</a:t>
                </a:r>
                <a:r>
                  <a:rPr lang="en-US" sz="2000" b="1" i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</a:t>
                </a:r>
                <a:r>
                  <a:rPr lang="en-US" sz="2000" b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0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contiguous</a:t>
                </a:r>
                <a:r>
                  <a:rPr lang="en-US" sz="2000" b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bytes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67715" lvl="1" indent="-285115">
                  <a:lnSpc>
                    <a:spcPct val="100000"/>
                  </a:lnSpc>
                  <a:spcBef>
                    <a:spcPts val="480"/>
                  </a:spcBef>
                  <a:buClr>
                    <a:srgbClr val="990000"/>
                  </a:buClr>
                  <a:buFont typeface="Arial"/>
                  <a:buChar char="■"/>
                  <a:tabLst>
                    <a:tab pos="76771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think</a:t>
                </a:r>
                <a:r>
                  <a:rPr lang="en-US" sz="2000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0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</a:t>
                </a:r>
                <a:r>
                  <a:rPr lang="en-US" sz="20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(allocated</a:t>
                </a:r>
                <a:r>
                  <a:rPr lang="en-US" sz="2000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part)</a:t>
                </a:r>
                <a:r>
                  <a:rPr lang="en-US" sz="20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en-US" sz="2000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</a:t>
                </a:r>
                <a:r>
                  <a:rPr lang="en-US" sz="20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</a:t>
                </a:r>
                <a:r>
                  <a:rPr lang="en-US" sz="20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40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67665" algn="l"/>
                  </a:tabLs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r>
                  <a:rPr lang="en-US" sz="2000" b="1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r>
                  <a:rPr lang="en-US" sz="2000" b="1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(DRAM)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cache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000" b="1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allocated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</a:t>
                </a:r>
                <a:r>
                  <a:rPr lang="en-US" sz="2000" b="1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50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67665" algn="l"/>
                  </a:tabLst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pages;</a:t>
                </a:r>
                <a:r>
                  <a:rPr lang="en-US" sz="2000" b="1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sz="2000" b="1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sz="1950" baseline="2564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11872FA0-F3FD-9B3D-AC9A-6EB6E91F1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7" y="990600"/>
                <a:ext cx="8686800" cy="1485022"/>
              </a:xfrm>
              <a:prstGeom prst="rect">
                <a:avLst/>
              </a:prstGeom>
              <a:blipFill>
                <a:blip r:embed="rId3"/>
                <a:stretch>
                  <a:fillRect l="-1754" t="-329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13BB4D79-8128-A65E-30B4-7D76A8BD1EE2}"/>
              </a:ext>
            </a:extLst>
          </p:cNvPr>
          <p:cNvSpPr txBox="1"/>
          <p:nvPr/>
        </p:nvSpPr>
        <p:spPr>
          <a:xfrm>
            <a:off x="7720965" y="4606056"/>
            <a:ext cx="73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PP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95" dirty="0">
                <a:latin typeface="Calibri"/>
                <a:cs typeface="Calibri"/>
              </a:rPr>
              <a:t>2</a:t>
            </a:r>
            <a:r>
              <a:rPr sz="1350" b="1" spc="-142" baseline="24691" dirty="0">
                <a:latin typeface="Calibri"/>
                <a:cs typeface="Calibri"/>
              </a:rPr>
              <a:t>m-</a:t>
            </a:r>
            <a:r>
              <a:rPr sz="1350" b="1" spc="-112" baseline="24691" dirty="0">
                <a:latin typeface="Calibri"/>
                <a:cs typeface="Calibri"/>
              </a:rPr>
              <a:t>­</a:t>
            </a:r>
            <a:r>
              <a:rPr sz="1350" b="1" spc="-202" baseline="24691" dirty="0">
                <a:latin typeface="Calibri"/>
                <a:cs typeface="Calibri"/>
              </a:rPr>
              <a:t>‐p</a:t>
            </a:r>
            <a:r>
              <a:rPr sz="1400" b="1" spc="-135" dirty="0">
                <a:latin typeface="Calibri"/>
                <a:cs typeface="Calibri"/>
              </a:rPr>
              <a:t>-</a:t>
            </a:r>
            <a:r>
              <a:rPr sz="1400" b="1" spc="-190" dirty="0">
                <a:latin typeface="Calibri"/>
                <a:cs typeface="Calibri"/>
              </a:rPr>
              <a:t>­</a:t>
            </a:r>
            <a:r>
              <a:rPr sz="1400" b="1" spc="-10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0FE3FD8-05A5-3F04-CCCD-79B6B627085B}"/>
              </a:ext>
            </a:extLst>
          </p:cNvPr>
          <p:cNvSpPr txBox="1"/>
          <p:nvPr/>
        </p:nvSpPr>
        <p:spPr>
          <a:xfrm>
            <a:off x="6487516" y="2698009"/>
            <a:ext cx="1462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Physical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08EAF91-DA74-B8FA-32AF-1C7DB290CD26}"/>
              </a:ext>
            </a:extLst>
          </p:cNvPr>
          <p:cNvSpPr txBox="1"/>
          <p:nvPr/>
        </p:nvSpPr>
        <p:spPr>
          <a:xfrm>
            <a:off x="3559839" y="3225567"/>
            <a:ext cx="355600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latin typeface="Calibri"/>
                <a:cs typeface="Calibri"/>
              </a:rPr>
              <a:t>VP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alibri"/>
                <a:cs typeface="Calibri"/>
              </a:rPr>
              <a:t>VP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C147C66-F0E2-F83D-59C5-93E771CC5951}"/>
              </a:ext>
            </a:extLst>
          </p:cNvPr>
          <p:cNvSpPr txBox="1"/>
          <p:nvPr/>
        </p:nvSpPr>
        <p:spPr>
          <a:xfrm>
            <a:off x="3236156" y="4829893"/>
            <a:ext cx="715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VP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120" dirty="0">
                <a:latin typeface="Calibri"/>
                <a:cs typeface="Calibri"/>
              </a:rPr>
              <a:t>2</a:t>
            </a:r>
            <a:r>
              <a:rPr sz="1350" b="1" spc="-179" baseline="24691" dirty="0">
                <a:latin typeface="Calibri"/>
                <a:cs typeface="Calibri"/>
              </a:rPr>
              <a:t>n-</a:t>
            </a:r>
            <a:r>
              <a:rPr sz="1350" b="1" spc="-187" baseline="24691" dirty="0">
                <a:latin typeface="Calibri"/>
                <a:cs typeface="Calibri"/>
              </a:rPr>
              <a:t>­</a:t>
            </a:r>
            <a:r>
              <a:rPr sz="1350" b="1" spc="-157" baseline="24691" dirty="0">
                <a:latin typeface="Calibri"/>
                <a:cs typeface="Calibri"/>
              </a:rPr>
              <a:t>‐p</a:t>
            </a:r>
            <a:r>
              <a:rPr sz="1400" b="1" spc="-105" dirty="0">
                <a:latin typeface="Calibri"/>
                <a:cs typeface="Calibri"/>
              </a:rPr>
              <a:t>-</a:t>
            </a:r>
            <a:r>
              <a:rPr sz="1400" b="1" spc="-190" dirty="0">
                <a:latin typeface="Calibri"/>
                <a:cs typeface="Calibri"/>
              </a:rPr>
              <a:t>­</a:t>
            </a:r>
            <a:r>
              <a:rPr sz="1400" b="1" spc="-9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AAFBDDE-5EF6-144F-00A4-82730E6BE99B}"/>
              </a:ext>
            </a:extLst>
          </p:cNvPr>
          <p:cNvSpPr txBox="1"/>
          <p:nvPr/>
        </p:nvSpPr>
        <p:spPr>
          <a:xfrm>
            <a:off x="3757017" y="2698009"/>
            <a:ext cx="13550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Virtual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1E5307A-620E-DA29-BA47-3C8E87DD3C2A}"/>
              </a:ext>
            </a:extLst>
          </p:cNvPr>
          <p:cNvSpPr txBox="1"/>
          <p:nvPr/>
        </p:nvSpPr>
        <p:spPr>
          <a:xfrm>
            <a:off x="7746005" y="3472420"/>
            <a:ext cx="345440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latin typeface="Calibri"/>
                <a:cs typeface="Calibri"/>
              </a:rPr>
              <a:t>PP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alibri"/>
                <a:cs typeface="Calibri"/>
              </a:rPr>
              <a:t>PP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92EF841D-F13C-F878-4282-5867698F185C}"/>
              </a:ext>
            </a:extLst>
          </p:cNvPr>
          <p:cNvGrpSpPr/>
          <p:nvPr/>
        </p:nvGrpSpPr>
        <p:grpSpPr>
          <a:xfrm>
            <a:off x="4884318" y="3571924"/>
            <a:ext cx="1911350" cy="294640"/>
            <a:chOff x="4822873" y="4486324"/>
            <a:chExt cx="1911350" cy="29464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FFEF69ED-CB90-E101-6244-70C52DB94B5B}"/>
                </a:ext>
              </a:extLst>
            </p:cNvPr>
            <p:cNvSpPr/>
            <p:nvPr/>
          </p:nvSpPr>
          <p:spPr>
            <a:xfrm>
              <a:off x="4829173" y="4492624"/>
              <a:ext cx="1880235" cy="257175"/>
            </a:xfrm>
            <a:custGeom>
              <a:avLst/>
              <a:gdLst/>
              <a:ahLst/>
              <a:cxnLst/>
              <a:rect l="l" t="t" r="r" b="b"/>
              <a:pathLst>
                <a:path w="1880234" h="257175">
                  <a:moveTo>
                    <a:pt x="0" y="0"/>
                  </a:moveTo>
                  <a:lnTo>
                    <a:pt x="1879833" y="256910"/>
                  </a:lnTo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4FD01B0-3092-4D8E-F56B-385296ADE665}"/>
                </a:ext>
              </a:extLst>
            </p:cNvPr>
            <p:cNvSpPr/>
            <p:nvPr/>
          </p:nvSpPr>
          <p:spPr>
            <a:xfrm>
              <a:off x="6653517" y="470490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0317" y="0"/>
                  </a:moveTo>
                  <a:lnTo>
                    <a:pt x="0" y="75498"/>
                  </a:lnTo>
                  <a:lnTo>
                    <a:pt x="80656" y="48066"/>
                  </a:lnTo>
                  <a:lnTo>
                    <a:pt x="10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3B688DC4-F408-274C-7EFD-6E2122EC2B5B}"/>
              </a:ext>
            </a:extLst>
          </p:cNvPr>
          <p:cNvGrpSpPr/>
          <p:nvPr/>
        </p:nvGrpSpPr>
        <p:grpSpPr>
          <a:xfrm>
            <a:off x="4884268" y="4289425"/>
            <a:ext cx="1911350" cy="483234"/>
            <a:chOff x="4822823" y="5203825"/>
            <a:chExt cx="1911350" cy="483234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A93E3DCC-58A4-1DC4-F975-DFB681E0CC9E}"/>
                </a:ext>
              </a:extLst>
            </p:cNvPr>
            <p:cNvSpPr/>
            <p:nvPr/>
          </p:nvSpPr>
          <p:spPr>
            <a:xfrm>
              <a:off x="4829173" y="5210175"/>
              <a:ext cx="1880870" cy="451484"/>
            </a:xfrm>
            <a:custGeom>
              <a:avLst/>
              <a:gdLst/>
              <a:ahLst/>
              <a:cxnLst/>
              <a:rect l="l" t="t" r="r" b="b"/>
              <a:pathLst>
                <a:path w="1880870" h="451485">
                  <a:moveTo>
                    <a:pt x="0" y="0"/>
                  </a:moveTo>
                  <a:lnTo>
                    <a:pt x="1880301" y="451272"/>
                  </a:lnTo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16D007D8-9663-EAA2-A327-2910F4A855FA}"/>
                </a:ext>
              </a:extLst>
            </p:cNvPr>
            <p:cNvSpPr/>
            <p:nvPr/>
          </p:nvSpPr>
          <p:spPr>
            <a:xfrm>
              <a:off x="6651187" y="5612543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4" h="74295">
                  <a:moveTo>
                    <a:pt x="17782" y="0"/>
                  </a:moveTo>
                  <a:lnTo>
                    <a:pt x="0" y="74095"/>
                  </a:lnTo>
                  <a:lnTo>
                    <a:pt x="82986" y="54830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370951C-644B-4C66-372E-A1150EF39DA2}"/>
              </a:ext>
            </a:extLst>
          </p:cNvPr>
          <p:cNvGraphicFramePr>
            <a:graphicFrameLocks noGrp="1"/>
          </p:cNvGraphicFramePr>
          <p:nvPr/>
        </p:nvGraphicFramePr>
        <p:xfrm>
          <a:off x="6782903" y="3476610"/>
          <a:ext cx="914400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Empty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Empty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Empty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18">
            <a:extLst>
              <a:ext uri="{FF2B5EF4-FFF2-40B4-BE49-F238E27FC236}">
                <a16:creationId xmlns:a16="http://schemas.microsoft.com/office/drawing/2014/main" id="{56246EE0-0C43-CC50-49DA-909F7503669B}"/>
              </a:ext>
            </a:extLst>
          </p:cNvPr>
          <p:cNvSpPr/>
          <p:nvPr/>
        </p:nvSpPr>
        <p:spPr>
          <a:xfrm>
            <a:off x="3976220" y="3924300"/>
            <a:ext cx="914400" cy="225425"/>
          </a:xfrm>
          <a:custGeom>
            <a:avLst/>
            <a:gdLst/>
            <a:ahLst/>
            <a:cxnLst/>
            <a:rect l="l" t="t" r="r" b="b"/>
            <a:pathLst>
              <a:path w="914400" h="225425">
                <a:moveTo>
                  <a:pt x="0" y="225425"/>
                </a:moveTo>
                <a:lnTo>
                  <a:pt x="914400" y="225425"/>
                </a:lnTo>
                <a:lnTo>
                  <a:pt x="914400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801BE6B0-C09B-5D15-D93F-5AB0A02C5045}"/>
              </a:ext>
            </a:extLst>
          </p:cNvPr>
          <p:cNvGraphicFramePr>
            <a:graphicFrameLocks noGrp="1"/>
          </p:cNvGraphicFramePr>
          <p:nvPr/>
        </p:nvGraphicFramePr>
        <p:xfrm>
          <a:off x="3966679" y="3231684"/>
          <a:ext cx="914400" cy="180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Unallocated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Unallocated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Uncached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2" name="object 20">
            <a:extLst>
              <a:ext uri="{FF2B5EF4-FFF2-40B4-BE49-F238E27FC236}">
                <a16:creationId xmlns:a16="http://schemas.microsoft.com/office/drawing/2014/main" id="{95AEAA55-61D2-E95A-2364-D3D68473CE67}"/>
              </a:ext>
            </a:extLst>
          </p:cNvPr>
          <p:cNvGrpSpPr/>
          <p:nvPr/>
        </p:nvGrpSpPr>
        <p:grpSpPr>
          <a:xfrm>
            <a:off x="4884318" y="4271903"/>
            <a:ext cx="1911350" cy="413384"/>
            <a:chOff x="4822873" y="5186303"/>
            <a:chExt cx="1911350" cy="413384"/>
          </a:xfrm>
        </p:grpSpPr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0AED5126-34A5-478E-BFCB-77F20C3DB708}"/>
                </a:ext>
              </a:extLst>
            </p:cNvPr>
            <p:cNvSpPr/>
            <p:nvPr/>
          </p:nvSpPr>
          <p:spPr>
            <a:xfrm>
              <a:off x="4829173" y="5213609"/>
              <a:ext cx="1880235" cy="379730"/>
            </a:xfrm>
            <a:custGeom>
              <a:avLst/>
              <a:gdLst/>
              <a:ahLst/>
              <a:cxnLst/>
              <a:rect l="l" t="t" r="r" b="b"/>
              <a:pathLst>
                <a:path w="1880234" h="379729">
                  <a:moveTo>
                    <a:pt x="0" y="379153"/>
                  </a:moveTo>
                  <a:lnTo>
                    <a:pt x="1880101" y="0"/>
                  </a:lnTo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4CEF007B-8AF3-581F-8929-25C7257C4037}"/>
                </a:ext>
              </a:extLst>
            </p:cNvPr>
            <p:cNvSpPr/>
            <p:nvPr/>
          </p:nvSpPr>
          <p:spPr>
            <a:xfrm>
              <a:off x="6651946" y="5186303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0" y="0"/>
                  </a:moveTo>
                  <a:lnTo>
                    <a:pt x="15063" y="74696"/>
                  </a:lnTo>
                  <a:lnTo>
                    <a:pt x="82227" y="22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3">
            <a:extLst>
              <a:ext uri="{FF2B5EF4-FFF2-40B4-BE49-F238E27FC236}">
                <a16:creationId xmlns:a16="http://schemas.microsoft.com/office/drawing/2014/main" id="{FA1F94DB-0978-A0D0-4157-167C69C272CB}"/>
              </a:ext>
            </a:extLst>
          </p:cNvPr>
          <p:cNvSpPr txBox="1"/>
          <p:nvPr/>
        </p:nvSpPr>
        <p:spPr>
          <a:xfrm>
            <a:off x="4913944" y="3156267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DE0B14B-8F95-A1AB-6620-7976EB8D5900}"/>
              </a:ext>
            </a:extLst>
          </p:cNvPr>
          <p:cNvSpPr txBox="1"/>
          <p:nvPr/>
        </p:nvSpPr>
        <p:spPr>
          <a:xfrm>
            <a:off x="4888544" y="4953742"/>
            <a:ext cx="2895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975" b="1" spc="-75" baseline="25641" dirty="0">
                <a:latin typeface="Calibri"/>
                <a:cs typeface="Calibri"/>
              </a:rPr>
              <a:t>n</a:t>
            </a:r>
            <a:r>
              <a:rPr sz="1000" b="1" spc="-50" dirty="0">
                <a:latin typeface="Calibri"/>
                <a:cs typeface="Calibri"/>
              </a:rPr>
              <a:t>-</a:t>
            </a:r>
            <a:r>
              <a:rPr sz="1000" b="1" spc="-135" dirty="0">
                <a:latin typeface="Calibri"/>
                <a:cs typeface="Calibri"/>
              </a:rPr>
              <a:t>­</a:t>
            </a:r>
            <a:r>
              <a:rPr sz="1000" b="1" spc="-50" dirty="0">
                <a:latin typeface="Calibri"/>
                <a:cs typeface="Calibri"/>
              </a:rPr>
              <a:t>‐1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BBC47CB-5B4B-66D4-1F6C-6493094135A5}"/>
              </a:ext>
            </a:extLst>
          </p:cNvPr>
          <p:cNvSpPr txBox="1"/>
          <p:nvPr/>
        </p:nvSpPr>
        <p:spPr>
          <a:xfrm>
            <a:off x="6487060" y="4761299"/>
            <a:ext cx="3130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975" b="1" spc="-75" baseline="25641" dirty="0">
                <a:latin typeface="Calibri"/>
                <a:cs typeface="Calibri"/>
              </a:rPr>
              <a:t>m</a:t>
            </a:r>
            <a:r>
              <a:rPr sz="1000" b="1" spc="-50" dirty="0">
                <a:latin typeface="Calibri"/>
                <a:cs typeface="Calibri"/>
              </a:rPr>
              <a:t>-</a:t>
            </a:r>
            <a:r>
              <a:rPr sz="1000" b="1" spc="-135" dirty="0">
                <a:latin typeface="Calibri"/>
                <a:cs typeface="Calibri"/>
              </a:rPr>
              <a:t>­</a:t>
            </a:r>
            <a:r>
              <a:rPr sz="1000" b="1" spc="-50" dirty="0">
                <a:latin typeface="Calibri"/>
                <a:cs typeface="Calibri"/>
              </a:rPr>
              <a:t>‐1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00A8EE08-E4E4-598A-1674-127CBF8B88CC}"/>
              </a:ext>
            </a:extLst>
          </p:cNvPr>
          <p:cNvSpPr txBox="1"/>
          <p:nvPr/>
        </p:nvSpPr>
        <p:spPr>
          <a:xfrm>
            <a:off x="6672626" y="3402152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B5F755A-B216-446A-0A1E-5FF79B904354}"/>
              </a:ext>
            </a:extLst>
          </p:cNvPr>
          <p:cNvSpPr txBox="1"/>
          <p:nvPr/>
        </p:nvSpPr>
        <p:spPr>
          <a:xfrm>
            <a:off x="3512182" y="5398926"/>
            <a:ext cx="1663064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28600" marR="5080" indent="-2159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latin typeface="Calibri"/>
                <a:cs typeface="Calibri"/>
              </a:rPr>
              <a:t>Virtual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pages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(VP's) </a:t>
            </a:r>
            <a:r>
              <a:rPr sz="1600" b="1" dirty="0">
                <a:latin typeface="Calibri"/>
                <a:cs typeface="Calibri"/>
              </a:rPr>
              <a:t>stored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disk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A1A1A14A-C851-4523-0E50-D3F87CE5ED5F}"/>
              </a:ext>
            </a:extLst>
          </p:cNvPr>
          <p:cNvSpPr txBox="1"/>
          <p:nvPr/>
        </p:nvSpPr>
        <p:spPr>
          <a:xfrm>
            <a:off x="6288718" y="5398926"/>
            <a:ext cx="1758314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90500" marR="5080" indent="-1778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latin typeface="Calibri"/>
                <a:cs typeface="Calibri"/>
              </a:rPr>
              <a:t>Physical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pages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(PP's) </a:t>
            </a:r>
            <a:r>
              <a:rPr sz="1600" b="1" dirty="0">
                <a:latin typeface="Calibri"/>
                <a:cs typeface="Calibri"/>
              </a:rPr>
              <a:t>cached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20" dirty="0">
                <a:latin typeface="Calibri"/>
                <a:cs typeface="Calibri"/>
              </a:rPr>
              <a:t> DRAM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13B446D2-1D31-AAFD-D190-049226DDD98C}"/>
              </a:ext>
            </a:extLst>
          </p:cNvPr>
          <p:cNvSpPr txBox="1"/>
          <p:nvPr/>
        </p:nvSpPr>
        <p:spPr>
          <a:xfrm>
            <a:off x="518645" y="2590800"/>
            <a:ext cx="1905000" cy="3810000"/>
          </a:xfrm>
          <a:prstGeom prst="rect">
            <a:avLst/>
          </a:prstGeom>
          <a:solidFill>
            <a:srgbClr val="DEDFF7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0"/>
              </a:spcBef>
            </a:pPr>
            <a:endParaRPr sz="40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sz="4000" b="1" spc="-20" dirty="0">
                <a:latin typeface="Arial Narrow Bold"/>
                <a:cs typeface="Arial Narrow Bold"/>
              </a:rPr>
              <a:t>Disk</a:t>
            </a:r>
            <a:endParaRPr sz="4000">
              <a:latin typeface="Arial Narrow Bold"/>
              <a:cs typeface="Arial Narrow Bold"/>
            </a:endParaRPr>
          </a:p>
        </p:txBody>
      </p:sp>
      <p:pic>
        <p:nvPicPr>
          <p:cNvPr id="32" name="object 30">
            <a:extLst>
              <a:ext uri="{FF2B5EF4-FFF2-40B4-BE49-F238E27FC236}">
                <a16:creationId xmlns:a16="http://schemas.microsoft.com/office/drawing/2014/main" id="{1AE656D3-9E6F-08AB-C502-7621A0513D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4307" y="3786187"/>
            <a:ext cx="606425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7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Memory Hierarchy: Core 2 Duo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24">
            <a:extLst>
              <a:ext uri="{FF2B5EF4-FFF2-40B4-BE49-F238E27FC236}">
                <a16:creationId xmlns:a16="http://schemas.microsoft.com/office/drawing/2014/main" id="{B8E8C6B2-D4AC-CA9E-7C9A-F70A62BA98F3}"/>
              </a:ext>
            </a:extLst>
          </p:cNvPr>
          <p:cNvSpPr txBox="1"/>
          <p:nvPr/>
        </p:nvSpPr>
        <p:spPr>
          <a:xfrm>
            <a:off x="6934200" y="1143000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Not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drawn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scale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F324D37F-7922-040E-6C9A-668D390CD7E0}"/>
              </a:ext>
            </a:extLst>
          </p:cNvPr>
          <p:cNvSpPr txBox="1"/>
          <p:nvPr/>
        </p:nvSpPr>
        <p:spPr>
          <a:xfrm>
            <a:off x="254734" y="1143000"/>
            <a:ext cx="231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L1/L2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cache: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blocks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E0D5023-AAF5-F571-DA35-B74E18266AA8}"/>
              </a:ext>
            </a:extLst>
          </p:cNvPr>
          <p:cNvSpPr/>
          <p:nvPr/>
        </p:nvSpPr>
        <p:spPr>
          <a:xfrm>
            <a:off x="1166217" y="3113803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190500" y="95250"/>
                </a:lnTo>
                <a:lnTo>
                  <a:pt x="190500" y="0"/>
                </a:ln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DF78438-B0AF-5C09-5C09-7BB53805AA31}"/>
              </a:ext>
            </a:extLst>
          </p:cNvPr>
          <p:cNvSpPr/>
          <p:nvPr/>
        </p:nvSpPr>
        <p:spPr>
          <a:xfrm>
            <a:off x="2842617" y="3113803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190500" y="95250"/>
                </a:lnTo>
                <a:lnTo>
                  <a:pt x="190500" y="0"/>
                </a:ln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B808228-3352-0CBB-3B49-FF9375EC6D35}"/>
              </a:ext>
            </a:extLst>
          </p:cNvPr>
          <p:cNvSpPr/>
          <p:nvPr/>
        </p:nvSpPr>
        <p:spPr>
          <a:xfrm>
            <a:off x="2842617" y="1970803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190500" y="95250"/>
                </a:lnTo>
                <a:lnTo>
                  <a:pt x="190500" y="0"/>
                </a:ln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9421D28-E3A4-D651-EA97-9FF1AFDB767D}"/>
              </a:ext>
            </a:extLst>
          </p:cNvPr>
          <p:cNvSpPr/>
          <p:nvPr/>
        </p:nvSpPr>
        <p:spPr>
          <a:xfrm>
            <a:off x="4519015" y="2504203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190500" y="95250"/>
                </a:lnTo>
                <a:lnTo>
                  <a:pt x="190500" y="0"/>
                </a:ln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ABD962B-CCD9-9FA7-99FA-DF21E49DA78E}"/>
              </a:ext>
            </a:extLst>
          </p:cNvPr>
          <p:cNvSpPr/>
          <p:nvPr/>
        </p:nvSpPr>
        <p:spPr>
          <a:xfrm>
            <a:off x="6652615" y="2504203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190500" y="95250"/>
                </a:lnTo>
                <a:lnTo>
                  <a:pt x="190500" y="0"/>
                </a:ln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24031527-93A5-5D8B-1EF9-158113267C11}"/>
              </a:ext>
            </a:extLst>
          </p:cNvPr>
          <p:cNvSpPr txBox="1"/>
          <p:nvPr/>
        </p:nvSpPr>
        <p:spPr>
          <a:xfrm>
            <a:off x="7414615" y="1818403"/>
            <a:ext cx="1676400" cy="4495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20"/>
              </a:spcBef>
            </a:pPr>
            <a:endParaRPr sz="36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Disk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001A2F72-FAC7-88CD-A2DF-EFE7D0CFFBB7}"/>
              </a:ext>
            </a:extLst>
          </p:cNvPr>
          <p:cNvSpPr txBox="1"/>
          <p:nvPr/>
        </p:nvSpPr>
        <p:spPr>
          <a:xfrm>
            <a:off x="5281015" y="1818403"/>
            <a:ext cx="1371600" cy="1828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237490" marR="222250" indent="14986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Main </a:t>
            </a:r>
            <a:r>
              <a:rPr sz="2000" b="1" spc="-1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94CF319-3CCA-3FFC-3BC2-6B002F10D5DD}"/>
              </a:ext>
            </a:extLst>
          </p:cNvPr>
          <p:cNvSpPr txBox="1"/>
          <p:nvPr/>
        </p:nvSpPr>
        <p:spPr>
          <a:xfrm>
            <a:off x="3604617" y="1818403"/>
            <a:ext cx="914400" cy="1828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910"/>
              </a:lnSpc>
            </a:pPr>
            <a:r>
              <a:rPr sz="1600" b="1" spc="-25" dirty="0">
                <a:latin typeface="Calibri"/>
                <a:cs typeface="Calibri"/>
              </a:rPr>
              <a:t>L2</a:t>
            </a:r>
            <a:endParaRPr sz="1600">
              <a:latin typeface="Calibri"/>
              <a:cs typeface="Calibri"/>
            </a:endParaRPr>
          </a:p>
          <a:p>
            <a:pPr marL="160655" marR="153670" algn="ctr">
              <a:lnSpc>
                <a:spcPts val="190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uniﬁed cache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4B713AFB-DD26-43FD-6FA7-BF89A3E25114}"/>
              </a:ext>
            </a:extLst>
          </p:cNvPr>
          <p:cNvSpPr txBox="1"/>
          <p:nvPr/>
        </p:nvSpPr>
        <p:spPr>
          <a:xfrm>
            <a:off x="1928217" y="1818403"/>
            <a:ext cx="914400" cy="685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R="31115" algn="ctr">
              <a:lnSpc>
                <a:spcPts val="1910"/>
              </a:lnSpc>
              <a:spcBef>
                <a:spcPts val="780"/>
              </a:spcBef>
            </a:pPr>
            <a:r>
              <a:rPr sz="1600" b="1" spc="-25" dirty="0">
                <a:latin typeface="Calibri"/>
                <a:cs typeface="Calibri"/>
              </a:rPr>
              <a:t>L1</a:t>
            </a:r>
            <a:endParaRPr sz="1600">
              <a:latin typeface="Calibri"/>
              <a:cs typeface="Calibri"/>
            </a:endParaRPr>
          </a:p>
          <a:p>
            <a:pPr marL="6350" algn="ctr">
              <a:lnSpc>
                <a:spcPts val="1910"/>
              </a:lnSpc>
            </a:pPr>
            <a:r>
              <a:rPr sz="1600" b="1" spc="-175" dirty="0">
                <a:latin typeface="Calibri"/>
                <a:cs typeface="Calibri"/>
              </a:rPr>
              <a:t>I-</a:t>
            </a:r>
            <a:r>
              <a:rPr sz="1600" b="1" spc="-335" dirty="0">
                <a:latin typeface="Calibri"/>
                <a:cs typeface="Calibri"/>
              </a:rPr>
              <a:t>­</a:t>
            </a:r>
            <a:r>
              <a:rPr sz="1600" b="1" spc="-10" dirty="0">
                <a:latin typeface="Calibri"/>
                <a:cs typeface="Calibri"/>
              </a:rPr>
              <a:t>‐cache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7FABCC74-A9FF-118B-18FD-FCEB491B35C1}"/>
              </a:ext>
            </a:extLst>
          </p:cNvPr>
          <p:cNvSpPr txBox="1"/>
          <p:nvPr/>
        </p:nvSpPr>
        <p:spPr>
          <a:xfrm>
            <a:off x="1928217" y="2961403"/>
            <a:ext cx="914400" cy="685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R="32384" algn="ctr">
              <a:lnSpc>
                <a:spcPts val="1910"/>
              </a:lnSpc>
              <a:spcBef>
                <a:spcPts val="780"/>
              </a:spcBef>
            </a:pPr>
            <a:r>
              <a:rPr sz="1600" b="1" spc="-25" dirty="0">
                <a:latin typeface="Calibri"/>
                <a:cs typeface="Calibri"/>
              </a:rPr>
              <a:t>L1</a:t>
            </a:r>
            <a:endParaRPr sz="1600">
              <a:latin typeface="Calibri"/>
              <a:cs typeface="Calibri"/>
            </a:endParaRPr>
          </a:p>
          <a:p>
            <a:pPr marL="5715" algn="ctr">
              <a:lnSpc>
                <a:spcPts val="1910"/>
              </a:lnSpc>
            </a:pPr>
            <a:r>
              <a:rPr sz="1600" b="1" spc="-95" dirty="0">
                <a:latin typeface="Calibri"/>
                <a:cs typeface="Calibri"/>
              </a:rPr>
              <a:t>D-</a:t>
            </a:r>
            <a:r>
              <a:rPr sz="1600" b="1" spc="-175" dirty="0">
                <a:latin typeface="Calibri"/>
                <a:cs typeface="Calibri"/>
              </a:rPr>
              <a:t>­</a:t>
            </a:r>
            <a:r>
              <a:rPr sz="1600" b="1" spc="-10" dirty="0">
                <a:latin typeface="Calibri"/>
                <a:cs typeface="Calibri"/>
              </a:rPr>
              <a:t>‐cache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7774E70F-F4DA-0641-467B-5351A18523B3}"/>
              </a:ext>
            </a:extLst>
          </p:cNvPr>
          <p:cNvSpPr txBox="1"/>
          <p:nvPr/>
        </p:nvSpPr>
        <p:spPr>
          <a:xfrm>
            <a:off x="251816" y="2961403"/>
            <a:ext cx="457200" cy="685800"/>
          </a:xfrm>
          <a:prstGeom prst="rect">
            <a:avLst/>
          </a:prstGeom>
          <a:solidFill>
            <a:srgbClr val="F5D2D1"/>
          </a:solidFill>
          <a:ln w="2857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200" b="1" spc="-25" dirty="0">
                <a:latin typeface="Calibri"/>
                <a:cs typeface="Calibri"/>
              </a:rPr>
              <a:t>CPU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81E4C18-CBAE-3740-AD5E-246A47AE00A5}"/>
              </a:ext>
            </a:extLst>
          </p:cNvPr>
          <p:cNvSpPr txBox="1"/>
          <p:nvPr/>
        </p:nvSpPr>
        <p:spPr>
          <a:xfrm>
            <a:off x="709016" y="2961403"/>
            <a:ext cx="457200" cy="685800"/>
          </a:xfrm>
          <a:prstGeom prst="rect">
            <a:avLst/>
          </a:prstGeom>
          <a:solidFill>
            <a:srgbClr val="DEDFF7"/>
          </a:solidFill>
          <a:ln w="2857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200" b="1" spc="-25" dirty="0">
                <a:latin typeface="Calibri"/>
                <a:cs typeface="Calibri"/>
              </a:rPr>
              <a:t>Reg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D2DCFE2-B1CB-EBA0-0EFB-E418A4772698}"/>
              </a:ext>
            </a:extLst>
          </p:cNvPr>
          <p:cNvSpPr txBox="1"/>
          <p:nvPr/>
        </p:nvSpPr>
        <p:spPr>
          <a:xfrm>
            <a:off x="4553751" y="3729217"/>
            <a:ext cx="880110" cy="5676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B/cycle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b="1" dirty="0">
                <a:latin typeface="Calibri"/>
                <a:cs typeface="Calibri"/>
              </a:rPr>
              <a:t>100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cycles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92CE94C1-903C-6ACE-2940-4684EBA807CD}"/>
              </a:ext>
            </a:extLst>
          </p:cNvPr>
          <p:cNvSpPr txBox="1"/>
          <p:nvPr/>
        </p:nvSpPr>
        <p:spPr>
          <a:xfrm>
            <a:off x="2876129" y="3729217"/>
            <a:ext cx="793750" cy="5676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B/cycle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b="1" dirty="0">
                <a:latin typeface="Calibri"/>
                <a:cs typeface="Calibri"/>
              </a:rPr>
              <a:t>14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cycles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AEDB6B15-8F42-68D3-4EA7-3AE361A74431}"/>
              </a:ext>
            </a:extLst>
          </p:cNvPr>
          <p:cNvSpPr txBox="1"/>
          <p:nvPr/>
        </p:nvSpPr>
        <p:spPr>
          <a:xfrm>
            <a:off x="0" y="3729217"/>
            <a:ext cx="2065655" cy="5676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dirty="0">
                <a:latin typeface="Calibri"/>
                <a:cs typeface="Calibri"/>
              </a:rPr>
              <a:t>Throughput:</a:t>
            </a:r>
            <a:r>
              <a:rPr sz="1600" b="1" spc="495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B/cycle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1181100" algn="l"/>
              </a:tabLst>
            </a:pPr>
            <a:r>
              <a:rPr sz="1600" b="1" spc="-10" dirty="0">
                <a:latin typeface="Calibri"/>
                <a:cs typeface="Calibri"/>
              </a:rPr>
              <a:t>Latency: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cycles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5C3EC804-825F-2F79-23CA-1A18ABA0FE61}"/>
              </a:ext>
            </a:extLst>
          </p:cNvPr>
          <p:cNvSpPr txBox="1"/>
          <p:nvPr/>
        </p:nvSpPr>
        <p:spPr>
          <a:xfrm>
            <a:off x="6273431" y="3729217"/>
            <a:ext cx="112712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100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B/30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cycles </a:t>
            </a:r>
            <a:r>
              <a:rPr sz="1600" b="1" spc="-10" dirty="0">
                <a:latin typeface="Calibri"/>
                <a:cs typeface="Calibri"/>
              </a:rPr>
              <a:t>millions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2D80E7CF-C473-D467-750F-F7FA462101D8}"/>
              </a:ext>
            </a:extLst>
          </p:cNvPr>
          <p:cNvSpPr txBox="1"/>
          <p:nvPr/>
        </p:nvSpPr>
        <p:spPr>
          <a:xfrm>
            <a:off x="3785312" y="1545064"/>
            <a:ext cx="567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~4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MB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9CFFA762-8F0D-605F-A205-EA73E10B6911}"/>
              </a:ext>
            </a:extLst>
          </p:cNvPr>
          <p:cNvSpPr txBox="1"/>
          <p:nvPr/>
        </p:nvSpPr>
        <p:spPr>
          <a:xfrm>
            <a:off x="2133601" y="2689623"/>
            <a:ext cx="502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32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KB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215FE0AD-B361-1879-0331-3E55AA0F1982}"/>
              </a:ext>
            </a:extLst>
          </p:cNvPr>
          <p:cNvSpPr txBox="1"/>
          <p:nvPr/>
        </p:nvSpPr>
        <p:spPr>
          <a:xfrm>
            <a:off x="5696751" y="1546623"/>
            <a:ext cx="519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~4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GB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CC74940B-C70F-6AF9-7F73-8ACA471CDE1D}"/>
              </a:ext>
            </a:extLst>
          </p:cNvPr>
          <p:cNvSpPr txBox="1"/>
          <p:nvPr/>
        </p:nvSpPr>
        <p:spPr>
          <a:xfrm>
            <a:off x="7895563" y="1546623"/>
            <a:ext cx="725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~500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GB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E5D87DDA-D9E5-2506-AC75-AFC3039ACD5B}"/>
              </a:ext>
            </a:extLst>
          </p:cNvPr>
          <p:cNvGrpSpPr/>
          <p:nvPr/>
        </p:nvGrpSpPr>
        <p:grpSpPr>
          <a:xfrm>
            <a:off x="1338497" y="4332209"/>
            <a:ext cx="3831590" cy="647065"/>
            <a:chOff x="1848680" y="5333206"/>
            <a:chExt cx="3831590" cy="647065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3EC10674-601F-7D3D-2C83-E40440CD2E4A}"/>
                </a:ext>
              </a:extLst>
            </p:cNvPr>
            <p:cNvSpPr/>
            <p:nvPr/>
          </p:nvSpPr>
          <p:spPr>
            <a:xfrm>
              <a:off x="2019826" y="5408820"/>
              <a:ext cx="3489325" cy="533400"/>
            </a:xfrm>
            <a:custGeom>
              <a:avLst/>
              <a:gdLst/>
              <a:ahLst/>
              <a:cxnLst/>
              <a:rect l="l" t="t" r="r" b="b"/>
              <a:pathLst>
                <a:path w="3489325" h="533400">
                  <a:moveTo>
                    <a:pt x="0" y="0"/>
                  </a:moveTo>
                  <a:lnTo>
                    <a:pt x="0" y="532912"/>
                  </a:lnTo>
                  <a:lnTo>
                    <a:pt x="3489189" y="532912"/>
                  </a:lnTo>
                  <a:lnTo>
                    <a:pt x="3489189" y="158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1686295C-5F50-AE98-60F2-DA8AB16B27D9}"/>
                </a:ext>
              </a:extLst>
            </p:cNvPr>
            <p:cNvSpPr/>
            <p:nvPr/>
          </p:nvSpPr>
          <p:spPr>
            <a:xfrm>
              <a:off x="1848675" y="5333212"/>
              <a:ext cx="3831590" cy="344170"/>
            </a:xfrm>
            <a:custGeom>
              <a:avLst/>
              <a:gdLst/>
              <a:ahLst/>
              <a:cxnLst/>
              <a:rect l="l" t="t" r="r" b="b"/>
              <a:pathLst>
                <a:path w="3831590" h="344170">
                  <a:moveTo>
                    <a:pt x="342290" y="299339"/>
                  </a:moveTo>
                  <a:lnTo>
                    <a:pt x="337400" y="285013"/>
                  </a:lnTo>
                  <a:lnTo>
                    <a:pt x="259359" y="151231"/>
                  </a:lnTo>
                  <a:lnTo>
                    <a:pt x="171145" y="0"/>
                  </a:lnTo>
                  <a:lnTo>
                    <a:pt x="4889" y="285013"/>
                  </a:lnTo>
                  <a:lnTo>
                    <a:pt x="0" y="299339"/>
                  </a:lnTo>
                  <a:lnTo>
                    <a:pt x="952" y="313905"/>
                  </a:lnTo>
                  <a:lnTo>
                    <a:pt x="7302" y="327063"/>
                  </a:lnTo>
                  <a:lnTo>
                    <a:pt x="18592" y="337121"/>
                  </a:lnTo>
                  <a:lnTo>
                    <a:pt x="32918" y="342011"/>
                  </a:lnTo>
                  <a:lnTo>
                    <a:pt x="47485" y="341058"/>
                  </a:lnTo>
                  <a:lnTo>
                    <a:pt x="60642" y="334708"/>
                  </a:lnTo>
                  <a:lnTo>
                    <a:pt x="70700" y="323405"/>
                  </a:lnTo>
                  <a:lnTo>
                    <a:pt x="171145" y="151231"/>
                  </a:lnTo>
                  <a:lnTo>
                    <a:pt x="271589" y="323405"/>
                  </a:lnTo>
                  <a:lnTo>
                    <a:pt x="281647" y="334708"/>
                  </a:lnTo>
                  <a:lnTo>
                    <a:pt x="294792" y="341058"/>
                  </a:lnTo>
                  <a:lnTo>
                    <a:pt x="309372" y="342011"/>
                  </a:lnTo>
                  <a:lnTo>
                    <a:pt x="323697" y="337121"/>
                  </a:lnTo>
                  <a:lnTo>
                    <a:pt x="334987" y="327063"/>
                  </a:lnTo>
                  <a:lnTo>
                    <a:pt x="341337" y="313905"/>
                  </a:lnTo>
                  <a:lnTo>
                    <a:pt x="342290" y="299339"/>
                  </a:lnTo>
                  <a:close/>
                </a:path>
                <a:path w="3831590" h="344170">
                  <a:moveTo>
                    <a:pt x="3831475" y="300926"/>
                  </a:moveTo>
                  <a:lnTo>
                    <a:pt x="3826599" y="286600"/>
                  </a:lnTo>
                  <a:lnTo>
                    <a:pt x="3748557" y="152819"/>
                  </a:lnTo>
                  <a:lnTo>
                    <a:pt x="3660330" y="1587"/>
                  </a:lnTo>
                  <a:lnTo>
                    <a:pt x="3494074" y="286600"/>
                  </a:lnTo>
                  <a:lnTo>
                    <a:pt x="3489185" y="300926"/>
                  </a:lnTo>
                  <a:lnTo>
                    <a:pt x="3490137" y="315493"/>
                  </a:lnTo>
                  <a:lnTo>
                    <a:pt x="3496487" y="328650"/>
                  </a:lnTo>
                  <a:lnTo>
                    <a:pt x="3507790" y="338709"/>
                  </a:lnTo>
                  <a:lnTo>
                    <a:pt x="3522103" y="343598"/>
                  </a:lnTo>
                  <a:lnTo>
                    <a:pt x="3536683" y="342646"/>
                  </a:lnTo>
                  <a:lnTo>
                    <a:pt x="3549840" y="336296"/>
                  </a:lnTo>
                  <a:lnTo>
                    <a:pt x="3559899" y="325005"/>
                  </a:lnTo>
                  <a:lnTo>
                    <a:pt x="3660330" y="152819"/>
                  </a:lnTo>
                  <a:lnTo>
                    <a:pt x="3760774" y="325005"/>
                  </a:lnTo>
                  <a:lnTo>
                    <a:pt x="3770833" y="336296"/>
                  </a:lnTo>
                  <a:lnTo>
                    <a:pt x="3783990" y="342646"/>
                  </a:lnTo>
                  <a:lnTo>
                    <a:pt x="3798557" y="343598"/>
                  </a:lnTo>
                  <a:lnTo>
                    <a:pt x="3812883" y="338709"/>
                  </a:lnTo>
                  <a:lnTo>
                    <a:pt x="3824186" y="328650"/>
                  </a:lnTo>
                  <a:lnTo>
                    <a:pt x="3830536" y="315493"/>
                  </a:lnTo>
                  <a:lnTo>
                    <a:pt x="3831475" y="300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9">
            <a:extLst>
              <a:ext uri="{FF2B5EF4-FFF2-40B4-BE49-F238E27FC236}">
                <a16:creationId xmlns:a16="http://schemas.microsoft.com/office/drawing/2014/main" id="{66205346-B2A1-04F6-00F1-CC04F0D197CB}"/>
              </a:ext>
            </a:extLst>
          </p:cNvPr>
          <p:cNvSpPr txBox="1"/>
          <p:nvPr/>
        </p:nvSpPr>
        <p:spPr>
          <a:xfrm>
            <a:off x="2006956" y="4594623"/>
            <a:ext cx="256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Miss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penalty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(latency):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25" dirty="0">
                <a:latin typeface="Calibri"/>
                <a:cs typeface="Calibri"/>
              </a:rPr>
              <a:t>30x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0">
            <a:extLst>
              <a:ext uri="{FF2B5EF4-FFF2-40B4-BE49-F238E27FC236}">
                <a16:creationId xmlns:a16="http://schemas.microsoft.com/office/drawing/2014/main" id="{AF92D346-9C97-7F0F-048F-386A5F249435}"/>
              </a:ext>
            </a:extLst>
          </p:cNvPr>
          <p:cNvGrpSpPr/>
          <p:nvPr/>
        </p:nvGrpSpPr>
        <p:grpSpPr>
          <a:xfrm>
            <a:off x="4827686" y="4332209"/>
            <a:ext cx="1965960" cy="1104265"/>
            <a:chOff x="5337869" y="5333206"/>
            <a:chExt cx="1965960" cy="1104265"/>
          </a:xfrm>
        </p:grpSpPr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565DD84-E692-6103-BF73-FB2695FE2944}"/>
                </a:ext>
              </a:extLst>
            </p:cNvPr>
            <p:cNvSpPr/>
            <p:nvPr/>
          </p:nvSpPr>
          <p:spPr>
            <a:xfrm>
              <a:off x="5509016" y="5408820"/>
              <a:ext cx="1623695" cy="990600"/>
            </a:xfrm>
            <a:custGeom>
              <a:avLst/>
              <a:gdLst/>
              <a:ahLst/>
              <a:cxnLst/>
              <a:rect l="l" t="t" r="r" b="b"/>
              <a:pathLst>
                <a:path w="1623695" h="990600">
                  <a:moveTo>
                    <a:pt x="0" y="0"/>
                  </a:moveTo>
                  <a:lnTo>
                    <a:pt x="0" y="990112"/>
                  </a:lnTo>
                  <a:lnTo>
                    <a:pt x="1623212" y="990112"/>
                  </a:lnTo>
                  <a:lnTo>
                    <a:pt x="1623212" y="1588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BC45A0D3-0929-B19E-B59F-70D153B1A57A}"/>
                </a:ext>
              </a:extLst>
            </p:cNvPr>
            <p:cNvSpPr/>
            <p:nvPr/>
          </p:nvSpPr>
          <p:spPr>
            <a:xfrm>
              <a:off x="5337861" y="5333212"/>
              <a:ext cx="1965960" cy="344170"/>
            </a:xfrm>
            <a:custGeom>
              <a:avLst/>
              <a:gdLst/>
              <a:ahLst/>
              <a:cxnLst/>
              <a:rect l="l" t="t" r="r" b="b"/>
              <a:pathLst>
                <a:path w="1965959" h="344170">
                  <a:moveTo>
                    <a:pt x="342290" y="299339"/>
                  </a:moveTo>
                  <a:lnTo>
                    <a:pt x="337413" y="285013"/>
                  </a:lnTo>
                  <a:lnTo>
                    <a:pt x="259372" y="151231"/>
                  </a:lnTo>
                  <a:lnTo>
                    <a:pt x="171145" y="0"/>
                  </a:lnTo>
                  <a:lnTo>
                    <a:pt x="4889" y="285013"/>
                  </a:lnTo>
                  <a:lnTo>
                    <a:pt x="0" y="299339"/>
                  </a:lnTo>
                  <a:lnTo>
                    <a:pt x="952" y="313905"/>
                  </a:lnTo>
                  <a:lnTo>
                    <a:pt x="7302" y="327063"/>
                  </a:lnTo>
                  <a:lnTo>
                    <a:pt x="18605" y="337121"/>
                  </a:lnTo>
                  <a:lnTo>
                    <a:pt x="32918" y="342011"/>
                  </a:lnTo>
                  <a:lnTo>
                    <a:pt x="47498" y="341058"/>
                  </a:lnTo>
                  <a:lnTo>
                    <a:pt x="60655" y="334708"/>
                  </a:lnTo>
                  <a:lnTo>
                    <a:pt x="70713" y="323405"/>
                  </a:lnTo>
                  <a:lnTo>
                    <a:pt x="171145" y="151231"/>
                  </a:lnTo>
                  <a:lnTo>
                    <a:pt x="271589" y="323405"/>
                  </a:lnTo>
                  <a:lnTo>
                    <a:pt x="281647" y="334708"/>
                  </a:lnTo>
                  <a:lnTo>
                    <a:pt x="294805" y="341058"/>
                  </a:lnTo>
                  <a:lnTo>
                    <a:pt x="309372" y="342011"/>
                  </a:lnTo>
                  <a:lnTo>
                    <a:pt x="323697" y="337121"/>
                  </a:lnTo>
                  <a:lnTo>
                    <a:pt x="335000" y="327063"/>
                  </a:lnTo>
                  <a:lnTo>
                    <a:pt x="341337" y="313905"/>
                  </a:lnTo>
                  <a:lnTo>
                    <a:pt x="342290" y="299339"/>
                  </a:lnTo>
                  <a:close/>
                </a:path>
                <a:path w="1965959" h="344170">
                  <a:moveTo>
                    <a:pt x="1965502" y="300926"/>
                  </a:moveTo>
                  <a:lnTo>
                    <a:pt x="1960626" y="286600"/>
                  </a:lnTo>
                  <a:lnTo>
                    <a:pt x="1882571" y="152819"/>
                  </a:lnTo>
                  <a:lnTo>
                    <a:pt x="1794357" y="1587"/>
                  </a:lnTo>
                  <a:lnTo>
                    <a:pt x="1628101" y="286600"/>
                  </a:lnTo>
                  <a:lnTo>
                    <a:pt x="1623212" y="300926"/>
                  </a:lnTo>
                  <a:lnTo>
                    <a:pt x="1624164" y="315493"/>
                  </a:lnTo>
                  <a:lnTo>
                    <a:pt x="1630514" y="328650"/>
                  </a:lnTo>
                  <a:lnTo>
                    <a:pt x="1641817" y="338709"/>
                  </a:lnTo>
                  <a:lnTo>
                    <a:pt x="1656130" y="343598"/>
                  </a:lnTo>
                  <a:lnTo>
                    <a:pt x="1670710" y="342646"/>
                  </a:lnTo>
                  <a:lnTo>
                    <a:pt x="1683867" y="336296"/>
                  </a:lnTo>
                  <a:lnTo>
                    <a:pt x="1693926" y="324993"/>
                  </a:lnTo>
                  <a:lnTo>
                    <a:pt x="1794357" y="152819"/>
                  </a:lnTo>
                  <a:lnTo>
                    <a:pt x="1894801" y="324993"/>
                  </a:lnTo>
                  <a:lnTo>
                    <a:pt x="1904860" y="336296"/>
                  </a:lnTo>
                  <a:lnTo>
                    <a:pt x="1918017" y="342646"/>
                  </a:lnTo>
                  <a:lnTo>
                    <a:pt x="1932584" y="343598"/>
                  </a:lnTo>
                  <a:lnTo>
                    <a:pt x="1946910" y="338709"/>
                  </a:lnTo>
                  <a:lnTo>
                    <a:pt x="1958213" y="328650"/>
                  </a:lnTo>
                  <a:lnTo>
                    <a:pt x="1964550" y="315493"/>
                  </a:lnTo>
                  <a:lnTo>
                    <a:pt x="1965502" y="300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3">
            <a:extLst>
              <a:ext uri="{FF2B5EF4-FFF2-40B4-BE49-F238E27FC236}">
                <a16:creationId xmlns:a16="http://schemas.microsoft.com/office/drawing/2014/main" id="{74301E28-4DC4-000E-E564-CEA8CCC816DB}"/>
              </a:ext>
            </a:extLst>
          </p:cNvPr>
          <p:cNvSpPr txBox="1"/>
          <p:nvPr/>
        </p:nvSpPr>
        <p:spPr>
          <a:xfrm>
            <a:off x="4292957" y="5439261"/>
            <a:ext cx="297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Miss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penalty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(latency):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10,000x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81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#2 holes in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7602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use the holes left when programs quit?</a:t>
            </a: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map a program’s addresses to RAM addresses however we like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37BCB40-8E01-246D-7A1E-C73CEE4A65A4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CCA5CC-2DFF-A866-0E7E-10CDCD570DA0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3C4D4-72D9-2F4A-AF95-4D86AA455EB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3C4D4-72D9-2F4A-AF95-4D86AA455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411D64-F8F8-02BB-6D20-E320BCFC3744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411D64-F8F8-02BB-6D20-E320BCFC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31C09-6225-5299-B6F8-3A5ABC8F87E5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31C09-6225-5299-B6F8-3A5ABC8F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3B8FFC8-9FA8-825D-7AEC-B6888A2EADB6}"/>
              </a:ext>
            </a:extLst>
          </p:cNvPr>
          <p:cNvSpPr/>
          <p:nvPr/>
        </p:nvSpPr>
        <p:spPr>
          <a:xfrm>
            <a:off x="1952064" y="4344439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39233-DC92-F907-440B-565F7BBE2CFB}"/>
              </a:ext>
            </a:extLst>
          </p:cNvPr>
          <p:cNvSpPr/>
          <p:nvPr/>
        </p:nvSpPr>
        <p:spPr>
          <a:xfrm>
            <a:off x="6705600" y="2161325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</p:spTree>
    <p:extLst>
      <p:ext uri="{BB962C8B-B14F-4D97-AF65-F5344CB8AC3E}">
        <p14:creationId xmlns:p14="http://schemas.microsoft.com/office/powerpoint/2010/main" val="14693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#2 holes in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7602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use the holes left when programs quit?</a:t>
            </a: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map a program’s addresses to RAM addresses however we like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37BCB40-8E01-246D-7A1E-C73CEE4A65A4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CCA5CC-2DFF-A866-0E7E-10CDCD570DA0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3C4D4-72D9-2F4A-AF95-4D86AA455EB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3C4D4-72D9-2F4A-AF95-4D86AA455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411D64-F8F8-02BB-6D20-E320BCFC3744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411D64-F8F8-02BB-6D20-E320BCFC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31C09-6225-5299-B6F8-3A5ABC8F87E5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831C09-6225-5299-B6F8-3A5ABC8F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0639233-DC92-F907-440B-565F7BBE2CFB}"/>
              </a:ext>
            </a:extLst>
          </p:cNvPr>
          <p:cNvSpPr/>
          <p:nvPr/>
        </p:nvSpPr>
        <p:spPr>
          <a:xfrm>
            <a:off x="5887571" y="4829437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7B2FAA-9123-C960-36A3-A607E69ED991}"/>
              </a:ext>
            </a:extLst>
          </p:cNvPr>
          <p:cNvSpPr/>
          <p:nvPr/>
        </p:nvSpPr>
        <p:spPr>
          <a:xfrm>
            <a:off x="5853953" y="2930103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BB374EB9-693A-5240-2A3C-F080522C2314}"/>
              </a:ext>
            </a:extLst>
          </p:cNvPr>
          <p:cNvSpPr txBox="1"/>
          <p:nvPr/>
        </p:nvSpPr>
        <p:spPr>
          <a:xfrm>
            <a:off x="3688451" y="4108596"/>
            <a:ext cx="1104900" cy="2194560"/>
          </a:xfrm>
          <a:prstGeom prst="rect">
            <a:avLst/>
          </a:prstGeom>
          <a:solidFill>
            <a:srgbClr val="F5D2D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Times New Roman"/>
                <a:cs typeface="Times New Roman"/>
              </a:rPr>
              <a:t>map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C6A8E-CC66-1F16-8AB7-98AF02E4F5BF}"/>
              </a:ext>
            </a:extLst>
          </p:cNvPr>
          <p:cNvSpPr txBox="1"/>
          <p:nvPr/>
        </p:nvSpPr>
        <p:spPr>
          <a:xfrm>
            <a:off x="992651" y="1960270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Virtual Memory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59A48-ACF6-A901-B95B-C00789E0D299}"/>
              </a:ext>
            </a:extLst>
          </p:cNvPr>
          <p:cNvSpPr txBox="1"/>
          <p:nvPr/>
        </p:nvSpPr>
        <p:spPr>
          <a:xfrm>
            <a:off x="192549" y="2318754"/>
            <a:ext cx="396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map to RAM Address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092503-A2FB-9096-4724-2A6AC9D29FD4}"/>
              </a:ext>
            </a:extLst>
          </p:cNvPr>
          <p:cNvSpPr/>
          <p:nvPr/>
        </p:nvSpPr>
        <p:spPr>
          <a:xfrm>
            <a:off x="1946531" y="4327713"/>
            <a:ext cx="1362636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B33240-D7DC-1F52-3DFB-3C6E7A725E7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793351" y="2930103"/>
            <a:ext cx="1035951" cy="22757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3AD99B-BAED-F67F-D175-97F09C497161}"/>
              </a:ext>
            </a:extLst>
          </p:cNvPr>
          <p:cNvCxnSpPr>
            <a:cxnSpLocks/>
            <a:stCxn id="26" idx="1"/>
            <a:endCxn id="47" idx="3"/>
          </p:cNvCxnSpPr>
          <p:nvPr/>
        </p:nvCxnSpPr>
        <p:spPr>
          <a:xfrm flipH="1" flipV="1">
            <a:off x="3309167" y="4972632"/>
            <a:ext cx="379284" cy="2332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F1E6A9E-7563-7E1B-3551-77F6C924F349}"/>
              </a:ext>
            </a:extLst>
          </p:cNvPr>
          <p:cNvSpPr/>
          <p:nvPr/>
        </p:nvSpPr>
        <p:spPr>
          <a:xfrm>
            <a:off x="1946531" y="3601570"/>
            <a:ext cx="1362636" cy="71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60A6DA-25CF-5C27-EB0A-CAF8DCD8245D}"/>
              </a:ext>
            </a:extLst>
          </p:cNvPr>
          <p:cNvSpPr/>
          <p:nvPr/>
        </p:nvSpPr>
        <p:spPr>
          <a:xfrm>
            <a:off x="1946531" y="5629994"/>
            <a:ext cx="1362636" cy="911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B93D62-AD05-662A-577A-8B7A273D86F4}"/>
              </a:ext>
            </a:extLst>
          </p:cNvPr>
          <p:cNvCxnSpPr>
            <a:cxnSpLocks/>
            <a:stCxn id="21" idx="1"/>
            <a:endCxn id="26" idx="3"/>
          </p:cNvCxnSpPr>
          <p:nvPr/>
        </p:nvCxnSpPr>
        <p:spPr>
          <a:xfrm flipH="1" flipV="1">
            <a:off x="4793351" y="5205876"/>
            <a:ext cx="1094220" cy="2684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E0E075-89CA-9573-A420-4C08D9E7FD38}"/>
              </a:ext>
            </a:extLst>
          </p:cNvPr>
          <p:cNvCxnSpPr>
            <a:cxnSpLocks/>
            <a:stCxn id="26" idx="1"/>
            <a:endCxn id="78" idx="3"/>
          </p:cNvCxnSpPr>
          <p:nvPr/>
        </p:nvCxnSpPr>
        <p:spPr>
          <a:xfrm flipH="1" flipV="1">
            <a:off x="3309167" y="3958420"/>
            <a:ext cx="379284" cy="12474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ECD232-E7CB-DB6E-732B-C72A84F96966}"/>
              </a:ext>
            </a:extLst>
          </p:cNvPr>
          <p:cNvCxnSpPr>
            <a:cxnSpLocks/>
            <a:stCxn id="26" idx="1"/>
            <a:endCxn id="79" idx="3"/>
          </p:cNvCxnSpPr>
          <p:nvPr/>
        </p:nvCxnSpPr>
        <p:spPr>
          <a:xfrm flipH="1">
            <a:off x="3309167" y="5205876"/>
            <a:ext cx="379284" cy="87982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7E994A5-E8EE-4210-C4F3-4BC45A90B756}"/>
              </a:ext>
            </a:extLst>
          </p:cNvPr>
          <p:cNvSpPr txBox="1"/>
          <p:nvPr/>
        </p:nvSpPr>
        <p:spPr>
          <a:xfrm>
            <a:off x="7241240" y="3991274"/>
            <a:ext cx="1880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has its own mapping.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Mappings lets us put our program data wherever we want in the 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4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31394"/>
            <a:ext cx="91439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#3 keeping program secure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066800"/>
            <a:ext cx="8611361" cy="362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1’s and Program 2’s addresses map to different RAM addresses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AEC6EA-834E-FC40-0A7C-F57B0824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9097"/>
              </p:ext>
            </p:extLst>
          </p:nvPr>
        </p:nvGraphicFramePr>
        <p:xfrm>
          <a:off x="48768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413C91-309B-5869-B28E-E873875C6494}"/>
              </a:ext>
            </a:extLst>
          </p:cNvPr>
          <p:cNvSpPr txBox="1"/>
          <p:nvPr/>
        </p:nvSpPr>
        <p:spPr>
          <a:xfrm>
            <a:off x="43434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04B7E-B3A2-C4C9-8675-3C8087CA2449}"/>
              </a:ext>
            </a:extLst>
          </p:cNvPr>
          <p:cNvSpPr/>
          <p:nvPr/>
        </p:nvSpPr>
        <p:spPr>
          <a:xfrm>
            <a:off x="1143000" y="3576683"/>
            <a:ext cx="1295400" cy="754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467CE-F72D-A77C-3B0B-81C0D2558790}"/>
              </a:ext>
            </a:extLst>
          </p:cNvPr>
          <p:cNvSpPr/>
          <p:nvPr/>
        </p:nvSpPr>
        <p:spPr>
          <a:xfrm>
            <a:off x="1143000" y="4462825"/>
            <a:ext cx="1295400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7D252-5467-A241-8A45-BBAA1FE968A1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2438400" y="3953838"/>
            <a:ext cx="931947" cy="3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A10993-4E90-DE3A-C6C5-1399233F3EB0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2438400" y="4266430"/>
            <a:ext cx="931947" cy="84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424720-099C-D1A2-BD98-5B5E4D13164C}"/>
              </a:ext>
            </a:extLst>
          </p:cNvPr>
          <p:cNvSpPr txBox="1"/>
          <p:nvPr/>
        </p:nvSpPr>
        <p:spPr>
          <a:xfrm>
            <a:off x="992651" y="1960270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Virtual Memory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A7EB8-6988-9B22-B637-662B4B367820}"/>
              </a:ext>
            </a:extLst>
          </p:cNvPr>
          <p:cNvSpPr txBox="1"/>
          <p:nvPr/>
        </p:nvSpPr>
        <p:spPr>
          <a:xfrm>
            <a:off x="192549" y="2318754"/>
            <a:ext cx="396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Address map to RAM Address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2A8D9-D46D-7C7A-7684-CB94DE498979}"/>
              </a:ext>
            </a:extLst>
          </p:cNvPr>
          <p:cNvSpPr txBox="1"/>
          <p:nvPr/>
        </p:nvSpPr>
        <p:spPr>
          <a:xfrm>
            <a:off x="992651" y="1413253"/>
            <a:ext cx="4746810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1024($0)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5A58AA2D-7727-3EE1-F00F-A68C3F75668F}"/>
              </a:ext>
            </a:extLst>
          </p:cNvPr>
          <p:cNvSpPr txBox="1"/>
          <p:nvPr/>
        </p:nvSpPr>
        <p:spPr>
          <a:xfrm>
            <a:off x="3370347" y="3989431"/>
            <a:ext cx="1104900" cy="553998"/>
          </a:xfrm>
          <a:prstGeom prst="rect">
            <a:avLst/>
          </a:prstGeom>
          <a:solidFill>
            <a:srgbClr val="F5D2D1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Times New Roman"/>
                <a:cs typeface="Times New Roman"/>
              </a:rPr>
              <a:t>map</a:t>
            </a:r>
            <a:endParaRPr sz="36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3EC6F-2690-BB03-D75A-2205B0BD8BA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475247" y="3889276"/>
            <a:ext cx="401553" cy="37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F533A9-D992-93C9-DCE3-BFCCB7D4C48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75247" y="4266430"/>
            <a:ext cx="401553" cy="52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1394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Solving the problems: #3 keeping program secure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FD3AC37-C3A3-83FA-61A6-004DDBCF342F}"/>
              </a:ext>
            </a:extLst>
          </p:cNvPr>
          <p:cNvSpPr txBox="1"/>
          <p:nvPr/>
        </p:nvSpPr>
        <p:spPr>
          <a:xfrm>
            <a:off x="227840" y="1007299"/>
            <a:ext cx="8686800" cy="13067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8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r>
              <a:rPr sz="2000" spc="-5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marR="316230" indent="-38417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9624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reading/writing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FCA60D93-21C3-0EEA-165D-E1C1F7D869EE}"/>
              </a:ext>
            </a:extLst>
          </p:cNvPr>
          <p:cNvGrpSpPr/>
          <p:nvPr/>
        </p:nvGrpSpPr>
        <p:grpSpPr>
          <a:xfrm>
            <a:off x="2105088" y="2858771"/>
            <a:ext cx="3161030" cy="3465829"/>
            <a:chOff x="2105088" y="3476561"/>
            <a:chExt cx="3161030" cy="3465829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9C18504-D8A0-70ED-1F98-E2B6F0150381}"/>
                </a:ext>
              </a:extLst>
            </p:cNvPr>
            <p:cNvSpPr/>
            <p:nvPr/>
          </p:nvSpPr>
          <p:spPr>
            <a:xfrm>
              <a:off x="2119376" y="3870959"/>
              <a:ext cx="333375" cy="731520"/>
            </a:xfrm>
            <a:custGeom>
              <a:avLst/>
              <a:gdLst/>
              <a:ahLst/>
              <a:cxnLst/>
              <a:rect l="l" t="t" r="r" b="b"/>
              <a:pathLst>
                <a:path w="333375" h="731520">
                  <a:moveTo>
                    <a:pt x="0" y="0"/>
                  </a:moveTo>
                  <a:lnTo>
                    <a:pt x="333248" y="0"/>
                  </a:lnTo>
                </a:path>
                <a:path w="333375" h="731520">
                  <a:moveTo>
                    <a:pt x="0" y="365760"/>
                  </a:moveTo>
                  <a:lnTo>
                    <a:pt x="333248" y="365760"/>
                  </a:lnTo>
                </a:path>
                <a:path w="333375" h="731520">
                  <a:moveTo>
                    <a:pt x="0" y="731519"/>
                  </a:moveTo>
                  <a:lnTo>
                    <a:pt x="333248" y="7315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52CD8EF-F027-DF51-43C5-B1EE9DC51DF4}"/>
                </a:ext>
              </a:extLst>
            </p:cNvPr>
            <p:cNvSpPr/>
            <p:nvPr/>
          </p:nvSpPr>
          <p:spPr>
            <a:xfrm>
              <a:off x="2119376" y="3490848"/>
              <a:ext cx="333375" cy="1491615"/>
            </a:xfrm>
            <a:custGeom>
              <a:avLst/>
              <a:gdLst/>
              <a:ahLst/>
              <a:cxnLst/>
              <a:rect l="l" t="t" r="r" b="b"/>
              <a:pathLst>
                <a:path w="333375" h="1491614">
                  <a:moveTo>
                    <a:pt x="14224" y="0"/>
                  </a:moveTo>
                  <a:lnTo>
                    <a:pt x="14224" y="1491614"/>
                  </a:lnTo>
                </a:path>
                <a:path w="333375" h="1491614">
                  <a:moveTo>
                    <a:pt x="319024" y="0"/>
                  </a:moveTo>
                  <a:lnTo>
                    <a:pt x="319024" y="1491614"/>
                  </a:lnTo>
                </a:path>
                <a:path w="333375" h="1491614">
                  <a:moveTo>
                    <a:pt x="0" y="14350"/>
                  </a:moveTo>
                  <a:lnTo>
                    <a:pt x="333248" y="14350"/>
                  </a:lnTo>
                </a:path>
                <a:path w="333375" h="1491614">
                  <a:moveTo>
                    <a:pt x="0" y="1477390"/>
                  </a:moveTo>
                  <a:lnTo>
                    <a:pt x="333248" y="14773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65C8B90-70FC-197D-D200-FC58CB63BC66}"/>
                </a:ext>
              </a:extLst>
            </p:cNvPr>
            <p:cNvSpPr/>
            <p:nvPr/>
          </p:nvSpPr>
          <p:spPr>
            <a:xfrm>
              <a:off x="4329176" y="3947159"/>
              <a:ext cx="333375" cy="731520"/>
            </a:xfrm>
            <a:custGeom>
              <a:avLst/>
              <a:gdLst/>
              <a:ahLst/>
              <a:cxnLst/>
              <a:rect l="l" t="t" r="r" b="b"/>
              <a:pathLst>
                <a:path w="333375" h="731520">
                  <a:moveTo>
                    <a:pt x="0" y="0"/>
                  </a:moveTo>
                  <a:lnTo>
                    <a:pt x="333248" y="0"/>
                  </a:lnTo>
                </a:path>
                <a:path w="333375" h="731520">
                  <a:moveTo>
                    <a:pt x="0" y="365760"/>
                  </a:moveTo>
                  <a:lnTo>
                    <a:pt x="333248" y="365760"/>
                  </a:lnTo>
                </a:path>
                <a:path w="333375" h="731520">
                  <a:moveTo>
                    <a:pt x="0" y="731519"/>
                  </a:moveTo>
                  <a:lnTo>
                    <a:pt x="333248" y="7315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7961A406-843E-F43E-6D34-D570B3B1EDBE}"/>
                </a:ext>
              </a:extLst>
            </p:cNvPr>
            <p:cNvSpPr/>
            <p:nvPr/>
          </p:nvSpPr>
          <p:spPr>
            <a:xfrm>
              <a:off x="4329176" y="3567048"/>
              <a:ext cx="333375" cy="1491615"/>
            </a:xfrm>
            <a:custGeom>
              <a:avLst/>
              <a:gdLst/>
              <a:ahLst/>
              <a:cxnLst/>
              <a:rect l="l" t="t" r="r" b="b"/>
              <a:pathLst>
                <a:path w="333375" h="1491614">
                  <a:moveTo>
                    <a:pt x="14224" y="0"/>
                  </a:moveTo>
                  <a:lnTo>
                    <a:pt x="14224" y="1491614"/>
                  </a:lnTo>
                </a:path>
                <a:path w="333375" h="1491614">
                  <a:moveTo>
                    <a:pt x="319024" y="0"/>
                  </a:moveTo>
                  <a:lnTo>
                    <a:pt x="319024" y="1491614"/>
                  </a:lnTo>
                </a:path>
                <a:path w="333375" h="1491614">
                  <a:moveTo>
                    <a:pt x="0" y="14350"/>
                  </a:moveTo>
                  <a:lnTo>
                    <a:pt x="333248" y="14350"/>
                  </a:lnTo>
                </a:path>
                <a:path w="333375" h="1491614">
                  <a:moveTo>
                    <a:pt x="0" y="1477390"/>
                  </a:moveTo>
                  <a:lnTo>
                    <a:pt x="333248" y="14773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E6D544B3-6F1D-63EF-DC65-049BB42892EF}"/>
                </a:ext>
              </a:extLst>
            </p:cNvPr>
            <p:cNvSpPr/>
            <p:nvPr/>
          </p:nvSpPr>
          <p:spPr>
            <a:xfrm>
              <a:off x="3886200" y="5791200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1371600" y="142875"/>
                  </a:moveTo>
                  <a:lnTo>
                    <a:pt x="1336633" y="188018"/>
                  </a:lnTo>
                  <a:lnTo>
                    <a:pt x="1277958" y="214968"/>
                  </a:lnTo>
                  <a:lnTo>
                    <a:pt x="1239268" y="227237"/>
                  </a:lnTo>
                  <a:lnTo>
                    <a:pt x="1194899" y="238585"/>
                  </a:lnTo>
                  <a:lnTo>
                    <a:pt x="1145273" y="248926"/>
                  </a:lnTo>
                  <a:lnTo>
                    <a:pt x="1090806" y="258171"/>
                  </a:lnTo>
                  <a:lnTo>
                    <a:pt x="1031917" y="266234"/>
                  </a:lnTo>
                  <a:lnTo>
                    <a:pt x="969025" y="273026"/>
                  </a:lnTo>
                  <a:lnTo>
                    <a:pt x="902549" y="278462"/>
                  </a:lnTo>
                  <a:lnTo>
                    <a:pt x="832907" y="282452"/>
                  </a:lnTo>
                  <a:lnTo>
                    <a:pt x="760517" y="284911"/>
                  </a:lnTo>
                  <a:lnTo>
                    <a:pt x="685800" y="285750"/>
                  </a:lnTo>
                  <a:lnTo>
                    <a:pt x="611082" y="284911"/>
                  </a:lnTo>
                  <a:lnTo>
                    <a:pt x="538692" y="282452"/>
                  </a:lnTo>
                  <a:lnTo>
                    <a:pt x="469050" y="278462"/>
                  </a:lnTo>
                  <a:lnTo>
                    <a:pt x="402574" y="273026"/>
                  </a:lnTo>
                  <a:lnTo>
                    <a:pt x="339682" y="266234"/>
                  </a:lnTo>
                  <a:lnTo>
                    <a:pt x="280793" y="258171"/>
                  </a:lnTo>
                  <a:lnTo>
                    <a:pt x="226326" y="248926"/>
                  </a:lnTo>
                  <a:lnTo>
                    <a:pt x="176700" y="238585"/>
                  </a:lnTo>
                  <a:lnTo>
                    <a:pt x="132331" y="227237"/>
                  </a:lnTo>
                  <a:lnTo>
                    <a:pt x="93641" y="214968"/>
                  </a:lnTo>
                  <a:lnTo>
                    <a:pt x="34966" y="188018"/>
                  </a:lnTo>
                  <a:lnTo>
                    <a:pt x="4024" y="158435"/>
                  </a:lnTo>
                  <a:lnTo>
                    <a:pt x="0" y="142875"/>
                  </a:lnTo>
                  <a:lnTo>
                    <a:pt x="4024" y="127314"/>
                  </a:lnTo>
                  <a:lnTo>
                    <a:pt x="15819" y="112237"/>
                  </a:lnTo>
                  <a:lnTo>
                    <a:pt x="61046" y="83883"/>
                  </a:lnTo>
                  <a:lnTo>
                    <a:pt x="132331" y="58512"/>
                  </a:lnTo>
                  <a:lnTo>
                    <a:pt x="176700" y="47164"/>
                  </a:lnTo>
                  <a:lnTo>
                    <a:pt x="226326" y="36823"/>
                  </a:lnTo>
                  <a:lnTo>
                    <a:pt x="280793" y="27578"/>
                  </a:lnTo>
                  <a:lnTo>
                    <a:pt x="339682" y="19515"/>
                  </a:lnTo>
                  <a:lnTo>
                    <a:pt x="402574" y="12723"/>
                  </a:lnTo>
                  <a:lnTo>
                    <a:pt x="469050" y="7287"/>
                  </a:lnTo>
                  <a:lnTo>
                    <a:pt x="538692" y="3297"/>
                  </a:lnTo>
                  <a:lnTo>
                    <a:pt x="611082" y="838"/>
                  </a:lnTo>
                  <a:lnTo>
                    <a:pt x="685800" y="0"/>
                  </a:lnTo>
                  <a:lnTo>
                    <a:pt x="760517" y="838"/>
                  </a:lnTo>
                  <a:lnTo>
                    <a:pt x="832907" y="3297"/>
                  </a:lnTo>
                  <a:lnTo>
                    <a:pt x="902549" y="7287"/>
                  </a:lnTo>
                  <a:lnTo>
                    <a:pt x="969025" y="12723"/>
                  </a:lnTo>
                  <a:lnTo>
                    <a:pt x="1031917" y="19515"/>
                  </a:lnTo>
                  <a:lnTo>
                    <a:pt x="1090806" y="27578"/>
                  </a:lnTo>
                  <a:lnTo>
                    <a:pt x="1145273" y="36823"/>
                  </a:lnTo>
                  <a:lnTo>
                    <a:pt x="1194899" y="47164"/>
                  </a:lnTo>
                  <a:lnTo>
                    <a:pt x="1239268" y="58512"/>
                  </a:lnTo>
                  <a:lnTo>
                    <a:pt x="1277958" y="70781"/>
                  </a:lnTo>
                  <a:lnTo>
                    <a:pt x="1336633" y="97731"/>
                  </a:lnTo>
                  <a:lnTo>
                    <a:pt x="1367575" y="127314"/>
                  </a:lnTo>
                  <a:lnTo>
                    <a:pt x="1371600" y="142875"/>
                  </a:lnTo>
                  <a:lnTo>
                    <a:pt x="1371600" y="1000125"/>
                  </a:lnTo>
                  <a:lnTo>
                    <a:pt x="1367575" y="1015692"/>
                  </a:lnTo>
                  <a:lnTo>
                    <a:pt x="1355780" y="1030774"/>
                  </a:lnTo>
                  <a:lnTo>
                    <a:pt x="1310553" y="1059133"/>
                  </a:lnTo>
                  <a:lnTo>
                    <a:pt x="1239268" y="1084504"/>
                  </a:lnTo>
                  <a:lnTo>
                    <a:pt x="1194899" y="1095851"/>
                  </a:lnTo>
                  <a:lnTo>
                    <a:pt x="1145273" y="1106189"/>
                  </a:lnTo>
                  <a:lnTo>
                    <a:pt x="1090806" y="1115432"/>
                  </a:lnTo>
                  <a:lnTo>
                    <a:pt x="1031917" y="1123492"/>
                  </a:lnTo>
                  <a:lnTo>
                    <a:pt x="969025" y="1130282"/>
                  </a:lnTo>
                  <a:lnTo>
                    <a:pt x="902549" y="1135715"/>
                  </a:lnTo>
                  <a:lnTo>
                    <a:pt x="832907" y="1139704"/>
                  </a:lnTo>
                  <a:lnTo>
                    <a:pt x="760517" y="1142161"/>
                  </a:lnTo>
                  <a:lnTo>
                    <a:pt x="685800" y="1143000"/>
                  </a:lnTo>
                  <a:lnTo>
                    <a:pt x="611082" y="1142161"/>
                  </a:lnTo>
                  <a:lnTo>
                    <a:pt x="538692" y="1139704"/>
                  </a:lnTo>
                  <a:lnTo>
                    <a:pt x="469050" y="1135715"/>
                  </a:lnTo>
                  <a:lnTo>
                    <a:pt x="402574" y="1130282"/>
                  </a:lnTo>
                  <a:lnTo>
                    <a:pt x="339682" y="1123492"/>
                  </a:lnTo>
                  <a:lnTo>
                    <a:pt x="280793" y="1115432"/>
                  </a:lnTo>
                  <a:lnTo>
                    <a:pt x="226326" y="1106189"/>
                  </a:lnTo>
                  <a:lnTo>
                    <a:pt x="176700" y="1095851"/>
                  </a:lnTo>
                  <a:lnTo>
                    <a:pt x="132331" y="1084504"/>
                  </a:lnTo>
                  <a:lnTo>
                    <a:pt x="93641" y="1072235"/>
                  </a:lnTo>
                  <a:lnTo>
                    <a:pt x="34966" y="1045283"/>
                  </a:lnTo>
                  <a:lnTo>
                    <a:pt x="4024" y="1015692"/>
                  </a:lnTo>
                  <a:lnTo>
                    <a:pt x="0" y="1000125"/>
                  </a:lnTo>
                  <a:lnTo>
                    <a:pt x="0" y="1428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D37A7588-A29C-F6B7-E5D7-FBE03CC348C9}"/>
              </a:ext>
            </a:extLst>
          </p:cNvPr>
          <p:cNvSpPr txBox="1"/>
          <p:nvPr/>
        </p:nvSpPr>
        <p:spPr>
          <a:xfrm>
            <a:off x="1709874" y="2920402"/>
            <a:ext cx="319405" cy="1716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000" spc="-20" dirty="0">
                <a:latin typeface="Trebuchet MS"/>
                <a:cs typeface="Trebuchet MS"/>
              </a:rPr>
              <a:t>Virtual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8EFCC4F-0A61-C97C-D688-CF7A51FFFD58}"/>
              </a:ext>
            </a:extLst>
          </p:cNvPr>
          <p:cNvSpPr txBox="1"/>
          <p:nvPr/>
        </p:nvSpPr>
        <p:spPr>
          <a:xfrm>
            <a:off x="4042917" y="2306004"/>
            <a:ext cx="9258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Trebuchet MS"/>
                <a:cs typeface="Trebuchet MS"/>
              </a:rPr>
              <a:t>Physical </a:t>
            </a:r>
            <a:r>
              <a:rPr sz="2000" spc="-10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301331FE-4711-2E15-A9F8-D410B64A262E}"/>
              </a:ext>
            </a:extLst>
          </p:cNvPr>
          <p:cNvGrpSpPr/>
          <p:nvPr/>
        </p:nvGrpSpPr>
        <p:grpSpPr>
          <a:xfrm>
            <a:off x="2243073" y="2873058"/>
            <a:ext cx="4637405" cy="3305810"/>
            <a:chOff x="2243073" y="3490848"/>
            <a:chExt cx="4637405" cy="3305810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FA13EF9C-54A4-858E-DD9D-C5E8F010F866}"/>
                </a:ext>
              </a:extLst>
            </p:cNvPr>
            <p:cNvSpPr/>
            <p:nvPr/>
          </p:nvSpPr>
          <p:spPr>
            <a:xfrm>
              <a:off x="2243074" y="3690873"/>
              <a:ext cx="2100580" cy="2862580"/>
            </a:xfrm>
            <a:custGeom>
              <a:avLst/>
              <a:gdLst/>
              <a:ahLst/>
              <a:cxnLst/>
              <a:rect l="l" t="t" r="r" b="b"/>
              <a:pathLst>
                <a:path w="2100579" h="2862579">
                  <a:moveTo>
                    <a:pt x="1871726" y="2862326"/>
                  </a:moveTo>
                  <a:lnTo>
                    <a:pt x="1857743" y="2823210"/>
                  </a:lnTo>
                  <a:lnTo>
                    <a:pt x="1839468" y="2772029"/>
                  </a:lnTo>
                  <a:lnTo>
                    <a:pt x="1819681" y="2792692"/>
                  </a:lnTo>
                  <a:lnTo>
                    <a:pt x="81699" y="1127112"/>
                  </a:lnTo>
                  <a:lnTo>
                    <a:pt x="83019" y="1125029"/>
                  </a:lnTo>
                  <a:lnTo>
                    <a:pt x="85801" y="1108811"/>
                  </a:lnTo>
                  <a:lnTo>
                    <a:pt x="83769" y="1099439"/>
                  </a:lnTo>
                  <a:lnTo>
                    <a:pt x="82321" y="1092733"/>
                  </a:lnTo>
                  <a:lnTo>
                    <a:pt x="72644" y="1078738"/>
                  </a:lnTo>
                  <a:lnTo>
                    <a:pt x="58229" y="1069632"/>
                  </a:lnTo>
                  <a:lnTo>
                    <a:pt x="41998" y="1066850"/>
                  </a:lnTo>
                  <a:lnTo>
                    <a:pt x="25920" y="1070330"/>
                  </a:lnTo>
                  <a:lnTo>
                    <a:pt x="11938" y="1080008"/>
                  </a:lnTo>
                  <a:lnTo>
                    <a:pt x="2819" y="1094422"/>
                  </a:lnTo>
                  <a:lnTo>
                    <a:pt x="38" y="1110653"/>
                  </a:lnTo>
                  <a:lnTo>
                    <a:pt x="3517" y="1126731"/>
                  </a:lnTo>
                  <a:lnTo>
                    <a:pt x="13208" y="1140714"/>
                  </a:lnTo>
                  <a:lnTo>
                    <a:pt x="27622" y="1149832"/>
                  </a:lnTo>
                  <a:lnTo>
                    <a:pt x="43840" y="1152613"/>
                  </a:lnTo>
                  <a:lnTo>
                    <a:pt x="59918" y="1149134"/>
                  </a:lnTo>
                  <a:lnTo>
                    <a:pt x="61937" y="1147737"/>
                  </a:lnTo>
                  <a:lnTo>
                    <a:pt x="1799920" y="2813316"/>
                  </a:lnTo>
                  <a:lnTo>
                    <a:pt x="1780159" y="2833954"/>
                  </a:lnTo>
                  <a:lnTo>
                    <a:pt x="1871726" y="2862326"/>
                  </a:lnTo>
                  <a:close/>
                </a:path>
                <a:path w="2100579" h="2862579">
                  <a:moveTo>
                    <a:pt x="1947926" y="2252726"/>
                  </a:moveTo>
                  <a:lnTo>
                    <a:pt x="1932457" y="2219198"/>
                  </a:lnTo>
                  <a:lnTo>
                    <a:pt x="1907794" y="2165731"/>
                  </a:lnTo>
                  <a:lnTo>
                    <a:pt x="1889912" y="2188057"/>
                  </a:lnTo>
                  <a:lnTo>
                    <a:pt x="83070" y="742569"/>
                  </a:lnTo>
                  <a:lnTo>
                    <a:pt x="84201" y="740371"/>
                  </a:lnTo>
                  <a:lnTo>
                    <a:pt x="85509" y="723988"/>
                  </a:lnTo>
                  <a:lnTo>
                    <a:pt x="54559" y="687451"/>
                  </a:lnTo>
                  <a:lnTo>
                    <a:pt x="38176" y="686142"/>
                  </a:lnTo>
                  <a:lnTo>
                    <a:pt x="22479" y="691045"/>
                  </a:lnTo>
                  <a:lnTo>
                    <a:pt x="9398" y="701929"/>
                  </a:lnTo>
                  <a:lnTo>
                    <a:pt x="1638" y="717092"/>
                  </a:lnTo>
                  <a:lnTo>
                    <a:pt x="330" y="733475"/>
                  </a:lnTo>
                  <a:lnTo>
                    <a:pt x="5232" y="749173"/>
                  </a:lnTo>
                  <a:lnTo>
                    <a:pt x="16129" y="762254"/>
                  </a:lnTo>
                  <a:lnTo>
                    <a:pt x="31280" y="770013"/>
                  </a:lnTo>
                  <a:lnTo>
                    <a:pt x="47663" y="771321"/>
                  </a:lnTo>
                  <a:lnTo>
                    <a:pt x="63360" y="766419"/>
                  </a:lnTo>
                  <a:lnTo>
                    <a:pt x="65227" y="764870"/>
                  </a:lnTo>
                  <a:lnTo>
                    <a:pt x="1872068" y="2210346"/>
                  </a:lnTo>
                  <a:lnTo>
                    <a:pt x="1854200" y="2232660"/>
                  </a:lnTo>
                  <a:lnTo>
                    <a:pt x="1947926" y="2252726"/>
                  </a:lnTo>
                  <a:close/>
                </a:path>
                <a:path w="2100579" h="2862579">
                  <a:moveTo>
                    <a:pt x="2100326" y="1185926"/>
                  </a:moveTo>
                  <a:lnTo>
                    <a:pt x="2088273" y="1172210"/>
                  </a:lnTo>
                  <a:lnTo>
                    <a:pt x="2037080" y="1113917"/>
                  </a:lnTo>
                  <a:lnTo>
                    <a:pt x="2026323" y="1140383"/>
                  </a:lnTo>
                  <a:lnTo>
                    <a:pt x="85356" y="349643"/>
                  </a:lnTo>
                  <a:lnTo>
                    <a:pt x="85813" y="347179"/>
                  </a:lnTo>
                  <a:lnTo>
                    <a:pt x="83146" y="334518"/>
                  </a:lnTo>
                  <a:lnTo>
                    <a:pt x="82435" y="331114"/>
                  </a:lnTo>
                  <a:lnTo>
                    <a:pt x="73253" y="317449"/>
                  </a:lnTo>
                  <a:lnTo>
                    <a:pt x="59055" y="307975"/>
                  </a:lnTo>
                  <a:lnTo>
                    <a:pt x="42367" y="304838"/>
                  </a:lnTo>
                  <a:lnTo>
                    <a:pt x="26301" y="308216"/>
                  </a:lnTo>
                  <a:lnTo>
                    <a:pt x="12636" y="317398"/>
                  </a:lnTo>
                  <a:lnTo>
                    <a:pt x="3175" y="331597"/>
                  </a:lnTo>
                  <a:lnTo>
                    <a:pt x="25" y="348284"/>
                  </a:lnTo>
                  <a:lnTo>
                    <a:pt x="3403" y="364350"/>
                  </a:lnTo>
                  <a:lnTo>
                    <a:pt x="12585" y="378015"/>
                  </a:lnTo>
                  <a:lnTo>
                    <a:pt x="26797" y="387477"/>
                  </a:lnTo>
                  <a:lnTo>
                    <a:pt x="43472" y="390626"/>
                  </a:lnTo>
                  <a:lnTo>
                    <a:pt x="59537" y="387248"/>
                  </a:lnTo>
                  <a:lnTo>
                    <a:pt x="73202" y="378066"/>
                  </a:lnTo>
                  <a:lnTo>
                    <a:pt x="74574" y="376008"/>
                  </a:lnTo>
                  <a:lnTo>
                    <a:pt x="2015578" y="1166825"/>
                  </a:lnTo>
                  <a:lnTo>
                    <a:pt x="2004822" y="1193292"/>
                  </a:lnTo>
                  <a:lnTo>
                    <a:pt x="2100326" y="1185926"/>
                  </a:lnTo>
                  <a:close/>
                </a:path>
                <a:path w="2100579" h="2862579">
                  <a:moveTo>
                    <a:pt x="2100326" y="42926"/>
                  </a:moveTo>
                  <a:lnTo>
                    <a:pt x="2071662" y="28575"/>
                  </a:lnTo>
                  <a:lnTo>
                    <a:pt x="2014601" y="0"/>
                  </a:lnTo>
                  <a:lnTo>
                    <a:pt x="2014601" y="28575"/>
                  </a:lnTo>
                  <a:lnTo>
                    <a:pt x="82816" y="28575"/>
                  </a:lnTo>
                  <a:lnTo>
                    <a:pt x="82359" y="26263"/>
                  </a:lnTo>
                  <a:lnTo>
                    <a:pt x="73177" y="12611"/>
                  </a:lnTo>
                  <a:lnTo>
                    <a:pt x="59575" y="3390"/>
                  </a:lnTo>
                  <a:lnTo>
                    <a:pt x="42926" y="0"/>
                  </a:lnTo>
                  <a:lnTo>
                    <a:pt x="26250" y="3390"/>
                  </a:lnTo>
                  <a:lnTo>
                    <a:pt x="12598" y="12611"/>
                  </a:lnTo>
                  <a:lnTo>
                    <a:pt x="3378" y="26263"/>
                  </a:lnTo>
                  <a:lnTo>
                    <a:pt x="0" y="42926"/>
                  </a:lnTo>
                  <a:lnTo>
                    <a:pt x="3378" y="59588"/>
                  </a:lnTo>
                  <a:lnTo>
                    <a:pt x="12598" y="73190"/>
                  </a:lnTo>
                  <a:lnTo>
                    <a:pt x="26250" y="82372"/>
                  </a:lnTo>
                  <a:lnTo>
                    <a:pt x="42926" y="85725"/>
                  </a:lnTo>
                  <a:lnTo>
                    <a:pt x="59575" y="82372"/>
                  </a:lnTo>
                  <a:lnTo>
                    <a:pt x="73177" y="73190"/>
                  </a:lnTo>
                  <a:lnTo>
                    <a:pt x="82359" y="59588"/>
                  </a:lnTo>
                  <a:lnTo>
                    <a:pt x="82842" y="57150"/>
                  </a:lnTo>
                  <a:lnTo>
                    <a:pt x="2014601" y="57150"/>
                  </a:lnTo>
                  <a:lnTo>
                    <a:pt x="2014601" y="85725"/>
                  </a:lnTo>
                  <a:lnTo>
                    <a:pt x="2071827" y="57150"/>
                  </a:lnTo>
                  <a:lnTo>
                    <a:pt x="2100326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B4AEA181-A9E0-4847-0441-FD2C7F1B8D3D}"/>
                </a:ext>
              </a:extLst>
            </p:cNvPr>
            <p:cNvSpPr/>
            <p:nvPr/>
          </p:nvSpPr>
          <p:spPr>
            <a:xfrm>
              <a:off x="4114800" y="5943600"/>
              <a:ext cx="381000" cy="838200"/>
            </a:xfrm>
            <a:custGeom>
              <a:avLst/>
              <a:gdLst/>
              <a:ahLst/>
              <a:cxnLst/>
              <a:rect l="l" t="t" r="r" b="b"/>
              <a:pathLst>
                <a:path w="381000" h="838200">
                  <a:moveTo>
                    <a:pt x="0" y="838200"/>
                  </a:moveTo>
                  <a:lnTo>
                    <a:pt x="304800" y="838200"/>
                  </a:lnTo>
                  <a:lnTo>
                    <a:pt x="304800" y="533400"/>
                  </a:lnTo>
                  <a:lnTo>
                    <a:pt x="0" y="533400"/>
                  </a:lnTo>
                  <a:lnTo>
                    <a:pt x="0" y="838200"/>
                  </a:lnTo>
                  <a:close/>
                </a:path>
                <a:path w="381000" h="838200">
                  <a:moveTo>
                    <a:pt x="7620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76200" y="0"/>
                  </a:lnTo>
                  <a:lnTo>
                    <a:pt x="76200" y="304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E52F46B-0AB8-CA31-EBB3-5F207EF51118}"/>
                </a:ext>
              </a:extLst>
            </p:cNvPr>
            <p:cNvSpPr/>
            <p:nvPr/>
          </p:nvSpPr>
          <p:spPr>
            <a:xfrm>
              <a:off x="6546850" y="3870959"/>
              <a:ext cx="333375" cy="731520"/>
            </a:xfrm>
            <a:custGeom>
              <a:avLst/>
              <a:gdLst/>
              <a:ahLst/>
              <a:cxnLst/>
              <a:rect l="l" t="t" r="r" b="b"/>
              <a:pathLst>
                <a:path w="333375" h="731520">
                  <a:moveTo>
                    <a:pt x="0" y="0"/>
                  </a:moveTo>
                  <a:lnTo>
                    <a:pt x="333375" y="0"/>
                  </a:lnTo>
                </a:path>
                <a:path w="333375" h="731520">
                  <a:moveTo>
                    <a:pt x="0" y="365760"/>
                  </a:moveTo>
                  <a:lnTo>
                    <a:pt x="333375" y="365760"/>
                  </a:lnTo>
                </a:path>
                <a:path w="333375" h="731520">
                  <a:moveTo>
                    <a:pt x="0" y="731519"/>
                  </a:moveTo>
                  <a:lnTo>
                    <a:pt x="333375" y="7315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C6C29099-69A1-E7FE-1CCB-393A5B590785}"/>
                </a:ext>
              </a:extLst>
            </p:cNvPr>
            <p:cNvSpPr/>
            <p:nvPr/>
          </p:nvSpPr>
          <p:spPr>
            <a:xfrm>
              <a:off x="6546850" y="3490848"/>
              <a:ext cx="333375" cy="1491615"/>
            </a:xfrm>
            <a:custGeom>
              <a:avLst/>
              <a:gdLst/>
              <a:ahLst/>
              <a:cxnLst/>
              <a:rect l="l" t="t" r="r" b="b"/>
              <a:pathLst>
                <a:path w="333375" h="1491614">
                  <a:moveTo>
                    <a:pt x="14350" y="0"/>
                  </a:moveTo>
                  <a:lnTo>
                    <a:pt x="14350" y="1491614"/>
                  </a:lnTo>
                </a:path>
                <a:path w="333375" h="1491614">
                  <a:moveTo>
                    <a:pt x="319150" y="0"/>
                  </a:moveTo>
                  <a:lnTo>
                    <a:pt x="319150" y="1491614"/>
                  </a:lnTo>
                </a:path>
                <a:path w="333375" h="1491614">
                  <a:moveTo>
                    <a:pt x="0" y="14350"/>
                  </a:moveTo>
                  <a:lnTo>
                    <a:pt x="333375" y="14350"/>
                  </a:lnTo>
                </a:path>
                <a:path w="333375" h="1491614">
                  <a:moveTo>
                    <a:pt x="0" y="1477390"/>
                  </a:moveTo>
                  <a:lnTo>
                    <a:pt x="333375" y="147739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CEB77F1-9FE6-534B-D8D9-A182B5F6BFD2}"/>
                </a:ext>
              </a:extLst>
            </p:cNvPr>
            <p:cNvSpPr/>
            <p:nvPr/>
          </p:nvSpPr>
          <p:spPr>
            <a:xfrm>
              <a:off x="4648200" y="3691635"/>
              <a:ext cx="2100580" cy="2785745"/>
            </a:xfrm>
            <a:custGeom>
              <a:avLst/>
              <a:gdLst/>
              <a:ahLst/>
              <a:cxnLst/>
              <a:rect l="l" t="t" r="r" b="b"/>
              <a:pathLst>
                <a:path w="2100579" h="2785745">
                  <a:moveTo>
                    <a:pt x="2099538" y="354711"/>
                  </a:moveTo>
                  <a:lnTo>
                    <a:pt x="2099183" y="337693"/>
                  </a:lnTo>
                  <a:lnTo>
                    <a:pt x="2097100" y="332994"/>
                  </a:lnTo>
                  <a:lnTo>
                    <a:pt x="2092312" y="322135"/>
                  </a:lnTo>
                  <a:lnTo>
                    <a:pt x="2080412" y="310819"/>
                  </a:lnTo>
                  <a:lnTo>
                    <a:pt x="2065134" y="304825"/>
                  </a:lnTo>
                  <a:lnTo>
                    <a:pt x="2048129" y="305181"/>
                  </a:lnTo>
                  <a:lnTo>
                    <a:pt x="2032558" y="312051"/>
                  </a:lnTo>
                  <a:lnTo>
                    <a:pt x="2021243" y="323951"/>
                  </a:lnTo>
                  <a:lnTo>
                    <a:pt x="2015248" y="339229"/>
                  </a:lnTo>
                  <a:lnTo>
                    <a:pt x="2015299" y="341680"/>
                  </a:lnTo>
                  <a:lnTo>
                    <a:pt x="80594" y="771613"/>
                  </a:lnTo>
                  <a:lnTo>
                    <a:pt x="74422" y="743712"/>
                  </a:lnTo>
                  <a:lnTo>
                    <a:pt x="0" y="804164"/>
                  </a:lnTo>
                  <a:lnTo>
                    <a:pt x="92964" y="827405"/>
                  </a:lnTo>
                  <a:lnTo>
                    <a:pt x="87464" y="802640"/>
                  </a:lnTo>
                  <a:lnTo>
                    <a:pt x="86779" y="799528"/>
                  </a:lnTo>
                  <a:lnTo>
                    <a:pt x="2021509" y="369595"/>
                  </a:lnTo>
                  <a:lnTo>
                    <a:pt x="2022475" y="371805"/>
                  </a:lnTo>
                  <a:lnTo>
                    <a:pt x="2034374" y="383120"/>
                  </a:lnTo>
                  <a:lnTo>
                    <a:pt x="2049653" y="389115"/>
                  </a:lnTo>
                  <a:lnTo>
                    <a:pt x="2066671" y="388747"/>
                  </a:lnTo>
                  <a:lnTo>
                    <a:pt x="2082228" y="381889"/>
                  </a:lnTo>
                  <a:lnTo>
                    <a:pt x="2093544" y="369989"/>
                  </a:lnTo>
                  <a:lnTo>
                    <a:pt x="2099538" y="354711"/>
                  </a:lnTo>
                  <a:close/>
                </a:path>
                <a:path w="2100579" h="2785745">
                  <a:moveTo>
                    <a:pt x="2099564" y="34417"/>
                  </a:moveTo>
                  <a:lnTo>
                    <a:pt x="2097011" y="28067"/>
                  </a:lnTo>
                  <a:lnTo>
                    <a:pt x="2093201" y="18580"/>
                  </a:lnTo>
                  <a:lnTo>
                    <a:pt x="2081695" y="6832"/>
                  </a:lnTo>
                  <a:lnTo>
                    <a:pt x="2066645" y="279"/>
                  </a:lnTo>
                  <a:lnTo>
                    <a:pt x="2049653" y="0"/>
                  </a:lnTo>
                  <a:lnTo>
                    <a:pt x="2033803" y="6362"/>
                  </a:lnTo>
                  <a:lnTo>
                    <a:pt x="2022055" y="17868"/>
                  </a:lnTo>
                  <a:lnTo>
                    <a:pt x="2015502" y="32918"/>
                  </a:lnTo>
                  <a:lnTo>
                    <a:pt x="2015464" y="35344"/>
                  </a:lnTo>
                  <a:lnTo>
                    <a:pt x="81661" y="393534"/>
                  </a:lnTo>
                  <a:lnTo>
                    <a:pt x="76454" y="365379"/>
                  </a:lnTo>
                  <a:lnTo>
                    <a:pt x="0" y="423164"/>
                  </a:lnTo>
                  <a:lnTo>
                    <a:pt x="92075" y="449707"/>
                  </a:lnTo>
                  <a:lnTo>
                    <a:pt x="87337" y="424180"/>
                  </a:lnTo>
                  <a:lnTo>
                    <a:pt x="86855" y="421601"/>
                  </a:lnTo>
                  <a:lnTo>
                    <a:pt x="2020684" y="63538"/>
                  </a:lnTo>
                  <a:lnTo>
                    <a:pt x="2021586" y="65760"/>
                  </a:lnTo>
                  <a:lnTo>
                    <a:pt x="2033092" y="77508"/>
                  </a:lnTo>
                  <a:lnTo>
                    <a:pt x="2048141" y="84061"/>
                  </a:lnTo>
                  <a:lnTo>
                    <a:pt x="2065147" y="84328"/>
                  </a:lnTo>
                  <a:lnTo>
                    <a:pt x="2080983" y="77978"/>
                  </a:lnTo>
                  <a:lnTo>
                    <a:pt x="2092731" y="66471"/>
                  </a:lnTo>
                  <a:lnTo>
                    <a:pt x="2099284" y="51422"/>
                  </a:lnTo>
                  <a:lnTo>
                    <a:pt x="2099564" y="34417"/>
                  </a:lnTo>
                  <a:close/>
                </a:path>
                <a:path w="2100579" h="2785745">
                  <a:moveTo>
                    <a:pt x="2100211" y="729996"/>
                  </a:moveTo>
                  <a:lnTo>
                    <a:pt x="2098382" y="717423"/>
                  </a:lnTo>
                  <a:lnTo>
                    <a:pt x="2097849" y="713752"/>
                  </a:lnTo>
                  <a:lnTo>
                    <a:pt x="2089150" y="699135"/>
                  </a:lnTo>
                  <a:lnTo>
                    <a:pt x="2075395" y="689063"/>
                  </a:lnTo>
                  <a:lnTo>
                    <a:pt x="2059432" y="685152"/>
                  </a:lnTo>
                  <a:lnTo>
                    <a:pt x="2043176" y="687514"/>
                  </a:lnTo>
                  <a:lnTo>
                    <a:pt x="2028571" y="696214"/>
                  </a:lnTo>
                  <a:lnTo>
                    <a:pt x="2018487" y="709968"/>
                  </a:lnTo>
                  <a:lnTo>
                    <a:pt x="2014575" y="725932"/>
                  </a:lnTo>
                  <a:lnTo>
                    <a:pt x="2016937" y="742188"/>
                  </a:lnTo>
                  <a:lnTo>
                    <a:pt x="2018195" y="744296"/>
                  </a:lnTo>
                  <a:lnTo>
                    <a:pt x="434784" y="2183765"/>
                  </a:lnTo>
                  <a:lnTo>
                    <a:pt x="415544" y="2162556"/>
                  </a:lnTo>
                  <a:lnTo>
                    <a:pt x="381000" y="2251964"/>
                  </a:lnTo>
                  <a:lnTo>
                    <a:pt x="473202" y="2226056"/>
                  </a:lnTo>
                  <a:lnTo>
                    <a:pt x="462699" y="2214499"/>
                  </a:lnTo>
                  <a:lnTo>
                    <a:pt x="454012" y="2204936"/>
                  </a:lnTo>
                  <a:lnTo>
                    <a:pt x="2037422" y="765441"/>
                  </a:lnTo>
                  <a:lnTo>
                    <a:pt x="2039391" y="766876"/>
                  </a:lnTo>
                  <a:lnTo>
                    <a:pt x="2055355" y="770788"/>
                  </a:lnTo>
                  <a:lnTo>
                    <a:pt x="2071611" y="768426"/>
                  </a:lnTo>
                  <a:lnTo>
                    <a:pt x="2086229" y="759714"/>
                  </a:lnTo>
                  <a:lnTo>
                    <a:pt x="2096300" y="745972"/>
                  </a:lnTo>
                  <a:lnTo>
                    <a:pt x="2100211" y="729996"/>
                  </a:lnTo>
                  <a:close/>
                </a:path>
                <a:path w="2100579" h="2785745">
                  <a:moveTo>
                    <a:pt x="2100262" y="1109903"/>
                  </a:moveTo>
                  <a:lnTo>
                    <a:pt x="2098332" y="1098677"/>
                  </a:lnTo>
                  <a:lnTo>
                    <a:pt x="2097481" y="1093724"/>
                  </a:lnTo>
                  <a:lnTo>
                    <a:pt x="2088388" y="1079373"/>
                  </a:lnTo>
                  <a:lnTo>
                    <a:pt x="2074392" y="1069619"/>
                  </a:lnTo>
                  <a:lnTo>
                    <a:pt x="2058327" y="1066101"/>
                  </a:lnTo>
                  <a:lnTo>
                    <a:pt x="2042147" y="1068882"/>
                  </a:lnTo>
                  <a:lnTo>
                    <a:pt x="2027809" y="1077976"/>
                  </a:lnTo>
                  <a:lnTo>
                    <a:pt x="2018042" y="1091971"/>
                  </a:lnTo>
                  <a:lnTo>
                    <a:pt x="2014537" y="1108036"/>
                  </a:lnTo>
                  <a:lnTo>
                    <a:pt x="2017306" y="1124216"/>
                  </a:lnTo>
                  <a:lnTo>
                    <a:pt x="2018614" y="1126299"/>
                  </a:lnTo>
                  <a:lnTo>
                    <a:pt x="356857" y="2715844"/>
                  </a:lnTo>
                  <a:lnTo>
                    <a:pt x="337058" y="2695194"/>
                  </a:lnTo>
                  <a:lnTo>
                    <a:pt x="304800" y="2785364"/>
                  </a:lnTo>
                  <a:lnTo>
                    <a:pt x="396367" y="2757043"/>
                  </a:lnTo>
                  <a:lnTo>
                    <a:pt x="386003" y="2746248"/>
                  </a:lnTo>
                  <a:lnTo>
                    <a:pt x="376567" y="2736405"/>
                  </a:lnTo>
                  <a:lnTo>
                    <a:pt x="2038388" y="1146911"/>
                  </a:lnTo>
                  <a:lnTo>
                    <a:pt x="2040394" y="1148321"/>
                  </a:lnTo>
                  <a:lnTo>
                    <a:pt x="2056460" y="1151826"/>
                  </a:lnTo>
                  <a:lnTo>
                    <a:pt x="2072640" y="1149057"/>
                  </a:lnTo>
                  <a:lnTo>
                    <a:pt x="2086991" y="1139952"/>
                  </a:lnTo>
                  <a:lnTo>
                    <a:pt x="2096744" y="1125969"/>
                  </a:lnTo>
                  <a:lnTo>
                    <a:pt x="2100262" y="11099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856C4D6A-8B44-EC70-59C2-0AD1BD1649BC}"/>
                </a:ext>
              </a:extLst>
            </p:cNvPr>
            <p:cNvSpPr/>
            <p:nvPr/>
          </p:nvSpPr>
          <p:spPr>
            <a:xfrm>
              <a:off x="4648200" y="5943600"/>
              <a:ext cx="381000" cy="838200"/>
            </a:xfrm>
            <a:custGeom>
              <a:avLst/>
              <a:gdLst/>
              <a:ahLst/>
              <a:cxnLst/>
              <a:rect l="l" t="t" r="r" b="b"/>
              <a:pathLst>
                <a:path w="381000" h="838200">
                  <a:moveTo>
                    <a:pt x="0" y="838200"/>
                  </a:moveTo>
                  <a:lnTo>
                    <a:pt x="304800" y="838200"/>
                  </a:lnTo>
                  <a:lnTo>
                    <a:pt x="304800" y="533400"/>
                  </a:lnTo>
                  <a:lnTo>
                    <a:pt x="0" y="533400"/>
                  </a:lnTo>
                  <a:lnTo>
                    <a:pt x="0" y="838200"/>
                  </a:lnTo>
                  <a:close/>
                </a:path>
                <a:path w="381000" h="838200">
                  <a:moveTo>
                    <a:pt x="7620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76200" y="0"/>
                  </a:lnTo>
                  <a:lnTo>
                    <a:pt x="76200" y="304800"/>
                  </a:lnTo>
                  <a:close/>
                </a:path>
              </a:pathLst>
            </a:custGeom>
            <a:ln w="28575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144E40F9-4643-75D7-4072-1453300C999E}"/>
              </a:ext>
            </a:extLst>
          </p:cNvPr>
          <p:cNvSpPr txBox="1"/>
          <p:nvPr/>
        </p:nvSpPr>
        <p:spPr>
          <a:xfrm>
            <a:off x="4338954" y="4821493"/>
            <a:ext cx="4851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rebuchet MS"/>
                <a:cs typeface="Trebuchet MS"/>
              </a:rPr>
              <a:t>Disk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7C498DA5-B8AF-318A-C4DA-9CBAAC0BB100}"/>
              </a:ext>
            </a:extLst>
          </p:cNvPr>
          <p:cNvSpPr txBox="1"/>
          <p:nvPr/>
        </p:nvSpPr>
        <p:spPr>
          <a:xfrm>
            <a:off x="6971653" y="2891219"/>
            <a:ext cx="320040" cy="17157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000" spc="-25" dirty="0">
                <a:latin typeface="Trebuchet MS"/>
                <a:cs typeface="Trebuchet MS"/>
              </a:rPr>
              <a:t>Virtual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E3DF35C7-12A9-F7A1-54CC-65767D0845C2}"/>
              </a:ext>
            </a:extLst>
          </p:cNvPr>
          <p:cNvSpPr txBox="1"/>
          <p:nvPr/>
        </p:nvSpPr>
        <p:spPr>
          <a:xfrm>
            <a:off x="1679575" y="2306004"/>
            <a:ext cx="1228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Trebuchet MS"/>
                <a:cs typeface="Trebuchet MS"/>
              </a:rPr>
              <a:t>Program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51A1A6FD-3739-48B0-941A-776DF1F96C54}"/>
              </a:ext>
            </a:extLst>
          </p:cNvPr>
          <p:cNvSpPr txBox="1"/>
          <p:nvPr/>
        </p:nvSpPr>
        <p:spPr>
          <a:xfrm>
            <a:off x="6100317" y="2382204"/>
            <a:ext cx="12325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CCCCFF"/>
                </a:solidFill>
                <a:latin typeface="Trebuchet MS"/>
                <a:cs typeface="Trebuchet MS"/>
              </a:rPr>
              <a:t>Program</a:t>
            </a:r>
            <a:r>
              <a:rPr sz="2000" b="1" spc="-85" dirty="0">
                <a:solidFill>
                  <a:srgbClr val="CCCCFF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CCCCFF"/>
                </a:solidFill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605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10" dirty="0"/>
              <a:t>Solution: Level Of Indirec</a:t>
            </a:r>
            <a:r>
              <a:rPr lang="en-US" spc="10" dirty="0"/>
              <a:t>ti</a:t>
            </a:r>
            <a:r>
              <a:rPr lang="en-US" sz="3600" spc="10" dirty="0"/>
              <a:t>on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85758ACB-402C-D395-5B6F-64C5497F9FAE}"/>
              </a:ext>
            </a:extLst>
          </p:cNvPr>
          <p:cNvSpPr txBox="1"/>
          <p:nvPr/>
        </p:nvSpPr>
        <p:spPr>
          <a:xfrm>
            <a:off x="762621" y="5433518"/>
            <a:ext cx="7619379" cy="75597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E6BA2DB-C845-A47D-6122-5DD34791FFB1}"/>
              </a:ext>
            </a:extLst>
          </p:cNvPr>
          <p:cNvSpPr txBox="1"/>
          <p:nvPr/>
        </p:nvSpPr>
        <p:spPr>
          <a:xfrm>
            <a:off x="7024737" y="2262653"/>
            <a:ext cx="1282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Physical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memory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F710408-E756-58FB-834E-768BEC3EE3FD}"/>
              </a:ext>
            </a:extLst>
          </p:cNvPr>
          <p:cNvSpPr txBox="1"/>
          <p:nvPr/>
        </p:nvSpPr>
        <p:spPr>
          <a:xfrm>
            <a:off x="1678939" y="1031785"/>
            <a:ext cx="1188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Virtual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memory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1CFA1D6-F014-145F-E8BB-9A13CB68DFEF}"/>
              </a:ext>
            </a:extLst>
          </p:cNvPr>
          <p:cNvSpPr txBox="1"/>
          <p:nvPr/>
        </p:nvSpPr>
        <p:spPr>
          <a:xfrm>
            <a:off x="1678939" y="3558053"/>
            <a:ext cx="1188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Virtual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memory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0848DC5-846D-DC42-8E34-61F05C128C2A}"/>
              </a:ext>
            </a:extLst>
          </p:cNvPr>
          <p:cNvSpPr txBox="1"/>
          <p:nvPr/>
        </p:nvSpPr>
        <p:spPr>
          <a:xfrm>
            <a:off x="762621" y="1727766"/>
            <a:ext cx="1208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2400" b="1" spc="-50" dirty="0">
                <a:solidFill>
                  <a:srgbClr val="7F7F7F"/>
                </a:solidFill>
                <a:latin typeface="Calibri"/>
                <a:cs typeface="Calibri"/>
              </a:rPr>
              <a:t> 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68C1AD8-D81A-30AE-3EE2-2965C50370A2}"/>
              </a:ext>
            </a:extLst>
          </p:cNvPr>
          <p:cNvSpPr txBox="1"/>
          <p:nvPr/>
        </p:nvSpPr>
        <p:spPr>
          <a:xfrm>
            <a:off x="764539" y="4318564"/>
            <a:ext cx="121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2400" b="1" spc="-50" dirty="0">
                <a:solidFill>
                  <a:srgbClr val="7F7F7F"/>
                </a:solidFill>
                <a:latin typeface="Calibri"/>
                <a:cs typeface="Calibri"/>
              </a:rPr>
              <a:t> 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674152B8-4D94-4A59-0383-F675A61ECB3A}"/>
              </a:ext>
            </a:extLst>
          </p:cNvPr>
          <p:cNvSpPr txBox="1"/>
          <p:nvPr/>
        </p:nvSpPr>
        <p:spPr>
          <a:xfrm>
            <a:off x="3733800" y="1546810"/>
            <a:ext cx="2514600" cy="3200400"/>
          </a:xfrm>
          <a:prstGeom prst="rect">
            <a:avLst/>
          </a:prstGeom>
          <a:solidFill>
            <a:srgbClr val="F5D2D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</a:pPr>
            <a:r>
              <a:rPr sz="3600" b="1" i="1" spc="-10" dirty="0">
                <a:solidFill>
                  <a:srgbClr val="990000"/>
                </a:solidFill>
                <a:latin typeface="Arial Narrow Bold Italic"/>
                <a:cs typeface="Times New Roman" panose="02020603050405020304" pitchFamily="18" charset="0"/>
              </a:rPr>
              <a:t>mapping</a:t>
            </a:r>
            <a:endParaRPr sz="3600" dirty="0">
              <a:latin typeface="Arial Narrow Bold Italic"/>
              <a:cs typeface="Times New Roman" panose="02020603050405020304" pitchFamily="18" charset="0"/>
            </a:endParaRPr>
          </a:p>
        </p:txBody>
      </p:sp>
      <p:grpSp>
        <p:nvGrpSpPr>
          <p:cNvPr id="18" name="object 11">
            <a:extLst>
              <a:ext uri="{FF2B5EF4-FFF2-40B4-BE49-F238E27FC236}">
                <a16:creationId xmlns:a16="http://schemas.microsoft.com/office/drawing/2014/main" id="{4C884BC3-2D6C-1CF4-ABD1-C6DE77B3DED3}"/>
              </a:ext>
            </a:extLst>
          </p:cNvPr>
          <p:cNvGrpSpPr/>
          <p:nvPr/>
        </p:nvGrpSpPr>
        <p:grpSpPr>
          <a:xfrm>
            <a:off x="2044699" y="1305510"/>
            <a:ext cx="1689100" cy="1320800"/>
            <a:chOff x="2120899" y="1968500"/>
            <a:chExt cx="1689100" cy="1320800"/>
          </a:xfrm>
        </p:grpSpPr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F7CAD7A7-FA88-21C6-FFA2-54ABD3B866DC}"/>
                </a:ext>
              </a:extLst>
            </p:cNvPr>
            <p:cNvSpPr/>
            <p:nvPr/>
          </p:nvSpPr>
          <p:spPr>
            <a:xfrm>
              <a:off x="2590799" y="2514600"/>
              <a:ext cx="1219200" cy="369570"/>
            </a:xfrm>
            <a:custGeom>
              <a:avLst/>
              <a:gdLst/>
              <a:ahLst/>
              <a:cxnLst/>
              <a:rect l="l" t="t" r="r" b="b"/>
              <a:pathLst>
                <a:path w="1219200" h="369569">
                  <a:moveTo>
                    <a:pt x="1034533" y="0"/>
                  </a:moveTo>
                  <a:lnTo>
                    <a:pt x="1034533" y="92334"/>
                  </a:lnTo>
                  <a:lnTo>
                    <a:pt x="184665" y="92334"/>
                  </a:lnTo>
                  <a:lnTo>
                    <a:pt x="184665" y="0"/>
                  </a:lnTo>
                  <a:lnTo>
                    <a:pt x="0" y="184665"/>
                  </a:lnTo>
                  <a:lnTo>
                    <a:pt x="184665" y="369332"/>
                  </a:lnTo>
                  <a:lnTo>
                    <a:pt x="184665" y="276999"/>
                  </a:lnTo>
                  <a:lnTo>
                    <a:pt x="1034533" y="276999"/>
                  </a:lnTo>
                  <a:lnTo>
                    <a:pt x="1034533" y="369332"/>
                  </a:lnTo>
                  <a:lnTo>
                    <a:pt x="1219198" y="184665"/>
                  </a:lnTo>
                  <a:lnTo>
                    <a:pt x="103453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303846EA-6D01-6118-21D3-3DE8864DCFD9}"/>
                </a:ext>
              </a:extLst>
            </p:cNvPr>
            <p:cNvSpPr/>
            <p:nvPr/>
          </p:nvSpPr>
          <p:spPr>
            <a:xfrm>
              <a:off x="2133599" y="1981200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457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457200" y="1295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E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CF7400D2-410B-22E6-E150-A15BDAA65822}"/>
                </a:ext>
              </a:extLst>
            </p:cNvPr>
            <p:cNvSpPr/>
            <p:nvPr/>
          </p:nvSpPr>
          <p:spPr>
            <a:xfrm>
              <a:off x="2133599" y="1981199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0" y="0"/>
                  </a:moveTo>
                  <a:lnTo>
                    <a:pt x="457199" y="0"/>
                  </a:lnTo>
                  <a:lnTo>
                    <a:pt x="457199" y="1295399"/>
                  </a:lnTo>
                  <a:lnTo>
                    <a:pt x="0" y="1295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5">
            <a:extLst>
              <a:ext uri="{FF2B5EF4-FFF2-40B4-BE49-F238E27FC236}">
                <a16:creationId xmlns:a16="http://schemas.microsoft.com/office/drawing/2014/main" id="{20079EDD-94EE-0722-5160-CEFF56D6A5D3}"/>
              </a:ext>
            </a:extLst>
          </p:cNvPr>
          <p:cNvGrpSpPr/>
          <p:nvPr/>
        </p:nvGrpSpPr>
        <p:grpSpPr>
          <a:xfrm>
            <a:off x="2044699" y="3820110"/>
            <a:ext cx="1689100" cy="1320800"/>
            <a:chOff x="2120899" y="4483100"/>
            <a:chExt cx="1689100" cy="1320800"/>
          </a:xfrm>
        </p:grpSpPr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ADC03CA5-41FA-33A4-C6F1-E526D0958252}"/>
                </a:ext>
              </a:extLst>
            </p:cNvPr>
            <p:cNvSpPr/>
            <p:nvPr/>
          </p:nvSpPr>
          <p:spPr>
            <a:xfrm>
              <a:off x="2590799" y="4888468"/>
              <a:ext cx="1219200" cy="369570"/>
            </a:xfrm>
            <a:custGeom>
              <a:avLst/>
              <a:gdLst/>
              <a:ahLst/>
              <a:cxnLst/>
              <a:rect l="l" t="t" r="r" b="b"/>
              <a:pathLst>
                <a:path w="1219200" h="369570">
                  <a:moveTo>
                    <a:pt x="1034533" y="0"/>
                  </a:moveTo>
                  <a:lnTo>
                    <a:pt x="1034533" y="92332"/>
                  </a:lnTo>
                  <a:lnTo>
                    <a:pt x="184665" y="92332"/>
                  </a:lnTo>
                  <a:lnTo>
                    <a:pt x="184665" y="0"/>
                  </a:lnTo>
                  <a:lnTo>
                    <a:pt x="0" y="184665"/>
                  </a:lnTo>
                  <a:lnTo>
                    <a:pt x="184665" y="369331"/>
                  </a:lnTo>
                  <a:lnTo>
                    <a:pt x="184665" y="276998"/>
                  </a:lnTo>
                  <a:lnTo>
                    <a:pt x="1034533" y="276998"/>
                  </a:lnTo>
                  <a:lnTo>
                    <a:pt x="1034533" y="369331"/>
                  </a:lnTo>
                  <a:lnTo>
                    <a:pt x="1219198" y="184665"/>
                  </a:lnTo>
                  <a:lnTo>
                    <a:pt x="103453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3BCCAB25-FC44-27EF-396A-93C8B309FB1A}"/>
                </a:ext>
              </a:extLst>
            </p:cNvPr>
            <p:cNvSpPr/>
            <p:nvPr/>
          </p:nvSpPr>
          <p:spPr>
            <a:xfrm>
              <a:off x="2133599" y="4495799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457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457200" y="1295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ED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FD328724-A064-6C28-A641-71467B80EC99}"/>
                </a:ext>
              </a:extLst>
            </p:cNvPr>
            <p:cNvSpPr/>
            <p:nvPr/>
          </p:nvSpPr>
          <p:spPr>
            <a:xfrm>
              <a:off x="2133599" y="4495799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0" y="0"/>
                  </a:moveTo>
                  <a:lnTo>
                    <a:pt x="457199" y="0"/>
                  </a:lnTo>
                  <a:lnTo>
                    <a:pt x="457199" y="1295399"/>
                  </a:lnTo>
                  <a:lnTo>
                    <a:pt x="0" y="1295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9">
            <a:extLst>
              <a:ext uri="{FF2B5EF4-FFF2-40B4-BE49-F238E27FC236}">
                <a16:creationId xmlns:a16="http://schemas.microsoft.com/office/drawing/2014/main" id="{713FC773-77CE-FC65-0C5A-3C3ED941EBBC}"/>
              </a:ext>
            </a:extLst>
          </p:cNvPr>
          <p:cNvSpPr/>
          <p:nvPr/>
        </p:nvSpPr>
        <p:spPr>
          <a:xfrm>
            <a:off x="2514600" y="2994610"/>
            <a:ext cx="1219200" cy="369570"/>
          </a:xfrm>
          <a:custGeom>
            <a:avLst/>
            <a:gdLst/>
            <a:ahLst/>
            <a:cxnLst/>
            <a:rect l="l" t="t" r="r" b="b"/>
            <a:pathLst>
              <a:path w="1219200" h="369570">
                <a:moveTo>
                  <a:pt x="1034533" y="0"/>
                </a:moveTo>
                <a:lnTo>
                  <a:pt x="1034533" y="92334"/>
                </a:lnTo>
                <a:lnTo>
                  <a:pt x="184665" y="92334"/>
                </a:lnTo>
                <a:lnTo>
                  <a:pt x="184665" y="0"/>
                </a:lnTo>
                <a:lnTo>
                  <a:pt x="0" y="184665"/>
                </a:lnTo>
                <a:lnTo>
                  <a:pt x="184665" y="369332"/>
                </a:lnTo>
                <a:lnTo>
                  <a:pt x="184665" y="276999"/>
                </a:lnTo>
                <a:lnTo>
                  <a:pt x="1034533" y="276999"/>
                </a:lnTo>
                <a:lnTo>
                  <a:pt x="1034533" y="369332"/>
                </a:lnTo>
                <a:lnTo>
                  <a:pt x="1219198" y="184665"/>
                </a:lnTo>
                <a:lnTo>
                  <a:pt x="103453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0">
            <a:extLst>
              <a:ext uri="{FF2B5EF4-FFF2-40B4-BE49-F238E27FC236}">
                <a16:creationId xmlns:a16="http://schemas.microsoft.com/office/drawing/2014/main" id="{C58B6AA9-4620-94FC-A728-C4C4803837C3}"/>
              </a:ext>
            </a:extLst>
          </p:cNvPr>
          <p:cNvGrpSpPr/>
          <p:nvPr/>
        </p:nvGrpSpPr>
        <p:grpSpPr>
          <a:xfrm>
            <a:off x="6248398" y="2518812"/>
            <a:ext cx="1678305" cy="1320800"/>
            <a:chOff x="6324598" y="3181802"/>
            <a:chExt cx="1678305" cy="1320800"/>
          </a:xfrm>
        </p:grpSpPr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8FCD8C73-6365-40C9-7286-60DF9D1A7EA0}"/>
                </a:ext>
              </a:extLst>
            </p:cNvPr>
            <p:cNvSpPr/>
            <p:nvPr/>
          </p:nvSpPr>
          <p:spPr>
            <a:xfrm>
              <a:off x="6324598" y="3657600"/>
              <a:ext cx="1219200" cy="369570"/>
            </a:xfrm>
            <a:custGeom>
              <a:avLst/>
              <a:gdLst/>
              <a:ahLst/>
              <a:cxnLst/>
              <a:rect l="l" t="t" r="r" b="b"/>
              <a:pathLst>
                <a:path w="1219200" h="369570">
                  <a:moveTo>
                    <a:pt x="1034534" y="0"/>
                  </a:moveTo>
                  <a:lnTo>
                    <a:pt x="1034534" y="92334"/>
                  </a:lnTo>
                  <a:lnTo>
                    <a:pt x="184665" y="92334"/>
                  </a:lnTo>
                  <a:lnTo>
                    <a:pt x="184665" y="0"/>
                  </a:lnTo>
                  <a:lnTo>
                    <a:pt x="0" y="184665"/>
                  </a:lnTo>
                  <a:lnTo>
                    <a:pt x="184665" y="369332"/>
                  </a:lnTo>
                  <a:lnTo>
                    <a:pt x="184665" y="276999"/>
                  </a:lnTo>
                  <a:lnTo>
                    <a:pt x="1034534" y="276999"/>
                  </a:lnTo>
                  <a:lnTo>
                    <a:pt x="1034534" y="369332"/>
                  </a:lnTo>
                  <a:lnTo>
                    <a:pt x="1219200" y="184665"/>
                  </a:lnTo>
                  <a:lnTo>
                    <a:pt x="103453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FAB1126F-F77C-3663-7778-386758AE3210}"/>
                </a:ext>
              </a:extLst>
            </p:cNvPr>
            <p:cNvSpPr/>
            <p:nvPr/>
          </p:nvSpPr>
          <p:spPr>
            <a:xfrm>
              <a:off x="7532547" y="3194502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457200" y="0"/>
                  </a:moveTo>
                  <a:lnTo>
                    <a:pt x="0" y="0"/>
                  </a:lnTo>
                  <a:lnTo>
                    <a:pt x="0" y="1295398"/>
                  </a:lnTo>
                  <a:lnTo>
                    <a:pt x="457200" y="129539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ACCCC43C-82CE-2CFC-33EB-A04077AC3AAF}"/>
                </a:ext>
              </a:extLst>
            </p:cNvPr>
            <p:cNvSpPr/>
            <p:nvPr/>
          </p:nvSpPr>
          <p:spPr>
            <a:xfrm>
              <a:off x="7532547" y="3194502"/>
              <a:ext cx="457200" cy="1295400"/>
            </a:xfrm>
            <a:custGeom>
              <a:avLst/>
              <a:gdLst/>
              <a:ahLst/>
              <a:cxnLst/>
              <a:rect l="l" t="t" r="r" b="b"/>
              <a:pathLst>
                <a:path w="457200" h="1295400">
                  <a:moveTo>
                    <a:pt x="0" y="0"/>
                  </a:moveTo>
                  <a:lnTo>
                    <a:pt x="457199" y="0"/>
                  </a:lnTo>
                  <a:lnTo>
                    <a:pt x="457199" y="1295399"/>
                  </a:lnTo>
                  <a:lnTo>
                    <a:pt x="0" y="1295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4">
            <a:extLst>
              <a:ext uri="{FF2B5EF4-FFF2-40B4-BE49-F238E27FC236}">
                <a16:creationId xmlns:a16="http://schemas.microsoft.com/office/drawing/2014/main" id="{DA88E846-9509-96E8-3B14-D99D74637A66}"/>
              </a:ext>
            </a:extLst>
          </p:cNvPr>
          <p:cNvSpPr/>
          <p:nvPr/>
        </p:nvSpPr>
        <p:spPr>
          <a:xfrm>
            <a:off x="2285205" y="2730973"/>
            <a:ext cx="1905" cy="750570"/>
          </a:xfrm>
          <a:custGeom>
            <a:avLst/>
            <a:gdLst/>
            <a:ahLst/>
            <a:cxnLst/>
            <a:rect l="l" t="t" r="r" b="b"/>
            <a:pathLst>
              <a:path w="1905" h="750570">
                <a:moveTo>
                  <a:pt x="1588" y="0"/>
                </a:moveTo>
                <a:lnTo>
                  <a:pt x="0" y="750331"/>
                </a:lnTo>
              </a:path>
            </a:pathLst>
          </a:custGeom>
          <a:ln w="69849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77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31394"/>
            <a:ext cx="91439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How does VM work?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D4FF9F8B-D3D9-3B06-D2AB-1D16CCB21679}"/>
                  </a:ext>
                </a:extLst>
              </p:cNvPr>
              <p:cNvSpPr txBox="1"/>
              <p:nvPr/>
            </p:nvSpPr>
            <p:spPr>
              <a:xfrm>
                <a:off x="227839" y="1066800"/>
                <a:ext cx="8611361" cy="4338175"/>
              </a:xfrm>
              <a:prstGeom prst="rect">
                <a:avLst/>
              </a:prstGeom>
            </p:spPr>
            <p:txBody>
              <a:bodyPr vert="horz" wrap="square" lIns="0" tIns="33020" rIns="0" bIns="0" rtlCol="0">
                <a:spAutoFit/>
              </a:bodyPr>
              <a:lstStyle/>
              <a:p>
                <a:pPr marL="355600" marR="5080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idea: separate memory spaces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memory: what the program sees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memory: the physical RAM in the computer</a:t>
                </a:r>
              </a:p>
              <a:p>
                <a:pPr marL="355600" marR="5080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endParaRPr lang="en-US" sz="2000" spc="3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5600" marR="5080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endParaRPr lang="en-US" sz="2000" spc="3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5600" marR="5080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Virtual Addresses (VA):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the program uses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MIPS, this is the full 32-bit address space: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pc="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pc="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pc="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sz="2000" b="0" i="1" spc="35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000" spc="3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5600" marR="5080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Address (PA):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the hardware uses to talk to the RAM</a:t>
                </a:r>
              </a:p>
              <a:p>
                <a:pPr marL="812800" marR="5080" lvl="1" indent="-342900">
                  <a:lnSpc>
                    <a:spcPts val="2800"/>
                  </a:lnSpc>
                  <a:spcBef>
                    <a:spcPts val="260"/>
                  </a:spcBef>
                  <a:buClr>
                    <a:srgbClr val="990000"/>
                  </a:buClr>
                  <a:buSzPct val="120000"/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en-US" sz="2000" spc="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space determined by how much RAM is installed</a:t>
                </a:r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D4FF9F8B-D3D9-3B06-D2AB-1D16CCB2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9" y="1066800"/>
                <a:ext cx="8611361" cy="4338175"/>
              </a:xfrm>
              <a:prstGeom prst="rect">
                <a:avLst/>
              </a:prstGeom>
              <a:blipFill>
                <a:blip r:embed="rId3"/>
                <a:stretch>
                  <a:fillRect l="-1840" t="-1404" b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Concurrent Processes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211847"/>
            <a:ext cx="8686799" cy="22390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2000" b="1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sz="2000" b="1" i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concurrent)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(ﬂows)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</a:t>
            </a:r>
            <a:r>
              <a:rPr lang="en-US" sz="2000" b="1" i="1" spc="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i="1" spc="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Concurrent: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al: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C649E777-9A01-4E71-44A8-F4C2D4799D32}"/>
              </a:ext>
            </a:extLst>
          </p:cNvPr>
          <p:cNvGrpSpPr/>
          <p:nvPr/>
        </p:nvGrpSpPr>
        <p:grpSpPr>
          <a:xfrm>
            <a:off x="2406524" y="4303027"/>
            <a:ext cx="4038600" cy="1526540"/>
            <a:chOff x="3124199" y="4800600"/>
            <a:chExt cx="4038600" cy="152654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9F202A04-8519-083E-77A2-94DFECEC2C7A}"/>
                </a:ext>
              </a:extLst>
            </p:cNvPr>
            <p:cNvSpPr/>
            <p:nvPr/>
          </p:nvSpPr>
          <p:spPr>
            <a:xfrm>
              <a:off x="3581399" y="4800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2C10E93-0C9B-2375-516F-2503B61DDECB}"/>
                </a:ext>
              </a:extLst>
            </p:cNvPr>
            <p:cNvSpPr/>
            <p:nvPr/>
          </p:nvSpPr>
          <p:spPr>
            <a:xfrm>
              <a:off x="5105399" y="5105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1B17FE6A-F03C-5EF9-13F4-884DBC1C3081}"/>
                </a:ext>
              </a:extLst>
            </p:cNvPr>
            <p:cNvSpPr/>
            <p:nvPr/>
          </p:nvSpPr>
          <p:spPr>
            <a:xfrm>
              <a:off x="6629398" y="5410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66E6021E-9C45-37B6-AC11-5EA4D95B7063}"/>
                </a:ext>
              </a:extLst>
            </p:cNvPr>
            <p:cNvSpPr/>
            <p:nvPr/>
          </p:nvSpPr>
          <p:spPr>
            <a:xfrm>
              <a:off x="3581399" y="57150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D624B39F-D027-A369-C42C-C84C1A190443}"/>
                </a:ext>
              </a:extLst>
            </p:cNvPr>
            <p:cNvSpPr/>
            <p:nvPr/>
          </p:nvSpPr>
          <p:spPr>
            <a:xfrm>
              <a:off x="6629398" y="60198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211DB5A4-A0E5-548A-4437-D25D8336C9B7}"/>
                </a:ext>
              </a:extLst>
            </p:cNvPr>
            <p:cNvSpPr/>
            <p:nvPr/>
          </p:nvSpPr>
          <p:spPr>
            <a:xfrm>
              <a:off x="3124199" y="51054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36758255-B754-F4B8-4561-38723B4518F6}"/>
                </a:ext>
              </a:extLst>
            </p:cNvPr>
            <p:cNvSpPr/>
            <p:nvPr/>
          </p:nvSpPr>
          <p:spPr>
            <a:xfrm>
              <a:off x="3124199" y="54102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BB83773-D247-6A4B-9452-9EF27426ED79}"/>
                </a:ext>
              </a:extLst>
            </p:cNvPr>
            <p:cNvSpPr/>
            <p:nvPr/>
          </p:nvSpPr>
          <p:spPr>
            <a:xfrm>
              <a:off x="3124199" y="57150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96F288B5-AC41-1583-FC63-CB5B6FEE5540}"/>
                </a:ext>
              </a:extLst>
            </p:cNvPr>
            <p:cNvSpPr/>
            <p:nvPr/>
          </p:nvSpPr>
          <p:spPr>
            <a:xfrm>
              <a:off x="3124199" y="60198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3F96EA8-72DC-FD54-2136-768872B20086}"/>
                </a:ext>
              </a:extLst>
            </p:cNvPr>
            <p:cNvSpPr/>
            <p:nvPr/>
          </p:nvSpPr>
          <p:spPr>
            <a:xfrm>
              <a:off x="3124199" y="63246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4E9C3C18-37F6-2B46-C2A0-DF502D4D85B2}"/>
              </a:ext>
            </a:extLst>
          </p:cNvPr>
          <p:cNvSpPr txBox="1"/>
          <p:nvPr/>
        </p:nvSpPr>
        <p:spPr>
          <a:xfrm>
            <a:off x="2440596" y="3955047"/>
            <a:ext cx="825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617DE139-3BE4-C3ED-B168-25A2EE1309F7}"/>
              </a:ext>
            </a:extLst>
          </p:cNvPr>
          <p:cNvSpPr txBox="1"/>
          <p:nvPr/>
        </p:nvSpPr>
        <p:spPr>
          <a:xfrm>
            <a:off x="3964596" y="3955047"/>
            <a:ext cx="98840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E07773C0-52BC-A760-1025-33B0A02A62BE}"/>
              </a:ext>
            </a:extLst>
          </p:cNvPr>
          <p:cNvSpPr txBox="1"/>
          <p:nvPr/>
        </p:nvSpPr>
        <p:spPr>
          <a:xfrm>
            <a:off x="5488594" y="3955047"/>
            <a:ext cx="106460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23926B65-4D45-8847-3603-AF05E3BF67D7}"/>
              </a:ext>
            </a:extLst>
          </p:cNvPr>
          <p:cNvSpPr txBox="1"/>
          <p:nvPr/>
        </p:nvSpPr>
        <p:spPr>
          <a:xfrm>
            <a:off x="829211" y="4864981"/>
            <a:ext cx="60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DD86BC7D-D29C-9CC5-EAFC-B8009EE167EC}"/>
              </a:ext>
            </a:extLst>
          </p:cNvPr>
          <p:cNvSpPr/>
          <p:nvPr/>
        </p:nvSpPr>
        <p:spPr>
          <a:xfrm>
            <a:off x="1492125" y="4196778"/>
            <a:ext cx="457200" cy="1859280"/>
          </a:xfrm>
          <a:custGeom>
            <a:avLst/>
            <a:gdLst/>
            <a:ahLst/>
            <a:cxnLst/>
            <a:rect l="l" t="t" r="r" b="b"/>
            <a:pathLst>
              <a:path w="457200" h="1859279">
                <a:moveTo>
                  <a:pt x="342900" y="0"/>
                </a:moveTo>
                <a:lnTo>
                  <a:pt x="114300" y="0"/>
                </a:lnTo>
                <a:lnTo>
                  <a:pt x="114300" y="1630248"/>
                </a:lnTo>
                <a:lnTo>
                  <a:pt x="0" y="1630248"/>
                </a:lnTo>
                <a:lnTo>
                  <a:pt x="228600" y="1858848"/>
                </a:lnTo>
                <a:lnTo>
                  <a:pt x="457200" y="1630248"/>
                </a:lnTo>
                <a:lnTo>
                  <a:pt x="342900" y="1630248"/>
                </a:lnTo>
                <a:lnTo>
                  <a:pt x="34290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9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System Using Physical Addressing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618F815-9C16-B41F-1E4F-C129097F3C06}"/>
              </a:ext>
            </a:extLst>
          </p:cNvPr>
          <p:cNvSpPr txBox="1"/>
          <p:nvPr/>
        </p:nvSpPr>
        <p:spPr>
          <a:xfrm>
            <a:off x="227839" y="5618227"/>
            <a:ext cx="8686799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“simple”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1B0632B3-81B1-4642-C54D-24C5FA985175}"/>
              </a:ext>
            </a:extLst>
          </p:cNvPr>
          <p:cNvGrpSpPr/>
          <p:nvPr/>
        </p:nvGrpSpPr>
        <p:grpSpPr>
          <a:xfrm>
            <a:off x="4789960" y="3794492"/>
            <a:ext cx="934085" cy="471805"/>
            <a:chOff x="5095859" y="4457685"/>
            <a:chExt cx="934085" cy="471805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99412F1-71A6-3522-73DE-F440505F286E}"/>
                </a:ext>
              </a:extLst>
            </p:cNvPr>
            <p:cNvSpPr/>
            <p:nvPr/>
          </p:nvSpPr>
          <p:spPr>
            <a:xfrm>
              <a:off x="5105399" y="469106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AEA6FAB8-BFDA-3E38-E0AB-1469668C615A}"/>
                </a:ext>
              </a:extLst>
            </p:cNvPr>
            <p:cNvSpPr/>
            <p:nvPr/>
          </p:nvSpPr>
          <p:spPr>
            <a:xfrm>
              <a:off x="5105399" y="469106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6633E53-40F9-570C-CFCA-9706D63313DA}"/>
                </a:ext>
              </a:extLst>
            </p:cNvPr>
            <p:cNvSpPr/>
            <p:nvPr/>
          </p:nvSpPr>
          <p:spPr>
            <a:xfrm>
              <a:off x="5105399" y="446722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7EF9F913-0922-2079-C217-2A7ECED97DA8}"/>
                </a:ext>
              </a:extLst>
            </p:cNvPr>
            <p:cNvSpPr/>
            <p:nvPr/>
          </p:nvSpPr>
          <p:spPr>
            <a:xfrm>
              <a:off x="5105399" y="446722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F8054B96-3882-C4AF-08E8-682C020551D6}"/>
              </a:ext>
            </a:extLst>
          </p:cNvPr>
          <p:cNvSpPr txBox="1"/>
          <p:nvPr/>
        </p:nvSpPr>
        <p:spPr>
          <a:xfrm>
            <a:off x="4621573" y="1172803"/>
            <a:ext cx="1219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00"/>
                </a:solidFill>
                <a:latin typeface="Calibri"/>
                <a:cs typeface="Calibri"/>
              </a:rPr>
              <a:t>Main</a:t>
            </a:r>
            <a:r>
              <a:rPr sz="1600" b="1" spc="-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463E96B3-2EE8-09B4-BE54-E3D9104771EA}"/>
              </a:ext>
            </a:extLst>
          </p:cNvPr>
          <p:cNvSpPr txBox="1"/>
          <p:nvPr/>
        </p:nvSpPr>
        <p:spPr>
          <a:xfrm>
            <a:off x="1751501" y="2261415"/>
            <a:ext cx="1066800" cy="533400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B53DD30A-EEB2-1B3E-EDD7-74A5F4D8F123}"/>
              </a:ext>
            </a:extLst>
          </p:cNvPr>
          <p:cNvGrpSpPr/>
          <p:nvPr/>
        </p:nvGrpSpPr>
        <p:grpSpPr>
          <a:xfrm>
            <a:off x="4789960" y="1454517"/>
            <a:ext cx="934085" cy="2077085"/>
            <a:chOff x="5095859" y="2117710"/>
            <a:chExt cx="934085" cy="207708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1BA43B1-C4E6-6450-27C2-9F9C89A064E9}"/>
                </a:ext>
              </a:extLst>
            </p:cNvPr>
            <p:cNvSpPr/>
            <p:nvPr/>
          </p:nvSpPr>
          <p:spPr>
            <a:xfrm>
              <a:off x="5105399" y="2127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E765AD6-904F-1941-F267-CFDCC5E0E43C}"/>
                </a:ext>
              </a:extLst>
            </p:cNvPr>
            <p:cNvSpPr/>
            <p:nvPr/>
          </p:nvSpPr>
          <p:spPr>
            <a:xfrm>
              <a:off x="5105399" y="2127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0847CD9F-7CD8-A42E-6006-E9253E326E39}"/>
                </a:ext>
              </a:extLst>
            </p:cNvPr>
            <p:cNvSpPr/>
            <p:nvPr/>
          </p:nvSpPr>
          <p:spPr>
            <a:xfrm>
              <a:off x="5105399" y="2355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5C0C594-ECF0-9911-CE6E-A36FDE5AB3A3}"/>
                </a:ext>
              </a:extLst>
            </p:cNvPr>
            <p:cNvSpPr/>
            <p:nvPr/>
          </p:nvSpPr>
          <p:spPr>
            <a:xfrm>
              <a:off x="5105399" y="2355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91F7FA59-9D6A-EC30-2D91-52BF489DFDA9}"/>
                </a:ext>
              </a:extLst>
            </p:cNvPr>
            <p:cNvSpPr/>
            <p:nvPr/>
          </p:nvSpPr>
          <p:spPr>
            <a:xfrm>
              <a:off x="5105399" y="2584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BE1129E-371B-DE72-56EA-9B9CF37E398E}"/>
                </a:ext>
              </a:extLst>
            </p:cNvPr>
            <p:cNvSpPr/>
            <p:nvPr/>
          </p:nvSpPr>
          <p:spPr>
            <a:xfrm>
              <a:off x="5105399" y="2584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A70AA46-5CA0-2774-CE0E-2D3F7328E785}"/>
                </a:ext>
              </a:extLst>
            </p:cNvPr>
            <p:cNvSpPr/>
            <p:nvPr/>
          </p:nvSpPr>
          <p:spPr>
            <a:xfrm>
              <a:off x="5105399" y="2813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3E1E4A01-83C6-73D2-FCC1-F28CEA8A5A3F}"/>
                </a:ext>
              </a:extLst>
            </p:cNvPr>
            <p:cNvSpPr/>
            <p:nvPr/>
          </p:nvSpPr>
          <p:spPr>
            <a:xfrm>
              <a:off x="5105399" y="2813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F1BA2ED1-E74F-F305-9CD3-69120189891E}"/>
                </a:ext>
              </a:extLst>
            </p:cNvPr>
            <p:cNvSpPr/>
            <p:nvPr/>
          </p:nvSpPr>
          <p:spPr>
            <a:xfrm>
              <a:off x="5105399" y="3041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CDB3241D-00FE-57E1-E50A-25FCF163D3CC}"/>
                </a:ext>
              </a:extLst>
            </p:cNvPr>
            <p:cNvSpPr/>
            <p:nvPr/>
          </p:nvSpPr>
          <p:spPr>
            <a:xfrm>
              <a:off x="5105399" y="3041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B77E6513-06A0-E45C-4C1C-BEB6C9AF6C07}"/>
                </a:ext>
              </a:extLst>
            </p:cNvPr>
            <p:cNvSpPr/>
            <p:nvPr/>
          </p:nvSpPr>
          <p:spPr>
            <a:xfrm>
              <a:off x="5105399" y="3270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ECB57831-49FC-3C8E-E128-0AFAF681BCC6}"/>
                </a:ext>
              </a:extLst>
            </p:cNvPr>
            <p:cNvSpPr/>
            <p:nvPr/>
          </p:nvSpPr>
          <p:spPr>
            <a:xfrm>
              <a:off x="5105399" y="3270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5B65082-BCA3-FC87-95C4-1B4BB5553C92}"/>
                </a:ext>
              </a:extLst>
            </p:cNvPr>
            <p:cNvSpPr/>
            <p:nvPr/>
          </p:nvSpPr>
          <p:spPr>
            <a:xfrm>
              <a:off x="5105399" y="3498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CF964E9C-0B72-2319-5B91-5A8DD1272B89}"/>
                </a:ext>
              </a:extLst>
            </p:cNvPr>
            <p:cNvSpPr/>
            <p:nvPr/>
          </p:nvSpPr>
          <p:spPr>
            <a:xfrm>
              <a:off x="5105399" y="3498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3F9E2C95-B7D4-8A98-984D-3E16825A6F9A}"/>
                </a:ext>
              </a:extLst>
            </p:cNvPr>
            <p:cNvSpPr/>
            <p:nvPr/>
          </p:nvSpPr>
          <p:spPr>
            <a:xfrm>
              <a:off x="5105399" y="3727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3F9AC706-35D6-9FA2-D494-133FC1A6DC0E}"/>
                </a:ext>
              </a:extLst>
            </p:cNvPr>
            <p:cNvSpPr/>
            <p:nvPr/>
          </p:nvSpPr>
          <p:spPr>
            <a:xfrm>
              <a:off x="5105399" y="3727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3994EA3-2FF8-7CC5-015F-5844E558E505}"/>
                </a:ext>
              </a:extLst>
            </p:cNvPr>
            <p:cNvSpPr/>
            <p:nvPr/>
          </p:nvSpPr>
          <p:spPr>
            <a:xfrm>
              <a:off x="5105399" y="39565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586C474B-22E7-4978-A44F-7C80EB4542E1}"/>
                </a:ext>
              </a:extLst>
            </p:cNvPr>
            <p:cNvSpPr/>
            <p:nvPr/>
          </p:nvSpPr>
          <p:spPr>
            <a:xfrm>
              <a:off x="5105399" y="39565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4144E632-BEE1-3F8D-BB3D-05EE323DB58E}"/>
              </a:ext>
            </a:extLst>
          </p:cNvPr>
          <p:cNvSpPr txBox="1"/>
          <p:nvPr/>
        </p:nvSpPr>
        <p:spPr>
          <a:xfrm>
            <a:off x="3048000" y="2053098"/>
            <a:ext cx="1233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Physical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address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34CD1E26-53BE-2F79-502D-6F97A57B3897}"/>
              </a:ext>
            </a:extLst>
          </p:cNvPr>
          <p:cNvSpPr txBox="1"/>
          <p:nvPr/>
        </p:nvSpPr>
        <p:spPr>
          <a:xfrm>
            <a:off x="3492500" y="2256298"/>
            <a:ext cx="339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(PA)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A3BA239E-1A8A-8313-705D-97BF802E8F2D}"/>
              </a:ext>
            </a:extLst>
          </p:cNvPr>
          <p:cNvSpPr/>
          <p:nvPr/>
        </p:nvSpPr>
        <p:spPr>
          <a:xfrm>
            <a:off x="5790101" y="2378457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0" y="0"/>
                </a:moveTo>
                <a:lnTo>
                  <a:pt x="14830" y="5988"/>
                </a:lnTo>
                <a:lnTo>
                  <a:pt x="26940" y="22318"/>
                </a:lnTo>
                <a:lnTo>
                  <a:pt x="35105" y="46539"/>
                </a:lnTo>
                <a:lnTo>
                  <a:pt x="38100" y="76199"/>
                </a:lnTo>
                <a:lnTo>
                  <a:pt x="38100" y="380999"/>
                </a:lnTo>
                <a:lnTo>
                  <a:pt x="41094" y="410660"/>
                </a:lnTo>
                <a:lnTo>
                  <a:pt x="49259" y="434881"/>
                </a:lnTo>
                <a:lnTo>
                  <a:pt x="61369" y="451211"/>
                </a:lnTo>
                <a:lnTo>
                  <a:pt x="76199" y="457199"/>
                </a:lnTo>
                <a:lnTo>
                  <a:pt x="61369" y="463188"/>
                </a:lnTo>
                <a:lnTo>
                  <a:pt x="49259" y="479518"/>
                </a:lnTo>
                <a:lnTo>
                  <a:pt x="41094" y="503739"/>
                </a:lnTo>
                <a:lnTo>
                  <a:pt x="38100" y="533399"/>
                </a:lnTo>
                <a:lnTo>
                  <a:pt x="38100" y="838199"/>
                </a:lnTo>
                <a:lnTo>
                  <a:pt x="35105" y="867860"/>
                </a:lnTo>
                <a:lnTo>
                  <a:pt x="26940" y="892081"/>
                </a:lnTo>
                <a:lnTo>
                  <a:pt x="14830" y="908411"/>
                </a:lnTo>
                <a:lnTo>
                  <a:pt x="0" y="9143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471CD50E-DD86-6C7C-6DF0-92F45F194085}"/>
              </a:ext>
            </a:extLst>
          </p:cNvPr>
          <p:cNvSpPr txBox="1"/>
          <p:nvPr/>
        </p:nvSpPr>
        <p:spPr>
          <a:xfrm>
            <a:off x="4000500" y="3987441"/>
            <a:ext cx="802005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0" algn="r">
              <a:lnSpc>
                <a:spcPct val="100000"/>
              </a:lnSpc>
              <a:spcBef>
                <a:spcPts val="100"/>
              </a:spcBef>
            </a:pPr>
            <a:r>
              <a:rPr sz="1600" b="1" spc="-185" dirty="0">
                <a:solidFill>
                  <a:srgbClr val="003300"/>
                </a:solidFill>
                <a:latin typeface="Calibri"/>
                <a:cs typeface="Calibri"/>
              </a:rPr>
              <a:t>M-</a:t>
            </a:r>
            <a:r>
              <a:rPr sz="1600" b="1" spc="-335" dirty="0">
                <a:solidFill>
                  <a:srgbClr val="003300"/>
                </a:solidFill>
                <a:latin typeface="Calibri"/>
                <a:cs typeface="Calibri"/>
              </a:rPr>
              <a:t>­</a:t>
            </a: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‐1: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word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223E4A19-6548-75D1-5C49-D8AAF4DFFBC8}"/>
              </a:ext>
            </a:extLst>
          </p:cNvPr>
          <p:cNvSpPr txBox="1"/>
          <p:nvPr/>
        </p:nvSpPr>
        <p:spPr>
          <a:xfrm>
            <a:off x="4570772" y="1466491"/>
            <a:ext cx="186055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0: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1: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2: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3: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4: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6: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2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7: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8: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2E6417F7-D3B8-48B5-41C8-AF86EAB2E4D9}"/>
              </a:ext>
            </a:extLst>
          </p:cNvPr>
          <p:cNvSpPr txBox="1"/>
          <p:nvPr/>
        </p:nvSpPr>
        <p:spPr>
          <a:xfrm>
            <a:off x="5184895" y="3533986"/>
            <a:ext cx="304800" cy="2089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7">
            <a:extLst>
              <a:ext uri="{FF2B5EF4-FFF2-40B4-BE49-F238E27FC236}">
                <a16:creationId xmlns:a16="http://schemas.microsoft.com/office/drawing/2014/main" id="{7956CFC8-D974-B0AF-7243-3AE3C86A0094}"/>
              </a:ext>
            </a:extLst>
          </p:cNvPr>
          <p:cNvGrpSpPr/>
          <p:nvPr/>
        </p:nvGrpSpPr>
        <p:grpSpPr>
          <a:xfrm>
            <a:off x="2805600" y="2467669"/>
            <a:ext cx="1687830" cy="118110"/>
            <a:chOff x="3111499" y="3130862"/>
            <a:chExt cx="1687830" cy="118110"/>
          </a:xfrm>
        </p:grpSpPr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ACF9450F-E861-5CAD-011B-57CEC5169E8C}"/>
                </a:ext>
              </a:extLst>
            </p:cNvPr>
            <p:cNvSpPr/>
            <p:nvPr/>
          </p:nvSpPr>
          <p:spPr>
            <a:xfrm>
              <a:off x="3124199" y="3189744"/>
              <a:ext cx="1649730" cy="1905"/>
            </a:xfrm>
            <a:custGeom>
              <a:avLst/>
              <a:gdLst/>
              <a:ahLst/>
              <a:cxnLst/>
              <a:rect l="l" t="t" r="r" b="b"/>
              <a:pathLst>
                <a:path w="1649729" h="1905">
                  <a:moveTo>
                    <a:pt x="0" y="1563"/>
                  </a:moveTo>
                  <a:lnTo>
                    <a:pt x="16496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>
              <a:extLst>
                <a:ext uri="{FF2B5EF4-FFF2-40B4-BE49-F238E27FC236}">
                  <a16:creationId xmlns:a16="http://schemas.microsoft.com/office/drawing/2014/main" id="{E7A305E4-EAFB-3CE0-1351-9855CB4F6F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060" y="3130862"/>
              <a:ext cx="115951" cy="117908"/>
            </a:xfrm>
            <a:prstGeom prst="rect">
              <a:avLst/>
            </a:prstGeom>
          </p:spPr>
        </p:pic>
      </p:grpSp>
      <p:grpSp>
        <p:nvGrpSpPr>
          <p:cNvPr id="42" name="object 40">
            <a:extLst>
              <a:ext uri="{FF2B5EF4-FFF2-40B4-BE49-F238E27FC236}">
                <a16:creationId xmlns:a16="http://schemas.microsoft.com/office/drawing/2014/main" id="{6BE83C26-B7D3-DA31-08FA-FBAE36CE2530}"/>
              </a:ext>
            </a:extLst>
          </p:cNvPr>
          <p:cNvGrpSpPr/>
          <p:nvPr/>
        </p:nvGrpSpPr>
        <p:grpSpPr>
          <a:xfrm>
            <a:off x="5929801" y="2818989"/>
            <a:ext cx="558800" cy="1865630"/>
            <a:chOff x="6235700" y="3482182"/>
            <a:chExt cx="558800" cy="1865630"/>
          </a:xfrm>
        </p:grpSpPr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0F26E092-C430-1D24-3D9C-4A20EC8B8B86}"/>
                </a:ext>
              </a:extLst>
            </p:cNvPr>
            <p:cNvSpPr/>
            <p:nvPr/>
          </p:nvSpPr>
          <p:spPr>
            <a:xfrm>
              <a:off x="6248399" y="3498851"/>
              <a:ext cx="533400" cy="1905"/>
            </a:xfrm>
            <a:custGeom>
              <a:avLst/>
              <a:gdLst/>
              <a:ahLst/>
              <a:cxnLst/>
              <a:rect l="l" t="t" r="r" b="b"/>
              <a:pathLst>
                <a:path w="533400" h="1904">
                  <a:moveTo>
                    <a:pt x="0" y="1587"/>
                  </a:moveTo>
                  <a:lnTo>
                    <a:pt x="533398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6215E516-B456-AD0A-E79B-DF9F4B1B1C17}"/>
                </a:ext>
              </a:extLst>
            </p:cNvPr>
            <p:cNvSpPr/>
            <p:nvPr/>
          </p:nvSpPr>
          <p:spPr>
            <a:xfrm>
              <a:off x="6780210" y="3494882"/>
              <a:ext cx="1905" cy="1840230"/>
            </a:xfrm>
            <a:custGeom>
              <a:avLst/>
              <a:gdLst/>
              <a:ahLst/>
              <a:cxnLst/>
              <a:rect l="l" t="t" r="r" b="b"/>
              <a:pathLst>
                <a:path w="1904" h="1840229">
                  <a:moveTo>
                    <a:pt x="1588" y="0"/>
                  </a:moveTo>
                  <a:lnTo>
                    <a:pt x="0" y="183991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3">
            <a:extLst>
              <a:ext uri="{FF2B5EF4-FFF2-40B4-BE49-F238E27FC236}">
                <a16:creationId xmlns:a16="http://schemas.microsoft.com/office/drawing/2014/main" id="{A568CBDA-D193-0B31-2A11-78633A02A253}"/>
              </a:ext>
            </a:extLst>
          </p:cNvPr>
          <p:cNvSpPr/>
          <p:nvPr/>
        </p:nvSpPr>
        <p:spPr>
          <a:xfrm>
            <a:off x="2284909" y="2820021"/>
            <a:ext cx="4189729" cy="1851660"/>
          </a:xfrm>
          <a:custGeom>
            <a:avLst/>
            <a:gdLst/>
            <a:ahLst/>
            <a:cxnLst/>
            <a:rect l="l" t="t" r="r" b="b"/>
            <a:pathLst>
              <a:path w="4189729" h="1851660">
                <a:moveTo>
                  <a:pt x="4189402" y="1851581"/>
                </a:moveTo>
                <a:lnTo>
                  <a:pt x="412" y="1851581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4">
            <a:extLst>
              <a:ext uri="{FF2B5EF4-FFF2-40B4-BE49-F238E27FC236}">
                <a16:creationId xmlns:a16="http://schemas.microsoft.com/office/drawing/2014/main" id="{A160A526-8E6E-CB71-8E96-21DAA980E0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5970" y="2794816"/>
            <a:ext cx="117909" cy="1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System Using Virtual Addressing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95EB9B1-05C4-57DF-8430-4999E9259547}"/>
              </a:ext>
            </a:extLst>
          </p:cNvPr>
          <p:cNvSpPr/>
          <p:nvPr/>
        </p:nvSpPr>
        <p:spPr>
          <a:xfrm>
            <a:off x="1066800" y="1899248"/>
            <a:ext cx="3749675" cy="1149350"/>
          </a:xfrm>
          <a:custGeom>
            <a:avLst/>
            <a:gdLst/>
            <a:ahLst/>
            <a:cxnLst/>
            <a:rect l="l" t="t" r="r" b="b"/>
            <a:pathLst>
              <a:path w="3749675" h="1149350">
                <a:moveTo>
                  <a:pt x="3749614" y="0"/>
                </a:moveTo>
                <a:lnTo>
                  <a:pt x="0" y="0"/>
                </a:lnTo>
                <a:lnTo>
                  <a:pt x="0" y="1149350"/>
                </a:lnTo>
                <a:lnTo>
                  <a:pt x="3749614" y="1149350"/>
                </a:lnTo>
                <a:lnTo>
                  <a:pt x="374961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E57C95-6164-6965-52E6-81D931488701}"/>
              </a:ext>
            </a:extLst>
          </p:cNvPr>
          <p:cNvSpPr txBox="1"/>
          <p:nvPr/>
        </p:nvSpPr>
        <p:spPr>
          <a:xfrm>
            <a:off x="751153" y="5032121"/>
            <a:ext cx="6850380" cy="75597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56889F-5572-C389-04B7-536EA5883856}"/>
              </a:ext>
            </a:extLst>
          </p:cNvPr>
          <p:cNvGrpSpPr/>
          <p:nvPr/>
        </p:nvGrpSpPr>
        <p:grpSpPr>
          <a:xfrm>
            <a:off x="6531860" y="3771440"/>
            <a:ext cx="934085" cy="471805"/>
            <a:chOff x="6772258" y="4610084"/>
            <a:chExt cx="934085" cy="47180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417DE2F6-02BC-EF85-FC88-8BD0222CB172}"/>
                </a:ext>
              </a:extLst>
            </p:cNvPr>
            <p:cNvSpPr/>
            <p:nvPr/>
          </p:nvSpPr>
          <p:spPr>
            <a:xfrm>
              <a:off x="6781798" y="4843463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8D3F72E-B8C8-F4F5-0A71-F6892F98A960}"/>
                </a:ext>
              </a:extLst>
            </p:cNvPr>
            <p:cNvSpPr/>
            <p:nvPr/>
          </p:nvSpPr>
          <p:spPr>
            <a:xfrm>
              <a:off x="6781798" y="4843463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2252E2CD-5D9E-70F0-91FB-04D63D5A6EF2}"/>
                </a:ext>
              </a:extLst>
            </p:cNvPr>
            <p:cNvSpPr/>
            <p:nvPr/>
          </p:nvSpPr>
          <p:spPr>
            <a:xfrm>
              <a:off x="6781798" y="4619624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2ACD269C-9C7E-E7C1-62EE-A8459DF6D300}"/>
                </a:ext>
              </a:extLst>
            </p:cNvPr>
            <p:cNvSpPr/>
            <p:nvPr/>
          </p:nvSpPr>
          <p:spPr>
            <a:xfrm>
              <a:off x="6781798" y="4619624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839F371D-2AFC-FBA9-CCB3-D3807EF875EF}"/>
              </a:ext>
            </a:extLst>
          </p:cNvPr>
          <p:cNvSpPr txBox="1"/>
          <p:nvPr/>
        </p:nvSpPr>
        <p:spPr>
          <a:xfrm>
            <a:off x="6363474" y="1149752"/>
            <a:ext cx="1219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00"/>
                </a:solidFill>
                <a:latin typeface="Calibri"/>
                <a:cs typeface="Calibri"/>
              </a:rPr>
              <a:t>Main</a:t>
            </a:r>
            <a:r>
              <a:rPr sz="1600" b="1" spc="-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E717103-229F-0346-7E1E-47382EFAD01E}"/>
              </a:ext>
            </a:extLst>
          </p:cNvPr>
          <p:cNvSpPr txBox="1"/>
          <p:nvPr/>
        </p:nvSpPr>
        <p:spPr>
          <a:xfrm>
            <a:off x="3645802" y="2238608"/>
            <a:ext cx="1066800" cy="554355"/>
          </a:xfrm>
          <a:prstGeom prst="rect">
            <a:avLst/>
          </a:prstGeom>
          <a:solidFill>
            <a:srgbClr val="DCF3D8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DBD2A6D-ED56-7B45-9D2D-3CB1D3E66E33}"/>
              </a:ext>
            </a:extLst>
          </p:cNvPr>
          <p:cNvSpPr txBox="1"/>
          <p:nvPr/>
        </p:nvSpPr>
        <p:spPr>
          <a:xfrm>
            <a:off x="6312674" y="1443440"/>
            <a:ext cx="1860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0: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1: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2: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6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3: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4A585B76-1CAB-0564-4403-86AFA3FC7A70}"/>
              </a:ext>
            </a:extLst>
          </p:cNvPr>
          <p:cNvGrpSpPr/>
          <p:nvPr/>
        </p:nvGrpSpPr>
        <p:grpSpPr>
          <a:xfrm>
            <a:off x="6531557" y="1431163"/>
            <a:ext cx="934085" cy="1391285"/>
            <a:chOff x="6771955" y="2269807"/>
            <a:chExt cx="934085" cy="1391285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98C2155E-D5BD-FE45-40C4-FEC66429E64F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50429E-D486-06A3-76B0-70B0AE1BD888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9657223-9FF5-B5D8-E4E0-FF8B7503DB5D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15B9434-5A54-B762-FBED-FD37493C4229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77CE1E9-3E75-A98C-3F1B-9585FD122EB7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F30160B-FAE5-6B2B-D1CF-2C75FDDEAC19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AE1ECF56-0C72-B255-FE7C-4F0388DF10B1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2B7C3BAA-EA92-0F19-62C4-0862A9C7E8FA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55A998C-17B6-BAEE-4B55-BE9CF1B0B3E7}"/>
                </a:ext>
              </a:extLst>
            </p:cNvPr>
            <p:cNvSpPr/>
            <p:nvPr/>
          </p:nvSpPr>
          <p:spPr>
            <a:xfrm>
              <a:off x="6781798" y="3194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90342C2A-5755-9663-42EA-2CC92E26FA33}"/>
                </a:ext>
              </a:extLst>
            </p:cNvPr>
            <p:cNvSpPr/>
            <p:nvPr/>
          </p:nvSpPr>
          <p:spPr>
            <a:xfrm>
              <a:off x="6781798" y="3194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972BE00-EAD0-C0F1-4788-F2739E8376E9}"/>
                </a:ext>
              </a:extLst>
            </p:cNvPr>
            <p:cNvSpPr/>
            <p:nvPr/>
          </p:nvSpPr>
          <p:spPr>
            <a:xfrm>
              <a:off x="6781798" y="3422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570EB27C-FDD7-D333-5820-BCE4A1E238C1}"/>
                </a:ext>
              </a:extLst>
            </p:cNvPr>
            <p:cNvSpPr/>
            <p:nvPr/>
          </p:nvSpPr>
          <p:spPr>
            <a:xfrm>
              <a:off x="6781798" y="3422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7">
            <a:extLst>
              <a:ext uri="{FF2B5EF4-FFF2-40B4-BE49-F238E27FC236}">
                <a16:creationId xmlns:a16="http://schemas.microsoft.com/office/drawing/2014/main" id="{DB4E82F7-A7F8-D07F-5EC6-2C66D1D91DCB}"/>
              </a:ext>
            </a:extLst>
          </p:cNvPr>
          <p:cNvSpPr txBox="1"/>
          <p:nvPr/>
        </p:nvSpPr>
        <p:spPr>
          <a:xfrm>
            <a:off x="6312674" y="2357840"/>
            <a:ext cx="184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4: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1FFC6765-B1BB-B9F8-0357-FCBCCAF2BB2F}"/>
              </a:ext>
            </a:extLst>
          </p:cNvPr>
          <p:cNvSpPr txBox="1"/>
          <p:nvPr/>
        </p:nvSpPr>
        <p:spPr>
          <a:xfrm>
            <a:off x="6312674" y="2586440"/>
            <a:ext cx="184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29">
            <a:extLst>
              <a:ext uri="{FF2B5EF4-FFF2-40B4-BE49-F238E27FC236}">
                <a16:creationId xmlns:a16="http://schemas.microsoft.com/office/drawing/2014/main" id="{1E413BBA-6D3C-23D4-4F38-E46D28B0DF65}"/>
              </a:ext>
            </a:extLst>
          </p:cNvPr>
          <p:cNvGrpSpPr/>
          <p:nvPr/>
        </p:nvGrpSpPr>
        <p:grpSpPr>
          <a:xfrm>
            <a:off x="6531860" y="2803065"/>
            <a:ext cx="934085" cy="705485"/>
            <a:chOff x="6772258" y="3641709"/>
            <a:chExt cx="934085" cy="705485"/>
          </a:xfrm>
        </p:grpSpPr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10F37B15-3ECA-168E-E265-84B126E2630C}"/>
                </a:ext>
              </a:extLst>
            </p:cNvPr>
            <p:cNvSpPr/>
            <p:nvPr/>
          </p:nvSpPr>
          <p:spPr>
            <a:xfrm>
              <a:off x="6781798" y="36512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388B5158-DAE0-76E6-FC13-79A1E0AA0290}"/>
                </a:ext>
              </a:extLst>
            </p:cNvPr>
            <p:cNvSpPr/>
            <p:nvPr/>
          </p:nvSpPr>
          <p:spPr>
            <a:xfrm>
              <a:off x="6781798" y="36512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D6AC40BC-535C-B2C6-8283-084CFD5F10AD}"/>
                </a:ext>
              </a:extLst>
            </p:cNvPr>
            <p:cNvSpPr/>
            <p:nvPr/>
          </p:nvSpPr>
          <p:spPr>
            <a:xfrm>
              <a:off x="6781798" y="38798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54A052CE-0F0C-8027-F4E5-B17C884F98F3}"/>
                </a:ext>
              </a:extLst>
            </p:cNvPr>
            <p:cNvSpPr/>
            <p:nvPr/>
          </p:nvSpPr>
          <p:spPr>
            <a:xfrm>
              <a:off x="6781798" y="38798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61BA78C1-0CEA-EFF3-749D-D1A0F83E0844}"/>
                </a:ext>
              </a:extLst>
            </p:cNvPr>
            <p:cNvSpPr/>
            <p:nvPr/>
          </p:nvSpPr>
          <p:spPr>
            <a:xfrm>
              <a:off x="6781798" y="410890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E9C53C76-D259-6E3F-358D-71F15EF544AE}"/>
                </a:ext>
              </a:extLst>
            </p:cNvPr>
            <p:cNvSpPr/>
            <p:nvPr/>
          </p:nvSpPr>
          <p:spPr>
            <a:xfrm>
              <a:off x="6781798" y="410890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6">
            <a:extLst>
              <a:ext uri="{FF2B5EF4-FFF2-40B4-BE49-F238E27FC236}">
                <a16:creationId xmlns:a16="http://schemas.microsoft.com/office/drawing/2014/main" id="{D9582C66-991E-EAD8-374A-375C45CB5208}"/>
              </a:ext>
            </a:extLst>
          </p:cNvPr>
          <p:cNvSpPr txBox="1"/>
          <p:nvPr/>
        </p:nvSpPr>
        <p:spPr>
          <a:xfrm>
            <a:off x="4851753" y="2030047"/>
            <a:ext cx="1233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Physical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address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618E352E-9A6F-28FC-DAB1-9FB72C38CC37}"/>
              </a:ext>
            </a:extLst>
          </p:cNvPr>
          <p:cNvSpPr txBox="1"/>
          <p:nvPr/>
        </p:nvSpPr>
        <p:spPr>
          <a:xfrm>
            <a:off x="5296253" y="2233247"/>
            <a:ext cx="339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(PA)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BC3987AC-FE8D-205A-E73D-45B3AADC53D8}"/>
              </a:ext>
            </a:extLst>
          </p:cNvPr>
          <p:cNvSpPr/>
          <p:nvPr/>
        </p:nvSpPr>
        <p:spPr>
          <a:xfrm>
            <a:off x="7532002" y="2355406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0" y="0"/>
                </a:moveTo>
                <a:lnTo>
                  <a:pt x="14830" y="5988"/>
                </a:lnTo>
                <a:lnTo>
                  <a:pt x="26940" y="22318"/>
                </a:lnTo>
                <a:lnTo>
                  <a:pt x="35105" y="46539"/>
                </a:lnTo>
                <a:lnTo>
                  <a:pt x="38099" y="76199"/>
                </a:lnTo>
                <a:lnTo>
                  <a:pt x="38099" y="380999"/>
                </a:lnTo>
                <a:lnTo>
                  <a:pt x="41094" y="410660"/>
                </a:lnTo>
                <a:lnTo>
                  <a:pt x="49259" y="434881"/>
                </a:lnTo>
                <a:lnTo>
                  <a:pt x="61369" y="451211"/>
                </a:lnTo>
                <a:lnTo>
                  <a:pt x="76199" y="457199"/>
                </a:lnTo>
                <a:lnTo>
                  <a:pt x="61369" y="463188"/>
                </a:lnTo>
                <a:lnTo>
                  <a:pt x="49259" y="479518"/>
                </a:lnTo>
                <a:lnTo>
                  <a:pt x="41094" y="503739"/>
                </a:lnTo>
                <a:lnTo>
                  <a:pt x="38099" y="533399"/>
                </a:lnTo>
                <a:lnTo>
                  <a:pt x="38099" y="838199"/>
                </a:lnTo>
                <a:lnTo>
                  <a:pt x="35105" y="867860"/>
                </a:lnTo>
                <a:lnTo>
                  <a:pt x="26940" y="892081"/>
                </a:lnTo>
                <a:lnTo>
                  <a:pt x="14830" y="908411"/>
                </a:lnTo>
                <a:lnTo>
                  <a:pt x="0" y="9143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4704A9EB-425F-2E7F-D41A-EAD4A9AE6223}"/>
              </a:ext>
            </a:extLst>
          </p:cNvPr>
          <p:cNvSpPr txBox="1"/>
          <p:nvPr/>
        </p:nvSpPr>
        <p:spPr>
          <a:xfrm>
            <a:off x="4294601" y="2815040"/>
            <a:ext cx="220408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6: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82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7:</a:t>
            </a:r>
            <a:endParaRPr sz="1600">
              <a:latin typeface="Calibri"/>
              <a:cs typeface="Calibri"/>
            </a:endParaRPr>
          </a:p>
          <a:p>
            <a:pPr marR="6350" algn="r">
              <a:lnSpc>
                <a:spcPts val="188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8: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b="1" spc="-185" dirty="0">
                <a:solidFill>
                  <a:srgbClr val="003300"/>
                </a:solidFill>
                <a:latin typeface="Calibri"/>
                <a:cs typeface="Calibri"/>
              </a:rPr>
              <a:t>M-</a:t>
            </a:r>
            <a:r>
              <a:rPr sz="1600" b="1" spc="-335" dirty="0">
                <a:solidFill>
                  <a:srgbClr val="003300"/>
                </a:solidFill>
                <a:latin typeface="Calibri"/>
                <a:cs typeface="Calibri"/>
              </a:rPr>
              <a:t>­</a:t>
            </a: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‐1: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word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4950F6EE-A4F2-8909-0670-17A8A169B7E5}"/>
              </a:ext>
            </a:extLst>
          </p:cNvPr>
          <p:cNvSpPr txBox="1"/>
          <p:nvPr/>
        </p:nvSpPr>
        <p:spPr>
          <a:xfrm>
            <a:off x="6926794" y="3510935"/>
            <a:ext cx="304800" cy="2089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1">
            <a:extLst>
              <a:ext uri="{FF2B5EF4-FFF2-40B4-BE49-F238E27FC236}">
                <a16:creationId xmlns:a16="http://schemas.microsoft.com/office/drawing/2014/main" id="{CCE92F5F-71B2-E27B-42C9-91BEDAA075FD}"/>
              </a:ext>
            </a:extLst>
          </p:cNvPr>
          <p:cNvGrpSpPr/>
          <p:nvPr/>
        </p:nvGrpSpPr>
        <p:grpSpPr>
          <a:xfrm>
            <a:off x="7671702" y="2795938"/>
            <a:ext cx="558800" cy="1865630"/>
            <a:chOff x="7912100" y="3634582"/>
            <a:chExt cx="558800" cy="1865630"/>
          </a:xfrm>
        </p:grpSpPr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55771C97-30FA-D756-A47B-439FB7F8F3A4}"/>
                </a:ext>
              </a:extLst>
            </p:cNvPr>
            <p:cNvSpPr/>
            <p:nvPr/>
          </p:nvSpPr>
          <p:spPr>
            <a:xfrm>
              <a:off x="7924799" y="3651250"/>
              <a:ext cx="533400" cy="1905"/>
            </a:xfrm>
            <a:custGeom>
              <a:avLst/>
              <a:gdLst/>
              <a:ahLst/>
              <a:cxnLst/>
              <a:rect l="l" t="t" r="r" b="b"/>
              <a:pathLst>
                <a:path w="533400" h="1904">
                  <a:moveTo>
                    <a:pt x="0" y="1587"/>
                  </a:moveTo>
                  <a:lnTo>
                    <a:pt x="53339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2ABCBA9D-CC05-5D99-835C-CB2E2754C487}"/>
                </a:ext>
              </a:extLst>
            </p:cNvPr>
            <p:cNvSpPr/>
            <p:nvPr/>
          </p:nvSpPr>
          <p:spPr>
            <a:xfrm>
              <a:off x="8456610" y="3647282"/>
              <a:ext cx="1905" cy="1840230"/>
            </a:xfrm>
            <a:custGeom>
              <a:avLst/>
              <a:gdLst/>
              <a:ahLst/>
              <a:cxnLst/>
              <a:rect l="l" t="t" r="r" b="b"/>
              <a:pathLst>
                <a:path w="1904" h="1840229">
                  <a:moveTo>
                    <a:pt x="1588" y="0"/>
                  </a:moveTo>
                  <a:lnTo>
                    <a:pt x="0" y="183991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6344FB26-9CEA-51A4-0CB7-41BA1853EB2F}"/>
              </a:ext>
            </a:extLst>
          </p:cNvPr>
          <p:cNvSpPr/>
          <p:nvPr/>
        </p:nvSpPr>
        <p:spPr>
          <a:xfrm>
            <a:off x="1740802" y="2797456"/>
            <a:ext cx="6475730" cy="1851660"/>
          </a:xfrm>
          <a:custGeom>
            <a:avLst/>
            <a:gdLst/>
            <a:ahLst/>
            <a:cxnLst/>
            <a:rect l="l" t="t" r="r" b="b"/>
            <a:pathLst>
              <a:path w="6475730" h="1851660">
                <a:moveTo>
                  <a:pt x="6475410" y="1851098"/>
                </a:moveTo>
                <a:lnTo>
                  <a:pt x="0" y="1851098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9B89703C-53B3-843D-D5F4-57AA80758722}"/>
              </a:ext>
            </a:extLst>
          </p:cNvPr>
          <p:cNvGrpSpPr/>
          <p:nvPr/>
        </p:nvGrpSpPr>
        <p:grpSpPr>
          <a:xfrm>
            <a:off x="1681847" y="2444628"/>
            <a:ext cx="4553585" cy="443865"/>
            <a:chOff x="1922245" y="3283272"/>
            <a:chExt cx="4553585" cy="4438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49DEA2FB-0BFF-216C-09CD-683D763EFB23}"/>
                </a:ext>
              </a:extLst>
            </p:cNvPr>
            <p:cNvSpPr/>
            <p:nvPr/>
          </p:nvSpPr>
          <p:spPr>
            <a:xfrm>
              <a:off x="4952998" y="3342146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7">
              <a:extLst>
                <a:ext uri="{FF2B5EF4-FFF2-40B4-BE49-F238E27FC236}">
                  <a16:creationId xmlns:a16="http://schemas.microsoft.com/office/drawing/2014/main" id="{6FF3553B-C69B-5D80-A21D-73BD9F2550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456" y="3283272"/>
              <a:ext cx="115954" cy="117908"/>
            </a:xfrm>
            <a:prstGeom prst="rect">
              <a:avLst/>
            </a:prstGeom>
          </p:spPr>
        </p:pic>
        <p:pic>
          <p:nvPicPr>
            <p:cNvPr id="50" name="object 48">
              <a:extLst>
                <a:ext uri="{FF2B5EF4-FFF2-40B4-BE49-F238E27FC236}">
                  <a16:creationId xmlns:a16="http://schemas.microsoft.com/office/drawing/2014/main" id="{D81EB6AA-1494-4C81-21CE-F60CF2F6E16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245" y="3610895"/>
              <a:ext cx="117909" cy="115909"/>
            </a:xfrm>
            <a:prstGeom prst="rect">
              <a:avLst/>
            </a:prstGeom>
          </p:spPr>
        </p:pic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C045AB9A-D58C-9A70-624A-A649938D5601}"/>
              </a:ext>
            </a:extLst>
          </p:cNvPr>
          <p:cNvSpPr txBox="1"/>
          <p:nvPr/>
        </p:nvSpPr>
        <p:spPr>
          <a:xfrm>
            <a:off x="1207402" y="2238608"/>
            <a:ext cx="1066800" cy="554355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2" name="object 50">
            <a:extLst>
              <a:ext uri="{FF2B5EF4-FFF2-40B4-BE49-F238E27FC236}">
                <a16:creationId xmlns:a16="http://schemas.microsoft.com/office/drawing/2014/main" id="{E0F34D06-E695-A91A-CD80-A100F43D8618}"/>
              </a:ext>
            </a:extLst>
          </p:cNvPr>
          <p:cNvGrpSpPr/>
          <p:nvPr/>
        </p:nvGrpSpPr>
        <p:grpSpPr>
          <a:xfrm>
            <a:off x="2261502" y="2442186"/>
            <a:ext cx="1383030" cy="118110"/>
            <a:chOff x="2501900" y="3280830"/>
            <a:chExt cx="1383030" cy="118110"/>
          </a:xfrm>
        </p:grpSpPr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19842A52-FF6E-A158-A508-E87504387D59}"/>
                </a:ext>
              </a:extLst>
            </p:cNvPr>
            <p:cNvSpPr/>
            <p:nvPr/>
          </p:nvSpPr>
          <p:spPr>
            <a:xfrm>
              <a:off x="2514599" y="3339521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79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>
              <a:extLst>
                <a:ext uri="{FF2B5EF4-FFF2-40B4-BE49-F238E27FC236}">
                  <a16:creationId xmlns:a16="http://schemas.microsoft.com/office/drawing/2014/main" id="{93005C1C-23FB-7C1E-041A-DCA1D25358E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8548" y="3280830"/>
              <a:ext cx="116064" cy="117908"/>
            </a:xfrm>
            <a:prstGeom prst="rect">
              <a:avLst/>
            </a:prstGeom>
          </p:spPr>
        </p:pic>
      </p:grpSp>
      <p:sp>
        <p:nvSpPr>
          <p:cNvPr id="55" name="object 53">
            <a:extLst>
              <a:ext uri="{FF2B5EF4-FFF2-40B4-BE49-F238E27FC236}">
                <a16:creationId xmlns:a16="http://schemas.microsoft.com/office/drawing/2014/main" id="{CAA2F25E-D317-AE05-EC83-E138567FE05E}"/>
              </a:ext>
            </a:extLst>
          </p:cNvPr>
          <p:cNvSpPr txBox="1"/>
          <p:nvPr/>
        </p:nvSpPr>
        <p:spPr>
          <a:xfrm>
            <a:off x="2351941" y="2030047"/>
            <a:ext cx="1139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Virtual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address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9DF8290E-5FC0-C0C8-B0E6-C78467A6E18B}"/>
              </a:ext>
            </a:extLst>
          </p:cNvPr>
          <p:cNvSpPr txBox="1"/>
          <p:nvPr/>
        </p:nvSpPr>
        <p:spPr>
          <a:xfrm>
            <a:off x="2758339" y="2233247"/>
            <a:ext cx="349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(VA)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9D8068F1-C6E4-EABA-6669-A9FB8C7CF73B}"/>
              </a:ext>
            </a:extLst>
          </p:cNvPr>
          <p:cNvSpPr txBox="1"/>
          <p:nvPr/>
        </p:nvSpPr>
        <p:spPr>
          <a:xfrm>
            <a:off x="1057541" y="1628276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974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System Using Virtual Addressing</a:t>
            </a:r>
            <a:endParaRPr lang="en-US" spc="-3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A5382B1-E94B-CD4F-BCDD-1AC6F2562C60}"/>
              </a:ext>
            </a:extLst>
          </p:cNvPr>
          <p:cNvSpPr/>
          <p:nvPr/>
        </p:nvSpPr>
        <p:spPr>
          <a:xfrm>
            <a:off x="822325" y="1981200"/>
            <a:ext cx="3749675" cy="1149350"/>
          </a:xfrm>
          <a:custGeom>
            <a:avLst/>
            <a:gdLst/>
            <a:ahLst/>
            <a:cxnLst/>
            <a:rect l="l" t="t" r="r" b="b"/>
            <a:pathLst>
              <a:path w="3749675" h="1149350">
                <a:moveTo>
                  <a:pt x="3749614" y="0"/>
                </a:moveTo>
                <a:lnTo>
                  <a:pt x="0" y="0"/>
                </a:lnTo>
                <a:lnTo>
                  <a:pt x="0" y="1149350"/>
                </a:lnTo>
                <a:lnTo>
                  <a:pt x="3749614" y="1149350"/>
                </a:lnTo>
                <a:lnTo>
                  <a:pt x="374961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25ED70F-B45A-7414-D842-DD4819128ECD}"/>
              </a:ext>
            </a:extLst>
          </p:cNvPr>
          <p:cNvSpPr txBox="1"/>
          <p:nvPr/>
        </p:nvSpPr>
        <p:spPr>
          <a:xfrm>
            <a:off x="506678" y="5177065"/>
            <a:ext cx="548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4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would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VA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495" dirty="0">
                <a:solidFill>
                  <a:srgbClr val="FF0000"/>
                </a:solidFill>
                <a:latin typeface="Calibri"/>
                <a:cs typeface="Calibri"/>
              </a:rPr>
              <a:t>-­</a:t>
            </a:r>
            <a:r>
              <a:rPr sz="2400" i="1" spc="-254" dirty="0">
                <a:solidFill>
                  <a:srgbClr val="FF0000"/>
                </a:solidFill>
                <a:latin typeface="Calibri"/>
                <a:cs typeface="Calibri"/>
              </a:rPr>
              <a:t>‐&gt;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 PA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transla</a:t>
            </a:r>
            <a:r>
              <a:rPr lang="en-US" sz="2400" i="1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on?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B463F210-AAF4-5B66-9E5B-C8130319F6B5}"/>
              </a:ext>
            </a:extLst>
          </p:cNvPr>
          <p:cNvGrpSpPr/>
          <p:nvPr/>
        </p:nvGrpSpPr>
        <p:grpSpPr>
          <a:xfrm>
            <a:off x="6287385" y="3853392"/>
            <a:ext cx="934085" cy="471805"/>
            <a:chOff x="6772258" y="4610084"/>
            <a:chExt cx="934085" cy="471805"/>
          </a:xfrm>
        </p:grpSpPr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79A86889-4A9F-43B5-BC46-C4CDE59AD150}"/>
                </a:ext>
              </a:extLst>
            </p:cNvPr>
            <p:cNvSpPr/>
            <p:nvPr/>
          </p:nvSpPr>
          <p:spPr>
            <a:xfrm>
              <a:off x="6781798" y="4843463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4868988F-B359-23E1-E80A-6E0411DE462B}"/>
                </a:ext>
              </a:extLst>
            </p:cNvPr>
            <p:cNvSpPr/>
            <p:nvPr/>
          </p:nvSpPr>
          <p:spPr>
            <a:xfrm>
              <a:off x="6781798" y="4843463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EBDFA6CB-58A3-5236-4180-2AE195889289}"/>
                </a:ext>
              </a:extLst>
            </p:cNvPr>
            <p:cNvSpPr/>
            <p:nvPr/>
          </p:nvSpPr>
          <p:spPr>
            <a:xfrm>
              <a:off x="6781798" y="4619624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6A59A3B6-C217-261D-1591-8F79089985D6}"/>
                </a:ext>
              </a:extLst>
            </p:cNvPr>
            <p:cNvSpPr/>
            <p:nvPr/>
          </p:nvSpPr>
          <p:spPr>
            <a:xfrm>
              <a:off x="6781798" y="4619624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F075B0FC-0A0B-24E9-F76D-9B6188A26145}"/>
              </a:ext>
            </a:extLst>
          </p:cNvPr>
          <p:cNvSpPr txBox="1"/>
          <p:nvPr/>
        </p:nvSpPr>
        <p:spPr>
          <a:xfrm>
            <a:off x="6118999" y="1231704"/>
            <a:ext cx="1219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00"/>
                </a:solidFill>
                <a:latin typeface="Calibri"/>
                <a:cs typeface="Calibri"/>
              </a:rPr>
              <a:t>Main</a:t>
            </a:r>
            <a:r>
              <a:rPr sz="1600" b="1" spc="-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3300"/>
                </a:solidFill>
                <a:latin typeface="Calibri"/>
                <a:cs typeface="Calibri"/>
              </a:rPr>
              <a:t>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BFA7741F-ED62-18E6-94D0-C4E39A579F93}"/>
              </a:ext>
            </a:extLst>
          </p:cNvPr>
          <p:cNvSpPr txBox="1"/>
          <p:nvPr/>
        </p:nvSpPr>
        <p:spPr>
          <a:xfrm>
            <a:off x="3401327" y="2320560"/>
            <a:ext cx="1066800" cy="554355"/>
          </a:xfrm>
          <a:prstGeom prst="rect">
            <a:avLst/>
          </a:prstGeom>
          <a:solidFill>
            <a:srgbClr val="DCF3D8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93E2A9FA-53C6-F9B6-B876-34D464F9615D}"/>
              </a:ext>
            </a:extLst>
          </p:cNvPr>
          <p:cNvSpPr txBox="1"/>
          <p:nvPr/>
        </p:nvSpPr>
        <p:spPr>
          <a:xfrm>
            <a:off x="6068199" y="1525392"/>
            <a:ext cx="1860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0: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1: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0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2: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60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3: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14">
            <a:extLst>
              <a:ext uri="{FF2B5EF4-FFF2-40B4-BE49-F238E27FC236}">
                <a16:creationId xmlns:a16="http://schemas.microsoft.com/office/drawing/2014/main" id="{0BA4DA62-F345-8937-777B-8F1CCF79AACB}"/>
              </a:ext>
            </a:extLst>
          </p:cNvPr>
          <p:cNvGrpSpPr/>
          <p:nvPr/>
        </p:nvGrpSpPr>
        <p:grpSpPr>
          <a:xfrm>
            <a:off x="6287082" y="1513115"/>
            <a:ext cx="934085" cy="1391285"/>
            <a:chOff x="6771955" y="2269807"/>
            <a:chExt cx="934085" cy="1391285"/>
          </a:xfrm>
        </p:grpSpPr>
        <p:sp>
          <p:nvSpPr>
            <p:cNvPr id="27" name="object 15">
              <a:extLst>
                <a:ext uri="{FF2B5EF4-FFF2-40B4-BE49-F238E27FC236}">
                  <a16:creationId xmlns:a16="http://schemas.microsoft.com/office/drawing/2014/main" id="{BD1D1487-6CC2-D0C1-A871-69FF91590A89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F3FD6BED-C044-2D1F-B6F2-0BFE979AFED7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BB32FC70-8643-DD4E-5D0E-A042DA6346E4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AC9C7B42-CD8E-EEE2-21FD-2EFA25ADE8E8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6C629788-7FD0-9A09-4F3F-4DB114F9ECEA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0">
              <a:extLst>
                <a:ext uri="{FF2B5EF4-FFF2-40B4-BE49-F238E27FC236}">
                  <a16:creationId xmlns:a16="http://schemas.microsoft.com/office/drawing/2014/main" id="{E60C64DB-D219-BE9E-22EE-3A0EE9A068BA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0952B17C-972B-9DF1-D89C-8C50D3B8D4E6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2">
              <a:extLst>
                <a:ext uri="{FF2B5EF4-FFF2-40B4-BE49-F238E27FC236}">
                  <a16:creationId xmlns:a16="http://schemas.microsoft.com/office/drawing/2014/main" id="{9A66DD9B-0EDD-99C0-B51C-2956F9C486E4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3">
              <a:extLst>
                <a:ext uri="{FF2B5EF4-FFF2-40B4-BE49-F238E27FC236}">
                  <a16:creationId xmlns:a16="http://schemas.microsoft.com/office/drawing/2014/main" id="{957C56E4-48A5-0E4B-4EE7-63A2FE722632}"/>
                </a:ext>
              </a:extLst>
            </p:cNvPr>
            <p:cNvSpPr/>
            <p:nvPr/>
          </p:nvSpPr>
          <p:spPr>
            <a:xfrm>
              <a:off x="6781798" y="3194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4">
              <a:extLst>
                <a:ext uri="{FF2B5EF4-FFF2-40B4-BE49-F238E27FC236}">
                  <a16:creationId xmlns:a16="http://schemas.microsoft.com/office/drawing/2014/main" id="{3D431C46-E339-61C9-D248-D05F5A61A307}"/>
                </a:ext>
              </a:extLst>
            </p:cNvPr>
            <p:cNvSpPr/>
            <p:nvPr/>
          </p:nvSpPr>
          <p:spPr>
            <a:xfrm>
              <a:off x="6781798" y="31940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5">
              <a:extLst>
                <a:ext uri="{FF2B5EF4-FFF2-40B4-BE49-F238E27FC236}">
                  <a16:creationId xmlns:a16="http://schemas.microsoft.com/office/drawing/2014/main" id="{045C28E3-BCA6-0948-95B8-AC753AC7CA70}"/>
                </a:ext>
              </a:extLst>
            </p:cNvPr>
            <p:cNvSpPr/>
            <p:nvPr/>
          </p:nvSpPr>
          <p:spPr>
            <a:xfrm>
              <a:off x="6781798" y="3422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6">
              <a:extLst>
                <a:ext uri="{FF2B5EF4-FFF2-40B4-BE49-F238E27FC236}">
                  <a16:creationId xmlns:a16="http://schemas.microsoft.com/office/drawing/2014/main" id="{A3FC51E6-C754-E247-8825-D98BA67F344A}"/>
                </a:ext>
              </a:extLst>
            </p:cNvPr>
            <p:cNvSpPr/>
            <p:nvPr/>
          </p:nvSpPr>
          <p:spPr>
            <a:xfrm>
              <a:off x="6781798" y="3422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7">
            <a:extLst>
              <a:ext uri="{FF2B5EF4-FFF2-40B4-BE49-F238E27FC236}">
                <a16:creationId xmlns:a16="http://schemas.microsoft.com/office/drawing/2014/main" id="{87EC452D-1FCA-7BCD-8913-8E7975C74463}"/>
              </a:ext>
            </a:extLst>
          </p:cNvPr>
          <p:cNvSpPr txBox="1"/>
          <p:nvPr/>
        </p:nvSpPr>
        <p:spPr>
          <a:xfrm>
            <a:off x="6068199" y="2439792"/>
            <a:ext cx="184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4: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28">
            <a:extLst>
              <a:ext uri="{FF2B5EF4-FFF2-40B4-BE49-F238E27FC236}">
                <a16:creationId xmlns:a16="http://schemas.microsoft.com/office/drawing/2014/main" id="{79E8E594-1845-29C4-733C-11D50C6D0D9B}"/>
              </a:ext>
            </a:extLst>
          </p:cNvPr>
          <p:cNvSpPr txBox="1"/>
          <p:nvPr/>
        </p:nvSpPr>
        <p:spPr>
          <a:xfrm>
            <a:off x="6068199" y="2668392"/>
            <a:ext cx="184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5: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29">
            <a:extLst>
              <a:ext uri="{FF2B5EF4-FFF2-40B4-BE49-F238E27FC236}">
                <a16:creationId xmlns:a16="http://schemas.microsoft.com/office/drawing/2014/main" id="{195C3225-1E0F-B82C-0797-9AD78ADCD71A}"/>
              </a:ext>
            </a:extLst>
          </p:cNvPr>
          <p:cNvGrpSpPr/>
          <p:nvPr/>
        </p:nvGrpSpPr>
        <p:grpSpPr>
          <a:xfrm>
            <a:off x="6287385" y="2885017"/>
            <a:ext cx="934085" cy="705485"/>
            <a:chOff x="6772258" y="3641709"/>
            <a:chExt cx="934085" cy="705485"/>
          </a:xfrm>
        </p:grpSpPr>
        <p:sp>
          <p:nvSpPr>
            <p:cNvPr id="42" name="object 30">
              <a:extLst>
                <a:ext uri="{FF2B5EF4-FFF2-40B4-BE49-F238E27FC236}">
                  <a16:creationId xmlns:a16="http://schemas.microsoft.com/office/drawing/2014/main" id="{2803DBC4-0A47-21C1-428F-2294DA872F19}"/>
                </a:ext>
              </a:extLst>
            </p:cNvPr>
            <p:cNvSpPr/>
            <p:nvPr/>
          </p:nvSpPr>
          <p:spPr>
            <a:xfrm>
              <a:off x="6781798" y="36512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C159E5D8-2306-80AA-8774-5329A2920798}"/>
                </a:ext>
              </a:extLst>
            </p:cNvPr>
            <p:cNvSpPr/>
            <p:nvPr/>
          </p:nvSpPr>
          <p:spPr>
            <a:xfrm>
              <a:off x="6781798" y="36512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2">
              <a:extLst>
                <a:ext uri="{FF2B5EF4-FFF2-40B4-BE49-F238E27FC236}">
                  <a16:creationId xmlns:a16="http://schemas.microsoft.com/office/drawing/2014/main" id="{30A9D0DE-5F6B-3984-985C-F660ABBBE465}"/>
                </a:ext>
              </a:extLst>
            </p:cNvPr>
            <p:cNvSpPr/>
            <p:nvPr/>
          </p:nvSpPr>
          <p:spPr>
            <a:xfrm>
              <a:off x="6781798" y="38798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3">
              <a:extLst>
                <a:ext uri="{FF2B5EF4-FFF2-40B4-BE49-F238E27FC236}">
                  <a16:creationId xmlns:a16="http://schemas.microsoft.com/office/drawing/2014/main" id="{5B9D0DE8-8DE4-2105-929E-03D1EB60D6F3}"/>
                </a:ext>
              </a:extLst>
            </p:cNvPr>
            <p:cNvSpPr/>
            <p:nvPr/>
          </p:nvSpPr>
          <p:spPr>
            <a:xfrm>
              <a:off x="6781798" y="387984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4">
              <a:extLst>
                <a:ext uri="{FF2B5EF4-FFF2-40B4-BE49-F238E27FC236}">
                  <a16:creationId xmlns:a16="http://schemas.microsoft.com/office/drawing/2014/main" id="{065EF9A6-1791-4FFB-3A6A-AB8584497CFE}"/>
                </a:ext>
              </a:extLst>
            </p:cNvPr>
            <p:cNvSpPr/>
            <p:nvPr/>
          </p:nvSpPr>
          <p:spPr>
            <a:xfrm>
              <a:off x="6781798" y="4108902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5">
              <a:extLst>
                <a:ext uri="{FF2B5EF4-FFF2-40B4-BE49-F238E27FC236}">
                  <a16:creationId xmlns:a16="http://schemas.microsoft.com/office/drawing/2014/main" id="{5CE0FEF4-B17E-307E-E4A0-1E641BD556F3}"/>
                </a:ext>
              </a:extLst>
            </p:cNvPr>
            <p:cNvSpPr/>
            <p:nvPr/>
          </p:nvSpPr>
          <p:spPr>
            <a:xfrm>
              <a:off x="6781798" y="4108901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36">
            <a:extLst>
              <a:ext uri="{FF2B5EF4-FFF2-40B4-BE49-F238E27FC236}">
                <a16:creationId xmlns:a16="http://schemas.microsoft.com/office/drawing/2014/main" id="{975D220D-C6EF-C374-9DF1-29F1B3C5100F}"/>
              </a:ext>
            </a:extLst>
          </p:cNvPr>
          <p:cNvSpPr txBox="1"/>
          <p:nvPr/>
        </p:nvSpPr>
        <p:spPr>
          <a:xfrm>
            <a:off x="4607278" y="2111999"/>
            <a:ext cx="1233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Physical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address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37">
            <a:extLst>
              <a:ext uri="{FF2B5EF4-FFF2-40B4-BE49-F238E27FC236}">
                <a16:creationId xmlns:a16="http://schemas.microsoft.com/office/drawing/2014/main" id="{CD69B700-C6A2-207B-834C-C5FA6B7BD111}"/>
              </a:ext>
            </a:extLst>
          </p:cNvPr>
          <p:cNvSpPr txBox="1"/>
          <p:nvPr/>
        </p:nvSpPr>
        <p:spPr>
          <a:xfrm>
            <a:off x="5051778" y="2315199"/>
            <a:ext cx="339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(PA)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05F2EBFA-3CE3-35BB-3FBA-11A1324B621D}"/>
              </a:ext>
            </a:extLst>
          </p:cNvPr>
          <p:cNvSpPr/>
          <p:nvPr/>
        </p:nvSpPr>
        <p:spPr>
          <a:xfrm>
            <a:off x="7287527" y="2437358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0" y="0"/>
                </a:moveTo>
                <a:lnTo>
                  <a:pt x="14830" y="5988"/>
                </a:lnTo>
                <a:lnTo>
                  <a:pt x="26940" y="22318"/>
                </a:lnTo>
                <a:lnTo>
                  <a:pt x="35105" y="46539"/>
                </a:lnTo>
                <a:lnTo>
                  <a:pt x="38099" y="76199"/>
                </a:lnTo>
                <a:lnTo>
                  <a:pt x="38099" y="380999"/>
                </a:lnTo>
                <a:lnTo>
                  <a:pt x="41094" y="410660"/>
                </a:lnTo>
                <a:lnTo>
                  <a:pt x="49259" y="434881"/>
                </a:lnTo>
                <a:lnTo>
                  <a:pt x="61369" y="451211"/>
                </a:lnTo>
                <a:lnTo>
                  <a:pt x="76199" y="457199"/>
                </a:lnTo>
                <a:lnTo>
                  <a:pt x="61369" y="463188"/>
                </a:lnTo>
                <a:lnTo>
                  <a:pt x="49259" y="479518"/>
                </a:lnTo>
                <a:lnTo>
                  <a:pt x="41094" y="503739"/>
                </a:lnTo>
                <a:lnTo>
                  <a:pt x="38099" y="533399"/>
                </a:lnTo>
                <a:lnTo>
                  <a:pt x="38099" y="838199"/>
                </a:lnTo>
                <a:lnTo>
                  <a:pt x="35105" y="867860"/>
                </a:lnTo>
                <a:lnTo>
                  <a:pt x="26940" y="892081"/>
                </a:lnTo>
                <a:lnTo>
                  <a:pt x="14830" y="908411"/>
                </a:lnTo>
                <a:lnTo>
                  <a:pt x="0" y="9143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>
            <a:extLst>
              <a:ext uri="{FF2B5EF4-FFF2-40B4-BE49-F238E27FC236}">
                <a16:creationId xmlns:a16="http://schemas.microsoft.com/office/drawing/2014/main" id="{DB5217B3-FE32-1679-6B48-F2C2CFE8578F}"/>
              </a:ext>
            </a:extLst>
          </p:cNvPr>
          <p:cNvSpPr txBox="1"/>
          <p:nvPr/>
        </p:nvSpPr>
        <p:spPr>
          <a:xfrm>
            <a:off x="4050126" y="2896992"/>
            <a:ext cx="2204085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186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6: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82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7:</a:t>
            </a:r>
            <a:endParaRPr sz="1600">
              <a:latin typeface="Calibri"/>
              <a:cs typeface="Calibri"/>
            </a:endParaRPr>
          </a:p>
          <a:p>
            <a:pPr marR="6350" algn="r">
              <a:lnSpc>
                <a:spcPts val="1885"/>
              </a:lnSpc>
            </a:pP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8: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b="1" spc="-185" dirty="0">
                <a:solidFill>
                  <a:srgbClr val="003300"/>
                </a:solidFill>
                <a:latin typeface="Calibri"/>
                <a:cs typeface="Calibri"/>
              </a:rPr>
              <a:t>M-</a:t>
            </a:r>
            <a:r>
              <a:rPr sz="1600" b="1" spc="-335" dirty="0">
                <a:solidFill>
                  <a:srgbClr val="003300"/>
                </a:solidFill>
                <a:latin typeface="Calibri"/>
                <a:cs typeface="Calibri"/>
              </a:rPr>
              <a:t>­</a:t>
            </a:r>
            <a:r>
              <a:rPr sz="1600" b="1" spc="-25" dirty="0">
                <a:solidFill>
                  <a:srgbClr val="003300"/>
                </a:solidFill>
                <a:latin typeface="Calibri"/>
                <a:cs typeface="Calibri"/>
              </a:rPr>
              <a:t>‐1: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Data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word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5084786F-D128-200F-1B84-46F481DF8CC3}"/>
              </a:ext>
            </a:extLst>
          </p:cNvPr>
          <p:cNvSpPr txBox="1"/>
          <p:nvPr/>
        </p:nvSpPr>
        <p:spPr>
          <a:xfrm>
            <a:off x="6682319" y="3592887"/>
            <a:ext cx="304800" cy="2089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41">
            <a:extLst>
              <a:ext uri="{FF2B5EF4-FFF2-40B4-BE49-F238E27FC236}">
                <a16:creationId xmlns:a16="http://schemas.microsoft.com/office/drawing/2014/main" id="{7DA3EC83-6184-405E-3B0F-21D519E58951}"/>
              </a:ext>
            </a:extLst>
          </p:cNvPr>
          <p:cNvGrpSpPr/>
          <p:nvPr/>
        </p:nvGrpSpPr>
        <p:grpSpPr>
          <a:xfrm>
            <a:off x="7427227" y="2877890"/>
            <a:ext cx="558800" cy="1865630"/>
            <a:chOff x="7912100" y="3634582"/>
            <a:chExt cx="558800" cy="1865630"/>
          </a:xfrm>
        </p:grpSpPr>
        <p:sp>
          <p:nvSpPr>
            <p:cNvPr id="54" name="object 42">
              <a:extLst>
                <a:ext uri="{FF2B5EF4-FFF2-40B4-BE49-F238E27FC236}">
                  <a16:creationId xmlns:a16="http://schemas.microsoft.com/office/drawing/2014/main" id="{7670B905-782B-C610-38D2-D3534031BC37}"/>
                </a:ext>
              </a:extLst>
            </p:cNvPr>
            <p:cNvSpPr/>
            <p:nvPr/>
          </p:nvSpPr>
          <p:spPr>
            <a:xfrm>
              <a:off x="7924799" y="3651250"/>
              <a:ext cx="533400" cy="1905"/>
            </a:xfrm>
            <a:custGeom>
              <a:avLst/>
              <a:gdLst/>
              <a:ahLst/>
              <a:cxnLst/>
              <a:rect l="l" t="t" r="r" b="b"/>
              <a:pathLst>
                <a:path w="533400" h="1904">
                  <a:moveTo>
                    <a:pt x="0" y="1587"/>
                  </a:moveTo>
                  <a:lnTo>
                    <a:pt x="53339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8D70BFE7-EAA8-55C6-83B9-12CA5BFC572F}"/>
                </a:ext>
              </a:extLst>
            </p:cNvPr>
            <p:cNvSpPr/>
            <p:nvPr/>
          </p:nvSpPr>
          <p:spPr>
            <a:xfrm>
              <a:off x="8456610" y="3647282"/>
              <a:ext cx="1905" cy="1840230"/>
            </a:xfrm>
            <a:custGeom>
              <a:avLst/>
              <a:gdLst/>
              <a:ahLst/>
              <a:cxnLst/>
              <a:rect l="l" t="t" r="r" b="b"/>
              <a:pathLst>
                <a:path w="1904" h="1840229">
                  <a:moveTo>
                    <a:pt x="1588" y="0"/>
                  </a:moveTo>
                  <a:lnTo>
                    <a:pt x="0" y="183991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44">
            <a:extLst>
              <a:ext uri="{FF2B5EF4-FFF2-40B4-BE49-F238E27FC236}">
                <a16:creationId xmlns:a16="http://schemas.microsoft.com/office/drawing/2014/main" id="{182A7BB2-0FC5-9800-CC90-12A98B0E3E46}"/>
              </a:ext>
            </a:extLst>
          </p:cNvPr>
          <p:cNvSpPr/>
          <p:nvPr/>
        </p:nvSpPr>
        <p:spPr>
          <a:xfrm>
            <a:off x="1496327" y="2879408"/>
            <a:ext cx="6475730" cy="1851660"/>
          </a:xfrm>
          <a:custGeom>
            <a:avLst/>
            <a:gdLst/>
            <a:ahLst/>
            <a:cxnLst/>
            <a:rect l="l" t="t" r="r" b="b"/>
            <a:pathLst>
              <a:path w="6475730" h="1851660">
                <a:moveTo>
                  <a:pt x="6475410" y="1851098"/>
                </a:moveTo>
                <a:lnTo>
                  <a:pt x="0" y="1851098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45">
            <a:extLst>
              <a:ext uri="{FF2B5EF4-FFF2-40B4-BE49-F238E27FC236}">
                <a16:creationId xmlns:a16="http://schemas.microsoft.com/office/drawing/2014/main" id="{34F76197-EEB7-750E-88F3-A57511CA2B6A}"/>
              </a:ext>
            </a:extLst>
          </p:cNvPr>
          <p:cNvGrpSpPr/>
          <p:nvPr/>
        </p:nvGrpSpPr>
        <p:grpSpPr>
          <a:xfrm>
            <a:off x="1437372" y="2526580"/>
            <a:ext cx="4553585" cy="443865"/>
            <a:chOff x="1922245" y="3283272"/>
            <a:chExt cx="4553585" cy="443865"/>
          </a:xfrm>
        </p:grpSpPr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48F9D597-8822-3473-6E3B-AC66CCA0CD5C}"/>
                </a:ext>
              </a:extLst>
            </p:cNvPr>
            <p:cNvSpPr/>
            <p:nvPr/>
          </p:nvSpPr>
          <p:spPr>
            <a:xfrm>
              <a:off x="4952998" y="3342146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E57BF61A-3F01-9AC8-25E6-A9B183E6A2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456" y="3283272"/>
              <a:ext cx="115954" cy="117908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11A197BE-1306-D150-A0AD-BC64A82FC6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2245" y="3610895"/>
              <a:ext cx="117909" cy="115909"/>
            </a:xfrm>
            <a:prstGeom prst="rect">
              <a:avLst/>
            </a:prstGeom>
          </p:spPr>
        </p:pic>
      </p:grpSp>
      <p:sp>
        <p:nvSpPr>
          <p:cNvPr id="61" name="object 49">
            <a:extLst>
              <a:ext uri="{FF2B5EF4-FFF2-40B4-BE49-F238E27FC236}">
                <a16:creationId xmlns:a16="http://schemas.microsoft.com/office/drawing/2014/main" id="{18AA781C-46DD-24BB-A54B-D4D7C491BB7E}"/>
              </a:ext>
            </a:extLst>
          </p:cNvPr>
          <p:cNvSpPr txBox="1"/>
          <p:nvPr/>
        </p:nvSpPr>
        <p:spPr>
          <a:xfrm>
            <a:off x="962927" y="2320560"/>
            <a:ext cx="1066800" cy="554355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2" name="object 50">
            <a:extLst>
              <a:ext uri="{FF2B5EF4-FFF2-40B4-BE49-F238E27FC236}">
                <a16:creationId xmlns:a16="http://schemas.microsoft.com/office/drawing/2014/main" id="{7714AB02-4C87-DC42-C280-D171562EADC3}"/>
              </a:ext>
            </a:extLst>
          </p:cNvPr>
          <p:cNvGrpSpPr/>
          <p:nvPr/>
        </p:nvGrpSpPr>
        <p:grpSpPr>
          <a:xfrm>
            <a:off x="2017027" y="2524138"/>
            <a:ext cx="1383030" cy="118110"/>
            <a:chOff x="2501900" y="3280830"/>
            <a:chExt cx="1383030" cy="118110"/>
          </a:xfrm>
        </p:grpSpPr>
        <p:sp>
          <p:nvSpPr>
            <p:cNvPr id="63" name="object 51">
              <a:extLst>
                <a:ext uri="{FF2B5EF4-FFF2-40B4-BE49-F238E27FC236}">
                  <a16:creationId xmlns:a16="http://schemas.microsoft.com/office/drawing/2014/main" id="{2F672532-D682-51F5-99FE-A5D3FB87B3B7}"/>
                </a:ext>
              </a:extLst>
            </p:cNvPr>
            <p:cNvSpPr/>
            <p:nvPr/>
          </p:nvSpPr>
          <p:spPr>
            <a:xfrm>
              <a:off x="2514599" y="3339521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79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CA365B72-A553-7363-7109-1D3C15849D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8548" y="3280830"/>
              <a:ext cx="116064" cy="117908"/>
            </a:xfrm>
            <a:prstGeom prst="rect">
              <a:avLst/>
            </a:prstGeom>
          </p:spPr>
        </p:pic>
      </p:grpSp>
      <p:sp>
        <p:nvSpPr>
          <p:cNvPr id="65" name="object 53">
            <a:extLst>
              <a:ext uri="{FF2B5EF4-FFF2-40B4-BE49-F238E27FC236}">
                <a16:creationId xmlns:a16="http://schemas.microsoft.com/office/drawing/2014/main" id="{F4CD90DB-957C-9F64-AABE-7944D34E0808}"/>
              </a:ext>
            </a:extLst>
          </p:cNvPr>
          <p:cNvSpPr txBox="1"/>
          <p:nvPr/>
        </p:nvSpPr>
        <p:spPr>
          <a:xfrm>
            <a:off x="2107466" y="2111999"/>
            <a:ext cx="1139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Virtual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address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54">
            <a:extLst>
              <a:ext uri="{FF2B5EF4-FFF2-40B4-BE49-F238E27FC236}">
                <a16:creationId xmlns:a16="http://schemas.microsoft.com/office/drawing/2014/main" id="{97D33BBD-E1D9-06B8-545C-50257FCB0835}"/>
              </a:ext>
            </a:extLst>
          </p:cNvPr>
          <p:cNvSpPr txBox="1"/>
          <p:nvPr/>
        </p:nvSpPr>
        <p:spPr>
          <a:xfrm>
            <a:off x="2513864" y="2315199"/>
            <a:ext cx="349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(VA)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55">
            <a:extLst>
              <a:ext uri="{FF2B5EF4-FFF2-40B4-BE49-F238E27FC236}">
                <a16:creationId xmlns:a16="http://schemas.microsoft.com/office/drawing/2014/main" id="{7FFB5ED3-4450-E0F7-2C44-BD4965E31936}"/>
              </a:ext>
            </a:extLst>
          </p:cNvPr>
          <p:cNvSpPr txBox="1"/>
          <p:nvPr/>
        </p:nvSpPr>
        <p:spPr>
          <a:xfrm>
            <a:off x="813066" y="1710228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36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Page 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B7DD101-4A29-8805-2116-401A1F685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7841" y="1143000"/>
            <a:ext cx="8686799" cy="960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from VA to PA is the page table</a:t>
            </a:r>
          </a:p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have had one Page Table Entry (PTE) for every Virtual Address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entries do we need in our page table?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FF60DE-3826-E09A-0876-7D4167390399}"/>
              </a:ext>
            </a:extLst>
          </p:cNvPr>
          <p:cNvSpPr/>
          <p:nvPr/>
        </p:nvSpPr>
        <p:spPr>
          <a:xfrm>
            <a:off x="1192305" y="3412370"/>
            <a:ext cx="1524000" cy="23340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Address Space</a:t>
            </a:r>
          </a:p>
        </p:txBody>
      </p:sp>
      <p:grpSp>
        <p:nvGrpSpPr>
          <p:cNvPr id="73" name="object 14">
            <a:extLst>
              <a:ext uri="{FF2B5EF4-FFF2-40B4-BE49-F238E27FC236}">
                <a16:creationId xmlns:a16="http://schemas.microsoft.com/office/drawing/2014/main" id="{51A132C1-EEF6-BEE5-90A9-6AF91C3DAB92}"/>
              </a:ext>
            </a:extLst>
          </p:cNvPr>
          <p:cNvGrpSpPr/>
          <p:nvPr/>
        </p:nvGrpSpPr>
        <p:grpSpPr>
          <a:xfrm>
            <a:off x="5638800" y="3625744"/>
            <a:ext cx="914400" cy="1582279"/>
            <a:chOff x="6781798" y="2279650"/>
            <a:chExt cx="914400" cy="914400"/>
          </a:xfrm>
        </p:grpSpPr>
        <p:sp>
          <p:nvSpPr>
            <p:cNvPr id="74" name="object 15">
              <a:extLst>
                <a:ext uri="{FF2B5EF4-FFF2-40B4-BE49-F238E27FC236}">
                  <a16:creationId xmlns:a16="http://schemas.microsoft.com/office/drawing/2014/main" id="{056A6A2F-6B31-8010-2671-DF2C23FC625C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6">
              <a:extLst>
                <a:ext uri="{FF2B5EF4-FFF2-40B4-BE49-F238E27FC236}">
                  <a16:creationId xmlns:a16="http://schemas.microsoft.com/office/drawing/2014/main" id="{8D968EEA-CEB7-FD2A-10A0-C34B81F36545}"/>
                </a:ext>
              </a:extLst>
            </p:cNvPr>
            <p:cNvSpPr/>
            <p:nvPr/>
          </p:nvSpPr>
          <p:spPr>
            <a:xfrm>
              <a:off x="6781798" y="22796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7">
              <a:extLst>
                <a:ext uri="{FF2B5EF4-FFF2-40B4-BE49-F238E27FC236}">
                  <a16:creationId xmlns:a16="http://schemas.microsoft.com/office/drawing/2014/main" id="{DEB60C09-6331-CE7F-8087-927215E348E9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8">
              <a:extLst>
                <a:ext uri="{FF2B5EF4-FFF2-40B4-BE49-F238E27FC236}">
                  <a16:creationId xmlns:a16="http://schemas.microsoft.com/office/drawing/2014/main" id="{A1BA3AD1-10AA-63BD-EE16-C6E076D0610D}"/>
                </a:ext>
              </a:extLst>
            </p:cNvPr>
            <p:cNvSpPr/>
            <p:nvPr/>
          </p:nvSpPr>
          <p:spPr>
            <a:xfrm>
              <a:off x="6781798" y="25082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9">
              <a:extLst>
                <a:ext uri="{FF2B5EF4-FFF2-40B4-BE49-F238E27FC236}">
                  <a16:creationId xmlns:a16="http://schemas.microsoft.com/office/drawing/2014/main" id="{F9156EEC-0FFC-D42B-D27F-10FF5890EE68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0">
              <a:extLst>
                <a:ext uri="{FF2B5EF4-FFF2-40B4-BE49-F238E27FC236}">
                  <a16:creationId xmlns:a16="http://schemas.microsoft.com/office/drawing/2014/main" id="{378300FB-A80A-D558-DB18-50EE38A3F810}"/>
                </a:ext>
              </a:extLst>
            </p:cNvPr>
            <p:cNvSpPr/>
            <p:nvPr/>
          </p:nvSpPr>
          <p:spPr>
            <a:xfrm>
              <a:off x="6781798" y="27368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1">
              <a:extLst>
                <a:ext uri="{FF2B5EF4-FFF2-40B4-BE49-F238E27FC236}">
                  <a16:creationId xmlns:a16="http://schemas.microsoft.com/office/drawing/2014/main" id="{A0BF8AA2-CF11-FAFE-5C8C-20537F1B6F69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00" y="228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>
              <a:extLst>
                <a:ext uri="{FF2B5EF4-FFF2-40B4-BE49-F238E27FC236}">
                  <a16:creationId xmlns:a16="http://schemas.microsoft.com/office/drawing/2014/main" id="{1C7FED9B-99FC-19A0-F3F3-3D0B91F82568}"/>
                </a:ext>
              </a:extLst>
            </p:cNvPr>
            <p:cNvSpPr/>
            <p:nvPr/>
          </p:nvSpPr>
          <p:spPr>
            <a:xfrm>
              <a:off x="6781798" y="296545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0"/>
                  </a:moveTo>
                  <a:lnTo>
                    <a:pt x="914399" y="0"/>
                  </a:lnTo>
                  <a:lnTo>
                    <a:pt x="914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8" name="Table 98">
            <a:extLst>
              <a:ext uri="{FF2B5EF4-FFF2-40B4-BE49-F238E27FC236}">
                <a16:creationId xmlns:a16="http://schemas.microsoft.com/office/drawing/2014/main" id="{1F7456D2-56C7-E0EB-68E4-9F34A8903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83928"/>
              </p:ext>
            </p:extLst>
          </p:nvPr>
        </p:nvGraphicFramePr>
        <p:xfrm>
          <a:off x="3446032" y="3534347"/>
          <a:ext cx="1463040" cy="200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73027277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16104362"/>
                    </a:ext>
                  </a:extLst>
                </a:gridCol>
              </a:tblGrid>
              <a:tr h="276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</a:t>
                      </a:r>
                    </a:p>
                  </a:txBody>
                  <a:tcPr marL="85394" marR="85394" marT="42697" marB="42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1903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35264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57094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786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Disk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49757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1024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662465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437960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32681"/>
                  </a:ext>
                </a:extLst>
              </a:tr>
              <a:tr h="239769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2049" marR="42049" marT="21024" marB="2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21828"/>
                  </a:ext>
                </a:extLst>
              </a:tr>
            </a:tbl>
          </a:graphicData>
        </a:graphic>
      </p:graphicFrame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440F94-DA3F-FD7A-BAC1-9688FC76FF43}"/>
              </a:ext>
            </a:extLst>
          </p:cNvPr>
          <p:cNvCxnSpPr>
            <a:stCxn id="70" idx="3"/>
          </p:cNvCxnSpPr>
          <p:nvPr/>
        </p:nvCxnSpPr>
        <p:spPr>
          <a:xfrm flipV="1">
            <a:off x="2716305" y="4219099"/>
            <a:ext cx="729727" cy="36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37C530-9004-3160-1491-D15A7AB193BB}"/>
              </a:ext>
            </a:extLst>
          </p:cNvPr>
          <p:cNvCxnSpPr>
            <a:cxnSpLocks/>
          </p:cNvCxnSpPr>
          <p:nvPr/>
        </p:nvCxnSpPr>
        <p:spPr>
          <a:xfrm>
            <a:off x="4909072" y="4189823"/>
            <a:ext cx="729727" cy="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1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Page tables size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1B7DD101-4A29-8805-2116-401A1F68524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7841" y="1143000"/>
                <a:ext cx="8686799" cy="210698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96240" marR="218440" indent="-384175">
                  <a:lnSpc>
                    <a:spcPct val="100000"/>
                  </a:lnSpc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translate every possible address:</a:t>
                </a:r>
                <a:endParaRPr lang="en-US" sz="2000" spc="-1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96240" marR="218440" indent="-384175">
                  <a:lnSpc>
                    <a:spcPct val="100000"/>
                  </a:lnSpc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program has 32-bit Virtual Memory spaces</a:t>
                </a:r>
              </a:p>
              <a:p>
                <a:pPr marL="853440" marR="218440" lvl="1" indent="-384175"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1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pc="-1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pc="-1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 that need Page Table Entries (1 billion entries!)</a:t>
                </a:r>
              </a:p>
              <a:p>
                <a:pPr marL="853440" marR="218440" lvl="1" indent="-384175"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they don’t have a Page Table Entry then we can’t access them because we can’t find the physical address.</a:t>
                </a:r>
              </a:p>
              <a:p>
                <a:pPr marL="396240" marR="218440" indent="-384175">
                  <a:lnSpc>
                    <a:spcPct val="100000"/>
                  </a:lnSpc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make this more manageable?</a:t>
                </a:r>
              </a:p>
              <a:p>
                <a:pPr marL="853440" marR="218440" lvl="1" indent="-384175">
                  <a:spcBef>
                    <a:spcPts val="90"/>
                  </a:spcBef>
                  <a:buFont typeface="Wingdings"/>
                  <a:buChar char=""/>
                  <a:tabLst>
                    <a:tab pos="396240" algn="l"/>
                  </a:tabLst>
                </a:pPr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divided memory up into chunks (pages) instead of words?</a:t>
                </a: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1B7DD101-4A29-8805-2116-401A1F68524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7841" y="1143000"/>
                <a:ext cx="8686799" cy="2106987"/>
              </a:xfrm>
              <a:prstGeom prst="rect">
                <a:avLst/>
              </a:prstGeom>
              <a:blipFill>
                <a:blip r:embed="rId3"/>
                <a:stretch>
                  <a:fillRect l="-1544" t="-3478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DBD4AA-8BD9-A63F-1694-154237AF4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40" y="4327761"/>
            <a:ext cx="4039360" cy="1770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8DDA6-2074-0250-9029-120CA2FA5253}"/>
                  </a:ext>
                </a:extLst>
              </p:cNvPr>
              <p:cNvSpPr txBox="1"/>
              <p:nvPr/>
            </p:nvSpPr>
            <p:spPr>
              <a:xfrm>
                <a:off x="5447" y="3832753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Fine-grain: Maps each word address: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words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8DDA6-2074-0250-9029-120CA2FA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" y="3832753"/>
                <a:ext cx="4648200" cy="369332"/>
              </a:xfrm>
              <a:prstGeom prst="rect">
                <a:avLst/>
              </a:prstGeom>
              <a:blipFill>
                <a:blip r:embed="rId5"/>
                <a:stretch>
                  <a:fillRect l="-1181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A9C957-F758-8878-DC3E-3F25091A42C1}"/>
              </a:ext>
            </a:extLst>
          </p:cNvPr>
          <p:cNvCxnSpPr/>
          <p:nvPr/>
        </p:nvCxnSpPr>
        <p:spPr>
          <a:xfrm>
            <a:off x="4516691" y="3249987"/>
            <a:ext cx="0" cy="3352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5505B-C3A7-95FE-D19D-6570C405B5D5}"/>
              </a:ext>
            </a:extLst>
          </p:cNvPr>
          <p:cNvSpPr txBox="1"/>
          <p:nvPr/>
        </p:nvSpPr>
        <p:spPr>
          <a:xfrm>
            <a:off x="4516692" y="3832753"/>
            <a:ext cx="426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Maps chunks of address: fewer mappings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776818-68FF-0180-3D3E-CE6D1B84B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057" y="4611135"/>
            <a:ext cx="4063218" cy="1780821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8F2D64-E5A5-9E71-702C-71DD09DA0CE2}"/>
              </a:ext>
            </a:extLst>
          </p:cNvPr>
          <p:cNvSpPr/>
          <p:nvPr/>
        </p:nvSpPr>
        <p:spPr>
          <a:xfrm>
            <a:off x="6400799" y="5145540"/>
            <a:ext cx="546916" cy="242248"/>
          </a:xfrm>
          <a:custGeom>
            <a:avLst/>
            <a:gdLst>
              <a:gd name="connsiteX0" fmla="*/ 215154 w 546916"/>
              <a:gd name="connsiteY0" fmla="*/ 201 h 242248"/>
              <a:gd name="connsiteX1" fmla="*/ 8966 w 546916"/>
              <a:gd name="connsiteY1" fmla="*/ 9166 h 242248"/>
              <a:gd name="connsiteX2" fmla="*/ 1 w 546916"/>
              <a:gd name="connsiteY2" fmla="*/ 36060 h 242248"/>
              <a:gd name="connsiteX3" fmla="*/ 8966 w 546916"/>
              <a:gd name="connsiteY3" fmla="*/ 71919 h 242248"/>
              <a:gd name="connsiteX4" fmla="*/ 107577 w 546916"/>
              <a:gd name="connsiteY4" fmla="*/ 197425 h 242248"/>
              <a:gd name="connsiteX5" fmla="*/ 152401 w 546916"/>
              <a:gd name="connsiteY5" fmla="*/ 242248 h 242248"/>
              <a:gd name="connsiteX6" fmla="*/ 537883 w 546916"/>
              <a:gd name="connsiteY6" fmla="*/ 179495 h 242248"/>
              <a:gd name="connsiteX7" fmla="*/ 546848 w 546916"/>
              <a:gd name="connsiteY7" fmla="*/ 143636 h 242248"/>
              <a:gd name="connsiteX8" fmla="*/ 528919 w 546916"/>
              <a:gd name="connsiteY8" fmla="*/ 45025 h 242248"/>
              <a:gd name="connsiteX9" fmla="*/ 448236 w 546916"/>
              <a:gd name="connsiteY9" fmla="*/ 9166 h 242248"/>
              <a:gd name="connsiteX10" fmla="*/ 215154 w 546916"/>
              <a:gd name="connsiteY10" fmla="*/ 201 h 24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916" h="242248">
                <a:moveTo>
                  <a:pt x="215154" y="201"/>
                </a:moveTo>
                <a:cubicBezTo>
                  <a:pt x="141942" y="201"/>
                  <a:pt x="76824" y="-2144"/>
                  <a:pt x="8966" y="9166"/>
                </a:cubicBezTo>
                <a:cubicBezTo>
                  <a:pt x="-355" y="10720"/>
                  <a:pt x="1" y="26610"/>
                  <a:pt x="1" y="36060"/>
                </a:cubicBezTo>
                <a:cubicBezTo>
                  <a:pt x="1" y="48381"/>
                  <a:pt x="4640" y="60383"/>
                  <a:pt x="8966" y="71919"/>
                </a:cubicBezTo>
                <a:cubicBezTo>
                  <a:pt x="29127" y="125683"/>
                  <a:pt x="65325" y="152156"/>
                  <a:pt x="107577" y="197425"/>
                </a:cubicBezTo>
                <a:cubicBezTo>
                  <a:pt x="121994" y="212872"/>
                  <a:pt x="137460" y="227307"/>
                  <a:pt x="152401" y="242248"/>
                </a:cubicBezTo>
                <a:cubicBezTo>
                  <a:pt x="505573" y="213613"/>
                  <a:pt x="391798" y="276886"/>
                  <a:pt x="537883" y="179495"/>
                </a:cubicBezTo>
                <a:cubicBezTo>
                  <a:pt x="540871" y="167542"/>
                  <a:pt x="547668" y="155930"/>
                  <a:pt x="546848" y="143636"/>
                </a:cubicBezTo>
                <a:cubicBezTo>
                  <a:pt x="544626" y="110301"/>
                  <a:pt x="540912" y="76207"/>
                  <a:pt x="528919" y="45025"/>
                </a:cubicBezTo>
                <a:cubicBezTo>
                  <a:pt x="522661" y="28755"/>
                  <a:pt x="448464" y="9200"/>
                  <a:pt x="448236" y="9166"/>
                </a:cubicBezTo>
                <a:cubicBezTo>
                  <a:pt x="372855" y="-2141"/>
                  <a:pt x="288366" y="201"/>
                  <a:pt x="215154" y="201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3A651D-FD3B-85B9-88AE-302C1F67874C}"/>
              </a:ext>
            </a:extLst>
          </p:cNvPr>
          <p:cNvCxnSpPr>
            <a:endCxn id="28" idx="0"/>
          </p:cNvCxnSpPr>
          <p:nvPr/>
        </p:nvCxnSpPr>
        <p:spPr>
          <a:xfrm flipH="1">
            <a:off x="6615953" y="4343096"/>
            <a:ext cx="99713" cy="802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DBA02D-B89F-EBDB-59FB-8AB79CE62AED}"/>
              </a:ext>
            </a:extLst>
          </p:cNvPr>
          <p:cNvSpPr txBox="1"/>
          <p:nvPr/>
        </p:nvSpPr>
        <p:spPr>
          <a:xfrm>
            <a:off x="6678944" y="4094888"/>
            <a:ext cx="94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4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Coarse-grained: pages instead of words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1B7DD101-4A29-8805-2116-401A1F685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7840" y="1143000"/>
            <a:ext cx="8686799" cy="31918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table manages larger chunk (page) of data</a:t>
            </a:r>
          </a:p>
          <a:p>
            <a:pPr marL="853440" marR="218440" lvl="1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Page Table Entries needed to cover the whole address space</a:t>
            </a:r>
          </a:p>
          <a:p>
            <a:pPr marL="853440" marR="218440" lvl="1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less flexibility in how to use the RAM (have to move a page at a time)</a:t>
            </a:r>
          </a:p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Today:</a:t>
            </a:r>
          </a:p>
          <a:p>
            <a:pPr marL="853440" marR="218440" lvl="1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4kB pages (1024 words per page)</a:t>
            </a:r>
          </a:p>
          <a:p>
            <a:pPr marL="1310640" marR="218440" lvl="2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How many entries do we need in our Page Table with 4kB pages on a 32-bit machine?</a:t>
            </a:r>
          </a:p>
          <a:p>
            <a:pPr marL="853440" marR="218440" lvl="1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2MB pages</a:t>
            </a:r>
          </a:p>
          <a:p>
            <a:pPr marL="1310640" marR="218440" lvl="2" indent="-384175"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How many entries do we need in our Page Table with 4kB pages on a 32-bit machine?</a:t>
            </a:r>
          </a:p>
          <a:p>
            <a:pPr marL="396240" marR="21844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D10BA-103F-50CD-C5AB-2E3A950E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57" y="4611135"/>
            <a:ext cx="4063218" cy="17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do we map address with pages?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D10BA-103F-50CD-C5AB-2E3A950E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8" t="-1" r="26861" b="-2692"/>
          <a:stretch/>
        </p:blipFill>
        <p:spPr>
          <a:xfrm>
            <a:off x="2362200" y="1631607"/>
            <a:ext cx="1295400" cy="1828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DA05D-2B36-5060-38E9-31D66D36D0B6}"/>
              </a:ext>
            </a:extLst>
          </p:cNvPr>
          <p:cNvSpPr txBox="1"/>
          <p:nvPr/>
        </p:nvSpPr>
        <p:spPr>
          <a:xfrm>
            <a:off x="685800" y="1837340"/>
            <a:ext cx="1807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Maps chunks of address: fewer mappings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1AFA74D-6A5B-B5C9-3E99-AE7208D0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22152"/>
              </p:ext>
            </p:extLst>
          </p:nvPr>
        </p:nvGraphicFramePr>
        <p:xfrm>
          <a:off x="4914900" y="1855356"/>
          <a:ext cx="838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9515626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2950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7563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778097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095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8CE02F-53C7-DEB8-AA0B-9F2A4380AF4B}"/>
              </a:ext>
            </a:extLst>
          </p:cNvPr>
          <p:cNvSpPr txBox="1"/>
          <p:nvPr/>
        </p:nvSpPr>
        <p:spPr>
          <a:xfrm>
            <a:off x="4419600" y="1191009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C1C2B-D706-DCE1-4591-C3570C9425F8}"/>
              </a:ext>
            </a:extLst>
          </p:cNvPr>
          <p:cNvCxnSpPr/>
          <p:nvPr/>
        </p:nvCxnSpPr>
        <p:spPr>
          <a:xfrm>
            <a:off x="6400800" y="1066800"/>
            <a:ext cx="0" cy="5486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7D8A202-3140-5EA4-96AE-0AD6BD70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8375"/>
              </p:ext>
            </p:extLst>
          </p:nvPr>
        </p:nvGraphicFramePr>
        <p:xfrm>
          <a:off x="7239000" y="2746896"/>
          <a:ext cx="8382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4472686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6987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5575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8067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17A6B49-5DBF-24D7-2F86-6778D498921B}"/>
              </a:ext>
            </a:extLst>
          </p:cNvPr>
          <p:cNvSpPr txBox="1"/>
          <p:nvPr/>
        </p:nvSpPr>
        <p:spPr>
          <a:xfrm>
            <a:off x="6781800" y="1209025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Space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29C96E-7F4D-0D96-97E5-0A0CE7B6CB36}"/>
              </a:ext>
            </a:extLst>
          </p:cNvPr>
          <p:cNvCxnSpPr/>
          <p:nvPr/>
        </p:nvCxnSpPr>
        <p:spPr>
          <a:xfrm flipV="1">
            <a:off x="5753100" y="3657600"/>
            <a:ext cx="1485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7D5088-DDC2-8546-5966-7E97B448165D}"/>
              </a:ext>
            </a:extLst>
          </p:cNvPr>
          <p:cNvCxnSpPr>
            <a:cxnSpLocks/>
          </p:cNvCxnSpPr>
          <p:nvPr/>
        </p:nvCxnSpPr>
        <p:spPr>
          <a:xfrm flipV="1">
            <a:off x="5753100" y="4495800"/>
            <a:ext cx="1485900" cy="92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21C358-9950-C22F-3A0D-D40D412D5D58}"/>
                  </a:ext>
                </a:extLst>
              </p:cNvPr>
              <p:cNvSpPr txBox="1"/>
              <p:nvPr/>
            </p:nvSpPr>
            <p:spPr>
              <a:xfrm>
                <a:off x="4669691" y="528301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21C358-9950-C22F-3A0D-D40D412D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91" y="5283016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946887-EC2F-9523-BBF4-A8F0CB3A7E5A}"/>
                  </a:ext>
                </a:extLst>
              </p:cNvPr>
              <p:cNvSpPr txBox="1"/>
              <p:nvPr/>
            </p:nvSpPr>
            <p:spPr>
              <a:xfrm>
                <a:off x="4317004" y="4544601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946887-EC2F-9523-BBF4-A8F0CB3A7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04" y="4544601"/>
                <a:ext cx="565861" cy="276999"/>
              </a:xfrm>
              <a:prstGeom prst="rect">
                <a:avLst/>
              </a:prstGeom>
              <a:blipFill>
                <a:blip r:embed="rId5"/>
                <a:stretch>
                  <a:fillRect l="-9677" r="-107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1405BD-9B57-6E55-61A4-EF8C2831614E}"/>
                  </a:ext>
                </a:extLst>
              </p:cNvPr>
              <p:cNvSpPr txBox="1"/>
              <p:nvPr/>
            </p:nvSpPr>
            <p:spPr>
              <a:xfrm>
                <a:off x="4333021" y="4292372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1405BD-9B57-6E55-61A4-EF8C28316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021" y="4292372"/>
                <a:ext cx="565861" cy="276999"/>
              </a:xfrm>
              <a:prstGeom prst="rect">
                <a:avLst/>
              </a:prstGeom>
              <a:blipFill>
                <a:blip r:embed="rId6"/>
                <a:stretch>
                  <a:fillRect l="-9677" r="-96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898B9A-0940-9E61-2D8A-0CE045F84E99}"/>
                  </a:ext>
                </a:extLst>
              </p:cNvPr>
              <p:cNvSpPr txBox="1"/>
              <p:nvPr/>
            </p:nvSpPr>
            <p:spPr>
              <a:xfrm>
                <a:off x="4323069" y="3635466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898B9A-0940-9E61-2D8A-0CE045F8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69" y="3635466"/>
                <a:ext cx="565861" cy="276999"/>
              </a:xfrm>
              <a:prstGeom prst="rect">
                <a:avLst/>
              </a:prstGeom>
              <a:blipFill>
                <a:blip r:embed="rId7"/>
                <a:stretch>
                  <a:fillRect l="-8602" r="-107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999D52-0E2E-AD23-4BBC-C958CBCEC491}"/>
                  </a:ext>
                </a:extLst>
              </p:cNvPr>
              <p:cNvSpPr txBox="1"/>
              <p:nvPr/>
            </p:nvSpPr>
            <p:spPr>
              <a:xfrm>
                <a:off x="8133130" y="519619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999D52-0E2E-AD23-4BBC-C958CBCE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30" y="519619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641A18-D5A5-E8F9-BD86-338408814018}"/>
                  </a:ext>
                </a:extLst>
              </p:cNvPr>
              <p:cNvSpPr txBox="1"/>
              <p:nvPr/>
            </p:nvSpPr>
            <p:spPr>
              <a:xfrm>
                <a:off x="8078404" y="4488060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641A18-D5A5-E8F9-BD86-338408814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404" y="4488060"/>
                <a:ext cx="565861" cy="276999"/>
              </a:xfrm>
              <a:prstGeom prst="rect">
                <a:avLst/>
              </a:prstGeom>
              <a:blipFill>
                <a:blip r:embed="rId9"/>
                <a:stretch>
                  <a:fillRect l="-9677" r="-107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0A8E0C-3F75-7D60-8A96-3DA9CAA3F209}"/>
                  </a:ext>
                </a:extLst>
              </p:cNvPr>
              <p:cNvSpPr txBox="1"/>
              <p:nvPr/>
            </p:nvSpPr>
            <p:spPr>
              <a:xfrm>
                <a:off x="8094421" y="4235831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0A8E0C-3F75-7D60-8A96-3DA9CAA3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21" y="4235831"/>
                <a:ext cx="565861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D019DA-0591-7694-3FAC-E60C39EED02C}"/>
                  </a:ext>
                </a:extLst>
              </p:cNvPr>
              <p:cNvSpPr txBox="1"/>
              <p:nvPr/>
            </p:nvSpPr>
            <p:spPr>
              <a:xfrm>
                <a:off x="8084469" y="3578925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D019DA-0591-7694-3FAC-E60C39EE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69" y="3578925"/>
                <a:ext cx="565861" cy="276999"/>
              </a:xfrm>
              <a:prstGeom prst="rect">
                <a:avLst/>
              </a:prstGeom>
              <a:blipFill>
                <a:blip r:embed="rId11"/>
                <a:stretch>
                  <a:fillRect l="-8602" r="-107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68FFFB-9026-9A1C-27EC-ADDFD37237EA}"/>
              </a:ext>
            </a:extLst>
          </p:cNvPr>
          <p:cNvSpPr txBox="1"/>
          <p:nvPr/>
        </p:nvSpPr>
        <p:spPr>
          <a:xfrm>
            <a:off x="314692" y="4149751"/>
            <a:ext cx="228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is the Physical Address for Virtual Address 4?</a:t>
            </a:r>
          </a:p>
        </p:txBody>
      </p:sp>
    </p:spTree>
    <p:extLst>
      <p:ext uri="{BB962C8B-B14F-4D97-AF65-F5344CB8AC3E}">
        <p14:creationId xmlns:p14="http://schemas.microsoft.com/office/powerpoint/2010/main" val="3994376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EC030-B1FE-17F9-69E6-F1340C94ECD8}"/>
              </a:ext>
            </a:extLst>
          </p:cNvPr>
          <p:cNvSpPr/>
          <p:nvPr/>
        </p:nvSpPr>
        <p:spPr>
          <a:xfrm>
            <a:off x="2590800" y="28956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32-bit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8E2D2-6F16-8523-62ED-57A376CF2EA4}"/>
              </a:ext>
            </a:extLst>
          </p:cNvPr>
          <p:cNvSpPr/>
          <p:nvPr/>
        </p:nvSpPr>
        <p:spPr>
          <a:xfrm>
            <a:off x="3505200" y="4238097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C526F-1E7F-9351-E037-A3C0B84658A7}"/>
              </a:ext>
            </a:extLst>
          </p:cNvPr>
          <p:cNvSpPr/>
          <p:nvPr/>
        </p:nvSpPr>
        <p:spPr>
          <a:xfrm>
            <a:off x="3771140" y="3566848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56648-26C5-D489-8D3A-C5859396A714}"/>
              </a:ext>
            </a:extLst>
          </p:cNvPr>
          <p:cNvCxnSpPr>
            <a:stCxn id="8" idx="2"/>
          </p:cNvCxnSpPr>
          <p:nvPr/>
        </p:nvCxnSpPr>
        <p:spPr>
          <a:xfrm>
            <a:off x="4419600" y="3200400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BDBC4-E0D1-2C4F-9434-6067615889A8}"/>
              </a:ext>
            </a:extLst>
          </p:cNvPr>
          <p:cNvCxnSpPr/>
          <p:nvPr/>
        </p:nvCxnSpPr>
        <p:spPr>
          <a:xfrm>
            <a:off x="4724400" y="3871649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66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EC030-B1FE-17F9-69E6-F1340C94ECD8}"/>
              </a:ext>
            </a:extLst>
          </p:cNvPr>
          <p:cNvSpPr/>
          <p:nvPr/>
        </p:nvSpPr>
        <p:spPr>
          <a:xfrm>
            <a:off x="2590800" y="28956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32-bit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8E2D2-6F16-8523-62ED-57A376CF2EA4}"/>
              </a:ext>
            </a:extLst>
          </p:cNvPr>
          <p:cNvSpPr/>
          <p:nvPr/>
        </p:nvSpPr>
        <p:spPr>
          <a:xfrm>
            <a:off x="3505200" y="4238097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C526F-1E7F-9351-E037-A3C0B84658A7}"/>
              </a:ext>
            </a:extLst>
          </p:cNvPr>
          <p:cNvSpPr/>
          <p:nvPr/>
        </p:nvSpPr>
        <p:spPr>
          <a:xfrm>
            <a:off x="3771140" y="3566848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56648-26C5-D489-8D3A-C5859396A714}"/>
              </a:ext>
            </a:extLst>
          </p:cNvPr>
          <p:cNvCxnSpPr>
            <a:stCxn id="8" idx="2"/>
          </p:cNvCxnSpPr>
          <p:nvPr/>
        </p:nvCxnSpPr>
        <p:spPr>
          <a:xfrm>
            <a:off x="4419600" y="3200400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BDBC4-E0D1-2C4F-9434-6067615889A8}"/>
              </a:ext>
            </a:extLst>
          </p:cNvPr>
          <p:cNvCxnSpPr/>
          <p:nvPr/>
        </p:nvCxnSpPr>
        <p:spPr>
          <a:xfrm>
            <a:off x="4724400" y="3871649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59C1B9-6BC3-38C7-6BE4-7B3BB1BE7C50}"/>
              </a:ext>
            </a:extLst>
          </p:cNvPr>
          <p:cNvCxnSpPr/>
          <p:nvPr/>
        </p:nvCxnSpPr>
        <p:spPr>
          <a:xfrm>
            <a:off x="5371340" y="289560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18AFE-41E7-1DE2-439B-B62008693A4D}"/>
              </a:ext>
            </a:extLst>
          </p:cNvPr>
          <p:cNvCxnSpPr/>
          <p:nvPr/>
        </p:nvCxnSpPr>
        <p:spPr>
          <a:xfrm>
            <a:off x="5363856" y="4238097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11704-BC7C-E2A3-4322-420BE490D37A}"/>
                  </a:ext>
                </a:extLst>
              </p:cNvPr>
              <p:cNvSpPr txBox="1"/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11704-BC7C-E2A3-4322-420BE490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blipFill>
                <a:blip r:embed="rId3"/>
                <a:stretch>
                  <a:fillRect l="-4861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E4713D-CB77-1DDF-1945-46D3E80AFF2D}"/>
                  </a:ext>
                </a:extLst>
              </p:cNvPr>
              <p:cNvSpPr txBox="1"/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E4713D-CB77-1DDF-1945-46D3E80A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blipFill>
                <a:blip r:embed="rId4"/>
                <a:stretch>
                  <a:fillRect l="-4138" r="-48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797FB-97EF-667A-22BB-FA7069E1D099}"/>
              </a:ext>
            </a:extLst>
          </p:cNvPr>
          <p:cNvCxnSpPr>
            <a:endCxn id="14" idx="0"/>
          </p:cNvCxnSpPr>
          <p:nvPr/>
        </p:nvCxnSpPr>
        <p:spPr>
          <a:xfrm>
            <a:off x="5811781" y="3200400"/>
            <a:ext cx="0" cy="105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8A678-C673-8568-5582-50C6AF0843C8}"/>
              </a:ext>
            </a:extLst>
          </p:cNvPr>
          <p:cNvSpPr txBox="1"/>
          <p:nvPr/>
        </p:nvSpPr>
        <p:spPr>
          <a:xfrm>
            <a:off x="5389269" y="2489955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offset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7FFDF-0669-1359-740B-892721A07CB3}"/>
              </a:ext>
            </a:extLst>
          </p:cNvPr>
          <p:cNvSpPr txBox="1"/>
          <p:nvPr/>
        </p:nvSpPr>
        <p:spPr>
          <a:xfrm>
            <a:off x="4474209" y="4959983"/>
            <a:ext cx="4669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PTE contains 4kB of address space…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page we have 4096 addresses (12 bits) that don’t get translated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36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EC030-B1FE-17F9-69E6-F1340C94ECD8}"/>
              </a:ext>
            </a:extLst>
          </p:cNvPr>
          <p:cNvSpPr/>
          <p:nvPr/>
        </p:nvSpPr>
        <p:spPr>
          <a:xfrm>
            <a:off x="2590800" y="28956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20-bit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8E2D2-6F16-8523-62ED-57A376CF2EA4}"/>
              </a:ext>
            </a:extLst>
          </p:cNvPr>
          <p:cNvSpPr/>
          <p:nvPr/>
        </p:nvSpPr>
        <p:spPr>
          <a:xfrm>
            <a:off x="3505200" y="4238097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C526F-1E7F-9351-E037-A3C0B84658A7}"/>
              </a:ext>
            </a:extLst>
          </p:cNvPr>
          <p:cNvSpPr/>
          <p:nvPr/>
        </p:nvSpPr>
        <p:spPr>
          <a:xfrm>
            <a:off x="3771140" y="3566848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56648-26C5-D489-8D3A-C5859396A714}"/>
              </a:ext>
            </a:extLst>
          </p:cNvPr>
          <p:cNvCxnSpPr>
            <a:stCxn id="8" idx="2"/>
          </p:cNvCxnSpPr>
          <p:nvPr/>
        </p:nvCxnSpPr>
        <p:spPr>
          <a:xfrm>
            <a:off x="4419600" y="3200400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BDBC4-E0D1-2C4F-9434-6067615889A8}"/>
              </a:ext>
            </a:extLst>
          </p:cNvPr>
          <p:cNvCxnSpPr/>
          <p:nvPr/>
        </p:nvCxnSpPr>
        <p:spPr>
          <a:xfrm>
            <a:off x="4724400" y="3871649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59C1B9-6BC3-38C7-6BE4-7B3BB1BE7C50}"/>
              </a:ext>
            </a:extLst>
          </p:cNvPr>
          <p:cNvCxnSpPr/>
          <p:nvPr/>
        </p:nvCxnSpPr>
        <p:spPr>
          <a:xfrm>
            <a:off x="5371340" y="289560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18AFE-41E7-1DE2-439B-B62008693A4D}"/>
              </a:ext>
            </a:extLst>
          </p:cNvPr>
          <p:cNvCxnSpPr/>
          <p:nvPr/>
        </p:nvCxnSpPr>
        <p:spPr>
          <a:xfrm>
            <a:off x="5363856" y="4238097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11704-BC7C-E2A3-4322-420BE490D37A}"/>
                  </a:ext>
                </a:extLst>
              </p:cNvPr>
              <p:cNvSpPr txBox="1"/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11704-BC7C-E2A3-4322-420BE490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blipFill>
                <a:blip r:embed="rId3"/>
                <a:stretch>
                  <a:fillRect l="-4861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E4713D-CB77-1DDF-1945-46D3E80AFF2D}"/>
                  </a:ext>
                </a:extLst>
              </p:cNvPr>
              <p:cNvSpPr txBox="1"/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E4713D-CB77-1DDF-1945-46D3E80A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blipFill>
                <a:blip r:embed="rId4"/>
                <a:stretch>
                  <a:fillRect l="-4138" r="-48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797FB-97EF-667A-22BB-FA7069E1D099}"/>
              </a:ext>
            </a:extLst>
          </p:cNvPr>
          <p:cNvCxnSpPr>
            <a:endCxn id="14" idx="0"/>
          </p:cNvCxnSpPr>
          <p:nvPr/>
        </p:nvCxnSpPr>
        <p:spPr>
          <a:xfrm>
            <a:off x="5811781" y="3200400"/>
            <a:ext cx="0" cy="105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8A678-C673-8568-5582-50C6AF0843C8}"/>
              </a:ext>
            </a:extLst>
          </p:cNvPr>
          <p:cNvSpPr txBox="1"/>
          <p:nvPr/>
        </p:nvSpPr>
        <p:spPr>
          <a:xfrm>
            <a:off x="5389269" y="2489955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offset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7FFDF-0669-1359-740B-892721A07CB3}"/>
              </a:ext>
            </a:extLst>
          </p:cNvPr>
          <p:cNvSpPr txBox="1"/>
          <p:nvPr/>
        </p:nvSpPr>
        <p:spPr>
          <a:xfrm>
            <a:off x="4474209" y="4959983"/>
            <a:ext cx="4669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each PTE contains 4kB of address space…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page we have 4096 addresses (12 bits) that don’t get translated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C2B9E-D297-93AE-B724-715556EDB4F2}"/>
              </a:ext>
            </a:extLst>
          </p:cNvPr>
          <p:cNvSpPr txBox="1"/>
          <p:nvPr/>
        </p:nvSpPr>
        <p:spPr>
          <a:xfrm>
            <a:off x="2819400" y="2499440"/>
            <a:ext cx="213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2F6C-68B1-54F8-69AA-DC099ED8F9A8}"/>
              </a:ext>
            </a:extLst>
          </p:cNvPr>
          <p:cNvSpPr txBox="1"/>
          <p:nvPr/>
        </p:nvSpPr>
        <p:spPr>
          <a:xfrm>
            <a:off x="3037965" y="4528996"/>
            <a:ext cx="237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page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User View of Concurrent Processes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4FF9F8B-D3D9-3B06-D2AB-1D16CCB21679}"/>
              </a:ext>
            </a:extLst>
          </p:cNvPr>
          <p:cNvSpPr txBox="1"/>
          <p:nvPr/>
        </p:nvSpPr>
        <p:spPr>
          <a:xfrm>
            <a:off x="227839" y="1219200"/>
            <a:ext cx="8611361" cy="147841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ﬂows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lang="en-US" sz="2000" b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1790" indent="-342900">
              <a:lnSpc>
                <a:spcPts val="2820"/>
              </a:lnSpc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in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(only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illusion?)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C2874B5-927F-7AC5-8E2C-0F4324C9DD58}"/>
              </a:ext>
            </a:extLst>
          </p:cNvPr>
          <p:cNvSpPr txBox="1"/>
          <p:nvPr/>
        </p:nvSpPr>
        <p:spPr>
          <a:xfrm>
            <a:off x="1037008" y="4244975"/>
            <a:ext cx="60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99F67AE1-548C-CF66-0B9C-2B5E3F6B6385}"/>
              </a:ext>
            </a:extLst>
          </p:cNvPr>
          <p:cNvGrpSpPr/>
          <p:nvPr/>
        </p:nvGrpSpPr>
        <p:grpSpPr>
          <a:xfrm>
            <a:off x="2558469" y="4089226"/>
            <a:ext cx="4038600" cy="1069340"/>
            <a:chOff x="3276600" y="4646121"/>
            <a:chExt cx="4038600" cy="106934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43CE84AE-1B27-AF6E-4BF4-BE0E57D0BC10}"/>
                </a:ext>
              </a:extLst>
            </p:cNvPr>
            <p:cNvSpPr/>
            <p:nvPr/>
          </p:nvSpPr>
          <p:spPr>
            <a:xfrm>
              <a:off x="3733800" y="4648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0D38C1C9-855C-7E7F-0FC7-68C17839E72B}"/>
                </a:ext>
              </a:extLst>
            </p:cNvPr>
            <p:cNvSpPr/>
            <p:nvPr/>
          </p:nvSpPr>
          <p:spPr>
            <a:xfrm>
              <a:off x="5257798" y="4800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57923A6-0133-4EEE-0E37-8FA14D836E50}"/>
                </a:ext>
              </a:extLst>
            </p:cNvPr>
            <p:cNvSpPr/>
            <p:nvPr/>
          </p:nvSpPr>
          <p:spPr>
            <a:xfrm>
              <a:off x="6781798" y="51054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48D598BA-2D10-928B-4126-3155105104B3}"/>
                </a:ext>
              </a:extLst>
            </p:cNvPr>
            <p:cNvSpPr/>
            <p:nvPr/>
          </p:nvSpPr>
          <p:spPr>
            <a:xfrm>
              <a:off x="3733800" y="49530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28B7634A-4807-C819-394A-D60A16EDB152}"/>
                </a:ext>
              </a:extLst>
            </p:cNvPr>
            <p:cNvSpPr/>
            <p:nvPr/>
          </p:nvSpPr>
          <p:spPr>
            <a:xfrm>
              <a:off x="3276600" y="46482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4C4CF13D-C933-D3D2-E94E-E2620AA76437}"/>
                </a:ext>
              </a:extLst>
            </p:cNvPr>
            <p:cNvSpPr/>
            <p:nvPr/>
          </p:nvSpPr>
          <p:spPr>
            <a:xfrm>
              <a:off x="3276600" y="52578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38A28AC8-52CD-28C6-C96A-41AD88277985}"/>
                </a:ext>
              </a:extLst>
            </p:cNvPr>
            <p:cNvSpPr/>
            <p:nvPr/>
          </p:nvSpPr>
          <p:spPr>
            <a:xfrm>
              <a:off x="6781798" y="5410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91D0E568-A8F1-0752-F9EA-D257000F1CD9}"/>
                </a:ext>
              </a:extLst>
            </p:cNvPr>
            <p:cNvSpPr/>
            <p:nvPr/>
          </p:nvSpPr>
          <p:spPr>
            <a:xfrm>
              <a:off x="3276600" y="48006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243E2DD5-5C9D-F3A3-ECEA-8DA35BA5014C}"/>
                </a:ext>
              </a:extLst>
            </p:cNvPr>
            <p:cNvSpPr/>
            <p:nvPr/>
          </p:nvSpPr>
          <p:spPr>
            <a:xfrm>
              <a:off x="3276600" y="5105400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599" y="0"/>
                  </a:lnTo>
                </a:path>
              </a:pathLst>
            </a:custGeom>
            <a:ln w="41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object 16">
            <a:extLst>
              <a:ext uri="{FF2B5EF4-FFF2-40B4-BE49-F238E27FC236}">
                <a16:creationId xmlns:a16="http://schemas.microsoft.com/office/drawing/2014/main" id="{E6A025D5-E27B-61B2-E7F5-4B3744F5473F}"/>
              </a:ext>
            </a:extLst>
          </p:cNvPr>
          <p:cNvSpPr txBox="1"/>
          <p:nvPr/>
        </p:nvSpPr>
        <p:spPr>
          <a:xfrm>
            <a:off x="2527671" y="3743325"/>
            <a:ext cx="825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AA50ACA8-5615-BD6E-4881-9785ED7661FB}"/>
              </a:ext>
            </a:extLst>
          </p:cNvPr>
          <p:cNvSpPr txBox="1"/>
          <p:nvPr/>
        </p:nvSpPr>
        <p:spPr>
          <a:xfrm>
            <a:off x="4051671" y="3743325"/>
            <a:ext cx="98932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4E456BBB-625C-3E5E-C8BC-3F78D70F4654}"/>
              </a:ext>
            </a:extLst>
          </p:cNvPr>
          <p:cNvSpPr txBox="1"/>
          <p:nvPr/>
        </p:nvSpPr>
        <p:spPr>
          <a:xfrm>
            <a:off x="5575670" y="3743325"/>
            <a:ext cx="102139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587DBBDC-140F-E15D-6046-71E67086A41B}"/>
              </a:ext>
            </a:extLst>
          </p:cNvPr>
          <p:cNvSpPr/>
          <p:nvPr/>
        </p:nvSpPr>
        <p:spPr>
          <a:xfrm>
            <a:off x="1720269" y="3900805"/>
            <a:ext cx="457200" cy="1257300"/>
          </a:xfrm>
          <a:custGeom>
            <a:avLst/>
            <a:gdLst/>
            <a:ahLst/>
            <a:cxnLst/>
            <a:rect l="l" t="t" r="r" b="b"/>
            <a:pathLst>
              <a:path w="457200" h="1257300">
                <a:moveTo>
                  <a:pt x="342900" y="0"/>
                </a:moveTo>
                <a:lnTo>
                  <a:pt x="114300" y="0"/>
                </a:lnTo>
                <a:lnTo>
                  <a:pt x="114300" y="1028700"/>
                </a:lnTo>
                <a:lnTo>
                  <a:pt x="0" y="1028700"/>
                </a:lnTo>
                <a:lnTo>
                  <a:pt x="228600" y="1257300"/>
                </a:lnTo>
                <a:lnTo>
                  <a:pt x="457200" y="1028700"/>
                </a:lnTo>
                <a:lnTo>
                  <a:pt x="342900" y="1028700"/>
                </a:lnTo>
                <a:lnTo>
                  <a:pt x="34290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8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Pages, offsets, and 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graphicFrame>
        <p:nvGraphicFramePr>
          <p:cNvPr id="18" name="Table 14">
            <a:extLst>
              <a:ext uri="{FF2B5EF4-FFF2-40B4-BE49-F238E27FC236}">
                <a16:creationId xmlns:a16="http://schemas.microsoft.com/office/drawing/2014/main" id="{26F2860F-9081-1736-8184-5CE860808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23"/>
              </p:ext>
            </p:extLst>
          </p:nvPr>
        </p:nvGraphicFramePr>
        <p:xfrm>
          <a:off x="2895600" y="2872608"/>
          <a:ext cx="838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9515626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2950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7563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778097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0952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342C7C7-9B0C-1097-8087-5BBA8C51C6D3}"/>
              </a:ext>
            </a:extLst>
          </p:cNvPr>
          <p:cNvSpPr txBox="1"/>
          <p:nvPr/>
        </p:nvSpPr>
        <p:spPr>
          <a:xfrm>
            <a:off x="2400300" y="2208261"/>
            <a:ext cx="167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8A7147-F65C-3F5C-9800-1C656ACB4896}"/>
                  </a:ext>
                </a:extLst>
              </p:cNvPr>
              <p:cNvSpPr txBox="1"/>
              <p:nvPr/>
            </p:nvSpPr>
            <p:spPr>
              <a:xfrm>
                <a:off x="2650391" y="630026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8A7147-F65C-3F5C-9800-1C656ACB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91" y="630026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651A5A-7BDD-316A-6FED-977C35ECC431}"/>
                  </a:ext>
                </a:extLst>
              </p:cNvPr>
              <p:cNvSpPr txBox="1"/>
              <p:nvPr/>
            </p:nvSpPr>
            <p:spPr>
              <a:xfrm>
                <a:off x="2297704" y="5561853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651A5A-7BDD-316A-6FED-977C35ECC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04" y="5561853"/>
                <a:ext cx="565861" cy="276999"/>
              </a:xfrm>
              <a:prstGeom prst="rect">
                <a:avLst/>
              </a:prstGeom>
              <a:blipFill>
                <a:blip r:embed="rId4"/>
                <a:stretch>
                  <a:fillRect l="-9677" r="-107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E9154F-7F9E-9791-8D23-C59840BB6838}"/>
                  </a:ext>
                </a:extLst>
              </p:cNvPr>
              <p:cNvSpPr txBox="1"/>
              <p:nvPr/>
            </p:nvSpPr>
            <p:spPr>
              <a:xfrm>
                <a:off x="2313721" y="5309624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E9154F-7F9E-9791-8D23-C59840BB6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21" y="5309624"/>
                <a:ext cx="565861" cy="276999"/>
              </a:xfrm>
              <a:prstGeom prst="rect">
                <a:avLst/>
              </a:prstGeom>
              <a:blipFill>
                <a:blip r:embed="rId5"/>
                <a:stretch>
                  <a:fillRect l="-9783" r="-1087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7BDE03-8BA2-AFC9-97BB-AD11FC4DBA29}"/>
                  </a:ext>
                </a:extLst>
              </p:cNvPr>
              <p:cNvSpPr txBox="1"/>
              <p:nvPr/>
            </p:nvSpPr>
            <p:spPr>
              <a:xfrm>
                <a:off x="2303769" y="4652718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7BDE03-8BA2-AFC9-97BB-AD11FC4DB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69" y="4652718"/>
                <a:ext cx="565861" cy="276999"/>
              </a:xfrm>
              <a:prstGeom prst="rect">
                <a:avLst/>
              </a:prstGeom>
              <a:blipFill>
                <a:blip r:embed="rId6"/>
                <a:stretch>
                  <a:fillRect l="-9677" r="-96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9B5FED7-8FCF-31D5-4AB7-81206B670433}"/>
              </a:ext>
            </a:extLst>
          </p:cNvPr>
          <p:cNvSpPr/>
          <p:nvPr/>
        </p:nvSpPr>
        <p:spPr>
          <a:xfrm>
            <a:off x="2895600" y="6300268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6DFE26-C9A1-A8B4-73C8-AF1BB74D3ECE}"/>
              </a:ext>
            </a:extLst>
          </p:cNvPr>
          <p:cNvSpPr/>
          <p:nvPr/>
        </p:nvSpPr>
        <p:spPr>
          <a:xfrm>
            <a:off x="227840" y="2743200"/>
            <a:ext cx="1372360" cy="11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7397F6-045B-CFC8-BE6C-0AF3EE9450F1}"/>
              </a:ext>
            </a:extLst>
          </p:cNvPr>
          <p:cNvSpPr/>
          <p:nvPr/>
        </p:nvSpPr>
        <p:spPr>
          <a:xfrm>
            <a:off x="1828040" y="2738994"/>
            <a:ext cx="534160" cy="11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16315-CFC6-6748-22DC-A4B7B1311879}"/>
              </a:ext>
            </a:extLst>
          </p:cNvPr>
          <p:cNvSpPr txBox="1"/>
          <p:nvPr/>
        </p:nvSpPr>
        <p:spPr>
          <a:xfrm>
            <a:off x="75820" y="2404323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5F4492-8521-7738-B3B0-90413B42A0C4}"/>
              </a:ext>
            </a:extLst>
          </p:cNvPr>
          <p:cNvSpPr txBox="1"/>
          <p:nvPr/>
        </p:nvSpPr>
        <p:spPr>
          <a:xfrm>
            <a:off x="1638860" y="2400397"/>
            <a:ext cx="1011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offset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3BD37-F837-9367-8D2A-79910C5B0313}"/>
              </a:ext>
            </a:extLst>
          </p:cNvPr>
          <p:cNvSpPr txBox="1"/>
          <p:nvPr/>
        </p:nvSpPr>
        <p:spPr>
          <a:xfrm>
            <a:off x="65754" y="5954542"/>
            <a:ext cx="183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0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DF69F4-B4D1-1297-E964-8B129A0F79E2}"/>
              </a:ext>
            </a:extLst>
          </p:cNvPr>
          <p:cNvSpPr txBox="1"/>
          <p:nvPr/>
        </p:nvSpPr>
        <p:spPr>
          <a:xfrm>
            <a:off x="65754" y="4922619"/>
            <a:ext cx="183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1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349AC4-9C6A-2E0C-9224-C0B2832F24D8}"/>
              </a:ext>
            </a:extLst>
          </p:cNvPr>
          <p:cNvSpPr txBox="1"/>
          <p:nvPr/>
        </p:nvSpPr>
        <p:spPr>
          <a:xfrm>
            <a:off x="65754" y="4009073"/>
            <a:ext cx="183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2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703EF-C107-D7F7-DC0C-371DB1EDDC3F}"/>
              </a:ext>
            </a:extLst>
          </p:cNvPr>
          <p:cNvSpPr txBox="1"/>
          <p:nvPr/>
        </p:nvSpPr>
        <p:spPr>
          <a:xfrm>
            <a:off x="65754" y="3103116"/>
            <a:ext cx="183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3</a:t>
            </a:r>
            <a:endParaRPr lang="en-US" sz="14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A31363F-2D55-C13B-BB51-ED2B53A8FC1A}"/>
              </a:ext>
            </a:extLst>
          </p:cNvPr>
          <p:cNvCxnSpPr>
            <a:stCxn id="28" idx="2"/>
            <a:endCxn id="26" idx="1"/>
          </p:cNvCxnSpPr>
          <p:nvPr/>
        </p:nvCxnSpPr>
        <p:spPr>
          <a:xfrm rot="16200000" flipH="1">
            <a:off x="758989" y="4186517"/>
            <a:ext cx="3472742" cy="80048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B1D802E-99E6-CD8B-C65A-28E7B1E24865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05482" y="3463130"/>
            <a:ext cx="3198657" cy="1981580"/>
          </a:xfrm>
          <a:prstGeom prst="bentConnector3">
            <a:avLst>
              <a:gd name="adj1" fmla="val 100167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45365B8-8D4A-0668-A979-F1BDF0C4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4989"/>
              </p:ext>
            </p:extLst>
          </p:nvPr>
        </p:nvGraphicFramePr>
        <p:xfrm>
          <a:off x="7505140" y="3764148"/>
          <a:ext cx="8382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4472686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6987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5575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8067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5380D33-4660-2768-1E83-1EEAC3BDD625}"/>
              </a:ext>
            </a:extLst>
          </p:cNvPr>
          <p:cNvSpPr txBox="1"/>
          <p:nvPr/>
        </p:nvSpPr>
        <p:spPr>
          <a:xfrm>
            <a:off x="7047940" y="2226277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345C27-34B9-D67B-F8CE-2892AE9BEF51}"/>
                  </a:ext>
                </a:extLst>
              </p:cNvPr>
              <p:cNvSpPr txBox="1"/>
              <p:nvPr/>
            </p:nvSpPr>
            <p:spPr>
              <a:xfrm>
                <a:off x="8399270" y="62134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345C27-34B9-D67B-F8CE-2892AE9B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70" y="621344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55A0E8-4422-C1B9-38C4-D6B4ECAAED9F}"/>
                  </a:ext>
                </a:extLst>
              </p:cNvPr>
              <p:cNvSpPr txBox="1"/>
              <p:nvPr/>
            </p:nvSpPr>
            <p:spPr>
              <a:xfrm>
                <a:off x="8344544" y="5505312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55A0E8-4422-C1B9-38C4-D6B4ECAAE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544" y="5505312"/>
                <a:ext cx="565861" cy="276999"/>
              </a:xfrm>
              <a:prstGeom prst="rect">
                <a:avLst/>
              </a:prstGeom>
              <a:blipFill>
                <a:blip r:embed="rId8"/>
                <a:stretch>
                  <a:fillRect l="-9677" r="-107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2A5A7-8060-DFBE-05BA-E0AE31350903}"/>
                  </a:ext>
                </a:extLst>
              </p:cNvPr>
              <p:cNvSpPr txBox="1"/>
              <p:nvPr/>
            </p:nvSpPr>
            <p:spPr>
              <a:xfrm>
                <a:off x="8360561" y="5253083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2A5A7-8060-DFBE-05BA-E0AE3135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561" y="5253083"/>
                <a:ext cx="565861" cy="276999"/>
              </a:xfrm>
              <a:prstGeom prst="rect">
                <a:avLst/>
              </a:prstGeom>
              <a:blipFill>
                <a:blip r:embed="rId9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D85368-602D-F29C-6E86-E76CA7FA9347}"/>
                  </a:ext>
                </a:extLst>
              </p:cNvPr>
              <p:cNvSpPr txBox="1"/>
              <p:nvPr/>
            </p:nvSpPr>
            <p:spPr>
              <a:xfrm>
                <a:off x="8350609" y="4596177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8191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D85368-602D-F29C-6E86-E76CA7FA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09" y="4596177"/>
                <a:ext cx="565861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6AAA3DE1-F9A6-523C-F34E-51A8C7606D0F}"/>
              </a:ext>
            </a:extLst>
          </p:cNvPr>
          <p:cNvSpPr/>
          <p:nvPr/>
        </p:nvSpPr>
        <p:spPr>
          <a:xfrm>
            <a:off x="4604298" y="2747126"/>
            <a:ext cx="1372360" cy="1113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7C924-D9EB-B379-4D51-83B4CEA9065E}"/>
              </a:ext>
            </a:extLst>
          </p:cNvPr>
          <p:cNvSpPr/>
          <p:nvPr/>
        </p:nvSpPr>
        <p:spPr>
          <a:xfrm>
            <a:off x="6204498" y="2742920"/>
            <a:ext cx="534160" cy="1113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E1D2A2-FE9F-93B9-07BF-CE5320AAB656}"/>
              </a:ext>
            </a:extLst>
          </p:cNvPr>
          <p:cNvSpPr txBox="1"/>
          <p:nvPr/>
        </p:nvSpPr>
        <p:spPr>
          <a:xfrm>
            <a:off x="4343400" y="2408249"/>
            <a:ext cx="1796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page number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F7A5A-A66C-5D1C-C90B-D44C522F5504}"/>
              </a:ext>
            </a:extLst>
          </p:cNvPr>
          <p:cNvSpPr txBox="1"/>
          <p:nvPr/>
        </p:nvSpPr>
        <p:spPr>
          <a:xfrm>
            <a:off x="6015318" y="2404323"/>
            <a:ext cx="1011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offset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D6B6A3-109C-28F8-9D57-E2C915F124AB}"/>
              </a:ext>
            </a:extLst>
          </p:cNvPr>
          <p:cNvSpPr txBox="1"/>
          <p:nvPr/>
        </p:nvSpPr>
        <p:spPr>
          <a:xfrm>
            <a:off x="5410202" y="5905669"/>
            <a:ext cx="191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page number 0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C98D4-156F-675F-1E57-4C4EE5827F92}"/>
              </a:ext>
            </a:extLst>
          </p:cNvPr>
          <p:cNvSpPr txBox="1"/>
          <p:nvPr/>
        </p:nvSpPr>
        <p:spPr>
          <a:xfrm>
            <a:off x="5410202" y="4950023"/>
            <a:ext cx="191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page number 1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FA92D1-E818-24E7-438B-29FCA21DE209}"/>
              </a:ext>
            </a:extLst>
          </p:cNvPr>
          <p:cNvSpPr txBox="1"/>
          <p:nvPr/>
        </p:nvSpPr>
        <p:spPr>
          <a:xfrm>
            <a:off x="5410202" y="3960200"/>
            <a:ext cx="191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page number 2</a:t>
            </a:r>
            <a:endParaRPr lang="en-US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A4A8382-A480-20FB-789E-A2A7F599CFA1}"/>
              </a:ext>
            </a:extLst>
          </p:cNvPr>
          <p:cNvCxnSpPr>
            <a:stCxn id="45" idx="2"/>
            <a:endCxn id="39" idx="1"/>
          </p:cNvCxnSpPr>
          <p:nvPr/>
        </p:nvCxnSpPr>
        <p:spPr>
          <a:xfrm rot="16200000" flipH="1">
            <a:off x="5276339" y="2872657"/>
            <a:ext cx="2242940" cy="2214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D6925FC-AACD-F4E2-188D-C7DDF7738D7A}"/>
              </a:ext>
            </a:extLst>
          </p:cNvPr>
          <p:cNvSpPr/>
          <p:nvPr/>
        </p:nvSpPr>
        <p:spPr>
          <a:xfrm>
            <a:off x="7512409" y="5448708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99C8A85-F348-7594-E78B-FFCC8DF8ACD8}"/>
              </a:ext>
            </a:extLst>
          </p:cNvPr>
          <p:cNvCxnSpPr>
            <a:stCxn id="46" idx="2"/>
            <a:endCxn id="55" idx="1"/>
          </p:cNvCxnSpPr>
          <p:nvPr/>
        </p:nvCxnSpPr>
        <p:spPr>
          <a:xfrm rot="16200000" flipH="1">
            <a:off x="5683365" y="3642524"/>
            <a:ext cx="2617256" cy="1040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804CF5-0FFF-BA31-0F3B-711D9C0EB37D}"/>
              </a:ext>
            </a:extLst>
          </p:cNvPr>
          <p:cNvCxnSpPr/>
          <p:nvPr/>
        </p:nvCxnSpPr>
        <p:spPr>
          <a:xfrm>
            <a:off x="4191000" y="1905000"/>
            <a:ext cx="0" cy="46722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4E0BFCF-F93B-85A9-98EE-536B71A32794}"/>
              </a:ext>
            </a:extLst>
          </p:cNvPr>
          <p:cNvSpPr/>
          <p:nvPr/>
        </p:nvSpPr>
        <p:spPr>
          <a:xfrm>
            <a:off x="80585" y="2268071"/>
            <a:ext cx="1632175" cy="681317"/>
          </a:xfrm>
          <a:custGeom>
            <a:avLst/>
            <a:gdLst>
              <a:gd name="connsiteX0" fmla="*/ 762097 w 1632175"/>
              <a:gd name="connsiteY0" fmla="*/ 44823 h 681317"/>
              <a:gd name="connsiteX1" fmla="*/ 188356 w 1632175"/>
              <a:gd name="connsiteY1" fmla="*/ 71717 h 681317"/>
              <a:gd name="connsiteX2" fmla="*/ 152497 w 1632175"/>
              <a:gd name="connsiteY2" fmla="*/ 98611 h 681317"/>
              <a:gd name="connsiteX3" fmla="*/ 98709 w 1632175"/>
              <a:gd name="connsiteY3" fmla="*/ 170329 h 681317"/>
              <a:gd name="connsiteX4" fmla="*/ 26991 w 1632175"/>
              <a:gd name="connsiteY4" fmla="*/ 233082 h 681317"/>
              <a:gd name="connsiteX5" fmla="*/ 97 w 1632175"/>
              <a:gd name="connsiteY5" fmla="*/ 304800 h 681317"/>
              <a:gd name="connsiteX6" fmla="*/ 44921 w 1632175"/>
              <a:gd name="connsiteY6" fmla="*/ 510988 h 681317"/>
              <a:gd name="connsiteX7" fmla="*/ 71815 w 1632175"/>
              <a:gd name="connsiteY7" fmla="*/ 546847 h 681317"/>
              <a:gd name="connsiteX8" fmla="*/ 331791 w 1632175"/>
              <a:gd name="connsiteY8" fmla="*/ 636494 h 681317"/>
              <a:gd name="connsiteX9" fmla="*/ 744168 w 1632175"/>
              <a:gd name="connsiteY9" fmla="*/ 681317 h 681317"/>
              <a:gd name="connsiteX10" fmla="*/ 1497203 w 1632175"/>
              <a:gd name="connsiteY10" fmla="*/ 663388 h 681317"/>
              <a:gd name="connsiteX11" fmla="*/ 1568921 w 1632175"/>
              <a:gd name="connsiteY11" fmla="*/ 591670 h 681317"/>
              <a:gd name="connsiteX12" fmla="*/ 1613744 w 1632175"/>
              <a:gd name="connsiteY12" fmla="*/ 519953 h 681317"/>
              <a:gd name="connsiteX13" fmla="*/ 1631674 w 1632175"/>
              <a:gd name="connsiteY13" fmla="*/ 457200 h 681317"/>
              <a:gd name="connsiteX14" fmla="*/ 1568921 w 1632175"/>
              <a:gd name="connsiteY14" fmla="*/ 242047 h 681317"/>
              <a:gd name="connsiteX15" fmla="*/ 1425486 w 1632175"/>
              <a:gd name="connsiteY15" fmla="*/ 107576 h 681317"/>
              <a:gd name="connsiteX16" fmla="*/ 1371697 w 1632175"/>
              <a:gd name="connsiteY16" fmla="*/ 80682 h 681317"/>
              <a:gd name="connsiteX17" fmla="*/ 896568 w 1632175"/>
              <a:gd name="connsiteY17" fmla="*/ 0 h 681317"/>
              <a:gd name="connsiteX18" fmla="*/ 735203 w 1632175"/>
              <a:gd name="connsiteY18" fmla="*/ 35858 h 681317"/>
              <a:gd name="connsiteX19" fmla="*/ 609697 w 1632175"/>
              <a:gd name="connsiteY19" fmla="*/ 71717 h 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32175" h="681317">
                <a:moveTo>
                  <a:pt x="762097" y="44823"/>
                </a:moveTo>
                <a:cubicBezTo>
                  <a:pt x="570850" y="53788"/>
                  <a:pt x="379072" y="54889"/>
                  <a:pt x="188356" y="71717"/>
                </a:cubicBezTo>
                <a:cubicBezTo>
                  <a:pt x="173473" y="73030"/>
                  <a:pt x="162548" y="87555"/>
                  <a:pt x="152497" y="98611"/>
                </a:cubicBezTo>
                <a:cubicBezTo>
                  <a:pt x="132396" y="120722"/>
                  <a:pt x="119098" y="148483"/>
                  <a:pt x="98709" y="170329"/>
                </a:cubicBezTo>
                <a:cubicBezTo>
                  <a:pt x="77035" y="193551"/>
                  <a:pt x="50897" y="212164"/>
                  <a:pt x="26991" y="233082"/>
                </a:cubicBezTo>
                <a:cubicBezTo>
                  <a:pt x="18026" y="256988"/>
                  <a:pt x="-1547" y="279321"/>
                  <a:pt x="97" y="304800"/>
                </a:cubicBezTo>
                <a:cubicBezTo>
                  <a:pt x="4625" y="374989"/>
                  <a:pt x="24940" y="443551"/>
                  <a:pt x="44921" y="510988"/>
                </a:cubicBezTo>
                <a:cubicBezTo>
                  <a:pt x="49166" y="525314"/>
                  <a:pt x="59383" y="538559"/>
                  <a:pt x="71815" y="546847"/>
                </a:cubicBezTo>
                <a:cubicBezTo>
                  <a:pt x="123408" y="581242"/>
                  <a:pt x="306866" y="631075"/>
                  <a:pt x="331791" y="636494"/>
                </a:cubicBezTo>
                <a:cubicBezTo>
                  <a:pt x="513083" y="675906"/>
                  <a:pt x="570810" y="672650"/>
                  <a:pt x="744168" y="681317"/>
                </a:cubicBezTo>
                <a:lnTo>
                  <a:pt x="1497203" y="663388"/>
                </a:lnTo>
                <a:cubicBezTo>
                  <a:pt x="1530813" y="659735"/>
                  <a:pt x="1551003" y="620339"/>
                  <a:pt x="1568921" y="591670"/>
                </a:cubicBezTo>
                <a:lnTo>
                  <a:pt x="1613744" y="519953"/>
                </a:lnTo>
                <a:cubicBezTo>
                  <a:pt x="1619721" y="499035"/>
                  <a:pt x="1635138" y="478677"/>
                  <a:pt x="1631674" y="457200"/>
                </a:cubicBezTo>
                <a:cubicBezTo>
                  <a:pt x="1619779" y="383447"/>
                  <a:pt x="1599835" y="310057"/>
                  <a:pt x="1568921" y="242047"/>
                </a:cubicBezTo>
                <a:cubicBezTo>
                  <a:pt x="1548895" y="197990"/>
                  <a:pt x="1466576" y="133991"/>
                  <a:pt x="1425486" y="107576"/>
                </a:cubicBezTo>
                <a:cubicBezTo>
                  <a:pt x="1408624" y="96736"/>
                  <a:pt x="1391144" y="85544"/>
                  <a:pt x="1371697" y="80682"/>
                </a:cubicBezTo>
                <a:cubicBezTo>
                  <a:pt x="1069887" y="5229"/>
                  <a:pt x="1114767" y="14545"/>
                  <a:pt x="896568" y="0"/>
                </a:cubicBezTo>
                <a:cubicBezTo>
                  <a:pt x="842780" y="11953"/>
                  <a:pt x="788658" y="22494"/>
                  <a:pt x="735203" y="35858"/>
                </a:cubicBezTo>
                <a:cubicBezTo>
                  <a:pt x="692993" y="46410"/>
                  <a:pt x="609697" y="71717"/>
                  <a:pt x="609697" y="7171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A6F2BB5-2406-9EDE-CE7C-BA167A3BAD43}"/>
              </a:ext>
            </a:extLst>
          </p:cNvPr>
          <p:cNvSpPr/>
          <p:nvPr/>
        </p:nvSpPr>
        <p:spPr>
          <a:xfrm>
            <a:off x="4428565" y="2258731"/>
            <a:ext cx="1676400" cy="789269"/>
          </a:xfrm>
          <a:custGeom>
            <a:avLst/>
            <a:gdLst>
              <a:gd name="connsiteX0" fmla="*/ 681317 w 1676400"/>
              <a:gd name="connsiteY0" fmla="*/ 107951 h 789269"/>
              <a:gd name="connsiteX1" fmla="*/ 8964 w 1676400"/>
              <a:gd name="connsiteY1" fmla="*/ 233457 h 789269"/>
              <a:gd name="connsiteX2" fmla="*/ 0 w 1676400"/>
              <a:gd name="connsiteY2" fmla="*/ 287245 h 789269"/>
              <a:gd name="connsiteX3" fmla="*/ 8964 w 1676400"/>
              <a:gd name="connsiteY3" fmla="*/ 439645 h 789269"/>
              <a:gd name="connsiteX4" fmla="*/ 53788 w 1676400"/>
              <a:gd name="connsiteY4" fmla="*/ 511363 h 789269"/>
              <a:gd name="connsiteX5" fmla="*/ 233082 w 1676400"/>
              <a:gd name="connsiteY5" fmla="*/ 636869 h 789269"/>
              <a:gd name="connsiteX6" fmla="*/ 636494 w 1676400"/>
              <a:gd name="connsiteY6" fmla="*/ 771340 h 789269"/>
              <a:gd name="connsiteX7" fmla="*/ 950259 w 1676400"/>
              <a:gd name="connsiteY7" fmla="*/ 789269 h 789269"/>
              <a:gd name="connsiteX8" fmla="*/ 1497106 w 1676400"/>
              <a:gd name="connsiteY8" fmla="*/ 726516 h 789269"/>
              <a:gd name="connsiteX9" fmla="*/ 1568823 w 1676400"/>
              <a:gd name="connsiteY9" fmla="*/ 681693 h 789269"/>
              <a:gd name="connsiteX10" fmla="*/ 1640541 w 1676400"/>
              <a:gd name="connsiteY10" fmla="*/ 574116 h 789269"/>
              <a:gd name="connsiteX11" fmla="*/ 1658470 w 1676400"/>
              <a:gd name="connsiteY11" fmla="*/ 493434 h 789269"/>
              <a:gd name="connsiteX12" fmla="*/ 1676400 w 1676400"/>
              <a:gd name="connsiteY12" fmla="*/ 448610 h 789269"/>
              <a:gd name="connsiteX13" fmla="*/ 1622611 w 1676400"/>
              <a:gd name="connsiteY13" fmla="*/ 233457 h 789269"/>
              <a:gd name="connsiteX14" fmla="*/ 1577788 w 1676400"/>
              <a:gd name="connsiteY14" fmla="*/ 188634 h 789269"/>
              <a:gd name="connsiteX15" fmla="*/ 1201270 w 1676400"/>
              <a:gd name="connsiteY15" fmla="*/ 81057 h 789269"/>
              <a:gd name="connsiteX16" fmla="*/ 349623 w 1676400"/>
              <a:gd name="connsiteY16" fmla="*/ 375 h 78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6400" h="789269">
                <a:moveTo>
                  <a:pt x="681317" y="107951"/>
                </a:moveTo>
                <a:cubicBezTo>
                  <a:pt x="23994" y="143969"/>
                  <a:pt x="65901" y="-70205"/>
                  <a:pt x="8964" y="233457"/>
                </a:cubicBezTo>
                <a:cubicBezTo>
                  <a:pt x="5614" y="251322"/>
                  <a:pt x="2988" y="269316"/>
                  <a:pt x="0" y="287245"/>
                </a:cubicBezTo>
                <a:cubicBezTo>
                  <a:pt x="2988" y="338045"/>
                  <a:pt x="-2912" y="390162"/>
                  <a:pt x="8964" y="439645"/>
                </a:cubicBezTo>
                <a:cubicBezTo>
                  <a:pt x="15543" y="467058"/>
                  <a:pt x="35325" y="490059"/>
                  <a:pt x="53788" y="511363"/>
                </a:cubicBezTo>
                <a:cubicBezTo>
                  <a:pt x="98483" y="562934"/>
                  <a:pt x="174213" y="608450"/>
                  <a:pt x="233082" y="636869"/>
                </a:cubicBezTo>
                <a:cubicBezTo>
                  <a:pt x="339752" y="688365"/>
                  <a:pt x="532543" y="754840"/>
                  <a:pt x="636494" y="771340"/>
                </a:cubicBezTo>
                <a:cubicBezTo>
                  <a:pt x="739958" y="787763"/>
                  <a:pt x="845671" y="783293"/>
                  <a:pt x="950259" y="789269"/>
                </a:cubicBezTo>
                <a:cubicBezTo>
                  <a:pt x="1227342" y="782342"/>
                  <a:pt x="1273982" y="811149"/>
                  <a:pt x="1497106" y="726516"/>
                </a:cubicBezTo>
                <a:cubicBezTo>
                  <a:pt x="1523464" y="716518"/>
                  <a:pt x="1544917" y="696634"/>
                  <a:pt x="1568823" y="681693"/>
                </a:cubicBezTo>
                <a:cubicBezTo>
                  <a:pt x="1596425" y="647190"/>
                  <a:pt x="1624535" y="616799"/>
                  <a:pt x="1640541" y="574116"/>
                </a:cubicBezTo>
                <a:cubicBezTo>
                  <a:pt x="1650214" y="548320"/>
                  <a:pt x="1650901" y="519924"/>
                  <a:pt x="1658470" y="493434"/>
                </a:cubicBezTo>
                <a:cubicBezTo>
                  <a:pt x="1662891" y="477961"/>
                  <a:pt x="1670423" y="463551"/>
                  <a:pt x="1676400" y="448610"/>
                </a:cubicBezTo>
                <a:cubicBezTo>
                  <a:pt x="1658470" y="376892"/>
                  <a:pt x="1648829" y="302577"/>
                  <a:pt x="1622611" y="233457"/>
                </a:cubicBezTo>
                <a:cubicBezTo>
                  <a:pt x="1615117" y="213701"/>
                  <a:pt x="1596486" y="198475"/>
                  <a:pt x="1577788" y="188634"/>
                </a:cubicBezTo>
                <a:cubicBezTo>
                  <a:pt x="1503401" y="149483"/>
                  <a:pt x="1238447" y="87253"/>
                  <a:pt x="1201270" y="81057"/>
                </a:cubicBezTo>
                <a:cubicBezTo>
                  <a:pt x="653660" y="-10211"/>
                  <a:pt x="740757" y="375"/>
                  <a:pt x="349623" y="3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924880B-4DEA-04F6-78E5-4EE5A0471010}"/>
              </a:ext>
            </a:extLst>
          </p:cNvPr>
          <p:cNvSpPr/>
          <p:nvPr/>
        </p:nvSpPr>
        <p:spPr>
          <a:xfrm>
            <a:off x="1192306" y="1882588"/>
            <a:ext cx="3998259" cy="448236"/>
          </a:xfrm>
          <a:custGeom>
            <a:avLst/>
            <a:gdLst>
              <a:gd name="connsiteX0" fmla="*/ 0 w 3998259"/>
              <a:gd name="connsiteY0" fmla="*/ 376518 h 448236"/>
              <a:gd name="connsiteX1" fmla="*/ 358588 w 3998259"/>
              <a:gd name="connsiteY1" fmla="*/ 268941 h 448236"/>
              <a:gd name="connsiteX2" fmla="*/ 448235 w 3998259"/>
              <a:gd name="connsiteY2" fmla="*/ 242047 h 448236"/>
              <a:gd name="connsiteX3" fmla="*/ 1013012 w 3998259"/>
              <a:gd name="connsiteY3" fmla="*/ 233083 h 448236"/>
              <a:gd name="connsiteX4" fmla="*/ 1317812 w 3998259"/>
              <a:gd name="connsiteY4" fmla="*/ 224118 h 448236"/>
              <a:gd name="connsiteX5" fmla="*/ 2124635 w 3998259"/>
              <a:gd name="connsiteY5" fmla="*/ 62753 h 448236"/>
              <a:gd name="connsiteX6" fmla="*/ 2770094 w 3998259"/>
              <a:gd name="connsiteY6" fmla="*/ 0 h 448236"/>
              <a:gd name="connsiteX7" fmla="*/ 3056965 w 3998259"/>
              <a:gd name="connsiteY7" fmla="*/ 8965 h 448236"/>
              <a:gd name="connsiteX8" fmla="*/ 3146612 w 3998259"/>
              <a:gd name="connsiteY8" fmla="*/ 26894 h 448236"/>
              <a:gd name="connsiteX9" fmla="*/ 3478306 w 3998259"/>
              <a:gd name="connsiteY9" fmla="*/ 125506 h 448236"/>
              <a:gd name="connsiteX10" fmla="*/ 3648635 w 3998259"/>
              <a:gd name="connsiteY10" fmla="*/ 233083 h 448236"/>
              <a:gd name="connsiteX11" fmla="*/ 3747247 w 3998259"/>
              <a:gd name="connsiteY11" fmla="*/ 277906 h 448236"/>
              <a:gd name="connsiteX12" fmla="*/ 3792070 w 3998259"/>
              <a:gd name="connsiteY12" fmla="*/ 295836 h 448236"/>
              <a:gd name="connsiteX13" fmla="*/ 3899647 w 3998259"/>
              <a:gd name="connsiteY13" fmla="*/ 376518 h 448236"/>
              <a:gd name="connsiteX14" fmla="*/ 3998259 w 3998259"/>
              <a:gd name="connsiteY14" fmla="*/ 448236 h 44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8259" h="448236">
                <a:moveTo>
                  <a:pt x="0" y="376518"/>
                </a:moveTo>
                <a:cubicBezTo>
                  <a:pt x="168378" y="352463"/>
                  <a:pt x="29305" y="376150"/>
                  <a:pt x="358588" y="268941"/>
                </a:cubicBezTo>
                <a:cubicBezTo>
                  <a:pt x="388253" y="259282"/>
                  <a:pt x="417084" y="243754"/>
                  <a:pt x="448235" y="242047"/>
                </a:cubicBezTo>
                <a:cubicBezTo>
                  <a:pt x="636236" y="231746"/>
                  <a:pt x="824769" y="236964"/>
                  <a:pt x="1013012" y="233083"/>
                </a:cubicBezTo>
                <a:lnTo>
                  <a:pt x="1317812" y="224118"/>
                </a:lnTo>
                <a:lnTo>
                  <a:pt x="2124635" y="62753"/>
                </a:lnTo>
                <a:cubicBezTo>
                  <a:pt x="2650245" y="2106"/>
                  <a:pt x="2434576" y="16776"/>
                  <a:pt x="2770094" y="0"/>
                </a:cubicBezTo>
                <a:cubicBezTo>
                  <a:pt x="2865718" y="2988"/>
                  <a:pt x="2961538" y="2149"/>
                  <a:pt x="3056965" y="8965"/>
                </a:cubicBezTo>
                <a:cubicBezTo>
                  <a:pt x="3087362" y="11136"/>
                  <a:pt x="3116864" y="20283"/>
                  <a:pt x="3146612" y="26894"/>
                </a:cubicBezTo>
                <a:cubicBezTo>
                  <a:pt x="3273038" y="54989"/>
                  <a:pt x="3356054" y="72530"/>
                  <a:pt x="3478306" y="125506"/>
                </a:cubicBezTo>
                <a:cubicBezTo>
                  <a:pt x="3546269" y="154956"/>
                  <a:pt x="3584778" y="197962"/>
                  <a:pt x="3648635" y="233083"/>
                </a:cubicBezTo>
                <a:cubicBezTo>
                  <a:pt x="3680272" y="250484"/>
                  <a:pt x="3714167" y="263434"/>
                  <a:pt x="3747247" y="277906"/>
                </a:cubicBezTo>
                <a:cubicBezTo>
                  <a:pt x="3761990" y="284356"/>
                  <a:pt x="3778560" y="287094"/>
                  <a:pt x="3792070" y="295836"/>
                </a:cubicBezTo>
                <a:cubicBezTo>
                  <a:pt x="3829703" y="320187"/>
                  <a:pt x="3862352" y="351654"/>
                  <a:pt x="3899647" y="376518"/>
                </a:cubicBezTo>
                <a:cubicBezTo>
                  <a:pt x="3987362" y="434994"/>
                  <a:pt x="3957473" y="407450"/>
                  <a:pt x="3998259" y="44823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0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to do a page table lookup?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EC030-B1FE-17F9-69E6-F1340C94ECD8}"/>
              </a:ext>
            </a:extLst>
          </p:cNvPr>
          <p:cNvSpPr/>
          <p:nvPr/>
        </p:nvSpPr>
        <p:spPr>
          <a:xfrm>
            <a:off x="2590800" y="28956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32-bit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8E2D2-6F16-8523-62ED-57A376CF2EA4}"/>
              </a:ext>
            </a:extLst>
          </p:cNvPr>
          <p:cNvSpPr/>
          <p:nvPr/>
        </p:nvSpPr>
        <p:spPr>
          <a:xfrm>
            <a:off x="3505200" y="4238097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C526F-1E7F-9351-E037-A3C0B84658A7}"/>
              </a:ext>
            </a:extLst>
          </p:cNvPr>
          <p:cNvSpPr/>
          <p:nvPr/>
        </p:nvSpPr>
        <p:spPr>
          <a:xfrm>
            <a:off x="3771140" y="3566848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56648-26C5-D489-8D3A-C5859396A714}"/>
              </a:ext>
            </a:extLst>
          </p:cNvPr>
          <p:cNvCxnSpPr>
            <a:stCxn id="8" idx="2"/>
          </p:cNvCxnSpPr>
          <p:nvPr/>
        </p:nvCxnSpPr>
        <p:spPr>
          <a:xfrm>
            <a:off x="4419600" y="3200400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BDBC4-E0D1-2C4F-9434-6067615889A8}"/>
              </a:ext>
            </a:extLst>
          </p:cNvPr>
          <p:cNvCxnSpPr/>
          <p:nvPr/>
        </p:nvCxnSpPr>
        <p:spPr>
          <a:xfrm>
            <a:off x="4724400" y="3871649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5B7424-32E8-4FBD-9091-258AC558DE84}"/>
              </a:ext>
            </a:extLst>
          </p:cNvPr>
          <p:cNvSpPr txBox="1"/>
          <p:nvPr/>
        </p:nvSpPr>
        <p:spPr>
          <a:xfrm>
            <a:off x="4351605" y="2499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Virtual Address (VA) size set by ISA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8414-BE22-9865-676C-96259EEE0EA6}"/>
              </a:ext>
            </a:extLst>
          </p:cNvPr>
          <p:cNvSpPr txBox="1"/>
          <p:nvPr/>
        </p:nvSpPr>
        <p:spPr>
          <a:xfrm>
            <a:off x="3124200" y="4604565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Physical Address (VA) size set by the amount of RAM</a:t>
            </a:r>
          </a:p>
        </p:txBody>
      </p:sp>
    </p:spTree>
    <p:extLst>
      <p:ext uri="{BB962C8B-B14F-4D97-AF65-F5344CB8AC3E}">
        <p14:creationId xmlns:p14="http://schemas.microsoft.com/office/powerpoint/2010/main" val="622958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to do a page table lookup?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B7424-32E8-4FBD-9091-258AC558DE84}"/>
              </a:ext>
            </a:extLst>
          </p:cNvPr>
          <p:cNvSpPr txBox="1"/>
          <p:nvPr/>
        </p:nvSpPr>
        <p:spPr>
          <a:xfrm>
            <a:off x="4351605" y="2499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Virtual Address (VA) size set by ISA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8414-BE22-9865-676C-96259EEE0EA6}"/>
              </a:ext>
            </a:extLst>
          </p:cNvPr>
          <p:cNvSpPr txBox="1"/>
          <p:nvPr/>
        </p:nvSpPr>
        <p:spPr>
          <a:xfrm>
            <a:off x="3124200" y="4604565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Physical Address (VA) size set by the amount of 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74498-6BC4-D2A8-ADBE-B4B33BFEEF2A}"/>
              </a:ext>
            </a:extLst>
          </p:cNvPr>
          <p:cNvSpPr txBox="1"/>
          <p:nvPr/>
        </p:nvSpPr>
        <p:spPr>
          <a:xfrm>
            <a:off x="625313" y="3563954"/>
            <a:ext cx="3139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4kB=12bits for page offset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0E090-4734-C54D-3F30-2B1582A4BF89}"/>
              </a:ext>
            </a:extLst>
          </p:cNvPr>
          <p:cNvSpPr/>
          <p:nvPr/>
        </p:nvSpPr>
        <p:spPr>
          <a:xfrm>
            <a:off x="2590800" y="2895600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20-bit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BF173-DCD3-2AD5-3F4D-F32AD6EC67F0}"/>
              </a:ext>
            </a:extLst>
          </p:cNvPr>
          <p:cNvSpPr/>
          <p:nvPr/>
        </p:nvSpPr>
        <p:spPr>
          <a:xfrm>
            <a:off x="3505200" y="4238097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16-bit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27614-9A11-34CE-79C7-0EA10371E917}"/>
              </a:ext>
            </a:extLst>
          </p:cNvPr>
          <p:cNvSpPr/>
          <p:nvPr/>
        </p:nvSpPr>
        <p:spPr>
          <a:xfrm>
            <a:off x="3771140" y="3566848"/>
            <a:ext cx="1600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4558C-98B2-66CF-5960-2EE584FC45DF}"/>
              </a:ext>
            </a:extLst>
          </p:cNvPr>
          <p:cNvCxnSpPr>
            <a:stCxn id="6" idx="2"/>
          </p:cNvCxnSpPr>
          <p:nvPr/>
        </p:nvCxnSpPr>
        <p:spPr>
          <a:xfrm>
            <a:off x="4419600" y="3200400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5B8F9-FBB0-09B9-9ED1-78ABC170F88C}"/>
              </a:ext>
            </a:extLst>
          </p:cNvPr>
          <p:cNvCxnSpPr/>
          <p:nvPr/>
        </p:nvCxnSpPr>
        <p:spPr>
          <a:xfrm>
            <a:off x="4724400" y="3871649"/>
            <a:ext cx="0" cy="36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15D2B4-27E5-364F-44CC-50A141A65860}"/>
              </a:ext>
            </a:extLst>
          </p:cNvPr>
          <p:cNvCxnSpPr/>
          <p:nvPr/>
        </p:nvCxnSpPr>
        <p:spPr>
          <a:xfrm>
            <a:off x="5371340" y="2895600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68228-6E4B-789A-C699-75E8C17DB530}"/>
              </a:ext>
            </a:extLst>
          </p:cNvPr>
          <p:cNvCxnSpPr/>
          <p:nvPr/>
        </p:nvCxnSpPr>
        <p:spPr>
          <a:xfrm>
            <a:off x="5363856" y="4238097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43E651-D20E-9A2B-E1FA-EBE84CF03BEA}"/>
                  </a:ext>
                </a:extLst>
              </p:cNvPr>
              <p:cNvSpPr txBox="1"/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43E651-D20E-9A2B-E1FA-EBE84CF03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856" y="2909500"/>
                <a:ext cx="880882" cy="276999"/>
              </a:xfrm>
              <a:prstGeom prst="rect">
                <a:avLst/>
              </a:prstGeom>
              <a:blipFill>
                <a:blip r:embed="rId3"/>
                <a:stretch>
                  <a:fillRect l="-4861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4D4A01-8906-D82C-4A07-66CC37277143}"/>
                  </a:ext>
                </a:extLst>
              </p:cNvPr>
              <p:cNvSpPr txBox="1"/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4D4A01-8906-D82C-4A07-66CC3727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40" y="4251997"/>
                <a:ext cx="880882" cy="276999"/>
              </a:xfrm>
              <a:prstGeom prst="rect">
                <a:avLst/>
              </a:prstGeom>
              <a:blipFill>
                <a:blip r:embed="rId4"/>
                <a:stretch>
                  <a:fillRect l="-4138" r="-48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5C2BA-55C6-C6D6-A502-B73C8EF60F80}"/>
              </a:ext>
            </a:extLst>
          </p:cNvPr>
          <p:cNvCxnSpPr>
            <a:endCxn id="21" idx="0"/>
          </p:cNvCxnSpPr>
          <p:nvPr/>
        </p:nvCxnSpPr>
        <p:spPr>
          <a:xfrm>
            <a:off x="5811781" y="3200400"/>
            <a:ext cx="0" cy="105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29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How to do a page table lookup?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7EDAA-3CE5-5ACA-D94B-F5DFEDD479D6}"/>
              </a:ext>
            </a:extLst>
          </p:cNvPr>
          <p:cNvSpPr/>
          <p:nvPr/>
        </p:nvSpPr>
        <p:spPr>
          <a:xfrm>
            <a:off x="2514600" y="2590800"/>
            <a:ext cx="2705860" cy="2605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CFEA6E-C45F-5880-27EF-99ADFEE8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93391"/>
              </p:ext>
            </p:extLst>
          </p:nvPr>
        </p:nvGraphicFramePr>
        <p:xfrm>
          <a:off x="2590800" y="30480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613344843"/>
                    </a:ext>
                  </a:extLst>
                </a:gridCol>
                <a:gridCol w="1054510">
                  <a:extLst>
                    <a:ext uri="{9D8B030D-6E8A-4147-A177-3AD203B41FA5}">
                      <a16:colId xmlns:a16="http://schemas.microsoft.com/office/drawing/2014/main" val="165673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7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643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EC1C6F-9C78-C335-3B17-983CF36AEFFF}"/>
              </a:ext>
            </a:extLst>
          </p:cNvPr>
          <p:cNvSpPr txBox="1"/>
          <p:nvPr/>
        </p:nvSpPr>
        <p:spPr>
          <a:xfrm>
            <a:off x="2572130" y="2613336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6D22B-3D1B-907C-3E99-786545A81817}"/>
              </a:ext>
            </a:extLst>
          </p:cNvPr>
          <p:cNvSpPr/>
          <p:nvPr/>
        </p:nvSpPr>
        <p:spPr>
          <a:xfrm>
            <a:off x="2595282" y="2045349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20-bit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FE77D-AA81-8C02-3AF3-4C3911604EC6}"/>
              </a:ext>
            </a:extLst>
          </p:cNvPr>
          <p:cNvSpPr/>
          <p:nvPr/>
        </p:nvSpPr>
        <p:spPr>
          <a:xfrm>
            <a:off x="3200400" y="5636169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16-bit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C7A5D-27BF-1236-2F36-98AE2803836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95282" y="2197749"/>
            <a:ext cx="452718" cy="85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E8410E-96E6-8726-3500-269BFF3E69BE}"/>
              </a:ext>
            </a:extLst>
          </p:cNvPr>
          <p:cNvCxnSpPr>
            <a:cxnSpLocks/>
          </p:cNvCxnSpPr>
          <p:nvPr/>
        </p:nvCxnSpPr>
        <p:spPr>
          <a:xfrm flipH="1">
            <a:off x="4419600" y="4902200"/>
            <a:ext cx="76200" cy="73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B04D8-F6E4-B9D3-92F6-49820C1BF290}"/>
              </a:ext>
            </a:extLst>
          </p:cNvPr>
          <p:cNvCxnSpPr/>
          <p:nvPr/>
        </p:nvCxnSpPr>
        <p:spPr>
          <a:xfrm>
            <a:off x="5375822" y="2045349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D3AFE-FCC3-D33F-32A9-6182E5A6129B}"/>
              </a:ext>
            </a:extLst>
          </p:cNvPr>
          <p:cNvCxnSpPr/>
          <p:nvPr/>
        </p:nvCxnSpPr>
        <p:spPr>
          <a:xfrm>
            <a:off x="5059056" y="5636169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/>
              <p:nvPr/>
            </p:nvSpPr>
            <p:spPr>
              <a:xfrm>
                <a:off x="5368338" y="2059249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38" y="2059249"/>
                <a:ext cx="880882" cy="276999"/>
              </a:xfrm>
              <a:prstGeom prst="rect">
                <a:avLst/>
              </a:prstGeom>
              <a:blipFill>
                <a:blip r:embed="rId3"/>
                <a:stretch>
                  <a:fillRect l="-4861" r="-55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48C25-3688-E6CF-A78B-932846F1305C}"/>
                  </a:ext>
                </a:extLst>
              </p:cNvPr>
              <p:cNvSpPr txBox="1"/>
              <p:nvPr/>
            </p:nvSpPr>
            <p:spPr>
              <a:xfrm>
                <a:off x="5066540" y="5650069"/>
                <a:ext cx="880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48C25-3688-E6CF-A78B-932846F13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40" y="5650069"/>
                <a:ext cx="880882" cy="276999"/>
              </a:xfrm>
              <a:prstGeom prst="rect">
                <a:avLst/>
              </a:prstGeom>
              <a:blipFill>
                <a:blip r:embed="rId4"/>
                <a:stretch>
                  <a:fillRect l="-4138" r="-48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09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Example 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7EDAA-3CE5-5ACA-D94B-F5DFEDD479D6}"/>
              </a:ext>
            </a:extLst>
          </p:cNvPr>
          <p:cNvSpPr/>
          <p:nvPr/>
        </p:nvSpPr>
        <p:spPr>
          <a:xfrm>
            <a:off x="2514600" y="2590800"/>
            <a:ext cx="2705860" cy="2605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CFEA6E-C45F-5880-27EF-99ADFEE8AB8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0480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613344843"/>
                    </a:ext>
                  </a:extLst>
                </a:gridCol>
                <a:gridCol w="1054510">
                  <a:extLst>
                    <a:ext uri="{9D8B030D-6E8A-4147-A177-3AD203B41FA5}">
                      <a16:colId xmlns:a16="http://schemas.microsoft.com/office/drawing/2014/main" val="165673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7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643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EC1C6F-9C78-C335-3B17-983CF36AEFFF}"/>
              </a:ext>
            </a:extLst>
          </p:cNvPr>
          <p:cNvSpPr txBox="1"/>
          <p:nvPr/>
        </p:nvSpPr>
        <p:spPr>
          <a:xfrm>
            <a:off x="2572130" y="2613336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6D22B-3D1B-907C-3E99-786545A81817}"/>
              </a:ext>
            </a:extLst>
          </p:cNvPr>
          <p:cNvSpPr/>
          <p:nvPr/>
        </p:nvSpPr>
        <p:spPr>
          <a:xfrm>
            <a:off x="2595282" y="2045349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FE77D-AA81-8C02-3AF3-4C3911604EC6}"/>
              </a:ext>
            </a:extLst>
          </p:cNvPr>
          <p:cNvSpPr/>
          <p:nvPr/>
        </p:nvSpPr>
        <p:spPr>
          <a:xfrm>
            <a:off x="3200400" y="5636169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0x0004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C7A5D-27BF-1236-2F36-98AE2803836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95282" y="2197749"/>
            <a:ext cx="452718" cy="85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E8410E-96E6-8726-3500-269BFF3E69BE}"/>
              </a:ext>
            </a:extLst>
          </p:cNvPr>
          <p:cNvCxnSpPr>
            <a:cxnSpLocks/>
          </p:cNvCxnSpPr>
          <p:nvPr/>
        </p:nvCxnSpPr>
        <p:spPr>
          <a:xfrm flipH="1">
            <a:off x="4419600" y="4902200"/>
            <a:ext cx="76200" cy="73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B04D8-F6E4-B9D3-92F6-49820C1BF290}"/>
              </a:ext>
            </a:extLst>
          </p:cNvPr>
          <p:cNvCxnSpPr/>
          <p:nvPr/>
        </p:nvCxnSpPr>
        <p:spPr>
          <a:xfrm>
            <a:off x="5375822" y="2045349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D3AFE-FCC3-D33F-32A9-6182E5A6129B}"/>
              </a:ext>
            </a:extLst>
          </p:cNvPr>
          <p:cNvCxnSpPr/>
          <p:nvPr/>
        </p:nvCxnSpPr>
        <p:spPr>
          <a:xfrm>
            <a:off x="5059056" y="5636169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/>
              <p:nvPr/>
            </p:nvSpPr>
            <p:spPr>
              <a:xfrm>
                <a:off x="5368338" y="2059249"/>
                <a:ext cx="697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38" y="2059249"/>
                <a:ext cx="697307" cy="276999"/>
              </a:xfrm>
              <a:prstGeom prst="rect">
                <a:avLst/>
              </a:prstGeom>
              <a:blipFill>
                <a:blip r:embed="rId3"/>
                <a:stretch>
                  <a:fillRect l="-7895" r="-87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48C25-3688-E6CF-A78B-932846F1305C}"/>
                  </a:ext>
                </a:extLst>
              </p:cNvPr>
              <p:cNvSpPr txBox="1"/>
              <p:nvPr/>
            </p:nvSpPr>
            <p:spPr>
              <a:xfrm>
                <a:off x="5066540" y="5650069"/>
                <a:ext cx="697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648C25-3688-E6CF-A78B-932846F13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40" y="5650069"/>
                <a:ext cx="697307" cy="276999"/>
              </a:xfrm>
              <a:prstGeom prst="rect">
                <a:avLst/>
              </a:prstGeom>
              <a:blipFill>
                <a:blip r:embed="rId4"/>
                <a:stretch>
                  <a:fillRect l="-6957" r="-86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303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on a 32-bit machine with 256MB RAM and 4kB pages?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Virtual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28-bit Physical Address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7EDAA-3CE5-5ACA-D94B-F5DFEDD479D6}"/>
              </a:ext>
            </a:extLst>
          </p:cNvPr>
          <p:cNvSpPr/>
          <p:nvPr/>
        </p:nvSpPr>
        <p:spPr>
          <a:xfrm>
            <a:off x="2514600" y="2590800"/>
            <a:ext cx="2705860" cy="2605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CFEA6E-C45F-5880-27EF-99ADFEE8AB8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04800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613344843"/>
                    </a:ext>
                  </a:extLst>
                </a:gridCol>
                <a:gridCol w="1054510">
                  <a:extLst>
                    <a:ext uri="{9D8B030D-6E8A-4147-A177-3AD203B41FA5}">
                      <a16:colId xmlns:a16="http://schemas.microsoft.com/office/drawing/2014/main" val="165673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7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643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EC1C6F-9C78-C335-3B17-983CF36AEFFF}"/>
              </a:ext>
            </a:extLst>
          </p:cNvPr>
          <p:cNvSpPr txBox="1"/>
          <p:nvPr/>
        </p:nvSpPr>
        <p:spPr>
          <a:xfrm>
            <a:off x="2572130" y="2613336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6D22B-3D1B-907C-3E99-786545A81817}"/>
              </a:ext>
            </a:extLst>
          </p:cNvPr>
          <p:cNvSpPr/>
          <p:nvPr/>
        </p:nvSpPr>
        <p:spPr>
          <a:xfrm>
            <a:off x="2595282" y="2045349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0X00001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FE77D-AA81-8C02-3AF3-4C3911604EC6}"/>
              </a:ext>
            </a:extLst>
          </p:cNvPr>
          <p:cNvSpPr/>
          <p:nvPr/>
        </p:nvSpPr>
        <p:spPr>
          <a:xfrm>
            <a:off x="3200400" y="5636169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C7A5D-27BF-1236-2F36-98AE2803836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95282" y="2197749"/>
            <a:ext cx="452718" cy="85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E8410E-96E6-8726-3500-269BFF3E69BE}"/>
              </a:ext>
            </a:extLst>
          </p:cNvPr>
          <p:cNvCxnSpPr>
            <a:cxnSpLocks/>
          </p:cNvCxnSpPr>
          <p:nvPr/>
        </p:nvCxnSpPr>
        <p:spPr>
          <a:xfrm flipH="1">
            <a:off x="4419600" y="4902200"/>
            <a:ext cx="76200" cy="73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B04D8-F6E4-B9D3-92F6-49820C1BF290}"/>
              </a:ext>
            </a:extLst>
          </p:cNvPr>
          <p:cNvCxnSpPr/>
          <p:nvPr/>
        </p:nvCxnSpPr>
        <p:spPr>
          <a:xfrm>
            <a:off x="5375822" y="2045349"/>
            <a:ext cx="0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/>
              <p:nvPr/>
            </p:nvSpPr>
            <p:spPr>
              <a:xfrm>
                <a:off x="5368338" y="2059249"/>
                <a:ext cx="697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783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3BF87-2C93-4A08-E415-2F2EE05F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38" y="2059249"/>
                <a:ext cx="697307" cy="276999"/>
              </a:xfrm>
              <a:prstGeom prst="rect">
                <a:avLst/>
              </a:prstGeom>
              <a:blipFill>
                <a:blip r:embed="rId3"/>
                <a:stretch>
                  <a:fillRect l="-7895" r="-87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3C889E-4D35-FC56-C6C6-B27B1889E43E}"/>
              </a:ext>
            </a:extLst>
          </p:cNvPr>
          <p:cNvSpPr/>
          <p:nvPr/>
        </p:nvSpPr>
        <p:spPr>
          <a:xfrm>
            <a:off x="6065645" y="532690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5165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E8624-99A5-933B-8946-5A6685CE013A}"/>
              </a:ext>
            </a:extLst>
          </p:cNvPr>
          <p:cNvSpPr txBox="1"/>
          <p:nvPr/>
        </p:nvSpPr>
        <p:spPr>
          <a:xfrm>
            <a:off x="196464" y="1086973"/>
            <a:ext cx="871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64kB pages, how many bits do we use for the page offset?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7EDAA-3CE5-5ACA-D94B-F5DFEDD479D6}"/>
              </a:ext>
            </a:extLst>
          </p:cNvPr>
          <p:cNvSpPr/>
          <p:nvPr/>
        </p:nvSpPr>
        <p:spPr>
          <a:xfrm>
            <a:off x="2514600" y="2590800"/>
            <a:ext cx="2705860" cy="2605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C1C6F-9C78-C335-3B17-983CF36AEFFF}"/>
              </a:ext>
            </a:extLst>
          </p:cNvPr>
          <p:cNvSpPr txBox="1"/>
          <p:nvPr/>
        </p:nvSpPr>
        <p:spPr>
          <a:xfrm>
            <a:off x="2572130" y="2613336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6D22B-3D1B-907C-3E99-786545A81817}"/>
              </a:ext>
            </a:extLst>
          </p:cNvPr>
          <p:cNvSpPr/>
          <p:nvPr/>
        </p:nvSpPr>
        <p:spPr>
          <a:xfrm>
            <a:off x="2595282" y="2045349"/>
            <a:ext cx="3657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FE77D-AA81-8C02-3AF3-4C3911604EC6}"/>
              </a:ext>
            </a:extLst>
          </p:cNvPr>
          <p:cNvSpPr/>
          <p:nvPr/>
        </p:nvSpPr>
        <p:spPr>
          <a:xfrm>
            <a:off x="3200400" y="5636169"/>
            <a:ext cx="27432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C7A5D-27BF-1236-2F36-98AE2803836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95282" y="2197749"/>
            <a:ext cx="0" cy="3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E8410E-96E6-8726-3500-269BFF3E69BE}"/>
              </a:ext>
            </a:extLst>
          </p:cNvPr>
          <p:cNvCxnSpPr>
            <a:cxnSpLocks/>
          </p:cNvCxnSpPr>
          <p:nvPr/>
        </p:nvCxnSpPr>
        <p:spPr>
          <a:xfrm>
            <a:off x="4419600" y="5196152"/>
            <a:ext cx="0" cy="4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44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on: Page</a:t>
            </a:r>
            <a:r>
              <a:rPr lang="en-US" dirty="0"/>
              <a:t> </a:t>
            </a:r>
            <a:r>
              <a:rPr lang="en-US" sz="3600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82DA632-866C-F797-42EB-77156828C163}"/>
              </a:ext>
            </a:extLst>
          </p:cNvPr>
          <p:cNvSpPr txBox="1"/>
          <p:nvPr/>
        </p:nvSpPr>
        <p:spPr>
          <a:xfrm>
            <a:off x="241287" y="1020032"/>
            <a:ext cx="8673353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400" i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400" i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(PTEs)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pages.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D0819D5F-3455-C0A3-59BC-C1E17BE4808A}"/>
              </a:ext>
            </a:extLst>
          </p:cNvPr>
          <p:cNvGrpSpPr/>
          <p:nvPr/>
        </p:nvGrpSpPr>
        <p:grpSpPr>
          <a:xfrm>
            <a:off x="1983092" y="3951096"/>
            <a:ext cx="1619885" cy="705485"/>
            <a:chOff x="2568257" y="4895532"/>
            <a:chExt cx="1619885" cy="70548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9B405FA-D125-B40A-BD17-B0DF40BDCCEB}"/>
                </a:ext>
              </a:extLst>
            </p:cNvPr>
            <p:cNvSpPr/>
            <p:nvPr/>
          </p:nvSpPr>
          <p:spPr>
            <a:xfrm>
              <a:off x="2578100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F55A8F3-BDF3-4799-E229-136AF7B39BBA}"/>
                </a:ext>
              </a:extLst>
            </p:cNvPr>
            <p:cNvSpPr/>
            <p:nvPr/>
          </p:nvSpPr>
          <p:spPr>
            <a:xfrm>
              <a:off x="2578100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F81CDF30-A32A-A6BA-C3E3-310482A3CCF4}"/>
                </a:ext>
              </a:extLst>
            </p:cNvPr>
            <p:cNvSpPr/>
            <p:nvPr/>
          </p:nvSpPr>
          <p:spPr>
            <a:xfrm>
              <a:off x="2578100" y="5362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59B04DA4-B9C4-BF0D-D628-106D22803E9A}"/>
                </a:ext>
              </a:extLst>
            </p:cNvPr>
            <p:cNvSpPr/>
            <p:nvPr/>
          </p:nvSpPr>
          <p:spPr>
            <a:xfrm>
              <a:off x="2578100" y="5362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467113CA-942A-C1D8-3B14-3BB99186C0AA}"/>
                </a:ext>
              </a:extLst>
            </p:cNvPr>
            <p:cNvSpPr/>
            <p:nvPr/>
          </p:nvSpPr>
          <p:spPr>
            <a:xfrm>
              <a:off x="2578100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1659709D-1627-7DF6-D0F8-76260AFAC321}"/>
              </a:ext>
            </a:extLst>
          </p:cNvPr>
          <p:cNvSpPr txBox="1"/>
          <p:nvPr/>
        </p:nvSpPr>
        <p:spPr>
          <a:xfrm>
            <a:off x="2002474" y="3954080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756C9C0-5FEA-2B36-2898-6CB5856CDE7D}"/>
              </a:ext>
            </a:extLst>
          </p:cNvPr>
          <p:cNvSpPr/>
          <p:nvPr/>
        </p:nvSpPr>
        <p:spPr>
          <a:xfrm>
            <a:off x="1992935" y="2817939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A00CBC47-32E9-3213-DBAC-1B8925AC792A}"/>
              </a:ext>
            </a:extLst>
          </p:cNvPr>
          <p:cNvSpPr txBox="1"/>
          <p:nvPr/>
        </p:nvSpPr>
        <p:spPr>
          <a:xfrm>
            <a:off x="2002474" y="2811080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2556A685-C707-0FA5-C383-44C3BBAE3507}"/>
              </a:ext>
            </a:extLst>
          </p:cNvPr>
          <p:cNvGrpSpPr/>
          <p:nvPr/>
        </p:nvGrpSpPr>
        <p:grpSpPr>
          <a:xfrm>
            <a:off x="1983092" y="3036696"/>
            <a:ext cx="1619885" cy="934085"/>
            <a:chOff x="2568257" y="3981132"/>
            <a:chExt cx="1619885" cy="934085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E8939659-FBAF-98C9-2321-BF3BDD4FAA1A}"/>
                </a:ext>
              </a:extLst>
            </p:cNvPr>
            <p:cNvSpPr/>
            <p:nvPr/>
          </p:nvSpPr>
          <p:spPr>
            <a:xfrm>
              <a:off x="2578100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A24742FE-287B-A041-83F4-1A87F8042AD7}"/>
                </a:ext>
              </a:extLst>
            </p:cNvPr>
            <p:cNvSpPr/>
            <p:nvPr/>
          </p:nvSpPr>
          <p:spPr>
            <a:xfrm>
              <a:off x="2578100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BF8BF6E8-DA5A-9C8F-9E05-85497D6E7A84}"/>
                </a:ext>
              </a:extLst>
            </p:cNvPr>
            <p:cNvSpPr/>
            <p:nvPr/>
          </p:nvSpPr>
          <p:spPr>
            <a:xfrm>
              <a:off x="2578100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5FA44929-654A-897B-83A0-9FCE41F1906C}"/>
                </a:ext>
              </a:extLst>
            </p:cNvPr>
            <p:cNvSpPr/>
            <p:nvPr/>
          </p:nvSpPr>
          <p:spPr>
            <a:xfrm>
              <a:off x="2578100" y="4219574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1A5419A3-C3C0-2C0A-3511-CBA7E31D7D9E}"/>
                </a:ext>
              </a:extLst>
            </p:cNvPr>
            <p:cNvSpPr/>
            <p:nvPr/>
          </p:nvSpPr>
          <p:spPr>
            <a:xfrm>
              <a:off x="2578100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9622A4E8-6F6D-0027-C117-373D26E2FD7E}"/>
                </a:ext>
              </a:extLst>
            </p:cNvPr>
            <p:cNvSpPr/>
            <p:nvPr/>
          </p:nvSpPr>
          <p:spPr>
            <a:xfrm>
              <a:off x="2578100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BD3F5DE5-2026-B29D-D1BA-041C03236E1E}"/>
                </a:ext>
              </a:extLst>
            </p:cNvPr>
            <p:cNvSpPr/>
            <p:nvPr/>
          </p:nvSpPr>
          <p:spPr>
            <a:xfrm>
              <a:off x="2578100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0F9E08C0-AF35-93E9-4CA7-97FF2F409178}"/>
                </a:ext>
              </a:extLst>
            </p:cNvPr>
            <p:cNvSpPr/>
            <p:nvPr/>
          </p:nvSpPr>
          <p:spPr>
            <a:xfrm>
              <a:off x="2578100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3">
            <a:extLst>
              <a:ext uri="{FF2B5EF4-FFF2-40B4-BE49-F238E27FC236}">
                <a16:creationId xmlns:a16="http://schemas.microsoft.com/office/drawing/2014/main" id="{11C3E98E-E405-C34E-B1F4-7A683D6E2550}"/>
              </a:ext>
            </a:extLst>
          </p:cNvPr>
          <p:cNvSpPr txBox="1"/>
          <p:nvPr/>
        </p:nvSpPr>
        <p:spPr>
          <a:xfrm>
            <a:off x="2048365" y="4717960"/>
            <a:ext cx="1490980" cy="7391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ctr">
              <a:lnSpc>
                <a:spcPct val="96400"/>
              </a:lnSpc>
              <a:spcBef>
                <a:spcPts val="17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FB66A95-B67F-9DF7-A7CE-C0DAF39FC087}"/>
              </a:ext>
            </a:extLst>
          </p:cNvPr>
          <p:cNvSpPr txBox="1"/>
          <p:nvPr/>
        </p:nvSpPr>
        <p:spPr>
          <a:xfrm>
            <a:off x="5297622" y="1905000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6400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5">
            <a:extLst>
              <a:ext uri="{FF2B5EF4-FFF2-40B4-BE49-F238E27FC236}">
                <a16:creationId xmlns:a16="http://schemas.microsoft.com/office/drawing/2014/main" id="{8AEA3CF6-6684-EEB3-BBB6-BC8D87E740A3}"/>
              </a:ext>
            </a:extLst>
          </p:cNvPr>
          <p:cNvGrpSpPr/>
          <p:nvPr/>
        </p:nvGrpSpPr>
        <p:grpSpPr>
          <a:xfrm>
            <a:off x="2783192" y="2466436"/>
            <a:ext cx="2562860" cy="3295015"/>
            <a:chOff x="3368357" y="3410872"/>
            <a:chExt cx="2562860" cy="3295015"/>
          </a:xfrm>
        </p:grpSpPr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2E2779BA-1B67-F314-EFF2-FC6B902A6E31}"/>
                </a:ext>
              </a:extLst>
            </p:cNvPr>
            <p:cNvSpPr/>
            <p:nvPr/>
          </p:nvSpPr>
          <p:spPr>
            <a:xfrm>
              <a:off x="3403599" y="52546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10" h="1438909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4E317A61-BE9C-B8E7-55D1-2BFED683D174}"/>
                </a:ext>
              </a:extLst>
            </p:cNvPr>
            <p:cNvSpPr/>
            <p:nvPr/>
          </p:nvSpPr>
          <p:spPr>
            <a:xfrm>
              <a:off x="5845846" y="66346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20">
                  <a:moveTo>
                    <a:pt x="37939" y="0"/>
                  </a:moveTo>
                  <a:lnTo>
                    <a:pt x="0" y="66083"/>
                  </a:lnTo>
                  <a:lnTo>
                    <a:pt x="85053" y="70981"/>
                  </a:lnTo>
                  <a:lnTo>
                    <a:pt x="37939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4BF1BAE5-13CA-C8ED-11AD-0F69BB2884DE}"/>
                </a:ext>
              </a:extLst>
            </p:cNvPr>
            <p:cNvSpPr/>
            <p:nvPr/>
          </p:nvSpPr>
          <p:spPr>
            <a:xfrm>
              <a:off x="3403599" y="38982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3270F5DE-E3CB-C5BC-AD0A-DDCA1CDDDFD0}"/>
                </a:ext>
              </a:extLst>
            </p:cNvPr>
            <p:cNvSpPr/>
            <p:nvPr/>
          </p:nvSpPr>
          <p:spPr>
            <a:xfrm>
              <a:off x="5846169" y="38846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84730" y="0"/>
                  </a:moveTo>
                  <a:lnTo>
                    <a:pt x="0" y="8876"/>
                  </a:lnTo>
                  <a:lnTo>
                    <a:pt x="40993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DC2A5EDF-6958-E827-5D3A-C539AE38D468}"/>
                </a:ext>
              </a:extLst>
            </p:cNvPr>
            <p:cNvSpPr/>
            <p:nvPr/>
          </p:nvSpPr>
          <p:spPr>
            <a:xfrm>
              <a:off x="3428999" y="36628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DAC6098-2C61-E3FF-2CAD-ECDFAAAC62F5}"/>
                </a:ext>
              </a:extLst>
            </p:cNvPr>
            <p:cNvSpPr/>
            <p:nvPr/>
          </p:nvSpPr>
          <p:spPr>
            <a:xfrm>
              <a:off x="5847260" y="36398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1" y="73393"/>
                  </a:lnTo>
                  <a:lnTo>
                    <a:pt x="83639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B76C5958-19B2-1785-8AFB-634EE4E9897B}"/>
                </a:ext>
              </a:extLst>
            </p:cNvPr>
            <p:cNvSpPr/>
            <p:nvPr/>
          </p:nvSpPr>
          <p:spPr>
            <a:xfrm>
              <a:off x="3378199" y="3434145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B742C7A0-3364-343C-FFAF-1B1702700CBB}"/>
                </a:ext>
              </a:extLst>
            </p:cNvPr>
            <p:cNvSpPr/>
            <p:nvPr/>
          </p:nvSpPr>
          <p:spPr>
            <a:xfrm>
              <a:off x="5847326" y="34108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D478C4B9-2EBA-8CE6-295F-33EBC4A767EC}"/>
              </a:ext>
            </a:extLst>
          </p:cNvPr>
          <p:cNvSpPr txBox="1"/>
          <p:nvPr/>
        </p:nvSpPr>
        <p:spPr>
          <a:xfrm>
            <a:off x="5120561" y="3902075"/>
            <a:ext cx="1864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65C32EEC-A980-CF3C-15B0-0AF764C67A39}"/>
              </a:ext>
            </a:extLst>
          </p:cNvPr>
          <p:cNvSpPr txBox="1"/>
          <p:nvPr/>
        </p:nvSpPr>
        <p:spPr>
          <a:xfrm>
            <a:off x="1536834" y="2543175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80716641-3065-CC28-E5D3-F86CF6B7A4A2}"/>
              </a:ext>
            </a:extLst>
          </p:cNvPr>
          <p:cNvSpPr txBox="1"/>
          <p:nvPr/>
        </p:nvSpPr>
        <p:spPr>
          <a:xfrm>
            <a:off x="1688135" y="28179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07D7E81-4432-FFA1-9C02-DC9A8BC58462}"/>
              </a:ext>
            </a:extLst>
          </p:cNvPr>
          <p:cNvSpPr txBox="1"/>
          <p:nvPr/>
        </p:nvSpPr>
        <p:spPr>
          <a:xfrm>
            <a:off x="1688135" y="30465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E0F948D3-485A-1B7E-2299-94970EDD1961}"/>
              </a:ext>
            </a:extLst>
          </p:cNvPr>
          <p:cNvSpPr txBox="1"/>
          <p:nvPr/>
        </p:nvSpPr>
        <p:spPr>
          <a:xfrm>
            <a:off x="1688135" y="35037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48C47E99-E676-3657-EA21-262A7F30C80D}"/>
              </a:ext>
            </a:extLst>
          </p:cNvPr>
          <p:cNvSpPr txBox="1"/>
          <p:nvPr/>
        </p:nvSpPr>
        <p:spPr>
          <a:xfrm>
            <a:off x="1688135" y="37323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1D892E0F-B010-AD41-6D15-D3638A74ED01}"/>
              </a:ext>
            </a:extLst>
          </p:cNvPr>
          <p:cNvSpPr txBox="1"/>
          <p:nvPr/>
        </p:nvSpPr>
        <p:spPr>
          <a:xfrm>
            <a:off x="1688135" y="39609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46BBF52-3F6E-3F4A-1B4B-581590641F44}"/>
              </a:ext>
            </a:extLst>
          </p:cNvPr>
          <p:cNvSpPr txBox="1"/>
          <p:nvPr/>
        </p:nvSpPr>
        <p:spPr>
          <a:xfrm>
            <a:off x="1688135" y="44181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A5A1373-76C7-FCF4-1574-8BA6250F6ACA}"/>
              </a:ext>
            </a:extLst>
          </p:cNvPr>
          <p:cNvSpPr txBox="1"/>
          <p:nvPr/>
        </p:nvSpPr>
        <p:spPr>
          <a:xfrm>
            <a:off x="1688135" y="41895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EAF86EE9-793C-0519-4B32-A916E446FB54}"/>
              </a:ext>
            </a:extLst>
          </p:cNvPr>
          <p:cNvSpPr txBox="1"/>
          <p:nvPr/>
        </p:nvSpPr>
        <p:spPr>
          <a:xfrm>
            <a:off x="1688135" y="327513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6972F538-EEC0-5EF2-AEB6-90764673B89E}"/>
              </a:ext>
            </a:extLst>
          </p:cNvPr>
          <p:cNvSpPr txBox="1"/>
          <p:nvPr/>
        </p:nvSpPr>
        <p:spPr>
          <a:xfrm>
            <a:off x="2124209" y="2057757"/>
            <a:ext cx="1174750" cy="7391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065" marR="5080" algn="ctr">
              <a:lnSpc>
                <a:spcPct val="96400"/>
              </a:lnSpc>
              <a:spcBef>
                <a:spcPts val="17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 </a:t>
            </a: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 </a:t>
            </a: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A3699C3-E106-B8CF-81AF-A635C97601F9}"/>
              </a:ext>
            </a:extLst>
          </p:cNvPr>
          <p:cNvSpPr txBox="1"/>
          <p:nvPr/>
        </p:nvSpPr>
        <p:spPr>
          <a:xfrm>
            <a:off x="1158832" y="2783922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8" name="object 46">
            <a:extLst>
              <a:ext uri="{FF2B5EF4-FFF2-40B4-BE49-F238E27FC236}">
                <a16:creationId xmlns:a16="http://schemas.microsoft.com/office/drawing/2014/main" id="{4E13E9C1-9DE8-780F-499F-9A126AC82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24115"/>
              </p:ext>
            </p:extLst>
          </p:nvPr>
        </p:nvGraphicFramePr>
        <p:xfrm>
          <a:off x="5328257" y="2449624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bject 47">
            <a:extLst>
              <a:ext uri="{FF2B5EF4-FFF2-40B4-BE49-F238E27FC236}">
                <a16:creationId xmlns:a16="http://schemas.microsoft.com/office/drawing/2014/main" id="{A30FB830-A6D6-6EFA-85D7-9C3AEF466642}"/>
              </a:ext>
            </a:extLst>
          </p:cNvPr>
          <p:cNvSpPr txBox="1"/>
          <p:nvPr/>
        </p:nvSpPr>
        <p:spPr>
          <a:xfrm>
            <a:off x="1155657" y="4396821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8664630C-B283-EC65-CB18-CB38DEA3A9E7}"/>
              </a:ext>
            </a:extLst>
          </p:cNvPr>
          <p:cNvSpPr txBox="1"/>
          <p:nvPr/>
        </p:nvSpPr>
        <p:spPr>
          <a:xfrm>
            <a:off x="6780347" y="2453899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1" name="object 49">
            <a:extLst>
              <a:ext uri="{FF2B5EF4-FFF2-40B4-BE49-F238E27FC236}">
                <a16:creationId xmlns:a16="http://schemas.microsoft.com/office/drawing/2014/main" id="{9C8FEA93-2964-516A-4867-D5F65AA622F6}"/>
              </a:ext>
            </a:extLst>
          </p:cNvPr>
          <p:cNvGrpSpPr/>
          <p:nvPr/>
        </p:nvGrpSpPr>
        <p:grpSpPr>
          <a:xfrm>
            <a:off x="2761334" y="3138663"/>
            <a:ext cx="88900" cy="1460500"/>
            <a:chOff x="3346499" y="4083099"/>
            <a:chExt cx="88900" cy="1460500"/>
          </a:xfrm>
        </p:grpSpPr>
        <p:pic>
          <p:nvPicPr>
            <p:cNvPr id="52" name="object 50">
              <a:extLst>
                <a:ext uri="{FF2B5EF4-FFF2-40B4-BE49-F238E27FC236}">
                  <a16:creationId xmlns:a16="http://schemas.microsoft.com/office/drawing/2014/main" id="{235FD445-4684-76CA-616B-4E48954FB1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499" y="5454699"/>
              <a:ext cx="88799" cy="88799"/>
            </a:xfrm>
            <a:prstGeom prst="rect">
              <a:avLst/>
            </a:prstGeom>
          </p:spPr>
        </p:pic>
        <p:pic>
          <p:nvPicPr>
            <p:cNvPr id="53" name="object 51">
              <a:extLst>
                <a:ext uri="{FF2B5EF4-FFF2-40B4-BE49-F238E27FC236}">
                  <a16:creationId xmlns:a16="http://schemas.microsoft.com/office/drawing/2014/main" id="{25DB2E89-102D-3A38-FAB4-87C4347DF7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499" y="5226099"/>
              <a:ext cx="88799" cy="88799"/>
            </a:xfrm>
            <a:prstGeom prst="rect">
              <a:avLst/>
            </a:prstGeom>
          </p:spPr>
        </p:pic>
        <p:pic>
          <p:nvPicPr>
            <p:cNvPr id="54" name="object 52">
              <a:extLst>
                <a:ext uri="{FF2B5EF4-FFF2-40B4-BE49-F238E27FC236}">
                  <a16:creationId xmlns:a16="http://schemas.microsoft.com/office/drawing/2014/main" id="{20B37962-3FED-AF63-683D-E75765E5B7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499" y="4318050"/>
              <a:ext cx="88799" cy="88799"/>
            </a:xfrm>
            <a:prstGeom prst="rect">
              <a:avLst/>
            </a:prstGeom>
          </p:spPr>
        </p:pic>
        <p:pic>
          <p:nvPicPr>
            <p:cNvPr id="55" name="object 53">
              <a:extLst>
                <a:ext uri="{FF2B5EF4-FFF2-40B4-BE49-F238E27FC236}">
                  <a16:creationId xmlns:a16="http://schemas.microsoft.com/office/drawing/2014/main" id="{5E183A6A-210A-2235-3C85-DE131F3A6A8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6499" y="4083099"/>
              <a:ext cx="88799" cy="88799"/>
            </a:xfrm>
            <a:prstGeom prst="rect">
              <a:avLst/>
            </a:prstGeom>
          </p:spPr>
        </p:pic>
      </p:grpSp>
      <p:sp>
        <p:nvSpPr>
          <p:cNvPr id="56" name="object 54">
            <a:extLst>
              <a:ext uri="{FF2B5EF4-FFF2-40B4-BE49-F238E27FC236}">
                <a16:creationId xmlns:a16="http://schemas.microsoft.com/office/drawing/2014/main" id="{2D32F308-1299-503B-049C-6CE879612309}"/>
              </a:ext>
            </a:extLst>
          </p:cNvPr>
          <p:cNvSpPr txBox="1"/>
          <p:nvPr/>
        </p:nvSpPr>
        <p:spPr>
          <a:xfrm>
            <a:off x="6793047" y="3114299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905A7F34-F781-7318-2B16-EA5F55E2AFC5}"/>
              </a:ext>
            </a:extLst>
          </p:cNvPr>
          <p:cNvSpPr txBox="1"/>
          <p:nvPr/>
        </p:nvSpPr>
        <p:spPr>
          <a:xfrm>
            <a:off x="5345733" y="4500689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4406E816-495D-1055-99AC-21831E509B78}"/>
              </a:ext>
            </a:extLst>
          </p:cNvPr>
          <p:cNvSpPr txBox="1"/>
          <p:nvPr/>
        </p:nvSpPr>
        <p:spPr>
          <a:xfrm>
            <a:off x="5345733" y="481120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9B511770-3AB0-E7B7-8C95-A1826FD65A76}"/>
              </a:ext>
            </a:extLst>
          </p:cNvPr>
          <p:cNvSpPr txBox="1"/>
          <p:nvPr/>
        </p:nvSpPr>
        <p:spPr>
          <a:xfrm>
            <a:off x="5345733" y="543223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D2B4A48C-6D3F-B19B-72B7-E086114E285F}"/>
              </a:ext>
            </a:extLst>
          </p:cNvPr>
          <p:cNvSpPr txBox="1"/>
          <p:nvPr/>
        </p:nvSpPr>
        <p:spPr>
          <a:xfrm>
            <a:off x="5345733" y="5742748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5C13BB71-C76A-9F53-8B05-91BEB11DF893}"/>
              </a:ext>
            </a:extLst>
          </p:cNvPr>
          <p:cNvSpPr txBox="1"/>
          <p:nvPr/>
        </p:nvSpPr>
        <p:spPr>
          <a:xfrm>
            <a:off x="5345733" y="605326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2" name="object 60">
            <a:extLst>
              <a:ext uri="{FF2B5EF4-FFF2-40B4-BE49-F238E27FC236}">
                <a16:creationId xmlns:a16="http://schemas.microsoft.com/office/drawing/2014/main" id="{61966D68-DF54-7E79-9565-F10BD6952CDE}"/>
              </a:ext>
            </a:extLst>
          </p:cNvPr>
          <p:cNvGrpSpPr/>
          <p:nvPr/>
        </p:nvGrpSpPr>
        <p:grpSpPr>
          <a:xfrm>
            <a:off x="2761334" y="3138819"/>
            <a:ext cx="2584450" cy="2006600"/>
            <a:chOff x="3346499" y="4083255"/>
            <a:chExt cx="2584450" cy="2006600"/>
          </a:xfrm>
        </p:grpSpPr>
        <p:pic>
          <p:nvPicPr>
            <p:cNvPr id="63" name="object 61">
              <a:extLst>
                <a:ext uri="{FF2B5EF4-FFF2-40B4-BE49-F238E27FC236}">
                  <a16:creationId xmlns:a16="http://schemas.microsoft.com/office/drawing/2014/main" id="{AFF14F8A-EA74-8EC2-2419-09FB4167F3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499" y="4527244"/>
              <a:ext cx="88799" cy="88799"/>
            </a:xfrm>
            <a:prstGeom prst="rect">
              <a:avLst/>
            </a:prstGeom>
          </p:spPr>
        </p:pic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4E918A48-C65E-EEF7-7EE8-284D544BF639}"/>
                </a:ext>
              </a:extLst>
            </p:cNvPr>
            <p:cNvSpPr/>
            <p:nvPr/>
          </p:nvSpPr>
          <p:spPr>
            <a:xfrm>
              <a:off x="3365499" y="4578261"/>
              <a:ext cx="2543810" cy="1498600"/>
            </a:xfrm>
            <a:custGeom>
              <a:avLst/>
              <a:gdLst/>
              <a:ahLst/>
              <a:cxnLst/>
              <a:rect l="l" t="t" r="r" b="b"/>
              <a:pathLst>
                <a:path w="2543810" h="1498600">
                  <a:moveTo>
                    <a:pt x="0" y="0"/>
                  </a:moveTo>
                  <a:lnTo>
                    <a:pt x="2543515" y="1498407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7E1CB7C7-5555-833A-24B7-9C8C1AA5B727}"/>
                </a:ext>
              </a:extLst>
            </p:cNvPr>
            <p:cNvSpPr/>
            <p:nvPr/>
          </p:nvSpPr>
          <p:spPr>
            <a:xfrm>
              <a:off x="5845906" y="601805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38677" y="0"/>
                  </a:moveTo>
                  <a:lnTo>
                    <a:pt x="0" y="65655"/>
                  </a:lnTo>
                  <a:lnTo>
                    <a:pt x="84993" y="71504"/>
                  </a:lnTo>
                  <a:lnTo>
                    <a:pt x="3867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4">
              <a:extLst>
                <a:ext uri="{FF2B5EF4-FFF2-40B4-BE49-F238E27FC236}">
                  <a16:creationId xmlns:a16="http://schemas.microsoft.com/office/drawing/2014/main" id="{6CA4FEC4-0814-B19F-9A82-015975D2DA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499" y="4737150"/>
              <a:ext cx="88799" cy="88799"/>
            </a:xfrm>
            <a:prstGeom prst="rect">
              <a:avLst/>
            </a:prstGeom>
          </p:spPr>
        </p:pic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5391C8D9-4788-0A32-3EB4-5260D21D34A3}"/>
                </a:ext>
              </a:extLst>
            </p:cNvPr>
            <p:cNvSpPr/>
            <p:nvPr/>
          </p:nvSpPr>
          <p:spPr>
            <a:xfrm>
              <a:off x="3397250" y="4107035"/>
              <a:ext cx="2509520" cy="666750"/>
            </a:xfrm>
            <a:custGeom>
              <a:avLst/>
              <a:gdLst/>
              <a:ahLst/>
              <a:cxnLst/>
              <a:rect l="l" t="t" r="r" b="b"/>
              <a:pathLst>
                <a:path w="2509520" h="666750">
                  <a:moveTo>
                    <a:pt x="0" y="666578"/>
                  </a:moveTo>
                  <a:lnTo>
                    <a:pt x="2509101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E2AD3062-6D21-58CB-DD66-2FF770E4F9A3}"/>
                </a:ext>
              </a:extLst>
            </p:cNvPr>
            <p:cNvSpPr/>
            <p:nvPr/>
          </p:nvSpPr>
          <p:spPr>
            <a:xfrm>
              <a:off x="5847471" y="4083255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565" y="73644"/>
                  </a:lnTo>
                  <a:lnTo>
                    <a:pt x="83428" y="1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7">
            <a:extLst>
              <a:ext uri="{FF2B5EF4-FFF2-40B4-BE49-F238E27FC236}">
                <a16:creationId xmlns:a16="http://schemas.microsoft.com/office/drawing/2014/main" id="{E78A2585-154C-696A-666A-BE612FA59686}"/>
              </a:ext>
            </a:extLst>
          </p:cNvPr>
          <p:cNvSpPr txBox="1"/>
          <p:nvPr/>
        </p:nvSpPr>
        <p:spPr>
          <a:xfrm>
            <a:off x="5345733" y="5121718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E8E002AE-BA1A-51C6-E0AC-E5E42FF9D235}"/>
              </a:ext>
            </a:extLst>
          </p:cNvPr>
          <p:cNvSpPr txBox="1"/>
          <p:nvPr/>
        </p:nvSpPr>
        <p:spPr>
          <a:xfrm>
            <a:off x="722935" y="5769846"/>
            <a:ext cx="2841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How</a:t>
            </a:r>
            <a:r>
              <a:rPr sz="1600" i="1" spc="-10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many</a:t>
            </a:r>
            <a:r>
              <a:rPr sz="1600" i="1" spc="-5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page</a:t>
            </a:r>
            <a:r>
              <a:rPr sz="1600" i="1" spc="-5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tables</a:t>
            </a:r>
            <a:r>
              <a:rPr sz="1600" i="1" spc="-5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in</a:t>
            </a:r>
            <a:r>
              <a:rPr sz="1600" i="1" spc="-10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 Narrow Italic"/>
                <a:cs typeface="Arial Narrow Italic"/>
              </a:rPr>
              <a:t>the</a:t>
            </a:r>
            <a:r>
              <a:rPr sz="1600" i="1" spc="-5" dirty="0">
                <a:solidFill>
                  <a:srgbClr val="FF0000"/>
                </a:solidFill>
                <a:latin typeface="Arial Narrow Italic"/>
                <a:cs typeface="Arial Narrow Italic"/>
              </a:rPr>
              <a:t> </a:t>
            </a:r>
            <a:r>
              <a:rPr sz="1600" i="1" spc="-10" dirty="0">
                <a:solidFill>
                  <a:srgbClr val="FF0000"/>
                </a:solidFill>
                <a:latin typeface="Arial Narrow Italic"/>
                <a:cs typeface="Arial Narrow Italic"/>
              </a:rPr>
              <a:t>system?</a:t>
            </a:r>
            <a:endParaRPr sz="1600">
              <a:latin typeface="Arial Narrow Italic"/>
              <a:cs typeface="Arial Narrow Italic"/>
            </a:endParaRPr>
          </a:p>
        </p:txBody>
      </p:sp>
    </p:spTree>
    <p:extLst>
      <p:ext uri="{BB962C8B-B14F-4D97-AF65-F5344CB8AC3E}">
        <p14:creationId xmlns:p14="http://schemas.microsoft.com/office/powerpoint/2010/main" val="1357742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 With a Page 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3CA491C-8622-E9DD-D14A-634E110D2837}"/>
              </a:ext>
            </a:extLst>
          </p:cNvPr>
          <p:cNvSpPr txBox="1"/>
          <p:nvPr/>
        </p:nvSpPr>
        <p:spPr>
          <a:xfrm>
            <a:off x="3678061" y="1617792"/>
            <a:ext cx="2514600" cy="304800"/>
          </a:xfrm>
          <a:prstGeom prst="rect">
            <a:avLst/>
          </a:prstGeom>
          <a:solidFill>
            <a:srgbClr val="F5F5F5"/>
          </a:solidFill>
          <a:ln w="12700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359"/>
              </a:spcBef>
            </a:pPr>
            <a:r>
              <a:rPr sz="1400" b="1" dirty="0">
                <a:latin typeface="Arial Narrow Bold"/>
                <a:cs typeface="Arial Narrow Bold"/>
              </a:rPr>
              <a:t>Virtual</a:t>
            </a:r>
            <a:r>
              <a:rPr sz="1400" b="1" spc="-40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page</a:t>
            </a:r>
            <a:r>
              <a:rPr sz="1400" b="1" spc="-35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number</a:t>
            </a:r>
            <a:r>
              <a:rPr sz="1400" b="1" spc="-35" dirty="0">
                <a:latin typeface="Arial Narrow Bold"/>
                <a:cs typeface="Arial Narrow Bold"/>
              </a:rPr>
              <a:t> </a:t>
            </a:r>
            <a:r>
              <a:rPr sz="1400" b="1" spc="-10" dirty="0">
                <a:latin typeface="Arial Narrow Bold"/>
                <a:cs typeface="Arial Narrow Bold"/>
              </a:rPr>
              <a:t>(VPN)</a:t>
            </a:r>
            <a:endParaRPr sz="1400">
              <a:latin typeface="Arial Narrow Bold"/>
              <a:cs typeface="Arial Narrow Bold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46B0B-A234-C24A-49E8-40A25BCFDB92}"/>
              </a:ext>
            </a:extLst>
          </p:cNvPr>
          <p:cNvSpPr txBox="1"/>
          <p:nvPr/>
        </p:nvSpPr>
        <p:spPr>
          <a:xfrm>
            <a:off x="6192660" y="1617792"/>
            <a:ext cx="2133600" cy="304800"/>
          </a:xfrm>
          <a:prstGeom prst="rect">
            <a:avLst/>
          </a:prstGeom>
          <a:solidFill>
            <a:srgbClr val="DEDFF7"/>
          </a:solidFill>
          <a:ln w="1269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359"/>
              </a:spcBef>
            </a:pPr>
            <a:r>
              <a:rPr sz="1400" b="1" dirty="0">
                <a:latin typeface="Arial Narrow Bold"/>
                <a:cs typeface="Arial Narrow Bold"/>
              </a:rPr>
              <a:t>Virtual</a:t>
            </a:r>
            <a:r>
              <a:rPr sz="1400" b="1" spc="-45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page</a:t>
            </a:r>
            <a:r>
              <a:rPr sz="1400" b="1" spc="-35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offset</a:t>
            </a:r>
            <a:r>
              <a:rPr sz="1400" b="1" spc="-45" dirty="0">
                <a:latin typeface="Arial Narrow Bold"/>
                <a:cs typeface="Arial Narrow Bold"/>
              </a:rPr>
              <a:t> </a:t>
            </a:r>
            <a:r>
              <a:rPr sz="1400" b="1" spc="-10" dirty="0">
                <a:latin typeface="Arial Narrow Bold"/>
                <a:cs typeface="Arial Narrow Bold"/>
              </a:rPr>
              <a:t>(VPO)</a:t>
            </a:r>
            <a:endParaRPr sz="1400">
              <a:latin typeface="Arial Narrow Bold"/>
              <a:cs typeface="Arial Narrow Bold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43273AAE-4C6E-18BA-7F4D-2FA1A455CD70}"/>
              </a:ext>
            </a:extLst>
          </p:cNvPr>
          <p:cNvGrpSpPr/>
          <p:nvPr/>
        </p:nvGrpSpPr>
        <p:grpSpPr>
          <a:xfrm>
            <a:off x="3290711" y="2983042"/>
            <a:ext cx="2908300" cy="1231900"/>
            <a:chOff x="3822966" y="3662919"/>
            <a:chExt cx="2908300" cy="123190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16BB2FFE-DB93-2DDE-B89C-44D20D604E6D}"/>
                </a:ext>
              </a:extLst>
            </p:cNvPr>
            <p:cNvSpPr/>
            <p:nvPr/>
          </p:nvSpPr>
          <p:spPr>
            <a:xfrm>
              <a:off x="4210316" y="3669269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0" y="0"/>
                  </a:moveTo>
                  <a:lnTo>
                    <a:pt x="2514599" y="0"/>
                  </a:lnTo>
                  <a:lnTo>
                    <a:pt x="2514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0F0AC4BB-159E-ACEF-5036-940EEBC72DF6}"/>
                </a:ext>
              </a:extLst>
            </p:cNvPr>
            <p:cNvSpPr/>
            <p:nvPr/>
          </p:nvSpPr>
          <p:spPr>
            <a:xfrm>
              <a:off x="3829316" y="366926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BFC5386-CE60-2822-44DB-CEBE0603B290}"/>
                </a:ext>
              </a:extLst>
            </p:cNvPr>
            <p:cNvSpPr/>
            <p:nvPr/>
          </p:nvSpPr>
          <p:spPr>
            <a:xfrm>
              <a:off x="4210316" y="3974068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59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598" y="304800"/>
                  </a:lnTo>
                  <a:lnTo>
                    <a:pt x="2514598" y="0"/>
                  </a:lnTo>
                  <a:close/>
                </a:path>
              </a:pathLst>
            </a:custGeom>
            <a:solidFill>
              <a:srgbClr val="DCF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D7D7D954-0CFF-8903-4B27-5C305DC170B8}"/>
                </a:ext>
              </a:extLst>
            </p:cNvPr>
            <p:cNvSpPr/>
            <p:nvPr/>
          </p:nvSpPr>
          <p:spPr>
            <a:xfrm>
              <a:off x="4210316" y="3974068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0" y="0"/>
                  </a:moveTo>
                  <a:lnTo>
                    <a:pt x="2514599" y="0"/>
                  </a:lnTo>
                  <a:lnTo>
                    <a:pt x="2514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4FF36F5-F557-5ACB-B456-ECFB79F5E6A8}"/>
                </a:ext>
              </a:extLst>
            </p:cNvPr>
            <p:cNvSpPr/>
            <p:nvPr/>
          </p:nvSpPr>
          <p:spPr>
            <a:xfrm>
              <a:off x="3829316" y="3974068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DC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371DE982-15A6-0942-FA83-4A26D7EC0F73}"/>
                </a:ext>
              </a:extLst>
            </p:cNvPr>
            <p:cNvSpPr/>
            <p:nvPr/>
          </p:nvSpPr>
          <p:spPr>
            <a:xfrm>
              <a:off x="3829316" y="3974068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2431F8F-4549-B1C1-D193-32AC97DEAABC}"/>
                </a:ext>
              </a:extLst>
            </p:cNvPr>
            <p:cNvSpPr/>
            <p:nvPr/>
          </p:nvSpPr>
          <p:spPr>
            <a:xfrm>
              <a:off x="4210316" y="4278868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0" y="0"/>
                  </a:moveTo>
                  <a:lnTo>
                    <a:pt x="2514599" y="0"/>
                  </a:lnTo>
                  <a:lnTo>
                    <a:pt x="2514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A798A81-1E1D-1326-63EC-F08102DA0789}"/>
                </a:ext>
              </a:extLst>
            </p:cNvPr>
            <p:cNvSpPr/>
            <p:nvPr/>
          </p:nvSpPr>
          <p:spPr>
            <a:xfrm>
              <a:off x="3829316" y="4278868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1EB1D9F-CB11-6D2D-CA42-EAA7896E0B9C}"/>
                </a:ext>
              </a:extLst>
            </p:cNvPr>
            <p:cNvSpPr/>
            <p:nvPr/>
          </p:nvSpPr>
          <p:spPr>
            <a:xfrm>
              <a:off x="4210316" y="4583667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0" y="0"/>
                  </a:moveTo>
                  <a:lnTo>
                    <a:pt x="2514599" y="0"/>
                  </a:lnTo>
                  <a:lnTo>
                    <a:pt x="2514599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9DE1FA2-645A-A80C-9E02-25D814DE4ACE}"/>
                </a:ext>
              </a:extLst>
            </p:cNvPr>
            <p:cNvSpPr/>
            <p:nvPr/>
          </p:nvSpPr>
          <p:spPr>
            <a:xfrm>
              <a:off x="3829316" y="4583667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98FE8BC9-806F-4A03-151E-7D43432CF6D0}"/>
              </a:ext>
            </a:extLst>
          </p:cNvPr>
          <p:cNvSpPr txBox="1"/>
          <p:nvPr/>
        </p:nvSpPr>
        <p:spPr>
          <a:xfrm>
            <a:off x="3678061" y="5503990"/>
            <a:ext cx="2514600" cy="304800"/>
          </a:xfrm>
          <a:prstGeom prst="rect">
            <a:avLst/>
          </a:prstGeom>
          <a:solidFill>
            <a:srgbClr val="DCF3D8"/>
          </a:solidFill>
          <a:ln w="127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60"/>
              </a:spcBef>
            </a:pPr>
            <a:r>
              <a:rPr sz="1400" b="1" dirty="0">
                <a:latin typeface="Calibri"/>
                <a:cs typeface="Calibri"/>
              </a:rPr>
              <a:t>Physical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page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number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(PPN)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D9F39B3-2DEC-489F-B5C5-D72D9B7BEE40}"/>
              </a:ext>
            </a:extLst>
          </p:cNvPr>
          <p:cNvSpPr txBox="1"/>
          <p:nvPr/>
        </p:nvSpPr>
        <p:spPr>
          <a:xfrm>
            <a:off x="6192660" y="5503990"/>
            <a:ext cx="2133600" cy="304800"/>
          </a:xfrm>
          <a:prstGeom prst="rect">
            <a:avLst/>
          </a:prstGeom>
          <a:solidFill>
            <a:srgbClr val="DEDFF7"/>
          </a:solidFill>
          <a:ln w="1269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60"/>
              </a:spcBef>
            </a:pPr>
            <a:r>
              <a:rPr sz="1400" b="1" dirty="0">
                <a:latin typeface="Arial Narrow Bold"/>
                <a:cs typeface="Arial Narrow Bold"/>
              </a:rPr>
              <a:t>Physical</a:t>
            </a:r>
            <a:r>
              <a:rPr sz="1400" b="1" spc="-30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page</a:t>
            </a:r>
            <a:r>
              <a:rPr sz="1400" b="1" spc="-25" dirty="0">
                <a:latin typeface="Arial Narrow Bold"/>
                <a:cs typeface="Arial Narrow Bold"/>
              </a:rPr>
              <a:t> </a:t>
            </a:r>
            <a:r>
              <a:rPr sz="1400" b="1" dirty="0">
                <a:latin typeface="Arial Narrow Bold"/>
                <a:cs typeface="Arial Narrow Bold"/>
              </a:rPr>
              <a:t>offset</a:t>
            </a:r>
            <a:r>
              <a:rPr sz="1400" b="1" spc="-30" dirty="0">
                <a:latin typeface="Arial Narrow Bold"/>
                <a:cs typeface="Arial Narrow Bold"/>
              </a:rPr>
              <a:t> </a:t>
            </a:r>
            <a:r>
              <a:rPr sz="1400" b="1" spc="-20" dirty="0">
                <a:latin typeface="Arial Narrow Bold"/>
                <a:cs typeface="Arial Narrow Bold"/>
              </a:rPr>
              <a:t>(PPO)</a:t>
            </a:r>
            <a:endParaRPr sz="1400">
              <a:latin typeface="Arial Narrow Bold"/>
              <a:cs typeface="Arial Narrow Bold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41E4E9AB-AA05-8061-99E8-E7E51565C639}"/>
              </a:ext>
            </a:extLst>
          </p:cNvPr>
          <p:cNvSpPr txBox="1"/>
          <p:nvPr/>
        </p:nvSpPr>
        <p:spPr>
          <a:xfrm>
            <a:off x="3657600" y="1269811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Virtual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62B5EA10-99CC-C95E-2302-E81FE416EA3E}"/>
              </a:ext>
            </a:extLst>
          </p:cNvPr>
          <p:cNvSpPr txBox="1"/>
          <p:nvPr/>
        </p:nvSpPr>
        <p:spPr>
          <a:xfrm>
            <a:off x="3680601" y="5841810"/>
            <a:ext cx="157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Physical</a:t>
            </a:r>
            <a:r>
              <a:rPr sz="1800" b="1" i="1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B32F256C-216F-1743-5E07-D96BB80888E4}"/>
              </a:ext>
            </a:extLst>
          </p:cNvPr>
          <p:cNvGrpSpPr/>
          <p:nvPr/>
        </p:nvGrpSpPr>
        <p:grpSpPr>
          <a:xfrm>
            <a:off x="7199757" y="1910685"/>
            <a:ext cx="118110" cy="3594100"/>
            <a:chOff x="7732012" y="2590562"/>
            <a:chExt cx="118110" cy="359410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79A35648-8F2A-0FED-6327-1A74B5E3D869}"/>
                </a:ext>
              </a:extLst>
            </p:cNvPr>
            <p:cNvSpPr/>
            <p:nvPr/>
          </p:nvSpPr>
          <p:spPr>
            <a:xfrm>
              <a:off x="7790933" y="2603262"/>
              <a:ext cx="1905" cy="3556635"/>
            </a:xfrm>
            <a:custGeom>
              <a:avLst/>
              <a:gdLst/>
              <a:ahLst/>
              <a:cxnLst/>
              <a:rect l="l" t="t" r="r" b="b"/>
              <a:pathLst>
                <a:path w="1904" h="3556635">
                  <a:moveTo>
                    <a:pt x="1576" y="0"/>
                  </a:moveTo>
                  <a:lnTo>
                    <a:pt x="0" y="355619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33904967-0B2F-4CB0-3DCC-3C53BCC8C5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12" y="6068733"/>
              <a:ext cx="117909" cy="115929"/>
            </a:xfrm>
            <a:prstGeom prst="rect">
              <a:avLst/>
            </a:prstGeom>
          </p:spPr>
        </p:pic>
      </p:grpSp>
      <p:grpSp>
        <p:nvGrpSpPr>
          <p:cNvPr id="27" name="object 24">
            <a:extLst>
              <a:ext uri="{FF2B5EF4-FFF2-40B4-BE49-F238E27FC236}">
                <a16:creationId xmlns:a16="http://schemas.microsoft.com/office/drawing/2014/main" id="{34A56A43-DEF6-E546-2F93-9B92FA58D2A7}"/>
              </a:ext>
            </a:extLst>
          </p:cNvPr>
          <p:cNvGrpSpPr/>
          <p:nvPr/>
        </p:nvGrpSpPr>
        <p:grpSpPr>
          <a:xfrm>
            <a:off x="2682274" y="1757491"/>
            <a:ext cx="2311400" cy="3747770"/>
            <a:chOff x="3214529" y="2437368"/>
            <a:chExt cx="2311400" cy="3747770"/>
          </a:xfrm>
        </p:grpSpPr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5ADC456F-B073-8C2B-78AF-380528FFF2D8}"/>
                </a:ext>
              </a:extLst>
            </p:cNvPr>
            <p:cNvSpPr/>
            <p:nvPr/>
          </p:nvSpPr>
          <p:spPr>
            <a:xfrm>
              <a:off x="3227229" y="2450068"/>
              <a:ext cx="983615" cy="1676400"/>
            </a:xfrm>
            <a:custGeom>
              <a:avLst/>
              <a:gdLst/>
              <a:ahLst/>
              <a:cxnLst/>
              <a:rect l="l" t="t" r="r" b="b"/>
              <a:pathLst>
                <a:path w="983614" h="1676400">
                  <a:moveTo>
                    <a:pt x="983086" y="0"/>
                  </a:moveTo>
                  <a:lnTo>
                    <a:pt x="0" y="0"/>
                  </a:lnTo>
                  <a:lnTo>
                    <a:pt x="0" y="1676399"/>
                  </a:lnTo>
                  <a:lnTo>
                    <a:pt x="576882" y="16763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23FB99B3-F184-BBAD-F785-AD226CA6CF9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407" y="4067514"/>
              <a:ext cx="115909" cy="117908"/>
            </a:xfrm>
            <a:prstGeom prst="rect">
              <a:avLst/>
            </a:prstGeom>
          </p:spPr>
        </p:pic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034770D4-35DC-43DE-23F6-0C12296F753E}"/>
                </a:ext>
              </a:extLst>
            </p:cNvPr>
            <p:cNvSpPr/>
            <p:nvPr/>
          </p:nvSpPr>
          <p:spPr>
            <a:xfrm>
              <a:off x="5466843" y="4279662"/>
              <a:ext cx="1905" cy="1880235"/>
            </a:xfrm>
            <a:custGeom>
              <a:avLst/>
              <a:gdLst/>
              <a:ahLst/>
              <a:cxnLst/>
              <a:rect l="l" t="t" r="r" b="b"/>
              <a:pathLst>
                <a:path w="1904" h="1880235">
                  <a:moveTo>
                    <a:pt x="1566" y="0"/>
                  </a:moveTo>
                  <a:lnTo>
                    <a:pt x="0" y="187979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8">
              <a:extLst>
                <a:ext uri="{FF2B5EF4-FFF2-40B4-BE49-F238E27FC236}">
                  <a16:creationId xmlns:a16="http://schemas.microsoft.com/office/drawing/2014/main" id="{069BE806-A681-D50D-5DE7-D4E544ED5CA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7952" y="6068715"/>
              <a:ext cx="117908" cy="115947"/>
            </a:xfrm>
            <a:prstGeom prst="rect">
              <a:avLst/>
            </a:prstGeom>
          </p:spPr>
        </p:pic>
      </p:grpSp>
      <p:sp>
        <p:nvSpPr>
          <p:cNvPr id="32" name="object 29">
            <a:extLst>
              <a:ext uri="{FF2B5EF4-FFF2-40B4-BE49-F238E27FC236}">
                <a16:creationId xmlns:a16="http://schemas.microsoft.com/office/drawing/2014/main" id="{2A3D6836-E4C7-454C-BA32-D96C4C4364D2}"/>
              </a:ext>
            </a:extLst>
          </p:cNvPr>
          <p:cNvSpPr txBox="1"/>
          <p:nvPr/>
        </p:nvSpPr>
        <p:spPr>
          <a:xfrm>
            <a:off x="378223" y="1410659"/>
            <a:ext cx="1524000" cy="719455"/>
          </a:xfrm>
          <a:prstGeom prst="rect">
            <a:avLst/>
          </a:prstGeom>
          <a:solidFill>
            <a:srgbClr val="F5D2D1"/>
          </a:solidFill>
          <a:ln w="12699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89560" marR="277495" indent="-40005" algn="ctr">
              <a:lnSpc>
                <a:spcPct val="98200"/>
              </a:lnSpc>
              <a:spcBef>
                <a:spcPts val="340"/>
              </a:spcBef>
            </a:pPr>
            <a:r>
              <a:rPr sz="1400" b="1" dirty="0">
                <a:latin typeface="Calibri"/>
                <a:cs typeface="Calibri"/>
              </a:rPr>
              <a:t>Page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table </a:t>
            </a:r>
            <a:r>
              <a:rPr sz="1400" b="1" dirty="0">
                <a:latin typeface="Calibri"/>
                <a:cs typeface="Calibri"/>
              </a:rPr>
              <a:t>base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register (PTBR)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C9745445-3C2B-D658-505F-58D6D791D5E5}"/>
              </a:ext>
            </a:extLst>
          </p:cNvPr>
          <p:cNvGrpSpPr/>
          <p:nvPr/>
        </p:nvGrpSpPr>
        <p:grpSpPr>
          <a:xfrm>
            <a:off x="1127523" y="2117021"/>
            <a:ext cx="2372995" cy="2455545"/>
            <a:chOff x="1659778" y="2796898"/>
            <a:chExt cx="2372995" cy="2455545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DE13D992-0F8F-121F-3D78-4F9382EC50F2}"/>
                </a:ext>
              </a:extLst>
            </p:cNvPr>
            <p:cNvSpPr/>
            <p:nvPr/>
          </p:nvSpPr>
          <p:spPr>
            <a:xfrm>
              <a:off x="2559121" y="4126470"/>
              <a:ext cx="1461135" cy="1066800"/>
            </a:xfrm>
            <a:custGeom>
              <a:avLst/>
              <a:gdLst/>
              <a:ahLst/>
              <a:cxnLst/>
              <a:rect l="l" t="t" r="r" b="b"/>
              <a:pathLst>
                <a:path w="1461135" h="1066800">
                  <a:moveTo>
                    <a:pt x="1460694" y="0"/>
                  </a:moveTo>
                  <a:lnTo>
                    <a:pt x="1460694" y="1066799"/>
                  </a:lnTo>
                  <a:lnTo>
                    <a:pt x="0" y="10667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2">
              <a:extLst>
                <a:ext uri="{FF2B5EF4-FFF2-40B4-BE49-F238E27FC236}">
                  <a16:creationId xmlns:a16="http://schemas.microsoft.com/office/drawing/2014/main" id="{C1AEE161-BFF3-1B92-9C95-1599008ABD0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3916" y="5134315"/>
              <a:ext cx="115909" cy="117908"/>
            </a:xfrm>
            <a:prstGeom prst="rect">
              <a:avLst/>
            </a:prstGeom>
          </p:spPr>
        </p:pic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B78E2266-9AA4-C9FE-B1EB-669AC885BEAF}"/>
                </a:ext>
              </a:extLst>
            </p:cNvPr>
            <p:cNvSpPr/>
            <p:nvPr/>
          </p:nvSpPr>
          <p:spPr>
            <a:xfrm>
              <a:off x="1672478" y="2809598"/>
              <a:ext cx="2131695" cy="859790"/>
            </a:xfrm>
            <a:custGeom>
              <a:avLst/>
              <a:gdLst/>
              <a:ahLst/>
              <a:cxnLst/>
              <a:rect l="l" t="t" r="r" b="b"/>
              <a:pathLst>
                <a:path w="2131695" h="859789">
                  <a:moveTo>
                    <a:pt x="0" y="0"/>
                  </a:moveTo>
                  <a:lnTo>
                    <a:pt x="0" y="859668"/>
                  </a:lnTo>
                  <a:lnTo>
                    <a:pt x="2131631" y="859668"/>
                  </a:lnTo>
                </a:path>
              </a:pathLst>
            </a:custGeom>
            <a:ln w="25399">
              <a:solidFill>
                <a:srgbClr val="AB1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4">
              <a:extLst>
                <a:ext uri="{FF2B5EF4-FFF2-40B4-BE49-F238E27FC236}">
                  <a16:creationId xmlns:a16="http://schemas.microsoft.com/office/drawing/2014/main" id="{72EF2D6E-6731-3781-092C-DA480B86476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3406" y="3610312"/>
              <a:ext cx="115909" cy="117909"/>
            </a:xfrm>
            <a:prstGeom prst="rect">
              <a:avLst/>
            </a:prstGeom>
          </p:spPr>
        </p:pic>
      </p:grpSp>
      <p:sp>
        <p:nvSpPr>
          <p:cNvPr id="38" name="object 35">
            <a:extLst>
              <a:ext uri="{FF2B5EF4-FFF2-40B4-BE49-F238E27FC236}">
                <a16:creationId xmlns:a16="http://schemas.microsoft.com/office/drawing/2014/main" id="{D55AF37E-9AF0-03F4-C65F-D6FF404955E2}"/>
              </a:ext>
            </a:extLst>
          </p:cNvPr>
          <p:cNvSpPr txBox="1"/>
          <p:nvPr/>
        </p:nvSpPr>
        <p:spPr>
          <a:xfrm>
            <a:off x="3276161" y="2416395"/>
            <a:ext cx="2746375" cy="5734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Page</a:t>
            </a:r>
            <a:r>
              <a:rPr sz="1800" b="1" i="1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table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204"/>
              </a:spcBef>
              <a:tabLst>
                <a:tab pos="660400" algn="l"/>
              </a:tabLst>
            </a:pPr>
            <a:r>
              <a:rPr sz="1400" b="1" spc="-10" dirty="0">
                <a:latin typeface="Calibri"/>
                <a:cs typeface="Calibri"/>
              </a:rPr>
              <a:t>Valid</a:t>
            </a:r>
            <a:r>
              <a:rPr sz="1400" b="1" dirty="0">
                <a:latin typeface="Calibri"/>
                <a:cs typeface="Calibri"/>
              </a:rPr>
              <a:t>	Physical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page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number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(PPN)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2EF8B341-8E28-E3E1-F029-F77261B3AEDA}"/>
              </a:ext>
            </a:extLst>
          </p:cNvPr>
          <p:cNvSpPr txBox="1"/>
          <p:nvPr/>
        </p:nvSpPr>
        <p:spPr>
          <a:xfrm>
            <a:off x="1152923" y="2567184"/>
            <a:ext cx="152971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9055" marR="27305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solidFill>
                  <a:srgbClr val="990000"/>
                </a:solidFill>
                <a:latin typeface="Calibri"/>
                <a:cs typeface="Calibri"/>
              </a:rPr>
              <a:t>Page</a:t>
            </a:r>
            <a:r>
              <a:rPr sz="1200" b="1" spc="-3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990000"/>
                </a:solidFill>
                <a:latin typeface="Calibri"/>
                <a:cs typeface="Calibri"/>
              </a:rPr>
              <a:t>table</a:t>
            </a:r>
            <a:r>
              <a:rPr sz="1200" b="1" spc="-3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990000"/>
                </a:solidFill>
                <a:latin typeface="Calibri"/>
                <a:cs typeface="Calibri"/>
              </a:rPr>
              <a:t>address </a:t>
            </a:r>
            <a:r>
              <a:rPr sz="1200" b="1" dirty="0">
                <a:solidFill>
                  <a:srgbClr val="990000"/>
                </a:solidFill>
                <a:latin typeface="Calibri"/>
                <a:cs typeface="Calibri"/>
              </a:rPr>
              <a:t>for</a:t>
            </a:r>
            <a:r>
              <a:rPr sz="1200" b="1" spc="-2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990000"/>
                </a:solidFill>
                <a:latin typeface="Calibri"/>
                <a:cs typeface="Calibri"/>
              </a:rPr>
              <a:t>process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E916EF0E-4204-C89D-B08C-16F52B80793B}"/>
              </a:ext>
            </a:extLst>
          </p:cNvPr>
          <p:cNvSpPr txBox="1"/>
          <p:nvPr/>
        </p:nvSpPr>
        <p:spPr>
          <a:xfrm>
            <a:off x="416879" y="4182307"/>
            <a:ext cx="1525905" cy="657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8890" indent="571500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latin typeface="Calibri"/>
                <a:cs typeface="Calibri"/>
              </a:rPr>
              <a:t>Valid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bit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=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0: </a:t>
            </a:r>
            <a:r>
              <a:rPr sz="1400" b="1" dirty="0">
                <a:latin typeface="Calibri"/>
                <a:cs typeface="Calibri"/>
              </a:rPr>
              <a:t>page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0" dirty="0">
                <a:latin typeface="Calibri"/>
                <a:cs typeface="Calibri"/>
              </a:rPr>
              <a:t> memory</a:t>
            </a:r>
            <a:endParaRPr sz="1400">
              <a:latin typeface="Calibri"/>
              <a:cs typeface="Calibri"/>
            </a:endParaRPr>
          </a:p>
          <a:p>
            <a:pPr marL="659765">
              <a:lnSpc>
                <a:spcPts val="1660"/>
              </a:lnSpc>
            </a:pPr>
            <a:r>
              <a:rPr sz="1400" b="1" dirty="0">
                <a:latin typeface="Calibri"/>
                <a:cs typeface="Calibri"/>
              </a:rPr>
              <a:t>(page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fault)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050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Caching</a:t>
            </a:r>
            <a:r>
              <a:rPr lang="en-US" sz="3600" spc="-120" dirty="0"/>
              <a:t> </a:t>
            </a:r>
            <a:r>
              <a:rPr lang="en-US" sz="3600" spc="-10" dirty="0"/>
              <a:t>Translations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647695D-F807-2170-6253-31F1BD4F0657}"/>
              </a:ext>
            </a:extLst>
          </p:cNvPr>
          <p:cNvSpPr txBox="1"/>
          <p:nvPr/>
        </p:nvSpPr>
        <p:spPr>
          <a:xfrm>
            <a:off x="227839" y="942594"/>
            <a:ext cx="825309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624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spc="-7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Lookaside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spc="-8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CB312C89-2DDB-690F-B8AC-A29C46EB3B63}"/>
              </a:ext>
            </a:extLst>
          </p:cNvPr>
          <p:cNvGrpSpPr/>
          <p:nvPr/>
        </p:nvGrpSpPr>
        <p:grpSpPr>
          <a:xfrm>
            <a:off x="2538697" y="4926249"/>
            <a:ext cx="5356225" cy="1080770"/>
            <a:chOff x="2933666" y="5454186"/>
            <a:chExt cx="5356225" cy="108077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B291275-F05B-24A4-AFBD-5F8BD077ECC8}"/>
                </a:ext>
              </a:extLst>
            </p:cNvPr>
            <p:cNvSpPr/>
            <p:nvPr/>
          </p:nvSpPr>
          <p:spPr>
            <a:xfrm>
              <a:off x="2940651" y="5461171"/>
              <a:ext cx="5342255" cy="1066800"/>
            </a:xfrm>
            <a:custGeom>
              <a:avLst/>
              <a:gdLst/>
              <a:ahLst/>
              <a:cxnLst/>
              <a:rect l="l" t="t" r="r" b="b"/>
              <a:pathLst>
                <a:path w="5342255" h="1066800">
                  <a:moveTo>
                    <a:pt x="5341828" y="1066306"/>
                  </a:moveTo>
                  <a:lnTo>
                    <a:pt x="5341828" y="0"/>
                  </a:lnTo>
                </a:path>
                <a:path w="5342255" h="1066800">
                  <a:moveTo>
                    <a:pt x="5341828" y="0"/>
                  </a:moveTo>
                  <a:lnTo>
                    <a:pt x="0" y="0"/>
                  </a:lnTo>
                </a:path>
                <a:path w="5342255" h="1066800">
                  <a:moveTo>
                    <a:pt x="0" y="0"/>
                  </a:moveTo>
                  <a:lnTo>
                    <a:pt x="0" y="1066306"/>
                  </a:lnTo>
                </a:path>
                <a:path w="5342255" h="1066800">
                  <a:moveTo>
                    <a:pt x="0" y="1066306"/>
                  </a:moveTo>
                  <a:lnTo>
                    <a:pt x="5341828" y="1066306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4B1A892-69E2-AF82-F70C-B9B114DC2DFD}"/>
                </a:ext>
              </a:extLst>
            </p:cNvPr>
            <p:cNvSpPr/>
            <p:nvPr/>
          </p:nvSpPr>
          <p:spPr>
            <a:xfrm>
              <a:off x="8275492" y="6520828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4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E8887AA0-8460-F3CD-DB1B-88EA812A98D5}"/>
              </a:ext>
            </a:extLst>
          </p:cNvPr>
          <p:cNvSpPr txBox="1"/>
          <p:nvPr/>
        </p:nvSpPr>
        <p:spPr>
          <a:xfrm>
            <a:off x="2474521" y="4759077"/>
            <a:ext cx="27876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10" dirty="0">
                <a:latin typeface="Arial"/>
                <a:cs typeface="Arial"/>
              </a:rPr>
              <a:t>Valid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38C94F3-6D74-E372-CE75-A2A303C8D986}"/>
              </a:ext>
            </a:extLst>
          </p:cNvPr>
          <p:cNvSpPr txBox="1"/>
          <p:nvPr/>
        </p:nvSpPr>
        <p:spPr>
          <a:xfrm>
            <a:off x="3461543" y="4752393"/>
            <a:ext cx="22352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Tag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A72BFE2-6870-879D-A723-66713F43E7DB}"/>
              </a:ext>
            </a:extLst>
          </p:cNvPr>
          <p:cNvSpPr txBox="1"/>
          <p:nvPr/>
        </p:nvSpPr>
        <p:spPr>
          <a:xfrm>
            <a:off x="6059710" y="4755522"/>
            <a:ext cx="26860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0" dirty="0">
                <a:latin typeface="Arial"/>
                <a:cs typeface="Arial"/>
              </a:rPr>
              <a:t>Data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99F07131-A61F-5F49-D3CE-8666E92F841D}"/>
              </a:ext>
            </a:extLst>
          </p:cNvPr>
          <p:cNvGrpSpPr/>
          <p:nvPr/>
        </p:nvGrpSpPr>
        <p:grpSpPr>
          <a:xfrm>
            <a:off x="2539014" y="4929378"/>
            <a:ext cx="5358765" cy="1080770"/>
            <a:chOff x="2933983" y="5457315"/>
            <a:chExt cx="5358765" cy="108077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F490C3E-671E-EE38-29AA-C5B0CB5B8963}"/>
                </a:ext>
              </a:extLst>
            </p:cNvPr>
            <p:cNvSpPr/>
            <p:nvPr/>
          </p:nvSpPr>
          <p:spPr>
            <a:xfrm>
              <a:off x="2944317" y="6067272"/>
              <a:ext cx="5340350" cy="151130"/>
            </a:xfrm>
            <a:custGeom>
              <a:avLst/>
              <a:gdLst/>
              <a:ahLst/>
              <a:cxnLst/>
              <a:rect l="l" t="t" r="r" b="b"/>
              <a:pathLst>
                <a:path w="5340350" h="151129">
                  <a:moveTo>
                    <a:pt x="5339791" y="0"/>
                  </a:moveTo>
                  <a:lnTo>
                    <a:pt x="0" y="0"/>
                  </a:lnTo>
                  <a:lnTo>
                    <a:pt x="0" y="147383"/>
                  </a:lnTo>
                  <a:lnTo>
                    <a:pt x="0" y="151104"/>
                  </a:lnTo>
                  <a:lnTo>
                    <a:pt x="5338153" y="151104"/>
                  </a:lnTo>
                  <a:lnTo>
                    <a:pt x="5338153" y="147383"/>
                  </a:lnTo>
                  <a:lnTo>
                    <a:pt x="5339791" y="147383"/>
                  </a:lnTo>
                  <a:lnTo>
                    <a:pt x="533979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48240A7-2C85-DFC8-96D2-5E8BD6198D65}"/>
                </a:ext>
              </a:extLst>
            </p:cNvPr>
            <p:cNvSpPr/>
            <p:nvPr/>
          </p:nvSpPr>
          <p:spPr>
            <a:xfrm>
              <a:off x="2944327" y="6066771"/>
              <a:ext cx="5341620" cy="151765"/>
            </a:xfrm>
            <a:custGeom>
              <a:avLst/>
              <a:gdLst/>
              <a:ahLst/>
              <a:cxnLst/>
              <a:rect l="l" t="t" r="r" b="b"/>
              <a:pathLst>
                <a:path w="5341620" h="151764">
                  <a:moveTo>
                    <a:pt x="5338152" y="147979"/>
                  </a:moveTo>
                  <a:lnTo>
                    <a:pt x="5341440" y="0"/>
                  </a:lnTo>
                </a:path>
                <a:path w="5341620" h="151764">
                  <a:moveTo>
                    <a:pt x="5341440" y="0"/>
                  </a:moveTo>
                  <a:lnTo>
                    <a:pt x="0" y="0"/>
                  </a:lnTo>
                </a:path>
                <a:path w="5341620" h="151764">
                  <a:moveTo>
                    <a:pt x="0" y="0"/>
                  </a:moveTo>
                  <a:lnTo>
                    <a:pt x="0" y="151478"/>
                  </a:lnTo>
                </a:path>
                <a:path w="5341620" h="151764">
                  <a:moveTo>
                    <a:pt x="0" y="151478"/>
                  </a:moveTo>
                  <a:lnTo>
                    <a:pt x="5338152" y="151478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C3B314CC-493C-BD4A-49C0-ED70B6F4E295}"/>
                </a:ext>
              </a:extLst>
            </p:cNvPr>
            <p:cNvSpPr/>
            <p:nvPr/>
          </p:nvSpPr>
          <p:spPr>
            <a:xfrm>
              <a:off x="8275492" y="6211600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1B53D887-54DA-1850-FA3A-57EE70D6F1D2}"/>
                </a:ext>
              </a:extLst>
            </p:cNvPr>
            <p:cNvSpPr/>
            <p:nvPr/>
          </p:nvSpPr>
          <p:spPr>
            <a:xfrm>
              <a:off x="2940651" y="5464300"/>
              <a:ext cx="5342255" cy="1066800"/>
            </a:xfrm>
            <a:custGeom>
              <a:avLst/>
              <a:gdLst/>
              <a:ahLst/>
              <a:cxnLst/>
              <a:rect l="l" t="t" r="r" b="b"/>
              <a:pathLst>
                <a:path w="5342255" h="1066800">
                  <a:moveTo>
                    <a:pt x="5341828" y="148335"/>
                  </a:moveTo>
                  <a:lnTo>
                    <a:pt x="0" y="148335"/>
                  </a:lnTo>
                </a:path>
                <a:path w="5342255" h="1066800">
                  <a:moveTo>
                    <a:pt x="5341828" y="299528"/>
                  </a:moveTo>
                  <a:lnTo>
                    <a:pt x="0" y="299528"/>
                  </a:lnTo>
                </a:path>
                <a:path w="5342255" h="1066800">
                  <a:moveTo>
                    <a:pt x="5341828" y="450992"/>
                  </a:moveTo>
                  <a:lnTo>
                    <a:pt x="0" y="450992"/>
                  </a:lnTo>
                </a:path>
                <a:path w="5342255" h="1066800">
                  <a:moveTo>
                    <a:pt x="5341828" y="750450"/>
                  </a:moveTo>
                  <a:lnTo>
                    <a:pt x="55158" y="753949"/>
                  </a:lnTo>
                </a:path>
                <a:path w="5342255" h="1066800">
                  <a:moveTo>
                    <a:pt x="5341828" y="901928"/>
                  </a:moveTo>
                  <a:lnTo>
                    <a:pt x="0" y="905413"/>
                  </a:lnTo>
                </a:path>
                <a:path w="5342255" h="1066800">
                  <a:moveTo>
                    <a:pt x="131283" y="3555"/>
                  </a:moveTo>
                  <a:lnTo>
                    <a:pt x="131283" y="1066661"/>
                  </a:lnTo>
                </a:path>
                <a:path w="5342255" h="1066800">
                  <a:moveTo>
                    <a:pt x="1915464" y="0"/>
                  </a:moveTo>
                  <a:lnTo>
                    <a:pt x="1915464" y="1056891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E780FAF5-80B7-100A-80EC-231820F3F3B7}"/>
              </a:ext>
            </a:extLst>
          </p:cNvPr>
          <p:cNvSpPr txBox="1"/>
          <p:nvPr/>
        </p:nvSpPr>
        <p:spPr>
          <a:xfrm>
            <a:off x="5133627" y="1368498"/>
            <a:ext cx="1381125" cy="201295"/>
          </a:xfrm>
          <a:prstGeom prst="rect">
            <a:avLst/>
          </a:prstGeom>
          <a:ln w="13973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10"/>
              </a:spcBef>
            </a:pPr>
            <a:r>
              <a:rPr sz="850" dirty="0">
                <a:latin typeface="Arial"/>
                <a:cs typeface="Arial"/>
              </a:rPr>
              <a:t>Page</a:t>
            </a:r>
            <a:r>
              <a:rPr sz="850" spc="10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offset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1ADA0B95-0D71-050A-6F8A-B656B89C686D}"/>
              </a:ext>
            </a:extLst>
          </p:cNvPr>
          <p:cNvSpPr txBox="1"/>
          <p:nvPr/>
        </p:nvSpPr>
        <p:spPr>
          <a:xfrm>
            <a:off x="6404618" y="3616769"/>
            <a:ext cx="60642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Page</a:t>
            </a:r>
            <a:r>
              <a:rPr sz="850" spc="10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offset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913933B-A5EF-D26D-63F2-0FC221F8755E}"/>
              </a:ext>
            </a:extLst>
          </p:cNvPr>
          <p:cNvSpPr txBox="1"/>
          <p:nvPr/>
        </p:nvSpPr>
        <p:spPr>
          <a:xfrm>
            <a:off x="2970406" y="1368498"/>
            <a:ext cx="2163445" cy="201295"/>
          </a:xfrm>
          <a:prstGeom prst="rect">
            <a:avLst/>
          </a:prstGeom>
          <a:ln w="13973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210"/>
              </a:spcBef>
            </a:pPr>
            <a:r>
              <a:rPr sz="850" dirty="0">
                <a:latin typeface="Arial"/>
                <a:cs typeface="Arial"/>
              </a:rPr>
              <a:t>Virtual</a:t>
            </a:r>
            <a:r>
              <a:rPr sz="850" spc="10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page</a:t>
            </a:r>
            <a:r>
              <a:rPr sz="850" spc="14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D9AFD957-E73B-675A-D0F9-E939501AE249}"/>
              </a:ext>
            </a:extLst>
          </p:cNvPr>
          <p:cNvSpPr txBox="1"/>
          <p:nvPr/>
        </p:nvSpPr>
        <p:spPr>
          <a:xfrm>
            <a:off x="5424738" y="1974274"/>
            <a:ext cx="116459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Physical</a:t>
            </a:r>
            <a:r>
              <a:rPr sz="850" spc="1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page</a:t>
            </a:r>
            <a:r>
              <a:rPr sz="850" spc="13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4EB91BED-B157-6167-1A89-FEA28768D34D}"/>
              </a:ext>
            </a:extLst>
          </p:cNvPr>
          <p:cNvGrpSpPr/>
          <p:nvPr/>
        </p:nvGrpSpPr>
        <p:grpSpPr>
          <a:xfrm>
            <a:off x="2490532" y="1659298"/>
            <a:ext cx="4589780" cy="1404620"/>
            <a:chOff x="2885501" y="2187235"/>
            <a:chExt cx="4589780" cy="140462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FFCFB72E-1CEF-8013-2524-5BCC47D5F6BB}"/>
                </a:ext>
              </a:extLst>
            </p:cNvPr>
            <p:cNvSpPr/>
            <p:nvPr/>
          </p:nvSpPr>
          <p:spPr>
            <a:xfrm>
              <a:off x="2892486" y="2676368"/>
              <a:ext cx="4572635" cy="151765"/>
            </a:xfrm>
            <a:custGeom>
              <a:avLst/>
              <a:gdLst/>
              <a:ahLst/>
              <a:cxnLst/>
              <a:rect l="l" t="t" r="r" b="b"/>
              <a:pathLst>
                <a:path w="4572634" h="151764">
                  <a:moveTo>
                    <a:pt x="4568819" y="151463"/>
                  </a:moveTo>
                  <a:lnTo>
                    <a:pt x="4572256" y="0"/>
                  </a:lnTo>
                </a:path>
                <a:path w="4572634" h="151764">
                  <a:moveTo>
                    <a:pt x="4572256" y="0"/>
                  </a:moveTo>
                  <a:lnTo>
                    <a:pt x="0" y="0"/>
                  </a:lnTo>
                </a:path>
                <a:path w="4572634" h="151764">
                  <a:moveTo>
                    <a:pt x="0" y="0"/>
                  </a:moveTo>
                  <a:lnTo>
                    <a:pt x="0" y="151463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DDD61BA9-E9C7-CB75-88B9-7C3ECCB12CE0}"/>
                </a:ext>
              </a:extLst>
            </p:cNvPr>
            <p:cNvSpPr/>
            <p:nvPr/>
          </p:nvSpPr>
          <p:spPr>
            <a:xfrm>
              <a:off x="2892475" y="2821190"/>
              <a:ext cx="4579620" cy="13335"/>
            </a:xfrm>
            <a:custGeom>
              <a:avLst/>
              <a:gdLst/>
              <a:ahLst/>
              <a:cxnLst/>
              <a:rect l="l" t="t" r="r" b="b"/>
              <a:pathLst>
                <a:path w="4579620" h="13335">
                  <a:moveTo>
                    <a:pt x="4579251" y="6642"/>
                  </a:moveTo>
                  <a:lnTo>
                    <a:pt x="4577207" y="1943"/>
                  </a:lnTo>
                  <a:lnTo>
                    <a:pt x="4572266" y="0"/>
                  </a:lnTo>
                  <a:lnTo>
                    <a:pt x="0" y="0"/>
                  </a:lnTo>
                  <a:lnTo>
                    <a:pt x="0" y="13296"/>
                  </a:lnTo>
                  <a:lnTo>
                    <a:pt x="4572266" y="13296"/>
                  </a:lnTo>
                  <a:lnTo>
                    <a:pt x="4577207" y="11353"/>
                  </a:lnTo>
                  <a:lnTo>
                    <a:pt x="4579251" y="6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31FD6F2F-5A7F-E03E-E5C9-EF99BB305BBA}"/>
                </a:ext>
              </a:extLst>
            </p:cNvPr>
            <p:cNvSpPr/>
            <p:nvPr/>
          </p:nvSpPr>
          <p:spPr>
            <a:xfrm>
              <a:off x="7454319" y="2820845"/>
              <a:ext cx="17780" cy="162560"/>
            </a:xfrm>
            <a:custGeom>
              <a:avLst/>
              <a:gdLst/>
              <a:ahLst/>
              <a:cxnLst/>
              <a:rect l="l" t="t" r="r" b="b"/>
              <a:pathLst>
                <a:path w="17779" h="162560">
                  <a:moveTo>
                    <a:pt x="0" y="162085"/>
                  </a:moveTo>
                  <a:lnTo>
                    <a:pt x="17410" y="162085"/>
                  </a:lnTo>
                </a:path>
                <a:path w="17779" h="162560">
                  <a:moveTo>
                    <a:pt x="8705" y="0"/>
                  </a:moveTo>
                  <a:lnTo>
                    <a:pt x="8705" y="158592"/>
                  </a:lnTo>
                </a:path>
              </a:pathLst>
            </a:custGeom>
            <a:ln w="6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E74AF992-28E3-ADF7-4F97-1B3CD68CFF6D}"/>
                </a:ext>
              </a:extLst>
            </p:cNvPr>
            <p:cNvSpPr/>
            <p:nvPr/>
          </p:nvSpPr>
          <p:spPr>
            <a:xfrm>
              <a:off x="2895789" y="2821182"/>
              <a:ext cx="4569460" cy="13335"/>
            </a:xfrm>
            <a:custGeom>
              <a:avLst/>
              <a:gdLst/>
              <a:ahLst/>
              <a:cxnLst/>
              <a:rect l="l" t="t" r="r" b="b"/>
              <a:pathLst>
                <a:path w="4569459" h="13335">
                  <a:moveTo>
                    <a:pt x="0" y="13298"/>
                  </a:moveTo>
                  <a:lnTo>
                    <a:pt x="4568953" y="13298"/>
                  </a:lnTo>
                  <a:lnTo>
                    <a:pt x="4568953" y="0"/>
                  </a:lnTo>
                  <a:lnTo>
                    <a:pt x="0" y="0"/>
                  </a:lnTo>
                  <a:lnTo>
                    <a:pt x="0" y="13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0000549-E19B-2959-40FD-3CFD53FED10B}"/>
                </a:ext>
              </a:extLst>
            </p:cNvPr>
            <p:cNvSpPr/>
            <p:nvPr/>
          </p:nvSpPr>
          <p:spPr>
            <a:xfrm>
              <a:off x="2895789" y="2827831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0"/>
                  </a:moveTo>
                  <a:lnTo>
                    <a:pt x="0" y="151606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C31F59C0-C22D-ABF3-7D25-955F41E4D316}"/>
                </a:ext>
              </a:extLst>
            </p:cNvPr>
            <p:cNvSpPr/>
            <p:nvPr/>
          </p:nvSpPr>
          <p:spPr>
            <a:xfrm>
              <a:off x="2895789" y="2976113"/>
              <a:ext cx="4569460" cy="0"/>
            </a:xfrm>
            <a:custGeom>
              <a:avLst/>
              <a:gdLst/>
              <a:ahLst/>
              <a:cxnLst/>
              <a:rect l="l" t="t" r="r" b="b"/>
              <a:pathLst>
                <a:path w="4569459">
                  <a:moveTo>
                    <a:pt x="0" y="0"/>
                  </a:moveTo>
                  <a:lnTo>
                    <a:pt x="4568953" y="0"/>
                  </a:lnTo>
                </a:path>
              </a:pathLst>
            </a:custGeom>
            <a:ln w="6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0ADB6FAC-270E-24C1-05ED-76870E17A822}"/>
                </a:ext>
              </a:extLst>
            </p:cNvPr>
            <p:cNvSpPr/>
            <p:nvPr/>
          </p:nvSpPr>
          <p:spPr>
            <a:xfrm>
              <a:off x="2895789" y="2979438"/>
              <a:ext cx="4569460" cy="151130"/>
            </a:xfrm>
            <a:custGeom>
              <a:avLst/>
              <a:gdLst/>
              <a:ahLst/>
              <a:cxnLst/>
              <a:rect l="l" t="t" r="r" b="b"/>
              <a:pathLst>
                <a:path w="4569459" h="151130">
                  <a:moveTo>
                    <a:pt x="4568954" y="0"/>
                  </a:moveTo>
                  <a:lnTo>
                    <a:pt x="0" y="0"/>
                  </a:lnTo>
                  <a:lnTo>
                    <a:pt x="0" y="151037"/>
                  </a:lnTo>
                  <a:lnTo>
                    <a:pt x="4565516" y="151037"/>
                  </a:lnTo>
                  <a:lnTo>
                    <a:pt x="45689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268866C3-ED82-477F-257C-6C3DA8940FBD}"/>
                </a:ext>
              </a:extLst>
            </p:cNvPr>
            <p:cNvSpPr/>
            <p:nvPr/>
          </p:nvSpPr>
          <p:spPr>
            <a:xfrm>
              <a:off x="2895789" y="2979438"/>
              <a:ext cx="4569460" cy="151130"/>
            </a:xfrm>
            <a:custGeom>
              <a:avLst/>
              <a:gdLst/>
              <a:ahLst/>
              <a:cxnLst/>
              <a:rect l="l" t="t" r="r" b="b"/>
              <a:pathLst>
                <a:path w="4569459" h="151130">
                  <a:moveTo>
                    <a:pt x="4565516" y="151037"/>
                  </a:moveTo>
                  <a:lnTo>
                    <a:pt x="4568953" y="0"/>
                  </a:lnTo>
                </a:path>
                <a:path w="4569459" h="151130">
                  <a:moveTo>
                    <a:pt x="4568953" y="0"/>
                  </a:moveTo>
                  <a:lnTo>
                    <a:pt x="0" y="0"/>
                  </a:lnTo>
                </a:path>
                <a:path w="4569459" h="151130">
                  <a:moveTo>
                    <a:pt x="0" y="0"/>
                  </a:moveTo>
                  <a:lnTo>
                    <a:pt x="0" y="151037"/>
                  </a:lnTo>
                </a:path>
                <a:path w="4569459" h="151130">
                  <a:moveTo>
                    <a:pt x="0" y="151037"/>
                  </a:moveTo>
                  <a:lnTo>
                    <a:pt x="4568953" y="151037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996D8B2D-19C1-5CC8-B5A6-138252683773}"/>
                </a:ext>
              </a:extLst>
            </p:cNvPr>
            <p:cNvSpPr/>
            <p:nvPr/>
          </p:nvSpPr>
          <p:spPr>
            <a:xfrm>
              <a:off x="7457756" y="3123826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BD5F85B6-61CE-9483-ABF2-73260B1B9B29}"/>
                </a:ext>
              </a:extLst>
            </p:cNvPr>
            <p:cNvSpPr/>
            <p:nvPr/>
          </p:nvSpPr>
          <p:spPr>
            <a:xfrm>
              <a:off x="2892486" y="3130475"/>
              <a:ext cx="4572635" cy="151765"/>
            </a:xfrm>
            <a:custGeom>
              <a:avLst/>
              <a:gdLst/>
              <a:ahLst/>
              <a:cxnLst/>
              <a:rect l="l" t="t" r="r" b="b"/>
              <a:pathLst>
                <a:path w="4572634" h="151764">
                  <a:moveTo>
                    <a:pt x="4568819" y="151463"/>
                  </a:moveTo>
                  <a:lnTo>
                    <a:pt x="4572256" y="0"/>
                  </a:lnTo>
                </a:path>
                <a:path w="4572634" h="151764">
                  <a:moveTo>
                    <a:pt x="4572256" y="0"/>
                  </a:moveTo>
                  <a:lnTo>
                    <a:pt x="0" y="0"/>
                  </a:lnTo>
                </a:path>
                <a:path w="4572634" h="151764">
                  <a:moveTo>
                    <a:pt x="0" y="0"/>
                  </a:moveTo>
                  <a:lnTo>
                    <a:pt x="0" y="151463"/>
                  </a:lnTo>
                </a:path>
                <a:path w="4572634" h="151764">
                  <a:moveTo>
                    <a:pt x="0" y="151463"/>
                  </a:moveTo>
                  <a:lnTo>
                    <a:pt x="4572256" y="151463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7B38A0BD-ADE3-08F5-95EF-59DAAEAE0863}"/>
                </a:ext>
              </a:extLst>
            </p:cNvPr>
            <p:cNvSpPr/>
            <p:nvPr/>
          </p:nvSpPr>
          <p:spPr>
            <a:xfrm>
              <a:off x="7457756" y="3275290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4B2A6294-A19A-FC4C-2EBA-11B6D8ADDB6A}"/>
                </a:ext>
              </a:extLst>
            </p:cNvPr>
            <p:cNvSpPr/>
            <p:nvPr/>
          </p:nvSpPr>
          <p:spPr>
            <a:xfrm>
              <a:off x="2892486" y="3281939"/>
              <a:ext cx="4572635" cy="151765"/>
            </a:xfrm>
            <a:custGeom>
              <a:avLst/>
              <a:gdLst/>
              <a:ahLst/>
              <a:cxnLst/>
              <a:rect l="l" t="t" r="r" b="b"/>
              <a:pathLst>
                <a:path w="4572634" h="151764">
                  <a:moveTo>
                    <a:pt x="4568819" y="151463"/>
                  </a:moveTo>
                  <a:lnTo>
                    <a:pt x="4572256" y="0"/>
                  </a:lnTo>
                </a:path>
                <a:path w="4572634" h="151764">
                  <a:moveTo>
                    <a:pt x="4572256" y="0"/>
                  </a:moveTo>
                  <a:lnTo>
                    <a:pt x="0" y="0"/>
                  </a:lnTo>
                </a:path>
                <a:path w="4572634" h="151764">
                  <a:moveTo>
                    <a:pt x="0" y="0"/>
                  </a:moveTo>
                  <a:lnTo>
                    <a:pt x="0" y="151463"/>
                  </a:lnTo>
                </a:path>
                <a:path w="4572634" h="151764">
                  <a:moveTo>
                    <a:pt x="0" y="151463"/>
                  </a:moveTo>
                  <a:lnTo>
                    <a:pt x="4572256" y="151463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B4DF30E8-AD03-D22B-2192-AB01075BB209}"/>
                </a:ext>
              </a:extLst>
            </p:cNvPr>
            <p:cNvSpPr/>
            <p:nvPr/>
          </p:nvSpPr>
          <p:spPr>
            <a:xfrm>
              <a:off x="7457756" y="3426754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B083710E-8B3C-10D9-1400-CDF7EDCE88C1}"/>
                </a:ext>
              </a:extLst>
            </p:cNvPr>
            <p:cNvSpPr/>
            <p:nvPr/>
          </p:nvSpPr>
          <p:spPr>
            <a:xfrm>
              <a:off x="2895789" y="3433403"/>
              <a:ext cx="4569460" cy="151765"/>
            </a:xfrm>
            <a:custGeom>
              <a:avLst/>
              <a:gdLst/>
              <a:ahLst/>
              <a:cxnLst/>
              <a:rect l="l" t="t" r="r" b="b"/>
              <a:pathLst>
                <a:path w="4569459" h="151764">
                  <a:moveTo>
                    <a:pt x="4565516" y="151463"/>
                  </a:moveTo>
                  <a:lnTo>
                    <a:pt x="4568953" y="0"/>
                  </a:lnTo>
                </a:path>
                <a:path w="4569459" h="151764">
                  <a:moveTo>
                    <a:pt x="4568953" y="0"/>
                  </a:moveTo>
                  <a:lnTo>
                    <a:pt x="0" y="0"/>
                  </a:lnTo>
                </a:path>
                <a:path w="4569459" h="151764">
                  <a:moveTo>
                    <a:pt x="0" y="0"/>
                  </a:moveTo>
                  <a:lnTo>
                    <a:pt x="0" y="151463"/>
                  </a:lnTo>
                </a:path>
                <a:path w="4569459" h="151764">
                  <a:moveTo>
                    <a:pt x="0" y="151463"/>
                  </a:moveTo>
                  <a:lnTo>
                    <a:pt x="4568953" y="151463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1A114319-1623-9098-F68D-B6C321563143}"/>
                </a:ext>
              </a:extLst>
            </p:cNvPr>
            <p:cNvSpPr/>
            <p:nvPr/>
          </p:nvSpPr>
          <p:spPr>
            <a:xfrm>
              <a:off x="7457756" y="3578218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F555E7A9-8A6D-28EE-FBD3-B9010EAC7DA5}"/>
                </a:ext>
              </a:extLst>
            </p:cNvPr>
            <p:cNvSpPr/>
            <p:nvPr/>
          </p:nvSpPr>
          <p:spPr>
            <a:xfrm>
              <a:off x="5304286" y="2676368"/>
              <a:ext cx="3810" cy="905510"/>
            </a:xfrm>
            <a:custGeom>
              <a:avLst/>
              <a:gdLst/>
              <a:ahLst/>
              <a:cxnLst/>
              <a:rect l="l" t="t" r="r" b="b"/>
              <a:pathLst>
                <a:path w="3810" h="905510">
                  <a:moveTo>
                    <a:pt x="0" y="0"/>
                  </a:moveTo>
                  <a:lnTo>
                    <a:pt x="3736" y="90537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09D6F693-7DEE-A857-0F1E-A79C9AF1502C}"/>
                </a:ext>
              </a:extLst>
            </p:cNvPr>
            <p:cNvSpPr/>
            <p:nvPr/>
          </p:nvSpPr>
          <p:spPr>
            <a:xfrm>
              <a:off x="2930354" y="3028646"/>
              <a:ext cx="52069" cy="52705"/>
            </a:xfrm>
            <a:custGeom>
              <a:avLst/>
              <a:gdLst/>
              <a:ahLst/>
              <a:cxnLst/>
              <a:rect l="l" t="t" r="r" b="b"/>
              <a:pathLst>
                <a:path w="52069" h="52705">
                  <a:moveTo>
                    <a:pt x="31262" y="0"/>
                  </a:moveTo>
                  <a:lnTo>
                    <a:pt x="20592" y="0"/>
                  </a:lnTo>
                  <a:lnTo>
                    <a:pt x="17290" y="3413"/>
                  </a:lnTo>
                  <a:lnTo>
                    <a:pt x="13972" y="3413"/>
                  </a:lnTo>
                  <a:lnTo>
                    <a:pt x="10296" y="6542"/>
                  </a:lnTo>
                  <a:lnTo>
                    <a:pt x="6993" y="9670"/>
                  </a:lnTo>
                  <a:lnTo>
                    <a:pt x="3676" y="9670"/>
                  </a:lnTo>
                  <a:lnTo>
                    <a:pt x="3676" y="13226"/>
                  </a:lnTo>
                  <a:lnTo>
                    <a:pt x="0" y="19768"/>
                  </a:lnTo>
                  <a:lnTo>
                    <a:pt x="0" y="32710"/>
                  </a:lnTo>
                  <a:lnTo>
                    <a:pt x="3676" y="39394"/>
                  </a:lnTo>
                  <a:lnTo>
                    <a:pt x="3676" y="42808"/>
                  </a:lnTo>
                  <a:lnTo>
                    <a:pt x="6993" y="42808"/>
                  </a:lnTo>
                  <a:lnTo>
                    <a:pt x="13972" y="49492"/>
                  </a:lnTo>
                  <a:lnTo>
                    <a:pt x="17290" y="49492"/>
                  </a:lnTo>
                  <a:lnTo>
                    <a:pt x="20592" y="52621"/>
                  </a:lnTo>
                  <a:lnTo>
                    <a:pt x="27586" y="52621"/>
                  </a:lnTo>
                  <a:lnTo>
                    <a:pt x="24269" y="49492"/>
                  </a:lnTo>
                  <a:lnTo>
                    <a:pt x="31262" y="52621"/>
                  </a:lnTo>
                  <a:lnTo>
                    <a:pt x="34565" y="49492"/>
                  </a:lnTo>
                  <a:lnTo>
                    <a:pt x="37883" y="49492"/>
                  </a:lnTo>
                  <a:lnTo>
                    <a:pt x="44861" y="42808"/>
                  </a:lnTo>
                  <a:lnTo>
                    <a:pt x="48538" y="42808"/>
                  </a:lnTo>
                  <a:lnTo>
                    <a:pt x="48538" y="39394"/>
                  </a:lnTo>
                  <a:lnTo>
                    <a:pt x="51855" y="32710"/>
                  </a:lnTo>
                  <a:lnTo>
                    <a:pt x="51855" y="19768"/>
                  </a:lnTo>
                  <a:lnTo>
                    <a:pt x="48538" y="13226"/>
                  </a:lnTo>
                  <a:lnTo>
                    <a:pt x="48538" y="9670"/>
                  </a:lnTo>
                  <a:lnTo>
                    <a:pt x="44861" y="9670"/>
                  </a:lnTo>
                  <a:lnTo>
                    <a:pt x="41559" y="6542"/>
                  </a:lnTo>
                  <a:lnTo>
                    <a:pt x="37883" y="3413"/>
                  </a:lnTo>
                  <a:lnTo>
                    <a:pt x="34565" y="3413"/>
                  </a:lnTo>
                  <a:lnTo>
                    <a:pt x="31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756A2126-1EBD-E099-3C71-24BF262D632F}"/>
                </a:ext>
              </a:extLst>
            </p:cNvPr>
            <p:cNvSpPr/>
            <p:nvPr/>
          </p:nvSpPr>
          <p:spPr>
            <a:xfrm>
              <a:off x="6422547" y="2195807"/>
              <a:ext cx="138430" cy="76200"/>
            </a:xfrm>
            <a:custGeom>
              <a:avLst/>
              <a:gdLst/>
              <a:ahLst/>
              <a:cxnLst/>
              <a:rect l="l" t="t" r="r" b="b"/>
              <a:pathLst>
                <a:path w="138429" h="76200">
                  <a:moveTo>
                    <a:pt x="0" y="0"/>
                  </a:moveTo>
                  <a:lnTo>
                    <a:pt x="137933" y="75803"/>
                  </a:lnTo>
                </a:path>
              </a:pathLst>
            </a:custGeom>
            <a:ln w="16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8">
            <a:extLst>
              <a:ext uri="{FF2B5EF4-FFF2-40B4-BE49-F238E27FC236}">
                <a16:creationId xmlns:a16="http://schemas.microsoft.com/office/drawing/2014/main" id="{4947CB85-6063-D052-F1B4-28E7B794E5F4}"/>
              </a:ext>
            </a:extLst>
          </p:cNvPr>
          <p:cNvSpPr txBox="1"/>
          <p:nvPr/>
        </p:nvSpPr>
        <p:spPr>
          <a:xfrm>
            <a:off x="6187332" y="1559562"/>
            <a:ext cx="1549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70468950-F8D4-5D07-943B-D66E39AD49C7}"/>
              </a:ext>
            </a:extLst>
          </p:cNvPr>
          <p:cNvSpPr txBox="1"/>
          <p:nvPr/>
        </p:nvSpPr>
        <p:spPr>
          <a:xfrm>
            <a:off x="3589016" y="1559562"/>
            <a:ext cx="15176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A712FB01-1B2C-61B3-6805-71387DB481BD}"/>
              </a:ext>
            </a:extLst>
          </p:cNvPr>
          <p:cNvGrpSpPr/>
          <p:nvPr/>
        </p:nvGrpSpPr>
        <p:grpSpPr>
          <a:xfrm>
            <a:off x="5908719" y="2500709"/>
            <a:ext cx="155575" cy="749300"/>
            <a:chOff x="6303688" y="3028646"/>
            <a:chExt cx="155575" cy="74930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4C202B4C-3884-2670-A7BE-E6E2C9DF9396}"/>
                </a:ext>
              </a:extLst>
            </p:cNvPr>
            <p:cNvSpPr/>
            <p:nvPr/>
          </p:nvSpPr>
          <p:spPr>
            <a:xfrm>
              <a:off x="6357092" y="3028646"/>
              <a:ext cx="52069" cy="52705"/>
            </a:xfrm>
            <a:custGeom>
              <a:avLst/>
              <a:gdLst/>
              <a:ahLst/>
              <a:cxnLst/>
              <a:rect l="l" t="t" r="r" b="b"/>
              <a:pathLst>
                <a:path w="52070" h="52705">
                  <a:moveTo>
                    <a:pt x="30934" y="0"/>
                  </a:moveTo>
                  <a:lnTo>
                    <a:pt x="20622" y="0"/>
                  </a:lnTo>
                  <a:lnTo>
                    <a:pt x="17335" y="3413"/>
                  </a:lnTo>
                  <a:lnTo>
                    <a:pt x="13599" y="3413"/>
                  </a:lnTo>
                  <a:lnTo>
                    <a:pt x="10311" y="6542"/>
                  </a:lnTo>
                  <a:lnTo>
                    <a:pt x="6575" y="9670"/>
                  </a:lnTo>
                  <a:lnTo>
                    <a:pt x="3287" y="9670"/>
                  </a:lnTo>
                  <a:lnTo>
                    <a:pt x="3287" y="13226"/>
                  </a:lnTo>
                  <a:lnTo>
                    <a:pt x="0" y="19768"/>
                  </a:lnTo>
                  <a:lnTo>
                    <a:pt x="0" y="32710"/>
                  </a:lnTo>
                  <a:lnTo>
                    <a:pt x="3287" y="39394"/>
                  </a:lnTo>
                  <a:lnTo>
                    <a:pt x="3287" y="42808"/>
                  </a:lnTo>
                  <a:lnTo>
                    <a:pt x="6575" y="42808"/>
                  </a:lnTo>
                  <a:lnTo>
                    <a:pt x="10311" y="45936"/>
                  </a:lnTo>
                  <a:lnTo>
                    <a:pt x="13599" y="49492"/>
                  </a:lnTo>
                  <a:lnTo>
                    <a:pt x="17335" y="49492"/>
                  </a:lnTo>
                  <a:lnTo>
                    <a:pt x="20622" y="52621"/>
                  </a:lnTo>
                  <a:lnTo>
                    <a:pt x="23910" y="52621"/>
                  </a:lnTo>
                  <a:lnTo>
                    <a:pt x="23910" y="49492"/>
                  </a:lnTo>
                  <a:lnTo>
                    <a:pt x="30934" y="52621"/>
                  </a:lnTo>
                  <a:lnTo>
                    <a:pt x="34221" y="49492"/>
                  </a:lnTo>
                  <a:lnTo>
                    <a:pt x="37957" y="49492"/>
                  </a:lnTo>
                  <a:lnTo>
                    <a:pt x="41245" y="45936"/>
                  </a:lnTo>
                  <a:lnTo>
                    <a:pt x="44832" y="42808"/>
                  </a:lnTo>
                  <a:lnTo>
                    <a:pt x="48119" y="42808"/>
                  </a:lnTo>
                  <a:lnTo>
                    <a:pt x="48119" y="39394"/>
                  </a:lnTo>
                  <a:lnTo>
                    <a:pt x="51556" y="32710"/>
                  </a:lnTo>
                  <a:lnTo>
                    <a:pt x="51556" y="19768"/>
                  </a:lnTo>
                  <a:lnTo>
                    <a:pt x="48119" y="13226"/>
                  </a:lnTo>
                  <a:lnTo>
                    <a:pt x="48119" y="9670"/>
                  </a:lnTo>
                  <a:lnTo>
                    <a:pt x="44832" y="9670"/>
                  </a:lnTo>
                  <a:lnTo>
                    <a:pt x="41245" y="6542"/>
                  </a:lnTo>
                  <a:lnTo>
                    <a:pt x="37957" y="3413"/>
                  </a:lnTo>
                  <a:lnTo>
                    <a:pt x="34221" y="3413"/>
                  </a:lnTo>
                  <a:lnTo>
                    <a:pt x="30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36B738F1-94AC-19E2-F691-1016C01EF800}"/>
                </a:ext>
              </a:extLst>
            </p:cNvPr>
            <p:cNvSpPr/>
            <p:nvPr/>
          </p:nvSpPr>
          <p:spPr>
            <a:xfrm>
              <a:off x="6312260" y="3693523"/>
              <a:ext cx="138430" cy="76200"/>
            </a:xfrm>
            <a:custGeom>
              <a:avLst/>
              <a:gdLst/>
              <a:ahLst/>
              <a:cxnLst/>
              <a:rect l="l" t="t" r="r" b="b"/>
              <a:pathLst>
                <a:path w="138429" h="76200">
                  <a:moveTo>
                    <a:pt x="0" y="0"/>
                  </a:moveTo>
                  <a:lnTo>
                    <a:pt x="137933" y="75660"/>
                  </a:lnTo>
                </a:path>
              </a:pathLst>
            </a:custGeom>
            <a:ln w="16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3">
            <a:extLst>
              <a:ext uri="{FF2B5EF4-FFF2-40B4-BE49-F238E27FC236}">
                <a16:creationId xmlns:a16="http://schemas.microsoft.com/office/drawing/2014/main" id="{426F46AB-CB08-0D1D-2E16-E5F7A1DE19AB}"/>
              </a:ext>
            </a:extLst>
          </p:cNvPr>
          <p:cNvSpPr txBox="1"/>
          <p:nvPr/>
        </p:nvSpPr>
        <p:spPr>
          <a:xfrm>
            <a:off x="6025189" y="3067056"/>
            <a:ext cx="14414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7" name="object 44">
            <a:extLst>
              <a:ext uri="{FF2B5EF4-FFF2-40B4-BE49-F238E27FC236}">
                <a16:creationId xmlns:a16="http://schemas.microsoft.com/office/drawing/2014/main" id="{ADA98D6A-9FE7-A522-6ADF-B3F6A1FE7C4B}"/>
              </a:ext>
            </a:extLst>
          </p:cNvPr>
          <p:cNvGrpSpPr/>
          <p:nvPr/>
        </p:nvGrpSpPr>
        <p:grpSpPr>
          <a:xfrm>
            <a:off x="3532674" y="4164213"/>
            <a:ext cx="2838450" cy="1954530"/>
            <a:chOff x="3927643" y="4692150"/>
            <a:chExt cx="2838450" cy="1954530"/>
          </a:xfrm>
        </p:grpSpPr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0885AC54-AC1B-8B06-FB4A-F983B7E9528F}"/>
                </a:ext>
              </a:extLst>
            </p:cNvPr>
            <p:cNvSpPr/>
            <p:nvPr/>
          </p:nvSpPr>
          <p:spPr>
            <a:xfrm>
              <a:off x="6615623" y="4700722"/>
              <a:ext cx="141605" cy="76200"/>
            </a:xfrm>
            <a:custGeom>
              <a:avLst/>
              <a:gdLst/>
              <a:ahLst/>
              <a:cxnLst/>
              <a:rect l="l" t="t" r="r" b="b"/>
              <a:pathLst>
                <a:path w="141604" h="76200">
                  <a:moveTo>
                    <a:pt x="0" y="0"/>
                  </a:moveTo>
                  <a:lnTo>
                    <a:pt x="141519" y="75803"/>
                  </a:lnTo>
                </a:path>
              </a:pathLst>
            </a:custGeom>
            <a:ln w="16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97BC87DE-F1ED-15FB-622F-A9D0E6024CD6}"/>
                </a:ext>
              </a:extLst>
            </p:cNvPr>
            <p:cNvSpPr/>
            <p:nvPr/>
          </p:nvSpPr>
          <p:spPr>
            <a:xfrm>
              <a:off x="3927643" y="6593439"/>
              <a:ext cx="52069" cy="52705"/>
            </a:xfrm>
            <a:custGeom>
              <a:avLst/>
              <a:gdLst/>
              <a:ahLst/>
              <a:cxnLst/>
              <a:rect l="l" t="t" r="r" b="b"/>
              <a:pathLst>
                <a:path w="52070" h="52704">
                  <a:moveTo>
                    <a:pt x="51855" y="0"/>
                  </a:moveTo>
                  <a:lnTo>
                    <a:pt x="0" y="3484"/>
                  </a:lnTo>
                  <a:lnTo>
                    <a:pt x="27496" y="52706"/>
                  </a:lnTo>
                  <a:lnTo>
                    <a:pt x="51855" y="3484"/>
                  </a:lnTo>
                  <a:lnTo>
                    <a:pt x="51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777ABF8C-4D1A-1313-6124-22298693AB18}"/>
                </a:ext>
              </a:extLst>
            </p:cNvPr>
            <p:cNvSpPr/>
            <p:nvPr/>
          </p:nvSpPr>
          <p:spPr>
            <a:xfrm>
              <a:off x="4559028" y="4707407"/>
              <a:ext cx="141605" cy="76200"/>
            </a:xfrm>
            <a:custGeom>
              <a:avLst/>
              <a:gdLst/>
              <a:ahLst/>
              <a:cxnLst/>
              <a:rect l="l" t="t" r="r" b="b"/>
              <a:pathLst>
                <a:path w="141604" h="76200">
                  <a:moveTo>
                    <a:pt x="0" y="0"/>
                  </a:moveTo>
                  <a:lnTo>
                    <a:pt x="141519" y="75660"/>
                  </a:lnTo>
                </a:path>
              </a:pathLst>
            </a:custGeom>
            <a:ln w="166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8">
            <a:extLst>
              <a:ext uri="{FF2B5EF4-FFF2-40B4-BE49-F238E27FC236}">
                <a16:creationId xmlns:a16="http://schemas.microsoft.com/office/drawing/2014/main" id="{49019F89-7E3D-D9B8-2991-A6E451DF4279}"/>
              </a:ext>
            </a:extLst>
          </p:cNvPr>
          <p:cNvSpPr txBox="1"/>
          <p:nvPr/>
        </p:nvSpPr>
        <p:spPr>
          <a:xfrm>
            <a:off x="4275543" y="4074290"/>
            <a:ext cx="220789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68830" algn="l"/>
              </a:tabLst>
            </a:pPr>
            <a:r>
              <a:rPr sz="850" spc="-25" dirty="0">
                <a:latin typeface="Arial"/>
                <a:cs typeface="Arial"/>
              </a:rPr>
              <a:t>16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1275" spc="-37" baseline="3267" dirty="0">
                <a:latin typeface="Arial"/>
                <a:cs typeface="Arial"/>
              </a:rPr>
              <a:t>14</a:t>
            </a:r>
            <a:endParaRPr sz="1275" baseline="3267">
              <a:latin typeface="Arial"/>
              <a:cs typeface="Arial"/>
            </a:endParaRPr>
          </a:p>
        </p:txBody>
      </p: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879BFD83-771A-BC7E-F8EA-03CC02DB580C}"/>
              </a:ext>
            </a:extLst>
          </p:cNvPr>
          <p:cNvGrpSpPr/>
          <p:nvPr/>
        </p:nvGrpSpPr>
        <p:grpSpPr>
          <a:xfrm>
            <a:off x="2298708" y="4048760"/>
            <a:ext cx="4007485" cy="2504440"/>
            <a:chOff x="2693677" y="4576697"/>
            <a:chExt cx="4007485" cy="2504440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8F442EFB-9691-9649-2D0A-89C706426BCA}"/>
                </a:ext>
              </a:extLst>
            </p:cNvPr>
            <p:cNvSpPr/>
            <p:nvPr/>
          </p:nvSpPr>
          <p:spPr>
            <a:xfrm>
              <a:off x="2878505" y="6099581"/>
              <a:ext cx="3734435" cy="59690"/>
            </a:xfrm>
            <a:custGeom>
              <a:avLst/>
              <a:gdLst/>
              <a:ahLst/>
              <a:cxnLst/>
              <a:rect l="l" t="t" r="r" b="b"/>
              <a:pathLst>
                <a:path w="3734434" h="59689">
                  <a:moveTo>
                    <a:pt x="55524" y="33159"/>
                  </a:moveTo>
                  <a:lnTo>
                    <a:pt x="3683" y="6629"/>
                  </a:lnTo>
                  <a:lnTo>
                    <a:pt x="0" y="6629"/>
                  </a:lnTo>
                  <a:lnTo>
                    <a:pt x="3683" y="59334"/>
                  </a:lnTo>
                  <a:lnTo>
                    <a:pt x="55524" y="33159"/>
                  </a:lnTo>
                  <a:close/>
                </a:path>
                <a:path w="3734434" h="59689">
                  <a:moveTo>
                    <a:pt x="155536" y="23050"/>
                  </a:moveTo>
                  <a:lnTo>
                    <a:pt x="151866" y="19900"/>
                  </a:lnTo>
                  <a:lnTo>
                    <a:pt x="151866" y="16764"/>
                  </a:lnTo>
                  <a:lnTo>
                    <a:pt x="148564" y="13258"/>
                  </a:lnTo>
                  <a:lnTo>
                    <a:pt x="145237" y="10134"/>
                  </a:lnTo>
                  <a:lnTo>
                    <a:pt x="141566" y="10134"/>
                  </a:lnTo>
                  <a:lnTo>
                    <a:pt x="138264" y="6629"/>
                  </a:lnTo>
                  <a:lnTo>
                    <a:pt x="120967" y="6629"/>
                  </a:lnTo>
                  <a:lnTo>
                    <a:pt x="117297" y="10134"/>
                  </a:lnTo>
                  <a:lnTo>
                    <a:pt x="113995" y="10134"/>
                  </a:lnTo>
                  <a:lnTo>
                    <a:pt x="106997" y="16764"/>
                  </a:lnTo>
                  <a:lnTo>
                    <a:pt x="106997" y="19900"/>
                  </a:lnTo>
                  <a:lnTo>
                    <a:pt x="103695" y="23050"/>
                  </a:lnTo>
                  <a:lnTo>
                    <a:pt x="103695" y="39801"/>
                  </a:lnTo>
                  <a:lnTo>
                    <a:pt x="106997" y="42926"/>
                  </a:lnTo>
                  <a:lnTo>
                    <a:pt x="106997" y="46075"/>
                  </a:lnTo>
                  <a:lnTo>
                    <a:pt x="113995" y="52717"/>
                  </a:lnTo>
                  <a:lnTo>
                    <a:pt x="117297" y="52717"/>
                  </a:lnTo>
                  <a:lnTo>
                    <a:pt x="120967" y="56197"/>
                  </a:lnTo>
                  <a:lnTo>
                    <a:pt x="127965" y="56197"/>
                  </a:lnTo>
                  <a:lnTo>
                    <a:pt x="131267" y="56197"/>
                  </a:lnTo>
                  <a:lnTo>
                    <a:pt x="138264" y="56197"/>
                  </a:lnTo>
                  <a:lnTo>
                    <a:pt x="141566" y="52717"/>
                  </a:lnTo>
                  <a:lnTo>
                    <a:pt x="145237" y="52717"/>
                  </a:lnTo>
                  <a:lnTo>
                    <a:pt x="148564" y="49568"/>
                  </a:lnTo>
                  <a:lnTo>
                    <a:pt x="151866" y="46075"/>
                  </a:lnTo>
                  <a:lnTo>
                    <a:pt x="151866" y="42926"/>
                  </a:lnTo>
                  <a:lnTo>
                    <a:pt x="155536" y="39801"/>
                  </a:lnTo>
                  <a:lnTo>
                    <a:pt x="155536" y="23050"/>
                  </a:lnTo>
                  <a:close/>
                </a:path>
                <a:path w="3734434" h="59689">
                  <a:moveTo>
                    <a:pt x="1100988" y="13258"/>
                  </a:moveTo>
                  <a:lnTo>
                    <a:pt x="1090676" y="3492"/>
                  </a:lnTo>
                  <a:lnTo>
                    <a:pt x="1086942" y="3492"/>
                  </a:lnTo>
                  <a:lnTo>
                    <a:pt x="1083652" y="0"/>
                  </a:lnTo>
                  <a:lnTo>
                    <a:pt x="1066317" y="0"/>
                  </a:lnTo>
                  <a:lnTo>
                    <a:pt x="1063028" y="3492"/>
                  </a:lnTo>
                  <a:lnTo>
                    <a:pt x="1059446" y="3492"/>
                  </a:lnTo>
                  <a:lnTo>
                    <a:pt x="1056157" y="6629"/>
                  </a:lnTo>
                  <a:lnTo>
                    <a:pt x="1056157" y="10134"/>
                  </a:lnTo>
                  <a:lnTo>
                    <a:pt x="1052715" y="13258"/>
                  </a:lnTo>
                  <a:lnTo>
                    <a:pt x="1052715" y="16764"/>
                  </a:lnTo>
                  <a:lnTo>
                    <a:pt x="1049134" y="19900"/>
                  </a:lnTo>
                  <a:lnTo>
                    <a:pt x="1049134" y="29667"/>
                  </a:lnTo>
                  <a:lnTo>
                    <a:pt x="1052715" y="33159"/>
                  </a:lnTo>
                  <a:lnTo>
                    <a:pt x="1052715" y="36296"/>
                  </a:lnTo>
                  <a:lnTo>
                    <a:pt x="1056157" y="39801"/>
                  </a:lnTo>
                  <a:lnTo>
                    <a:pt x="1056157" y="42926"/>
                  </a:lnTo>
                  <a:lnTo>
                    <a:pt x="1059446" y="46075"/>
                  </a:lnTo>
                  <a:lnTo>
                    <a:pt x="1063028" y="46075"/>
                  </a:lnTo>
                  <a:lnTo>
                    <a:pt x="1066317" y="49568"/>
                  </a:lnTo>
                  <a:lnTo>
                    <a:pt x="1073340" y="49568"/>
                  </a:lnTo>
                  <a:lnTo>
                    <a:pt x="1076629" y="49568"/>
                  </a:lnTo>
                  <a:lnTo>
                    <a:pt x="1083652" y="49568"/>
                  </a:lnTo>
                  <a:lnTo>
                    <a:pt x="1086942" y="46075"/>
                  </a:lnTo>
                  <a:lnTo>
                    <a:pt x="1090676" y="46075"/>
                  </a:lnTo>
                  <a:lnTo>
                    <a:pt x="1093965" y="42926"/>
                  </a:lnTo>
                  <a:lnTo>
                    <a:pt x="1097699" y="39801"/>
                  </a:lnTo>
                  <a:lnTo>
                    <a:pt x="1100988" y="36296"/>
                  </a:lnTo>
                  <a:lnTo>
                    <a:pt x="1100988" y="13258"/>
                  </a:lnTo>
                  <a:close/>
                </a:path>
                <a:path w="3734434" h="59689">
                  <a:moveTo>
                    <a:pt x="3733825" y="26530"/>
                  </a:moveTo>
                  <a:lnTo>
                    <a:pt x="3730536" y="19900"/>
                  </a:lnTo>
                  <a:lnTo>
                    <a:pt x="3730536" y="16764"/>
                  </a:lnTo>
                  <a:lnTo>
                    <a:pt x="3726802" y="16764"/>
                  </a:lnTo>
                  <a:lnTo>
                    <a:pt x="3723513" y="13258"/>
                  </a:lnTo>
                  <a:lnTo>
                    <a:pt x="3720223" y="10134"/>
                  </a:lnTo>
                  <a:lnTo>
                    <a:pt x="3716490" y="10134"/>
                  </a:lnTo>
                  <a:lnTo>
                    <a:pt x="3713200" y="6629"/>
                  </a:lnTo>
                  <a:lnTo>
                    <a:pt x="3702888" y="6629"/>
                  </a:lnTo>
                  <a:lnTo>
                    <a:pt x="3699306" y="10134"/>
                  </a:lnTo>
                  <a:lnTo>
                    <a:pt x="3695865" y="10134"/>
                  </a:lnTo>
                  <a:lnTo>
                    <a:pt x="3692283" y="13258"/>
                  </a:lnTo>
                  <a:lnTo>
                    <a:pt x="3688994" y="16764"/>
                  </a:lnTo>
                  <a:lnTo>
                    <a:pt x="3685552" y="16764"/>
                  </a:lnTo>
                  <a:lnTo>
                    <a:pt x="3685552" y="19900"/>
                  </a:lnTo>
                  <a:lnTo>
                    <a:pt x="3681971" y="26530"/>
                  </a:lnTo>
                  <a:lnTo>
                    <a:pt x="3681971" y="39801"/>
                  </a:lnTo>
                  <a:lnTo>
                    <a:pt x="3685552" y="42926"/>
                  </a:lnTo>
                  <a:lnTo>
                    <a:pt x="3685552" y="46075"/>
                  </a:lnTo>
                  <a:lnTo>
                    <a:pt x="3688994" y="49568"/>
                  </a:lnTo>
                  <a:lnTo>
                    <a:pt x="3695865" y="56197"/>
                  </a:lnTo>
                  <a:lnTo>
                    <a:pt x="3699306" y="56197"/>
                  </a:lnTo>
                  <a:lnTo>
                    <a:pt x="3702888" y="59334"/>
                  </a:lnTo>
                  <a:lnTo>
                    <a:pt x="3706177" y="59334"/>
                  </a:lnTo>
                  <a:lnTo>
                    <a:pt x="3706177" y="56197"/>
                  </a:lnTo>
                  <a:lnTo>
                    <a:pt x="3713200" y="59334"/>
                  </a:lnTo>
                  <a:lnTo>
                    <a:pt x="3716490" y="56197"/>
                  </a:lnTo>
                  <a:lnTo>
                    <a:pt x="3720223" y="56197"/>
                  </a:lnTo>
                  <a:lnTo>
                    <a:pt x="3723513" y="52717"/>
                  </a:lnTo>
                  <a:lnTo>
                    <a:pt x="3730536" y="46075"/>
                  </a:lnTo>
                  <a:lnTo>
                    <a:pt x="3730536" y="42926"/>
                  </a:lnTo>
                  <a:lnTo>
                    <a:pt x="3733825" y="39801"/>
                  </a:lnTo>
                  <a:lnTo>
                    <a:pt x="3733825" y="2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04BF1655-DA4F-40A6-5F55-02D456B5BF83}"/>
                </a:ext>
              </a:extLst>
            </p:cNvPr>
            <p:cNvSpPr/>
            <p:nvPr/>
          </p:nvSpPr>
          <p:spPr>
            <a:xfrm>
              <a:off x="2816735" y="4589080"/>
              <a:ext cx="3872229" cy="1543685"/>
            </a:xfrm>
            <a:custGeom>
              <a:avLst/>
              <a:gdLst/>
              <a:ahLst/>
              <a:cxnLst/>
              <a:rect l="l" t="t" r="r" b="b"/>
              <a:pathLst>
                <a:path w="3872229" h="1543685">
                  <a:moveTo>
                    <a:pt x="3868079" y="0"/>
                  </a:moveTo>
                  <a:lnTo>
                    <a:pt x="3871666" y="562621"/>
                  </a:lnTo>
                </a:path>
                <a:path w="3872229" h="1543685">
                  <a:moveTo>
                    <a:pt x="3871666" y="562621"/>
                  </a:moveTo>
                  <a:lnTo>
                    <a:pt x="0" y="562621"/>
                  </a:lnTo>
                </a:path>
                <a:path w="3872229" h="1543685">
                  <a:moveTo>
                    <a:pt x="0" y="562621"/>
                  </a:moveTo>
                  <a:lnTo>
                    <a:pt x="0" y="1543652"/>
                  </a:lnTo>
                </a:path>
                <a:path w="3872229" h="1543685">
                  <a:moveTo>
                    <a:pt x="0" y="1543652"/>
                  </a:moveTo>
                  <a:lnTo>
                    <a:pt x="68757" y="1543652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2">
              <a:extLst>
                <a:ext uri="{FF2B5EF4-FFF2-40B4-BE49-F238E27FC236}">
                  <a16:creationId xmlns:a16="http://schemas.microsoft.com/office/drawing/2014/main" id="{47D8CD8F-51BC-F4D3-FCDA-DEF0504347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0843" y="6655879"/>
              <a:ext cx="252319" cy="240533"/>
            </a:xfrm>
            <a:prstGeom prst="rect">
              <a:avLst/>
            </a:prstGeom>
          </p:spPr>
        </p:pic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FD208313-ABAD-E52F-2247-2FE1C6073AD9}"/>
                </a:ext>
              </a:extLst>
            </p:cNvPr>
            <p:cNvSpPr/>
            <p:nvPr/>
          </p:nvSpPr>
          <p:spPr>
            <a:xfrm>
              <a:off x="3951852" y="6122620"/>
              <a:ext cx="3810" cy="484505"/>
            </a:xfrm>
            <a:custGeom>
              <a:avLst/>
              <a:gdLst/>
              <a:ahLst/>
              <a:cxnLst/>
              <a:rect l="l" t="t" r="r" b="b"/>
              <a:pathLst>
                <a:path w="3810" h="484504">
                  <a:moveTo>
                    <a:pt x="0" y="0"/>
                  </a:moveTo>
                  <a:lnTo>
                    <a:pt x="3287" y="484087"/>
                  </a:lnTo>
                </a:path>
              </a:pathLst>
            </a:custGeom>
            <a:ln w="24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CEB10A4D-C329-5A2E-17E9-5ADD84546384}"/>
                </a:ext>
              </a:extLst>
            </p:cNvPr>
            <p:cNvSpPr/>
            <p:nvPr/>
          </p:nvSpPr>
          <p:spPr>
            <a:xfrm>
              <a:off x="3920620" y="6758171"/>
              <a:ext cx="69215" cy="33020"/>
            </a:xfrm>
            <a:custGeom>
              <a:avLst/>
              <a:gdLst/>
              <a:ahLst/>
              <a:cxnLst/>
              <a:rect l="l" t="t" r="r" b="b"/>
              <a:pathLst>
                <a:path w="69214" h="33020">
                  <a:moveTo>
                    <a:pt x="69190" y="26182"/>
                  </a:moveTo>
                  <a:lnTo>
                    <a:pt x="0" y="26182"/>
                  </a:lnTo>
                  <a:lnTo>
                    <a:pt x="0" y="32810"/>
                  </a:lnTo>
                  <a:lnTo>
                    <a:pt x="69190" y="32810"/>
                  </a:lnTo>
                  <a:lnTo>
                    <a:pt x="69190" y="26182"/>
                  </a:lnTo>
                  <a:close/>
                </a:path>
                <a:path w="69214" h="33020">
                  <a:moveTo>
                    <a:pt x="69190" y="0"/>
                  </a:moveTo>
                  <a:lnTo>
                    <a:pt x="0" y="0"/>
                  </a:lnTo>
                  <a:lnTo>
                    <a:pt x="0" y="9770"/>
                  </a:lnTo>
                  <a:lnTo>
                    <a:pt x="69190" y="9770"/>
                  </a:lnTo>
                  <a:lnTo>
                    <a:pt x="69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5">
              <a:extLst>
                <a:ext uri="{FF2B5EF4-FFF2-40B4-BE49-F238E27FC236}">
                  <a16:creationId xmlns:a16="http://schemas.microsoft.com/office/drawing/2014/main" id="{0A79D6CB-CD77-A654-2E83-89CCFF9E23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369" y="6868216"/>
              <a:ext cx="265854" cy="212479"/>
            </a:xfrm>
            <a:prstGeom prst="rect">
              <a:avLst/>
            </a:prstGeom>
          </p:spPr>
        </p:pic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027C0927-8637-7421-CE6C-BAA0BAB4D67E}"/>
                </a:ext>
              </a:extLst>
            </p:cNvPr>
            <p:cNvSpPr/>
            <p:nvPr/>
          </p:nvSpPr>
          <p:spPr>
            <a:xfrm>
              <a:off x="2968237" y="6129248"/>
              <a:ext cx="38735" cy="783590"/>
            </a:xfrm>
            <a:custGeom>
              <a:avLst/>
              <a:gdLst/>
              <a:ahLst/>
              <a:cxnLst/>
              <a:rect l="l" t="t" r="r" b="b"/>
              <a:pathLst>
                <a:path w="38735" h="783590">
                  <a:moveTo>
                    <a:pt x="38241" y="0"/>
                  </a:moveTo>
                  <a:lnTo>
                    <a:pt x="38241" y="783545"/>
                  </a:lnTo>
                </a:path>
                <a:path w="38735" h="783590">
                  <a:moveTo>
                    <a:pt x="38241" y="783545"/>
                  </a:moveTo>
                  <a:lnTo>
                    <a:pt x="0" y="783545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E9F9323A-00BF-47CF-1568-0A2DBCC24BD0}"/>
                </a:ext>
              </a:extLst>
            </p:cNvPr>
            <p:cNvSpPr/>
            <p:nvPr/>
          </p:nvSpPr>
          <p:spPr>
            <a:xfrm>
              <a:off x="2968237" y="6886269"/>
              <a:ext cx="987425" cy="155575"/>
            </a:xfrm>
            <a:custGeom>
              <a:avLst/>
              <a:gdLst/>
              <a:ahLst/>
              <a:cxnLst/>
              <a:rect l="l" t="t" r="r" b="b"/>
              <a:pathLst>
                <a:path w="987425" h="155575">
                  <a:moveTo>
                    <a:pt x="983615" y="0"/>
                  </a:moveTo>
                  <a:lnTo>
                    <a:pt x="986902" y="154958"/>
                  </a:lnTo>
                </a:path>
                <a:path w="987425" h="155575">
                  <a:moveTo>
                    <a:pt x="986902" y="154958"/>
                  </a:moveTo>
                  <a:lnTo>
                    <a:pt x="0" y="154958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2F4BED61-FFD7-59EF-8155-078DF5C18122}"/>
                </a:ext>
              </a:extLst>
            </p:cNvPr>
            <p:cNvSpPr/>
            <p:nvPr/>
          </p:nvSpPr>
          <p:spPr>
            <a:xfrm>
              <a:off x="3775812" y="6741418"/>
              <a:ext cx="52069" cy="50165"/>
            </a:xfrm>
            <a:custGeom>
              <a:avLst/>
              <a:gdLst/>
              <a:ahLst/>
              <a:cxnLst/>
              <a:rect l="l" t="t" r="r" b="b"/>
              <a:pathLst>
                <a:path w="52070" h="50165">
                  <a:moveTo>
                    <a:pt x="0" y="0"/>
                  </a:moveTo>
                  <a:lnTo>
                    <a:pt x="0" y="49563"/>
                  </a:lnTo>
                  <a:lnTo>
                    <a:pt x="51706" y="26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2874985F-D61B-D9F0-71D2-9BB055C579C7}"/>
                </a:ext>
              </a:extLst>
            </p:cNvPr>
            <p:cNvSpPr/>
            <p:nvPr/>
          </p:nvSpPr>
          <p:spPr>
            <a:xfrm>
              <a:off x="2706059" y="4589080"/>
              <a:ext cx="3879215" cy="2221865"/>
            </a:xfrm>
            <a:custGeom>
              <a:avLst/>
              <a:gdLst/>
              <a:ahLst/>
              <a:cxnLst/>
              <a:rect l="l" t="t" r="r" b="b"/>
              <a:pathLst>
                <a:path w="3879215" h="2221865">
                  <a:moveTo>
                    <a:pt x="1922009" y="0"/>
                  </a:moveTo>
                  <a:lnTo>
                    <a:pt x="1925745" y="345451"/>
                  </a:lnTo>
                </a:path>
                <a:path w="3879215" h="2221865">
                  <a:moveTo>
                    <a:pt x="1925745" y="345451"/>
                  </a:moveTo>
                  <a:lnTo>
                    <a:pt x="0" y="345451"/>
                  </a:lnTo>
                </a:path>
                <a:path w="3879215" h="2221865">
                  <a:moveTo>
                    <a:pt x="0" y="345451"/>
                  </a:moveTo>
                  <a:lnTo>
                    <a:pt x="0" y="2185503"/>
                  </a:lnTo>
                </a:path>
                <a:path w="3879215" h="2221865">
                  <a:moveTo>
                    <a:pt x="0" y="2185503"/>
                  </a:moveTo>
                  <a:lnTo>
                    <a:pt x="1093961" y="2178862"/>
                  </a:lnTo>
                </a:path>
                <a:path w="3879215" h="2221865">
                  <a:moveTo>
                    <a:pt x="3878630" y="1543652"/>
                  </a:moveTo>
                  <a:lnTo>
                    <a:pt x="3878630" y="2221798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04DD9728-F50E-4D0D-F1E6-20F92A5DBA51}"/>
                </a:ext>
              </a:extLst>
            </p:cNvPr>
            <p:cNvSpPr/>
            <p:nvPr/>
          </p:nvSpPr>
          <p:spPr>
            <a:xfrm>
              <a:off x="6515648" y="6619962"/>
              <a:ext cx="138430" cy="75565"/>
            </a:xfrm>
            <a:custGeom>
              <a:avLst/>
              <a:gdLst/>
              <a:ahLst/>
              <a:cxnLst/>
              <a:rect l="l" t="t" r="r" b="b"/>
              <a:pathLst>
                <a:path w="138429" h="75565">
                  <a:moveTo>
                    <a:pt x="0" y="0"/>
                  </a:moveTo>
                  <a:lnTo>
                    <a:pt x="138232" y="75390"/>
                  </a:lnTo>
                </a:path>
              </a:pathLst>
            </a:custGeom>
            <a:ln w="16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1">
            <a:extLst>
              <a:ext uri="{FF2B5EF4-FFF2-40B4-BE49-F238E27FC236}">
                <a16:creationId xmlns:a16="http://schemas.microsoft.com/office/drawing/2014/main" id="{3CCB7143-8218-C366-450D-3CE8D562FE37}"/>
              </a:ext>
            </a:extLst>
          </p:cNvPr>
          <p:cNvSpPr txBox="1"/>
          <p:nvPr/>
        </p:nvSpPr>
        <p:spPr>
          <a:xfrm>
            <a:off x="6228876" y="5986903"/>
            <a:ext cx="1549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32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AC0C45F1-F4AF-9426-1066-69A66903B133}"/>
              </a:ext>
            </a:extLst>
          </p:cNvPr>
          <p:cNvSpPr txBox="1"/>
          <p:nvPr/>
        </p:nvSpPr>
        <p:spPr>
          <a:xfrm>
            <a:off x="1881019" y="5364592"/>
            <a:ext cx="3587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10" dirty="0">
                <a:latin typeface="Arial"/>
                <a:cs typeface="Arial"/>
              </a:rPr>
              <a:t>Cache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59EA349C-485C-9BFF-7B4D-9C2E9F308EAD}"/>
              </a:ext>
            </a:extLst>
          </p:cNvPr>
          <p:cNvSpPr/>
          <p:nvPr/>
        </p:nvSpPr>
        <p:spPr>
          <a:xfrm>
            <a:off x="6162223" y="6276314"/>
            <a:ext cx="55244" cy="52705"/>
          </a:xfrm>
          <a:custGeom>
            <a:avLst/>
            <a:gdLst/>
            <a:ahLst/>
            <a:cxnLst/>
            <a:rect l="l" t="t" r="r" b="b"/>
            <a:pathLst>
              <a:path w="55245" h="52704">
                <a:moveTo>
                  <a:pt x="51855" y="0"/>
                </a:moveTo>
                <a:lnTo>
                  <a:pt x="0" y="3128"/>
                </a:lnTo>
                <a:lnTo>
                  <a:pt x="27496" y="52692"/>
                </a:lnTo>
                <a:lnTo>
                  <a:pt x="55143" y="3128"/>
                </a:lnTo>
                <a:lnTo>
                  <a:pt x="51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CFA1E871-5F26-B035-07D5-8E9E21ECE925}"/>
              </a:ext>
            </a:extLst>
          </p:cNvPr>
          <p:cNvSpPr txBox="1"/>
          <p:nvPr/>
        </p:nvSpPr>
        <p:spPr>
          <a:xfrm>
            <a:off x="6059710" y="6319161"/>
            <a:ext cx="26860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0" dirty="0">
                <a:latin typeface="Arial"/>
                <a:cs typeface="Arial"/>
              </a:rPr>
              <a:t>Data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8" name="object 65">
            <a:extLst>
              <a:ext uri="{FF2B5EF4-FFF2-40B4-BE49-F238E27FC236}">
                <a16:creationId xmlns:a16="http://schemas.microsoft.com/office/drawing/2014/main" id="{A2506107-6687-8B9F-E77A-55BE6501454D}"/>
              </a:ext>
            </a:extLst>
          </p:cNvPr>
          <p:cNvGrpSpPr/>
          <p:nvPr/>
        </p:nvGrpSpPr>
        <p:grpSpPr>
          <a:xfrm>
            <a:off x="2169511" y="4045205"/>
            <a:ext cx="5243830" cy="2428875"/>
            <a:chOff x="2564480" y="4573142"/>
            <a:chExt cx="5243830" cy="2428875"/>
          </a:xfrm>
        </p:grpSpPr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3F94BB6B-BFB2-AF71-FE78-03D8DEA8A327}"/>
                </a:ext>
              </a:extLst>
            </p:cNvPr>
            <p:cNvSpPr/>
            <p:nvPr/>
          </p:nvSpPr>
          <p:spPr>
            <a:xfrm>
              <a:off x="2564480" y="6952228"/>
              <a:ext cx="55880" cy="50165"/>
            </a:xfrm>
            <a:custGeom>
              <a:avLst/>
              <a:gdLst/>
              <a:ahLst/>
              <a:cxnLst/>
              <a:rect l="l" t="t" r="r" b="b"/>
              <a:pathLst>
                <a:path w="55880" h="50165">
                  <a:moveTo>
                    <a:pt x="55531" y="0"/>
                  </a:moveTo>
                  <a:lnTo>
                    <a:pt x="0" y="23035"/>
                  </a:lnTo>
                  <a:lnTo>
                    <a:pt x="55531" y="49560"/>
                  </a:lnTo>
                  <a:lnTo>
                    <a:pt x="51855" y="46070"/>
                  </a:lnTo>
                  <a:lnTo>
                    <a:pt x="55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AEE04574-2A22-0C92-95BB-29A5DCC791E1}"/>
                </a:ext>
              </a:extLst>
            </p:cNvPr>
            <p:cNvSpPr/>
            <p:nvPr/>
          </p:nvSpPr>
          <p:spPr>
            <a:xfrm>
              <a:off x="2606039" y="6975263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>
                  <a:moveTo>
                    <a:pt x="110301" y="0"/>
                  </a:moveTo>
                  <a:lnTo>
                    <a:pt x="0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C0A97310-A194-0E4F-71E3-CD66508C0439}"/>
                </a:ext>
              </a:extLst>
            </p:cNvPr>
            <p:cNvSpPr/>
            <p:nvPr/>
          </p:nvSpPr>
          <p:spPr>
            <a:xfrm>
              <a:off x="7730597" y="4585525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79">
                  <a:moveTo>
                    <a:pt x="0" y="0"/>
                  </a:moveTo>
                  <a:lnTo>
                    <a:pt x="0" y="309612"/>
                  </a:lnTo>
                </a:path>
              </a:pathLst>
            </a:custGeom>
            <a:ln w="24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C4014763-FE1C-6874-817D-DBCCE51FA64B}"/>
                </a:ext>
              </a:extLst>
            </p:cNvPr>
            <p:cNvSpPr/>
            <p:nvPr/>
          </p:nvSpPr>
          <p:spPr>
            <a:xfrm>
              <a:off x="7661406" y="4704278"/>
              <a:ext cx="138430" cy="76200"/>
            </a:xfrm>
            <a:custGeom>
              <a:avLst/>
              <a:gdLst/>
              <a:ahLst/>
              <a:cxnLst/>
              <a:rect l="l" t="t" r="r" b="b"/>
              <a:pathLst>
                <a:path w="138429" h="76200">
                  <a:moveTo>
                    <a:pt x="0" y="0"/>
                  </a:moveTo>
                  <a:lnTo>
                    <a:pt x="137933" y="75660"/>
                  </a:lnTo>
                </a:path>
              </a:pathLst>
            </a:custGeom>
            <a:ln w="16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0">
            <a:extLst>
              <a:ext uri="{FF2B5EF4-FFF2-40B4-BE49-F238E27FC236}">
                <a16:creationId xmlns:a16="http://schemas.microsoft.com/office/drawing/2014/main" id="{3066C03B-03C2-C90F-BFA0-A637AAFEF7FC}"/>
              </a:ext>
            </a:extLst>
          </p:cNvPr>
          <p:cNvSpPr txBox="1"/>
          <p:nvPr/>
        </p:nvSpPr>
        <p:spPr>
          <a:xfrm>
            <a:off x="1656717" y="6358600"/>
            <a:ext cx="50927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Cache</a:t>
            </a:r>
            <a:r>
              <a:rPr sz="850" spc="14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hit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C417795E-0E66-4A86-7B37-4AA40299A6CB}"/>
              </a:ext>
            </a:extLst>
          </p:cNvPr>
          <p:cNvSpPr txBox="1"/>
          <p:nvPr/>
        </p:nvSpPr>
        <p:spPr>
          <a:xfrm>
            <a:off x="7374335" y="4071161"/>
            <a:ext cx="8953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2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75" name="object 72">
            <a:extLst>
              <a:ext uri="{FF2B5EF4-FFF2-40B4-BE49-F238E27FC236}">
                <a16:creationId xmlns:a16="http://schemas.microsoft.com/office/drawing/2014/main" id="{45DF01E6-3592-8FBA-C7D4-A15A0C920F82}"/>
              </a:ext>
            </a:extLst>
          </p:cNvPr>
          <p:cNvGrpSpPr/>
          <p:nvPr/>
        </p:nvGrpSpPr>
        <p:grpSpPr>
          <a:xfrm>
            <a:off x="4957885" y="1556787"/>
            <a:ext cx="2405380" cy="2839720"/>
            <a:chOff x="5352854" y="2084724"/>
            <a:chExt cx="2405380" cy="2839720"/>
          </a:xfrm>
        </p:grpSpPr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CB32DED7-3C23-0840-37D6-8671AEE2D133}"/>
                </a:ext>
              </a:extLst>
            </p:cNvPr>
            <p:cNvSpPr/>
            <p:nvPr/>
          </p:nvSpPr>
          <p:spPr>
            <a:xfrm>
              <a:off x="7706238" y="4875226"/>
              <a:ext cx="52069" cy="49530"/>
            </a:xfrm>
            <a:custGeom>
              <a:avLst/>
              <a:gdLst/>
              <a:ahLst/>
              <a:cxnLst/>
              <a:rect l="l" t="t" r="r" b="b"/>
              <a:pathLst>
                <a:path w="52070" h="49529">
                  <a:moveTo>
                    <a:pt x="51855" y="0"/>
                  </a:moveTo>
                  <a:lnTo>
                    <a:pt x="0" y="0"/>
                  </a:lnTo>
                  <a:lnTo>
                    <a:pt x="24358" y="49208"/>
                  </a:lnTo>
                  <a:lnTo>
                    <a:pt x="51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41800393-5561-1AC6-C4F5-A67A993A6BCE}"/>
                </a:ext>
              </a:extLst>
            </p:cNvPr>
            <p:cNvSpPr/>
            <p:nvPr/>
          </p:nvSpPr>
          <p:spPr>
            <a:xfrm>
              <a:off x="6495025" y="2097107"/>
              <a:ext cx="1221740" cy="1971675"/>
            </a:xfrm>
            <a:custGeom>
              <a:avLst/>
              <a:gdLst/>
              <a:ahLst/>
              <a:cxnLst/>
              <a:rect l="l" t="t" r="r" b="b"/>
              <a:pathLst>
                <a:path w="1221740" h="1971675">
                  <a:moveTo>
                    <a:pt x="628097" y="1971591"/>
                  </a:moveTo>
                  <a:lnTo>
                    <a:pt x="631384" y="1764234"/>
                  </a:lnTo>
                </a:path>
                <a:path w="1221740" h="1971675">
                  <a:moveTo>
                    <a:pt x="631384" y="1764234"/>
                  </a:moveTo>
                  <a:lnTo>
                    <a:pt x="1218236" y="1764234"/>
                  </a:lnTo>
                </a:path>
                <a:path w="1221740" h="1971675">
                  <a:moveTo>
                    <a:pt x="1218236" y="1764234"/>
                  </a:moveTo>
                  <a:lnTo>
                    <a:pt x="1221523" y="240351"/>
                  </a:lnTo>
                </a:path>
                <a:path w="1221740" h="1971675">
                  <a:moveTo>
                    <a:pt x="1221523" y="240351"/>
                  </a:moveTo>
                  <a:lnTo>
                    <a:pt x="0" y="240351"/>
                  </a:lnTo>
                </a:path>
                <a:path w="1221740" h="1971675">
                  <a:moveTo>
                    <a:pt x="0" y="240351"/>
                  </a:moveTo>
                  <a:lnTo>
                    <a:pt x="0" y="0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5AB00731-2021-3B11-9404-2274B1DC2B8E}"/>
                </a:ext>
              </a:extLst>
            </p:cNvPr>
            <p:cNvSpPr/>
            <p:nvPr/>
          </p:nvSpPr>
          <p:spPr>
            <a:xfrm>
              <a:off x="5352846" y="4052201"/>
              <a:ext cx="1798320" cy="50165"/>
            </a:xfrm>
            <a:custGeom>
              <a:avLst/>
              <a:gdLst/>
              <a:ahLst/>
              <a:cxnLst/>
              <a:rect l="l" t="t" r="r" b="b"/>
              <a:pathLst>
                <a:path w="1798320" h="50164">
                  <a:moveTo>
                    <a:pt x="51854" y="0"/>
                  </a:moveTo>
                  <a:lnTo>
                    <a:pt x="0" y="0"/>
                  </a:lnTo>
                  <a:lnTo>
                    <a:pt x="24358" y="49644"/>
                  </a:lnTo>
                  <a:lnTo>
                    <a:pt x="51854" y="0"/>
                  </a:lnTo>
                  <a:close/>
                </a:path>
                <a:path w="1798320" h="50164">
                  <a:moveTo>
                    <a:pt x="1797761" y="0"/>
                  </a:moveTo>
                  <a:lnTo>
                    <a:pt x="1745907" y="0"/>
                  </a:lnTo>
                  <a:lnTo>
                    <a:pt x="1773555" y="49644"/>
                  </a:lnTo>
                  <a:lnTo>
                    <a:pt x="1797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B2C0B35B-FF42-469C-3A72-851606EDF7C5}"/>
                </a:ext>
              </a:extLst>
            </p:cNvPr>
            <p:cNvSpPr/>
            <p:nvPr/>
          </p:nvSpPr>
          <p:spPr>
            <a:xfrm>
              <a:off x="5377213" y="3055099"/>
              <a:ext cx="1007744" cy="1014094"/>
            </a:xfrm>
            <a:custGeom>
              <a:avLst/>
              <a:gdLst/>
              <a:ahLst/>
              <a:cxnLst/>
              <a:rect l="l" t="t" r="r" b="b"/>
              <a:pathLst>
                <a:path w="1007745" h="1014095">
                  <a:moveTo>
                    <a:pt x="0" y="1013599"/>
                  </a:moveTo>
                  <a:lnTo>
                    <a:pt x="3287" y="839380"/>
                  </a:lnTo>
                </a:path>
                <a:path w="1007745" h="1014095">
                  <a:moveTo>
                    <a:pt x="3287" y="839380"/>
                  </a:moveTo>
                  <a:lnTo>
                    <a:pt x="1007525" y="839380"/>
                  </a:lnTo>
                </a:path>
                <a:path w="1007745" h="1014095">
                  <a:moveTo>
                    <a:pt x="1007525" y="839380"/>
                  </a:moveTo>
                  <a:lnTo>
                    <a:pt x="1003789" y="0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77">
            <a:extLst>
              <a:ext uri="{FF2B5EF4-FFF2-40B4-BE49-F238E27FC236}">
                <a16:creationId xmlns:a16="http://schemas.microsoft.com/office/drawing/2014/main" id="{08D57855-B62C-CAF4-6E36-B401E83C7EBF}"/>
              </a:ext>
            </a:extLst>
          </p:cNvPr>
          <p:cNvSpPr txBox="1"/>
          <p:nvPr/>
        </p:nvSpPr>
        <p:spPr>
          <a:xfrm>
            <a:off x="7471022" y="3811183"/>
            <a:ext cx="306070" cy="2647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34290">
              <a:lnSpc>
                <a:spcPts val="850"/>
              </a:lnSpc>
              <a:spcBef>
                <a:spcPts val="275"/>
              </a:spcBef>
            </a:pPr>
            <a:r>
              <a:rPr sz="850" spc="-20" dirty="0">
                <a:latin typeface="Arial"/>
                <a:cs typeface="Arial"/>
              </a:rPr>
              <a:t>Byte </a:t>
            </a:r>
            <a:r>
              <a:rPr sz="850" spc="-10" dirty="0">
                <a:latin typeface="Arial"/>
                <a:cs typeface="Arial"/>
              </a:rPr>
              <a:t>offset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53E76217-ED79-A5FB-162C-4FB4F8285603}"/>
              </a:ext>
            </a:extLst>
          </p:cNvPr>
          <p:cNvSpPr txBox="1"/>
          <p:nvPr/>
        </p:nvSpPr>
        <p:spPr>
          <a:xfrm>
            <a:off x="2343237" y="1974274"/>
            <a:ext cx="5384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Valid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Dirty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9F1AD935-A12E-0948-42E0-8CE22A02AE46}"/>
              </a:ext>
            </a:extLst>
          </p:cNvPr>
          <p:cNvSpPr txBox="1"/>
          <p:nvPr/>
        </p:nvSpPr>
        <p:spPr>
          <a:xfrm>
            <a:off x="3875492" y="1984087"/>
            <a:ext cx="224154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Tag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3" name="object 80">
            <a:extLst>
              <a:ext uri="{FF2B5EF4-FFF2-40B4-BE49-F238E27FC236}">
                <a16:creationId xmlns:a16="http://schemas.microsoft.com/office/drawing/2014/main" id="{6C0A6CAC-0D14-9C95-69EA-FC61E2976A0B}"/>
              </a:ext>
            </a:extLst>
          </p:cNvPr>
          <p:cNvGrpSpPr/>
          <p:nvPr/>
        </p:nvGrpSpPr>
        <p:grpSpPr>
          <a:xfrm>
            <a:off x="2290498" y="1669111"/>
            <a:ext cx="1292860" cy="1339215"/>
            <a:chOff x="2685467" y="2197048"/>
            <a:chExt cx="1292860" cy="1339215"/>
          </a:xfrm>
        </p:grpSpPr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5C6AECC4-C70A-B7D2-A253-9C167AD155A2}"/>
                </a:ext>
              </a:extLst>
            </p:cNvPr>
            <p:cNvSpPr/>
            <p:nvPr/>
          </p:nvSpPr>
          <p:spPr>
            <a:xfrm>
              <a:off x="3830955" y="2205620"/>
              <a:ext cx="138430" cy="76200"/>
            </a:xfrm>
            <a:custGeom>
              <a:avLst/>
              <a:gdLst/>
              <a:ahLst/>
              <a:cxnLst/>
              <a:rect l="l" t="t" r="r" b="b"/>
              <a:pathLst>
                <a:path w="138429" h="76200">
                  <a:moveTo>
                    <a:pt x="0" y="0"/>
                  </a:moveTo>
                  <a:lnTo>
                    <a:pt x="138232" y="75660"/>
                  </a:lnTo>
                </a:path>
              </a:pathLst>
            </a:custGeom>
            <a:ln w="16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E7EF206D-F713-1CD9-D8BC-847CCCA05664}"/>
                </a:ext>
              </a:extLst>
            </p:cNvPr>
            <p:cNvSpPr/>
            <p:nvPr/>
          </p:nvSpPr>
          <p:spPr>
            <a:xfrm>
              <a:off x="2685465" y="2729140"/>
              <a:ext cx="1066800" cy="807085"/>
            </a:xfrm>
            <a:custGeom>
              <a:avLst/>
              <a:gdLst/>
              <a:ahLst/>
              <a:cxnLst/>
              <a:rect l="l" t="t" r="r" b="b"/>
              <a:pathLst>
                <a:path w="1066800" h="807085">
                  <a:moveTo>
                    <a:pt x="51841" y="299516"/>
                  </a:moveTo>
                  <a:lnTo>
                    <a:pt x="0" y="325958"/>
                  </a:lnTo>
                  <a:lnTo>
                    <a:pt x="51841" y="352132"/>
                  </a:lnTo>
                  <a:lnTo>
                    <a:pt x="51841" y="349008"/>
                  </a:lnTo>
                  <a:lnTo>
                    <a:pt x="51841" y="299516"/>
                  </a:lnTo>
                  <a:close/>
                </a:path>
                <a:path w="1066800" h="807085">
                  <a:moveTo>
                    <a:pt x="1066431" y="753897"/>
                  </a:moveTo>
                  <a:lnTo>
                    <a:pt x="1014577" y="780072"/>
                  </a:lnTo>
                  <a:lnTo>
                    <a:pt x="1066431" y="806526"/>
                  </a:lnTo>
                  <a:lnTo>
                    <a:pt x="1066431" y="803109"/>
                  </a:lnTo>
                  <a:lnTo>
                    <a:pt x="1066431" y="753897"/>
                  </a:lnTo>
                  <a:close/>
                </a:path>
                <a:path w="1066800" h="807085">
                  <a:moveTo>
                    <a:pt x="1066431" y="602437"/>
                  </a:moveTo>
                  <a:lnTo>
                    <a:pt x="1014577" y="625475"/>
                  </a:lnTo>
                  <a:lnTo>
                    <a:pt x="1066431" y="651649"/>
                  </a:lnTo>
                  <a:lnTo>
                    <a:pt x="1066431" y="648512"/>
                  </a:lnTo>
                  <a:lnTo>
                    <a:pt x="1066431" y="602437"/>
                  </a:lnTo>
                  <a:close/>
                </a:path>
                <a:path w="1066800" h="807085">
                  <a:moveTo>
                    <a:pt x="1066431" y="450977"/>
                  </a:moveTo>
                  <a:lnTo>
                    <a:pt x="1014577" y="477139"/>
                  </a:lnTo>
                  <a:lnTo>
                    <a:pt x="1066431" y="500176"/>
                  </a:lnTo>
                  <a:lnTo>
                    <a:pt x="1066431" y="450977"/>
                  </a:lnTo>
                  <a:close/>
                </a:path>
                <a:path w="1066800" h="807085">
                  <a:moveTo>
                    <a:pt x="1066431" y="296240"/>
                  </a:moveTo>
                  <a:lnTo>
                    <a:pt x="1014577" y="322554"/>
                  </a:lnTo>
                  <a:lnTo>
                    <a:pt x="1066431" y="349008"/>
                  </a:lnTo>
                  <a:lnTo>
                    <a:pt x="1066431" y="345452"/>
                  </a:lnTo>
                  <a:lnTo>
                    <a:pt x="1066431" y="296240"/>
                  </a:lnTo>
                  <a:close/>
                </a:path>
                <a:path w="1066800" h="807085">
                  <a:moveTo>
                    <a:pt x="1066431" y="147904"/>
                  </a:moveTo>
                  <a:lnTo>
                    <a:pt x="1014577" y="174498"/>
                  </a:lnTo>
                  <a:lnTo>
                    <a:pt x="1066431" y="200672"/>
                  </a:lnTo>
                  <a:lnTo>
                    <a:pt x="1066431" y="197535"/>
                  </a:lnTo>
                  <a:lnTo>
                    <a:pt x="1066431" y="147904"/>
                  </a:lnTo>
                  <a:close/>
                </a:path>
                <a:path w="1066800" h="807085">
                  <a:moveTo>
                    <a:pt x="1066431" y="0"/>
                  </a:moveTo>
                  <a:lnTo>
                    <a:pt x="1014577" y="26162"/>
                  </a:lnTo>
                  <a:lnTo>
                    <a:pt x="1066431" y="49199"/>
                  </a:lnTo>
                  <a:lnTo>
                    <a:pt x="1066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3FED0FC1-2EA3-DC4C-C5B6-29B5BB6A1045}"/>
                </a:ext>
              </a:extLst>
            </p:cNvPr>
            <p:cNvSpPr/>
            <p:nvPr/>
          </p:nvSpPr>
          <p:spPr>
            <a:xfrm>
              <a:off x="2733631" y="3055098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231288" y="0"/>
                  </a:moveTo>
                  <a:lnTo>
                    <a:pt x="0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4">
            <a:extLst>
              <a:ext uri="{FF2B5EF4-FFF2-40B4-BE49-F238E27FC236}">
                <a16:creationId xmlns:a16="http://schemas.microsoft.com/office/drawing/2014/main" id="{C44F1D5D-2441-1CE7-F9B0-AB0173F11105}"/>
              </a:ext>
            </a:extLst>
          </p:cNvPr>
          <p:cNvSpPr txBox="1"/>
          <p:nvPr/>
        </p:nvSpPr>
        <p:spPr>
          <a:xfrm>
            <a:off x="4234448" y="3850578"/>
            <a:ext cx="254635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2935" algn="l"/>
              </a:tabLst>
            </a:pPr>
            <a:r>
              <a:rPr sz="850" dirty="0">
                <a:latin typeface="Arial"/>
                <a:cs typeface="Arial"/>
              </a:rPr>
              <a:t>Physical</a:t>
            </a:r>
            <a:r>
              <a:rPr sz="850" spc="16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address</a:t>
            </a:r>
            <a:r>
              <a:rPr sz="850" spc="16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tag</a:t>
            </a:r>
            <a:r>
              <a:rPr sz="850" dirty="0">
                <a:latin typeface="Arial"/>
                <a:cs typeface="Arial"/>
              </a:rPr>
              <a:t>	Cache</a:t>
            </a:r>
            <a:r>
              <a:rPr sz="850" spc="145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index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5">
            <a:extLst>
              <a:ext uri="{FF2B5EF4-FFF2-40B4-BE49-F238E27FC236}">
                <a16:creationId xmlns:a16="http://schemas.microsoft.com/office/drawing/2014/main" id="{10202578-99CD-B383-2543-08903903F9D9}"/>
              </a:ext>
            </a:extLst>
          </p:cNvPr>
          <p:cNvSpPr txBox="1"/>
          <p:nvPr/>
        </p:nvSpPr>
        <p:spPr>
          <a:xfrm>
            <a:off x="1894633" y="2185044"/>
            <a:ext cx="402590" cy="41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850" spc="-25" dirty="0">
                <a:latin typeface="Arial"/>
                <a:cs typeface="Arial"/>
              </a:rPr>
              <a:t>TLB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5"/>
              </a:spcBef>
            </a:pPr>
            <a:r>
              <a:rPr sz="850" dirty="0">
                <a:latin typeface="Arial"/>
                <a:cs typeface="Arial"/>
              </a:rPr>
              <a:t>TLB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hit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9" name="object 86">
            <a:extLst>
              <a:ext uri="{FF2B5EF4-FFF2-40B4-BE49-F238E27FC236}">
                <a16:creationId xmlns:a16="http://schemas.microsoft.com/office/drawing/2014/main" id="{A61975E2-6B75-D107-0C10-4A85330F7CBC}"/>
              </a:ext>
            </a:extLst>
          </p:cNvPr>
          <p:cNvGrpSpPr/>
          <p:nvPr/>
        </p:nvGrpSpPr>
        <p:grpSpPr>
          <a:xfrm>
            <a:off x="3173976" y="1553659"/>
            <a:ext cx="350520" cy="1487170"/>
            <a:chOff x="3568945" y="2081596"/>
            <a:chExt cx="350520" cy="1487170"/>
          </a:xfrm>
        </p:grpSpPr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375429F2-F0B3-641D-2077-AE396AA6B824}"/>
                </a:ext>
              </a:extLst>
            </p:cNvPr>
            <p:cNvSpPr/>
            <p:nvPr/>
          </p:nvSpPr>
          <p:spPr>
            <a:xfrm>
              <a:off x="3755189" y="2093978"/>
              <a:ext cx="152400" cy="1415415"/>
            </a:xfrm>
            <a:custGeom>
              <a:avLst/>
              <a:gdLst/>
              <a:ahLst/>
              <a:cxnLst/>
              <a:rect l="l" t="t" r="r" b="b"/>
              <a:pathLst>
                <a:path w="152400" h="1415414">
                  <a:moveTo>
                    <a:pt x="151831" y="0"/>
                  </a:moveTo>
                  <a:lnTo>
                    <a:pt x="151831" y="1415227"/>
                  </a:lnTo>
                </a:path>
                <a:path w="152400" h="1415414">
                  <a:moveTo>
                    <a:pt x="151831" y="1415227"/>
                  </a:moveTo>
                  <a:lnTo>
                    <a:pt x="0" y="1415227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88">
              <a:extLst>
                <a:ext uri="{FF2B5EF4-FFF2-40B4-BE49-F238E27FC236}">
                  <a16:creationId xmlns:a16="http://schemas.microsoft.com/office/drawing/2014/main" id="{DA8B7950-DBDA-E901-4724-A017E5E092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8946" y="2692920"/>
              <a:ext cx="127569" cy="121919"/>
            </a:xfrm>
            <a:prstGeom prst="rect">
              <a:avLst/>
            </a:prstGeom>
          </p:spPr>
        </p:pic>
        <p:pic>
          <p:nvPicPr>
            <p:cNvPr id="92" name="object 89">
              <a:extLst>
                <a:ext uri="{FF2B5EF4-FFF2-40B4-BE49-F238E27FC236}">
                  <a16:creationId xmlns:a16="http://schemas.microsoft.com/office/drawing/2014/main" id="{9E9503F8-DF4A-4FCE-9531-ED75D2775B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8945" y="2840971"/>
              <a:ext cx="127570" cy="121914"/>
            </a:xfrm>
            <a:prstGeom prst="rect">
              <a:avLst/>
            </a:prstGeom>
          </p:spPr>
        </p:pic>
        <p:pic>
          <p:nvPicPr>
            <p:cNvPr id="93" name="object 90">
              <a:extLst>
                <a:ext uri="{FF2B5EF4-FFF2-40B4-BE49-F238E27FC236}">
                  <a16:creationId xmlns:a16="http://schemas.microsoft.com/office/drawing/2014/main" id="{E5DBFA4D-B44A-6428-C441-705A7F42C9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8946" y="2988872"/>
              <a:ext cx="127569" cy="121921"/>
            </a:xfrm>
            <a:prstGeom prst="rect">
              <a:avLst/>
            </a:prstGeom>
          </p:spPr>
        </p:pic>
        <p:pic>
          <p:nvPicPr>
            <p:cNvPr id="94" name="object 91">
              <a:extLst>
                <a:ext uri="{FF2B5EF4-FFF2-40B4-BE49-F238E27FC236}">
                  <a16:creationId xmlns:a16="http://schemas.microsoft.com/office/drawing/2014/main" id="{B9919BDD-F7CE-6B84-C6DD-AC4F42BBAB2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8947" y="3143899"/>
              <a:ext cx="127568" cy="121921"/>
            </a:xfrm>
            <a:prstGeom prst="rect">
              <a:avLst/>
            </a:prstGeom>
          </p:spPr>
        </p:pic>
        <p:pic>
          <p:nvPicPr>
            <p:cNvPr id="95" name="object 92">
              <a:extLst>
                <a:ext uri="{FF2B5EF4-FFF2-40B4-BE49-F238E27FC236}">
                  <a16:creationId xmlns:a16="http://schemas.microsoft.com/office/drawing/2014/main" id="{71BD029D-4EFA-BA2C-73B5-3F13027D4F1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8947" y="3295073"/>
              <a:ext cx="127568" cy="122211"/>
            </a:xfrm>
            <a:prstGeom prst="rect">
              <a:avLst/>
            </a:prstGeom>
          </p:spPr>
        </p:pic>
        <p:pic>
          <p:nvPicPr>
            <p:cNvPr id="96" name="object 93">
              <a:extLst>
                <a:ext uri="{FF2B5EF4-FFF2-40B4-BE49-F238E27FC236}">
                  <a16:creationId xmlns:a16="http://schemas.microsoft.com/office/drawing/2014/main" id="{81CCBE97-7F8E-D4C8-1872-A016658B989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8947" y="3446537"/>
              <a:ext cx="127568" cy="121777"/>
            </a:xfrm>
            <a:prstGeom prst="rect">
              <a:avLst/>
            </a:prstGeom>
          </p:spPr>
        </p:pic>
      </p:grpSp>
      <p:sp>
        <p:nvSpPr>
          <p:cNvPr id="97" name="object 94">
            <a:extLst>
              <a:ext uri="{FF2B5EF4-FFF2-40B4-BE49-F238E27FC236}">
                <a16:creationId xmlns:a16="http://schemas.microsoft.com/office/drawing/2014/main" id="{6EBCE9BE-924F-D337-F064-CDE5D0EFFD9F}"/>
              </a:ext>
            </a:extLst>
          </p:cNvPr>
          <p:cNvSpPr txBox="1"/>
          <p:nvPr/>
        </p:nvSpPr>
        <p:spPr>
          <a:xfrm>
            <a:off x="3192252" y="2889351"/>
            <a:ext cx="116839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465" dirty="0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8" name="object 95">
            <a:extLst>
              <a:ext uri="{FF2B5EF4-FFF2-40B4-BE49-F238E27FC236}">
                <a16:creationId xmlns:a16="http://schemas.microsoft.com/office/drawing/2014/main" id="{E1F76C64-EE63-4376-E123-717FF1180967}"/>
              </a:ext>
            </a:extLst>
          </p:cNvPr>
          <p:cNvGrpSpPr/>
          <p:nvPr/>
        </p:nvGrpSpPr>
        <p:grpSpPr>
          <a:xfrm>
            <a:off x="2490532" y="2141445"/>
            <a:ext cx="4938395" cy="1920239"/>
            <a:chOff x="2885501" y="2669382"/>
            <a:chExt cx="4938395" cy="1920239"/>
          </a:xfrm>
        </p:grpSpPr>
        <p:pic>
          <p:nvPicPr>
            <p:cNvPr id="99" name="object 96">
              <a:extLst>
                <a:ext uri="{FF2B5EF4-FFF2-40B4-BE49-F238E27FC236}">
                  <a16:creationId xmlns:a16="http://schemas.microsoft.com/office/drawing/2014/main" id="{8139EC31-BD19-AD7F-4724-ABC983C79EC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6611" y="4341600"/>
              <a:ext cx="206900" cy="247782"/>
            </a:xfrm>
            <a:prstGeom prst="rect">
              <a:avLst/>
            </a:prstGeom>
          </p:spPr>
        </p:pic>
        <p:sp>
          <p:nvSpPr>
            <p:cNvPr id="100" name="object 97">
              <a:extLst>
                <a:ext uri="{FF2B5EF4-FFF2-40B4-BE49-F238E27FC236}">
                  <a16:creationId xmlns:a16="http://schemas.microsoft.com/office/drawing/2014/main" id="{845A83AA-E68C-19DB-9181-1334EF1AB8FB}"/>
                </a:ext>
              </a:extLst>
            </p:cNvPr>
            <p:cNvSpPr/>
            <p:nvPr/>
          </p:nvSpPr>
          <p:spPr>
            <a:xfrm>
              <a:off x="6739958" y="4345458"/>
              <a:ext cx="883919" cy="0"/>
            </a:xfrm>
            <a:custGeom>
              <a:avLst/>
              <a:gdLst/>
              <a:ahLst/>
              <a:cxnLst/>
              <a:rect l="l" t="t" r="r" b="b"/>
              <a:pathLst>
                <a:path w="883920">
                  <a:moveTo>
                    <a:pt x="0" y="0"/>
                  </a:moveTo>
                  <a:lnTo>
                    <a:pt x="883639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8">
              <a:extLst>
                <a:ext uri="{FF2B5EF4-FFF2-40B4-BE49-F238E27FC236}">
                  <a16:creationId xmlns:a16="http://schemas.microsoft.com/office/drawing/2014/main" id="{13A07CCF-2766-93A3-D24D-421A9F6ECA70}"/>
                </a:ext>
              </a:extLst>
            </p:cNvPr>
            <p:cNvSpPr/>
            <p:nvPr/>
          </p:nvSpPr>
          <p:spPr>
            <a:xfrm>
              <a:off x="6046406" y="439779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0"/>
                  </a:moveTo>
                  <a:lnTo>
                    <a:pt x="0" y="184601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4AD4FA00-7984-3B1B-4F1B-773B3DD67028}"/>
                </a:ext>
              </a:extLst>
            </p:cNvPr>
            <p:cNvSpPr/>
            <p:nvPr/>
          </p:nvSpPr>
          <p:spPr>
            <a:xfrm>
              <a:off x="6046406" y="4582396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40">
                  <a:moveTo>
                    <a:pt x="0" y="0"/>
                  </a:moveTo>
                  <a:lnTo>
                    <a:pt x="1577191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0">
              <a:extLst>
                <a:ext uri="{FF2B5EF4-FFF2-40B4-BE49-F238E27FC236}">
                  <a16:creationId xmlns:a16="http://schemas.microsoft.com/office/drawing/2014/main" id="{573B4ACC-DCA0-CED2-FA90-17E4ED9C4597}"/>
                </a:ext>
              </a:extLst>
            </p:cNvPr>
            <p:cNvSpPr/>
            <p:nvPr/>
          </p:nvSpPr>
          <p:spPr>
            <a:xfrm>
              <a:off x="7616611" y="4575746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1">
              <a:extLst>
                <a:ext uri="{FF2B5EF4-FFF2-40B4-BE49-F238E27FC236}">
                  <a16:creationId xmlns:a16="http://schemas.microsoft.com/office/drawing/2014/main" id="{58023B1F-E5C7-7D72-6BDC-A6E49DA22F67}"/>
                </a:ext>
              </a:extLst>
            </p:cNvPr>
            <p:cNvSpPr/>
            <p:nvPr/>
          </p:nvSpPr>
          <p:spPr>
            <a:xfrm>
              <a:off x="6046406" y="4397794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0"/>
                  </a:moveTo>
                  <a:lnTo>
                    <a:pt x="0" y="184601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2">
              <a:extLst>
                <a:ext uri="{FF2B5EF4-FFF2-40B4-BE49-F238E27FC236}">
                  <a16:creationId xmlns:a16="http://schemas.microsoft.com/office/drawing/2014/main" id="{1D11BFBC-4D5A-65E2-388B-7065366E65E4}"/>
                </a:ext>
              </a:extLst>
            </p:cNvPr>
            <p:cNvSpPr/>
            <p:nvPr/>
          </p:nvSpPr>
          <p:spPr>
            <a:xfrm>
              <a:off x="4272850" y="4345458"/>
              <a:ext cx="1494155" cy="0"/>
            </a:xfrm>
            <a:custGeom>
              <a:avLst/>
              <a:gdLst/>
              <a:ahLst/>
              <a:cxnLst/>
              <a:rect l="l" t="t" r="r" b="b"/>
              <a:pathLst>
                <a:path w="1494154">
                  <a:moveTo>
                    <a:pt x="0" y="0"/>
                  </a:moveTo>
                  <a:lnTo>
                    <a:pt x="1494102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3">
              <a:extLst>
                <a:ext uri="{FF2B5EF4-FFF2-40B4-BE49-F238E27FC236}">
                  <a16:creationId xmlns:a16="http://schemas.microsoft.com/office/drawing/2014/main" id="{ADD7815F-B57B-EE15-DD7B-00779ED67BA9}"/>
                </a:ext>
              </a:extLst>
            </p:cNvPr>
            <p:cNvSpPr/>
            <p:nvPr/>
          </p:nvSpPr>
          <p:spPr>
            <a:xfrm>
              <a:off x="4272850" y="4345458"/>
              <a:ext cx="1773555" cy="237490"/>
            </a:xfrm>
            <a:custGeom>
              <a:avLst/>
              <a:gdLst/>
              <a:ahLst/>
              <a:cxnLst/>
              <a:rect l="l" t="t" r="r" b="b"/>
              <a:pathLst>
                <a:path w="1773554" h="237489">
                  <a:moveTo>
                    <a:pt x="0" y="0"/>
                  </a:moveTo>
                  <a:lnTo>
                    <a:pt x="0" y="236937"/>
                  </a:lnTo>
                </a:path>
                <a:path w="1773554" h="237489">
                  <a:moveTo>
                    <a:pt x="0" y="236937"/>
                  </a:moveTo>
                  <a:lnTo>
                    <a:pt x="1773555" y="236937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4">
              <a:extLst>
                <a:ext uri="{FF2B5EF4-FFF2-40B4-BE49-F238E27FC236}">
                  <a16:creationId xmlns:a16="http://schemas.microsoft.com/office/drawing/2014/main" id="{59BC5E66-C511-F15B-93BF-5C175E0B7989}"/>
                </a:ext>
              </a:extLst>
            </p:cNvPr>
            <p:cNvSpPr/>
            <p:nvPr/>
          </p:nvSpPr>
          <p:spPr>
            <a:xfrm>
              <a:off x="6039419" y="4575746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7" y="1947"/>
                  </a:lnTo>
                  <a:lnTo>
                    <a:pt x="13973" y="6649"/>
                  </a:lnTo>
                  <a:lnTo>
                    <a:pt x="11927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5">
              <a:extLst>
                <a:ext uri="{FF2B5EF4-FFF2-40B4-BE49-F238E27FC236}">
                  <a16:creationId xmlns:a16="http://schemas.microsoft.com/office/drawing/2014/main" id="{7FE864FA-5124-8C91-63F2-76B4C95F0262}"/>
                </a:ext>
              </a:extLst>
            </p:cNvPr>
            <p:cNvSpPr/>
            <p:nvPr/>
          </p:nvSpPr>
          <p:spPr>
            <a:xfrm>
              <a:off x="7813237" y="4108377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233524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6">
              <a:extLst>
                <a:ext uri="{FF2B5EF4-FFF2-40B4-BE49-F238E27FC236}">
                  <a16:creationId xmlns:a16="http://schemas.microsoft.com/office/drawing/2014/main" id="{89EC51AB-DC73-5CA9-63D5-D30F7CFB6707}"/>
                </a:ext>
              </a:extLst>
            </p:cNvPr>
            <p:cNvSpPr/>
            <p:nvPr/>
          </p:nvSpPr>
          <p:spPr>
            <a:xfrm>
              <a:off x="3755189" y="2752171"/>
              <a:ext cx="148590" cy="605790"/>
            </a:xfrm>
            <a:custGeom>
              <a:avLst/>
              <a:gdLst/>
              <a:ahLst/>
              <a:cxnLst/>
              <a:rect l="l" t="t" r="r" b="b"/>
              <a:pathLst>
                <a:path w="148589" h="605789">
                  <a:moveTo>
                    <a:pt x="148543" y="602442"/>
                  </a:moveTo>
                  <a:lnTo>
                    <a:pt x="0" y="605571"/>
                  </a:lnTo>
                </a:path>
                <a:path w="148589" h="605789">
                  <a:moveTo>
                    <a:pt x="148543" y="450978"/>
                  </a:moveTo>
                  <a:lnTo>
                    <a:pt x="0" y="454107"/>
                  </a:lnTo>
                </a:path>
                <a:path w="148589" h="605789">
                  <a:moveTo>
                    <a:pt x="148543" y="299514"/>
                  </a:moveTo>
                  <a:lnTo>
                    <a:pt x="0" y="299514"/>
                  </a:lnTo>
                </a:path>
                <a:path w="148589" h="605789">
                  <a:moveTo>
                    <a:pt x="148543" y="151463"/>
                  </a:moveTo>
                  <a:lnTo>
                    <a:pt x="0" y="151463"/>
                  </a:lnTo>
                </a:path>
                <a:path w="148589" h="605789">
                  <a:moveTo>
                    <a:pt x="148543" y="0"/>
                  </a:moveTo>
                  <a:lnTo>
                    <a:pt x="0" y="0"/>
                  </a:lnTo>
                </a:path>
              </a:pathLst>
            </a:custGeom>
            <a:ln w="2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7">
              <a:extLst>
                <a:ext uri="{FF2B5EF4-FFF2-40B4-BE49-F238E27FC236}">
                  <a16:creationId xmlns:a16="http://schemas.microsoft.com/office/drawing/2014/main" id="{614EDA49-8FAD-D9C5-21AB-997415DE13F0}"/>
                </a:ext>
              </a:extLst>
            </p:cNvPr>
            <p:cNvSpPr/>
            <p:nvPr/>
          </p:nvSpPr>
          <p:spPr>
            <a:xfrm>
              <a:off x="2892486" y="2676367"/>
              <a:ext cx="127635" cy="908685"/>
            </a:xfrm>
            <a:custGeom>
              <a:avLst/>
              <a:gdLst/>
              <a:ahLst/>
              <a:cxnLst/>
              <a:rect l="l" t="t" r="r" b="b"/>
              <a:pathLst>
                <a:path w="127635" h="908685">
                  <a:moveTo>
                    <a:pt x="124289" y="908499"/>
                  </a:moveTo>
                  <a:lnTo>
                    <a:pt x="127592" y="0"/>
                  </a:lnTo>
                </a:path>
                <a:path w="127635" h="908685">
                  <a:moveTo>
                    <a:pt x="127592" y="0"/>
                  </a:moveTo>
                  <a:lnTo>
                    <a:pt x="0" y="0"/>
                  </a:lnTo>
                </a:path>
                <a:path w="127635" h="908685">
                  <a:moveTo>
                    <a:pt x="0" y="0"/>
                  </a:moveTo>
                  <a:lnTo>
                    <a:pt x="0" y="908499"/>
                  </a:lnTo>
                </a:path>
                <a:path w="127635" h="908685">
                  <a:moveTo>
                    <a:pt x="0" y="908499"/>
                  </a:moveTo>
                  <a:lnTo>
                    <a:pt x="127592" y="908499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8">
              <a:extLst>
                <a:ext uri="{FF2B5EF4-FFF2-40B4-BE49-F238E27FC236}">
                  <a16:creationId xmlns:a16="http://schemas.microsoft.com/office/drawing/2014/main" id="{1E52825E-F518-F84C-D72D-651C890C931D}"/>
                </a:ext>
              </a:extLst>
            </p:cNvPr>
            <p:cNvSpPr/>
            <p:nvPr/>
          </p:nvSpPr>
          <p:spPr>
            <a:xfrm>
              <a:off x="3013091" y="3578218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69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6" y="1947"/>
                  </a:lnTo>
                  <a:lnTo>
                    <a:pt x="13973" y="6649"/>
                  </a:lnTo>
                  <a:lnTo>
                    <a:pt x="11926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9">
              <a:extLst>
                <a:ext uri="{FF2B5EF4-FFF2-40B4-BE49-F238E27FC236}">
                  <a16:creationId xmlns:a16="http://schemas.microsoft.com/office/drawing/2014/main" id="{8F879DFB-1F0E-D464-12D5-E1094BB95815}"/>
                </a:ext>
              </a:extLst>
            </p:cNvPr>
            <p:cNvSpPr/>
            <p:nvPr/>
          </p:nvSpPr>
          <p:spPr>
            <a:xfrm>
              <a:off x="3020078" y="2676367"/>
              <a:ext cx="127635" cy="908685"/>
            </a:xfrm>
            <a:custGeom>
              <a:avLst/>
              <a:gdLst/>
              <a:ahLst/>
              <a:cxnLst/>
              <a:rect l="l" t="t" r="r" b="b"/>
              <a:pathLst>
                <a:path w="127635" h="908685">
                  <a:moveTo>
                    <a:pt x="127606" y="908499"/>
                  </a:moveTo>
                  <a:lnTo>
                    <a:pt x="127606" y="0"/>
                  </a:lnTo>
                </a:path>
                <a:path w="127635" h="908685">
                  <a:moveTo>
                    <a:pt x="127606" y="0"/>
                  </a:moveTo>
                  <a:lnTo>
                    <a:pt x="0" y="0"/>
                  </a:lnTo>
                </a:path>
                <a:path w="127635" h="908685">
                  <a:moveTo>
                    <a:pt x="0" y="0"/>
                  </a:moveTo>
                  <a:lnTo>
                    <a:pt x="0" y="908499"/>
                  </a:lnTo>
                </a:path>
                <a:path w="127635" h="908685">
                  <a:moveTo>
                    <a:pt x="0" y="908499"/>
                  </a:moveTo>
                  <a:lnTo>
                    <a:pt x="127606" y="908499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0">
              <a:extLst>
                <a:ext uri="{FF2B5EF4-FFF2-40B4-BE49-F238E27FC236}">
                  <a16:creationId xmlns:a16="http://schemas.microsoft.com/office/drawing/2014/main" id="{C9CC2121-58D5-FD82-874F-AEAEE111F330}"/>
                </a:ext>
              </a:extLst>
            </p:cNvPr>
            <p:cNvSpPr/>
            <p:nvPr/>
          </p:nvSpPr>
          <p:spPr>
            <a:xfrm>
              <a:off x="3140698" y="3578218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69" h="13335">
                  <a:moveTo>
                    <a:pt x="0" y="6649"/>
                  </a:moveTo>
                  <a:lnTo>
                    <a:pt x="2046" y="1947"/>
                  </a:lnTo>
                  <a:lnTo>
                    <a:pt x="6986" y="0"/>
                  </a:lnTo>
                  <a:lnTo>
                    <a:pt x="11926" y="1947"/>
                  </a:lnTo>
                  <a:lnTo>
                    <a:pt x="13973" y="6649"/>
                  </a:lnTo>
                  <a:lnTo>
                    <a:pt x="11926" y="11350"/>
                  </a:lnTo>
                  <a:lnTo>
                    <a:pt x="6986" y="13298"/>
                  </a:lnTo>
                  <a:lnTo>
                    <a:pt x="2046" y="11350"/>
                  </a:lnTo>
                  <a:lnTo>
                    <a:pt x="0" y="6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1">
              <a:extLst>
                <a:ext uri="{FF2B5EF4-FFF2-40B4-BE49-F238E27FC236}">
                  <a16:creationId xmlns:a16="http://schemas.microsoft.com/office/drawing/2014/main" id="{A5F59F87-F3DA-9D82-665F-374F961BA0DB}"/>
                </a:ext>
              </a:extLst>
            </p:cNvPr>
            <p:cNvSpPr/>
            <p:nvPr/>
          </p:nvSpPr>
          <p:spPr>
            <a:xfrm>
              <a:off x="6384739" y="4108377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1428498" y="0"/>
                  </a:moveTo>
                  <a:lnTo>
                    <a:pt x="0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2">
              <a:extLst>
                <a:ext uri="{FF2B5EF4-FFF2-40B4-BE49-F238E27FC236}">
                  <a16:creationId xmlns:a16="http://schemas.microsoft.com/office/drawing/2014/main" id="{486B79AA-D8B4-8D1B-0AA1-B38C4C28853D}"/>
                </a:ext>
              </a:extLst>
            </p:cNvPr>
            <p:cNvSpPr/>
            <p:nvPr/>
          </p:nvSpPr>
          <p:spPr>
            <a:xfrm>
              <a:off x="6377752" y="4108377"/>
              <a:ext cx="13970" cy="184785"/>
            </a:xfrm>
            <a:custGeom>
              <a:avLst/>
              <a:gdLst/>
              <a:ahLst/>
              <a:cxnLst/>
              <a:rect l="l" t="t" r="r" b="b"/>
              <a:pathLst>
                <a:path w="13970" h="184785">
                  <a:moveTo>
                    <a:pt x="0" y="184316"/>
                  </a:moveTo>
                  <a:lnTo>
                    <a:pt x="13973" y="184316"/>
                  </a:lnTo>
                  <a:lnTo>
                    <a:pt x="13973" y="0"/>
                  </a:lnTo>
                  <a:lnTo>
                    <a:pt x="0" y="0"/>
                  </a:lnTo>
                  <a:lnTo>
                    <a:pt x="0" y="184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3">
              <a:extLst>
                <a:ext uri="{FF2B5EF4-FFF2-40B4-BE49-F238E27FC236}">
                  <a16:creationId xmlns:a16="http://schemas.microsoft.com/office/drawing/2014/main" id="{A89ACCD1-BE51-42B4-1E01-9BCD61FB6B2F}"/>
                </a:ext>
              </a:extLst>
            </p:cNvPr>
            <p:cNvSpPr/>
            <p:nvPr/>
          </p:nvSpPr>
          <p:spPr>
            <a:xfrm>
              <a:off x="6739958" y="4345458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4">
                  <a:moveTo>
                    <a:pt x="0" y="0"/>
                  </a:moveTo>
                  <a:lnTo>
                    <a:pt x="1073279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4">
              <a:extLst>
                <a:ext uri="{FF2B5EF4-FFF2-40B4-BE49-F238E27FC236}">
                  <a16:creationId xmlns:a16="http://schemas.microsoft.com/office/drawing/2014/main" id="{F076B25C-6DBB-BE9A-2A42-846FBEED735F}"/>
                </a:ext>
              </a:extLst>
            </p:cNvPr>
            <p:cNvSpPr/>
            <p:nvPr/>
          </p:nvSpPr>
          <p:spPr>
            <a:xfrm>
              <a:off x="6377749" y="4108386"/>
              <a:ext cx="1442720" cy="243840"/>
            </a:xfrm>
            <a:custGeom>
              <a:avLst/>
              <a:gdLst/>
              <a:ahLst/>
              <a:cxnLst/>
              <a:rect l="l" t="t" r="r" b="b"/>
              <a:pathLst>
                <a:path w="1442720" h="243839">
                  <a:moveTo>
                    <a:pt x="13970" y="0"/>
                  </a:moveTo>
                  <a:lnTo>
                    <a:pt x="0" y="0"/>
                  </a:lnTo>
                  <a:lnTo>
                    <a:pt x="0" y="184315"/>
                  </a:lnTo>
                  <a:lnTo>
                    <a:pt x="13970" y="184315"/>
                  </a:lnTo>
                  <a:lnTo>
                    <a:pt x="13970" y="0"/>
                  </a:lnTo>
                  <a:close/>
                </a:path>
                <a:path w="1442720" h="243839">
                  <a:moveTo>
                    <a:pt x="1442466" y="237083"/>
                  </a:moveTo>
                  <a:lnTo>
                    <a:pt x="1440421" y="232371"/>
                  </a:lnTo>
                  <a:lnTo>
                    <a:pt x="1435481" y="230428"/>
                  </a:lnTo>
                  <a:lnTo>
                    <a:pt x="1430540" y="232371"/>
                  </a:lnTo>
                  <a:lnTo>
                    <a:pt x="1428496" y="237083"/>
                  </a:lnTo>
                  <a:lnTo>
                    <a:pt x="1430540" y="241782"/>
                  </a:lnTo>
                  <a:lnTo>
                    <a:pt x="1435481" y="243725"/>
                  </a:lnTo>
                  <a:lnTo>
                    <a:pt x="1440421" y="241782"/>
                  </a:lnTo>
                  <a:lnTo>
                    <a:pt x="1442466" y="2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5">
              <a:extLst>
                <a:ext uri="{FF2B5EF4-FFF2-40B4-BE49-F238E27FC236}">
                  <a16:creationId xmlns:a16="http://schemas.microsoft.com/office/drawing/2014/main" id="{A3D0119E-400B-733B-A8EF-9C13C01BBA11}"/>
                </a:ext>
              </a:extLst>
            </p:cNvPr>
            <p:cNvSpPr/>
            <p:nvPr/>
          </p:nvSpPr>
          <p:spPr>
            <a:xfrm>
              <a:off x="4272850" y="4108377"/>
              <a:ext cx="2112010" cy="237490"/>
            </a:xfrm>
            <a:custGeom>
              <a:avLst/>
              <a:gdLst/>
              <a:ahLst/>
              <a:cxnLst/>
              <a:rect l="l" t="t" r="r" b="b"/>
              <a:pathLst>
                <a:path w="2112010" h="237489">
                  <a:moveTo>
                    <a:pt x="2111888" y="0"/>
                  </a:moveTo>
                  <a:lnTo>
                    <a:pt x="0" y="0"/>
                  </a:lnTo>
                </a:path>
                <a:path w="2112010" h="237489">
                  <a:moveTo>
                    <a:pt x="0" y="0"/>
                  </a:moveTo>
                  <a:lnTo>
                    <a:pt x="0" y="237080"/>
                  </a:lnTo>
                </a:path>
              </a:pathLst>
            </a:custGeom>
            <a:ln w="1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6">
              <a:extLst>
                <a:ext uri="{FF2B5EF4-FFF2-40B4-BE49-F238E27FC236}">
                  <a16:creationId xmlns:a16="http://schemas.microsoft.com/office/drawing/2014/main" id="{943B2186-ED4B-1E60-104C-97164EAE6212}"/>
                </a:ext>
              </a:extLst>
            </p:cNvPr>
            <p:cNvSpPr/>
            <p:nvPr/>
          </p:nvSpPr>
          <p:spPr>
            <a:xfrm>
              <a:off x="4272850" y="4345458"/>
              <a:ext cx="1494155" cy="0"/>
            </a:xfrm>
            <a:custGeom>
              <a:avLst/>
              <a:gdLst/>
              <a:ahLst/>
              <a:cxnLst/>
              <a:rect l="l" t="t" r="r" b="b"/>
              <a:pathLst>
                <a:path w="1494154">
                  <a:moveTo>
                    <a:pt x="0" y="0"/>
                  </a:moveTo>
                  <a:lnTo>
                    <a:pt x="1494102" y="0"/>
                  </a:lnTo>
                </a:path>
              </a:pathLst>
            </a:custGeom>
            <a:ln w="1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17">
            <a:extLst>
              <a:ext uri="{FF2B5EF4-FFF2-40B4-BE49-F238E27FC236}">
                <a16:creationId xmlns:a16="http://schemas.microsoft.com/office/drawing/2014/main" id="{E59AD3B7-7BBC-5917-BBB3-07B1E8585E93}"/>
              </a:ext>
            </a:extLst>
          </p:cNvPr>
          <p:cNvSpPr txBox="1"/>
          <p:nvPr/>
        </p:nvSpPr>
        <p:spPr>
          <a:xfrm>
            <a:off x="4368944" y="3616769"/>
            <a:ext cx="1960245" cy="26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Physical</a:t>
            </a:r>
            <a:r>
              <a:rPr sz="850" spc="114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page</a:t>
            </a:r>
            <a:r>
              <a:rPr sz="850" spc="16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number</a:t>
            </a:r>
            <a:endParaRPr sz="850" dirty="0">
              <a:latin typeface="Arial"/>
              <a:cs typeface="Arial"/>
            </a:endParaRPr>
          </a:p>
          <a:p>
            <a:pPr marL="1075055">
              <a:lnSpc>
                <a:spcPts val="950"/>
              </a:lnSpc>
            </a:pPr>
            <a:r>
              <a:rPr sz="850" dirty="0">
                <a:latin typeface="Arial"/>
                <a:cs typeface="Arial"/>
              </a:rPr>
              <a:t>Physical</a:t>
            </a:r>
            <a:r>
              <a:rPr sz="850" spc="18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address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21" name="object 118">
            <a:extLst>
              <a:ext uri="{FF2B5EF4-FFF2-40B4-BE49-F238E27FC236}">
                <a16:creationId xmlns:a16="http://schemas.microsoft.com/office/drawing/2014/main" id="{F497956E-5440-9114-1780-92CB7B6975DA}"/>
              </a:ext>
            </a:extLst>
          </p:cNvPr>
          <p:cNvSpPr txBox="1"/>
          <p:nvPr/>
        </p:nvSpPr>
        <p:spPr>
          <a:xfrm>
            <a:off x="2995574" y="1174288"/>
            <a:ext cx="36607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64970" algn="l"/>
                <a:tab pos="3290570" algn="l"/>
              </a:tabLst>
            </a:pPr>
            <a:r>
              <a:rPr sz="850" dirty="0">
                <a:latin typeface="Arial"/>
                <a:cs typeface="Arial"/>
              </a:rPr>
              <a:t>31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30</a:t>
            </a:r>
            <a:r>
              <a:rPr sz="850" spc="4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29</a:t>
            </a:r>
            <a:r>
              <a:rPr sz="850" dirty="0">
                <a:latin typeface="Arial"/>
                <a:cs typeface="Arial"/>
              </a:rPr>
              <a:t>	15</a:t>
            </a:r>
            <a:r>
              <a:rPr sz="850" spc="6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14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13</a:t>
            </a:r>
            <a:r>
              <a:rPr sz="850" spc="3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12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11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10</a:t>
            </a:r>
            <a:r>
              <a:rPr sz="850" spc="3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9</a:t>
            </a:r>
            <a:r>
              <a:rPr sz="850" spc="65" dirty="0">
                <a:latin typeface="Arial"/>
                <a:cs typeface="Arial"/>
              </a:rPr>
              <a:t> </a:t>
            </a:r>
            <a:r>
              <a:rPr sz="850" spc="-50" dirty="0">
                <a:latin typeface="Arial"/>
                <a:cs typeface="Arial"/>
              </a:rPr>
              <a:t>8</a:t>
            </a:r>
            <a:r>
              <a:rPr sz="850" dirty="0">
                <a:latin typeface="Arial"/>
                <a:cs typeface="Arial"/>
              </a:rPr>
              <a:t>	3</a:t>
            </a:r>
            <a:r>
              <a:rPr sz="850" spc="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2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75" dirty="0">
                <a:latin typeface="Arial"/>
                <a:cs typeface="Arial"/>
              </a:rPr>
              <a:t> </a:t>
            </a:r>
            <a:r>
              <a:rPr sz="850" spc="-5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id="{78758FA7-23F8-35A0-1450-F129563C9FD9}"/>
              </a:ext>
            </a:extLst>
          </p:cNvPr>
          <p:cNvSpPr/>
          <p:nvPr/>
        </p:nvSpPr>
        <p:spPr>
          <a:xfrm>
            <a:off x="3619051" y="1253300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29" h="19685">
                <a:moveTo>
                  <a:pt x="20622" y="3128"/>
                </a:moveTo>
                <a:lnTo>
                  <a:pt x="3287" y="3128"/>
                </a:lnTo>
                <a:lnTo>
                  <a:pt x="3287" y="6542"/>
                </a:lnTo>
                <a:lnTo>
                  <a:pt x="0" y="6542"/>
                </a:lnTo>
                <a:lnTo>
                  <a:pt x="0" y="12941"/>
                </a:lnTo>
                <a:lnTo>
                  <a:pt x="3287" y="16355"/>
                </a:lnTo>
                <a:lnTo>
                  <a:pt x="7023" y="19484"/>
                </a:lnTo>
                <a:lnTo>
                  <a:pt x="17335" y="19484"/>
                </a:lnTo>
                <a:lnTo>
                  <a:pt x="20622" y="16355"/>
                </a:lnTo>
                <a:lnTo>
                  <a:pt x="20622" y="12941"/>
                </a:lnTo>
                <a:lnTo>
                  <a:pt x="23910" y="9670"/>
                </a:lnTo>
                <a:lnTo>
                  <a:pt x="20622" y="9670"/>
                </a:lnTo>
                <a:lnTo>
                  <a:pt x="20622" y="3128"/>
                </a:lnTo>
                <a:close/>
              </a:path>
              <a:path w="24129" h="19685">
                <a:moveTo>
                  <a:pt x="17335" y="0"/>
                </a:moveTo>
                <a:lnTo>
                  <a:pt x="7023" y="0"/>
                </a:lnTo>
                <a:lnTo>
                  <a:pt x="7023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0">
            <a:extLst>
              <a:ext uri="{FF2B5EF4-FFF2-40B4-BE49-F238E27FC236}">
                <a16:creationId xmlns:a16="http://schemas.microsoft.com/office/drawing/2014/main" id="{43BC3095-A4D9-7369-12AC-4869A9ABCB86}"/>
              </a:ext>
            </a:extLst>
          </p:cNvPr>
          <p:cNvSpPr/>
          <p:nvPr/>
        </p:nvSpPr>
        <p:spPr>
          <a:xfrm>
            <a:off x="3691529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18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185" y="19484"/>
                </a:lnTo>
                <a:lnTo>
                  <a:pt x="17185" y="16355"/>
                </a:lnTo>
                <a:close/>
              </a:path>
              <a:path w="20954" h="19685">
                <a:moveTo>
                  <a:pt x="17185" y="0"/>
                </a:moveTo>
                <a:lnTo>
                  <a:pt x="7023" y="0"/>
                </a:lnTo>
                <a:lnTo>
                  <a:pt x="3287" y="3128"/>
                </a:lnTo>
                <a:lnTo>
                  <a:pt x="0" y="6542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3128"/>
                </a:lnTo>
                <a:lnTo>
                  <a:pt x="17185" y="3128"/>
                </a:lnTo>
                <a:lnTo>
                  <a:pt x="1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1">
            <a:extLst>
              <a:ext uri="{FF2B5EF4-FFF2-40B4-BE49-F238E27FC236}">
                <a16:creationId xmlns:a16="http://schemas.microsoft.com/office/drawing/2014/main" id="{017B2413-28F6-9ED4-5355-5AF7B4093096}"/>
              </a:ext>
            </a:extLst>
          </p:cNvPr>
          <p:cNvSpPr/>
          <p:nvPr/>
        </p:nvSpPr>
        <p:spPr>
          <a:xfrm>
            <a:off x="3546572" y="1253300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29" h="19685">
                <a:moveTo>
                  <a:pt x="20622" y="3128"/>
                </a:moveTo>
                <a:lnTo>
                  <a:pt x="3287" y="3128"/>
                </a:lnTo>
                <a:lnTo>
                  <a:pt x="3287" y="6542"/>
                </a:lnTo>
                <a:lnTo>
                  <a:pt x="0" y="9670"/>
                </a:lnTo>
                <a:lnTo>
                  <a:pt x="0" y="12941"/>
                </a:lnTo>
                <a:lnTo>
                  <a:pt x="3287" y="12941"/>
                </a:lnTo>
                <a:lnTo>
                  <a:pt x="3287" y="16355"/>
                </a:lnTo>
                <a:lnTo>
                  <a:pt x="7023" y="19484"/>
                </a:lnTo>
                <a:lnTo>
                  <a:pt x="17335" y="19484"/>
                </a:lnTo>
                <a:lnTo>
                  <a:pt x="20622" y="16355"/>
                </a:lnTo>
                <a:lnTo>
                  <a:pt x="23910" y="12941"/>
                </a:lnTo>
                <a:lnTo>
                  <a:pt x="23910" y="6542"/>
                </a:lnTo>
                <a:lnTo>
                  <a:pt x="20622" y="6542"/>
                </a:lnTo>
                <a:lnTo>
                  <a:pt x="20622" y="3128"/>
                </a:lnTo>
                <a:close/>
              </a:path>
              <a:path w="24129" h="19685">
                <a:moveTo>
                  <a:pt x="17335" y="0"/>
                </a:moveTo>
                <a:lnTo>
                  <a:pt x="7023" y="0"/>
                </a:lnTo>
                <a:lnTo>
                  <a:pt x="7023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2">
            <a:extLst>
              <a:ext uri="{FF2B5EF4-FFF2-40B4-BE49-F238E27FC236}">
                <a16:creationId xmlns:a16="http://schemas.microsoft.com/office/drawing/2014/main" id="{9C3ECB96-DC28-AD6A-DEF0-0826E526A2AA}"/>
              </a:ext>
            </a:extLst>
          </p:cNvPr>
          <p:cNvSpPr/>
          <p:nvPr/>
        </p:nvSpPr>
        <p:spPr>
          <a:xfrm>
            <a:off x="3829313" y="1253300"/>
            <a:ext cx="24765" cy="19685"/>
          </a:xfrm>
          <a:custGeom>
            <a:avLst/>
            <a:gdLst/>
            <a:ahLst/>
            <a:cxnLst/>
            <a:rect l="l" t="t" r="r" b="b"/>
            <a:pathLst>
              <a:path w="24764" h="19685">
                <a:moveTo>
                  <a:pt x="21071" y="12941"/>
                </a:moveTo>
                <a:lnTo>
                  <a:pt x="3736" y="12941"/>
                </a:lnTo>
                <a:lnTo>
                  <a:pt x="3736" y="16355"/>
                </a:lnTo>
                <a:lnTo>
                  <a:pt x="7023" y="19484"/>
                </a:lnTo>
                <a:lnTo>
                  <a:pt x="17335" y="19484"/>
                </a:lnTo>
                <a:lnTo>
                  <a:pt x="21071" y="16355"/>
                </a:lnTo>
                <a:lnTo>
                  <a:pt x="21071" y="12941"/>
                </a:lnTo>
                <a:close/>
              </a:path>
              <a:path w="24764" h="19685">
                <a:moveTo>
                  <a:pt x="21071" y="3128"/>
                </a:moveTo>
                <a:lnTo>
                  <a:pt x="3736" y="3128"/>
                </a:lnTo>
                <a:lnTo>
                  <a:pt x="3736" y="6542"/>
                </a:lnTo>
                <a:lnTo>
                  <a:pt x="0" y="9670"/>
                </a:lnTo>
                <a:lnTo>
                  <a:pt x="0" y="12941"/>
                </a:lnTo>
                <a:lnTo>
                  <a:pt x="24358" y="12941"/>
                </a:lnTo>
                <a:lnTo>
                  <a:pt x="24358" y="9670"/>
                </a:lnTo>
                <a:lnTo>
                  <a:pt x="21071" y="6542"/>
                </a:lnTo>
                <a:lnTo>
                  <a:pt x="21071" y="3128"/>
                </a:lnTo>
                <a:close/>
              </a:path>
              <a:path w="24764" h="19685">
                <a:moveTo>
                  <a:pt x="17335" y="0"/>
                </a:moveTo>
                <a:lnTo>
                  <a:pt x="7023" y="0"/>
                </a:lnTo>
                <a:lnTo>
                  <a:pt x="7023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3">
            <a:extLst>
              <a:ext uri="{FF2B5EF4-FFF2-40B4-BE49-F238E27FC236}">
                <a16:creationId xmlns:a16="http://schemas.microsoft.com/office/drawing/2014/main" id="{E5B3ECB6-F39E-A755-E794-A26C0F9CCC2B}"/>
              </a:ext>
            </a:extLst>
          </p:cNvPr>
          <p:cNvSpPr/>
          <p:nvPr/>
        </p:nvSpPr>
        <p:spPr>
          <a:xfrm>
            <a:off x="3901791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0"/>
                </a:moveTo>
                <a:lnTo>
                  <a:pt x="7023" y="0"/>
                </a:lnTo>
                <a:lnTo>
                  <a:pt x="3736" y="3128"/>
                </a:lnTo>
                <a:lnTo>
                  <a:pt x="3736" y="6542"/>
                </a:lnTo>
                <a:lnTo>
                  <a:pt x="0" y="6542"/>
                </a:lnTo>
                <a:lnTo>
                  <a:pt x="0" y="12941"/>
                </a:lnTo>
                <a:lnTo>
                  <a:pt x="3736" y="16355"/>
                </a:lnTo>
                <a:lnTo>
                  <a:pt x="3736" y="19484"/>
                </a:lnTo>
                <a:lnTo>
                  <a:pt x="17335" y="19484"/>
                </a:lnTo>
                <a:lnTo>
                  <a:pt x="20921" y="16355"/>
                </a:lnTo>
                <a:lnTo>
                  <a:pt x="20921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4">
            <a:extLst>
              <a:ext uri="{FF2B5EF4-FFF2-40B4-BE49-F238E27FC236}">
                <a16:creationId xmlns:a16="http://schemas.microsoft.com/office/drawing/2014/main" id="{03ACD1FC-705B-7FC8-DD2A-F1A806726F5C}"/>
              </a:ext>
            </a:extLst>
          </p:cNvPr>
          <p:cNvSpPr/>
          <p:nvPr/>
        </p:nvSpPr>
        <p:spPr>
          <a:xfrm>
            <a:off x="3760571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3599" y="0"/>
                </a:moveTo>
                <a:lnTo>
                  <a:pt x="3437" y="0"/>
                </a:lnTo>
                <a:lnTo>
                  <a:pt x="3437" y="3128"/>
                </a:lnTo>
                <a:lnTo>
                  <a:pt x="0" y="3128"/>
                </a:lnTo>
                <a:lnTo>
                  <a:pt x="0" y="16355"/>
                </a:lnTo>
                <a:lnTo>
                  <a:pt x="3437" y="19484"/>
                </a:lnTo>
                <a:lnTo>
                  <a:pt x="17036" y="19484"/>
                </a:lnTo>
                <a:lnTo>
                  <a:pt x="17036" y="16355"/>
                </a:lnTo>
                <a:lnTo>
                  <a:pt x="20622" y="12941"/>
                </a:lnTo>
                <a:lnTo>
                  <a:pt x="20622" y="6542"/>
                </a:lnTo>
                <a:lnTo>
                  <a:pt x="17036" y="6542"/>
                </a:lnTo>
                <a:lnTo>
                  <a:pt x="17036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5">
            <a:extLst>
              <a:ext uri="{FF2B5EF4-FFF2-40B4-BE49-F238E27FC236}">
                <a16:creationId xmlns:a16="http://schemas.microsoft.com/office/drawing/2014/main" id="{461B2691-EA2F-8BDB-58E3-4F0F32EE2D21}"/>
              </a:ext>
            </a:extLst>
          </p:cNvPr>
          <p:cNvSpPr/>
          <p:nvPr/>
        </p:nvSpPr>
        <p:spPr>
          <a:xfrm>
            <a:off x="4046749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185" y="16355"/>
                </a:moveTo>
                <a:lnTo>
                  <a:pt x="3586" y="16355"/>
                </a:lnTo>
                <a:lnTo>
                  <a:pt x="3586" y="19484"/>
                </a:lnTo>
                <a:lnTo>
                  <a:pt x="17185" y="19484"/>
                </a:lnTo>
                <a:lnTo>
                  <a:pt x="17185" y="16355"/>
                </a:lnTo>
                <a:close/>
              </a:path>
              <a:path w="20954" h="19685">
                <a:moveTo>
                  <a:pt x="20921" y="3128"/>
                </a:moveTo>
                <a:lnTo>
                  <a:pt x="0" y="3128"/>
                </a:lnTo>
                <a:lnTo>
                  <a:pt x="0" y="16355"/>
                </a:lnTo>
                <a:lnTo>
                  <a:pt x="20921" y="16355"/>
                </a:lnTo>
                <a:lnTo>
                  <a:pt x="20921" y="3128"/>
                </a:lnTo>
                <a:close/>
              </a:path>
              <a:path w="20954" h="19685">
                <a:moveTo>
                  <a:pt x="13897" y="0"/>
                </a:moveTo>
                <a:lnTo>
                  <a:pt x="6874" y="0"/>
                </a:lnTo>
                <a:lnTo>
                  <a:pt x="3586" y="3128"/>
                </a:lnTo>
                <a:lnTo>
                  <a:pt x="17185" y="3128"/>
                </a:lnTo>
                <a:lnTo>
                  <a:pt x="13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6">
            <a:extLst>
              <a:ext uri="{FF2B5EF4-FFF2-40B4-BE49-F238E27FC236}">
                <a16:creationId xmlns:a16="http://schemas.microsoft.com/office/drawing/2014/main" id="{0B899501-3DCF-9640-48ED-AC8051197DBE}"/>
              </a:ext>
            </a:extLst>
          </p:cNvPr>
          <p:cNvSpPr/>
          <p:nvPr/>
        </p:nvSpPr>
        <p:spPr>
          <a:xfrm>
            <a:off x="4119077" y="1253300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89" h="19685">
                <a:moveTo>
                  <a:pt x="17335" y="16355"/>
                </a:moveTo>
                <a:lnTo>
                  <a:pt x="3736" y="16355"/>
                </a:lnTo>
                <a:lnTo>
                  <a:pt x="3736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1589" h="19685">
                <a:moveTo>
                  <a:pt x="14047" y="0"/>
                </a:moveTo>
                <a:lnTo>
                  <a:pt x="3736" y="0"/>
                </a:lnTo>
                <a:lnTo>
                  <a:pt x="3736" y="3128"/>
                </a:lnTo>
                <a:lnTo>
                  <a:pt x="0" y="3128"/>
                </a:lnTo>
                <a:lnTo>
                  <a:pt x="0" y="16355"/>
                </a:lnTo>
                <a:lnTo>
                  <a:pt x="21071" y="16355"/>
                </a:lnTo>
                <a:lnTo>
                  <a:pt x="21071" y="6542"/>
                </a:lnTo>
                <a:lnTo>
                  <a:pt x="17335" y="3128"/>
                </a:lnTo>
                <a:lnTo>
                  <a:pt x="14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7">
            <a:extLst>
              <a:ext uri="{FF2B5EF4-FFF2-40B4-BE49-F238E27FC236}">
                <a16:creationId xmlns:a16="http://schemas.microsoft.com/office/drawing/2014/main" id="{4F127836-A412-D32F-EFE0-3247A28E8F33}"/>
              </a:ext>
            </a:extLst>
          </p:cNvPr>
          <p:cNvSpPr/>
          <p:nvPr/>
        </p:nvSpPr>
        <p:spPr>
          <a:xfrm>
            <a:off x="3974270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736" y="16355"/>
                </a:lnTo>
                <a:lnTo>
                  <a:pt x="3736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7335" y="0"/>
                </a:moveTo>
                <a:lnTo>
                  <a:pt x="7023" y="0"/>
                </a:lnTo>
                <a:lnTo>
                  <a:pt x="3736" y="3128"/>
                </a:lnTo>
                <a:lnTo>
                  <a:pt x="0" y="6542"/>
                </a:lnTo>
                <a:lnTo>
                  <a:pt x="0" y="16355"/>
                </a:lnTo>
                <a:lnTo>
                  <a:pt x="20921" y="16355"/>
                </a:lnTo>
                <a:lnTo>
                  <a:pt x="20921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8">
            <a:extLst>
              <a:ext uri="{FF2B5EF4-FFF2-40B4-BE49-F238E27FC236}">
                <a16:creationId xmlns:a16="http://schemas.microsoft.com/office/drawing/2014/main" id="{FDFA5FFA-EB91-75EC-9A7A-84268CD4AB50}"/>
              </a:ext>
            </a:extLst>
          </p:cNvPr>
          <p:cNvSpPr/>
          <p:nvPr/>
        </p:nvSpPr>
        <p:spPr>
          <a:xfrm>
            <a:off x="5775771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3599" y="0"/>
                </a:moveTo>
                <a:lnTo>
                  <a:pt x="3287" y="0"/>
                </a:lnTo>
                <a:lnTo>
                  <a:pt x="3287" y="3128"/>
                </a:lnTo>
                <a:lnTo>
                  <a:pt x="0" y="3128"/>
                </a:lnTo>
                <a:lnTo>
                  <a:pt x="0" y="16355"/>
                </a:lnTo>
                <a:lnTo>
                  <a:pt x="3287" y="19484"/>
                </a:lnTo>
                <a:lnTo>
                  <a:pt x="17185" y="19484"/>
                </a:lnTo>
                <a:lnTo>
                  <a:pt x="17185" y="16355"/>
                </a:lnTo>
                <a:lnTo>
                  <a:pt x="20473" y="12941"/>
                </a:lnTo>
                <a:lnTo>
                  <a:pt x="20473" y="6542"/>
                </a:lnTo>
                <a:lnTo>
                  <a:pt x="17185" y="6542"/>
                </a:lnTo>
                <a:lnTo>
                  <a:pt x="17185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9">
            <a:extLst>
              <a:ext uri="{FF2B5EF4-FFF2-40B4-BE49-F238E27FC236}">
                <a16:creationId xmlns:a16="http://schemas.microsoft.com/office/drawing/2014/main" id="{6A71106B-3CC4-2523-5CBC-F186605E29DF}"/>
              </a:ext>
            </a:extLst>
          </p:cNvPr>
          <p:cNvSpPr/>
          <p:nvPr/>
        </p:nvSpPr>
        <p:spPr>
          <a:xfrm>
            <a:off x="5844813" y="1253300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29" h="19685">
                <a:moveTo>
                  <a:pt x="20622" y="12941"/>
                </a:moveTo>
                <a:lnTo>
                  <a:pt x="3287" y="12941"/>
                </a:lnTo>
                <a:lnTo>
                  <a:pt x="3287" y="16355"/>
                </a:lnTo>
                <a:lnTo>
                  <a:pt x="6575" y="19484"/>
                </a:lnTo>
                <a:lnTo>
                  <a:pt x="16886" y="19484"/>
                </a:lnTo>
                <a:lnTo>
                  <a:pt x="20622" y="16355"/>
                </a:lnTo>
                <a:lnTo>
                  <a:pt x="20622" y="12941"/>
                </a:lnTo>
                <a:close/>
              </a:path>
              <a:path w="24129" h="19685">
                <a:moveTo>
                  <a:pt x="20622" y="3128"/>
                </a:moveTo>
                <a:lnTo>
                  <a:pt x="3287" y="3128"/>
                </a:lnTo>
                <a:lnTo>
                  <a:pt x="3287" y="6542"/>
                </a:lnTo>
                <a:lnTo>
                  <a:pt x="0" y="9670"/>
                </a:lnTo>
                <a:lnTo>
                  <a:pt x="0" y="12941"/>
                </a:lnTo>
                <a:lnTo>
                  <a:pt x="23910" y="12941"/>
                </a:lnTo>
                <a:lnTo>
                  <a:pt x="23910" y="9670"/>
                </a:lnTo>
                <a:lnTo>
                  <a:pt x="20622" y="6542"/>
                </a:lnTo>
                <a:lnTo>
                  <a:pt x="20622" y="3128"/>
                </a:lnTo>
                <a:close/>
              </a:path>
              <a:path w="24129" h="19685">
                <a:moveTo>
                  <a:pt x="16886" y="0"/>
                </a:moveTo>
                <a:lnTo>
                  <a:pt x="6575" y="0"/>
                </a:lnTo>
                <a:lnTo>
                  <a:pt x="6575" y="3128"/>
                </a:lnTo>
                <a:lnTo>
                  <a:pt x="16886" y="3128"/>
                </a:lnTo>
                <a:lnTo>
                  <a:pt x="16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0">
            <a:extLst>
              <a:ext uri="{FF2B5EF4-FFF2-40B4-BE49-F238E27FC236}">
                <a16:creationId xmlns:a16="http://schemas.microsoft.com/office/drawing/2014/main" id="{197D8B48-3516-2CFA-2FE9-E736827C9545}"/>
              </a:ext>
            </a:extLst>
          </p:cNvPr>
          <p:cNvSpPr/>
          <p:nvPr/>
        </p:nvSpPr>
        <p:spPr>
          <a:xfrm>
            <a:off x="5703293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3599" y="0"/>
                </a:moveTo>
                <a:lnTo>
                  <a:pt x="3287" y="0"/>
                </a:lnTo>
                <a:lnTo>
                  <a:pt x="3287" y="3128"/>
                </a:lnTo>
                <a:lnTo>
                  <a:pt x="0" y="3128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6542"/>
                </a:lnTo>
                <a:lnTo>
                  <a:pt x="17335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1">
            <a:extLst>
              <a:ext uri="{FF2B5EF4-FFF2-40B4-BE49-F238E27FC236}">
                <a16:creationId xmlns:a16="http://schemas.microsoft.com/office/drawing/2014/main" id="{57F5E0AC-3EDC-9C29-E516-1FEC8B8ABCBD}"/>
              </a:ext>
            </a:extLst>
          </p:cNvPr>
          <p:cNvSpPr/>
          <p:nvPr/>
        </p:nvSpPr>
        <p:spPr>
          <a:xfrm>
            <a:off x="5989770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18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185" y="19484"/>
                </a:lnTo>
                <a:lnTo>
                  <a:pt x="17185" y="16355"/>
                </a:lnTo>
                <a:close/>
              </a:path>
              <a:path w="20954" h="19685">
                <a:moveTo>
                  <a:pt x="17185" y="0"/>
                </a:moveTo>
                <a:lnTo>
                  <a:pt x="6575" y="0"/>
                </a:lnTo>
                <a:lnTo>
                  <a:pt x="3287" y="3128"/>
                </a:lnTo>
                <a:lnTo>
                  <a:pt x="0" y="6542"/>
                </a:lnTo>
                <a:lnTo>
                  <a:pt x="0" y="16355"/>
                </a:lnTo>
                <a:lnTo>
                  <a:pt x="20473" y="16355"/>
                </a:lnTo>
                <a:lnTo>
                  <a:pt x="20473" y="3128"/>
                </a:lnTo>
                <a:lnTo>
                  <a:pt x="17185" y="3128"/>
                </a:lnTo>
                <a:lnTo>
                  <a:pt x="1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2">
            <a:extLst>
              <a:ext uri="{FF2B5EF4-FFF2-40B4-BE49-F238E27FC236}">
                <a16:creationId xmlns:a16="http://schemas.microsoft.com/office/drawing/2014/main" id="{DEC55651-7DFA-F0CD-3398-5B5E87717D9C}"/>
              </a:ext>
            </a:extLst>
          </p:cNvPr>
          <p:cNvSpPr/>
          <p:nvPr/>
        </p:nvSpPr>
        <p:spPr>
          <a:xfrm>
            <a:off x="6062099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437" y="16355"/>
                </a:lnTo>
                <a:lnTo>
                  <a:pt x="3437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3599" y="0"/>
                </a:moveTo>
                <a:lnTo>
                  <a:pt x="7023" y="0"/>
                </a:lnTo>
                <a:lnTo>
                  <a:pt x="3437" y="3128"/>
                </a:lnTo>
                <a:lnTo>
                  <a:pt x="0" y="6542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3128"/>
                </a:lnTo>
                <a:lnTo>
                  <a:pt x="17335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3">
            <a:extLst>
              <a:ext uri="{FF2B5EF4-FFF2-40B4-BE49-F238E27FC236}">
                <a16:creationId xmlns:a16="http://schemas.microsoft.com/office/drawing/2014/main" id="{556BC69A-6274-53B4-FCE2-EEBF4FF17091}"/>
              </a:ext>
            </a:extLst>
          </p:cNvPr>
          <p:cNvSpPr/>
          <p:nvPr/>
        </p:nvSpPr>
        <p:spPr>
          <a:xfrm>
            <a:off x="5917291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20622" y="3128"/>
                </a:moveTo>
                <a:lnTo>
                  <a:pt x="3287" y="3128"/>
                </a:lnTo>
                <a:lnTo>
                  <a:pt x="3287" y="6542"/>
                </a:lnTo>
                <a:lnTo>
                  <a:pt x="0" y="6542"/>
                </a:lnTo>
                <a:lnTo>
                  <a:pt x="0" y="12941"/>
                </a:lnTo>
                <a:lnTo>
                  <a:pt x="3287" y="16355"/>
                </a:lnTo>
                <a:lnTo>
                  <a:pt x="6575" y="19484"/>
                </a:lnTo>
                <a:lnTo>
                  <a:pt x="17335" y="19484"/>
                </a:lnTo>
                <a:lnTo>
                  <a:pt x="20622" y="16355"/>
                </a:lnTo>
                <a:lnTo>
                  <a:pt x="20622" y="3128"/>
                </a:lnTo>
                <a:close/>
              </a:path>
              <a:path w="20954" h="19685">
                <a:moveTo>
                  <a:pt x="17335" y="0"/>
                </a:moveTo>
                <a:lnTo>
                  <a:pt x="6575" y="0"/>
                </a:lnTo>
                <a:lnTo>
                  <a:pt x="6575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4">
            <a:extLst>
              <a:ext uri="{FF2B5EF4-FFF2-40B4-BE49-F238E27FC236}">
                <a16:creationId xmlns:a16="http://schemas.microsoft.com/office/drawing/2014/main" id="{0B7AF404-A584-A22F-CD10-C330AEC57DCB}"/>
              </a:ext>
            </a:extLst>
          </p:cNvPr>
          <p:cNvSpPr/>
          <p:nvPr/>
        </p:nvSpPr>
        <p:spPr>
          <a:xfrm>
            <a:off x="4257459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18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185" y="19484"/>
                </a:lnTo>
                <a:lnTo>
                  <a:pt x="17185" y="16355"/>
                </a:lnTo>
                <a:close/>
              </a:path>
              <a:path w="20954" h="19685">
                <a:moveTo>
                  <a:pt x="17185" y="0"/>
                </a:moveTo>
                <a:lnTo>
                  <a:pt x="6874" y="0"/>
                </a:lnTo>
                <a:lnTo>
                  <a:pt x="3287" y="3128"/>
                </a:lnTo>
                <a:lnTo>
                  <a:pt x="0" y="6542"/>
                </a:lnTo>
                <a:lnTo>
                  <a:pt x="0" y="16355"/>
                </a:lnTo>
                <a:lnTo>
                  <a:pt x="20473" y="16355"/>
                </a:lnTo>
                <a:lnTo>
                  <a:pt x="20473" y="3128"/>
                </a:lnTo>
                <a:lnTo>
                  <a:pt x="17185" y="3128"/>
                </a:lnTo>
                <a:lnTo>
                  <a:pt x="1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5">
            <a:extLst>
              <a:ext uri="{FF2B5EF4-FFF2-40B4-BE49-F238E27FC236}">
                <a16:creationId xmlns:a16="http://schemas.microsoft.com/office/drawing/2014/main" id="{487D8CCD-CA0A-024F-4212-1D01DBB490A5}"/>
              </a:ext>
            </a:extLst>
          </p:cNvPr>
          <p:cNvSpPr/>
          <p:nvPr/>
        </p:nvSpPr>
        <p:spPr>
          <a:xfrm>
            <a:off x="4329788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437" y="16355"/>
                </a:lnTo>
                <a:lnTo>
                  <a:pt x="3437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3599" y="0"/>
                </a:moveTo>
                <a:lnTo>
                  <a:pt x="7023" y="0"/>
                </a:lnTo>
                <a:lnTo>
                  <a:pt x="3437" y="3128"/>
                </a:lnTo>
                <a:lnTo>
                  <a:pt x="0" y="3128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6542"/>
                </a:lnTo>
                <a:lnTo>
                  <a:pt x="17335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6">
            <a:extLst>
              <a:ext uri="{FF2B5EF4-FFF2-40B4-BE49-F238E27FC236}">
                <a16:creationId xmlns:a16="http://schemas.microsoft.com/office/drawing/2014/main" id="{55B2F48C-3060-28A6-8919-C29AC91B63DD}"/>
              </a:ext>
            </a:extLst>
          </p:cNvPr>
          <p:cNvSpPr/>
          <p:nvPr/>
        </p:nvSpPr>
        <p:spPr>
          <a:xfrm>
            <a:off x="4184981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7335" y="0"/>
                </a:moveTo>
                <a:lnTo>
                  <a:pt x="7023" y="0"/>
                </a:lnTo>
                <a:lnTo>
                  <a:pt x="3287" y="3128"/>
                </a:lnTo>
                <a:lnTo>
                  <a:pt x="0" y="6542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3128"/>
                </a:lnTo>
                <a:lnTo>
                  <a:pt x="17335" y="3128"/>
                </a:lnTo>
                <a:lnTo>
                  <a:pt x="17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7">
            <a:extLst>
              <a:ext uri="{FF2B5EF4-FFF2-40B4-BE49-F238E27FC236}">
                <a16:creationId xmlns:a16="http://schemas.microsoft.com/office/drawing/2014/main" id="{21923967-F4FF-C920-AD16-3CD3B58C0BFB}"/>
              </a:ext>
            </a:extLst>
          </p:cNvPr>
          <p:cNvSpPr/>
          <p:nvPr/>
        </p:nvSpPr>
        <p:spPr>
          <a:xfrm>
            <a:off x="4398979" y="1253300"/>
            <a:ext cx="20955" cy="19685"/>
          </a:xfrm>
          <a:custGeom>
            <a:avLst/>
            <a:gdLst/>
            <a:ahLst/>
            <a:cxnLst/>
            <a:rect l="l" t="t" r="r" b="b"/>
            <a:pathLst>
              <a:path w="20954" h="19685">
                <a:moveTo>
                  <a:pt x="17335" y="16355"/>
                </a:moveTo>
                <a:lnTo>
                  <a:pt x="3287" y="16355"/>
                </a:lnTo>
                <a:lnTo>
                  <a:pt x="3287" y="19484"/>
                </a:lnTo>
                <a:lnTo>
                  <a:pt x="17335" y="19484"/>
                </a:lnTo>
                <a:lnTo>
                  <a:pt x="17335" y="16355"/>
                </a:lnTo>
                <a:close/>
              </a:path>
              <a:path w="20954" h="19685">
                <a:moveTo>
                  <a:pt x="13599" y="0"/>
                </a:moveTo>
                <a:lnTo>
                  <a:pt x="3287" y="0"/>
                </a:lnTo>
                <a:lnTo>
                  <a:pt x="3287" y="3128"/>
                </a:lnTo>
                <a:lnTo>
                  <a:pt x="0" y="3128"/>
                </a:lnTo>
                <a:lnTo>
                  <a:pt x="0" y="16355"/>
                </a:lnTo>
                <a:lnTo>
                  <a:pt x="20622" y="16355"/>
                </a:lnTo>
                <a:lnTo>
                  <a:pt x="20622" y="6542"/>
                </a:lnTo>
                <a:lnTo>
                  <a:pt x="17335" y="3128"/>
                </a:lnTo>
                <a:lnTo>
                  <a:pt x="1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8">
            <a:extLst>
              <a:ext uri="{FF2B5EF4-FFF2-40B4-BE49-F238E27FC236}">
                <a16:creationId xmlns:a16="http://schemas.microsoft.com/office/drawing/2014/main" id="{7819838E-BDFE-3792-0C5B-A39234A08729}"/>
              </a:ext>
            </a:extLst>
          </p:cNvPr>
          <p:cNvSpPr/>
          <p:nvPr/>
        </p:nvSpPr>
        <p:spPr>
          <a:xfrm>
            <a:off x="3211665" y="2211008"/>
            <a:ext cx="52069" cy="786765"/>
          </a:xfrm>
          <a:custGeom>
            <a:avLst/>
            <a:gdLst/>
            <a:ahLst/>
            <a:cxnLst/>
            <a:rect l="l" t="t" r="r" b="b"/>
            <a:pathLst>
              <a:path w="52070" h="786764">
                <a:moveTo>
                  <a:pt x="51866" y="776808"/>
                </a:moveTo>
                <a:lnTo>
                  <a:pt x="0" y="776808"/>
                </a:lnTo>
                <a:lnTo>
                  <a:pt x="0" y="786625"/>
                </a:lnTo>
                <a:lnTo>
                  <a:pt x="51866" y="786625"/>
                </a:lnTo>
                <a:lnTo>
                  <a:pt x="51866" y="776808"/>
                </a:lnTo>
                <a:close/>
              </a:path>
              <a:path w="52070" h="786764">
                <a:moveTo>
                  <a:pt x="51866" y="753770"/>
                </a:moveTo>
                <a:lnTo>
                  <a:pt x="0" y="750354"/>
                </a:lnTo>
                <a:lnTo>
                  <a:pt x="0" y="760450"/>
                </a:lnTo>
                <a:lnTo>
                  <a:pt x="51866" y="760450"/>
                </a:lnTo>
                <a:lnTo>
                  <a:pt x="51866" y="753770"/>
                </a:lnTo>
                <a:close/>
              </a:path>
              <a:path w="52070" h="786764">
                <a:moveTo>
                  <a:pt x="51866" y="628904"/>
                </a:moveTo>
                <a:lnTo>
                  <a:pt x="0" y="628904"/>
                </a:lnTo>
                <a:lnTo>
                  <a:pt x="0" y="635152"/>
                </a:lnTo>
                <a:lnTo>
                  <a:pt x="51866" y="635152"/>
                </a:lnTo>
                <a:lnTo>
                  <a:pt x="51866" y="628904"/>
                </a:lnTo>
                <a:close/>
              </a:path>
              <a:path w="52070" h="786764">
                <a:moveTo>
                  <a:pt x="51866" y="602310"/>
                </a:moveTo>
                <a:lnTo>
                  <a:pt x="0" y="602310"/>
                </a:lnTo>
                <a:lnTo>
                  <a:pt x="0" y="612114"/>
                </a:lnTo>
                <a:lnTo>
                  <a:pt x="51866" y="612114"/>
                </a:lnTo>
                <a:lnTo>
                  <a:pt x="51866" y="602310"/>
                </a:lnTo>
                <a:close/>
              </a:path>
              <a:path w="52070" h="786764">
                <a:moveTo>
                  <a:pt x="51866" y="473875"/>
                </a:moveTo>
                <a:lnTo>
                  <a:pt x="0" y="473875"/>
                </a:lnTo>
                <a:lnTo>
                  <a:pt x="0" y="480568"/>
                </a:lnTo>
                <a:lnTo>
                  <a:pt x="51866" y="480568"/>
                </a:lnTo>
                <a:lnTo>
                  <a:pt x="51866" y="473875"/>
                </a:lnTo>
                <a:close/>
              </a:path>
              <a:path w="52070" h="786764">
                <a:moveTo>
                  <a:pt x="51866" y="447713"/>
                </a:moveTo>
                <a:lnTo>
                  <a:pt x="0" y="447713"/>
                </a:lnTo>
                <a:lnTo>
                  <a:pt x="0" y="457530"/>
                </a:lnTo>
                <a:lnTo>
                  <a:pt x="51866" y="457530"/>
                </a:lnTo>
                <a:lnTo>
                  <a:pt x="51866" y="447713"/>
                </a:lnTo>
                <a:close/>
              </a:path>
              <a:path w="52070" h="786764">
                <a:moveTo>
                  <a:pt x="51866" y="319290"/>
                </a:moveTo>
                <a:lnTo>
                  <a:pt x="0" y="319290"/>
                </a:lnTo>
                <a:lnTo>
                  <a:pt x="0" y="329107"/>
                </a:lnTo>
                <a:lnTo>
                  <a:pt x="51866" y="329107"/>
                </a:lnTo>
                <a:lnTo>
                  <a:pt x="51866" y="319290"/>
                </a:lnTo>
                <a:close/>
              </a:path>
              <a:path w="52070" h="786764">
                <a:moveTo>
                  <a:pt x="51866" y="296252"/>
                </a:moveTo>
                <a:lnTo>
                  <a:pt x="0" y="293116"/>
                </a:lnTo>
                <a:lnTo>
                  <a:pt x="0" y="302933"/>
                </a:lnTo>
                <a:lnTo>
                  <a:pt x="51866" y="302933"/>
                </a:lnTo>
                <a:lnTo>
                  <a:pt x="51866" y="296252"/>
                </a:lnTo>
                <a:close/>
              </a:path>
              <a:path w="52070" h="786764">
                <a:moveTo>
                  <a:pt x="51866" y="171373"/>
                </a:moveTo>
                <a:lnTo>
                  <a:pt x="0" y="171373"/>
                </a:lnTo>
                <a:lnTo>
                  <a:pt x="0" y="181051"/>
                </a:lnTo>
                <a:lnTo>
                  <a:pt x="51866" y="181051"/>
                </a:lnTo>
                <a:lnTo>
                  <a:pt x="51866" y="171373"/>
                </a:lnTo>
                <a:close/>
              </a:path>
              <a:path w="52070" h="786764">
                <a:moveTo>
                  <a:pt x="51866" y="148336"/>
                </a:moveTo>
                <a:lnTo>
                  <a:pt x="0" y="148336"/>
                </a:lnTo>
                <a:lnTo>
                  <a:pt x="0" y="158013"/>
                </a:lnTo>
                <a:lnTo>
                  <a:pt x="51866" y="158013"/>
                </a:lnTo>
                <a:lnTo>
                  <a:pt x="51866" y="148336"/>
                </a:lnTo>
                <a:close/>
              </a:path>
              <a:path w="52070" h="786764">
                <a:moveTo>
                  <a:pt x="51866" y="26454"/>
                </a:moveTo>
                <a:lnTo>
                  <a:pt x="0" y="26454"/>
                </a:lnTo>
                <a:lnTo>
                  <a:pt x="0" y="32715"/>
                </a:lnTo>
                <a:lnTo>
                  <a:pt x="51866" y="32715"/>
                </a:lnTo>
                <a:lnTo>
                  <a:pt x="51866" y="26454"/>
                </a:lnTo>
                <a:close/>
              </a:path>
              <a:path w="52070" h="786764">
                <a:moveTo>
                  <a:pt x="51866" y="0"/>
                </a:moveTo>
                <a:lnTo>
                  <a:pt x="0" y="0"/>
                </a:lnTo>
                <a:lnTo>
                  <a:pt x="0" y="9677"/>
                </a:lnTo>
                <a:lnTo>
                  <a:pt x="51866" y="9677"/>
                </a:lnTo>
                <a:lnTo>
                  <a:pt x="51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33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Context Switching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F1DF6317-FA87-1D18-0280-347B14411B25}"/>
              </a:ext>
            </a:extLst>
          </p:cNvPr>
          <p:cNvGrpSpPr/>
          <p:nvPr/>
        </p:nvGrpSpPr>
        <p:grpSpPr>
          <a:xfrm>
            <a:off x="1888544" y="4152068"/>
            <a:ext cx="4495800" cy="2133600"/>
            <a:chOff x="2577644" y="4660216"/>
            <a:chExt cx="4495800" cy="21336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36BC4B9-4644-4B93-AD4D-608EF359C387}"/>
                </a:ext>
              </a:extLst>
            </p:cNvPr>
            <p:cNvSpPr/>
            <p:nvPr/>
          </p:nvSpPr>
          <p:spPr>
            <a:xfrm>
              <a:off x="2577644" y="5942459"/>
              <a:ext cx="4495800" cy="425450"/>
            </a:xfrm>
            <a:custGeom>
              <a:avLst/>
              <a:gdLst/>
              <a:ahLst/>
              <a:cxnLst/>
              <a:rect l="l" t="t" r="r" b="b"/>
              <a:pathLst>
                <a:path w="4495800" h="425450">
                  <a:moveTo>
                    <a:pt x="4495798" y="0"/>
                  </a:moveTo>
                  <a:lnTo>
                    <a:pt x="0" y="0"/>
                  </a:lnTo>
                  <a:lnTo>
                    <a:pt x="0" y="425449"/>
                  </a:lnTo>
                  <a:lnTo>
                    <a:pt x="4495798" y="425449"/>
                  </a:lnTo>
                  <a:lnTo>
                    <a:pt x="4495798" y="0"/>
                  </a:lnTo>
                  <a:close/>
                </a:path>
              </a:pathLst>
            </a:custGeom>
            <a:solidFill>
              <a:srgbClr val="F5D2D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6A01118-C031-CCAE-3384-CFC6D4B4A14F}"/>
                </a:ext>
              </a:extLst>
            </p:cNvPr>
            <p:cNvSpPr/>
            <p:nvPr/>
          </p:nvSpPr>
          <p:spPr>
            <a:xfrm>
              <a:off x="2577642" y="5517019"/>
              <a:ext cx="4495800" cy="1276350"/>
            </a:xfrm>
            <a:custGeom>
              <a:avLst/>
              <a:gdLst/>
              <a:ahLst/>
              <a:cxnLst/>
              <a:rect l="l" t="t" r="r" b="b"/>
              <a:pathLst>
                <a:path w="4495800" h="1276350">
                  <a:moveTo>
                    <a:pt x="4495800" y="850900"/>
                  </a:moveTo>
                  <a:lnTo>
                    <a:pt x="0" y="850900"/>
                  </a:lnTo>
                  <a:lnTo>
                    <a:pt x="0" y="1276350"/>
                  </a:lnTo>
                  <a:lnTo>
                    <a:pt x="4495800" y="1276350"/>
                  </a:lnTo>
                  <a:lnTo>
                    <a:pt x="4495800" y="850900"/>
                  </a:lnTo>
                  <a:close/>
                </a:path>
                <a:path w="4495800" h="1276350">
                  <a:moveTo>
                    <a:pt x="4495800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4495800" y="425450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FEE51F39-5A82-6C32-9EA9-7BCFDC2BF6D1}"/>
                </a:ext>
              </a:extLst>
            </p:cNvPr>
            <p:cNvSpPr/>
            <p:nvPr/>
          </p:nvSpPr>
          <p:spPr>
            <a:xfrm>
              <a:off x="2577644" y="5085666"/>
              <a:ext cx="4495800" cy="425450"/>
            </a:xfrm>
            <a:custGeom>
              <a:avLst/>
              <a:gdLst/>
              <a:ahLst/>
              <a:cxnLst/>
              <a:rect l="l" t="t" r="r" b="b"/>
              <a:pathLst>
                <a:path w="4495800" h="425450">
                  <a:moveTo>
                    <a:pt x="4495798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4495798" y="425450"/>
                  </a:lnTo>
                  <a:lnTo>
                    <a:pt x="4495798" y="0"/>
                  </a:lnTo>
                  <a:close/>
                </a:path>
              </a:pathLst>
            </a:custGeom>
            <a:solidFill>
              <a:srgbClr val="F5D2D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6ECD9E4-C246-9E22-DD7A-DC1046374C80}"/>
                </a:ext>
              </a:extLst>
            </p:cNvPr>
            <p:cNvSpPr/>
            <p:nvPr/>
          </p:nvSpPr>
          <p:spPr>
            <a:xfrm>
              <a:off x="2577644" y="4660216"/>
              <a:ext cx="4495800" cy="425450"/>
            </a:xfrm>
            <a:custGeom>
              <a:avLst/>
              <a:gdLst/>
              <a:ahLst/>
              <a:cxnLst/>
              <a:rect l="l" t="t" r="r" b="b"/>
              <a:pathLst>
                <a:path w="4495800" h="425450">
                  <a:moveTo>
                    <a:pt x="4495798" y="0"/>
                  </a:moveTo>
                  <a:lnTo>
                    <a:pt x="0" y="0"/>
                  </a:lnTo>
                  <a:lnTo>
                    <a:pt x="0" y="425450"/>
                  </a:lnTo>
                  <a:lnTo>
                    <a:pt x="4495798" y="425450"/>
                  </a:lnTo>
                  <a:lnTo>
                    <a:pt x="449579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02D8516-DCE3-2E99-6357-7E809ED3E4F2}"/>
              </a:ext>
            </a:extLst>
          </p:cNvPr>
          <p:cNvSpPr txBox="1"/>
          <p:nvPr/>
        </p:nvSpPr>
        <p:spPr>
          <a:xfrm>
            <a:off x="227839" y="1086973"/>
            <a:ext cx="8686799" cy="23705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946785" indent="-34290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100800"/>
              </a:lnSpc>
              <a:spcBef>
                <a:spcPts val="400"/>
              </a:spcBef>
              <a:buSzPct val="120000"/>
              <a:buFont typeface="Wingdings" panose="05000000000000000000" pitchFamily="2" charset="2"/>
              <a:buChar char="§"/>
              <a:tabLst>
                <a:tab pos="749300" algn="l"/>
                <a:tab pos="755015" algn="l"/>
              </a:tabLst>
            </a:pPr>
            <a:r>
              <a:rPr sz="20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Important: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850"/>
              </a:lnSpc>
              <a:spcBef>
                <a:spcPts val="575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ﬂow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0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switch…</a:t>
            </a:r>
            <a:r>
              <a:rPr sz="20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(how?)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3580">
              <a:lnSpc>
                <a:spcPct val="100000"/>
              </a:lnSpc>
              <a:spcBef>
                <a:spcPts val="2220"/>
              </a:spcBef>
              <a:tabLst>
                <a:tab pos="3496945" algn="l"/>
              </a:tabLst>
            </a:pP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600" b="1" i="1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Process</a:t>
            </a:r>
            <a:r>
              <a:rPr sz="1600" b="1" i="1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BA97FDD7-F50C-5A3E-3393-5A4327B9EB2A}"/>
              </a:ext>
            </a:extLst>
          </p:cNvPr>
          <p:cNvGrpSpPr/>
          <p:nvPr/>
        </p:nvGrpSpPr>
        <p:grpSpPr>
          <a:xfrm>
            <a:off x="2626754" y="3517752"/>
            <a:ext cx="888365" cy="3149600"/>
            <a:chOff x="3315854" y="4025900"/>
            <a:chExt cx="888365" cy="314960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8C0E7DC9-89BD-13BB-6C80-5DF4310BF3F0}"/>
                </a:ext>
              </a:extLst>
            </p:cNvPr>
            <p:cNvSpPr/>
            <p:nvPr/>
          </p:nvSpPr>
          <p:spPr>
            <a:xfrm>
              <a:off x="3353183" y="4663400"/>
              <a:ext cx="6350" cy="395605"/>
            </a:xfrm>
            <a:custGeom>
              <a:avLst/>
              <a:gdLst/>
              <a:ahLst/>
              <a:cxnLst/>
              <a:rect l="l" t="t" r="r" b="b"/>
              <a:pathLst>
                <a:path w="6350" h="395604">
                  <a:moveTo>
                    <a:pt x="5966" y="0"/>
                  </a:moveTo>
                  <a:lnTo>
                    <a:pt x="0" y="39522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DA729CC1-B75C-0B91-2060-6B9E6D071BD9}"/>
                </a:ext>
              </a:extLst>
            </p:cNvPr>
            <p:cNvSpPr/>
            <p:nvPr/>
          </p:nvSpPr>
          <p:spPr>
            <a:xfrm>
              <a:off x="3315854" y="5007256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6945" y="76766"/>
                  </a:lnTo>
                  <a:lnTo>
                    <a:pt x="76191" y="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39DBEEBC-BD4A-9F7C-B0F3-5D3B196DA48B}"/>
                </a:ext>
              </a:extLst>
            </p:cNvPr>
            <p:cNvSpPr/>
            <p:nvPr/>
          </p:nvSpPr>
          <p:spPr>
            <a:xfrm>
              <a:off x="4178298" y="4038600"/>
              <a:ext cx="12700" cy="3124200"/>
            </a:xfrm>
            <a:custGeom>
              <a:avLst/>
              <a:gdLst/>
              <a:ahLst/>
              <a:cxnLst/>
              <a:rect l="l" t="t" r="r" b="b"/>
              <a:pathLst>
                <a:path w="12700" h="3124200">
                  <a:moveTo>
                    <a:pt x="12699" y="0"/>
                  </a:moveTo>
                  <a:lnTo>
                    <a:pt x="0" y="31241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A1E0D661-3360-8450-BA91-22E83DD8013E}"/>
              </a:ext>
            </a:extLst>
          </p:cNvPr>
          <p:cNvSpPr txBox="1"/>
          <p:nvPr/>
        </p:nvSpPr>
        <p:spPr>
          <a:xfrm>
            <a:off x="3514598" y="4152068"/>
            <a:ext cx="2870200" cy="357149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109855" rIns="0" bIns="0" rtlCol="0">
            <a:spAutoFit/>
          </a:bodyPr>
          <a:lstStyle/>
          <a:p>
            <a:pPr marL="1767839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20F5716-AAF1-F3BD-AC25-EEDC9F7B89C5}"/>
              </a:ext>
            </a:extLst>
          </p:cNvPr>
          <p:cNvSpPr txBox="1"/>
          <p:nvPr/>
        </p:nvSpPr>
        <p:spPr>
          <a:xfrm>
            <a:off x="3514598" y="4663609"/>
            <a:ext cx="2870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839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DF85C351-FD7C-5DDD-69DE-BA085B9625D3}"/>
              </a:ext>
            </a:extLst>
          </p:cNvPr>
          <p:cNvSpPr txBox="1"/>
          <p:nvPr/>
        </p:nvSpPr>
        <p:spPr>
          <a:xfrm>
            <a:off x="4276598" y="5076359"/>
            <a:ext cx="210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D830775-B8E8-D47D-8A0E-B0D6E1EFD580}"/>
              </a:ext>
            </a:extLst>
          </p:cNvPr>
          <p:cNvSpPr txBox="1"/>
          <p:nvPr/>
        </p:nvSpPr>
        <p:spPr>
          <a:xfrm>
            <a:off x="3514598" y="5512922"/>
            <a:ext cx="2870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006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9119A83-EEBC-6802-8A57-A290CFF1B75F}"/>
              </a:ext>
            </a:extLst>
          </p:cNvPr>
          <p:cNvSpPr txBox="1"/>
          <p:nvPr/>
        </p:nvSpPr>
        <p:spPr>
          <a:xfrm>
            <a:off x="3514598" y="5859761"/>
            <a:ext cx="2870200" cy="369973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767839">
              <a:lnSpc>
                <a:spcPct val="100000"/>
              </a:lnSpc>
              <a:spcBef>
                <a:spcPts val="96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24060A90-21B2-72FF-A281-B3FC427CBA48}"/>
              </a:ext>
            </a:extLst>
          </p:cNvPr>
          <p:cNvSpPr/>
          <p:nvPr/>
        </p:nvSpPr>
        <p:spPr>
          <a:xfrm>
            <a:off x="6626098" y="4576394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0"/>
                </a:moveTo>
                <a:lnTo>
                  <a:pt x="14830" y="2495"/>
                </a:lnTo>
                <a:lnTo>
                  <a:pt x="26940" y="9299"/>
                </a:lnTo>
                <a:lnTo>
                  <a:pt x="35105" y="19391"/>
                </a:lnTo>
                <a:lnTo>
                  <a:pt x="38100" y="31749"/>
                </a:lnTo>
                <a:lnTo>
                  <a:pt x="38100" y="158749"/>
                </a:lnTo>
                <a:lnTo>
                  <a:pt x="41094" y="171108"/>
                </a:lnTo>
                <a:lnTo>
                  <a:pt x="49259" y="181200"/>
                </a:lnTo>
                <a:lnTo>
                  <a:pt x="61369" y="188004"/>
                </a:lnTo>
                <a:lnTo>
                  <a:pt x="76199" y="190500"/>
                </a:lnTo>
                <a:lnTo>
                  <a:pt x="61369" y="192995"/>
                </a:lnTo>
                <a:lnTo>
                  <a:pt x="49259" y="199799"/>
                </a:lnTo>
                <a:lnTo>
                  <a:pt x="41094" y="209891"/>
                </a:lnTo>
                <a:lnTo>
                  <a:pt x="38100" y="222250"/>
                </a:lnTo>
                <a:lnTo>
                  <a:pt x="38100" y="349249"/>
                </a:lnTo>
                <a:lnTo>
                  <a:pt x="35105" y="361608"/>
                </a:lnTo>
                <a:lnTo>
                  <a:pt x="26940" y="371700"/>
                </a:lnTo>
                <a:lnTo>
                  <a:pt x="14830" y="378504"/>
                </a:ln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225AF45-98F0-12D7-B538-D97D011EB511}"/>
              </a:ext>
            </a:extLst>
          </p:cNvPr>
          <p:cNvSpPr txBox="1"/>
          <p:nvPr/>
        </p:nvSpPr>
        <p:spPr>
          <a:xfrm>
            <a:off x="6784213" y="4630637"/>
            <a:ext cx="1246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1600" b="1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961871BD-FC50-BC4C-46E2-2EDF8E0597F4}"/>
              </a:ext>
            </a:extLst>
          </p:cNvPr>
          <p:cNvSpPr/>
          <p:nvPr/>
        </p:nvSpPr>
        <p:spPr>
          <a:xfrm>
            <a:off x="6626098" y="5445888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0" y="0"/>
                </a:moveTo>
                <a:lnTo>
                  <a:pt x="14830" y="2495"/>
                </a:lnTo>
                <a:lnTo>
                  <a:pt x="26940" y="9299"/>
                </a:lnTo>
                <a:lnTo>
                  <a:pt x="35105" y="19391"/>
                </a:lnTo>
                <a:lnTo>
                  <a:pt x="38100" y="31749"/>
                </a:lnTo>
                <a:lnTo>
                  <a:pt x="38100" y="158749"/>
                </a:lnTo>
                <a:lnTo>
                  <a:pt x="41094" y="171108"/>
                </a:lnTo>
                <a:lnTo>
                  <a:pt x="49259" y="181200"/>
                </a:lnTo>
                <a:lnTo>
                  <a:pt x="61369" y="188004"/>
                </a:lnTo>
                <a:lnTo>
                  <a:pt x="76199" y="190499"/>
                </a:lnTo>
                <a:lnTo>
                  <a:pt x="61369" y="192995"/>
                </a:lnTo>
                <a:lnTo>
                  <a:pt x="49259" y="199799"/>
                </a:lnTo>
                <a:lnTo>
                  <a:pt x="41094" y="209891"/>
                </a:lnTo>
                <a:lnTo>
                  <a:pt x="38100" y="222249"/>
                </a:lnTo>
                <a:lnTo>
                  <a:pt x="38100" y="349249"/>
                </a:lnTo>
                <a:lnTo>
                  <a:pt x="35105" y="361608"/>
                </a:lnTo>
                <a:lnTo>
                  <a:pt x="26940" y="371700"/>
                </a:lnTo>
                <a:lnTo>
                  <a:pt x="14830" y="378504"/>
                </a:ln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BBF52CFE-CCDF-AF02-B161-9E889DB4594F}"/>
              </a:ext>
            </a:extLst>
          </p:cNvPr>
          <p:cNvSpPr txBox="1"/>
          <p:nvPr/>
        </p:nvSpPr>
        <p:spPr>
          <a:xfrm>
            <a:off x="6784213" y="5500131"/>
            <a:ext cx="1246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1600" b="1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BB812F3-5114-1391-F7D8-7F305B3A9E7D}"/>
              </a:ext>
            </a:extLst>
          </p:cNvPr>
          <p:cNvSpPr txBox="1"/>
          <p:nvPr/>
        </p:nvSpPr>
        <p:spPr>
          <a:xfrm>
            <a:off x="380239" y="4935072"/>
            <a:ext cx="60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CF0CE108-3CB8-20CE-177E-9DEC11B47F69}"/>
              </a:ext>
            </a:extLst>
          </p:cNvPr>
          <p:cNvSpPr/>
          <p:nvPr/>
        </p:nvSpPr>
        <p:spPr>
          <a:xfrm>
            <a:off x="1063500" y="3970555"/>
            <a:ext cx="457200" cy="2531745"/>
          </a:xfrm>
          <a:custGeom>
            <a:avLst/>
            <a:gdLst/>
            <a:ahLst/>
            <a:cxnLst/>
            <a:rect l="l" t="t" r="r" b="b"/>
            <a:pathLst>
              <a:path w="457200" h="2531745">
                <a:moveTo>
                  <a:pt x="342900" y="0"/>
                </a:moveTo>
                <a:lnTo>
                  <a:pt x="114300" y="0"/>
                </a:lnTo>
                <a:lnTo>
                  <a:pt x="114300" y="2303096"/>
                </a:lnTo>
                <a:lnTo>
                  <a:pt x="0" y="2303096"/>
                </a:lnTo>
                <a:lnTo>
                  <a:pt x="228600" y="2531696"/>
                </a:lnTo>
                <a:lnTo>
                  <a:pt x="457200" y="2303096"/>
                </a:lnTo>
                <a:lnTo>
                  <a:pt x="342900" y="2303096"/>
                </a:lnTo>
                <a:lnTo>
                  <a:pt x="34290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25">
            <a:extLst>
              <a:ext uri="{FF2B5EF4-FFF2-40B4-BE49-F238E27FC236}">
                <a16:creationId xmlns:a16="http://schemas.microsoft.com/office/drawing/2014/main" id="{3E409CB0-AEE6-59AE-F441-F8F3C5F39B78}"/>
              </a:ext>
            </a:extLst>
          </p:cNvPr>
          <p:cNvGrpSpPr/>
          <p:nvPr/>
        </p:nvGrpSpPr>
        <p:grpSpPr>
          <a:xfrm>
            <a:off x="2620404" y="4563176"/>
            <a:ext cx="1676400" cy="1710689"/>
            <a:chOff x="3309504" y="5071324"/>
            <a:chExt cx="1676400" cy="1710689"/>
          </a:xfrm>
        </p:grpSpPr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52747FF5-5C69-D74A-AF50-3510DD1042EF}"/>
                </a:ext>
              </a:extLst>
            </p:cNvPr>
            <p:cNvSpPr/>
            <p:nvPr/>
          </p:nvSpPr>
          <p:spPr>
            <a:xfrm>
              <a:off x="3346833" y="6361175"/>
              <a:ext cx="6350" cy="395605"/>
            </a:xfrm>
            <a:custGeom>
              <a:avLst/>
              <a:gdLst/>
              <a:ahLst/>
              <a:cxnLst/>
              <a:rect l="l" t="t" r="r" b="b"/>
              <a:pathLst>
                <a:path w="6350" h="395604">
                  <a:moveTo>
                    <a:pt x="5966" y="0"/>
                  </a:moveTo>
                  <a:lnTo>
                    <a:pt x="0" y="39522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5ADC57F7-311D-BE13-682D-52F8A5BBD943}"/>
                </a:ext>
              </a:extLst>
            </p:cNvPr>
            <p:cNvSpPr/>
            <p:nvPr/>
          </p:nvSpPr>
          <p:spPr>
            <a:xfrm>
              <a:off x="3309504" y="670503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4">
                  <a:moveTo>
                    <a:pt x="0" y="0"/>
                  </a:moveTo>
                  <a:lnTo>
                    <a:pt x="36945" y="76766"/>
                  </a:lnTo>
                  <a:lnTo>
                    <a:pt x="76191" y="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3F317E65-E62E-0D2E-9A7B-9E7675C1CFFE}"/>
                </a:ext>
              </a:extLst>
            </p:cNvPr>
            <p:cNvSpPr/>
            <p:nvPr/>
          </p:nvSpPr>
          <p:spPr>
            <a:xfrm>
              <a:off x="4947032" y="5522976"/>
              <a:ext cx="6350" cy="395605"/>
            </a:xfrm>
            <a:custGeom>
              <a:avLst/>
              <a:gdLst/>
              <a:ahLst/>
              <a:cxnLst/>
              <a:rect l="l" t="t" r="r" b="b"/>
              <a:pathLst>
                <a:path w="6350" h="395604">
                  <a:moveTo>
                    <a:pt x="5966" y="0"/>
                  </a:moveTo>
                  <a:lnTo>
                    <a:pt x="0" y="39522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4E97A561-A2D2-C368-D880-B28EA76C79CF}"/>
                </a:ext>
              </a:extLst>
            </p:cNvPr>
            <p:cNvSpPr/>
            <p:nvPr/>
          </p:nvSpPr>
          <p:spPr>
            <a:xfrm>
              <a:off x="4909704" y="586683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6944" y="76766"/>
                  </a:lnTo>
                  <a:lnTo>
                    <a:pt x="76189" y="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08466EA5-91D1-BA52-D52C-0FDDC1552CC6}"/>
                </a:ext>
              </a:extLst>
            </p:cNvPr>
            <p:cNvSpPr/>
            <p:nvPr/>
          </p:nvSpPr>
          <p:spPr>
            <a:xfrm>
              <a:off x="3352800" y="5084024"/>
              <a:ext cx="1576070" cy="432434"/>
            </a:xfrm>
            <a:custGeom>
              <a:avLst/>
              <a:gdLst/>
              <a:ahLst/>
              <a:cxnLst/>
              <a:rect l="l" t="t" r="r" b="b"/>
              <a:pathLst>
                <a:path w="1576070" h="432435">
                  <a:moveTo>
                    <a:pt x="0" y="0"/>
                  </a:moveTo>
                  <a:lnTo>
                    <a:pt x="1575704" y="43223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48DF3941-C2EA-85D0-2859-000680C3A5BF}"/>
                </a:ext>
              </a:extLst>
            </p:cNvPr>
            <p:cNvSpPr/>
            <p:nvPr/>
          </p:nvSpPr>
          <p:spPr>
            <a:xfrm>
              <a:off x="4869435" y="5466076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20157" y="0"/>
                  </a:moveTo>
                  <a:lnTo>
                    <a:pt x="0" y="73484"/>
                  </a:lnTo>
                  <a:lnTo>
                    <a:pt x="83563" y="56899"/>
                  </a:lnTo>
                  <a:lnTo>
                    <a:pt x="2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E77E61BE-92A6-63CE-FAEB-FBCEA685A2E7}"/>
                </a:ext>
              </a:extLst>
            </p:cNvPr>
            <p:cNvSpPr/>
            <p:nvPr/>
          </p:nvSpPr>
          <p:spPr>
            <a:xfrm>
              <a:off x="3377371" y="5943599"/>
              <a:ext cx="1569720" cy="411480"/>
            </a:xfrm>
            <a:custGeom>
              <a:avLst/>
              <a:gdLst/>
              <a:ahLst/>
              <a:cxnLst/>
              <a:rect l="l" t="t" r="r" b="b"/>
              <a:pathLst>
                <a:path w="1569720" h="411479">
                  <a:moveTo>
                    <a:pt x="1569278" y="0"/>
                  </a:moveTo>
                  <a:lnTo>
                    <a:pt x="0" y="411138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4B8BF447-F38B-DD36-1A8E-C667905C779B}"/>
                </a:ext>
              </a:extLst>
            </p:cNvPr>
            <p:cNvSpPr/>
            <p:nvPr/>
          </p:nvSpPr>
          <p:spPr>
            <a:xfrm>
              <a:off x="3352800" y="6305007"/>
              <a:ext cx="83820" cy="74295"/>
            </a:xfrm>
            <a:custGeom>
              <a:avLst/>
              <a:gdLst/>
              <a:ahLst/>
              <a:cxnLst/>
              <a:rect l="l" t="t" r="r" b="b"/>
              <a:pathLst>
                <a:path w="83820" h="74295">
                  <a:moveTo>
                    <a:pt x="64056" y="0"/>
                  </a:moveTo>
                  <a:lnTo>
                    <a:pt x="0" y="56168"/>
                  </a:lnTo>
                  <a:lnTo>
                    <a:pt x="83367" y="73712"/>
                  </a:lnTo>
                  <a:lnTo>
                    <a:pt x="64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65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Page Hit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34DE05A-75B7-52C6-D327-A3FCF9AB1889}"/>
              </a:ext>
            </a:extLst>
          </p:cNvPr>
          <p:cNvSpPr txBox="1"/>
          <p:nvPr/>
        </p:nvSpPr>
        <p:spPr>
          <a:xfrm>
            <a:off x="227840" y="1062143"/>
            <a:ext cx="7760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b="1" i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hit:</a:t>
            </a:r>
            <a:r>
              <a:rPr sz="2000" b="1" i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4DAC3207-63EF-A951-6481-D3CBEE68AA58}"/>
              </a:ext>
            </a:extLst>
          </p:cNvPr>
          <p:cNvGrpSpPr/>
          <p:nvPr/>
        </p:nvGrpSpPr>
        <p:grpSpPr>
          <a:xfrm>
            <a:off x="3014367" y="4091092"/>
            <a:ext cx="1619885" cy="705485"/>
            <a:chOff x="3632296" y="4666932"/>
            <a:chExt cx="1619885" cy="705485"/>
          </a:xfrm>
        </p:grpSpPr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EFF4F7BE-8E07-86B2-2010-3F39CD67CAED}"/>
                </a:ext>
              </a:extLst>
            </p:cNvPr>
            <p:cNvSpPr/>
            <p:nvPr/>
          </p:nvSpPr>
          <p:spPr>
            <a:xfrm>
              <a:off x="36421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562D8D20-7272-8127-857B-0A14C9CDB4DF}"/>
                </a:ext>
              </a:extLst>
            </p:cNvPr>
            <p:cNvSpPr/>
            <p:nvPr/>
          </p:nvSpPr>
          <p:spPr>
            <a:xfrm>
              <a:off x="36421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9A679748-3266-D80E-F1F6-EBA0086D0CAB}"/>
                </a:ext>
              </a:extLst>
            </p:cNvPr>
            <p:cNvSpPr/>
            <p:nvPr/>
          </p:nvSpPr>
          <p:spPr>
            <a:xfrm>
              <a:off x="36421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DDFE0197-B3DE-3DE3-84C8-EE462E11D13F}"/>
                </a:ext>
              </a:extLst>
            </p:cNvPr>
            <p:cNvSpPr/>
            <p:nvPr/>
          </p:nvSpPr>
          <p:spPr>
            <a:xfrm>
              <a:off x="36421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FA2B40A8-1C91-C8C7-BB26-45EBE18B8A22}"/>
                </a:ext>
              </a:extLst>
            </p:cNvPr>
            <p:cNvSpPr/>
            <p:nvPr/>
          </p:nvSpPr>
          <p:spPr>
            <a:xfrm>
              <a:off x="36421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1">
            <a:extLst>
              <a:ext uri="{FF2B5EF4-FFF2-40B4-BE49-F238E27FC236}">
                <a16:creationId xmlns:a16="http://schemas.microsoft.com/office/drawing/2014/main" id="{D64FF44D-76BE-5F35-D456-26BF03795D8A}"/>
              </a:ext>
            </a:extLst>
          </p:cNvPr>
          <p:cNvSpPr txBox="1"/>
          <p:nvPr/>
        </p:nvSpPr>
        <p:spPr>
          <a:xfrm>
            <a:off x="3033750" y="4094076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12">
            <a:extLst>
              <a:ext uri="{FF2B5EF4-FFF2-40B4-BE49-F238E27FC236}">
                <a16:creationId xmlns:a16="http://schemas.microsoft.com/office/drawing/2014/main" id="{ADA5C36A-1164-CB6D-DC30-D7FA4FAC5413}"/>
              </a:ext>
            </a:extLst>
          </p:cNvPr>
          <p:cNvSpPr/>
          <p:nvPr/>
        </p:nvSpPr>
        <p:spPr>
          <a:xfrm>
            <a:off x="3024209" y="295793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D670B3F7-6BA2-6A54-46A9-72D185E59E83}"/>
              </a:ext>
            </a:extLst>
          </p:cNvPr>
          <p:cNvSpPr txBox="1"/>
          <p:nvPr/>
        </p:nvSpPr>
        <p:spPr>
          <a:xfrm>
            <a:off x="3033750" y="2951076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14">
            <a:extLst>
              <a:ext uri="{FF2B5EF4-FFF2-40B4-BE49-F238E27FC236}">
                <a16:creationId xmlns:a16="http://schemas.microsoft.com/office/drawing/2014/main" id="{EEC2C591-CAC0-DAA7-FC0B-5E74E3556791}"/>
              </a:ext>
            </a:extLst>
          </p:cNvPr>
          <p:cNvGrpSpPr/>
          <p:nvPr/>
        </p:nvGrpSpPr>
        <p:grpSpPr>
          <a:xfrm>
            <a:off x="3014367" y="3176692"/>
            <a:ext cx="1619885" cy="934085"/>
            <a:chOff x="3632296" y="3752532"/>
            <a:chExt cx="1619885" cy="934085"/>
          </a:xfrm>
        </p:grpSpPr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8A7549EE-27AF-1AD2-A2DE-7CC6EEC04161}"/>
                </a:ext>
              </a:extLst>
            </p:cNvPr>
            <p:cNvSpPr/>
            <p:nvPr/>
          </p:nvSpPr>
          <p:spPr>
            <a:xfrm>
              <a:off x="36421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E5BF6188-8B78-37DC-B9D2-6EEC8F02D426}"/>
                </a:ext>
              </a:extLst>
            </p:cNvPr>
            <p:cNvSpPr/>
            <p:nvPr/>
          </p:nvSpPr>
          <p:spPr>
            <a:xfrm>
              <a:off x="36421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7">
              <a:extLst>
                <a:ext uri="{FF2B5EF4-FFF2-40B4-BE49-F238E27FC236}">
                  <a16:creationId xmlns:a16="http://schemas.microsoft.com/office/drawing/2014/main" id="{3ACE1C68-E205-7820-882B-EB70E0C441D0}"/>
                </a:ext>
              </a:extLst>
            </p:cNvPr>
            <p:cNvSpPr/>
            <p:nvPr/>
          </p:nvSpPr>
          <p:spPr>
            <a:xfrm>
              <a:off x="36421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E119C590-4EB9-FAFE-0BF0-7F3768A37AD5}"/>
                </a:ext>
              </a:extLst>
            </p:cNvPr>
            <p:cNvSpPr/>
            <p:nvPr/>
          </p:nvSpPr>
          <p:spPr>
            <a:xfrm>
              <a:off x="36421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D182EB3A-2678-0EDA-7D4F-EA97B0DD5F83}"/>
                </a:ext>
              </a:extLst>
            </p:cNvPr>
            <p:cNvSpPr/>
            <p:nvPr/>
          </p:nvSpPr>
          <p:spPr>
            <a:xfrm>
              <a:off x="36421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12E2AFA4-6746-72BD-F1A3-2265175BD68C}"/>
                </a:ext>
              </a:extLst>
            </p:cNvPr>
            <p:cNvSpPr/>
            <p:nvPr/>
          </p:nvSpPr>
          <p:spPr>
            <a:xfrm>
              <a:off x="36421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1">
              <a:extLst>
                <a:ext uri="{FF2B5EF4-FFF2-40B4-BE49-F238E27FC236}">
                  <a16:creationId xmlns:a16="http://schemas.microsoft.com/office/drawing/2014/main" id="{D2F5563D-60B0-BAE8-8306-F5C3FE618B8C}"/>
                </a:ext>
              </a:extLst>
            </p:cNvPr>
            <p:cNvSpPr/>
            <p:nvPr/>
          </p:nvSpPr>
          <p:spPr>
            <a:xfrm>
              <a:off x="36421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2">
              <a:extLst>
                <a:ext uri="{FF2B5EF4-FFF2-40B4-BE49-F238E27FC236}">
                  <a16:creationId xmlns:a16="http://schemas.microsoft.com/office/drawing/2014/main" id="{F2A3B3FE-E6C2-2414-FCA2-B5A9225ACE43}"/>
                </a:ext>
              </a:extLst>
            </p:cNvPr>
            <p:cNvSpPr/>
            <p:nvPr/>
          </p:nvSpPr>
          <p:spPr>
            <a:xfrm>
              <a:off x="36421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23">
            <a:extLst>
              <a:ext uri="{FF2B5EF4-FFF2-40B4-BE49-F238E27FC236}">
                <a16:creationId xmlns:a16="http://schemas.microsoft.com/office/drawing/2014/main" id="{000F6E00-632B-2939-9D88-CD76213E7B7C}"/>
              </a:ext>
            </a:extLst>
          </p:cNvPr>
          <p:cNvSpPr txBox="1"/>
          <p:nvPr/>
        </p:nvSpPr>
        <p:spPr>
          <a:xfrm>
            <a:off x="3079640" y="4857956"/>
            <a:ext cx="1490980" cy="7391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ctr">
              <a:lnSpc>
                <a:spcPct val="96400"/>
              </a:lnSpc>
              <a:spcBef>
                <a:spcPts val="17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EC7E1AC1-CEE0-1028-FCA7-07ACD6458D53}"/>
              </a:ext>
            </a:extLst>
          </p:cNvPr>
          <p:cNvSpPr txBox="1"/>
          <p:nvPr/>
        </p:nvSpPr>
        <p:spPr>
          <a:xfrm>
            <a:off x="6328897" y="2044996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25">
            <a:extLst>
              <a:ext uri="{FF2B5EF4-FFF2-40B4-BE49-F238E27FC236}">
                <a16:creationId xmlns:a16="http://schemas.microsoft.com/office/drawing/2014/main" id="{B7686523-8B4A-A422-E285-C29FBF91642E}"/>
              </a:ext>
            </a:extLst>
          </p:cNvPr>
          <p:cNvGrpSpPr/>
          <p:nvPr/>
        </p:nvGrpSpPr>
        <p:grpSpPr>
          <a:xfrm>
            <a:off x="3814467" y="2606432"/>
            <a:ext cx="2562860" cy="3295015"/>
            <a:chOff x="4432396" y="3182272"/>
            <a:chExt cx="2562860" cy="3295015"/>
          </a:xfrm>
        </p:grpSpPr>
        <p:sp>
          <p:nvSpPr>
            <p:cNvPr id="61" name="object 26">
              <a:extLst>
                <a:ext uri="{FF2B5EF4-FFF2-40B4-BE49-F238E27FC236}">
                  <a16:creationId xmlns:a16="http://schemas.microsoft.com/office/drawing/2014/main" id="{99EA3140-6BFD-08E9-D8DB-7D8C92D073F4}"/>
                </a:ext>
              </a:extLst>
            </p:cNvPr>
            <p:cNvSpPr/>
            <p:nvPr/>
          </p:nvSpPr>
          <p:spPr>
            <a:xfrm>
              <a:off x="44676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29B9704E-DBA3-8F70-962B-78B05B1689EE}"/>
                </a:ext>
              </a:extLst>
            </p:cNvPr>
            <p:cNvSpPr/>
            <p:nvPr/>
          </p:nvSpPr>
          <p:spPr>
            <a:xfrm>
              <a:off x="69098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8">
              <a:extLst>
                <a:ext uri="{FF2B5EF4-FFF2-40B4-BE49-F238E27FC236}">
                  <a16:creationId xmlns:a16="http://schemas.microsoft.com/office/drawing/2014/main" id="{5DD610D7-71D2-154C-90EA-B482400E4294}"/>
                </a:ext>
              </a:extLst>
            </p:cNvPr>
            <p:cNvSpPr/>
            <p:nvPr/>
          </p:nvSpPr>
          <p:spPr>
            <a:xfrm>
              <a:off x="44676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BC248328-5C9F-869A-D265-4B2D40D83D8A}"/>
                </a:ext>
              </a:extLst>
            </p:cNvPr>
            <p:cNvSpPr/>
            <p:nvPr/>
          </p:nvSpPr>
          <p:spPr>
            <a:xfrm>
              <a:off x="69102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8D16C87A-5E23-B15D-0196-11AD566E708C}"/>
                </a:ext>
              </a:extLst>
            </p:cNvPr>
            <p:cNvSpPr/>
            <p:nvPr/>
          </p:nvSpPr>
          <p:spPr>
            <a:xfrm>
              <a:off x="4493038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4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EEC38959-EA70-147D-5526-459B4CE99244}"/>
                </a:ext>
              </a:extLst>
            </p:cNvPr>
            <p:cNvSpPr/>
            <p:nvPr/>
          </p:nvSpPr>
          <p:spPr>
            <a:xfrm>
              <a:off x="69112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2">
              <a:extLst>
                <a:ext uri="{FF2B5EF4-FFF2-40B4-BE49-F238E27FC236}">
                  <a16:creationId xmlns:a16="http://schemas.microsoft.com/office/drawing/2014/main" id="{2A30B367-F86F-8EDC-5A4D-6F2BCC96CD6C}"/>
                </a:ext>
              </a:extLst>
            </p:cNvPr>
            <p:cNvSpPr/>
            <p:nvPr/>
          </p:nvSpPr>
          <p:spPr>
            <a:xfrm>
              <a:off x="44422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2D5A2B34-097C-68FD-ECE3-1FDBBFD8BC8B}"/>
                </a:ext>
              </a:extLst>
            </p:cNvPr>
            <p:cNvSpPr/>
            <p:nvPr/>
          </p:nvSpPr>
          <p:spPr>
            <a:xfrm>
              <a:off x="69113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34">
            <a:extLst>
              <a:ext uri="{FF2B5EF4-FFF2-40B4-BE49-F238E27FC236}">
                <a16:creationId xmlns:a16="http://schemas.microsoft.com/office/drawing/2014/main" id="{CD28EF4E-9F1C-2563-0D9D-CC69E618807B}"/>
              </a:ext>
            </a:extLst>
          </p:cNvPr>
          <p:cNvSpPr txBox="1"/>
          <p:nvPr/>
        </p:nvSpPr>
        <p:spPr>
          <a:xfrm>
            <a:off x="6406683" y="4042071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35">
            <a:extLst>
              <a:ext uri="{FF2B5EF4-FFF2-40B4-BE49-F238E27FC236}">
                <a16:creationId xmlns:a16="http://schemas.microsoft.com/office/drawing/2014/main" id="{5793371A-E430-D1EA-F2AF-8FD3E1C60BBD}"/>
              </a:ext>
            </a:extLst>
          </p:cNvPr>
          <p:cNvSpPr txBox="1"/>
          <p:nvPr/>
        </p:nvSpPr>
        <p:spPr>
          <a:xfrm>
            <a:off x="2568109" y="2683171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36">
            <a:extLst>
              <a:ext uri="{FF2B5EF4-FFF2-40B4-BE49-F238E27FC236}">
                <a16:creationId xmlns:a16="http://schemas.microsoft.com/office/drawing/2014/main" id="{6E621D57-5EC2-C3EE-C335-0343575C0F53}"/>
              </a:ext>
            </a:extLst>
          </p:cNvPr>
          <p:cNvSpPr txBox="1"/>
          <p:nvPr/>
        </p:nvSpPr>
        <p:spPr>
          <a:xfrm>
            <a:off x="2719409" y="29579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37">
            <a:extLst>
              <a:ext uri="{FF2B5EF4-FFF2-40B4-BE49-F238E27FC236}">
                <a16:creationId xmlns:a16="http://schemas.microsoft.com/office/drawing/2014/main" id="{3299DC6E-F1C6-A7FD-B606-6CF4F7AD4080}"/>
              </a:ext>
            </a:extLst>
          </p:cNvPr>
          <p:cNvSpPr txBox="1"/>
          <p:nvPr/>
        </p:nvSpPr>
        <p:spPr>
          <a:xfrm>
            <a:off x="2719409" y="31865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38">
            <a:extLst>
              <a:ext uri="{FF2B5EF4-FFF2-40B4-BE49-F238E27FC236}">
                <a16:creationId xmlns:a16="http://schemas.microsoft.com/office/drawing/2014/main" id="{2EA05F17-5B87-6F96-5F70-D21828BF100E}"/>
              </a:ext>
            </a:extLst>
          </p:cNvPr>
          <p:cNvSpPr txBox="1"/>
          <p:nvPr/>
        </p:nvSpPr>
        <p:spPr>
          <a:xfrm>
            <a:off x="2719409" y="36437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FC4C5E9A-EB86-8FE1-3618-8334DE19335E}"/>
              </a:ext>
            </a:extLst>
          </p:cNvPr>
          <p:cNvSpPr txBox="1"/>
          <p:nvPr/>
        </p:nvSpPr>
        <p:spPr>
          <a:xfrm>
            <a:off x="2719409" y="38723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8CAFDD4E-A036-4D13-DF7F-435A2ADB3227}"/>
              </a:ext>
            </a:extLst>
          </p:cNvPr>
          <p:cNvSpPr txBox="1"/>
          <p:nvPr/>
        </p:nvSpPr>
        <p:spPr>
          <a:xfrm>
            <a:off x="2719409" y="41009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41">
            <a:extLst>
              <a:ext uri="{FF2B5EF4-FFF2-40B4-BE49-F238E27FC236}">
                <a16:creationId xmlns:a16="http://schemas.microsoft.com/office/drawing/2014/main" id="{F7FFC363-39AE-19E6-28E6-9566B5C1BCE7}"/>
              </a:ext>
            </a:extLst>
          </p:cNvPr>
          <p:cNvSpPr txBox="1"/>
          <p:nvPr/>
        </p:nvSpPr>
        <p:spPr>
          <a:xfrm>
            <a:off x="2719409" y="45581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42">
            <a:extLst>
              <a:ext uri="{FF2B5EF4-FFF2-40B4-BE49-F238E27FC236}">
                <a16:creationId xmlns:a16="http://schemas.microsoft.com/office/drawing/2014/main" id="{35DD845D-AE72-F1C1-E592-A7850659CB67}"/>
              </a:ext>
            </a:extLst>
          </p:cNvPr>
          <p:cNvSpPr txBox="1"/>
          <p:nvPr/>
        </p:nvSpPr>
        <p:spPr>
          <a:xfrm>
            <a:off x="2719409" y="43295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43">
            <a:extLst>
              <a:ext uri="{FF2B5EF4-FFF2-40B4-BE49-F238E27FC236}">
                <a16:creationId xmlns:a16="http://schemas.microsoft.com/office/drawing/2014/main" id="{C0EE94EF-137D-EFD9-F030-6626EEFE5EC0}"/>
              </a:ext>
            </a:extLst>
          </p:cNvPr>
          <p:cNvSpPr txBox="1"/>
          <p:nvPr/>
        </p:nvSpPr>
        <p:spPr>
          <a:xfrm>
            <a:off x="2719409" y="34151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44">
            <a:extLst>
              <a:ext uri="{FF2B5EF4-FFF2-40B4-BE49-F238E27FC236}">
                <a16:creationId xmlns:a16="http://schemas.microsoft.com/office/drawing/2014/main" id="{8108E18E-179B-61DA-EF55-0C116E713494}"/>
              </a:ext>
            </a:extLst>
          </p:cNvPr>
          <p:cNvSpPr txBox="1"/>
          <p:nvPr/>
        </p:nvSpPr>
        <p:spPr>
          <a:xfrm>
            <a:off x="3155484" y="2197753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0" name="object 45">
            <a:extLst>
              <a:ext uri="{FF2B5EF4-FFF2-40B4-BE49-F238E27FC236}">
                <a16:creationId xmlns:a16="http://schemas.microsoft.com/office/drawing/2014/main" id="{277A8D92-695F-8D00-DC12-56C2AE17F845}"/>
              </a:ext>
            </a:extLst>
          </p:cNvPr>
          <p:cNvSpPr txBox="1"/>
          <p:nvPr/>
        </p:nvSpPr>
        <p:spPr>
          <a:xfrm>
            <a:off x="3295184" y="2426353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46">
            <a:extLst>
              <a:ext uri="{FF2B5EF4-FFF2-40B4-BE49-F238E27FC236}">
                <a16:creationId xmlns:a16="http://schemas.microsoft.com/office/drawing/2014/main" id="{F5720AB1-126E-5D2A-C007-7A074553BCC1}"/>
              </a:ext>
            </a:extLst>
          </p:cNvPr>
          <p:cNvSpPr txBox="1"/>
          <p:nvPr/>
        </p:nvSpPr>
        <p:spPr>
          <a:xfrm>
            <a:off x="3218984" y="2667653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2" name="object 47">
            <a:extLst>
              <a:ext uri="{FF2B5EF4-FFF2-40B4-BE49-F238E27FC236}">
                <a16:creationId xmlns:a16="http://schemas.microsoft.com/office/drawing/2014/main" id="{DC3ACFDD-B95E-E06E-8654-566CBC157E56}"/>
              </a:ext>
            </a:extLst>
          </p:cNvPr>
          <p:cNvSpPr txBox="1"/>
          <p:nvPr/>
        </p:nvSpPr>
        <p:spPr>
          <a:xfrm>
            <a:off x="2190106" y="2923918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83" name="object 48">
            <a:extLst>
              <a:ext uri="{FF2B5EF4-FFF2-40B4-BE49-F238E27FC236}">
                <a16:creationId xmlns:a16="http://schemas.microsoft.com/office/drawing/2014/main" id="{67E6D6B2-C225-0BE4-E5A7-C42FACF4E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1449"/>
              </p:ext>
            </p:extLst>
          </p:nvPr>
        </p:nvGraphicFramePr>
        <p:xfrm>
          <a:off x="6359532" y="2589620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object 49">
            <a:extLst>
              <a:ext uri="{FF2B5EF4-FFF2-40B4-BE49-F238E27FC236}">
                <a16:creationId xmlns:a16="http://schemas.microsoft.com/office/drawing/2014/main" id="{831ED6E3-6FBD-741A-B929-6AEF89B25B50}"/>
              </a:ext>
            </a:extLst>
          </p:cNvPr>
          <p:cNvSpPr txBox="1"/>
          <p:nvPr/>
        </p:nvSpPr>
        <p:spPr>
          <a:xfrm>
            <a:off x="2186931" y="4536817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5" name="object 50">
            <a:extLst>
              <a:ext uri="{FF2B5EF4-FFF2-40B4-BE49-F238E27FC236}">
                <a16:creationId xmlns:a16="http://schemas.microsoft.com/office/drawing/2014/main" id="{CEE8184A-AD92-5938-30BF-551BC3E2AE89}"/>
              </a:ext>
            </a:extLst>
          </p:cNvPr>
          <p:cNvSpPr txBox="1"/>
          <p:nvPr/>
        </p:nvSpPr>
        <p:spPr>
          <a:xfrm>
            <a:off x="7811620" y="2593895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6" name="object 51">
            <a:extLst>
              <a:ext uri="{FF2B5EF4-FFF2-40B4-BE49-F238E27FC236}">
                <a16:creationId xmlns:a16="http://schemas.microsoft.com/office/drawing/2014/main" id="{7A23395F-EBDE-6288-E90D-96FF053A47BE}"/>
              </a:ext>
            </a:extLst>
          </p:cNvPr>
          <p:cNvGrpSpPr/>
          <p:nvPr/>
        </p:nvGrpSpPr>
        <p:grpSpPr>
          <a:xfrm>
            <a:off x="3792609" y="3278659"/>
            <a:ext cx="88900" cy="1460500"/>
            <a:chOff x="4410538" y="3854499"/>
            <a:chExt cx="88900" cy="1460500"/>
          </a:xfrm>
        </p:grpSpPr>
        <p:pic>
          <p:nvPicPr>
            <p:cNvPr id="87" name="object 52">
              <a:extLst>
                <a:ext uri="{FF2B5EF4-FFF2-40B4-BE49-F238E27FC236}">
                  <a16:creationId xmlns:a16="http://schemas.microsoft.com/office/drawing/2014/main" id="{D6970194-D22A-E907-D7ED-B7FAD4BD25B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538" y="5226099"/>
              <a:ext cx="88799" cy="88799"/>
            </a:xfrm>
            <a:prstGeom prst="rect">
              <a:avLst/>
            </a:prstGeom>
          </p:spPr>
        </p:pic>
        <p:pic>
          <p:nvPicPr>
            <p:cNvPr id="88" name="object 53">
              <a:extLst>
                <a:ext uri="{FF2B5EF4-FFF2-40B4-BE49-F238E27FC236}">
                  <a16:creationId xmlns:a16="http://schemas.microsoft.com/office/drawing/2014/main" id="{BFE1EFA7-5C25-C184-CFEF-4E57C5DA97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538" y="4997499"/>
              <a:ext cx="88799" cy="88799"/>
            </a:xfrm>
            <a:prstGeom prst="rect">
              <a:avLst/>
            </a:prstGeom>
          </p:spPr>
        </p:pic>
        <p:pic>
          <p:nvPicPr>
            <p:cNvPr id="89" name="object 54">
              <a:extLst>
                <a:ext uri="{FF2B5EF4-FFF2-40B4-BE49-F238E27FC236}">
                  <a16:creationId xmlns:a16="http://schemas.microsoft.com/office/drawing/2014/main" id="{12B16FBB-5AC0-8157-FA0A-1878F3CD734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0538" y="4089450"/>
              <a:ext cx="88799" cy="88799"/>
            </a:xfrm>
            <a:prstGeom prst="rect">
              <a:avLst/>
            </a:prstGeom>
          </p:spPr>
        </p:pic>
        <p:pic>
          <p:nvPicPr>
            <p:cNvPr id="90" name="object 55">
              <a:extLst>
                <a:ext uri="{FF2B5EF4-FFF2-40B4-BE49-F238E27FC236}">
                  <a16:creationId xmlns:a16="http://schemas.microsoft.com/office/drawing/2014/main" id="{71CA035C-DC5E-DE6E-1C74-4DAFEC4C311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5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91" name="object 56">
            <a:extLst>
              <a:ext uri="{FF2B5EF4-FFF2-40B4-BE49-F238E27FC236}">
                <a16:creationId xmlns:a16="http://schemas.microsoft.com/office/drawing/2014/main" id="{515E6BF1-1509-B08F-40D6-635E758C75EF}"/>
              </a:ext>
            </a:extLst>
          </p:cNvPr>
          <p:cNvSpPr txBox="1"/>
          <p:nvPr/>
        </p:nvSpPr>
        <p:spPr>
          <a:xfrm>
            <a:off x="7824320" y="3254295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2" name="object 57">
            <a:extLst>
              <a:ext uri="{FF2B5EF4-FFF2-40B4-BE49-F238E27FC236}">
                <a16:creationId xmlns:a16="http://schemas.microsoft.com/office/drawing/2014/main" id="{58FDAB9F-53B5-80B6-BB38-D4565A381A01}"/>
              </a:ext>
            </a:extLst>
          </p:cNvPr>
          <p:cNvSpPr txBox="1"/>
          <p:nvPr/>
        </p:nvSpPr>
        <p:spPr>
          <a:xfrm>
            <a:off x="6377008" y="4640685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58">
            <a:extLst>
              <a:ext uri="{FF2B5EF4-FFF2-40B4-BE49-F238E27FC236}">
                <a16:creationId xmlns:a16="http://schemas.microsoft.com/office/drawing/2014/main" id="{6E93DEE4-2407-9E69-F7D4-37767012821E}"/>
              </a:ext>
            </a:extLst>
          </p:cNvPr>
          <p:cNvSpPr txBox="1"/>
          <p:nvPr/>
        </p:nvSpPr>
        <p:spPr>
          <a:xfrm>
            <a:off x="6377008" y="495120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" name="object 59">
            <a:extLst>
              <a:ext uri="{FF2B5EF4-FFF2-40B4-BE49-F238E27FC236}">
                <a16:creationId xmlns:a16="http://schemas.microsoft.com/office/drawing/2014/main" id="{A2814419-AAE6-2E51-2955-2AFBB0682F3D}"/>
              </a:ext>
            </a:extLst>
          </p:cNvPr>
          <p:cNvSpPr txBox="1"/>
          <p:nvPr/>
        </p:nvSpPr>
        <p:spPr>
          <a:xfrm>
            <a:off x="6377008" y="557223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5" name="object 60">
            <a:extLst>
              <a:ext uri="{FF2B5EF4-FFF2-40B4-BE49-F238E27FC236}">
                <a16:creationId xmlns:a16="http://schemas.microsoft.com/office/drawing/2014/main" id="{B62DE57C-BD45-AFE7-1F2A-22FA775117B6}"/>
              </a:ext>
            </a:extLst>
          </p:cNvPr>
          <p:cNvSpPr txBox="1"/>
          <p:nvPr/>
        </p:nvSpPr>
        <p:spPr>
          <a:xfrm>
            <a:off x="6377008" y="588274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61">
            <a:extLst>
              <a:ext uri="{FF2B5EF4-FFF2-40B4-BE49-F238E27FC236}">
                <a16:creationId xmlns:a16="http://schemas.microsoft.com/office/drawing/2014/main" id="{9BD06D8D-082D-1AFA-665D-30E60BF16187}"/>
              </a:ext>
            </a:extLst>
          </p:cNvPr>
          <p:cNvSpPr txBox="1"/>
          <p:nvPr/>
        </p:nvSpPr>
        <p:spPr>
          <a:xfrm>
            <a:off x="6377008" y="619326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7" name="object 62">
            <a:extLst>
              <a:ext uri="{FF2B5EF4-FFF2-40B4-BE49-F238E27FC236}">
                <a16:creationId xmlns:a16="http://schemas.microsoft.com/office/drawing/2014/main" id="{D501BE40-A2DA-B961-ABF5-751FF8F4DCD7}"/>
              </a:ext>
            </a:extLst>
          </p:cNvPr>
          <p:cNvGrpSpPr/>
          <p:nvPr/>
        </p:nvGrpSpPr>
        <p:grpSpPr>
          <a:xfrm>
            <a:off x="3792609" y="3278815"/>
            <a:ext cx="2584450" cy="2006600"/>
            <a:chOff x="4410538" y="3854655"/>
            <a:chExt cx="2584450" cy="2006600"/>
          </a:xfrm>
        </p:grpSpPr>
        <p:pic>
          <p:nvPicPr>
            <p:cNvPr id="98" name="object 63">
              <a:extLst>
                <a:ext uri="{FF2B5EF4-FFF2-40B4-BE49-F238E27FC236}">
                  <a16:creationId xmlns:a16="http://schemas.microsoft.com/office/drawing/2014/main" id="{6A9ED191-D653-1224-C6B9-33EC86C2BB7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0538" y="4298644"/>
              <a:ext cx="88799" cy="88799"/>
            </a:xfrm>
            <a:prstGeom prst="rect">
              <a:avLst/>
            </a:prstGeom>
          </p:spPr>
        </p:pic>
        <p:sp>
          <p:nvSpPr>
            <p:cNvPr id="99" name="object 64">
              <a:extLst>
                <a:ext uri="{FF2B5EF4-FFF2-40B4-BE49-F238E27FC236}">
                  <a16:creationId xmlns:a16="http://schemas.microsoft.com/office/drawing/2014/main" id="{CBAABC80-6D68-32CD-99DF-EEE253795468}"/>
                </a:ext>
              </a:extLst>
            </p:cNvPr>
            <p:cNvSpPr/>
            <p:nvPr/>
          </p:nvSpPr>
          <p:spPr>
            <a:xfrm>
              <a:off x="4429538" y="4349661"/>
              <a:ext cx="2543810" cy="1498600"/>
            </a:xfrm>
            <a:custGeom>
              <a:avLst/>
              <a:gdLst/>
              <a:ahLst/>
              <a:cxnLst/>
              <a:rect l="l" t="t" r="r" b="b"/>
              <a:pathLst>
                <a:path w="2543809" h="1498600">
                  <a:moveTo>
                    <a:pt x="0" y="0"/>
                  </a:moveTo>
                  <a:lnTo>
                    <a:pt x="2543515" y="1498407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65">
              <a:extLst>
                <a:ext uri="{FF2B5EF4-FFF2-40B4-BE49-F238E27FC236}">
                  <a16:creationId xmlns:a16="http://schemas.microsoft.com/office/drawing/2014/main" id="{1FDD063B-2539-4630-4E61-326101483B8A}"/>
                </a:ext>
              </a:extLst>
            </p:cNvPr>
            <p:cNvSpPr/>
            <p:nvPr/>
          </p:nvSpPr>
          <p:spPr>
            <a:xfrm>
              <a:off x="6909945" y="578945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90" h="71754">
                  <a:moveTo>
                    <a:pt x="38677" y="0"/>
                  </a:moveTo>
                  <a:lnTo>
                    <a:pt x="0" y="65655"/>
                  </a:lnTo>
                  <a:lnTo>
                    <a:pt x="84993" y="71504"/>
                  </a:lnTo>
                  <a:lnTo>
                    <a:pt x="3867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66">
              <a:extLst>
                <a:ext uri="{FF2B5EF4-FFF2-40B4-BE49-F238E27FC236}">
                  <a16:creationId xmlns:a16="http://schemas.microsoft.com/office/drawing/2014/main" id="{E972A912-436C-9912-EDCE-4C9093BB228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0538" y="4508550"/>
              <a:ext cx="88799" cy="88799"/>
            </a:xfrm>
            <a:prstGeom prst="rect">
              <a:avLst/>
            </a:prstGeom>
          </p:spPr>
        </p:pic>
        <p:sp>
          <p:nvSpPr>
            <p:cNvPr id="102" name="object 67">
              <a:extLst>
                <a:ext uri="{FF2B5EF4-FFF2-40B4-BE49-F238E27FC236}">
                  <a16:creationId xmlns:a16="http://schemas.microsoft.com/office/drawing/2014/main" id="{C6AA41B3-40E7-DA9F-D0CD-D8207E8E469F}"/>
                </a:ext>
              </a:extLst>
            </p:cNvPr>
            <p:cNvSpPr/>
            <p:nvPr/>
          </p:nvSpPr>
          <p:spPr>
            <a:xfrm>
              <a:off x="4461288" y="3878435"/>
              <a:ext cx="2509520" cy="666750"/>
            </a:xfrm>
            <a:custGeom>
              <a:avLst/>
              <a:gdLst/>
              <a:ahLst/>
              <a:cxnLst/>
              <a:rect l="l" t="t" r="r" b="b"/>
              <a:pathLst>
                <a:path w="2509520" h="666750">
                  <a:moveTo>
                    <a:pt x="0" y="666578"/>
                  </a:moveTo>
                  <a:lnTo>
                    <a:pt x="2509101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68">
              <a:extLst>
                <a:ext uri="{FF2B5EF4-FFF2-40B4-BE49-F238E27FC236}">
                  <a16:creationId xmlns:a16="http://schemas.microsoft.com/office/drawing/2014/main" id="{AB7392C6-A553-FBD9-733F-8255303AB6C2}"/>
                </a:ext>
              </a:extLst>
            </p:cNvPr>
            <p:cNvSpPr/>
            <p:nvPr/>
          </p:nvSpPr>
          <p:spPr>
            <a:xfrm>
              <a:off x="6911510" y="3854655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565" y="73644"/>
                  </a:lnTo>
                  <a:lnTo>
                    <a:pt x="83427" y="1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69">
            <a:extLst>
              <a:ext uri="{FF2B5EF4-FFF2-40B4-BE49-F238E27FC236}">
                <a16:creationId xmlns:a16="http://schemas.microsoft.com/office/drawing/2014/main" id="{041F18FB-E658-ECE5-38BE-6A17A236BE9D}"/>
              </a:ext>
            </a:extLst>
          </p:cNvPr>
          <p:cNvSpPr txBox="1"/>
          <p:nvPr/>
        </p:nvSpPr>
        <p:spPr>
          <a:xfrm>
            <a:off x="6377008" y="526171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70">
            <a:extLst>
              <a:ext uri="{FF2B5EF4-FFF2-40B4-BE49-F238E27FC236}">
                <a16:creationId xmlns:a16="http://schemas.microsoft.com/office/drawing/2014/main" id="{E64F2E3F-626F-4229-2B3F-E702F80EBF7C}"/>
              </a:ext>
            </a:extLst>
          </p:cNvPr>
          <p:cNvSpPr txBox="1"/>
          <p:nvPr/>
        </p:nvSpPr>
        <p:spPr>
          <a:xfrm>
            <a:off x="220270" y="2319760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106" name="object 71">
            <a:extLst>
              <a:ext uri="{FF2B5EF4-FFF2-40B4-BE49-F238E27FC236}">
                <a16:creationId xmlns:a16="http://schemas.microsoft.com/office/drawing/2014/main" id="{A9269413-EA89-A3EA-A007-90AEF1FE145E}"/>
              </a:ext>
            </a:extLst>
          </p:cNvPr>
          <p:cNvGrpSpPr/>
          <p:nvPr/>
        </p:nvGrpSpPr>
        <p:grpSpPr>
          <a:xfrm>
            <a:off x="1007670" y="2549947"/>
            <a:ext cx="1720850" cy="1055370"/>
            <a:chOff x="1625599" y="3125787"/>
            <a:chExt cx="1720850" cy="1055370"/>
          </a:xfrm>
        </p:grpSpPr>
        <p:sp>
          <p:nvSpPr>
            <p:cNvPr id="107" name="object 72">
              <a:extLst>
                <a:ext uri="{FF2B5EF4-FFF2-40B4-BE49-F238E27FC236}">
                  <a16:creationId xmlns:a16="http://schemas.microsoft.com/office/drawing/2014/main" id="{1A3CE146-ECF7-7ADB-D356-48E4174C2270}"/>
                </a:ext>
              </a:extLst>
            </p:cNvPr>
            <p:cNvSpPr/>
            <p:nvPr/>
          </p:nvSpPr>
          <p:spPr>
            <a:xfrm>
              <a:off x="1638299" y="3138487"/>
              <a:ext cx="1682750" cy="983615"/>
            </a:xfrm>
            <a:custGeom>
              <a:avLst/>
              <a:gdLst/>
              <a:ahLst/>
              <a:cxnLst/>
              <a:rect l="l" t="t" r="r" b="b"/>
              <a:pathLst>
                <a:path w="1682750" h="983614">
                  <a:moveTo>
                    <a:pt x="0" y="0"/>
                  </a:moveTo>
                  <a:lnTo>
                    <a:pt x="0" y="983342"/>
                  </a:lnTo>
                  <a:lnTo>
                    <a:pt x="1682653" y="98334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73">
              <a:extLst>
                <a:ext uri="{FF2B5EF4-FFF2-40B4-BE49-F238E27FC236}">
                  <a16:creationId xmlns:a16="http://schemas.microsoft.com/office/drawing/2014/main" id="{F41C2AB6-D691-3020-CCC5-7E71B5357F1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0248" y="4062876"/>
              <a:ext cx="115910" cy="117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928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Page Miss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2B2C2DB3-C6A6-D1D7-6750-C6984C76954F}"/>
              </a:ext>
            </a:extLst>
          </p:cNvPr>
          <p:cNvSpPr txBox="1"/>
          <p:nvPr/>
        </p:nvSpPr>
        <p:spPr>
          <a:xfrm>
            <a:off x="227840" y="1062143"/>
            <a:ext cx="8686800" cy="362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b="1" i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miss:</a:t>
            </a:r>
            <a:r>
              <a:rPr sz="2000" b="1" i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(shOOt!)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E3E1EC45-4C09-0E3A-F768-3BCF015D194C}"/>
              </a:ext>
            </a:extLst>
          </p:cNvPr>
          <p:cNvGrpSpPr/>
          <p:nvPr/>
        </p:nvGrpSpPr>
        <p:grpSpPr>
          <a:xfrm>
            <a:off x="3077867" y="4091092"/>
            <a:ext cx="1619885" cy="705485"/>
            <a:chOff x="3708496" y="4666932"/>
            <a:chExt cx="1619885" cy="70548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BE20AF8-250E-C88A-3AA8-30FC40D7BA42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317CCA14-2D14-E3AF-9AA5-1087FE773942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BF465266-CF79-7DD9-AF25-D748018BE7F4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DA17DC3-D9B6-D17D-7C91-396EC64AD957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A0D75EC1-8478-7DC3-3FEC-87BEEE3DA515}"/>
                </a:ext>
              </a:extLst>
            </p:cNvPr>
            <p:cNvSpPr/>
            <p:nvPr/>
          </p:nvSpPr>
          <p:spPr>
            <a:xfrm>
              <a:off x="37183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1DEC36BA-DCB2-EEDB-1415-6739945252FD}"/>
              </a:ext>
            </a:extLst>
          </p:cNvPr>
          <p:cNvSpPr txBox="1"/>
          <p:nvPr/>
        </p:nvSpPr>
        <p:spPr>
          <a:xfrm>
            <a:off x="3097250" y="4094076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8B2E680-9BD8-0A3A-9C93-19D1487BCF1C}"/>
              </a:ext>
            </a:extLst>
          </p:cNvPr>
          <p:cNvSpPr/>
          <p:nvPr/>
        </p:nvSpPr>
        <p:spPr>
          <a:xfrm>
            <a:off x="3087709" y="295793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1FF7775B-4831-0561-D965-37E9D3268697}"/>
              </a:ext>
            </a:extLst>
          </p:cNvPr>
          <p:cNvSpPr txBox="1"/>
          <p:nvPr/>
        </p:nvSpPr>
        <p:spPr>
          <a:xfrm>
            <a:off x="3097250" y="2951076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307D95D2-9FAD-5332-9F36-32A8A7479BCD}"/>
              </a:ext>
            </a:extLst>
          </p:cNvPr>
          <p:cNvGrpSpPr/>
          <p:nvPr/>
        </p:nvGrpSpPr>
        <p:grpSpPr>
          <a:xfrm>
            <a:off x="3077867" y="3176692"/>
            <a:ext cx="1619885" cy="934085"/>
            <a:chOff x="3708496" y="3752532"/>
            <a:chExt cx="1619885" cy="93408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5727955-F7ED-F7B4-AC5D-E55232010C7D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D7B8BC3-38F8-2261-F4D3-226E462B72EF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7713D5A-4288-942B-45E0-D30C7D57A84F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41CE3565-5615-4B19-B76D-25E18A67DAEC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AF801A8F-D18D-0FD8-59CF-76AD5B6A2704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32F8C4AF-C463-7E8A-8722-BF941AFCDD41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C4CF0502-56F6-B97C-54FB-676A8EF086F2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12497787-0BC0-4ED6-C05D-0AE3D312ACC2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3">
            <a:extLst>
              <a:ext uri="{FF2B5EF4-FFF2-40B4-BE49-F238E27FC236}">
                <a16:creationId xmlns:a16="http://schemas.microsoft.com/office/drawing/2014/main" id="{E5EC8487-B100-765A-3002-A03DFCCF8D96}"/>
              </a:ext>
            </a:extLst>
          </p:cNvPr>
          <p:cNvSpPr txBox="1"/>
          <p:nvPr/>
        </p:nvSpPr>
        <p:spPr>
          <a:xfrm>
            <a:off x="3143140" y="4857956"/>
            <a:ext cx="1490980" cy="7391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ctr">
              <a:lnSpc>
                <a:spcPct val="96400"/>
              </a:lnSpc>
              <a:spcBef>
                <a:spcPts val="17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 </a:t>
            </a: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EC34D93B-3C22-B2E0-6AE6-E3CEFE43F86C}"/>
              </a:ext>
            </a:extLst>
          </p:cNvPr>
          <p:cNvSpPr txBox="1"/>
          <p:nvPr/>
        </p:nvSpPr>
        <p:spPr>
          <a:xfrm>
            <a:off x="6392397" y="2044996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5">
            <a:extLst>
              <a:ext uri="{FF2B5EF4-FFF2-40B4-BE49-F238E27FC236}">
                <a16:creationId xmlns:a16="http://schemas.microsoft.com/office/drawing/2014/main" id="{69C6298D-3171-D78A-272B-7DD691E72304}"/>
              </a:ext>
            </a:extLst>
          </p:cNvPr>
          <p:cNvGrpSpPr/>
          <p:nvPr/>
        </p:nvGrpSpPr>
        <p:grpSpPr>
          <a:xfrm>
            <a:off x="3877967" y="2606432"/>
            <a:ext cx="2562860" cy="3295015"/>
            <a:chOff x="4508596" y="3182272"/>
            <a:chExt cx="2562860" cy="3295015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9F16912B-79FA-1851-F4AD-97F05A1CD0D8}"/>
                </a:ext>
              </a:extLst>
            </p:cNvPr>
            <p:cNvSpPr/>
            <p:nvPr/>
          </p:nvSpPr>
          <p:spPr>
            <a:xfrm>
              <a:off x="45438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2434D8E2-B029-599A-5FFF-137D0BF51231}"/>
                </a:ext>
              </a:extLst>
            </p:cNvPr>
            <p:cNvSpPr/>
            <p:nvPr/>
          </p:nvSpPr>
          <p:spPr>
            <a:xfrm>
              <a:off x="69860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B6122BF3-7137-101A-71C0-9B9879229790}"/>
                </a:ext>
              </a:extLst>
            </p:cNvPr>
            <p:cNvSpPr/>
            <p:nvPr/>
          </p:nvSpPr>
          <p:spPr>
            <a:xfrm>
              <a:off x="45438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E8943307-08CA-B546-1CAB-BE83FC19C90F}"/>
                </a:ext>
              </a:extLst>
            </p:cNvPr>
            <p:cNvSpPr/>
            <p:nvPr/>
          </p:nvSpPr>
          <p:spPr>
            <a:xfrm>
              <a:off x="69864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917F648C-6C6F-73CB-B9D8-FEEB6EDB2A50}"/>
                </a:ext>
              </a:extLst>
            </p:cNvPr>
            <p:cNvSpPr/>
            <p:nvPr/>
          </p:nvSpPr>
          <p:spPr>
            <a:xfrm>
              <a:off x="4569237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B1513829-85B8-C5BF-D417-A0C12A815F94}"/>
                </a:ext>
              </a:extLst>
            </p:cNvPr>
            <p:cNvSpPr/>
            <p:nvPr/>
          </p:nvSpPr>
          <p:spPr>
            <a:xfrm>
              <a:off x="69874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D7FC967-C4D0-8ECA-4175-C3F73933C87A}"/>
                </a:ext>
              </a:extLst>
            </p:cNvPr>
            <p:cNvSpPr/>
            <p:nvPr/>
          </p:nvSpPr>
          <p:spPr>
            <a:xfrm>
              <a:off x="45184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13BAF6C1-2277-3835-CD19-23507FF696C5}"/>
                </a:ext>
              </a:extLst>
            </p:cNvPr>
            <p:cNvSpPr/>
            <p:nvPr/>
          </p:nvSpPr>
          <p:spPr>
            <a:xfrm>
              <a:off x="69875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4">
            <a:extLst>
              <a:ext uri="{FF2B5EF4-FFF2-40B4-BE49-F238E27FC236}">
                <a16:creationId xmlns:a16="http://schemas.microsoft.com/office/drawing/2014/main" id="{45A3E596-9607-4DD5-C0C2-401109628B3A}"/>
              </a:ext>
            </a:extLst>
          </p:cNvPr>
          <p:cNvSpPr txBox="1"/>
          <p:nvPr/>
        </p:nvSpPr>
        <p:spPr>
          <a:xfrm>
            <a:off x="6470183" y="4042071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547F6C5D-72DA-B14D-6450-D1F276CF3404}"/>
              </a:ext>
            </a:extLst>
          </p:cNvPr>
          <p:cNvSpPr txBox="1"/>
          <p:nvPr/>
        </p:nvSpPr>
        <p:spPr>
          <a:xfrm>
            <a:off x="2631609" y="2683171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7EBA7772-A314-A97B-1326-A0E014E4A806}"/>
              </a:ext>
            </a:extLst>
          </p:cNvPr>
          <p:cNvSpPr txBox="1"/>
          <p:nvPr/>
        </p:nvSpPr>
        <p:spPr>
          <a:xfrm>
            <a:off x="2782909" y="29579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E3269EA0-0658-4DFF-D245-48B10D242110}"/>
              </a:ext>
            </a:extLst>
          </p:cNvPr>
          <p:cNvSpPr txBox="1"/>
          <p:nvPr/>
        </p:nvSpPr>
        <p:spPr>
          <a:xfrm>
            <a:off x="2782909" y="31865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9" name="object 38">
            <a:extLst>
              <a:ext uri="{FF2B5EF4-FFF2-40B4-BE49-F238E27FC236}">
                <a16:creationId xmlns:a16="http://schemas.microsoft.com/office/drawing/2014/main" id="{AC83B477-ADFA-AB35-9E13-10F444B8709C}"/>
              </a:ext>
            </a:extLst>
          </p:cNvPr>
          <p:cNvSpPr txBox="1"/>
          <p:nvPr/>
        </p:nvSpPr>
        <p:spPr>
          <a:xfrm>
            <a:off x="2782909" y="36437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0" name="object 39">
            <a:extLst>
              <a:ext uri="{FF2B5EF4-FFF2-40B4-BE49-F238E27FC236}">
                <a16:creationId xmlns:a16="http://schemas.microsoft.com/office/drawing/2014/main" id="{5199D9EC-C0D4-7D7B-5803-5B180C62284D}"/>
              </a:ext>
            </a:extLst>
          </p:cNvPr>
          <p:cNvSpPr txBox="1"/>
          <p:nvPr/>
        </p:nvSpPr>
        <p:spPr>
          <a:xfrm>
            <a:off x="2782909" y="38723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1" name="object 40">
            <a:extLst>
              <a:ext uri="{FF2B5EF4-FFF2-40B4-BE49-F238E27FC236}">
                <a16:creationId xmlns:a16="http://schemas.microsoft.com/office/drawing/2014/main" id="{97E44B7F-D683-1B0E-86E9-170889C1369A}"/>
              </a:ext>
            </a:extLst>
          </p:cNvPr>
          <p:cNvSpPr txBox="1"/>
          <p:nvPr/>
        </p:nvSpPr>
        <p:spPr>
          <a:xfrm>
            <a:off x="2782909" y="41009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2" name="object 41">
            <a:extLst>
              <a:ext uri="{FF2B5EF4-FFF2-40B4-BE49-F238E27FC236}">
                <a16:creationId xmlns:a16="http://schemas.microsoft.com/office/drawing/2014/main" id="{52213838-75ED-2148-656D-18557E5EB1F1}"/>
              </a:ext>
            </a:extLst>
          </p:cNvPr>
          <p:cNvSpPr txBox="1"/>
          <p:nvPr/>
        </p:nvSpPr>
        <p:spPr>
          <a:xfrm>
            <a:off x="2782909" y="45581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3" name="object 42">
            <a:extLst>
              <a:ext uri="{FF2B5EF4-FFF2-40B4-BE49-F238E27FC236}">
                <a16:creationId xmlns:a16="http://schemas.microsoft.com/office/drawing/2014/main" id="{C6B4EAC9-244A-94E4-47C9-7A681C9BEEA9}"/>
              </a:ext>
            </a:extLst>
          </p:cNvPr>
          <p:cNvSpPr txBox="1"/>
          <p:nvPr/>
        </p:nvSpPr>
        <p:spPr>
          <a:xfrm>
            <a:off x="2782909" y="43295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4" name="object 43">
            <a:extLst>
              <a:ext uri="{FF2B5EF4-FFF2-40B4-BE49-F238E27FC236}">
                <a16:creationId xmlns:a16="http://schemas.microsoft.com/office/drawing/2014/main" id="{20720099-1A53-3744-2C1A-938B898B812C}"/>
              </a:ext>
            </a:extLst>
          </p:cNvPr>
          <p:cNvSpPr txBox="1"/>
          <p:nvPr/>
        </p:nvSpPr>
        <p:spPr>
          <a:xfrm>
            <a:off x="2782909" y="3415135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5" name="object 44">
            <a:extLst>
              <a:ext uri="{FF2B5EF4-FFF2-40B4-BE49-F238E27FC236}">
                <a16:creationId xmlns:a16="http://schemas.microsoft.com/office/drawing/2014/main" id="{42B4B55A-0636-0195-443E-F31789337031}"/>
              </a:ext>
            </a:extLst>
          </p:cNvPr>
          <p:cNvSpPr txBox="1"/>
          <p:nvPr/>
        </p:nvSpPr>
        <p:spPr>
          <a:xfrm>
            <a:off x="3218984" y="2197753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6" name="object 45">
            <a:extLst>
              <a:ext uri="{FF2B5EF4-FFF2-40B4-BE49-F238E27FC236}">
                <a16:creationId xmlns:a16="http://schemas.microsoft.com/office/drawing/2014/main" id="{215ADE06-47C5-0249-CFF4-80AB437A004A}"/>
              </a:ext>
            </a:extLst>
          </p:cNvPr>
          <p:cNvSpPr txBox="1"/>
          <p:nvPr/>
        </p:nvSpPr>
        <p:spPr>
          <a:xfrm>
            <a:off x="3358684" y="2426353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7" name="object 46">
            <a:extLst>
              <a:ext uri="{FF2B5EF4-FFF2-40B4-BE49-F238E27FC236}">
                <a16:creationId xmlns:a16="http://schemas.microsoft.com/office/drawing/2014/main" id="{A57DA653-1205-2200-861C-47FF4460988A}"/>
              </a:ext>
            </a:extLst>
          </p:cNvPr>
          <p:cNvSpPr txBox="1"/>
          <p:nvPr/>
        </p:nvSpPr>
        <p:spPr>
          <a:xfrm>
            <a:off x="3282484" y="2667653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8" name="object 47">
            <a:extLst>
              <a:ext uri="{FF2B5EF4-FFF2-40B4-BE49-F238E27FC236}">
                <a16:creationId xmlns:a16="http://schemas.microsoft.com/office/drawing/2014/main" id="{2B81F9EB-80B0-232D-BB43-0BCC9DC3E8CF}"/>
              </a:ext>
            </a:extLst>
          </p:cNvPr>
          <p:cNvSpPr txBox="1"/>
          <p:nvPr/>
        </p:nvSpPr>
        <p:spPr>
          <a:xfrm>
            <a:off x="2253606" y="2923918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9" name="object 48">
            <a:extLst>
              <a:ext uri="{FF2B5EF4-FFF2-40B4-BE49-F238E27FC236}">
                <a16:creationId xmlns:a16="http://schemas.microsoft.com/office/drawing/2014/main" id="{887D56D6-4521-041E-7ACE-EAC742A3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1060"/>
              </p:ext>
            </p:extLst>
          </p:nvPr>
        </p:nvGraphicFramePr>
        <p:xfrm>
          <a:off x="6423032" y="2589620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object 49">
            <a:extLst>
              <a:ext uri="{FF2B5EF4-FFF2-40B4-BE49-F238E27FC236}">
                <a16:creationId xmlns:a16="http://schemas.microsoft.com/office/drawing/2014/main" id="{15074C3C-41FE-1AF9-F797-2A4DEE1787DC}"/>
              </a:ext>
            </a:extLst>
          </p:cNvPr>
          <p:cNvSpPr txBox="1"/>
          <p:nvPr/>
        </p:nvSpPr>
        <p:spPr>
          <a:xfrm>
            <a:off x="2250431" y="4536817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1" name="object 50">
            <a:extLst>
              <a:ext uri="{FF2B5EF4-FFF2-40B4-BE49-F238E27FC236}">
                <a16:creationId xmlns:a16="http://schemas.microsoft.com/office/drawing/2014/main" id="{3FCCD8CB-881C-60AD-8A41-EE668250A8B7}"/>
              </a:ext>
            </a:extLst>
          </p:cNvPr>
          <p:cNvSpPr txBox="1"/>
          <p:nvPr/>
        </p:nvSpPr>
        <p:spPr>
          <a:xfrm>
            <a:off x="7875120" y="2593895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2" name="object 51">
            <a:extLst>
              <a:ext uri="{FF2B5EF4-FFF2-40B4-BE49-F238E27FC236}">
                <a16:creationId xmlns:a16="http://schemas.microsoft.com/office/drawing/2014/main" id="{C30F4147-7B5A-6220-2B25-4B9011104418}"/>
              </a:ext>
            </a:extLst>
          </p:cNvPr>
          <p:cNvGrpSpPr/>
          <p:nvPr/>
        </p:nvGrpSpPr>
        <p:grpSpPr>
          <a:xfrm>
            <a:off x="3856109" y="3278659"/>
            <a:ext cx="88900" cy="1460500"/>
            <a:chOff x="4486738" y="3854499"/>
            <a:chExt cx="88900" cy="1460500"/>
          </a:xfrm>
        </p:grpSpPr>
        <p:pic>
          <p:nvPicPr>
            <p:cNvPr id="123" name="object 52">
              <a:extLst>
                <a:ext uri="{FF2B5EF4-FFF2-40B4-BE49-F238E27FC236}">
                  <a16:creationId xmlns:a16="http://schemas.microsoft.com/office/drawing/2014/main" id="{D07563DA-4C6A-DB27-3399-E934FB9DE9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5226099"/>
              <a:ext cx="88799" cy="88799"/>
            </a:xfrm>
            <a:prstGeom prst="rect">
              <a:avLst/>
            </a:prstGeom>
          </p:spPr>
        </p:pic>
        <p:pic>
          <p:nvPicPr>
            <p:cNvPr id="124" name="object 53">
              <a:extLst>
                <a:ext uri="{FF2B5EF4-FFF2-40B4-BE49-F238E27FC236}">
                  <a16:creationId xmlns:a16="http://schemas.microsoft.com/office/drawing/2014/main" id="{A905BF74-7AF3-49C5-2589-D9C9A39DB8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997499"/>
              <a:ext cx="88799" cy="88799"/>
            </a:xfrm>
            <a:prstGeom prst="rect">
              <a:avLst/>
            </a:prstGeom>
          </p:spPr>
        </p:pic>
        <p:pic>
          <p:nvPicPr>
            <p:cNvPr id="125" name="object 54">
              <a:extLst>
                <a:ext uri="{FF2B5EF4-FFF2-40B4-BE49-F238E27FC236}">
                  <a16:creationId xmlns:a16="http://schemas.microsoft.com/office/drawing/2014/main" id="{E7CEFC1C-0CF0-827A-A711-89081513056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089450"/>
              <a:ext cx="88799" cy="88799"/>
            </a:xfrm>
            <a:prstGeom prst="rect">
              <a:avLst/>
            </a:prstGeom>
          </p:spPr>
        </p:pic>
        <p:pic>
          <p:nvPicPr>
            <p:cNvPr id="126" name="object 55">
              <a:extLst>
                <a:ext uri="{FF2B5EF4-FFF2-40B4-BE49-F238E27FC236}">
                  <a16:creationId xmlns:a16="http://schemas.microsoft.com/office/drawing/2014/main" id="{DC1A8401-CC06-5B52-8CF1-B383C1260EF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127" name="object 56">
            <a:extLst>
              <a:ext uri="{FF2B5EF4-FFF2-40B4-BE49-F238E27FC236}">
                <a16:creationId xmlns:a16="http://schemas.microsoft.com/office/drawing/2014/main" id="{FC95C828-2E42-D8C5-DDD1-F0CDCCD23F0D}"/>
              </a:ext>
            </a:extLst>
          </p:cNvPr>
          <p:cNvSpPr txBox="1"/>
          <p:nvPr/>
        </p:nvSpPr>
        <p:spPr>
          <a:xfrm>
            <a:off x="7887820" y="3254295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8" name="object 57">
            <a:extLst>
              <a:ext uri="{FF2B5EF4-FFF2-40B4-BE49-F238E27FC236}">
                <a16:creationId xmlns:a16="http://schemas.microsoft.com/office/drawing/2014/main" id="{8289281B-7461-5E2D-17F3-2A765AB02C6B}"/>
              </a:ext>
            </a:extLst>
          </p:cNvPr>
          <p:cNvSpPr txBox="1"/>
          <p:nvPr/>
        </p:nvSpPr>
        <p:spPr>
          <a:xfrm>
            <a:off x="6440508" y="4640685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9" name="object 58">
            <a:extLst>
              <a:ext uri="{FF2B5EF4-FFF2-40B4-BE49-F238E27FC236}">
                <a16:creationId xmlns:a16="http://schemas.microsoft.com/office/drawing/2014/main" id="{3EE5A98B-B3A5-B3FB-A8FA-B2618BFD8B9B}"/>
              </a:ext>
            </a:extLst>
          </p:cNvPr>
          <p:cNvSpPr txBox="1"/>
          <p:nvPr/>
        </p:nvSpPr>
        <p:spPr>
          <a:xfrm>
            <a:off x="6440508" y="495120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0" name="object 59">
            <a:extLst>
              <a:ext uri="{FF2B5EF4-FFF2-40B4-BE49-F238E27FC236}">
                <a16:creationId xmlns:a16="http://schemas.microsoft.com/office/drawing/2014/main" id="{D9E785B2-B42C-4F0D-47EE-63D1957F777A}"/>
              </a:ext>
            </a:extLst>
          </p:cNvPr>
          <p:cNvSpPr txBox="1"/>
          <p:nvPr/>
        </p:nvSpPr>
        <p:spPr>
          <a:xfrm>
            <a:off x="6440508" y="557223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1" name="object 60">
            <a:extLst>
              <a:ext uri="{FF2B5EF4-FFF2-40B4-BE49-F238E27FC236}">
                <a16:creationId xmlns:a16="http://schemas.microsoft.com/office/drawing/2014/main" id="{182ECBD0-1433-E07C-CE33-1DDD7C93459B}"/>
              </a:ext>
            </a:extLst>
          </p:cNvPr>
          <p:cNvSpPr txBox="1"/>
          <p:nvPr/>
        </p:nvSpPr>
        <p:spPr>
          <a:xfrm>
            <a:off x="6440508" y="588274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61">
            <a:extLst>
              <a:ext uri="{FF2B5EF4-FFF2-40B4-BE49-F238E27FC236}">
                <a16:creationId xmlns:a16="http://schemas.microsoft.com/office/drawing/2014/main" id="{78A8917F-E67B-587D-B7A9-FD176E7B613B}"/>
              </a:ext>
            </a:extLst>
          </p:cNvPr>
          <p:cNvSpPr txBox="1"/>
          <p:nvPr/>
        </p:nvSpPr>
        <p:spPr>
          <a:xfrm>
            <a:off x="6440508" y="6193260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3" name="object 62">
            <a:extLst>
              <a:ext uri="{FF2B5EF4-FFF2-40B4-BE49-F238E27FC236}">
                <a16:creationId xmlns:a16="http://schemas.microsoft.com/office/drawing/2014/main" id="{E07A9341-F8C3-F53A-76F0-3BFC95E48678}"/>
              </a:ext>
            </a:extLst>
          </p:cNvPr>
          <p:cNvGrpSpPr/>
          <p:nvPr/>
        </p:nvGrpSpPr>
        <p:grpSpPr>
          <a:xfrm>
            <a:off x="3856109" y="3278815"/>
            <a:ext cx="2584450" cy="2006600"/>
            <a:chOff x="4486738" y="3854655"/>
            <a:chExt cx="2584450" cy="2006600"/>
          </a:xfrm>
        </p:grpSpPr>
        <p:pic>
          <p:nvPicPr>
            <p:cNvPr id="134" name="object 63">
              <a:extLst>
                <a:ext uri="{FF2B5EF4-FFF2-40B4-BE49-F238E27FC236}">
                  <a16:creationId xmlns:a16="http://schemas.microsoft.com/office/drawing/2014/main" id="{E0356C06-7862-BBC9-6851-BDA3022EBC5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298644"/>
              <a:ext cx="88799" cy="88799"/>
            </a:xfrm>
            <a:prstGeom prst="rect">
              <a:avLst/>
            </a:prstGeom>
          </p:spPr>
        </p:pic>
        <p:sp>
          <p:nvSpPr>
            <p:cNvPr id="135" name="object 64">
              <a:extLst>
                <a:ext uri="{FF2B5EF4-FFF2-40B4-BE49-F238E27FC236}">
                  <a16:creationId xmlns:a16="http://schemas.microsoft.com/office/drawing/2014/main" id="{ACA92792-B349-550A-77A7-ABBC871D83E1}"/>
                </a:ext>
              </a:extLst>
            </p:cNvPr>
            <p:cNvSpPr/>
            <p:nvPr/>
          </p:nvSpPr>
          <p:spPr>
            <a:xfrm>
              <a:off x="4505737" y="4349661"/>
              <a:ext cx="2543810" cy="1498600"/>
            </a:xfrm>
            <a:custGeom>
              <a:avLst/>
              <a:gdLst/>
              <a:ahLst/>
              <a:cxnLst/>
              <a:rect l="l" t="t" r="r" b="b"/>
              <a:pathLst>
                <a:path w="2543809" h="1498600">
                  <a:moveTo>
                    <a:pt x="0" y="0"/>
                  </a:moveTo>
                  <a:lnTo>
                    <a:pt x="2543515" y="1498407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65">
              <a:extLst>
                <a:ext uri="{FF2B5EF4-FFF2-40B4-BE49-F238E27FC236}">
                  <a16:creationId xmlns:a16="http://schemas.microsoft.com/office/drawing/2014/main" id="{008FF52B-D9E7-0A09-957F-DFF397DA5F84}"/>
                </a:ext>
              </a:extLst>
            </p:cNvPr>
            <p:cNvSpPr/>
            <p:nvPr/>
          </p:nvSpPr>
          <p:spPr>
            <a:xfrm>
              <a:off x="6986144" y="578945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90" h="71754">
                  <a:moveTo>
                    <a:pt x="38677" y="0"/>
                  </a:moveTo>
                  <a:lnTo>
                    <a:pt x="0" y="65655"/>
                  </a:lnTo>
                  <a:lnTo>
                    <a:pt x="84993" y="71504"/>
                  </a:lnTo>
                  <a:lnTo>
                    <a:pt x="3867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66">
              <a:extLst>
                <a:ext uri="{FF2B5EF4-FFF2-40B4-BE49-F238E27FC236}">
                  <a16:creationId xmlns:a16="http://schemas.microsoft.com/office/drawing/2014/main" id="{10969583-6ED0-83F9-8EB9-8CD7ACBAA4B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508550"/>
              <a:ext cx="88799" cy="88799"/>
            </a:xfrm>
            <a:prstGeom prst="rect">
              <a:avLst/>
            </a:prstGeom>
          </p:spPr>
        </p:pic>
        <p:sp>
          <p:nvSpPr>
            <p:cNvPr id="138" name="object 67">
              <a:extLst>
                <a:ext uri="{FF2B5EF4-FFF2-40B4-BE49-F238E27FC236}">
                  <a16:creationId xmlns:a16="http://schemas.microsoft.com/office/drawing/2014/main" id="{94BBA694-AE76-5E00-0EE4-51AB1A8BF1A6}"/>
                </a:ext>
              </a:extLst>
            </p:cNvPr>
            <p:cNvSpPr/>
            <p:nvPr/>
          </p:nvSpPr>
          <p:spPr>
            <a:xfrm>
              <a:off x="4537488" y="3878435"/>
              <a:ext cx="2509520" cy="666750"/>
            </a:xfrm>
            <a:custGeom>
              <a:avLst/>
              <a:gdLst/>
              <a:ahLst/>
              <a:cxnLst/>
              <a:rect l="l" t="t" r="r" b="b"/>
              <a:pathLst>
                <a:path w="2509520" h="666750">
                  <a:moveTo>
                    <a:pt x="0" y="666578"/>
                  </a:moveTo>
                  <a:lnTo>
                    <a:pt x="2509101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68">
              <a:extLst>
                <a:ext uri="{FF2B5EF4-FFF2-40B4-BE49-F238E27FC236}">
                  <a16:creationId xmlns:a16="http://schemas.microsoft.com/office/drawing/2014/main" id="{7C053FF0-2649-C7D1-E61D-0D8B240CACA7}"/>
                </a:ext>
              </a:extLst>
            </p:cNvPr>
            <p:cNvSpPr/>
            <p:nvPr/>
          </p:nvSpPr>
          <p:spPr>
            <a:xfrm>
              <a:off x="6987710" y="3854655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565" y="73644"/>
                  </a:lnTo>
                  <a:lnTo>
                    <a:pt x="83427" y="1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69">
            <a:extLst>
              <a:ext uri="{FF2B5EF4-FFF2-40B4-BE49-F238E27FC236}">
                <a16:creationId xmlns:a16="http://schemas.microsoft.com/office/drawing/2014/main" id="{3ABEBFE4-622E-16C1-2E31-0EC6F757A2EA}"/>
              </a:ext>
            </a:extLst>
          </p:cNvPr>
          <p:cNvSpPr txBox="1"/>
          <p:nvPr/>
        </p:nvSpPr>
        <p:spPr>
          <a:xfrm>
            <a:off x="6440508" y="526171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1" name="object 70">
            <a:extLst>
              <a:ext uri="{FF2B5EF4-FFF2-40B4-BE49-F238E27FC236}">
                <a16:creationId xmlns:a16="http://schemas.microsoft.com/office/drawing/2014/main" id="{EC850A25-EA1F-4771-27CF-9D3BE8202B24}"/>
              </a:ext>
            </a:extLst>
          </p:cNvPr>
          <p:cNvSpPr txBox="1"/>
          <p:nvPr/>
        </p:nvSpPr>
        <p:spPr>
          <a:xfrm>
            <a:off x="283770" y="2395960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142" name="object 71">
            <a:extLst>
              <a:ext uri="{FF2B5EF4-FFF2-40B4-BE49-F238E27FC236}">
                <a16:creationId xmlns:a16="http://schemas.microsoft.com/office/drawing/2014/main" id="{FD912DF2-60C0-73BE-7BB6-D63E90BD99F1}"/>
              </a:ext>
            </a:extLst>
          </p:cNvPr>
          <p:cNvGrpSpPr/>
          <p:nvPr/>
        </p:nvGrpSpPr>
        <p:grpSpPr>
          <a:xfrm>
            <a:off x="1071171" y="2626147"/>
            <a:ext cx="1711960" cy="1191260"/>
            <a:chOff x="1701800" y="3201987"/>
            <a:chExt cx="1711960" cy="1191260"/>
          </a:xfrm>
        </p:grpSpPr>
        <p:sp>
          <p:nvSpPr>
            <p:cNvPr id="143" name="object 72">
              <a:extLst>
                <a:ext uri="{FF2B5EF4-FFF2-40B4-BE49-F238E27FC236}">
                  <a16:creationId xmlns:a16="http://schemas.microsoft.com/office/drawing/2014/main" id="{5B678317-6313-7397-533F-0A962926A1F4}"/>
                </a:ext>
              </a:extLst>
            </p:cNvPr>
            <p:cNvSpPr/>
            <p:nvPr/>
          </p:nvSpPr>
          <p:spPr>
            <a:xfrm>
              <a:off x="1714499" y="3214687"/>
              <a:ext cx="1673860" cy="1119505"/>
            </a:xfrm>
            <a:custGeom>
              <a:avLst/>
              <a:gdLst/>
              <a:ahLst/>
              <a:cxnLst/>
              <a:rect l="l" t="t" r="r" b="b"/>
              <a:pathLst>
                <a:path w="1673860" h="1119504">
                  <a:moveTo>
                    <a:pt x="0" y="0"/>
                  </a:moveTo>
                  <a:lnTo>
                    <a:pt x="0" y="1119186"/>
                  </a:lnTo>
                  <a:lnTo>
                    <a:pt x="1673833" y="111918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73">
              <a:extLst>
                <a:ext uri="{FF2B5EF4-FFF2-40B4-BE49-F238E27FC236}">
                  <a16:creationId xmlns:a16="http://schemas.microsoft.com/office/drawing/2014/main" id="{878AF250-D351-EDD9-29B6-29559730003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7630" y="4274920"/>
              <a:ext cx="115909" cy="117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13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6F807F3-289A-CA76-B23E-2AA94E08A157}"/>
              </a:ext>
            </a:extLst>
          </p:cNvPr>
          <p:cNvSpPr txBox="1"/>
          <p:nvPr/>
        </p:nvSpPr>
        <p:spPr>
          <a:xfrm>
            <a:off x="228600" y="2743200"/>
            <a:ext cx="8686798" cy="59439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problems of memory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#1: What if we don’t have enough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E6F807F3-289A-CA76-B23E-2AA94E08A157}"/>
                  </a:ext>
                </a:extLst>
              </p:cNvPr>
              <p:cNvSpPr txBox="1"/>
              <p:nvPr/>
            </p:nvSpPr>
            <p:spPr>
              <a:xfrm>
                <a:off x="227840" y="1066380"/>
                <a:ext cx="8686798" cy="1863972"/>
              </a:xfrm>
              <a:prstGeom prst="rect">
                <a:avLst/>
              </a:prstGeom>
            </p:spPr>
            <p:txBody>
              <a:bodyPr vert="horz" wrap="square" lIns="0" tIns="40005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MIPS gives each program its own 32-bit address space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Programs can access any byte in their 32-bit address space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much memory can you access with a 32-bit address?</a:t>
                </a:r>
              </a:p>
              <a:p>
                <a:pPr marL="812800" lvl="1" indent="-342900"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𝑏𝑦𝑡𝑒𝑠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12800" lvl="1" indent="-342900"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the OS reserves some of it. So, it is closer to 2GB of usable space.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98450" indent="-285750">
                  <a:lnSpc>
                    <a:spcPct val="100000"/>
                  </a:lnSpc>
                  <a:spcBef>
                    <a:spcPts val="315"/>
                  </a:spcBef>
                  <a:buClr>
                    <a:srgbClr val="990000"/>
                  </a:buClr>
                  <a:buSzPct val="58333"/>
                  <a:buFont typeface="Arial" panose="020B0604020202020204" pitchFamily="34" charset="0"/>
                  <a:buChar char="•"/>
                  <a:tabLst>
                    <a:tab pos="354965" algn="l"/>
                  </a:tabLs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you don’t have 4GB of memory?</a:t>
                </a:r>
                <a:endParaRPr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E6F807F3-289A-CA76-B23E-2AA94E08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0" y="1066380"/>
                <a:ext cx="8686798" cy="1863972"/>
              </a:xfrm>
              <a:prstGeom prst="rect">
                <a:avLst/>
              </a:prstGeom>
              <a:blipFill>
                <a:blip r:embed="rId3"/>
                <a:stretch>
                  <a:fillRect l="-772" t="-228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9D051E-0204-1765-537E-D53E142C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3402"/>
              </p:ext>
            </p:extLst>
          </p:nvPr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6D40B0-7E85-9329-DD69-F42AAD36877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3D9DD-CF45-5A82-252A-4A59356E2E0D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3D9DD-CF45-5A82-252A-4A59356E2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4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244D-0166-9CA9-81DB-64D5D734401E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244D-0166-9CA9-81DB-64D5D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5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0E9DF-81A1-04D4-9EF1-38821ECBAAE5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0E9DF-81A1-04D4-9EF1-38821EC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D133E8F-82A9-7372-4BD4-295604B9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68557"/>
              </p:ext>
            </p:extLst>
          </p:nvPr>
        </p:nvGraphicFramePr>
        <p:xfrm>
          <a:off x="5257800" y="3601570"/>
          <a:ext cx="1371600" cy="5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3833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34DAD34-0E46-AF94-5709-49E7C65DD782}"/>
              </a:ext>
            </a:extLst>
          </p:cNvPr>
          <p:cNvSpPr txBox="1"/>
          <p:nvPr/>
        </p:nvSpPr>
        <p:spPr>
          <a:xfrm>
            <a:off x="4838700" y="2942795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30-bit 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#1: What if we don’t have enough memory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E6F807F3-289A-CA76-B23E-2AA94E08A157}"/>
              </a:ext>
            </a:extLst>
          </p:cNvPr>
          <p:cNvSpPr txBox="1"/>
          <p:nvPr/>
        </p:nvSpPr>
        <p:spPr>
          <a:xfrm>
            <a:off x="227840" y="1066380"/>
            <a:ext cx="8686798" cy="28661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don’t have 4GB of memory?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9D051E-0204-1765-537E-D53E142C9318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6D40B0-7E85-9329-DD69-F42AAD36877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3D9DD-CF45-5A82-252A-4A59356E2E0D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3D9DD-CF45-5A82-252A-4A59356E2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244D-0166-9CA9-81DB-64D5D734401E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93244D-0166-9CA9-81DB-64D5D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0E9DF-81A1-04D4-9EF1-38821ECBAAE5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0E9DF-81A1-04D4-9EF1-38821EC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D133E8F-82A9-7372-4BD4-295604B9643F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601570"/>
          <a:ext cx="1371600" cy="5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3833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34DAD34-0E46-AF94-5709-49E7C65DD782}"/>
              </a:ext>
            </a:extLst>
          </p:cNvPr>
          <p:cNvSpPr txBox="1"/>
          <p:nvPr/>
        </p:nvSpPr>
        <p:spPr>
          <a:xfrm>
            <a:off x="4838700" y="2942795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30-bit 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B4DAC-5963-156B-395B-25C4D5B06C60}"/>
              </a:ext>
            </a:extLst>
          </p:cNvPr>
          <p:cNvCxnSpPr/>
          <p:nvPr/>
        </p:nvCxnSpPr>
        <p:spPr>
          <a:xfrm>
            <a:off x="3314700" y="3733800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17236-8809-A9B3-EFE1-3193C6AF6C0B}"/>
              </a:ext>
            </a:extLst>
          </p:cNvPr>
          <p:cNvCxnSpPr/>
          <p:nvPr/>
        </p:nvCxnSpPr>
        <p:spPr>
          <a:xfrm>
            <a:off x="3314700" y="3886200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4A68E-B3ED-83BD-9481-737635C6BAEE}"/>
              </a:ext>
            </a:extLst>
          </p:cNvPr>
          <p:cNvCxnSpPr/>
          <p:nvPr/>
        </p:nvCxnSpPr>
        <p:spPr>
          <a:xfrm>
            <a:off x="3314700" y="4038600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C45E3E-CB81-9418-0CD2-F84D774A700A}"/>
              </a:ext>
            </a:extLst>
          </p:cNvPr>
          <p:cNvCxnSpPr/>
          <p:nvPr/>
        </p:nvCxnSpPr>
        <p:spPr>
          <a:xfrm>
            <a:off x="3314700" y="4267200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01240-A657-5963-5FC0-7AC81F66370B}"/>
                  </a:ext>
                </a:extLst>
              </p:cNvPr>
              <p:cNvSpPr txBox="1"/>
              <p:nvPr/>
            </p:nvSpPr>
            <p:spPr>
              <a:xfrm>
                <a:off x="5334000" y="4128700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01240-A657-5963-5FC0-7AC81F66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28700"/>
                <a:ext cx="150682" cy="276999"/>
              </a:xfrm>
              <a:prstGeom prst="rect">
                <a:avLst/>
              </a:prstGeom>
              <a:blipFill>
                <a:blip r:embed="rId6"/>
                <a:stretch>
                  <a:fillRect l="-36000" r="-3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F629AF-6ADC-8B8A-CDE4-23317363CB10}"/>
              </a:ext>
            </a:extLst>
          </p:cNvPr>
          <p:cNvSpPr txBox="1"/>
          <p:nvPr/>
        </p:nvSpPr>
        <p:spPr>
          <a:xfrm>
            <a:off x="4816288" y="4484904"/>
            <a:ext cx="247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if we try to access more than 1GB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#2: Holes in our address space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2A56C27-C9AF-07FE-E8A0-C36463F89D0D}"/>
              </a:ext>
            </a:extLst>
          </p:cNvPr>
          <p:cNvSpPr txBox="1"/>
          <p:nvPr/>
        </p:nvSpPr>
        <p:spPr>
          <a:xfrm>
            <a:off x="227838" y="1066800"/>
            <a:ext cx="8686799" cy="7543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programs share the memory?</a:t>
            </a:r>
          </a:p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120000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put them?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A5356DE-6171-D9B4-C27F-6611849E45DB}"/>
              </a:ext>
            </a:extLst>
          </p:cNvPr>
          <p:cNvGraphicFramePr>
            <a:graphicFrameLocks noGrp="1"/>
          </p:cNvGraphicFramePr>
          <p:nvPr/>
        </p:nvGraphicFramePr>
        <p:xfrm>
          <a:off x="1943100" y="3601570"/>
          <a:ext cx="1371600" cy="29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68454748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6015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528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7216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66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9508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0345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2653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304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46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566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79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8154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3962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4566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585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31615" marR="31615" marT="15810" marB="15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119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8C933-FB23-8B1F-B031-D29F910994AD}"/>
              </a:ext>
            </a:extLst>
          </p:cNvPr>
          <p:cNvSpPr txBox="1"/>
          <p:nvPr/>
        </p:nvSpPr>
        <p:spPr>
          <a:xfrm>
            <a:off x="1524000" y="2930352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program address space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/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9915EF-ACB8-5273-8BAA-6C199636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76683"/>
                <a:ext cx="1203856" cy="246221"/>
              </a:xfrm>
              <a:prstGeom prst="rect">
                <a:avLst/>
              </a:prstGeom>
              <a:blipFill>
                <a:blip r:embed="rId3"/>
                <a:stretch>
                  <a:fillRect l="-3046" r="-304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/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𝑋𝐹𝐹𝐹𝐹𝐹𝐹𝐹𝐹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8FA3E9-95DF-6D38-C4FF-13FA9083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13517"/>
                <a:ext cx="1301638" cy="246221"/>
              </a:xfrm>
              <a:prstGeom prst="rect">
                <a:avLst/>
              </a:prstGeom>
              <a:blipFill>
                <a:blip r:embed="rId4"/>
                <a:stretch>
                  <a:fillRect l="-2804" r="-140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/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1863B-AE00-0254-08D3-25D31545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8" y="4953000"/>
                <a:ext cx="617861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45B3F85-E5E7-774A-70DD-FBB1C4F991B9}"/>
              </a:ext>
            </a:extLst>
          </p:cNvPr>
          <p:cNvSpPr/>
          <p:nvPr/>
        </p:nvSpPr>
        <p:spPr>
          <a:xfrm>
            <a:off x="3543300" y="2051838"/>
            <a:ext cx="1295400" cy="7543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F7EBE6-3D0D-A73F-A52A-1B0BCDDC7C2A}"/>
              </a:ext>
            </a:extLst>
          </p:cNvPr>
          <p:cNvSpPr/>
          <p:nvPr/>
        </p:nvSpPr>
        <p:spPr>
          <a:xfrm>
            <a:off x="5105400" y="1600200"/>
            <a:ext cx="1295400" cy="128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27EFE-5191-6E85-AEDA-37E163A12A82}"/>
              </a:ext>
            </a:extLst>
          </p:cNvPr>
          <p:cNvSpPr/>
          <p:nvPr/>
        </p:nvSpPr>
        <p:spPr>
          <a:xfrm>
            <a:off x="6667500" y="1600200"/>
            <a:ext cx="1295400" cy="1289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  <a:p>
            <a:pPr algn="ctr"/>
            <a:r>
              <a:rPr lang="en-US" dirty="0"/>
              <a:t>2GB</a:t>
            </a:r>
          </a:p>
        </p:txBody>
      </p:sp>
    </p:spTree>
    <p:extLst>
      <p:ext uri="{BB962C8B-B14F-4D97-AF65-F5344CB8AC3E}">
        <p14:creationId xmlns:p14="http://schemas.microsoft.com/office/powerpoint/2010/main" val="40345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5981</TotalTime>
  <Words>3101</Words>
  <Application>Microsoft Macintosh PowerPoint</Application>
  <PresentationFormat>On-screen Show (4:3)</PresentationFormat>
  <Paragraphs>750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Narrow Bold</vt:lpstr>
      <vt:lpstr>Arial Narrow Bold Italic</vt:lpstr>
      <vt:lpstr>Arial Narrow Italic</vt:lpstr>
      <vt:lpstr>Calibri</vt:lpstr>
      <vt:lpstr>Cambria Math</vt:lpstr>
      <vt:lpstr>Times New Roman</vt:lpstr>
      <vt:lpstr>Trebuchet MS</vt:lpstr>
      <vt:lpstr>Wingdings</vt:lpstr>
      <vt:lpstr>Office Theme</vt:lpstr>
      <vt:lpstr>CSCE 5610 Computer System Architecture</vt:lpstr>
      <vt:lpstr>Processes</vt:lpstr>
      <vt:lpstr>Concurrent Processes</vt:lpstr>
      <vt:lpstr>User View of Concurrent Processes</vt:lpstr>
      <vt:lpstr>Context Switching</vt:lpstr>
      <vt:lpstr>PowerPoint Presentation</vt:lpstr>
      <vt:lpstr>#1: What if we don’t have enough memory</vt:lpstr>
      <vt:lpstr>#1: What if we don’t have enough memory</vt:lpstr>
      <vt:lpstr>#2: Holes in our address space</vt:lpstr>
      <vt:lpstr>#2: Holes in our address space</vt:lpstr>
      <vt:lpstr>#2: Holes in our address space</vt:lpstr>
      <vt:lpstr>#2: Holes in our address space</vt:lpstr>
      <vt:lpstr>#3: How do we keep programs secure?</vt:lpstr>
      <vt:lpstr>Problems with memory</vt:lpstr>
      <vt:lpstr>Problems with memory</vt:lpstr>
      <vt:lpstr>Problems with memory</vt:lpstr>
      <vt:lpstr>PowerPoint Presentation</vt:lpstr>
      <vt:lpstr>Indirection</vt:lpstr>
      <vt:lpstr>Virtual memory is a layer of indirection</vt:lpstr>
      <vt:lpstr>Solving the problems: #1 not enough memory</vt:lpstr>
      <vt:lpstr>Solving the problems: #1 not enough memory</vt:lpstr>
      <vt:lpstr>VM as a Tool for Caching</vt:lpstr>
      <vt:lpstr>Memory Hierarchy: Core 2 Duo</vt:lpstr>
      <vt:lpstr>Solving the problems: #2 holes in address space</vt:lpstr>
      <vt:lpstr>Solving the problems: #2 holes in address space</vt:lpstr>
      <vt:lpstr>Solving the problems: #3 keeping program secure</vt:lpstr>
      <vt:lpstr>Solving the problems: #3 keeping program secure</vt:lpstr>
      <vt:lpstr>Solution: Level Of Indirection</vt:lpstr>
      <vt:lpstr>How does VM work?</vt:lpstr>
      <vt:lpstr>A System Using Physical Addressing</vt:lpstr>
      <vt:lpstr>A System Using Virtual Addressing</vt:lpstr>
      <vt:lpstr>A System Using Virtual Addressing</vt:lpstr>
      <vt:lpstr>Page tables</vt:lpstr>
      <vt:lpstr>Page tables size</vt:lpstr>
      <vt:lpstr>Coarse-grained: pages instead of words</vt:lpstr>
      <vt:lpstr>How do we map address with pages?</vt:lpstr>
      <vt:lpstr>Address translation</vt:lpstr>
      <vt:lpstr>Address translation</vt:lpstr>
      <vt:lpstr>Address translation</vt:lpstr>
      <vt:lpstr>Pages, offsets, and translation</vt:lpstr>
      <vt:lpstr>How to do a page table lookup?</vt:lpstr>
      <vt:lpstr>How to do a page table lookup?</vt:lpstr>
      <vt:lpstr>How to do a page table lookup?</vt:lpstr>
      <vt:lpstr>Example Translation</vt:lpstr>
      <vt:lpstr>Question</vt:lpstr>
      <vt:lpstr>Question</vt:lpstr>
      <vt:lpstr>Address Translation: Page Tables</vt:lpstr>
      <vt:lpstr>Address Translation With a Page Table</vt:lpstr>
      <vt:lpstr>Caching Translations</vt:lpstr>
      <vt:lpstr>Page Hit</vt:lpstr>
      <vt:lpstr>Page Miss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724</cp:revision>
  <dcterms:created xsi:type="dcterms:W3CDTF">2022-05-24T14:45:17Z</dcterms:created>
  <dcterms:modified xsi:type="dcterms:W3CDTF">2024-11-05T17:37:08Z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