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58" r:id="rId4"/>
    <p:sldId id="273" r:id="rId5"/>
    <p:sldId id="259" r:id="rId6"/>
    <p:sldId id="266" r:id="rId7"/>
    <p:sldId id="267" r:id="rId8"/>
    <p:sldId id="270" r:id="rId9"/>
    <p:sldId id="271"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94582"/>
  </p:normalViewPr>
  <p:slideViewPr>
    <p:cSldViewPr snapToGrid="0" snapToObjects="1">
      <p:cViewPr>
        <p:scale>
          <a:sx n="99" d="100"/>
          <a:sy n="99" d="100"/>
        </p:scale>
        <p:origin x="784" y="6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50E7-A933-2AC4-BB40-AA2826B8C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1E1399-2090-1E0A-87FE-360109A0A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9AB9D-155D-9C0E-1B72-163FC3D55B1F}"/>
              </a:ext>
            </a:extLst>
          </p:cNvPr>
          <p:cNvSpPr>
            <a:spLocks noGrp="1"/>
          </p:cNvSpPr>
          <p:nvPr>
            <p:ph type="dt" sz="half" idx="10"/>
          </p:nvPr>
        </p:nvSpPr>
        <p:spPr/>
        <p:txBody>
          <a:bodyPr/>
          <a:lstStyle/>
          <a:p>
            <a:fld id="{3EFDC803-2023-6E42-A88C-E660FA1EFBB9}" type="datetimeFigureOut">
              <a:rPr lang="en-US" smtClean="0"/>
              <a:t>10/3/24</a:t>
            </a:fld>
            <a:endParaRPr lang="en-US"/>
          </a:p>
        </p:txBody>
      </p:sp>
      <p:sp>
        <p:nvSpPr>
          <p:cNvPr id="5" name="Footer Placeholder 4">
            <a:extLst>
              <a:ext uri="{FF2B5EF4-FFF2-40B4-BE49-F238E27FC236}">
                <a16:creationId xmlns:a16="http://schemas.microsoft.com/office/drawing/2014/main" id="{E43A4BDB-98BD-9ADA-5F93-E08512D31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53D54-B347-0B06-65F1-B993EFE91194}"/>
              </a:ext>
            </a:extLst>
          </p:cNvPr>
          <p:cNvSpPr>
            <a:spLocks noGrp="1"/>
          </p:cNvSpPr>
          <p:nvPr>
            <p:ph type="sldNum" sz="quarter" idx="12"/>
          </p:nvPr>
        </p:nvSpPr>
        <p:spPr/>
        <p:txBody>
          <a:bodyPr/>
          <a:lstStyle/>
          <a:p>
            <a:fld id="{5FCD6215-C5E5-4F45-81CB-FABC60BAE5BE}" type="slidenum">
              <a:rPr lang="en-US" smtClean="0"/>
              <a:t>‹#›</a:t>
            </a:fld>
            <a:endParaRPr lang="en-US"/>
          </a:p>
        </p:txBody>
      </p:sp>
    </p:spTree>
    <p:extLst>
      <p:ext uri="{BB962C8B-B14F-4D97-AF65-F5344CB8AC3E}">
        <p14:creationId xmlns:p14="http://schemas.microsoft.com/office/powerpoint/2010/main" val="415145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DE8-B945-F353-25A8-F699D8EB8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FB757-08CE-0A54-B3AE-D4FF33A1BAC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F687F5-3769-04CF-D8A0-4FD1B79433C5}"/>
              </a:ext>
            </a:extLst>
          </p:cNvPr>
          <p:cNvSpPr>
            <a:spLocks noGrp="1"/>
          </p:cNvSpPr>
          <p:nvPr>
            <p:ph type="dt" sz="half" idx="10"/>
          </p:nvPr>
        </p:nvSpPr>
        <p:spPr/>
        <p:txBody>
          <a:bodyPr/>
          <a:lstStyle/>
          <a:p>
            <a:fld id="{3EFDC803-2023-6E42-A88C-E660FA1EFBB9}" type="datetimeFigureOut">
              <a:rPr lang="en-US" smtClean="0"/>
              <a:t>10/3/24</a:t>
            </a:fld>
            <a:endParaRPr lang="en-US"/>
          </a:p>
        </p:txBody>
      </p:sp>
      <p:sp>
        <p:nvSpPr>
          <p:cNvPr id="5" name="Footer Placeholder 4">
            <a:extLst>
              <a:ext uri="{FF2B5EF4-FFF2-40B4-BE49-F238E27FC236}">
                <a16:creationId xmlns:a16="http://schemas.microsoft.com/office/drawing/2014/main" id="{82BD0AEC-AB32-A16E-747E-3C2920061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EEE9F-D76C-BAAB-3B84-AF9D3AF43CFD}"/>
              </a:ext>
            </a:extLst>
          </p:cNvPr>
          <p:cNvSpPr>
            <a:spLocks noGrp="1"/>
          </p:cNvSpPr>
          <p:nvPr>
            <p:ph type="sldNum" sz="quarter" idx="12"/>
          </p:nvPr>
        </p:nvSpPr>
        <p:spPr/>
        <p:txBody>
          <a:bodyPr/>
          <a:lstStyle/>
          <a:p>
            <a:fld id="{5FCD6215-C5E5-4F45-81CB-FABC60BAE5BE}" type="slidenum">
              <a:rPr lang="en-US" smtClean="0"/>
              <a:t>‹#›</a:t>
            </a:fld>
            <a:endParaRPr lang="en-US"/>
          </a:p>
        </p:txBody>
      </p:sp>
    </p:spTree>
    <p:extLst>
      <p:ext uri="{BB962C8B-B14F-4D97-AF65-F5344CB8AC3E}">
        <p14:creationId xmlns:p14="http://schemas.microsoft.com/office/powerpoint/2010/main" val="147012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 id="2147483657"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dentityguide.unt.edu/photograph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A8D66-79AA-274D-B738-813C19EB8573}"/>
              </a:ext>
            </a:extLst>
          </p:cNvPr>
          <p:cNvSpPr txBox="1"/>
          <p:nvPr/>
        </p:nvSpPr>
        <p:spPr>
          <a:xfrm>
            <a:off x="544530" y="770561"/>
            <a:ext cx="11106364" cy="5016758"/>
          </a:xfrm>
          <a:prstGeom prst="rect">
            <a:avLst/>
          </a:prstGeom>
          <a:noFill/>
        </p:spPr>
        <p:txBody>
          <a:bodyPr wrap="square" rtlCol="0">
            <a:spAutoFit/>
          </a:bodyPr>
          <a:lstStyle/>
          <a:p>
            <a:pPr algn="ctr"/>
            <a:endParaRPr lang="en-US" sz="1600" b="1" dirty="0"/>
          </a:p>
          <a:p>
            <a:r>
              <a:rPr lang="en-US" sz="1600" b="1" dirty="0"/>
              <a:t>This is PPT template #1. Basic and without Photography</a:t>
            </a:r>
          </a:p>
          <a:p>
            <a:endParaRPr lang="en-US" sz="1600" dirty="0"/>
          </a:p>
          <a:p>
            <a:r>
              <a:rPr lang="en-US" sz="1600" dirty="0"/>
              <a:t>There are three PPT templates to choose from on the UNT Identity Guide.  They are all branded and each template offers customizable features and master slides. </a:t>
            </a:r>
            <a:r>
              <a:rPr lang="en-US" sz="1600" dirty="0">
                <a:sym typeface="Wingdings" pitchFamily="2" charset="2"/>
              </a:rPr>
              <a:t>Please c</a:t>
            </a:r>
            <a:r>
              <a:rPr lang="en-US" sz="1600" dirty="0"/>
              <a:t>hoose the PPT that best fits your </a:t>
            </a:r>
          </a:p>
          <a:p>
            <a:r>
              <a:rPr lang="en-US" sz="1600" dirty="0"/>
              <a:t>presentation – feel free to mix, match or omit from the master slides (insert </a:t>
            </a:r>
            <a:r>
              <a:rPr lang="en-US" sz="1600" dirty="0">
                <a:sym typeface="Wingdings" pitchFamily="2" charset="2"/>
              </a:rPr>
              <a:t> new slide).</a:t>
            </a:r>
            <a:endParaRPr lang="en-US" sz="1600" dirty="0"/>
          </a:p>
          <a:p>
            <a:endParaRPr lang="en-US" sz="1600" dirty="0"/>
          </a:p>
          <a:p>
            <a:pPr marL="742950" lvl="1" indent="-285750">
              <a:buFont typeface="Arial" panose="020B0604020202020204" pitchFamily="34" charset="0"/>
              <a:buChar char="•"/>
            </a:pPr>
            <a:r>
              <a:rPr lang="en-US" sz="1600" b="1" dirty="0"/>
              <a:t>PPT #1 </a:t>
            </a:r>
            <a:r>
              <a:rPr lang="en-US" sz="1600" dirty="0"/>
              <a:t>customizable with </a:t>
            </a:r>
            <a:r>
              <a:rPr lang="en-US" sz="1600" b="1" dirty="0"/>
              <a:t>no photography </a:t>
            </a:r>
            <a:r>
              <a:rPr lang="en-US" sz="1600" dirty="0"/>
              <a:t>–</a:t>
            </a:r>
            <a:r>
              <a:rPr lang="en-US" sz="1600" b="1" dirty="0"/>
              <a:t>add your own photography</a:t>
            </a:r>
          </a:p>
          <a:p>
            <a:pPr marL="1200150" lvl="2" indent="-285750">
              <a:buFont typeface="Courier New" panose="02070309020205020404" pitchFamily="49" charset="0"/>
              <a:buChar char="o"/>
            </a:pPr>
            <a:r>
              <a:rPr lang="en-US" sz="1600" dirty="0"/>
              <a:t>If you have your own photography or don’t want photography we recommend using PPT #1.  </a:t>
            </a:r>
            <a:endParaRPr lang="en-US" sz="1600" b="1" dirty="0"/>
          </a:p>
          <a:p>
            <a:pPr lvl="1"/>
            <a:endParaRPr lang="en-US" sz="1600" dirty="0"/>
          </a:p>
          <a:p>
            <a:pPr marL="742950" lvl="1" indent="-285750">
              <a:buFont typeface="Arial" panose="020B0604020202020204" pitchFamily="34" charset="0"/>
              <a:buChar char="•"/>
            </a:pPr>
            <a:r>
              <a:rPr lang="en-US" sz="1600" b="1" dirty="0"/>
              <a:t>PPT #2 </a:t>
            </a:r>
            <a:r>
              <a:rPr lang="en-US" sz="1600" dirty="0"/>
              <a:t>customizable with select </a:t>
            </a:r>
            <a:r>
              <a:rPr lang="en-US" sz="1600" b="1" dirty="0"/>
              <a:t>color photography </a:t>
            </a:r>
            <a:r>
              <a:rPr lang="en-US" sz="1600" dirty="0"/>
              <a:t>of UNT campus</a:t>
            </a:r>
          </a:p>
          <a:p>
            <a:pPr marL="1200150" lvl="2" indent="-285750">
              <a:buFont typeface="Courier New" panose="02070309020205020404" pitchFamily="49" charset="0"/>
              <a:buChar char="o"/>
            </a:pPr>
            <a:r>
              <a:rPr lang="en-US" sz="1600" dirty="0"/>
              <a:t>If you are looking for pre-selected color photography consider PPT #2. You may add additional photography to this template or use only the images provided. </a:t>
            </a:r>
          </a:p>
          <a:p>
            <a:pPr lvl="1"/>
            <a:endParaRPr lang="en-US" sz="1600" dirty="0"/>
          </a:p>
          <a:p>
            <a:pPr marL="742950" lvl="1" indent="-285750">
              <a:buFont typeface="Arial" panose="020B0604020202020204" pitchFamily="34" charset="0"/>
              <a:buChar char="•"/>
            </a:pPr>
            <a:r>
              <a:rPr lang="en-US" sz="1600" b="1" dirty="0"/>
              <a:t>PPT #3</a:t>
            </a:r>
            <a:r>
              <a:rPr lang="en-US" sz="1600" dirty="0"/>
              <a:t> customizable with select </a:t>
            </a:r>
            <a:r>
              <a:rPr lang="en-US" sz="1600" b="1" dirty="0"/>
              <a:t>black &amp; white architectural photography </a:t>
            </a:r>
            <a:r>
              <a:rPr lang="en-US" sz="1600" dirty="0"/>
              <a:t>of UNT campus</a:t>
            </a:r>
          </a:p>
          <a:p>
            <a:pPr marL="1200150" lvl="2" indent="-285750">
              <a:buFont typeface="Courier New" panose="02070309020205020404" pitchFamily="49" charset="0"/>
              <a:buChar char="o"/>
            </a:pPr>
            <a:r>
              <a:rPr lang="en-US" sz="1600" dirty="0"/>
              <a:t>PPT #3 is a good choice if you have no photography to add but want visual and artistic representation of the campus. For aesthetic cohesion, we recommend not adding color photography to the PPT #3 template.</a:t>
            </a:r>
          </a:p>
          <a:p>
            <a:endParaRPr lang="en-US" sz="1600" dirty="0"/>
          </a:p>
          <a:p>
            <a:r>
              <a:rPr lang="en-US" sz="1600" dirty="0"/>
              <a:t>More photography can be found at: </a:t>
            </a:r>
            <a:r>
              <a:rPr lang="en-US" sz="1600" dirty="0">
                <a:hlinkClick r:id="rId2"/>
              </a:rPr>
              <a:t>https://identityguide.unt.edu/photography</a:t>
            </a:r>
            <a:endParaRPr lang="en-US" sz="1600" dirty="0"/>
          </a:p>
          <a:p>
            <a:endParaRPr lang="en-US" sz="1600" dirty="0"/>
          </a:p>
        </p:txBody>
      </p:sp>
    </p:spTree>
    <p:extLst>
      <p:ext uri="{BB962C8B-B14F-4D97-AF65-F5344CB8AC3E}">
        <p14:creationId xmlns:p14="http://schemas.microsoft.com/office/powerpoint/2010/main" val="259110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E3310-E33A-AC47-9B4F-E8AE350AD84B}"/>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6EFF11D1-84C9-1C4B-B1D3-1C20BA36BC5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890FAC7-CBF6-B342-A4C6-49C5A482369D}"/>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DB6D5254-EA7B-B740-9D3F-6389EE0209FC}"/>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2211419D-0541-BB47-BD87-3E1613764C38}"/>
              </a:ext>
            </a:extLst>
          </p:cNvPr>
          <p:cNvSpPr>
            <a:spLocks noGrp="1"/>
          </p:cNvSpPr>
          <p:nvPr>
            <p:ph type="body" sz="quarter" idx="18"/>
          </p:nvPr>
        </p:nvSpPr>
        <p:spPr/>
        <p:txBody>
          <a:bodyPr/>
          <a:lstStyle/>
          <a:p>
            <a:endParaRPr lang="en-US"/>
          </a:p>
        </p:txBody>
      </p:sp>
      <p:sp>
        <p:nvSpPr>
          <p:cNvPr id="7" name="Text Placeholder 6">
            <a:extLst>
              <a:ext uri="{FF2B5EF4-FFF2-40B4-BE49-F238E27FC236}">
                <a16:creationId xmlns:a16="http://schemas.microsoft.com/office/drawing/2014/main" id="{2C737871-316B-4245-B5AE-D91B879327CB}"/>
              </a:ext>
            </a:extLst>
          </p:cNvPr>
          <p:cNvSpPr>
            <a:spLocks noGrp="1"/>
          </p:cNvSpPr>
          <p:nvPr>
            <p:ph type="body" sz="quarter" idx="19"/>
          </p:nvPr>
        </p:nvSpPr>
        <p:spPr/>
        <p:txBody>
          <a:bodyPr/>
          <a:lstStyle/>
          <a:p>
            <a:endParaRPr lang="en-US"/>
          </a:p>
        </p:txBody>
      </p:sp>
      <p:sp>
        <p:nvSpPr>
          <p:cNvPr id="8" name="Text Placeholder 7">
            <a:extLst>
              <a:ext uri="{FF2B5EF4-FFF2-40B4-BE49-F238E27FC236}">
                <a16:creationId xmlns:a16="http://schemas.microsoft.com/office/drawing/2014/main" id="{565E13B7-508D-2449-BCA0-E005716E160D}"/>
              </a:ext>
            </a:extLst>
          </p:cNvPr>
          <p:cNvSpPr>
            <a:spLocks noGrp="1"/>
          </p:cNvSpPr>
          <p:nvPr>
            <p:ph type="body" sz="quarter" idx="20"/>
          </p:nvPr>
        </p:nvSpPr>
        <p:spPr/>
        <p:txBody>
          <a:bodyPr/>
          <a:lstStyle/>
          <a:p>
            <a:endParaRPr lang="en-US"/>
          </a:p>
        </p:txBody>
      </p:sp>
      <p:sp>
        <p:nvSpPr>
          <p:cNvPr id="9" name="Text Placeholder 8">
            <a:extLst>
              <a:ext uri="{FF2B5EF4-FFF2-40B4-BE49-F238E27FC236}">
                <a16:creationId xmlns:a16="http://schemas.microsoft.com/office/drawing/2014/main" id="{14A19080-9C35-824C-8C07-3FA173BAA358}"/>
              </a:ext>
            </a:extLst>
          </p:cNvPr>
          <p:cNvSpPr>
            <a:spLocks noGrp="1"/>
          </p:cNvSpPr>
          <p:nvPr>
            <p:ph type="body" sz="quarter" idx="21"/>
          </p:nvPr>
        </p:nvSpPr>
        <p:spPr/>
        <p:txBody>
          <a:bodyPr/>
          <a:lstStyle/>
          <a:p>
            <a:endParaRPr lang="en-US"/>
          </a:p>
        </p:txBody>
      </p:sp>
      <p:sp>
        <p:nvSpPr>
          <p:cNvPr id="10" name="Text Placeholder 9">
            <a:extLst>
              <a:ext uri="{FF2B5EF4-FFF2-40B4-BE49-F238E27FC236}">
                <a16:creationId xmlns:a16="http://schemas.microsoft.com/office/drawing/2014/main" id="{4E7A445E-F029-194E-8168-A64810EF0AA8}"/>
              </a:ext>
            </a:extLst>
          </p:cNvPr>
          <p:cNvSpPr>
            <a:spLocks noGrp="1"/>
          </p:cNvSpPr>
          <p:nvPr>
            <p:ph type="body" sz="quarter" idx="22"/>
          </p:nvPr>
        </p:nvSpPr>
        <p:spPr/>
        <p:txBody>
          <a:bodyPr/>
          <a:lstStyle/>
          <a:p>
            <a:endParaRPr lang="en-US"/>
          </a:p>
        </p:txBody>
      </p:sp>
      <p:sp>
        <p:nvSpPr>
          <p:cNvPr id="11" name="Text Placeholder 10">
            <a:extLst>
              <a:ext uri="{FF2B5EF4-FFF2-40B4-BE49-F238E27FC236}">
                <a16:creationId xmlns:a16="http://schemas.microsoft.com/office/drawing/2014/main" id="{ED03B250-821F-2B4E-A339-89233DF3DD73}"/>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06339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722AC-1217-B744-94E7-AFED8284B0BF}"/>
              </a:ext>
            </a:extLst>
          </p:cNvPr>
          <p:cNvSpPr>
            <a:spLocks noGrp="1"/>
          </p:cNvSpPr>
          <p:nvPr>
            <p:ph type="body" sz="quarter" idx="23"/>
          </p:nvPr>
        </p:nvSpPr>
        <p:spPr/>
        <p:txBody>
          <a:bodyPr/>
          <a:lstStyle/>
          <a:p>
            <a:endParaRPr lang="en-US"/>
          </a:p>
        </p:txBody>
      </p:sp>
      <p:sp>
        <p:nvSpPr>
          <p:cNvPr id="3" name="Text Placeholder 2">
            <a:extLst>
              <a:ext uri="{FF2B5EF4-FFF2-40B4-BE49-F238E27FC236}">
                <a16:creationId xmlns:a16="http://schemas.microsoft.com/office/drawing/2014/main" id="{AFE1D21C-9D1B-7A4C-8087-5736C4AED7FC}"/>
              </a:ext>
            </a:extLst>
          </p:cNvPr>
          <p:cNvSpPr>
            <a:spLocks noGrp="1"/>
          </p:cNvSpPr>
          <p:nvPr>
            <p:ph type="body" sz="quarter" idx="24"/>
          </p:nvPr>
        </p:nvSpPr>
        <p:spPr/>
        <p:txBody>
          <a:bodyPr/>
          <a:lstStyle/>
          <a:p>
            <a:endParaRPr lang="en-US"/>
          </a:p>
        </p:txBody>
      </p:sp>
      <p:sp>
        <p:nvSpPr>
          <p:cNvPr id="4" name="Text Placeholder 3">
            <a:extLst>
              <a:ext uri="{FF2B5EF4-FFF2-40B4-BE49-F238E27FC236}">
                <a16:creationId xmlns:a16="http://schemas.microsoft.com/office/drawing/2014/main" id="{92EDE8B9-7847-4447-B130-4DC94C8FFCA8}"/>
              </a:ext>
            </a:extLst>
          </p:cNvPr>
          <p:cNvSpPr>
            <a:spLocks noGrp="1"/>
          </p:cNvSpPr>
          <p:nvPr>
            <p:ph type="body" sz="quarter" idx="25"/>
          </p:nvPr>
        </p:nvSpPr>
        <p:spPr/>
        <p:txBody>
          <a:bodyPr/>
          <a:lstStyle/>
          <a:p>
            <a:endParaRPr lang="en-US"/>
          </a:p>
        </p:txBody>
      </p:sp>
      <p:sp>
        <p:nvSpPr>
          <p:cNvPr id="5" name="Text Placeholder 4">
            <a:extLst>
              <a:ext uri="{FF2B5EF4-FFF2-40B4-BE49-F238E27FC236}">
                <a16:creationId xmlns:a16="http://schemas.microsoft.com/office/drawing/2014/main" id="{763229E3-58E4-834E-92B8-0F9F76D87853}"/>
              </a:ext>
            </a:extLst>
          </p:cNvPr>
          <p:cNvSpPr>
            <a:spLocks noGrp="1"/>
          </p:cNvSpPr>
          <p:nvPr>
            <p:ph type="body" sz="quarter" idx="26"/>
          </p:nvPr>
        </p:nvSpPr>
        <p:spPr/>
        <p:txBody>
          <a:bodyPr/>
          <a:lstStyle/>
          <a:p>
            <a:endParaRPr lang="en-US"/>
          </a:p>
        </p:txBody>
      </p:sp>
      <p:sp>
        <p:nvSpPr>
          <p:cNvPr id="6" name="Text Placeholder 5">
            <a:extLst>
              <a:ext uri="{FF2B5EF4-FFF2-40B4-BE49-F238E27FC236}">
                <a16:creationId xmlns:a16="http://schemas.microsoft.com/office/drawing/2014/main" id="{7F36C102-8D62-9544-9779-572D172D62A8}"/>
              </a:ext>
            </a:extLst>
          </p:cNvPr>
          <p:cNvSpPr>
            <a:spLocks noGrp="1"/>
          </p:cNvSpPr>
          <p:nvPr>
            <p:ph type="body" sz="quarter" idx="30"/>
          </p:nvPr>
        </p:nvSpPr>
        <p:spPr/>
        <p:txBody>
          <a:bodyPr/>
          <a:lstStyle/>
          <a:p>
            <a:endParaRPr lang="en-US"/>
          </a:p>
        </p:txBody>
      </p:sp>
      <p:sp>
        <p:nvSpPr>
          <p:cNvPr id="7" name="Text Placeholder 6">
            <a:extLst>
              <a:ext uri="{FF2B5EF4-FFF2-40B4-BE49-F238E27FC236}">
                <a16:creationId xmlns:a16="http://schemas.microsoft.com/office/drawing/2014/main" id="{89ACDF2C-3EF1-F841-A63C-867386F5DC0F}"/>
              </a:ext>
            </a:extLst>
          </p:cNvPr>
          <p:cNvSpPr>
            <a:spLocks noGrp="1"/>
          </p:cNvSpPr>
          <p:nvPr>
            <p:ph type="body" sz="quarter" idx="31"/>
          </p:nvPr>
        </p:nvSpPr>
        <p:spPr/>
        <p:txBody>
          <a:bodyPr/>
          <a:lstStyle/>
          <a:p>
            <a:endParaRPr lang="en-US"/>
          </a:p>
        </p:txBody>
      </p:sp>
      <p:sp>
        <p:nvSpPr>
          <p:cNvPr id="8" name="Text Placeholder 7">
            <a:extLst>
              <a:ext uri="{FF2B5EF4-FFF2-40B4-BE49-F238E27FC236}">
                <a16:creationId xmlns:a16="http://schemas.microsoft.com/office/drawing/2014/main" id="{A413560A-CD17-CD42-A71B-F8C65B0668D8}"/>
              </a:ext>
            </a:extLst>
          </p:cNvPr>
          <p:cNvSpPr>
            <a:spLocks noGrp="1"/>
          </p:cNvSpPr>
          <p:nvPr>
            <p:ph type="body" sz="quarter" idx="32"/>
          </p:nvPr>
        </p:nvSpPr>
        <p:spPr/>
        <p:txBody>
          <a:bodyPr/>
          <a:lstStyle/>
          <a:p>
            <a:endParaRPr lang="en-US"/>
          </a:p>
        </p:txBody>
      </p:sp>
      <p:sp>
        <p:nvSpPr>
          <p:cNvPr id="9" name="Text Placeholder 8">
            <a:extLst>
              <a:ext uri="{FF2B5EF4-FFF2-40B4-BE49-F238E27FC236}">
                <a16:creationId xmlns:a16="http://schemas.microsoft.com/office/drawing/2014/main" id="{73378A29-0B5E-FB43-B7E9-BCE9C94D7543}"/>
              </a:ext>
            </a:extLst>
          </p:cNvPr>
          <p:cNvSpPr>
            <a:spLocks noGrp="1"/>
          </p:cNvSpPr>
          <p:nvPr>
            <p:ph type="body" sz="quarter" idx="33"/>
          </p:nvPr>
        </p:nvSpPr>
        <p:spPr/>
        <p:txBody>
          <a:bodyPr/>
          <a:lstStyle/>
          <a:p>
            <a:endParaRPr lang="en-US"/>
          </a:p>
        </p:txBody>
      </p:sp>
      <p:sp>
        <p:nvSpPr>
          <p:cNvPr id="10" name="Text Placeholder 9">
            <a:extLst>
              <a:ext uri="{FF2B5EF4-FFF2-40B4-BE49-F238E27FC236}">
                <a16:creationId xmlns:a16="http://schemas.microsoft.com/office/drawing/2014/main" id="{7CA8C4CF-EA55-4545-9369-3690D347AC17}"/>
              </a:ext>
            </a:extLst>
          </p:cNvPr>
          <p:cNvSpPr>
            <a:spLocks noGrp="1"/>
          </p:cNvSpPr>
          <p:nvPr>
            <p:ph type="body" sz="quarter" idx="34"/>
          </p:nvPr>
        </p:nvSpPr>
        <p:spPr/>
        <p:txBody>
          <a:bodyPr/>
          <a:lstStyle/>
          <a:p>
            <a:endParaRPr lang="en-US"/>
          </a:p>
        </p:txBody>
      </p:sp>
      <p:sp>
        <p:nvSpPr>
          <p:cNvPr id="11" name="Text Placeholder 10">
            <a:extLst>
              <a:ext uri="{FF2B5EF4-FFF2-40B4-BE49-F238E27FC236}">
                <a16:creationId xmlns:a16="http://schemas.microsoft.com/office/drawing/2014/main" id="{3BA4A722-B703-A247-9C6D-FD8BC97DDD62}"/>
              </a:ext>
            </a:extLst>
          </p:cNvPr>
          <p:cNvSpPr>
            <a:spLocks noGrp="1"/>
          </p:cNvSpPr>
          <p:nvPr>
            <p:ph type="body" sz="quarter" idx="35"/>
          </p:nvPr>
        </p:nvSpPr>
        <p:spPr/>
        <p:txBody>
          <a:bodyPr/>
          <a:lstStyle/>
          <a:p>
            <a:endParaRPr lang="en-US"/>
          </a:p>
        </p:txBody>
      </p:sp>
      <p:sp>
        <p:nvSpPr>
          <p:cNvPr id="12" name="Text Placeholder 11">
            <a:extLst>
              <a:ext uri="{FF2B5EF4-FFF2-40B4-BE49-F238E27FC236}">
                <a16:creationId xmlns:a16="http://schemas.microsoft.com/office/drawing/2014/main" id="{1AAB6A9C-00E1-1945-8913-91EB7E56C215}"/>
              </a:ext>
            </a:extLst>
          </p:cNvPr>
          <p:cNvSpPr>
            <a:spLocks noGrp="1"/>
          </p:cNvSpPr>
          <p:nvPr>
            <p:ph type="body" sz="quarter" idx="36"/>
          </p:nvPr>
        </p:nvSpPr>
        <p:spPr/>
        <p:txBody>
          <a:bodyPr/>
          <a:lstStyle/>
          <a:p>
            <a:endParaRPr lang="en-US"/>
          </a:p>
        </p:txBody>
      </p:sp>
      <p:sp>
        <p:nvSpPr>
          <p:cNvPr id="13" name="Text Placeholder 12">
            <a:extLst>
              <a:ext uri="{FF2B5EF4-FFF2-40B4-BE49-F238E27FC236}">
                <a16:creationId xmlns:a16="http://schemas.microsoft.com/office/drawing/2014/main" id="{1D4A4C05-2C37-2246-A200-4A0200E2DA3A}"/>
              </a:ext>
            </a:extLst>
          </p:cNvPr>
          <p:cNvSpPr>
            <a:spLocks noGrp="1"/>
          </p:cNvSpPr>
          <p:nvPr>
            <p:ph type="body" sz="quarter" idx="37"/>
          </p:nvPr>
        </p:nvSpPr>
        <p:spPr/>
        <p:txBody>
          <a:bodyPr/>
          <a:lstStyle/>
          <a:p>
            <a:endParaRPr lang="en-US"/>
          </a:p>
        </p:txBody>
      </p:sp>
      <p:sp>
        <p:nvSpPr>
          <p:cNvPr id="14" name="Text Placeholder 13">
            <a:extLst>
              <a:ext uri="{FF2B5EF4-FFF2-40B4-BE49-F238E27FC236}">
                <a16:creationId xmlns:a16="http://schemas.microsoft.com/office/drawing/2014/main" id="{2D842B47-F705-9F4C-B132-45C54A97B911}"/>
              </a:ext>
            </a:extLst>
          </p:cNvPr>
          <p:cNvSpPr>
            <a:spLocks noGrp="1"/>
          </p:cNvSpPr>
          <p:nvPr>
            <p:ph type="body" sz="quarter" idx="38"/>
          </p:nvPr>
        </p:nvSpPr>
        <p:spPr/>
        <p:txBody>
          <a:bodyPr/>
          <a:lstStyle/>
          <a:p>
            <a:endParaRPr lang="en-US"/>
          </a:p>
        </p:txBody>
      </p:sp>
    </p:spTree>
    <p:extLst>
      <p:ext uri="{BB962C8B-B14F-4D97-AF65-F5344CB8AC3E}">
        <p14:creationId xmlns:p14="http://schemas.microsoft.com/office/powerpoint/2010/main" val="270747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3ECF-25A3-DEF3-AF7B-56F2584891FA}"/>
              </a:ext>
            </a:extLst>
          </p:cNvPr>
          <p:cNvSpPr>
            <a:spLocks noGrp="1"/>
          </p:cNvSpPr>
          <p:nvPr>
            <p:ph type="title"/>
          </p:nvPr>
        </p:nvSpPr>
        <p:spPr>
          <a:xfrm>
            <a:off x="8079978" y="741391"/>
            <a:ext cx="3369234" cy="1616203"/>
          </a:xfrm>
        </p:spPr>
        <p:txBody>
          <a:bodyPr anchor="b">
            <a:normAutofit/>
          </a:bodyPr>
          <a:lstStyle/>
          <a:p>
            <a:r>
              <a:rPr lang="en-US" sz="3200" dirty="0"/>
              <a:t>Introduction</a:t>
            </a:r>
          </a:p>
        </p:txBody>
      </p:sp>
      <p:pic>
        <p:nvPicPr>
          <p:cNvPr id="5" name="Picture 4" descr="Circuit board">
            <a:extLst>
              <a:ext uri="{FF2B5EF4-FFF2-40B4-BE49-F238E27FC236}">
                <a16:creationId xmlns:a16="http://schemas.microsoft.com/office/drawing/2014/main" id="{01334785-B26B-FA1F-5375-8761C3EF613B}"/>
              </a:ext>
            </a:extLst>
          </p:cNvPr>
          <p:cNvPicPr>
            <a:picLocks noChangeAspect="1"/>
          </p:cNvPicPr>
          <p:nvPr/>
        </p:nvPicPr>
        <p:blipFill>
          <a:blip r:embed="rId2"/>
          <a:srcRect l="25952" r="2116" b="-1"/>
          <a:stretch/>
        </p:blipFill>
        <p:spPr>
          <a:xfrm>
            <a:off x="20" y="10"/>
            <a:ext cx="7390243" cy="6857990"/>
          </a:xfrm>
          <a:prstGeom prst="rect">
            <a:avLst/>
          </a:prstGeom>
        </p:spPr>
      </p:pic>
      <p:sp>
        <p:nvSpPr>
          <p:cNvPr id="3" name="Content Placeholder 2">
            <a:extLst>
              <a:ext uri="{FF2B5EF4-FFF2-40B4-BE49-F238E27FC236}">
                <a16:creationId xmlns:a16="http://schemas.microsoft.com/office/drawing/2014/main" id="{712EAE64-47F2-93A2-B348-05CE2B867ED9}"/>
              </a:ext>
            </a:extLst>
          </p:cNvPr>
          <p:cNvSpPr>
            <a:spLocks noGrp="1"/>
          </p:cNvSpPr>
          <p:nvPr>
            <p:ph idx="1"/>
          </p:nvPr>
        </p:nvSpPr>
        <p:spPr>
          <a:xfrm>
            <a:off x="8079978" y="2533476"/>
            <a:ext cx="3369234" cy="3447832"/>
          </a:xfrm>
        </p:spPr>
        <p:txBody>
          <a:bodyPr anchor="t">
            <a:normAutofit/>
          </a:bodyPr>
          <a:lstStyle/>
          <a:p>
            <a:r>
              <a:rPr lang="en-US" sz="2000" dirty="0">
                <a:latin typeface="Times New Roman" panose="02020603050405020304" pitchFamily="18" charset="0"/>
                <a:cs typeface="Times New Roman" panose="02020603050405020304" pitchFamily="18" charset="0"/>
              </a:rPr>
              <a:t>SSD</a:t>
            </a:r>
          </a:p>
          <a:p>
            <a:r>
              <a:rPr lang="en-US" sz="2000" dirty="0">
                <a:latin typeface="Times New Roman" panose="02020603050405020304" pitchFamily="18" charset="0"/>
                <a:cs typeface="Times New Roman" panose="02020603050405020304" pitchFamily="18" charset="0"/>
              </a:rPr>
              <a:t>NAND Flash Memory</a:t>
            </a:r>
          </a:p>
          <a:p>
            <a:r>
              <a:rPr lang="en-US" sz="2000" dirty="0">
                <a:latin typeface="Times New Roman" panose="02020603050405020304" pitchFamily="18" charset="0"/>
                <a:cs typeface="Times New Roman" panose="02020603050405020304" pitchFamily="18" charset="0"/>
              </a:rPr>
              <a:t>Issue and Its Important</a:t>
            </a:r>
          </a:p>
          <a:p>
            <a:r>
              <a:rPr lang="en-US" sz="2000" dirty="0">
                <a:latin typeface="Times New Roman" panose="02020603050405020304" pitchFamily="18" charset="0"/>
                <a:cs typeface="Times New Roman" panose="02020603050405020304" pitchFamily="18" charset="0"/>
              </a:rPr>
              <a:t>Motivation </a:t>
            </a:r>
          </a:p>
          <a:p>
            <a:r>
              <a:rPr lang="en-US" sz="2000" dirty="0">
                <a:latin typeface="Times New Roman" panose="02020603050405020304" pitchFamily="18" charset="0"/>
                <a:cs typeface="Times New Roman" panose="02020603050405020304" pitchFamily="18" charset="0"/>
              </a:rPr>
              <a:t>Importance of  Improving the SSD Performance  &amp; Impact of Process Variation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3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883B-35FE-DE6D-5C0D-EF74AC363986}"/>
              </a:ext>
            </a:extLst>
          </p:cNvPr>
          <p:cNvSpPr>
            <a:spLocks noGrp="1"/>
          </p:cNvSpPr>
          <p:nvPr>
            <p:ph type="title"/>
          </p:nvPr>
        </p:nvSpPr>
        <p:spPr>
          <a:xfrm>
            <a:off x="838200" y="365126"/>
            <a:ext cx="10515600" cy="602284"/>
          </a:xfrm>
        </p:spPr>
        <p:txBody>
          <a:bodyPr>
            <a:normAutofit/>
          </a:bodyPr>
          <a:lstStyle/>
          <a:p>
            <a:r>
              <a:rPr lang="en-US" sz="3200" b="1" dirty="0">
                <a:latin typeface="Times New Roman" panose="02020603050405020304" pitchFamily="18" charset="0"/>
                <a:cs typeface="Times New Roman" panose="02020603050405020304" pitchFamily="18" charset="0"/>
              </a:rPr>
              <a:t>Solid State Drive (SSD)</a:t>
            </a:r>
          </a:p>
        </p:txBody>
      </p:sp>
      <p:sp>
        <p:nvSpPr>
          <p:cNvPr id="3" name="Content Placeholder 2">
            <a:extLst>
              <a:ext uri="{FF2B5EF4-FFF2-40B4-BE49-F238E27FC236}">
                <a16:creationId xmlns:a16="http://schemas.microsoft.com/office/drawing/2014/main" id="{5DE0957E-948D-90E2-DE22-F8C0717F24A6}"/>
              </a:ext>
            </a:extLst>
          </p:cNvPr>
          <p:cNvSpPr>
            <a:spLocks noGrp="1"/>
          </p:cNvSpPr>
          <p:nvPr>
            <p:ph idx="1"/>
          </p:nvPr>
        </p:nvSpPr>
        <p:spPr>
          <a:xfrm>
            <a:off x="838200" y="967411"/>
            <a:ext cx="10515600" cy="5243818"/>
          </a:xfrm>
        </p:spPr>
        <p:txBody>
          <a:bodyPr>
            <a:noAutofit/>
          </a:bodyPr>
          <a:lstStyle/>
          <a:p>
            <a:r>
              <a:rPr lang="en-US" sz="1800" b="0" i="0" dirty="0">
                <a:effectLst/>
                <a:latin typeface="Times New Roman" panose="02020603050405020304" pitchFamily="18" charset="0"/>
                <a:cs typeface="Times New Roman" panose="02020603050405020304" pitchFamily="18" charset="0"/>
              </a:rPr>
              <a:t>An </a:t>
            </a:r>
            <a:r>
              <a:rPr lang="en-US" sz="1800" b="1" i="0" dirty="0">
                <a:effectLst/>
                <a:latin typeface="Times New Roman" panose="02020603050405020304" pitchFamily="18" charset="0"/>
                <a:cs typeface="Times New Roman" panose="02020603050405020304" pitchFamily="18" charset="0"/>
              </a:rPr>
              <a:t>SSD (Solid-State Drive)</a:t>
            </a:r>
            <a:r>
              <a:rPr lang="en-US" sz="1800" b="0" i="0" dirty="0">
                <a:effectLst/>
                <a:latin typeface="Times New Roman" panose="02020603050405020304" pitchFamily="18" charset="0"/>
                <a:cs typeface="Times New Roman" panose="02020603050405020304" pitchFamily="18" charset="0"/>
              </a:rPr>
              <a:t> is a type of storage device that uses NAND flash memory to store data. </a:t>
            </a:r>
          </a:p>
          <a:p>
            <a:r>
              <a:rPr lang="en-US" sz="1800" b="0" i="0" dirty="0">
                <a:effectLst/>
                <a:latin typeface="Times New Roman" panose="02020603050405020304" pitchFamily="18" charset="0"/>
                <a:cs typeface="Times New Roman" panose="02020603050405020304" pitchFamily="18" charset="0"/>
              </a:rPr>
              <a:t>Unlike traditional </a:t>
            </a:r>
            <a:r>
              <a:rPr lang="en-US" sz="1800" b="1" i="0" dirty="0">
                <a:effectLst/>
                <a:latin typeface="Times New Roman" panose="02020603050405020304" pitchFamily="18" charset="0"/>
                <a:cs typeface="Times New Roman" panose="02020603050405020304" pitchFamily="18" charset="0"/>
              </a:rPr>
              <a:t>HDDs (Hard Disk Drives)</a:t>
            </a:r>
            <a:r>
              <a:rPr lang="en-US" sz="1800" b="0" i="0" dirty="0">
                <a:effectLst/>
                <a:latin typeface="Times New Roman" panose="02020603050405020304" pitchFamily="18" charset="0"/>
                <a:cs typeface="Times New Roman" panose="02020603050405020304" pitchFamily="18" charset="0"/>
              </a:rPr>
              <a:t>, which rely on mechanical parts like spinning disks and read/write heads, </a:t>
            </a:r>
          </a:p>
          <a:p>
            <a:r>
              <a:rPr lang="en-US" sz="1800" b="0" i="0" dirty="0">
                <a:effectLst/>
                <a:latin typeface="Times New Roman" panose="02020603050405020304" pitchFamily="18" charset="0"/>
                <a:cs typeface="Times New Roman" panose="02020603050405020304" pitchFamily="18" charset="0"/>
              </a:rPr>
              <a:t>SSDs store data in non-volatile memory chips, which means the data is retained even when the power is turned off.</a:t>
            </a:r>
          </a:p>
          <a:p>
            <a:r>
              <a:rPr lang="en-US" sz="1800" b="0" i="0" dirty="0">
                <a:effectLst/>
                <a:latin typeface="Times New Roman" panose="02020603050405020304" pitchFamily="18" charset="0"/>
                <a:cs typeface="Times New Roman" panose="02020603050405020304" pitchFamily="18" charset="0"/>
              </a:rPr>
              <a:t> SSDs are known for their fast data access speeds, durability, and energy efficiency</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i="0" dirty="0">
                <a:effectLst/>
                <a:latin typeface="Times New Roman" panose="02020603050405020304" pitchFamily="18" charset="0"/>
                <a:cs typeface="Times New Roman" panose="02020603050405020304" pitchFamily="18" charset="0"/>
              </a:rPr>
              <a:t>Benefits</a:t>
            </a:r>
          </a:p>
          <a:p>
            <a:r>
              <a:rPr lang="en-US" sz="1800" b="1" dirty="0">
                <a:latin typeface="Times New Roman" panose="02020603050405020304" pitchFamily="18" charset="0"/>
                <a:cs typeface="Times New Roman" panose="02020603050405020304" pitchFamily="18" charset="0"/>
              </a:rPr>
              <a:t>High Speed</a:t>
            </a:r>
            <a:r>
              <a:rPr lang="en-US" sz="1800" dirty="0">
                <a:latin typeface="Times New Roman" panose="02020603050405020304" pitchFamily="18" charset="0"/>
                <a:cs typeface="Times New Roman" panose="02020603050405020304" pitchFamily="18" charset="0"/>
              </a:rPr>
              <a:t>: SSDs are significantly faster in reading and writing data compared to HDDs, allowing quicker access to files and applications.</a:t>
            </a:r>
          </a:p>
          <a:p>
            <a:r>
              <a:rPr lang="en-US" sz="1800" b="1" dirty="0">
                <a:latin typeface="Times New Roman" panose="02020603050405020304" pitchFamily="18" charset="0"/>
                <a:cs typeface="Times New Roman" panose="02020603050405020304" pitchFamily="18" charset="0"/>
              </a:rPr>
              <a:t>Durability</a:t>
            </a:r>
            <a:r>
              <a:rPr lang="en-US" sz="1800" dirty="0">
                <a:latin typeface="Times New Roman" panose="02020603050405020304" pitchFamily="18" charset="0"/>
                <a:cs typeface="Times New Roman" panose="02020603050405020304" pitchFamily="18" charset="0"/>
              </a:rPr>
              <a:t>: Since there are no moving parts, SSDs are less prone to physical damage, offering better shock resistance.</a:t>
            </a:r>
          </a:p>
          <a:p>
            <a:r>
              <a:rPr lang="en-US" sz="1800" b="1" dirty="0">
                <a:latin typeface="Times New Roman" panose="02020603050405020304" pitchFamily="18" charset="0"/>
                <a:cs typeface="Times New Roman" panose="02020603050405020304" pitchFamily="18" charset="0"/>
              </a:rPr>
              <a:t>Low Power Consumption</a:t>
            </a:r>
            <a:r>
              <a:rPr lang="en-US" sz="1800" dirty="0">
                <a:latin typeface="Times New Roman" panose="02020603050405020304" pitchFamily="18" charset="0"/>
                <a:cs typeface="Times New Roman" panose="02020603050405020304" pitchFamily="18" charset="0"/>
              </a:rPr>
              <a:t>: SSDs consume less power, making them ideal for laptops and data centers that prioritize energy efficiency.</a:t>
            </a:r>
          </a:p>
          <a:p>
            <a:r>
              <a:rPr lang="en-US" sz="1800" b="1" dirty="0">
                <a:latin typeface="Times New Roman" panose="02020603050405020304" pitchFamily="18" charset="0"/>
                <a:cs typeface="Times New Roman" panose="02020603050405020304" pitchFamily="18" charset="0"/>
              </a:rPr>
              <a:t>Internal Parallelism</a:t>
            </a:r>
            <a:r>
              <a:rPr lang="en-US" sz="1800" dirty="0">
                <a:latin typeface="Times New Roman" panose="02020603050405020304" pitchFamily="18" charset="0"/>
                <a:cs typeface="Times New Roman" panose="02020603050405020304" pitchFamily="18" charset="0"/>
              </a:rPr>
              <a:t>: SSDs employ multiple channels and planes to read/write data in parallel, drastically improving I/O throughput.</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65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56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8A8D-7C93-9231-C216-1492E6FE737A}"/>
              </a:ext>
            </a:extLst>
          </p:cNvPr>
          <p:cNvSpPr>
            <a:spLocks noGrp="1"/>
          </p:cNvSpPr>
          <p:nvPr>
            <p:ph type="ctrTitle"/>
          </p:nvPr>
        </p:nvSpPr>
        <p:spPr>
          <a:xfrm>
            <a:off x="520700" y="228313"/>
            <a:ext cx="11201400" cy="6531366"/>
          </a:xfrm>
        </p:spPr>
        <p:txBody>
          <a:bodyPr>
            <a:normAutofit fontScale="90000"/>
          </a:bodyPr>
          <a:lstStyle/>
          <a:p>
            <a:pPr marL="0" indent="0" algn="l"/>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The architecture of an SSD is designed to maximize performance and reliability.</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 Key components include:</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NAND Flash Memory</a:t>
            </a:r>
            <a:r>
              <a:rPr lang="en-US" sz="1800" b="0" i="0" dirty="0">
                <a:effectLst/>
                <a:latin typeface="Times New Roman" panose="02020603050405020304" pitchFamily="18" charset="0"/>
                <a:cs typeface="Times New Roman" panose="02020603050405020304" pitchFamily="18" charset="0"/>
              </a:rPr>
              <a:t>:</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This is the primary storage medium in SSDs. It consists of memory cells that store data in the form of electrical charges. Modern SSDs use multi-level cells (MLC), triple-level cells (TLC), or quad-level cells (QLC), which allow more bits to be stored per cell.</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Controller</a:t>
            </a:r>
            <a:r>
              <a:rPr lang="en-US" sz="1800" b="0" i="0" dirty="0">
                <a:effectLst/>
                <a:latin typeface="Times New Roman" panose="02020603050405020304" pitchFamily="18" charset="0"/>
                <a:cs typeface="Times New Roman" panose="02020603050405020304" pitchFamily="18" charset="0"/>
              </a:rPr>
              <a:t>:</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The controller is the brain of the SSD, responsible for managing data read/write operations, error correction, wear leveling, and garbage collection. It coordinates data flow between the NAND flash and the host system.</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Channels</a:t>
            </a:r>
            <a:r>
              <a:rPr lang="en-US" sz="1800" b="0" i="0" dirty="0">
                <a:effectLst/>
                <a:latin typeface="Times New Roman" panose="02020603050405020304" pitchFamily="18" charset="0"/>
                <a:cs typeface="Times New Roman" panose="02020603050405020304" pitchFamily="18" charset="0"/>
              </a:rPr>
              <a:t>:</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SSDs have multiple independent </a:t>
            </a:r>
            <a:r>
              <a:rPr lang="en-US" sz="1800" b="1" i="0" dirty="0">
                <a:effectLst/>
                <a:latin typeface="Times New Roman" panose="02020603050405020304" pitchFamily="18" charset="0"/>
                <a:cs typeface="Times New Roman" panose="02020603050405020304" pitchFamily="18" charset="0"/>
              </a:rPr>
              <a:t>channels</a:t>
            </a:r>
            <a:r>
              <a:rPr lang="en-US" sz="1800" b="0" i="0" dirty="0">
                <a:effectLst/>
                <a:latin typeface="Times New Roman" panose="02020603050405020304" pitchFamily="18" charset="0"/>
                <a:cs typeface="Times New Roman" panose="02020603050405020304" pitchFamily="18" charset="0"/>
              </a:rPr>
              <a:t> that connect the controller to the NAND chips. Data is written to multiple channels in parallel, significantly improving throughput and reducing latency.</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Parallelism</a:t>
            </a:r>
            <a:r>
              <a:rPr lang="en-US" sz="1800" b="0" i="0" dirty="0">
                <a:effectLst/>
                <a:latin typeface="Times New Roman" panose="02020603050405020304" pitchFamily="18" charset="0"/>
                <a:cs typeface="Times New Roman" panose="02020603050405020304" pitchFamily="18" charset="0"/>
              </a:rPr>
              <a:t>:</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SSDs leverage </a:t>
            </a:r>
            <a:r>
              <a:rPr lang="en-US" sz="1800" b="1" i="0" dirty="0">
                <a:effectLst/>
                <a:latin typeface="Times New Roman" panose="02020603050405020304" pitchFamily="18" charset="0"/>
                <a:cs typeface="Times New Roman" panose="02020603050405020304" pitchFamily="18" charset="0"/>
              </a:rPr>
              <a:t>internal parallelism</a:t>
            </a:r>
            <a:r>
              <a:rPr lang="en-US" sz="1800" b="0" i="0" dirty="0">
                <a:effectLst/>
                <a:latin typeface="Times New Roman" panose="02020603050405020304" pitchFamily="18" charset="0"/>
                <a:cs typeface="Times New Roman" panose="02020603050405020304" pitchFamily="18" charset="0"/>
              </a:rPr>
              <a:t>, where data can be read from or written to multiple NAND chips at the same time. This parallelism is achieved by using multiple </a:t>
            </a:r>
            <a:r>
              <a:rPr lang="en-US" sz="1800" b="1" i="0" dirty="0">
                <a:effectLst/>
                <a:latin typeface="Times New Roman" panose="02020603050405020304" pitchFamily="18" charset="0"/>
                <a:cs typeface="Times New Roman" panose="02020603050405020304" pitchFamily="18" charset="0"/>
              </a:rPr>
              <a:t>channels</a:t>
            </a:r>
            <a:r>
              <a:rPr lang="en-US" sz="1800" b="0" i="0" dirty="0">
                <a:effectLst/>
                <a:latin typeface="Times New Roman" panose="02020603050405020304" pitchFamily="18" charset="0"/>
                <a:cs typeface="Times New Roman" panose="02020603050405020304" pitchFamily="18" charset="0"/>
              </a:rPr>
              <a:t> and </a:t>
            </a:r>
            <a:r>
              <a:rPr lang="en-US" sz="1800" b="1" i="0" dirty="0">
                <a:effectLst/>
                <a:latin typeface="Times New Roman" panose="02020603050405020304" pitchFamily="18" charset="0"/>
                <a:cs typeface="Times New Roman" panose="02020603050405020304" pitchFamily="18" charset="0"/>
              </a:rPr>
              <a:t>planes</a:t>
            </a:r>
            <a:r>
              <a:rPr lang="en-US" sz="1800" b="0" i="0" dirty="0">
                <a:effectLst/>
                <a:latin typeface="Times New Roman" panose="02020603050405020304" pitchFamily="18" charset="0"/>
                <a:cs typeface="Times New Roman" panose="02020603050405020304" pitchFamily="18" charset="0"/>
              </a:rPr>
              <a:t> to maximize I/O performance.</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Superblocks</a:t>
            </a:r>
            <a:r>
              <a:rPr lang="en-US" sz="1800" b="0" i="0" dirty="0">
                <a:effectLst/>
                <a:latin typeface="Times New Roman" panose="02020603050405020304" pitchFamily="18" charset="0"/>
                <a:cs typeface="Times New Roman" panose="02020603050405020304" pitchFamily="18" charset="0"/>
              </a:rPr>
              <a:t>:</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A </a:t>
            </a:r>
            <a:r>
              <a:rPr lang="en-US" sz="1800" b="1" i="0" dirty="0">
                <a:effectLst/>
                <a:latin typeface="Times New Roman" panose="02020603050405020304" pitchFamily="18" charset="0"/>
                <a:cs typeface="Times New Roman" panose="02020603050405020304" pitchFamily="18" charset="0"/>
              </a:rPr>
              <a:t>superblock</a:t>
            </a:r>
            <a:r>
              <a:rPr lang="en-US" sz="1800" b="0" i="0" dirty="0">
                <a:effectLst/>
                <a:latin typeface="Times New Roman" panose="02020603050405020304" pitchFamily="18" charset="0"/>
                <a:cs typeface="Times New Roman" panose="02020603050405020304" pitchFamily="18" charset="0"/>
              </a:rPr>
              <a:t> consists of multiple blocks from different NAND chips. Superblocks are used to manage data in parallel, with </a:t>
            </a:r>
            <a:r>
              <a:rPr lang="en-US" sz="1800" b="1" i="0" dirty="0">
                <a:effectLst/>
                <a:latin typeface="Times New Roman" panose="02020603050405020304" pitchFamily="18" charset="0"/>
                <a:cs typeface="Times New Roman" panose="02020603050405020304" pitchFamily="18" charset="0"/>
              </a:rPr>
              <a:t>multi-plane (MP) commands</a:t>
            </a:r>
            <a:r>
              <a:rPr lang="en-US" sz="1800" b="0" i="0" dirty="0">
                <a:effectLst/>
                <a:latin typeface="Times New Roman" panose="02020603050405020304" pitchFamily="18" charset="0"/>
                <a:cs typeface="Times New Roman" panose="02020603050405020304" pitchFamily="18" charset="0"/>
              </a:rPr>
              <a:t> allowing simultaneous read/write operations across multiple planes. However, process variation in NAND cells can cause performance differences between blocks, which may result in slower overall performance if a slow block is grouped with fast blocks.</a:t>
            </a:r>
            <a:br>
              <a:rPr lang="en-US" sz="1800" b="0" i="0" dirty="0">
                <a:effectLst/>
                <a:latin typeface="Times New Roman" panose="02020603050405020304" pitchFamily="18" charset="0"/>
                <a:cs typeface="Times New Roman" panose="02020603050405020304" pitchFamily="18" charset="0"/>
              </a:rPr>
            </a:br>
            <a:endParaRPr lang="en-US" sz="1800" dirty="0"/>
          </a:p>
        </p:txBody>
      </p:sp>
      <p:sp>
        <p:nvSpPr>
          <p:cNvPr id="5" name="TextBox 4">
            <a:extLst>
              <a:ext uri="{FF2B5EF4-FFF2-40B4-BE49-F238E27FC236}">
                <a16:creationId xmlns:a16="http://schemas.microsoft.com/office/drawing/2014/main" id="{B43BB96A-4F18-03BA-C565-37FFA62E58BC}"/>
              </a:ext>
            </a:extLst>
          </p:cNvPr>
          <p:cNvSpPr txBox="1"/>
          <p:nvPr/>
        </p:nvSpPr>
        <p:spPr>
          <a:xfrm>
            <a:off x="520700" y="228312"/>
            <a:ext cx="6096000" cy="584775"/>
          </a:xfrm>
          <a:prstGeom prst="rect">
            <a:avLst/>
          </a:prstGeom>
          <a:noFill/>
        </p:spPr>
        <p:txBody>
          <a:bodyPr wrap="square">
            <a:spAutoFit/>
          </a:bodyPr>
          <a:lstStyle/>
          <a:p>
            <a:r>
              <a:rPr lang="en-US" sz="3200" b="1" i="0" dirty="0">
                <a:effectLst/>
                <a:latin typeface="Times New Roman" panose="02020603050405020304" pitchFamily="18" charset="0"/>
                <a:cs typeface="Times New Roman" panose="02020603050405020304" pitchFamily="18" charset="0"/>
              </a:rPr>
              <a:t>SSD Architecture</a:t>
            </a:r>
            <a:endParaRPr lang="en-US" sz="3200" dirty="0"/>
          </a:p>
        </p:txBody>
      </p:sp>
    </p:spTree>
    <p:extLst>
      <p:ext uri="{BB962C8B-B14F-4D97-AF65-F5344CB8AC3E}">
        <p14:creationId xmlns:p14="http://schemas.microsoft.com/office/powerpoint/2010/main" val="230918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F8852-3F5E-3A4A-B788-E6A7CB4D80EB}"/>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286BCEE6-1AD2-4849-BBCF-B9FC91D30DC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022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413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6646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4772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693</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Regular</vt:lpstr>
      <vt:lpstr>Courier New</vt:lpstr>
      <vt:lpstr>Helvetica</vt:lpstr>
      <vt:lpstr>Segoe UI</vt:lpstr>
      <vt:lpstr>Times New Roman</vt:lpstr>
      <vt:lpstr>Wingdings</vt:lpstr>
      <vt:lpstr>Office Theme</vt:lpstr>
      <vt:lpstr>PowerPoint Presentation</vt:lpstr>
      <vt:lpstr>Introduction</vt:lpstr>
      <vt:lpstr>Solid State Drive (SSD)</vt:lpstr>
      <vt:lpstr>PowerPoint Presentation</vt:lpstr>
      <vt:lpstr>    The architecture of an SSD is designed to maximize performance and reliability.   Key components include:  NAND Flash Memory: This is the primary storage medium in SSDs. It consists of memory cells that store data in the form of electrical charges. Modern SSDs use multi-level cells (MLC), triple-level cells (TLC), or quad-level cells (QLC), which allow more bits to be stored per cell.  Controller: The controller is the brain of the SSD, responsible for managing data read/write operations, error correction, wear leveling, and garbage collection. It coordinates data flow between the NAND flash and the host system.  Channels: SSDs have multiple independent channels that connect the controller to the NAND chips. Data is written to multiple channels in parallel, significantly improving throughput and reducing latency.  Parallelism: SSDs leverage internal parallelism, where data can be read from or written to multiple NAND chips at the same time. This parallelism is achieved by using multiple channels and planes to maximize I/O performance.  Superblocks: A superblock consists of multiple blocks from different NAND chips. Superblocks are used to manage data in parallel, with multi-plane (MP) commands allowing simultaneous read/write operations across multiple planes. However, process variation in NAND cells can cause performance differences between blocks, which may result in slower overall performance if a slow block is grouped with fast blocks.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Valapadasu, Uday Bhaskar</cp:lastModifiedBy>
  <cp:revision>39</cp:revision>
  <cp:lastPrinted>2019-10-14T17:07:34Z</cp:lastPrinted>
  <dcterms:created xsi:type="dcterms:W3CDTF">2019-07-08T18:39:15Z</dcterms:created>
  <dcterms:modified xsi:type="dcterms:W3CDTF">2024-10-04T04:10:15Z</dcterms:modified>
</cp:coreProperties>
</file>