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6"/>
  </p:notesMasterIdLst>
  <p:handoutMasterIdLst>
    <p:handoutMasterId r:id="rId17"/>
  </p:handoutMasterIdLst>
  <p:sldIdLst>
    <p:sldId id="423" r:id="rId2"/>
    <p:sldId id="425" r:id="rId3"/>
    <p:sldId id="426" r:id="rId4"/>
    <p:sldId id="427" r:id="rId5"/>
    <p:sldId id="428" r:id="rId6"/>
    <p:sldId id="429" r:id="rId7"/>
    <p:sldId id="430" r:id="rId8"/>
    <p:sldId id="431" r:id="rId9"/>
    <p:sldId id="432" r:id="rId10"/>
    <p:sldId id="433" r:id="rId11"/>
    <p:sldId id="434" r:id="rId12"/>
    <p:sldId id="435" r:id="rId13"/>
    <p:sldId id="436" r:id="rId14"/>
    <p:sldId id="419" r:id="rId15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 Sudarshan" initials="SS" lastIdx="1" clrIdx="0">
    <p:extLst>
      <p:ext uri="{19B8F6BF-5375-455C-9EA6-DF929625EA0E}">
        <p15:presenceInfo xmlns:p15="http://schemas.microsoft.com/office/powerpoint/2012/main" userId="b463bc06a992a74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1" autoAdjust="0"/>
    <p:restoredTop sz="90544" autoAdjust="0"/>
  </p:normalViewPr>
  <p:slideViewPr>
    <p:cSldViewPr snapToGrid="0">
      <p:cViewPr varScale="1">
        <p:scale>
          <a:sx n="115" d="100"/>
          <a:sy n="115" d="100"/>
        </p:scale>
        <p:origin x="1600" y="200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1DE2DCE1-2EFC-4C42-8DFC-CBA6F33233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637794-A468-4EC6-9DD2-8F932E639220}" type="slidenum">
              <a:rPr lang="en-US" altLang="en-US" sz="1300" smtClean="0"/>
              <a:pPr/>
              <a:t>1</a:t>
            </a:fld>
            <a:endParaRPr lang="en-US" altLang="en-US" sz="13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607B12F9-7FC5-42D0-9964-0865785D1C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2BC6D4DE-B9DA-4FD2-A997-14A566E8D5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5796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CB36896-4F4E-48BE-8ED8-64318D033CE8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19837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FDE8E9FC-6F08-40BB-B772-EA0C2AE1A7A0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8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B999CF1A-EE2D-40C7-88BC-5CB4646E5D8B}" type="slidenum">
              <a:rPr lang="en-US" altLang="en-US" sz="1200"/>
              <a:pPr algn="r"/>
              <a:t>12</a:t>
            </a:fld>
            <a:endParaRPr lang="en-US" altLang="en-US" sz="120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5514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25DBE05D-165E-44E5-8FF5-12AB8BF987CB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73177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C7372408-51E1-415E-A2FF-CF1B7A173FF8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57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AA60B134-387B-41E7-B677-3964AC0C6785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5238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5F59032-4CC8-49AA-B921-0985818A4A69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062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4BB37812-7A60-4D4D-B158-CDF22B62669D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92756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019A4C02-8989-47FD-A904-144A669035C3}" type="slidenum">
              <a:rPr lang="en-US" altLang="en-US" sz="1200"/>
              <a:pPr algn="r"/>
              <a:t>5</a:t>
            </a:fld>
            <a:endParaRPr lang="en-US" altLang="en-US" sz="120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016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 txBox="1">
            <a:spLocks noGrp="1" noChangeArrowheads="1"/>
          </p:cNvSpPr>
          <p:nvPr/>
        </p:nvSpPr>
        <p:spPr bwMode="auto">
          <a:xfrm>
            <a:off x="4011160" y="8896201"/>
            <a:ext cx="3065916" cy="46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09" tIns="46955" rIns="93909" bIns="46955" anchor="b"/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/>
            <a:fld id="{36AEDBC9-C94E-4A98-8290-172F520CC2AF}" type="slidenum">
              <a:rPr lang="en-US" altLang="en-US" sz="1200"/>
              <a:pPr algn="r"/>
              <a:t>6</a:t>
            </a:fld>
            <a:endParaRPr lang="en-US" altLang="en-US" sz="120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7375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01C0836-68E5-499B-9488-51A72A955B8C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5793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BD25D0B9-C0C0-40E8-996B-37789D8CE8CB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555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50157" indent="-288522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5408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15722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77357" indent="-230817" defTabSz="93609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38992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300062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62261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923896" indent="-230817" defTabSz="93609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fld id="{136294EE-9918-45CD-8B30-53914648990E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979" y="4448101"/>
            <a:ext cx="5193119" cy="421146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552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350" y="1093788"/>
            <a:ext cx="7707313" cy="4903787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68350" y="1093788"/>
            <a:ext cx="7707313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5" y="6613525"/>
            <a:ext cx="4475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6.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10000"/>
        <a:buFont typeface="Wingdings" panose="05000000000000000000" pitchFamily="2" charset="2"/>
        <a:buChar char="§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110000"/>
        <a:buFont typeface="Arial" panose="020B0604020202020204" pitchFamily="34" charset="0"/>
        <a:buChar char="•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ingdings" panose="05000000000000000000" pitchFamily="2" charset="2"/>
        <a:buChar char="§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Arial" panose="020B0604020202020204" pitchFamily="34" charset="0"/>
        <a:buChar char="•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22DBFC5-E763-46C1-ABAD-DD42419B93B8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272386" name="Rectangle 2">
            <a:extLst>
              <a:ext uri="{FF2B5EF4-FFF2-40B4-BE49-F238E27FC236}">
                <a16:creationId xmlns:a16="http://schemas.microsoft.com/office/drawing/2014/main" id="{1CB68582-BBE2-4F64-8E5F-7C76410784F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6: Database Design Using the E-R Model</a:t>
            </a:r>
          </a:p>
        </p:txBody>
      </p:sp>
    </p:spTree>
    <p:extLst>
      <p:ext uri="{BB962C8B-B14F-4D97-AF65-F5344CB8AC3E}">
        <p14:creationId xmlns:p14="http://schemas.microsoft.com/office/powerpoint/2010/main" val="4162239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B44043F-A027-4FC0-ABC7-723F0ED4AB87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45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209675" y="52388"/>
            <a:ext cx="6726238" cy="6223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Aggregation</a:t>
            </a:r>
          </a:p>
        </p:txBody>
      </p:sp>
      <p:sp>
        <p:nvSpPr>
          <p:cNvPr id="66563" name="Rectangle 3"/>
          <p:cNvSpPr>
            <a:spLocks noChangeArrowheads="1"/>
          </p:cNvSpPr>
          <p:nvPr/>
        </p:nvSpPr>
        <p:spPr bwMode="auto">
          <a:xfrm>
            <a:off x="710215" y="1071563"/>
            <a:ext cx="7679184" cy="1007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marL="400050">
              <a:spcBef>
                <a:spcPct val="50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Consider the ternary relationship </a:t>
            </a:r>
            <a:r>
              <a:rPr kumimoji="1" lang="en-US" altLang="en-US" sz="1700" i="1" dirty="0" err="1"/>
              <a:t>proj_guide</a:t>
            </a:r>
            <a:r>
              <a:rPr kumimoji="1" lang="en-US" altLang="en-US" sz="1700" dirty="0"/>
              <a:t>, which we saw earlier</a:t>
            </a:r>
          </a:p>
          <a:p>
            <a:pPr marL="400050">
              <a:spcBef>
                <a:spcPct val="50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kumimoji="1" lang="en-US" altLang="en-US" sz="1700" dirty="0"/>
              <a:t>Suppose we want to record evaluations of a student by a guide on a project</a:t>
            </a:r>
          </a:p>
        </p:txBody>
      </p:sp>
      <p:pic>
        <p:nvPicPr>
          <p:cNvPr id="66564" name="Picture 4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6896" y="2201769"/>
            <a:ext cx="4140454" cy="3281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84488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E20832C-B96D-4B75-BA34-D9E99EE91A32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47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Aggregation (Cont.)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84275"/>
            <a:ext cx="7677723" cy="3760587"/>
          </a:xfrm>
        </p:spPr>
        <p:txBody>
          <a:bodyPr/>
          <a:lstStyle/>
          <a:p>
            <a:r>
              <a:rPr lang="en-US" altLang="en-US" sz="1700" dirty="0"/>
              <a:t>Relationship sets </a:t>
            </a:r>
            <a:r>
              <a:rPr lang="en-US" altLang="en-US" sz="1700" i="1" dirty="0" err="1"/>
              <a:t>eval_for</a:t>
            </a:r>
            <a:r>
              <a:rPr lang="en-US" altLang="en-US" sz="1700" i="1" dirty="0"/>
              <a:t> </a:t>
            </a:r>
            <a:r>
              <a:rPr lang="en-US" altLang="en-US" sz="1700" dirty="0"/>
              <a:t>and </a:t>
            </a:r>
            <a:r>
              <a:rPr lang="en-US" altLang="en-US" sz="1700" i="1" dirty="0" err="1"/>
              <a:t>proj_guide</a:t>
            </a:r>
            <a:r>
              <a:rPr lang="en-US" altLang="en-US" sz="1700" dirty="0"/>
              <a:t> represent overlapping information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Every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eval_for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relationship corresponds to a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proj_guide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relationship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However, some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proj_guide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relationships may not correspond to any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eval_for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relationships </a:t>
            </a:r>
          </a:p>
          <a:p>
            <a:pPr lvl="2"/>
            <a:r>
              <a:rPr lang="en-US" altLang="en-US" sz="1700" dirty="0">
                <a:ea typeface="ＭＳ Ｐゴシック" panose="020B0600070205080204" pitchFamily="34" charset="-128"/>
              </a:rPr>
              <a:t>So we can’t discard the </a:t>
            </a:r>
            <a:r>
              <a:rPr lang="en-US" altLang="en-US" sz="1700" i="1" dirty="0" err="1">
                <a:ea typeface="ＭＳ Ｐゴシック" panose="020B0600070205080204" pitchFamily="34" charset="-128"/>
              </a:rPr>
              <a:t>proj_guide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relationship</a:t>
            </a:r>
          </a:p>
          <a:p>
            <a:r>
              <a:rPr lang="en-US" altLang="en-US" sz="1700" dirty="0"/>
              <a:t>Eliminate this redundancy via </a:t>
            </a:r>
            <a:r>
              <a:rPr lang="en-US" altLang="en-US" sz="1700" i="1" dirty="0"/>
              <a:t>aggregation</a:t>
            </a:r>
            <a:endParaRPr lang="en-US" altLang="en-US" sz="1700" dirty="0"/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Treat relationship as an abstract entity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Allows relationships between relationships </a:t>
            </a:r>
          </a:p>
          <a:p>
            <a:pPr lvl="1"/>
            <a:r>
              <a:rPr lang="en-US" altLang="en-US" sz="1700" dirty="0">
                <a:ea typeface="ＭＳ Ｐゴシック" panose="020B0600070205080204" pitchFamily="34" charset="-128"/>
              </a:rPr>
              <a:t>Abstraction of relationship into new entity</a:t>
            </a:r>
          </a:p>
        </p:txBody>
      </p:sp>
    </p:spTree>
    <p:extLst>
      <p:ext uri="{BB962C8B-B14F-4D97-AF65-F5344CB8AC3E}">
        <p14:creationId xmlns:p14="http://schemas.microsoft.com/office/powerpoint/2010/main" val="2506998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B140C94-6C41-4365-BD45-45ADE443FAB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4784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Aggregation (Cont.)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8351" y="1106488"/>
            <a:ext cx="7647680" cy="177323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sz="1700" dirty="0"/>
              <a:t>Eliminate this redundancy via </a:t>
            </a:r>
            <a:r>
              <a:rPr lang="en-US" altLang="en-US" sz="1700" i="1" dirty="0"/>
              <a:t>aggregation</a:t>
            </a:r>
            <a:r>
              <a:rPr lang="en-US" altLang="en-US" sz="1700" dirty="0"/>
              <a:t> without introducing redundancy, the following diagram represents: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A student is guided by a particular instructor on a particular project 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ea typeface="ＭＳ Ｐゴシック" panose="020B0600070205080204" pitchFamily="34" charset="-128"/>
              </a:rPr>
              <a:t>A student, instructor, project combination may have an associated evaluation</a:t>
            </a:r>
          </a:p>
        </p:txBody>
      </p:sp>
      <p:pic>
        <p:nvPicPr>
          <p:cNvPr id="68612" name="Picture 3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392" y="2837298"/>
            <a:ext cx="3677389" cy="2952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0710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8962555-0291-4727-B566-F7E227EEC3E4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942975" y="-180975"/>
            <a:ext cx="8131175" cy="865188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Reduction to Relational Schemas</a:t>
            </a:r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781235" y="1222375"/>
            <a:ext cx="7682172" cy="421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/>
            </a:pPr>
            <a:r>
              <a:rPr kumimoji="1" lang="en-US" altLang="en-US" sz="1700" dirty="0">
                <a:ea typeface="ＭＳ Ｐゴシック" charset="-128"/>
              </a:rPr>
              <a:t>To represent aggregation, create a schema containing</a:t>
            </a:r>
          </a:p>
          <a:p>
            <a:pPr marL="800100" lvl="1" indent="-3429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sz="1700" dirty="0">
                <a:ea typeface="ＭＳ Ｐゴシック" charset="-128"/>
              </a:rPr>
              <a:t>Primary key of the aggregated relationship,</a:t>
            </a:r>
          </a:p>
          <a:p>
            <a:pPr marL="800100" lvl="1" indent="-3429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sz="1700" dirty="0">
                <a:ea typeface="ＭＳ Ｐゴシック" charset="-128"/>
              </a:rPr>
              <a:t>The primary key of the associated entity set</a:t>
            </a:r>
          </a:p>
          <a:p>
            <a:pPr marL="800100" lvl="1" indent="-3429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sz="1700" dirty="0">
                <a:ea typeface="ＭＳ Ｐゴシック" charset="-128"/>
              </a:rPr>
              <a:t>Any descriptive attributes</a:t>
            </a:r>
          </a:p>
          <a:p>
            <a:pPr marL="342900" indent="-342900">
              <a:spcBef>
                <a:spcPct val="35000"/>
              </a:spcBef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/>
            </a:pPr>
            <a:r>
              <a:rPr kumimoji="1" lang="en-US" altLang="en-US" sz="1700" dirty="0">
                <a:ea typeface="ＭＳ Ｐゴシック" charset="-128"/>
              </a:rPr>
              <a:t>In our example:</a:t>
            </a:r>
          </a:p>
          <a:p>
            <a:pPr marL="800100" lvl="1" indent="-3429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sz="1700" dirty="0">
                <a:ea typeface="ＭＳ Ｐゴシック" charset="-128"/>
              </a:rPr>
              <a:t>The schema </a:t>
            </a:r>
            <a:r>
              <a:rPr kumimoji="1" lang="en-US" altLang="en-US" sz="1700" i="1" dirty="0" err="1">
                <a:ea typeface="ＭＳ Ｐゴシック" charset="-128"/>
              </a:rPr>
              <a:t>eval_for</a:t>
            </a:r>
            <a:r>
              <a:rPr kumimoji="1" lang="en-US" altLang="en-US" sz="1700" i="1" dirty="0">
                <a:ea typeface="ＭＳ Ｐゴシック" charset="-128"/>
              </a:rPr>
              <a:t> </a:t>
            </a:r>
            <a:r>
              <a:rPr kumimoji="1" lang="en-US" altLang="en-US" sz="1700" dirty="0">
                <a:ea typeface="ＭＳ Ｐゴシック" charset="-128"/>
              </a:rPr>
              <a:t>is:</a:t>
            </a:r>
          </a:p>
          <a:p>
            <a:pPr lvl="1">
              <a:spcBef>
                <a:spcPct val="35000"/>
              </a:spcBef>
              <a:buClr>
                <a:srgbClr val="FF9933"/>
              </a:buClr>
              <a:buSzPct val="110000"/>
              <a:defRPr/>
            </a:pPr>
            <a:r>
              <a:rPr kumimoji="1" lang="en-US" altLang="en-US" sz="1700" dirty="0">
                <a:ea typeface="ＭＳ Ｐゴシック" charset="-128"/>
              </a:rPr>
              <a:t>	       </a:t>
            </a:r>
            <a:r>
              <a:rPr kumimoji="1" lang="en-US" altLang="en-US" sz="1700" i="1" dirty="0" err="1">
                <a:ea typeface="ＭＳ Ｐゴシック" charset="-128"/>
              </a:rPr>
              <a:t>eval_for</a:t>
            </a:r>
            <a:r>
              <a:rPr kumimoji="1" lang="en-US" altLang="en-US" sz="1700" i="1" dirty="0">
                <a:ea typeface="ＭＳ Ｐゴシック" charset="-128"/>
              </a:rPr>
              <a:t> </a:t>
            </a:r>
            <a:r>
              <a:rPr kumimoji="1" lang="en-US" altLang="en-US" sz="1700" dirty="0">
                <a:ea typeface="ＭＳ Ｐゴシック" charset="-128"/>
              </a:rPr>
              <a:t>(</a:t>
            </a:r>
            <a:r>
              <a:rPr kumimoji="1" lang="en-US" altLang="en-US" sz="1700" i="1" dirty="0" err="1">
                <a:ea typeface="ＭＳ Ｐゴシック" charset="-128"/>
              </a:rPr>
              <a:t>s_ID</a:t>
            </a:r>
            <a:r>
              <a:rPr kumimoji="1" lang="en-US" altLang="en-US" sz="1700" i="1" dirty="0">
                <a:ea typeface="ＭＳ Ｐゴシック" charset="-128"/>
              </a:rPr>
              <a:t>, </a:t>
            </a:r>
            <a:r>
              <a:rPr kumimoji="1" lang="en-US" altLang="en-US" sz="1700" i="1" dirty="0" err="1">
                <a:ea typeface="ＭＳ Ｐゴシック" charset="-128"/>
              </a:rPr>
              <a:t>project_id</a:t>
            </a:r>
            <a:r>
              <a:rPr kumimoji="1" lang="en-US" altLang="en-US" sz="1700" i="1" dirty="0">
                <a:ea typeface="ＭＳ Ｐゴシック" charset="-128"/>
              </a:rPr>
              <a:t>, </a:t>
            </a:r>
            <a:r>
              <a:rPr kumimoji="1" lang="en-US" altLang="en-US" sz="1700" i="1" dirty="0" err="1">
                <a:ea typeface="ＭＳ Ｐゴシック" charset="-128"/>
              </a:rPr>
              <a:t>i_ID</a:t>
            </a:r>
            <a:r>
              <a:rPr kumimoji="1" lang="en-US" altLang="en-US" sz="1700" i="1" dirty="0">
                <a:ea typeface="ＭＳ Ｐゴシック" charset="-128"/>
              </a:rPr>
              <a:t>, </a:t>
            </a:r>
            <a:r>
              <a:rPr kumimoji="1" lang="en-US" altLang="en-US" sz="1700" i="1" dirty="0" err="1">
                <a:ea typeface="ＭＳ Ｐゴシック" charset="-128"/>
              </a:rPr>
              <a:t>evaluation_id</a:t>
            </a:r>
            <a:r>
              <a:rPr kumimoji="1" lang="en-US" altLang="en-US" sz="1700" dirty="0">
                <a:ea typeface="ＭＳ Ｐゴシック" charset="-128"/>
              </a:rPr>
              <a:t>)</a:t>
            </a:r>
          </a:p>
          <a:p>
            <a:pPr marL="800100" lvl="1" indent="-342900">
              <a:spcBef>
                <a:spcPct val="35000"/>
              </a:spcBef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  <a:defRPr/>
            </a:pPr>
            <a:r>
              <a:rPr kumimoji="1" lang="en-US" altLang="en-US" sz="1700" dirty="0">
                <a:ea typeface="ＭＳ Ｐゴシック" charset="-128"/>
              </a:rPr>
              <a:t>The schema </a:t>
            </a:r>
            <a:r>
              <a:rPr kumimoji="1" lang="en-US" altLang="en-US" sz="1700" i="1" dirty="0" err="1">
                <a:ea typeface="ＭＳ Ｐゴシック" charset="-128"/>
              </a:rPr>
              <a:t>proj_guide</a:t>
            </a:r>
            <a:r>
              <a:rPr kumimoji="1" lang="en-US" altLang="en-US" sz="1700" dirty="0">
                <a:ea typeface="ＭＳ Ｐゴシック" charset="-128"/>
              </a:rPr>
              <a:t> is redundant.</a:t>
            </a: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/>
            </a:pPr>
            <a:endParaRPr kumimoji="1" lang="en-US" altLang="en-US" sz="1700" dirty="0">
              <a:ea typeface="ＭＳ Ｐゴシック" charset="-128"/>
            </a:endParaRPr>
          </a:p>
          <a:p>
            <a: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charset="2"/>
              <a:buChar char="n"/>
              <a:defRPr/>
            </a:pPr>
            <a:endParaRPr kumimoji="1" lang="en-US" altLang="en-US" sz="1800" dirty="0">
              <a:ea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6761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544F2F2-5A6B-4799-91D5-5773E98E905B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983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End of  Chapter  6</a:t>
            </a:r>
            <a:b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0A76AC4-F330-4D11-A19E-B6BCAEE76B93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486402" name="Rectangle 2"/>
          <p:cNvSpPr>
            <a:spLocks noGrp="1" noChangeArrowheads="1"/>
          </p:cNvSpPr>
          <p:nvPr>
            <p:ph type="title"/>
          </p:nvPr>
        </p:nvSpPr>
        <p:spPr>
          <a:xfrm>
            <a:off x="469900" y="2736850"/>
            <a:ext cx="82677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Extended E-R Features</a:t>
            </a:r>
          </a:p>
        </p:txBody>
      </p:sp>
      <p:sp>
        <p:nvSpPr>
          <p:cNvPr id="58371" name="Rectangle 3"/>
          <p:cNvSpPr>
            <a:spLocks noChangeArrowheads="1"/>
          </p:cNvSpPr>
          <p:nvPr/>
        </p:nvSpPr>
        <p:spPr bwMode="auto">
          <a:xfrm>
            <a:off x="1422400" y="2851150"/>
            <a:ext cx="6845300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</a:pPr>
            <a:endParaRPr kumimoji="1"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24922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08D798C-4676-4394-951D-313370757CC9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Specialization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208089"/>
            <a:ext cx="7674314" cy="3924744"/>
          </a:xfrm>
        </p:spPr>
        <p:txBody>
          <a:bodyPr/>
          <a:lstStyle/>
          <a:p>
            <a:r>
              <a:rPr lang="en-US" altLang="en-US" sz="1700" dirty="0"/>
              <a:t>Top-down design process; we designate sub-groupings within an entity set that are distinctive from other entities in the set.</a:t>
            </a:r>
          </a:p>
          <a:p>
            <a:r>
              <a:rPr lang="en-US" altLang="en-US" sz="1700" dirty="0"/>
              <a:t>These sub-groupings become lower-level entity sets that have attributes or participate in relationships that do not apply to the higher-level entity set.</a:t>
            </a:r>
          </a:p>
          <a:p>
            <a:r>
              <a:rPr lang="en-US" altLang="en-US" sz="1700" dirty="0"/>
              <a:t>Depicted by a </a:t>
            </a:r>
            <a:r>
              <a:rPr lang="en-US" altLang="en-US" sz="1700" i="1" dirty="0"/>
              <a:t>triangle</a:t>
            </a:r>
            <a:r>
              <a:rPr lang="en-US" altLang="en-US" sz="1700" dirty="0"/>
              <a:t> component labeled ISA (e.g.,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“is a” </a:t>
            </a:r>
            <a:r>
              <a:rPr lang="en-US" altLang="en-US" sz="1700" i="1" dirty="0"/>
              <a:t>person</a:t>
            </a:r>
            <a:r>
              <a:rPr lang="en-US" altLang="en-US" sz="1700" dirty="0"/>
              <a:t>).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Attribute inheritance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– a lower-level entity set inherits all the attributes and relationship participation of the higher-level entity set to which it is linked.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943707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5F89BDF-93E5-44B2-AF99-B53F9EA76A60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Specialization Example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993775"/>
            <a:ext cx="7692898" cy="1240952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Overlapping</a:t>
            </a:r>
            <a:r>
              <a:rPr lang="en-US" altLang="en-US" sz="1700" dirty="0"/>
              <a:t> – </a:t>
            </a:r>
            <a:r>
              <a:rPr lang="en-US" altLang="en-US" sz="1700" i="1" dirty="0"/>
              <a:t>employee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student</a:t>
            </a:r>
          </a:p>
          <a:p>
            <a:r>
              <a:rPr lang="en-US" altLang="en-US" sz="1700" b="1" dirty="0">
                <a:solidFill>
                  <a:srgbClr val="002060"/>
                </a:solidFill>
              </a:rPr>
              <a:t>Disjoint</a:t>
            </a:r>
            <a:r>
              <a:rPr lang="en-US" altLang="en-US" sz="1700" dirty="0"/>
              <a:t> –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secretary</a:t>
            </a:r>
          </a:p>
          <a:p>
            <a:r>
              <a:rPr lang="en-US" altLang="en-US" sz="1700" dirty="0"/>
              <a:t>Total and partial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8F3536-A890-497F-97EC-7CB9E8371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263" y="2250822"/>
            <a:ext cx="3496612" cy="3613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938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F477ECB-1B1D-4830-A530-CDBFA91473C1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7072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08038" y="492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Specialization via Schemas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2360" y="1157289"/>
            <a:ext cx="7507195" cy="44998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/>
              <a:t>Method 1: </a:t>
            </a: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</a:rPr>
              <a:t>Form a schema for the higher-level entity </a:t>
            </a: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</a:rPr>
              <a:t>Form a schema for each lower-level entity set, include primary key of higher-level entity set and local attributes</a:t>
            </a:r>
          </a:p>
          <a:p>
            <a:pPr marL="457200" lvl="1" indent="0">
              <a:buSzPct val="110000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br>
              <a:rPr lang="en-US" altLang="en-US" sz="1700" dirty="0">
                <a:ea typeface="ＭＳ Ｐゴシック" panose="020B0600070205080204" pitchFamily="34" charset="-128"/>
              </a:rPr>
            </a:br>
            <a:br>
              <a:rPr lang="en-US" altLang="en-US" sz="1700" dirty="0">
                <a:ea typeface="ＭＳ Ｐゴシック" panose="020B0600070205080204" pitchFamily="34" charset="-128"/>
              </a:rPr>
            </a:b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marL="457200" lvl="1" indent="0"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</a:rPr>
              <a:t>Drawback:  getting information about, an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employee</a:t>
            </a:r>
            <a:r>
              <a:rPr lang="en-US" altLang="en-US" sz="1700" dirty="0">
                <a:ea typeface="ＭＳ Ｐゴシック" panose="020B0600070205080204" pitchFamily="34" charset="-128"/>
              </a:rPr>
              <a:t> requires accessing two relations, the one corresponding to the low-level schema and the one corresponding to the high-level schema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737" y="2621661"/>
            <a:ext cx="3633407" cy="126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55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CD3AA66-3572-4BFF-962D-40C8BC68FF83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6727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06027" y="96901"/>
            <a:ext cx="8942773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Representing Specialization as Schemas (Cont.)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3480" y="1148763"/>
            <a:ext cx="7392969" cy="39729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/>
              <a:t>Method 2:  </a:t>
            </a: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</a:rPr>
              <a:t>Form a schema for each entity set with all local and inherited attributes</a:t>
            </a:r>
          </a:p>
          <a:p>
            <a:pPr lvl="1">
              <a:buFont typeface="Monotype Sorts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buFont typeface="Monotype Sorts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buFont typeface="Monotype Sorts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buFont typeface="Monotype Sorts" charset="2"/>
              <a:buNone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endParaRPr lang="en-US" altLang="en-US" sz="1700" dirty="0">
              <a:ea typeface="ＭＳ Ｐゴシック" panose="020B0600070205080204" pitchFamily="34" charset="-128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  <a:tabLst>
                <a:tab pos="346075" algn="l"/>
                <a:tab pos="1255713" algn="ctr"/>
                <a:tab pos="2452688" algn="l"/>
                <a:tab pos="3824288" algn="ctr"/>
              </a:tabLst>
            </a:pPr>
            <a:r>
              <a:rPr lang="en-US" altLang="en-US" sz="1700" dirty="0">
                <a:ea typeface="ＭＳ Ｐゴシック" panose="020B0600070205080204" pitchFamily="34" charset="-128"/>
              </a:rPr>
              <a:t>Drawback: 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name, street</a:t>
            </a:r>
            <a:r>
              <a:rPr lang="en-US" altLang="en-US" sz="1700" dirty="0">
                <a:ea typeface="ＭＳ Ｐゴシック" panose="020B0600070205080204" pitchFamily="34" charset="-128"/>
              </a:rPr>
              <a:t> and </a:t>
            </a:r>
            <a:r>
              <a:rPr lang="en-US" altLang="en-US" sz="1700" i="1" dirty="0">
                <a:ea typeface="ＭＳ Ｐゴシック" panose="020B0600070205080204" pitchFamily="34" charset="-128"/>
              </a:rPr>
              <a:t>city</a:t>
            </a:r>
            <a:r>
              <a:rPr lang="en-US" altLang="en-US" sz="1700" dirty="0">
                <a:ea typeface="ＭＳ Ｐゴシック" panose="020B0600070205080204" pitchFamily="34" charset="-128"/>
              </a:rPr>
              <a:t> may be stored redundantly for people who are both students and employees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483" y="2212449"/>
            <a:ext cx="4451033" cy="121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814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EB7603E-9E27-4651-BDF9-F99DC2BE23A6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Generalization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168400"/>
            <a:ext cx="7541149" cy="2674938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A bottom-up design process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– combine a number of entity sets that share the same features into a higher-level entity set.</a:t>
            </a:r>
          </a:p>
          <a:p>
            <a:r>
              <a:rPr lang="en-US" altLang="en-US" sz="1700" dirty="0"/>
              <a:t>Specialization and generalization are simple inversions of each other; they are represented in an E-R diagram in the same way.</a:t>
            </a:r>
          </a:p>
          <a:p>
            <a:r>
              <a:rPr lang="en-US" altLang="en-US" sz="1700" dirty="0"/>
              <a:t>The terms specialization and generalization are used interchangeably.</a:t>
            </a:r>
          </a:p>
        </p:txBody>
      </p:sp>
    </p:spTree>
    <p:extLst>
      <p:ext uri="{BB962C8B-B14F-4D97-AF65-F5344CB8AC3E}">
        <p14:creationId xmlns:p14="http://schemas.microsoft.com/office/powerpoint/2010/main" val="7256679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BE5D142-6198-48DE-9A8C-0A4EBCEB4A35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55663" y="114300"/>
            <a:ext cx="8077200" cy="561975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Completeness constraint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6883" y="1187451"/>
            <a:ext cx="7471591" cy="3165094"/>
          </a:xfrm>
        </p:spPr>
        <p:txBody>
          <a:bodyPr/>
          <a:lstStyle/>
          <a:p>
            <a:r>
              <a:rPr lang="en-US" altLang="en-US" sz="1700" b="1" dirty="0">
                <a:solidFill>
                  <a:srgbClr val="002060"/>
                </a:solidFill>
              </a:rPr>
              <a:t>Completeness constraint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-- specifies whether or not an entity in the higher-level entity set must belong to at least one of the lower-level entity sets within a generalization.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total</a:t>
            </a:r>
            <a:r>
              <a:rPr lang="en-US" altLang="en-US" sz="1700" dirty="0">
                <a:ea typeface="ＭＳ Ｐゴシック" panose="020B0600070205080204" pitchFamily="34" charset="-128"/>
              </a:rPr>
              <a:t>: an entity must belong to one of the lower-level entity sets</a:t>
            </a:r>
          </a:p>
          <a:p>
            <a:pPr lvl="1"/>
            <a:r>
              <a:rPr lang="en-US" altLang="en-US" sz="1700" b="1" dirty="0">
                <a:solidFill>
                  <a:srgbClr val="002060"/>
                </a:solidFill>
                <a:ea typeface="ＭＳ Ｐゴシック" panose="020B0600070205080204" pitchFamily="34" charset="-128"/>
              </a:rPr>
              <a:t>partial</a:t>
            </a:r>
            <a:r>
              <a:rPr lang="en-US" altLang="en-US" sz="1700" dirty="0">
                <a:ea typeface="ＭＳ Ｐゴシック" panose="020B0600070205080204" pitchFamily="34" charset="-128"/>
              </a:rPr>
              <a:t>: an entity need not belong to one of the lower-level entity sets</a:t>
            </a:r>
          </a:p>
          <a:p>
            <a:endParaRPr lang="en-US" altLang="en-US" sz="1600" dirty="0"/>
          </a:p>
          <a:p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186976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638E0E32-A40D-46FA-A542-E938EC8A1F31}"/>
              </a:ext>
            </a:extLst>
          </p:cNvPr>
          <p:cNvCxnSpPr/>
          <p:nvPr/>
        </p:nvCxnSpPr>
        <p:spPr bwMode="auto">
          <a:xfrm>
            <a:off x="0" y="0"/>
            <a:ext cx="914400" cy="0"/>
          </a:xfrm>
          <a:prstGeom prst="line">
            <a:avLst/>
          </a:prstGeom>
          <a:solidFill>
            <a:schemeClr val="accent1"/>
          </a:solidFill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</a:extLst>
        </p:spPr>
      </p:cxnSp>
      <p:sp>
        <p:nvSpPr>
          <p:cNvPr id="543746" name="Rectangle 2"/>
          <p:cNvSpPr>
            <a:spLocks noGrp="1" noChangeArrowheads="1"/>
          </p:cNvSpPr>
          <p:nvPr>
            <p:ph type="title"/>
          </p:nvPr>
        </p:nvSpPr>
        <p:spPr>
          <a:xfrm>
            <a:off x="855663" y="114300"/>
            <a:ext cx="8077200" cy="561975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Completeness constraint (Cont.)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233995"/>
            <a:ext cx="7354144" cy="3926657"/>
          </a:xfrm>
        </p:spPr>
        <p:txBody>
          <a:bodyPr/>
          <a:lstStyle/>
          <a:p>
            <a:r>
              <a:rPr lang="en-US" altLang="en-US" sz="1700" dirty="0"/>
              <a:t>Partial generalization is the default.  </a:t>
            </a:r>
          </a:p>
          <a:p>
            <a:r>
              <a:rPr lang="en-US" altLang="en-US" sz="1700" dirty="0"/>
              <a:t>We can specify total generalization in an ER diagram by adding the keyword </a:t>
            </a:r>
            <a:r>
              <a:rPr lang="en-US" altLang="en-US" sz="1700" b="1" dirty="0"/>
              <a:t>total</a:t>
            </a:r>
            <a:r>
              <a:rPr lang="en-US" altLang="en-US" sz="1700" dirty="0"/>
              <a:t> in the diagram and drawing a dashed line from the keyword to the corresponding hollow arrow-head to which it applies (for a total generalization), or to the set of hollow arrow-heads to which it applies (for an overlapping generalization).</a:t>
            </a:r>
          </a:p>
          <a:p>
            <a:r>
              <a:rPr lang="en-US" altLang="en-US" sz="1700" dirty="0"/>
              <a:t>The </a:t>
            </a:r>
            <a:r>
              <a:rPr lang="en-US" altLang="en-US" sz="1700" i="1" dirty="0"/>
              <a:t>student</a:t>
            </a:r>
            <a:r>
              <a:rPr lang="en-US" altLang="en-US" sz="1700" dirty="0"/>
              <a:t> generalization is total: All student entities must be either graduate or undergraduate. Because the higher-level entity set arrived at through generalization is generally composed of only those entities in the lower-level entity sets, the completeness constraint for a generalized higher-level entity set is usually total</a:t>
            </a:r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dirty="0"/>
          </a:p>
          <a:p>
            <a:pPr lvl="1"/>
            <a:endParaRPr lang="en-US" altLang="en-US" dirty="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9987380"/>
      </p:ext>
    </p:extLst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119462</TotalTime>
  <Words>685</Words>
  <Application>Microsoft Macintosh PowerPoint</Application>
  <PresentationFormat>On-screen Show (4:3)</PresentationFormat>
  <Paragraphs>83</Paragraphs>
  <Slides>14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  <vt:variant>
        <vt:lpstr>Custom Shows</vt:lpstr>
      </vt:variant>
      <vt:variant>
        <vt:i4>1</vt:i4>
      </vt:variant>
    </vt:vector>
  </HeadingPairs>
  <TitlesOfParts>
    <vt:vector size="21" baseType="lpstr">
      <vt:lpstr>Arial</vt:lpstr>
      <vt:lpstr>Helvetica</vt:lpstr>
      <vt:lpstr>Monotype Sorts</vt:lpstr>
      <vt:lpstr>Times New Roman</vt:lpstr>
      <vt:lpstr>Wingdings</vt:lpstr>
      <vt:lpstr>2_db-5-grey</vt:lpstr>
      <vt:lpstr>Chapter 6: Database Design Using the E-R Model</vt:lpstr>
      <vt:lpstr>Extended E-R Features</vt:lpstr>
      <vt:lpstr>Specialization</vt:lpstr>
      <vt:lpstr>Specialization Example</vt:lpstr>
      <vt:lpstr>Representing Specialization via Schemas</vt:lpstr>
      <vt:lpstr>Representing Specialization as Schemas (Cont.)</vt:lpstr>
      <vt:lpstr>Generalization</vt:lpstr>
      <vt:lpstr>Completeness constraint</vt:lpstr>
      <vt:lpstr>Completeness constraint (Cont.)</vt:lpstr>
      <vt:lpstr>Aggregation</vt:lpstr>
      <vt:lpstr>Aggregation (Cont.)</vt:lpstr>
      <vt:lpstr>Aggregation (Cont.)</vt:lpstr>
      <vt:lpstr>Reduction to Relational Schemas</vt:lpstr>
      <vt:lpstr>End of  Chapter  6 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Jayantha Kumara, Ph.D.</cp:lastModifiedBy>
  <cp:revision>497</cp:revision>
  <cp:lastPrinted>1999-06-28T19:27:31Z</cp:lastPrinted>
  <dcterms:created xsi:type="dcterms:W3CDTF">2009-12-21T15:40:22Z</dcterms:created>
  <dcterms:modified xsi:type="dcterms:W3CDTF">2022-02-02T00:47:44Z</dcterms:modified>
</cp:coreProperties>
</file>