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4" d="100"/>
          <a:sy n="64" d="100"/>
        </p:scale>
        <p:origin x="-156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057401"/>
            <a:ext cx="7772400" cy="1543050"/>
          </a:xfrm>
        </p:spPr>
        <p:txBody>
          <a:bodyPr>
            <a:normAutofit fontScale="90000"/>
          </a:bodyPr>
          <a:lstStyle/>
          <a:p>
            <a:r>
              <a:rPr lang="en-US" b="1" dirty="0" smtClean="0"/>
              <a:t>IOT based Managed Waste Transport System for smart cities</a:t>
            </a:r>
            <a:endParaRPr lang="en-US" b="1" dirty="0"/>
          </a:p>
        </p:txBody>
      </p:sp>
      <p:sp>
        <p:nvSpPr>
          <p:cNvPr id="6" name="Subtitle 5"/>
          <p:cNvSpPr>
            <a:spLocks noGrp="1"/>
          </p:cNvSpPr>
          <p:nvPr>
            <p:ph type="subTitle" idx="1"/>
          </p:nvPr>
        </p:nvSpPr>
        <p:spPr>
          <a:xfrm>
            <a:off x="1371600" y="4724400"/>
            <a:ext cx="6400800" cy="1371600"/>
          </a:xfrm>
        </p:spPr>
        <p:txBody>
          <a:bodyPr>
            <a:normAutofit fontScale="92500" lnSpcReduction="20000"/>
          </a:bodyPr>
          <a:lstStyle/>
          <a:p>
            <a:pPr algn="l"/>
            <a:r>
              <a:rPr lang="en-US" b="1" dirty="0" err="1" smtClean="0">
                <a:solidFill>
                  <a:schemeClr val="accent5">
                    <a:lumMod val="75000"/>
                  </a:schemeClr>
                </a:solidFill>
              </a:rPr>
              <a:t>Bhaskara</a:t>
            </a:r>
            <a:r>
              <a:rPr lang="en-US" b="1" dirty="0" smtClean="0">
                <a:solidFill>
                  <a:schemeClr val="accent5">
                    <a:lumMod val="75000"/>
                  </a:schemeClr>
                </a:solidFill>
              </a:rPr>
              <a:t> </a:t>
            </a:r>
            <a:r>
              <a:rPr lang="en-US" b="1" dirty="0" err="1" smtClean="0">
                <a:solidFill>
                  <a:schemeClr val="accent5">
                    <a:lumMod val="75000"/>
                  </a:schemeClr>
                </a:solidFill>
              </a:rPr>
              <a:t>gowda</a:t>
            </a:r>
            <a:r>
              <a:rPr lang="en-US" sz="2000" b="1" dirty="0" smtClean="0">
                <a:solidFill>
                  <a:schemeClr val="accent5">
                    <a:lumMod val="75000"/>
                  </a:schemeClr>
                </a:solidFill>
              </a:rPr>
              <a:t> (bhaskar5248permude@gmail.com)</a:t>
            </a:r>
          </a:p>
          <a:p>
            <a:pPr algn="l"/>
            <a:r>
              <a:rPr lang="en-US" sz="2600" dirty="0" smtClean="0">
                <a:solidFill>
                  <a:schemeClr val="accent6">
                    <a:lumMod val="50000"/>
                  </a:schemeClr>
                </a:solidFill>
              </a:rPr>
              <a:t>Mangalore  Institute of Technology and Engineering , </a:t>
            </a:r>
            <a:r>
              <a:rPr lang="en-US" sz="2600" dirty="0" err="1" smtClean="0">
                <a:solidFill>
                  <a:schemeClr val="accent6">
                    <a:lumMod val="50000"/>
                  </a:schemeClr>
                </a:solidFill>
              </a:rPr>
              <a:t>Moodbidri</a:t>
            </a:r>
            <a:r>
              <a:rPr lang="en-US" sz="2600" dirty="0" smtClean="0">
                <a:solidFill>
                  <a:schemeClr val="accent6">
                    <a:lumMod val="50000"/>
                  </a:schemeClr>
                </a:solidFill>
              </a:rPr>
              <a:t>.</a:t>
            </a:r>
            <a:endParaRPr lang="en-US" sz="2600" dirty="0">
              <a:solidFill>
                <a:schemeClr val="accent6">
                  <a:lumMod val="50000"/>
                </a:scheme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r>
              <a:rPr lang="en-US" u="sng" dirty="0" smtClean="0"/>
              <a:t>Before</a:t>
            </a:r>
            <a:r>
              <a:rPr lang="en-US" dirty="0" smtClean="0"/>
              <a:t> </a:t>
            </a:r>
            <a:r>
              <a:rPr lang="en-US" u="sng" dirty="0" smtClean="0"/>
              <a:t>Implementation</a:t>
            </a:r>
            <a:r>
              <a:rPr lang="en-US" dirty="0" smtClean="0"/>
              <a:t> :</a:t>
            </a:r>
            <a:endParaRPr lang="en-US" u="sng" dirty="0"/>
          </a:p>
        </p:txBody>
      </p:sp>
      <p:cxnSp>
        <p:nvCxnSpPr>
          <p:cNvPr id="14" name="Straight Connector 13"/>
          <p:cNvCxnSpPr/>
          <p:nvPr/>
        </p:nvCxnSpPr>
        <p:spPr>
          <a:xfrm rot="5400000">
            <a:off x="5071270" y="3539330"/>
            <a:ext cx="228600" cy="1588"/>
          </a:xfrm>
          <a:prstGeom prst="line">
            <a:avLst/>
          </a:prstGeom>
          <a:ln/>
        </p:spPr>
        <p:style>
          <a:lnRef idx="2">
            <a:schemeClr val="dk1"/>
          </a:lnRef>
          <a:fillRef idx="0">
            <a:schemeClr val="dk1"/>
          </a:fillRef>
          <a:effectRef idx="1">
            <a:schemeClr val="dk1"/>
          </a:effectRef>
          <a:fontRef idx="minor">
            <a:schemeClr val="tx1"/>
          </a:fontRef>
        </p:style>
      </p:cxnSp>
      <p:grpSp>
        <p:nvGrpSpPr>
          <p:cNvPr id="56" name="Group 55"/>
          <p:cNvGrpSpPr/>
          <p:nvPr/>
        </p:nvGrpSpPr>
        <p:grpSpPr>
          <a:xfrm>
            <a:off x="914400" y="2362994"/>
            <a:ext cx="5715794" cy="1296194"/>
            <a:chOff x="914400" y="2362994"/>
            <a:chExt cx="5715794" cy="1296194"/>
          </a:xfrm>
        </p:grpSpPr>
        <p:cxnSp>
          <p:nvCxnSpPr>
            <p:cNvPr id="5" name="Straight Connector 4"/>
            <p:cNvCxnSpPr/>
            <p:nvPr/>
          </p:nvCxnSpPr>
          <p:spPr>
            <a:xfrm>
              <a:off x="1066800" y="3657600"/>
              <a:ext cx="5562600" cy="1588"/>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rot="5400000">
              <a:off x="953294" y="3542506"/>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2324894" y="3542506"/>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3698082" y="3540918"/>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rot="5400000">
              <a:off x="5981700" y="3009900"/>
              <a:ext cx="1295400" cy="1588"/>
            </a:xfrm>
            <a:prstGeom prst="line">
              <a:avLst/>
            </a:prstGeom>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9144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A</a:t>
              </a:r>
              <a:endParaRPr lang="en-US" dirty="0">
                <a:ln>
                  <a:solidFill>
                    <a:sysClr val="windowText" lastClr="000000"/>
                  </a:solidFill>
                </a:ln>
                <a:solidFill>
                  <a:sysClr val="windowText" lastClr="000000"/>
                </a:solidFill>
              </a:endParaRPr>
            </a:p>
          </p:txBody>
        </p:sp>
        <p:sp>
          <p:nvSpPr>
            <p:cNvPr id="20" name="Rectangle 19"/>
            <p:cNvSpPr/>
            <p:nvPr/>
          </p:nvSpPr>
          <p:spPr>
            <a:xfrm>
              <a:off x="22860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B</a:t>
              </a:r>
              <a:endParaRPr lang="en-US" dirty="0">
                <a:ln>
                  <a:solidFill>
                    <a:sysClr val="windowText" lastClr="000000"/>
                  </a:solidFill>
                </a:ln>
                <a:solidFill>
                  <a:sysClr val="windowText" lastClr="000000"/>
                </a:solidFill>
              </a:endParaRPr>
            </a:p>
          </p:txBody>
        </p:sp>
        <p:sp>
          <p:nvSpPr>
            <p:cNvPr id="21" name="Rectangle 20"/>
            <p:cNvSpPr/>
            <p:nvPr/>
          </p:nvSpPr>
          <p:spPr>
            <a:xfrm>
              <a:off x="36576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C</a:t>
              </a:r>
              <a:endParaRPr lang="en-US" dirty="0">
                <a:ln>
                  <a:solidFill>
                    <a:sysClr val="windowText" lastClr="000000"/>
                  </a:solidFill>
                </a:ln>
                <a:solidFill>
                  <a:sysClr val="windowText" lastClr="000000"/>
                </a:solidFill>
              </a:endParaRPr>
            </a:p>
          </p:txBody>
        </p:sp>
        <p:sp>
          <p:nvSpPr>
            <p:cNvPr id="22" name="Rectangle 21"/>
            <p:cNvSpPr/>
            <p:nvPr/>
          </p:nvSpPr>
          <p:spPr>
            <a:xfrm>
              <a:off x="50292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D</a:t>
              </a:r>
              <a:endParaRPr lang="en-US" dirty="0">
                <a:ln>
                  <a:solidFill>
                    <a:sysClr val="windowText" lastClr="000000"/>
                  </a:solidFill>
                </a:ln>
                <a:solidFill>
                  <a:sysClr val="windowText" lastClr="000000"/>
                </a:solidFill>
              </a:endParaRPr>
            </a:p>
          </p:txBody>
        </p:sp>
      </p:grpSp>
      <p:grpSp>
        <p:nvGrpSpPr>
          <p:cNvPr id="37" name="Group 36"/>
          <p:cNvGrpSpPr/>
          <p:nvPr/>
        </p:nvGrpSpPr>
        <p:grpSpPr>
          <a:xfrm>
            <a:off x="990600" y="2286000"/>
            <a:ext cx="6859588" cy="2287588"/>
            <a:chOff x="990600" y="2286000"/>
            <a:chExt cx="6859588" cy="2287588"/>
          </a:xfrm>
          <a:effectLst>
            <a:outerShdw blurRad="50800" dist="38100" dir="2700000" algn="tl" rotWithShape="0">
              <a:prstClr val="black">
                <a:alpha val="40000"/>
              </a:prstClr>
            </a:outerShdw>
          </a:effectLst>
        </p:grpSpPr>
        <p:cxnSp>
          <p:nvCxnSpPr>
            <p:cNvPr id="25" name="Straight Connector 24"/>
            <p:cNvCxnSpPr/>
            <p:nvPr/>
          </p:nvCxnSpPr>
          <p:spPr>
            <a:xfrm rot="5400000">
              <a:off x="6019800" y="3048000"/>
              <a:ext cx="152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90600" y="3810000"/>
              <a:ext cx="5790406" cy="79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4572000"/>
              <a:ext cx="6858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706394" y="3428206"/>
              <a:ext cx="2286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10394" y="4190206"/>
              <a:ext cx="762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flipV="1">
              <a:off x="6781800" y="2286000"/>
              <a:ext cx="1066800" cy="79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990600" y="3962400"/>
            <a:ext cx="7391400" cy="369332"/>
          </a:xfrm>
          <a:prstGeom prst="rect">
            <a:avLst/>
          </a:prstGeom>
          <a:noFill/>
        </p:spPr>
        <p:txBody>
          <a:bodyPr wrap="square" rtlCol="0">
            <a:spAutoFit/>
          </a:bodyPr>
          <a:lstStyle/>
          <a:p>
            <a:r>
              <a:rPr lang="en-US" dirty="0" smtClean="0"/>
              <a:t>....................................………………………………………………..Road…….......</a:t>
            </a:r>
            <a:endParaRPr lang="en-US" dirty="0"/>
          </a:p>
        </p:txBody>
      </p:sp>
      <p:sp>
        <p:nvSpPr>
          <p:cNvPr id="39" name="TextBox 38"/>
          <p:cNvSpPr txBox="1"/>
          <p:nvPr/>
        </p:nvSpPr>
        <p:spPr>
          <a:xfrm>
            <a:off x="7162800" y="2286000"/>
            <a:ext cx="457199" cy="1754326"/>
          </a:xfrm>
          <a:prstGeom prst="rect">
            <a:avLst/>
          </a:prstGeom>
          <a:noFill/>
        </p:spPr>
        <p:txBody>
          <a:bodyPr wrap="square" rtlCol="0">
            <a:spAutoFit/>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endParaRPr lang="en-US" dirty="0"/>
          </a:p>
        </p:txBody>
      </p:sp>
      <p:grpSp>
        <p:nvGrpSpPr>
          <p:cNvPr id="57" name="Group 56"/>
          <p:cNvGrpSpPr/>
          <p:nvPr/>
        </p:nvGrpSpPr>
        <p:grpSpPr>
          <a:xfrm>
            <a:off x="4648200" y="4038600"/>
            <a:ext cx="838200" cy="305594"/>
            <a:chOff x="4648200" y="4038600"/>
            <a:chExt cx="838200" cy="305594"/>
          </a:xfrm>
        </p:grpSpPr>
        <p:sp>
          <p:nvSpPr>
            <p:cNvPr id="40" name="Rounded Rectangle 39"/>
            <p:cNvSpPr/>
            <p:nvPr/>
          </p:nvSpPr>
          <p:spPr>
            <a:xfrm>
              <a:off x="4876800" y="4038600"/>
              <a:ext cx="609600"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4648200" y="4076700"/>
              <a:ext cx="228600" cy="228600"/>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5400000" flipH="1" flipV="1">
              <a:off x="5181600" y="41910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5333603" y="4038997"/>
              <a:ext cx="76994"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334000" y="4267994"/>
              <a:ext cx="152400" cy="7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rot="5400000" flipH="1" flipV="1">
            <a:off x="5029994" y="44950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2"/>
          </p:cNvCxnSpPr>
          <p:nvPr/>
        </p:nvCxnSpPr>
        <p:spPr>
          <a:xfrm rot="5400000">
            <a:off x="4838700" y="46863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648200" y="5029200"/>
            <a:ext cx="1143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Garbage</a:t>
            </a:r>
          </a:p>
          <a:p>
            <a:pPr algn="ctr"/>
            <a:r>
              <a:rPr lang="en-US" dirty="0" smtClean="0">
                <a:ln>
                  <a:solidFill>
                    <a:sysClr val="windowText" lastClr="000000"/>
                  </a:solidFill>
                </a:ln>
                <a:solidFill>
                  <a:sysClr val="windowText" lastClr="000000"/>
                </a:solidFill>
              </a:rPr>
              <a:t>Truck</a:t>
            </a:r>
            <a:endParaRPr lang="en-US" dirty="0">
              <a:ln>
                <a:solidFill>
                  <a:sysClr val="windowText" lastClr="000000"/>
                </a:solidFill>
              </a:ln>
              <a:solidFill>
                <a:sysClr val="windowText" lastClr="000000"/>
              </a:solidFill>
            </a:endParaRPr>
          </a:p>
        </p:txBody>
      </p:sp>
      <p:sp>
        <p:nvSpPr>
          <p:cNvPr id="33" name="Rectangle 32"/>
          <p:cNvSpPr/>
          <p:nvPr/>
        </p:nvSpPr>
        <p:spPr>
          <a:xfrm>
            <a:off x="3962400" y="6019800"/>
            <a:ext cx="2057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Fig A.</a:t>
            </a:r>
            <a:endParaRPr lang="en-US" dirty="0">
              <a:ln>
                <a:solidFill>
                  <a:sysClr val="windowText" lastClr="000000"/>
                </a:solidFill>
              </a:ln>
              <a:solidFill>
                <a:sysClr val="windowText" lastClr="00000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2400" dirty="0" smtClean="0"/>
              <a:t>Consider a above Fig(A) </a:t>
            </a:r>
            <a:r>
              <a:rPr lang="en-US" sz="2400" dirty="0" smtClean="0"/>
              <a:t>. Here Garbage Truck needs to collect all the Bins(A, B, C, D) respectively. The loss  of the diesel will get higher to collect all the bins by considering  below sample city map Fig (B). But IOT based Waste management </a:t>
            </a:r>
            <a:r>
              <a:rPr lang="en-US" sz="2400" dirty="0" err="1" smtClean="0"/>
              <a:t>sytsem</a:t>
            </a:r>
            <a:r>
              <a:rPr lang="en-US" sz="2400" dirty="0" smtClean="0"/>
              <a:t>  is done by other students, it will inform a collector whether the bin is full or not full. </a:t>
            </a:r>
          </a:p>
          <a:p>
            <a:pPr>
              <a:buNone/>
            </a:pPr>
            <a:endParaRPr lang="en-US" sz="2400" dirty="0" smtClean="0"/>
          </a:p>
          <a:p>
            <a:pPr>
              <a:buNone/>
            </a:pPr>
            <a:endParaRPr lang="en-US" sz="2400" dirty="0"/>
          </a:p>
        </p:txBody>
      </p:sp>
      <p:cxnSp>
        <p:nvCxnSpPr>
          <p:cNvPr id="5" name="Straight Connector 4"/>
          <p:cNvCxnSpPr/>
          <p:nvPr/>
        </p:nvCxnSpPr>
        <p:spPr>
          <a:xfrm rot="16200000" flipH="1">
            <a:off x="3390106" y="4229894"/>
            <a:ext cx="2286794" cy="75406"/>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rot="10800000">
            <a:off x="3276600" y="3352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495800" y="35814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3276600" y="44196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572000" y="50292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4572000" y="41910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3200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3200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3200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24400" y="34290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810000" y="3200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029200" y="34290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34000" y="34290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48200" y="40386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876800" y="40386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105400" y="40386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334000" y="40386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562600" y="40386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276600" y="42672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581400" y="42672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86200" y="42672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191000" y="42672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648200" y="4876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953000" y="4876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7800" y="4876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62600" y="4876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67600" y="46482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rot="10800000">
            <a:off x="7315200" y="52578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7315200" y="5638800"/>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3" name="Rectangle 42"/>
          <p:cNvSpPr/>
          <p:nvPr/>
        </p:nvSpPr>
        <p:spPr>
          <a:xfrm>
            <a:off x="7924800" y="4495800"/>
            <a:ext cx="1219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Garbage bins</a:t>
            </a:r>
            <a:endParaRPr lang="en-US" dirty="0">
              <a:ln>
                <a:solidFill>
                  <a:sysClr val="windowText" lastClr="000000"/>
                </a:solidFill>
              </a:ln>
              <a:solidFill>
                <a:sysClr val="windowText" lastClr="000000"/>
              </a:solidFill>
            </a:endParaRPr>
          </a:p>
        </p:txBody>
      </p:sp>
      <p:sp>
        <p:nvSpPr>
          <p:cNvPr id="44" name="Rectangle 43"/>
          <p:cNvSpPr/>
          <p:nvPr/>
        </p:nvSpPr>
        <p:spPr>
          <a:xfrm>
            <a:off x="8001000" y="5105400"/>
            <a:ext cx="1143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Sub</a:t>
            </a:r>
            <a:r>
              <a:rPr lang="en-US" dirty="0" smtClean="0"/>
              <a:t> </a:t>
            </a:r>
            <a:r>
              <a:rPr lang="en-US" dirty="0" smtClean="0">
                <a:ln>
                  <a:solidFill>
                    <a:sysClr val="windowText" lastClr="000000"/>
                  </a:solidFill>
                </a:ln>
                <a:solidFill>
                  <a:sysClr val="windowText" lastClr="000000"/>
                </a:solidFill>
              </a:rPr>
              <a:t>Road</a:t>
            </a:r>
            <a:endParaRPr lang="en-US" dirty="0">
              <a:ln>
                <a:solidFill>
                  <a:sysClr val="windowText" lastClr="000000"/>
                </a:solidFill>
              </a:ln>
              <a:solidFill>
                <a:sysClr val="windowText" lastClr="000000"/>
              </a:solidFill>
            </a:endParaRPr>
          </a:p>
        </p:txBody>
      </p:sp>
      <p:sp>
        <p:nvSpPr>
          <p:cNvPr id="45" name="Rectangle 44"/>
          <p:cNvSpPr/>
          <p:nvPr/>
        </p:nvSpPr>
        <p:spPr>
          <a:xfrm>
            <a:off x="7924800" y="5562600"/>
            <a:ext cx="121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Main</a:t>
            </a:r>
            <a:r>
              <a:rPr lang="en-US" dirty="0" smtClean="0"/>
              <a:t> </a:t>
            </a:r>
            <a:r>
              <a:rPr lang="en-US" dirty="0" smtClean="0">
                <a:ln>
                  <a:solidFill>
                    <a:sysClr val="windowText" lastClr="000000"/>
                  </a:solidFill>
                </a:ln>
                <a:solidFill>
                  <a:sysClr val="windowText" lastClr="000000"/>
                </a:solidFill>
              </a:rPr>
              <a:t>Road</a:t>
            </a:r>
            <a:endParaRPr lang="en-US" dirty="0">
              <a:ln>
                <a:solidFill>
                  <a:sysClr val="windowText" lastClr="000000"/>
                </a:solidFill>
              </a:ln>
              <a:solidFill>
                <a:sysClr val="windowText" lastClr="000000"/>
              </a:solidFill>
            </a:endParaRPr>
          </a:p>
        </p:txBody>
      </p:sp>
      <p:sp>
        <p:nvSpPr>
          <p:cNvPr id="48" name="Rectangle 47"/>
          <p:cNvSpPr/>
          <p:nvPr/>
        </p:nvSpPr>
        <p:spPr>
          <a:xfrm>
            <a:off x="3886200" y="5638800"/>
            <a:ext cx="1371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Fig B </a:t>
            </a:r>
            <a:endParaRPr lang="en-US" dirty="0">
              <a:ln>
                <a:solidFill>
                  <a:sysClr val="windowText" lastClr="000000"/>
                </a:solidFill>
              </a:ln>
              <a:solidFill>
                <a:sysClr val="windowText" lastClr="00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u="sng" dirty="0" smtClean="0"/>
              <a:t>After</a:t>
            </a:r>
            <a:r>
              <a:rPr lang="en-US" dirty="0" smtClean="0"/>
              <a:t> </a:t>
            </a:r>
            <a:r>
              <a:rPr lang="en-US" u="sng" dirty="0" smtClean="0"/>
              <a:t>Implementation </a:t>
            </a:r>
            <a:r>
              <a:rPr lang="en-US" dirty="0" smtClean="0"/>
              <a:t>:</a:t>
            </a:r>
          </a:p>
          <a:p>
            <a:pPr>
              <a:buNone/>
            </a:pPr>
            <a:endParaRPr lang="en-US" u="sng" dirty="0"/>
          </a:p>
        </p:txBody>
      </p:sp>
      <p:grpSp>
        <p:nvGrpSpPr>
          <p:cNvPr id="4" name="Group 3"/>
          <p:cNvGrpSpPr/>
          <p:nvPr/>
        </p:nvGrpSpPr>
        <p:grpSpPr>
          <a:xfrm>
            <a:off x="914400" y="2133600"/>
            <a:ext cx="5715794" cy="1525588"/>
            <a:chOff x="914400" y="2133600"/>
            <a:chExt cx="5715794" cy="1525588"/>
          </a:xfrm>
        </p:grpSpPr>
        <p:cxnSp>
          <p:nvCxnSpPr>
            <p:cNvPr id="5" name="Straight Connector 4"/>
            <p:cNvCxnSpPr/>
            <p:nvPr/>
          </p:nvCxnSpPr>
          <p:spPr>
            <a:xfrm>
              <a:off x="1066800" y="3657600"/>
              <a:ext cx="5562600" cy="1588"/>
            </a:xfrm>
            <a:prstGeom prst="line">
              <a:avLst/>
            </a:prstGeom>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rot="5400000">
              <a:off x="953294" y="3542506"/>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rot="5400000">
              <a:off x="2324894" y="3542506"/>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rot="5400000">
              <a:off x="3698082" y="3540918"/>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rot="5400000">
              <a:off x="5981700" y="3009900"/>
              <a:ext cx="1295400" cy="1588"/>
            </a:xfrm>
            <a:prstGeom prst="line">
              <a:avLst/>
            </a:prstGeom>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9144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A</a:t>
              </a:r>
              <a:endParaRPr lang="en-US" dirty="0">
                <a:ln>
                  <a:solidFill>
                    <a:sysClr val="windowText" lastClr="000000"/>
                  </a:solidFill>
                </a:ln>
                <a:solidFill>
                  <a:sysClr val="windowText" lastClr="000000"/>
                </a:solidFill>
              </a:endParaRPr>
            </a:p>
          </p:txBody>
        </p:sp>
        <p:sp>
          <p:nvSpPr>
            <p:cNvPr id="11" name="Rectangle 10"/>
            <p:cNvSpPr/>
            <p:nvPr/>
          </p:nvSpPr>
          <p:spPr>
            <a:xfrm>
              <a:off x="22860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L</a:t>
              </a:r>
              <a:endParaRPr lang="en-US" dirty="0">
                <a:ln>
                  <a:solidFill>
                    <a:sysClr val="windowText" lastClr="000000"/>
                  </a:solidFill>
                </a:ln>
                <a:solidFill>
                  <a:sysClr val="windowText" lastClr="000000"/>
                </a:solidFill>
              </a:endParaRPr>
            </a:p>
          </p:txBody>
        </p:sp>
        <p:sp>
          <p:nvSpPr>
            <p:cNvPr id="12" name="Rectangle 11"/>
            <p:cNvSpPr/>
            <p:nvPr/>
          </p:nvSpPr>
          <p:spPr>
            <a:xfrm>
              <a:off x="36576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C</a:t>
              </a:r>
              <a:endParaRPr lang="en-US" dirty="0">
                <a:ln>
                  <a:solidFill>
                    <a:sysClr val="windowText" lastClr="000000"/>
                  </a:solidFill>
                </a:ln>
                <a:solidFill>
                  <a:sysClr val="windowText" lastClr="000000"/>
                </a:solidFill>
              </a:endParaRPr>
            </a:p>
          </p:txBody>
        </p:sp>
        <p:sp>
          <p:nvSpPr>
            <p:cNvPr id="13" name="Rectangle 12"/>
            <p:cNvSpPr/>
            <p:nvPr/>
          </p:nvSpPr>
          <p:spPr>
            <a:xfrm>
              <a:off x="5029200" y="31242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D</a:t>
              </a:r>
              <a:endParaRPr lang="en-US" dirty="0">
                <a:ln>
                  <a:solidFill>
                    <a:sysClr val="windowText" lastClr="000000"/>
                  </a:solidFill>
                </a:ln>
                <a:solidFill>
                  <a:sysClr val="windowText" lastClr="000000"/>
                </a:solidFill>
              </a:endParaRPr>
            </a:p>
          </p:txBody>
        </p:sp>
        <p:sp>
          <p:nvSpPr>
            <p:cNvPr id="41" name="Rectangle 40"/>
            <p:cNvSpPr/>
            <p:nvPr/>
          </p:nvSpPr>
          <p:spPr>
            <a:xfrm rot="16200000">
              <a:off x="5105841" y="2515092"/>
              <a:ext cx="304800" cy="3039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M</a:t>
              </a:r>
              <a:endParaRPr lang="en-US" dirty="0">
                <a:ln>
                  <a:solidFill>
                    <a:sysClr val="windowText" lastClr="000000"/>
                  </a:solidFill>
                </a:ln>
                <a:solidFill>
                  <a:sysClr val="windowText" lastClr="000000"/>
                </a:solidFill>
              </a:endParaRPr>
            </a:p>
          </p:txBody>
        </p:sp>
        <p:sp>
          <p:nvSpPr>
            <p:cNvPr id="44" name="Rectangle 43"/>
            <p:cNvSpPr/>
            <p:nvPr/>
          </p:nvSpPr>
          <p:spPr>
            <a:xfrm rot="16200000">
              <a:off x="5104956" y="2134044"/>
              <a:ext cx="304800" cy="3039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N</a:t>
              </a:r>
              <a:endParaRPr lang="en-US" dirty="0">
                <a:ln>
                  <a:solidFill>
                    <a:sysClr val="windowText" lastClr="000000"/>
                  </a:solidFill>
                </a:ln>
                <a:solidFill>
                  <a:sysClr val="windowText" lastClr="000000"/>
                </a:solidFill>
              </a:endParaRPr>
            </a:p>
          </p:txBody>
        </p:sp>
      </p:grpSp>
      <p:grpSp>
        <p:nvGrpSpPr>
          <p:cNvPr id="14" name="Group 13"/>
          <p:cNvGrpSpPr/>
          <p:nvPr/>
        </p:nvGrpSpPr>
        <p:grpSpPr>
          <a:xfrm>
            <a:off x="990600" y="2286000"/>
            <a:ext cx="6859588" cy="2287588"/>
            <a:chOff x="990600" y="2286000"/>
            <a:chExt cx="6859588" cy="2287588"/>
          </a:xfrm>
          <a:effectLst>
            <a:outerShdw blurRad="50800" dist="38100" dir="2700000" algn="tl" rotWithShape="0">
              <a:prstClr val="black">
                <a:alpha val="40000"/>
              </a:prstClr>
            </a:outerShdw>
          </a:effectLst>
        </p:grpSpPr>
        <p:cxnSp>
          <p:nvCxnSpPr>
            <p:cNvPr id="15" name="Straight Connector 14"/>
            <p:cNvCxnSpPr/>
            <p:nvPr/>
          </p:nvCxnSpPr>
          <p:spPr>
            <a:xfrm rot="5400000">
              <a:off x="6019800" y="3048000"/>
              <a:ext cx="152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90600" y="3810000"/>
              <a:ext cx="5790406" cy="79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0600" y="4572000"/>
              <a:ext cx="6858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706394" y="3428206"/>
              <a:ext cx="2286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10394" y="4190206"/>
              <a:ext cx="762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6781800" y="2286000"/>
              <a:ext cx="1066800" cy="79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16200000">
            <a:off x="6744097" y="2857103"/>
            <a:ext cx="838200" cy="305594"/>
            <a:chOff x="4648200" y="4038600"/>
            <a:chExt cx="838200" cy="305594"/>
          </a:xfrm>
        </p:grpSpPr>
        <p:sp>
          <p:nvSpPr>
            <p:cNvPr id="22" name="Rounded Rectangle 21"/>
            <p:cNvSpPr/>
            <p:nvPr/>
          </p:nvSpPr>
          <p:spPr>
            <a:xfrm>
              <a:off x="4876800" y="4038600"/>
              <a:ext cx="609600"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48200" y="4076700"/>
              <a:ext cx="228600" cy="228600"/>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rot="5400000" flipH="1" flipV="1">
              <a:off x="5181600" y="41910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5333603" y="4038997"/>
              <a:ext cx="76994"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34000" y="4267994"/>
              <a:ext cx="152400" cy="7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a:endCxn id="13" idx="2"/>
          </p:cNvCxnSpPr>
          <p:nvPr/>
        </p:nvCxnSpPr>
        <p:spPr>
          <a:xfrm rot="5400000" flipH="1" flipV="1">
            <a:off x="5067300" y="3543300"/>
            <a:ext cx="228600" cy="1588"/>
          </a:xfrm>
          <a:prstGeom prst="line">
            <a:avLst/>
          </a:prstGeom>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6324600" y="3200400"/>
            <a:ext cx="304800" cy="1588"/>
          </a:xfrm>
          <a:prstGeom prst="line">
            <a:avLst/>
          </a:prstGeom>
          <a:ln/>
        </p:spPr>
        <p:style>
          <a:lnRef idx="2">
            <a:schemeClr val="dk1"/>
          </a:lnRef>
          <a:fillRef idx="0">
            <a:schemeClr val="dk1"/>
          </a:fillRef>
          <a:effectRef idx="1">
            <a:schemeClr val="dk1"/>
          </a:effectRef>
          <a:fontRef idx="minor">
            <a:schemeClr val="tx1"/>
          </a:fontRef>
        </p:style>
      </p:cxnSp>
      <p:sp>
        <p:nvSpPr>
          <p:cNvPr id="31" name="Rectangle 30"/>
          <p:cNvSpPr/>
          <p:nvPr/>
        </p:nvSpPr>
        <p:spPr>
          <a:xfrm rot="16200000">
            <a:off x="6019800" y="3048000"/>
            <a:ext cx="3048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B</a:t>
            </a:r>
            <a:endParaRPr lang="en-US" dirty="0">
              <a:ln>
                <a:solidFill>
                  <a:sysClr val="windowText" lastClr="000000"/>
                </a:solidFill>
              </a:ln>
              <a:solidFill>
                <a:sysClr val="windowText" lastClr="000000"/>
              </a:solidFill>
            </a:endParaRPr>
          </a:p>
        </p:txBody>
      </p:sp>
      <p:cxnSp>
        <p:nvCxnSpPr>
          <p:cNvPr id="34" name="Straight Connector 33"/>
          <p:cNvCxnSpPr/>
          <p:nvPr/>
        </p:nvCxnSpPr>
        <p:spPr>
          <a:xfrm>
            <a:off x="6324600" y="2819400"/>
            <a:ext cx="304800" cy="1588"/>
          </a:xfrm>
          <a:prstGeom prst="line">
            <a:avLst/>
          </a:prstGeom>
          <a:ln/>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6324600" y="2438400"/>
            <a:ext cx="304800" cy="1588"/>
          </a:xfrm>
          <a:prstGeom prst="line">
            <a:avLst/>
          </a:prstGeom>
          <a:ln/>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rot="5400000">
            <a:off x="4876006" y="2819400"/>
            <a:ext cx="1677194" cy="794"/>
          </a:xfrm>
          <a:prstGeom prst="line">
            <a:avLst/>
          </a:prstGeom>
          <a:ln/>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5410200" y="2667000"/>
            <a:ext cx="304800" cy="1588"/>
          </a:xfrm>
          <a:prstGeom prst="line">
            <a:avLst/>
          </a:prstGeom>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5410200" y="2286000"/>
            <a:ext cx="304800" cy="1588"/>
          </a:xfrm>
          <a:prstGeom prst="line">
            <a:avLst/>
          </a:prstGeom>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3276600" y="54864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 C</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t>Consider above fig(C) , here A, C, D are Half full or empty bins. L, M, N are empty bins. B is fully filled bin. </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b="1" dirty="0" smtClean="0"/>
              <a:t>Methodology:  </a:t>
            </a:r>
            <a:r>
              <a:rPr lang="en-US" sz="2400" dirty="0" smtClean="0"/>
              <a:t>Consider Below fig D. Where at top of the bin we place Ultra sonic sensor and below Autonomous line follower. </a:t>
            </a:r>
          </a:p>
          <a:p>
            <a:pPr>
              <a:buNone/>
            </a:pPr>
            <a:r>
              <a:rPr lang="en-US" sz="2400" b="1" dirty="0" smtClean="0"/>
              <a:t> </a:t>
            </a:r>
            <a:r>
              <a:rPr lang="en-US" sz="2400" dirty="0" smtClean="0"/>
              <a:t>Whenever bin gets fully filled, ultra sonic sensor will send signals to the autonomous line follower. It will transport bin to the corner of the road. And at that bin position other bin will get placed. </a:t>
            </a:r>
            <a:endParaRPr lang="en-US" sz="24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cxnSp>
        <p:nvCxnSpPr>
          <p:cNvPr id="5" name="Straight Connector 4"/>
          <p:cNvCxnSpPr/>
          <p:nvPr/>
        </p:nvCxnSpPr>
        <p:spPr>
          <a:xfrm rot="16200000" flipH="1">
            <a:off x="2628900" y="3695700"/>
            <a:ext cx="3962400" cy="762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rot="10800000">
            <a:off x="2819400" y="25908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572000" y="31242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648200" y="41148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2895600" y="4876800"/>
            <a:ext cx="175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19600" y="24384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19600" y="23622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71800" y="2438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3581400" y="2438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4038600" y="2438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4876800" y="2971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5334000" y="2971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5791200" y="2971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6248400" y="29718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4648200" y="29718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4648200" y="28956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4876800" y="3962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a:off x="5181600" y="3962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5486400" y="3962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5791200" y="3962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6096000" y="3962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4648200" y="38862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4648200" y="38100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2971800" y="4724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3276600" y="4724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3581400" y="4724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3886200" y="4724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4191000" y="4724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4495800" y="47244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4495800" y="46482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7467600" y="53340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7467600" y="5867400"/>
            <a:ext cx="76200" cy="76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96200" y="5715000"/>
            <a:ext cx="1143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Half filled or empty</a:t>
            </a:r>
            <a:endParaRPr lang="en-US" dirty="0">
              <a:solidFill>
                <a:sysClr val="windowText" lastClr="000000"/>
              </a:solidFill>
            </a:endParaRPr>
          </a:p>
        </p:txBody>
      </p:sp>
      <p:sp>
        <p:nvSpPr>
          <p:cNvPr id="41" name="Rectangle 40"/>
          <p:cNvSpPr/>
          <p:nvPr/>
        </p:nvSpPr>
        <p:spPr>
          <a:xfrm>
            <a:off x="7696200" y="5181600"/>
            <a:ext cx="1143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Fully filled</a:t>
            </a:r>
            <a:endParaRPr lang="en-US"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2D Model</a:t>
            </a:r>
            <a:endParaRPr lang="en-US" b="1" dirty="0"/>
          </a:p>
        </p:txBody>
      </p:sp>
      <p:sp>
        <p:nvSpPr>
          <p:cNvPr id="3" name="Content Placeholder 2"/>
          <p:cNvSpPr>
            <a:spLocks noGrp="1"/>
          </p:cNvSpPr>
          <p:nvPr>
            <p:ph idx="1"/>
          </p:nvPr>
        </p:nvSpPr>
        <p:spPr>
          <a:ln/>
        </p:spPr>
        <p:style>
          <a:lnRef idx="1">
            <a:schemeClr val="accent4"/>
          </a:lnRef>
          <a:fillRef idx="2">
            <a:schemeClr val="accent4"/>
          </a:fillRef>
          <a:effectRef idx="1">
            <a:schemeClr val="accent4"/>
          </a:effectRef>
          <a:fontRef idx="minor">
            <a:schemeClr val="dk1"/>
          </a:fontRef>
        </p:style>
        <p:txBody>
          <a:bodyPr/>
          <a:lstStyle/>
          <a:p>
            <a:endParaRPr lang="en-US" dirty="0"/>
          </a:p>
        </p:txBody>
      </p:sp>
      <p:sp>
        <p:nvSpPr>
          <p:cNvPr id="4" name="Trapezoid 3"/>
          <p:cNvSpPr/>
          <p:nvPr/>
        </p:nvSpPr>
        <p:spPr>
          <a:xfrm rot="10800000">
            <a:off x="3352800" y="2895600"/>
            <a:ext cx="2209800" cy="2133600"/>
          </a:xfrm>
          <a:prstGeom prst="trapezoid">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0" y="5029200"/>
            <a:ext cx="1295400" cy="152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81400" y="4953000"/>
            <a:ext cx="2286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05400" y="4953000"/>
            <a:ext cx="228600" cy="38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191000" y="2895600"/>
            <a:ext cx="381000" cy="76200"/>
          </a:xfrm>
          <a:prstGeom prst="roundRect">
            <a:avLst/>
          </a:prstGeom>
          <a:solidFill>
            <a:srgbClr val="00B0F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200400" y="4800600"/>
            <a:ext cx="2514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00400" y="5562600"/>
            <a:ext cx="2514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334000" y="5181600"/>
            <a:ext cx="762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819400" y="5181600"/>
            <a:ext cx="762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5715000" y="5105400"/>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48400" y="4800600"/>
            <a:ext cx="1905000" cy="8382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Autonomous line follower </a:t>
            </a:r>
            <a:endParaRPr lang="en-US" dirty="0">
              <a:solidFill>
                <a:schemeClr val="tx1"/>
              </a:solidFill>
            </a:endParaRPr>
          </a:p>
        </p:txBody>
      </p:sp>
      <p:cxnSp>
        <p:nvCxnSpPr>
          <p:cNvPr id="33" name="Straight Connector 32"/>
          <p:cNvCxnSpPr/>
          <p:nvPr/>
        </p:nvCxnSpPr>
        <p:spPr>
          <a:xfrm rot="5400000">
            <a:off x="3504406" y="2895600"/>
            <a:ext cx="610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3810000" y="2590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3810000" y="3200400"/>
            <a:ext cx="13716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5181600" y="2667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877594" y="2894806"/>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867400" y="2514600"/>
            <a:ext cx="1905000" cy="8382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Ultrasonic sensor</a:t>
            </a:r>
            <a:endParaRPr lang="en-US" dirty="0">
              <a:solidFill>
                <a:schemeClr val="tx1"/>
              </a:solidFill>
            </a:endParaRPr>
          </a:p>
        </p:txBody>
      </p:sp>
      <p:sp>
        <p:nvSpPr>
          <p:cNvPr id="21" name="Rectangle 20"/>
          <p:cNvSpPr/>
          <p:nvPr/>
        </p:nvSpPr>
        <p:spPr>
          <a:xfrm>
            <a:off x="3810000" y="6248400"/>
            <a:ext cx="1447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ysClr val="windowText" lastClr="000000"/>
                </a:solidFill>
              </a:rPr>
              <a:t>Fig D</a:t>
            </a:r>
            <a:endParaRPr lang="en-US" dirty="0">
              <a:ln>
                <a:solidFill>
                  <a:sysClr val="windowText" lastClr="000000"/>
                </a:solidFill>
              </a:ln>
              <a:solidFill>
                <a:sysClr val="windowText" lastClr="00000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TotalTime>
  <Words>251</Words>
  <Application>Microsoft Office PowerPoint</Application>
  <PresentationFormat>On-screen Show (4:3)</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IOT based Managed Waste Transport System for smart cities</vt:lpstr>
      <vt:lpstr>Implementation</vt:lpstr>
      <vt:lpstr>Slide 3</vt:lpstr>
      <vt:lpstr>Slide 4</vt:lpstr>
      <vt:lpstr>Slide 5</vt:lpstr>
      <vt:lpstr>Slide 6</vt:lpstr>
      <vt:lpstr>2D 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Waste management Transport for smart cities</dc:title>
  <dc:creator>Mohan</dc:creator>
  <cp:lastModifiedBy>DELL</cp:lastModifiedBy>
  <cp:revision>3</cp:revision>
  <dcterms:created xsi:type="dcterms:W3CDTF">2006-08-16T00:00:00Z</dcterms:created>
  <dcterms:modified xsi:type="dcterms:W3CDTF">2021-11-29T14:53:57Z</dcterms:modified>
</cp:coreProperties>
</file>