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hya  Sri Surekha" userId="e99f863e5a47a52d" providerId="LiveId" clId="{4FCF5335-CB9D-4E5E-8D5B-11BB3FF1D47A}"/>
    <pc:docChg chg="custSel delSld modSld">
      <pc:chgData name="Sandhya  Sri Surekha" userId="e99f863e5a47a52d" providerId="LiveId" clId="{4FCF5335-CB9D-4E5E-8D5B-11BB3FF1D47A}" dt="2024-11-27T12:41:39.886" v="3" actId="2696"/>
      <pc:docMkLst>
        <pc:docMk/>
      </pc:docMkLst>
      <pc:sldChg chg="addSp delSp modSp del mod">
        <pc:chgData name="Sandhya  Sri Surekha" userId="e99f863e5a47a52d" providerId="LiveId" clId="{4FCF5335-CB9D-4E5E-8D5B-11BB3FF1D47A}" dt="2024-11-27T12:41:39.886" v="3" actId="2696"/>
        <pc:sldMkLst>
          <pc:docMk/>
          <pc:sldMk cId="440250228" sldId="263"/>
        </pc:sldMkLst>
        <pc:spChg chg="del mod">
          <ac:chgData name="Sandhya  Sri Surekha" userId="e99f863e5a47a52d" providerId="LiveId" clId="{4FCF5335-CB9D-4E5E-8D5B-11BB3FF1D47A}" dt="2024-11-27T12:41:28.851" v="2" actId="478"/>
          <ac:spMkLst>
            <pc:docMk/>
            <pc:sldMk cId="440250228" sldId="263"/>
            <ac:spMk id="3" creationId="{BAE5F3F9-1031-1C93-CB0D-5FE8C56417CC}"/>
          </ac:spMkLst>
        </pc:spChg>
        <pc:spChg chg="add mod">
          <ac:chgData name="Sandhya  Sri Surekha" userId="e99f863e5a47a52d" providerId="LiveId" clId="{4FCF5335-CB9D-4E5E-8D5B-11BB3FF1D47A}" dt="2024-11-27T12:41:28.851" v="2" actId="478"/>
          <ac:spMkLst>
            <pc:docMk/>
            <pc:sldMk cId="440250228" sldId="263"/>
            <ac:spMk id="5" creationId="{B575C4A1-7D2E-DAB5-7B7F-B06D66EAC66E}"/>
          </ac:spMkLst>
        </pc:spChg>
        <pc:picChg chg="del">
          <ac:chgData name="Sandhya  Sri Surekha" userId="e99f863e5a47a52d" providerId="LiveId" clId="{4FCF5335-CB9D-4E5E-8D5B-11BB3FF1D47A}" dt="2024-11-27T12:41:14.436" v="0" actId="21"/>
          <ac:picMkLst>
            <pc:docMk/>
            <pc:sldMk cId="440250228" sldId="263"/>
            <ac:picMk id="44" creationId="{7DA4449B-F4B7-7267-C2D4-77C081CD8B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5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65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64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2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83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0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5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69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3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7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9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1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205314-35C1-164D-BC9F-013EC41B6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3151" y="0"/>
            <a:ext cx="1901686" cy="6858000"/>
            <a:chOff x="10290315" y="0"/>
            <a:chExt cx="1901686" cy="685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A6D6973-F827-304E-AD22-40A86F3B1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6D6538C6-97C2-AB4B-AD91-6683E87D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62DEA63-689F-7841-B0B3-D0D5CD5F6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C5AE396-582D-B941-887F-AE7DA1DEB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2EDDDB50-AA2E-8945-AD98-A5004EB1C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CDFF1FF1-C613-4F45-B36D-938BA7095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1433CDB-675B-5448-8A7F-7D659FD29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CCE0D1-F64F-BE30-1460-8872D89F0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1934412"/>
            <a:ext cx="4409621" cy="3541100"/>
          </a:xfrm>
        </p:spPr>
        <p:txBody>
          <a:bodyPr>
            <a:normAutofit/>
          </a:bodyPr>
          <a:lstStyle/>
          <a:p>
            <a:r>
              <a:rPr lang="en-IN" sz="4400" dirty="0"/>
              <a:t>SIGNATURE</a:t>
            </a:r>
            <a:br>
              <a:rPr lang="en-IN" sz="4400" dirty="0"/>
            </a:br>
            <a:r>
              <a:rPr lang="en-IN" sz="4400" dirty="0"/>
              <a:t>VERIFICATION</a:t>
            </a:r>
            <a:br>
              <a:rPr lang="en-IN" sz="4400" dirty="0"/>
            </a:br>
            <a:r>
              <a:rPr lang="en-IN" sz="4400" dirty="0"/>
              <a:t>SYSTEM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n abstract genetic concept">
            <a:extLst>
              <a:ext uri="{FF2B5EF4-FFF2-40B4-BE49-F238E27FC236}">
                <a16:creationId xmlns:a16="http://schemas.microsoft.com/office/drawing/2014/main" id="{D08D83DC-03B9-9A30-B007-7A7FD47CAD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8" r="1" b="1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9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0205314-35C1-164D-BC9F-013EC41B6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3151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A6D6973-F827-304E-AD22-40A86F3B1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6D6538C6-97C2-AB4B-AD91-6683E87D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562DEA63-689F-7841-B0B3-D0D5CD5F6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8C5AE396-582D-B941-887F-AE7DA1DEB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2EDDDB50-AA2E-8945-AD98-A5004EB1C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CDFF1FF1-C613-4F45-B36D-938BA7095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F1433CDB-675B-5448-8A7F-7D659FD29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67D97E-A3C8-61FC-D045-2AD23B9C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392872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 &amp; view Results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 shot of a signature&#10;&#10;Description automatically generated">
            <a:extLst>
              <a:ext uri="{FF2B5EF4-FFF2-40B4-BE49-F238E27FC236}">
                <a16:creationId xmlns:a16="http://schemas.microsoft.com/office/drawing/2014/main" id="{D6D394FA-1A3D-D7A2-F5B5-2EEB575A9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5" r="26924" b="1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5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32DB-EF00-B9A9-1C03-5B12110E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0" u="sng" dirty="0"/>
              <a:t>KEY HIGHLIGHTS:</a:t>
            </a:r>
            <a:br>
              <a:rPr lang="en-IN" sz="3600" b="0" u="sng" dirty="0"/>
            </a:br>
            <a:br>
              <a:rPr lang="en-IN" sz="3600" u="sng" dirty="0"/>
            </a:br>
            <a:endParaRPr lang="en-IN" sz="36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A436E-54C0-69DC-B3D0-C42F9E1D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393371"/>
            <a:ext cx="7335835" cy="4367857"/>
          </a:xfrm>
        </p:spPr>
        <p:txBody>
          <a:bodyPr/>
          <a:lstStyle/>
          <a:p>
            <a:r>
              <a:rPr lang="en-IN" dirty="0"/>
              <a:t>Secure document management</a:t>
            </a:r>
          </a:p>
          <a:p>
            <a:r>
              <a:rPr lang="en-IN" dirty="0"/>
              <a:t>Efficient signature Matching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200" u="sng" dirty="0"/>
              <a:t>Future Enhancements</a:t>
            </a:r>
            <a:r>
              <a:rPr lang="en-IN" u="sng" dirty="0"/>
              <a:t>:</a:t>
            </a:r>
          </a:p>
          <a:p>
            <a:r>
              <a:rPr lang="en-IN" dirty="0"/>
              <a:t>Expand file type support.</a:t>
            </a:r>
          </a:p>
          <a:p>
            <a:r>
              <a:rPr lang="en-IN" dirty="0"/>
              <a:t>Integrate advanced AI for signature verification.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258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394-BF09-3CB2-952A-2B44D7F5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253343"/>
            <a:ext cx="9286421" cy="2296885"/>
          </a:xfrm>
        </p:spPr>
        <p:txBody>
          <a:bodyPr/>
          <a:lstStyle/>
          <a:p>
            <a:r>
              <a:rPr lang="en-IN" dirty="0"/>
              <a:t>                  </a:t>
            </a:r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1574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0818-9E2B-96B5-9310-2F53ABDB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B914-5C3E-5E19-C175-99917DE40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491343"/>
            <a:ext cx="8970736" cy="4822371"/>
          </a:xfrm>
        </p:spPr>
        <p:txBody>
          <a:bodyPr>
            <a:normAutofit/>
          </a:bodyPr>
          <a:lstStyle/>
          <a:p>
            <a:r>
              <a:rPr lang="en-IN" sz="3200" dirty="0"/>
              <a:t>Streamline user document management.</a:t>
            </a:r>
          </a:p>
          <a:p>
            <a:r>
              <a:rPr lang="en-US" sz="3100" dirty="0"/>
              <a:t>Verify banking, government, legal, and corporate sectors signatures efficiently.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200" b="1" dirty="0"/>
              <a:t>FEATURES:</a:t>
            </a:r>
          </a:p>
          <a:p>
            <a:pPr marL="0" indent="0">
              <a:buNone/>
            </a:pPr>
            <a:r>
              <a:rPr lang="en-US" sz="4400" dirty="0"/>
              <a:t>-</a:t>
            </a:r>
            <a:r>
              <a:rPr lang="en-US" sz="3000" dirty="0"/>
              <a:t>Automated Verification</a:t>
            </a:r>
          </a:p>
          <a:p>
            <a:pPr marL="0" indent="0">
              <a:buNone/>
            </a:pPr>
            <a:r>
              <a:rPr lang="en-US" sz="3000" dirty="0"/>
              <a:t>- Real time Feedback</a:t>
            </a:r>
          </a:p>
          <a:p>
            <a:pPr marL="0" indent="0">
              <a:buNone/>
            </a:pPr>
            <a:r>
              <a:rPr lang="en-US" sz="3000" dirty="0"/>
              <a:t>- Signature Matching</a:t>
            </a:r>
          </a:p>
          <a:p>
            <a:pPr marL="0" indent="0">
              <a:buNone/>
            </a:pPr>
            <a:endParaRPr lang="en-IN" sz="4600" b="1" dirty="0"/>
          </a:p>
        </p:txBody>
      </p:sp>
    </p:spTree>
    <p:extLst>
      <p:ext uri="{BB962C8B-B14F-4D97-AF65-F5344CB8AC3E}">
        <p14:creationId xmlns:p14="http://schemas.microsoft.com/office/powerpoint/2010/main" val="349664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D746-DAD1-0E24-2801-94634F8F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664029"/>
            <a:ext cx="7335835" cy="1375845"/>
          </a:xfrm>
        </p:spPr>
        <p:txBody>
          <a:bodyPr>
            <a:normAutofit/>
          </a:bodyPr>
          <a:lstStyle/>
          <a:p>
            <a:r>
              <a:rPr lang="en-IN" sz="3200" dirty="0"/>
              <a:t>Project 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424EB-0982-DB61-D858-358CE5FD7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328056"/>
            <a:ext cx="8023679" cy="4433171"/>
          </a:xfrm>
        </p:spPr>
        <p:txBody>
          <a:bodyPr/>
          <a:lstStyle/>
          <a:p>
            <a:r>
              <a:rPr lang="en-IN" u="sng" dirty="0"/>
              <a:t>Frontend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Allow users to upload or draw information interactively.</a:t>
            </a:r>
          </a:p>
          <a:p>
            <a:r>
              <a:rPr lang="en-IN" u="sng" dirty="0"/>
              <a:t>Backend: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</a:t>
            </a:r>
            <a:r>
              <a:rPr lang="en-IN" dirty="0"/>
              <a:t> - Framework provides built-in features       like authentication for handling and Database management.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IN" dirty="0"/>
              <a:t> - programming language that offers libraries like NumPy, Pandas and OpenCV which can aid in signature analysis and verification.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41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B3DF-8CB1-0C74-6BD2-643EC04D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33400"/>
            <a:ext cx="7335835" cy="1506474"/>
          </a:xfrm>
        </p:spPr>
        <p:txBody>
          <a:bodyPr/>
          <a:lstStyle/>
          <a:p>
            <a:r>
              <a:rPr lang="en-IN" dirty="0"/>
              <a:t>Models Used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51037-CFBA-6401-751D-ABEFF2BA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29" y="1186541"/>
            <a:ext cx="10429421" cy="4844143"/>
          </a:xfrm>
        </p:spPr>
        <p:txBody>
          <a:bodyPr>
            <a:normAutofit lnSpcReduction="10000"/>
          </a:bodyPr>
          <a:lstStyle/>
          <a:p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RECURRENT NEURAL NETWORK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US" dirty="0"/>
              <a:t>Recurrent Neural Networks (RNNs) are a type of neural network architecture which is designed to handle sequential data.</a:t>
            </a:r>
          </a:p>
          <a:p>
            <a:pPr marL="0" indent="0">
              <a:buNone/>
            </a:pPr>
            <a:r>
              <a:rPr lang="en-US" u="sng" dirty="0"/>
              <a:t>Workflow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</a:t>
            </a:r>
            <a:r>
              <a:rPr lang="en-IN" b="1" dirty="0"/>
              <a:t> </a:t>
            </a:r>
            <a:r>
              <a:rPr lang="en-IN" dirty="0"/>
              <a:t>Input: Dynamic signature sequence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2.Feature Extraction: Processed through LSTM layers to capture temporal dependencies.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3.Feature Representation: Final hidden state or attention output represents the signature.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4.Decision:For classification: Outputs "genuine" or  "forged.“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3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2176-E51F-2F49-5AC9-34DD5A8F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68" y="770763"/>
            <a:ext cx="7335835" cy="1375845"/>
          </a:xfrm>
        </p:spPr>
        <p:txBody>
          <a:bodyPr>
            <a:normAutofit/>
          </a:bodyPr>
          <a:lstStyle/>
          <a:p>
            <a:r>
              <a:rPr lang="en-IN" sz="2800" dirty="0"/>
              <a:t>Convolutional Recurrent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395B-F243-2ACA-5953-46DCE16C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567542"/>
            <a:ext cx="7620000" cy="3374571"/>
          </a:xfrm>
        </p:spPr>
        <p:txBody>
          <a:bodyPr/>
          <a:lstStyle/>
          <a:p>
            <a:r>
              <a:rPr lang="en-US" dirty="0"/>
              <a:t>A CRNN (Convolutional Recurrent Neural Network) combines Convolutional Neural Networks (CNNs) and Recurrent Neural Networks (RNNs), leveraging the strengths of both architectures</a:t>
            </a:r>
          </a:p>
          <a:p>
            <a:r>
              <a:rPr lang="en-US" dirty="0"/>
              <a:t>In a signature verification system, a CRNN is particularly effective for handling static (image-based) or dynamic (sequence-based) signature verification.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67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4105-3A48-AB39-3372-3F457C58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87086"/>
            <a:ext cx="7335835" cy="751114"/>
          </a:xfrm>
        </p:spPr>
        <p:txBody>
          <a:bodyPr>
            <a:normAutofit/>
          </a:bodyPr>
          <a:lstStyle/>
          <a:p>
            <a:r>
              <a:rPr lang="en-IN" sz="3600" dirty="0"/>
              <a:t>Bidirectional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1472-8F08-803B-E160-68AC01E9B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740229"/>
            <a:ext cx="8927193" cy="5020999"/>
          </a:xfrm>
        </p:spPr>
        <p:txBody>
          <a:bodyPr/>
          <a:lstStyle/>
          <a:p>
            <a:r>
              <a:rPr lang="en-US" dirty="0"/>
              <a:t>In a Bidirectional RNN (Bi-RNN), both forward and backward sequences are processed, capturing dependencies from both past and future inputs.</a:t>
            </a:r>
          </a:p>
          <a:p>
            <a:pPr marL="0" indent="0">
              <a:buNone/>
            </a:pPr>
            <a:r>
              <a:rPr lang="en-IN" u="sng" dirty="0"/>
              <a:t>Workflow</a:t>
            </a:r>
            <a:r>
              <a:rPr lang="en-US" u="sng" dirty="0"/>
              <a:t>:</a:t>
            </a:r>
          </a:p>
          <a:p>
            <a:pPr marL="0" indent="0">
              <a:buNone/>
            </a:pPr>
            <a:r>
              <a:rPr lang="en-US" dirty="0"/>
              <a:t>1.</a:t>
            </a:r>
            <a:r>
              <a:rPr lang="en-IN" dirty="0"/>
              <a:t>Input: Dynamic signature sequence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2.Bidirectional RNN Layer:</a:t>
            </a:r>
            <a:r>
              <a:rPr lang="en-US" dirty="0"/>
              <a:t>Outputs from both directions are concatenated.</a:t>
            </a:r>
          </a:p>
          <a:p>
            <a:pPr marL="0" indent="0">
              <a:buNone/>
            </a:pPr>
            <a:r>
              <a:rPr lang="en-IN" dirty="0"/>
              <a:t>3.Feature Representation:</a:t>
            </a:r>
            <a:r>
              <a:rPr lang="en-US" dirty="0"/>
              <a:t>The concatenated output is processed for final decision.</a:t>
            </a:r>
          </a:p>
          <a:p>
            <a:pPr marL="0" indent="0">
              <a:buNone/>
            </a:pPr>
            <a:r>
              <a:rPr lang="en-US" dirty="0"/>
              <a:t>4.</a:t>
            </a:r>
            <a:r>
              <a:rPr lang="en-IN" dirty="0"/>
              <a:t> Output</a:t>
            </a:r>
            <a:r>
              <a:rPr lang="en-US" dirty="0"/>
              <a:t>:”</a:t>
            </a:r>
            <a:r>
              <a:rPr lang="en-IN" dirty="0"/>
              <a:t>Genuine" or "Forged."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5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13D3-A645-6F36-27D9-B51FE95B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 dirty="0"/>
              <a:t>WORKFLOW OVERVIEW:</a:t>
            </a:r>
            <a:br>
              <a:rPr lang="en-IN" u="sng" dirty="0"/>
            </a:br>
            <a:r>
              <a:rPr lang="en-IN" sz="31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Registration</a:t>
            </a:r>
          </a:p>
        </p:txBody>
      </p:sp>
      <p:pic>
        <p:nvPicPr>
          <p:cNvPr id="5" name="Content Placeholder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8243CB38-2E61-D062-5CCD-E3FE14FD8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59" y="1828800"/>
            <a:ext cx="5173255" cy="3932238"/>
          </a:xfrm>
        </p:spPr>
      </p:pic>
    </p:spTree>
    <p:extLst>
      <p:ext uri="{BB962C8B-B14F-4D97-AF65-F5344CB8AC3E}">
        <p14:creationId xmlns:p14="http://schemas.microsoft.com/office/powerpoint/2010/main" val="412894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B427-D1C3-043F-7781-1482AEFC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07" y="183062"/>
            <a:ext cx="7335835" cy="1268984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login</a:t>
            </a:r>
          </a:p>
        </p:txBody>
      </p:sp>
      <p:pic>
        <p:nvPicPr>
          <p:cNvPr id="5" name="Content Placeholder 4" descr="A login screen with blue and white text&#10;&#10;Description automatically generated">
            <a:extLst>
              <a:ext uri="{FF2B5EF4-FFF2-40B4-BE49-F238E27FC236}">
                <a16:creationId xmlns:a16="http://schemas.microsoft.com/office/drawing/2014/main" id="{4E245B91-A8E1-2DB7-7F9D-85BD60EA2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3" y="1306286"/>
            <a:ext cx="6966857" cy="4215266"/>
          </a:xfrm>
        </p:spPr>
      </p:pic>
    </p:spTree>
    <p:extLst>
      <p:ext uri="{BB962C8B-B14F-4D97-AF65-F5344CB8AC3E}">
        <p14:creationId xmlns:p14="http://schemas.microsoft.com/office/powerpoint/2010/main" val="276462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E008E-103F-BE92-5F41-7F2E39AA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Upload Document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signature&#10;&#10;Description automatically generated">
            <a:extLst>
              <a:ext uri="{FF2B5EF4-FFF2-40B4-BE49-F238E27FC236}">
                <a16:creationId xmlns:a16="http://schemas.microsoft.com/office/drawing/2014/main" id="{1BA6CAFE-F67D-3EA1-02ED-E65113197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93" y="2069802"/>
            <a:ext cx="8203611" cy="381156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7573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344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Neue Haas Grotesk Text Pro</vt:lpstr>
      <vt:lpstr>PunchcardVTI</vt:lpstr>
      <vt:lpstr>SIGNATURE VERIFICATION SYSTEM</vt:lpstr>
      <vt:lpstr>OBJECTIVE:</vt:lpstr>
      <vt:lpstr>Project Outline:</vt:lpstr>
      <vt:lpstr>Models Used :</vt:lpstr>
      <vt:lpstr>Convolutional Recurrent Neural Network</vt:lpstr>
      <vt:lpstr>Bidirectional RNN</vt:lpstr>
      <vt:lpstr>WORKFLOW OVERVIEW: User Registration</vt:lpstr>
      <vt:lpstr>User login</vt:lpstr>
      <vt:lpstr>Upload Document</vt:lpstr>
      <vt:lpstr>Submit &amp; view Results</vt:lpstr>
      <vt:lpstr>KEY HIGHLIGHTS:  </vt:lpstr>
      <vt:lpstr>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Sahithya Lankipalli</dc:creator>
  <cp:lastModifiedBy>Sandhya  Sri Surekha</cp:lastModifiedBy>
  <cp:revision>6</cp:revision>
  <dcterms:created xsi:type="dcterms:W3CDTF">2024-11-25T13:56:53Z</dcterms:created>
  <dcterms:modified xsi:type="dcterms:W3CDTF">2024-11-27T12:41:42Z</dcterms:modified>
</cp:coreProperties>
</file>