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81" r:id="rId3"/>
    <p:sldId id="282" r:id="rId4"/>
    <p:sldId id="284" r:id="rId5"/>
    <p:sldId id="285" r:id="rId6"/>
    <p:sldId id="276" r:id="rId7"/>
    <p:sldId id="286" r:id="rId8"/>
    <p:sldId id="274" r:id="rId9"/>
    <p:sldId id="277" r:id="rId10"/>
    <p:sldId id="287" r:id="rId11"/>
    <p:sldId id="288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2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90B34-5423-A249-807F-9B7939CF2E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5" y="0"/>
            <a:ext cx="121701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B46A1-0D0E-D349-BADB-42546F22C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5C5DC-96E4-D340-8EED-35807A11A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CE9B-E7EB-464F-A38F-E352EEB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D145-77FF-294D-90ED-4614EF41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DA82-89F0-9B4B-9ABF-74DA3E5C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7138-7B9D-DD48-B561-93E2F45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47324-DA50-C14E-805A-8D6C8D7D2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3389-F407-6B43-A383-75CECF0A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671D-CFC6-A349-B5F8-085902FA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8C61-FE66-3240-9E68-03E57A78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96126-13EB-0B4E-AB8C-7ECF4B6B5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2296-C22A-8C4F-923D-15E2F8E5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4A7A-D55F-6240-9126-428980A3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278E-A71E-6C46-9908-181197F3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E24-AE9F-2040-ABB1-B84D315F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A663-83CB-C04D-8EEE-8B601002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67DE-2830-344C-91EB-30717C57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CB34-FBFF-8047-A954-E7A66C48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7BDC-7564-014A-ACD5-05394233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1C7C-D08F-5F46-A17E-F4E505B1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98DC-E2ED-064D-871B-4302E7D7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35E2-6672-894B-A53B-1F9FAEAD1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6DDB-6B7C-9846-BCFF-DF2959A5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2860-26AA-B342-8DC1-6EF47694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1B8E-5733-3542-92B3-9067504F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B4BD-A0CB-A84C-A571-58B044D1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F8DB-4D0E-AC4C-A744-AC018BD76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5876E-3894-4D42-8E29-2A76F0EB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54128-E93D-6C41-92D1-4156EBA9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1F95-D61D-EE4D-9B98-6C416265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3BE0-1E01-904D-B696-09177FCA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8C5-9E98-6348-A3EB-D621D040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AA74-6C76-1943-B41B-9BD2EEF1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21BCE-5159-E54D-A240-7A268EC2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DC745-727E-8943-A93B-CECAE8612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2ECBE-2134-B94F-8FA7-BAF0FAEFD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8C9B5-1868-CD4C-8332-0F2D7D31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AE8E7-66CD-6A4C-ACF5-F96B46E1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94824-1342-6843-ADA6-26EA402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B3C2-076F-E64F-A7F1-D04C5BD3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94AB4-8FCF-1F49-9F02-F763F471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EFE67-E827-874B-B4CA-AF073705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55EC-ECF7-7042-A2DF-3F4E60D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FA70F-2F9B-0F48-AA1C-21538890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4B23-48B8-3744-B5E7-54C3A1FB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754E9-59AF-3A40-8E10-9683A053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0ED7-E608-7243-8E10-F506B526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E567-74F0-FE48-8B75-B7A3CFD7D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62B1E-8048-AF4D-8F97-FAABD10D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1DFB-CA6E-0044-9FFF-071F7B1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0346-E11C-3A4A-B04F-1D17467A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276D4-C8A4-144B-A05B-369DD0DD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5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8601-6434-D845-89F7-610EFFDE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0EDDB-E73F-3740-804D-24926559A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10611-FC01-6740-9EB3-7602E0ED0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AD633-D1BD-A44D-B4D8-8C3B4D39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6800C-478C-014E-8048-BA2E6B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EA15D-5C3F-A043-A13A-422487A2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0EEBD-7098-034D-90CD-6658D4ED84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05" y="0"/>
            <a:ext cx="1217019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6ABD7-938C-9743-879C-1E0AEFE2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60" y="151752"/>
            <a:ext cx="9937880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E354-A9C2-1540-8C9D-F92EC813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09" y="1035698"/>
            <a:ext cx="11439331" cy="5141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53ED9-EE4C-804A-91A1-CED588B33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E2A4-75D1-D74E-A69B-C7487DF9522E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46B-ABD9-8C4F-B5F4-EEC2EB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D842-B094-A94E-94D3-CE936C64C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flow/kfctl/blob/master/operator.md" TargetMode="External"/><Relationship Id="rId2" Type="http://schemas.openxmlformats.org/officeDocument/2006/relationships/hyperlink" Target="https://docs.openshift.com/container-platform/4.3/operators/olm-what-operators-a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flow/kfctl/tree/master/build" TargetMode="External"/><Relationship Id="rId2" Type="http://schemas.openxmlformats.org/officeDocument/2006/relationships/hyperlink" Target="https://github.com/kubeflow/kfctl/tree/master/deplo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ubeflow/kfctl/tree/master/cmd/manager" TargetMode="External"/><Relationship Id="rId4" Type="http://schemas.openxmlformats.org/officeDocument/2006/relationships/hyperlink" Target="https://github.com/kubeflow/kfctl/tree/master/pkg/controll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operatorhub.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flow/kfctl" TargetMode="External"/><Relationship Id="rId7" Type="http://schemas.openxmlformats.org/officeDocument/2006/relationships/hyperlink" Target="https://github.com/kubeflow/kfctl/blob/master/operator.md" TargetMode="External"/><Relationship Id="rId2" Type="http://schemas.openxmlformats.org/officeDocument/2006/relationships/hyperlink" Target="https://www.kubeflow.org/docs/started/getting-start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bernetes-sigs/kustomize" TargetMode="External"/><Relationship Id="rId5" Type="http://schemas.openxmlformats.org/officeDocument/2006/relationships/hyperlink" Target="https://github.com/kubernetes-sigs/kustomize/blob/master/docs/glossary.md#bespoke-configuration" TargetMode="External"/><Relationship Id="rId4" Type="http://schemas.openxmlformats.org/officeDocument/2006/relationships/hyperlink" Target="https://github.com/kubeflow/manifes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ubeflow/manifests/tree/master/kfde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ustomize" TargetMode="External"/><Relationship Id="rId2" Type="http://schemas.openxmlformats.org/officeDocument/2006/relationships/hyperlink" Target="https://github.com/kubeflow/kfctl/blob/master/pkg/kfconfig/types.g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kubeflow/manifests/tree/master/arg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flow/manife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45DD2-FB29-F147-AFD5-572E7726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" y="0"/>
            <a:ext cx="121701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7609E-A427-F14F-9F90-68D4AC810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5CBEA-E402-4843-9A62-E8D07C0CC8D8}"/>
              </a:ext>
            </a:extLst>
          </p:cNvPr>
          <p:cNvSpPr txBox="1"/>
          <p:nvPr/>
        </p:nvSpPr>
        <p:spPr>
          <a:xfrm>
            <a:off x="2484255" y="3509963"/>
            <a:ext cx="452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Weiqiang</a:t>
            </a:r>
            <a:r>
              <a:rPr lang="en-US" b="1" dirty="0"/>
              <a:t> Zhuang</a:t>
            </a:r>
          </a:p>
          <a:p>
            <a:r>
              <a:rPr lang="en-US" dirty="0" err="1"/>
              <a:t>wzhuang@us.ibm.com</a:t>
            </a:r>
            <a:endParaRPr lang="en-US" dirty="0"/>
          </a:p>
          <a:p>
            <a:r>
              <a:rPr lang="en-US" dirty="0"/>
              <a:t>IBM CODAIT</a:t>
            </a:r>
          </a:p>
          <a:p>
            <a:r>
              <a:rPr lang="en-US" dirty="0" err="1"/>
              <a:t>Github</a:t>
            </a:r>
            <a:r>
              <a:rPr lang="en-US" dirty="0"/>
              <a:t> id: adrian555</a:t>
            </a:r>
          </a:p>
        </p:txBody>
      </p:sp>
    </p:spTree>
    <p:extLst>
      <p:ext uri="{BB962C8B-B14F-4D97-AF65-F5344CB8AC3E}">
        <p14:creationId xmlns:p14="http://schemas.microsoft.com/office/powerpoint/2010/main" val="22329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CAE-47AB-D14C-AD0A-7EBDE667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1D5F-DA00-9C47-AED3-D8059CFD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1035698"/>
            <a:ext cx="11555014" cy="5141265"/>
          </a:xfrm>
        </p:spPr>
        <p:txBody>
          <a:bodyPr/>
          <a:lstStyle/>
          <a:p>
            <a:r>
              <a:rPr lang="en-US" dirty="0" err="1"/>
              <a:t>kfctl</a:t>
            </a:r>
            <a:endParaRPr lang="en-US" dirty="0"/>
          </a:p>
          <a:p>
            <a:pPr lvl="1"/>
            <a:r>
              <a:rPr lang="en-US" dirty="0"/>
              <a:t>Command line to install/upgrade </a:t>
            </a:r>
            <a:r>
              <a:rPr lang="en-US" dirty="0" err="1"/>
              <a:t>Kubeflow</a:t>
            </a:r>
            <a:endParaRPr lang="en-US" dirty="0"/>
          </a:p>
          <a:p>
            <a:pPr lvl="2"/>
            <a:r>
              <a:rPr lang="en-US" dirty="0">
                <a:latin typeface="Courier" pitchFamily="2" charset="0"/>
              </a:rPr>
              <a:t>$&gt; </a:t>
            </a:r>
            <a:r>
              <a:rPr lang="en-US" dirty="0" err="1">
                <a:latin typeface="Courier" pitchFamily="2" charset="0"/>
              </a:rPr>
              <a:t>kfctl</a:t>
            </a:r>
            <a:r>
              <a:rPr lang="en-US" dirty="0">
                <a:latin typeface="Courier" pitchFamily="2" charset="0"/>
              </a:rPr>
              <a:t> build –f &lt;</a:t>
            </a:r>
            <a:r>
              <a:rPr lang="en-US" dirty="0" err="1">
                <a:latin typeface="Courier" pitchFamily="2" charset="0"/>
              </a:rPr>
              <a:t>config_uri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$&gt; </a:t>
            </a:r>
            <a:r>
              <a:rPr lang="en-US" dirty="0" err="1">
                <a:latin typeface="Courier" pitchFamily="2" charset="0"/>
              </a:rPr>
              <a:t>kfctl</a:t>
            </a:r>
            <a:r>
              <a:rPr lang="en-US" dirty="0">
                <a:latin typeface="Courier" pitchFamily="2" charset="0"/>
              </a:rPr>
              <a:t> apply –f &lt;</a:t>
            </a:r>
            <a:r>
              <a:rPr lang="en-US" dirty="0" err="1">
                <a:latin typeface="Courier" pitchFamily="2" charset="0"/>
              </a:rPr>
              <a:t>config_uri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$&gt; </a:t>
            </a:r>
            <a:r>
              <a:rPr lang="en-US" dirty="0" err="1">
                <a:latin typeface="Courier" pitchFamily="2" charset="0"/>
              </a:rPr>
              <a:t>kfctl</a:t>
            </a:r>
            <a:r>
              <a:rPr lang="en-US" dirty="0">
                <a:latin typeface="Courier" pitchFamily="2" charset="0"/>
              </a:rPr>
              <a:t> delete –f &lt;</a:t>
            </a:r>
            <a:r>
              <a:rPr lang="en-US" dirty="0" err="1">
                <a:latin typeface="Courier" pitchFamily="2" charset="0"/>
              </a:rPr>
              <a:t>config_uri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config_uri</a:t>
            </a:r>
            <a:r>
              <a:rPr lang="en-US" dirty="0"/>
              <a:t>&gt; can be remote or local</a:t>
            </a:r>
          </a:p>
          <a:p>
            <a:pPr lvl="1"/>
            <a:r>
              <a:rPr lang="en-US" dirty="0"/>
              <a:t>Downloads the manifests for applications (if remote) from the </a:t>
            </a:r>
            <a:r>
              <a:rPr lang="en-US" i="1" dirty="0" err="1"/>
              <a:t>repo:uri</a:t>
            </a:r>
            <a:r>
              <a:rPr lang="en-US" i="1" dirty="0"/>
              <a:t> </a:t>
            </a:r>
            <a:r>
              <a:rPr lang="en-US" dirty="0"/>
              <a:t>defined in the configuration file, and caches in the local disk</a:t>
            </a:r>
          </a:p>
          <a:p>
            <a:pPr lvl="1"/>
            <a:r>
              <a:rPr lang="en-US" dirty="0"/>
              <a:t>Loops through all applications’ </a:t>
            </a:r>
            <a:r>
              <a:rPr lang="en-US" dirty="0" err="1"/>
              <a:t>kustomization</a:t>
            </a:r>
            <a:r>
              <a:rPr lang="en-US" dirty="0"/>
              <a:t> configuration and build/deploy</a:t>
            </a:r>
          </a:p>
          <a:p>
            <a:pPr lvl="1"/>
            <a:r>
              <a:rPr lang="en-US" dirty="0"/>
              <a:t>Runs platform special handling if the configuration contains </a:t>
            </a:r>
            <a:r>
              <a:rPr lang="en-US" i="1" dirty="0"/>
              <a:t>plugins</a:t>
            </a:r>
            <a:r>
              <a:rPr lang="en-US" dirty="0"/>
              <a:t> section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6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E72F-75C6-DC4C-A474-914FF5EA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8FE6-4463-E948-8ABE-49987241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09" y="1035698"/>
            <a:ext cx="6618845" cy="5141265"/>
          </a:xfrm>
        </p:spPr>
        <p:txBody>
          <a:bodyPr/>
          <a:lstStyle/>
          <a:p>
            <a:r>
              <a:rPr lang="en-US" dirty="0" err="1"/>
              <a:t>Kubeflow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Operator helps deploy, monitor and manage the lifecycle of applications deployed on Kubernetes and OpenShift clusters</a:t>
            </a:r>
          </a:p>
          <a:p>
            <a:pPr lvl="2"/>
            <a:r>
              <a:rPr lang="en-US" dirty="0"/>
              <a:t>Learn more about operators -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  <a:hlinkClick r:id="rId2"/>
              </a:rPr>
              <a:t>link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Shares the same </a:t>
            </a:r>
            <a:r>
              <a:rPr lang="en-US" i="1" dirty="0"/>
              <a:t>apply</a:t>
            </a:r>
            <a:r>
              <a:rPr lang="en-US" dirty="0"/>
              <a:t> function with </a:t>
            </a:r>
            <a:r>
              <a:rPr lang="en-US" i="1" dirty="0" err="1"/>
              <a:t>kfctl</a:t>
            </a:r>
            <a:r>
              <a:rPr lang="en-US" dirty="0"/>
              <a:t> command</a:t>
            </a:r>
          </a:p>
          <a:p>
            <a:pPr lvl="1"/>
            <a:r>
              <a:rPr lang="en-US" i="1" dirty="0"/>
              <a:t>delete</a:t>
            </a:r>
            <a:r>
              <a:rPr lang="en-US" dirty="0"/>
              <a:t> function diffs from </a:t>
            </a:r>
            <a:r>
              <a:rPr lang="en-US" i="1" dirty="0" err="1"/>
              <a:t>kfctl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Configuration file is the custom resource (CR)</a:t>
            </a:r>
          </a:p>
          <a:p>
            <a:pPr lvl="1"/>
            <a:r>
              <a:rPr lang="en-US" dirty="0"/>
              <a:t>Document</a:t>
            </a:r>
          </a:p>
          <a:p>
            <a:pPr lvl="2"/>
            <a:r>
              <a:rPr lang="en-US" dirty="0">
                <a:hlinkClick r:id="rId3"/>
              </a:rPr>
              <a:t>https://github.com/kubeflow/kfctl/blob/master/operator.md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BFBC78-C313-1A47-99D6-00C647B3D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32" y="1466850"/>
            <a:ext cx="4755195" cy="35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5AE98-AE1D-2A45-BED1-A3D31135C08E}"/>
              </a:ext>
            </a:extLst>
          </p:cNvPr>
          <p:cNvSpPr txBox="1"/>
          <p:nvPr/>
        </p:nvSpPr>
        <p:spPr>
          <a:xfrm>
            <a:off x="7073095" y="5033246"/>
            <a:ext cx="4728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miro.medium.com</a:t>
            </a:r>
            <a:r>
              <a:rPr lang="en-US" sz="1200" dirty="0"/>
              <a:t>/max/2116/1*GYLAUB7KGCysjPgwek-pPA.jpeg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69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D5A-3427-BD46-BA53-9594632C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9B06-8B4C-034E-9F29-D8EC545B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Kubeflow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Code structure</a:t>
            </a:r>
          </a:p>
          <a:p>
            <a:pPr lvl="2"/>
            <a:r>
              <a:rPr lang="en-US" sz="1600" dirty="0">
                <a:hlinkClick r:id="rId2"/>
              </a:rPr>
              <a:t>/deploy</a:t>
            </a:r>
            <a:r>
              <a:rPr lang="en-US" sz="1600" dirty="0"/>
              <a:t>: Contains all the k8s resources for deploying the operator image and </a:t>
            </a:r>
            <a:r>
              <a:rPr lang="en-US" sz="1600" dirty="0" err="1"/>
              <a:t>crd</a:t>
            </a:r>
            <a:endParaRPr lang="en-US" sz="1600" dirty="0"/>
          </a:p>
          <a:p>
            <a:pPr lvl="2"/>
            <a:r>
              <a:rPr lang="en-US" sz="1600" dirty="0">
                <a:hlinkClick r:id="rId3"/>
              </a:rPr>
              <a:t>/build</a:t>
            </a:r>
            <a:r>
              <a:rPr lang="en-US" sz="1600" dirty="0"/>
              <a:t>: Operator image build script</a:t>
            </a:r>
          </a:p>
          <a:p>
            <a:pPr lvl="2"/>
            <a:r>
              <a:rPr lang="en-US" sz="1600" dirty="0">
                <a:hlinkClick r:id="rId4"/>
              </a:rPr>
              <a:t>/pkg/controller</a:t>
            </a:r>
            <a:r>
              <a:rPr lang="en-US" sz="1600" dirty="0"/>
              <a:t>: main package for operator controller logic</a:t>
            </a:r>
          </a:p>
          <a:p>
            <a:pPr lvl="2"/>
            <a:r>
              <a:rPr lang="en-US" sz="1600" dirty="0">
                <a:hlinkClick r:id="rId5"/>
              </a:rPr>
              <a:t>/cmd/manager</a:t>
            </a:r>
            <a:r>
              <a:rPr lang="en-US" sz="1600" dirty="0"/>
              <a:t>: </a:t>
            </a:r>
            <a:r>
              <a:rPr lang="en-US" sz="1600" dirty="0" err="1"/>
              <a:t>main.go</a:t>
            </a:r>
            <a:r>
              <a:rPr lang="en-US" sz="1600" dirty="0"/>
              <a:t> file for the operator go program</a:t>
            </a:r>
          </a:p>
          <a:p>
            <a:pPr lvl="1"/>
            <a:r>
              <a:rPr lang="en-US" dirty="0" err="1"/>
              <a:t>Kubeflow</a:t>
            </a:r>
            <a:r>
              <a:rPr lang="en-US" dirty="0"/>
              <a:t> operator watches the </a:t>
            </a:r>
            <a:r>
              <a:rPr lang="en-US" dirty="0" err="1"/>
              <a:t>KfDef</a:t>
            </a:r>
            <a:r>
              <a:rPr lang="en-US" dirty="0"/>
              <a:t> and other related resources</a:t>
            </a:r>
          </a:p>
          <a:p>
            <a:pPr lvl="1"/>
            <a:r>
              <a:rPr lang="en-US" dirty="0"/>
              <a:t>Two steps to install </a:t>
            </a:r>
            <a:r>
              <a:rPr lang="en-US" dirty="0" err="1"/>
              <a:t>Kubeflow</a:t>
            </a:r>
            <a:endParaRPr lang="en-US" dirty="0"/>
          </a:p>
          <a:p>
            <a:pPr lvl="2"/>
            <a:r>
              <a:rPr lang="en-US" dirty="0"/>
              <a:t>Deploy the </a:t>
            </a:r>
            <a:r>
              <a:rPr lang="en-US" dirty="0" err="1"/>
              <a:t>Kubeflow</a:t>
            </a:r>
            <a:r>
              <a:rPr lang="en-US" dirty="0"/>
              <a:t> operator, then</a:t>
            </a:r>
          </a:p>
          <a:p>
            <a:pPr lvl="2"/>
            <a:r>
              <a:rPr lang="en-US" dirty="0"/>
              <a:t>Install the </a:t>
            </a:r>
            <a:r>
              <a:rPr lang="en-US" dirty="0" err="1"/>
              <a:t>Kubeflow</a:t>
            </a:r>
            <a:r>
              <a:rPr lang="en-US" dirty="0"/>
              <a:t> by creating the </a:t>
            </a:r>
            <a:r>
              <a:rPr lang="en-US" dirty="0" err="1"/>
              <a:t>KfDef</a:t>
            </a:r>
            <a:r>
              <a:rPr lang="en-US" dirty="0"/>
              <a:t> CR</a:t>
            </a:r>
          </a:p>
          <a:p>
            <a:pPr lvl="1"/>
            <a:r>
              <a:rPr lang="en-US" dirty="0" err="1"/>
              <a:t>Kubeflow</a:t>
            </a:r>
            <a:r>
              <a:rPr lang="en-US" dirty="0"/>
              <a:t> operator continues to monitor and manage any </a:t>
            </a:r>
            <a:r>
              <a:rPr lang="en-US" dirty="0" err="1"/>
              <a:t>KfDef</a:t>
            </a:r>
            <a:r>
              <a:rPr lang="en-US" dirty="0"/>
              <a:t> CR created</a:t>
            </a:r>
          </a:p>
          <a:p>
            <a:pPr lvl="2"/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6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6CA0-F976-6C48-B468-39FFB6ED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7A3A-8DA1-1F48-B1C3-808C2C19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Kubeflow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Operator can be deployed by command line</a:t>
            </a:r>
          </a:p>
          <a:p>
            <a:pPr lvl="2"/>
            <a:r>
              <a:rPr lang="en-US" dirty="0">
                <a:latin typeface="Courier" pitchFamily="2" charset="0"/>
              </a:rPr>
              <a:t>$&gt; </a:t>
            </a:r>
            <a:r>
              <a:rPr lang="en-US" dirty="0" err="1">
                <a:latin typeface="Courier" pitchFamily="2" charset="0"/>
              </a:rPr>
              <a:t>kubectl</a:t>
            </a:r>
            <a:r>
              <a:rPr lang="en-US" dirty="0">
                <a:latin typeface="Courier" pitchFamily="2" charset="0"/>
              </a:rPr>
              <a:t> create -f deploy/</a:t>
            </a:r>
            <a:r>
              <a:rPr lang="en-US" dirty="0" err="1">
                <a:latin typeface="Courier" pitchFamily="2" charset="0"/>
              </a:rPr>
              <a:t>operator.yaml</a:t>
            </a:r>
            <a:r>
              <a:rPr lang="en-US" dirty="0">
                <a:latin typeface="Courier" pitchFamily="2" charset="0"/>
              </a:rPr>
              <a:t> -n ${OPERATOR_NAMESPACE}</a:t>
            </a:r>
          </a:p>
          <a:p>
            <a:pPr lvl="1"/>
            <a:r>
              <a:rPr lang="en-US" dirty="0"/>
              <a:t>Operator is registered on </a:t>
            </a:r>
            <a:r>
              <a:rPr lang="en-US" dirty="0">
                <a:hlinkClick r:id="rId2"/>
              </a:rPr>
              <a:t>operatorhub.io</a:t>
            </a:r>
            <a:r>
              <a:rPr lang="en-US" dirty="0"/>
              <a:t>, can be installed through OLM console or OpenShift web console</a:t>
            </a:r>
          </a:p>
          <a:p>
            <a:pPr lvl="2"/>
            <a:r>
              <a:rPr lang="en-US" dirty="0"/>
              <a:t>OLM discovers the </a:t>
            </a:r>
            <a:r>
              <a:rPr lang="en-US" dirty="0" err="1"/>
              <a:t>Kubeflow</a:t>
            </a:r>
            <a:r>
              <a:rPr lang="en-US" dirty="0"/>
              <a:t> operator from its catalog source</a:t>
            </a:r>
          </a:p>
          <a:p>
            <a:pPr lvl="1"/>
            <a:r>
              <a:rPr lang="en-US" dirty="0" err="1"/>
              <a:t>Kubeflow</a:t>
            </a:r>
            <a:r>
              <a:rPr lang="en-US" dirty="0"/>
              <a:t> is installed by creating a </a:t>
            </a:r>
            <a:r>
              <a:rPr lang="en-US" dirty="0" err="1"/>
              <a:t>KfDef</a:t>
            </a:r>
            <a:r>
              <a:rPr lang="en-US" dirty="0"/>
              <a:t> CR from command line, or</a:t>
            </a:r>
          </a:p>
          <a:p>
            <a:pPr lvl="2"/>
            <a:r>
              <a:rPr lang="en-US" dirty="0">
                <a:latin typeface="Courier" pitchFamily="2" charset="0"/>
              </a:rPr>
              <a:t>$&gt; </a:t>
            </a:r>
            <a:r>
              <a:rPr lang="en-US" dirty="0" err="1">
                <a:latin typeface="Courier" pitchFamily="2" charset="0"/>
              </a:rPr>
              <a:t>kubectl</a:t>
            </a:r>
            <a:r>
              <a:rPr lang="en-US" dirty="0">
                <a:latin typeface="Courier" pitchFamily="2" charset="0"/>
              </a:rPr>
              <a:t> apply –f &lt;</a:t>
            </a:r>
            <a:r>
              <a:rPr lang="en-US" dirty="0" err="1">
                <a:latin typeface="Courier" pitchFamily="2" charset="0"/>
              </a:rPr>
              <a:t>configuration_uri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1"/>
            <a:r>
              <a:rPr lang="en-US" dirty="0"/>
              <a:t>Creating a </a:t>
            </a:r>
            <a:r>
              <a:rPr lang="en-US" i="1" dirty="0"/>
              <a:t>subscription</a:t>
            </a:r>
            <a:r>
              <a:rPr lang="en-US" dirty="0"/>
              <a:t> to the operator from the web console</a:t>
            </a:r>
          </a:p>
        </p:txBody>
      </p:sp>
    </p:spTree>
    <p:extLst>
      <p:ext uri="{BB962C8B-B14F-4D97-AF65-F5344CB8AC3E}">
        <p14:creationId xmlns:p14="http://schemas.microsoft.com/office/powerpoint/2010/main" val="51168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90EF-19A3-724E-9653-585E9FEA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4AA9-3E86-304E-8CF5-32366138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kfctl</a:t>
            </a:r>
            <a:r>
              <a:rPr lang="en-US" dirty="0"/>
              <a:t> &amp; manifests</a:t>
            </a:r>
          </a:p>
          <a:p>
            <a:pPr lvl="1"/>
            <a:r>
              <a:rPr lang="en-US" dirty="0"/>
              <a:t>Document </a:t>
            </a:r>
            <a:r>
              <a:rPr lang="en-US" dirty="0">
                <a:hlinkClick r:id="rId2"/>
              </a:rPr>
              <a:t>https://www.kubeflow.org/docs/started/getting-started/</a:t>
            </a:r>
            <a:endParaRPr lang="en-US" dirty="0"/>
          </a:p>
          <a:p>
            <a:pPr lvl="2"/>
            <a:r>
              <a:rPr lang="en-US" dirty="0" err="1"/>
              <a:t>kfctl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https://github.com/kubeflow/kfctl</a:t>
            </a:r>
            <a:endParaRPr lang="en-US" dirty="0"/>
          </a:p>
          <a:p>
            <a:pPr lvl="2"/>
            <a:r>
              <a:rPr lang="en-US" dirty="0"/>
              <a:t>manifests </a:t>
            </a:r>
            <a:r>
              <a:rPr lang="en-US" dirty="0">
                <a:hlinkClick r:id="rId4"/>
              </a:rPr>
              <a:t>https://github.com/kubeflow/manifests</a:t>
            </a:r>
            <a:endParaRPr lang="en-US" dirty="0"/>
          </a:p>
          <a:p>
            <a:pPr lvl="1"/>
            <a:r>
              <a:rPr lang="en-US" i="1" dirty="0" err="1"/>
              <a:t>kfctl</a:t>
            </a:r>
            <a:r>
              <a:rPr lang="en-US" dirty="0"/>
              <a:t> is the control plane for deploying and managing </a:t>
            </a:r>
            <a:r>
              <a:rPr lang="en-US" dirty="0" err="1"/>
              <a:t>Kubeflow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Run </a:t>
            </a:r>
            <a:r>
              <a:rPr lang="en-US" i="1" dirty="0" err="1"/>
              <a:t>kfctl</a:t>
            </a:r>
            <a:r>
              <a:rPr lang="en-US" dirty="0"/>
              <a:t> as a CLI with </a:t>
            </a:r>
            <a:r>
              <a:rPr lang="en-US" dirty="0" err="1"/>
              <a:t>KfDef</a:t>
            </a:r>
            <a:r>
              <a:rPr lang="en-US" dirty="0"/>
              <a:t> configurations for different Kubernetes flavors</a:t>
            </a:r>
          </a:p>
          <a:p>
            <a:pPr lvl="2"/>
            <a:r>
              <a:rPr lang="en-US" dirty="0" err="1"/>
              <a:t>KfDef</a:t>
            </a:r>
            <a:r>
              <a:rPr lang="en-US" dirty="0"/>
              <a:t> configurations are </a:t>
            </a:r>
            <a:r>
              <a:rPr lang="en-US" dirty="0">
                <a:hlinkClick r:id="rId5"/>
              </a:rPr>
              <a:t>bespoke configuration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kustomization</a:t>
            </a:r>
            <a:r>
              <a:rPr lang="en-US" dirty="0"/>
              <a:t> and resources used by </a:t>
            </a:r>
            <a:r>
              <a:rPr lang="en-US" dirty="0">
                <a:hlinkClick r:id="rId6"/>
              </a:rPr>
              <a:t>kustomize</a:t>
            </a:r>
            <a:endParaRPr lang="en-US" dirty="0"/>
          </a:p>
          <a:p>
            <a:pPr lvl="2"/>
            <a:r>
              <a:rPr lang="en-US" i="1" dirty="0"/>
              <a:t>manifests</a:t>
            </a:r>
            <a:r>
              <a:rPr lang="en-US" dirty="0"/>
              <a:t> is the repo for </a:t>
            </a:r>
            <a:r>
              <a:rPr lang="en-US" dirty="0" err="1"/>
              <a:t>KfDef</a:t>
            </a:r>
            <a:r>
              <a:rPr lang="en-US" dirty="0"/>
              <a:t> configurations</a:t>
            </a:r>
          </a:p>
          <a:p>
            <a:pPr lvl="2"/>
            <a:r>
              <a:rPr lang="en-US" i="1" dirty="0" err="1"/>
              <a:t>kfctl</a:t>
            </a:r>
            <a:r>
              <a:rPr lang="en-US" i="1" dirty="0"/>
              <a:t> </a:t>
            </a:r>
            <a:r>
              <a:rPr lang="en-US" dirty="0"/>
              <a:t>also incubates an </a:t>
            </a:r>
            <a:r>
              <a:rPr lang="en-US" dirty="0">
                <a:hlinkClick r:id="rId7"/>
              </a:rPr>
              <a:t>operator</a:t>
            </a:r>
            <a:r>
              <a:rPr lang="en-US" dirty="0"/>
              <a:t> to deploy and monitor </a:t>
            </a:r>
            <a:r>
              <a:rPr lang="en-US" dirty="0" err="1"/>
              <a:t>Kubeflow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9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018A-2D9E-3847-A11E-15CF549B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FD2F-368D-E049-9760-CA3F0DF1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614F292-AB3F-694A-ACDE-BF9B99A2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37" y="1030631"/>
            <a:ext cx="1685797" cy="529242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D2C81-0603-A042-B42E-064FE3E0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46" y="1030631"/>
            <a:ext cx="1571238" cy="5499336"/>
          </a:xfrm>
          <a:prstGeom prst="rect">
            <a:avLst/>
          </a:prstGeom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C6E24FB-13DA-8C46-8F32-2B81D0542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18" y="1851881"/>
            <a:ext cx="1841151" cy="3970421"/>
          </a:xfrm>
          <a:prstGeom prst="rect">
            <a:avLst/>
          </a:prstGeom>
        </p:spPr>
      </p:pic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C990FE0-479F-9F43-8703-92312130F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903" y="2273844"/>
            <a:ext cx="2021728" cy="262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0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0A97-642F-3D48-B82B-AEACE22A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E28A-E01C-F645-A05D-8304BE7E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Deploy, manage and monitor </a:t>
            </a:r>
            <a:r>
              <a:rPr lang="en-US" dirty="0" err="1"/>
              <a:t>Kubeflow</a:t>
            </a:r>
            <a:endParaRPr lang="en-US" dirty="0"/>
          </a:p>
          <a:p>
            <a:pPr lvl="1"/>
            <a:r>
              <a:rPr lang="en-US" dirty="0"/>
              <a:t>On various environments</a:t>
            </a:r>
          </a:p>
          <a:p>
            <a:pPr lvl="2"/>
            <a:r>
              <a:rPr lang="en-US" dirty="0"/>
              <a:t>GCP/AWS/AKS/IKS/OpenShift</a:t>
            </a:r>
          </a:p>
          <a:p>
            <a:pPr lvl="2"/>
            <a:r>
              <a:rPr lang="en-US" dirty="0"/>
              <a:t>Other K8S</a:t>
            </a:r>
          </a:p>
          <a:p>
            <a:pPr lvl="2"/>
            <a:r>
              <a:rPr lang="en-US" dirty="0"/>
              <a:t>On-prem Linux/MacOS/Windows</a:t>
            </a:r>
          </a:p>
          <a:p>
            <a:pPr lvl="2"/>
            <a:r>
              <a:rPr lang="en-US" dirty="0" err="1"/>
              <a:t>minikube</a:t>
            </a:r>
            <a:r>
              <a:rPr lang="en-US" dirty="0"/>
              <a:t>/</a:t>
            </a:r>
            <a:r>
              <a:rPr lang="en-US" dirty="0" err="1"/>
              <a:t>miniKF</a:t>
            </a:r>
            <a:endParaRPr lang="en-US" dirty="0"/>
          </a:p>
          <a:p>
            <a:pPr lvl="1"/>
            <a:r>
              <a:rPr lang="en-US" dirty="0"/>
              <a:t>Configurations</a:t>
            </a:r>
          </a:p>
          <a:p>
            <a:pPr lvl="2"/>
            <a:r>
              <a:rPr lang="en-US" dirty="0"/>
              <a:t>Use one from </a:t>
            </a:r>
            <a:r>
              <a:rPr lang="en-US" dirty="0">
                <a:hlinkClick r:id="rId2"/>
              </a:rPr>
              <a:t>manifests</a:t>
            </a:r>
            <a:r>
              <a:rPr lang="en-US" dirty="0"/>
              <a:t> repo, or</a:t>
            </a:r>
          </a:p>
          <a:p>
            <a:pPr lvl="2"/>
            <a:r>
              <a:rPr lang="en-US" dirty="0"/>
              <a:t>Create your own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F799D04-B03B-5840-B1EF-13EA566B7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6870" y="1372592"/>
            <a:ext cx="5500370" cy="4467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7967DB-2BD3-3543-8FC3-25612069EBCD}"/>
              </a:ext>
            </a:extLst>
          </p:cNvPr>
          <p:cNvSpPr txBox="1"/>
          <p:nvPr/>
        </p:nvSpPr>
        <p:spPr>
          <a:xfrm>
            <a:off x="6764941" y="5840068"/>
            <a:ext cx="47083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www.kubeflow.org</a:t>
            </a:r>
            <a:r>
              <a:rPr lang="en-US" sz="1100" dirty="0"/>
              <a:t>/docs/images/</a:t>
            </a:r>
            <a:r>
              <a:rPr lang="en-US" sz="1100" dirty="0" err="1"/>
              <a:t>kubeflow</a:t>
            </a:r>
            <a:r>
              <a:rPr lang="en-US" sz="1100" dirty="0"/>
              <a:t>-getting-started-</a:t>
            </a:r>
            <a:r>
              <a:rPr lang="en-US" sz="1100" dirty="0" err="1"/>
              <a:t>diagram.svg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E350-8C3A-344D-B1AF-081B6CCC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9498-CA0B-D748-95CA-B24C57B5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09" y="1035698"/>
            <a:ext cx="5788091" cy="5141265"/>
          </a:xfrm>
        </p:spPr>
        <p:txBody>
          <a:bodyPr/>
          <a:lstStyle/>
          <a:p>
            <a:r>
              <a:rPr lang="en-US" dirty="0" err="1"/>
              <a:t>KfDef</a:t>
            </a:r>
            <a:endParaRPr lang="en-US" dirty="0"/>
          </a:p>
          <a:p>
            <a:pPr lvl="1"/>
            <a:r>
              <a:rPr lang="en-US" dirty="0"/>
              <a:t>Configuration through </a:t>
            </a:r>
            <a:r>
              <a:rPr lang="en-US" dirty="0" err="1"/>
              <a:t>yaml</a:t>
            </a:r>
            <a:endParaRPr lang="en-US" dirty="0"/>
          </a:p>
          <a:p>
            <a:pPr lvl="1"/>
            <a:r>
              <a:rPr lang="en-US" dirty="0"/>
              <a:t>Code </a:t>
            </a:r>
            <a:r>
              <a:rPr lang="en-US" sz="1800" dirty="0">
                <a:hlinkClick r:id="rId2"/>
              </a:rPr>
              <a:t>https://github.com/kubeflow/kfctl/blob/master/pkg/kfconfig/types.go</a:t>
            </a:r>
            <a:endParaRPr lang="en-US" sz="1800" dirty="0"/>
          </a:p>
          <a:p>
            <a:pPr lvl="1"/>
            <a:r>
              <a:rPr lang="en-US" i="1" dirty="0"/>
              <a:t>applications</a:t>
            </a:r>
            <a:r>
              <a:rPr lang="en-US" dirty="0"/>
              <a:t> are in </a:t>
            </a:r>
            <a:r>
              <a:rPr lang="en-US" dirty="0">
                <a:hlinkClick r:id="rId3"/>
              </a:rPr>
              <a:t>kustomize</a:t>
            </a:r>
            <a:r>
              <a:rPr lang="en-US" dirty="0"/>
              <a:t> form</a:t>
            </a:r>
          </a:p>
          <a:p>
            <a:pPr lvl="1"/>
            <a:r>
              <a:rPr lang="en-US" dirty="0"/>
              <a:t>Also support plugins for certain platforms (</a:t>
            </a:r>
            <a:r>
              <a:rPr lang="en-US" dirty="0" err="1"/>
              <a:t>ie</a:t>
            </a:r>
            <a:r>
              <a:rPr lang="en-US" dirty="0"/>
              <a:t>. Aws, </a:t>
            </a:r>
            <a:r>
              <a:rPr lang="en-US" dirty="0" err="1"/>
              <a:t>Gcp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Manifest repo can be either remote archive or local directory</a:t>
            </a:r>
          </a:p>
          <a:p>
            <a:pPr lvl="2"/>
            <a:r>
              <a:rPr lang="en-US" dirty="0"/>
              <a:t>The directory structure for manifests follows </a:t>
            </a:r>
            <a:r>
              <a:rPr lang="en-US" dirty="0" err="1"/>
              <a:t>kustomize</a:t>
            </a:r>
            <a:r>
              <a:rPr lang="en-US" dirty="0"/>
              <a:t> requirement</a:t>
            </a:r>
          </a:p>
          <a:p>
            <a:pPr lvl="2"/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Argo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399B11-022C-ED4A-A678-6189B3340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01412"/>
            <a:ext cx="3321410" cy="4809836"/>
          </a:xfrm>
          <a:prstGeom prst="rect">
            <a:avLst/>
          </a:prstGeom>
        </p:spPr>
      </p:pic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68F1931-9D67-044F-B837-84FE89536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1820" y="3490665"/>
            <a:ext cx="2382271" cy="2520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6ABD22-C82F-0B45-ABE5-780030DF5EC9}"/>
              </a:ext>
            </a:extLst>
          </p:cNvPr>
          <p:cNvSpPr txBox="1"/>
          <p:nvPr/>
        </p:nvSpPr>
        <p:spPr>
          <a:xfrm>
            <a:off x="6789218" y="5955606"/>
            <a:ext cx="151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Configuration in </a:t>
            </a:r>
            <a:r>
              <a:rPr lang="en-US" sz="1200" dirty="0" err="1"/>
              <a:t>yaml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24971-992D-E540-9E59-302122339EBA}"/>
              </a:ext>
            </a:extLst>
          </p:cNvPr>
          <p:cNvSpPr txBox="1"/>
          <p:nvPr/>
        </p:nvSpPr>
        <p:spPr>
          <a:xfrm>
            <a:off x="9934446" y="5995866"/>
            <a:ext cx="1365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Directory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F028-36B2-7A46-8A6D-BCD89D43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F935-9CA6-6C4A-8366-DB9050F9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09" y="1035698"/>
            <a:ext cx="5655921" cy="5141265"/>
          </a:xfrm>
        </p:spPr>
        <p:txBody>
          <a:bodyPr/>
          <a:lstStyle/>
          <a:p>
            <a:r>
              <a:rPr lang="en-US" dirty="0" err="1"/>
              <a:t>KfUpgrade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09324-DB72-164A-A1F1-AF088072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5" y="1739323"/>
            <a:ext cx="4915957" cy="26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9DD9-DEEB-5542-B924-00D34D9F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BCD4-376F-194C-B356-E97B07E6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Kubeflow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manifests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Maintains the manifests for </a:t>
            </a:r>
            <a:r>
              <a:rPr lang="en-US" dirty="0" err="1"/>
              <a:t>Kubeflow’s</a:t>
            </a:r>
            <a:r>
              <a:rPr lang="en-US" dirty="0"/>
              <a:t> common applications</a:t>
            </a:r>
          </a:p>
          <a:p>
            <a:pPr lvl="2"/>
            <a:r>
              <a:rPr lang="en-US" dirty="0"/>
              <a:t>Argo, </a:t>
            </a:r>
            <a:r>
              <a:rPr lang="en-US" dirty="0" err="1"/>
              <a:t>centraldashboard</a:t>
            </a:r>
            <a:r>
              <a:rPr lang="en-US" dirty="0"/>
              <a:t>, admission-webhook, basic-auth, metadata, profiles and more</a:t>
            </a:r>
          </a:p>
          <a:p>
            <a:pPr lvl="1"/>
            <a:r>
              <a:rPr lang="en-US" dirty="0"/>
              <a:t>Other applications</a:t>
            </a:r>
          </a:p>
          <a:p>
            <a:pPr lvl="1"/>
            <a:r>
              <a:rPr lang="en-US" dirty="0"/>
              <a:t>Each application can be built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kustomize</a:t>
            </a:r>
            <a:r>
              <a:rPr lang="en-US" dirty="0"/>
              <a:t> tool</a:t>
            </a:r>
          </a:p>
          <a:p>
            <a:pPr lvl="2"/>
            <a:r>
              <a:rPr lang="en-US" dirty="0">
                <a:latin typeface="Courier" pitchFamily="2" charset="0"/>
              </a:rPr>
              <a:t>$&gt; </a:t>
            </a:r>
            <a:r>
              <a:rPr lang="en-US" dirty="0" err="1">
                <a:latin typeface="Courier" pitchFamily="2" charset="0"/>
              </a:rPr>
              <a:t>kustomize</a:t>
            </a:r>
            <a:r>
              <a:rPr lang="en-US" dirty="0">
                <a:latin typeface="Courier" pitchFamily="2" charset="0"/>
              </a:rPr>
              <a:t> build</a:t>
            </a:r>
          </a:p>
          <a:p>
            <a:pPr lvl="2"/>
            <a:r>
              <a:rPr lang="en-US" dirty="0">
                <a:latin typeface="Courier" pitchFamily="2" charset="0"/>
              </a:rPr>
              <a:t>$&gt; </a:t>
            </a:r>
            <a:r>
              <a:rPr lang="en-US" dirty="0" err="1">
                <a:latin typeface="Courier" pitchFamily="2" charset="0"/>
              </a:rPr>
              <a:t>kubectl</a:t>
            </a:r>
            <a:r>
              <a:rPr lang="en-US" dirty="0">
                <a:latin typeface="Courier" pitchFamily="2" charset="0"/>
              </a:rPr>
              <a:t> apply -k</a:t>
            </a:r>
          </a:p>
        </p:txBody>
      </p:sp>
    </p:spTree>
    <p:extLst>
      <p:ext uri="{BB962C8B-B14F-4D97-AF65-F5344CB8AC3E}">
        <p14:creationId xmlns:p14="http://schemas.microsoft.com/office/powerpoint/2010/main" val="56385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49E4-7938-A841-9B67-D050E8D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7154-EE36-F74B-B5EF-AFD499B5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09" y="1035698"/>
            <a:ext cx="1465473" cy="5141265"/>
          </a:xfrm>
        </p:spPr>
        <p:txBody>
          <a:bodyPr/>
          <a:lstStyle/>
          <a:p>
            <a:r>
              <a:rPr lang="en-US" dirty="0" err="1"/>
              <a:t>kfctl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9BAAA7-1A2B-524B-9E07-707F1634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0" y="1262670"/>
            <a:ext cx="8136659" cy="46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5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2F52-4F7F-EB46-95DD-112C561B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18F2-9DB2-1C43-80EF-376C0BF0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1035698"/>
            <a:ext cx="1354636" cy="5141265"/>
          </a:xfrm>
        </p:spPr>
        <p:txBody>
          <a:bodyPr/>
          <a:lstStyle/>
          <a:p>
            <a:r>
              <a:rPr lang="en-US" dirty="0" err="1"/>
              <a:t>kfctl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9A9075-119D-DE49-9662-5EE35CAF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72" y="1294930"/>
            <a:ext cx="79248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1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670</Words>
  <Application>Microsoft Macintosh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Courier New</vt:lpstr>
      <vt:lpstr>Office Theme</vt:lpstr>
      <vt:lpstr>Kubeflow Control Plane</vt:lpstr>
      <vt:lpstr>High level code walkthrough</vt:lpstr>
      <vt:lpstr>High level code walkthrough</vt:lpstr>
      <vt:lpstr>Kubeflow control plane</vt:lpstr>
      <vt:lpstr>Kubeflow control plane</vt:lpstr>
      <vt:lpstr>Kubeflow control plane</vt:lpstr>
      <vt:lpstr>Kubeflow control plane</vt:lpstr>
      <vt:lpstr>Kubeflow control plane</vt:lpstr>
      <vt:lpstr>Kubeflow control plane</vt:lpstr>
      <vt:lpstr>Kubeflow control plane</vt:lpstr>
      <vt:lpstr>Kubeflow control plane</vt:lpstr>
      <vt:lpstr>Kubeflow control plane</vt:lpstr>
      <vt:lpstr>Kubeflow control 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WEIQIANG ZHUANG</dc:creator>
  <cp:lastModifiedBy>WEIQIANG ZHUANG</cp:lastModifiedBy>
  <cp:revision>47</cp:revision>
  <dcterms:created xsi:type="dcterms:W3CDTF">2020-03-23T18:31:07Z</dcterms:created>
  <dcterms:modified xsi:type="dcterms:W3CDTF">2020-06-24T20:45:45Z</dcterms:modified>
</cp:coreProperties>
</file>