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0" r:id="rId2"/>
    <p:sldId id="291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4"/>
    <p:restoredTop sz="96327"/>
  </p:normalViewPr>
  <p:slideViewPr>
    <p:cSldViewPr snapToGrid="0" snapToObjects="1">
      <p:cViewPr varScale="1">
        <p:scale>
          <a:sx n="157" d="100"/>
          <a:sy n="157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E90B34-5423-A249-807F-9B7939CF2E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5" y="0"/>
            <a:ext cx="1217019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CB46A1-0D0E-D349-BADB-42546F22C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5C5DC-96E4-D340-8EED-35807A11A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4CE9B-E7EB-464F-A38F-E352EEB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E2A4-75D1-D74E-A69B-C7487DF9522E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FD145-77FF-294D-90ED-4614EF41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BDA82-89F0-9B4B-9ABF-74DA3E5C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EB29-B540-DF43-B6D5-EF73B2519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6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B7138-7B9D-DD48-B561-93E2F45E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47324-DA50-C14E-805A-8D6C8D7D2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E3389-F407-6B43-A383-75CECF0AE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E2A4-75D1-D74E-A69B-C7487DF9522E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1671D-CFC6-A349-B5F8-085902FA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58C61-FE66-3240-9E68-03E57A78B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EB29-B540-DF43-B6D5-EF73B2519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9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96126-13EB-0B4E-AB8C-7ECF4B6B5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22296-C22A-8C4F-923D-15E2F8E5D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44A7A-D55F-6240-9126-428980A3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E2A4-75D1-D74E-A69B-C7487DF9522E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6278E-A71E-6C46-9908-181197F34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60E24-AE9F-2040-ABB1-B84D315F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EB29-B540-DF43-B6D5-EF73B2519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A663-83CB-C04D-8EEE-8B601002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567DE-2830-344C-91EB-30717C571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FCB34-FBFF-8047-A954-E7A66C48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E2A4-75D1-D74E-A69B-C7487DF9522E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57BDC-7564-014A-ACD5-053942336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21C7C-D08F-5F46-A17E-F4E505B1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EB29-B540-DF43-B6D5-EF73B2519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5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98DC-E2ED-064D-871B-4302E7D7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E35E2-6672-894B-A53B-1F9FAEAD1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A6DDB-6B7C-9846-BCFF-DF2959A5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E2A4-75D1-D74E-A69B-C7487DF9522E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02860-26AA-B342-8DC1-6EF47694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21B8E-5733-3542-92B3-9067504F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EB29-B540-DF43-B6D5-EF73B2519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4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5B4BD-A0CB-A84C-A571-58B044D1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9F8DB-4D0E-AC4C-A744-AC018BD76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5876E-3894-4D42-8E29-2A76F0EBF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54128-E93D-6C41-92D1-4156EBA9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E2A4-75D1-D74E-A69B-C7487DF9522E}" type="datetimeFigureOut">
              <a:rPr lang="en-US" smtClean="0"/>
              <a:t>6/23/20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F1F95-D61D-EE4D-9B98-6C416265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13BE0-1E01-904D-B696-09177FCA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EB29-B540-DF43-B6D5-EF73B2519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4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58C5-9E98-6348-A3EB-D621D040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CAA74-6C76-1943-B41B-9BD2EEF1C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21BCE-5159-E54D-A240-7A268EC25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DC745-727E-8943-A93B-CECAE8612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2ECBE-2134-B94F-8FA7-BAF0FAEFD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C8C9B5-1868-CD4C-8332-0F2D7D31F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E2A4-75D1-D74E-A69B-C7487DF9522E}" type="datetimeFigureOut">
              <a:rPr lang="en-US" smtClean="0"/>
              <a:t>6/23/20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AE8E7-66CD-6A4C-ACF5-F96B46E1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E94824-1342-6843-ADA6-26EA4027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EB29-B540-DF43-B6D5-EF73B2519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7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0B3C2-076F-E64F-A7F1-D04C5BD3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94AB4-8FCF-1F49-9F02-F763F471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E2A4-75D1-D74E-A69B-C7487DF9522E}" type="datetimeFigureOut">
              <a:rPr lang="en-US" smtClean="0"/>
              <a:t>6/23/20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EFE67-E827-874B-B4CA-AF073705E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355EC-ECF7-7042-A2DF-3F4E60D2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EB29-B540-DF43-B6D5-EF73B2519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2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4FA70F-2F9B-0F48-AA1C-21538890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E2A4-75D1-D74E-A69B-C7487DF9522E}" type="datetimeFigureOut">
              <a:rPr lang="en-US" smtClean="0"/>
              <a:t>6/23/20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A4B23-48B8-3744-B5E7-54C3A1FB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754E9-59AF-3A40-8E10-9683A053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EB29-B540-DF43-B6D5-EF73B2519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5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0ED7-E608-7243-8E10-F506B526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4E567-74F0-FE48-8B75-B7A3CFD7D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62B1E-8048-AF4D-8F97-FAABD10D5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51DFB-CA6E-0044-9FFF-071F7B1C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E2A4-75D1-D74E-A69B-C7487DF9522E}" type="datetimeFigureOut">
              <a:rPr lang="en-US" smtClean="0"/>
              <a:t>6/23/20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30346-E11C-3A4A-B04F-1D17467A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276D4-C8A4-144B-A05B-369DD0DD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EB29-B540-DF43-B6D5-EF73B2519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5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8601-6434-D845-89F7-610EFFDEB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F0EDDB-E73F-3740-804D-24926559A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10611-FC01-6740-9EB3-7602E0ED0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AD633-D1BD-A44D-B4D8-8C3B4D39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E2A4-75D1-D74E-A69B-C7487DF9522E}" type="datetimeFigureOut">
              <a:rPr lang="en-US" smtClean="0"/>
              <a:t>6/23/20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6800C-478C-014E-8048-BA2E6B65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EA15D-5C3F-A043-A13A-422487A2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EB29-B540-DF43-B6D5-EF73B2519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7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90EEBD-7098-034D-90CD-6658D4ED844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905" y="0"/>
            <a:ext cx="1217019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E6ABD7-938C-9743-879C-1E0AEFE26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260" y="151752"/>
            <a:ext cx="9937880" cy="642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AE354-A9C2-1540-8C9D-F92EC813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909" y="1035698"/>
            <a:ext cx="11439331" cy="5141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53ED9-EE4C-804A-91A1-CED588B33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EE2A4-75D1-D74E-A69B-C7487DF9522E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0546B-ABD9-8C4F-B5F4-EEC2EB3E3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6D842-B094-A94E-94D3-CE936C64C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8EB29-B540-DF43-B6D5-EF73B2519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8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a.developers.google.com/" TargetMode="External"/><Relationship Id="rId2" Type="http://schemas.openxmlformats.org/officeDocument/2006/relationships/hyperlink" Target="https://www.kubeflow.org/docs/about/contribut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lp.github.com/en/github/collaborating-with-issues-and-pull-requests/about-pull-request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ubeflow/kubeflow/issues?utf8=%E2%9C%93&amp;q=is%3Aissue+is%3Aopen+label%3A%22help+wanted%22" TargetMode="External"/><Relationship Id="rId3" Type="http://schemas.openxmlformats.org/officeDocument/2006/relationships/hyperlink" Target="https://github.com/kubeflow/kfctl/issues" TargetMode="External"/><Relationship Id="rId7" Type="http://schemas.openxmlformats.org/officeDocument/2006/relationships/hyperlink" Target="https://github.com/kubeflow/kubeflow/issues?utf8=%E2%9C%93&amp;q=is%3Aissue+is%3Aopen+label%3A%22good+first+issue%22" TargetMode="External"/><Relationship Id="rId2" Type="http://schemas.openxmlformats.org/officeDocument/2006/relationships/hyperlink" Target="https://github.com/kubeflow/kubeflow/issu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ubeflow.slack.com/" TargetMode="External"/><Relationship Id="rId5" Type="http://schemas.openxmlformats.org/officeDocument/2006/relationships/hyperlink" Target="https://groups.google.com/forum/#!forum/kubeflow-discuss" TargetMode="External"/><Relationship Id="rId4" Type="http://schemas.openxmlformats.org/officeDocument/2006/relationships/hyperlink" Target="https://calendar.google.com/calendar/embed?src=kubeflow.org_7l5vnbn8suj2se10sen81d9428@group.calendar.google.com&amp;ctz=America/Los_Angeles&amp;pli=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beflow/kfctl/compare/master...adrian555:update-READM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945DD2-FB29-F147-AFD5-572E7726E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5" y="0"/>
            <a:ext cx="1217019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C7609E-A427-F14F-9F90-68D4AC810B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Kubeflow</a:t>
            </a:r>
            <a:r>
              <a:rPr lang="en-US" dirty="0"/>
              <a:t> PR workflow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45CBEA-E402-4843-9A62-E8D07C0CC8D8}"/>
              </a:ext>
            </a:extLst>
          </p:cNvPr>
          <p:cNvSpPr txBox="1"/>
          <p:nvPr/>
        </p:nvSpPr>
        <p:spPr>
          <a:xfrm>
            <a:off x="2605636" y="3509963"/>
            <a:ext cx="4523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Weiqiang</a:t>
            </a:r>
            <a:r>
              <a:rPr lang="en-US" b="1" dirty="0"/>
              <a:t> Zhuang</a:t>
            </a:r>
          </a:p>
          <a:p>
            <a:r>
              <a:rPr lang="en-US" dirty="0" err="1"/>
              <a:t>wzhuang@us.ibm.com</a:t>
            </a:r>
            <a:endParaRPr lang="en-US" dirty="0"/>
          </a:p>
          <a:p>
            <a:r>
              <a:rPr lang="en-US" dirty="0"/>
              <a:t>IBM CODAIT</a:t>
            </a:r>
          </a:p>
          <a:p>
            <a:r>
              <a:rPr lang="en-US" dirty="0" err="1"/>
              <a:t>Github</a:t>
            </a:r>
            <a:r>
              <a:rPr lang="en-US" dirty="0"/>
              <a:t> id: adrian555</a:t>
            </a:r>
          </a:p>
        </p:txBody>
      </p:sp>
    </p:spTree>
    <p:extLst>
      <p:ext uri="{BB962C8B-B14F-4D97-AF65-F5344CB8AC3E}">
        <p14:creationId xmlns:p14="http://schemas.microsoft.com/office/powerpoint/2010/main" val="4266394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5E0A2-4FE0-794D-BF0D-18A2BCA2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 is merged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8E5F2-737E-1C47-92E9-49C3F3EA3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(automatically)</a:t>
            </a:r>
          </a:p>
          <a:p>
            <a:pPr lvl="1"/>
            <a:r>
              <a:rPr lang="en-US" dirty="0"/>
              <a:t>PR must be approved by at least one approver</a:t>
            </a:r>
          </a:p>
          <a:p>
            <a:pPr lvl="1"/>
            <a:r>
              <a:rPr lang="en-US" dirty="0"/>
              <a:t>Any branch conflict must be resolved by you</a:t>
            </a:r>
          </a:p>
          <a:p>
            <a:pPr lvl="1"/>
            <a:r>
              <a:rPr lang="en-US" dirty="0"/>
              <a:t>Pass all pre-submit test and other checks</a:t>
            </a:r>
          </a:p>
          <a:p>
            <a:pPr lvl="1"/>
            <a:r>
              <a:rPr lang="en-US" dirty="0"/>
              <a:t>Once merged, submitted commits will show up in commit history of the master repo</a:t>
            </a:r>
          </a:p>
          <a:p>
            <a:pPr lvl="1"/>
            <a:r>
              <a:rPr lang="en-US" dirty="0"/>
              <a:t>New features won’t show up until a new release is cut</a:t>
            </a:r>
          </a:p>
        </p:txBody>
      </p:sp>
    </p:spTree>
    <p:extLst>
      <p:ext uri="{BB962C8B-B14F-4D97-AF65-F5344CB8AC3E}">
        <p14:creationId xmlns:p14="http://schemas.microsoft.com/office/powerpoint/2010/main" val="50166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BA2D-24CF-F94A-9683-6454EA20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 ready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274D7-34CC-6D4A-A4D1-3F403E56B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Up to now, you</a:t>
            </a:r>
          </a:p>
          <a:p>
            <a:pPr lvl="1"/>
            <a:r>
              <a:rPr lang="en-US" dirty="0"/>
              <a:t>Know what the </a:t>
            </a:r>
            <a:r>
              <a:rPr lang="en-US" dirty="0" err="1"/>
              <a:t>Kubeflow</a:t>
            </a:r>
            <a:r>
              <a:rPr lang="en-US" dirty="0"/>
              <a:t> open source project is about</a:t>
            </a:r>
          </a:p>
          <a:p>
            <a:pPr lvl="1"/>
            <a:r>
              <a:rPr lang="en-US" dirty="0"/>
              <a:t>Identify the project/repo/area/code to contribute</a:t>
            </a:r>
          </a:p>
          <a:p>
            <a:pPr lvl="1"/>
            <a:r>
              <a:rPr lang="en-US" dirty="0"/>
              <a:t>Have the development environment set up</a:t>
            </a:r>
          </a:p>
          <a:p>
            <a:pPr lvl="2"/>
            <a:r>
              <a:rPr lang="en-US" dirty="0"/>
              <a:t>Git, Go tools and IDE</a:t>
            </a:r>
          </a:p>
          <a:p>
            <a:pPr lvl="1"/>
            <a:r>
              <a:rPr lang="en-US" dirty="0"/>
              <a:t>Have a cloud cluster to run tests</a:t>
            </a:r>
          </a:p>
          <a:p>
            <a:r>
              <a:rPr lang="en-US" dirty="0"/>
              <a:t>And, most important, you should</a:t>
            </a:r>
          </a:p>
          <a:p>
            <a:pPr lvl="1"/>
            <a:r>
              <a:rPr lang="en-US" dirty="0"/>
              <a:t>Follow the </a:t>
            </a:r>
            <a:r>
              <a:rPr lang="en-US" dirty="0" err="1"/>
              <a:t>Kubeflow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contributing guide </a:t>
            </a:r>
            <a:r>
              <a:rPr lang="en-US" dirty="0"/>
              <a:t>to</a:t>
            </a:r>
          </a:p>
          <a:p>
            <a:pPr lvl="2"/>
            <a:r>
              <a:rPr lang="en-US" dirty="0"/>
              <a:t>Sign the Contributor License Agreement (</a:t>
            </a:r>
            <a:r>
              <a:rPr lang="en-US" dirty="0">
                <a:hlinkClick r:id="rId3"/>
              </a:rPr>
              <a:t>CLA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Join the community</a:t>
            </a:r>
          </a:p>
          <a:p>
            <a:r>
              <a:rPr lang="en-US" dirty="0"/>
              <a:t>Move on to create Pull Request (PR)</a:t>
            </a:r>
          </a:p>
          <a:p>
            <a:pPr lvl="1"/>
            <a:r>
              <a:rPr lang="en-US" sz="1900" i="1" dirty="0">
                <a:solidFill>
                  <a:schemeClr val="accent1"/>
                </a:solidFill>
              </a:rPr>
              <a:t>Pull requests let you tell others about changes you've pushed to a branch in a repository on GitHub. Once a pull request is opened, you can discuss and review the potential changes with collaborators and add follow-up commits before your changes are merged into the base branch. --- </a:t>
            </a:r>
            <a:r>
              <a:rPr lang="en-US" sz="1900" i="1" dirty="0">
                <a:solidFill>
                  <a:schemeClr val="accent1"/>
                </a:solidFill>
                <a:hlinkClick r:id="rId4"/>
              </a:rPr>
              <a:t>About pull requests</a:t>
            </a:r>
            <a:endParaRPr lang="en-US" sz="19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16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BA2D-24CF-F94A-9683-6454EA20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Kubeflow</a:t>
            </a:r>
            <a:r>
              <a:rPr lang="en-US" dirty="0"/>
              <a:t> PR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274D7-34CC-6D4A-A4D1-3F403E56B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Pull requests are a collection of commits submitted to be merged into the main source repo</a:t>
            </a:r>
          </a:p>
          <a:p>
            <a:endParaRPr lang="en-US" sz="2000" dirty="0"/>
          </a:p>
          <a:p>
            <a:r>
              <a:rPr lang="en-US" dirty="0"/>
              <a:t>Four step process</a:t>
            </a:r>
          </a:p>
          <a:p>
            <a:pPr lvl="1"/>
            <a:r>
              <a:rPr lang="en-US" dirty="0"/>
              <a:t>Find and claim an issue to work on</a:t>
            </a:r>
          </a:p>
          <a:p>
            <a:pPr lvl="1"/>
            <a:r>
              <a:rPr lang="en-US" dirty="0"/>
              <a:t>Write codes + tests</a:t>
            </a:r>
          </a:p>
          <a:p>
            <a:pPr lvl="1"/>
            <a:r>
              <a:rPr lang="en-US" dirty="0"/>
              <a:t>Submit the patch for review</a:t>
            </a:r>
          </a:p>
          <a:p>
            <a:pPr lvl="1"/>
            <a:r>
              <a:rPr lang="en-US" dirty="0"/>
              <a:t>PR is merged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4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B5FD-C6C6-1F4D-A80A-2A7C7A2B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an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BC6C3-249B-7C48-B942-1453B491C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 items in </a:t>
            </a:r>
            <a:r>
              <a:rPr lang="en-US" dirty="0" err="1"/>
              <a:t>Kubeflow</a:t>
            </a:r>
            <a:r>
              <a:rPr lang="en-US" dirty="0"/>
              <a:t> are tracked on </a:t>
            </a:r>
            <a:r>
              <a:rPr lang="en-US" dirty="0" err="1"/>
              <a:t>Github</a:t>
            </a:r>
            <a:r>
              <a:rPr lang="en-US" dirty="0"/>
              <a:t> using issues</a:t>
            </a:r>
          </a:p>
          <a:p>
            <a:pPr lvl="1"/>
            <a:r>
              <a:rPr lang="en-US" dirty="0"/>
              <a:t>Each repository in </a:t>
            </a:r>
            <a:r>
              <a:rPr lang="en-US" dirty="0" err="1"/>
              <a:t>Kubeflow</a:t>
            </a:r>
            <a:r>
              <a:rPr lang="en-US" dirty="0"/>
              <a:t> org tracks its own issues, e.g.</a:t>
            </a:r>
          </a:p>
          <a:p>
            <a:pPr lvl="2"/>
            <a:r>
              <a:rPr lang="en-US" dirty="0">
                <a:hlinkClick r:id="rId2"/>
              </a:rPr>
              <a:t>https://github.com/kubeflow/kubeflow/issues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https://github.com/kubeflow/kfctl/issues</a:t>
            </a:r>
            <a:endParaRPr lang="en-US" dirty="0"/>
          </a:p>
          <a:p>
            <a:r>
              <a:rPr lang="en-US" dirty="0"/>
              <a:t>Helpful to attend the </a:t>
            </a:r>
            <a:r>
              <a:rPr lang="en-US" dirty="0" err="1"/>
              <a:t>Kubeflow</a:t>
            </a:r>
            <a:r>
              <a:rPr lang="en-US" dirty="0"/>
              <a:t> community meetings to stay up-to-date on areas to focus on</a:t>
            </a:r>
          </a:p>
          <a:p>
            <a:pPr lvl="1"/>
            <a:r>
              <a:rPr lang="en-US" dirty="0">
                <a:hlinkClick r:id="rId4"/>
              </a:rPr>
              <a:t>Community call calendar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Mailing list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Slack workspace</a:t>
            </a:r>
            <a:endParaRPr lang="en-US" dirty="0"/>
          </a:p>
          <a:p>
            <a:r>
              <a:rPr lang="en-US" dirty="0"/>
              <a:t>Read description, look at tag, etc. to find good first issues to start with</a:t>
            </a:r>
          </a:p>
          <a:p>
            <a:pPr lvl="1"/>
            <a:r>
              <a:rPr lang="en-US" dirty="0"/>
              <a:t>E.g. issues labeled </a:t>
            </a:r>
            <a:r>
              <a:rPr lang="en-US" b="1" dirty="0">
                <a:hlinkClick r:id="rId7"/>
              </a:rPr>
              <a:t>good first issue</a:t>
            </a:r>
            <a:r>
              <a:rPr lang="en-US" b="1" dirty="0"/>
              <a:t>, </a:t>
            </a:r>
            <a:r>
              <a:rPr lang="en-US" b="1" dirty="0">
                <a:hlinkClick r:id="rId8"/>
              </a:rPr>
              <a:t>help wanted</a:t>
            </a:r>
            <a:r>
              <a:rPr lang="en-US" b="1" dirty="0"/>
              <a:t>.</a:t>
            </a:r>
            <a:endParaRPr lang="en-US" dirty="0"/>
          </a:p>
          <a:p>
            <a:r>
              <a:rPr lang="en-US" dirty="0"/>
              <a:t>Open new issues</a:t>
            </a:r>
          </a:p>
        </p:txBody>
      </p:sp>
    </p:spTree>
    <p:extLst>
      <p:ext uri="{BB962C8B-B14F-4D97-AF65-F5344CB8AC3E}">
        <p14:creationId xmlns:p14="http://schemas.microsoft.com/office/powerpoint/2010/main" val="88771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4FB3-39C1-5A43-B088-8E2E6F84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an Issue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30B6B44-164D-FD4F-95C4-FE91915CE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47" y="1115394"/>
            <a:ext cx="10589777" cy="501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57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7F2E4-A636-0E48-9C77-0488CA46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Write codes +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015CD-9ED2-CC46-B48C-47B6E4579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09" y="1035698"/>
            <a:ext cx="11439331" cy="52811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Fork and Clone</a:t>
            </a:r>
          </a:p>
          <a:p>
            <a:pPr lvl="1"/>
            <a:r>
              <a:rPr lang="en-US" dirty="0"/>
              <a:t>Always fork from the master repo</a:t>
            </a:r>
          </a:p>
          <a:p>
            <a:pPr lvl="1"/>
            <a:r>
              <a:rPr lang="en-US" dirty="0"/>
              <a:t>Clone</a:t>
            </a:r>
          </a:p>
          <a:p>
            <a:pPr lvl="1"/>
            <a:r>
              <a:rPr lang="en-US" dirty="0"/>
              <a:t>Instead of working on master branch, create and checkout a new branch for each issue</a:t>
            </a:r>
          </a:p>
          <a:p>
            <a:r>
              <a:rPr lang="en-US" dirty="0"/>
              <a:t>Write codes with favorite IDEs, e.g.</a:t>
            </a:r>
          </a:p>
          <a:p>
            <a:pPr lvl="1"/>
            <a:r>
              <a:rPr lang="en-US" dirty="0">
                <a:hlinkClick r:id="rId2"/>
              </a:rPr>
              <a:t>Visual studio code</a:t>
            </a:r>
            <a:r>
              <a:rPr lang="en-US" dirty="0"/>
              <a:t>, good for Golang, Java, Python and more</a:t>
            </a:r>
          </a:p>
          <a:p>
            <a:pPr lvl="1"/>
            <a:r>
              <a:rPr lang="en-US" dirty="0">
                <a:hlinkClick r:id="rId3"/>
              </a:rPr>
              <a:t>PyCharm</a:t>
            </a:r>
            <a:r>
              <a:rPr lang="en-US" dirty="0"/>
              <a:t>, good for Python</a:t>
            </a:r>
          </a:p>
          <a:p>
            <a:pPr lvl="1"/>
            <a:r>
              <a:rPr lang="en-US" dirty="0"/>
              <a:t>Follow contribution guide, pay special attention to code style, conventions etc.</a:t>
            </a:r>
          </a:p>
          <a:p>
            <a:r>
              <a:rPr lang="en-US" dirty="0"/>
              <a:t>Tests</a:t>
            </a:r>
          </a:p>
          <a:p>
            <a:pPr lvl="1"/>
            <a:r>
              <a:rPr lang="en-US" dirty="0"/>
              <a:t>Write test cases, debug and test</a:t>
            </a:r>
          </a:p>
          <a:p>
            <a:pPr lvl="1"/>
            <a:r>
              <a:rPr lang="en-US" dirty="0"/>
              <a:t>New test cases may need to be pushed to the repo as well</a:t>
            </a:r>
          </a:p>
          <a:p>
            <a:pPr lvl="1"/>
            <a:r>
              <a:rPr lang="en-US" dirty="0"/>
              <a:t>Follow contribution guide to run other tests before PR submission</a:t>
            </a:r>
          </a:p>
          <a:p>
            <a:pPr lvl="2"/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dirty="0">
                <a:latin typeface="Courier" pitchFamily="2" charset="0"/>
              </a:rPr>
              <a:t>make test</a:t>
            </a:r>
            <a:r>
              <a:rPr lang="en-US" dirty="0"/>
              <a:t> is common for projects in </a:t>
            </a:r>
            <a:r>
              <a:rPr lang="en-US" dirty="0" err="1"/>
              <a:t>golang</a:t>
            </a:r>
            <a:endParaRPr lang="en-US" dirty="0">
              <a:latin typeface="Courier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0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D5B5-7061-D144-AEF4-F63DBE5D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Write codes + tests</a:t>
            </a:r>
          </a:p>
        </p:txBody>
      </p: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EEE3904D-19EB-D44D-AF25-AC9F752A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713" y="1055695"/>
            <a:ext cx="6766973" cy="525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83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39A7-E403-3F40-8DF7-ACED0282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Submit 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727D5-591D-214F-838A-55A470D56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and push to forked repo</a:t>
            </a:r>
          </a:p>
          <a:p>
            <a:pPr lvl="1"/>
            <a:r>
              <a:rPr lang="en-US" dirty="0"/>
              <a:t>Create upstream remote and merge with the latest upstream/master</a:t>
            </a:r>
          </a:p>
          <a:p>
            <a:pPr lvl="1"/>
            <a:r>
              <a:rPr lang="en-US" dirty="0"/>
              <a:t>Commit (and sign off) the code changes</a:t>
            </a:r>
          </a:p>
          <a:p>
            <a:pPr lvl="1"/>
            <a:r>
              <a:rPr lang="en-US" dirty="0"/>
              <a:t>Push to forked repo</a:t>
            </a:r>
          </a:p>
          <a:p>
            <a:r>
              <a:rPr lang="en-US" dirty="0"/>
              <a:t>Open PR against the master repo</a:t>
            </a:r>
          </a:p>
          <a:p>
            <a:pPr lvl="1"/>
            <a:r>
              <a:rPr lang="en-US" dirty="0"/>
              <a:t>Create pull request from browser navigating to the forked repo</a:t>
            </a:r>
          </a:p>
          <a:p>
            <a:pPr lvl="2"/>
            <a:r>
              <a:rPr lang="en-US" dirty="0"/>
              <a:t>E.g. </a:t>
            </a:r>
            <a:r>
              <a:rPr lang="en-US" dirty="0">
                <a:hlinkClick r:id="rId2"/>
              </a:rPr>
              <a:t>https://github.com/kubeflow/kfctl/compare/master...adrian555:update-README</a:t>
            </a:r>
            <a:endParaRPr lang="en-US" dirty="0"/>
          </a:p>
          <a:p>
            <a:pPr lvl="1"/>
            <a:r>
              <a:rPr lang="en-US" dirty="0"/>
              <a:t>Refer the issue this PR fixes in the description, if the PR is fixing an issue</a:t>
            </a:r>
          </a:p>
          <a:p>
            <a:r>
              <a:rPr lang="en-US" dirty="0"/>
              <a:t>Automated CI pipeline will run test suites against your submitted code</a:t>
            </a:r>
          </a:p>
          <a:p>
            <a:pPr lvl="1"/>
            <a:r>
              <a:rPr lang="en-US" dirty="0"/>
              <a:t>Unit tests</a:t>
            </a:r>
          </a:p>
          <a:p>
            <a:pPr lvl="1"/>
            <a:r>
              <a:rPr lang="en-US" dirty="0"/>
              <a:t>Integration tests</a:t>
            </a:r>
          </a:p>
          <a:p>
            <a:pPr lvl="1"/>
            <a:r>
              <a:rPr lang="en-US" dirty="0"/>
              <a:t>Code style &amp; formatting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22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BD8D6-3A4C-714A-ACC7-5C35D31E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 is merged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59C38-D115-FE4B-8DD0-BB6AB8E37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Kubeflow</a:t>
            </a:r>
            <a:r>
              <a:rPr lang="en-US" dirty="0"/>
              <a:t> members and contributors review the PR and comment</a:t>
            </a:r>
          </a:p>
          <a:p>
            <a:pPr lvl="1"/>
            <a:r>
              <a:rPr lang="en-US" sz="2000" dirty="0"/>
              <a:t>Code quality, Style changes, Functional changes, Correctness etc.</a:t>
            </a:r>
          </a:p>
          <a:p>
            <a:r>
              <a:rPr lang="en-US" dirty="0"/>
              <a:t>Address comments</a:t>
            </a:r>
          </a:p>
          <a:p>
            <a:pPr lvl="1"/>
            <a:r>
              <a:rPr lang="en-US" sz="2000" dirty="0"/>
              <a:t>Respond to comments</a:t>
            </a:r>
          </a:p>
          <a:p>
            <a:pPr lvl="1"/>
            <a:r>
              <a:rPr lang="en-US" sz="2000" dirty="0"/>
              <a:t>Make necessary code changes then commit and push</a:t>
            </a:r>
          </a:p>
          <a:p>
            <a:pPr lvl="1"/>
            <a:r>
              <a:rPr lang="en-US" sz="2000" dirty="0"/>
              <a:t>Resolve branch conflict</a:t>
            </a:r>
          </a:p>
          <a:p>
            <a:r>
              <a:rPr lang="en-US" dirty="0"/>
              <a:t>Two kinds of reviewers</a:t>
            </a:r>
          </a:p>
          <a:p>
            <a:pPr lvl="1"/>
            <a:r>
              <a:rPr lang="en-US" sz="2000" dirty="0"/>
              <a:t>Reviewers</a:t>
            </a:r>
          </a:p>
          <a:p>
            <a:pPr lvl="2"/>
            <a:r>
              <a:rPr lang="en-US" dirty="0"/>
              <a:t>Any member of </a:t>
            </a:r>
            <a:r>
              <a:rPr lang="en-US" dirty="0" err="1"/>
              <a:t>Kubeflow</a:t>
            </a:r>
            <a:r>
              <a:rPr lang="en-US" dirty="0"/>
              <a:t> org</a:t>
            </a:r>
          </a:p>
          <a:p>
            <a:pPr lvl="2"/>
            <a:r>
              <a:rPr lang="en-US" dirty="0"/>
              <a:t>Add </a:t>
            </a:r>
            <a:r>
              <a:rPr lang="en-US" b="1" dirty="0">
                <a:latin typeface="Courier" pitchFamily="2" charset="0"/>
              </a:rPr>
              <a:t>/</a:t>
            </a:r>
            <a:r>
              <a:rPr lang="en-US" b="1" dirty="0" err="1">
                <a:latin typeface="Courier" pitchFamily="2" charset="0"/>
              </a:rPr>
              <a:t>lgtm</a:t>
            </a:r>
            <a:r>
              <a:rPr lang="en-US" b="1" dirty="0">
                <a:latin typeface="Courier" pitchFamily="2" charset="0"/>
              </a:rPr>
              <a:t> </a:t>
            </a:r>
            <a:r>
              <a:rPr lang="en-US" dirty="0"/>
              <a:t>label once the reviewers approve</a:t>
            </a:r>
          </a:p>
          <a:p>
            <a:pPr lvl="1"/>
            <a:r>
              <a:rPr lang="en-US" sz="2000" dirty="0"/>
              <a:t>Approvers</a:t>
            </a:r>
          </a:p>
          <a:p>
            <a:pPr lvl="2"/>
            <a:r>
              <a:rPr lang="en-US" dirty="0"/>
              <a:t>Involved maintainers responsible for the code you’re changing</a:t>
            </a:r>
          </a:p>
          <a:p>
            <a:pPr lvl="2"/>
            <a:r>
              <a:rPr lang="en-US" dirty="0"/>
              <a:t>Add </a:t>
            </a:r>
            <a:r>
              <a:rPr lang="en-US" b="1" dirty="0">
                <a:latin typeface="Courier" pitchFamily="2" charset="0"/>
              </a:rPr>
              <a:t>/approve </a:t>
            </a:r>
            <a:r>
              <a:rPr lang="en-US" dirty="0"/>
              <a:t>label once the approver accept</a:t>
            </a:r>
          </a:p>
        </p:txBody>
      </p:sp>
    </p:spTree>
    <p:extLst>
      <p:ext uri="{BB962C8B-B14F-4D97-AF65-F5344CB8AC3E}">
        <p14:creationId xmlns:p14="http://schemas.microsoft.com/office/powerpoint/2010/main" val="3680455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6139</TotalTime>
  <Words>654</Words>
  <Application>Microsoft Macintosh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</vt:lpstr>
      <vt:lpstr>Office Theme</vt:lpstr>
      <vt:lpstr>Kubeflow PR workflow</vt:lpstr>
      <vt:lpstr>Get ready</vt:lpstr>
      <vt:lpstr>Kubeflow PR Workflow</vt:lpstr>
      <vt:lpstr>Find an Issue</vt:lpstr>
      <vt:lpstr>Find an Issue</vt:lpstr>
      <vt:lpstr>Write codes + tests</vt:lpstr>
      <vt:lpstr>Write codes + tests</vt:lpstr>
      <vt:lpstr>Submit PR</vt:lpstr>
      <vt:lpstr>PR is merged</vt:lpstr>
      <vt:lpstr>PR is merged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WEIQIANG ZHUANG</dc:creator>
  <cp:lastModifiedBy>WEIQIANG ZHUANG</cp:lastModifiedBy>
  <cp:revision>52</cp:revision>
  <dcterms:created xsi:type="dcterms:W3CDTF">2020-03-23T18:31:07Z</dcterms:created>
  <dcterms:modified xsi:type="dcterms:W3CDTF">2020-06-24T20:30:20Z</dcterms:modified>
</cp:coreProperties>
</file>