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sldIdLst>
    <p:sldId id="325" r:id="rId2"/>
    <p:sldId id="327" r:id="rId3"/>
    <p:sldId id="334" r:id="rId4"/>
    <p:sldId id="335" r:id="rId5"/>
    <p:sldId id="330" r:id="rId6"/>
    <p:sldId id="336" r:id="rId7"/>
    <p:sldId id="331" r:id="rId8"/>
    <p:sldId id="337" r:id="rId9"/>
    <p:sldId id="347" r:id="rId10"/>
    <p:sldId id="338" r:id="rId11"/>
    <p:sldId id="344" r:id="rId12"/>
    <p:sldId id="341" r:id="rId13"/>
    <p:sldId id="345" r:id="rId14"/>
    <p:sldId id="343" r:id="rId15"/>
    <p:sldId id="342" r:id="rId16"/>
    <p:sldId id="346" r:id="rId17"/>
  </p:sldIdLst>
  <p:sldSz cx="10058400" cy="7772400"/>
  <p:notesSz cx="6858000" cy="9144000"/>
  <p:defaultTextStyle>
    <a:lvl1pPr algn="ctr" defTabSz="584200">
      <a:defRPr sz="2800">
        <a:latin typeface="+mn-lt"/>
        <a:ea typeface="+mn-ea"/>
        <a:cs typeface="+mn-cs"/>
        <a:sym typeface="Helvetica Light"/>
      </a:defRPr>
    </a:lvl1pPr>
    <a:lvl2pPr indent="228600" algn="ctr" defTabSz="584200">
      <a:defRPr sz="2800">
        <a:latin typeface="+mn-lt"/>
        <a:ea typeface="+mn-ea"/>
        <a:cs typeface="+mn-cs"/>
        <a:sym typeface="Helvetica Light"/>
      </a:defRPr>
    </a:lvl2pPr>
    <a:lvl3pPr indent="457200" algn="ctr" defTabSz="584200">
      <a:defRPr sz="2800">
        <a:latin typeface="+mn-lt"/>
        <a:ea typeface="+mn-ea"/>
        <a:cs typeface="+mn-cs"/>
        <a:sym typeface="Helvetica Light"/>
      </a:defRPr>
    </a:lvl3pPr>
    <a:lvl4pPr indent="685800" algn="ctr" defTabSz="584200">
      <a:defRPr sz="2800">
        <a:latin typeface="+mn-lt"/>
        <a:ea typeface="+mn-ea"/>
        <a:cs typeface="+mn-cs"/>
        <a:sym typeface="Helvetica Light"/>
      </a:defRPr>
    </a:lvl4pPr>
    <a:lvl5pPr indent="914400" algn="ctr" defTabSz="584200">
      <a:defRPr sz="2800">
        <a:latin typeface="+mn-lt"/>
        <a:ea typeface="+mn-ea"/>
        <a:cs typeface="+mn-cs"/>
        <a:sym typeface="Helvetica Light"/>
      </a:defRPr>
    </a:lvl5pPr>
    <a:lvl6pPr indent="1143000" algn="ctr" defTabSz="584200">
      <a:defRPr sz="2800">
        <a:latin typeface="+mn-lt"/>
        <a:ea typeface="+mn-ea"/>
        <a:cs typeface="+mn-cs"/>
        <a:sym typeface="Helvetica Light"/>
      </a:defRPr>
    </a:lvl6pPr>
    <a:lvl7pPr indent="1371600" algn="ctr" defTabSz="584200">
      <a:defRPr sz="2800">
        <a:latin typeface="+mn-lt"/>
        <a:ea typeface="+mn-ea"/>
        <a:cs typeface="+mn-cs"/>
        <a:sym typeface="Helvetica Light"/>
      </a:defRPr>
    </a:lvl7pPr>
    <a:lvl8pPr indent="1600200" algn="ctr" defTabSz="584200">
      <a:defRPr sz="2800">
        <a:latin typeface="+mn-lt"/>
        <a:ea typeface="+mn-ea"/>
        <a:cs typeface="+mn-cs"/>
        <a:sym typeface="Helvetica Light"/>
      </a:defRPr>
    </a:lvl8pPr>
    <a:lvl9pPr indent="1828800" algn="ctr" defTabSz="584200">
      <a:defRPr sz="2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12" userDrawn="1">
          <p15:clr>
            <a:srgbClr val="A4A3A4"/>
          </p15:clr>
        </p15:guide>
        <p15:guide id="2" pos="4560" userDrawn="1">
          <p15:clr>
            <a:srgbClr val="A4A3A4"/>
          </p15:clr>
        </p15:guide>
        <p15:guide id="3" pos="1176" userDrawn="1">
          <p15:clr>
            <a:srgbClr val="A4A3A4"/>
          </p15:clr>
        </p15:guide>
        <p15:guide id="4" pos="1704" userDrawn="1">
          <p15:clr>
            <a:srgbClr val="A4A3A4"/>
          </p15:clr>
        </p15:guide>
        <p15:guide id="5" orient="horz" pos="4872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  <p15:guide id="7" orient="horz" pos="4896" userDrawn="1">
          <p15:clr>
            <a:srgbClr val="A4A3A4"/>
          </p15:clr>
        </p15:guide>
        <p15:guide id="8" orient="horz" pos="3000" userDrawn="1">
          <p15:clr>
            <a:srgbClr val="A4A3A4"/>
          </p15:clr>
        </p15:guide>
        <p15:guide id="9" orient="horz" userDrawn="1">
          <p15:clr>
            <a:srgbClr val="A4A3A4"/>
          </p15:clr>
        </p15:guide>
        <p15:guide id="10" orient="horz" pos="1320" userDrawn="1">
          <p15:clr>
            <a:srgbClr val="A4A3A4"/>
          </p15:clr>
        </p15:guide>
        <p15:guide id="11" pos="1368" userDrawn="1">
          <p15:clr>
            <a:srgbClr val="A4A3A4"/>
          </p15:clr>
        </p15:guide>
        <p15:guide id="12" pos="3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77BB"/>
    <a:srgbClr val="4E77B6"/>
    <a:srgbClr val="725097"/>
    <a:srgbClr val="196970"/>
    <a:srgbClr val="DDDDDD"/>
    <a:srgbClr val="8BC831"/>
    <a:srgbClr val="ECC01B"/>
    <a:srgbClr val="C6982C"/>
    <a:srgbClr val="A9226E"/>
    <a:srgbClr val="1A77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88"/>
    <p:restoredTop sz="94630" autoAdjust="0"/>
  </p:normalViewPr>
  <p:slideViewPr>
    <p:cSldViewPr snapToGrid="0">
      <p:cViewPr varScale="1">
        <p:scale>
          <a:sx n="137" d="100"/>
          <a:sy n="137" d="100"/>
        </p:scale>
        <p:origin x="-856" y="-120"/>
      </p:cViewPr>
      <p:guideLst>
        <p:guide orient="horz" pos="2112"/>
        <p:guide orient="horz" pos="4872"/>
        <p:guide orient="horz" pos="3864"/>
        <p:guide orient="horz" pos="4896"/>
        <p:guide orient="horz" pos="3000"/>
        <p:guide orient="horz"/>
        <p:guide orient="horz" pos="1320"/>
        <p:guide pos="4560"/>
        <p:guide pos="1176"/>
        <p:guide pos="1704"/>
        <p:guide pos="1368"/>
        <p:guide pos="35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58653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82265" y="1381422"/>
            <a:ext cx="8093870" cy="2553892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82265" y="4004071"/>
            <a:ext cx="8093870" cy="87421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4" name="Shape 34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5" name="Shape 35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36" name="Shape 36"/>
          <p:cNvSpPr/>
          <p:nvPr/>
        </p:nvSpPr>
        <p:spPr>
          <a:xfrm>
            <a:off x="5029200" y="2065265"/>
            <a:ext cx="5029200" cy="5102987"/>
          </a:xfrm>
          <a:prstGeom prst="rect">
            <a:avLst/>
          </a:prstGeom>
          <a:solidFill>
            <a:srgbClr val="FF7D8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FFA573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40" name="Shape 4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41" name="Shape 4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2" name="Shape 42"/>
          <p:cNvSpPr/>
          <p:nvPr/>
        </p:nvSpPr>
        <p:spPr>
          <a:xfrm>
            <a:off x="5029200" y="2065265"/>
            <a:ext cx="5029201" cy="5102987"/>
          </a:xfrm>
          <a:prstGeom prst="rect">
            <a:avLst/>
          </a:prstGeom>
          <a:solidFill>
            <a:srgbClr val="FF71D4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BA8FF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7" name="Shape 4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C8F08F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FDE87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50" name="Shape 5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982265" y="5310485"/>
            <a:ext cx="8093870" cy="11001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982265" y="6449913"/>
            <a:ext cx="8093870" cy="87421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82265" y="2609254"/>
            <a:ext cx="8093870" cy="25538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36699" y="605432"/>
            <a:ext cx="4125516" cy="3084315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 lvl="0">
              <a:defRPr sz="1800"/>
            </a:pPr>
            <a:r>
              <a:rPr sz="4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736699" y="3797796"/>
            <a:ext cx="4125516" cy="31727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4125516" cy="4862216"/>
          </a:xfrm>
          <a:prstGeom prst="rect">
            <a:avLst/>
          </a:prstGeom>
        </p:spPr>
        <p:txBody>
          <a:bodyPr/>
          <a:lstStyle>
            <a:lvl1pPr marL="269421" indent="-269421">
              <a:spcBef>
                <a:spcPts val="3200"/>
              </a:spcBef>
              <a:defRPr sz="2200"/>
            </a:lvl1pPr>
            <a:lvl2pPr marL="612321" indent="-269421">
              <a:spcBef>
                <a:spcPts val="3200"/>
              </a:spcBef>
              <a:defRPr sz="2200"/>
            </a:lvl2pPr>
            <a:lvl3pPr marL="955221" indent="-269421">
              <a:spcBef>
                <a:spcPts val="3200"/>
              </a:spcBef>
              <a:defRPr sz="2200"/>
            </a:lvl3pPr>
            <a:lvl4pPr marL="1298121" indent="-269421">
              <a:spcBef>
                <a:spcPts val="3200"/>
              </a:spcBef>
              <a:defRPr sz="2200"/>
            </a:lvl4pPr>
            <a:lvl5pPr marL="1641021" indent="-269421">
              <a:spcBef>
                <a:spcPts val="3200"/>
              </a:spcBef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6EEDD8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5596E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0" name="Shape 3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1" name="Shape 3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36699" y="458092"/>
            <a:ext cx="8585002" cy="16698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8585002" cy="48622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xmlns:p14="http://schemas.microsoft.com/office/powerpoint/2010/main" spd="med"/>
  <p:txStyles>
    <p:titleStyle>
      <a:lvl1pPr algn="ctr" defTabSz="584200">
        <a:defRPr sz="6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6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6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6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6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6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6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6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6200">
          <a:latin typeface="+mn-lt"/>
          <a:ea typeface="+mn-ea"/>
          <a:cs typeface="+mn-cs"/>
          <a:sym typeface="Helvetica Light"/>
        </a:defRPr>
      </a:lvl9pPr>
    </p:titleStyle>
    <p:bodyStyle>
      <a:lvl1pPr marL="345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1pPr>
      <a:lvl2pPr marL="790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2pPr>
      <a:lvl3pPr marL="1234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3pPr>
      <a:lvl4pPr marL="1679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4pPr>
      <a:lvl5pPr marL="2123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5pPr>
      <a:lvl6pPr marL="2568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6pPr>
      <a:lvl7pPr marL="3012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7pPr>
      <a:lvl8pPr marL="3457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8pPr>
      <a:lvl9pPr marL="3901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4.png"/><Relationship Id="rId7" Type="http://schemas.openxmlformats.org/officeDocument/2006/relationships/image" Target="../media/image19.png"/><Relationship Id="rId8" Type="http://schemas.openxmlformats.org/officeDocument/2006/relationships/image" Target="../media/image4.png"/><Relationship Id="rId9" Type="http://schemas.openxmlformats.org/officeDocument/2006/relationships/image" Target="../media/image20.emf"/><Relationship Id="rId10" Type="http://schemas.openxmlformats.org/officeDocument/2006/relationships/image" Target="../media/image26.png"/><Relationship Id="rId11" Type="http://schemas.openxmlformats.org/officeDocument/2006/relationships/image" Target="../media/image27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4.png"/><Relationship Id="rId7" Type="http://schemas.openxmlformats.org/officeDocument/2006/relationships/image" Target="../media/image19.png"/><Relationship Id="rId8" Type="http://schemas.openxmlformats.org/officeDocument/2006/relationships/image" Target="../media/image4.png"/><Relationship Id="rId9" Type="http://schemas.openxmlformats.org/officeDocument/2006/relationships/image" Target="../media/image20.emf"/><Relationship Id="rId10" Type="http://schemas.openxmlformats.org/officeDocument/2006/relationships/image" Target="../media/image26.png"/><Relationship Id="rId11" Type="http://schemas.openxmlformats.org/officeDocument/2006/relationships/image" Target="../media/image27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7.png"/><Relationship Id="rId5" Type="http://schemas.openxmlformats.org/officeDocument/2006/relationships/image" Target="../media/image14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4.png"/><Relationship Id="rId7" Type="http://schemas.openxmlformats.org/officeDocument/2006/relationships/image" Target="../media/image19.png"/><Relationship Id="rId8" Type="http://schemas.openxmlformats.org/officeDocument/2006/relationships/image" Target="../media/image4.png"/><Relationship Id="rId9" Type="http://schemas.openxmlformats.org/officeDocument/2006/relationships/image" Target="../media/image20.emf"/><Relationship Id="rId10" Type="http://schemas.openxmlformats.org/officeDocument/2006/relationships/image" Target="../media/image26.png"/><Relationship Id="rId11" Type="http://schemas.openxmlformats.org/officeDocument/2006/relationships/image" Target="../media/image27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4.png"/><Relationship Id="rId7" Type="http://schemas.openxmlformats.org/officeDocument/2006/relationships/image" Target="../media/image19.png"/><Relationship Id="rId8" Type="http://schemas.openxmlformats.org/officeDocument/2006/relationships/image" Target="../media/image4.png"/><Relationship Id="rId9" Type="http://schemas.openxmlformats.org/officeDocument/2006/relationships/image" Target="../media/image20.emf"/><Relationship Id="rId10" Type="http://schemas.openxmlformats.org/officeDocument/2006/relationships/image" Target="../media/image26.png"/><Relationship Id="rId11" Type="http://schemas.openxmlformats.org/officeDocument/2006/relationships/image" Target="../media/image27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4.png"/><Relationship Id="rId7" Type="http://schemas.openxmlformats.org/officeDocument/2006/relationships/image" Target="../media/image19.png"/><Relationship Id="rId8" Type="http://schemas.openxmlformats.org/officeDocument/2006/relationships/image" Target="../media/image4.png"/><Relationship Id="rId9" Type="http://schemas.openxmlformats.org/officeDocument/2006/relationships/image" Target="../media/image20.emf"/><Relationship Id="rId10" Type="http://schemas.openxmlformats.org/officeDocument/2006/relationships/image" Target="../media/image26.png"/><Relationship Id="rId11" Type="http://schemas.openxmlformats.org/officeDocument/2006/relationships/image" Target="../media/image27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4.png"/><Relationship Id="rId7" Type="http://schemas.openxmlformats.org/officeDocument/2006/relationships/image" Target="../media/image19.png"/><Relationship Id="rId8" Type="http://schemas.openxmlformats.org/officeDocument/2006/relationships/image" Target="../media/image4.png"/><Relationship Id="rId9" Type="http://schemas.openxmlformats.org/officeDocument/2006/relationships/image" Target="../media/image20.emf"/><Relationship Id="rId10" Type="http://schemas.openxmlformats.org/officeDocument/2006/relationships/image" Target="../media/image26.png"/><Relationship Id="rId11" Type="http://schemas.openxmlformats.org/officeDocument/2006/relationships/image" Target="../media/image27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1.png"/><Relationship Id="rId5" Type="http://schemas.openxmlformats.org/officeDocument/2006/relationships/image" Target="../media/image22.emf"/><Relationship Id="rId6" Type="http://schemas.openxmlformats.org/officeDocument/2006/relationships/image" Target="../media/image4.png"/><Relationship Id="rId7" Type="http://schemas.openxmlformats.org/officeDocument/2006/relationships/image" Target="../media/image7.png"/><Relationship Id="rId8" Type="http://schemas.openxmlformats.org/officeDocument/2006/relationships/image" Target="../media/image6.png"/><Relationship Id="rId9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1.png"/><Relationship Id="rId5" Type="http://schemas.openxmlformats.org/officeDocument/2006/relationships/image" Target="../media/image22.emf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4.png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7.png"/><Relationship Id="rId6" Type="http://schemas.openxmlformats.org/officeDocument/2006/relationships/image" Target="../media/image23.png"/><Relationship Id="rId7" Type="http://schemas.openxmlformats.org/officeDocument/2006/relationships/image" Target="../media/image6.png"/><Relationship Id="rId8" Type="http://schemas.openxmlformats.org/officeDocument/2006/relationships/image" Target="../media/image19.png"/><Relationship Id="rId9" Type="http://schemas.openxmlformats.org/officeDocument/2006/relationships/image" Target="../media/image4.png"/><Relationship Id="rId10" Type="http://schemas.openxmlformats.org/officeDocument/2006/relationships/image" Target="../media/image20.emf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.png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png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openxmlformats.org/officeDocument/2006/relationships/image" Target="../media/image23.png"/><Relationship Id="rId6" Type="http://schemas.openxmlformats.org/officeDocument/2006/relationships/image" Target="../media/image6.png"/><Relationship Id="rId7" Type="http://schemas.openxmlformats.org/officeDocument/2006/relationships/image" Target="../media/image19.png"/><Relationship Id="rId8" Type="http://schemas.openxmlformats.org/officeDocument/2006/relationships/image" Target="../media/image4.png"/><Relationship Id="rId9" Type="http://schemas.openxmlformats.org/officeDocument/2006/relationships/image" Target="../media/image20.emf"/><Relationship Id="rId10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9.png"/><Relationship Id="rId8" Type="http://schemas.openxmlformats.org/officeDocument/2006/relationships/image" Target="../media/image4.png"/><Relationship Id="rId9" Type="http://schemas.openxmlformats.org/officeDocument/2006/relationships/image" Target="../media/image20.emf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4.png"/><Relationship Id="rId7" Type="http://schemas.openxmlformats.org/officeDocument/2006/relationships/image" Target="../media/image19.png"/><Relationship Id="rId8" Type="http://schemas.openxmlformats.org/officeDocument/2006/relationships/image" Target="../media/image4.png"/><Relationship Id="rId9" Type="http://schemas.openxmlformats.org/officeDocument/2006/relationships/image" Target="../media/image20.emf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63"/>
          <p:cNvSpPr/>
          <p:nvPr/>
        </p:nvSpPr>
        <p:spPr>
          <a:xfrm>
            <a:off x="205499" y="166838"/>
            <a:ext cx="75241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chemeClr val="tx1"/>
                </a:solidFill>
                <a:latin typeface="Arial"/>
                <a:cs typeface="Arial"/>
              </a:rPr>
              <a:t>Internet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" name="Shape 64"/>
          <p:cNvSpPr/>
          <p:nvPr/>
        </p:nvSpPr>
        <p:spPr>
          <a:xfrm>
            <a:off x="1979114" y="155452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 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4" name="Shape 62"/>
          <p:cNvSpPr/>
          <p:nvPr/>
        </p:nvSpPr>
        <p:spPr>
          <a:xfrm flipV="1">
            <a:off x="1848138" y="89918"/>
            <a:ext cx="0" cy="756446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2127" y="387012"/>
            <a:ext cx="1269774" cy="1207326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474" y="2828178"/>
            <a:ext cx="991378" cy="937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1888" y="1774092"/>
            <a:ext cx="819405" cy="7866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0415" y="570793"/>
            <a:ext cx="692338" cy="8274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638" y="691120"/>
            <a:ext cx="803034" cy="7019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8491" y="153241"/>
            <a:ext cx="1098574" cy="9961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1551" y="1849548"/>
            <a:ext cx="687191" cy="68719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84622" y="668914"/>
            <a:ext cx="659070" cy="6955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94533" y="1581652"/>
            <a:ext cx="493198" cy="43906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75669" y="6494968"/>
            <a:ext cx="1056452" cy="101803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7618" y="1869493"/>
            <a:ext cx="648599" cy="67439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03444" y="3970076"/>
            <a:ext cx="904187" cy="101721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11223" y="1382140"/>
            <a:ext cx="1181319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Game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Vue.js Web App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39053" y="1822022"/>
            <a:ext cx="697633" cy="697633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720" y="2945845"/>
            <a:ext cx="819405" cy="786629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92200" y="593242"/>
            <a:ext cx="1246690" cy="2280302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77523" y="2546143"/>
            <a:ext cx="106228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TensorFlow.js</a:t>
            </a:r>
          </a:p>
        </p:txBody>
      </p:sp>
      <p:sp>
        <p:nvSpPr>
          <p:cNvPr id="112" name="Shape 64"/>
          <p:cNvSpPr/>
          <p:nvPr/>
        </p:nvSpPr>
        <p:spPr>
          <a:xfrm>
            <a:off x="1955586" y="728616"/>
            <a:ext cx="1235978" cy="83099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dirty="0">
                <a:solidFill>
                  <a:srgbClr val="000000"/>
                </a:solidFill>
                <a:latin typeface="Arial"/>
                <a:cs typeface="Arial"/>
              </a:rPr>
              <a:t>Serverless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endParaRPr lang="de-DE" sz="1400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100" b="0" dirty="0">
                <a:solidFill>
                  <a:srgbClr val="000000"/>
                </a:solidFill>
                <a:latin typeface="Arial"/>
                <a:cs typeface="Arial"/>
              </a:rPr>
              <a:t>Web app resources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100" b="0" dirty="0">
                <a:solidFill>
                  <a:srgbClr val="000000"/>
                </a:solidFill>
                <a:latin typeface="Arial"/>
                <a:cs typeface="Arial"/>
              </a:rPr>
              <a:t>and security</a:t>
            </a:r>
            <a:endParaRPr sz="1100" b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646447" y="7422717"/>
            <a:ext cx="1611600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Watson Studio</a:t>
            </a:r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81264" y="6721249"/>
            <a:ext cx="648599" cy="674396"/>
          </a:xfrm>
          <a:prstGeom prst="rect">
            <a:avLst/>
          </a:prstGeom>
        </p:spPr>
      </p:pic>
      <p:sp>
        <p:nvSpPr>
          <p:cNvPr id="116" name="TextBox 115"/>
          <p:cNvSpPr txBox="1"/>
          <p:nvPr/>
        </p:nvSpPr>
        <p:spPr>
          <a:xfrm>
            <a:off x="6369710" y="7416435"/>
            <a:ext cx="106228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TensorFlow.js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1854083" y="6519953"/>
            <a:ext cx="5784739" cy="0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3" name="TextBox 112"/>
          <p:cNvSpPr txBox="1"/>
          <p:nvPr/>
        </p:nvSpPr>
        <p:spPr>
          <a:xfrm>
            <a:off x="7317981" y="3678500"/>
            <a:ext cx="737736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Secure 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Gateway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sp>
        <p:nvSpPr>
          <p:cNvPr id="118" name="Shape 66"/>
          <p:cNvSpPr/>
          <p:nvPr/>
        </p:nvSpPr>
        <p:spPr>
          <a:xfrm flipV="1">
            <a:off x="7638504" y="4115618"/>
            <a:ext cx="0" cy="355628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120" name="Shape 64"/>
          <p:cNvSpPr/>
          <p:nvPr/>
        </p:nvSpPr>
        <p:spPr>
          <a:xfrm>
            <a:off x="1954585" y="6662133"/>
            <a:ext cx="1347224" cy="67710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0" dirty="0">
                <a:solidFill>
                  <a:srgbClr val="000000"/>
                </a:solidFill>
                <a:latin typeface="Arial"/>
                <a:cs typeface="Arial"/>
              </a:rPr>
              <a:t>Watson Studio 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endParaRPr lang="de-DE" sz="1600" b="0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100" b="0" dirty="0">
                <a:solidFill>
                  <a:srgbClr val="000000"/>
                </a:solidFill>
                <a:latin typeface="Arial"/>
                <a:cs typeface="Arial"/>
              </a:rPr>
              <a:t>AI Training</a:t>
            </a:r>
            <a:endParaRPr sz="1100" b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499089" y="1330413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Object Storage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293534" y="2511188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Cloudant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857379" y="2534036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Functions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3240008" y="2545643"/>
            <a:ext cx="166403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Lite API Management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4848096" y="1325453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App ID</a:t>
            </a:r>
          </a:p>
        </p:txBody>
      </p:sp>
      <p:cxnSp>
        <p:nvCxnSpPr>
          <p:cNvPr id="129" name="Straight Connector 128"/>
          <p:cNvCxnSpPr/>
          <p:nvPr/>
        </p:nvCxnSpPr>
        <p:spPr>
          <a:xfrm>
            <a:off x="1854083" y="5427923"/>
            <a:ext cx="5775468" cy="0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0" name="TextBox 129"/>
          <p:cNvSpPr txBox="1"/>
          <p:nvPr/>
        </p:nvSpPr>
        <p:spPr>
          <a:xfrm>
            <a:off x="3554240" y="3672436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API Connect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8706618" y="4632865"/>
            <a:ext cx="737736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Couch</a:t>
            </a:r>
            <a:r>
              <a:rPr kumimoji="0" lang="en-US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DB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8428028" y="3602945"/>
            <a:ext cx="1211956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Node.js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sp>
        <p:nvSpPr>
          <p:cNvPr id="23" name="Shape 65"/>
          <p:cNvSpPr/>
          <p:nvPr/>
        </p:nvSpPr>
        <p:spPr>
          <a:xfrm>
            <a:off x="7770568" y="168153"/>
            <a:ext cx="1755689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 Private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711" y="4282436"/>
            <a:ext cx="803034" cy="701972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315296" y="4973456"/>
            <a:ext cx="1181319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Highscores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Vue.js Web App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96273" y="4152697"/>
            <a:ext cx="1246690" cy="2363698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1848885" y="1705730"/>
            <a:ext cx="5775468" cy="0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5" name="Shape 64"/>
          <p:cNvSpPr/>
          <p:nvPr/>
        </p:nvSpPr>
        <p:spPr>
          <a:xfrm>
            <a:off x="1959659" y="1835765"/>
            <a:ext cx="969216" cy="6309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dirty="0">
                <a:solidFill>
                  <a:srgbClr val="000000"/>
                </a:solidFill>
                <a:latin typeface="Arial"/>
                <a:cs typeface="Arial"/>
              </a:rPr>
              <a:t>Serverless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endParaRPr lang="de-DE" sz="1400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100" b="0" dirty="0">
                <a:solidFill>
                  <a:srgbClr val="000000"/>
                </a:solidFill>
                <a:latin typeface="Arial"/>
                <a:cs typeface="Arial"/>
              </a:rPr>
              <a:t>Tweets</a:t>
            </a:r>
            <a:endParaRPr sz="1100" b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1858156" y="2855139"/>
            <a:ext cx="5775468" cy="0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7" name="Shape 64"/>
          <p:cNvSpPr/>
          <p:nvPr/>
        </p:nvSpPr>
        <p:spPr>
          <a:xfrm>
            <a:off x="1973003" y="3017070"/>
            <a:ext cx="1049466" cy="6309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dirty="0">
                <a:solidFill>
                  <a:srgbClr val="000000"/>
                </a:solidFill>
                <a:latin typeface="Arial"/>
                <a:cs typeface="Arial"/>
              </a:rPr>
              <a:t>Kubernetes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endParaRPr lang="de-DE" sz="1400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100" b="0" dirty="0">
                <a:solidFill>
                  <a:srgbClr val="000000"/>
                </a:solidFill>
                <a:latin typeface="Arial"/>
                <a:cs typeface="Arial"/>
              </a:rPr>
              <a:t>Users</a:t>
            </a:r>
            <a:endParaRPr sz="1100" b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4" name="Shape 66"/>
          <p:cNvSpPr/>
          <p:nvPr/>
        </p:nvSpPr>
        <p:spPr>
          <a:xfrm flipV="1">
            <a:off x="7632198" y="89918"/>
            <a:ext cx="0" cy="2829946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cxnSp>
        <p:nvCxnSpPr>
          <p:cNvPr id="78" name="Straight Connector 77"/>
          <p:cNvCxnSpPr/>
          <p:nvPr/>
        </p:nvCxnSpPr>
        <p:spPr>
          <a:xfrm>
            <a:off x="1867426" y="4152857"/>
            <a:ext cx="5775468" cy="0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9" name="Shape 64"/>
          <p:cNvSpPr/>
          <p:nvPr/>
        </p:nvSpPr>
        <p:spPr>
          <a:xfrm>
            <a:off x="1977076" y="4318877"/>
            <a:ext cx="1345821" cy="6309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dirty="0">
                <a:solidFill>
                  <a:srgbClr val="000000"/>
                </a:solidFill>
                <a:latin typeface="Arial"/>
                <a:cs typeface="Arial"/>
              </a:rPr>
              <a:t>Cloud Foundry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endParaRPr lang="de-DE" sz="1400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100" b="0" dirty="0">
                <a:solidFill>
                  <a:srgbClr val="000000"/>
                </a:solidFill>
                <a:latin typeface="Arial"/>
                <a:cs typeface="Arial"/>
              </a:rPr>
              <a:t>Scores</a:t>
            </a:r>
            <a:endParaRPr sz="1100" b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0" name="Shape 64"/>
          <p:cNvSpPr/>
          <p:nvPr/>
        </p:nvSpPr>
        <p:spPr>
          <a:xfrm>
            <a:off x="1971879" y="5592874"/>
            <a:ext cx="1358645" cy="6309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dirty="0">
                <a:solidFill>
                  <a:srgbClr val="000000"/>
                </a:solidFill>
                <a:latin typeface="Arial"/>
                <a:cs typeface="Arial"/>
              </a:rPr>
              <a:t>Cloud Foundry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endParaRPr lang="de-DE" sz="1400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100" dirty="0">
                <a:solidFill>
                  <a:srgbClr val="000000"/>
                </a:solidFill>
                <a:latin typeface="Arial"/>
                <a:cs typeface="Arial"/>
              </a:rPr>
              <a:t>Web app resources</a:t>
            </a:r>
            <a:endParaRPr sz="1100" b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047" y="4262382"/>
            <a:ext cx="819405" cy="786629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80212" y="4310312"/>
            <a:ext cx="697633" cy="697633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6334693" y="4999478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Cloudant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281167" y="5033933"/>
            <a:ext cx="166403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API Connect</a:t>
            </a:r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90648" y="4158842"/>
            <a:ext cx="880928" cy="880928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4610902" y="4935570"/>
            <a:ext cx="1764913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Cloud Foundry</a:t>
            </a:r>
          </a:p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Enterprise Environment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715463" y="5451366"/>
            <a:ext cx="880928" cy="880928"/>
          </a:xfrm>
          <a:prstGeom prst="rect">
            <a:avLst/>
          </a:prstGeom>
        </p:spPr>
      </p:pic>
      <p:sp>
        <p:nvSpPr>
          <p:cNvPr id="108" name="TextBox 107"/>
          <p:cNvSpPr txBox="1"/>
          <p:nvPr/>
        </p:nvSpPr>
        <p:spPr>
          <a:xfrm>
            <a:off x="3335717" y="6199930"/>
            <a:ext cx="176491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Cloud Foundry</a:t>
            </a:r>
          </a:p>
        </p:txBody>
      </p:sp>
      <p:cxnSp>
        <p:nvCxnSpPr>
          <p:cNvPr id="109" name="Straight Connector 108"/>
          <p:cNvCxnSpPr>
            <a:stCxn id="27" idx="3"/>
          </p:cNvCxnSpPr>
          <p:nvPr/>
        </p:nvCxnSpPr>
        <p:spPr>
          <a:xfrm flipV="1">
            <a:off x="1538890" y="1390411"/>
            <a:ext cx="315193" cy="342982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0" name="Straight Connector 109"/>
          <p:cNvCxnSpPr>
            <a:stCxn id="27" idx="3"/>
          </p:cNvCxnSpPr>
          <p:nvPr/>
        </p:nvCxnSpPr>
        <p:spPr>
          <a:xfrm>
            <a:off x="1538890" y="1733393"/>
            <a:ext cx="315193" cy="639576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" name="Straight Connector 110"/>
          <p:cNvCxnSpPr>
            <a:stCxn id="27" idx="3"/>
          </p:cNvCxnSpPr>
          <p:nvPr/>
        </p:nvCxnSpPr>
        <p:spPr>
          <a:xfrm>
            <a:off x="1538890" y="1733393"/>
            <a:ext cx="305923" cy="1826060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7" name="Straight Connector 116"/>
          <p:cNvCxnSpPr>
            <a:stCxn id="27" idx="3"/>
          </p:cNvCxnSpPr>
          <p:nvPr/>
        </p:nvCxnSpPr>
        <p:spPr>
          <a:xfrm>
            <a:off x="1538890" y="1733393"/>
            <a:ext cx="296652" cy="3123778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9" name="Straight Connector 118"/>
          <p:cNvCxnSpPr>
            <a:stCxn id="66" idx="3"/>
          </p:cNvCxnSpPr>
          <p:nvPr/>
        </p:nvCxnSpPr>
        <p:spPr>
          <a:xfrm flipV="1">
            <a:off x="1542963" y="4866440"/>
            <a:ext cx="292579" cy="468106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3" name="Straight Connector 122"/>
          <p:cNvCxnSpPr>
            <a:stCxn id="66" idx="3"/>
          </p:cNvCxnSpPr>
          <p:nvPr/>
        </p:nvCxnSpPr>
        <p:spPr>
          <a:xfrm>
            <a:off x="1542963" y="5334546"/>
            <a:ext cx="301850" cy="764726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482428" y="2984011"/>
            <a:ext cx="1047556" cy="64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082480"/>
      </p:ext>
    </p:extLst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xmlns="" id="{DD3A4E38-E7B5-F444-A041-B81D31F9BE1A}"/>
              </a:ext>
            </a:extLst>
          </p:cNvPr>
          <p:cNvSpPr/>
          <p:nvPr/>
        </p:nvSpPr>
        <p:spPr>
          <a:xfrm>
            <a:off x="7766704" y="1755714"/>
            <a:ext cx="1748488" cy="5288302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xmlns="" id="{3C097F3C-09AD-4C48-89F5-8F6682E2A9C7}"/>
              </a:ext>
            </a:extLst>
          </p:cNvPr>
          <p:cNvSpPr/>
          <p:nvPr/>
        </p:nvSpPr>
        <p:spPr>
          <a:xfrm>
            <a:off x="7882625" y="2092345"/>
            <a:ext cx="1461051" cy="1427487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xmlns="" id="{A4F70669-E49F-6042-AC95-A1CF22FC2F0E}"/>
              </a:ext>
            </a:extLst>
          </p:cNvPr>
          <p:cNvSpPr/>
          <p:nvPr/>
        </p:nvSpPr>
        <p:spPr>
          <a:xfrm>
            <a:off x="2173070" y="673075"/>
            <a:ext cx="1461051" cy="947474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B3EF6D8D-E093-9C43-8F06-6465AF5A1A76}"/>
              </a:ext>
            </a:extLst>
          </p:cNvPr>
          <p:cNvCxnSpPr>
            <a:cxnSpLocks/>
            <a:stCxn id="132" idx="2"/>
            <a:endCxn id="104" idx="0"/>
          </p:cNvCxnSpPr>
          <p:nvPr/>
        </p:nvCxnSpPr>
        <p:spPr>
          <a:xfrm flipH="1">
            <a:off x="2897684" y="1620549"/>
            <a:ext cx="5912" cy="2048795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xmlns="" id="{416C123A-D118-B348-B68E-4541B0A407FB}"/>
              </a:ext>
            </a:extLst>
          </p:cNvPr>
          <p:cNvSpPr/>
          <p:nvPr/>
        </p:nvSpPr>
        <p:spPr>
          <a:xfrm>
            <a:off x="2042204" y="2740391"/>
            <a:ext cx="1740248" cy="4338177"/>
          </a:xfrm>
          <a:prstGeom prst="rect">
            <a:avLst/>
          </a:prstGeom>
          <a:solidFill>
            <a:schemeClr val="accent1">
              <a:lumMod val="20000"/>
              <a:lumOff val="80000"/>
              <a:alpha val="23000"/>
            </a:scheme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xmlns="" id="{8AC6BC2D-6C06-F541-9BC0-006845DF1EA7}"/>
              </a:ext>
            </a:extLst>
          </p:cNvPr>
          <p:cNvCxnSpPr>
            <a:cxnSpLocks/>
            <a:stCxn id="106" idx="0"/>
            <a:endCxn id="102" idx="2"/>
          </p:cNvCxnSpPr>
          <p:nvPr/>
        </p:nvCxnSpPr>
        <p:spPr>
          <a:xfrm flipH="1">
            <a:off x="2881530" y="4270893"/>
            <a:ext cx="14876" cy="747387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xmlns="" id="{89D06888-A322-F944-B8CD-1354DB6E9863}"/>
              </a:ext>
            </a:extLst>
          </p:cNvPr>
          <p:cNvSpPr/>
          <p:nvPr/>
        </p:nvSpPr>
        <p:spPr>
          <a:xfrm>
            <a:off x="2157604" y="3340537"/>
            <a:ext cx="1462598" cy="1344341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xmlns="" id="{C6F860F7-F7BF-E549-968B-81EB1B326379}"/>
              </a:ext>
            </a:extLst>
          </p:cNvPr>
          <p:cNvSpPr/>
          <p:nvPr/>
        </p:nvSpPr>
        <p:spPr>
          <a:xfrm>
            <a:off x="6186048" y="2725201"/>
            <a:ext cx="1387724" cy="4318814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xmlns="" id="{52568BAA-8263-FC4A-AB69-A9AE503EA338}"/>
              </a:ext>
            </a:extLst>
          </p:cNvPr>
          <p:cNvSpPr/>
          <p:nvPr/>
        </p:nvSpPr>
        <p:spPr>
          <a:xfrm>
            <a:off x="3878790" y="2725201"/>
            <a:ext cx="2118018" cy="4338177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 dirty="0">
              <a:solidFill>
                <a:srgbClr val="4277BB"/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582" y="3882193"/>
            <a:ext cx="376444" cy="468464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962939E0-A05A-3A44-9ADE-6B594560263B}"/>
              </a:ext>
            </a:extLst>
          </p:cNvPr>
          <p:cNvSpPr/>
          <p:nvPr/>
        </p:nvSpPr>
        <p:spPr>
          <a:xfrm>
            <a:off x="2125712" y="4989942"/>
            <a:ext cx="1511646" cy="1913288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7860990" y="3557889"/>
            <a:ext cx="1411144" cy="1261229"/>
            <a:chOff x="1818501" y="1938383"/>
            <a:chExt cx="1411144" cy="1261229"/>
          </a:xfrm>
        </p:grpSpPr>
        <p:sp>
          <p:nvSpPr>
            <p:cNvPr id="98" name="Shape 541"/>
            <p:cNvSpPr/>
            <p:nvPr/>
          </p:nvSpPr>
          <p:spPr>
            <a:xfrm>
              <a:off x="2170452" y="1938383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" name="Shape 547"/>
            <p:cNvSpPr/>
            <p:nvPr/>
          </p:nvSpPr>
          <p:spPr>
            <a:xfrm>
              <a:off x="1818501" y="2645614"/>
              <a:ext cx="1411144" cy="55399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Cloud Foundry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Node.js Buildpack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Scores Core Service</a:t>
              </a:r>
              <a:endParaRPr sz="1200" b="0" dirty="0">
                <a:latin typeface="Arial"/>
                <a:cs typeface="Arial"/>
              </a:endParaRPr>
            </a:p>
          </p:txBody>
        </p:sp>
        <p:pic>
          <p:nvPicPr>
            <p:cNvPr id="101" name="i_js_50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278501" y="2046432"/>
              <a:ext cx="491134" cy="491134"/>
            </a:xfrm>
            <a:prstGeom prst="rect">
              <a:avLst/>
            </a:prstGeom>
            <a:ln w="3175">
              <a:miter lim="400000"/>
            </a:ln>
          </p:spPr>
        </p:pic>
      </p:grpSp>
      <p:pic>
        <p:nvPicPr>
          <p:cNvPr id="104" name="Picture 1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167" y="3669344"/>
            <a:ext cx="803034" cy="701972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2233830" y="4270893"/>
            <a:ext cx="1325151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High Score </a:t>
            </a:r>
            <a:b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</a:b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Client</a:t>
            </a:r>
          </a:p>
        </p:txBody>
      </p:sp>
      <p:sp>
        <p:nvSpPr>
          <p:cNvPr id="111" name="Shape 63"/>
          <p:cNvSpPr/>
          <p:nvPr/>
        </p:nvSpPr>
        <p:spPr>
          <a:xfrm>
            <a:off x="214871" y="407780"/>
            <a:ext cx="820738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chemeClr val="tx1"/>
                </a:solidFill>
                <a:latin typeface="Arial"/>
                <a:cs typeface="Arial"/>
              </a:rPr>
              <a:t>Browser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2" name="Shape 64"/>
          <p:cNvSpPr/>
          <p:nvPr/>
        </p:nvSpPr>
        <p:spPr>
          <a:xfrm>
            <a:off x="2212507" y="407780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 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3" name="Shape 62"/>
          <p:cNvSpPr/>
          <p:nvPr/>
        </p:nvSpPr>
        <p:spPr>
          <a:xfrm flipV="1">
            <a:off x="1752010" y="407780"/>
            <a:ext cx="1079" cy="649545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7390" y="336826"/>
            <a:ext cx="1098574" cy="996165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1493" y="5869966"/>
            <a:ext cx="697633" cy="697633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7936348" y="6639217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Cloudant</a:t>
            </a:r>
          </a:p>
        </p:txBody>
      </p:sp>
      <p:pic>
        <p:nvPicPr>
          <p:cNvPr id="164" name="Picture 1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167" y="856032"/>
            <a:ext cx="803034" cy="701972"/>
          </a:xfrm>
          <a:prstGeom prst="rect">
            <a:avLst/>
          </a:prstGeom>
        </p:spPr>
      </p:pic>
      <p:sp>
        <p:nvSpPr>
          <p:cNvPr id="166" name="TextBox 165"/>
          <p:cNvSpPr txBox="1"/>
          <p:nvPr/>
        </p:nvSpPr>
        <p:spPr>
          <a:xfrm>
            <a:off x="2326267" y="654835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Game</a:t>
            </a:r>
          </a:p>
        </p:txBody>
      </p:sp>
      <p:grpSp>
        <p:nvGrpSpPr>
          <p:cNvPr id="184" name="Group 378"/>
          <p:cNvGrpSpPr/>
          <p:nvPr/>
        </p:nvGrpSpPr>
        <p:grpSpPr>
          <a:xfrm>
            <a:off x="3825143" y="4090966"/>
            <a:ext cx="1175442" cy="324825"/>
            <a:chOff x="74635" y="130399"/>
            <a:chExt cx="1175439" cy="789144"/>
          </a:xfrm>
        </p:grpSpPr>
        <p:pic>
          <p:nvPicPr>
            <p:cNvPr id="185" name="_-19.png"/>
            <p:cNvPicPr/>
            <p:nvPr/>
          </p:nvPicPr>
          <p:blipFill>
            <a:blip r:embed="rId7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86" name="Shape 377"/>
            <p:cNvSpPr/>
            <p:nvPr/>
          </p:nvSpPr>
          <p:spPr>
            <a:xfrm>
              <a:off x="74635" y="703444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</a:p>
          </p:txBody>
        </p:sp>
      </p:grpSp>
      <p:pic>
        <p:nvPicPr>
          <p:cNvPr id="187" name="Picture 18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0693" y="3563149"/>
            <a:ext cx="819405" cy="786629"/>
          </a:xfrm>
          <a:prstGeom prst="rect">
            <a:avLst/>
          </a:prstGeom>
        </p:spPr>
      </p:pic>
      <p:grpSp>
        <p:nvGrpSpPr>
          <p:cNvPr id="188" name="Group 187">
            <a:extLst>
              <a:ext uri="{FF2B5EF4-FFF2-40B4-BE49-F238E27FC236}">
                <a16:creationId xmlns:a16="http://schemas.microsoft.com/office/drawing/2014/main" xmlns="" id="{5938EDDB-B2B2-6642-9D20-6D7C5F9FED31}"/>
              </a:ext>
            </a:extLst>
          </p:cNvPr>
          <p:cNvGrpSpPr/>
          <p:nvPr/>
        </p:nvGrpSpPr>
        <p:grpSpPr>
          <a:xfrm>
            <a:off x="5080474" y="3601808"/>
            <a:ext cx="724719" cy="932636"/>
            <a:chOff x="7051432" y="4768804"/>
            <a:chExt cx="724719" cy="932636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xmlns="" id="{3527AD53-90A2-7D45-A4B7-509C2FD1C32F}"/>
                </a:ext>
              </a:extLst>
            </p:cNvPr>
            <p:cNvGrpSpPr/>
            <p:nvPr/>
          </p:nvGrpSpPr>
          <p:grpSpPr>
            <a:xfrm>
              <a:off x="7051432" y="4768804"/>
              <a:ext cx="724719" cy="724719"/>
              <a:chOff x="1132698" y="3837918"/>
              <a:chExt cx="502920" cy="502920"/>
            </a:xfrm>
          </p:grpSpPr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xmlns="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32698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2" name="Picture 191">
                <a:extLst>
                  <a:ext uri="{FF2B5EF4-FFF2-40B4-BE49-F238E27FC236}">
                    <a16:creationId xmlns:a16="http://schemas.microsoft.com/office/drawing/2014/main" xmlns="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31758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190" name="Shape 576">
              <a:extLst>
                <a:ext uri="{FF2B5EF4-FFF2-40B4-BE49-F238E27FC236}">
                  <a16:creationId xmlns:a16="http://schemas.microsoft.com/office/drawing/2014/main" xmlns="" id="{8D66F62C-0857-0C4E-B8A3-3F8DBC721692}"/>
                </a:ext>
              </a:extLst>
            </p:cNvPr>
            <p:cNvSpPr/>
            <p:nvPr/>
          </p:nvSpPr>
          <p:spPr>
            <a:xfrm>
              <a:off x="70802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Functions</a:t>
              </a:r>
            </a:p>
          </p:txBody>
        </p:sp>
      </p:grpSp>
      <p:pic>
        <p:nvPicPr>
          <p:cNvPr id="194" name="Picture 19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2299" y="3563149"/>
            <a:ext cx="819405" cy="786629"/>
          </a:xfrm>
          <a:prstGeom prst="rect">
            <a:avLst/>
          </a:prstGeom>
        </p:spPr>
      </p:pic>
      <p:sp>
        <p:nvSpPr>
          <p:cNvPr id="195" name="TextBox 194"/>
          <p:cNvSpPr txBox="1"/>
          <p:nvPr/>
        </p:nvSpPr>
        <p:spPr>
          <a:xfrm>
            <a:off x="6249764" y="4318824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API Connect</a:t>
            </a:r>
          </a:p>
        </p:txBody>
      </p:sp>
      <p:sp>
        <p:nvSpPr>
          <p:cNvPr id="199" name="Shape 541"/>
          <p:cNvSpPr/>
          <p:nvPr/>
        </p:nvSpPr>
        <p:spPr>
          <a:xfrm>
            <a:off x="2500042" y="5470174"/>
            <a:ext cx="707232" cy="707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0" name="Shape 547"/>
          <p:cNvSpPr/>
          <p:nvPr/>
        </p:nvSpPr>
        <p:spPr>
          <a:xfrm>
            <a:off x="2148016" y="6177405"/>
            <a:ext cx="1411294" cy="5539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9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 b="0"/>
            </a:pPr>
            <a:r>
              <a:rPr lang="de-DE" sz="1200" b="0" dirty="0">
                <a:latin typeface="Arial"/>
                <a:cs typeface="Arial"/>
              </a:rPr>
              <a:t>Cloud Foundry</a:t>
            </a:r>
          </a:p>
          <a:p>
            <a:pPr lvl="0">
              <a:defRPr sz="1800" b="0"/>
            </a:pPr>
            <a:r>
              <a:rPr lang="de-DE" sz="1200" b="0" dirty="0">
                <a:latin typeface="Arial"/>
                <a:cs typeface="Arial"/>
              </a:rPr>
              <a:t>Node.js Buildpack</a:t>
            </a:r>
          </a:p>
          <a:p>
            <a:pPr lvl="0">
              <a:defRPr sz="1800" b="0"/>
            </a:pPr>
            <a:r>
              <a:rPr lang="de-DE" sz="1200" b="0" dirty="0">
                <a:latin typeface="Arial"/>
                <a:cs typeface="Arial"/>
              </a:rPr>
              <a:t>Web App Resources</a:t>
            </a:r>
          </a:p>
        </p:txBody>
      </p:sp>
      <p:pic>
        <p:nvPicPr>
          <p:cNvPr id="201" name="i_js_50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19057" y="5607728"/>
            <a:ext cx="491134" cy="491134"/>
          </a:xfrm>
          <a:prstGeom prst="rect">
            <a:avLst/>
          </a:prstGeom>
          <a:ln w="3175">
            <a:miter lim="400000"/>
          </a:ln>
        </p:spPr>
      </p:pic>
      <p:cxnSp>
        <p:nvCxnSpPr>
          <p:cNvPr id="206" name="Straight Connector 205"/>
          <p:cNvCxnSpPr>
            <a:cxnSpLocks/>
            <a:endCxn id="187" idx="1"/>
          </p:cNvCxnSpPr>
          <p:nvPr/>
        </p:nvCxnSpPr>
        <p:spPr>
          <a:xfrm flipV="1">
            <a:off x="3196966" y="3956464"/>
            <a:ext cx="763727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7" name="TextBox 206"/>
          <p:cNvSpPr txBox="1"/>
          <p:nvPr/>
        </p:nvSpPr>
        <p:spPr>
          <a:xfrm>
            <a:off x="3978020" y="2878748"/>
            <a:ext cx="1977513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Functions API</a:t>
            </a:r>
          </a:p>
        </p:txBody>
      </p:sp>
      <p:cxnSp>
        <p:nvCxnSpPr>
          <p:cNvPr id="208" name="Straight Connector 207"/>
          <p:cNvCxnSpPr>
            <a:cxnSpLocks/>
          </p:cNvCxnSpPr>
          <p:nvPr/>
        </p:nvCxnSpPr>
        <p:spPr>
          <a:xfrm>
            <a:off x="8566562" y="5087102"/>
            <a:ext cx="0" cy="736688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9" name="Straight Connector 208"/>
          <p:cNvCxnSpPr>
            <a:cxnSpLocks/>
            <a:stCxn id="191" idx="2"/>
            <a:endCxn id="187" idx="3"/>
          </p:cNvCxnSpPr>
          <p:nvPr/>
        </p:nvCxnSpPr>
        <p:spPr>
          <a:xfrm flipH="1" flipV="1">
            <a:off x="4780098" y="3956464"/>
            <a:ext cx="300376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xmlns="" id="{66E030FF-10BA-3E4A-9604-7ADABD19B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5751708"/>
            <a:ext cx="376444" cy="468464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xmlns="" id="{7A922166-BCEA-2342-A0C7-D9B6D48E76B5}"/>
              </a:ext>
            </a:extLst>
          </p:cNvPr>
          <p:cNvCxnSpPr>
            <a:cxnSpLocks/>
            <a:stCxn id="194" idx="1"/>
            <a:endCxn id="191" idx="6"/>
          </p:cNvCxnSpPr>
          <p:nvPr/>
        </p:nvCxnSpPr>
        <p:spPr>
          <a:xfrm flipH="1">
            <a:off x="5805193" y="3956464"/>
            <a:ext cx="657106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BA3AC09A-2568-7A40-8619-27C921ACE99B}"/>
              </a:ext>
            </a:extLst>
          </p:cNvPr>
          <p:cNvCxnSpPr>
            <a:cxnSpLocks/>
            <a:endCxn id="194" idx="3"/>
          </p:cNvCxnSpPr>
          <p:nvPr/>
        </p:nvCxnSpPr>
        <p:spPr>
          <a:xfrm flipH="1">
            <a:off x="7281704" y="3956464"/>
            <a:ext cx="714636" cy="0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3C80F502-9384-CB47-BE5F-B15677F163F5}"/>
              </a:ext>
            </a:extLst>
          </p:cNvPr>
          <p:cNvSpPr txBox="1"/>
          <p:nvPr/>
        </p:nvSpPr>
        <p:spPr>
          <a:xfrm>
            <a:off x="6141856" y="2861567"/>
            <a:ext cx="1557317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Service API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049DDE7D-2EFF-7541-B9F7-19BEEA5515BE}"/>
              </a:ext>
            </a:extLst>
          </p:cNvPr>
          <p:cNvSpPr txBox="1"/>
          <p:nvPr/>
        </p:nvSpPr>
        <p:spPr>
          <a:xfrm>
            <a:off x="2200797" y="4754267"/>
            <a:ext cx="1361465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High Score Server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F073A3D8-220E-7144-A600-F0641A71F37F}"/>
              </a:ext>
            </a:extLst>
          </p:cNvPr>
          <p:cNvSpPr txBox="1"/>
          <p:nvPr/>
        </p:nvSpPr>
        <p:spPr>
          <a:xfrm>
            <a:off x="2147306" y="2877044"/>
            <a:ext cx="1557317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sz="1400" b="1" dirty="0"/>
              <a:t>Web App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E4BD00C3-AD29-1848-B72C-ABB297C80A44}"/>
              </a:ext>
            </a:extLst>
          </p:cNvPr>
          <p:cNvSpPr txBox="1"/>
          <p:nvPr/>
        </p:nvSpPr>
        <p:spPr>
          <a:xfrm>
            <a:off x="7847948" y="1786580"/>
            <a:ext cx="155731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/>
              <a:t>Scores Service</a:t>
            </a:r>
            <a:endParaRPr lang="en-US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xmlns="" id="{2CBB9EC6-1F4D-A544-B955-509A162728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571" y="2106893"/>
            <a:ext cx="990895" cy="990895"/>
          </a:xfrm>
          <a:prstGeom prst="rect">
            <a:avLst/>
          </a:prstGeom>
        </p:spPr>
      </p:pic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xmlns="" id="{5DA5D267-4395-9C48-8B25-87844AB53687}"/>
              </a:ext>
            </a:extLst>
          </p:cNvPr>
          <p:cNvCxnSpPr>
            <a:cxnSpLocks/>
          </p:cNvCxnSpPr>
          <p:nvPr/>
        </p:nvCxnSpPr>
        <p:spPr>
          <a:xfrm flipV="1">
            <a:off x="8565013" y="3028324"/>
            <a:ext cx="0" cy="454029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2A942E01-9F5A-F646-B3ED-A608F871CF24}"/>
              </a:ext>
            </a:extLst>
          </p:cNvPr>
          <p:cNvSpPr txBox="1"/>
          <p:nvPr/>
        </p:nvSpPr>
        <p:spPr>
          <a:xfrm>
            <a:off x="7786359" y="3200635"/>
            <a:ext cx="155731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Scores Service UI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xmlns="" id="{702BB94C-F70C-5E4B-94D9-B69FE9F302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27" y="2037452"/>
            <a:ext cx="838018" cy="838018"/>
          </a:xfrm>
          <a:prstGeom prst="rect">
            <a:avLst/>
          </a:prstGeom>
        </p:spPr>
      </p:pic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xmlns="" id="{EA8E957C-3AA4-2547-B191-BA32AA3F3AF2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1048014" y="2725201"/>
            <a:ext cx="1109590" cy="1287507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xmlns="" id="{5BE986ED-64D7-A046-BE28-021C8C920B48}"/>
              </a:ext>
            </a:extLst>
          </p:cNvPr>
          <p:cNvCxnSpPr>
            <a:cxnSpLocks/>
            <a:endCxn id="132" idx="1"/>
          </p:cNvCxnSpPr>
          <p:nvPr/>
        </p:nvCxnSpPr>
        <p:spPr>
          <a:xfrm flipV="1">
            <a:off x="1048014" y="1146812"/>
            <a:ext cx="1125056" cy="1104652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xmlns="" id="{8E1453EF-7DB3-E54F-9665-9C837DE98445}"/>
              </a:ext>
            </a:extLst>
          </p:cNvPr>
          <p:cNvCxnSpPr>
            <a:cxnSpLocks/>
          </p:cNvCxnSpPr>
          <p:nvPr/>
        </p:nvCxnSpPr>
        <p:spPr>
          <a:xfrm>
            <a:off x="1168055" y="2442498"/>
            <a:ext cx="6714570" cy="0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xmlns="" id="{F20B3218-9CCE-2145-9963-A12E6849F8D1}"/>
              </a:ext>
            </a:extLst>
          </p:cNvPr>
          <p:cNvSpPr txBox="1"/>
          <p:nvPr/>
        </p:nvSpPr>
        <p:spPr>
          <a:xfrm>
            <a:off x="2525878" y="1855037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link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32942C70-4F7F-BB41-A5A2-DABAE9CFA331}"/>
              </a:ext>
            </a:extLst>
          </p:cNvPr>
          <p:cNvSpPr txBox="1"/>
          <p:nvPr/>
        </p:nvSpPr>
        <p:spPr>
          <a:xfrm>
            <a:off x="738553" y="1638132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F3C1C38B-9338-6F4F-B2D5-BD83A6070AEC}"/>
              </a:ext>
            </a:extLst>
          </p:cNvPr>
          <p:cNvSpPr txBox="1"/>
          <p:nvPr/>
        </p:nvSpPr>
        <p:spPr>
          <a:xfrm>
            <a:off x="924195" y="2184671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344253DC-9D16-6148-8775-F290DB495E5E}"/>
              </a:ext>
            </a:extLst>
          </p:cNvPr>
          <p:cNvSpPr txBox="1"/>
          <p:nvPr/>
        </p:nvSpPr>
        <p:spPr>
          <a:xfrm>
            <a:off x="904224" y="2772927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</p:spTree>
    <p:extLst>
      <p:ext uri="{BB962C8B-B14F-4D97-AF65-F5344CB8AC3E}">
        <p14:creationId xmlns:p14="http://schemas.microsoft.com/office/powerpoint/2010/main" val="2064156824"/>
      </p:ext>
    </p:extLst>
  </p:cSld>
  <p:clrMapOvr>
    <a:masterClrMapping/>
  </p:clrMapOvr>
  <p:transition xmlns:p14="http://schemas.microsoft.com/office/powerpoint/2010/main"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xmlns="" id="{DD3A4E38-E7B5-F444-A041-B81D31F9BE1A}"/>
              </a:ext>
            </a:extLst>
          </p:cNvPr>
          <p:cNvSpPr/>
          <p:nvPr/>
        </p:nvSpPr>
        <p:spPr>
          <a:xfrm>
            <a:off x="7766704" y="1755714"/>
            <a:ext cx="1748488" cy="5288302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xmlns="" id="{3C097F3C-09AD-4C48-89F5-8F6682E2A9C7}"/>
              </a:ext>
            </a:extLst>
          </p:cNvPr>
          <p:cNvSpPr/>
          <p:nvPr/>
        </p:nvSpPr>
        <p:spPr>
          <a:xfrm>
            <a:off x="7882625" y="2092345"/>
            <a:ext cx="1461051" cy="1427487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xmlns="" id="{A4F70669-E49F-6042-AC95-A1CF22FC2F0E}"/>
              </a:ext>
            </a:extLst>
          </p:cNvPr>
          <p:cNvSpPr/>
          <p:nvPr/>
        </p:nvSpPr>
        <p:spPr>
          <a:xfrm>
            <a:off x="2173070" y="673075"/>
            <a:ext cx="1461051" cy="947474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B3EF6D8D-E093-9C43-8F06-6465AF5A1A76}"/>
              </a:ext>
            </a:extLst>
          </p:cNvPr>
          <p:cNvCxnSpPr>
            <a:cxnSpLocks/>
            <a:stCxn id="132" idx="2"/>
            <a:endCxn id="104" idx="0"/>
          </p:cNvCxnSpPr>
          <p:nvPr/>
        </p:nvCxnSpPr>
        <p:spPr>
          <a:xfrm flipH="1">
            <a:off x="2897684" y="1620549"/>
            <a:ext cx="5912" cy="2048795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xmlns="" id="{416C123A-D118-B348-B68E-4541B0A407FB}"/>
              </a:ext>
            </a:extLst>
          </p:cNvPr>
          <p:cNvSpPr/>
          <p:nvPr/>
        </p:nvSpPr>
        <p:spPr>
          <a:xfrm>
            <a:off x="2042204" y="2740391"/>
            <a:ext cx="1740248" cy="4338177"/>
          </a:xfrm>
          <a:prstGeom prst="rect">
            <a:avLst/>
          </a:prstGeom>
          <a:solidFill>
            <a:schemeClr val="accent1">
              <a:lumMod val="20000"/>
              <a:lumOff val="80000"/>
              <a:alpha val="23000"/>
            </a:scheme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xmlns="" id="{8AC6BC2D-6C06-F541-9BC0-006845DF1EA7}"/>
              </a:ext>
            </a:extLst>
          </p:cNvPr>
          <p:cNvCxnSpPr>
            <a:cxnSpLocks/>
            <a:stCxn id="106" idx="0"/>
            <a:endCxn id="102" idx="2"/>
          </p:cNvCxnSpPr>
          <p:nvPr/>
        </p:nvCxnSpPr>
        <p:spPr>
          <a:xfrm flipH="1">
            <a:off x="2881530" y="4270893"/>
            <a:ext cx="14876" cy="747387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xmlns="" id="{89D06888-A322-F944-B8CD-1354DB6E9863}"/>
              </a:ext>
            </a:extLst>
          </p:cNvPr>
          <p:cNvSpPr/>
          <p:nvPr/>
        </p:nvSpPr>
        <p:spPr>
          <a:xfrm>
            <a:off x="2157604" y="3340537"/>
            <a:ext cx="1462598" cy="1344341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xmlns="" id="{C6F860F7-F7BF-E549-968B-81EB1B326379}"/>
              </a:ext>
            </a:extLst>
          </p:cNvPr>
          <p:cNvSpPr/>
          <p:nvPr/>
        </p:nvSpPr>
        <p:spPr>
          <a:xfrm>
            <a:off x="6186048" y="2725201"/>
            <a:ext cx="1387724" cy="4318814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xmlns="" id="{52568BAA-8263-FC4A-AB69-A9AE503EA338}"/>
              </a:ext>
            </a:extLst>
          </p:cNvPr>
          <p:cNvSpPr/>
          <p:nvPr/>
        </p:nvSpPr>
        <p:spPr>
          <a:xfrm>
            <a:off x="3878790" y="2725201"/>
            <a:ext cx="2118018" cy="4338177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 dirty="0">
              <a:solidFill>
                <a:srgbClr val="4277BB"/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582" y="3882193"/>
            <a:ext cx="376444" cy="468464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962939E0-A05A-3A44-9ADE-6B594560263B}"/>
              </a:ext>
            </a:extLst>
          </p:cNvPr>
          <p:cNvSpPr/>
          <p:nvPr/>
        </p:nvSpPr>
        <p:spPr>
          <a:xfrm>
            <a:off x="2125712" y="4989942"/>
            <a:ext cx="1511646" cy="1913288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7860990" y="3557889"/>
            <a:ext cx="1411144" cy="1261229"/>
            <a:chOff x="1818501" y="1938383"/>
            <a:chExt cx="1411144" cy="1261229"/>
          </a:xfrm>
        </p:grpSpPr>
        <p:sp>
          <p:nvSpPr>
            <p:cNvPr id="98" name="Shape 541"/>
            <p:cNvSpPr/>
            <p:nvPr/>
          </p:nvSpPr>
          <p:spPr>
            <a:xfrm>
              <a:off x="2170452" y="1938383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" name="Shape 547"/>
            <p:cNvSpPr/>
            <p:nvPr/>
          </p:nvSpPr>
          <p:spPr>
            <a:xfrm>
              <a:off x="1818501" y="2645614"/>
              <a:ext cx="1411144" cy="55399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Cloud Foundry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Node.js Buildpack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Scores Core Service</a:t>
              </a:r>
              <a:endParaRPr sz="1200" b="0" dirty="0">
                <a:latin typeface="Arial"/>
                <a:cs typeface="Arial"/>
              </a:endParaRPr>
            </a:p>
          </p:txBody>
        </p:sp>
        <p:pic>
          <p:nvPicPr>
            <p:cNvPr id="101" name="i_js_50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278501" y="2046432"/>
              <a:ext cx="491134" cy="491134"/>
            </a:xfrm>
            <a:prstGeom prst="rect">
              <a:avLst/>
            </a:prstGeom>
            <a:ln w="3175">
              <a:miter lim="400000"/>
            </a:ln>
          </p:spPr>
        </p:pic>
      </p:grpSp>
      <p:pic>
        <p:nvPicPr>
          <p:cNvPr id="104" name="Picture 1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167" y="3669344"/>
            <a:ext cx="803034" cy="701972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2233830" y="4270893"/>
            <a:ext cx="1325151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High Score </a:t>
            </a:r>
            <a:b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</a:b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Client</a:t>
            </a:r>
          </a:p>
        </p:txBody>
      </p:sp>
      <p:sp>
        <p:nvSpPr>
          <p:cNvPr id="111" name="Shape 63"/>
          <p:cNvSpPr/>
          <p:nvPr/>
        </p:nvSpPr>
        <p:spPr>
          <a:xfrm>
            <a:off x="214871" y="407780"/>
            <a:ext cx="820738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chemeClr val="tx1"/>
                </a:solidFill>
                <a:latin typeface="Arial"/>
                <a:cs typeface="Arial"/>
              </a:rPr>
              <a:t>Browser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2" name="Shape 64"/>
          <p:cNvSpPr/>
          <p:nvPr/>
        </p:nvSpPr>
        <p:spPr>
          <a:xfrm>
            <a:off x="2212507" y="407780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 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3" name="Shape 62"/>
          <p:cNvSpPr/>
          <p:nvPr/>
        </p:nvSpPr>
        <p:spPr>
          <a:xfrm flipV="1">
            <a:off x="1752010" y="407780"/>
            <a:ext cx="1079" cy="649545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7390" y="336826"/>
            <a:ext cx="1098574" cy="996165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1493" y="5869966"/>
            <a:ext cx="697633" cy="697633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7936348" y="6639217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Cloudant</a:t>
            </a:r>
          </a:p>
        </p:txBody>
      </p:sp>
      <p:pic>
        <p:nvPicPr>
          <p:cNvPr id="164" name="Picture 1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167" y="856032"/>
            <a:ext cx="803034" cy="701972"/>
          </a:xfrm>
          <a:prstGeom prst="rect">
            <a:avLst/>
          </a:prstGeom>
        </p:spPr>
      </p:pic>
      <p:sp>
        <p:nvSpPr>
          <p:cNvPr id="166" name="TextBox 165"/>
          <p:cNvSpPr txBox="1"/>
          <p:nvPr/>
        </p:nvSpPr>
        <p:spPr>
          <a:xfrm>
            <a:off x="2326267" y="654835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Game</a:t>
            </a:r>
          </a:p>
        </p:txBody>
      </p:sp>
      <p:grpSp>
        <p:nvGrpSpPr>
          <p:cNvPr id="184" name="Group 378"/>
          <p:cNvGrpSpPr/>
          <p:nvPr/>
        </p:nvGrpSpPr>
        <p:grpSpPr>
          <a:xfrm>
            <a:off x="3825143" y="4090966"/>
            <a:ext cx="1175442" cy="324825"/>
            <a:chOff x="74635" y="130399"/>
            <a:chExt cx="1175439" cy="789144"/>
          </a:xfrm>
        </p:grpSpPr>
        <p:pic>
          <p:nvPicPr>
            <p:cNvPr id="185" name="_-19.png"/>
            <p:cNvPicPr/>
            <p:nvPr/>
          </p:nvPicPr>
          <p:blipFill>
            <a:blip r:embed="rId7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86" name="Shape 377"/>
            <p:cNvSpPr/>
            <p:nvPr/>
          </p:nvSpPr>
          <p:spPr>
            <a:xfrm>
              <a:off x="74635" y="703444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</a:p>
          </p:txBody>
        </p:sp>
      </p:grpSp>
      <p:pic>
        <p:nvPicPr>
          <p:cNvPr id="187" name="Picture 18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0693" y="3563149"/>
            <a:ext cx="819405" cy="786629"/>
          </a:xfrm>
          <a:prstGeom prst="rect">
            <a:avLst/>
          </a:prstGeom>
        </p:spPr>
      </p:pic>
      <p:grpSp>
        <p:nvGrpSpPr>
          <p:cNvPr id="188" name="Group 187">
            <a:extLst>
              <a:ext uri="{FF2B5EF4-FFF2-40B4-BE49-F238E27FC236}">
                <a16:creationId xmlns:a16="http://schemas.microsoft.com/office/drawing/2014/main" xmlns="" id="{5938EDDB-B2B2-6642-9D20-6D7C5F9FED31}"/>
              </a:ext>
            </a:extLst>
          </p:cNvPr>
          <p:cNvGrpSpPr/>
          <p:nvPr/>
        </p:nvGrpSpPr>
        <p:grpSpPr>
          <a:xfrm>
            <a:off x="5080474" y="3601808"/>
            <a:ext cx="724719" cy="932636"/>
            <a:chOff x="7051432" y="4768804"/>
            <a:chExt cx="724719" cy="932636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xmlns="" id="{3527AD53-90A2-7D45-A4B7-509C2FD1C32F}"/>
                </a:ext>
              </a:extLst>
            </p:cNvPr>
            <p:cNvGrpSpPr/>
            <p:nvPr/>
          </p:nvGrpSpPr>
          <p:grpSpPr>
            <a:xfrm>
              <a:off x="7051432" y="4768804"/>
              <a:ext cx="724719" cy="724719"/>
              <a:chOff x="1132698" y="3837918"/>
              <a:chExt cx="502920" cy="502920"/>
            </a:xfrm>
          </p:grpSpPr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xmlns="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32698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2" name="Picture 191">
                <a:extLst>
                  <a:ext uri="{FF2B5EF4-FFF2-40B4-BE49-F238E27FC236}">
                    <a16:creationId xmlns:a16="http://schemas.microsoft.com/office/drawing/2014/main" xmlns="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31758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190" name="Shape 576">
              <a:extLst>
                <a:ext uri="{FF2B5EF4-FFF2-40B4-BE49-F238E27FC236}">
                  <a16:creationId xmlns:a16="http://schemas.microsoft.com/office/drawing/2014/main" xmlns="" id="{8D66F62C-0857-0C4E-B8A3-3F8DBC721692}"/>
                </a:ext>
              </a:extLst>
            </p:cNvPr>
            <p:cNvSpPr/>
            <p:nvPr/>
          </p:nvSpPr>
          <p:spPr>
            <a:xfrm>
              <a:off x="70802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Functions</a:t>
              </a:r>
            </a:p>
          </p:txBody>
        </p:sp>
      </p:grpSp>
      <p:pic>
        <p:nvPicPr>
          <p:cNvPr id="194" name="Picture 19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2299" y="3563149"/>
            <a:ext cx="819405" cy="786629"/>
          </a:xfrm>
          <a:prstGeom prst="rect">
            <a:avLst/>
          </a:prstGeom>
        </p:spPr>
      </p:pic>
      <p:sp>
        <p:nvSpPr>
          <p:cNvPr id="195" name="TextBox 194"/>
          <p:cNvSpPr txBox="1"/>
          <p:nvPr/>
        </p:nvSpPr>
        <p:spPr>
          <a:xfrm>
            <a:off x="6249764" y="4318824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API Connect</a:t>
            </a:r>
          </a:p>
        </p:txBody>
      </p:sp>
      <p:sp>
        <p:nvSpPr>
          <p:cNvPr id="199" name="Shape 541"/>
          <p:cNvSpPr/>
          <p:nvPr/>
        </p:nvSpPr>
        <p:spPr>
          <a:xfrm>
            <a:off x="2500042" y="5470174"/>
            <a:ext cx="707232" cy="707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0" name="Shape 547"/>
          <p:cNvSpPr/>
          <p:nvPr/>
        </p:nvSpPr>
        <p:spPr>
          <a:xfrm>
            <a:off x="2148016" y="6177405"/>
            <a:ext cx="1411294" cy="5539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9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 b="0"/>
            </a:pPr>
            <a:r>
              <a:rPr lang="de-DE" sz="1200" b="0" dirty="0">
                <a:latin typeface="Arial"/>
                <a:cs typeface="Arial"/>
              </a:rPr>
              <a:t>Cloud Foundry</a:t>
            </a:r>
          </a:p>
          <a:p>
            <a:pPr lvl="0">
              <a:defRPr sz="1800" b="0"/>
            </a:pPr>
            <a:r>
              <a:rPr lang="de-DE" sz="1200" b="0" dirty="0">
                <a:latin typeface="Arial"/>
                <a:cs typeface="Arial"/>
              </a:rPr>
              <a:t>Node.js Buildpack</a:t>
            </a:r>
          </a:p>
          <a:p>
            <a:pPr lvl="0">
              <a:defRPr sz="1800" b="0"/>
            </a:pPr>
            <a:r>
              <a:rPr lang="de-DE" sz="1200" b="0" dirty="0">
                <a:latin typeface="Arial"/>
                <a:cs typeface="Arial"/>
              </a:rPr>
              <a:t>Web App Resources</a:t>
            </a:r>
          </a:p>
        </p:txBody>
      </p:sp>
      <p:pic>
        <p:nvPicPr>
          <p:cNvPr id="201" name="i_js_50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19057" y="5607728"/>
            <a:ext cx="491134" cy="491134"/>
          </a:xfrm>
          <a:prstGeom prst="rect">
            <a:avLst/>
          </a:prstGeom>
          <a:ln w="3175">
            <a:miter lim="400000"/>
          </a:ln>
        </p:spPr>
      </p:pic>
      <p:cxnSp>
        <p:nvCxnSpPr>
          <p:cNvPr id="206" name="Straight Connector 205"/>
          <p:cNvCxnSpPr>
            <a:cxnSpLocks/>
            <a:endCxn id="187" idx="1"/>
          </p:cNvCxnSpPr>
          <p:nvPr/>
        </p:nvCxnSpPr>
        <p:spPr>
          <a:xfrm flipV="1">
            <a:off x="3196966" y="3956464"/>
            <a:ext cx="763727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7" name="TextBox 206"/>
          <p:cNvSpPr txBox="1"/>
          <p:nvPr/>
        </p:nvSpPr>
        <p:spPr>
          <a:xfrm>
            <a:off x="3978020" y="2878748"/>
            <a:ext cx="1977513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Functions API</a:t>
            </a:r>
          </a:p>
        </p:txBody>
      </p:sp>
      <p:cxnSp>
        <p:nvCxnSpPr>
          <p:cNvPr id="208" name="Straight Connector 207"/>
          <p:cNvCxnSpPr>
            <a:cxnSpLocks/>
          </p:cNvCxnSpPr>
          <p:nvPr/>
        </p:nvCxnSpPr>
        <p:spPr>
          <a:xfrm>
            <a:off x="8566562" y="5087102"/>
            <a:ext cx="0" cy="736688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9" name="Straight Connector 208"/>
          <p:cNvCxnSpPr>
            <a:cxnSpLocks/>
            <a:stCxn id="191" idx="2"/>
            <a:endCxn id="187" idx="3"/>
          </p:cNvCxnSpPr>
          <p:nvPr/>
        </p:nvCxnSpPr>
        <p:spPr>
          <a:xfrm flipH="1" flipV="1">
            <a:off x="4780098" y="3956464"/>
            <a:ext cx="300376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xmlns="" id="{66E030FF-10BA-3E4A-9604-7ADABD19B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5751708"/>
            <a:ext cx="376444" cy="468464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xmlns="" id="{7A922166-BCEA-2342-A0C7-D9B6D48E76B5}"/>
              </a:ext>
            </a:extLst>
          </p:cNvPr>
          <p:cNvCxnSpPr>
            <a:cxnSpLocks/>
            <a:stCxn id="194" idx="1"/>
            <a:endCxn id="191" idx="6"/>
          </p:cNvCxnSpPr>
          <p:nvPr/>
        </p:nvCxnSpPr>
        <p:spPr>
          <a:xfrm flipH="1">
            <a:off x="5805193" y="3956464"/>
            <a:ext cx="657106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BA3AC09A-2568-7A40-8619-27C921ACE99B}"/>
              </a:ext>
            </a:extLst>
          </p:cNvPr>
          <p:cNvCxnSpPr>
            <a:cxnSpLocks/>
            <a:endCxn id="194" idx="3"/>
          </p:cNvCxnSpPr>
          <p:nvPr/>
        </p:nvCxnSpPr>
        <p:spPr>
          <a:xfrm flipH="1">
            <a:off x="7281704" y="3956464"/>
            <a:ext cx="714636" cy="0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3C80F502-9384-CB47-BE5F-B15677F163F5}"/>
              </a:ext>
            </a:extLst>
          </p:cNvPr>
          <p:cNvSpPr txBox="1"/>
          <p:nvPr/>
        </p:nvSpPr>
        <p:spPr>
          <a:xfrm>
            <a:off x="6141856" y="2861567"/>
            <a:ext cx="1557317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Service API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049DDE7D-2EFF-7541-B9F7-19BEEA5515BE}"/>
              </a:ext>
            </a:extLst>
          </p:cNvPr>
          <p:cNvSpPr txBox="1"/>
          <p:nvPr/>
        </p:nvSpPr>
        <p:spPr>
          <a:xfrm>
            <a:off x="2200797" y="4754267"/>
            <a:ext cx="1361465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High Score Server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F073A3D8-220E-7144-A600-F0641A71F37F}"/>
              </a:ext>
            </a:extLst>
          </p:cNvPr>
          <p:cNvSpPr txBox="1"/>
          <p:nvPr/>
        </p:nvSpPr>
        <p:spPr>
          <a:xfrm>
            <a:off x="2147306" y="2877044"/>
            <a:ext cx="1557317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sz="1400" b="1" dirty="0"/>
              <a:t>Web App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E4BD00C3-AD29-1848-B72C-ABB297C80A44}"/>
              </a:ext>
            </a:extLst>
          </p:cNvPr>
          <p:cNvSpPr txBox="1"/>
          <p:nvPr/>
        </p:nvSpPr>
        <p:spPr>
          <a:xfrm>
            <a:off x="7847948" y="1786580"/>
            <a:ext cx="155731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/>
              <a:t>Scores Service</a:t>
            </a:r>
            <a:endParaRPr lang="en-US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xmlns="" id="{2CBB9EC6-1F4D-A544-B955-509A162728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571" y="2106893"/>
            <a:ext cx="990895" cy="990895"/>
          </a:xfrm>
          <a:prstGeom prst="rect">
            <a:avLst/>
          </a:prstGeom>
        </p:spPr>
      </p:pic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xmlns="" id="{5DA5D267-4395-9C48-8B25-87844AB53687}"/>
              </a:ext>
            </a:extLst>
          </p:cNvPr>
          <p:cNvCxnSpPr>
            <a:cxnSpLocks/>
          </p:cNvCxnSpPr>
          <p:nvPr/>
        </p:nvCxnSpPr>
        <p:spPr>
          <a:xfrm flipV="1">
            <a:off x="8565013" y="3028324"/>
            <a:ext cx="0" cy="454029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2A942E01-9F5A-F646-B3ED-A608F871CF24}"/>
              </a:ext>
            </a:extLst>
          </p:cNvPr>
          <p:cNvSpPr txBox="1"/>
          <p:nvPr/>
        </p:nvSpPr>
        <p:spPr>
          <a:xfrm>
            <a:off x="7786359" y="3200635"/>
            <a:ext cx="155731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Scores Service UI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xmlns="" id="{702BB94C-F70C-5E4B-94D9-B69FE9F302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27" y="2037452"/>
            <a:ext cx="838018" cy="838018"/>
          </a:xfrm>
          <a:prstGeom prst="rect">
            <a:avLst/>
          </a:prstGeom>
        </p:spPr>
      </p:pic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xmlns="" id="{EA8E957C-3AA4-2547-B191-BA32AA3F3AF2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1048014" y="2725201"/>
            <a:ext cx="1109590" cy="1287507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xmlns="" id="{5BE986ED-64D7-A046-BE28-021C8C920B48}"/>
              </a:ext>
            </a:extLst>
          </p:cNvPr>
          <p:cNvCxnSpPr>
            <a:cxnSpLocks/>
            <a:endCxn id="132" idx="1"/>
          </p:cNvCxnSpPr>
          <p:nvPr/>
        </p:nvCxnSpPr>
        <p:spPr>
          <a:xfrm flipV="1">
            <a:off x="1048014" y="1146812"/>
            <a:ext cx="1125056" cy="1104652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xmlns="" id="{8E1453EF-7DB3-E54F-9665-9C837DE98445}"/>
              </a:ext>
            </a:extLst>
          </p:cNvPr>
          <p:cNvCxnSpPr>
            <a:cxnSpLocks/>
          </p:cNvCxnSpPr>
          <p:nvPr/>
        </p:nvCxnSpPr>
        <p:spPr>
          <a:xfrm>
            <a:off x="1168055" y="2442498"/>
            <a:ext cx="6714570" cy="0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xmlns="" id="{F20B3218-9CCE-2145-9963-A12E6849F8D1}"/>
              </a:ext>
            </a:extLst>
          </p:cNvPr>
          <p:cNvSpPr txBox="1"/>
          <p:nvPr/>
        </p:nvSpPr>
        <p:spPr>
          <a:xfrm>
            <a:off x="2525878" y="1855037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link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57F0C94-1AA0-1142-B814-A0B56C12F7AE}"/>
              </a:ext>
            </a:extLst>
          </p:cNvPr>
          <p:cNvSpPr/>
          <p:nvPr/>
        </p:nvSpPr>
        <p:spPr>
          <a:xfrm>
            <a:off x="7680623" y="1660896"/>
            <a:ext cx="1928534" cy="5518501"/>
          </a:xfrm>
          <a:prstGeom prst="rect">
            <a:avLst/>
          </a:prstGeom>
          <a:noFill/>
          <a:ln w="889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xmlns="" id="{63DAE306-87BE-DC43-AD20-7EEF4394EF2D}"/>
              </a:ext>
            </a:extLst>
          </p:cNvPr>
          <p:cNvSpPr/>
          <p:nvPr/>
        </p:nvSpPr>
        <p:spPr>
          <a:xfrm>
            <a:off x="4946722" y="1558003"/>
            <a:ext cx="2244738" cy="466985"/>
          </a:xfrm>
          <a:prstGeom prst="wedgeRoundRectCallout">
            <a:avLst>
              <a:gd name="adj1" fmla="val 67958"/>
              <a:gd name="adj2" fmla="val 63978"/>
              <a:gd name="adj3" fmla="val 16667"/>
            </a:avLst>
          </a:prstGeom>
          <a:solidFill>
            <a:schemeClr val="bg2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7A33B23-79D2-8C45-85BC-26BA3EBE5E09}"/>
              </a:ext>
            </a:extLst>
          </p:cNvPr>
          <p:cNvSpPr txBox="1"/>
          <p:nvPr/>
        </p:nvSpPr>
        <p:spPr>
          <a:xfrm>
            <a:off x="5040687" y="1537469"/>
            <a:ext cx="2140810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You are here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DF7CBF41-809E-E246-9424-6E940E6F0F01}"/>
              </a:ext>
            </a:extLst>
          </p:cNvPr>
          <p:cNvSpPr txBox="1"/>
          <p:nvPr/>
        </p:nvSpPr>
        <p:spPr>
          <a:xfrm>
            <a:off x="738553" y="1638132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5241D4CE-929F-D243-9A44-1D0138E4A79E}"/>
              </a:ext>
            </a:extLst>
          </p:cNvPr>
          <p:cNvSpPr txBox="1"/>
          <p:nvPr/>
        </p:nvSpPr>
        <p:spPr>
          <a:xfrm>
            <a:off x="924195" y="2184671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76BA1A68-812A-9342-8B07-D0FC0DD29AB1}"/>
              </a:ext>
            </a:extLst>
          </p:cNvPr>
          <p:cNvSpPr txBox="1"/>
          <p:nvPr/>
        </p:nvSpPr>
        <p:spPr>
          <a:xfrm>
            <a:off x="904224" y="2772927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</p:spTree>
    <p:extLst>
      <p:ext uri="{BB962C8B-B14F-4D97-AF65-F5344CB8AC3E}">
        <p14:creationId xmlns:p14="http://schemas.microsoft.com/office/powerpoint/2010/main" val="3638472375"/>
      </p:ext>
    </p:extLst>
  </p:cSld>
  <p:clrMapOvr>
    <a:masterClrMapping/>
  </p:clrMapOvr>
  <p:transition xmlns:p14="http://schemas.microsoft.com/office/powerpoint/2010/main"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xmlns="" id="{DD3A4E38-E7B5-F444-A041-B81D31F9BE1A}"/>
              </a:ext>
            </a:extLst>
          </p:cNvPr>
          <p:cNvSpPr/>
          <p:nvPr/>
        </p:nvSpPr>
        <p:spPr>
          <a:xfrm>
            <a:off x="2469490" y="1511559"/>
            <a:ext cx="6625773" cy="2248678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xmlns="" id="{8E1453EF-7DB3-E54F-9665-9C837DE98445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1168055" y="2442498"/>
            <a:ext cx="6997114" cy="0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CE881D18-4919-AC4A-8C4E-67FC23695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574" y="2403151"/>
            <a:ext cx="376444" cy="468464"/>
          </a:xfrm>
          <a:prstGeom prst="rect">
            <a:avLst/>
          </a:prstGeom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xmlns="" id="{3C097F3C-09AD-4C48-89F5-8F6682E2A9C7}"/>
              </a:ext>
            </a:extLst>
          </p:cNvPr>
          <p:cNvSpPr/>
          <p:nvPr/>
        </p:nvSpPr>
        <p:spPr>
          <a:xfrm>
            <a:off x="2628605" y="2022904"/>
            <a:ext cx="1461051" cy="1427487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259" y="2458282"/>
            <a:ext cx="376444" cy="468464"/>
          </a:xfrm>
          <a:prstGeom prst="rect">
            <a:avLst/>
          </a:prstGeom>
        </p:spPr>
      </p:pic>
      <p:grpSp>
        <p:nvGrpSpPr>
          <p:cNvPr id="96" name="Group 95"/>
          <p:cNvGrpSpPr/>
          <p:nvPr/>
        </p:nvGrpSpPr>
        <p:grpSpPr>
          <a:xfrm>
            <a:off x="4339667" y="2133978"/>
            <a:ext cx="1411144" cy="1261229"/>
            <a:chOff x="1818501" y="1938383"/>
            <a:chExt cx="1411144" cy="1261229"/>
          </a:xfrm>
        </p:grpSpPr>
        <p:sp>
          <p:nvSpPr>
            <p:cNvPr id="98" name="Shape 541"/>
            <p:cNvSpPr/>
            <p:nvPr/>
          </p:nvSpPr>
          <p:spPr>
            <a:xfrm>
              <a:off x="2170452" y="1938383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" name="Shape 547"/>
            <p:cNvSpPr/>
            <p:nvPr/>
          </p:nvSpPr>
          <p:spPr>
            <a:xfrm>
              <a:off x="1818501" y="2645614"/>
              <a:ext cx="1411144" cy="55399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Cloud Foundry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Node.js Buildpack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Scores Core Service</a:t>
              </a:r>
              <a:endParaRPr sz="1200" b="0" dirty="0">
                <a:latin typeface="Arial"/>
                <a:cs typeface="Arial"/>
              </a:endParaRPr>
            </a:p>
          </p:txBody>
        </p:sp>
        <p:pic>
          <p:nvPicPr>
            <p:cNvPr id="101" name="i_js_50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278501" y="2046432"/>
              <a:ext cx="491134" cy="491134"/>
            </a:xfrm>
            <a:prstGeom prst="rect">
              <a:avLst/>
            </a:prstGeom>
            <a:ln w="3175">
              <a:miter lim="400000"/>
            </a:ln>
          </p:spPr>
        </p:pic>
      </p:grpSp>
      <p:sp>
        <p:nvSpPr>
          <p:cNvPr id="111" name="Shape 63"/>
          <p:cNvSpPr/>
          <p:nvPr/>
        </p:nvSpPr>
        <p:spPr>
          <a:xfrm>
            <a:off x="214871" y="407780"/>
            <a:ext cx="820738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chemeClr val="tx1"/>
                </a:solidFill>
                <a:latin typeface="Arial"/>
                <a:cs typeface="Arial"/>
              </a:rPr>
              <a:t>Browser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2" name="Shape 64"/>
          <p:cNvSpPr/>
          <p:nvPr/>
        </p:nvSpPr>
        <p:spPr>
          <a:xfrm>
            <a:off x="2212507" y="407780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 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3" name="Shape 62"/>
          <p:cNvSpPr/>
          <p:nvPr/>
        </p:nvSpPr>
        <p:spPr>
          <a:xfrm flipV="1">
            <a:off x="1752010" y="407780"/>
            <a:ext cx="1079" cy="649545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7390" y="336826"/>
            <a:ext cx="1098574" cy="996165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8773" y="2083646"/>
            <a:ext cx="697633" cy="697633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7896361" y="2764333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Cloudant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E4BD00C3-AD29-1848-B72C-ABB297C80A44}"/>
              </a:ext>
            </a:extLst>
          </p:cNvPr>
          <p:cNvSpPr txBox="1"/>
          <p:nvPr/>
        </p:nvSpPr>
        <p:spPr>
          <a:xfrm>
            <a:off x="2532339" y="1543842"/>
            <a:ext cx="1557317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Scores Service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xmlns="" id="{2CBB9EC6-1F4D-A544-B955-509A162728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551" y="2037452"/>
            <a:ext cx="990895" cy="990895"/>
          </a:xfrm>
          <a:prstGeom prst="rect">
            <a:avLst/>
          </a:prstGeom>
        </p:spPr>
      </p:pic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xmlns="" id="{5DA5D267-4395-9C48-8B25-87844AB53687}"/>
              </a:ext>
            </a:extLst>
          </p:cNvPr>
          <p:cNvCxnSpPr>
            <a:cxnSpLocks/>
          </p:cNvCxnSpPr>
          <p:nvPr/>
        </p:nvCxnSpPr>
        <p:spPr>
          <a:xfrm flipV="1">
            <a:off x="3310993" y="2958883"/>
            <a:ext cx="0" cy="454029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2A942E01-9F5A-F646-B3ED-A608F871CF24}"/>
              </a:ext>
            </a:extLst>
          </p:cNvPr>
          <p:cNvSpPr txBox="1"/>
          <p:nvPr/>
        </p:nvSpPr>
        <p:spPr>
          <a:xfrm>
            <a:off x="2532339" y="3131194"/>
            <a:ext cx="155731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Scores Service UI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xmlns="" id="{702BB94C-F70C-5E4B-94D9-B69FE9F302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27" y="2037452"/>
            <a:ext cx="838018" cy="838018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EC9D555A-9361-8C4D-B121-23370991E14A}"/>
              </a:ext>
            </a:extLst>
          </p:cNvPr>
          <p:cNvSpPr txBox="1"/>
          <p:nvPr/>
        </p:nvSpPr>
        <p:spPr>
          <a:xfrm>
            <a:off x="6140588" y="2841209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Alias Cloudant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xmlns="" id="{0E7372C8-1262-6840-B431-DDDFC66573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5169" y="2093681"/>
            <a:ext cx="697633" cy="69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708772"/>
      </p:ext>
    </p:extLst>
  </p:cSld>
  <p:clrMapOvr>
    <a:masterClrMapping/>
  </p:clrMapOvr>
  <p:transition xmlns:p14="http://schemas.microsoft.com/office/powerpoint/2010/main"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xmlns="" id="{DD3A4E38-E7B5-F444-A041-B81D31F9BE1A}"/>
              </a:ext>
            </a:extLst>
          </p:cNvPr>
          <p:cNvSpPr/>
          <p:nvPr/>
        </p:nvSpPr>
        <p:spPr>
          <a:xfrm>
            <a:off x="7766704" y="1755714"/>
            <a:ext cx="1748488" cy="5288302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xmlns="" id="{3C097F3C-09AD-4C48-89F5-8F6682E2A9C7}"/>
              </a:ext>
            </a:extLst>
          </p:cNvPr>
          <p:cNvSpPr/>
          <p:nvPr/>
        </p:nvSpPr>
        <p:spPr>
          <a:xfrm>
            <a:off x="7882625" y="2092345"/>
            <a:ext cx="1461051" cy="1427487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xmlns="" id="{A4F70669-E49F-6042-AC95-A1CF22FC2F0E}"/>
              </a:ext>
            </a:extLst>
          </p:cNvPr>
          <p:cNvSpPr/>
          <p:nvPr/>
        </p:nvSpPr>
        <p:spPr>
          <a:xfrm>
            <a:off x="2173070" y="673075"/>
            <a:ext cx="1461051" cy="947474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B3EF6D8D-E093-9C43-8F06-6465AF5A1A76}"/>
              </a:ext>
            </a:extLst>
          </p:cNvPr>
          <p:cNvCxnSpPr>
            <a:cxnSpLocks/>
            <a:stCxn id="132" idx="2"/>
            <a:endCxn id="104" idx="0"/>
          </p:cNvCxnSpPr>
          <p:nvPr/>
        </p:nvCxnSpPr>
        <p:spPr>
          <a:xfrm flipH="1">
            <a:off x="2897684" y="1620549"/>
            <a:ext cx="5912" cy="2048795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xmlns="" id="{416C123A-D118-B348-B68E-4541B0A407FB}"/>
              </a:ext>
            </a:extLst>
          </p:cNvPr>
          <p:cNvSpPr/>
          <p:nvPr/>
        </p:nvSpPr>
        <p:spPr>
          <a:xfrm>
            <a:off x="2042204" y="2740391"/>
            <a:ext cx="1740248" cy="4338177"/>
          </a:xfrm>
          <a:prstGeom prst="rect">
            <a:avLst/>
          </a:prstGeom>
          <a:solidFill>
            <a:schemeClr val="accent1">
              <a:lumMod val="20000"/>
              <a:lumOff val="80000"/>
              <a:alpha val="23000"/>
            </a:scheme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xmlns="" id="{8AC6BC2D-6C06-F541-9BC0-006845DF1EA7}"/>
              </a:ext>
            </a:extLst>
          </p:cNvPr>
          <p:cNvCxnSpPr>
            <a:cxnSpLocks/>
            <a:stCxn id="106" idx="0"/>
            <a:endCxn id="102" idx="2"/>
          </p:cNvCxnSpPr>
          <p:nvPr/>
        </p:nvCxnSpPr>
        <p:spPr>
          <a:xfrm flipH="1">
            <a:off x="2881530" y="4270893"/>
            <a:ext cx="14876" cy="747387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xmlns="" id="{89D06888-A322-F944-B8CD-1354DB6E9863}"/>
              </a:ext>
            </a:extLst>
          </p:cNvPr>
          <p:cNvSpPr/>
          <p:nvPr/>
        </p:nvSpPr>
        <p:spPr>
          <a:xfrm>
            <a:off x="2157604" y="3340537"/>
            <a:ext cx="1462598" cy="1344341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xmlns="" id="{C6F860F7-F7BF-E549-968B-81EB1B326379}"/>
              </a:ext>
            </a:extLst>
          </p:cNvPr>
          <p:cNvSpPr/>
          <p:nvPr/>
        </p:nvSpPr>
        <p:spPr>
          <a:xfrm>
            <a:off x="6186048" y="2725201"/>
            <a:ext cx="1387724" cy="4318814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xmlns="" id="{52568BAA-8263-FC4A-AB69-A9AE503EA338}"/>
              </a:ext>
            </a:extLst>
          </p:cNvPr>
          <p:cNvSpPr/>
          <p:nvPr/>
        </p:nvSpPr>
        <p:spPr>
          <a:xfrm>
            <a:off x="3878790" y="2725201"/>
            <a:ext cx="2118018" cy="4338177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 dirty="0">
              <a:solidFill>
                <a:srgbClr val="4277BB"/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582" y="3882193"/>
            <a:ext cx="376444" cy="468464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962939E0-A05A-3A44-9ADE-6B594560263B}"/>
              </a:ext>
            </a:extLst>
          </p:cNvPr>
          <p:cNvSpPr/>
          <p:nvPr/>
        </p:nvSpPr>
        <p:spPr>
          <a:xfrm>
            <a:off x="2125712" y="4989942"/>
            <a:ext cx="1511646" cy="1913288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7860990" y="3557889"/>
            <a:ext cx="1411144" cy="1261229"/>
            <a:chOff x="1818501" y="1938383"/>
            <a:chExt cx="1411144" cy="1261229"/>
          </a:xfrm>
        </p:grpSpPr>
        <p:sp>
          <p:nvSpPr>
            <p:cNvPr id="98" name="Shape 541"/>
            <p:cNvSpPr/>
            <p:nvPr/>
          </p:nvSpPr>
          <p:spPr>
            <a:xfrm>
              <a:off x="2170452" y="1938383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" name="Shape 547"/>
            <p:cNvSpPr/>
            <p:nvPr/>
          </p:nvSpPr>
          <p:spPr>
            <a:xfrm>
              <a:off x="1818501" y="2645614"/>
              <a:ext cx="1411144" cy="55399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Cloud Foundry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Node.js Buildpack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Scores Core Service</a:t>
              </a:r>
              <a:endParaRPr sz="1200" b="0" dirty="0">
                <a:latin typeface="Arial"/>
                <a:cs typeface="Arial"/>
              </a:endParaRPr>
            </a:p>
          </p:txBody>
        </p:sp>
        <p:pic>
          <p:nvPicPr>
            <p:cNvPr id="101" name="i_js_50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278501" y="2046432"/>
              <a:ext cx="491134" cy="491134"/>
            </a:xfrm>
            <a:prstGeom prst="rect">
              <a:avLst/>
            </a:prstGeom>
            <a:ln w="3175">
              <a:miter lim="400000"/>
            </a:ln>
          </p:spPr>
        </p:pic>
      </p:grpSp>
      <p:pic>
        <p:nvPicPr>
          <p:cNvPr id="104" name="Picture 1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167" y="3669344"/>
            <a:ext cx="803034" cy="701972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2233830" y="4270893"/>
            <a:ext cx="1325151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High Score </a:t>
            </a:r>
            <a:b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</a:b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Client</a:t>
            </a:r>
          </a:p>
        </p:txBody>
      </p:sp>
      <p:sp>
        <p:nvSpPr>
          <p:cNvPr id="111" name="Shape 63"/>
          <p:cNvSpPr/>
          <p:nvPr/>
        </p:nvSpPr>
        <p:spPr>
          <a:xfrm>
            <a:off x="214871" y="407780"/>
            <a:ext cx="820738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chemeClr val="tx1"/>
                </a:solidFill>
                <a:latin typeface="Arial"/>
                <a:cs typeface="Arial"/>
              </a:rPr>
              <a:t>Browser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2" name="Shape 64"/>
          <p:cNvSpPr/>
          <p:nvPr/>
        </p:nvSpPr>
        <p:spPr>
          <a:xfrm>
            <a:off x="2212507" y="407780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 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3" name="Shape 62"/>
          <p:cNvSpPr/>
          <p:nvPr/>
        </p:nvSpPr>
        <p:spPr>
          <a:xfrm flipV="1">
            <a:off x="1752010" y="407780"/>
            <a:ext cx="1079" cy="649545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7390" y="336826"/>
            <a:ext cx="1098574" cy="996165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1493" y="5869966"/>
            <a:ext cx="697633" cy="697633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7936348" y="6639217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Cloudant</a:t>
            </a:r>
          </a:p>
        </p:txBody>
      </p:sp>
      <p:pic>
        <p:nvPicPr>
          <p:cNvPr id="164" name="Picture 1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167" y="856032"/>
            <a:ext cx="803034" cy="701972"/>
          </a:xfrm>
          <a:prstGeom prst="rect">
            <a:avLst/>
          </a:prstGeom>
        </p:spPr>
      </p:pic>
      <p:sp>
        <p:nvSpPr>
          <p:cNvPr id="166" name="TextBox 165"/>
          <p:cNvSpPr txBox="1"/>
          <p:nvPr/>
        </p:nvSpPr>
        <p:spPr>
          <a:xfrm>
            <a:off x="2326267" y="654835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Game</a:t>
            </a:r>
          </a:p>
        </p:txBody>
      </p:sp>
      <p:grpSp>
        <p:nvGrpSpPr>
          <p:cNvPr id="184" name="Group 378"/>
          <p:cNvGrpSpPr/>
          <p:nvPr/>
        </p:nvGrpSpPr>
        <p:grpSpPr>
          <a:xfrm>
            <a:off x="3825143" y="4090966"/>
            <a:ext cx="1175442" cy="324825"/>
            <a:chOff x="74635" y="130399"/>
            <a:chExt cx="1175439" cy="789144"/>
          </a:xfrm>
        </p:grpSpPr>
        <p:pic>
          <p:nvPicPr>
            <p:cNvPr id="185" name="_-19.png"/>
            <p:cNvPicPr/>
            <p:nvPr/>
          </p:nvPicPr>
          <p:blipFill>
            <a:blip r:embed="rId7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86" name="Shape 377"/>
            <p:cNvSpPr/>
            <p:nvPr/>
          </p:nvSpPr>
          <p:spPr>
            <a:xfrm>
              <a:off x="74635" y="703444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</a:p>
          </p:txBody>
        </p:sp>
      </p:grpSp>
      <p:pic>
        <p:nvPicPr>
          <p:cNvPr id="187" name="Picture 18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0693" y="3563149"/>
            <a:ext cx="819405" cy="786629"/>
          </a:xfrm>
          <a:prstGeom prst="rect">
            <a:avLst/>
          </a:prstGeom>
        </p:spPr>
      </p:pic>
      <p:grpSp>
        <p:nvGrpSpPr>
          <p:cNvPr id="188" name="Group 187">
            <a:extLst>
              <a:ext uri="{FF2B5EF4-FFF2-40B4-BE49-F238E27FC236}">
                <a16:creationId xmlns:a16="http://schemas.microsoft.com/office/drawing/2014/main" xmlns="" id="{5938EDDB-B2B2-6642-9D20-6D7C5F9FED31}"/>
              </a:ext>
            </a:extLst>
          </p:cNvPr>
          <p:cNvGrpSpPr/>
          <p:nvPr/>
        </p:nvGrpSpPr>
        <p:grpSpPr>
          <a:xfrm>
            <a:off x="5080474" y="3601808"/>
            <a:ext cx="724719" cy="932636"/>
            <a:chOff x="7051432" y="4768804"/>
            <a:chExt cx="724719" cy="932636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xmlns="" id="{3527AD53-90A2-7D45-A4B7-509C2FD1C32F}"/>
                </a:ext>
              </a:extLst>
            </p:cNvPr>
            <p:cNvGrpSpPr/>
            <p:nvPr/>
          </p:nvGrpSpPr>
          <p:grpSpPr>
            <a:xfrm>
              <a:off x="7051432" y="4768804"/>
              <a:ext cx="724719" cy="724719"/>
              <a:chOff x="1132698" y="3837918"/>
              <a:chExt cx="502920" cy="502920"/>
            </a:xfrm>
          </p:grpSpPr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xmlns="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32698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2" name="Picture 191">
                <a:extLst>
                  <a:ext uri="{FF2B5EF4-FFF2-40B4-BE49-F238E27FC236}">
                    <a16:creationId xmlns:a16="http://schemas.microsoft.com/office/drawing/2014/main" xmlns="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31758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190" name="Shape 576">
              <a:extLst>
                <a:ext uri="{FF2B5EF4-FFF2-40B4-BE49-F238E27FC236}">
                  <a16:creationId xmlns:a16="http://schemas.microsoft.com/office/drawing/2014/main" xmlns="" id="{8D66F62C-0857-0C4E-B8A3-3F8DBC721692}"/>
                </a:ext>
              </a:extLst>
            </p:cNvPr>
            <p:cNvSpPr/>
            <p:nvPr/>
          </p:nvSpPr>
          <p:spPr>
            <a:xfrm>
              <a:off x="70802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Functions</a:t>
              </a:r>
            </a:p>
          </p:txBody>
        </p:sp>
      </p:grpSp>
      <p:pic>
        <p:nvPicPr>
          <p:cNvPr id="194" name="Picture 19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2299" y="3563149"/>
            <a:ext cx="819405" cy="786629"/>
          </a:xfrm>
          <a:prstGeom prst="rect">
            <a:avLst/>
          </a:prstGeom>
        </p:spPr>
      </p:pic>
      <p:sp>
        <p:nvSpPr>
          <p:cNvPr id="195" name="TextBox 194"/>
          <p:cNvSpPr txBox="1"/>
          <p:nvPr/>
        </p:nvSpPr>
        <p:spPr>
          <a:xfrm>
            <a:off x="6249764" y="4318824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API Connect</a:t>
            </a:r>
          </a:p>
        </p:txBody>
      </p:sp>
      <p:sp>
        <p:nvSpPr>
          <p:cNvPr id="199" name="Shape 541"/>
          <p:cNvSpPr/>
          <p:nvPr/>
        </p:nvSpPr>
        <p:spPr>
          <a:xfrm>
            <a:off x="2500042" y="5470174"/>
            <a:ext cx="707232" cy="707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0" name="Shape 547"/>
          <p:cNvSpPr/>
          <p:nvPr/>
        </p:nvSpPr>
        <p:spPr>
          <a:xfrm>
            <a:off x="2148016" y="6177405"/>
            <a:ext cx="1411294" cy="5539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9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 b="0"/>
            </a:pPr>
            <a:r>
              <a:rPr lang="de-DE" sz="1200" b="0" dirty="0">
                <a:latin typeface="Arial"/>
                <a:cs typeface="Arial"/>
              </a:rPr>
              <a:t>Cloud Foundry</a:t>
            </a:r>
          </a:p>
          <a:p>
            <a:pPr lvl="0">
              <a:defRPr sz="1800" b="0"/>
            </a:pPr>
            <a:r>
              <a:rPr lang="de-DE" sz="1200" b="0" dirty="0">
                <a:latin typeface="Arial"/>
                <a:cs typeface="Arial"/>
              </a:rPr>
              <a:t>Node.js Buildpack</a:t>
            </a:r>
          </a:p>
          <a:p>
            <a:pPr lvl="0">
              <a:defRPr sz="1800" b="0"/>
            </a:pPr>
            <a:r>
              <a:rPr lang="de-DE" sz="1200" b="0" dirty="0">
                <a:latin typeface="Arial"/>
                <a:cs typeface="Arial"/>
              </a:rPr>
              <a:t>Web App Resources</a:t>
            </a:r>
          </a:p>
        </p:txBody>
      </p:sp>
      <p:pic>
        <p:nvPicPr>
          <p:cNvPr id="201" name="i_js_50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19057" y="5607728"/>
            <a:ext cx="491134" cy="491134"/>
          </a:xfrm>
          <a:prstGeom prst="rect">
            <a:avLst/>
          </a:prstGeom>
          <a:ln w="3175">
            <a:miter lim="400000"/>
          </a:ln>
        </p:spPr>
      </p:pic>
      <p:cxnSp>
        <p:nvCxnSpPr>
          <p:cNvPr id="206" name="Straight Connector 205"/>
          <p:cNvCxnSpPr>
            <a:cxnSpLocks/>
            <a:endCxn id="187" idx="1"/>
          </p:cNvCxnSpPr>
          <p:nvPr/>
        </p:nvCxnSpPr>
        <p:spPr>
          <a:xfrm flipV="1">
            <a:off x="3196966" y="3956464"/>
            <a:ext cx="763727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7" name="TextBox 206"/>
          <p:cNvSpPr txBox="1"/>
          <p:nvPr/>
        </p:nvSpPr>
        <p:spPr>
          <a:xfrm>
            <a:off x="3978020" y="2878748"/>
            <a:ext cx="1977513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Functions API</a:t>
            </a:r>
          </a:p>
        </p:txBody>
      </p:sp>
      <p:cxnSp>
        <p:nvCxnSpPr>
          <p:cNvPr id="208" name="Straight Connector 207"/>
          <p:cNvCxnSpPr>
            <a:cxnSpLocks/>
          </p:cNvCxnSpPr>
          <p:nvPr/>
        </p:nvCxnSpPr>
        <p:spPr>
          <a:xfrm>
            <a:off x="8566562" y="5087102"/>
            <a:ext cx="0" cy="736688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9" name="Straight Connector 208"/>
          <p:cNvCxnSpPr>
            <a:cxnSpLocks/>
            <a:stCxn id="191" idx="2"/>
            <a:endCxn id="187" idx="3"/>
          </p:cNvCxnSpPr>
          <p:nvPr/>
        </p:nvCxnSpPr>
        <p:spPr>
          <a:xfrm flipH="1" flipV="1">
            <a:off x="4780098" y="3956464"/>
            <a:ext cx="300376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xmlns="" id="{66E030FF-10BA-3E4A-9604-7ADABD19B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5751708"/>
            <a:ext cx="376444" cy="468464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xmlns="" id="{7A922166-BCEA-2342-A0C7-D9B6D48E76B5}"/>
              </a:ext>
            </a:extLst>
          </p:cNvPr>
          <p:cNvCxnSpPr>
            <a:cxnSpLocks/>
            <a:stCxn id="194" idx="1"/>
            <a:endCxn id="191" idx="6"/>
          </p:cNvCxnSpPr>
          <p:nvPr/>
        </p:nvCxnSpPr>
        <p:spPr>
          <a:xfrm flipH="1">
            <a:off x="5805193" y="3956464"/>
            <a:ext cx="657106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BA3AC09A-2568-7A40-8619-27C921ACE99B}"/>
              </a:ext>
            </a:extLst>
          </p:cNvPr>
          <p:cNvCxnSpPr>
            <a:cxnSpLocks/>
            <a:endCxn id="194" idx="3"/>
          </p:cNvCxnSpPr>
          <p:nvPr/>
        </p:nvCxnSpPr>
        <p:spPr>
          <a:xfrm flipH="1">
            <a:off x="7281704" y="3956464"/>
            <a:ext cx="714636" cy="0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3C80F502-9384-CB47-BE5F-B15677F163F5}"/>
              </a:ext>
            </a:extLst>
          </p:cNvPr>
          <p:cNvSpPr txBox="1"/>
          <p:nvPr/>
        </p:nvSpPr>
        <p:spPr>
          <a:xfrm>
            <a:off x="6141856" y="2861567"/>
            <a:ext cx="1557317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Service API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049DDE7D-2EFF-7541-B9F7-19BEEA5515BE}"/>
              </a:ext>
            </a:extLst>
          </p:cNvPr>
          <p:cNvSpPr txBox="1"/>
          <p:nvPr/>
        </p:nvSpPr>
        <p:spPr>
          <a:xfrm>
            <a:off x="2200797" y="4754267"/>
            <a:ext cx="1361465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High Score Server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F073A3D8-220E-7144-A600-F0641A71F37F}"/>
              </a:ext>
            </a:extLst>
          </p:cNvPr>
          <p:cNvSpPr txBox="1"/>
          <p:nvPr/>
        </p:nvSpPr>
        <p:spPr>
          <a:xfrm>
            <a:off x="2147306" y="2877044"/>
            <a:ext cx="1557317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sz="1400" b="1" dirty="0"/>
              <a:t>Web App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E4BD00C3-AD29-1848-B72C-ABB297C80A44}"/>
              </a:ext>
            </a:extLst>
          </p:cNvPr>
          <p:cNvSpPr txBox="1"/>
          <p:nvPr/>
        </p:nvSpPr>
        <p:spPr>
          <a:xfrm>
            <a:off x="7847948" y="1786580"/>
            <a:ext cx="155731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/>
              <a:t>Scores Service</a:t>
            </a:r>
            <a:endParaRPr lang="en-US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xmlns="" id="{2CBB9EC6-1F4D-A544-B955-509A162728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571" y="2106893"/>
            <a:ext cx="990895" cy="990895"/>
          </a:xfrm>
          <a:prstGeom prst="rect">
            <a:avLst/>
          </a:prstGeom>
        </p:spPr>
      </p:pic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xmlns="" id="{5DA5D267-4395-9C48-8B25-87844AB53687}"/>
              </a:ext>
            </a:extLst>
          </p:cNvPr>
          <p:cNvCxnSpPr>
            <a:cxnSpLocks/>
          </p:cNvCxnSpPr>
          <p:nvPr/>
        </p:nvCxnSpPr>
        <p:spPr>
          <a:xfrm flipV="1">
            <a:off x="8565013" y="3028324"/>
            <a:ext cx="0" cy="454029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2A942E01-9F5A-F646-B3ED-A608F871CF24}"/>
              </a:ext>
            </a:extLst>
          </p:cNvPr>
          <p:cNvSpPr txBox="1"/>
          <p:nvPr/>
        </p:nvSpPr>
        <p:spPr>
          <a:xfrm>
            <a:off x="7786359" y="3200635"/>
            <a:ext cx="155731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Scores Service UI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xmlns="" id="{702BB94C-F70C-5E4B-94D9-B69FE9F302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27" y="2037452"/>
            <a:ext cx="838018" cy="838018"/>
          </a:xfrm>
          <a:prstGeom prst="rect">
            <a:avLst/>
          </a:prstGeom>
        </p:spPr>
      </p:pic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xmlns="" id="{EA8E957C-3AA4-2547-B191-BA32AA3F3AF2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1048014" y="2725201"/>
            <a:ext cx="1109590" cy="1287507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xmlns="" id="{5BE986ED-64D7-A046-BE28-021C8C920B48}"/>
              </a:ext>
            </a:extLst>
          </p:cNvPr>
          <p:cNvCxnSpPr>
            <a:cxnSpLocks/>
            <a:endCxn id="132" idx="1"/>
          </p:cNvCxnSpPr>
          <p:nvPr/>
        </p:nvCxnSpPr>
        <p:spPr>
          <a:xfrm flipV="1">
            <a:off x="1048014" y="1146812"/>
            <a:ext cx="1125056" cy="1104652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xmlns="" id="{8E1453EF-7DB3-E54F-9665-9C837DE98445}"/>
              </a:ext>
            </a:extLst>
          </p:cNvPr>
          <p:cNvCxnSpPr>
            <a:cxnSpLocks/>
          </p:cNvCxnSpPr>
          <p:nvPr/>
        </p:nvCxnSpPr>
        <p:spPr>
          <a:xfrm>
            <a:off x="1168055" y="2442498"/>
            <a:ext cx="6714570" cy="0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xmlns="" id="{F20B3218-9CCE-2145-9963-A12E6849F8D1}"/>
              </a:ext>
            </a:extLst>
          </p:cNvPr>
          <p:cNvSpPr txBox="1"/>
          <p:nvPr/>
        </p:nvSpPr>
        <p:spPr>
          <a:xfrm>
            <a:off x="2525878" y="1855037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link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57F0C94-1AA0-1142-B814-A0B56C12F7AE}"/>
              </a:ext>
            </a:extLst>
          </p:cNvPr>
          <p:cNvSpPr/>
          <p:nvPr/>
        </p:nvSpPr>
        <p:spPr>
          <a:xfrm>
            <a:off x="6078051" y="2633533"/>
            <a:ext cx="1620977" cy="4541508"/>
          </a:xfrm>
          <a:prstGeom prst="rect">
            <a:avLst/>
          </a:prstGeom>
          <a:noFill/>
          <a:ln w="889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xmlns="" id="{63DAE306-87BE-DC43-AD20-7EEF4394EF2D}"/>
              </a:ext>
            </a:extLst>
          </p:cNvPr>
          <p:cNvSpPr/>
          <p:nvPr/>
        </p:nvSpPr>
        <p:spPr>
          <a:xfrm>
            <a:off x="4946722" y="1558003"/>
            <a:ext cx="2244738" cy="466985"/>
          </a:xfrm>
          <a:prstGeom prst="wedgeRoundRectCallout">
            <a:avLst>
              <a:gd name="adj1" fmla="val 40129"/>
              <a:gd name="adj2" fmla="val 168668"/>
              <a:gd name="adj3" fmla="val 16667"/>
            </a:avLst>
          </a:prstGeom>
          <a:solidFill>
            <a:schemeClr val="bg2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7A33B23-79D2-8C45-85BC-26BA3EBE5E09}"/>
              </a:ext>
            </a:extLst>
          </p:cNvPr>
          <p:cNvSpPr txBox="1"/>
          <p:nvPr/>
        </p:nvSpPr>
        <p:spPr>
          <a:xfrm>
            <a:off x="5040687" y="1537469"/>
            <a:ext cx="2140810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You are here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306CF3AF-E59E-8546-B957-80629FF6D5D6}"/>
              </a:ext>
            </a:extLst>
          </p:cNvPr>
          <p:cNvSpPr txBox="1"/>
          <p:nvPr/>
        </p:nvSpPr>
        <p:spPr>
          <a:xfrm>
            <a:off x="738553" y="1638132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51EA37F3-23D9-7444-8208-BC61C81C897E}"/>
              </a:ext>
            </a:extLst>
          </p:cNvPr>
          <p:cNvSpPr txBox="1"/>
          <p:nvPr/>
        </p:nvSpPr>
        <p:spPr>
          <a:xfrm>
            <a:off x="924195" y="2184671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6C5C9E8F-6618-2548-8398-7834573A2827}"/>
              </a:ext>
            </a:extLst>
          </p:cNvPr>
          <p:cNvSpPr txBox="1"/>
          <p:nvPr/>
        </p:nvSpPr>
        <p:spPr>
          <a:xfrm>
            <a:off x="904224" y="2772927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</p:spTree>
    <p:extLst>
      <p:ext uri="{BB962C8B-B14F-4D97-AF65-F5344CB8AC3E}">
        <p14:creationId xmlns:p14="http://schemas.microsoft.com/office/powerpoint/2010/main" val="2774453242"/>
      </p:ext>
    </p:extLst>
  </p:cSld>
  <p:clrMapOvr>
    <a:masterClrMapping/>
  </p:clrMapOvr>
  <p:transition xmlns:p14="http://schemas.microsoft.com/office/powerpoint/2010/main"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xmlns="" id="{DD3A4E38-E7B5-F444-A041-B81D31F9BE1A}"/>
              </a:ext>
            </a:extLst>
          </p:cNvPr>
          <p:cNvSpPr/>
          <p:nvPr/>
        </p:nvSpPr>
        <p:spPr>
          <a:xfrm>
            <a:off x="7766704" y="1755714"/>
            <a:ext cx="1748488" cy="5288302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xmlns="" id="{3C097F3C-09AD-4C48-89F5-8F6682E2A9C7}"/>
              </a:ext>
            </a:extLst>
          </p:cNvPr>
          <p:cNvSpPr/>
          <p:nvPr/>
        </p:nvSpPr>
        <p:spPr>
          <a:xfrm>
            <a:off x="7882625" y="2092345"/>
            <a:ext cx="1461051" cy="1427487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xmlns="" id="{A4F70669-E49F-6042-AC95-A1CF22FC2F0E}"/>
              </a:ext>
            </a:extLst>
          </p:cNvPr>
          <p:cNvSpPr/>
          <p:nvPr/>
        </p:nvSpPr>
        <p:spPr>
          <a:xfrm>
            <a:off x="2173070" y="673075"/>
            <a:ext cx="1461051" cy="947474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B3EF6D8D-E093-9C43-8F06-6465AF5A1A76}"/>
              </a:ext>
            </a:extLst>
          </p:cNvPr>
          <p:cNvCxnSpPr>
            <a:cxnSpLocks/>
            <a:stCxn id="132" idx="2"/>
            <a:endCxn id="104" idx="0"/>
          </p:cNvCxnSpPr>
          <p:nvPr/>
        </p:nvCxnSpPr>
        <p:spPr>
          <a:xfrm flipH="1">
            <a:off x="2897684" y="1620549"/>
            <a:ext cx="5912" cy="2048795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xmlns="" id="{416C123A-D118-B348-B68E-4541B0A407FB}"/>
              </a:ext>
            </a:extLst>
          </p:cNvPr>
          <p:cNvSpPr/>
          <p:nvPr/>
        </p:nvSpPr>
        <p:spPr>
          <a:xfrm>
            <a:off x="2042204" y="2740391"/>
            <a:ext cx="1740248" cy="4338177"/>
          </a:xfrm>
          <a:prstGeom prst="rect">
            <a:avLst/>
          </a:prstGeom>
          <a:solidFill>
            <a:schemeClr val="accent1">
              <a:lumMod val="20000"/>
              <a:lumOff val="80000"/>
              <a:alpha val="23000"/>
            </a:scheme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xmlns="" id="{8AC6BC2D-6C06-F541-9BC0-006845DF1EA7}"/>
              </a:ext>
            </a:extLst>
          </p:cNvPr>
          <p:cNvCxnSpPr>
            <a:cxnSpLocks/>
            <a:stCxn id="106" idx="0"/>
            <a:endCxn id="102" idx="2"/>
          </p:cNvCxnSpPr>
          <p:nvPr/>
        </p:nvCxnSpPr>
        <p:spPr>
          <a:xfrm flipH="1">
            <a:off x="2881530" y="4270893"/>
            <a:ext cx="14876" cy="747387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xmlns="" id="{89D06888-A322-F944-B8CD-1354DB6E9863}"/>
              </a:ext>
            </a:extLst>
          </p:cNvPr>
          <p:cNvSpPr/>
          <p:nvPr/>
        </p:nvSpPr>
        <p:spPr>
          <a:xfrm>
            <a:off x="2157604" y="3340537"/>
            <a:ext cx="1462598" cy="1344341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xmlns="" id="{C6F860F7-F7BF-E549-968B-81EB1B326379}"/>
              </a:ext>
            </a:extLst>
          </p:cNvPr>
          <p:cNvSpPr/>
          <p:nvPr/>
        </p:nvSpPr>
        <p:spPr>
          <a:xfrm>
            <a:off x="6186048" y="2725201"/>
            <a:ext cx="1387724" cy="4318814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xmlns="" id="{52568BAA-8263-FC4A-AB69-A9AE503EA338}"/>
              </a:ext>
            </a:extLst>
          </p:cNvPr>
          <p:cNvSpPr/>
          <p:nvPr/>
        </p:nvSpPr>
        <p:spPr>
          <a:xfrm>
            <a:off x="3878790" y="2725201"/>
            <a:ext cx="2118018" cy="4338177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 dirty="0">
              <a:solidFill>
                <a:srgbClr val="4277BB"/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582" y="3882193"/>
            <a:ext cx="376444" cy="468464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962939E0-A05A-3A44-9ADE-6B594560263B}"/>
              </a:ext>
            </a:extLst>
          </p:cNvPr>
          <p:cNvSpPr/>
          <p:nvPr/>
        </p:nvSpPr>
        <p:spPr>
          <a:xfrm>
            <a:off x="2125712" y="4989942"/>
            <a:ext cx="1511646" cy="1913288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7860990" y="3557889"/>
            <a:ext cx="1411144" cy="1261229"/>
            <a:chOff x="1818501" y="1938383"/>
            <a:chExt cx="1411144" cy="1261229"/>
          </a:xfrm>
        </p:grpSpPr>
        <p:sp>
          <p:nvSpPr>
            <p:cNvPr id="98" name="Shape 541"/>
            <p:cNvSpPr/>
            <p:nvPr/>
          </p:nvSpPr>
          <p:spPr>
            <a:xfrm>
              <a:off x="2170452" y="1938383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" name="Shape 547"/>
            <p:cNvSpPr/>
            <p:nvPr/>
          </p:nvSpPr>
          <p:spPr>
            <a:xfrm>
              <a:off x="1818501" y="2645614"/>
              <a:ext cx="1411144" cy="55399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Cloud Foundry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Node.js Buildpack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Scores Core Service</a:t>
              </a:r>
              <a:endParaRPr sz="1200" b="0" dirty="0">
                <a:latin typeface="Arial"/>
                <a:cs typeface="Arial"/>
              </a:endParaRPr>
            </a:p>
          </p:txBody>
        </p:sp>
        <p:pic>
          <p:nvPicPr>
            <p:cNvPr id="101" name="i_js_50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278501" y="2046432"/>
              <a:ext cx="491134" cy="491134"/>
            </a:xfrm>
            <a:prstGeom prst="rect">
              <a:avLst/>
            </a:prstGeom>
            <a:ln w="3175">
              <a:miter lim="400000"/>
            </a:ln>
          </p:spPr>
        </p:pic>
      </p:grpSp>
      <p:pic>
        <p:nvPicPr>
          <p:cNvPr id="104" name="Picture 1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167" y="3669344"/>
            <a:ext cx="803034" cy="701972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2233830" y="4270893"/>
            <a:ext cx="1325151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High Score </a:t>
            </a:r>
            <a:b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</a:b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Client</a:t>
            </a:r>
          </a:p>
        </p:txBody>
      </p:sp>
      <p:sp>
        <p:nvSpPr>
          <p:cNvPr id="111" name="Shape 63"/>
          <p:cNvSpPr/>
          <p:nvPr/>
        </p:nvSpPr>
        <p:spPr>
          <a:xfrm>
            <a:off x="214871" y="407780"/>
            <a:ext cx="820738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chemeClr val="tx1"/>
                </a:solidFill>
                <a:latin typeface="Arial"/>
                <a:cs typeface="Arial"/>
              </a:rPr>
              <a:t>Browser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2" name="Shape 64"/>
          <p:cNvSpPr/>
          <p:nvPr/>
        </p:nvSpPr>
        <p:spPr>
          <a:xfrm>
            <a:off x="2212507" y="407780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 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3" name="Shape 62"/>
          <p:cNvSpPr/>
          <p:nvPr/>
        </p:nvSpPr>
        <p:spPr>
          <a:xfrm flipV="1">
            <a:off x="1752010" y="407780"/>
            <a:ext cx="1079" cy="649545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7390" y="336826"/>
            <a:ext cx="1098574" cy="996165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1493" y="5869966"/>
            <a:ext cx="697633" cy="697633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7936348" y="6639217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Cloudant</a:t>
            </a:r>
          </a:p>
        </p:txBody>
      </p:sp>
      <p:pic>
        <p:nvPicPr>
          <p:cNvPr id="164" name="Picture 1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167" y="856032"/>
            <a:ext cx="803034" cy="701972"/>
          </a:xfrm>
          <a:prstGeom prst="rect">
            <a:avLst/>
          </a:prstGeom>
        </p:spPr>
      </p:pic>
      <p:sp>
        <p:nvSpPr>
          <p:cNvPr id="166" name="TextBox 165"/>
          <p:cNvSpPr txBox="1"/>
          <p:nvPr/>
        </p:nvSpPr>
        <p:spPr>
          <a:xfrm>
            <a:off x="2326267" y="654835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Game</a:t>
            </a:r>
          </a:p>
        </p:txBody>
      </p:sp>
      <p:grpSp>
        <p:nvGrpSpPr>
          <p:cNvPr id="184" name="Group 378"/>
          <p:cNvGrpSpPr/>
          <p:nvPr/>
        </p:nvGrpSpPr>
        <p:grpSpPr>
          <a:xfrm>
            <a:off x="3825143" y="4090966"/>
            <a:ext cx="1175442" cy="324825"/>
            <a:chOff x="74635" y="130399"/>
            <a:chExt cx="1175439" cy="789144"/>
          </a:xfrm>
        </p:grpSpPr>
        <p:pic>
          <p:nvPicPr>
            <p:cNvPr id="185" name="_-19.png"/>
            <p:cNvPicPr/>
            <p:nvPr/>
          </p:nvPicPr>
          <p:blipFill>
            <a:blip r:embed="rId7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86" name="Shape 377"/>
            <p:cNvSpPr/>
            <p:nvPr/>
          </p:nvSpPr>
          <p:spPr>
            <a:xfrm>
              <a:off x="74635" y="703444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</a:p>
          </p:txBody>
        </p:sp>
      </p:grpSp>
      <p:pic>
        <p:nvPicPr>
          <p:cNvPr id="187" name="Picture 18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0693" y="3563149"/>
            <a:ext cx="819405" cy="786629"/>
          </a:xfrm>
          <a:prstGeom prst="rect">
            <a:avLst/>
          </a:prstGeom>
        </p:spPr>
      </p:pic>
      <p:grpSp>
        <p:nvGrpSpPr>
          <p:cNvPr id="188" name="Group 187">
            <a:extLst>
              <a:ext uri="{FF2B5EF4-FFF2-40B4-BE49-F238E27FC236}">
                <a16:creationId xmlns:a16="http://schemas.microsoft.com/office/drawing/2014/main" xmlns="" id="{5938EDDB-B2B2-6642-9D20-6D7C5F9FED31}"/>
              </a:ext>
            </a:extLst>
          </p:cNvPr>
          <p:cNvGrpSpPr/>
          <p:nvPr/>
        </p:nvGrpSpPr>
        <p:grpSpPr>
          <a:xfrm>
            <a:off x="5080474" y="3601808"/>
            <a:ext cx="724719" cy="932636"/>
            <a:chOff x="7051432" y="4768804"/>
            <a:chExt cx="724719" cy="932636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xmlns="" id="{3527AD53-90A2-7D45-A4B7-509C2FD1C32F}"/>
                </a:ext>
              </a:extLst>
            </p:cNvPr>
            <p:cNvGrpSpPr/>
            <p:nvPr/>
          </p:nvGrpSpPr>
          <p:grpSpPr>
            <a:xfrm>
              <a:off x="7051432" y="4768804"/>
              <a:ext cx="724719" cy="724719"/>
              <a:chOff x="1132698" y="3837918"/>
              <a:chExt cx="502920" cy="502920"/>
            </a:xfrm>
          </p:grpSpPr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xmlns="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32698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2" name="Picture 191">
                <a:extLst>
                  <a:ext uri="{FF2B5EF4-FFF2-40B4-BE49-F238E27FC236}">
                    <a16:creationId xmlns:a16="http://schemas.microsoft.com/office/drawing/2014/main" xmlns="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31758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190" name="Shape 576">
              <a:extLst>
                <a:ext uri="{FF2B5EF4-FFF2-40B4-BE49-F238E27FC236}">
                  <a16:creationId xmlns:a16="http://schemas.microsoft.com/office/drawing/2014/main" xmlns="" id="{8D66F62C-0857-0C4E-B8A3-3F8DBC721692}"/>
                </a:ext>
              </a:extLst>
            </p:cNvPr>
            <p:cNvSpPr/>
            <p:nvPr/>
          </p:nvSpPr>
          <p:spPr>
            <a:xfrm>
              <a:off x="70802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Functions</a:t>
              </a:r>
            </a:p>
          </p:txBody>
        </p:sp>
      </p:grpSp>
      <p:pic>
        <p:nvPicPr>
          <p:cNvPr id="194" name="Picture 19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2299" y="3563149"/>
            <a:ext cx="819405" cy="786629"/>
          </a:xfrm>
          <a:prstGeom prst="rect">
            <a:avLst/>
          </a:prstGeom>
        </p:spPr>
      </p:pic>
      <p:sp>
        <p:nvSpPr>
          <p:cNvPr id="195" name="TextBox 194"/>
          <p:cNvSpPr txBox="1"/>
          <p:nvPr/>
        </p:nvSpPr>
        <p:spPr>
          <a:xfrm>
            <a:off x="6249764" y="4318824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API Connect</a:t>
            </a:r>
          </a:p>
        </p:txBody>
      </p:sp>
      <p:sp>
        <p:nvSpPr>
          <p:cNvPr id="199" name="Shape 541"/>
          <p:cNvSpPr/>
          <p:nvPr/>
        </p:nvSpPr>
        <p:spPr>
          <a:xfrm>
            <a:off x="2500042" y="5470174"/>
            <a:ext cx="707232" cy="707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0" name="Shape 547"/>
          <p:cNvSpPr/>
          <p:nvPr/>
        </p:nvSpPr>
        <p:spPr>
          <a:xfrm>
            <a:off x="2148016" y="6177405"/>
            <a:ext cx="1411294" cy="5539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9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 b="0"/>
            </a:pPr>
            <a:r>
              <a:rPr lang="de-DE" sz="1200" b="0" dirty="0">
                <a:latin typeface="Arial"/>
                <a:cs typeface="Arial"/>
              </a:rPr>
              <a:t>Cloud Foundry</a:t>
            </a:r>
          </a:p>
          <a:p>
            <a:pPr lvl="0">
              <a:defRPr sz="1800" b="0"/>
            </a:pPr>
            <a:r>
              <a:rPr lang="de-DE" sz="1200" b="0" dirty="0">
                <a:latin typeface="Arial"/>
                <a:cs typeface="Arial"/>
              </a:rPr>
              <a:t>Node.js Buildpack</a:t>
            </a:r>
          </a:p>
          <a:p>
            <a:pPr lvl="0">
              <a:defRPr sz="1800" b="0"/>
            </a:pPr>
            <a:r>
              <a:rPr lang="de-DE" sz="1200" b="0" dirty="0">
                <a:latin typeface="Arial"/>
                <a:cs typeface="Arial"/>
              </a:rPr>
              <a:t>Web App Resources</a:t>
            </a:r>
          </a:p>
        </p:txBody>
      </p:sp>
      <p:pic>
        <p:nvPicPr>
          <p:cNvPr id="201" name="i_js_50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19057" y="5607728"/>
            <a:ext cx="491134" cy="491134"/>
          </a:xfrm>
          <a:prstGeom prst="rect">
            <a:avLst/>
          </a:prstGeom>
          <a:ln w="3175">
            <a:miter lim="400000"/>
          </a:ln>
        </p:spPr>
      </p:pic>
      <p:cxnSp>
        <p:nvCxnSpPr>
          <p:cNvPr id="206" name="Straight Connector 205"/>
          <p:cNvCxnSpPr>
            <a:cxnSpLocks/>
            <a:endCxn id="187" idx="1"/>
          </p:cNvCxnSpPr>
          <p:nvPr/>
        </p:nvCxnSpPr>
        <p:spPr>
          <a:xfrm flipV="1">
            <a:off x="3196966" y="3956464"/>
            <a:ext cx="763727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7" name="TextBox 206"/>
          <p:cNvSpPr txBox="1"/>
          <p:nvPr/>
        </p:nvSpPr>
        <p:spPr>
          <a:xfrm>
            <a:off x="3978020" y="2878748"/>
            <a:ext cx="1977513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Functions API</a:t>
            </a:r>
          </a:p>
        </p:txBody>
      </p:sp>
      <p:cxnSp>
        <p:nvCxnSpPr>
          <p:cNvPr id="208" name="Straight Connector 207"/>
          <p:cNvCxnSpPr>
            <a:cxnSpLocks/>
          </p:cNvCxnSpPr>
          <p:nvPr/>
        </p:nvCxnSpPr>
        <p:spPr>
          <a:xfrm>
            <a:off x="8566562" y="5087102"/>
            <a:ext cx="0" cy="736688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9" name="Straight Connector 208"/>
          <p:cNvCxnSpPr>
            <a:cxnSpLocks/>
            <a:stCxn id="191" idx="2"/>
            <a:endCxn id="187" idx="3"/>
          </p:cNvCxnSpPr>
          <p:nvPr/>
        </p:nvCxnSpPr>
        <p:spPr>
          <a:xfrm flipH="1" flipV="1">
            <a:off x="4780098" y="3956464"/>
            <a:ext cx="300376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xmlns="" id="{66E030FF-10BA-3E4A-9604-7ADABD19B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5751708"/>
            <a:ext cx="376444" cy="468464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xmlns="" id="{7A922166-BCEA-2342-A0C7-D9B6D48E76B5}"/>
              </a:ext>
            </a:extLst>
          </p:cNvPr>
          <p:cNvCxnSpPr>
            <a:cxnSpLocks/>
            <a:stCxn id="194" idx="1"/>
            <a:endCxn id="191" idx="6"/>
          </p:cNvCxnSpPr>
          <p:nvPr/>
        </p:nvCxnSpPr>
        <p:spPr>
          <a:xfrm flipH="1">
            <a:off x="5805193" y="3956464"/>
            <a:ext cx="657106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BA3AC09A-2568-7A40-8619-27C921ACE99B}"/>
              </a:ext>
            </a:extLst>
          </p:cNvPr>
          <p:cNvCxnSpPr>
            <a:cxnSpLocks/>
            <a:endCxn id="194" idx="3"/>
          </p:cNvCxnSpPr>
          <p:nvPr/>
        </p:nvCxnSpPr>
        <p:spPr>
          <a:xfrm flipH="1">
            <a:off x="7281704" y="3956464"/>
            <a:ext cx="714636" cy="0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3C80F502-9384-CB47-BE5F-B15677F163F5}"/>
              </a:ext>
            </a:extLst>
          </p:cNvPr>
          <p:cNvSpPr txBox="1"/>
          <p:nvPr/>
        </p:nvSpPr>
        <p:spPr>
          <a:xfrm>
            <a:off x="6141856" y="2861567"/>
            <a:ext cx="1557317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Service API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049DDE7D-2EFF-7541-B9F7-19BEEA5515BE}"/>
              </a:ext>
            </a:extLst>
          </p:cNvPr>
          <p:cNvSpPr txBox="1"/>
          <p:nvPr/>
        </p:nvSpPr>
        <p:spPr>
          <a:xfrm>
            <a:off x="2200797" y="4754267"/>
            <a:ext cx="1361465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High Score Server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F073A3D8-220E-7144-A600-F0641A71F37F}"/>
              </a:ext>
            </a:extLst>
          </p:cNvPr>
          <p:cNvSpPr txBox="1"/>
          <p:nvPr/>
        </p:nvSpPr>
        <p:spPr>
          <a:xfrm>
            <a:off x="2147306" y="2877044"/>
            <a:ext cx="1557317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sz="1400" b="1" dirty="0"/>
              <a:t>Web App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E4BD00C3-AD29-1848-B72C-ABB297C80A44}"/>
              </a:ext>
            </a:extLst>
          </p:cNvPr>
          <p:cNvSpPr txBox="1"/>
          <p:nvPr/>
        </p:nvSpPr>
        <p:spPr>
          <a:xfrm>
            <a:off x="7847948" y="1786580"/>
            <a:ext cx="155731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/>
              <a:t>Scores Service</a:t>
            </a:r>
            <a:endParaRPr lang="en-US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xmlns="" id="{2CBB9EC6-1F4D-A544-B955-509A162728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571" y="2106893"/>
            <a:ext cx="990895" cy="990895"/>
          </a:xfrm>
          <a:prstGeom prst="rect">
            <a:avLst/>
          </a:prstGeom>
        </p:spPr>
      </p:pic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xmlns="" id="{5DA5D267-4395-9C48-8B25-87844AB53687}"/>
              </a:ext>
            </a:extLst>
          </p:cNvPr>
          <p:cNvCxnSpPr>
            <a:cxnSpLocks/>
          </p:cNvCxnSpPr>
          <p:nvPr/>
        </p:nvCxnSpPr>
        <p:spPr>
          <a:xfrm flipV="1">
            <a:off x="8565013" y="3028324"/>
            <a:ext cx="0" cy="454029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2A942E01-9F5A-F646-B3ED-A608F871CF24}"/>
              </a:ext>
            </a:extLst>
          </p:cNvPr>
          <p:cNvSpPr txBox="1"/>
          <p:nvPr/>
        </p:nvSpPr>
        <p:spPr>
          <a:xfrm>
            <a:off x="7786359" y="3200635"/>
            <a:ext cx="155731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Scores Service UI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xmlns="" id="{702BB94C-F70C-5E4B-94D9-B69FE9F302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27" y="2037452"/>
            <a:ext cx="838018" cy="838018"/>
          </a:xfrm>
          <a:prstGeom prst="rect">
            <a:avLst/>
          </a:prstGeom>
        </p:spPr>
      </p:pic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xmlns="" id="{EA8E957C-3AA4-2547-B191-BA32AA3F3AF2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1048014" y="2725201"/>
            <a:ext cx="1109590" cy="1287507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xmlns="" id="{5BE986ED-64D7-A046-BE28-021C8C920B48}"/>
              </a:ext>
            </a:extLst>
          </p:cNvPr>
          <p:cNvCxnSpPr>
            <a:cxnSpLocks/>
            <a:endCxn id="132" idx="1"/>
          </p:cNvCxnSpPr>
          <p:nvPr/>
        </p:nvCxnSpPr>
        <p:spPr>
          <a:xfrm flipV="1">
            <a:off x="1048014" y="1146812"/>
            <a:ext cx="1125056" cy="1104652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xmlns="" id="{8E1453EF-7DB3-E54F-9665-9C837DE98445}"/>
              </a:ext>
            </a:extLst>
          </p:cNvPr>
          <p:cNvCxnSpPr>
            <a:cxnSpLocks/>
          </p:cNvCxnSpPr>
          <p:nvPr/>
        </p:nvCxnSpPr>
        <p:spPr>
          <a:xfrm>
            <a:off x="1168055" y="2442498"/>
            <a:ext cx="6714570" cy="0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xmlns="" id="{F20B3218-9CCE-2145-9963-A12E6849F8D1}"/>
              </a:ext>
            </a:extLst>
          </p:cNvPr>
          <p:cNvSpPr txBox="1"/>
          <p:nvPr/>
        </p:nvSpPr>
        <p:spPr>
          <a:xfrm>
            <a:off x="2525878" y="1855037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link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57F0C94-1AA0-1142-B814-A0B56C12F7AE}"/>
              </a:ext>
            </a:extLst>
          </p:cNvPr>
          <p:cNvSpPr/>
          <p:nvPr/>
        </p:nvSpPr>
        <p:spPr>
          <a:xfrm>
            <a:off x="3769532" y="2633533"/>
            <a:ext cx="2308468" cy="4591132"/>
          </a:xfrm>
          <a:prstGeom prst="rect">
            <a:avLst/>
          </a:prstGeom>
          <a:noFill/>
          <a:ln w="889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61" name="Rounded Rectangular Callout 60">
            <a:extLst>
              <a:ext uri="{FF2B5EF4-FFF2-40B4-BE49-F238E27FC236}">
                <a16:creationId xmlns:a16="http://schemas.microsoft.com/office/drawing/2014/main" xmlns="" id="{D7E99A70-5439-BF45-8269-EEE528805121}"/>
              </a:ext>
            </a:extLst>
          </p:cNvPr>
          <p:cNvSpPr/>
          <p:nvPr/>
        </p:nvSpPr>
        <p:spPr>
          <a:xfrm>
            <a:off x="4946722" y="1558003"/>
            <a:ext cx="2244738" cy="466985"/>
          </a:xfrm>
          <a:prstGeom prst="wedgeRoundRectCallout">
            <a:avLst>
              <a:gd name="adj1" fmla="val -46988"/>
              <a:gd name="adj2" fmla="val 172545"/>
              <a:gd name="adj3" fmla="val 16667"/>
            </a:avLst>
          </a:prstGeom>
          <a:solidFill>
            <a:schemeClr val="bg2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B2FA279C-2389-314F-96A0-75C391BCED42}"/>
              </a:ext>
            </a:extLst>
          </p:cNvPr>
          <p:cNvSpPr txBox="1"/>
          <p:nvPr/>
        </p:nvSpPr>
        <p:spPr>
          <a:xfrm>
            <a:off x="5040687" y="1537469"/>
            <a:ext cx="2140810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You are here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B966C2C0-42A7-EB4F-A310-A4BBAE52C667}"/>
              </a:ext>
            </a:extLst>
          </p:cNvPr>
          <p:cNvSpPr txBox="1"/>
          <p:nvPr/>
        </p:nvSpPr>
        <p:spPr>
          <a:xfrm>
            <a:off x="738553" y="1638132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1C0E4A92-BCD0-6041-8850-A0E492A35FB0}"/>
              </a:ext>
            </a:extLst>
          </p:cNvPr>
          <p:cNvSpPr txBox="1"/>
          <p:nvPr/>
        </p:nvSpPr>
        <p:spPr>
          <a:xfrm>
            <a:off x="924195" y="2184671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42CA0D39-3AE2-874C-865B-36176AF42CCD}"/>
              </a:ext>
            </a:extLst>
          </p:cNvPr>
          <p:cNvSpPr txBox="1"/>
          <p:nvPr/>
        </p:nvSpPr>
        <p:spPr>
          <a:xfrm>
            <a:off x="904224" y="2772927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</p:spTree>
    <p:extLst>
      <p:ext uri="{BB962C8B-B14F-4D97-AF65-F5344CB8AC3E}">
        <p14:creationId xmlns:p14="http://schemas.microsoft.com/office/powerpoint/2010/main" val="1093881825"/>
      </p:ext>
    </p:extLst>
  </p:cSld>
  <p:clrMapOvr>
    <a:masterClrMapping/>
  </p:clrMapOvr>
  <p:transition xmlns:p14="http://schemas.microsoft.com/office/powerpoint/2010/main"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xmlns="" id="{DD3A4E38-E7B5-F444-A041-B81D31F9BE1A}"/>
              </a:ext>
            </a:extLst>
          </p:cNvPr>
          <p:cNvSpPr/>
          <p:nvPr/>
        </p:nvSpPr>
        <p:spPr>
          <a:xfrm>
            <a:off x="6252046" y="1775076"/>
            <a:ext cx="1748488" cy="5288302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xmlns="" id="{3C097F3C-09AD-4C48-89F5-8F6682E2A9C7}"/>
              </a:ext>
            </a:extLst>
          </p:cNvPr>
          <p:cNvSpPr/>
          <p:nvPr/>
        </p:nvSpPr>
        <p:spPr>
          <a:xfrm>
            <a:off x="6367967" y="2111707"/>
            <a:ext cx="1461051" cy="1427487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xmlns="" id="{A4F70669-E49F-6042-AC95-A1CF22FC2F0E}"/>
              </a:ext>
            </a:extLst>
          </p:cNvPr>
          <p:cNvSpPr/>
          <p:nvPr/>
        </p:nvSpPr>
        <p:spPr>
          <a:xfrm>
            <a:off x="2173070" y="673075"/>
            <a:ext cx="1461051" cy="947474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B3EF6D8D-E093-9C43-8F06-6465AF5A1A76}"/>
              </a:ext>
            </a:extLst>
          </p:cNvPr>
          <p:cNvCxnSpPr>
            <a:cxnSpLocks/>
            <a:stCxn id="132" idx="2"/>
            <a:endCxn id="104" idx="0"/>
          </p:cNvCxnSpPr>
          <p:nvPr/>
        </p:nvCxnSpPr>
        <p:spPr>
          <a:xfrm flipH="1">
            <a:off x="2897684" y="1620549"/>
            <a:ext cx="5912" cy="2048795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xmlns="" id="{416C123A-D118-B348-B68E-4541B0A407FB}"/>
              </a:ext>
            </a:extLst>
          </p:cNvPr>
          <p:cNvSpPr/>
          <p:nvPr/>
        </p:nvSpPr>
        <p:spPr>
          <a:xfrm>
            <a:off x="2042204" y="2740391"/>
            <a:ext cx="1740248" cy="4338177"/>
          </a:xfrm>
          <a:prstGeom prst="rect">
            <a:avLst/>
          </a:prstGeom>
          <a:solidFill>
            <a:schemeClr val="accent1">
              <a:lumMod val="20000"/>
              <a:lumOff val="80000"/>
              <a:alpha val="23000"/>
            </a:scheme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xmlns="" id="{8AC6BC2D-6C06-F541-9BC0-006845DF1EA7}"/>
              </a:ext>
            </a:extLst>
          </p:cNvPr>
          <p:cNvCxnSpPr>
            <a:cxnSpLocks/>
            <a:stCxn id="106" idx="0"/>
            <a:endCxn id="102" idx="2"/>
          </p:cNvCxnSpPr>
          <p:nvPr/>
        </p:nvCxnSpPr>
        <p:spPr>
          <a:xfrm flipH="1">
            <a:off x="2881530" y="4270893"/>
            <a:ext cx="14876" cy="747387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xmlns="" id="{89D06888-A322-F944-B8CD-1354DB6E9863}"/>
              </a:ext>
            </a:extLst>
          </p:cNvPr>
          <p:cNvSpPr/>
          <p:nvPr/>
        </p:nvSpPr>
        <p:spPr>
          <a:xfrm>
            <a:off x="2157604" y="3340537"/>
            <a:ext cx="1462598" cy="1344341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xmlns="" id="{52568BAA-8263-FC4A-AB69-A9AE503EA338}"/>
              </a:ext>
            </a:extLst>
          </p:cNvPr>
          <p:cNvSpPr/>
          <p:nvPr/>
        </p:nvSpPr>
        <p:spPr>
          <a:xfrm>
            <a:off x="3878790" y="2725201"/>
            <a:ext cx="2118018" cy="4338177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 dirty="0">
              <a:solidFill>
                <a:srgbClr val="4277BB"/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924" y="3901555"/>
            <a:ext cx="376444" cy="468464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962939E0-A05A-3A44-9ADE-6B594560263B}"/>
              </a:ext>
            </a:extLst>
          </p:cNvPr>
          <p:cNvSpPr/>
          <p:nvPr/>
        </p:nvSpPr>
        <p:spPr>
          <a:xfrm>
            <a:off x="2125712" y="4989942"/>
            <a:ext cx="1511646" cy="1913288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6346332" y="3577251"/>
            <a:ext cx="1411144" cy="1261229"/>
            <a:chOff x="1818501" y="1938383"/>
            <a:chExt cx="1411144" cy="1261229"/>
          </a:xfrm>
        </p:grpSpPr>
        <p:sp>
          <p:nvSpPr>
            <p:cNvPr id="98" name="Shape 541"/>
            <p:cNvSpPr/>
            <p:nvPr/>
          </p:nvSpPr>
          <p:spPr>
            <a:xfrm>
              <a:off x="2170452" y="1938383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" name="Shape 547"/>
            <p:cNvSpPr/>
            <p:nvPr/>
          </p:nvSpPr>
          <p:spPr>
            <a:xfrm>
              <a:off x="1818501" y="2645614"/>
              <a:ext cx="1411144" cy="55399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Cloud Foundry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Node.js Buildpack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Scores Core Service</a:t>
              </a:r>
              <a:endParaRPr sz="1200" b="0" dirty="0">
                <a:latin typeface="Arial"/>
                <a:cs typeface="Arial"/>
              </a:endParaRPr>
            </a:p>
          </p:txBody>
        </p:sp>
        <p:pic>
          <p:nvPicPr>
            <p:cNvPr id="101" name="i_js_50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278501" y="2046432"/>
              <a:ext cx="491134" cy="491134"/>
            </a:xfrm>
            <a:prstGeom prst="rect">
              <a:avLst/>
            </a:prstGeom>
            <a:ln w="3175">
              <a:miter lim="400000"/>
            </a:ln>
          </p:spPr>
        </p:pic>
      </p:grpSp>
      <p:pic>
        <p:nvPicPr>
          <p:cNvPr id="104" name="Picture 1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167" y="3669344"/>
            <a:ext cx="803034" cy="701972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2233830" y="4270893"/>
            <a:ext cx="1325151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High Score </a:t>
            </a:r>
            <a:b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</a:b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Client</a:t>
            </a:r>
          </a:p>
        </p:txBody>
      </p:sp>
      <p:sp>
        <p:nvSpPr>
          <p:cNvPr id="111" name="Shape 63"/>
          <p:cNvSpPr/>
          <p:nvPr/>
        </p:nvSpPr>
        <p:spPr>
          <a:xfrm>
            <a:off x="214871" y="407780"/>
            <a:ext cx="820738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chemeClr val="tx1"/>
                </a:solidFill>
                <a:latin typeface="Arial"/>
                <a:cs typeface="Arial"/>
              </a:rPr>
              <a:t>Browser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2" name="Shape 64"/>
          <p:cNvSpPr/>
          <p:nvPr/>
        </p:nvSpPr>
        <p:spPr>
          <a:xfrm>
            <a:off x="2212507" y="407780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 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3" name="Shape 62"/>
          <p:cNvSpPr/>
          <p:nvPr/>
        </p:nvSpPr>
        <p:spPr>
          <a:xfrm flipV="1">
            <a:off x="1752010" y="407780"/>
            <a:ext cx="1079" cy="649545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7390" y="336826"/>
            <a:ext cx="1098574" cy="996165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6835" y="5889328"/>
            <a:ext cx="697633" cy="697633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6421690" y="6658579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Cloudant</a:t>
            </a:r>
          </a:p>
        </p:txBody>
      </p:sp>
      <p:pic>
        <p:nvPicPr>
          <p:cNvPr id="164" name="Picture 1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167" y="856032"/>
            <a:ext cx="803034" cy="701972"/>
          </a:xfrm>
          <a:prstGeom prst="rect">
            <a:avLst/>
          </a:prstGeom>
        </p:spPr>
      </p:pic>
      <p:sp>
        <p:nvSpPr>
          <p:cNvPr id="166" name="TextBox 165"/>
          <p:cNvSpPr txBox="1"/>
          <p:nvPr/>
        </p:nvSpPr>
        <p:spPr>
          <a:xfrm>
            <a:off x="2326267" y="654835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Game</a:t>
            </a:r>
          </a:p>
        </p:txBody>
      </p:sp>
      <p:grpSp>
        <p:nvGrpSpPr>
          <p:cNvPr id="184" name="Group 378"/>
          <p:cNvGrpSpPr/>
          <p:nvPr/>
        </p:nvGrpSpPr>
        <p:grpSpPr>
          <a:xfrm>
            <a:off x="3825143" y="4090966"/>
            <a:ext cx="1175442" cy="324825"/>
            <a:chOff x="74635" y="130399"/>
            <a:chExt cx="1175439" cy="789144"/>
          </a:xfrm>
        </p:grpSpPr>
        <p:pic>
          <p:nvPicPr>
            <p:cNvPr id="185" name="_-19.png"/>
            <p:cNvPicPr/>
            <p:nvPr/>
          </p:nvPicPr>
          <p:blipFill>
            <a:blip r:embed="rId7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86" name="Shape 377"/>
            <p:cNvSpPr/>
            <p:nvPr/>
          </p:nvSpPr>
          <p:spPr>
            <a:xfrm>
              <a:off x="74635" y="703444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</a:p>
          </p:txBody>
        </p:sp>
      </p:grpSp>
      <p:pic>
        <p:nvPicPr>
          <p:cNvPr id="187" name="Picture 18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0693" y="3563149"/>
            <a:ext cx="819405" cy="786629"/>
          </a:xfrm>
          <a:prstGeom prst="rect">
            <a:avLst/>
          </a:prstGeom>
        </p:spPr>
      </p:pic>
      <p:grpSp>
        <p:nvGrpSpPr>
          <p:cNvPr id="188" name="Group 187">
            <a:extLst>
              <a:ext uri="{FF2B5EF4-FFF2-40B4-BE49-F238E27FC236}">
                <a16:creationId xmlns:a16="http://schemas.microsoft.com/office/drawing/2014/main" xmlns="" id="{5938EDDB-B2B2-6642-9D20-6D7C5F9FED31}"/>
              </a:ext>
            </a:extLst>
          </p:cNvPr>
          <p:cNvGrpSpPr/>
          <p:nvPr/>
        </p:nvGrpSpPr>
        <p:grpSpPr>
          <a:xfrm>
            <a:off x="5080474" y="3601808"/>
            <a:ext cx="724719" cy="932636"/>
            <a:chOff x="7051432" y="4768804"/>
            <a:chExt cx="724719" cy="932636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xmlns="" id="{3527AD53-90A2-7D45-A4B7-509C2FD1C32F}"/>
                </a:ext>
              </a:extLst>
            </p:cNvPr>
            <p:cNvGrpSpPr/>
            <p:nvPr/>
          </p:nvGrpSpPr>
          <p:grpSpPr>
            <a:xfrm>
              <a:off x="7051432" y="4768804"/>
              <a:ext cx="724719" cy="724719"/>
              <a:chOff x="1132698" y="3837918"/>
              <a:chExt cx="502920" cy="502920"/>
            </a:xfrm>
          </p:grpSpPr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xmlns="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32698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2" name="Picture 191">
                <a:extLst>
                  <a:ext uri="{FF2B5EF4-FFF2-40B4-BE49-F238E27FC236}">
                    <a16:creationId xmlns:a16="http://schemas.microsoft.com/office/drawing/2014/main" xmlns="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31758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190" name="Shape 576">
              <a:extLst>
                <a:ext uri="{FF2B5EF4-FFF2-40B4-BE49-F238E27FC236}">
                  <a16:creationId xmlns:a16="http://schemas.microsoft.com/office/drawing/2014/main" xmlns="" id="{8D66F62C-0857-0C4E-B8A3-3F8DBC721692}"/>
                </a:ext>
              </a:extLst>
            </p:cNvPr>
            <p:cNvSpPr/>
            <p:nvPr/>
          </p:nvSpPr>
          <p:spPr>
            <a:xfrm>
              <a:off x="70802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Functions</a:t>
              </a:r>
            </a:p>
          </p:txBody>
        </p:sp>
      </p:grpSp>
      <p:sp>
        <p:nvSpPr>
          <p:cNvPr id="199" name="Shape 541"/>
          <p:cNvSpPr/>
          <p:nvPr/>
        </p:nvSpPr>
        <p:spPr>
          <a:xfrm>
            <a:off x="2500042" y="5470174"/>
            <a:ext cx="707232" cy="707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0" name="Shape 547"/>
          <p:cNvSpPr/>
          <p:nvPr/>
        </p:nvSpPr>
        <p:spPr>
          <a:xfrm>
            <a:off x="2148016" y="6177405"/>
            <a:ext cx="1411294" cy="5539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9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 b="0"/>
            </a:pPr>
            <a:r>
              <a:rPr lang="de-DE" sz="1200" b="0" dirty="0">
                <a:latin typeface="Arial"/>
                <a:cs typeface="Arial"/>
              </a:rPr>
              <a:t>Cloud Foundry</a:t>
            </a:r>
          </a:p>
          <a:p>
            <a:pPr lvl="0">
              <a:defRPr sz="1800" b="0"/>
            </a:pPr>
            <a:r>
              <a:rPr lang="de-DE" sz="1200" b="0" dirty="0">
                <a:latin typeface="Arial"/>
                <a:cs typeface="Arial"/>
              </a:rPr>
              <a:t>Node.js Buildpack</a:t>
            </a:r>
          </a:p>
          <a:p>
            <a:pPr lvl="0">
              <a:defRPr sz="1800" b="0"/>
            </a:pPr>
            <a:r>
              <a:rPr lang="de-DE" sz="1200" b="0" dirty="0">
                <a:latin typeface="Arial"/>
                <a:cs typeface="Arial"/>
              </a:rPr>
              <a:t>Web App Resources</a:t>
            </a:r>
          </a:p>
        </p:txBody>
      </p:sp>
      <p:pic>
        <p:nvPicPr>
          <p:cNvPr id="201" name="i_js_50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19057" y="5607728"/>
            <a:ext cx="491134" cy="491134"/>
          </a:xfrm>
          <a:prstGeom prst="rect">
            <a:avLst/>
          </a:prstGeom>
          <a:ln w="3175">
            <a:miter lim="400000"/>
          </a:ln>
        </p:spPr>
      </p:pic>
      <p:cxnSp>
        <p:nvCxnSpPr>
          <p:cNvPr id="206" name="Straight Connector 205"/>
          <p:cNvCxnSpPr>
            <a:cxnSpLocks/>
            <a:endCxn id="187" idx="1"/>
          </p:cNvCxnSpPr>
          <p:nvPr/>
        </p:nvCxnSpPr>
        <p:spPr>
          <a:xfrm flipV="1">
            <a:off x="3196966" y="3956464"/>
            <a:ext cx="763727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7" name="TextBox 206"/>
          <p:cNvSpPr txBox="1"/>
          <p:nvPr/>
        </p:nvSpPr>
        <p:spPr>
          <a:xfrm>
            <a:off x="3978020" y="2878748"/>
            <a:ext cx="1977513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Functions API</a:t>
            </a:r>
          </a:p>
        </p:txBody>
      </p:sp>
      <p:cxnSp>
        <p:nvCxnSpPr>
          <p:cNvPr id="208" name="Straight Connector 207"/>
          <p:cNvCxnSpPr>
            <a:cxnSpLocks/>
          </p:cNvCxnSpPr>
          <p:nvPr/>
        </p:nvCxnSpPr>
        <p:spPr>
          <a:xfrm>
            <a:off x="7051904" y="5106464"/>
            <a:ext cx="0" cy="736688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9" name="Straight Connector 208"/>
          <p:cNvCxnSpPr>
            <a:cxnSpLocks/>
            <a:stCxn id="191" idx="2"/>
            <a:endCxn id="187" idx="3"/>
          </p:cNvCxnSpPr>
          <p:nvPr/>
        </p:nvCxnSpPr>
        <p:spPr>
          <a:xfrm flipH="1" flipV="1">
            <a:off x="4780098" y="3956464"/>
            <a:ext cx="300376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xmlns="" id="{66E030FF-10BA-3E4A-9604-7ADABD19B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5751708"/>
            <a:ext cx="376444" cy="468464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xmlns="" id="{7A922166-BCEA-2342-A0C7-D9B6D48E76B5}"/>
              </a:ext>
            </a:extLst>
          </p:cNvPr>
          <p:cNvCxnSpPr>
            <a:cxnSpLocks/>
            <a:endCxn id="191" idx="6"/>
          </p:cNvCxnSpPr>
          <p:nvPr/>
        </p:nvCxnSpPr>
        <p:spPr>
          <a:xfrm flipH="1">
            <a:off x="5805193" y="3956464"/>
            <a:ext cx="657106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049DDE7D-2EFF-7541-B9F7-19BEEA5515BE}"/>
              </a:ext>
            </a:extLst>
          </p:cNvPr>
          <p:cNvSpPr txBox="1"/>
          <p:nvPr/>
        </p:nvSpPr>
        <p:spPr>
          <a:xfrm>
            <a:off x="2200797" y="4754267"/>
            <a:ext cx="1361465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High Score Server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F073A3D8-220E-7144-A600-F0641A71F37F}"/>
              </a:ext>
            </a:extLst>
          </p:cNvPr>
          <p:cNvSpPr txBox="1"/>
          <p:nvPr/>
        </p:nvSpPr>
        <p:spPr>
          <a:xfrm>
            <a:off x="2147306" y="2877044"/>
            <a:ext cx="1557317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sz="1400" b="1" dirty="0"/>
              <a:t>Web App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E4BD00C3-AD29-1848-B72C-ABB297C80A44}"/>
              </a:ext>
            </a:extLst>
          </p:cNvPr>
          <p:cNvSpPr txBox="1"/>
          <p:nvPr/>
        </p:nvSpPr>
        <p:spPr>
          <a:xfrm>
            <a:off x="6333290" y="1790553"/>
            <a:ext cx="1557317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/>
              <a:t>Scores Service</a:t>
            </a:r>
            <a:endParaRPr lang="en-US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xmlns="" id="{2CBB9EC6-1F4D-A544-B955-509A162728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913" y="2126255"/>
            <a:ext cx="990895" cy="990895"/>
          </a:xfrm>
          <a:prstGeom prst="rect">
            <a:avLst/>
          </a:prstGeom>
        </p:spPr>
      </p:pic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xmlns="" id="{5DA5D267-4395-9C48-8B25-87844AB53687}"/>
              </a:ext>
            </a:extLst>
          </p:cNvPr>
          <p:cNvCxnSpPr>
            <a:cxnSpLocks/>
          </p:cNvCxnSpPr>
          <p:nvPr/>
        </p:nvCxnSpPr>
        <p:spPr>
          <a:xfrm flipV="1">
            <a:off x="7050355" y="3047686"/>
            <a:ext cx="0" cy="454029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2A942E01-9F5A-F646-B3ED-A608F871CF24}"/>
              </a:ext>
            </a:extLst>
          </p:cNvPr>
          <p:cNvSpPr txBox="1"/>
          <p:nvPr/>
        </p:nvSpPr>
        <p:spPr>
          <a:xfrm>
            <a:off x="6271701" y="3219997"/>
            <a:ext cx="155731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Scores Service UI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xmlns="" id="{702BB94C-F70C-5E4B-94D9-B69FE9F302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27" y="2037452"/>
            <a:ext cx="838018" cy="838018"/>
          </a:xfrm>
          <a:prstGeom prst="rect">
            <a:avLst/>
          </a:prstGeom>
        </p:spPr>
      </p:pic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xmlns="" id="{EA8E957C-3AA4-2547-B191-BA32AA3F3AF2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1048014" y="2725201"/>
            <a:ext cx="1109590" cy="1287507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xmlns="" id="{5BE986ED-64D7-A046-BE28-021C8C920B48}"/>
              </a:ext>
            </a:extLst>
          </p:cNvPr>
          <p:cNvCxnSpPr>
            <a:cxnSpLocks/>
            <a:endCxn id="132" idx="1"/>
          </p:cNvCxnSpPr>
          <p:nvPr/>
        </p:nvCxnSpPr>
        <p:spPr>
          <a:xfrm flipV="1">
            <a:off x="1048014" y="1146812"/>
            <a:ext cx="1125056" cy="1104652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xmlns="" id="{8E1453EF-7DB3-E54F-9665-9C837DE98445}"/>
              </a:ext>
            </a:extLst>
          </p:cNvPr>
          <p:cNvCxnSpPr>
            <a:cxnSpLocks/>
          </p:cNvCxnSpPr>
          <p:nvPr/>
        </p:nvCxnSpPr>
        <p:spPr>
          <a:xfrm>
            <a:off x="1168055" y="2442498"/>
            <a:ext cx="5199912" cy="0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36E56F0-CDF9-6644-BF16-C03BDAA1914C}"/>
              </a:ext>
            </a:extLst>
          </p:cNvPr>
          <p:cNvSpPr txBox="1"/>
          <p:nvPr/>
        </p:nvSpPr>
        <p:spPr>
          <a:xfrm>
            <a:off x="2525878" y="1855037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link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500A7179-A62E-1F47-8EAE-B56A36D87A89}"/>
              </a:ext>
            </a:extLst>
          </p:cNvPr>
          <p:cNvSpPr/>
          <p:nvPr/>
        </p:nvSpPr>
        <p:spPr>
          <a:xfrm>
            <a:off x="3769532" y="2633533"/>
            <a:ext cx="2308468" cy="4591132"/>
          </a:xfrm>
          <a:prstGeom prst="rect">
            <a:avLst/>
          </a:prstGeom>
          <a:noFill/>
          <a:ln w="889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65" name="Rounded Rectangular Callout 64">
            <a:extLst>
              <a:ext uri="{FF2B5EF4-FFF2-40B4-BE49-F238E27FC236}">
                <a16:creationId xmlns:a16="http://schemas.microsoft.com/office/drawing/2014/main" xmlns="" id="{C44345DB-F74B-FF42-9EB7-3CBE195CD4F8}"/>
              </a:ext>
            </a:extLst>
          </p:cNvPr>
          <p:cNvSpPr/>
          <p:nvPr/>
        </p:nvSpPr>
        <p:spPr>
          <a:xfrm>
            <a:off x="4946722" y="1558003"/>
            <a:ext cx="2244738" cy="466985"/>
          </a:xfrm>
          <a:prstGeom prst="wedgeRoundRectCallout">
            <a:avLst>
              <a:gd name="adj1" fmla="val -46988"/>
              <a:gd name="adj2" fmla="val 172545"/>
              <a:gd name="adj3" fmla="val 16667"/>
            </a:avLst>
          </a:prstGeom>
          <a:solidFill>
            <a:schemeClr val="bg2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2267DF7E-8C5A-4C47-B0A9-0BB8AB712538}"/>
              </a:ext>
            </a:extLst>
          </p:cNvPr>
          <p:cNvSpPr txBox="1"/>
          <p:nvPr/>
        </p:nvSpPr>
        <p:spPr>
          <a:xfrm>
            <a:off x="5040687" y="1537469"/>
            <a:ext cx="2140810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You are here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01979ACF-D7A0-5B4F-9ACA-94A20BC0BF3D}"/>
              </a:ext>
            </a:extLst>
          </p:cNvPr>
          <p:cNvSpPr txBox="1"/>
          <p:nvPr/>
        </p:nvSpPr>
        <p:spPr>
          <a:xfrm>
            <a:off x="738553" y="1638132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B657F783-5383-0846-8E9C-E3A00EDBA592}"/>
              </a:ext>
            </a:extLst>
          </p:cNvPr>
          <p:cNvSpPr txBox="1"/>
          <p:nvPr/>
        </p:nvSpPr>
        <p:spPr>
          <a:xfrm>
            <a:off x="924195" y="2184671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BA12F770-EC95-3649-832F-ADDDD75EEAAF}"/>
              </a:ext>
            </a:extLst>
          </p:cNvPr>
          <p:cNvSpPr txBox="1"/>
          <p:nvPr/>
        </p:nvSpPr>
        <p:spPr>
          <a:xfrm>
            <a:off x="904224" y="2772927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</p:spTree>
    <p:extLst>
      <p:ext uri="{BB962C8B-B14F-4D97-AF65-F5344CB8AC3E}">
        <p14:creationId xmlns:p14="http://schemas.microsoft.com/office/powerpoint/2010/main" val="3114623095"/>
      </p:ext>
    </p:extLst>
  </p:cSld>
  <p:clrMapOvr>
    <a:masterClrMapping/>
  </p:clrMapOvr>
  <p:transition xmlns:p14="http://schemas.microsoft.com/office/powerpoint/2010/main"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xmlns="" id="{DD3A4E38-E7B5-F444-A041-B81D31F9BE1A}"/>
              </a:ext>
            </a:extLst>
          </p:cNvPr>
          <p:cNvSpPr/>
          <p:nvPr/>
        </p:nvSpPr>
        <p:spPr>
          <a:xfrm>
            <a:off x="7766704" y="1755714"/>
            <a:ext cx="1748488" cy="5288302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xmlns="" id="{3C097F3C-09AD-4C48-89F5-8F6682E2A9C7}"/>
              </a:ext>
            </a:extLst>
          </p:cNvPr>
          <p:cNvSpPr/>
          <p:nvPr/>
        </p:nvSpPr>
        <p:spPr>
          <a:xfrm>
            <a:off x="7882625" y="2092345"/>
            <a:ext cx="1461051" cy="1427487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xmlns="" id="{A4F70669-E49F-6042-AC95-A1CF22FC2F0E}"/>
              </a:ext>
            </a:extLst>
          </p:cNvPr>
          <p:cNvSpPr/>
          <p:nvPr/>
        </p:nvSpPr>
        <p:spPr>
          <a:xfrm>
            <a:off x="2173070" y="673075"/>
            <a:ext cx="1461051" cy="947474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B3EF6D8D-E093-9C43-8F06-6465AF5A1A76}"/>
              </a:ext>
            </a:extLst>
          </p:cNvPr>
          <p:cNvCxnSpPr>
            <a:cxnSpLocks/>
            <a:stCxn id="132" idx="2"/>
            <a:endCxn id="104" idx="0"/>
          </p:cNvCxnSpPr>
          <p:nvPr/>
        </p:nvCxnSpPr>
        <p:spPr>
          <a:xfrm flipH="1">
            <a:off x="2897684" y="1620549"/>
            <a:ext cx="5912" cy="2048795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xmlns="" id="{416C123A-D118-B348-B68E-4541B0A407FB}"/>
              </a:ext>
            </a:extLst>
          </p:cNvPr>
          <p:cNvSpPr/>
          <p:nvPr/>
        </p:nvSpPr>
        <p:spPr>
          <a:xfrm>
            <a:off x="2042204" y="2740391"/>
            <a:ext cx="1740248" cy="4338177"/>
          </a:xfrm>
          <a:prstGeom prst="rect">
            <a:avLst/>
          </a:prstGeom>
          <a:solidFill>
            <a:schemeClr val="accent1">
              <a:lumMod val="20000"/>
              <a:lumOff val="80000"/>
              <a:alpha val="23000"/>
            </a:scheme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xmlns="" id="{8AC6BC2D-6C06-F541-9BC0-006845DF1EA7}"/>
              </a:ext>
            </a:extLst>
          </p:cNvPr>
          <p:cNvCxnSpPr>
            <a:cxnSpLocks/>
            <a:stCxn id="106" idx="0"/>
            <a:endCxn id="102" idx="2"/>
          </p:cNvCxnSpPr>
          <p:nvPr/>
        </p:nvCxnSpPr>
        <p:spPr>
          <a:xfrm flipH="1">
            <a:off x="2881530" y="4270893"/>
            <a:ext cx="14876" cy="747387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xmlns="" id="{89D06888-A322-F944-B8CD-1354DB6E9863}"/>
              </a:ext>
            </a:extLst>
          </p:cNvPr>
          <p:cNvSpPr/>
          <p:nvPr/>
        </p:nvSpPr>
        <p:spPr>
          <a:xfrm>
            <a:off x="2157604" y="3340537"/>
            <a:ext cx="1462598" cy="1344341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xmlns="" id="{C6F860F7-F7BF-E549-968B-81EB1B326379}"/>
              </a:ext>
            </a:extLst>
          </p:cNvPr>
          <p:cNvSpPr/>
          <p:nvPr/>
        </p:nvSpPr>
        <p:spPr>
          <a:xfrm>
            <a:off x="6186048" y="2725201"/>
            <a:ext cx="1387724" cy="4318814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xmlns="" id="{52568BAA-8263-FC4A-AB69-A9AE503EA338}"/>
              </a:ext>
            </a:extLst>
          </p:cNvPr>
          <p:cNvSpPr/>
          <p:nvPr/>
        </p:nvSpPr>
        <p:spPr>
          <a:xfrm>
            <a:off x="3878790" y="2725201"/>
            <a:ext cx="2118018" cy="4338177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 dirty="0">
              <a:solidFill>
                <a:srgbClr val="4277BB"/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582" y="3882193"/>
            <a:ext cx="376444" cy="468464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962939E0-A05A-3A44-9ADE-6B594560263B}"/>
              </a:ext>
            </a:extLst>
          </p:cNvPr>
          <p:cNvSpPr/>
          <p:nvPr/>
        </p:nvSpPr>
        <p:spPr>
          <a:xfrm>
            <a:off x="2125712" y="4989942"/>
            <a:ext cx="1511646" cy="1913288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7860990" y="3557889"/>
            <a:ext cx="1411144" cy="1261229"/>
            <a:chOff x="1818501" y="1938383"/>
            <a:chExt cx="1411144" cy="1261229"/>
          </a:xfrm>
        </p:grpSpPr>
        <p:sp>
          <p:nvSpPr>
            <p:cNvPr id="98" name="Shape 541"/>
            <p:cNvSpPr/>
            <p:nvPr/>
          </p:nvSpPr>
          <p:spPr>
            <a:xfrm>
              <a:off x="2170452" y="1938383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" name="Shape 547"/>
            <p:cNvSpPr/>
            <p:nvPr/>
          </p:nvSpPr>
          <p:spPr>
            <a:xfrm>
              <a:off x="1818501" y="2645614"/>
              <a:ext cx="1411144" cy="55399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Cloud Foundry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Node.js Buildpack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Scores Core Service</a:t>
              </a:r>
              <a:endParaRPr sz="1200" b="0" dirty="0">
                <a:latin typeface="Arial"/>
                <a:cs typeface="Arial"/>
              </a:endParaRPr>
            </a:p>
          </p:txBody>
        </p:sp>
        <p:pic>
          <p:nvPicPr>
            <p:cNvPr id="101" name="i_js_50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278501" y="2046432"/>
              <a:ext cx="491134" cy="491134"/>
            </a:xfrm>
            <a:prstGeom prst="rect">
              <a:avLst/>
            </a:prstGeom>
            <a:ln w="3175">
              <a:miter lim="400000"/>
            </a:ln>
          </p:spPr>
        </p:pic>
      </p:grpSp>
      <p:pic>
        <p:nvPicPr>
          <p:cNvPr id="104" name="Picture 1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167" y="3669344"/>
            <a:ext cx="803034" cy="701972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2233830" y="4270893"/>
            <a:ext cx="1325151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High Score </a:t>
            </a:r>
            <a:b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</a:b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Client</a:t>
            </a:r>
          </a:p>
        </p:txBody>
      </p:sp>
      <p:sp>
        <p:nvSpPr>
          <p:cNvPr id="111" name="Shape 63"/>
          <p:cNvSpPr/>
          <p:nvPr/>
        </p:nvSpPr>
        <p:spPr>
          <a:xfrm>
            <a:off x="214871" y="407780"/>
            <a:ext cx="820738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chemeClr val="tx1"/>
                </a:solidFill>
                <a:latin typeface="Arial"/>
                <a:cs typeface="Arial"/>
              </a:rPr>
              <a:t>Browser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2" name="Shape 64"/>
          <p:cNvSpPr/>
          <p:nvPr/>
        </p:nvSpPr>
        <p:spPr>
          <a:xfrm>
            <a:off x="2212507" y="407780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 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3" name="Shape 62"/>
          <p:cNvSpPr/>
          <p:nvPr/>
        </p:nvSpPr>
        <p:spPr>
          <a:xfrm flipV="1">
            <a:off x="1752010" y="407780"/>
            <a:ext cx="1079" cy="649545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7390" y="336826"/>
            <a:ext cx="1098574" cy="996165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1493" y="5869966"/>
            <a:ext cx="697633" cy="697633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7936348" y="6639217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Cloudant</a:t>
            </a:r>
          </a:p>
        </p:txBody>
      </p:sp>
      <p:pic>
        <p:nvPicPr>
          <p:cNvPr id="164" name="Picture 1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167" y="856032"/>
            <a:ext cx="803034" cy="701972"/>
          </a:xfrm>
          <a:prstGeom prst="rect">
            <a:avLst/>
          </a:prstGeom>
        </p:spPr>
      </p:pic>
      <p:sp>
        <p:nvSpPr>
          <p:cNvPr id="166" name="TextBox 165"/>
          <p:cNvSpPr txBox="1"/>
          <p:nvPr/>
        </p:nvSpPr>
        <p:spPr>
          <a:xfrm>
            <a:off x="2326267" y="654835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Game</a:t>
            </a:r>
          </a:p>
        </p:txBody>
      </p:sp>
      <p:grpSp>
        <p:nvGrpSpPr>
          <p:cNvPr id="184" name="Group 378"/>
          <p:cNvGrpSpPr/>
          <p:nvPr/>
        </p:nvGrpSpPr>
        <p:grpSpPr>
          <a:xfrm>
            <a:off x="3825143" y="4090966"/>
            <a:ext cx="1175442" cy="324825"/>
            <a:chOff x="74635" y="130399"/>
            <a:chExt cx="1175439" cy="789144"/>
          </a:xfrm>
        </p:grpSpPr>
        <p:pic>
          <p:nvPicPr>
            <p:cNvPr id="185" name="_-19.png"/>
            <p:cNvPicPr/>
            <p:nvPr/>
          </p:nvPicPr>
          <p:blipFill>
            <a:blip r:embed="rId7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86" name="Shape 377"/>
            <p:cNvSpPr/>
            <p:nvPr/>
          </p:nvSpPr>
          <p:spPr>
            <a:xfrm>
              <a:off x="74635" y="703444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</a:p>
          </p:txBody>
        </p:sp>
      </p:grpSp>
      <p:pic>
        <p:nvPicPr>
          <p:cNvPr id="187" name="Picture 18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0693" y="3563149"/>
            <a:ext cx="819405" cy="786629"/>
          </a:xfrm>
          <a:prstGeom prst="rect">
            <a:avLst/>
          </a:prstGeom>
        </p:spPr>
      </p:pic>
      <p:grpSp>
        <p:nvGrpSpPr>
          <p:cNvPr id="188" name="Group 187">
            <a:extLst>
              <a:ext uri="{FF2B5EF4-FFF2-40B4-BE49-F238E27FC236}">
                <a16:creationId xmlns:a16="http://schemas.microsoft.com/office/drawing/2014/main" xmlns="" id="{5938EDDB-B2B2-6642-9D20-6D7C5F9FED31}"/>
              </a:ext>
            </a:extLst>
          </p:cNvPr>
          <p:cNvGrpSpPr/>
          <p:nvPr/>
        </p:nvGrpSpPr>
        <p:grpSpPr>
          <a:xfrm>
            <a:off x="5080474" y="3601808"/>
            <a:ext cx="724719" cy="932636"/>
            <a:chOff x="7051432" y="4768804"/>
            <a:chExt cx="724719" cy="932636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xmlns="" id="{3527AD53-90A2-7D45-A4B7-509C2FD1C32F}"/>
                </a:ext>
              </a:extLst>
            </p:cNvPr>
            <p:cNvGrpSpPr/>
            <p:nvPr/>
          </p:nvGrpSpPr>
          <p:grpSpPr>
            <a:xfrm>
              <a:off x="7051432" y="4768804"/>
              <a:ext cx="724719" cy="724719"/>
              <a:chOff x="1132698" y="3837918"/>
              <a:chExt cx="502920" cy="502920"/>
            </a:xfrm>
          </p:grpSpPr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xmlns="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32698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2" name="Picture 191">
                <a:extLst>
                  <a:ext uri="{FF2B5EF4-FFF2-40B4-BE49-F238E27FC236}">
                    <a16:creationId xmlns:a16="http://schemas.microsoft.com/office/drawing/2014/main" xmlns="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31758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190" name="Shape 576">
              <a:extLst>
                <a:ext uri="{FF2B5EF4-FFF2-40B4-BE49-F238E27FC236}">
                  <a16:creationId xmlns:a16="http://schemas.microsoft.com/office/drawing/2014/main" xmlns="" id="{8D66F62C-0857-0C4E-B8A3-3F8DBC721692}"/>
                </a:ext>
              </a:extLst>
            </p:cNvPr>
            <p:cNvSpPr/>
            <p:nvPr/>
          </p:nvSpPr>
          <p:spPr>
            <a:xfrm>
              <a:off x="70802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Functions</a:t>
              </a:r>
            </a:p>
          </p:txBody>
        </p:sp>
      </p:grpSp>
      <p:pic>
        <p:nvPicPr>
          <p:cNvPr id="194" name="Picture 19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2299" y="3563149"/>
            <a:ext cx="819405" cy="786629"/>
          </a:xfrm>
          <a:prstGeom prst="rect">
            <a:avLst/>
          </a:prstGeom>
        </p:spPr>
      </p:pic>
      <p:sp>
        <p:nvSpPr>
          <p:cNvPr id="195" name="TextBox 194"/>
          <p:cNvSpPr txBox="1"/>
          <p:nvPr/>
        </p:nvSpPr>
        <p:spPr>
          <a:xfrm>
            <a:off x="6249764" y="4318824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API Connect</a:t>
            </a:r>
          </a:p>
        </p:txBody>
      </p:sp>
      <p:sp>
        <p:nvSpPr>
          <p:cNvPr id="199" name="Shape 541"/>
          <p:cNvSpPr/>
          <p:nvPr/>
        </p:nvSpPr>
        <p:spPr>
          <a:xfrm>
            <a:off x="2500042" y="5470174"/>
            <a:ext cx="707232" cy="707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0" name="Shape 547"/>
          <p:cNvSpPr/>
          <p:nvPr/>
        </p:nvSpPr>
        <p:spPr>
          <a:xfrm>
            <a:off x="2148016" y="6177405"/>
            <a:ext cx="1411294" cy="5539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9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 b="0"/>
            </a:pPr>
            <a:r>
              <a:rPr lang="de-DE" sz="1200" b="0" dirty="0">
                <a:latin typeface="Arial"/>
                <a:cs typeface="Arial"/>
              </a:rPr>
              <a:t>Cloud Foundry</a:t>
            </a:r>
          </a:p>
          <a:p>
            <a:pPr lvl="0">
              <a:defRPr sz="1800" b="0"/>
            </a:pPr>
            <a:r>
              <a:rPr lang="de-DE" sz="1200" b="0" dirty="0">
                <a:latin typeface="Arial"/>
                <a:cs typeface="Arial"/>
              </a:rPr>
              <a:t>Node.js Buildpack</a:t>
            </a:r>
          </a:p>
          <a:p>
            <a:pPr lvl="0">
              <a:defRPr sz="1800" b="0"/>
            </a:pPr>
            <a:r>
              <a:rPr lang="de-DE" sz="1200" b="0" dirty="0">
                <a:latin typeface="Arial"/>
                <a:cs typeface="Arial"/>
              </a:rPr>
              <a:t>Web App Resources</a:t>
            </a:r>
          </a:p>
        </p:txBody>
      </p:sp>
      <p:pic>
        <p:nvPicPr>
          <p:cNvPr id="201" name="i_js_50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19057" y="5607728"/>
            <a:ext cx="491134" cy="491134"/>
          </a:xfrm>
          <a:prstGeom prst="rect">
            <a:avLst/>
          </a:prstGeom>
          <a:ln w="3175">
            <a:miter lim="400000"/>
          </a:ln>
        </p:spPr>
      </p:pic>
      <p:cxnSp>
        <p:nvCxnSpPr>
          <p:cNvPr id="206" name="Straight Connector 205"/>
          <p:cNvCxnSpPr>
            <a:cxnSpLocks/>
            <a:endCxn id="187" idx="1"/>
          </p:cNvCxnSpPr>
          <p:nvPr/>
        </p:nvCxnSpPr>
        <p:spPr>
          <a:xfrm flipV="1">
            <a:off x="3196966" y="3956464"/>
            <a:ext cx="763727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7" name="TextBox 206"/>
          <p:cNvSpPr txBox="1"/>
          <p:nvPr/>
        </p:nvSpPr>
        <p:spPr>
          <a:xfrm>
            <a:off x="3978020" y="2878748"/>
            <a:ext cx="1977513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Functions API</a:t>
            </a:r>
          </a:p>
        </p:txBody>
      </p:sp>
      <p:cxnSp>
        <p:nvCxnSpPr>
          <p:cNvPr id="208" name="Straight Connector 207"/>
          <p:cNvCxnSpPr>
            <a:cxnSpLocks/>
          </p:cNvCxnSpPr>
          <p:nvPr/>
        </p:nvCxnSpPr>
        <p:spPr>
          <a:xfrm>
            <a:off x="8566562" y="5087102"/>
            <a:ext cx="0" cy="736688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9" name="Straight Connector 208"/>
          <p:cNvCxnSpPr>
            <a:cxnSpLocks/>
            <a:stCxn id="191" idx="2"/>
            <a:endCxn id="187" idx="3"/>
          </p:cNvCxnSpPr>
          <p:nvPr/>
        </p:nvCxnSpPr>
        <p:spPr>
          <a:xfrm flipH="1" flipV="1">
            <a:off x="4780098" y="3956464"/>
            <a:ext cx="300376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xmlns="" id="{66E030FF-10BA-3E4A-9604-7ADABD19B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5751708"/>
            <a:ext cx="376444" cy="468464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xmlns="" id="{7A922166-BCEA-2342-A0C7-D9B6D48E76B5}"/>
              </a:ext>
            </a:extLst>
          </p:cNvPr>
          <p:cNvCxnSpPr>
            <a:cxnSpLocks/>
            <a:stCxn id="194" idx="1"/>
            <a:endCxn id="191" idx="6"/>
          </p:cNvCxnSpPr>
          <p:nvPr/>
        </p:nvCxnSpPr>
        <p:spPr>
          <a:xfrm flipH="1">
            <a:off x="5805193" y="3956464"/>
            <a:ext cx="657106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BA3AC09A-2568-7A40-8619-27C921ACE99B}"/>
              </a:ext>
            </a:extLst>
          </p:cNvPr>
          <p:cNvCxnSpPr>
            <a:cxnSpLocks/>
            <a:endCxn id="194" idx="3"/>
          </p:cNvCxnSpPr>
          <p:nvPr/>
        </p:nvCxnSpPr>
        <p:spPr>
          <a:xfrm flipH="1">
            <a:off x="7281704" y="3956464"/>
            <a:ext cx="714636" cy="0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3C80F502-9384-CB47-BE5F-B15677F163F5}"/>
              </a:ext>
            </a:extLst>
          </p:cNvPr>
          <p:cNvSpPr txBox="1"/>
          <p:nvPr/>
        </p:nvSpPr>
        <p:spPr>
          <a:xfrm>
            <a:off x="6141856" y="2861567"/>
            <a:ext cx="1557317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Service API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049DDE7D-2EFF-7541-B9F7-19BEEA5515BE}"/>
              </a:ext>
            </a:extLst>
          </p:cNvPr>
          <p:cNvSpPr txBox="1"/>
          <p:nvPr/>
        </p:nvSpPr>
        <p:spPr>
          <a:xfrm>
            <a:off x="2200797" y="4754267"/>
            <a:ext cx="1361465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High Score Server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F073A3D8-220E-7144-A600-F0641A71F37F}"/>
              </a:ext>
            </a:extLst>
          </p:cNvPr>
          <p:cNvSpPr txBox="1"/>
          <p:nvPr/>
        </p:nvSpPr>
        <p:spPr>
          <a:xfrm>
            <a:off x="2147306" y="2877044"/>
            <a:ext cx="1557317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sz="1400" b="1" dirty="0"/>
              <a:t>Web App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E4BD00C3-AD29-1848-B72C-ABB297C80A44}"/>
              </a:ext>
            </a:extLst>
          </p:cNvPr>
          <p:cNvSpPr txBox="1"/>
          <p:nvPr/>
        </p:nvSpPr>
        <p:spPr>
          <a:xfrm>
            <a:off x="7847948" y="1786580"/>
            <a:ext cx="155731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/>
              <a:t>Scores Service</a:t>
            </a:r>
            <a:endParaRPr lang="en-US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xmlns="" id="{2CBB9EC6-1F4D-A544-B955-509A162728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571" y="2106893"/>
            <a:ext cx="990895" cy="990895"/>
          </a:xfrm>
          <a:prstGeom prst="rect">
            <a:avLst/>
          </a:prstGeom>
        </p:spPr>
      </p:pic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xmlns="" id="{5DA5D267-4395-9C48-8B25-87844AB53687}"/>
              </a:ext>
            </a:extLst>
          </p:cNvPr>
          <p:cNvCxnSpPr>
            <a:cxnSpLocks/>
          </p:cNvCxnSpPr>
          <p:nvPr/>
        </p:nvCxnSpPr>
        <p:spPr>
          <a:xfrm flipV="1">
            <a:off x="8565013" y="3028324"/>
            <a:ext cx="0" cy="454029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2A942E01-9F5A-F646-B3ED-A608F871CF24}"/>
              </a:ext>
            </a:extLst>
          </p:cNvPr>
          <p:cNvSpPr txBox="1"/>
          <p:nvPr/>
        </p:nvSpPr>
        <p:spPr>
          <a:xfrm>
            <a:off x="7786359" y="3200635"/>
            <a:ext cx="155731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Scores Service UI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xmlns="" id="{702BB94C-F70C-5E4B-94D9-B69FE9F302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27" y="2037452"/>
            <a:ext cx="838018" cy="838018"/>
          </a:xfrm>
          <a:prstGeom prst="rect">
            <a:avLst/>
          </a:prstGeom>
        </p:spPr>
      </p:pic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xmlns="" id="{EA8E957C-3AA4-2547-B191-BA32AA3F3AF2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1048014" y="2725201"/>
            <a:ext cx="1109590" cy="1287507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xmlns="" id="{5BE986ED-64D7-A046-BE28-021C8C920B48}"/>
              </a:ext>
            </a:extLst>
          </p:cNvPr>
          <p:cNvCxnSpPr>
            <a:cxnSpLocks/>
            <a:endCxn id="132" idx="1"/>
          </p:cNvCxnSpPr>
          <p:nvPr/>
        </p:nvCxnSpPr>
        <p:spPr>
          <a:xfrm flipV="1">
            <a:off x="1048014" y="1146812"/>
            <a:ext cx="1125056" cy="1104652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xmlns="" id="{8E1453EF-7DB3-E54F-9665-9C837DE98445}"/>
              </a:ext>
            </a:extLst>
          </p:cNvPr>
          <p:cNvCxnSpPr>
            <a:cxnSpLocks/>
          </p:cNvCxnSpPr>
          <p:nvPr/>
        </p:nvCxnSpPr>
        <p:spPr>
          <a:xfrm>
            <a:off x="1168055" y="2442498"/>
            <a:ext cx="6714570" cy="0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xmlns="" id="{F20B3218-9CCE-2145-9963-A12E6849F8D1}"/>
              </a:ext>
            </a:extLst>
          </p:cNvPr>
          <p:cNvSpPr txBox="1"/>
          <p:nvPr/>
        </p:nvSpPr>
        <p:spPr>
          <a:xfrm>
            <a:off x="2525878" y="1855037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link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57F0C94-1AA0-1142-B814-A0B56C12F7AE}"/>
              </a:ext>
            </a:extLst>
          </p:cNvPr>
          <p:cNvSpPr/>
          <p:nvPr/>
        </p:nvSpPr>
        <p:spPr>
          <a:xfrm>
            <a:off x="1950704" y="2644946"/>
            <a:ext cx="1913683" cy="4591132"/>
          </a:xfrm>
          <a:prstGeom prst="rect">
            <a:avLst/>
          </a:prstGeom>
          <a:noFill/>
          <a:ln w="889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61" name="Rounded Rectangular Callout 60">
            <a:extLst>
              <a:ext uri="{FF2B5EF4-FFF2-40B4-BE49-F238E27FC236}">
                <a16:creationId xmlns:a16="http://schemas.microsoft.com/office/drawing/2014/main" xmlns="" id="{D7E99A70-5439-BF45-8269-EEE528805121}"/>
              </a:ext>
            </a:extLst>
          </p:cNvPr>
          <p:cNvSpPr/>
          <p:nvPr/>
        </p:nvSpPr>
        <p:spPr>
          <a:xfrm>
            <a:off x="3782452" y="1558004"/>
            <a:ext cx="2244738" cy="466985"/>
          </a:xfrm>
          <a:prstGeom prst="wedgeRoundRectCallout">
            <a:avLst>
              <a:gd name="adj1" fmla="val -46988"/>
              <a:gd name="adj2" fmla="val 172545"/>
              <a:gd name="adj3" fmla="val 16667"/>
            </a:avLst>
          </a:prstGeom>
          <a:solidFill>
            <a:schemeClr val="bg2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B2FA279C-2389-314F-96A0-75C391BCED42}"/>
              </a:ext>
            </a:extLst>
          </p:cNvPr>
          <p:cNvSpPr txBox="1"/>
          <p:nvPr/>
        </p:nvSpPr>
        <p:spPr>
          <a:xfrm>
            <a:off x="3868648" y="1535797"/>
            <a:ext cx="2140810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You are here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CCC8B027-4074-C041-B567-8879BBEAE9F0}"/>
              </a:ext>
            </a:extLst>
          </p:cNvPr>
          <p:cNvSpPr txBox="1"/>
          <p:nvPr/>
        </p:nvSpPr>
        <p:spPr>
          <a:xfrm>
            <a:off x="738553" y="1638132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E313D3AB-A03B-F44F-B0CC-29A68B6112F1}"/>
              </a:ext>
            </a:extLst>
          </p:cNvPr>
          <p:cNvSpPr txBox="1"/>
          <p:nvPr/>
        </p:nvSpPr>
        <p:spPr>
          <a:xfrm>
            <a:off x="924195" y="2184671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A90B4428-252A-874A-A27C-612D5FC7102A}"/>
              </a:ext>
            </a:extLst>
          </p:cNvPr>
          <p:cNvSpPr txBox="1"/>
          <p:nvPr/>
        </p:nvSpPr>
        <p:spPr>
          <a:xfrm>
            <a:off x="904224" y="2772927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</p:spTree>
    <p:extLst>
      <p:ext uri="{BB962C8B-B14F-4D97-AF65-F5344CB8AC3E}">
        <p14:creationId xmlns:p14="http://schemas.microsoft.com/office/powerpoint/2010/main" val="13313416"/>
      </p:ext>
    </p:extLst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63"/>
          <p:cNvSpPr/>
          <p:nvPr/>
        </p:nvSpPr>
        <p:spPr>
          <a:xfrm>
            <a:off x="205499" y="166838"/>
            <a:ext cx="75241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chemeClr val="tx1"/>
                </a:solidFill>
                <a:latin typeface="Arial"/>
                <a:cs typeface="Arial"/>
              </a:rPr>
              <a:t>Internet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" name="Shape 64"/>
          <p:cNvSpPr/>
          <p:nvPr/>
        </p:nvSpPr>
        <p:spPr>
          <a:xfrm>
            <a:off x="1979114" y="155452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 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4" name="Shape 62"/>
          <p:cNvSpPr/>
          <p:nvPr/>
        </p:nvSpPr>
        <p:spPr>
          <a:xfrm flipV="1">
            <a:off x="1848138" y="89918"/>
            <a:ext cx="0" cy="756446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474" y="2828178"/>
            <a:ext cx="991378" cy="937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888" y="1774092"/>
            <a:ext cx="819405" cy="7866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638" y="691120"/>
            <a:ext cx="803034" cy="7019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8491" y="153241"/>
            <a:ext cx="1098574" cy="9961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1551" y="1849548"/>
            <a:ext cx="687191" cy="68719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4622" y="668914"/>
            <a:ext cx="659070" cy="6955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94533" y="1229430"/>
            <a:ext cx="493198" cy="43906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75669" y="6494968"/>
            <a:ext cx="1056452" cy="101803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7618" y="1869493"/>
            <a:ext cx="648599" cy="67439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03444" y="3970076"/>
            <a:ext cx="904187" cy="101721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11223" y="1382140"/>
            <a:ext cx="1181319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Game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Vue.js Web App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39053" y="1822022"/>
            <a:ext cx="697633" cy="697633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720" y="2945845"/>
            <a:ext cx="819405" cy="786629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92200" y="593242"/>
            <a:ext cx="1246690" cy="2280302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77523" y="2546143"/>
            <a:ext cx="106228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TensorFlow.js</a:t>
            </a:r>
          </a:p>
        </p:txBody>
      </p:sp>
      <p:sp>
        <p:nvSpPr>
          <p:cNvPr id="112" name="Shape 64"/>
          <p:cNvSpPr/>
          <p:nvPr/>
        </p:nvSpPr>
        <p:spPr>
          <a:xfrm>
            <a:off x="1955586" y="728616"/>
            <a:ext cx="1235978" cy="80021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dirty="0">
                <a:solidFill>
                  <a:srgbClr val="000000"/>
                </a:solidFill>
                <a:latin typeface="Arial"/>
                <a:cs typeface="Arial"/>
              </a:rPr>
              <a:t>Serverless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endParaRPr lang="de-DE" sz="1400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100" b="0" dirty="0">
                <a:solidFill>
                  <a:srgbClr val="000000"/>
                </a:solidFill>
                <a:latin typeface="Arial"/>
                <a:cs typeface="Arial"/>
              </a:rPr>
              <a:t>Web app resources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100" b="0" dirty="0">
                <a:solidFill>
                  <a:srgbClr val="000000"/>
                </a:solidFill>
                <a:latin typeface="Arial"/>
                <a:cs typeface="Arial"/>
              </a:rPr>
              <a:t>and security</a:t>
            </a:r>
            <a:endParaRPr sz="1100" b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646447" y="7422717"/>
            <a:ext cx="1611600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Watson Studio</a:t>
            </a:r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81264" y="6721249"/>
            <a:ext cx="648599" cy="674396"/>
          </a:xfrm>
          <a:prstGeom prst="rect">
            <a:avLst/>
          </a:prstGeom>
        </p:spPr>
      </p:pic>
      <p:sp>
        <p:nvSpPr>
          <p:cNvPr id="116" name="TextBox 115"/>
          <p:cNvSpPr txBox="1"/>
          <p:nvPr/>
        </p:nvSpPr>
        <p:spPr>
          <a:xfrm>
            <a:off x="6369710" y="7416435"/>
            <a:ext cx="106228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TensorFlow.js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1854083" y="6519953"/>
            <a:ext cx="5784739" cy="0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3" name="TextBox 112"/>
          <p:cNvSpPr txBox="1"/>
          <p:nvPr/>
        </p:nvSpPr>
        <p:spPr>
          <a:xfrm>
            <a:off x="7317981" y="3678500"/>
            <a:ext cx="737736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Secure 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Gateway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sp>
        <p:nvSpPr>
          <p:cNvPr id="118" name="Shape 66"/>
          <p:cNvSpPr/>
          <p:nvPr/>
        </p:nvSpPr>
        <p:spPr>
          <a:xfrm flipV="1">
            <a:off x="7638504" y="4115618"/>
            <a:ext cx="0" cy="355628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120" name="Shape 64"/>
          <p:cNvSpPr/>
          <p:nvPr/>
        </p:nvSpPr>
        <p:spPr>
          <a:xfrm>
            <a:off x="1954585" y="6662133"/>
            <a:ext cx="1347224" cy="67710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0" dirty="0">
                <a:solidFill>
                  <a:srgbClr val="000000"/>
                </a:solidFill>
                <a:latin typeface="Arial"/>
                <a:cs typeface="Arial"/>
              </a:rPr>
              <a:t>Watson Studio 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endParaRPr lang="de-DE" sz="1600" b="0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100" b="0" dirty="0">
                <a:solidFill>
                  <a:srgbClr val="000000"/>
                </a:solidFill>
                <a:latin typeface="Arial"/>
                <a:cs typeface="Arial"/>
              </a:rPr>
              <a:t>AI Training</a:t>
            </a:r>
            <a:endParaRPr sz="1100" b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499089" y="1330413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Object Storage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293534" y="2511188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Cloudant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857379" y="2534036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Functions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3240008" y="2545643"/>
            <a:ext cx="166403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Lite API Management</a:t>
            </a:r>
          </a:p>
        </p:txBody>
      </p:sp>
      <p:cxnSp>
        <p:nvCxnSpPr>
          <p:cNvPr id="129" name="Straight Connector 128"/>
          <p:cNvCxnSpPr/>
          <p:nvPr/>
        </p:nvCxnSpPr>
        <p:spPr>
          <a:xfrm>
            <a:off x="1854083" y="5427923"/>
            <a:ext cx="5775468" cy="0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0" name="TextBox 129"/>
          <p:cNvSpPr txBox="1"/>
          <p:nvPr/>
        </p:nvSpPr>
        <p:spPr>
          <a:xfrm>
            <a:off x="3554240" y="3672436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API Connect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8706618" y="4632865"/>
            <a:ext cx="737736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Couch</a:t>
            </a:r>
            <a:r>
              <a:rPr kumimoji="0" lang="en-US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DB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sp>
        <p:nvSpPr>
          <p:cNvPr id="23" name="Shape 65"/>
          <p:cNvSpPr/>
          <p:nvPr/>
        </p:nvSpPr>
        <p:spPr>
          <a:xfrm>
            <a:off x="7770568" y="168153"/>
            <a:ext cx="889166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Minikube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711" y="4282436"/>
            <a:ext cx="803034" cy="701972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315296" y="4973456"/>
            <a:ext cx="1181319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Highscores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Vue.js Web App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96273" y="4152697"/>
            <a:ext cx="1246690" cy="2363698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1848885" y="1705730"/>
            <a:ext cx="5775468" cy="0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5" name="Shape 64"/>
          <p:cNvSpPr/>
          <p:nvPr/>
        </p:nvSpPr>
        <p:spPr>
          <a:xfrm>
            <a:off x="1959659" y="1835765"/>
            <a:ext cx="969216" cy="6309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dirty="0">
                <a:solidFill>
                  <a:srgbClr val="000000"/>
                </a:solidFill>
                <a:latin typeface="Arial"/>
                <a:cs typeface="Arial"/>
              </a:rPr>
              <a:t>Serverless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endParaRPr lang="de-DE" sz="1400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100" b="0" dirty="0">
                <a:solidFill>
                  <a:srgbClr val="000000"/>
                </a:solidFill>
                <a:latin typeface="Arial"/>
                <a:cs typeface="Arial"/>
              </a:rPr>
              <a:t>Tweets</a:t>
            </a:r>
            <a:endParaRPr sz="1100" b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1858156" y="2855139"/>
            <a:ext cx="5775468" cy="0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7" name="Shape 64"/>
          <p:cNvSpPr/>
          <p:nvPr/>
        </p:nvSpPr>
        <p:spPr>
          <a:xfrm>
            <a:off x="1973003" y="3017070"/>
            <a:ext cx="1049466" cy="6309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dirty="0">
                <a:solidFill>
                  <a:srgbClr val="000000"/>
                </a:solidFill>
                <a:latin typeface="Arial"/>
                <a:cs typeface="Arial"/>
              </a:rPr>
              <a:t>Kubernetes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endParaRPr lang="de-DE" sz="1400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100" b="0" dirty="0">
                <a:solidFill>
                  <a:srgbClr val="000000"/>
                </a:solidFill>
                <a:latin typeface="Arial"/>
                <a:cs typeface="Arial"/>
              </a:rPr>
              <a:t>Users</a:t>
            </a:r>
            <a:endParaRPr sz="1100" b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4" name="Shape 66"/>
          <p:cNvSpPr/>
          <p:nvPr/>
        </p:nvSpPr>
        <p:spPr>
          <a:xfrm flipV="1">
            <a:off x="7632198" y="89918"/>
            <a:ext cx="0" cy="2829946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cxnSp>
        <p:nvCxnSpPr>
          <p:cNvPr id="78" name="Straight Connector 77"/>
          <p:cNvCxnSpPr/>
          <p:nvPr/>
        </p:nvCxnSpPr>
        <p:spPr>
          <a:xfrm>
            <a:off x="1867426" y="4152857"/>
            <a:ext cx="5775468" cy="0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9" name="Shape 64"/>
          <p:cNvSpPr/>
          <p:nvPr/>
        </p:nvSpPr>
        <p:spPr>
          <a:xfrm>
            <a:off x="1977076" y="4318877"/>
            <a:ext cx="1345821" cy="6309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dirty="0">
                <a:solidFill>
                  <a:srgbClr val="000000"/>
                </a:solidFill>
                <a:latin typeface="Arial"/>
                <a:cs typeface="Arial"/>
              </a:rPr>
              <a:t>Cloud Foundry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endParaRPr lang="de-DE" sz="1400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100" b="0" dirty="0">
                <a:solidFill>
                  <a:srgbClr val="000000"/>
                </a:solidFill>
                <a:latin typeface="Arial"/>
                <a:cs typeface="Arial"/>
              </a:rPr>
              <a:t>Scores</a:t>
            </a:r>
            <a:endParaRPr sz="1100" b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0" name="Shape 64"/>
          <p:cNvSpPr/>
          <p:nvPr/>
        </p:nvSpPr>
        <p:spPr>
          <a:xfrm>
            <a:off x="1971879" y="5592874"/>
            <a:ext cx="1358645" cy="6309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dirty="0">
                <a:solidFill>
                  <a:srgbClr val="000000"/>
                </a:solidFill>
                <a:latin typeface="Arial"/>
                <a:cs typeface="Arial"/>
              </a:rPr>
              <a:t>Cloud Foundry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endParaRPr lang="de-DE" sz="1400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100" dirty="0">
                <a:solidFill>
                  <a:srgbClr val="000000"/>
                </a:solidFill>
                <a:latin typeface="Arial"/>
                <a:cs typeface="Arial"/>
              </a:rPr>
              <a:t>Web app resources</a:t>
            </a:r>
            <a:endParaRPr sz="1100" b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047" y="4262382"/>
            <a:ext cx="819405" cy="786629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80212" y="4310312"/>
            <a:ext cx="697633" cy="697633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6334693" y="4999478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Cloudant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361673" y="5044640"/>
            <a:ext cx="166403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API Connect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610902" y="4935570"/>
            <a:ext cx="1764913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Cloud Foundry</a:t>
            </a:r>
          </a:p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Public Applications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298637" y="6199930"/>
            <a:ext cx="176491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Cloud Foundry</a:t>
            </a:r>
          </a:p>
        </p:txBody>
      </p:sp>
      <p:cxnSp>
        <p:nvCxnSpPr>
          <p:cNvPr id="109" name="Straight Connector 108"/>
          <p:cNvCxnSpPr>
            <a:stCxn id="27" idx="3"/>
          </p:cNvCxnSpPr>
          <p:nvPr/>
        </p:nvCxnSpPr>
        <p:spPr>
          <a:xfrm flipV="1">
            <a:off x="1538890" y="1390411"/>
            <a:ext cx="315193" cy="342982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0" name="Straight Connector 109"/>
          <p:cNvCxnSpPr>
            <a:stCxn id="27" idx="3"/>
          </p:cNvCxnSpPr>
          <p:nvPr/>
        </p:nvCxnSpPr>
        <p:spPr>
          <a:xfrm>
            <a:off x="1538890" y="1733393"/>
            <a:ext cx="315193" cy="639576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" name="Straight Connector 110"/>
          <p:cNvCxnSpPr>
            <a:stCxn id="27" idx="3"/>
          </p:cNvCxnSpPr>
          <p:nvPr/>
        </p:nvCxnSpPr>
        <p:spPr>
          <a:xfrm>
            <a:off x="1538890" y="1733393"/>
            <a:ext cx="305923" cy="1826060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7" name="Straight Connector 116"/>
          <p:cNvCxnSpPr>
            <a:stCxn id="27" idx="3"/>
          </p:cNvCxnSpPr>
          <p:nvPr/>
        </p:nvCxnSpPr>
        <p:spPr>
          <a:xfrm>
            <a:off x="1538890" y="1733393"/>
            <a:ext cx="296652" cy="3123778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9" name="Straight Connector 118"/>
          <p:cNvCxnSpPr>
            <a:stCxn id="66" idx="3"/>
          </p:cNvCxnSpPr>
          <p:nvPr/>
        </p:nvCxnSpPr>
        <p:spPr>
          <a:xfrm flipV="1">
            <a:off x="1542963" y="4866440"/>
            <a:ext cx="292579" cy="468106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3" name="Straight Connector 122"/>
          <p:cNvCxnSpPr>
            <a:stCxn id="66" idx="3"/>
          </p:cNvCxnSpPr>
          <p:nvPr/>
        </p:nvCxnSpPr>
        <p:spPr>
          <a:xfrm>
            <a:off x="1542963" y="5334546"/>
            <a:ext cx="301850" cy="764726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67" name="Picture 6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35974" y="350326"/>
            <a:ext cx="862017" cy="836157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69992" y="4188534"/>
            <a:ext cx="625574" cy="778492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44321" y="5459821"/>
            <a:ext cx="618125" cy="769222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8428028" y="3602945"/>
            <a:ext cx="1211956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Node.js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82428" y="2984011"/>
            <a:ext cx="1047556" cy="64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448451"/>
      </p:ext>
    </p:extLst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378"/>
          <p:cNvGrpSpPr/>
          <p:nvPr/>
        </p:nvGrpSpPr>
        <p:grpSpPr>
          <a:xfrm>
            <a:off x="2405025" y="2188893"/>
            <a:ext cx="1175441" cy="792932"/>
            <a:chOff x="0" y="130399"/>
            <a:chExt cx="1175438" cy="792929"/>
          </a:xfrm>
        </p:grpSpPr>
        <p:pic>
          <p:nvPicPr>
            <p:cNvPr id="20" name="_-19.png"/>
            <p:cNvPicPr/>
            <p:nvPr/>
          </p:nvPicPr>
          <p:blipFill>
            <a:blip r:embed="rId2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21" name="Shape 377"/>
            <p:cNvSpPr/>
            <p:nvPr/>
          </p:nvSpPr>
          <p:spPr>
            <a:xfrm>
              <a:off x="0" y="707231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  <a:endParaRPr sz="1200" b="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5938EDDB-B2B2-6642-9D20-6D7C5F9FED31}"/>
              </a:ext>
            </a:extLst>
          </p:cNvPr>
          <p:cNvGrpSpPr/>
          <p:nvPr/>
        </p:nvGrpSpPr>
        <p:grpSpPr>
          <a:xfrm>
            <a:off x="5140711" y="750199"/>
            <a:ext cx="724719" cy="932636"/>
            <a:chOff x="7232632" y="4768804"/>
            <a:chExt cx="724719" cy="93263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xmlns="" id="{3527AD53-90A2-7D45-A4B7-509C2FD1C32F}"/>
                </a:ext>
              </a:extLst>
            </p:cNvPr>
            <p:cNvGrpSpPr/>
            <p:nvPr/>
          </p:nvGrpSpPr>
          <p:grpSpPr>
            <a:xfrm>
              <a:off x="7232632" y="4768804"/>
              <a:ext cx="724719" cy="724719"/>
              <a:chOff x="1258442" y="3837918"/>
              <a:chExt cx="502920" cy="502920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xmlns="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8442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xmlns="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7502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36" name="Shape 576">
              <a:extLst>
                <a:ext uri="{FF2B5EF4-FFF2-40B4-BE49-F238E27FC236}">
                  <a16:creationId xmlns:a16="http://schemas.microsoft.com/office/drawing/2014/main" xmlns="" id="{8D66F62C-0857-0C4E-B8A3-3F8DBC721692}"/>
                </a:ext>
              </a:extLst>
            </p:cNvPr>
            <p:cNvSpPr/>
            <p:nvPr/>
          </p:nvSpPr>
          <p:spPr>
            <a:xfrm>
              <a:off x="7261404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rtl="0" latinLnBrk="1" hangingPunct="0"/>
              <a:r>
                <a:rPr lang="en-US" sz="1200" b="0" dirty="0">
                  <a:solidFill>
                    <a:srgbClr val="000000"/>
                  </a:solidFill>
                  <a:latin typeface="Arial"/>
                  <a:cs typeface="Arial"/>
                </a:rPr>
                <a:t>Functions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328572" y="2052597"/>
            <a:ext cx="707232" cy="891897"/>
            <a:chOff x="514081" y="3294657"/>
            <a:chExt cx="707232" cy="891897"/>
          </a:xfrm>
        </p:grpSpPr>
        <p:sp>
          <p:nvSpPr>
            <p:cNvPr id="40" name="Shape 558"/>
            <p:cNvSpPr/>
            <p:nvPr/>
          </p:nvSpPr>
          <p:spPr>
            <a:xfrm>
              <a:off x="514081" y="3294657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" name="Shape 564"/>
            <p:cNvSpPr/>
            <p:nvPr/>
          </p:nvSpPr>
          <p:spPr>
            <a:xfrm>
              <a:off x="559698" y="4001888"/>
              <a:ext cx="616004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 lvl="0">
                <a:defRPr sz="1800"/>
              </a:pPr>
              <a:r>
                <a:rPr lang="de-DE" sz="1200" dirty="0">
                  <a:latin typeface="Arial"/>
                  <a:ea typeface="Helvetica"/>
                  <a:cs typeface="Arial"/>
                  <a:sym typeface="Helvetica"/>
                </a:rPr>
                <a:t>Cloudant</a:t>
              </a:r>
              <a:endParaRPr sz="1200" dirty="0">
                <a:latin typeface="Arial"/>
                <a:ea typeface="Helvetica"/>
                <a:cs typeface="Arial"/>
                <a:sym typeface="Helvetica"/>
              </a:endParaRPr>
            </a:p>
          </p:txBody>
        </p:sp>
        <p:pic>
          <p:nvPicPr>
            <p:cNvPr id="42" name="cloudant50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22130" y="3402458"/>
              <a:ext cx="491134" cy="491134"/>
            </a:xfrm>
            <a:prstGeom prst="rect">
              <a:avLst/>
            </a:prstGeom>
            <a:ln w="3175">
              <a:miter lim="400000"/>
            </a:ln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414AC93B-86D8-5345-93C9-AD53BB74E355}"/>
              </a:ext>
            </a:extLst>
          </p:cNvPr>
          <p:cNvGrpSpPr/>
          <p:nvPr/>
        </p:nvGrpSpPr>
        <p:grpSpPr>
          <a:xfrm>
            <a:off x="6128848" y="731725"/>
            <a:ext cx="1026498" cy="947678"/>
            <a:chOff x="413935" y="2095500"/>
            <a:chExt cx="1026498" cy="947678"/>
          </a:xfrm>
        </p:grpSpPr>
        <p:sp>
          <p:nvSpPr>
            <p:cNvPr id="44" name="Shape 576">
              <a:extLst>
                <a:ext uri="{FF2B5EF4-FFF2-40B4-BE49-F238E27FC236}">
                  <a16:creationId xmlns:a16="http://schemas.microsoft.com/office/drawing/2014/main" xmlns="" id="{B830E1BD-415C-1647-B429-63A4B5950908}"/>
                </a:ext>
              </a:extLst>
            </p:cNvPr>
            <p:cNvSpPr/>
            <p:nvPr/>
          </p:nvSpPr>
          <p:spPr>
            <a:xfrm>
              <a:off x="413935" y="2858512"/>
              <a:ext cx="1026498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Object Storage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xmlns="" id="{58675086-411D-5640-BC91-9D51D514E9D5}"/>
                </a:ext>
              </a:extLst>
            </p:cNvPr>
            <p:cNvGrpSpPr/>
            <p:nvPr/>
          </p:nvGrpSpPr>
          <p:grpSpPr>
            <a:xfrm>
              <a:off x="571500" y="2095500"/>
              <a:ext cx="711358" cy="711358"/>
              <a:chOff x="3093786" y="2002028"/>
              <a:chExt cx="502920" cy="502920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xmlns="" id="{D2571F00-6E2C-1248-B833-819BA9F960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3786" y="200202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xmlns="" id="{EC8979B1-1A53-464F-82E9-1858F6AE5E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99196" y="2101088"/>
                <a:ext cx="292100" cy="304800"/>
              </a:xfrm>
              <a:prstGeom prst="rect">
                <a:avLst/>
              </a:prstGeom>
            </p:spPr>
          </p:pic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5938EDDB-B2B2-6642-9D20-6D7C5F9FED31}"/>
              </a:ext>
            </a:extLst>
          </p:cNvPr>
          <p:cNvGrpSpPr/>
          <p:nvPr/>
        </p:nvGrpSpPr>
        <p:grpSpPr>
          <a:xfrm>
            <a:off x="4406769" y="2052727"/>
            <a:ext cx="724719" cy="932636"/>
            <a:chOff x="7232632" y="4768804"/>
            <a:chExt cx="724719" cy="932636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xmlns="" id="{3527AD53-90A2-7D45-A4B7-509C2FD1C32F}"/>
                </a:ext>
              </a:extLst>
            </p:cNvPr>
            <p:cNvGrpSpPr/>
            <p:nvPr/>
          </p:nvGrpSpPr>
          <p:grpSpPr>
            <a:xfrm>
              <a:off x="7232632" y="4768804"/>
              <a:ext cx="724719" cy="724719"/>
              <a:chOff x="1258442" y="3837918"/>
              <a:chExt cx="502920" cy="502920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xmlns="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8442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xmlns="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7502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50" name="Shape 576">
              <a:extLst>
                <a:ext uri="{FF2B5EF4-FFF2-40B4-BE49-F238E27FC236}">
                  <a16:creationId xmlns:a16="http://schemas.microsoft.com/office/drawing/2014/main" xmlns="" id="{8D66F62C-0857-0C4E-B8A3-3F8DBC721692}"/>
                </a:ext>
              </a:extLst>
            </p:cNvPr>
            <p:cNvSpPr/>
            <p:nvPr/>
          </p:nvSpPr>
          <p:spPr>
            <a:xfrm>
              <a:off x="72614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Functions</a:t>
              </a:r>
            </a:p>
          </p:txBody>
        </p:sp>
      </p:grpSp>
      <p:cxnSp>
        <p:nvCxnSpPr>
          <p:cNvPr id="63" name="Straight Arrow Connector 62"/>
          <p:cNvCxnSpPr>
            <a:stCxn id="193" idx="0"/>
          </p:cNvCxnSpPr>
          <p:nvPr/>
        </p:nvCxnSpPr>
        <p:spPr>
          <a:xfrm rot="5400000" flipH="1" flipV="1">
            <a:off x="2233326" y="-231747"/>
            <a:ext cx="1436701" cy="4109042"/>
          </a:xfrm>
          <a:prstGeom prst="bentConnector2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9" name="Straight Arrow Connector 62"/>
          <p:cNvCxnSpPr/>
          <p:nvPr/>
        </p:nvCxnSpPr>
        <p:spPr>
          <a:xfrm flipV="1">
            <a:off x="5365094" y="2417766"/>
            <a:ext cx="815389" cy="2687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5" name="Straight Arrow Connector 94"/>
          <p:cNvCxnSpPr>
            <a:endCxn id="87" idx="1"/>
          </p:cNvCxnSpPr>
          <p:nvPr/>
        </p:nvCxnSpPr>
        <p:spPr>
          <a:xfrm rot="16200000" flipH="1">
            <a:off x="1583755" y="1461882"/>
            <a:ext cx="260389" cy="1624133"/>
          </a:xfrm>
          <a:prstGeom prst="bentConnector2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0" name="Straight Arrow Connector 62"/>
          <p:cNvCxnSpPr/>
          <p:nvPr/>
        </p:nvCxnSpPr>
        <p:spPr>
          <a:xfrm>
            <a:off x="3441176" y="2427699"/>
            <a:ext cx="819610" cy="1957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5" name="TextBox 104"/>
          <p:cNvSpPr txBox="1"/>
          <p:nvPr/>
        </p:nvSpPr>
        <p:spPr>
          <a:xfrm>
            <a:off x="5953816" y="922369"/>
            <a:ext cx="250418" cy="387124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&amp;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1977202" y="873975"/>
            <a:ext cx="1220685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Web app resources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144885" y="2183333"/>
            <a:ext cx="669505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Tweet API</a:t>
            </a: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6016" y="2010829"/>
            <a:ext cx="819405" cy="786629"/>
          </a:xfrm>
          <a:prstGeom prst="rect">
            <a:avLst/>
          </a:prstGeom>
        </p:spPr>
      </p:pic>
      <p:cxnSp>
        <p:nvCxnSpPr>
          <p:cNvPr id="97" name="Straight Arrow Connector 94"/>
          <p:cNvCxnSpPr>
            <a:stCxn id="194" idx="2"/>
            <a:endCxn id="149" idx="1"/>
          </p:cNvCxnSpPr>
          <p:nvPr/>
        </p:nvCxnSpPr>
        <p:spPr>
          <a:xfrm rot="16200000" flipH="1">
            <a:off x="1606369" y="2810372"/>
            <a:ext cx="191431" cy="1600402"/>
          </a:xfrm>
          <a:prstGeom prst="bentConnector2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0" name="Straight Arrow Connector 94"/>
          <p:cNvCxnSpPr>
            <a:stCxn id="194" idx="2"/>
            <a:endCxn id="153" idx="1"/>
          </p:cNvCxnSpPr>
          <p:nvPr/>
        </p:nvCxnSpPr>
        <p:spPr>
          <a:xfrm rot="16200000" flipH="1">
            <a:off x="948241" y="3468499"/>
            <a:ext cx="1489140" cy="1581857"/>
          </a:xfrm>
          <a:prstGeom prst="bentConnector2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22" name="Group 378"/>
          <p:cNvGrpSpPr/>
          <p:nvPr/>
        </p:nvGrpSpPr>
        <p:grpSpPr>
          <a:xfrm>
            <a:off x="2381294" y="3491038"/>
            <a:ext cx="1175441" cy="792932"/>
            <a:chOff x="0" y="130399"/>
            <a:chExt cx="1175438" cy="792929"/>
          </a:xfrm>
        </p:grpSpPr>
        <p:pic>
          <p:nvPicPr>
            <p:cNvPr id="123" name="_-19.png"/>
            <p:cNvPicPr/>
            <p:nvPr/>
          </p:nvPicPr>
          <p:blipFill>
            <a:blip r:embed="rId2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24" name="Shape 377"/>
            <p:cNvSpPr/>
            <p:nvPr/>
          </p:nvSpPr>
          <p:spPr>
            <a:xfrm>
              <a:off x="0" y="707231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</a:p>
          </p:txBody>
        </p:sp>
      </p:grpSp>
      <p:pic>
        <p:nvPicPr>
          <p:cNvPr id="149" name="Picture 1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2285" y="3312974"/>
            <a:ext cx="819405" cy="786629"/>
          </a:xfrm>
          <a:prstGeom prst="rect">
            <a:avLst/>
          </a:prstGeom>
        </p:spPr>
      </p:pic>
      <p:grpSp>
        <p:nvGrpSpPr>
          <p:cNvPr id="150" name="Group 378"/>
          <p:cNvGrpSpPr/>
          <p:nvPr/>
        </p:nvGrpSpPr>
        <p:grpSpPr>
          <a:xfrm>
            <a:off x="2362749" y="4788747"/>
            <a:ext cx="1175441" cy="792932"/>
            <a:chOff x="0" y="130399"/>
            <a:chExt cx="1175438" cy="792929"/>
          </a:xfrm>
        </p:grpSpPr>
        <p:pic>
          <p:nvPicPr>
            <p:cNvPr id="151" name="_-19.png"/>
            <p:cNvPicPr/>
            <p:nvPr/>
          </p:nvPicPr>
          <p:blipFill>
            <a:blip r:embed="rId2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52" name="Shape 377"/>
            <p:cNvSpPr/>
            <p:nvPr/>
          </p:nvSpPr>
          <p:spPr>
            <a:xfrm>
              <a:off x="0" y="707231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</a:p>
          </p:txBody>
        </p:sp>
      </p:grpSp>
      <p:pic>
        <p:nvPicPr>
          <p:cNvPr id="153" name="Picture 1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3740" y="4610683"/>
            <a:ext cx="819405" cy="786629"/>
          </a:xfrm>
          <a:prstGeom prst="rect">
            <a:avLst/>
          </a:prstGeom>
        </p:spPr>
      </p:pic>
      <p:sp>
        <p:nvSpPr>
          <p:cNvPr id="167" name="Shape 548"/>
          <p:cNvSpPr/>
          <p:nvPr/>
        </p:nvSpPr>
        <p:spPr>
          <a:xfrm>
            <a:off x="1622754" y="5065726"/>
            <a:ext cx="71302" cy="15388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numCol="1" anchor="ctr">
            <a:spAutoFit/>
          </a:bodyPr>
          <a:lstStyle>
            <a:lvl1pPr>
              <a:defRPr sz="10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000" b="1" dirty="0">
                <a:solidFill>
                  <a:srgbClr val="FFFFFF"/>
                </a:solidFill>
              </a:rPr>
              <a:t>5</a:t>
            </a:r>
            <a:endParaRPr sz="1000" b="1" dirty="0">
              <a:solidFill>
                <a:srgbClr val="FFFFFF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1149838" y="3494599"/>
            <a:ext cx="649370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Users API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1117984" y="4792058"/>
            <a:ext cx="713620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Scores API</a:t>
            </a: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xmlns="" id="{5938EDDB-B2B2-6642-9D20-6D7C5F9FED31}"/>
              </a:ext>
            </a:extLst>
          </p:cNvPr>
          <p:cNvGrpSpPr/>
          <p:nvPr/>
        </p:nvGrpSpPr>
        <p:grpSpPr>
          <a:xfrm>
            <a:off x="4429518" y="3410477"/>
            <a:ext cx="724719" cy="932636"/>
            <a:chOff x="7232632" y="4768804"/>
            <a:chExt cx="724719" cy="932636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xmlns="" id="{3527AD53-90A2-7D45-A4B7-509C2FD1C32F}"/>
                </a:ext>
              </a:extLst>
            </p:cNvPr>
            <p:cNvGrpSpPr/>
            <p:nvPr/>
          </p:nvGrpSpPr>
          <p:grpSpPr>
            <a:xfrm>
              <a:off x="7232632" y="4768804"/>
              <a:ext cx="724719" cy="724719"/>
              <a:chOff x="1258442" y="3837918"/>
              <a:chExt cx="502920" cy="502920"/>
            </a:xfrm>
          </p:grpSpPr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xmlns="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8442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74" name="Picture 173">
                <a:extLst>
                  <a:ext uri="{FF2B5EF4-FFF2-40B4-BE49-F238E27FC236}">
                    <a16:creationId xmlns:a16="http://schemas.microsoft.com/office/drawing/2014/main" xmlns="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7502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172" name="Shape 576">
              <a:extLst>
                <a:ext uri="{FF2B5EF4-FFF2-40B4-BE49-F238E27FC236}">
                  <a16:creationId xmlns:a16="http://schemas.microsoft.com/office/drawing/2014/main" xmlns="" id="{8D66F62C-0857-0C4E-B8A3-3F8DBC721692}"/>
                </a:ext>
              </a:extLst>
            </p:cNvPr>
            <p:cNvSpPr/>
            <p:nvPr/>
          </p:nvSpPr>
          <p:spPr>
            <a:xfrm>
              <a:off x="72614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Functions</a:t>
              </a:r>
            </a:p>
          </p:txBody>
        </p:sp>
      </p:grpSp>
      <p:cxnSp>
        <p:nvCxnSpPr>
          <p:cNvPr id="176" name="Straight Arrow Connector 62"/>
          <p:cNvCxnSpPr/>
          <p:nvPr/>
        </p:nvCxnSpPr>
        <p:spPr>
          <a:xfrm flipV="1">
            <a:off x="3441758" y="3736559"/>
            <a:ext cx="874243" cy="9203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77" name="Group 176">
            <a:extLst>
              <a:ext uri="{FF2B5EF4-FFF2-40B4-BE49-F238E27FC236}">
                <a16:creationId xmlns:a16="http://schemas.microsoft.com/office/drawing/2014/main" xmlns="" id="{5938EDDB-B2B2-6642-9D20-6D7C5F9FED31}"/>
              </a:ext>
            </a:extLst>
          </p:cNvPr>
          <p:cNvGrpSpPr/>
          <p:nvPr/>
        </p:nvGrpSpPr>
        <p:grpSpPr>
          <a:xfrm>
            <a:off x="4429518" y="4703883"/>
            <a:ext cx="724719" cy="932636"/>
            <a:chOff x="7232632" y="4768804"/>
            <a:chExt cx="724719" cy="932636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xmlns="" id="{3527AD53-90A2-7D45-A4B7-509C2FD1C32F}"/>
                </a:ext>
              </a:extLst>
            </p:cNvPr>
            <p:cNvGrpSpPr/>
            <p:nvPr/>
          </p:nvGrpSpPr>
          <p:grpSpPr>
            <a:xfrm>
              <a:off x="7232632" y="4768804"/>
              <a:ext cx="724719" cy="724719"/>
              <a:chOff x="1258442" y="3837918"/>
              <a:chExt cx="502920" cy="502920"/>
            </a:xfrm>
          </p:grpSpPr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xmlns="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8442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81" name="Picture 180">
                <a:extLst>
                  <a:ext uri="{FF2B5EF4-FFF2-40B4-BE49-F238E27FC236}">
                    <a16:creationId xmlns:a16="http://schemas.microsoft.com/office/drawing/2014/main" xmlns="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7502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179" name="Shape 576">
              <a:extLst>
                <a:ext uri="{FF2B5EF4-FFF2-40B4-BE49-F238E27FC236}">
                  <a16:creationId xmlns:a16="http://schemas.microsoft.com/office/drawing/2014/main" xmlns="" id="{8D66F62C-0857-0C4E-B8A3-3F8DBC721692}"/>
                </a:ext>
              </a:extLst>
            </p:cNvPr>
            <p:cNvSpPr/>
            <p:nvPr/>
          </p:nvSpPr>
          <p:spPr>
            <a:xfrm>
              <a:off x="72614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Functions</a:t>
              </a:r>
            </a:p>
          </p:txBody>
        </p:sp>
      </p:grpSp>
      <p:cxnSp>
        <p:nvCxnSpPr>
          <p:cNvPr id="183" name="Straight Arrow Connector 62"/>
          <p:cNvCxnSpPr/>
          <p:nvPr/>
        </p:nvCxnSpPr>
        <p:spPr>
          <a:xfrm flipV="1">
            <a:off x="3417910" y="5043465"/>
            <a:ext cx="870484" cy="7778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84" name="Picture 1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0087" y="3359011"/>
            <a:ext cx="819405" cy="786629"/>
          </a:xfrm>
          <a:prstGeom prst="rect">
            <a:avLst/>
          </a:prstGeom>
        </p:spPr>
      </p:pic>
      <p:sp>
        <p:nvSpPr>
          <p:cNvPr id="185" name="TextBox 184"/>
          <p:cNvSpPr txBox="1"/>
          <p:nvPr/>
        </p:nvSpPr>
        <p:spPr>
          <a:xfrm>
            <a:off x="6133607" y="4085602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Connect</a:t>
            </a:r>
          </a:p>
        </p:txBody>
      </p:sp>
      <p:pic>
        <p:nvPicPr>
          <p:cNvPr id="186" name="Picture 18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0816" y="4628599"/>
            <a:ext cx="819405" cy="786629"/>
          </a:xfrm>
          <a:prstGeom prst="rect">
            <a:avLst/>
          </a:prstGeom>
        </p:spPr>
      </p:pic>
      <p:sp>
        <p:nvSpPr>
          <p:cNvPr id="188" name="TextBox 187"/>
          <p:cNvSpPr txBox="1"/>
          <p:nvPr/>
        </p:nvSpPr>
        <p:spPr>
          <a:xfrm>
            <a:off x="6133139" y="535405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API Connect</a:t>
            </a:r>
          </a:p>
        </p:txBody>
      </p:sp>
      <p:sp>
        <p:nvSpPr>
          <p:cNvPr id="189" name="Shape 63"/>
          <p:cNvSpPr/>
          <p:nvPr/>
        </p:nvSpPr>
        <p:spPr>
          <a:xfrm>
            <a:off x="205499" y="166838"/>
            <a:ext cx="75241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chemeClr val="tx1"/>
                </a:solidFill>
                <a:latin typeface="Arial"/>
                <a:cs typeface="Arial"/>
              </a:rPr>
              <a:t>Internet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0" name="Shape 64"/>
          <p:cNvSpPr/>
          <p:nvPr/>
        </p:nvSpPr>
        <p:spPr>
          <a:xfrm>
            <a:off x="1979114" y="155452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</a:t>
            </a:r>
            <a:endParaRPr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91" name="Shape 62"/>
          <p:cNvSpPr/>
          <p:nvPr/>
        </p:nvSpPr>
        <p:spPr>
          <a:xfrm flipH="1" flipV="1">
            <a:off x="1848136" y="89916"/>
            <a:ext cx="1578" cy="7070447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92" name="Picture 19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55854" y="102113"/>
            <a:ext cx="1098574" cy="996165"/>
          </a:xfrm>
          <a:prstGeom prst="rect">
            <a:avLst/>
          </a:prstGeom>
        </p:spPr>
      </p:pic>
      <p:pic>
        <p:nvPicPr>
          <p:cNvPr id="193" name="Picture 19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5638" y="2541124"/>
            <a:ext cx="803034" cy="701972"/>
          </a:xfrm>
          <a:prstGeom prst="rect">
            <a:avLst/>
          </a:prstGeom>
        </p:spPr>
      </p:pic>
      <p:sp>
        <p:nvSpPr>
          <p:cNvPr id="194" name="TextBox 193"/>
          <p:cNvSpPr txBox="1"/>
          <p:nvPr/>
        </p:nvSpPr>
        <p:spPr>
          <a:xfrm>
            <a:off x="311223" y="3250845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Game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xmlns="" id="{5938EDDB-B2B2-6642-9D20-6D7C5F9FED31}"/>
              </a:ext>
            </a:extLst>
          </p:cNvPr>
          <p:cNvGrpSpPr/>
          <p:nvPr/>
        </p:nvGrpSpPr>
        <p:grpSpPr>
          <a:xfrm>
            <a:off x="6361864" y="5979691"/>
            <a:ext cx="724719" cy="932636"/>
            <a:chOff x="7232632" y="4768804"/>
            <a:chExt cx="724719" cy="932636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xmlns="" id="{3527AD53-90A2-7D45-A4B7-509C2FD1C32F}"/>
                </a:ext>
              </a:extLst>
            </p:cNvPr>
            <p:cNvGrpSpPr/>
            <p:nvPr/>
          </p:nvGrpSpPr>
          <p:grpSpPr>
            <a:xfrm>
              <a:off x="7232632" y="4768804"/>
              <a:ext cx="724719" cy="724719"/>
              <a:chOff x="1258442" y="3837918"/>
              <a:chExt cx="502920" cy="502920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xmlns="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8442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5" name="Picture 84">
                <a:extLst>
                  <a:ext uri="{FF2B5EF4-FFF2-40B4-BE49-F238E27FC236}">
                    <a16:creationId xmlns:a16="http://schemas.microsoft.com/office/drawing/2014/main" xmlns="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7502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83" name="Shape 576">
              <a:extLst>
                <a:ext uri="{FF2B5EF4-FFF2-40B4-BE49-F238E27FC236}">
                  <a16:creationId xmlns:a16="http://schemas.microsoft.com/office/drawing/2014/main" xmlns="" id="{8D66F62C-0857-0C4E-B8A3-3F8DBC721692}"/>
                </a:ext>
              </a:extLst>
            </p:cNvPr>
            <p:cNvSpPr/>
            <p:nvPr/>
          </p:nvSpPr>
          <p:spPr>
            <a:xfrm>
              <a:off x="72614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Functions</a:t>
              </a:r>
            </a:p>
          </p:txBody>
        </p:sp>
      </p:grpSp>
      <p:cxnSp>
        <p:nvCxnSpPr>
          <p:cNvPr id="88" name="Straight Arrow Connector 62"/>
          <p:cNvCxnSpPr/>
          <p:nvPr/>
        </p:nvCxnSpPr>
        <p:spPr>
          <a:xfrm flipV="1">
            <a:off x="5227055" y="6417101"/>
            <a:ext cx="1008968" cy="1618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9" name="TextBox 88"/>
          <p:cNvSpPr txBox="1"/>
          <p:nvPr/>
        </p:nvSpPr>
        <p:spPr>
          <a:xfrm>
            <a:off x="1910399" y="6124604"/>
            <a:ext cx="899182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Authentication</a:t>
            </a: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77704" y="5987751"/>
            <a:ext cx="692338" cy="827428"/>
          </a:xfrm>
          <a:prstGeom prst="rect">
            <a:avLst/>
          </a:prstGeom>
        </p:spPr>
      </p:pic>
      <p:sp>
        <p:nvSpPr>
          <p:cNvPr id="91" name="Shape 488">
            <a:extLst>
              <a:ext uri="{FF2B5EF4-FFF2-40B4-BE49-F238E27FC236}">
                <a16:creationId xmlns:a16="http://schemas.microsoft.com/office/drawing/2014/main" xmlns="" id="{AF461A76-EF63-EB4C-86A4-1C81FEDE6E02}"/>
              </a:ext>
            </a:extLst>
          </p:cNvPr>
          <p:cNvSpPr/>
          <p:nvPr/>
        </p:nvSpPr>
        <p:spPr>
          <a:xfrm>
            <a:off x="4602387" y="6761999"/>
            <a:ext cx="483280" cy="18466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200" b="0" dirty="0">
                <a:solidFill>
                  <a:schemeClr val="tx1"/>
                </a:solidFill>
                <a:latin typeface="Arial"/>
                <a:cs typeface="Arial"/>
              </a:rPr>
              <a:t>App ID</a:t>
            </a:r>
            <a:endParaRPr sz="1200" b="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92" name="Straight Arrow Connector 94"/>
          <p:cNvCxnSpPr>
            <a:stCxn id="194" idx="2"/>
            <a:endCxn id="90" idx="1"/>
          </p:cNvCxnSpPr>
          <p:nvPr/>
        </p:nvCxnSpPr>
        <p:spPr>
          <a:xfrm rot="16200000" flipH="1">
            <a:off x="1246490" y="3170250"/>
            <a:ext cx="2886607" cy="3575821"/>
          </a:xfrm>
          <a:prstGeom prst="bentConnector2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6" name="Straight Arrow Connector 62"/>
          <p:cNvCxnSpPr/>
          <p:nvPr/>
        </p:nvCxnSpPr>
        <p:spPr>
          <a:xfrm flipV="1">
            <a:off x="5355607" y="5039404"/>
            <a:ext cx="870484" cy="7778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8" name="Straight Arrow Connector 62"/>
          <p:cNvCxnSpPr/>
          <p:nvPr/>
        </p:nvCxnSpPr>
        <p:spPr>
          <a:xfrm flipV="1">
            <a:off x="5337201" y="3760111"/>
            <a:ext cx="870484" cy="7778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560288500"/>
      </p:ext>
    </p:extLst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378"/>
          <p:cNvGrpSpPr/>
          <p:nvPr/>
        </p:nvGrpSpPr>
        <p:grpSpPr>
          <a:xfrm>
            <a:off x="2405025" y="2188893"/>
            <a:ext cx="1175441" cy="792932"/>
            <a:chOff x="0" y="130399"/>
            <a:chExt cx="1175438" cy="792929"/>
          </a:xfrm>
        </p:grpSpPr>
        <p:pic>
          <p:nvPicPr>
            <p:cNvPr id="20" name="_-19.png"/>
            <p:cNvPicPr/>
            <p:nvPr/>
          </p:nvPicPr>
          <p:blipFill>
            <a:blip r:embed="rId2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21" name="Shape 377"/>
            <p:cNvSpPr/>
            <p:nvPr/>
          </p:nvSpPr>
          <p:spPr>
            <a:xfrm>
              <a:off x="0" y="707231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  <a:endParaRPr sz="1200" b="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5938EDDB-B2B2-6642-9D20-6D7C5F9FED31}"/>
              </a:ext>
            </a:extLst>
          </p:cNvPr>
          <p:cNvGrpSpPr/>
          <p:nvPr/>
        </p:nvGrpSpPr>
        <p:grpSpPr>
          <a:xfrm>
            <a:off x="5140711" y="750199"/>
            <a:ext cx="724719" cy="932636"/>
            <a:chOff x="7232632" y="4768804"/>
            <a:chExt cx="724719" cy="93263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xmlns="" id="{3527AD53-90A2-7D45-A4B7-509C2FD1C32F}"/>
                </a:ext>
              </a:extLst>
            </p:cNvPr>
            <p:cNvGrpSpPr/>
            <p:nvPr/>
          </p:nvGrpSpPr>
          <p:grpSpPr>
            <a:xfrm>
              <a:off x="7232632" y="4768804"/>
              <a:ext cx="724719" cy="724719"/>
              <a:chOff x="1258442" y="3837918"/>
              <a:chExt cx="502920" cy="502920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xmlns="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8442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xmlns="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7502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36" name="Shape 576">
              <a:extLst>
                <a:ext uri="{FF2B5EF4-FFF2-40B4-BE49-F238E27FC236}">
                  <a16:creationId xmlns:a16="http://schemas.microsoft.com/office/drawing/2014/main" xmlns="" id="{8D66F62C-0857-0C4E-B8A3-3F8DBC721692}"/>
                </a:ext>
              </a:extLst>
            </p:cNvPr>
            <p:cNvSpPr/>
            <p:nvPr/>
          </p:nvSpPr>
          <p:spPr>
            <a:xfrm>
              <a:off x="7261404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rtl="0" latinLnBrk="1" hangingPunct="0"/>
              <a:r>
                <a:rPr lang="en-US" sz="1200" b="0" dirty="0">
                  <a:solidFill>
                    <a:srgbClr val="000000"/>
                  </a:solidFill>
                  <a:latin typeface="Arial"/>
                  <a:cs typeface="Arial"/>
                </a:rPr>
                <a:t>Functions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328572" y="2052597"/>
            <a:ext cx="707232" cy="891897"/>
            <a:chOff x="514081" y="3294657"/>
            <a:chExt cx="707232" cy="891897"/>
          </a:xfrm>
        </p:grpSpPr>
        <p:sp>
          <p:nvSpPr>
            <p:cNvPr id="40" name="Shape 558"/>
            <p:cNvSpPr/>
            <p:nvPr/>
          </p:nvSpPr>
          <p:spPr>
            <a:xfrm>
              <a:off x="514081" y="3294657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" name="Shape 564"/>
            <p:cNvSpPr/>
            <p:nvPr/>
          </p:nvSpPr>
          <p:spPr>
            <a:xfrm>
              <a:off x="559698" y="4001888"/>
              <a:ext cx="616004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 lvl="0">
                <a:defRPr sz="1800"/>
              </a:pPr>
              <a:r>
                <a:rPr lang="de-DE" sz="1200" dirty="0">
                  <a:latin typeface="Arial"/>
                  <a:ea typeface="Helvetica"/>
                  <a:cs typeface="Arial"/>
                  <a:sym typeface="Helvetica"/>
                </a:rPr>
                <a:t>Cloudant</a:t>
              </a:r>
              <a:endParaRPr sz="1200" dirty="0">
                <a:latin typeface="Arial"/>
                <a:ea typeface="Helvetica"/>
                <a:cs typeface="Arial"/>
                <a:sym typeface="Helvetica"/>
              </a:endParaRPr>
            </a:p>
          </p:txBody>
        </p:sp>
        <p:pic>
          <p:nvPicPr>
            <p:cNvPr id="42" name="cloudant50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22130" y="3402458"/>
              <a:ext cx="491134" cy="491134"/>
            </a:xfrm>
            <a:prstGeom prst="rect">
              <a:avLst/>
            </a:prstGeom>
            <a:ln w="3175">
              <a:miter lim="400000"/>
            </a:ln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414AC93B-86D8-5345-93C9-AD53BB74E355}"/>
              </a:ext>
            </a:extLst>
          </p:cNvPr>
          <p:cNvGrpSpPr/>
          <p:nvPr/>
        </p:nvGrpSpPr>
        <p:grpSpPr>
          <a:xfrm>
            <a:off x="6128848" y="731725"/>
            <a:ext cx="1026498" cy="947678"/>
            <a:chOff x="413935" y="2095500"/>
            <a:chExt cx="1026498" cy="947678"/>
          </a:xfrm>
        </p:grpSpPr>
        <p:sp>
          <p:nvSpPr>
            <p:cNvPr id="44" name="Shape 576">
              <a:extLst>
                <a:ext uri="{FF2B5EF4-FFF2-40B4-BE49-F238E27FC236}">
                  <a16:creationId xmlns:a16="http://schemas.microsoft.com/office/drawing/2014/main" xmlns="" id="{B830E1BD-415C-1647-B429-63A4B5950908}"/>
                </a:ext>
              </a:extLst>
            </p:cNvPr>
            <p:cNvSpPr/>
            <p:nvPr/>
          </p:nvSpPr>
          <p:spPr>
            <a:xfrm>
              <a:off x="413935" y="2858512"/>
              <a:ext cx="1026498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Object Storage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xmlns="" id="{58675086-411D-5640-BC91-9D51D514E9D5}"/>
                </a:ext>
              </a:extLst>
            </p:cNvPr>
            <p:cNvGrpSpPr/>
            <p:nvPr/>
          </p:nvGrpSpPr>
          <p:grpSpPr>
            <a:xfrm>
              <a:off x="571500" y="2095500"/>
              <a:ext cx="711358" cy="711358"/>
              <a:chOff x="3093786" y="2002028"/>
              <a:chExt cx="502920" cy="502920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xmlns="" id="{D2571F00-6E2C-1248-B833-819BA9F960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3786" y="200202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xmlns="" id="{EC8979B1-1A53-464F-82E9-1858F6AE5E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99196" y="2101088"/>
                <a:ext cx="292100" cy="304800"/>
              </a:xfrm>
              <a:prstGeom prst="rect">
                <a:avLst/>
              </a:prstGeom>
            </p:spPr>
          </p:pic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5938EDDB-B2B2-6642-9D20-6D7C5F9FED31}"/>
              </a:ext>
            </a:extLst>
          </p:cNvPr>
          <p:cNvGrpSpPr/>
          <p:nvPr/>
        </p:nvGrpSpPr>
        <p:grpSpPr>
          <a:xfrm>
            <a:off x="4406769" y="2052727"/>
            <a:ext cx="724719" cy="932636"/>
            <a:chOff x="7232632" y="4768804"/>
            <a:chExt cx="724719" cy="932636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xmlns="" id="{3527AD53-90A2-7D45-A4B7-509C2FD1C32F}"/>
                </a:ext>
              </a:extLst>
            </p:cNvPr>
            <p:cNvGrpSpPr/>
            <p:nvPr/>
          </p:nvGrpSpPr>
          <p:grpSpPr>
            <a:xfrm>
              <a:off x="7232632" y="4768804"/>
              <a:ext cx="724719" cy="724719"/>
              <a:chOff x="1258442" y="3837918"/>
              <a:chExt cx="502920" cy="502920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xmlns="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8442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xmlns="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7502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50" name="Shape 576">
              <a:extLst>
                <a:ext uri="{FF2B5EF4-FFF2-40B4-BE49-F238E27FC236}">
                  <a16:creationId xmlns:a16="http://schemas.microsoft.com/office/drawing/2014/main" xmlns="" id="{8D66F62C-0857-0C4E-B8A3-3F8DBC721692}"/>
                </a:ext>
              </a:extLst>
            </p:cNvPr>
            <p:cNvSpPr/>
            <p:nvPr/>
          </p:nvSpPr>
          <p:spPr>
            <a:xfrm>
              <a:off x="72614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Functions</a:t>
              </a:r>
            </a:p>
          </p:txBody>
        </p:sp>
      </p:grpSp>
      <p:cxnSp>
        <p:nvCxnSpPr>
          <p:cNvPr id="63" name="Straight Arrow Connector 62"/>
          <p:cNvCxnSpPr>
            <a:stCxn id="193" idx="0"/>
          </p:cNvCxnSpPr>
          <p:nvPr/>
        </p:nvCxnSpPr>
        <p:spPr>
          <a:xfrm rot="5400000" flipH="1" flipV="1">
            <a:off x="2233326" y="-231747"/>
            <a:ext cx="1436701" cy="4109042"/>
          </a:xfrm>
          <a:prstGeom prst="bentConnector2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9" name="Straight Arrow Connector 62"/>
          <p:cNvCxnSpPr/>
          <p:nvPr/>
        </p:nvCxnSpPr>
        <p:spPr>
          <a:xfrm flipV="1">
            <a:off x="5365094" y="2417766"/>
            <a:ext cx="815389" cy="2687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5" name="Straight Arrow Connector 94"/>
          <p:cNvCxnSpPr>
            <a:endCxn id="87" idx="1"/>
          </p:cNvCxnSpPr>
          <p:nvPr/>
        </p:nvCxnSpPr>
        <p:spPr>
          <a:xfrm rot="16200000" flipH="1">
            <a:off x="1583755" y="1461882"/>
            <a:ext cx="260389" cy="1624133"/>
          </a:xfrm>
          <a:prstGeom prst="bentConnector2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0" name="Straight Arrow Connector 62"/>
          <p:cNvCxnSpPr/>
          <p:nvPr/>
        </p:nvCxnSpPr>
        <p:spPr>
          <a:xfrm>
            <a:off x="3441176" y="2427699"/>
            <a:ext cx="819610" cy="1957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5" name="TextBox 104"/>
          <p:cNvSpPr txBox="1"/>
          <p:nvPr/>
        </p:nvSpPr>
        <p:spPr>
          <a:xfrm>
            <a:off x="5953816" y="922369"/>
            <a:ext cx="250418" cy="387124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&amp;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144885" y="2183333"/>
            <a:ext cx="669505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Tweet API</a:t>
            </a: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6016" y="2010829"/>
            <a:ext cx="819405" cy="786629"/>
          </a:xfrm>
          <a:prstGeom prst="rect">
            <a:avLst/>
          </a:prstGeom>
        </p:spPr>
      </p:pic>
      <p:cxnSp>
        <p:nvCxnSpPr>
          <p:cNvPr id="97" name="Straight Arrow Connector 94"/>
          <p:cNvCxnSpPr>
            <a:stCxn id="194" idx="2"/>
            <a:endCxn id="149" idx="1"/>
          </p:cNvCxnSpPr>
          <p:nvPr/>
        </p:nvCxnSpPr>
        <p:spPr>
          <a:xfrm rot="16200000" flipH="1">
            <a:off x="1606369" y="2810372"/>
            <a:ext cx="191431" cy="1600402"/>
          </a:xfrm>
          <a:prstGeom prst="bentConnector2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0" name="Straight Arrow Connector 94"/>
          <p:cNvCxnSpPr>
            <a:stCxn id="194" idx="2"/>
            <a:endCxn id="153" idx="1"/>
          </p:cNvCxnSpPr>
          <p:nvPr/>
        </p:nvCxnSpPr>
        <p:spPr>
          <a:xfrm rot="16200000" flipH="1">
            <a:off x="948241" y="3468499"/>
            <a:ext cx="1489140" cy="1581857"/>
          </a:xfrm>
          <a:prstGeom prst="bentConnector2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22" name="Group 378"/>
          <p:cNvGrpSpPr/>
          <p:nvPr/>
        </p:nvGrpSpPr>
        <p:grpSpPr>
          <a:xfrm>
            <a:off x="2381294" y="3491038"/>
            <a:ext cx="1175441" cy="792932"/>
            <a:chOff x="0" y="130399"/>
            <a:chExt cx="1175438" cy="792929"/>
          </a:xfrm>
        </p:grpSpPr>
        <p:pic>
          <p:nvPicPr>
            <p:cNvPr id="123" name="_-19.png"/>
            <p:cNvPicPr/>
            <p:nvPr/>
          </p:nvPicPr>
          <p:blipFill>
            <a:blip r:embed="rId2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24" name="Shape 377"/>
            <p:cNvSpPr/>
            <p:nvPr/>
          </p:nvSpPr>
          <p:spPr>
            <a:xfrm>
              <a:off x="0" y="707231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</a:p>
          </p:txBody>
        </p:sp>
      </p:grpSp>
      <p:pic>
        <p:nvPicPr>
          <p:cNvPr id="149" name="Picture 1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2285" y="3312974"/>
            <a:ext cx="819405" cy="786629"/>
          </a:xfrm>
          <a:prstGeom prst="rect">
            <a:avLst/>
          </a:prstGeom>
        </p:spPr>
      </p:pic>
      <p:grpSp>
        <p:nvGrpSpPr>
          <p:cNvPr id="150" name="Group 378"/>
          <p:cNvGrpSpPr/>
          <p:nvPr/>
        </p:nvGrpSpPr>
        <p:grpSpPr>
          <a:xfrm>
            <a:off x="2362749" y="4788747"/>
            <a:ext cx="1175441" cy="792932"/>
            <a:chOff x="0" y="130399"/>
            <a:chExt cx="1175438" cy="792929"/>
          </a:xfrm>
        </p:grpSpPr>
        <p:pic>
          <p:nvPicPr>
            <p:cNvPr id="151" name="_-19.png"/>
            <p:cNvPicPr/>
            <p:nvPr/>
          </p:nvPicPr>
          <p:blipFill>
            <a:blip r:embed="rId2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52" name="Shape 377"/>
            <p:cNvSpPr/>
            <p:nvPr/>
          </p:nvSpPr>
          <p:spPr>
            <a:xfrm>
              <a:off x="0" y="707231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</a:p>
          </p:txBody>
        </p:sp>
      </p:grpSp>
      <p:pic>
        <p:nvPicPr>
          <p:cNvPr id="153" name="Picture 1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3740" y="4610683"/>
            <a:ext cx="819405" cy="786629"/>
          </a:xfrm>
          <a:prstGeom prst="rect">
            <a:avLst/>
          </a:prstGeom>
        </p:spPr>
      </p:pic>
      <p:sp>
        <p:nvSpPr>
          <p:cNvPr id="167" name="Shape 548"/>
          <p:cNvSpPr/>
          <p:nvPr/>
        </p:nvSpPr>
        <p:spPr>
          <a:xfrm>
            <a:off x="1622754" y="5065726"/>
            <a:ext cx="71302" cy="15388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numCol="1" anchor="ctr">
            <a:spAutoFit/>
          </a:bodyPr>
          <a:lstStyle>
            <a:lvl1pPr>
              <a:defRPr sz="10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000" b="1" dirty="0">
                <a:solidFill>
                  <a:srgbClr val="FFFFFF"/>
                </a:solidFill>
              </a:rPr>
              <a:t>5</a:t>
            </a:r>
            <a:endParaRPr sz="1000" b="1" dirty="0">
              <a:solidFill>
                <a:srgbClr val="FFFFFF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1149838" y="3494599"/>
            <a:ext cx="649370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Users API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1117984" y="4792058"/>
            <a:ext cx="713620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Scores API</a:t>
            </a: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xmlns="" id="{5938EDDB-B2B2-6642-9D20-6D7C5F9FED31}"/>
              </a:ext>
            </a:extLst>
          </p:cNvPr>
          <p:cNvGrpSpPr/>
          <p:nvPr/>
        </p:nvGrpSpPr>
        <p:grpSpPr>
          <a:xfrm>
            <a:off x="4429518" y="3410477"/>
            <a:ext cx="724719" cy="932636"/>
            <a:chOff x="7232632" y="4768804"/>
            <a:chExt cx="724719" cy="932636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xmlns="" id="{3527AD53-90A2-7D45-A4B7-509C2FD1C32F}"/>
                </a:ext>
              </a:extLst>
            </p:cNvPr>
            <p:cNvGrpSpPr/>
            <p:nvPr/>
          </p:nvGrpSpPr>
          <p:grpSpPr>
            <a:xfrm>
              <a:off x="7232632" y="4768804"/>
              <a:ext cx="724719" cy="724719"/>
              <a:chOff x="1258442" y="3837918"/>
              <a:chExt cx="502920" cy="502920"/>
            </a:xfrm>
          </p:grpSpPr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xmlns="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8442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74" name="Picture 173">
                <a:extLst>
                  <a:ext uri="{FF2B5EF4-FFF2-40B4-BE49-F238E27FC236}">
                    <a16:creationId xmlns:a16="http://schemas.microsoft.com/office/drawing/2014/main" xmlns="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7502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172" name="Shape 576">
              <a:extLst>
                <a:ext uri="{FF2B5EF4-FFF2-40B4-BE49-F238E27FC236}">
                  <a16:creationId xmlns:a16="http://schemas.microsoft.com/office/drawing/2014/main" xmlns="" id="{8D66F62C-0857-0C4E-B8A3-3F8DBC721692}"/>
                </a:ext>
              </a:extLst>
            </p:cNvPr>
            <p:cNvSpPr/>
            <p:nvPr/>
          </p:nvSpPr>
          <p:spPr>
            <a:xfrm>
              <a:off x="72614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Functions</a:t>
              </a:r>
            </a:p>
          </p:txBody>
        </p:sp>
      </p:grpSp>
      <p:cxnSp>
        <p:nvCxnSpPr>
          <p:cNvPr id="176" name="Straight Arrow Connector 62"/>
          <p:cNvCxnSpPr/>
          <p:nvPr/>
        </p:nvCxnSpPr>
        <p:spPr>
          <a:xfrm flipV="1">
            <a:off x="3441758" y="3736559"/>
            <a:ext cx="874243" cy="9203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77" name="Group 176">
            <a:extLst>
              <a:ext uri="{FF2B5EF4-FFF2-40B4-BE49-F238E27FC236}">
                <a16:creationId xmlns:a16="http://schemas.microsoft.com/office/drawing/2014/main" xmlns="" id="{5938EDDB-B2B2-6642-9D20-6D7C5F9FED31}"/>
              </a:ext>
            </a:extLst>
          </p:cNvPr>
          <p:cNvGrpSpPr/>
          <p:nvPr/>
        </p:nvGrpSpPr>
        <p:grpSpPr>
          <a:xfrm>
            <a:off x="4429518" y="4703883"/>
            <a:ext cx="724719" cy="932636"/>
            <a:chOff x="7232632" y="4768804"/>
            <a:chExt cx="724719" cy="932636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xmlns="" id="{3527AD53-90A2-7D45-A4B7-509C2FD1C32F}"/>
                </a:ext>
              </a:extLst>
            </p:cNvPr>
            <p:cNvGrpSpPr/>
            <p:nvPr/>
          </p:nvGrpSpPr>
          <p:grpSpPr>
            <a:xfrm>
              <a:off x="7232632" y="4768804"/>
              <a:ext cx="724719" cy="724719"/>
              <a:chOff x="1258442" y="3837918"/>
              <a:chExt cx="502920" cy="502920"/>
            </a:xfrm>
          </p:grpSpPr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xmlns="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8442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81" name="Picture 180">
                <a:extLst>
                  <a:ext uri="{FF2B5EF4-FFF2-40B4-BE49-F238E27FC236}">
                    <a16:creationId xmlns:a16="http://schemas.microsoft.com/office/drawing/2014/main" xmlns="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7502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179" name="Shape 576">
              <a:extLst>
                <a:ext uri="{FF2B5EF4-FFF2-40B4-BE49-F238E27FC236}">
                  <a16:creationId xmlns:a16="http://schemas.microsoft.com/office/drawing/2014/main" xmlns="" id="{8D66F62C-0857-0C4E-B8A3-3F8DBC721692}"/>
                </a:ext>
              </a:extLst>
            </p:cNvPr>
            <p:cNvSpPr/>
            <p:nvPr/>
          </p:nvSpPr>
          <p:spPr>
            <a:xfrm>
              <a:off x="72614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Functions</a:t>
              </a:r>
            </a:p>
          </p:txBody>
        </p:sp>
      </p:grpSp>
      <p:cxnSp>
        <p:nvCxnSpPr>
          <p:cNvPr id="183" name="Straight Arrow Connector 62"/>
          <p:cNvCxnSpPr/>
          <p:nvPr/>
        </p:nvCxnSpPr>
        <p:spPr>
          <a:xfrm flipV="1">
            <a:off x="3417910" y="5043465"/>
            <a:ext cx="870484" cy="7778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84" name="Picture 1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0087" y="3359011"/>
            <a:ext cx="819405" cy="786629"/>
          </a:xfrm>
          <a:prstGeom prst="rect">
            <a:avLst/>
          </a:prstGeom>
        </p:spPr>
      </p:pic>
      <p:sp>
        <p:nvSpPr>
          <p:cNvPr id="185" name="TextBox 184"/>
          <p:cNvSpPr txBox="1"/>
          <p:nvPr/>
        </p:nvSpPr>
        <p:spPr>
          <a:xfrm>
            <a:off x="6133607" y="4085602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API Connect</a:t>
            </a:r>
          </a:p>
        </p:txBody>
      </p:sp>
      <p:pic>
        <p:nvPicPr>
          <p:cNvPr id="186" name="Picture 18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0816" y="4628599"/>
            <a:ext cx="819405" cy="786629"/>
          </a:xfrm>
          <a:prstGeom prst="rect">
            <a:avLst/>
          </a:prstGeom>
        </p:spPr>
      </p:pic>
      <p:sp>
        <p:nvSpPr>
          <p:cNvPr id="188" name="TextBox 187"/>
          <p:cNvSpPr txBox="1"/>
          <p:nvPr/>
        </p:nvSpPr>
        <p:spPr>
          <a:xfrm>
            <a:off x="6133139" y="535405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API Connect</a:t>
            </a:r>
          </a:p>
        </p:txBody>
      </p:sp>
      <p:sp>
        <p:nvSpPr>
          <p:cNvPr id="189" name="Shape 63"/>
          <p:cNvSpPr/>
          <p:nvPr/>
        </p:nvSpPr>
        <p:spPr>
          <a:xfrm>
            <a:off x="205499" y="166838"/>
            <a:ext cx="75241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chemeClr val="tx1"/>
                </a:solidFill>
                <a:latin typeface="Arial"/>
                <a:cs typeface="Arial"/>
              </a:rPr>
              <a:t>Internet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0" name="Shape 64"/>
          <p:cNvSpPr/>
          <p:nvPr/>
        </p:nvSpPr>
        <p:spPr>
          <a:xfrm>
            <a:off x="1979114" y="155452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</a:t>
            </a:r>
            <a:endParaRPr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91" name="Shape 62"/>
          <p:cNvSpPr/>
          <p:nvPr/>
        </p:nvSpPr>
        <p:spPr>
          <a:xfrm flipH="1" flipV="1">
            <a:off x="1848136" y="89916"/>
            <a:ext cx="0" cy="575434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93" name="Picture 19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638" y="2541124"/>
            <a:ext cx="803034" cy="701972"/>
          </a:xfrm>
          <a:prstGeom prst="rect">
            <a:avLst/>
          </a:prstGeom>
        </p:spPr>
      </p:pic>
      <p:sp>
        <p:nvSpPr>
          <p:cNvPr id="194" name="TextBox 193"/>
          <p:cNvSpPr txBox="1"/>
          <p:nvPr/>
        </p:nvSpPr>
        <p:spPr>
          <a:xfrm>
            <a:off x="311223" y="3250845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Game</a:t>
            </a:r>
          </a:p>
        </p:txBody>
      </p:sp>
      <p:cxnSp>
        <p:nvCxnSpPr>
          <p:cNvPr id="96" name="Straight Arrow Connector 62"/>
          <p:cNvCxnSpPr/>
          <p:nvPr/>
        </p:nvCxnSpPr>
        <p:spPr>
          <a:xfrm flipV="1">
            <a:off x="5355607" y="5039404"/>
            <a:ext cx="870484" cy="7778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8" name="Straight Arrow Connector 62"/>
          <p:cNvCxnSpPr/>
          <p:nvPr/>
        </p:nvCxnSpPr>
        <p:spPr>
          <a:xfrm flipV="1">
            <a:off x="5337201" y="3760111"/>
            <a:ext cx="870484" cy="7778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80" name="Picture 7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55854" y="102113"/>
            <a:ext cx="1098574" cy="996165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1977202" y="873975"/>
            <a:ext cx="1220685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Web app resources</a:t>
            </a:r>
          </a:p>
        </p:txBody>
      </p:sp>
    </p:spTree>
    <p:extLst>
      <p:ext uri="{BB962C8B-B14F-4D97-AF65-F5344CB8AC3E}">
        <p14:creationId xmlns:p14="http://schemas.microsoft.com/office/powerpoint/2010/main" val="2647168936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Picture 1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575" y="4795006"/>
            <a:ext cx="1431357" cy="1360962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983" y="646945"/>
            <a:ext cx="991378" cy="937303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3867" y="3555831"/>
            <a:ext cx="904187" cy="1017211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7851721" y="1487788"/>
            <a:ext cx="737736" cy="63334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Secure 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Gateway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Client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817041" y="4218620"/>
            <a:ext cx="737736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Couch</a:t>
            </a:r>
            <a:r>
              <a:rPr kumimoji="0" lang="en-US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DB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854379" y="4154785"/>
            <a:ext cx="140030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Docker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Users Core Service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sp>
        <p:nvSpPr>
          <p:cNvPr id="144" name="Shape 63"/>
          <p:cNvSpPr/>
          <p:nvPr/>
        </p:nvSpPr>
        <p:spPr>
          <a:xfrm>
            <a:off x="205499" y="166838"/>
            <a:ext cx="75241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chemeClr val="tx1"/>
                </a:solidFill>
                <a:latin typeface="Arial"/>
                <a:cs typeface="Arial"/>
              </a:rPr>
              <a:t>Internet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48" name="Shape 62"/>
          <p:cNvSpPr/>
          <p:nvPr/>
        </p:nvSpPr>
        <p:spPr>
          <a:xfrm flipV="1">
            <a:off x="1848138" y="89918"/>
            <a:ext cx="0" cy="6140887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66" name="Picture 16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2151" y="5205949"/>
            <a:ext cx="1098574" cy="996165"/>
          </a:xfrm>
          <a:prstGeom prst="rect">
            <a:avLst/>
          </a:prstGeom>
        </p:spPr>
      </p:pic>
      <p:sp>
        <p:nvSpPr>
          <p:cNvPr id="189" name="Shape 65"/>
          <p:cNvSpPr/>
          <p:nvPr/>
        </p:nvSpPr>
        <p:spPr>
          <a:xfrm>
            <a:off x="6555772" y="168153"/>
            <a:ext cx="125455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On Premises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90" name="Shape 66"/>
          <p:cNvSpPr/>
          <p:nvPr/>
        </p:nvSpPr>
        <p:spPr>
          <a:xfrm flipV="1">
            <a:off x="6435808" y="89915"/>
            <a:ext cx="0" cy="130902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191" name="Shape 66"/>
          <p:cNvSpPr/>
          <p:nvPr/>
        </p:nvSpPr>
        <p:spPr>
          <a:xfrm flipV="1">
            <a:off x="6442114" y="1757840"/>
            <a:ext cx="0" cy="447296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92" name="Picture 1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905" y="636723"/>
            <a:ext cx="991378" cy="937303"/>
          </a:xfrm>
          <a:prstGeom prst="rect">
            <a:avLst/>
          </a:prstGeom>
        </p:spPr>
      </p:pic>
      <p:sp>
        <p:nvSpPr>
          <p:cNvPr id="193" name="TextBox 192"/>
          <p:cNvSpPr txBox="1"/>
          <p:nvPr/>
        </p:nvSpPr>
        <p:spPr>
          <a:xfrm>
            <a:off x="4966179" y="1487039"/>
            <a:ext cx="737736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Secure 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Gateway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875466" y="2439748"/>
            <a:ext cx="707233" cy="707234"/>
            <a:chOff x="3587103" y="3636248"/>
            <a:chExt cx="707233" cy="707234"/>
          </a:xfrm>
        </p:grpSpPr>
        <p:sp>
          <p:nvSpPr>
            <p:cNvPr id="200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98" name="_-47.png"/>
            <p:cNvPicPr/>
            <p:nvPr/>
          </p:nvPicPr>
          <p:blipFill>
            <a:blip r:embed="rId6">
              <a:extLst/>
            </a:blip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210" name="Shape 64"/>
          <p:cNvSpPr/>
          <p:nvPr/>
        </p:nvSpPr>
        <p:spPr>
          <a:xfrm>
            <a:off x="1979114" y="155452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</a:t>
            </a:r>
            <a:endParaRPr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056" y="2053349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375641" y="2763070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Game</a:t>
            </a:r>
          </a:p>
        </p:txBody>
      </p:sp>
      <p:grpSp>
        <p:nvGrpSpPr>
          <p:cNvPr id="213" name="Group 378"/>
          <p:cNvGrpSpPr/>
          <p:nvPr/>
        </p:nvGrpSpPr>
        <p:grpSpPr>
          <a:xfrm>
            <a:off x="2427307" y="2184154"/>
            <a:ext cx="1175441" cy="792932"/>
            <a:chOff x="0" y="130399"/>
            <a:chExt cx="1175438" cy="792929"/>
          </a:xfrm>
        </p:grpSpPr>
        <p:pic>
          <p:nvPicPr>
            <p:cNvPr id="214" name="_-19.png"/>
            <p:cNvPicPr/>
            <p:nvPr/>
          </p:nvPicPr>
          <p:blipFill>
            <a:blip r:embed="rId8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215" name="Shape 377"/>
            <p:cNvSpPr/>
            <p:nvPr/>
          </p:nvSpPr>
          <p:spPr>
            <a:xfrm>
              <a:off x="0" y="707231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</a:p>
          </p:txBody>
        </p:sp>
      </p:grpSp>
      <p:pic>
        <p:nvPicPr>
          <p:cNvPr id="216" name="Picture 2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48298" y="2006090"/>
            <a:ext cx="819405" cy="786629"/>
          </a:xfrm>
          <a:prstGeom prst="rect">
            <a:avLst/>
          </a:prstGeom>
        </p:spPr>
      </p:pic>
      <p:sp>
        <p:nvSpPr>
          <p:cNvPr id="217" name="TextBox 216"/>
          <p:cNvSpPr txBox="1"/>
          <p:nvPr/>
        </p:nvSpPr>
        <p:spPr>
          <a:xfrm>
            <a:off x="1867638" y="2178512"/>
            <a:ext cx="649370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Users API</a:t>
            </a:r>
          </a:p>
        </p:txBody>
      </p:sp>
      <p:grpSp>
        <p:nvGrpSpPr>
          <p:cNvPr id="218" name="Group 217">
            <a:extLst>
              <a:ext uri="{FF2B5EF4-FFF2-40B4-BE49-F238E27FC236}">
                <a16:creationId xmlns:a16="http://schemas.microsoft.com/office/drawing/2014/main" xmlns="" id="{5938EDDB-B2B2-6642-9D20-6D7C5F9FED31}"/>
              </a:ext>
            </a:extLst>
          </p:cNvPr>
          <p:cNvGrpSpPr/>
          <p:nvPr/>
        </p:nvGrpSpPr>
        <p:grpSpPr>
          <a:xfrm>
            <a:off x="3849727" y="2103593"/>
            <a:ext cx="724719" cy="932636"/>
            <a:chOff x="7232632" y="4768804"/>
            <a:chExt cx="724719" cy="932636"/>
          </a:xfrm>
        </p:grpSpPr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xmlns="" id="{3527AD53-90A2-7D45-A4B7-509C2FD1C32F}"/>
                </a:ext>
              </a:extLst>
            </p:cNvPr>
            <p:cNvGrpSpPr/>
            <p:nvPr/>
          </p:nvGrpSpPr>
          <p:grpSpPr>
            <a:xfrm>
              <a:off x="7232632" y="4768804"/>
              <a:ext cx="724719" cy="724719"/>
              <a:chOff x="1258442" y="3837918"/>
              <a:chExt cx="502920" cy="502920"/>
            </a:xfrm>
          </p:grpSpPr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xmlns="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8442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22" name="Picture 221">
                <a:extLst>
                  <a:ext uri="{FF2B5EF4-FFF2-40B4-BE49-F238E27FC236}">
                    <a16:creationId xmlns:a16="http://schemas.microsoft.com/office/drawing/2014/main" xmlns="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7502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220" name="Shape 576">
              <a:extLst>
                <a:ext uri="{FF2B5EF4-FFF2-40B4-BE49-F238E27FC236}">
                  <a16:creationId xmlns:a16="http://schemas.microsoft.com/office/drawing/2014/main" xmlns="" id="{8D66F62C-0857-0C4E-B8A3-3F8DBC721692}"/>
                </a:ext>
              </a:extLst>
            </p:cNvPr>
            <p:cNvSpPr/>
            <p:nvPr/>
          </p:nvSpPr>
          <p:spPr>
            <a:xfrm>
              <a:off x="72614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Functions</a:t>
              </a:r>
            </a:p>
          </p:txBody>
        </p:sp>
      </p:grpSp>
      <p:cxnSp>
        <p:nvCxnSpPr>
          <p:cNvPr id="223" name="Straight Arrow Connector 62"/>
          <p:cNvCxnSpPr/>
          <p:nvPr/>
        </p:nvCxnSpPr>
        <p:spPr>
          <a:xfrm>
            <a:off x="3432556" y="2438879"/>
            <a:ext cx="276076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24" name="Picture 2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78571" y="699213"/>
            <a:ext cx="819405" cy="786629"/>
          </a:xfrm>
          <a:prstGeom prst="rect">
            <a:avLst/>
          </a:prstGeom>
        </p:spPr>
      </p:pic>
      <p:sp>
        <p:nvSpPr>
          <p:cNvPr id="225" name="TextBox 224"/>
          <p:cNvSpPr txBox="1"/>
          <p:nvPr/>
        </p:nvSpPr>
        <p:spPr>
          <a:xfrm>
            <a:off x="3593686" y="1398189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API Connect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35019" y="759138"/>
            <a:ext cx="1218324" cy="963372"/>
            <a:chOff x="6470026" y="1523070"/>
            <a:chExt cx="1218324" cy="963372"/>
          </a:xfrm>
        </p:grpSpPr>
        <p:sp>
          <p:nvSpPr>
            <p:cNvPr id="99" name="Shape 472"/>
            <p:cNvSpPr/>
            <p:nvPr/>
          </p:nvSpPr>
          <p:spPr>
            <a:xfrm>
              <a:off x="6716008" y="1523070"/>
              <a:ext cx="707234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42233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03" name="_-48.png"/>
            <p:cNvPicPr/>
            <p:nvPr/>
          </p:nvPicPr>
          <p:blipFill>
            <a:blip r:embed="rId11">
              <a:extLst/>
            </a:blip>
            <a:srcRect l="15658" t="30618" r="15658" b="30618"/>
            <a:stretch>
              <a:fillRect/>
            </a:stretch>
          </p:blipFill>
          <p:spPr>
            <a:xfrm>
              <a:off x="6825226" y="1738574"/>
              <a:ext cx="485752" cy="273055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227" name="TextBox 226"/>
            <p:cNvSpPr txBox="1"/>
            <p:nvPr/>
          </p:nvSpPr>
          <p:spPr>
            <a:xfrm>
              <a:off x="6470026" y="2222429"/>
              <a:ext cx="1218324" cy="26401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9290" tIns="39290" rIns="39290" bIns="39290" numCol="1" spcCol="38100" rtlCol="0" anchor="ctr">
              <a:spAutoFit/>
            </a:bodyPr>
            <a:lstStyle/>
            <a:p>
              <a:pPr rtl="0" latinLnBrk="1" hangingPunct="0"/>
              <a:r>
                <a:rPr lang="en-US" sz="1200" dirty="0">
                  <a:solidFill>
                    <a:srgbClr val="000000"/>
                  </a:solidFill>
                  <a:latin typeface="Arial"/>
                  <a:cs typeface="Arial"/>
                </a:rPr>
                <a:t>Firewall</a:t>
              </a:r>
            </a:p>
          </p:txBody>
        </p:sp>
      </p:grpSp>
      <p:sp>
        <p:nvSpPr>
          <p:cNvPr id="228" name="TextBox 227"/>
          <p:cNvSpPr txBox="1"/>
          <p:nvPr/>
        </p:nvSpPr>
        <p:spPr>
          <a:xfrm>
            <a:off x="7647955" y="3133536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Ingress</a:t>
            </a:r>
          </a:p>
        </p:txBody>
      </p:sp>
      <p:cxnSp>
        <p:nvCxnSpPr>
          <p:cNvPr id="229" name="Straight Arrow Connector 62"/>
          <p:cNvCxnSpPr/>
          <p:nvPr/>
        </p:nvCxnSpPr>
        <p:spPr>
          <a:xfrm flipV="1">
            <a:off x="1376340" y="2434818"/>
            <a:ext cx="1108352" cy="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0" name="Rectangle 229"/>
          <p:cNvSpPr/>
          <p:nvPr/>
        </p:nvSpPr>
        <p:spPr>
          <a:xfrm>
            <a:off x="6681060" y="2291648"/>
            <a:ext cx="3138066" cy="3939120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231" name="Shape 65"/>
          <p:cNvSpPr/>
          <p:nvPr/>
        </p:nvSpPr>
        <p:spPr>
          <a:xfrm>
            <a:off x="6791046" y="5842627"/>
            <a:ext cx="1755689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 Private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233" name="Straight Arrow Connector 62"/>
          <p:cNvCxnSpPr/>
          <p:nvPr/>
        </p:nvCxnSpPr>
        <p:spPr>
          <a:xfrm>
            <a:off x="4615642" y="1109507"/>
            <a:ext cx="276076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4" name="Straight Arrow Connector 62"/>
          <p:cNvCxnSpPr/>
          <p:nvPr/>
        </p:nvCxnSpPr>
        <p:spPr>
          <a:xfrm>
            <a:off x="5738355" y="1127914"/>
            <a:ext cx="276076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5" name="Straight Arrow Connector 62"/>
          <p:cNvCxnSpPr>
            <a:endCxn id="192" idx="1"/>
          </p:cNvCxnSpPr>
          <p:nvPr/>
        </p:nvCxnSpPr>
        <p:spPr>
          <a:xfrm>
            <a:off x="6879473" y="1100304"/>
            <a:ext cx="771432" cy="507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6" name="Straight Arrow Connector 62"/>
          <p:cNvCxnSpPr/>
          <p:nvPr/>
        </p:nvCxnSpPr>
        <p:spPr>
          <a:xfrm>
            <a:off x="8135065" y="3953405"/>
            <a:ext cx="515343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7" name="Straight Arrow Connector 62"/>
          <p:cNvCxnSpPr/>
          <p:nvPr/>
        </p:nvCxnSpPr>
        <p:spPr>
          <a:xfrm flipV="1">
            <a:off x="7601316" y="3055542"/>
            <a:ext cx="266874" cy="404957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Connector 29"/>
          <p:cNvCxnSpPr/>
          <p:nvPr/>
        </p:nvCxnSpPr>
        <p:spPr>
          <a:xfrm>
            <a:off x="4196368" y="1656605"/>
            <a:ext cx="0" cy="368142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8" name="Straight Connector 237"/>
          <p:cNvCxnSpPr/>
          <p:nvPr/>
        </p:nvCxnSpPr>
        <p:spPr>
          <a:xfrm>
            <a:off x="8213845" y="2125981"/>
            <a:ext cx="0" cy="253641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1" name="TextBox 240"/>
          <p:cNvSpPr txBox="1"/>
          <p:nvPr/>
        </p:nvSpPr>
        <p:spPr>
          <a:xfrm>
            <a:off x="7057762" y="876754"/>
            <a:ext cx="328643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VPN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5737752" y="891101"/>
            <a:ext cx="328643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VPN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8218021" y="2069157"/>
            <a:ext cx="374300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https</a:t>
            </a:r>
          </a:p>
        </p:txBody>
      </p:sp>
      <p:sp>
        <p:nvSpPr>
          <p:cNvPr id="244" name="TextBox 243"/>
          <p:cNvSpPr txBox="1"/>
          <p:nvPr/>
        </p:nvSpPr>
        <p:spPr>
          <a:xfrm>
            <a:off x="4597371" y="877839"/>
            <a:ext cx="374300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https</a:t>
            </a: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54785" y="3540175"/>
            <a:ext cx="1047556" cy="64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14655"/>
      </p:ext>
    </p:extLst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1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983" y="646945"/>
            <a:ext cx="991378" cy="937303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3867" y="3555831"/>
            <a:ext cx="904187" cy="1017211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7851721" y="1487788"/>
            <a:ext cx="737736" cy="63334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Secure 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Gateway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Client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817041" y="4218620"/>
            <a:ext cx="737736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Couch</a:t>
            </a:r>
            <a:r>
              <a:rPr kumimoji="0" lang="en-US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DB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854379" y="4154785"/>
            <a:ext cx="140030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Docker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Users Core Service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sp>
        <p:nvSpPr>
          <p:cNvPr id="144" name="Shape 63"/>
          <p:cNvSpPr/>
          <p:nvPr/>
        </p:nvSpPr>
        <p:spPr>
          <a:xfrm>
            <a:off x="205499" y="166838"/>
            <a:ext cx="75241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chemeClr val="tx1"/>
                </a:solidFill>
                <a:latin typeface="Arial"/>
                <a:cs typeface="Arial"/>
              </a:rPr>
              <a:t>Internet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48" name="Shape 62"/>
          <p:cNvSpPr/>
          <p:nvPr/>
        </p:nvSpPr>
        <p:spPr>
          <a:xfrm flipV="1">
            <a:off x="1848138" y="89918"/>
            <a:ext cx="0" cy="6140887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66" name="Picture 1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2151" y="5205949"/>
            <a:ext cx="1098574" cy="996165"/>
          </a:xfrm>
          <a:prstGeom prst="rect">
            <a:avLst/>
          </a:prstGeom>
        </p:spPr>
      </p:pic>
      <p:sp>
        <p:nvSpPr>
          <p:cNvPr id="189" name="Shape 65"/>
          <p:cNvSpPr/>
          <p:nvPr/>
        </p:nvSpPr>
        <p:spPr>
          <a:xfrm>
            <a:off x="6555772" y="168153"/>
            <a:ext cx="125455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On Premises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90" name="Shape 66"/>
          <p:cNvSpPr/>
          <p:nvPr/>
        </p:nvSpPr>
        <p:spPr>
          <a:xfrm flipV="1">
            <a:off x="6435808" y="89915"/>
            <a:ext cx="0" cy="130902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191" name="Shape 66"/>
          <p:cNvSpPr/>
          <p:nvPr/>
        </p:nvSpPr>
        <p:spPr>
          <a:xfrm flipV="1">
            <a:off x="6442114" y="1757840"/>
            <a:ext cx="0" cy="447296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92" name="Picture 1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905" y="636723"/>
            <a:ext cx="991378" cy="937303"/>
          </a:xfrm>
          <a:prstGeom prst="rect">
            <a:avLst/>
          </a:prstGeom>
        </p:spPr>
      </p:pic>
      <p:sp>
        <p:nvSpPr>
          <p:cNvPr id="193" name="TextBox 192"/>
          <p:cNvSpPr txBox="1"/>
          <p:nvPr/>
        </p:nvSpPr>
        <p:spPr>
          <a:xfrm>
            <a:off x="4966179" y="1487039"/>
            <a:ext cx="737736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Secure 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Gateway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875466" y="2439748"/>
            <a:ext cx="707233" cy="707234"/>
            <a:chOff x="3587103" y="3636248"/>
            <a:chExt cx="707233" cy="707234"/>
          </a:xfrm>
        </p:grpSpPr>
        <p:sp>
          <p:nvSpPr>
            <p:cNvPr id="200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98" name="_-47.png"/>
            <p:cNvPicPr/>
            <p:nvPr/>
          </p:nvPicPr>
          <p:blipFill>
            <a:blip r:embed="rId5">
              <a:extLst/>
            </a:blip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210" name="Shape 64"/>
          <p:cNvSpPr/>
          <p:nvPr/>
        </p:nvSpPr>
        <p:spPr>
          <a:xfrm>
            <a:off x="1979114" y="155452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</a:t>
            </a:r>
            <a:endParaRPr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056" y="2053349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375641" y="2763070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Game</a:t>
            </a:r>
          </a:p>
        </p:txBody>
      </p:sp>
      <p:grpSp>
        <p:nvGrpSpPr>
          <p:cNvPr id="213" name="Group 378"/>
          <p:cNvGrpSpPr/>
          <p:nvPr/>
        </p:nvGrpSpPr>
        <p:grpSpPr>
          <a:xfrm>
            <a:off x="2427307" y="2184154"/>
            <a:ext cx="1175441" cy="792932"/>
            <a:chOff x="0" y="130399"/>
            <a:chExt cx="1175438" cy="792929"/>
          </a:xfrm>
        </p:grpSpPr>
        <p:pic>
          <p:nvPicPr>
            <p:cNvPr id="214" name="_-19.png"/>
            <p:cNvPicPr/>
            <p:nvPr/>
          </p:nvPicPr>
          <p:blipFill>
            <a:blip r:embed="rId7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215" name="Shape 377"/>
            <p:cNvSpPr/>
            <p:nvPr/>
          </p:nvSpPr>
          <p:spPr>
            <a:xfrm>
              <a:off x="0" y="707231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</a:p>
          </p:txBody>
        </p:sp>
      </p:grpSp>
      <p:pic>
        <p:nvPicPr>
          <p:cNvPr id="216" name="Picture 2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48298" y="2006090"/>
            <a:ext cx="819405" cy="786629"/>
          </a:xfrm>
          <a:prstGeom prst="rect">
            <a:avLst/>
          </a:prstGeom>
        </p:spPr>
      </p:pic>
      <p:sp>
        <p:nvSpPr>
          <p:cNvPr id="217" name="TextBox 216"/>
          <p:cNvSpPr txBox="1"/>
          <p:nvPr/>
        </p:nvSpPr>
        <p:spPr>
          <a:xfrm>
            <a:off x="1867638" y="2178512"/>
            <a:ext cx="649370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Users API</a:t>
            </a:r>
          </a:p>
        </p:txBody>
      </p:sp>
      <p:grpSp>
        <p:nvGrpSpPr>
          <p:cNvPr id="218" name="Group 217">
            <a:extLst>
              <a:ext uri="{FF2B5EF4-FFF2-40B4-BE49-F238E27FC236}">
                <a16:creationId xmlns:a16="http://schemas.microsoft.com/office/drawing/2014/main" xmlns="" id="{5938EDDB-B2B2-6642-9D20-6D7C5F9FED31}"/>
              </a:ext>
            </a:extLst>
          </p:cNvPr>
          <p:cNvGrpSpPr/>
          <p:nvPr/>
        </p:nvGrpSpPr>
        <p:grpSpPr>
          <a:xfrm>
            <a:off x="3849727" y="2103593"/>
            <a:ext cx="724719" cy="932636"/>
            <a:chOff x="7232632" y="4768804"/>
            <a:chExt cx="724719" cy="932636"/>
          </a:xfrm>
        </p:grpSpPr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xmlns="" id="{3527AD53-90A2-7D45-A4B7-509C2FD1C32F}"/>
                </a:ext>
              </a:extLst>
            </p:cNvPr>
            <p:cNvGrpSpPr/>
            <p:nvPr/>
          </p:nvGrpSpPr>
          <p:grpSpPr>
            <a:xfrm>
              <a:off x="7232632" y="4768804"/>
              <a:ext cx="724719" cy="724719"/>
              <a:chOff x="1258442" y="3837918"/>
              <a:chExt cx="502920" cy="502920"/>
            </a:xfrm>
          </p:grpSpPr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xmlns="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8442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22" name="Picture 221">
                <a:extLst>
                  <a:ext uri="{FF2B5EF4-FFF2-40B4-BE49-F238E27FC236}">
                    <a16:creationId xmlns:a16="http://schemas.microsoft.com/office/drawing/2014/main" xmlns="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7502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220" name="Shape 576">
              <a:extLst>
                <a:ext uri="{FF2B5EF4-FFF2-40B4-BE49-F238E27FC236}">
                  <a16:creationId xmlns:a16="http://schemas.microsoft.com/office/drawing/2014/main" xmlns="" id="{8D66F62C-0857-0C4E-B8A3-3F8DBC721692}"/>
                </a:ext>
              </a:extLst>
            </p:cNvPr>
            <p:cNvSpPr/>
            <p:nvPr/>
          </p:nvSpPr>
          <p:spPr>
            <a:xfrm>
              <a:off x="72614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Functions</a:t>
              </a:r>
            </a:p>
          </p:txBody>
        </p:sp>
      </p:grpSp>
      <p:cxnSp>
        <p:nvCxnSpPr>
          <p:cNvPr id="223" name="Straight Arrow Connector 62"/>
          <p:cNvCxnSpPr/>
          <p:nvPr/>
        </p:nvCxnSpPr>
        <p:spPr>
          <a:xfrm>
            <a:off x="3432556" y="2438879"/>
            <a:ext cx="276076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24" name="Picture 2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78571" y="699213"/>
            <a:ext cx="819405" cy="786629"/>
          </a:xfrm>
          <a:prstGeom prst="rect">
            <a:avLst/>
          </a:prstGeom>
        </p:spPr>
      </p:pic>
      <p:sp>
        <p:nvSpPr>
          <p:cNvPr id="225" name="TextBox 224"/>
          <p:cNvSpPr txBox="1"/>
          <p:nvPr/>
        </p:nvSpPr>
        <p:spPr>
          <a:xfrm>
            <a:off x="3593686" y="1398189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API Connect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35019" y="759138"/>
            <a:ext cx="1218324" cy="963372"/>
            <a:chOff x="6470026" y="1523070"/>
            <a:chExt cx="1218324" cy="963372"/>
          </a:xfrm>
        </p:grpSpPr>
        <p:sp>
          <p:nvSpPr>
            <p:cNvPr id="99" name="Shape 472"/>
            <p:cNvSpPr/>
            <p:nvPr/>
          </p:nvSpPr>
          <p:spPr>
            <a:xfrm>
              <a:off x="6716008" y="1523070"/>
              <a:ext cx="707234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42233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03" name="_-48.png"/>
            <p:cNvPicPr/>
            <p:nvPr/>
          </p:nvPicPr>
          <p:blipFill>
            <a:blip r:embed="rId10">
              <a:extLst/>
            </a:blip>
            <a:srcRect l="15658" t="30618" r="15658" b="30618"/>
            <a:stretch>
              <a:fillRect/>
            </a:stretch>
          </p:blipFill>
          <p:spPr>
            <a:xfrm>
              <a:off x="6825226" y="1738574"/>
              <a:ext cx="485752" cy="273055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227" name="TextBox 226"/>
            <p:cNvSpPr txBox="1"/>
            <p:nvPr/>
          </p:nvSpPr>
          <p:spPr>
            <a:xfrm>
              <a:off x="6470026" y="2222429"/>
              <a:ext cx="1218324" cy="26401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9290" tIns="39290" rIns="39290" bIns="39290" numCol="1" spcCol="38100" rtlCol="0" anchor="ctr">
              <a:spAutoFit/>
            </a:bodyPr>
            <a:lstStyle/>
            <a:p>
              <a:pPr rtl="0" latinLnBrk="1" hangingPunct="0"/>
              <a:r>
                <a:rPr lang="en-US" sz="1200" dirty="0">
                  <a:solidFill>
                    <a:srgbClr val="000000"/>
                  </a:solidFill>
                  <a:latin typeface="Arial"/>
                  <a:cs typeface="Arial"/>
                </a:rPr>
                <a:t>Firewall</a:t>
              </a:r>
            </a:p>
          </p:txBody>
        </p:sp>
      </p:grpSp>
      <p:sp>
        <p:nvSpPr>
          <p:cNvPr id="228" name="TextBox 227"/>
          <p:cNvSpPr txBox="1"/>
          <p:nvPr/>
        </p:nvSpPr>
        <p:spPr>
          <a:xfrm>
            <a:off x="7647955" y="3133536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Ingress</a:t>
            </a:r>
          </a:p>
        </p:txBody>
      </p:sp>
      <p:cxnSp>
        <p:nvCxnSpPr>
          <p:cNvPr id="229" name="Straight Arrow Connector 62"/>
          <p:cNvCxnSpPr/>
          <p:nvPr/>
        </p:nvCxnSpPr>
        <p:spPr>
          <a:xfrm flipV="1">
            <a:off x="1376340" y="2434818"/>
            <a:ext cx="1108352" cy="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0" name="Rectangle 229"/>
          <p:cNvSpPr/>
          <p:nvPr/>
        </p:nvSpPr>
        <p:spPr>
          <a:xfrm>
            <a:off x="6681060" y="2291648"/>
            <a:ext cx="3138066" cy="3939120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231" name="Shape 65"/>
          <p:cNvSpPr/>
          <p:nvPr/>
        </p:nvSpPr>
        <p:spPr>
          <a:xfrm>
            <a:off x="6791046" y="5842627"/>
            <a:ext cx="889166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Minikube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233" name="Straight Arrow Connector 62"/>
          <p:cNvCxnSpPr/>
          <p:nvPr/>
        </p:nvCxnSpPr>
        <p:spPr>
          <a:xfrm>
            <a:off x="4615642" y="1109507"/>
            <a:ext cx="276076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4" name="Straight Arrow Connector 62"/>
          <p:cNvCxnSpPr/>
          <p:nvPr/>
        </p:nvCxnSpPr>
        <p:spPr>
          <a:xfrm>
            <a:off x="5738355" y="1127914"/>
            <a:ext cx="276076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5" name="Straight Arrow Connector 62"/>
          <p:cNvCxnSpPr>
            <a:endCxn id="192" idx="1"/>
          </p:cNvCxnSpPr>
          <p:nvPr/>
        </p:nvCxnSpPr>
        <p:spPr>
          <a:xfrm>
            <a:off x="6879473" y="1100304"/>
            <a:ext cx="771432" cy="507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6" name="Straight Arrow Connector 62"/>
          <p:cNvCxnSpPr/>
          <p:nvPr/>
        </p:nvCxnSpPr>
        <p:spPr>
          <a:xfrm>
            <a:off x="8135065" y="3953405"/>
            <a:ext cx="515343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7" name="Straight Arrow Connector 62"/>
          <p:cNvCxnSpPr/>
          <p:nvPr/>
        </p:nvCxnSpPr>
        <p:spPr>
          <a:xfrm flipV="1">
            <a:off x="7601316" y="3055542"/>
            <a:ext cx="266874" cy="404957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Connector 29"/>
          <p:cNvCxnSpPr/>
          <p:nvPr/>
        </p:nvCxnSpPr>
        <p:spPr>
          <a:xfrm>
            <a:off x="4196368" y="1656605"/>
            <a:ext cx="0" cy="368142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8" name="Straight Connector 237"/>
          <p:cNvCxnSpPr/>
          <p:nvPr/>
        </p:nvCxnSpPr>
        <p:spPr>
          <a:xfrm>
            <a:off x="8213845" y="2125981"/>
            <a:ext cx="0" cy="253641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1" name="TextBox 240"/>
          <p:cNvSpPr txBox="1"/>
          <p:nvPr/>
        </p:nvSpPr>
        <p:spPr>
          <a:xfrm>
            <a:off x="7057762" y="876754"/>
            <a:ext cx="328643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VPN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5737752" y="891101"/>
            <a:ext cx="328643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VPN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8218021" y="2069157"/>
            <a:ext cx="374300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https</a:t>
            </a:r>
          </a:p>
        </p:txBody>
      </p:sp>
      <p:sp>
        <p:nvSpPr>
          <p:cNvPr id="244" name="TextBox 243"/>
          <p:cNvSpPr txBox="1"/>
          <p:nvPr/>
        </p:nvSpPr>
        <p:spPr>
          <a:xfrm>
            <a:off x="4597371" y="877839"/>
            <a:ext cx="374300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https</a:t>
            </a: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95193" y="4971363"/>
            <a:ext cx="1164760" cy="112981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54785" y="3540175"/>
            <a:ext cx="1047556" cy="64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753979"/>
      </p:ext>
    </p:extLst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>
          <a:xfrm>
            <a:off x="4017913" y="2424414"/>
            <a:ext cx="1411144" cy="1076563"/>
            <a:chOff x="1818501" y="1938383"/>
            <a:chExt cx="1411144" cy="1076563"/>
          </a:xfrm>
        </p:grpSpPr>
        <p:sp>
          <p:nvSpPr>
            <p:cNvPr id="98" name="Shape 541"/>
            <p:cNvSpPr/>
            <p:nvPr/>
          </p:nvSpPr>
          <p:spPr>
            <a:xfrm>
              <a:off x="2170452" y="1938383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" name="Shape 547"/>
            <p:cNvSpPr/>
            <p:nvPr/>
          </p:nvSpPr>
          <p:spPr>
            <a:xfrm>
              <a:off x="1818501" y="2645614"/>
              <a:ext cx="1411144" cy="369332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Node.js Buildpack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Scores Core Service</a:t>
              </a:r>
              <a:endParaRPr sz="1200" b="0" dirty="0">
                <a:latin typeface="Arial"/>
                <a:cs typeface="Arial"/>
              </a:endParaRPr>
            </a:p>
          </p:txBody>
        </p:sp>
        <p:pic>
          <p:nvPicPr>
            <p:cNvPr id="101" name="i_js_50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278501" y="2046432"/>
              <a:ext cx="491134" cy="491134"/>
            </a:xfrm>
            <a:prstGeom prst="rect">
              <a:avLst/>
            </a:prstGeom>
            <a:ln w="3175">
              <a:miter lim="400000"/>
            </a:ln>
          </p:spPr>
        </p:pic>
      </p:grpSp>
      <p:pic>
        <p:nvPicPr>
          <p:cNvPr id="104" name="Picture 1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11" y="3785420"/>
            <a:ext cx="803034" cy="701972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315296" y="4485937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Highscores</a:t>
            </a:r>
          </a:p>
        </p:txBody>
      </p:sp>
      <p:sp>
        <p:nvSpPr>
          <p:cNvPr id="111" name="Shape 63"/>
          <p:cNvSpPr/>
          <p:nvPr/>
        </p:nvSpPr>
        <p:spPr>
          <a:xfrm>
            <a:off x="205499" y="166838"/>
            <a:ext cx="75241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chemeClr val="tx1"/>
                </a:solidFill>
                <a:latin typeface="Arial"/>
                <a:cs typeface="Arial"/>
              </a:rPr>
              <a:t>Internet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2" name="Shape 64"/>
          <p:cNvSpPr/>
          <p:nvPr/>
        </p:nvSpPr>
        <p:spPr>
          <a:xfrm>
            <a:off x="1979114" y="155452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 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3" name="Shape 62"/>
          <p:cNvSpPr/>
          <p:nvPr/>
        </p:nvSpPr>
        <p:spPr>
          <a:xfrm flipV="1">
            <a:off x="1848138" y="89916"/>
            <a:ext cx="0" cy="542301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4026" y="98020"/>
            <a:ext cx="1098574" cy="996165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3192" y="4540401"/>
            <a:ext cx="697633" cy="697633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4107673" y="5229567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Cloudant</a:t>
            </a:r>
          </a:p>
        </p:txBody>
      </p:sp>
      <p:pic>
        <p:nvPicPr>
          <p:cNvPr id="142" name="Picture 1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2174" y="2779476"/>
            <a:ext cx="1091445" cy="1091445"/>
          </a:xfrm>
          <a:prstGeom prst="rect">
            <a:avLst/>
          </a:prstGeom>
        </p:spPr>
      </p:pic>
      <p:sp>
        <p:nvSpPr>
          <p:cNvPr id="144" name="TextBox 143"/>
          <p:cNvSpPr txBox="1"/>
          <p:nvPr/>
        </p:nvSpPr>
        <p:spPr>
          <a:xfrm>
            <a:off x="5236260" y="3794330"/>
            <a:ext cx="276076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Cloud Foundry </a:t>
            </a:r>
          </a:p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Enterprise Environment</a:t>
            </a:r>
          </a:p>
        </p:txBody>
      </p:sp>
      <p:pic>
        <p:nvPicPr>
          <p:cNvPr id="164" name="Picture 1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56" y="1814045"/>
            <a:ext cx="803034" cy="701972"/>
          </a:xfrm>
          <a:prstGeom prst="rect">
            <a:avLst/>
          </a:prstGeom>
        </p:spPr>
      </p:pic>
      <p:sp>
        <p:nvSpPr>
          <p:cNvPr id="166" name="TextBox 165"/>
          <p:cNvSpPr txBox="1"/>
          <p:nvPr/>
        </p:nvSpPr>
        <p:spPr>
          <a:xfrm>
            <a:off x="375641" y="2523766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Game</a:t>
            </a:r>
          </a:p>
        </p:txBody>
      </p:sp>
      <p:grpSp>
        <p:nvGrpSpPr>
          <p:cNvPr id="184" name="Group 378"/>
          <p:cNvGrpSpPr/>
          <p:nvPr/>
        </p:nvGrpSpPr>
        <p:grpSpPr>
          <a:xfrm>
            <a:off x="2408767" y="1362097"/>
            <a:ext cx="1175441" cy="326383"/>
            <a:chOff x="0" y="130399"/>
            <a:chExt cx="1175438" cy="792929"/>
          </a:xfrm>
        </p:grpSpPr>
        <p:pic>
          <p:nvPicPr>
            <p:cNvPr id="185" name="_-19.png"/>
            <p:cNvPicPr/>
            <p:nvPr/>
          </p:nvPicPr>
          <p:blipFill>
            <a:blip r:embed="rId7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86" name="Shape 377"/>
            <p:cNvSpPr/>
            <p:nvPr/>
          </p:nvSpPr>
          <p:spPr>
            <a:xfrm>
              <a:off x="0" y="707231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</a:p>
          </p:txBody>
        </p:sp>
      </p:grpSp>
      <p:pic>
        <p:nvPicPr>
          <p:cNvPr id="187" name="Picture 18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38962" y="846362"/>
            <a:ext cx="819405" cy="786629"/>
          </a:xfrm>
          <a:prstGeom prst="rect">
            <a:avLst/>
          </a:prstGeom>
        </p:spPr>
      </p:pic>
      <p:grpSp>
        <p:nvGrpSpPr>
          <p:cNvPr id="188" name="Group 187">
            <a:extLst>
              <a:ext uri="{FF2B5EF4-FFF2-40B4-BE49-F238E27FC236}">
                <a16:creationId xmlns:a16="http://schemas.microsoft.com/office/drawing/2014/main" xmlns="" id="{5938EDDB-B2B2-6642-9D20-6D7C5F9FED31}"/>
              </a:ext>
            </a:extLst>
          </p:cNvPr>
          <p:cNvGrpSpPr/>
          <p:nvPr/>
        </p:nvGrpSpPr>
        <p:grpSpPr>
          <a:xfrm>
            <a:off x="4355898" y="939562"/>
            <a:ext cx="724719" cy="932636"/>
            <a:chOff x="7232632" y="4768804"/>
            <a:chExt cx="724719" cy="932636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xmlns="" id="{3527AD53-90A2-7D45-A4B7-509C2FD1C32F}"/>
                </a:ext>
              </a:extLst>
            </p:cNvPr>
            <p:cNvGrpSpPr/>
            <p:nvPr/>
          </p:nvGrpSpPr>
          <p:grpSpPr>
            <a:xfrm>
              <a:off x="7232632" y="4768804"/>
              <a:ext cx="724719" cy="724719"/>
              <a:chOff x="1258442" y="3837918"/>
              <a:chExt cx="502920" cy="502920"/>
            </a:xfrm>
          </p:grpSpPr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xmlns="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8442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2" name="Picture 191">
                <a:extLst>
                  <a:ext uri="{FF2B5EF4-FFF2-40B4-BE49-F238E27FC236}">
                    <a16:creationId xmlns:a16="http://schemas.microsoft.com/office/drawing/2014/main" xmlns="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7502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190" name="Shape 576">
              <a:extLst>
                <a:ext uri="{FF2B5EF4-FFF2-40B4-BE49-F238E27FC236}">
                  <a16:creationId xmlns:a16="http://schemas.microsoft.com/office/drawing/2014/main" xmlns="" id="{8D66F62C-0857-0C4E-B8A3-3F8DBC721692}"/>
                </a:ext>
              </a:extLst>
            </p:cNvPr>
            <p:cNvSpPr/>
            <p:nvPr/>
          </p:nvSpPr>
          <p:spPr>
            <a:xfrm>
              <a:off x="72614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Functions</a:t>
              </a:r>
            </a:p>
          </p:txBody>
        </p:sp>
      </p:grpSp>
      <p:cxnSp>
        <p:nvCxnSpPr>
          <p:cNvPr id="193" name="Straight Arrow Connector 62"/>
          <p:cNvCxnSpPr/>
          <p:nvPr/>
        </p:nvCxnSpPr>
        <p:spPr>
          <a:xfrm>
            <a:off x="3423353" y="1279144"/>
            <a:ext cx="791421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94" name="Picture 19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7196" y="864278"/>
            <a:ext cx="819405" cy="786629"/>
          </a:xfrm>
          <a:prstGeom prst="rect">
            <a:avLst/>
          </a:prstGeom>
        </p:spPr>
      </p:pic>
      <p:sp>
        <p:nvSpPr>
          <p:cNvPr id="195" name="TextBox 194"/>
          <p:cNvSpPr txBox="1"/>
          <p:nvPr/>
        </p:nvSpPr>
        <p:spPr>
          <a:xfrm>
            <a:off x="6059519" y="1589729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API Connect</a:t>
            </a:r>
          </a:p>
        </p:txBody>
      </p:sp>
      <p:cxnSp>
        <p:nvCxnSpPr>
          <p:cNvPr id="196" name="Straight Arrow Connector 62"/>
          <p:cNvCxnSpPr/>
          <p:nvPr/>
        </p:nvCxnSpPr>
        <p:spPr>
          <a:xfrm flipV="1">
            <a:off x="5281987" y="1275083"/>
            <a:ext cx="870484" cy="7778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7" name="Rectangle 196"/>
          <p:cNvSpPr/>
          <p:nvPr/>
        </p:nvSpPr>
        <p:spPr>
          <a:xfrm>
            <a:off x="2153399" y="2319295"/>
            <a:ext cx="5337486" cy="1905136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199" name="Shape 541"/>
          <p:cNvSpPr/>
          <p:nvPr/>
        </p:nvSpPr>
        <p:spPr>
          <a:xfrm>
            <a:off x="2608132" y="2429551"/>
            <a:ext cx="707232" cy="707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0" name="Shape 547"/>
          <p:cNvSpPr/>
          <p:nvPr/>
        </p:nvSpPr>
        <p:spPr>
          <a:xfrm>
            <a:off x="2256106" y="3136782"/>
            <a:ext cx="1411294" cy="36933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9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lang="de-DE" sz="1200" b="0" dirty="0">
                <a:latin typeface="Arial"/>
                <a:cs typeface="Arial"/>
              </a:rPr>
              <a:t>Node.js Buildpack</a:t>
            </a:r>
          </a:p>
          <a:p>
            <a:pPr lvl="0">
              <a:defRPr sz="1800" b="0"/>
            </a:pPr>
            <a:r>
              <a:rPr lang="de-DE" sz="1200" b="0" dirty="0">
                <a:latin typeface="Arial"/>
                <a:cs typeface="Arial"/>
              </a:rPr>
              <a:t>Web App Resources</a:t>
            </a:r>
            <a:endParaRPr sz="1200" b="0" dirty="0">
              <a:latin typeface="Arial"/>
              <a:cs typeface="Arial"/>
            </a:endParaRPr>
          </a:p>
        </p:txBody>
      </p:sp>
      <p:pic>
        <p:nvPicPr>
          <p:cNvPr id="201" name="i_js_5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16181" y="2537600"/>
            <a:ext cx="491134" cy="491134"/>
          </a:xfrm>
          <a:prstGeom prst="rect">
            <a:avLst/>
          </a:prstGeom>
          <a:ln w="3175">
            <a:miter lim="400000"/>
          </a:ln>
        </p:spPr>
      </p:pic>
      <p:cxnSp>
        <p:nvCxnSpPr>
          <p:cNvPr id="203" name="Straight Arrow Connector 62"/>
          <p:cNvCxnSpPr>
            <a:stCxn id="164" idx="0"/>
            <a:endCxn id="187" idx="1"/>
          </p:cNvCxnSpPr>
          <p:nvPr/>
        </p:nvCxnSpPr>
        <p:spPr>
          <a:xfrm rot="5400000" flipH="1" flipV="1">
            <a:off x="1463083" y="738167"/>
            <a:ext cx="574368" cy="1577389"/>
          </a:xfrm>
          <a:prstGeom prst="bentConnector2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5" name="Straight Connector 204"/>
          <p:cNvCxnSpPr>
            <a:stCxn id="104" idx="0"/>
            <a:endCxn id="187" idx="1"/>
          </p:cNvCxnSpPr>
          <p:nvPr/>
        </p:nvCxnSpPr>
        <p:spPr>
          <a:xfrm flipV="1">
            <a:off x="901228" y="1239677"/>
            <a:ext cx="1637734" cy="2545743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6" name="Straight Connector 205"/>
          <p:cNvCxnSpPr>
            <a:stCxn id="104" idx="0"/>
          </p:cNvCxnSpPr>
          <p:nvPr/>
        </p:nvCxnSpPr>
        <p:spPr>
          <a:xfrm flipV="1">
            <a:off x="901228" y="2816287"/>
            <a:ext cx="1629476" cy="969133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7" name="TextBox 206"/>
          <p:cNvSpPr txBox="1"/>
          <p:nvPr/>
        </p:nvSpPr>
        <p:spPr>
          <a:xfrm>
            <a:off x="1881800" y="1009398"/>
            <a:ext cx="713620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Scores API</a:t>
            </a:r>
          </a:p>
        </p:txBody>
      </p:sp>
      <p:cxnSp>
        <p:nvCxnSpPr>
          <p:cNvPr id="208" name="Straight Connector 207"/>
          <p:cNvCxnSpPr/>
          <p:nvPr/>
        </p:nvCxnSpPr>
        <p:spPr>
          <a:xfrm>
            <a:off x="4656496" y="3589351"/>
            <a:ext cx="0" cy="865168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9" name="Straight Connector 208"/>
          <p:cNvCxnSpPr>
            <a:cxnSpLocks/>
            <a:stCxn id="195" idx="2"/>
          </p:cNvCxnSpPr>
          <p:nvPr/>
        </p:nvCxnSpPr>
        <p:spPr>
          <a:xfrm flipH="1">
            <a:off x="4730117" y="1853742"/>
            <a:ext cx="1938564" cy="539182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057155076"/>
      </p:ext>
    </p:extLst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505" y="2748718"/>
            <a:ext cx="376444" cy="46846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455" y="2752778"/>
            <a:ext cx="376444" cy="468464"/>
          </a:xfrm>
          <a:prstGeom prst="rect">
            <a:avLst/>
          </a:prstGeom>
        </p:spPr>
      </p:pic>
      <p:grpSp>
        <p:nvGrpSpPr>
          <p:cNvPr id="96" name="Group 95"/>
          <p:cNvGrpSpPr/>
          <p:nvPr/>
        </p:nvGrpSpPr>
        <p:grpSpPr>
          <a:xfrm>
            <a:off x="4017913" y="2424414"/>
            <a:ext cx="1411144" cy="1261229"/>
            <a:chOff x="1818501" y="1938383"/>
            <a:chExt cx="1411144" cy="1261229"/>
          </a:xfrm>
        </p:grpSpPr>
        <p:sp>
          <p:nvSpPr>
            <p:cNvPr id="98" name="Shape 541"/>
            <p:cNvSpPr/>
            <p:nvPr/>
          </p:nvSpPr>
          <p:spPr>
            <a:xfrm>
              <a:off x="2170452" y="1938383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" name="Shape 547"/>
            <p:cNvSpPr/>
            <p:nvPr/>
          </p:nvSpPr>
          <p:spPr>
            <a:xfrm>
              <a:off x="1818501" y="2645614"/>
              <a:ext cx="1411144" cy="55399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Cloud Foundry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Node.js Buildpack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Scores Core Service</a:t>
              </a:r>
              <a:endParaRPr sz="1200" b="0" dirty="0">
                <a:latin typeface="Arial"/>
                <a:cs typeface="Arial"/>
              </a:endParaRPr>
            </a:p>
          </p:txBody>
        </p:sp>
        <p:pic>
          <p:nvPicPr>
            <p:cNvPr id="101" name="i_js_50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278501" y="2046432"/>
              <a:ext cx="491134" cy="491134"/>
            </a:xfrm>
            <a:prstGeom prst="rect">
              <a:avLst/>
            </a:prstGeom>
            <a:ln w="3175">
              <a:miter lim="400000"/>
            </a:ln>
          </p:spPr>
        </p:pic>
      </p:grpSp>
      <p:pic>
        <p:nvPicPr>
          <p:cNvPr id="104" name="Picture 1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711" y="3785420"/>
            <a:ext cx="803034" cy="701972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315296" y="4485937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Highscores</a:t>
            </a:r>
          </a:p>
        </p:txBody>
      </p:sp>
      <p:sp>
        <p:nvSpPr>
          <p:cNvPr id="111" name="Shape 63"/>
          <p:cNvSpPr/>
          <p:nvPr/>
        </p:nvSpPr>
        <p:spPr>
          <a:xfrm>
            <a:off x="205499" y="166838"/>
            <a:ext cx="75241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chemeClr val="tx1"/>
                </a:solidFill>
                <a:latin typeface="Arial"/>
                <a:cs typeface="Arial"/>
              </a:rPr>
              <a:t>Internet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2" name="Shape 64"/>
          <p:cNvSpPr/>
          <p:nvPr/>
        </p:nvSpPr>
        <p:spPr>
          <a:xfrm>
            <a:off x="1979114" y="155452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 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3" name="Shape 62"/>
          <p:cNvSpPr/>
          <p:nvPr/>
        </p:nvSpPr>
        <p:spPr>
          <a:xfrm flipV="1">
            <a:off x="1848138" y="89916"/>
            <a:ext cx="0" cy="542301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4026" y="98020"/>
            <a:ext cx="1098574" cy="996165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3192" y="4540401"/>
            <a:ext cx="697633" cy="697633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4107673" y="5229567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Cloudant</a:t>
            </a:r>
          </a:p>
        </p:txBody>
      </p:sp>
      <p:pic>
        <p:nvPicPr>
          <p:cNvPr id="164" name="Picture 1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56" y="1814045"/>
            <a:ext cx="803034" cy="701972"/>
          </a:xfrm>
          <a:prstGeom prst="rect">
            <a:avLst/>
          </a:prstGeom>
        </p:spPr>
      </p:pic>
      <p:sp>
        <p:nvSpPr>
          <p:cNvPr id="166" name="TextBox 165"/>
          <p:cNvSpPr txBox="1"/>
          <p:nvPr/>
        </p:nvSpPr>
        <p:spPr>
          <a:xfrm>
            <a:off x="375641" y="2523766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Game</a:t>
            </a:r>
          </a:p>
        </p:txBody>
      </p:sp>
      <p:grpSp>
        <p:nvGrpSpPr>
          <p:cNvPr id="184" name="Group 378"/>
          <p:cNvGrpSpPr/>
          <p:nvPr/>
        </p:nvGrpSpPr>
        <p:grpSpPr>
          <a:xfrm>
            <a:off x="2408767" y="1362097"/>
            <a:ext cx="1175441" cy="326383"/>
            <a:chOff x="0" y="130399"/>
            <a:chExt cx="1175438" cy="792929"/>
          </a:xfrm>
        </p:grpSpPr>
        <p:pic>
          <p:nvPicPr>
            <p:cNvPr id="185" name="_-19.png"/>
            <p:cNvPicPr/>
            <p:nvPr/>
          </p:nvPicPr>
          <p:blipFill>
            <a:blip r:embed="rId7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86" name="Shape 377"/>
            <p:cNvSpPr/>
            <p:nvPr/>
          </p:nvSpPr>
          <p:spPr>
            <a:xfrm>
              <a:off x="0" y="707231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</a:p>
          </p:txBody>
        </p:sp>
      </p:grpSp>
      <p:pic>
        <p:nvPicPr>
          <p:cNvPr id="187" name="Picture 18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38962" y="846362"/>
            <a:ext cx="819405" cy="786629"/>
          </a:xfrm>
          <a:prstGeom prst="rect">
            <a:avLst/>
          </a:prstGeom>
        </p:spPr>
      </p:pic>
      <p:grpSp>
        <p:nvGrpSpPr>
          <p:cNvPr id="188" name="Group 187">
            <a:extLst>
              <a:ext uri="{FF2B5EF4-FFF2-40B4-BE49-F238E27FC236}">
                <a16:creationId xmlns:a16="http://schemas.microsoft.com/office/drawing/2014/main" xmlns="" id="{5938EDDB-B2B2-6642-9D20-6D7C5F9FED31}"/>
              </a:ext>
            </a:extLst>
          </p:cNvPr>
          <p:cNvGrpSpPr/>
          <p:nvPr/>
        </p:nvGrpSpPr>
        <p:grpSpPr>
          <a:xfrm>
            <a:off x="4355898" y="939562"/>
            <a:ext cx="724719" cy="932636"/>
            <a:chOff x="7232632" y="4768804"/>
            <a:chExt cx="724719" cy="932636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xmlns="" id="{3527AD53-90A2-7D45-A4B7-509C2FD1C32F}"/>
                </a:ext>
              </a:extLst>
            </p:cNvPr>
            <p:cNvGrpSpPr/>
            <p:nvPr/>
          </p:nvGrpSpPr>
          <p:grpSpPr>
            <a:xfrm>
              <a:off x="7232632" y="4768804"/>
              <a:ext cx="724719" cy="724719"/>
              <a:chOff x="1258442" y="3837918"/>
              <a:chExt cx="502920" cy="502920"/>
            </a:xfrm>
          </p:grpSpPr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xmlns="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8442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2" name="Picture 191">
                <a:extLst>
                  <a:ext uri="{FF2B5EF4-FFF2-40B4-BE49-F238E27FC236}">
                    <a16:creationId xmlns:a16="http://schemas.microsoft.com/office/drawing/2014/main" xmlns="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7502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190" name="Shape 576">
              <a:extLst>
                <a:ext uri="{FF2B5EF4-FFF2-40B4-BE49-F238E27FC236}">
                  <a16:creationId xmlns:a16="http://schemas.microsoft.com/office/drawing/2014/main" xmlns="" id="{8D66F62C-0857-0C4E-B8A3-3F8DBC721692}"/>
                </a:ext>
              </a:extLst>
            </p:cNvPr>
            <p:cNvSpPr/>
            <p:nvPr/>
          </p:nvSpPr>
          <p:spPr>
            <a:xfrm>
              <a:off x="72614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Functions</a:t>
              </a:r>
            </a:p>
          </p:txBody>
        </p:sp>
      </p:grpSp>
      <p:cxnSp>
        <p:nvCxnSpPr>
          <p:cNvPr id="193" name="Straight Arrow Connector 62"/>
          <p:cNvCxnSpPr/>
          <p:nvPr/>
        </p:nvCxnSpPr>
        <p:spPr>
          <a:xfrm>
            <a:off x="3423353" y="1279144"/>
            <a:ext cx="791421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94" name="Picture 19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7196" y="864278"/>
            <a:ext cx="819405" cy="786629"/>
          </a:xfrm>
          <a:prstGeom prst="rect">
            <a:avLst/>
          </a:prstGeom>
        </p:spPr>
      </p:pic>
      <p:sp>
        <p:nvSpPr>
          <p:cNvPr id="195" name="TextBox 194"/>
          <p:cNvSpPr txBox="1"/>
          <p:nvPr/>
        </p:nvSpPr>
        <p:spPr>
          <a:xfrm>
            <a:off x="6059519" y="1589729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Connect</a:t>
            </a:r>
          </a:p>
        </p:txBody>
      </p:sp>
      <p:cxnSp>
        <p:nvCxnSpPr>
          <p:cNvPr id="196" name="Straight Arrow Connector 62"/>
          <p:cNvCxnSpPr/>
          <p:nvPr/>
        </p:nvCxnSpPr>
        <p:spPr>
          <a:xfrm flipV="1">
            <a:off x="5281987" y="1275083"/>
            <a:ext cx="870484" cy="7778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9" name="Shape 541"/>
          <p:cNvSpPr/>
          <p:nvPr/>
        </p:nvSpPr>
        <p:spPr>
          <a:xfrm>
            <a:off x="2608132" y="2429551"/>
            <a:ext cx="707232" cy="707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0" name="Shape 547"/>
          <p:cNvSpPr/>
          <p:nvPr/>
        </p:nvSpPr>
        <p:spPr>
          <a:xfrm>
            <a:off x="2256106" y="3136782"/>
            <a:ext cx="1411294" cy="5539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9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 b="0"/>
            </a:pPr>
            <a:r>
              <a:rPr lang="de-DE" sz="1200" b="0" dirty="0">
                <a:latin typeface="Arial"/>
                <a:cs typeface="Arial"/>
              </a:rPr>
              <a:t>Cloud Foundry</a:t>
            </a:r>
          </a:p>
          <a:p>
            <a:pPr lvl="0">
              <a:defRPr sz="1800" b="0"/>
            </a:pPr>
            <a:r>
              <a:rPr lang="de-DE" sz="1200" b="0" dirty="0">
                <a:latin typeface="Arial"/>
                <a:cs typeface="Arial"/>
              </a:rPr>
              <a:t>Node.js Buildpack</a:t>
            </a:r>
          </a:p>
          <a:p>
            <a:pPr lvl="0">
              <a:defRPr sz="1800" b="0"/>
            </a:pPr>
            <a:r>
              <a:rPr lang="de-DE" sz="1200" b="0" dirty="0">
                <a:latin typeface="Arial"/>
                <a:cs typeface="Arial"/>
              </a:rPr>
              <a:t>Web App Resources</a:t>
            </a:r>
          </a:p>
        </p:txBody>
      </p:sp>
      <p:pic>
        <p:nvPicPr>
          <p:cNvPr id="201" name="i_js_50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16181" y="2537600"/>
            <a:ext cx="491134" cy="491134"/>
          </a:xfrm>
          <a:prstGeom prst="rect">
            <a:avLst/>
          </a:prstGeom>
          <a:ln w="3175">
            <a:miter lim="400000"/>
          </a:ln>
        </p:spPr>
      </p:pic>
      <p:cxnSp>
        <p:nvCxnSpPr>
          <p:cNvPr id="203" name="Straight Arrow Connector 62"/>
          <p:cNvCxnSpPr>
            <a:stCxn id="164" idx="0"/>
            <a:endCxn id="187" idx="1"/>
          </p:cNvCxnSpPr>
          <p:nvPr/>
        </p:nvCxnSpPr>
        <p:spPr>
          <a:xfrm rot="5400000" flipH="1" flipV="1">
            <a:off x="1463083" y="738167"/>
            <a:ext cx="574368" cy="1577389"/>
          </a:xfrm>
          <a:prstGeom prst="bentConnector2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5" name="Straight Connector 204"/>
          <p:cNvCxnSpPr>
            <a:stCxn id="104" idx="0"/>
            <a:endCxn id="187" idx="1"/>
          </p:cNvCxnSpPr>
          <p:nvPr/>
        </p:nvCxnSpPr>
        <p:spPr>
          <a:xfrm flipV="1">
            <a:off x="901228" y="1239677"/>
            <a:ext cx="1637734" cy="2545743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6" name="Straight Connector 205"/>
          <p:cNvCxnSpPr>
            <a:stCxn id="104" idx="0"/>
          </p:cNvCxnSpPr>
          <p:nvPr/>
        </p:nvCxnSpPr>
        <p:spPr>
          <a:xfrm flipV="1">
            <a:off x="901228" y="2816287"/>
            <a:ext cx="1629476" cy="969133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7" name="TextBox 206"/>
          <p:cNvSpPr txBox="1"/>
          <p:nvPr/>
        </p:nvSpPr>
        <p:spPr>
          <a:xfrm>
            <a:off x="1881800" y="1009398"/>
            <a:ext cx="713620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Scores API</a:t>
            </a:r>
          </a:p>
        </p:txBody>
      </p:sp>
      <p:cxnSp>
        <p:nvCxnSpPr>
          <p:cNvPr id="208" name="Straight Connector 207"/>
          <p:cNvCxnSpPr/>
          <p:nvPr/>
        </p:nvCxnSpPr>
        <p:spPr>
          <a:xfrm>
            <a:off x="4656496" y="3589351"/>
            <a:ext cx="0" cy="865168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9" name="Straight Connector 208"/>
          <p:cNvCxnSpPr>
            <a:stCxn id="195" idx="2"/>
          </p:cNvCxnSpPr>
          <p:nvPr/>
        </p:nvCxnSpPr>
        <p:spPr>
          <a:xfrm flipH="1">
            <a:off x="4730117" y="1853742"/>
            <a:ext cx="1938564" cy="539182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767765301"/>
      </p:ext>
    </p:extLst>
  </p:cSld>
  <p:clrMapOvr>
    <a:masterClrMapping/>
  </p:clrMapOvr>
  <p:transition xmlns:p14="http://schemas.microsoft.com/office/powerpoint/2010/main"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7C07FF8-CBD9-BE44-A19C-3A5A734DAEA8}"/>
              </a:ext>
            </a:extLst>
          </p:cNvPr>
          <p:cNvSpPr txBox="1"/>
          <p:nvPr/>
        </p:nvSpPr>
        <p:spPr>
          <a:xfrm>
            <a:off x="3295954" y="3083578"/>
            <a:ext cx="3466493" cy="109501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6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SCORES</a:t>
            </a:r>
          </a:p>
        </p:txBody>
      </p:sp>
    </p:spTree>
    <p:extLst>
      <p:ext uri="{BB962C8B-B14F-4D97-AF65-F5344CB8AC3E}">
        <p14:creationId xmlns:p14="http://schemas.microsoft.com/office/powerpoint/2010/main" val="861488329"/>
      </p:ext>
    </p:extLst>
  </p:cSld>
  <p:clrMapOvr>
    <a:masterClrMapping/>
  </p:clrMapOvr>
  <p:transition xmlns:p14="http://schemas.microsoft.com/office/powerpoint/2010/main" spd="med"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5400">
          <a:solidFill>
            <a:srgbClr val="4277BB"/>
          </a:solidFill>
          <a:miter lim="400000"/>
        </a:ln>
      </a:spPr>
      <a:bodyPr lIns="0" tIns="0" rIns="0" bIns="0" anchor="ctr"/>
      <a:lstStyle>
        <a:defPPr>
          <a:defRPr sz="1800">
            <a:solidFill>
              <a:srgbClr val="4277BB"/>
            </a:solidFill>
          </a:defRPr>
        </a:defPPr>
      </a:lst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616</Words>
  <Application>Microsoft Macintosh PowerPoint</Application>
  <PresentationFormat>Custom</PresentationFormat>
  <Paragraphs>379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Template 17 May 2016</dc:title>
  <dc:subject/>
  <dc:creator/>
  <cp:keywords/>
  <dc:description/>
  <cp:lastModifiedBy/>
  <cp:revision>1</cp:revision>
  <dcterms:modified xsi:type="dcterms:W3CDTF">2019-01-30T07:05:34Z</dcterms:modified>
  <cp:category/>
</cp:coreProperties>
</file>